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62"/>
  </p:notesMasterIdLst>
  <p:handoutMasterIdLst>
    <p:handoutMasterId r:id="rId63"/>
  </p:handoutMasterIdLst>
  <p:sldIdLst>
    <p:sldId id="402" r:id="rId2"/>
    <p:sldId id="339" r:id="rId3"/>
    <p:sldId id="341" r:id="rId4"/>
    <p:sldId id="366" r:id="rId5"/>
    <p:sldId id="367" r:id="rId6"/>
    <p:sldId id="368" r:id="rId7"/>
    <p:sldId id="370" r:id="rId8"/>
    <p:sldId id="376" r:id="rId9"/>
    <p:sldId id="346" r:id="rId10"/>
    <p:sldId id="347" r:id="rId11"/>
    <p:sldId id="348" r:id="rId12"/>
    <p:sldId id="349" r:id="rId13"/>
    <p:sldId id="350" r:id="rId14"/>
    <p:sldId id="382" r:id="rId15"/>
    <p:sldId id="352" r:id="rId16"/>
    <p:sldId id="353" r:id="rId17"/>
    <p:sldId id="354" r:id="rId18"/>
    <p:sldId id="355" r:id="rId19"/>
    <p:sldId id="356" r:id="rId20"/>
    <p:sldId id="357" r:id="rId21"/>
    <p:sldId id="383" r:id="rId22"/>
    <p:sldId id="385" r:id="rId23"/>
    <p:sldId id="387" r:id="rId24"/>
    <p:sldId id="386" r:id="rId25"/>
    <p:sldId id="364" r:id="rId26"/>
    <p:sldId id="365" r:id="rId27"/>
    <p:sldId id="296" r:id="rId28"/>
    <p:sldId id="297" r:id="rId29"/>
    <p:sldId id="299" r:id="rId30"/>
    <p:sldId id="302" r:id="rId31"/>
    <p:sldId id="303" r:id="rId32"/>
    <p:sldId id="307" r:id="rId33"/>
    <p:sldId id="257" r:id="rId34"/>
    <p:sldId id="258" r:id="rId35"/>
    <p:sldId id="278" r:id="rId36"/>
    <p:sldId id="259" r:id="rId37"/>
    <p:sldId id="261" r:id="rId38"/>
    <p:sldId id="262" r:id="rId39"/>
    <p:sldId id="391" r:id="rId40"/>
    <p:sldId id="266" r:id="rId41"/>
    <p:sldId id="267" r:id="rId42"/>
    <p:sldId id="398" r:id="rId43"/>
    <p:sldId id="399" r:id="rId44"/>
    <p:sldId id="270" r:id="rId45"/>
    <p:sldId id="271" r:id="rId46"/>
    <p:sldId id="272" r:id="rId47"/>
    <p:sldId id="400" r:id="rId48"/>
    <p:sldId id="318" r:id="rId49"/>
    <p:sldId id="330" r:id="rId50"/>
    <p:sldId id="314" r:id="rId51"/>
    <p:sldId id="315" r:id="rId52"/>
    <p:sldId id="316" r:id="rId53"/>
    <p:sldId id="331" r:id="rId54"/>
    <p:sldId id="319" r:id="rId55"/>
    <p:sldId id="320" r:id="rId56"/>
    <p:sldId id="321" r:id="rId57"/>
    <p:sldId id="332" r:id="rId58"/>
    <p:sldId id="322" r:id="rId59"/>
    <p:sldId id="324" r:id="rId60"/>
    <p:sldId id="29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A"/>
    <a:srgbClr val="FFFFCC"/>
    <a:srgbClr val="FFFF00"/>
    <a:srgbClr val="663300"/>
    <a:srgbClr val="003399"/>
    <a:srgbClr val="003366"/>
    <a:srgbClr val="66FF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6" d="100"/>
          <a:sy n="76" d="100"/>
        </p:scale>
        <p:origin x="74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49BAB2A-F154-4509-B2A9-96D5CF7819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E6760AD-64EB-44CA-B629-F899684176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D69DF808-A0CD-4045-9931-B332787FEAE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98299D69-FCE1-43D7-BAF8-7B69BFB82C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B9DD05-4253-4FEC-8B5A-3D3D032482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F202067-A29D-4E0F-ABB0-421BB361DE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62583F2-3973-43D8-B1AD-383022DF71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996C68E5-D8DA-4DAE-AFBC-813CDA6776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755133C8-EB87-4FE7-B1D3-1969812141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1FF748EF-FD38-4045-B200-CED81654E3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75B4EC4C-1060-4591-AFA8-8FC2C051C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E1DDAFC-38C8-468B-BA4D-9839D6CBA5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D1D69BD-7BE0-4B06-9918-28358098C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24E40AD-E510-4591-9679-CB0B7C37D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60</a:t>
            </a:fld>
            <a:endParaRPr lang="en-US" altLang="zh-CN" dirty="0"/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CE13-0D78-48BC-8342-4009FADA3A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5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45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03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328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54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22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EDF2-A7A6-4B31-9677-842FCDDFE2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94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5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4B56-FDF2-4099-9DBA-5D3DC9F9C3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53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59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7EAC-3C4B-4C81-A218-7E982EA0AF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3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7231-1199-4985-AA50-1A7550D179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2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630-7013-4660-ACD9-5936AE093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12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1D51-C2C6-4F93-A9EB-81BBBEC292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1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3BCD-4EB7-4605-BB1F-A79E46EE41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2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0502-FF45-4B58-83D8-0714EC093B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4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65AC-88CB-4F83-8023-5243A417CF8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01BC704D-2637-456F-8436-C686E824C020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4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  <p:sldLayoutId id="21474841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9-2    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多道程序设计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第九章  资源管理</a:t>
            </a: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FD00EDE2-A90A-4A89-9F61-B77E4B98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14476"/>
            <a:ext cx="585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、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仿宋_GB2312" panose="02010600030101010101" charset="-122"/>
              </a:rPr>
              <a:t>程序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是指令的集合，是静态概念</a:t>
            </a:r>
            <a:endParaRPr lang="zh-CN" altLang="en-US" sz="2800">
              <a:solidFill>
                <a:schemeClr val="hlink"/>
              </a:solidFill>
              <a:ea typeface="仿宋_GB2312" panose="02010600030101010101" charset="-122"/>
            </a:endParaRP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9CC56D63-69B2-42CE-B9D3-1CCA55C0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78051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anose="02010600030101010101" charset="-122"/>
              </a:rPr>
              <a:t>进程</a:t>
            </a:r>
            <a:r>
              <a:rPr lang="zh-CN" altLang="en-US" sz="2800" dirty="0">
                <a:solidFill>
                  <a:schemeClr val="tx1"/>
                </a:solidFill>
                <a:ea typeface="仿宋_GB2312" panose="02010600030101010101" charset="-122"/>
              </a:rPr>
              <a:t>是程序的执行过程，是动态概念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5C2DABA7-AC11-4143-8F7D-727A6905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48001"/>
            <a:ext cx="549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、</a:t>
            </a:r>
            <a:r>
              <a:rPr lang="zh-CN" altLang="en-US" sz="28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anose="02010600030101010101" charset="-122"/>
              </a:rPr>
              <a:t>程序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可作为软件资源长期保存</a:t>
            </a: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7D033618-7C5E-4AD3-B7E2-C4C7A0B0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657601"/>
            <a:ext cx="507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anose="02010600030101010101" charset="-122"/>
              </a:rPr>
              <a:t>进程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只是一次短暂活动或过程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02D75949-B9B5-4D76-B6F5-43E0BCB8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410076"/>
            <a:ext cx="539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、一个</a:t>
            </a:r>
            <a:r>
              <a:rPr lang="zh-CN" altLang="en-US" sz="28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anose="02010600030101010101" charset="-122"/>
              </a:rPr>
              <a:t>程序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可对应多个进程</a:t>
            </a:r>
          </a:p>
        </p:txBody>
      </p:sp>
      <p:sp>
        <p:nvSpPr>
          <p:cNvPr id="106503" name="Text Box 7">
            <a:extLst>
              <a:ext uri="{FF2B5EF4-FFF2-40B4-BE49-F238E27FC236}">
                <a16:creationId xmlns:a16="http://schemas.microsoft.com/office/drawing/2014/main" id="{10DD4D37-C30D-4758-8AC9-7262FD6CD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1"/>
            <a:ext cx="471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一个</a:t>
            </a:r>
            <a:r>
              <a:rPr lang="zh-CN" altLang="en-US" sz="28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anose="02010600030101010101" charset="-122"/>
              </a:rPr>
              <a:t>进程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可包含多段程序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3B86B7A9-DDD5-4A7B-988B-50C2082CE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772400" cy="68580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FF00"/>
                </a:solidFill>
                <a:latin typeface="黑体" panose="02010609060101010101" pitchFamily="49" charset="-122"/>
              </a:rPr>
              <a:t>程序与进程比较</a:t>
            </a:r>
          </a:p>
        </p:txBody>
      </p:sp>
    </p:spTree>
  </p:cSld>
  <p:clrMapOvr>
    <a:masterClrMapping/>
  </p:clrMapOvr>
  <p:transition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1638099D-143E-4E71-BCE5-EE27D4907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5029200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49" charset="-122"/>
              </a:rPr>
              <a:t>进程的特征</a:t>
            </a:r>
          </a:p>
        </p:txBody>
      </p:sp>
      <p:sp>
        <p:nvSpPr>
          <p:cNvPr id="107523" name="AutoShape 3">
            <a:extLst>
              <a:ext uri="{FF2B5EF4-FFF2-40B4-BE49-F238E27FC236}">
                <a16:creationId xmlns:a16="http://schemas.microsoft.com/office/drawing/2014/main" id="{EB9128E9-E233-47D4-B3D0-C89653079564}"/>
              </a:ext>
            </a:extLst>
          </p:cNvPr>
          <p:cNvSpPr>
            <a:spLocks/>
          </p:cNvSpPr>
          <p:nvPr/>
        </p:nvSpPr>
        <p:spPr bwMode="auto">
          <a:xfrm>
            <a:off x="1828800" y="24384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603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EFC1FC7A-28CF-4919-B2B0-07105EB3D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74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动态性</a:t>
            </a: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AD7AF34-D16D-4F4A-A6AE-EBF53CCBA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38489"/>
            <a:ext cx="152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并发性</a:t>
            </a: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932D7697-3747-439A-AFE1-214EA07F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独立性</a:t>
            </a: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F4410FB1-003E-4551-A946-1890C9913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373689"/>
            <a:ext cx="152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异步性</a:t>
            </a: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F8C721F2-AF45-4246-BFCE-4CEA13F4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716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具备生命周期，可以被建立、挂起、撤销</a:t>
            </a:r>
          </a:p>
        </p:txBody>
      </p:sp>
      <p:sp>
        <p:nvSpPr>
          <p:cNvPr id="107529" name="Text Box 9">
            <a:extLst>
              <a:ext uri="{FF2B5EF4-FFF2-40B4-BE49-F238E27FC236}">
                <a16:creationId xmlns:a16="http://schemas.microsoft.com/office/drawing/2014/main" id="{BC1D0567-754F-48BD-B310-ED971BB5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14688"/>
            <a:ext cx="617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进程执行时间时间重叠</a:t>
            </a:r>
          </a:p>
        </p:txBody>
      </p:sp>
      <p:sp>
        <p:nvSpPr>
          <p:cNvPr id="107530" name="Text Box 10">
            <a:extLst>
              <a:ext uri="{FF2B5EF4-FFF2-40B4-BE49-F238E27FC236}">
                <a16:creationId xmlns:a16="http://schemas.microsoft.com/office/drawing/2014/main" id="{18346456-92BA-4F3E-AC9E-5F9A611A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814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资源分配的基本单位，相对独立</a:t>
            </a:r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25A9388C-162F-414A-B7D3-0BA01DD9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244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速度不可预知， “走走停停”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autoUpdateAnimBg="0"/>
      <p:bldP spid="107526" grpId="0" autoUpdateAnimBg="0"/>
      <p:bldP spid="107527" grpId="0" autoUpdateAnimBg="0"/>
      <p:bldP spid="107528" grpId="0" autoUpdateAnimBg="0"/>
      <p:bldP spid="107529" grpId="0" autoUpdateAnimBg="0"/>
      <p:bldP spid="107530" grpId="0" autoUpdateAnimBg="0"/>
      <p:bldP spid="1075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9EDA7B8-E24D-4010-9525-995A7A1C7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1904" y="200638"/>
            <a:ext cx="2880320" cy="858276"/>
          </a:xfrm>
        </p:spPr>
        <p:txBody>
          <a:bodyPr/>
          <a:lstStyle/>
          <a:p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49" charset="-122"/>
              </a:rPr>
              <a:t>进程的描述</a:t>
            </a:r>
          </a:p>
        </p:txBody>
      </p:sp>
      <p:grpSp>
        <p:nvGrpSpPr>
          <p:cNvPr id="108555" name="Group 11">
            <a:extLst>
              <a:ext uri="{FF2B5EF4-FFF2-40B4-BE49-F238E27FC236}">
                <a16:creationId xmlns:a16="http://schemas.microsoft.com/office/drawing/2014/main" id="{6081FFD9-E038-4923-9606-04C6F6A56D46}"/>
              </a:ext>
            </a:extLst>
          </p:cNvPr>
          <p:cNvGrpSpPr>
            <a:grpSpLocks/>
          </p:cNvGrpSpPr>
          <p:nvPr/>
        </p:nvGrpSpPr>
        <p:grpSpPr bwMode="auto">
          <a:xfrm>
            <a:off x="2711451" y="1807245"/>
            <a:ext cx="1800225" cy="2341563"/>
            <a:chOff x="1104" y="1728"/>
            <a:chExt cx="778" cy="1344"/>
          </a:xfrm>
          <a:solidFill>
            <a:schemeClr val="bg2"/>
          </a:solidFill>
        </p:grpSpPr>
        <p:sp>
          <p:nvSpPr>
            <p:cNvPr id="108547" name="Rectangle 3">
              <a:extLst>
                <a:ext uri="{FF2B5EF4-FFF2-40B4-BE49-F238E27FC236}">
                  <a16:creationId xmlns:a16="http://schemas.microsoft.com/office/drawing/2014/main" id="{71633F05-A9D4-4007-91B5-76AEA4AC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778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accent2"/>
                  </a:solidFill>
                  <a:ea typeface="仿宋_GB2312" panose="02010600030101010101" charset="-122"/>
                </a:rPr>
                <a:t>PCB</a:t>
              </a:r>
            </a:p>
          </p:txBody>
        </p:sp>
        <p:sp>
          <p:nvSpPr>
            <p:cNvPr id="108548" name="Rectangle 4">
              <a:extLst>
                <a:ext uri="{FF2B5EF4-FFF2-40B4-BE49-F238E27FC236}">
                  <a16:creationId xmlns:a16="http://schemas.microsoft.com/office/drawing/2014/main" id="{171F3AE9-ED58-452F-BD99-A39FD6A7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69"/>
              <a:ext cx="778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accent2"/>
                  </a:solidFill>
                  <a:ea typeface="楷体_GB2312" panose="02010600030101010101" charset="-122"/>
                </a:rPr>
                <a:t>数据</a:t>
              </a:r>
            </a:p>
          </p:txBody>
        </p:sp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5B4FDB51-2DF0-493C-B973-597DEE7A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00"/>
              <a:ext cx="778" cy="6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accent2"/>
                  </a:solidFill>
                  <a:ea typeface="楷体_GB2312" panose="02010600030101010101" charset="-122"/>
                </a:rPr>
                <a:t>程序</a:t>
              </a:r>
            </a:p>
          </p:txBody>
        </p:sp>
      </p:grp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FEEDCDC1-F98E-477A-AC6C-259FD29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6" y="1117859"/>
            <a:ext cx="223224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</a:rPr>
              <a:t>进程的结构：</a:t>
            </a:r>
          </a:p>
        </p:txBody>
      </p:sp>
      <p:sp>
        <p:nvSpPr>
          <p:cNvPr id="108551" name="Text Box 7">
            <a:extLst>
              <a:ext uri="{FF2B5EF4-FFF2-40B4-BE49-F238E27FC236}">
                <a16:creationId xmlns:a16="http://schemas.microsoft.com/office/drawing/2014/main" id="{160AFACB-1222-4849-95D5-65DB07DFE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54844"/>
            <a:ext cx="4865688" cy="1169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进程控制块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（ </a:t>
            </a:r>
            <a:r>
              <a:rPr lang="en-US" altLang="zh-CN" sz="2800" dirty="0">
                <a:solidFill>
                  <a:schemeClr val="tx1"/>
                </a:solidFill>
              </a:rPr>
              <a:t>Process Control Block </a:t>
            </a:r>
            <a:r>
              <a:rPr lang="zh-CN" altLang="en-US" sz="2800" dirty="0">
                <a:solidFill>
                  <a:schemeClr val="tx1"/>
                </a:solidFill>
              </a:rPr>
              <a:t>）：</a:t>
            </a:r>
          </a:p>
        </p:txBody>
      </p:sp>
      <p:sp>
        <p:nvSpPr>
          <p:cNvPr id="108552" name="Line 8">
            <a:extLst>
              <a:ext uri="{FF2B5EF4-FFF2-40B4-BE49-F238E27FC236}">
                <a16:creationId xmlns:a16="http://schemas.microsoft.com/office/drawing/2014/main" id="{32081B60-E777-4B98-A590-C1400F29C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1676" y="1959644"/>
            <a:ext cx="746125" cy="10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3" name="Text Box 9">
            <a:extLst>
              <a:ext uri="{FF2B5EF4-FFF2-40B4-BE49-F238E27FC236}">
                <a16:creationId xmlns:a16="http://schemas.microsoft.com/office/drawing/2014/main" id="{0D45AAB4-3C77-4193-96B5-322B7475C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2961974"/>
            <a:ext cx="5184576" cy="9461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操作系统用来描述进程执行情况和状态变化的一种专门数据结构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AAA3249-90B8-4C80-98FD-BDA7A1B84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866" y="4558141"/>
            <a:ext cx="5842405" cy="209922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ea typeface="仿宋_GB2312" panose="02010600030101010101" charset="-122"/>
              </a:rPr>
              <a:t>PCB</a:t>
            </a:r>
            <a:r>
              <a:rPr lang="zh-CN" altLang="en-US" sz="2400" b="1" dirty="0">
                <a:ea typeface="仿宋_GB2312" panose="02010600030101010101" charset="-122"/>
              </a:rPr>
              <a:t>可唯一标识一个进程</a:t>
            </a:r>
          </a:p>
          <a:p>
            <a:r>
              <a:rPr lang="en-US" altLang="zh-CN" sz="2400" b="1" dirty="0">
                <a:ea typeface="仿宋_GB2312" panose="02010600030101010101" charset="-122"/>
              </a:rPr>
              <a:t>PCB</a:t>
            </a:r>
            <a:r>
              <a:rPr lang="zh-CN" altLang="en-US" sz="2400" b="1" dirty="0">
                <a:ea typeface="仿宋_GB2312" panose="02010600030101010101" charset="-122"/>
              </a:rPr>
              <a:t>中的信息为进程的控制提供依据</a:t>
            </a:r>
          </a:p>
          <a:p>
            <a:r>
              <a:rPr lang="en-US" altLang="zh-CN" sz="2400" b="1" dirty="0">
                <a:ea typeface="仿宋_GB2312" panose="02010600030101010101" charset="-122"/>
              </a:rPr>
              <a:t>PCB</a:t>
            </a:r>
            <a:r>
              <a:rPr lang="zh-CN" altLang="en-US" sz="2400" b="1" dirty="0">
                <a:ea typeface="仿宋_GB2312" panose="02010600030101010101" charset="-122"/>
              </a:rPr>
              <a:t>将程序变成了进程</a:t>
            </a:r>
          </a:p>
          <a:p>
            <a:r>
              <a:rPr lang="en-US" altLang="zh-CN" sz="2400" b="1" dirty="0">
                <a:ea typeface="仿宋_GB2312" panose="02010600030101010101" charset="-122"/>
              </a:rPr>
              <a:t>PCB</a:t>
            </a:r>
            <a:r>
              <a:rPr lang="zh-CN" altLang="en-US" sz="2400" b="1" dirty="0">
                <a:ea typeface="仿宋_GB2312" panose="02010600030101010101" charset="-122"/>
              </a:rPr>
              <a:t>是进程在系统中存在的唯一标志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nimBg="1" autoUpdateAnimBg="0"/>
      <p:bldP spid="10855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8B6CF3D-6CF1-4022-B100-7125469A4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91" y="236951"/>
            <a:ext cx="6553200" cy="838200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典型的进程控制块结构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B9C4A48-4F98-4AA7-B276-E4488052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0" y="1219200"/>
            <a:ext cx="5960940" cy="494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chemeClr val="tx1"/>
              </a:solidFill>
              <a:ea typeface="仿宋_GB2312" panose="02010600030101010101" charset="-122"/>
            </a:endParaRP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2A358DF6-D9A1-4217-8E9F-2B3742F0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510" y="1295401"/>
            <a:ext cx="2622406" cy="46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ea typeface="仿宋_GB2312" panose="02010600030101010101" charset="-122"/>
              </a:rPr>
              <a:t>进程标识符</a:t>
            </a:r>
            <a:r>
              <a:rPr lang="en-US" altLang="zh-CN" sz="2400" dirty="0">
                <a:solidFill>
                  <a:schemeClr val="tx1"/>
                </a:solidFill>
                <a:ea typeface="仿宋_GB2312" panose="02010600030101010101" charset="-122"/>
              </a:rPr>
              <a:t>PID</a:t>
            </a:r>
            <a:endParaRPr lang="zh-CN" altLang="en-US" sz="2400" dirty="0">
              <a:solidFill>
                <a:schemeClr val="tx1"/>
              </a:solidFill>
              <a:ea typeface="仿宋_GB2312" panose="02010600030101010101" charset="-122"/>
            </a:endParaRPr>
          </a:p>
        </p:txBody>
      </p:sp>
      <p:sp>
        <p:nvSpPr>
          <p:cNvPr id="109573" name="Line 5">
            <a:extLst>
              <a:ext uri="{FF2B5EF4-FFF2-40B4-BE49-F238E27FC236}">
                <a16:creationId xmlns:a16="http://schemas.microsoft.com/office/drawing/2014/main" id="{C33D8B2D-6F16-4458-9FE2-3F7D1871D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0" y="1828800"/>
            <a:ext cx="59609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A5A53379-9DA5-42DB-84A7-3BC0823D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461" y="2438400"/>
            <a:ext cx="1830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FFCC66"/>
                </a:solidFill>
                <a:ea typeface="仿宋_GB2312" panose="02010600030101010101" charset="-122"/>
              </a:rPr>
              <a:t>进程状态</a:t>
            </a:r>
          </a:p>
        </p:txBody>
      </p:sp>
      <p:sp>
        <p:nvSpPr>
          <p:cNvPr id="109575" name="Line 7">
            <a:extLst>
              <a:ext uri="{FF2B5EF4-FFF2-40B4-BE49-F238E27FC236}">
                <a16:creationId xmlns:a16="http://schemas.microsoft.com/office/drawing/2014/main" id="{1B523A9A-FD20-4630-985B-C7513267F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0" y="2362200"/>
            <a:ext cx="59609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Text Box 8">
            <a:extLst>
              <a:ext uri="{FF2B5EF4-FFF2-40B4-BE49-F238E27FC236}">
                <a16:creationId xmlns:a16="http://schemas.microsoft.com/office/drawing/2014/main" id="{BB4246DA-D318-4199-97CC-903556355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86" y="1905000"/>
            <a:ext cx="56328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>
                <a:ea typeface="仿宋_GB2312" panose="02010600030101010101" charset="-122"/>
              </a:rPr>
              <a:t>CPU</a:t>
            </a:r>
            <a:r>
              <a:rPr lang="zh-CN" altLang="en-US" sz="2400">
                <a:ea typeface="仿宋_GB2312" panose="02010600030101010101" charset="-122"/>
              </a:rPr>
              <a:t>现场（程序状态字、寄存器内容等）</a:t>
            </a:r>
          </a:p>
        </p:txBody>
      </p:sp>
      <p:sp>
        <p:nvSpPr>
          <p:cNvPr id="109577" name="Line 9">
            <a:extLst>
              <a:ext uri="{FF2B5EF4-FFF2-40B4-BE49-F238E27FC236}">
                <a16:creationId xmlns:a16="http://schemas.microsoft.com/office/drawing/2014/main" id="{B1562479-658A-4EAB-B717-F147518A3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0" y="2971800"/>
            <a:ext cx="59609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>
            <a:extLst>
              <a:ext uri="{FF2B5EF4-FFF2-40B4-BE49-F238E27FC236}">
                <a16:creationId xmlns:a16="http://schemas.microsoft.com/office/drawing/2014/main" id="{CF3D3D6A-4D58-4986-A7C6-8A9C849A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711" y="3581400"/>
            <a:ext cx="18612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99FFCC"/>
                </a:solidFill>
                <a:ea typeface="仿宋_GB2312" panose="02010600030101010101" charset="-122"/>
              </a:rPr>
              <a:t>资源清单</a:t>
            </a:r>
          </a:p>
        </p:txBody>
      </p:sp>
      <p:sp>
        <p:nvSpPr>
          <p:cNvPr id="109579" name="Line 11">
            <a:extLst>
              <a:ext uri="{FF2B5EF4-FFF2-40B4-BE49-F238E27FC236}">
                <a16:creationId xmlns:a16="http://schemas.microsoft.com/office/drawing/2014/main" id="{73A21AC9-3DA4-4E5C-9EFB-932B324FB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0" y="3581400"/>
            <a:ext cx="59609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3B9956F6-A31B-41B4-A6B3-C2412AB05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710" y="2997200"/>
            <a:ext cx="1424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FFCC66"/>
                </a:solidFill>
                <a:ea typeface="仿宋_GB2312" panose="02010600030101010101" charset="-122"/>
              </a:rPr>
              <a:t>优先级</a:t>
            </a:r>
          </a:p>
        </p:txBody>
      </p:sp>
      <p:sp>
        <p:nvSpPr>
          <p:cNvPr id="109581" name="Line 13">
            <a:extLst>
              <a:ext uri="{FF2B5EF4-FFF2-40B4-BE49-F238E27FC236}">
                <a16:creationId xmlns:a16="http://schemas.microsoft.com/office/drawing/2014/main" id="{AE352BB6-6F0E-4593-98B9-8B98D2DBA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0" y="4114800"/>
            <a:ext cx="59609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A07CDBEB-F5A0-4C0B-A81A-8FC64F7C9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24" y="5410200"/>
            <a:ext cx="3008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ea typeface="仿宋_GB2312" panose="02010600030101010101" charset="-122"/>
              </a:rPr>
              <a:t>队列指针、家族关系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1ADD562B-A15C-44AE-B848-B63DF84F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110" y="4135438"/>
            <a:ext cx="4257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99FFCC"/>
                </a:solidFill>
                <a:ea typeface="仿宋_GB2312" panose="02010600030101010101" charset="-122"/>
              </a:rPr>
              <a:t>通信机制（信箱或消息队列）</a:t>
            </a:r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EB0E97B9-9079-40D8-A512-A3BEBFAB0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0" y="4724400"/>
            <a:ext cx="59609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838C303F-C186-41CF-97E2-E45A316C8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385" y="4724400"/>
            <a:ext cx="33300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99FFCC"/>
                </a:solidFill>
                <a:ea typeface="仿宋_GB2312" panose="02010600030101010101" charset="-122"/>
              </a:rPr>
              <a:t>同步机制（信号量）</a:t>
            </a:r>
          </a:p>
        </p:txBody>
      </p:sp>
      <p:sp>
        <p:nvSpPr>
          <p:cNvPr id="109586" name="Line 18">
            <a:extLst>
              <a:ext uri="{FF2B5EF4-FFF2-40B4-BE49-F238E27FC236}">
                <a16:creationId xmlns:a16="http://schemas.microsoft.com/office/drawing/2014/main" id="{AE4190D8-C497-4A96-AD27-D5941A9D3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0" y="5334000"/>
            <a:ext cx="59609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58B8DD35-A502-43F8-8923-A92F22B34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7860" y="5334000"/>
            <a:ext cx="0" cy="837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Text Box 20">
            <a:extLst>
              <a:ext uri="{FF2B5EF4-FFF2-40B4-BE49-F238E27FC236}">
                <a16:creationId xmlns:a16="http://schemas.microsoft.com/office/drawing/2014/main" id="{F651E913-6D86-4310-B72B-FD065896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912" y="5430838"/>
            <a:ext cx="16159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ea typeface="仿宋_GB2312" panose="02010600030101010101" charset="-122"/>
              </a:rPr>
              <a:t>存储位置</a:t>
            </a:r>
          </a:p>
        </p:txBody>
      </p:sp>
      <p:pic>
        <p:nvPicPr>
          <p:cNvPr id="21" name="Picture 2" descr="jincheng5">
            <a:extLst>
              <a:ext uri="{FF2B5EF4-FFF2-40B4-BE49-F238E27FC236}">
                <a16:creationId xmlns:a16="http://schemas.microsoft.com/office/drawing/2014/main" id="{72E00B44-71C4-4F00-B02A-5A14920C16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4622" y="917550"/>
            <a:ext cx="5985274" cy="57893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Oval 3">
            <a:extLst>
              <a:ext uri="{FF2B5EF4-FFF2-40B4-BE49-F238E27FC236}">
                <a16:creationId xmlns:a16="http://schemas.microsoft.com/office/drawing/2014/main" id="{E7C3F795-AF51-4B4F-9CE3-8F48A2A2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412" y="3458865"/>
            <a:ext cx="1090860" cy="374205"/>
          </a:xfrm>
          <a:prstGeom prst="ellipse">
            <a:avLst/>
          </a:prstGeom>
          <a:noFill/>
          <a:ln w="57150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CD16F101-C326-4BF1-9267-F5881049F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551" y="2888637"/>
            <a:ext cx="1739524" cy="1185898"/>
          </a:xfrm>
          <a:prstGeom prst="wedgeRectCallout">
            <a:avLst>
              <a:gd name="adj1" fmla="val -133271"/>
              <a:gd name="adj2" fmla="val 8753"/>
            </a:avLst>
          </a:prstGeom>
          <a:solidFill>
            <a:schemeClr val="accent4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kumimoji="0"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PID</a:t>
            </a:r>
            <a:r>
              <a:rPr kumimoji="0"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：一串数值，供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操作</a:t>
            </a:r>
            <a:r>
              <a:rPr kumimoji="0"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系统使用</a:t>
            </a:r>
            <a:endParaRPr kumimoji="0"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EB7A7E63-EAC5-49DF-A9DB-F984E299B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6988" y="260351"/>
            <a:ext cx="6305550" cy="963613"/>
          </a:xfrm>
        </p:spPr>
        <p:txBody>
          <a:bodyPr/>
          <a:lstStyle/>
          <a:p>
            <a:pPr algn="ctr"/>
            <a:r>
              <a:rPr lang="en-US" altLang="zh-CN" sz="4000" b="1"/>
              <a:t>PCBs</a:t>
            </a:r>
            <a:r>
              <a:rPr lang="zh-CN" altLang="en-US" sz="4000" b="1"/>
              <a:t>的组织方式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54EBA1D5-33FC-47E2-B44D-B5F95EFB9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576" y="1137594"/>
            <a:ext cx="7772400" cy="1223962"/>
          </a:xfrm>
        </p:spPr>
        <p:txBody>
          <a:bodyPr/>
          <a:lstStyle/>
          <a:p>
            <a:pPr lvl="1"/>
            <a:r>
              <a:rPr lang="zh-CN" altLang="en-US" sz="2800" b="1" dirty="0"/>
              <a:t>系统如何管理多个进程的</a:t>
            </a:r>
            <a:r>
              <a:rPr lang="en-US" altLang="zh-CN" sz="2800" b="1" dirty="0"/>
              <a:t>?</a:t>
            </a:r>
          </a:p>
          <a:p>
            <a:pPr lvl="2"/>
            <a:r>
              <a:rPr lang="zh-CN" altLang="en-US" sz="2800" b="1" dirty="0"/>
              <a:t>将各进程的</a:t>
            </a:r>
            <a:r>
              <a:rPr lang="en-US" altLang="zh-CN" sz="2800" b="1" dirty="0"/>
              <a:t>PCB</a:t>
            </a:r>
            <a:r>
              <a:rPr lang="zh-CN" altLang="en-US" sz="2800" b="1" dirty="0"/>
              <a:t>以一定的方式组织起来</a:t>
            </a:r>
            <a:endParaRPr lang="zh-CN" altLang="en-US" sz="2000" b="1" dirty="0"/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1915EB97-C355-485D-98CA-6DD40117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2606676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链接方式</a:t>
            </a:r>
          </a:p>
        </p:txBody>
      </p:sp>
      <p:sp>
        <p:nvSpPr>
          <p:cNvPr id="166917" name="Text Box 5">
            <a:extLst>
              <a:ext uri="{FF2B5EF4-FFF2-40B4-BE49-F238E27FC236}">
                <a16:creationId xmlns:a16="http://schemas.microsoft.com/office/drawing/2014/main" id="{47874B80-FFA0-462C-AA59-5460A8F4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357563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索引方式</a:t>
            </a:r>
          </a:p>
        </p:txBody>
      </p:sp>
      <p:sp>
        <p:nvSpPr>
          <p:cNvPr id="166918" name="Form">
            <a:extLst>
              <a:ext uri="{FF2B5EF4-FFF2-40B4-BE49-F238E27FC236}">
                <a16:creationId xmlns:a16="http://schemas.microsoft.com/office/drawing/2014/main" id="{2E2B0062-AD86-42C4-A27C-66B9EFBC45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429251" y="2751139"/>
            <a:ext cx="688975" cy="822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6919" name="Form">
            <a:extLst>
              <a:ext uri="{FF2B5EF4-FFF2-40B4-BE49-F238E27FC236}">
                <a16:creationId xmlns:a16="http://schemas.microsoft.com/office/drawing/2014/main" id="{F3C7B07A-5DB6-4A16-B521-09D7B948495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724651" y="2751139"/>
            <a:ext cx="688975" cy="822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6920" name="Form">
            <a:extLst>
              <a:ext uri="{FF2B5EF4-FFF2-40B4-BE49-F238E27FC236}">
                <a16:creationId xmlns:a16="http://schemas.microsoft.com/office/drawing/2014/main" id="{A2C06872-5F5F-4522-97BA-438F7CBE7E6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93076" y="2751139"/>
            <a:ext cx="688975" cy="822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6921" name="Line 9">
            <a:extLst>
              <a:ext uri="{FF2B5EF4-FFF2-40B4-BE49-F238E27FC236}">
                <a16:creationId xmlns:a16="http://schemas.microsoft.com/office/drawing/2014/main" id="{34972A56-598B-46C1-9BC2-A905288F0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988" y="2967038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2" name="Line 10">
            <a:extLst>
              <a:ext uri="{FF2B5EF4-FFF2-40B4-BE49-F238E27FC236}">
                <a16:creationId xmlns:a16="http://schemas.microsoft.com/office/drawing/2014/main" id="{C554B5DD-4C8E-46D5-815D-40311AA78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8388" y="2967038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3" name="Line 11">
            <a:extLst>
              <a:ext uri="{FF2B5EF4-FFF2-40B4-BE49-F238E27FC236}">
                <a16:creationId xmlns:a16="http://schemas.microsoft.com/office/drawing/2014/main" id="{6F999B2F-75BD-43F8-8FE9-183E60555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713" y="2967038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4" name="Form">
            <a:extLst>
              <a:ext uri="{FF2B5EF4-FFF2-40B4-BE49-F238E27FC236}">
                <a16:creationId xmlns:a16="http://schemas.microsoft.com/office/drawing/2014/main" id="{18BACDD4-277F-4B58-866C-80015639481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391401" y="3902076"/>
            <a:ext cx="688975" cy="822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6925" name="Form">
            <a:extLst>
              <a:ext uri="{FF2B5EF4-FFF2-40B4-BE49-F238E27FC236}">
                <a16:creationId xmlns:a16="http://schemas.microsoft.com/office/drawing/2014/main" id="{9B7625A0-0BA3-4481-AA49-953501C4395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391401" y="4911726"/>
            <a:ext cx="688975" cy="822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6926" name="Form">
            <a:extLst>
              <a:ext uri="{FF2B5EF4-FFF2-40B4-BE49-F238E27FC236}">
                <a16:creationId xmlns:a16="http://schemas.microsoft.com/office/drawing/2014/main" id="{01F6F068-B4A6-42BD-AC9B-ABE0EC95029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391401" y="5891214"/>
            <a:ext cx="688975" cy="822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6927" name="Rectangle 15">
            <a:extLst>
              <a:ext uri="{FF2B5EF4-FFF2-40B4-BE49-F238E27FC236}">
                <a16:creationId xmlns:a16="http://schemas.microsoft.com/office/drawing/2014/main" id="{D2879A80-DCD8-44B9-A035-8B1F5607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005264"/>
            <a:ext cx="769938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66928" name="Rectangle 16">
            <a:extLst>
              <a:ext uri="{FF2B5EF4-FFF2-40B4-BE49-F238E27FC236}">
                <a16:creationId xmlns:a16="http://schemas.microsoft.com/office/drawing/2014/main" id="{6A8698FC-EA85-4543-A5CD-FE698F3C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4005264"/>
            <a:ext cx="1223962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9" name="Rectangle 17">
            <a:extLst>
              <a:ext uri="{FF2B5EF4-FFF2-40B4-BE49-F238E27FC236}">
                <a16:creationId xmlns:a16="http://schemas.microsoft.com/office/drawing/2014/main" id="{AD241582-BD34-476A-9BDD-7AF18259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529139"/>
            <a:ext cx="769938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6930" name="Rectangle 18">
            <a:extLst>
              <a:ext uri="{FF2B5EF4-FFF2-40B4-BE49-F238E27FC236}">
                <a16:creationId xmlns:a16="http://schemas.microsoft.com/office/drawing/2014/main" id="{92A4796E-F968-4166-B9A5-726CD4DF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4529139"/>
            <a:ext cx="1223962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31" name="Rectangle 19">
            <a:extLst>
              <a:ext uri="{FF2B5EF4-FFF2-40B4-BE49-F238E27FC236}">
                <a16:creationId xmlns:a16="http://schemas.microsoft.com/office/drawing/2014/main" id="{C3E59AEC-F6FE-4BE1-B76C-81ED531B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5084764"/>
            <a:ext cx="769938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66932" name="Rectangle 20">
            <a:extLst>
              <a:ext uri="{FF2B5EF4-FFF2-40B4-BE49-F238E27FC236}">
                <a16:creationId xmlns:a16="http://schemas.microsoft.com/office/drawing/2014/main" id="{BAB3424C-6EA9-4E42-A8CF-A382855D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5084764"/>
            <a:ext cx="1223962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33" name="Rectangle 21">
            <a:extLst>
              <a:ext uri="{FF2B5EF4-FFF2-40B4-BE49-F238E27FC236}">
                <a16:creationId xmlns:a16="http://schemas.microsoft.com/office/drawing/2014/main" id="{65577D58-3244-4178-A8FC-E8B1E999B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5610226"/>
            <a:ext cx="769938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66934" name="Rectangle 22">
            <a:extLst>
              <a:ext uri="{FF2B5EF4-FFF2-40B4-BE49-F238E27FC236}">
                <a16:creationId xmlns:a16="http://schemas.microsoft.com/office/drawing/2014/main" id="{922F8A01-43B9-4FE8-BF93-8645C34D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5610226"/>
            <a:ext cx="1223962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35" name="Rectangle 23">
            <a:extLst>
              <a:ext uri="{FF2B5EF4-FFF2-40B4-BE49-F238E27FC236}">
                <a16:creationId xmlns:a16="http://schemas.microsoft.com/office/drawing/2014/main" id="{B19934A6-BC23-439C-A6BE-02842AFF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6134101"/>
            <a:ext cx="769938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</a:rPr>
              <a:t>15</a:t>
            </a:r>
          </a:p>
        </p:txBody>
      </p:sp>
      <p:sp>
        <p:nvSpPr>
          <p:cNvPr id="166936" name="Rectangle 24">
            <a:extLst>
              <a:ext uri="{FF2B5EF4-FFF2-40B4-BE49-F238E27FC236}">
                <a16:creationId xmlns:a16="http://schemas.microsoft.com/office/drawing/2014/main" id="{3153669D-8907-45DA-96AF-4CD57087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6134101"/>
            <a:ext cx="1223962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37" name="Line 25">
            <a:extLst>
              <a:ext uri="{FF2B5EF4-FFF2-40B4-BE49-F238E27FC236}">
                <a16:creationId xmlns:a16="http://schemas.microsoft.com/office/drawing/2014/main" id="{0E582958-DD39-42E2-BCD4-C919D946A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4005264"/>
            <a:ext cx="1943100" cy="2873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8" name="Line 26">
            <a:extLst>
              <a:ext uri="{FF2B5EF4-FFF2-40B4-BE49-F238E27FC236}">
                <a16:creationId xmlns:a16="http://schemas.microsoft.com/office/drawing/2014/main" id="{A4DDADD5-FA0D-4E1E-A23A-232961545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797425"/>
            <a:ext cx="1943100" cy="2159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9" name="Line 27">
            <a:extLst>
              <a:ext uri="{FF2B5EF4-FFF2-40B4-BE49-F238E27FC236}">
                <a16:creationId xmlns:a16="http://schemas.microsoft.com/office/drawing/2014/main" id="{6480495F-22E2-423F-9A5A-2C74FD991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803900"/>
            <a:ext cx="1943100" cy="1460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3C80B50-17FA-46F6-B119-83F991CA1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6400800" cy="1143000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49" charset="-122"/>
              </a:rPr>
              <a:t>进程的三种基本状态</a:t>
            </a:r>
          </a:p>
        </p:txBody>
      </p:sp>
      <p:sp>
        <p:nvSpPr>
          <p:cNvPr id="111619" name="AutoShape 3">
            <a:extLst>
              <a:ext uri="{FF2B5EF4-FFF2-40B4-BE49-F238E27FC236}">
                <a16:creationId xmlns:a16="http://schemas.microsoft.com/office/drawing/2014/main" id="{BFF901AA-D649-465E-9356-AB9A676B3EB1}"/>
              </a:ext>
            </a:extLst>
          </p:cNvPr>
          <p:cNvSpPr>
            <a:spLocks/>
          </p:cNvSpPr>
          <p:nvPr/>
        </p:nvSpPr>
        <p:spPr bwMode="auto">
          <a:xfrm>
            <a:off x="1905000" y="2378223"/>
            <a:ext cx="304800" cy="2895600"/>
          </a:xfrm>
          <a:prstGeom prst="leftBrace">
            <a:avLst>
              <a:gd name="adj1" fmla="val 79167"/>
              <a:gd name="adj2" fmla="val 50000"/>
            </a:avLst>
          </a:prstGeom>
          <a:noFill/>
          <a:ln w="603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18BCDEB9-C838-441B-A883-06E4BA26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44824"/>
            <a:ext cx="2209800" cy="100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就绪状态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3200" dirty="0"/>
              <a:t>(Ready)</a:t>
            </a: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10F1046E-A57D-4C8F-812D-2D3194675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37061"/>
            <a:ext cx="2522240" cy="103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执行状态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200" dirty="0"/>
              <a:t>(Executing)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77B5F1E3-B74A-4233-A2FD-10F2A535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64223"/>
            <a:ext cx="1828800" cy="103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等待状态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200" dirty="0"/>
              <a:t>(Wait)</a:t>
            </a: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7DCD1BBA-DD1D-4190-92FA-0711DEFBB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21023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获得了除了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外的一切所需资源，具备执行条件</a:t>
            </a: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AB3B20BF-2A9F-4EB9-BAF6-E9C416853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459311"/>
            <a:ext cx="5776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占有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，正在执行（唯一的）</a:t>
            </a:r>
          </a:p>
        </p:txBody>
      </p:sp>
      <p:sp>
        <p:nvSpPr>
          <p:cNvPr id="111625" name="Text Box 9">
            <a:extLst>
              <a:ext uri="{FF2B5EF4-FFF2-40B4-BE49-F238E27FC236}">
                <a16:creationId xmlns:a16="http://schemas.microsoft.com/office/drawing/2014/main" id="{D459534E-2530-4FF8-B703-4EB5F0181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907111"/>
            <a:ext cx="5561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因等待某种事件而暂时不能执行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  <p:bldP spid="111621" grpId="0" autoUpdateAnimBg="0"/>
      <p:bldP spid="111622" grpId="0" autoUpdateAnimBg="0"/>
      <p:bldP spid="111623" grpId="0" autoUpdateAnimBg="0"/>
      <p:bldP spid="111624" grpId="0" autoUpdateAnimBg="0"/>
      <p:bldP spid="1116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B9FA310-06C4-44E2-AE98-161A0C09A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4338" y="188913"/>
            <a:ext cx="3886200" cy="7620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  <a:latin typeface="黑体" panose="02010609060101010101" pitchFamily="49" charset="-122"/>
              </a:rPr>
              <a:t>进程状态原因图</a:t>
            </a:r>
          </a:p>
        </p:txBody>
      </p:sp>
      <p:sp>
        <p:nvSpPr>
          <p:cNvPr id="112643" name="Oval 3">
            <a:extLst>
              <a:ext uri="{FF2B5EF4-FFF2-40B4-BE49-F238E27FC236}">
                <a16:creationId xmlns:a16="http://schemas.microsoft.com/office/drawing/2014/main" id="{4B9D517C-0F5E-44C0-8D1E-70984E39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3" y="1049338"/>
            <a:ext cx="1655962" cy="1143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新进程</a:t>
            </a:r>
          </a:p>
        </p:txBody>
      </p:sp>
      <p:sp>
        <p:nvSpPr>
          <p:cNvPr id="112644" name="Oval 4">
            <a:extLst>
              <a:ext uri="{FF2B5EF4-FFF2-40B4-BE49-F238E27FC236}">
                <a16:creationId xmlns:a16="http://schemas.microsoft.com/office/drawing/2014/main" id="{8B0A3E23-04E8-4B8B-AE20-5D59B9F9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2420938"/>
            <a:ext cx="1295400" cy="1143000"/>
          </a:xfrm>
          <a:prstGeom prst="ellipse">
            <a:avLst/>
          </a:prstGeom>
          <a:noFill/>
          <a:ln w="38100">
            <a:solidFill>
              <a:srgbClr val="66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rgbClr val="66FFCC"/>
                </a:solidFill>
                <a:latin typeface="楷体_GB2312" panose="02010600030101010101" charset="-122"/>
                <a:ea typeface="楷体_GB2312" panose="02010600030101010101" charset="-122"/>
              </a:rPr>
              <a:t>就绪</a:t>
            </a:r>
          </a:p>
        </p:txBody>
      </p:sp>
      <p:sp>
        <p:nvSpPr>
          <p:cNvPr id="112645" name="Oval 5">
            <a:extLst>
              <a:ext uri="{FF2B5EF4-FFF2-40B4-BE49-F238E27FC236}">
                <a16:creationId xmlns:a16="http://schemas.microsoft.com/office/drawing/2014/main" id="{EAD3D8FA-CB8E-4859-B3D8-DF5834C2D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2497138"/>
            <a:ext cx="1330325" cy="1143000"/>
          </a:xfrm>
          <a:prstGeom prst="ellipse">
            <a:avLst/>
          </a:prstGeom>
          <a:noFill/>
          <a:ln w="38100">
            <a:solidFill>
              <a:srgbClr val="66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rgbClr val="66FFCC"/>
                </a:solidFill>
                <a:latin typeface="楷体_GB2312" panose="02010600030101010101" charset="-122"/>
                <a:ea typeface="楷体_GB2312" panose="02010600030101010101" charset="-122"/>
              </a:rPr>
              <a:t>执行</a:t>
            </a:r>
          </a:p>
        </p:txBody>
      </p:sp>
      <p:sp>
        <p:nvSpPr>
          <p:cNvPr id="112646" name="Oval 6">
            <a:extLst>
              <a:ext uri="{FF2B5EF4-FFF2-40B4-BE49-F238E27FC236}">
                <a16:creationId xmlns:a16="http://schemas.microsoft.com/office/drawing/2014/main" id="{B6DE5A54-2DF1-40BC-822E-510EBDBC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973138"/>
            <a:ext cx="1454150" cy="1143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结束</a:t>
            </a:r>
          </a:p>
        </p:txBody>
      </p:sp>
      <p:sp>
        <p:nvSpPr>
          <p:cNvPr id="112647" name="Oval 7">
            <a:extLst>
              <a:ext uri="{FF2B5EF4-FFF2-40B4-BE49-F238E27FC236}">
                <a16:creationId xmlns:a16="http://schemas.microsoft.com/office/drawing/2014/main" id="{36EF7F0A-8F65-45A2-B91B-484B070F5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9" y="4941888"/>
            <a:ext cx="1296987" cy="1143000"/>
          </a:xfrm>
          <a:prstGeom prst="ellipse">
            <a:avLst/>
          </a:prstGeom>
          <a:noFill/>
          <a:ln w="38100">
            <a:solidFill>
              <a:srgbClr val="66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rgbClr val="66FFCC"/>
                </a:solidFill>
                <a:latin typeface="楷体_GB2312" panose="02010600030101010101" charset="-122"/>
                <a:ea typeface="楷体_GB2312" panose="02010600030101010101" charset="-122"/>
              </a:rPr>
              <a:t>阻塞</a:t>
            </a:r>
          </a:p>
        </p:txBody>
      </p:sp>
      <p:cxnSp>
        <p:nvCxnSpPr>
          <p:cNvPr id="112648" name="AutoShape 8">
            <a:extLst>
              <a:ext uri="{FF2B5EF4-FFF2-40B4-BE49-F238E27FC236}">
                <a16:creationId xmlns:a16="http://schemas.microsoft.com/office/drawing/2014/main" id="{76336540-8BB0-4B9D-B60A-145DF0E94E8C}"/>
              </a:ext>
            </a:extLst>
          </p:cNvPr>
          <p:cNvCxnSpPr>
            <a:cxnSpLocks noChangeShapeType="1"/>
            <a:stCxn id="112644" idx="5"/>
            <a:endCxn id="112645" idx="3"/>
          </p:cNvCxnSpPr>
          <p:nvPr/>
        </p:nvCxnSpPr>
        <p:spPr bwMode="auto">
          <a:xfrm rot="16200000" flipH="1">
            <a:off x="6043613" y="2559050"/>
            <a:ext cx="76200" cy="1790700"/>
          </a:xfrm>
          <a:prstGeom prst="curvedConnector3">
            <a:avLst>
              <a:gd name="adj1" fmla="val 593750"/>
            </a:avLst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49" name="AutoShape 9">
            <a:extLst>
              <a:ext uri="{FF2B5EF4-FFF2-40B4-BE49-F238E27FC236}">
                <a16:creationId xmlns:a16="http://schemas.microsoft.com/office/drawing/2014/main" id="{D9430DE7-B946-451A-A83E-9FE990DCAE52}"/>
              </a:ext>
            </a:extLst>
          </p:cNvPr>
          <p:cNvCxnSpPr>
            <a:cxnSpLocks noChangeShapeType="1"/>
            <a:stCxn id="112645" idx="7"/>
            <a:endCxn id="112646" idx="2"/>
          </p:cNvCxnSpPr>
          <p:nvPr/>
        </p:nvCxnSpPr>
        <p:spPr bwMode="auto">
          <a:xfrm rot="16200000">
            <a:off x="7623176" y="1838326"/>
            <a:ext cx="1100137" cy="512762"/>
          </a:xfrm>
          <a:prstGeom prst="curvedConnector2">
            <a:avLst/>
          </a:prstGeom>
          <a:noFill/>
          <a:ln w="38100">
            <a:solidFill>
              <a:srgbClr val="FFFF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50" name="AutoShape 10">
            <a:extLst>
              <a:ext uri="{FF2B5EF4-FFF2-40B4-BE49-F238E27FC236}">
                <a16:creationId xmlns:a16="http://schemas.microsoft.com/office/drawing/2014/main" id="{E914E79E-EC74-4810-8D12-3A8D54E00B6F}"/>
              </a:ext>
            </a:extLst>
          </p:cNvPr>
          <p:cNvCxnSpPr>
            <a:cxnSpLocks noChangeShapeType="1"/>
            <a:stCxn id="112645" idx="1"/>
            <a:endCxn id="112644" idx="7"/>
          </p:cNvCxnSpPr>
          <p:nvPr/>
        </p:nvCxnSpPr>
        <p:spPr bwMode="auto">
          <a:xfrm rot="5400000" flipH="1">
            <a:off x="6043613" y="1711325"/>
            <a:ext cx="76200" cy="1790700"/>
          </a:xfrm>
          <a:prstGeom prst="curvedConnector3">
            <a:avLst>
              <a:gd name="adj1" fmla="val 593750"/>
            </a:avLst>
          </a:prstGeom>
          <a:noFill/>
          <a:ln w="47625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51" name="AutoShape 11">
            <a:extLst>
              <a:ext uri="{FF2B5EF4-FFF2-40B4-BE49-F238E27FC236}">
                <a16:creationId xmlns:a16="http://schemas.microsoft.com/office/drawing/2014/main" id="{F8B26DCA-C554-4E2B-A17D-9E8BBED803C3}"/>
              </a:ext>
            </a:extLst>
          </p:cNvPr>
          <p:cNvCxnSpPr>
            <a:cxnSpLocks noChangeShapeType="1"/>
            <a:stCxn id="112645" idx="5"/>
            <a:endCxn id="112647" idx="6"/>
          </p:cNvCxnSpPr>
          <p:nvPr/>
        </p:nvCxnSpPr>
        <p:spPr bwMode="auto">
          <a:xfrm rot="5400000">
            <a:off x="6365875" y="3962400"/>
            <a:ext cx="2020888" cy="1081088"/>
          </a:xfrm>
          <a:prstGeom prst="curvedConnector2">
            <a:avLst/>
          </a:prstGeom>
          <a:noFill/>
          <a:ln w="47625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52" name="AutoShape 12">
            <a:extLst>
              <a:ext uri="{FF2B5EF4-FFF2-40B4-BE49-F238E27FC236}">
                <a16:creationId xmlns:a16="http://schemas.microsoft.com/office/drawing/2014/main" id="{A475BF34-D7D0-4A3E-8523-0EB3E2093AF6}"/>
              </a:ext>
            </a:extLst>
          </p:cNvPr>
          <p:cNvCxnSpPr>
            <a:cxnSpLocks noChangeShapeType="1"/>
            <a:stCxn id="112647" idx="2"/>
            <a:endCxn id="112644" idx="3"/>
          </p:cNvCxnSpPr>
          <p:nvPr/>
        </p:nvCxnSpPr>
        <p:spPr bwMode="auto">
          <a:xfrm rot="10800000">
            <a:off x="4268788" y="3416300"/>
            <a:ext cx="1231900" cy="2097088"/>
          </a:xfrm>
          <a:prstGeom prst="curvedConnector2">
            <a:avLst/>
          </a:prstGeom>
          <a:noFill/>
          <a:ln w="47625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3" name="Text Box 13">
            <a:extLst>
              <a:ext uri="{FF2B5EF4-FFF2-40B4-BE49-F238E27FC236}">
                <a16:creationId xmlns:a16="http://schemas.microsoft.com/office/drawing/2014/main" id="{7F545C53-4411-4560-A6EB-D75952FD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298576"/>
            <a:ext cx="92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接纳</a:t>
            </a:r>
          </a:p>
        </p:txBody>
      </p:sp>
      <p:sp>
        <p:nvSpPr>
          <p:cNvPr id="112654" name="Text Box 14">
            <a:extLst>
              <a:ext uri="{FF2B5EF4-FFF2-40B4-BE49-F238E27FC236}">
                <a16:creationId xmlns:a16="http://schemas.microsoft.com/office/drawing/2014/main" id="{BC9D4F47-7FA9-4F3D-BC61-68ACFC4C9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3892551"/>
            <a:ext cx="176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进程调度</a:t>
            </a:r>
          </a:p>
        </p:txBody>
      </p:sp>
      <p:sp>
        <p:nvSpPr>
          <p:cNvPr id="112655" name="Text Box 15">
            <a:extLst>
              <a:ext uri="{FF2B5EF4-FFF2-40B4-BE49-F238E27FC236}">
                <a16:creationId xmlns:a16="http://schemas.microsoft.com/office/drawing/2014/main" id="{E5241D3F-97C3-4BDD-B49D-1C4FF46A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1301750"/>
            <a:ext cx="2076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中断或</a:t>
            </a:r>
          </a:p>
          <a:p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时间片用完</a:t>
            </a:r>
          </a:p>
        </p:txBody>
      </p:sp>
      <p:sp>
        <p:nvSpPr>
          <p:cNvPr id="112656" name="Text Box 16">
            <a:extLst>
              <a:ext uri="{FF2B5EF4-FFF2-40B4-BE49-F238E27FC236}">
                <a16:creationId xmlns:a16="http://schemas.microsoft.com/office/drawing/2014/main" id="{86A734EE-7A0A-4C6D-8B04-F28026583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1" y="1225551"/>
            <a:ext cx="96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完成</a:t>
            </a:r>
          </a:p>
        </p:txBody>
      </p: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9F160807-539C-4508-AE4F-96BEAF4E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050" y="4294188"/>
            <a:ext cx="1970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latin typeface="楷体_GB2312" panose="02010600030101010101" charset="-122"/>
                <a:ea typeface="楷体_GB2312" panose="02010600030101010101" charset="-122"/>
              </a:rPr>
              <a:t>I/O</a:t>
            </a:r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请求或</a:t>
            </a:r>
          </a:p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等待某事件</a:t>
            </a:r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09BFABD5-5653-4E6D-8330-F1451FCE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268788"/>
            <a:ext cx="1793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latin typeface="楷体_GB2312" panose="02010600030101010101" charset="-122"/>
                <a:ea typeface="楷体_GB2312" panose="02010600030101010101" charset="-122"/>
              </a:rPr>
              <a:t>I/O</a:t>
            </a:r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完成或</a:t>
            </a:r>
          </a:p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事件发生</a:t>
            </a:r>
          </a:p>
        </p:txBody>
      </p:sp>
      <p:cxnSp>
        <p:nvCxnSpPr>
          <p:cNvPr id="112659" name="AutoShape 19">
            <a:extLst>
              <a:ext uri="{FF2B5EF4-FFF2-40B4-BE49-F238E27FC236}">
                <a16:creationId xmlns:a16="http://schemas.microsoft.com/office/drawing/2014/main" id="{8BC87D29-E2DE-4FAA-A1CF-1F1DE7A976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1" y="1658939"/>
            <a:ext cx="569913" cy="966787"/>
          </a:xfrm>
          <a:prstGeom prst="curvedConnector2">
            <a:avLst/>
          </a:prstGeom>
          <a:noFill/>
          <a:ln w="38100">
            <a:solidFill>
              <a:srgbClr val="FFFF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3" grpId="0" autoUpdateAnimBg="0"/>
      <p:bldP spid="112654" grpId="0" autoUpdateAnimBg="0"/>
      <p:bldP spid="112655" grpId="0" autoUpdateAnimBg="0"/>
      <p:bldP spid="112656" grpId="0" autoUpdateAnimBg="0"/>
      <p:bldP spid="112657" grpId="0" autoUpdateAnimBg="0"/>
      <p:bldP spid="11265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C9A4A1E-49D1-426E-8D84-7DE211F1C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8951" y="219546"/>
            <a:ext cx="3837561" cy="6096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黑体" panose="02010609060101010101" pitchFamily="49" charset="-122"/>
              </a:rPr>
              <a:t>状态转换执行图</a:t>
            </a:r>
          </a:p>
        </p:txBody>
      </p:sp>
      <p:sp>
        <p:nvSpPr>
          <p:cNvPr id="113667" name="Oval 3">
            <a:extLst>
              <a:ext uri="{FF2B5EF4-FFF2-40B4-BE49-F238E27FC236}">
                <a16:creationId xmlns:a16="http://schemas.microsoft.com/office/drawing/2014/main" id="{5F249669-5CB9-4FAE-AF14-A5FC61B7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7" y="1195536"/>
            <a:ext cx="1512318" cy="11430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新进程</a:t>
            </a:r>
          </a:p>
        </p:txBody>
      </p:sp>
      <p:sp>
        <p:nvSpPr>
          <p:cNvPr id="113668" name="Oval 4">
            <a:extLst>
              <a:ext uri="{FF2B5EF4-FFF2-40B4-BE49-F238E27FC236}">
                <a16:creationId xmlns:a16="http://schemas.microsoft.com/office/drawing/2014/main" id="{E22DD05D-B3C4-4EC2-A69D-A774D4AEF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95736"/>
            <a:ext cx="1341438" cy="1143000"/>
          </a:xfrm>
          <a:prstGeom prst="ellipse">
            <a:avLst/>
          </a:prstGeom>
          <a:noFill/>
          <a:ln w="38100">
            <a:solidFill>
              <a:srgbClr val="66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rgbClr val="66FFCC"/>
                </a:solidFill>
                <a:latin typeface="楷体_GB2312" panose="02010600030101010101" charset="-122"/>
                <a:ea typeface="楷体_GB2312" panose="02010600030101010101" charset="-122"/>
              </a:rPr>
              <a:t>就绪</a:t>
            </a:r>
          </a:p>
        </p:txBody>
      </p:sp>
      <p:sp>
        <p:nvSpPr>
          <p:cNvPr id="113669" name="Oval 5">
            <a:extLst>
              <a:ext uri="{FF2B5EF4-FFF2-40B4-BE49-F238E27FC236}">
                <a16:creationId xmlns:a16="http://schemas.microsoft.com/office/drawing/2014/main" id="{EAF78D94-D4B8-4E42-BEDE-7D6D219D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2871936"/>
            <a:ext cx="1338263" cy="1143000"/>
          </a:xfrm>
          <a:prstGeom prst="ellipse">
            <a:avLst/>
          </a:prstGeom>
          <a:noFill/>
          <a:ln w="38100">
            <a:solidFill>
              <a:srgbClr val="66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rgbClr val="66FFCC"/>
                </a:solidFill>
                <a:latin typeface="楷体_GB2312" panose="02010600030101010101" charset="-122"/>
                <a:ea typeface="楷体_GB2312" panose="02010600030101010101" charset="-122"/>
              </a:rPr>
              <a:t>执行</a:t>
            </a:r>
          </a:p>
        </p:txBody>
      </p:sp>
      <p:sp>
        <p:nvSpPr>
          <p:cNvPr id="113670" name="Oval 6">
            <a:extLst>
              <a:ext uri="{FF2B5EF4-FFF2-40B4-BE49-F238E27FC236}">
                <a16:creationId xmlns:a16="http://schemas.microsoft.com/office/drawing/2014/main" id="{CF51A2EC-6F27-449F-A309-66647AE48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8" y="1211411"/>
            <a:ext cx="1295400" cy="11430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结束</a:t>
            </a:r>
          </a:p>
        </p:txBody>
      </p:sp>
      <p:sp>
        <p:nvSpPr>
          <p:cNvPr id="113671" name="Oval 7">
            <a:extLst>
              <a:ext uri="{FF2B5EF4-FFF2-40B4-BE49-F238E27FC236}">
                <a16:creationId xmlns:a16="http://schemas.microsoft.com/office/drawing/2014/main" id="{F68E8C4F-5D56-468C-BAA1-0D989DAE2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10336"/>
            <a:ext cx="1193800" cy="1143000"/>
          </a:xfrm>
          <a:prstGeom prst="ellipse">
            <a:avLst/>
          </a:prstGeom>
          <a:noFill/>
          <a:ln w="38100">
            <a:solidFill>
              <a:srgbClr val="66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rgbClr val="66FFCC"/>
                </a:solidFill>
                <a:latin typeface="楷体_GB2312" panose="02010600030101010101" charset="-122"/>
                <a:ea typeface="楷体_GB2312" panose="02010600030101010101" charset="-122"/>
              </a:rPr>
              <a:t>阻塞</a:t>
            </a:r>
          </a:p>
        </p:txBody>
      </p:sp>
      <p:cxnSp>
        <p:nvCxnSpPr>
          <p:cNvPr id="113672" name="AutoShape 8">
            <a:extLst>
              <a:ext uri="{FF2B5EF4-FFF2-40B4-BE49-F238E27FC236}">
                <a16:creationId xmlns:a16="http://schemas.microsoft.com/office/drawing/2014/main" id="{D20A52F0-E604-4EEC-94EB-0A2608248FDE}"/>
              </a:ext>
            </a:extLst>
          </p:cNvPr>
          <p:cNvCxnSpPr>
            <a:cxnSpLocks noChangeShapeType="1"/>
            <a:stCxn id="113667" idx="6"/>
            <a:endCxn id="113668" idx="1"/>
          </p:cNvCxnSpPr>
          <p:nvPr/>
        </p:nvCxnSpPr>
        <p:spPr bwMode="auto">
          <a:xfrm>
            <a:off x="3071815" y="1767036"/>
            <a:ext cx="1087034" cy="1196088"/>
          </a:xfrm>
          <a:prstGeom prst="curvedConnector2">
            <a:avLst/>
          </a:prstGeom>
          <a:noFill/>
          <a:ln w="38100">
            <a:solidFill>
              <a:srgbClr val="FFFF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673" name="AutoShape 9">
            <a:extLst>
              <a:ext uri="{FF2B5EF4-FFF2-40B4-BE49-F238E27FC236}">
                <a16:creationId xmlns:a16="http://schemas.microsoft.com/office/drawing/2014/main" id="{A54997E6-B04E-450C-84DF-B2F7DB345EB5}"/>
              </a:ext>
            </a:extLst>
          </p:cNvPr>
          <p:cNvCxnSpPr>
            <a:cxnSpLocks noChangeShapeType="1"/>
            <a:stCxn id="113668" idx="5"/>
            <a:endCxn id="113669" idx="3"/>
          </p:cNvCxnSpPr>
          <p:nvPr/>
        </p:nvCxnSpPr>
        <p:spPr bwMode="auto">
          <a:xfrm rot="16200000" flipH="1">
            <a:off x="5927726" y="2970362"/>
            <a:ext cx="76200" cy="1717675"/>
          </a:xfrm>
          <a:prstGeom prst="curvedConnector3">
            <a:avLst>
              <a:gd name="adj1" fmla="val 593750"/>
            </a:avLst>
          </a:prstGeom>
          <a:noFill/>
          <a:ln w="50800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674" name="AutoShape 10">
            <a:extLst>
              <a:ext uri="{FF2B5EF4-FFF2-40B4-BE49-F238E27FC236}">
                <a16:creationId xmlns:a16="http://schemas.microsoft.com/office/drawing/2014/main" id="{033D1BB6-5A52-494D-B01E-EE3E2B5A349F}"/>
              </a:ext>
            </a:extLst>
          </p:cNvPr>
          <p:cNvCxnSpPr>
            <a:cxnSpLocks noChangeShapeType="1"/>
            <a:stCxn id="113669" idx="7"/>
            <a:endCxn id="113670" idx="2"/>
          </p:cNvCxnSpPr>
          <p:nvPr/>
        </p:nvCxnSpPr>
        <p:spPr bwMode="auto">
          <a:xfrm rot="16200000">
            <a:off x="7705726" y="1849587"/>
            <a:ext cx="1236663" cy="1103313"/>
          </a:xfrm>
          <a:prstGeom prst="curvedConnector2">
            <a:avLst/>
          </a:prstGeom>
          <a:noFill/>
          <a:ln w="38100">
            <a:solidFill>
              <a:srgbClr val="FFFF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675" name="AutoShape 11">
            <a:extLst>
              <a:ext uri="{FF2B5EF4-FFF2-40B4-BE49-F238E27FC236}">
                <a16:creationId xmlns:a16="http://schemas.microsoft.com/office/drawing/2014/main" id="{22FB9FB4-2871-4822-88C4-E4A824499BD1}"/>
              </a:ext>
            </a:extLst>
          </p:cNvPr>
          <p:cNvCxnSpPr>
            <a:cxnSpLocks noChangeShapeType="1"/>
            <a:stCxn id="113669" idx="1"/>
            <a:endCxn id="113668" idx="7"/>
          </p:cNvCxnSpPr>
          <p:nvPr/>
        </p:nvCxnSpPr>
        <p:spPr bwMode="auto">
          <a:xfrm rot="5400000" flipH="1">
            <a:off x="5927726" y="2122637"/>
            <a:ext cx="76200" cy="1717675"/>
          </a:xfrm>
          <a:prstGeom prst="curvedConnector3">
            <a:avLst>
              <a:gd name="adj1" fmla="val 593750"/>
            </a:avLst>
          </a:prstGeom>
          <a:noFill/>
          <a:ln w="50800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676" name="AutoShape 12">
            <a:extLst>
              <a:ext uri="{FF2B5EF4-FFF2-40B4-BE49-F238E27FC236}">
                <a16:creationId xmlns:a16="http://schemas.microsoft.com/office/drawing/2014/main" id="{D71249A5-DD39-41F3-983E-CFBCC8F1D93F}"/>
              </a:ext>
            </a:extLst>
          </p:cNvPr>
          <p:cNvCxnSpPr>
            <a:cxnSpLocks noChangeShapeType="1"/>
            <a:stCxn id="113669" idx="5"/>
            <a:endCxn id="113671" idx="6"/>
          </p:cNvCxnSpPr>
          <p:nvPr/>
        </p:nvCxnSpPr>
        <p:spPr bwMode="auto">
          <a:xfrm rot="5400000">
            <a:off x="6152357" y="4261793"/>
            <a:ext cx="2014537" cy="1225550"/>
          </a:xfrm>
          <a:prstGeom prst="curvedConnector2">
            <a:avLst/>
          </a:prstGeom>
          <a:noFill/>
          <a:ln w="50800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677" name="AutoShape 13">
            <a:extLst>
              <a:ext uri="{FF2B5EF4-FFF2-40B4-BE49-F238E27FC236}">
                <a16:creationId xmlns:a16="http://schemas.microsoft.com/office/drawing/2014/main" id="{D34E2CD9-617F-4659-B975-13B20B501231}"/>
              </a:ext>
            </a:extLst>
          </p:cNvPr>
          <p:cNvCxnSpPr>
            <a:cxnSpLocks noChangeShapeType="1"/>
            <a:stCxn id="113671" idx="2"/>
            <a:endCxn id="113668" idx="3"/>
          </p:cNvCxnSpPr>
          <p:nvPr/>
        </p:nvCxnSpPr>
        <p:spPr bwMode="auto">
          <a:xfrm rot="10800000">
            <a:off x="4159250" y="3791100"/>
            <a:ext cx="1155700" cy="2090737"/>
          </a:xfrm>
          <a:prstGeom prst="curvedConnector2">
            <a:avLst/>
          </a:prstGeom>
          <a:noFill/>
          <a:ln w="50800">
            <a:solidFill>
              <a:srgbClr val="FFFF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78" name="Text Box 14">
            <a:extLst>
              <a:ext uri="{FF2B5EF4-FFF2-40B4-BE49-F238E27FC236}">
                <a16:creationId xmlns:a16="http://schemas.microsoft.com/office/drawing/2014/main" id="{1A469EE0-D2A9-46CF-B0B6-64310D8D1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9" y="854546"/>
            <a:ext cx="1657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进入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就绪队列</a:t>
            </a:r>
          </a:p>
        </p:txBody>
      </p:sp>
      <p:sp>
        <p:nvSpPr>
          <p:cNvPr id="113679" name="Text Box 15">
            <a:extLst>
              <a:ext uri="{FF2B5EF4-FFF2-40B4-BE49-F238E27FC236}">
                <a16:creationId xmlns:a16="http://schemas.microsoft.com/office/drawing/2014/main" id="{CA35D8D2-82D1-439E-AB95-B1B93C82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35599"/>
            <a:ext cx="287957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分配</a:t>
            </a:r>
            <a:r>
              <a:rPr lang="en-US" altLang="zh-CN" sz="2800" dirty="0">
                <a:latin typeface="楷体_GB2312" panose="02010600030101010101" charset="-122"/>
                <a:ea typeface="楷体_GB2312" panose="02010600030101010101" charset="-122"/>
              </a:rPr>
              <a:t>CPU</a:t>
            </a:r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使用权</a:t>
            </a:r>
          </a:p>
        </p:txBody>
      </p:sp>
      <p:sp>
        <p:nvSpPr>
          <p:cNvPr id="113680" name="Text Box 16">
            <a:extLst>
              <a:ext uri="{FF2B5EF4-FFF2-40B4-BE49-F238E27FC236}">
                <a16:creationId xmlns:a16="http://schemas.microsoft.com/office/drawing/2014/main" id="{386CF573-6E64-481F-9B65-DA26EE6F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4" y="1576536"/>
            <a:ext cx="239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强制放弃</a:t>
            </a:r>
            <a:r>
              <a:rPr lang="en-US" altLang="zh-CN" sz="2800">
                <a:latin typeface="楷体_GB2312" panose="02010600030101010101" charset="-122"/>
                <a:ea typeface="楷体_GB2312" panose="02010600030101010101" charset="-122"/>
              </a:rPr>
              <a:t>CPU</a:t>
            </a:r>
          </a:p>
          <a:p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回到就绪队列</a:t>
            </a:r>
          </a:p>
        </p:txBody>
      </p:sp>
      <p:sp>
        <p:nvSpPr>
          <p:cNvPr id="113681" name="Text Box 17">
            <a:extLst>
              <a:ext uri="{FF2B5EF4-FFF2-40B4-BE49-F238E27FC236}">
                <a16:creationId xmlns:a16="http://schemas.microsoft.com/office/drawing/2014/main" id="{BB35D642-752B-4D62-A76C-9A48D820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531" y="958431"/>
            <a:ext cx="15117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释放所有资源</a:t>
            </a:r>
          </a:p>
        </p:txBody>
      </p:sp>
      <p:sp>
        <p:nvSpPr>
          <p:cNvPr id="113682" name="Text Box 18">
            <a:extLst>
              <a:ext uri="{FF2B5EF4-FFF2-40B4-BE49-F238E27FC236}">
                <a16:creationId xmlns:a16="http://schemas.microsoft.com/office/drawing/2014/main" id="{38D9477A-9A16-4CA6-813C-F15845D8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4764047"/>
            <a:ext cx="3155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进程主动放弃</a:t>
            </a:r>
            <a:r>
              <a:rPr lang="en-US" altLang="zh-CN" sz="2800" dirty="0">
                <a:latin typeface="楷体_GB2312" panose="02010600030101010101" charset="-122"/>
                <a:ea typeface="楷体_GB2312" panose="02010600030101010101" charset="-122"/>
              </a:rPr>
              <a:t>CPU</a:t>
            </a:r>
          </a:p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进入阻塞等待队列</a:t>
            </a:r>
          </a:p>
        </p:txBody>
      </p:sp>
      <p:sp>
        <p:nvSpPr>
          <p:cNvPr id="113683" name="Text Box 19">
            <a:extLst>
              <a:ext uri="{FF2B5EF4-FFF2-40B4-BE49-F238E27FC236}">
                <a16:creationId xmlns:a16="http://schemas.microsoft.com/office/drawing/2014/main" id="{2FEA852D-2DE9-42E7-8D5E-C072D8A2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24536"/>
            <a:ext cx="2522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进程被释放</a:t>
            </a:r>
          </a:p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回到就绪队列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8" grpId="0" autoUpdateAnimBg="0"/>
      <p:bldP spid="113679" grpId="0" autoUpdateAnimBg="0"/>
      <p:bldP spid="113680" grpId="0" autoUpdateAnimBg="0"/>
      <p:bldP spid="113681" grpId="0" autoUpdateAnimBg="0"/>
      <p:bldP spid="113682" grpId="0" autoUpdateAnimBg="0"/>
      <p:bldP spid="1136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6E13498-F50B-4ED0-AF24-732171D90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7662" y="200026"/>
            <a:ext cx="4478338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黑体" panose="02010609060101010101" pitchFamily="49" charset="-122"/>
              </a:rPr>
              <a:t>进程状态转换归纳：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AF51A7D0-389B-4226-9032-019F53AEB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50" y="1212815"/>
            <a:ext cx="153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新进程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19ABFCB9-2969-45A8-A478-253E112B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1222416"/>
            <a:ext cx="99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就绪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D061A96E-8A2F-494B-9E86-614E7784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1" y="695325"/>
            <a:ext cx="112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dirty="0">
                <a:solidFill>
                  <a:srgbClr val="FFFF00"/>
                </a:solidFill>
              </a:rPr>
              <a:t>事件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A5C4DAE9-E53C-471A-9BDF-86BED8349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1" y="725252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dirty="0">
                <a:solidFill>
                  <a:srgbClr val="FFFF00"/>
                </a:solidFill>
              </a:rPr>
              <a:t>动作</a:t>
            </a:r>
          </a:p>
        </p:txBody>
      </p:sp>
      <p:sp>
        <p:nvSpPr>
          <p:cNvPr id="114695" name="Text Box 7">
            <a:extLst>
              <a:ext uri="{FF2B5EF4-FFF2-40B4-BE49-F238E27FC236}">
                <a16:creationId xmlns:a16="http://schemas.microsoft.com/office/drawing/2014/main" id="{5816D1AF-FE22-40A7-8F4B-AD2AADB5B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219201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接纳</a:t>
            </a:r>
          </a:p>
        </p:txBody>
      </p:sp>
      <p:sp>
        <p:nvSpPr>
          <p:cNvPr id="114696" name="Text Box 8">
            <a:extLst>
              <a:ext uri="{FF2B5EF4-FFF2-40B4-BE49-F238E27FC236}">
                <a16:creationId xmlns:a16="http://schemas.microsoft.com/office/drawing/2014/main" id="{5C72E06F-A14F-44F8-BC26-9EC7AB5D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1274763"/>
            <a:ext cx="251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进入就绪队列</a:t>
            </a:r>
          </a:p>
        </p:txBody>
      </p:sp>
      <p:sp>
        <p:nvSpPr>
          <p:cNvPr id="114697" name="Text Box 9">
            <a:extLst>
              <a:ext uri="{FF2B5EF4-FFF2-40B4-BE49-F238E27FC236}">
                <a16:creationId xmlns:a16="http://schemas.microsoft.com/office/drawing/2014/main" id="{B9370579-2CE3-459B-B95C-6771C8C8C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575" y="1988310"/>
            <a:ext cx="1003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就绪</a:t>
            </a:r>
          </a:p>
        </p:txBody>
      </p:sp>
      <p:sp>
        <p:nvSpPr>
          <p:cNvPr id="114698" name="Text Box 10">
            <a:extLst>
              <a:ext uri="{FF2B5EF4-FFF2-40B4-BE49-F238E27FC236}">
                <a16:creationId xmlns:a16="http://schemas.microsoft.com/office/drawing/2014/main" id="{11B0AA35-E230-4137-823D-C6EC0729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6" y="1984376"/>
            <a:ext cx="94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执行</a:t>
            </a:r>
          </a:p>
        </p:txBody>
      </p:sp>
      <p:sp>
        <p:nvSpPr>
          <p:cNvPr id="114699" name="Text Box 11">
            <a:extLst>
              <a:ext uri="{FF2B5EF4-FFF2-40B4-BE49-F238E27FC236}">
                <a16:creationId xmlns:a16="http://schemas.microsoft.com/office/drawing/2014/main" id="{21B37A05-D61D-42F1-8262-06AC22B7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1" y="1969589"/>
            <a:ext cx="177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进程调度</a:t>
            </a:r>
          </a:p>
        </p:txBody>
      </p:sp>
      <p:sp>
        <p:nvSpPr>
          <p:cNvPr id="114700" name="Text Box 12">
            <a:extLst>
              <a:ext uri="{FF2B5EF4-FFF2-40B4-BE49-F238E27FC236}">
                <a16:creationId xmlns:a16="http://schemas.microsoft.com/office/drawing/2014/main" id="{C6CD53DD-86FC-4A18-BD12-DDF24187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1995488"/>
            <a:ext cx="1709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分配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CPU</a:t>
            </a:r>
          </a:p>
        </p:txBody>
      </p:sp>
      <p:sp>
        <p:nvSpPr>
          <p:cNvPr id="114701" name="Text Box 13">
            <a:extLst>
              <a:ext uri="{FF2B5EF4-FFF2-40B4-BE49-F238E27FC236}">
                <a16:creationId xmlns:a16="http://schemas.microsoft.com/office/drawing/2014/main" id="{7918B874-9986-4A9B-8360-4BE01CAA7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681288"/>
            <a:ext cx="1028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执行</a:t>
            </a:r>
          </a:p>
        </p:txBody>
      </p:sp>
      <p:sp>
        <p:nvSpPr>
          <p:cNvPr id="114702" name="Text Box 14">
            <a:extLst>
              <a:ext uri="{FF2B5EF4-FFF2-40B4-BE49-F238E27FC236}">
                <a16:creationId xmlns:a16="http://schemas.microsoft.com/office/drawing/2014/main" id="{7B3D32CC-1D5B-4632-963E-8A484699A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681288"/>
            <a:ext cx="104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结束</a:t>
            </a:r>
          </a:p>
        </p:txBody>
      </p:sp>
      <p:sp>
        <p:nvSpPr>
          <p:cNvPr id="114703" name="Text Box 15">
            <a:extLst>
              <a:ext uri="{FF2B5EF4-FFF2-40B4-BE49-F238E27FC236}">
                <a16:creationId xmlns:a16="http://schemas.microsoft.com/office/drawing/2014/main" id="{C6B80759-AD19-47E5-B76D-0FED94492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1" y="2681288"/>
            <a:ext cx="1612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运行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完成</a:t>
            </a:r>
          </a:p>
        </p:txBody>
      </p:sp>
      <p:sp>
        <p:nvSpPr>
          <p:cNvPr id="114704" name="Text Box 16">
            <a:extLst>
              <a:ext uri="{FF2B5EF4-FFF2-40B4-BE49-F238E27FC236}">
                <a16:creationId xmlns:a16="http://schemas.microsoft.com/office/drawing/2014/main" id="{75306656-C586-4166-B155-C01C8583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5" y="2681288"/>
            <a:ext cx="172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释放资源</a:t>
            </a:r>
          </a:p>
        </p:txBody>
      </p:sp>
      <p:sp>
        <p:nvSpPr>
          <p:cNvPr id="114705" name="Text Box 17">
            <a:extLst>
              <a:ext uri="{FF2B5EF4-FFF2-40B4-BE49-F238E27FC236}">
                <a16:creationId xmlns:a16="http://schemas.microsoft.com/office/drawing/2014/main" id="{08DC9136-F00F-41DB-89CC-AA5BC868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9" y="3429001"/>
            <a:ext cx="92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执行</a:t>
            </a:r>
          </a:p>
        </p:txBody>
      </p:sp>
      <p:sp>
        <p:nvSpPr>
          <p:cNvPr id="114706" name="Text Box 18">
            <a:extLst>
              <a:ext uri="{FF2B5EF4-FFF2-40B4-BE49-F238E27FC236}">
                <a16:creationId xmlns:a16="http://schemas.microsoft.com/office/drawing/2014/main" id="{E7BEBE98-BC03-4B74-86AE-8CFA9BCB2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508501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阻塞</a:t>
            </a:r>
          </a:p>
        </p:txBody>
      </p:sp>
      <p:sp>
        <p:nvSpPr>
          <p:cNvPr id="114707" name="Text Box 19">
            <a:extLst>
              <a:ext uri="{FF2B5EF4-FFF2-40B4-BE49-F238E27FC236}">
                <a16:creationId xmlns:a16="http://schemas.microsoft.com/office/drawing/2014/main" id="{EC54805F-630B-4ED5-AEA8-E09DBF04C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9" y="3332164"/>
            <a:ext cx="2114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时间片到时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高优先中断</a:t>
            </a:r>
          </a:p>
        </p:txBody>
      </p:sp>
      <p:sp>
        <p:nvSpPr>
          <p:cNvPr id="114708" name="Text Box 20">
            <a:extLst>
              <a:ext uri="{FF2B5EF4-FFF2-40B4-BE49-F238E27FC236}">
                <a16:creationId xmlns:a16="http://schemas.microsoft.com/office/drawing/2014/main" id="{994F6C6E-8230-441C-A57B-D9308DFD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4" y="3419476"/>
            <a:ext cx="242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系统剥夺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CPU</a:t>
            </a:r>
          </a:p>
        </p:txBody>
      </p:sp>
      <p:sp>
        <p:nvSpPr>
          <p:cNvPr id="114709" name="Text Box 21">
            <a:extLst>
              <a:ext uri="{FF2B5EF4-FFF2-40B4-BE49-F238E27FC236}">
                <a16:creationId xmlns:a16="http://schemas.microsoft.com/office/drawing/2014/main" id="{3701F6B9-DC69-4F33-BF27-AA757A13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508501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执行</a:t>
            </a:r>
          </a:p>
        </p:txBody>
      </p:sp>
      <p:sp>
        <p:nvSpPr>
          <p:cNvPr id="114710" name="Text Box 22">
            <a:extLst>
              <a:ext uri="{FF2B5EF4-FFF2-40B4-BE49-F238E27FC236}">
                <a16:creationId xmlns:a16="http://schemas.microsoft.com/office/drawing/2014/main" id="{69CBD73E-0B3B-4732-8400-4BEACA4D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429001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latin typeface="楷体_GB2312" panose="02010600030101010101" charset="-122"/>
                <a:ea typeface="楷体_GB2312" panose="02010600030101010101" charset="-122"/>
              </a:rPr>
              <a:t>就绪</a:t>
            </a:r>
          </a:p>
        </p:txBody>
      </p:sp>
      <p:sp>
        <p:nvSpPr>
          <p:cNvPr id="114711" name="Text Box 23">
            <a:extLst>
              <a:ext uri="{FF2B5EF4-FFF2-40B4-BE49-F238E27FC236}">
                <a16:creationId xmlns:a16="http://schemas.microsoft.com/office/drawing/2014/main" id="{23217EF7-0D38-4927-9005-96B9D56C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943" y="4508501"/>
            <a:ext cx="2132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ea typeface="仿宋_GB2312" panose="02010600030101010101" charset="-122"/>
              </a:rPr>
              <a:t>I/O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请求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等待某事件</a:t>
            </a:r>
          </a:p>
        </p:txBody>
      </p:sp>
      <p:sp>
        <p:nvSpPr>
          <p:cNvPr id="114712" name="Text Box 24">
            <a:extLst>
              <a:ext uri="{FF2B5EF4-FFF2-40B4-BE49-F238E27FC236}">
                <a16:creationId xmlns:a16="http://schemas.microsoft.com/office/drawing/2014/main" id="{74DFC5A6-E684-4588-B671-92CD7AC0F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4495800"/>
            <a:ext cx="3055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进程放弃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CPU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进入阻塞等待队列</a:t>
            </a:r>
          </a:p>
        </p:txBody>
      </p:sp>
      <p:sp>
        <p:nvSpPr>
          <p:cNvPr id="114713" name="Text Box 25">
            <a:extLst>
              <a:ext uri="{FF2B5EF4-FFF2-40B4-BE49-F238E27FC236}">
                <a16:creationId xmlns:a16="http://schemas.microsoft.com/office/drawing/2014/main" id="{7DB8DCBA-EF26-4CAC-A336-D5F65D1A9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5568951"/>
            <a:ext cx="99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阻塞</a:t>
            </a:r>
          </a:p>
        </p:txBody>
      </p:sp>
      <p:sp>
        <p:nvSpPr>
          <p:cNvPr id="114714" name="Text Box 26">
            <a:extLst>
              <a:ext uri="{FF2B5EF4-FFF2-40B4-BE49-F238E27FC236}">
                <a16:creationId xmlns:a16="http://schemas.microsoft.com/office/drawing/2014/main" id="{7120A5C5-A9CE-4FED-ADA1-1D7E23D8F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558958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楷体_GB2312" panose="02010600030101010101" charset="-122"/>
                <a:ea typeface="楷体_GB2312" panose="02010600030101010101" charset="-122"/>
              </a:rPr>
              <a:t>就绪</a:t>
            </a:r>
          </a:p>
        </p:txBody>
      </p:sp>
      <p:sp>
        <p:nvSpPr>
          <p:cNvPr id="114715" name="Text Box 27">
            <a:extLst>
              <a:ext uri="{FF2B5EF4-FFF2-40B4-BE49-F238E27FC236}">
                <a16:creationId xmlns:a16="http://schemas.microsoft.com/office/drawing/2014/main" id="{03DB6996-63BD-4029-B546-ABE72CEB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5636417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阻塞事件释放</a:t>
            </a:r>
          </a:p>
        </p:txBody>
      </p:sp>
      <p:sp>
        <p:nvSpPr>
          <p:cNvPr id="114716" name="Text Box 28">
            <a:extLst>
              <a:ext uri="{FF2B5EF4-FFF2-40B4-BE49-F238E27FC236}">
                <a16:creationId xmlns:a16="http://schemas.microsoft.com/office/drawing/2014/main" id="{C0BC5D4B-0FDF-49FA-8AAF-E0FC00F2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150" y="56530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0030101010101" charset="-122"/>
                <a:ea typeface="楷体_GB2312" panose="02010600030101010101" charset="-122"/>
              </a:rPr>
              <a:t>进程进入就绪队列</a:t>
            </a: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CA611D12-BD3E-4FB9-AF98-E4F8FDD6B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500188"/>
            <a:ext cx="381000" cy="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93BC2172-7FCF-41FA-B1E6-93DA156E7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9" y="2285407"/>
            <a:ext cx="533400" cy="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EBDEE459-7B32-4BA8-AA2A-FCDED616D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0950" y="2962275"/>
            <a:ext cx="533400" cy="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E0C7866A-8A28-47D1-B229-7402D1D8C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9" y="3716338"/>
            <a:ext cx="504825" cy="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05F3D1C3-5809-41F2-A4BF-BA4D992BC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4797152"/>
            <a:ext cx="504825" cy="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F99E6D0C-267F-4CF8-A075-72931FD53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5849938"/>
            <a:ext cx="457200" cy="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utoUpdateAnimBg="0"/>
      <p:bldP spid="114696" grpId="0" autoUpdateAnimBg="0"/>
      <p:bldP spid="114699" grpId="0" autoUpdateAnimBg="0"/>
      <p:bldP spid="114700" grpId="0" autoUpdateAnimBg="0"/>
      <p:bldP spid="114703" grpId="0" autoUpdateAnimBg="0"/>
      <p:bldP spid="114704" grpId="0" autoUpdateAnimBg="0"/>
      <p:bldP spid="114707" grpId="0" autoUpdateAnimBg="0"/>
      <p:bldP spid="114708" grpId="0" autoUpdateAnimBg="0"/>
      <p:bldP spid="114711" grpId="0" autoUpdateAnimBg="0"/>
      <p:bldP spid="114712" grpId="0" autoUpdateAnimBg="0"/>
      <p:bldP spid="114715" grpId="0" autoUpdateAnimBg="0"/>
      <p:bldP spid="1147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06B8666-4323-4A25-9E25-71A2AD675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1752600" cy="762000"/>
          </a:xfrm>
        </p:spPr>
        <p:txBody>
          <a:bodyPr/>
          <a:lstStyle/>
          <a:p>
            <a:r>
              <a:rPr lang="zh-CN" altLang="en-US" sz="4000" b="1"/>
              <a:t>注意：</a:t>
            </a:r>
          </a:p>
        </p:txBody>
      </p:sp>
      <p:sp>
        <p:nvSpPr>
          <p:cNvPr id="115740" name="Rectangle 28">
            <a:extLst>
              <a:ext uri="{FF2B5EF4-FFF2-40B4-BE49-F238E27FC236}">
                <a16:creationId xmlns:a16="http://schemas.microsoft.com/office/drawing/2014/main" id="{C078B353-1DC6-4898-9AF5-E93762BBD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3573463"/>
            <a:ext cx="8713788" cy="27368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lvl="1"/>
            <a:r>
              <a:rPr lang="zh-CN" altLang="en-US" sz="2400" b="1" dirty="0"/>
              <a:t>进程从执行态到阻塞态是主动的</a:t>
            </a:r>
          </a:p>
          <a:p>
            <a:pPr lvl="2"/>
            <a:r>
              <a:rPr lang="zh-CN" altLang="en-US" sz="2000" b="1" dirty="0"/>
              <a:t>进程发现需要等待某一事件，主动向系统申请进入阻塞态</a:t>
            </a:r>
          </a:p>
          <a:p>
            <a:pPr lvl="1"/>
            <a:r>
              <a:rPr lang="zh-CN" altLang="en-US" sz="2400" b="1" dirty="0"/>
              <a:t>进程从阻塞态到就绪态是被动的</a:t>
            </a:r>
          </a:p>
          <a:p>
            <a:pPr lvl="2"/>
            <a:r>
              <a:rPr lang="zh-CN" altLang="en-US" sz="2000" b="1" dirty="0"/>
              <a:t>当系统（或其它进程）发现阻塞进程阻塞的条件已释放，向系统申请将该阻塞进程置为就绪态</a:t>
            </a:r>
          </a:p>
        </p:txBody>
      </p:sp>
      <p:grpSp>
        <p:nvGrpSpPr>
          <p:cNvPr id="115716" name="Group 4">
            <a:extLst>
              <a:ext uri="{FF2B5EF4-FFF2-40B4-BE49-F238E27FC236}">
                <a16:creationId xmlns:a16="http://schemas.microsoft.com/office/drawing/2014/main" id="{6432F0AF-AA24-45F7-922D-E2D4D6C17BC8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412875"/>
            <a:ext cx="4627563" cy="579438"/>
            <a:chOff x="480" y="1003"/>
            <a:chExt cx="2766" cy="365"/>
          </a:xfrm>
        </p:grpSpPr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76B5CD6-9CA8-4FFD-B3D9-519508C58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0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>
                  <a:solidFill>
                    <a:schemeClr val="tx1"/>
                  </a:solidFill>
                </a:rPr>
                <a:t>就绪</a:t>
              </a:r>
            </a:p>
          </p:txBody>
        </p:sp>
        <p:sp>
          <p:nvSpPr>
            <p:cNvPr id="115718" name="Text Box 6">
              <a:extLst>
                <a:ext uri="{FF2B5EF4-FFF2-40B4-BE49-F238E27FC236}">
                  <a16:creationId xmlns:a16="http://schemas.microsoft.com/office/drawing/2014/main" id="{AC98FD2B-90BA-434E-A30A-C8EBC635D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003"/>
              <a:ext cx="6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>
                  <a:solidFill>
                    <a:schemeClr val="tx1"/>
                  </a:solidFill>
                </a:rPr>
                <a:t>阻塞</a:t>
              </a:r>
            </a:p>
          </p:txBody>
        </p:sp>
        <p:sp>
          <p:nvSpPr>
            <p:cNvPr id="115719" name="AutoShape 7">
              <a:extLst>
                <a:ext uri="{FF2B5EF4-FFF2-40B4-BE49-F238E27FC236}">
                  <a16:creationId xmlns:a16="http://schemas.microsoft.com/office/drawing/2014/main" id="{9A4E7A1B-4CBE-49BC-A054-598A2E8D3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56"/>
              <a:ext cx="1296" cy="288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720" name="Group 8">
            <a:extLst>
              <a:ext uri="{FF2B5EF4-FFF2-40B4-BE49-F238E27FC236}">
                <a16:creationId xmlns:a16="http://schemas.microsoft.com/office/drawing/2014/main" id="{FDEBFCBB-C2D5-40EC-BA2E-D54D25BE7C96}"/>
              </a:ext>
            </a:extLst>
          </p:cNvPr>
          <p:cNvGrpSpPr>
            <a:grpSpLocks/>
          </p:cNvGrpSpPr>
          <p:nvPr/>
        </p:nvGrpSpPr>
        <p:grpSpPr bwMode="auto">
          <a:xfrm>
            <a:off x="6024564" y="1412875"/>
            <a:ext cx="4613275" cy="579438"/>
            <a:chOff x="480" y="2515"/>
            <a:chExt cx="2750" cy="365"/>
          </a:xfrm>
        </p:grpSpPr>
        <p:sp>
          <p:nvSpPr>
            <p:cNvPr id="115721" name="Text Box 9">
              <a:extLst>
                <a:ext uri="{FF2B5EF4-FFF2-40B4-BE49-F238E27FC236}">
                  <a16:creationId xmlns:a16="http://schemas.microsoft.com/office/drawing/2014/main" id="{1727542C-42DF-4747-ADE7-936999E7F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1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>
                  <a:solidFill>
                    <a:schemeClr val="tx1"/>
                  </a:solidFill>
                </a:rPr>
                <a:t>阻塞</a:t>
              </a:r>
            </a:p>
          </p:txBody>
        </p:sp>
        <p:sp>
          <p:nvSpPr>
            <p:cNvPr id="115722" name="Text Box 10">
              <a:extLst>
                <a:ext uri="{FF2B5EF4-FFF2-40B4-BE49-F238E27FC236}">
                  <a16:creationId xmlns:a16="http://schemas.microsoft.com/office/drawing/2014/main" id="{E9C0730B-2D73-43E7-A934-2BD599527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2515"/>
              <a:ext cx="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200">
                  <a:solidFill>
                    <a:schemeClr val="tx1"/>
                  </a:solidFill>
                </a:rPr>
                <a:t>执行</a:t>
              </a:r>
            </a:p>
          </p:txBody>
        </p:sp>
        <p:sp>
          <p:nvSpPr>
            <p:cNvPr id="115723" name="AutoShape 11">
              <a:extLst>
                <a:ext uri="{FF2B5EF4-FFF2-40B4-BE49-F238E27FC236}">
                  <a16:creationId xmlns:a16="http://schemas.microsoft.com/office/drawing/2014/main" id="{11D9B92E-15D0-4E71-99C3-48BA9F94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568"/>
              <a:ext cx="1296" cy="288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5724" name="Object 12">
            <a:extLst>
              <a:ext uri="{FF2B5EF4-FFF2-40B4-BE49-F238E27FC236}">
                <a16:creationId xmlns:a16="http://schemas.microsoft.com/office/drawing/2014/main" id="{DE2E45A4-990C-45A0-9813-8487011A2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5988" y="126841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2" name="Visio" r:id="rId3" imgW="1425960" imgH="1425960" progId="Visio.Drawing.6">
                  <p:embed/>
                </p:oleObj>
              </mc:Choice>
              <mc:Fallback>
                <p:oleObj name="Visio" r:id="rId3" imgW="1425960" imgH="142596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126841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>
            <a:extLst>
              <a:ext uri="{FF2B5EF4-FFF2-40B4-BE49-F238E27FC236}">
                <a16:creationId xmlns:a16="http://schemas.microsoft.com/office/drawing/2014/main" id="{AC9B7A69-597D-4ABA-82ED-6780474DD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2100" y="126841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3" name="Visio" r:id="rId5" imgW="1425960" imgH="1425960" progId="Visio.Drawing.6">
                  <p:embed/>
                </p:oleObj>
              </mc:Choice>
              <mc:Fallback>
                <p:oleObj name="Visio" r:id="rId5" imgW="1425960" imgH="142596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126841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6" name="Text Box 14">
            <a:extLst>
              <a:ext uri="{FF2B5EF4-FFF2-40B4-BE49-F238E27FC236}">
                <a16:creationId xmlns:a16="http://schemas.microsoft.com/office/drawing/2014/main" id="{C4DD31A4-37CC-4ABA-9BC2-A7B74D8F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88" y="2259014"/>
            <a:ext cx="1130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115727" name="Text Box 15">
            <a:extLst>
              <a:ext uri="{FF2B5EF4-FFF2-40B4-BE49-F238E27FC236}">
                <a16:creationId xmlns:a16="http://schemas.microsoft.com/office/drawing/2014/main" id="{3B08A13A-922A-4448-9A7D-354E9DFC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1" y="2373314"/>
            <a:ext cx="1057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</a:rPr>
              <a:t>就绪</a:t>
            </a:r>
          </a:p>
        </p:txBody>
      </p:sp>
      <p:grpSp>
        <p:nvGrpSpPr>
          <p:cNvPr id="115728" name="Group 16">
            <a:extLst>
              <a:ext uri="{FF2B5EF4-FFF2-40B4-BE49-F238E27FC236}">
                <a16:creationId xmlns:a16="http://schemas.microsoft.com/office/drawing/2014/main" id="{830BE8BF-7672-429B-9AAB-D22B88DE713C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2106613"/>
            <a:ext cx="1143000" cy="533400"/>
            <a:chOff x="624" y="1440"/>
            <a:chExt cx="816" cy="576"/>
          </a:xfrm>
        </p:grpSpPr>
        <p:sp>
          <p:nvSpPr>
            <p:cNvPr id="115729" name="Freeform 17">
              <a:extLst>
                <a:ext uri="{FF2B5EF4-FFF2-40B4-BE49-F238E27FC236}">
                  <a16:creationId xmlns:a16="http://schemas.microsoft.com/office/drawing/2014/main" id="{DC7750A1-95CC-404B-A1E6-49D664299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624" cy="528"/>
            </a:xfrm>
            <a:custGeom>
              <a:avLst/>
              <a:gdLst>
                <a:gd name="T0" fmla="*/ 0 w 624"/>
                <a:gd name="T1" fmla="*/ 0 h 528"/>
                <a:gd name="T2" fmla="*/ 240 w 624"/>
                <a:gd name="T3" fmla="*/ 384 h 528"/>
                <a:gd name="T4" fmla="*/ 624 w 62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528">
                  <a:moveTo>
                    <a:pt x="0" y="0"/>
                  </a:moveTo>
                  <a:cubicBezTo>
                    <a:pt x="68" y="148"/>
                    <a:pt x="136" y="296"/>
                    <a:pt x="240" y="384"/>
                  </a:cubicBezTo>
                  <a:cubicBezTo>
                    <a:pt x="344" y="472"/>
                    <a:pt x="484" y="500"/>
                    <a:pt x="624" y="528"/>
                  </a:cubicBezTo>
                </a:path>
              </a:pathLst>
            </a:custGeom>
            <a:noFill/>
            <a:ln w="12065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0" name="Line 18">
              <a:extLst>
                <a:ext uri="{FF2B5EF4-FFF2-40B4-BE49-F238E27FC236}">
                  <a16:creationId xmlns:a16="http://schemas.microsoft.com/office/drawing/2014/main" id="{F5DF960B-BFF2-4460-954A-974AF09B0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68"/>
              <a:ext cx="192" cy="48"/>
            </a:xfrm>
            <a:prstGeom prst="line">
              <a:avLst/>
            </a:prstGeom>
            <a:noFill/>
            <a:ln w="12065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731" name="Group 19">
            <a:extLst>
              <a:ext uri="{FF2B5EF4-FFF2-40B4-BE49-F238E27FC236}">
                <a16:creationId xmlns:a16="http://schemas.microsoft.com/office/drawing/2014/main" id="{F8A39262-F932-4B59-B029-C3B228975F57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2106613"/>
            <a:ext cx="1143000" cy="533400"/>
            <a:chOff x="2208" y="1440"/>
            <a:chExt cx="912" cy="368"/>
          </a:xfrm>
        </p:grpSpPr>
        <p:sp>
          <p:nvSpPr>
            <p:cNvPr id="115732" name="Freeform 20">
              <a:extLst>
                <a:ext uri="{FF2B5EF4-FFF2-40B4-BE49-F238E27FC236}">
                  <a16:creationId xmlns:a16="http://schemas.microsoft.com/office/drawing/2014/main" id="{60C1A2F7-9A39-4CDA-B5D8-801B7F10A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536"/>
              <a:ext cx="816" cy="272"/>
            </a:xfrm>
            <a:custGeom>
              <a:avLst/>
              <a:gdLst>
                <a:gd name="T0" fmla="*/ 0 w 816"/>
                <a:gd name="T1" fmla="*/ 240 h 272"/>
                <a:gd name="T2" fmla="*/ 528 w 816"/>
                <a:gd name="T3" fmla="*/ 240 h 272"/>
                <a:gd name="T4" fmla="*/ 768 w 816"/>
                <a:gd name="T5" fmla="*/ 48 h 272"/>
                <a:gd name="T6" fmla="*/ 816 w 816"/>
                <a:gd name="T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272">
                  <a:moveTo>
                    <a:pt x="0" y="240"/>
                  </a:moveTo>
                  <a:cubicBezTo>
                    <a:pt x="200" y="256"/>
                    <a:pt x="400" y="272"/>
                    <a:pt x="528" y="240"/>
                  </a:cubicBezTo>
                  <a:cubicBezTo>
                    <a:pt x="656" y="208"/>
                    <a:pt x="720" y="88"/>
                    <a:pt x="768" y="48"/>
                  </a:cubicBezTo>
                  <a:cubicBezTo>
                    <a:pt x="816" y="8"/>
                    <a:pt x="808" y="8"/>
                    <a:pt x="816" y="0"/>
                  </a:cubicBezTo>
                </a:path>
              </a:pathLst>
            </a:custGeom>
            <a:noFill/>
            <a:ln w="1143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3" name="Line 21">
              <a:extLst>
                <a:ext uri="{FF2B5EF4-FFF2-40B4-BE49-F238E27FC236}">
                  <a16:creationId xmlns:a16="http://schemas.microsoft.com/office/drawing/2014/main" id="{D7A1EB33-5277-4DDB-A3BC-081B2097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440"/>
              <a:ext cx="96" cy="96"/>
            </a:xfrm>
            <a:prstGeom prst="line">
              <a:avLst/>
            </a:prstGeom>
            <a:noFill/>
            <a:ln w="11430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734" name="Group 22">
            <a:extLst>
              <a:ext uri="{FF2B5EF4-FFF2-40B4-BE49-F238E27FC236}">
                <a16:creationId xmlns:a16="http://schemas.microsoft.com/office/drawing/2014/main" id="{B957D7ED-6616-48A4-9D06-C7349262E89A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2220913"/>
            <a:ext cx="1143000" cy="533400"/>
            <a:chOff x="624" y="1440"/>
            <a:chExt cx="816" cy="576"/>
          </a:xfrm>
        </p:grpSpPr>
        <p:sp>
          <p:nvSpPr>
            <p:cNvPr id="115735" name="Freeform 23">
              <a:extLst>
                <a:ext uri="{FF2B5EF4-FFF2-40B4-BE49-F238E27FC236}">
                  <a16:creationId xmlns:a16="http://schemas.microsoft.com/office/drawing/2014/main" id="{1FFEAB2A-F7CA-482D-8824-BDA9B892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624" cy="528"/>
            </a:xfrm>
            <a:custGeom>
              <a:avLst/>
              <a:gdLst>
                <a:gd name="T0" fmla="*/ 0 w 624"/>
                <a:gd name="T1" fmla="*/ 0 h 528"/>
                <a:gd name="T2" fmla="*/ 240 w 624"/>
                <a:gd name="T3" fmla="*/ 384 h 528"/>
                <a:gd name="T4" fmla="*/ 624 w 62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528">
                  <a:moveTo>
                    <a:pt x="0" y="0"/>
                  </a:moveTo>
                  <a:cubicBezTo>
                    <a:pt x="68" y="148"/>
                    <a:pt x="136" y="296"/>
                    <a:pt x="240" y="384"/>
                  </a:cubicBezTo>
                  <a:cubicBezTo>
                    <a:pt x="344" y="472"/>
                    <a:pt x="484" y="500"/>
                    <a:pt x="624" y="528"/>
                  </a:cubicBezTo>
                </a:path>
              </a:pathLst>
            </a:custGeom>
            <a:noFill/>
            <a:ln w="12065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6" name="Line 24">
              <a:extLst>
                <a:ext uri="{FF2B5EF4-FFF2-40B4-BE49-F238E27FC236}">
                  <a16:creationId xmlns:a16="http://schemas.microsoft.com/office/drawing/2014/main" id="{6D9DBE86-F5A7-4A3D-BA93-3A36A8A9F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68"/>
              <a:ext cx="192" cy="48"/>
            </a:xfrm>
            <a:prstGeom prst="line">
              <a:avLst/>
            </a:prstGeom>
            <a:noFill/>
            <a:ln w="12065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737" name="Group 25">
            <a:extLst>
              <a:ext uri="{FF2B5EF4-FFF2-40B4-BE49-F238E27FC236}">
                <a16:creationId xmlns:a16="http://schemas.microsoft.com/office/drawing/2014/main" id="{42A76F13-5579-4AA5-8A1D-C700FAC40BC8}"/>
              </a:ext>
            </a:extLst>
          </p:cNvPr>
          <p:cNvGrpSpPr>
            <a:grpSpLocks/>
          </p:cNvGrpSpPr>
          <p:nvPr/>
        </p:nvGrpSpPr>
        <p:grpSpPr bwMode="auto">
          <a:xfrm>
            <a:off x="8826500" y="2220913"/>
            <a:ext cx="1143000" cy="533400"/>
            <a:chOff x="2208" y="1440"/>
            <a:chExt cx="912" cy="368"/>
          </a:xfrm>
        </p:grpSpPr>
        <p:sp>
          <p:nvSpPr>
            <p:cNvPr id="115738" name="Freeform 26">
              <a:extLst>
                <a:ext uri="{FF2B5EF4-FFF2-40B4-BE49-F238E27FC236}">
                  <a16:creationId xmlns:a16="http://schemas.microsoft.com/office/drawing/2014/main" id="{50C27B77-4132-41B9-A006-8CAB6AFAE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536"/>
              <a:ext cx="816" cy="272"/>
            </a:xfrm>
            <a:custGeom>
              <a:avLst/>
              <a:gdLst>
                <a:gd name="T0" fmla="*/ 0 w 816"/>
                <a:gd name="T1" fmla="*/ 240 h 272"/>
                <a:gd name="T2" fmla="*/ 528 w 816"/>
                <a:gd name="T3" fmla="*/ 240 h 272"/>
                <a:gd name="T4" fmla="*/ 768 w 816"/>
                <a:gd name="T5" fmla="*/ 48 h 272"/>
                <a:gd name="T6" fmla="*/ 816 w 816"/>
                <a:gd name="T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272">
                  <a:moveTo>
                    <a:pt x="0" y="240"/>
                  </a:moveTo>
                  <a:cubicBezTo>
                    <a:pt x="200" y="256"/>
                    <a:pt x="400" y="272"/>
                    <a:pt x="528" y="240"/>
                  </a:cubicBezTo>
                  <a:cubicBezTo>
                    <a:pt x="656" y="208"/>
                    <a:pt x="720" y="88"/>
                    <a:pt x="768" y="48"/>
                  </a:cubicBezTo>
                  <a:cubicBezTo>
                    <a:pt x="816" y="8"/>
                    <a:pt x="808" y="8"/>
                    <a:pt x="816" y="0"/>
                  </a:cubicBezTo>
                </a:path>
              </a:pathLst>
            </a:custGeom>
            <a:noFill/>
            <a:ln w="1143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9" name="Line 27">
              <a:extLst>
                <a:ext uri="{FF2B5EF4-FFF2-40B4-BE49-F238E27FC236}">
                  <a16:creationId xmlns:a16="http://schemas.microsoft.com/office/drawing/2014/main" id="{FCC1A8B7-8B8E-4296-AF93-11E3A33D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440"/>
              <a:ext cx="96" cy="96"/>
            </a:xfrm>
            <a:prstGeom prst="line">
              <a:avLst/>
            </a:prstGeom>
            <a:noFill/>
            <a:ln w="11430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741" name="Line 29">
            <a:extLst>
              <a:ext uri="{FF2B5EF4-FFF2-40B4-BE49-F238E27FC236}">
                <a16:creationId xmlns:a16="http://schemas.microsoft.com/office/drawing/2014/main" id="{E30695B6-5EAC-4F26-9149-BA475EBC6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765175"/>
            <a:ext cx="0" cy="2159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build="p" bldLvl="2"/>
      <p:bldP spid="115726" grpId="0" autoUpdateAnimBg="0"/>
      <p:bldP spid="1157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A211117-9AEB-40E8-8DB6-BE914918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2205039"/>
            <a:ext cx="739140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98307" name="Line 3">
            <a:extLst>
              <a:ext uri="{FF2B5EF4-FFF2-40B4-BE49-F238E27FC236}">
                <a16:creationId xmlns:a16="http://schemas.microsoft.com/office/drawing/2014/main" id="{0FDE62E8-7315-4E9A-A077-6265664E5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322888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C3F9A55D-D7E9-4A8E-9172-FE3CBDA38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1" y="5367338"/>
            <a:ext cx="2390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多道程序系统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70A28440-6F64-441A-90DF-5CBBCBBA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427288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99FF99"/>
                </a:solidFill>
              </a:rPr>
              <a:t>程序</a:t>
            </a:r>
            <a:r>
              <a:rPr lang="en-US" altLang="zh-CN" sz="2400">
                <a:solidFill>
                  <a:srgbClr val="99FF99"/>
                </a:solidFill>
              </a:rPr>
              <a:t>A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38379B6D-729B-4F77-9A47-5CBDBD06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113088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5050"/>
                </a:solidFill>
              </a:rPr>
              <a:t>程序</a:t>
            </a:r>
            <a:r>
              <a:rPr lang="en-US" altLang="zh-CN" sz="2400">
                <a:solidFill>
                  <a:srgbClr val="FF5050"/>
                </a:solidFill>
              </a:rPr>
              <a:t>B</a:t>
            </a: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8688588A-9AB6-4923-B864-43A7ED4E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72268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</a:rPr>
              <a:t>OS</a:t>
            </a:r>
            <a:r>
              <a:rPr lang="zh-CN" altLang="en-US" sz="2400">
                <a:solidFill>
                  <a:schemeClr val="tx1"/>
                </a:solidFill>
              </a:rPr>
              <a:t>调度</a:t>
            </a:r>
          </a:p>
        </p:txBody>
      </p:sp>
      <p:sp>
        <p:nvSpPr>
          <p:cNvPr id="98312" name="Text Box 8">
            <a:extLst>
              <a:ext uri="{FF2B5EF4-FFF2-40B4-BE49-F238E27FC236}">
                <a16:creationId xmlns:a16="http://schemas.microsoft.com/office/drawing/2014/main" id="{937D2A1C-24F6-42E1-B223-4B85B4364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21163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66FFCC"/>
                </a:solidFill>
              </a:rPr>
              <a:t>I/O A</a:t>
            </a:r>
          </a:p>
        </p:txBody>
      </p:sp>
      <p:sp>
        <p:nvSpPr>
          <p:cNvPr id="98313" name="Text Box 9">
            <a:extLst>
              <a:ext uri="{FF2B5EF4-FFF2-40B4-BE49-F238E27FC236}">
                <a16:creationId xmlns:a16="http://schemas.microsoft.com/office/drawing/2014/main" id="{3E5DCFE7-97A7-4C88-B24C-B2A68C98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13288"/>
            <a:ext cx="90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FF5050"/>
                </a:solidFill>
              </a:rPr>
              <a:t>I/O B</a:t>
            </a:r>
          </a:p>
        </p:txBody>
      </p:sp>
      <p:sp>
        <p:nvSpPr>
          <p:cNvPr id="98314" name="Line 10">
            <a:extLst>
              <a:ext uri="{FF2B5EF4-FFF2-40B4-BE49-F238E27FC236}">
                <a16:creationId xmlns:a16="http://schemas.microsoft.com/office/drawing/2014/main" id="{4313F8DC-1827-41AA-B321-58FB55B54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79688"/>
            <a:ext cx="8382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Line 11">
            <a:extLst>
              <a:ext uri="{FF2B5EF4-FFF2-40B4-BE49-F238E27FC236}">
                <a16:creationId xmlns:a16="http://schemas.microsoft.com/office/drawing/2014/main" id="{427BB86F-E524-4F51-BF99-AE25F272C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79688"/>
            <a:ext cx="0" cy="1371600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6" name="Line 12">
            <a:extLst>
              <a:ext uri="{FF2B5EF4-FFF2-40B4-BE49-F238E27FC236}">
                <a16:creationId xmlns:a16="http://schemas.microsoft.com/office/drawing/2014/main" id="{45BCC356-DC4F-458E-A2BF-C8158F33E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9512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Line 13">
            <a:extLst>
              <a:ext uri="{FF2B5EF4-FFF2-40B4-BE49-F238E27FC236}">
                <a16:creationId xmlns:a16="http://schemas.microsoft.com/office/drawing/2014/main" id="{773920AB-9EA9-46B4-AFF9-4A3F56F2A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951288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8" name="Line 14">
            <a:extLst>
              <a:ext uri="{FF2B5EF4-FFF2-40B4-BE49-F238E27FC236}">
                <a16:creationId xmlns:a16="http://schemas.microsoft.com/office/drawing/2014/main" id="{FA3BDAB5-4CB8-427E-BAEA-E7916B552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41688"/>
            <a:ext cx="0" cy="609600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Line 15">
            <a:extLst>
              <a:ext uri="{FF2B5EF4-FFF2-40B4-BE49-F238E27FC236}">
                <a16:creationId xmlns:a16="http://schemas.microsoft.com/office/drawing/2014/main" id="{F8F69BDC-BA5E-4452-81AE-8B329A8D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65488"/>
            <a:ext cx="1219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16">
            <a:extLst>
              <a:ext uri="{FF2B5EF4-FFF2-40B4-BE49-F238E27FC236}">
                <a16:creationId xmlns:a16="http://schemas.microsoft.com/office/drawing/2014/main" id="{FF218E59-0554-40A7-9439-38E3DE164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65488"/>
            <a:ext cx="0" cy="609600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Line 17">
            <a:extLst>
              <a:ext uri="{FF2B5EF4-FFF2-40B4-BE49-F238E27FC236}">
                <a16:creationId xmlns:a16="http://schemas.microsoft.com/office/drawing/2014/main" id="{9A84DDCC-CF52-4081-A923-2DD7B6732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750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2" name="Line 18">
            <a:extLst>
              <a:ext uri="{FF2B5EF4-FFF2-40B4-BE49-F238E27FC236}">
                <a16:creationId xmlns:a16="http://schemas.microsoft.com/office/drawing/2014/main" id="{296396BF-B172-41BC-A196-924FE2AB5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75088"/>
            <a:ext cx="0" cy="1143000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3" name="Line 19">
            <a:extLst>
              <a:ext uri="{FF2B5EF4-FFF2-40B4-BE49-F238E27FC236}">
                <a16:creationId xmlns:a16="http://schemas.microsoft.com/office/drawing/2014/main" id="{B9AFEDB9-0350-4FEE-983E-F76029037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018088"/>
            <a:ext cx="1828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4" name="Line 20">
            <a:extLst>
              <a:ext uri="{FF2B5EF4-FFF2-40B4-BE49-F238E27FC236}">
                <a16:creationId xmlns:a16="http://schemas.microsoft.com/office/drawing/2014/main" id="{A6FF7F5A-0E7B-4668-841A-C0A48E5C2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951288"/>
            <a:ext cx="0" cy="457200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5" name="Line 21">
            <a:extLst>
              <a:ext uri="{FF2B5EF4-FFF2-40B4-BE49-F238E27FC236}">
                <a16:creationId xmlns:a16="http://schemas.microsoft.com/office/drawing/2014/main" id="{B74048CA-8FEF-4828-AEAF-8E365EA2A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750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6" name="Line 22">
            <a:extLst>
              <a:ext uri="{FF2B5EF4-FFF2-40B4-BE49-F238E27FC236}">
                <a16:creationId xmlns:a16="http://schemas.microsoft.com/office/drawing/2014/main" id="{CB211CD9-9829-4415-A85E-59E0E0A91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79688"/>
            <a:ext cx="0" cy="1295400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7" name="Line 23">
            <a:extLst>
              <a:ext uri="{FF2B5EF4-FFF2-40B4-BE49-F238E27FC236}">
                <a16:creationId xmlns:a16="http://schemas.microsoft.com/office/drawing/2014/main" id="{198D7CE9-84A7-47D6-9404-7AA967A05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03488"/>
            <a:ext cx="0" cy="1371600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8" name="Line 24">
            <a:extLst>
              <a:ext uri="{FF2B5EF4-FFF2-40B4-BE49-F238E27FC236}">
                <a16:creationId xmlns:a16="http://schemas.microsoft.com/office/drawing/2014/main" id="{3B13CFC7-348B-48D7-9B35-DB4E3ACC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750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9" name="Line 25">
            <a:extLst>
              <a:ext uri="{FF2B5EF4-FFF2-40B4-BE49-F238E27FC236}">
                <a16:creationId xmlns:a16="http://schemas.microsoft.com/office/drawing/2014/main" id="{8EA08294-4A4A-408E-8733-EC57B4869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75088"/>
            <a:ext cx="0" cy="685800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0" name="Line 26">
            <a:extLst>
              <a:ext uri="{FF2B5EF4-FFF2-40B4-BE49-F238E27FC236}">
                <a16:creationId xmlns:a16="http://schemas.microsoft.com/office/drawing/2014/main" id="{ED12A122-125A-4B17-B134-70B14623C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875088"/>
            <a:ext cx="0" cy="685800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1" name="Line 27">
            <a:extLst>
              <a:ext uri="{FF2B5EF4-FFF2-40B4-BE49-F238E27FC236}">
                <a16:creationId xmlns:a16="http://schemas.microsoft.com/office/drawing/2014/main" id="{BA237636-9A15-4F0D-876F-C71D09082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8750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2" name="Line 28">
            <a:extLst>
              <a:ext uri="{FF2B5EF4-FFF2-40B4-BE49-F238E27FC236}">
                <a16:creationId xmlns:a16="http://schemas.microsoft.com/office/drawing/2014/main" id="{15FED572-5E64-4943-A370-99ECD3F34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503488"/>
            <a:ext cx="0" cy="1371600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3" name="Line 29">
            <a:extLst>
              <a:ext uri="{FF2B5EF4-FFF2-40B4-BE49-F238E27FC236}">
                <a16:creationId xmlns:a16="http://schemas.microsoft.com/office/drawing/2014/main" id="{84B067A7-19C8-450B-A4C8-096C9D731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484688"/>
            <a:ext cx="15240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4" name="Line 30">
            <a:extLst>
              <a:ext uri="{FF2B5EF4-FFF2-40B4-BE49-F238E27FC236}">
                <a16:creationId xmlns:a16="http://schemas.microsoft.com/office/drawing/2014/main" id="{F2FACC42-1AB6-41BD-BAE4-DA91DAC70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503488"/>
            <a:ext cx="12192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5" name="Line 31">
            <a:extLst>
              <a:ext uri="{FF2B5EF4-FFF2-40B4-BE49-F238E27FC236}">
                <a16:creationId xmlns:a16="http://schemas.microsoft.com/office/drawing/2014/main" id="{5CA184E2-B995-4A36-9AE9-0D0B34C29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75088"/>
            <a:ext cx="0" cy="1143000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6" name="Line 32">
            <a:extLst>
              <a:ext uri="{FF2B5EF4-FFF2-40B4-BE49-F238E27FC236}">
                <a16:creationId xmlns:a16="http://schemas.microsoft.com/office/drawing/2014/main" id="{38561FE2-8E27-4F4F-A5C8-A3FC61D5E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750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7" name="Line 33">
            <a:extLst>
              <a:ext uri="{FF2B5EF4-FFF2-40B4-BE49-F238E27FC236}">
                <a16:creationId xmlns:a16="http://schemas.microsoft.com/office/drawing/2014/main" id="{09A56830-39F2-4E30-8651-96D1E36D1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265488"/>
            <a:ext cx="0" cy="609600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8" name="Line 34">
            <a:extLst>
              <a:ext uri="{FF2B5EF4-FFF2-40B4-BE49-F238E27FC236}">
                <a16:creationId xmlns:a16="http://schemas.microsoft.com/office/drawing/2014/main" id="{506B93EF-4662-48BC-B85B-4D600228D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265488"/>
            <a:ext cx="533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9" name="Line 35">
            <a:extLst>
              <a:ext uri="{FF2B5EF4-FFF2-40B4-BE49-F238E27FC236}">
                <a16:creationId xmlns:a16="http://schemas.microsoft.com/office/drawing/2014/main" id="{2AFB2378-1327-4D1A-966D-5A7BDB1C7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265488"/>
            <a:ext cx="0" cy="609600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0" name="Line 36">
            <a:extLst>
              <a:ext uri="{FF2B5EF4-FFF2-40B4-BE49-F238E27FC236}">
                <a16:creationId xmlns:a16="http://schemas.microsoft.com/office/drawing/2014/main" id="{CDB3F87B-83B3-4DD8-8B0D-E3EF0A748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75088"/>
            <a:ext cx="0" cy="1143000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1" name="Line 37">
            <a:extLst>
              <a:ext uri="{FF2B5EF4-FFF2-40B4-BE49-F238E27FC236}">
                <a16:creationId xmlns:a16="http://schemas.microsoft.com/office/drawing/2014/main" id="{5BB7F727-AEB4-40E8-B07D-EA4EE3A75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8750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2" name="Line 38">
            <a:extLst>
              <a:ext uri="{FF2B5EF4-FFF2-40B4-BE49-F238E27FC236}">
                <a16:creationId xmlns:a16="http://schemas.microsoft.com/office/drawing/2014/main" id="{139A8DF0-37C8-4411-9B65-2C7EBD07C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018088"/>
            <a:ext cx="1828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3" name="Line 39">
            <a:extLst>
              <a:ext uri="{FF2B5EF4-FFF2-40B4-BE49-F238E27FC236}">
                <a16:creationId xmlns:a16="http://schemas.microsoft.com/office/drawing/2014/main" id="{2800D6F1-DF12-4D40-B55E-4713A54FA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24125"/>
            <a:ext cx="9144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4" name="Line 40">
            <a:extLst>
              <a:ext uri="{FF2B5EF4-FFF2-40B4-BE49-F238E27FC236}">
                <a16:creationId xmlns:a16="http://schemas.microsoft.com/office/drawing/2014/main" id="{A6FA201D-DB36-4CAB-8E89-49A99B200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29125"/>
            <a:ext cx="17526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5" name="Line 41">
            <a:extLst>
              <a:ext uri="{FF2B5EF4-FFF2-40B4-BE49-F238E27FC236}">
                <a16:creationId xmlns:a16="http://schemas.microsoft.com/office/drawing/2014/main" id="{87A32D14-616B-4905-BE5F-4E3CBD86F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704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46" name="Line 42">
            <a:extLst>
              <a:ext uri="{FF2B5EF4-FFF2-40B4-BE49-F238E27FC236}">
                <a16:creationId xmlns:a16="http://schemas.microsoft.com/office/drawing/2014/main" id="{236D669C-4457-4ABD-B72F-920EADD48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29800" y="51704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47" name="Text Box 43">
            <a:extLst>
              <a:ext uri="{FF2B5EF4-FFF2-40B4-BE49-F238E27FC236}">
                <a16:creationId xmlns:a16="http://schemas.microsoft.com/office/drawing/2014/main" id="{5BF68728-B664-4944-94DB-B6684166A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53006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98348" name="Text Box 44">
            <a:extLst>
              <a:ext uri="{FF2B5EF4-FFF2-40B4-BE49-F238E27FC236}">
                <a16:creationId xmlns:a16="http://schemas.microsoft.com/office/drawing/2014/main" id="{CB32E26F-0C41-4F4B-9729-F19272092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7713" y="53006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98349" name="Line 45">
            <a:extLst>
              <a:ext uri="{FF2B5EF4-FFF2-40B4-BE49-F238E27FC236}">
                <a16:creationId xmlns:a16="http://schemas.microsoft.com/office/drawing/2014/main" id="{74F45AF1-357B-4B59-95A3-42E36AF93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976" y="5300663"/>
            <a:ext cx="6862763" cy="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0" name="Rectangle 46">
            <a:extLst>
              <a:ext uri="{FF2B5EF4-FFF2-40B4-BE49-F238E27FC236}">
                <a16:creationId xmlns:a16="http://schemas.microsoft.com/office/drawing/2014/main" id="{C9E7F173-D134-4281-BBE5-3C0E02ED3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052513"/>
            <a:ext cx="6840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如何把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合理地分配给某个需要的程序，并在其用完后予以回收。</a:t>
            </a:r>
          </a:p>
        </p:txBody>
      </p:sp>
      <p:sp>
        <p:nvSpPr>
          <p:cNvPr id="98351" name="Oval 47">
            <a:extLst>
              <a:ext uri="{FF2B5EF4-FFF2-40B4-BE49-F238E27FC236}">
                <a16:creationId xmlns:a16="http://schemas.microsoft.com/office/drawing/2014/main" id="{4C97B91D-ED98-4BEC-A77A-BB168DA5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3787776"/>
            <a:ext cx="287337" cy="288925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2" name="Oval 48">
            <a:extLst>
              <a:ext uri="{FF2B5EF4-FFF2-40B4-BE49-F238E27FC236}">
                <a16:creationId xmlns:a16="http://schemas.microsoft.com/office/drawing/2014/main" id="{249A5334-15D1-47F4-BB4D-AE020777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3643314"/>
            <a:ext cx="792163" cy="504825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3" name="Oval 49">
            <a:extLst>
              <a:ext uri="{FF2B5EF4-FFF2-40B4-BE49-F238E27FC236}">
                <a16:creationId xmlns:a16="http://schemas.microsoft.com/office/drawing/2014/main" id="{05763E13-C0D8-432C-935C-EA2A5A57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3644901"/>
            <a:ext cx="720725" cy="504825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4" name="Oval 50">
            <a:extLst>
              <a:ext uri="{FF2B5EF4-FFF2-40B4-BE49-F238E27FC236}">
                <a16:creationId xmlns:a16="http://schemas.microsoft.com/office/drawing/2014/main" id="{B292E20D-9431-458E-A461-DEF39D23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3644901"/>
            <a:ext cx="863600" cy="504825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9DFC36A9-B272-41AD-8014-799F19932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6021388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合理利用及减少开销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!</a:t>
            </a:r>
          </a:p>
        </p:txBody>
      </p:sp>
      <p:sp>
        <p:nvSpPr>
          <p:cNvPr id="98356" name="AutoShape 52">
            <a:extLst>
              <a:ext uri="{FF2B5EF4-FFF2-40B4-BE49-F238E27FC236}">
                <a16:creationId xmlns:a16="http://schemas.microsoft.com/office/drawing/2014/main" id="{10807EBB-B1BE-4BA4-A895-24BF4D19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29" y="2278330"/>
            <a:ext cx="919165" cy="504825"/>
          </a:xfrm>
          <a:prstGeom prst="wedgeRoundRectCallout">
            <a:avLst>
              <a:gd name="adj1" fmla="val 83593"/>
              <a:gd name="adj2" fmla="val 11729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0030101010101" charset="-122"/>
              </a:rPr>
              <a:t>分配</a:t>
            </a:r>
          </a:p>
        </p:txBody>
      </p:sp>
      <p:sp>
        <p:nvSpPr>
          <p:cNvPr id="98357" name="AutoShape 53">
            <a:extLst>
              <a:ext uri="{FF2B5EF4-FFF2-40B4-BE49-F238E27FC236}">
                <a16:creationId xmlns:a16="http://schemas.microsoft.com/office/drawing/2014/main" id="{8BA63935-DE99-4F87-871A-F8731ACB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2" y="2276476"/>
            <a:ext cx="901698" cy="504825"/>
          </a:xfrm>
          <a:prstGeom prst="wedgeRoundRectCallout">
            <a:avLst>
              <a:gd name="adj1" fmla="val -67820"/>
              <a:gd name="adj2" fmla="val 10016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0030101010101" charset="-122"/>
              </a:rPr>
              <a:t>回收</a:t>
            </a:r>
          </a:p>
        </p:txBody>
      </p:sp>
      <p:sp>
        <p:nvSpPr>
          <p:cNvPr id="98358" name="Rectangle 54">
            <a:extLst>
              <a:ext uri="{FF2B5EF4-FFF2-40B4-BE49-F238E27FC236}">
                <a16:creationId xmlns:a16="http://schemas.microsoft.com/office/drawing/2014/main" id="{A8BAA057-0DC3-482B-84E7-54A4AFAC0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4107" y="145256"/>
            <a:ext cx="7315200" cy="90011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</a:rPr>
              <a:t>处理机管理的核心问题</a:t>
            </a:r>
          </a:p>
        </p:txBody>
      </p:sp>
      <p:sp>
        <p:nvSpPr>
          <p:cNvPr id="98359" name="Text Box 55">
            <a:extLst>
              <a:ext uri="{FF2B5EF4-FFF2-40B4-BE49-F238E27FC236}">
                <a16:creationId xmlns:a16="http://schemas.microsoft.com/office/drawing/2014/main" id="{BE81B698-DFEB-4DBB-9574-EACB69E33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089" y="3644901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CPU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0" grpId="0" autoUpdateAnimBg="0"/>
      <p:bldP spid="98355" grpId="0" autoUpdateAnimBg="0"/>
      <p:bldP spid="98356" grpId="0" animBg="1" autoUpdateAnimBg="0"/>
      <p:bldP spid="9835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4C51588-1F19-46A5-BD22-F9044D698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1744" y="242886"/>
            <a:ext cx="3217168" cy="914399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</a:rPr>
              <a:t>进程的控制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360FE0A4-A0E6-4264-B1E9-1E4566F2B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3124200"/>
            <a:ext cx="7848600" cy="1066800"/>
          </a:xfr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原语</a:t>
            </a:r>
            <a:r>
              <a:rPr lang="zh-CN" altLang="en-US" sz="2800" b="1" dirty="0"/>
              <a:t>：用以完成特定功能的不可分割的一段程序，原语的执行过程是不可中断的。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CAF7F4A-C49D-4ECC-BC28-29295BFE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47800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进程的控制</a:t>
            </a:r>
            <a:r>
              <a:rPr lang="en-US" altLang="zh-CN" sz="2800" dirty="0"/>
              <a:t>——</a:t>
            </a:r>
            <a:r>
              <a:rPr lang="zh-CN" altLang="en-US" sz="2800" dirty="0"/>
              <a:t>控制进程在其生命周期的各种活动及状态转换。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通过操作系统的原语（</a:t>
            </a:r>
            <a:r>
              <a:rPr lang="en-US" altLang="zh-CN" sz="2800" dirty="0"/>
              <a:t>primitive</a:t>
            </a:r>
            <a:r>
              <a:rPr lang="zh-CN" altLang="en-US" sz="2800" dirty="0"/>
              <a:t>）来实现。</a:t>
            </a:r>
          </a:p>
        </p:txBody>
      </p:sp>
      <p:sp>
        <p:nvSpPr>
          <p:cNvPr id="116741" name="AutoShape 5">
            <a:extLst>
              <a:ext uri="{FF2B5EF4-FFF2-40B4-BE49-F238E27FC236}">
                <a16:creationId xmlns:a16="http://schemas.microsoft.com/office/drawing/2014/main" id="{FABF3572-06E5-4D6C-BAD3-B279EDB7D3B3}"/>
              </a:ext>
            </a:extLst>
          </p:cNvPr>
          <p:cNvSpPr>
            <a:spLocks/>
          </p:cNvSpPr>
          <p:nvPr/>
        </p:nvSpPr>
        <p:spPr bwMode="auto">
          <a:xfrm>
            <a:off x="3733800" y="46482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FF089FC8-36BA-4512-BA68-FCD26D1E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81488"/>
            <a:ext cx="6013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创建原语：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实质上是生成一个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PCB</a:t>
            </a:r>
            <a:endParaRPr lang="zh-CN" altLang="en-US" sz="2800" b="1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6743" name="Text Box 7">
            <a:extLst>
              <a:ext uri="{FF2B5EF4-FFF2-40B4-BE49-F238E27FC236}">
                <a16:creationId xmlns:a16="http://schemas.microsoft.com/office/drawing/2014/main" id="{28E8FA93-F1FA-497C-8D1C-066DF5B3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76801"/>
            <a:ext cx="6157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销毁原语：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归还资源、释放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PCB</a:t>
            </a:r>
            <a:endParaRPr lang="zh-CN" altLang="en-US" sz="2800" dirty="0"/>
          </a:p>
        </p:txBody>
      </p:sp>
      <p:sp>
        <p:nvSpPr>
          <p:cNvPr id="116744" name="Text Box 8">
            <a:extLst>
              <a:ext uri="{FF2B5EF4-FFF2-40B4-BE49-F238E27FC236}">
                <a16:creationId xmlns:a16="http://schemas.microsoft.com/office/drawing/2014/main" id="{72441596-53D3-4512-961A-21CEFB461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阻塞原语</a:t>
            </a:r>
          </a:p>
        </p:txBody>
      </p:sp>
      <p:sp>
        <p:nvSpPr>
          <p:cNvPr id="116745" name="Text Box 9">
            <a:extLst>
              <a:ext uri="{FF2B5EF4-FFF2-40B4-BE49-F238E27FC236}">
                <a16:creationId xmlns:a16="http://schemas.microsoft.com/office/drawing/2014/main" id="{D072152C-5FC3-4C26-9438-0AB1311F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960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唤醒原语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 autoUpdateAnimBg="0"/>
      <p:bldP spid="116742" grpId="0" autoUpdateAnimBg="0"/>
      <p:bldP spid="116743" grpId="0" autoUpdateAnimBg="0"/>
      <p:bldP spid="116744" grpId="0" autoUpdateAnimBg="0"/>
      <p:bldP spid="11674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>
            <a:extLst>
              <a:ext uri="{FF2B5EF4-FFF2-40B4-BE49-F238E27FC236}">
                <a16:creationId xmlns:a16="http://schemas.microsoft.com/office/drawing/2014/main" id="{A4F088E2-62BE-40C1-A07B-070619FA4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696" y="305246"/>
            <a:ext cx="4072880" cy="963613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</a:rPr>
              <a:t>操作系统内核</a:t>
            </a:r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978FDDCC-06B5-40E2-B6AF-509B37029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9" y="1412875"/>
            <a:ext cx="7921625" cy="3240261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）内核是</a:t>
            </a:r>
            <a:r>
              <a:rPr lang="en-US" altLang="zh-CN" sz="2800" b="1" dirty="0"/>
              <a:t>OS</a:t>
            </a:r>
            <a:r>
              <a:rPr lang="zh-CN" altLang="en-US" sz="2800" b="1" dirty="0"/>
              <a:t>的控制和协调中心，由它组织、启动和协调系统中各种活动。</a:t>
            </a:r>
          </a:p>
          <a:p>
            <a:pPr lvl="1"/>
            <a:r>
              <a:rPr lang="zh-CN" altLang="en-US" sz="2400" b="1" dirty="0"/>
              <a:t>内核包括：中断处理程序、常用设备驱动软件、时钟管理、进程管理、存储器管理及公用基本操作等</a:t>
            </a:r>
          </a:p>
          <a:p>
            <a:pPr lvl="1"/>
            <a:r>
              <a:rPr lang="zh-CN" altLang="en-US" sz="2400" b="1" dirty="0"/>
              <a:t>内核常驻内存以提高效率。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）内核通常由各种</a:t>
            </a:r>
            <a:r>
              <a:rPr lang="zh-CN" altLang="en-US" sz="2800" b="1" dirty="0">
                <a:solidFill>
                  <a:srgbClr val="FFFF00"/>
                </a:solidFill>
              </a:rPr>
              <a:t>原语</a:t>
            </a:r>
            <a:r>
              <a:rPr lang="zh-CN" altLang="en-US" sz="2800" b="1" dirty="0"/>
              <a:t>构成。</a:t>
            </a:r>
          </a:p>
        </p:txBody>
      </p:sp>
      <p:sp>
        <p:nvSpPr>
          <p:cNvPr id="169994" name="Rectangle 10">
            <a:extLst>
              <a:ext uri="{FF2B5EF4-FFF2-40B4-BE49-F238E27FC236}">
                <a16:creationId xmlns:a16="http://schemas.microsoft.com/office/drawing/2014/main" id="{E461856F-D0C6-437E-9461-20152D31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1" y="4797152"/>
            <a:ext cx="9217024" cy="93503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l"/>
            <a:r>
              <a:rPr kumimoji="0"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内核中的程序是系统的基本功能单元，一般不允许被打断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>
            <a:extLst>
              <a:ext uri="{FF2B5EF4-FFF2-40B4-BE49-F238E27FC236}">
                <a16:creationId xmlns:a16="http://schemas.microsoft.com/office/drawing/2014/main" id="{ED1C567D-FF4F-442B-8E6E-E85F23629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4858" y="736261"/>
            <a:ext cx="8136383" cy="18288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）中断处理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中断机制是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内核最重要的功能之一。系统中的所有中断都由内核响应。</a:t>
            </a:r>
            <a:endParaRPr lang="en-US" altLang="zh-CN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中断是进程并发执行的基础， 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是由中断驱动的。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877EDF18-5574-43B6-847E-CDEDFE0D3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141663"/>
            <a:ext cx="7391400" cy="1497012"/>
          </a:xfrm>
          <a:prstGeom prst="rect">
            <a:avLst/>
          </a:prstGeom>
          <a:solidFill>
            <a:srgbClr val="0099CC">
              <a:alpha val="42000"/>
            </a:srgbClr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A7D76B2A-AFF6-4E2B-9EC0-51703676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5595938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8" name="Text Box 6">
            <a:extLst>
              <a:ext uri="{FF2B5EF4-FFF2-40B4-BE49-F238E27FC236}">
                <a16:creationId xmlns:a16="http://schemas.microsoft.com/office/drawing/2014/main" id="{9650A1EF-DE39-45C6-A1C0-7910A9D7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524" y="5645150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多道程序系统</a:t>
            </a: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E65E36D7-D363-4025-A603-70EF8C065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331946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程序</a:t>
            </a:r>
            <a:r>
              <a:rPr lang="en-US" altLang="zh-CN" sz="2400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2040" name="Text Box 8">
            <a:extLst>
              <a:ext uri="{FF2B5EF4-FFF2-40B4-BE49-F238E27FC236}">
                <a16:creationId xmlns:a16="http://schemas.microsoft.com/office/drawing/2014/main" id="{1491FD5E-A3AE-48FB-9117-4310FBD6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3859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程序</a:t>
            </a:r>
            <a:r>
              <a:rPr lang="en-US" altLang="zh-CN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72041" name="Text Box 9">
            <a:extLst>
              <a:ext uri="{FF2B5EF4-FFF2-40B4-BE49-F238E27FC236}">
                <a16:creationId xmlns:a16="http://schemas.microsoft.com/office/drawing/2014/main" id="{C28B0B10-0133-40D4-9D60-0F77CBBC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1" y="4337050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OS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调度</a:t>
            </a:r>
          </a:p>
        </p:txBody>
      </p:sp>
      <p:sp>
        <p:nvSpPr>
          <p:cNvPr id="172042" name="Text Box 10">
            <a:extLst>
              <a:ext uri="{FF2B5EF4-FFF2-40B4-BE49-F238E27FC236}">
                <a16:creationId xmlns:a16="http://schemas.microsoft.com/office/drawing/2014/main" id="{CEB6D9C2-FEAE-4D9F-911F-53A9BA6C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1" y="4729163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I/O A</a:t>
            </a:r>
          </a:p>
        </p:txBody>
      </p:sp>
      <p:sp>
        <p:nvSpPr>
          <p:cNvPr id="172043" name="Text Box 11">
            <a:extLst>
              <a:ext uri="{FF2B5EF4-FFF2-40B4-BE49-F238E27FC236}">
                <a16:creationId xmlns:a16="http://schemas.microsoft.com/office/drawing/2014/main" id="{46C5D98B-430B-498E-9569-DBBF267EA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1" y="5116513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I/O B</a:t>
            </a:r>
          </a:p>
        </p:txBody>
      </p:sp>
      <p:sp>
        <p:nvSpPr>
          <p:cNvPr id="172044" name="Line 12">
            <a:extLst>
              <a:ext uri="{FF2B5EF4-FFF2-40B4-BE49-F238E27FC236}">
                <a16:creationId xmlns:a16="http://schemas.microsoft.com/office/drawing/2014/main" id="{E0261CA3-7CA1-4D4A-9633-5EB2A10F9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3441700"/>
            <a:ext cx="8382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5" name="Line 13">
            <a:extLst>
              <a:ext uri="{FF2B5EF4-FFF2-40B4-BE49-F238E27FC236}">
                <a16:creationId xmlns:a16="http://schemas.microsoft.com/office/drawing/2014/main" id="{6EDBF397-8110-489D-864D-1AED8AAA4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3441701"/>
            <a:ext cx="0" cy="1076325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6" name="Line 14">
            <a:extLst>
              <a:ext uri="{FF2B5EF4-FFF2-40B4-BE49-F238E27FC236}">
                <a16:creationId xmlns:a16="http://schemas.microsoft.com/office/drawing/2014/main" id="{FCC3101A-458E-4C8E-83D0-5F54801AA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4518025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7" name="Line 15">
            <a:extLst>
              <a:ext uri="{FF2B5EF4-FFF2-40B4-BE49-F238E27FC236}">
                <a16:creationId xmlns:a16="http://schemas.microsoft.com/office/drawing/2014/main" id="{BDA55E0E-8953-4E40-8826-F51718C95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4518026"/>
            <a:ext cx="0" cy="360363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8" name="Line 16">
            <a:extLst>
              <a:ext uri="{FF2B5EF4-FFF2-40B4-BE49-F238E27FC236}">
                <a16:creationId xmlns:a16="http://schemas.microsoft.com/office/drawing/2014/main" id="{9700C957-7E0D-4159-801F-D64FB4FD1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4040189"/>
            <a:ext cx="0" cy="477837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9" name="Line 17">
            <a:extLst>
              <a:ext uri="{FF2B5EF4-FFF2-40B4-BE49-F238E27FC236}">
                <a16:creationId xmlns:a16="http://schemas.microsoft.com/office/drawing/2014/main" id="{1B6A5C5D-4B55-4432-BECE-05BBFAB6B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3979863"/>
            <a:ext cx="1219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0" name="Line 18">
            <a:extLst>
              <a:ext uri="{FF2B5EF4-FFF2-40B4-BE49-F238E27FC236}">
                <a16:creationId xmlns:a16="http://schemas.microsoft.com/office/drawing/2014/main" id="{CB4667AB-0FC9-4F40-8637-9A68131E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0" y="3979864"/>
            <a:ext cx="0" cy="479425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1" name="Line 19">
            <a:extLst>
              <a:ext uri="{FF2B5EF4-FFF2-40B4-BE49-F238E27FC236}">
                <a16:creationId xmlns:a16="http://schemas.microsoft.com/office/drawing/2014/main" id="{1488C305-37E1-4069-9099-89EFF2D0F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44592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2" name="Line 20">
            <a:extLst>
              <a:ext uri="{FF2B5EF4-FFF2-40B4-BE49-F238E27FC236}">
                <a16:creationId xmlns:a16="http://schemas.microsoft.com/office/drawing/2014/main" id="{287BAF9F-0C0E-4255-AC41-1A12F71C7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150" y="4459289"/>
            <a:ext cx="0" cy="896937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3" name="Line 21">
            <a:extLst>
              <a:ext uri="{FF2B5EF4-FFF2-40B4-BE49-F238E27FC236}">
                <a16:creationId xmlns:a16="http://schemas.microsoft.com/office/drawing/2014/main" id="{CADA4120-8062-4D1B-9824-BFBE04842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150" y="5356225"/>
            <a:ext cx="1828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4" name="Line 22">
            <a:extLst>
              <a:ext uri="{FF2B5EF4-FFF2-40B4-BE49-F238E27FC236}">
                <a16:creationId xmlns:a16="http://schemas.microsoft.com/office/drawing/2014/main" id="{D901BF4E-9569-4F4C-9D63-5FE0C4A2B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4518026"/>
            <a:ext cx="0" cy="360363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5" name="Line 23">
            <a:extLst>
              <a:ext uri="{FF2B5EF4-FFF2-40B4-BE49-F238E27FC236}">
                <a16:creationId xmlns:a16="http://schemas.microsoft.com/office/drawing/2014/main" id="{71267D43-196F-4F48-B079-AF70CB1D8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0" y="44592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6" name="Line 24">
            <a:extLst>
              <a:ext uri="{FF2B5EF4-FFF2-40B4-BE49-F238E27FC236}">
                <a16:creationId xmlns:a16="http://schemas.microsoft.com/office/drawing/2014/main" id="{E5BD2CAD-4B95-489F-9BD7-0AB889F7F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3441700"/>
            <a:ext cx="0" cy="1017588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7" name="Line 25">
            <a:extLst>
              <a:ext uri="{FF2B5EF4-FFF2-40B4-BE49-F238E27FC236}">
                <a16:creationId xmlns:a16="http://schemas.microsoft.com/office/drawing/2014/main" id="{0B8D9F32-71AF-4889-AC67-8CB487882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3381376"/>
            <a:ext cx="0" cy="1077913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8" name="Line 26">
            <a:extLst>
              <a:ext uri="{FF2B5EF4-FFF2-40B4-BE49-F238E27FC236}">
                <a16:creationId xmlns:a16="http://schemas.microsoft.com/office/drawing/2014/main" id="{A73F4E07-A3B7-499E-BD64-58C5A89E3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4592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9" name="Line 27">
            <a:extLst>
              <a:ext uri="{FF2B5EF4-FFF2-40B4-BE49-F238E27FC236}">
                <a16:creationId xmlns:a16="http://schemas.microsoft.com/office/drawing/2014/main" id="{719C142D-121D-45DB-8632-A9B81E756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4459288"/>
            <a:ext cx="0" cy="538162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0" name="Line 28">
            <a:extLst>
              <a:ext uri="{FF2B5EF4-FFF2-40B4-BE49-F238E27FC236}">
                <a16:creationId xmlns:a16="http://schemas.microsoft.com/office/drawing/2014/main" id="{FF91E0BA-BB2B-499B-9AE3-2EE5D7C7D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550" y="4459288"/>
            <a:ext cx="0" cy="538162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1" name="Line 29">
            <a:extLst>
              <a:ext uri="{FF2B5EF4-FFF2-40B4-BE49-F238E27FC236}">
                <a16:creationId xmlns:a16="http://schemas.microsoft.com/office/drawing/2014/main" id="{A591D94C-39E5-4A12-9BE0-566989CF3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550" y="44592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2" name="Line 30">
            <a:extLst>
              <a:ext uri="{FF2B5EF4-FFF2-40B4-BE49-F238E27FC236}">
                <a16:creationId xmlns:a16="http://schemas.microsoft.com/office/drawing/2014/main" id="{0B08388F-D41B-4F40-98AC-0D8AA6979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381376"/>
            <a:ext cx="0" cy="1077913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3" name="Line 31">
            <a:extLst>
              <a:ext uri="{FF2B5EF4-FFF2-40B4-BE49-F238E27FC236}">
                <a16:creationId xmlns:a16="http://schemas.microsoft.com/office/drawing/2014/main" id="{30B3E380-0CC5-48B8-B388-C8340980C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4937125"/>
            <a:ext cx="15240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4" name="Line 32">
            <a:extLst>
              <a:ext uri="{FF2B5EF4-FFF2-40B4-BE49-F238E27FC236}">
                <a16:creationId xmlns:a16="http://schemas.microsoft.com/office/drawing/2014/main" id="{F43905D0-FFC3-4907-A9B6-BCC362CB1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381375"/>
            <a:ext cx="12192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5" name="Line 33">
            <a:extLst>
              <a:ext uri="{FF2B5EF4-FFF2-40B4-BE49-F238E27FC236}">
                <a16:creationId xmlns:a16="http://schemas.microsoft.com/office/drawing/2014/main" id="{72B648CA-73FF-427E-8B42-B639E4170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4459289"/>
            <a:ext cx="0" cy="896937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6" name="Line 34">
            <a:extLst>
              <a:ext uri="{FF2B5EF4-FFF2-40B4-BE49-F238E27FC236}">
                <a16:creationId xmlns:a16="http://schemas.microsoft.com/office/drawing/2014/main" id="{1801B651-B195-422F-8F2B-EB3924BD5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44592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7" name="Line 35">
            <a:extLst>
              <a:ext uri="{FF2B5EF4-FFF2-40B4-BE49-F238E27FC236}">
                <a16:creationId xmlns:a16="http://schemas.microsoft.com/office/drawing/2014/main" id="{477862C0-DE97-4793-BE12-6C1937B24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550" y="3979864"/>
            <a:ext cx="0" cy="479425"/>
          </a:xfrm>
          <a:prstGeom prst="line">
            <a:avLst/>
          </a:prstGeom>
          <a:noFill/>
          <a:ln w="38100">
            <a:solidFill>
              <a:srgbClr val="FFCC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8" name="Line 36">
            <a:extLst>
              <a:ext uri="{FF2B5EF4-FFF2-40B4-BE49-F238E27FC236}">
                <a16:creationId xmlns:a16="http://schemas.microsoft.com/office/drawing/2014/main" id="{88844BB7-289F-47F6-83A8-8480B965E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550" y="3979863"/>
            <a:ext cx="533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9" name="Line 37">
            <a:extLst>
              <a:ext uri="{FF2B5EF4-FFF2-40B4-BE49-F238E27FC236}">
                <a16:creationId xmlns:a16="http://schemas.microsoft.com/office/drawing/2014/main" id="{A27CB1C7-54CC-44D4-8DB9-4AB7C46BD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50" y="3979864"/>
            <a:ext cx="0" cy="479425"/>
          </a:xfrm>
          <a:prstGeom prst="line">
            <a:avLst/>
          </a:prstGeom>
          <a:noFill/>
          <a:ln w="38100">
            <a:solidFill>
              <a:srgbClr val="CC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0" name="Line 38">
            <a:extLst>
              <a:ext uri="{FF2B5EF4-FFF2-40B4-BE49-F238E27FC236}">
                <a16:creationId xmlns:a16="http://schemas.microsoft.com/office/drawing/2014/main" id="{3DD7E69B-74FE-4BBC-AA75-09CC46A89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7550" y="4459289"/>
            <a:ext cx="0" cy="896937"/>
          </a:xfrm>
          <a:prstGeom prst="line">
            <a:avLst/>
          </a:prstGeom>
          <a:noFill/>
          <a:ln w="381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1" name="Line 39">
            <a:extLst>
              <a:ext uri="{FF2B5EF4-FFF2-40B4-BE49-F238E27FC236}">
                <a16:creationId xmlns:a16="http://schemas.microsoft.com/office/drawing/2014/main" id="{B89227F2-42C6-4AA3-979C-117FCAAEB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50" y="4459288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2" name="Line 40">
            <a:extLst>
              <a:ext uri="{FF2B5EF4-FFF2-40B4-BE49-F238E27FC236}">
                <a16:creationId xmlns:a16="http://schemas.microsoft.com/office/drawing/2014/main" id="{83AFEEC8-A0F0-4688-B8E9-54DFDCB7E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7550" y="5356225"/>
            <a:ext cx="1828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3" name="Line 41">
            <a:extLst>
              <a:ext uri="{FF2B5EF4-FFF2-40B4-BE49-F238E27FC236}">
                <a16:creationId xmlns:a16="http://schemas.microsoft.com/office/drawing/2014/main" id="{82AFEFC6-F444-4172-8FF1-FEAC00709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3397250"/>
            <a:ext cx="9144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4" name="Line 42">
            <a:extLst>
              <a:ext uri="{FF2B5EF4-FFF2-40B4-BE49-F238E27FC236}">
                <a16:creationId xmlns:a16="http://schemas.microsoft.com/office/drawing/2014/main" id="{FC86400C-9428-434A-8127-686E02FC7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4894263"/>
            <a:ext cx="1752600" cy="0"/>
          </a:xfrm>
          <a:prstGeom prst="line">
            <a:avLst/>
          </a:prstGeom>
          <a:noFill/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5" name="Line 43">
            <a:extLst>
              <a:ext uri="{FF2B5EF4-FFF2-40B4-BE49-F238E27FC236}">
                <a16:creationId xmlns:a16="http://schemas.microsoft.com/office/drawing/2014/main" id="{CE321786-B09F-4635-B977-AC742CF6C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5476876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76" name="Line 44">
            <a:extLst>
              <a:ext uri="{FF2B5EF4-FFF2-40B4-BE49-F238E27FC236}">
                <a16:creationId xmlns:a16="http://schemas.microsoft.com/office/drawing/2014/main" id="{2DE96593-F416-4152-BAD3-D43B0D762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1550" y="5476876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77" name="Text Box 45">
            <a:extLst>
              <a:ext uri="{FF2B5EF4-FFF2-40B4-BE49-F238E27FC236}">
                <a16:creationId xmlns:a16="http://schemas.microsoft.com/office/drawing/2014/main" id="{37CFDFF7-5995-49E8-A4A9-F926EB352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5511801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2078" name="Text Box 46">
            <a:extLst>
              <a:ext uri="{FF2B5EF4-FFF2-40B4-BE49-F238E27FC236}">
                <a16:creationId xmlns:a16="http://schemas.microsoft.com/office/drawing/2014/main" id="{6C559AEC-2E6E-47BF-BA2C-06EE495B8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463" y="5511801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2079" name="Line 47">
            <a:extLst>
              <a:ext uri="{FF2B5EF4-FFF2-40B4-BE49-F238E27FC236}">
                <a16:creationId xmlns:a16="http://schemas.microsoft.com/office/drawing/2014/main" id="{61D88275-0165-4344-AACE-B685276C0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6726" y="5578475"/>
            <a:ext cx="6862763" cy="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80" name="Oval 48">
            <a:extLst>
              <a:ext uri="{FF2B5EF4-FFF2-40B4-BE49-F238E27FC236}">
                <a16:creationId xmlns:a16="http://schemas.microsoft.com/office/drawing/2014/main" id="{38D5CBBA-CD72-46EF-A675-6B11251B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9" y="4391026"/>
            <a:ext cx="287337" cy="227013"/>
          </a:xfrm>
          <a:prstGeom prst="ellipse">
            <a:avLst/>
          </a:prstGeom>
          <a:noFill/>
          <a:ln w="38100">
            <a:solidFill>
              <a:srgbClr val="99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81" name="Oval 49">
            <a:extLst>
              <a:ext uri="{FF2B5EF4-FFF2-40B4-BE49-F238E27FC236}">
                <a16:creationId xmlns:a16="http://schemas.microsoft.com/office/drawing/2014/main" id="{D5613EBC-84C8-4FE3-85A2-9CEB93F0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1" y="4276726"/>
            <a:ext cx="792163" cy="396875"/>
          </a:xfrm>
          <a:prstGeom prst="ellipse">
            <a:avLst/>
          </a:prstGeom>
          <a:noFill/>
          <a:ln w="38100">
            <a:solidFill>
              <a:srgbClr val="99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82" name="Oval 50">
            <a:extLst>
              <a:ext uri="{FF2B5EF4-FFF2-40B4-BE49-F238E27FC236}">
                <a16:creationId xmlns:a16="http://schemas.microsoft.com/office/drawing/2014/main" id="{D400BC01-3E44-43F7-8A6A-FE09B12A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4278314"/>
            <a:ext cx="752475" cy="396875"/>
          </a:xfrm>
          <a:prstGeom prst="ellipse">
            <a:avLst/>
          </a:prstGeom>
          <a:noFill/>
          <a:ln w="38100">
            <a:solidFill>
              <a:srgbClr val="99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83" name="Oval 51">
            <a:extLst>
              <a:ext uri="{FF2B5EF4-FFF2-40B4-BE49-F238E27FC236}">
                <a16:creationId xmlns:a16="http://schemas.microsoft.com/office/drawing/2014/main" id="{94871054-33E3-42A8-A0FC-68545867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4278314"/>
            <a:ext cx="823913" cy="396875"/>
          </a:xfrm>
          <a:prstGeom prst="ellipse">
            <a:avLst/>
          </a:prstGeom>
          <a:noFill/>
          <a:ln w="38100">
            <a:solidFill>
              <a:srgbClr val="99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84" name="Text Box 52">
            <a:extLst>
              <a:ext uri="{FF2B5EF4-FFF2-40B4-BE49-F238E27FC236}">
                <a16:creationId xmlns:a16="http://schemas.microsoft.com/office/drawing/2014/main" id="{3F7CB595-3751-450F-9C94-347A5650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300" y="4222751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CPU</a:t>
            </a:r>
          </a:p>
        </p:txBody>
      </p:sp>
      <p:grpSp>
        <p:nvGrpSpPr>
          <p:cNvPr id="172085" name="Group 53">
            <a:extLst>
              <a:ext uri="{FF2B5EF4-FFF2-40B4-BE49-F238E27FC236}">
                <a16:creationId xmlns:a16="http://schemas.microsoft.com/office/drawing/2014/main" id="{64B9B662-5C8F-4EA9-A6A2-3729602FFA32}"/>
              </a:ext>
            </a:extLst>
          </p:cNvPr>
          <p:cNvGrpSpPr>
            <a:grpSpLocks/>
          </p:cNvGrpSpPr>
          <p:nvPr/>
        </p:nvGrpSpPr>
        <p:grpSpPr bwMode="auto">
          <a:xfrm>
            <a:off x="4727576" y="2708276"/>
            <a:ext cx="4105275" cy="538163"/>
            <a:chOff x="2018" y="2251"/>
            <a:chExt cx="2586" cy="339"/>
          </a:xfrm>
        </p:grpSpPr>
        <p:sp>
          <p:nvSpPr>
            <p:cNvPr id="172086" name="AutoShape 54">
              <a:extLst>
                <a:ext uri="{FF2B5EF4-FFF2-40B4-BE49-F238E27FC236}">
                  <a16:creationId xmlns:a16="http://schemas.microsoft.com/office/drawing/2014/main" id="{460F4B11-C1AD-45F2-AF6D-DCD7993C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73"/>
              <a:ext cx="2586" cy="317"/>
            </a:xfrm>
            <a:prstGeom prst="wedgeRectCallout">
              <a:avLst>
                <a:gd name="adj1" fmla="val -69801"/>
                <a:gd name="adj2" fmla="val 265144"/>
              </a:avLst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基于中断机制的处理</a:t>
              </a:r>
            </a:p>
          </p:txBody>
        </p:sp>
        <p:sp>
          <p:nvSpPr>
            <p:cNvPr id="172087" name="AutoShape 55">
              <a:extLst>
                <a:ext uri="{FF2B5EF4-FFF2-40B4-BE49-F238E27FC236}">
                  <a16:creationId xmlns:a16="http://schemas.microsoft.com/office/drawing/2014/main" id="{D2D8DB9A-06F5-435C-BFB4-D90E90C2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73"/>
              <a:ext cx="2586" cy="317"/>
            </a:xfrm>
            <a:prstGeom prst="wedgeRectCallout">
              <a:avLst>
                <a:gd name="adj1" fmla="val -27454"/>
                <a:gd name="adj2" fmla="val 238329"/>
              </a:avLst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基于中断机制的处理</a:t>
              </a:r>
            </a:p>
          </p:txBody>
        </p:sp>
        <p:sp>
          <p:nvSpPr>
            <p:cNvPr id="172088" name="AutoShape 56">
              <a:extLst>
                <a:ext uri="{FF2B5EF4-FFF2-40B4-BE49-F238E27FC236}">
                  <a16:creationId xmlns:a16="http://schemas.microsoft.com/office/drawing/2014/main" id="{ADAA229F-B079-42B1-83A3-CA0F1596A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51"/>
              <a:ext cx="2586" cy="317"/>
            </a:xfrm>
            <a:prstGeom prst="wedgeRectCallout">
              <a:avLst>
                <a:gd name="adj1" fmla="val 10981"/>
                <a:gd name="adj2" fmla="val 241167"/>
              </a:avLst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基于中断机制的处理</a:t>
              </a:r>
            </a:p>
          </p:txBody>
        </p:sp>
        <p:sp>
          <p:nvSpPr>
            <p:cNvPr id="172089" name="AutoShape 57">
              <a:extLst>
                <a:ext uri="{FF2B5EF4-FFF2-40B4-BE49-F238E27FC236}">
                  <a16:creationId xmlns:a16="http://schemas.microsoft.com/office/drawing/2014/main" id="{500D266C-35A0-48C1-8AA7-F51B92B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51"/>
              <a:ext cx="2586" cy="317"/>
            </a:xfrm>
            <a:prstGeom prst="wedgeRectCallout">
              <a:avLst>
                <a:gd name="adj1" fmla="val 40718"/>
                <a:gd name="adj2" fmla="val 23075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基于中断机制的处理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>
            <a:extLst>
              <a:ext uri="{FF2B5EF4-FFF2-40B4-BE49-F238E27FC236}">
                <a16:creationId xmlns:a16="http://schemas.microsoft.com/office/drawing/2014/main" id="{AA1144FE-2D83-4A98-8B39-E2AF3A98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9" y="1347829"/>
            <a:ext cx="1277142" cy="6858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ctr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0030101010101" charset="-122"/>
                <a:ea typeface="楷体_GB2312" panose="02010600030101010101" charset="-122"/>
              </a:rPr>
              <a:t>中断源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CCC4E6B6-0FDA-46F4-9322-CECF6324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832" y="1341438"/>
            <a:ext cx="1523206" cy="6858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0030101010101" charset="-122"/>
                <a:ea typeface="楷体_GB2312" panose="02010600030101010101" charset="-122"/>
              </a:rPr>
              <a:t>中断请求</a:t>
            </a: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9B42C815-09EB-42FC-B7A6-A03EE12D8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1341438"/>
            <a:ext cx="1589531" cy="6858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ctr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0030101010101" charset="-122"/>
                <a:ea typeface="楷体_GB2312" panose="02010600030101010101" charset="-122"/>
              </a:rPr>
              <a:t>中断响应</a:t>
            </a:r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84B5D6A9-6295-48C3-BA8E-4DDD1509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204" y="1350876"/>
            <a:ext cx="1473200" cy="6858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ctr">
              <a:lnSpc>
                <a:spcPct val="8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0030101010101" charset="-122"/>
                <a:ea typeface="楷体_GB2312" panose="02010600030101010101" charset="-122"/>
              </a:rPr>
              <a:t>转中断</a:t>
            </a:r>
          </a:p>
          <a:p>
            <a:pPr fontAlgn="ctr">
              <a:lnSpc>
                <a:spcPct val="8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0030101010101" charset="-122"/>
                <a:ea typeface="楷体_GB2312" panose="02010600030101010101" charset="-122"/>
              </a:rPr>
              <a:t>处理程序</a:t>
            </a:r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86A0AC20-E63E-463B-A70F-7D4086C0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124" y="1357908"/>
            <a:ext cx="1516063" cy="6858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ctr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0030101010101" charset="-122"/>
                <a:ea typeface="楷体_GB2312" panose="02010600030101010101" charset="-122"/>
              </a:rPr>
              <a:t>退出中断</a:t>
            </a:r>
          </a:p>
        </p:txBody>
      </p:sp>
      <p:sp>
        <p:nvSpPr>
          <p:cNvPr id="174088" name="Rectangle 8">
            <a:extLst>
              <a:ext uri="{FF2B5EF4-FFF2-40B4-BE49-F238E27FC236}">
                <a16:creationId xmlns:a16="http://schemas.microsoft.com/office/drawing/2014/main" id="{FEC9175A-269F-4665-88CF-41F76F904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1925" y="192943"/>
            <a:ext cx="3889375" cy="863600"/>
          </a:xfrm>
        </p:spPr>
        <p:txBody>
          <a:bodyPr/>
          <a:lstStyle/>
          <a:p>
            <a:r>
              <a:rPr lang="zh-CN" altLang="en-US" sz="4000" b="1"/>
              <a:t>关于中断机制</a:t>
            </a:r>
          </a:p>
        </p:txBody>
      </p:sp>
      <p:sp>
        <p:nvSpPr>
          <p:cNvPr id="174089" name="Line 9">
            <a:extLst>
              <a:ext uri="{FF2B5EF4-FFF2-40B4-BE49-F238E27FC236}">
                <a16:creationId xmlns:a16="http://schemas.microsoft.com/office/drawing/2014/main" id="{CCF05CD8-3A30-4020-AD1A-B50C534A0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881" y="1700808"/>
            <a:ext cx="3429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1" name="Line 11">
            <a:extLst>
              <a:ext uri="{FF2B5EF4-FFF2-40B4-BE49-F238E27FC236}">
                <a16:creationId xmlns:a16="http://schemas.microsoft.com/office/drawing/2014/main" id="{752A6165-0ADD-40F5-8E1C-E7CB166C1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5377" y="1701800"/>
            <a:ext cx="341312" cy="127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4" name="Line 14">
            <a:extLst>
              <a:ext uri="{FF2B5EF4-FFF2-40B4-BE49-F238E27FC236}">
                <a16:creationId xmlns:a16="http://schemas.microsoft.com/office/drawing/2014/main" id="{0377456C-9DA4-48E8-972A-48C83466F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632" y="1701288"/>
            <a:ext cx="36195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5" name="Line 15">
            <a:extLst>
              <a:ext uri="{FF2B5EF4-FFF2-40B4-BE49-F238E27FC236}">
                <a16:creationId xmlns:a16="http://schemas.microsoft.com/office/drawing/2014/main" id="{4DE8485A-95A7-4A9B-88C0-A8DD6E7ED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9404" y="1705938"/>
            <a:ext cx="36195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8" name="AutoShape 18">
            <a:extLst>
              <a:ext uri="{FF2B5EF4-FFF2-40B4-BE49-F238E27FC236}">
                <a16:creationId xmlns:a16="http://schemas.microsoft.com/office/drawing/2014/main" id="{53149C66-8CBF-43B4-BF56-971C929F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2420939"/>
            <a:ext cx="1516064" cy="865187"/>
          </a:xfrm>
          <a:prstGeom prst="wedgeRoundRectCallout">
            <a:avLst>
              <a:gd name="adj1" fmla="val -1060"/>
              <a:gd name="adj2" fmla="val -95870"/>
              <a:gd name="adj3" fmla="val 1666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dist="35921" dir="2700000" algn="ctr" rotWithShape="0">
              <a:srgbClr val="C0C0C0"/>
            </a:outerShdw>
          </a:effectLst>
          <a:extLst/>
        </p:spPr>
        <p:txBody>
          <a:bodyPr tIns="10800" bIns="10800"/>
          <a:lstStyle/>
          <a:p>
            <a:pPr fontAlgn="ctr"/>
            <a:r>
              <a:rPr lang="zh-CN" altLang="en-US" sz="2400" dirty="0">
                <a:solidFill>
                  <a:schemeClr val="accent2"/>
                </a:solidFill>
                <a:latin typeface="楷体_GB2312" panose="02010600030101010101" charset="-122"/>
                <a:ea typeface="楷体_GB2312" panose="02010600030101010101" charset="-122"/>
              </a:rPr>
              <a:t>向</a:t>
            </a:r>
            <a:r>
              <a:rPr lang="en-US" altLang="zh-CN" sz="2400" dirty="0">
                <a:solidFill>
                  <a:schemeClr val="accent2"/>
                </a:solidFill>
                <a:ea typeface="楷体_GB2312" panose="02010600030101010101" charset="-122"/>
              </a:rPr>
              <a:t>CPU</a:t>
            </a:r>
            <a:r>
              <a:rPr lang="zh-CN" altLang="en-US" sz="2400" dirty="0">
                <a:solidFill>
                  <a:schemeClr val="accent2"/>
                </a:solidFill>
                <a:ea typeface="楷体_GB2312" panose="02010600030101010101" charset="-122"/>
              </a:rPr>
              <a:t>发出中断</a:t>
            </a:r>
          </a:p>
        </p:txBody>
      </p:sp>
      <p:sp>
        <p:nvSpPr>
          <p:cNvPr id="174099" name="AutoShape 19">
            <a:extLst>
              <a:ext uri="{FF2B5EF4-FFF2-40B4-BE49-F238E27FC236}">
                <a16:creationId xmlns:a16="http://schemas.microsoft.com/office/drawing/2014/main" id="{A3662779-3F86-4C5C-A407-10A303448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389189"/>
            <a:ext cx="2155750" cy="828675"/>
          </a:xfrm>
          <a:prstGeom prst="wedgeRoundRectCallout">
            <a:avLst>
              <a:gd name="adj1" fmla="val -7829"/>
              <a:gd name="adj2" fmla="val -93870"/>
              <a:gd name="adj3" fmla="val 1666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dist="35921" dir="2700000" algn="ctr" rotWithShape="0">
              <a:srgbClr val="C0C0C0"/>
            </a:outerShdw>
          </a:effectLst>
          <a:extLst/>
        </p:spPr>
        <p:txBody>
          <a:bodyPr/>
          <a:lstStyle/>
          <a:p>
            <a:pPr font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保护</a:t>
            </a:r>
            <a:r>
              <a:rPr lang="en-US" altLang="zh-CN" sz="2400" dirty="0">
                <a:solidFill>
                  <a:schemeClr val="accent2"/>
                </a:solidFill>
                <a:ea typeface="楷体_GB2312" panose="02010600030101010101" charset="-122"/>
              </a:rPr>
              <a:t>CPU</a:t>
            </a:r>
            <a:r>
              <a:rPr lang="zh-CN" altLang="en-US" sz="2400" dirty="0">
                <a:solidFill>
                  <a:schemeClr val="accent2"/>
                </a:solidFill>
                <a:ea typeface="楷体_GB2312" panose="02010600030101010101" charset="-122"/>
              </a:rPr>
              <a:t>现场</a:t>
            </a:r>
          </a:p>
          <a:p>
            <a:pPr fontAlgn="ctr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识别中断源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74100" name="AutoShape 20">
            <a:extLst>
              <a:ext uri="{FF2B5EF4-FFF2-40B4-BE49-F238E27FC236}">
                <a16:creationId xmlns:a16="http://schemas.microsoft.com/office/drawing/2014/main" id="{DC44706A-64DF-401C-BC51-A21310C1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7" y="2354263"/>
            <a:ext cx="1516064" cy="931862"/>
          </a:xfrm>
          <a:prstGeom prst="wedgeRoundRectCallout">
            <a:avLst>
              <a:gd name="adj1" fmla="val -7637"/>
              <a:gd name="adj2" fmla="val -88184"/>
              <a:gd name="adj3" fmla="val 1666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dist="35921" dir="2700000" algn="ctr" rotWithShape="0">
              <a:srgbClr val="C0C0C0"/>
            </a:outerShdw>
          </a:effectLst>
          <a:extLst/>
        </p:spPr>
        <p:txBody>
          <a:bodyPr/>
          <a:lstStyle/>
          <a:p>
            <a:pPr fontAlgn="ctr"/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恢复</a:t>
            </a:r>
            <a:r>
              <a:rPr lang="en-US" altLang="zh-CN" sz="2400" dirty="0">
                <a:solidFill>
                  <a:schemeClr val="accent2"/>
                </a:solidFill>
                <a:ea typeface="楷体_GB2312" panose="02010600030101010101" charset="-122"/>
              </a:rPr>
              <a:t>CPU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现场</a:t>
            </a:r>
          </a:p>
        </p:txBody>
      </p:sp>
      <p:sp>
        <p:nvSpPr>
          <p:cNvPr id="174101" name="Text Box 21">
            <a:extLst>
              <a:ext uri="{FF2B5EF4-FFF2-40B4-BE49-F238E27FC236}">
                <a16:creationId xmlns:a16="http://schemas.microsoft.com/office/drawing/2014/main" id="{E90B6A0C-76E5-491C-87F0-7816910E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9" y="5091113"/>
            <a:ext cx="645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中断现场的保护与恢复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— 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利用系统栈。</a:t>
            </a:r>
          </a:p>
        </p:txBody>
      </p:sp>
      <p:sp>
        <p:nvSpPr>
          <p:cNvPr id="174102" name="Text Box 22">
            <a:extLst>
              <a:ext uri="{FF2B5EF4-FFF2-40B4-BE49-F238E27FC236}">
                <a16:creationId xmlns:a16="http://schemas.microsoft.com/office/drawing/2014/main" id="{9ED9946D-FCF8-4F4E-ACB9-AD191EE7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3644900"/>
            <a:ext cx="86534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中断源</a:t>
            </a:r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 </a:t>
            </a:r>
            <a:r>
              <a:rPr kumimoji="0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— </a:t>
            </a:r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引起中断的异步事件（如：系统调用，</a:t>
            </a:r>
            <a:r>
              <a:rPr kumimoji="0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I/O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请求，进程调度， 设备驱动等）。</a:t>
            </a:r>
          </a:p>
        </p:txBody>
      </p:sp>
      <p:sp>
        <p:nvSpPr>
          <p:cNvPr id="174103" name="Text Box 23">
            <a:extLst>
              <a:ext uri="{FF2B5EF4-FFF2-40B4-BE49-F238E27FC236}">
                <a16:creationId xmlns:a16="http://schemas.microsoft.com/office/drawing/2014/main" id="{01510AAB-826B-4964-8B7C-670A6848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6" y="4610101"/>
            <a:ext cx="898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中断请求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— 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向</a:t>
            </a:r>
            <a:r>
              <a:rPr kumimoji="0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CPU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发出中断信号。（硬中断、软中断）</a:t>
            </a:r>
          </a:p>
        </p:txBody>
      </p:sp>
      <p:sp>
        <p:nvSpPr>
          <p:cNvPr id="174104" name="Text Box 24">
            <a:extLst>
              <a:ext uri="{FF2B5EF4-FFF2-40B4-BE49-F238E27FC236}">
                <a16:creationId xmlns:a16="http://schemas.microsoft.com/office/drawing/2014/main" id="{81875A85-1530-42A8-A893-E32EBE67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5594350"/>
            <a:ext cx="8755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中断处理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— 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查中断向量表，将请求交相关的中断处理程序处理。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>
            <a:extLst>
              <a:ext uri="{FF2B5EF4-FFF2-40B4-BE49-F238E27FC236}">
                <a16:creationId xmlns:a16="http://schemas.microsoft.com/office/drawing/2014/main" id="{44C6D95A-4956-4401-84E7-1BAE86DD4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476251"/>
            <a:ext cx="7772400" cy="2232025"/>
          </a:xfrm>
        </p:spPr>
        <p:txBody>
          <a:bodyPr/>
          <a:lstStyle/>
          <a:p>
            <a:pPr>
              <a:lnSpc>
                <a:spcPct val="115000"/>
              </a:lnSpc>
              <a:buFont typeface="Symbol" panose="05050102010706020507" pitchFamily="18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）时钟管理</a:t>
            </a:r>
          </a:p>
          <a:p>
            <a:pPr lvl="1">
              <a:lnSpc>
                <a:spcPct val="115000"/>
              </a:lnSpc>
            </a:pPr>
            <a:r>
              <a:rPr lang="en-US" altLang="zh-CN" sz="2400" b="1" dirty="0"/>
              <a:t>OS</a:t>
            </a:r>
            <a:r>
              <a:rPr lang="zh-CN" altLang="en-US" sz="2400" b="1" dirty="0"/>
              <a:t>的许多重要操作，如：按时间片轮转调度，实时系统中的截止时间控制等，都依赖于时钟管理。</a:t>
            </a:r>
          </a:p>
        </p:txBody>
      </p:sp>
      <p:sp>
        <p:nvSpPr>
          <p:cNvPr id="173060" name="Line 4">
            <a:extLst>
              <a:ext uri="{FF2B5EF4-FFF2-40B4-BE49-F238E27FC236}">
                <a16:creationId xmlns:a16="http://schemas.microsoft.com/office/drawing/2014/main" id="{44C85A4C-6A15-4E01-A9BA-198A733D7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432752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61" name="Text Box 5">
            <a:extLst>
              <a:ext uri="{FF2B5EF4-FFF2-40B4-BE49-F238E27FC236}">
                <a16:creationId xmlns:a16="http://schemas.microsoft.com/office/drawing/2014/main" id="{A52B7DE5-8214-45CE-ACAE-C2CFF03A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5525" y="387032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仿宋_GB2312" panose="02010600030101010101" charset="-122"/>
              </a:rPr>
              <a:t>t</a:t>
            </a:r>
          </a:p>
        </p:txBody>
      </p:sp>
      <p:sp>
        <p:nvSpPr>
          <p:cNvPr id="173062" name="Line 6">
            <a:extLst>
              <a:ext uri="{FF2B5EF4-FFF2-40B4-BE49-F238E27FC236}">
                <a16:creationId xmlns:a16="http://schemas.microsoft.com/office/drawing/2014/main" id="{5B441CD3-37F8-43A8-9C67-3FDF102B1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63" name="Line 7">
            <a:extLst>
              <a:ext uri="{FF2B5EF4-FFF2-40B4-BE49-F238E27FC236}">
                <a16:creationId xmlns:a16="http://schemas.microsoft.com/office/drawing/2014/main" id="{B3519B2C-AB93-41C3-824E-47A3D1EE9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3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64" name="Line 8">
            <a:extLst>
              <a:ext uri="{FF2B5EF4-FFF2-40B4-BE49-F238E27FC236}">
                <a16:creationId xmlns:a16="http://schemas.microsoft.com/office/drawing/2014/main" id="{4E7ECF5A-2405-4474-8E5A-18F948F5B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8413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65" name="Rectangle 9">
            <a:extLst>
              <a:ext uri="{FF2B5EF4-FFF2-40B4-BE49-F238E27FC236}">
                <a16:creationId xmlns:a16="http://schemas.microsoft.com/office/drawing/2014/main" id="{5264AA43-FC2C-4356-B26F-449871B2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098925"/>
            <a:ext cx="1066800" cy="228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6" name="Rectangle 10">
            <a:extLst>
              <a:ext uri="{FF2B5EF4-FFF2-40B4-BE49-F238E27FC236}">
                <a16:creationId xmlns:a16="http://schemas.microsoft.com/office/drawing/2014/main" id="{44C02BA2-E83F-45C8-940C-2F2C96A5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4098925"/>
            <a:ext cx="1066800" cy="228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7" name="Rectangle 11">
            <a:extLst>
              <a:ext uri="{FF2B5EF4-FFF2-40B4-BE49-F238E27FC236}">
                <a16:creationId xmlns:a16="http://schemas.microsoft.com/office/drawing/2014/main" id="{F06DC731-0E83-44BD-B747-D9871E13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4098925"/>
            <a:ext cx="1066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chemeClr val="tx1"/>
              </a:solidFill>
              <a:ea typeface="仿宋_GB2312" panose="02010600030101010101" charset="-122"/>
            </a:endParaRPr>
          </a:p>
        </p:txBody>
      </p:sp>
      <p:sp>
        <p:nvSpPr>
          <p:cNvPr id="173068" name="Rectangle 12">
            <a:extLst>
              <a:ext uri="{FF2B5EF4-FFF2-40B4-BE49-F238E27FC236}">
                <a16:creationId xmlns:a16="http://schemas.microsoft.com/office/drawing/2014/main" id="{37FE3406-B862-407F-BC96-CED8E31C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4098925"/>
            <a:ext cx="1066800" cy="228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chemeClr val="tx1"/>
              </a:solidFill>
              <a:ea typeface="仿宋_GB2312" panose="02010600030101010101" charset="-122"/>
            </a:endParaRPr>
          </a:p>
        </p:txBody>
      </p:sp>
      <p:sp>
        <p:nvSpPr>
          <p:cNvPr id="173069" name="Rectangle 13">
            <a:extLst>
              <a:ext uri="{FF2B5EF4-FFF2-40B4-BE49-F238E27FC236}">
                <a16:creationId xmlns:a16="http://schemas.microsoft.com/office/drawing/2014/main" id="{5A5DDCD5-9A9B-4861-AF0D-89197671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098925"/>
            <a:ext cx="1066800" cy="228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chemeClr val="tx1"/>
              </a:solidFill>
              <a:ea typeface="仿宋_GB2312" panose="02010600030101010101" charset="-122"/>
            </a:endParaRPr>
          </a:p>
        </p:txBody>
      </p:sp>
      <p:sp>
        <p:nvSpPr>
          <p:cNvPr id="173070" name="Rectangle 14">
            <a:extLst>
              <a:ext uri="{FF2B5EF4-FFF2-40B4-BE49-F238E27FC236}">
                <a16:creationId xmlns:a16="http://schemas.microsoft.com/office/drawing/2014/main" id="{4C46114F-1487-451B-96D0-06DEB7DF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3" y="4098925"/>
            <a:ext cx="1066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chemeClr val="tx1"/>
              </a:solidFill>
              <a:ea typeface="仿宋_GB2312" panose="02010600030101010101" charset="-122"/>
            </a:endParaRPr>
          </a:p>
        </p:txBody>
      </p:sp>
      <p:sp>
        <p:nvSpPr>
          <p:cNvPr id="173071" name="Line 15">
            <a:extLst>
              <a:ext uri="{FF2B5EF4-FFF2-40B4-BE49-F238E27FC236}">
                <a16:creationId xmlns:a16="http://schemas.microsoft.com/office/drawing/2014/main" id="{3A8E8916-B6CC-4D12-BEF1-C99839710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5213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72" name="Line 16">
            <a:extLst>
              <a:ext uri="{FF2B5EF4-FFF2-40B4-BE49-F238E27FC236}">
                <a16:creationId xmlns:a16="http://schemas.microsoft.com/office/drawing/2014/main" id="{5A533E94-22F2-4771-B25B-48E534DAD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013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73" name="Line 17">
            <a:extLst>
              <a:ext uri="{FF2B5EF4-FFF2-40B4-BE49-F238E27FC236}">
                <a16:creationId xmlns:a16="http://schemas.microsoft.com/office/drawing/2014/main" id="{C863FB5D-5542-449E-98B5-D0C9126A0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5613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74" name="Line 18">
            <a:extLst>
              <a:ext uri="{FF2B5EF4-FFF2-40B4-BE49-F238E27FC236}">
                <a16:creationId xmlns:a16="http://schemas.microsoft.com/office/drawing/2014/main" id="{25231D07-BDD6-4459-AA77-42E43E6B9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8813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75" name="Text Box 19">
            <a:extLst>
              <a:ext uri="{FF2B5EF4-FFF2-40B4-BE49-F238E27FC236}">
                <a16:creationId xmlns:a16="http://schemas.microsoft.com/office/drawing/2014/main" id="{EA0B95F9-C832-44EE-8638-41018069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4316413"/>
            <a:ext cx="1096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99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作业</a:t>
            </a:r>
            <a:r>
              <a:rPr lang="en-US" altLang="zh-CN" sz="2800">
                <a:solidFill>
                  <a:srgbClr val="99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1</a:t>
            </a:r>
          </a:p>
        </p:txBody>
      </p:sp>
      <p:sp>
        <p:nvSpPr>
          <p:cNvPr id="173076" name="Text Box 20">
            <a:extLst>
              <a:ext uri="{FF2B5EF4-FFF2-40B4-BE49-F238E27FC236}">
                <a16:creationId xmlns:a16="http://schemas.microsoft.com/office/drawing/2014/main" id="{9C9AB1D5-CF7F-4CEF-B99D-100543FA0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9" y="43513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2</a:t>
            </a:r>
          </a:p>
        </p:txBody>
      </p:sp>
      <p:sp>
        <p:nvSpPr>
          <p:cNvPr id="173077" name="Text Box 21">
            <a:extLst>
              <a:ext uri="{FF2B5EF4-FFF2-40B4-BE49-F238E27FC236}">
                <a16:creationId xmlns:a16="http://schemas.microsoft.com/office/drawing/2014/main" id="{760A3EDC-BD40-45E4-B391-4A78D3EAA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9" y="43513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3</a:t>
            </a:r>
          </a:p>
        </p:txBody>
      </p:sp>
      <p:sp>
        <p:nvSpPr>
          <p:cNvPr id="173078" name="Text Box 22">
            <a:extLst>
              <a:ext uri="{FF2B5EF4-FFF2-40B4-BE49-F238E27FC236}">
                <a16:creationId xmlns:a16="http://schemas.microsoft.com/office/drawing/2014/main" id="{BEF5E68A-79A6-4A19-95E8-071CBDCE0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9" y="43513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99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1</a:t>
            </a:r>
          </a:p>
        </p:txBody>
      </p:sp>
      <p:sp>
        <p:nvSpPr>
          <p:cNvPr id="173079" name="Text Box 23">
            <a:extLst>
              <a:ext uri="{FF2B5EF4-FFF2-40B4-BE49-F238E27FC236}">
                <a16:creationId xmlns:a16="http://schemas.microsoft.com/office/drawing/2014/main" id="{1EF93CE5-A2EB-4257-BD65-F9900B620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9" y="43513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2</a:t>
            </a:r>
          </a:p>
        </p:txBody>
      </p:sp>
      <p:sp>
        <p:nvSpPr>
          <p:cNvPr id="173080" name="Text Box 24">
            <a:extLst>
              <a:ext uri="{FF2B5EF4-FFF2-40B4-BE49-F238E27FC236}">
                <a16:creationId xmlns:a16="http://schemas.microsoft.com/office/drawing/2014/main" id="{D9FE5C99-2328-45CF-9158-4A3D67534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39" y="43513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3</a:t>
            </a:r>
          </a:p>
        </p:txBody>
      </p:sp>
      <p:sp>
        <p:nvSpPr>
          <p:cNvPr id="173081" name="Line 25">
            <a:extLst>
              <a:ext uri="{FF2B5EF4-FFF2-40B4-BE49-F238E27FC236}">
                <a16:creationId xmlns:a16="http://schemas.microsoft.com/office/drawing/2014/main" id="{EE034CAD-9DEF-4B55-BA55-C40E5FB45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7814" y="3421063"/>
            <a:ext cx="333375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82" name="Line 26">
            <a:extLst>
              <a:ext uri="{FF2B5EF4-FFF2-40B4-BE49-F238E27FC236}">
                <a16:creationId xmlns:a16="http://schemas.microsoft.com/office/drawing/2014/main" id="{054CED88-3FBC-496A-B92E-5714A3239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1" y="3421063"/>
            <a:ext cx="220663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83" name="Line 27">
            <a:extLst>
              <a:ext uri="{FF2B5EF4-FFF2-40B4-BE49-F238E27FC236}">
                <a16:creationId xmlns:a16="http://schemas.microsoft.com/office/drawing/2014/main" id="{72A05385-E582-4F93-A3E8-FDB2F68D9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7214" y="3421063"/>
            <a:ext cx="892175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84" name="Line 28">
            <a:extLst>
              <a:ext uri="{FF2B5EF4-FFF2-40B4-BE49-F238E27FC236}">
                <a16:creationId xmlns:a16="http://schemas.microsoft.com/office/drawing/2014/main" id="{973FBAA5-D10C-4406-B20A-E6FEEE7DE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813" y="3421063"/>
            <a:ext cx="71120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85" name="Rectangle 29">
            <a:extLst>
              <a:ext uri="{FF2B5EF4-FFF2-40B4-BE49-F238E27FC236}">
                <a16:creationId xmlns:a16="http://schemas.microsoft.com/office/drawing/2014/main" id="{298AAB32-57ED-4C94-9700-0EE1503E6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7" y="3141664"/>
            <a:ext cx="1709729" cy="43338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sz="2800">
                <a:solidFill>
                  <a:schemeClr val="accent2"/>
                </a:solidFill>
                <a:ea typeface="楷体_GB2312" panose="02010600030101010101" charset="-122"/>
              </a:rPr>
              <a:t>时钟中断</a:t>
            </a:r>
          </a:p>
        </p:txBody>
      </p:sp>
      <p:sp>
        <p:nvSpPr>
          <p:cNvPr id="173087" name="Rectangle 31">
            <a:extLst>
              <a:ext uri="{FF2B5EF4-FFF2-40B4-BE49-F238E27FC236}">
                <a16:creationId xmlns:a16="http://schemas.microsoft.com/office/drawing/2014/main" id="{42B44753-3CD9-49A5-8013-FA173777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652" y="5084763"/>
            <a:ext cx="1720641" cy="463846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时间片轮转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D3073CA-D3B4-4131-8617-DAC2D7A8A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1744" y="303448"/>
            <a:ext cx="4077072" cy="612304"/>
          </a:xfrm>
        </p:spPr>
        <p:txBody>
          <a:bodyPr/>
          <a:lstStyle/>
          <a:p>
            <a:r>
              <a:rPr lang="en-US" altLang="zh-CN" sz="3600" b="1" dirty="0"/>
              <a:t>UNIX</a:t>
            </a:r>
            <a:r>
              <a:rPr lang="zh-CN" altLang="en-US" sz="3600" b="1" dirty="0"/>
              <a:t>进程的控制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DD44C4E-565E-4265-9F54-F422C9F8C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295400"/>
            <a:ext cx="83058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创建：</a:t>
            </a:r>
            <a:r>
              <a:rPr lang="en-US" altLang="zh-CN" sz="2800" b="1" dirty="0"/>
              <a:t>fork——</a:t>
            </a:r>
            <a:r>
              <a:rPr lang="zh-CN" altLang="en-US" sz="2800" b="1" dirty="0"/>
              <a:t>创建一个新进程（子进程），子进程是父进程的</a:t>
            </a:r>
            <a:r>
              <a:rPr lang="zh-CN" altLang="en-US" sz="2800" b="1" dirty="0">
                <a:solidFill>
                  <a:schemeClr val="tx2"/>
                </a:solidFill>
              </a:rPr>
              <a:t>精确复制</a:t>
            </a:r>
            <a:r>
              <a:rPr lang="zh-CN" altLang="en-US" sz="2800" b="1" dirty="0"/>
              <a:t>；</a:t>
            </a:r>
            <a:r>
              <a:rPr lang="en-US" altLang="zh-CN" sz="2800" b="1" dirty="0"/>
              <a:t>exec——</a:t>
            </a:r>
            <a:r>
              <a:rPr lang="zh-CN" altLang="en-US" sz="2800" b="1" dirty="0"/>
              <a:t>用一个新进程</a:t>
            </a:r>
            <a:r>
              <a:rPr lang="zh-CN" altLang="en-US" sz="2800" b="1" dirty="0">
                <a:solidFill>
                  <a:schemeClr val="tx2"/>
                </a:solidFill>
              </a:rPr>
              <a:t>覆盖调用进程</a:t>
            </a:r>
            <a:r>
              <a:rPr lang="zh-CN" altLang="en-US" sz="2800" b="1" dirty="0"/>
              <a:t>。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撤销：</a:t>
            </a:r>
            <a:r>
              <a:rPr lang="en-US" altLang="zh-CN" sz="2800" b="1" dirty="0"/>
              <a:t>exit——</a:t>
            </a:r>
            <a:r>
              <a:rPr lang="zh-CN" altLang="en-US" sz="2800" b="1" dirty="0"/>
              <a:t>向父进程给出一个</a:t>
            </a:r>
            <a:r>
              <a:rPr lang="zh-CN" altLang="en-US" sz="2800" b="1" dirty="0">
                <a:solidFill>
                  <a:schemeClr val="tx2"/>
                </a:solidFill>
              </a:rPr>
              <a:t>退出码</a:t>
            </a:r>
            <a:r>
              <a:rPr lang="zh-CN" altLang="en-US" sz="2800" b="1" dirty="0"/>
              <a:t>。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阻塞： </a:t>
            </a:r>
            <a:r>
              <a:rPr lang="en-US" altLang="zh-CN" sz="2800" b="1" dirty="0"/>
              <a:t>sleep——</a:t>
            </a:r>
            <a:r>
              <a:rPr lang="zh-CN" altLang="en-US" sz="2800" b="1" dirty="0"/>
              <a:t>暂停一段时间； </a:t>
            </a:r>
            <a:r>
              <a:rPr lang="en-US" altLang="zh-CN" sz="2800" b="1" dirty="0"/>
              <a:t>pause——</a:t>
            </a:r>
            <a:r>
              <a:rPr lang="zh-CN" altLang="en-US" sz="2800" b="1" dirty="0"/>
              <a:t>暂停并等待信号； </a:t>
            </a:r>
            <a:r>
              <a:rPr lang="en-US" altLang="zh-CN" sz="2800" b="1" dirty="0"/>
              <a:t>wait——</a:t>
            </a:r>
            <a:r>
              <a:rPr lang="zh-CN" altLang="en-US" sz="2800" b="1" dirty="0"/>
              <a:t>等待子进程暂停或终止。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唤醒： </a:t>
            </a:r>
            <a:r>
              <a:rPr lang="en-US" altLang="zh-CN" sz="2800" b="1" dirty="0"/>
              <a:t>kill——</a:t>
            </a:r>
            <a:r>
              <a:rPr lang="zh-CN" altLang="en-US" sz="2800" b="1" dirty="0"/>
              <a:t>发送信号到某个或一组进程，使得接收方从阻塞的系统调用中返回。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15CCD65A-8D92-4D4C-A1F5-C6553394A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762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Windows NT</a:t>
            </a:r>
            <a:r>
              <a:rPr lang="zh-CN" altLang="en-US" sz="4000" b="1" dirty="0"/>
              <a:t>进程的控制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DEA3B3A-0837-452F-8FD3-4306CC084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2" y="1066800"/>
            <a:ext cx="9361040" cy="5334000"/>
          </a:xfrm>
        </p:spPr>
        <p:txBody>
          <a:bodyPr>
            <a:normAutofit fontScale="92500"/>
          </a:bodyPr>
          <a:lstStyle/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/>
              <a:t>NT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chemeClr val="tx2"/>
                </a:solidFill>
              </a:rPr>
              <a:t>进程</a:t>
            </a:r>
            <a:r>
              <a:rPr lang="zh-CN" altLang="en-US" sz="2800" b="1" dirty="0"/>
              <a:t>和线程作为</a:t>
            </a:r>
            <a:r>
              <a:rPr lang="zh-CN" altLang="en-US" sz="2800" b="1" dirty="0">
                <a:solidFill>
                  <a:schemeClr val="tx2"/>
                </a:solidFill>
              </a:rPr>
              <a:t>对象</a:t>
            </a:r>
            <a:r>
              <a:rPr lang="en-US" altLang="zh-CN" sz="2800" b="1" dirty="0"/>
              <a:t>(Object)</a:t>
            </a:r>
            <a:r>
              <a:rPr lang="zh-CN" altLang="en-US" sz="2800" b="1" dirty="0"/>
              <a:t>，以</a:t>
            </a:r>
            <a:r>
              <a:rPr lang="zh-CN" altLang="en-US" sz="2800" b="1" dirty="0">
                <a:solidFill>
                  <a:schemeClr val="tx2"/>
                </a:solidFill>
              </a:rPr>
              <a:t>句柄</a:t>
            </a:r>
            <a:r>
              <a:rPr lang="en-US" altLang="zh-CN" sz="2800" b="1" dirty="0"/>
              <a:t>(handle)</a:t>
            </a:r>
            <a:r>
              <a:rPr lang="zh-CN" altLang="en-US" sz="2800" b="1" dirty="0"/>
              <a:t>来引用。相应地有控制对象的服务</a:t>
            </a:r>
            <a:r>
              <a:rPr lang="en-US" altLang="zh-CN" sz="2800" b="1" dirty="0"/>
              <a:t>(services)</a:t>
            </a:r>
            <a:r>
              <a:rPr lang="zh-CN" altLang="en-US" sz="2800" b="1" dirty="0"/>
              <a:t>。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创建：</a:t>
            </a:r>
            <a:r>
              <a:rPr lang="en-US" altLang="zh-CN" sz="2800" b="1" dirty="0" err="1"/>
              <a:t>CreateProcess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创建新进程及其主线程，以执行指定的程序。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退出：</a:t>
            </a:r>
            <a:r>
              <a:rPr lang="en-US" altLang="zh-CN" sz="2800" b="1" dirty="0" err="1"/>
              <a:t>ExitProcess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终止一个进程和它的所有线程；它的终止操作是完整的，包括关闭所有对象句柄、它的所有线程等；</a:t>
            </a:r>
          </a:p>
          <a:p>
            <a:pPr marL="0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 err="1"/>
              <a:t>TerminateProcess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终止指定的进程和它的所有线程；它的终止操作是不完整的，通常只用于异常情况下对进程的终止。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挂起：</a:t>
            </a:r>
            <a:r>
              <a:rPr lang="en-US" altLang="zh-CN" sz="2800" b="1" dirty="0" err="1"/>
              <a:t>SuspendThread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挂起指定的线程。 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激活：</a:t>
            </a:r>
            <a:r>
              <a:rPr lang="en-US" altLang="zh-CN" sz="2800" b="1" dirty="0" err="1"/>
              <a:t>ResumeThread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恢复指定线程的执行。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ED4D71D-C756-4E88-8794-DF74C7AFD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6" y="206376"/>
            <a:ext cx="6248400" cy="990600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49" charset="-122"/>
              </a:rPr>
              <a:t>进程的调度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58D75C25-FD2D-4971-87CC-5A1F802F3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3362325"/>
            <a:ext cx="9502824" cy="9461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进程调度的任务是控制协调进程对</a:t>
            </a: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的竞争，即按一定的调度算法从就绪队列中选中一个进程，把</a:t>
            </a: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的使用权交给被选中的进程。</a:t>
            </a:r>
            <a:endParaRPr lang="zh-CN" altLang="en-US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A142F0C2-198A-4E6A-BB4D-0BD7FB55B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124744"/>
            <a:ext cx="135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含义：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3062D0DF-DB0F-41B1-BEFB-5933C8A2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864519"/>
            <a:ext cx="1357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目的：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9201F53B-88B5-46F5-B921-CB0B8174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727325"/>
            <a:ext cx="158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对象：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77DEFBB2-0C95-45E1-AE0C-8540733B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696" y="1124743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为各个进程分配处理机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C9C8A522-07F7-47F9-A7CB-DD985CA26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696" y="1748632"/>
            <a:ext cx="676875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使每个进程都能合理的使用处理机，得到及时的响应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A1962600-F73E-49F8-A964-7C8B9D6C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696" y="2746376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处于就绪队列的进程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93D80C-34C6-4E0C-8BF0-FD5C6D9B2B87}"/>
              </a:ext>
            </a:extLst>
          </p:cNvPr>
          <p:cNvGrpSpPr/>
          <p:nvPr/>
        </p:nvGrpSpPr>
        <p:grpSpPr>
          <a:xfrm>
            <a:off x="1226280" y="4869160"/>
            <a:ext cx="9194648" cy="1042986"/>
            <a:chOff x="876290" y="4983957"/>
            <a:chExt cx="9194648" cy="1042986"/>
          </a:xfrm>
        </p:grpSpPr>
        <p:sp>
          <p:nvSpPr>
            <p:cNvPr id="10" name="AutoShape 1028">
              <a:extLst>
                <a:ext uri="{FF2B5EF4-FFF2-40B4-BE49-F238E27FC236}">
                  <a16:creationId xmlns:a16="http://schemas.microsoft.com/office/drawing/2014/main" id="{474A4B76-F395-463D-BACE-C0C19A98A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062" y="4983957"/>
              <a:ext cx="2743200" cy="98611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 dirty="0">
                  <a:solidFill>
                    <a:srgbClr val="663300"/>
                  </a:solidFill>
                </a:rPr>
                <a:t>记录系统中所有</a:t>
              </a:r>
            </a:p>
            <a:p>
              <a:r>
                <a:rPr lang="zh-CN" altLang="en-US" sz="2800" dirty="0">
                  <a:solidFill>
                    <a:srgbClr val="663300"/>
                  </a:solidFill>
                </a:rPr>
                <a:t>进程的执行情况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A3E6C7-E925-48F2-979A-5B478D9D14EF}"/>
                </a:ext>
              </a:extLst>
            </p:cNvPr>
            <p:cNvSpPr/>
            <p:nvPr/>
          </p:nvSpPr>
          <p:spPr>
            <a:xfrm>
              <a:off x="876290" y="510250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latin typeface="黑体" panose="02010609060101010101" pitchFamily="49" charset="-122"/>
                </a:rPr>
                <a:t>功能：</a:t>
              </a:r>
              <a:endParaRPr lang="zh-CN" altLang="en-US" sz="2800" dirty="0"/>
            </a:p>
          </p:txBody>
        </p:sp>
        <p:sp>
          <p:nvSpPr>
            <p:cNvPr id="13" name="AutoShape 1031">
              <a:extLst>
                <a:ext uri="{FF2B5EF4-FFF2-40B4-BE49-F238E27FC236}">
                  <a16:creationId xmlns:a16="http://schemas.microsoft.com/office/drawing/2014/main" id="{A5D40E48-B6C1-4FA9-99C9-E2D6EC85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292" y="5036343"/>
              <a:ext cx="2386608" cy="990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 dirty="0">
                  <a:solidFill>
                    <a:srgbClr val="663300"/>
                  </a:solidFill>
                </a:rPr>
                <a:t>算法确定分配</a:t>
              </a:r>
            </a:p>
            <a:p>
              <a:r>
                <a:rPr lang="zh-CN" altLang="en-US" sz="2800" dirty="0">
                  <a:solidFill>
                    <a:srgbClr val="663300"/>
                  </a:solidFill>
                </a:rPr>
                <a:t>处理机的原则</a:t>
              </a:r>
            </a:p>
          </p:txBody>
        </p:sp>
        <p:sp>
          <p:nvSpPr>
            <p:cNvPr id="14" name="AutoShape 1034">
              <a:extLst>
                <a:ext uri="{FF2B5EF4-FFF2-40B4-BE49-F238E27FC236}">
                  <a16:creationId xmlns:a16="http://schemas.microsoft.com/office/drawing/2014/main" id="{161A63DE-BAE5-4F18-ABB8-FA87B683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2080" y="5033263"/>
              <a:ext cx="2128858" cy="93681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 dirty="0">
                  <a:solidFill>
                    <a:srgbClr val="663300"/>
                  </a:solidFill>
                </a:rPr>
                <a:t>处理机的</a:t>
              </a:r>
            </a:p>
            <a:p>
              <a:r>
                <a:rPr lang="zh-CN" altLang="en-US" sz="2800" dirty="0">
                  <a:solidFill>
                    <a:srgbClr val="663300"/>
                  </a:solidFill>
                </a:rPr>
                <a:t>分配与回收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build="p" autoUpdateAnimBg="0"/>
      <p:bldP spid="46084" grpId="0" autoUpdateAnimBg="0"/>
      <p:bldP spid="46085" grpId="0" autoUpdateAnimBg="0"/>
      <p:bldP spid="46086" grpId="0" autoUpdateAnimBg="0"/>
      <p:bldP spid="46087" grpId="0" autoUpdateAnimBg="0"/>
      <p:bldP spid="4608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process_queue">
            <a:extLst>
              <a:ext uri="{FF2B5EF4-FFF2-40B4-BE49-F238E27FC236}">
                <a16:creationId xmlns:a16="http://schemas.microsoft.com/office/drawing/2014/main" id="{12152D5B-B5F3-412D-86A9-BB7A224D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2156" r="14130" b="4381"/>
          <a:stretch>
            <a:fillRect/>
          </a:stretch>
        </p:blipFill>
        <p:spPr bwMode="auto">
          <a:xfrm>
            <a:off x="2209800" y="152401"/>
            <a:ext cx="7773988" cy="653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>
            <a:extLst>
              <a:ext uri="{FF2B5EF4-FFF2-40B4-BE49-F238E27FC236}">
                <a16:creationId xmlns:a16="http://schemas.microsoft.com/office/drawing/2014/main" id="{29A31CA2-3D90-489D-A835-B2C83CB2B19D}"/>
              </a:ext>
            </a:extLst>
          </p:cNvPr>
          <p:cNvSpPr>
            <a:spLocks/>
          </p:cNvSpPr>
          <p:nvPr/>
        </p:nvSpPr>
        <p:spPr bwMode="auto">
          <a:xfrm>
            <a:off x="2209800" y="2133600"/>
            <a:ext cx="228600" cy="3352800"/>
          </a:xfrm>
          <a:prstGeom prst="leftBrace">
            <a:avLst>
              <a:gd name="adj1" fmla="val 122222"/>
              <a:gd name="adj2" fmla="val 50000"/>
            </a:avLst>
          </a:prstGeom>
          <a:noFill/>
          <a:ln w="603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AF7D29B4-47A5-4B0A-9B95-B63EB498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599" y="1508919"/>
            <a:ext cx="1666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>
                <a:solidFill>
                  <a:srgbClr val="FFFF66"/>
                </a:solidFill>
              </a:rPr>
              <a:t> 剥夺式（抢占式）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155E77C1-266F-436B-A014-AD84B67A1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800600"/>
            <a:ext cx="2522239" cy="87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FF66"/>
                </a:solidFill>
              </a:rPr>
              <a:t>非剥夺式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66"/>
                </a:solidFill>
              </a:rPr>
              <a:t>（非抢占式）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A9E91D88-9561-4864-AA16-42DB5CC7B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295401"/>
            <a:ext cx="290472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系统按照某种原则剥夺现行进程的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使用权，并交给其他进程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BBE6C0E8-11C8-4301-AA47-CC6FB8B4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67201"/>
            <a:ext cx="441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</a:rPr>
              <a:t>    </a:t>
            </a:r>
            <a:r>
              <a:rPr lang="zh-CN" altLang="en-US" sz="2800">
                <a:solidFill>
                  <a:schemeClr val="tx1"/>
                </a:solidFill>
              </a:rPr>
              <a:t>现行进程的</a:t>
            </a:r>
            <a:r>
              <a:rPr lang="en-US" altLang="zh-CN" sz="2800">
                <a:solidFill>
                  <a:schemeClr val="tx1"/>
                </a:solidFill>
              </a:rPr>
              <a:t>CPU</a:t>
            </a:r>
            <a:r>
              <a:rPr lang="zh-CN" altLang="en-US" sz="2800">
                <a:solidFill>
                  <a:schemeClr val="tx1"/>
                </a:solidFill>
              </a:rPr>
              <a:t>使用权无法剥夺，除非由于时间片完或者进程自身原因才能交出</a:t>
            </a:r>
            <a:r>
              <a:rPr lang="en-US" altLang="zh-CN" sz="2800">
                <a:solidFill>
                  <a:schemeClr val="tx1"/>
                </a:solidFill>
              </a:rPr>
              <a:t>CPU</a:t>
            </a:r>
            <a:r>
              <a:rPr lang="zh-CN" altLang="en-US" sz="2800">
                <a:solidFill>
                  <a:schemeClr val="tx1"/>
                </a:solidFill>
              </a:rPr>
              <a:t>使用权。</a:t>
            </a:r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AE3B36A4-E153-4F60-AAD4-479A61CFA90D}"/>
              </a:ext>
            </a:extLst>
          </p:cNvPr>
          <p:cNvSpPr>
            <a:spLocks/>
          </p:cNvSpPr>
          <p:nvPr/>
        </p:nvSpPr>
        <p:spPr bwMode="auto">
          <a:xfrm>
            <a:off x="7467600" y="14478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603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B6B614FD-8A3E-4561-8732-D135F5A0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2192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>
                <a:ea typeface="华文行楷" panose="02010800040101010101" pitchFamily="2" charset="-122"/>
              </a:rPr>
              <a:t>高优先权</a:t>
            </a: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8E6B39D7-9A6F-4E42-8DBC-7CF5FCACB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743200"/>
            <a:ext cx="185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>
                <a:ea typeface="华文行楷" panose="02010800040101010101" pitchFamily="2" charset="-122"/>
              </a:rPr>
              <a:t>短进程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11D01BB3-0C90-45D9-AA9F-3B526AF89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5181600" cy="7620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49" charset="-122"/>
              </a:rPr>
              <a:t>进程调度的方式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7" grpId="0" autoUpdateAnimBg="0"/>
      <p:bldP spid="49158" grpId="0" autoUpdateAnimBg="0"/>
      <p:bldP spid="49160" grpId="0" autoUpdateAnimBg="0"/>
      <p:bldP spid="4916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>
            <a:extLst>
              <a:ext uri="{FF2B5EF4-FFF2-40B4-BE49-F238E27FC236}">
                <a16:creationId xmlns:a16="http://schemas.microsoft.com/office/drawing/2014/main" id="{69484941-A232-4734-8885-2F994C90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52736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/>
              <a:t>程序：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42314D13-4AC9-404C-9ED8-E45C96F1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1042306"/>
            <a:ext cx="7653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</a:rPr>
              <a:t>由若干条具有一定功能的机器指令所组成的解题顺序和步骤。</a:t>
            </a:r>
          </a:p>
        </p:txBody>
      </p:sp>
      <p:sp>
        <p:nvSpPr>
          <p:cNvPr id="100357" name="AutoShape 5">
            <a:extLst>
              <a:ext uri="{FF2B5EF4-FFF2-40B4-BE49-F238E27FC236}">
                <a16:creationId xmlns:a16="http://schemas.microsoft.com/office/drawing/2014/main" id="{2ABF6481-EFB9-4D69-A5AE-C94475BB3ED6}"/>
              </a:ext>
            </a:extLst>
          </p:cNvPr>
          <p:cNvSpPr>
            <a:spLocks/>
          </p:cNvSpPr>
          <p:nvPr/>
        </p:nvSpPr>
        <p:spPr bwMode="auto">
          <a:xfrm>
            <a:off x="1636713" y="3591518"/>
            <a:ext cx="228600" cy="1295400"/>
          </a:xfrm>
          <a:prstGeom prst="leftBrace">
            <a:avLst>
              <a:gd name="adj1" fmla="val 47222"/>
              <a:gd name="adj2" fmla="val 48333"/>
            </a:avLst>
          </a:prstGeom>
          <a:noFill/>
          <a:ln w="603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0D1E46C4-166F-4B4E-8E19-3B8D6D75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178696"/>
            <a:ext cx="2362200" cy="89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/>
              <a:t>顺序执行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/>
              <a:t>（单道系统）</a:t>
            </a: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3B3B3273-1554-4F5D-8E98-6A25412D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4626496"/>
            <a:ext cx="2362200" cy="86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/>
              <a:t>并发执行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800" dirty="0"/>
              <a:t>（多道系统）</a:t>
            </a:r>
          </a:p>
        </p:txBody>
      </p:sp>
      <p:sp>
        <p:nvSpPr>
          <p:cNvPr id="100360" name="AutoShape 8">
            <a:extLst>
              <a:ext uri="{FF2B5EF4-FFF2-40B4-BE49-F238E27FC236}">
                <a16:creationId xmlns:a16="http://schemas.microsoft.com/office/drawing/2014/main" id="{7F657F34-9A83-4CC5-AA24-E0897A74D885}"/>
              </a:ext>
            </a:extLst>
          </p:cNvPr>
          <p:cNvSpPr>
            <a:spLocks/>
          </p:cNvSpPr>
          <p:nvPr/>
        </p:nvSpPr>
        <p:spPr bwMode="auto">
          <a:xfrm>
            <a:off x="3998913" y="2797696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603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F4C0B192-825E-43D5-82F9-4F66234C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492896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顺序性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B2B6A867-A809-4867-B57C-B608CCF5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178696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封闭性</a:t>
            </a:r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FA279CB6-D0A9-4FAD-BC05-36864729D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864496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可再现性</a:t>
            </a:r>
          </a:p>
        </p:txBody>
      </p:sp>
      <p:sp>
        <p:nvSpPr>
          <p:cNvPr id="100364" name="Text Box 12">
            <a:extLst>
              <a:ext uri="{FF2B5EF4-FFF2-40B4-BE49-F238E27FC236}">
                <a16:creationId xmlns:a16="http://schemas.microsoft.com/office/drawing/2014/main" id="{05137088-B21B-43D0-AE28-04AFDAF5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2" y="2675458"/>
            <a:ext cx="4495799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程序执行严格按照一定顺序，不受外界因素影响，结果只由初始条件决定</a:t>
            </a:r>
          </a:p>
        </p:txBody>
      </p:sp>
      <p:sp>
        <p:nvSpPr>
          <p:cNvPr id="100365" name="AutoShape 13">
            <a:extLst>
              <a:ext uri="{FF2B5EF4-FFF2-40B4-BE49-F238E27FC236}">
                <a16:creationId xmlns:a16="http://schemas.microsoft.com/office/drawing/2014/main" id="{B9B2809C-3ECE-4EDA-B312-1EC6F8FE7B81}"/>
              </a:ext>
            </a:extLst>
          </p:cNvPr>
          <p:cNvSpPr>
            <a:spLocks/>
          </p:cNvSpPr>
          <p:nvPr/>
        </p:nvSpPr>
        <p:spPr bwMode="auto">
          <a:xfrm>
            <a:off x="3998913" y="4702696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603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Text Box 14">
            <a:extLst>
              <a:ext uri="{FF2B5EF4-FFF2-40B4-BE49-F238E27FC236}">
                <a16:creationId xmlns:a16="http://schemas.microsoft.com/office/drawing/2014/main" id="{4A3E9647-61EC-4A46-9BC6-C885BEAB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475684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相互约束</a:t>
            </a:r>
          </a:p>
        </p:txBody>
      </p:sp>
      <p:sp>
        <p:nvSpPr>
          <p:cNvPr id="100367" name="Text Box 15">
            <a:extLst>
              <a:ext uri="{FF2B5EF4-FFF2-40B4-BE49-F238E27FC236}">
                <a16:creationId xmlns:a16="http://schemas.microsoft.com/office/drawing/2014/main" id="{A2D63A42-E0AA-4622-A031-E511374A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123383"/>
            <a:ext cx="167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资源争夺与共享</a:t>
            </a:r>
          </a:p>
        </p:txBody>
      </p: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904CFB2A-AE7D-499D-9D54-7EE548E60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2" y="4550297"/>
            <a:ext cx="487260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程序执行是相互交替穿插进行，执行次序每次变化；受外界影响，结果与速度有关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8" grpId="0" autoUpdateAnimBg="0"/>
      <p:bldP spid="100359" grpId="0" autoUpdateAnimBg="0"/>
      <p:bldP spid="100361" grpId="0" autoUpdateAnimBg="0"/>
      <p:bldP spid="100362" grpId="0" autoUpdateAnimBg="0"/>
      <p:bldP spid="100363" grpId="0" autoUpdateAnimBg="0"/>
      <p:bldP spid="100364" grpId="0" autoUpdateAnimBg="0"/>
      <p:bldP spid="100366" grpId="0" autoUpdateAnimBg="0"/>
      <p:bldP spid="100367" grpId="0" autoUpdateAnimBg="0"/>
      <p:bldP spid="10036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A4985D3-43B8-4F19-BA52-3EE63BDE7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1505" y="841801"/>
            <a:ext cx="5257800" cy="609600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49" charset="-122"/>
              </a:rPr>
              <a:t>进程调度算法设计准则：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2BB7C130-20DD-41D3-9427-449EF22FA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005" y="3581400"/>
            <a:ext cx="67710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用户</a:t>
            </a: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688E0FF1-15F5-4CD0-BD13-F3BED8390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95600"/>
            <a:ext cx="1219200" cy="1066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8EEE969C-8978-4213-8154-1EFA74209C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733800"/>
            <a:ext cx="1371600" cy="228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A73CE546-651A-42E7-88D7-4583CF091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1371600" cy="609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CCEE4B3C-CD00-4FB3-95C6-75AF22B4A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 dirty="0">
                <a:solidFill>
                  <a:schemeClr val="tx1"/>
                </a:solidFill>
              </a:rPr>
              <a:t>周转时间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83342235-0597-4ACF-AD91-12CCC1E7C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>
                <a:solidFill>
                  <a:schemeClr val="tx1"/>
                </a:solidFill>
              </a:rPr>
              <a:t>响应时间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05949ACA-4D4F-4CC1-8A30-BFEE6E1E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672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>
                <a:solidFill>
                  <a:schemeClr val="tx1"/>
                </a:solidFill>
              </a:rPr>
              <a:t>优先权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23BF5FBD-DCE1-4D8B-B926-7B9ECC960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405" y="3581400"/>
            <a:ext cx="67710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系统</a:t>
            </a:r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80BB2FBF-7E7C-42D4-942C-A9A71B77DB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048000"/>
            <a:ext cx="1066800" cy="914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AC7855BF-45D4-48B5-836B-F9FE27909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962400"/>
            <a:ext cx="10668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6698BD0D-1514-471B-9151-1E99E7E0F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962400"/>
            <a:ext cx="990600" cy="914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CA8555C2-4B20-40B1-89A7-5ED2C294D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743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>
                <a:solidFill>
                  <a:schemeClr val="tx1"/>
                </a:solidFill>
              </a:rPr>
              <a:t>系统吞吐量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DFD4A042-83BD-4640-93D2-AD16766E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6576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>
                <a:solidFill>
                  <a:schemeClr val="tx1"/>
                </a:solidFill>
              </a:rPr>
              <a:t>处理机效率</a:t>
            </a: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79155E40-E580-45DC-9C46-9A8A7B1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572000"/>
            <a:ext cx="2362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>
                <a:solidFill>
                  <a:schemeClr val="tx1"/>
                </a:solidFill>
              </a:rPr>
              <a:t>资源利用的平衡</a:t>
            </a: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0458171C-E79E-4EA2-BFF4-5E0AD654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81600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i="1">
                <a:solidFill>
                  <a:schemeClr val="tx1"/>
                </a:solidFill>
              </a:rPr>
              <a:t>截止时间</a:t>
            </a:r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BE3C63FE-4B6F-48DC-8594-1831CE9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1295400" cy="1447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32" grpId="0" autoUpdateAnimBg="0"/>
      <p:bldP spid="52233" grpId="0" autoUpdateAnimBg="0"/>
      <p:bldP spid="52234" grpId="0" autoUpdateAnimBg="0"/>
      <p:bldP spid="52235" grpId="0" autoUpdateAnimBg="0"/>
      <p:bldP spid="52239" grpId="0" autoUpdateAnimBg="0"/>
      <p:bldP spid="52240" grpId="0" autoUpdateAnimBg="0"/>
      <p:bldP spid="52241" grpId="0" autoUpdateAnimBg="0"/>
      <p:bldP spid="5224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1026">
            <a:extLst>
              <a:ext uri="{FF2B5EF4-FFF2-40B4-BE49-F238E27FC236}">
                <a16:creationId xmlns:a16="http://schemas.microsoft.com/office/drawing/2014/main" id="{D31DD209-3AED-4A04-B6FC-6B0311B0F0EE}"/>
              </a:ext>
            </a:extLst>
          </p:cNvPr>
          <p:cNvSpPr>
            <a:spLocks/>
          </p:cNvSpPr>
          <p:nvPr/>
        </p:nvSpPr>
        <p:spPr bwMode="auto">
          <a:xfrm>
            <a:off x="983432" y="1600200"/>
            <a:ext cx="533400" cy="4800600"/>
          </a:xfrm>
          <a:prstGeom prst="leftBrace">
            <a:avLst>
              <a:gd name="adj1" fmla="val 75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Text Box 1027">
            <a:extLst>
              <a:ext uri="{FF2B5EF4-FFF2-40B4-BE49-F238E27FC236}">
                <a16:creationId xmlns:a16="http://schemas.microsoft.com/office/drawing/2014/main" id="{A44CDD69-66E1-4F90-BFC7-7D383BF3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883" y="134143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简单的调度算法</a:t>
            </a:r>
          </a:p>
        </p:txBody>
      </p:sp>
      <p:sp>
        <p:nvSpPr>
          <p:cNvPr id="53252" name="AutoShape 1028">
            <a:extLst>
              <a:ext uri="{FF2B5EF4-FFF2-40B4-BE49-F238E27FC236}">
                <a16:creationId xmlns:a16="http://schemas.microsoft.com/office/drawing/2014/main" id="{894C65DA-0808-4C2A-816F-04689F120107}"/>
              </a:ext>
            </a:extLst>
          </p:cNvPr>
          <p:cNvSpPr>
            <a:spLocks/>
          </p:cNvSpPr>
          <p:nvPr/>
        </p:nvSpPr>
        <p:spPr bwMode="auto">
          <a:xfrm>
            <a:off x="4201295" y="119697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Text Box 1029">
            <a:extLst>
              <a:ext uri="{FF2B5EF4-FFF2-40B4-BE49-F238E27FC236}">
                <a16:creationId xmlns:a16="http://schemas.microsoft.com/office/drawing/2014/main" id="{2D6A4636-3519-46C1-B633-FB762E4C1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558" y="909638"/>
            <a:ext cx="6647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先来先服务算法：</a:t>
            </a:r>
            <a:r>
              <a:rPr lang="zh-CN" altLang="en-US" sz="2800" dirty="0"/>
              <a:t>进入就绪队列早的优先</a:t>
            </a:r>
            <a:endParaRPr lang="zh-CN" altLang="en-US" sz="2800" dirty="0">
              <a:solidFill>
                <a:schemeClr val="tx1"/>
              </a:solidFill>
              <a:ea typeface="楷体_GB2312" panose="02010600030101010101" charset="-122"/>
            </a:endParaRPr>
          </a:p>
        </p:txBody>
      </p:sp>
      <p:sp>
        <p:nvSpPr>
          <p:cNvPr id="53254" name="Text Box 1030">
            <a:extLst>
              <a:ext uri="{FF2B5EF4-FFF2-40B4-BE49-F238E27FC236}">
                <a16:creationId xmlns:a16="http://schemas.microsoft.com/office/drawing/2014/main" id="{7DC4AED4-30BE-46E3-807E-C671232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120" y="1767544"/>
            <a:ext cx="6647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短进程优先</a:t>
            </a:r>
            <a:r>
              <a:rPr lang="zh-CN" altLang="en-US" sz="2800" dirty="0">
                <a:ea typeface="楷体_GB2312" panose="02010600030101010101" charset="-122"/>
              </a:rPr>
              <a:t>：</a:t>
            </a:r>
            <a:r>
              <a:rPr lang="zh-CN" altLang="en-US" sz="2800" dirty="0"/>
              <a:t>服务时间需求短的进程优先</a:t>
            </a:r>
            <a:endParaRPr lang="zh-CN" altLang="en-US" sz="2800" dirty="0">
              <a:solidFill>
                <a:schemeClr val="tx1"/>
              </a:solidFill>
              <a:ea typeface="楷体_GB2312" panose="02010600030101010101" charset="-122"/>
            </a:endParaRPr>
          </a:p>
        </p:txBody>
      </p:sp>
      <p:sp>
        <p:nvSpPr>
          <p:cNvPr id="53255" name="Text Box 1031">
            <a:extLst>
              <a:ext uri="{FF2B5EF4-FFF2-40B4-BE49-F238E27FC236}">
                <a16:creationId xmlns:a16="http://schemas.microsoft.com/office/drawing/2014/main" id="{EA8325C1-9533-46F6-9F22-E7DC644EC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445" y="2781301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轮转法</a:t>
            </a:r>
          </a:p>
        </p:txBody>
      </p:sp>
      <p:sp>
        <p:nvSpPr>
          <p:cNvPr id="53256" name="AutoShape 1032">
            <a:extLst>
              <a:ext uri="{FF2B5EF4-FFF2-40B4-BE49-F238E27FC236}">
                <a16:creationId xmlns:a16="http://schemas.microsoft.com/office/drawing/2014/main" id="{17CF04F3-64E7-4D4F-B916-B0F583292A38}"/>
              </a:ext>
            </a:extLst>
          </p:cNvPr>
          <p:cNvSpPr>
            <a:spLocks/>
          </p:cNvSpPr>
          <p:nvPr/>
        </p:nvSpPr>
        <p:spPr bwMode="auto">
          <a:xfrm>
            <a:off x="2812232" y="26670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Text Box 1033">
            <a:extLst>
              <a:ext uri="{FF2B5EF4-FFF2-40B4-BE49-F238E27FC236}">
                <a16:creationId xmlns:a16="http://schemas.microsoft.com/office/drawing/2014/main" id="{1A1D0C52-E406-4997-A344-6B1BAB84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208" y="2492376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等时间片轮转</a:t>
            </a:r>
            <a:r>
              <a:rPr lang="zh-CN" altLang="en-US" sz="2800" dirty="0">
                <a:ea typeface="楷体_GB2312" panose="02010600030101010101" charset="-122"/>
              </a:rPr>
              <a:t>：</a:t>
            </a:r>
            <a:r>
              <a:rPr lang="zh-CN" altLang="en-US" sz="2800" dirty="0"/>
              <a:t>每个进程分配相同的时间片</a:t>
            </a:r>
          </a:p>
        </p:txBody>
      </p:sp>
      <p:sp>
        <p:nvSpPr>
          <p:cNvPr id="53258" name="Text Box 1034">
            <a:extLst>
              <a:ext uri="{FF2B5EF4-FFF2-40B4-BE49-F238E27FC236}">
                <a16:creationId xmlns:a16="http://schemas.microsoft.com/office/drawing/2014/main" id="{97E19DC3-C7BF-4000-B682-5AEE71D6F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208" y="3213101"/>
            <a:ext cx="8467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不等时间片轮转：</a:t>
            </a:r>
            <a:r>
              <a:rPr lang="zh-CN" altLang="en-US" sz="2800" dirty="0"/>
              <a:t>不同的需求分配大小不等的时间片</a:t>
            </a:r>
          </a:p>
        </p:txBody>
      </p:sp>
      <p:sp>
        <p:nvSpPr>
          <p:cNvPr id="53259" name="Text Box 1035">
            <a:extLst>
              <a:ext uri="{FF2B5EF4-FFF2-40B4-BE49-F238E27FC236}">
                <a16:creationId xmlns:a16="http://schemas.microsoft.com/office/drawing/2014/main" id="{8F90B876-901B-4BE9-9E1A-BBDCFF25E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007" y="450850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优先权法</a:t>
            </a:r>
            <a:r>
              <a:rPr lang="zh-CN" altLang="en-US" sz="2800" dirty="0">
                <a:ea typeface="楷体_GB2312" panose="02010600030101010101" charset="-122"/>
              </a:rPr>
              <a:t>：</a:t>
            </a:r>
            <a:endParaRPr lang="zh-CN" altLang="en-US" sz="2800" dirty="0">
              <a:solidFill>
                <a:schemeClr val="tx1"/>
              </a:solidFill>
              <a:ea typeface="楷体_GB2312" panose="02010600030101010101" charset="-122"/>
            </a:endParaRPr>
          </a:p>
        </p:txBody>
      </p:sp>
      <p:sp>
        <p:nvSpPr>
          <p:cNvPr id="53260" name="AutoShape 1036">
            <a:extLst>
              <a:ext uri="{FF2B5EF4-FFF2-40B4-BE49-F238E27FC236}">
                <a16:creationId xmlns:a16="http://schemas.microsoft.com/office/drawing/2014/main" id="{1C5BC7AB-C8C5-4F9E-AA2F-7AAC1E23136A}"/>
              </a:ext>
            </a:extLst>
          </p:cNvPr>
          <p:cNvSpPr>
            <a:spLocks/>
          </p:cNvSpPr>
          <p:nvPr/>
        </p:nvSpPr>
        <p:spPr bwMode="auto">
          <a:xfrm>
            <a:off x="3826816" y="4121150"/>
            <a:ext cx="228600" cy="1468438"/>
          </a:xfrm>
          <a:prstGeom prst="leftBrace">
            <a:avLst>
              <a:gd name="adj1" fmla="val 5353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Text Box 1037">
            <a:extLst>
              <a:ext uri="{FF2B5EF4-FFF2-40B4-BE49-F238E27FC236}">
                <a16:creationId xmlns:a16="http://schemas.microsoft.com/office/drawing/2014/main" id="{368D6EA2-E05C-4AEF-A09F-E4862E18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067" y="386080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抢占式优先权</a:t>
            </a:r>
          </a:p>
        </p:txBody>
      </p:sp>
      <p:sp>
        <p:nvSpPr>
          <p:cNvPr id="53262" name="Text Box 1038">
            <a:extLst>
              <a:ext uri="{FF2B5EF4-FFF2-40B4-BE49-F238E27FC236}">
                <a16:creationId xmlns:a16="http://schemas.microsoft.com/office/drawing/2014/main" id="{F641096F-3D22-4042-ACE0-B3893F871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617" y="436721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非抢占式优先权</a:t>
            </a:r>
          </a:p>
        </p:txBody>
      </p:sp>
      <p:sp>
        <p:nvSpPr>
          <p:cNvPr id="53263" name="Text Box 1039">
            <a:extLst>
              <a:ext uri="{FF2B5EF4-FFF2-40B4-BE49-F238E27FC236}">
                <a16:creationId xmlns:a16="http://schemas.microsoft.com/office/drawing/2014/main" id="{51EA5903-97E8-4270-B887-80173E39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616" y="4900613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静态优先权</a:t>
            </a:r>
          </a:p>
        </p:txBody>
      </p:sp>
      <p:sp>
        <p:nvSpPr>
          <p:cNvPr id="53264" name="Text Box 1040">
            <a:extLst>
              <a:ext uri="{FF2B5EF4-FFF2-40B4-BE49-F238E27FC236}">
                <a16:creationId xmlns:a16="http://schemas.microsoft.com/office/drawing/2014/main" id="{81A5E41B-DBFD-4ECB-9C18-CF5FB6FE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616" y="5434013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动态优先权</a:t>
            </a:r>
          </a:p>
        </p:txBody>
      </p:sp>
      <p:sp>
        <p:nvSpPr>
          <p:cNvPr id="53265" name="Text Box 1041">
            <a:extLst>
              <a:ext uri="{FF2B5EF4-FFF2-40B4-BE49-F238E27FC236}">
                <a16:creationId xmlns:a16="http://schemas.microsoft.com/office/drawing/2014/main" id="{2118748F-5C29-4A5B-85BA-2865CC5B1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907" y="6092826"/>
            <a:ext cx="7725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多级反馈队列算法</a:t>
            </a:r>
            <a:r>
              <a:rPr lang="zh-CN" altLang="en-US" sz="2800" dirty="0">
                <a:ea typeface="楷体_GB2312" panose="02010600030101010101" charset="-122"/>
              </a:rPr>
              <a:t>：</a:t>
            </a:r>
            <a:r>
              <a:rPr lang="zh-CN" altLang="en-US" sz="2800" dirty="0"/>
              <a:t>多个优先级不同的就绪队列</a:t>
            </a:r>
          </a:p>
        </p:txBody>
      </p:sp>
      <p:sp>
        <p:nvSpPr>
          <p:cNvPr id="53266" name="Rectangle 1042">
            <a:extLst>
              <a:ext uri="{FF2B5EF4-FFF2-40B4-BE49-F238E27FC236}">
                <a16:creationId xmlns:a16="http://schemas.microsoft.com/office/drawing/2014/main" id="{824B5A83-BB9F-4AD7-AE16-F00FD2E31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304800"/>
            <a:ext cx="3969568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</a:rPr>
              <a:t>调度算法分类：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7203D6-1409-41FD-8B4C-9C3C061B10B0}"/>
              </a:ext>
            </a:extLst>
          </p:cNvPr>
          <p:cNvSpPr/>
          <p:nvPr/>
        </p:nvSpPr>
        <p:spPr>
          <a:xfrm>
            <a:off x="1304769" y="5119589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高</a:t>
            </a:r>
            <a:r>
              <a:rPr lang="zh-CN" altLang="en-US" sz="2000" b="1" dirty="0">
                <a:solidFill>
                  <a:srgbClr val="FFFF00"/>
                </a:solidFill>
              </a:rPr>
              <a:t>优先级</a:t>
            </a:r>
            <a:r>
              <a:rPr lang="zh-CN" altLang="en-US" sz="2000" dirty="0"/>
              <a:t>的进程优先</a:t>
            </a:r>
          </a:p>
        </p:txBody>
      </p:sp>
      <p:sp>
        <p:nvSpPr>
          <p:cNvPr id="20" name="AutoShape 1029">
            <a:extLst>
              <a:ext uri="{FF2B5EF4-FFF2-40B4-BE49-F238E27FC236}">
                <a16:creationId xmlns:a16="http://schemas.microsoft.com/office/drawing/2014/main" id="{FCD496F6-1863-4AFB-A6B2-3E278583FE07}"/>
              </a:ext>
            </a:extLst>
          </p:cNvPr>
          <p:cNvSpPr>
            <a:spLocks/>
          </p:cNvSpPr>
          <p:nvPr/>
        </p:nvSpPr>
        <p:spPr bwMode="auto">
          <a:xfrm>
            <a:off x="7076544" y="4154826"/>
            <a:ext cx="277416" cy="1554832"/>
          </a:xfrm>
          <a:prstGeom prst="leftBrace">
            <a:avLst>
              <a:gd name="adj1" fmla="val 46667"/>
              <a:gd name="adj2" fmla="val 50000"/>
            </a:avLst>
          </a:prstGeom>
          <a:noFill/>
          <a:ln w="476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030">
            <a:extLst>
              <a:ext uri="{FF2B5EF4-FFF2-40B4-BE49-F238E27FC236}">
                <a16:creationId xmlns:a16="http://schemas.microsoft.com/office/drawing/2014/main" id="{A7F76988-4F46-4A50-8B72-40E99030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696" y="3960314"/>
            <a:ext cx="48523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进程类型：系统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用户，实时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一般</a:t>
            </a:r>
          </a:p>
        </p:txBody>
      </p:sp>
      <p:sp>
        <p:nvSpPr>
          <p:cNvPr id="22" name="Text Box 1031">
            <a:extLst>
              <a:ext uri="{FF2B5EF4-FFF2-40B4-BE49-F238E27FC236}">
                <a16:creationId xmlns:a16="http://schemas.microsoft.com/office/drawing/2014/main" id="{CD420AD8-586B-4BCC-8F28-EB16E393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848" y="4451634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资源需求：需求小</a:t>
            </a:r>
            <a:r>
              <a:rPr lang="en-US" altLang="zh-CN" sz="2400">
                <a:solidFill>
                  <a:schemeClr val="tx1"/>
                </a:solidFill>
              </a:rPr>
              <a:t>&gt;</a:t>
            </a:r>
            <a:r>
              <a:rPr lang="zh-CN" altLang="en-US" sz="2400">
                <a:solidFill>
                  <a:schemeClr val="tx1"/>
                </a:solidFill>
              </a:rPr>
              <a:t>需求大</a:t>
            </a:r>
          </a:p>
        </p:txBody>
      </p:sp>
      <p:sp>
        <p:nvSpPr>
          <p:cNvPr id="23" name="Text Box 1032">
            <a:extLst>
              <a:ext uri="{FF2B5EF4-FFF2-40B4-BE49-F238E27FC236}">
                <a16:creationId xmlns:a16="http://schemas.microsoft.com/office/drawing/2014/main" id="{08C852DA-6939-48C0-90E4-4E80E997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624" y="4908834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到达时间：先到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后到</a:t>
            </a:r>
          </a:p>
        </p:txBody>
      </p:sp>
      <p:sp>
        <p:nvSpPr>
          <p:cNvPr id="24" name="Text Box 1033">
            <a:extLst>
              <a:ext uri="{FF2B5EF4-FFF2-40B4-BE49-F238E27FC236}">
                <a16:creationId xmlns:a16="http://schemas.microsoft.com/office/drawing/2014/main" id="{71CB181F-8AF7-4CEB-852F-3F722D5A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848" y="5411632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用户类型：用户自己确定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D4542B4A-CE30-4661-A656-781E87AA7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392" y="228600"/>
            <a:ext cx="7772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>
                <a:solidFill>
                  <a:srgbClr val="00FFCC"/>
                </a:solidFill>
              </a:rPr>
              <a:t>时间片选取原则：</a:t>
            </a:r>
          </a:p>
        </p:txBody>
      </p:sp>
      <p:sp>
        <p:nvSpPr>
          <p:cNvPr id="57347" name="Text Box 1027">
            <a:extLst>
              <a:ext uri="{FF2B5EF4-FFF2-40B4-BE49-F238E27FC236}">
                <a16:creationId xmlns:a16="http://schemas.microsoft.com/office/drawing/2014/main" id="{C3C75DB8-4684-41A2-8BCE-5C5561DF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5" y="3692848"/>
            <a:ext cx="250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：时间片大小</a:t>
            </a:r>
          </a:p>
        </p:txBody>
      </p:sp>
      <p:sp>
        <p:nvSpPr>
          <p:cNvPr id="57348" name="Text Box 1028">
            <a:extLst>
              <a:ext uri="{FF2B5EF4-FFF2-40B4-BE49-F238E27FC236}">
                <a16:creationId xmlns:a16="http://schemas.microsoft.com/office/drawing/2014/main" id="{6C778950-2F58-4E60-A886-E2817038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5" y="430244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：响应时间</a:t>
            </a:r>
          </a:p>
        </p:txBody>
      </p:sp>
      <p:sp>
        <p:nvSpPr>
          <p:cNvPr id="57349" name="Text Box 1029">
            <a:extLst>
              <a:ext uri="{FF2B5EF4-FFF2-40B4-BE49-F238E27FC236}">
                <a16:creationId xmlns:a16="http://schemas.microsoft.com/office/drawing/2014/main" id="{EB4C6E11-F73F-46F9-BE10-6AEA1A082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4912048"/>
            <a:ext cx="322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：就绪队列进程数</a:t>
            </a:r>
          </a:p>
        </p:txBody>
      </p:sp>
      <p:grpSp>
        <p:nvGrpSpPr>
          <p:cNvPr id="57350" name="Group 1030">
            <a:extLst>
              <a:ext uri="{FF2B5EF4-FFF2-40B4-BE49-F238E27FC236}">
                <a16:creationId xmlns:a16="http://schemas.microsoft.com/office/drawing/2014/main" id="{298A5E14-BB9F-43E3-A1F5-4F11A54EEDFF}"/>
              </a:ext>
            </a:extLst>
          </p:cNvPr>
          <p:cNvGrpSpPr>
            <a:grpSpLocks/>
          </p:cNvGrpSpPr>
          <p:nvPr/>
        </p:nvGrpSpPr>
        <p:grpSpPr bwMode="auto">
          <a:xfrm>
            <a:off x="1313384" y="3881764"/>
            <a:ext cx="1739900" cy="996951"/>
            <a:chOff x="816" y="2316"/>
            <a:chExt cx="1096" cy="628"/>
          </a:xfrm>
        </p:grpSpPr>
        <p:sp>
          <p:nvSpPr>
            <p:cNvPr id="57351" name="Line 1031">
              <a:extLst>
                <a:ext uri="{FF2B5EF4-FFF2-40B4-BE49-F238E27FC236}">
                  <a16:creationId xmlns:a16="http://schemas.microsoft.com/office/drawing/2014/main" id="{B3521D59-CB0D-4D98-8910-99212E4B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26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2" name="Text Box 1032">
              <a:extLst>
                <a:ext uri="{FF2B5EF4-FFF2-40B4-BE49-F238E27FC236}">
                  <a16:creationId xmlns:a16="http://schemas.microsoft.com/office/drawing/2014/main" id="{08A6EA4E-D0B3-4325-9197-66DCEEBED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56"/>
              <a:ext cx="3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/>
                  </a:solidFill>
                  <a:ea typeface="仿宋_GB2312" panose="02010600030101010101" charset="-122"/>
                </a:rPr>
                <a:t>q </a:t>
              </a:r>
            </a:p>
          </p:txBody>
        </p:sp>
        <p:sp>
          <p:nvSpPr>
            <p:cNvPr id="57353" name="Text Box 1033">
              <a:extLst>
                <a:ext uri="{FF2B5EF4-FFF2-40B4-BE49-F238E27FC236}">
                  <a16:creationId xmlns:a16="http://schemas.microsoft.com/office/drawing/2014/main" id="{0AD18A24-9ADD-4039-9745-B4D76163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2653"/>
              <a:ext cx="3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/>
                  </a:solidFill>
                  <a:ea typeface="仿宋_GB2312" panose="02010600030101010101" charset="-122"/>
                </a:rPr>
                <a:t>N</a:t>
              </a:r>
            </a:p>
          </p:txBody>
        </p:sp>
        <p:sp>
          <p:nvSpPr>
            <p:cNvPr id="57354" name="Text Box 1034">
              <a:extLst>
                <a:ext uri="{FF2B5EF4-FFF2-40B4-BE49-F238E27FC236}">
                  <a16:creationId xmlns:a16="http://schemas.microsoft.com/office/drawing/2014/main" id="{3230FA4F-D67C-4FE4-87B0-83098067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" y="2316"/>
              <a:ext cx="2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/>
                  </a:solidFill>
                  <a:ea typeface="仿宋_GB2312" panose="02010600030101010101" charset="-122"/>
                </a:rPr>
                <a:t>T</a:t>
              </a:r>
            </a:p>
          </p:txBody>
        </p:sp>
        <p:sp>
          <p:nvSpPr>
            <p:cNvPr id="57355" name="Text Box 1035">
              <a:extLst>
                <a:ext uri="{FF2B5EF4-FFF2-40B4-BE49-F238E27FC236}">
                  <a16:creationId xmlns:a16="http://schemas.microsoft.com/office/drawing/2014/main" id="{C4764A1D-F602-4A29-BE1D-BB6287B90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2479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/>
                  </a:solidFill>
                  <a:ea typeface="仿宋_GB2312" panose="02010600030101010101" charset="-122"/>
                </a:rPr>
                <a:t>=</a:t>
              </a:r>
            </a:p>
          </p:txBody>
        </p:sp>
      </p:grpSp>
      <p:pic>
        <p:nvPicPr>
          <p:cNvPr id="57356" name="Picture 1036" descr="BS01705_">
            <a:extLst>
              <a:ext uri="{FF2B5EF4-FFF2-40B4-BE49-F238E27FC236}">
                <a16:creationId xmlns:a16="http://schemas.microsoft.com/office/drawing/2014/main" id="{FE06D6EF-1413-4EC4-8ED6-2B2D23B0C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8" y="1000919"/>
            <a:ext cx="15113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7" name="Text Box 1037">
            <a:extLst>
              <a:ext uri="{FF2B5EF4-FFF2-40B4-BE49-F238E27FC236}">
                <a16:creationId xmlns:a16="http://schemas.microsoft.com/office/drawing/2014/main" id="{BE6040BB-E88E-4C7A-A468-016D76C9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193" y="1066800"/>
            <a:ext cx="7553204" cy="112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时间片选取过大或者过小有什么影响？</a:t>
            </a:r>
          </a:p>
          <a:p>
            <a:pPr marL="457200" indent="-457200" algn="l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</a:rPr>
              <a:t>应该按什么原则选取时间片</a:t>
            </a:r>
            <a:r>
              <a:rPr lang="zh-CN" altLang="en-US" sz="3200" b="0" dirty="0">
                <a:solidFill>
                  <a:schemeClr val="tx1"/>
                </a:solidFill>
                <a:latin typeface="华文新魏" panose="02010800040101010101" pitchFamily="2" charset="-122"/>
              </a:rPr>
              <a:t>？</a:t>
            </a:r>
          </a:p>
        </p:txBody>
      </p:sp>
      <p:sp>
        <p:nvSpPr>
          <p:cNvPr id="57358" name="Text Box 1038">
            <a:extLst>
              <a:ext uri="{FF2B5EF4-FFF2-40B4-BE49-F238E27FC236}">
                <a16:creationId xmlns:a16="http://schemas.microsoft.com/office/drawing/2014/main" id="{81C9C625-6A1C-4512-93CB-CC7A656C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306896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/>
              <a:t>时间片长度公式：</a:t>
            </a:r>
          </a:p>
        </p:txBody>
      </p:sp>
      <p:sp>
        <p:nvSpPr>
          <p:cNvPr id="57359" name="Text Box 1039">
            <a:extLst>
              <a:ext uri="{FF2B5EF4-FFF2-40B4-BE49-F238E27FC236}">
                <a16:creationId xmlns:a16="http://schemas.microsoft.com/office/drawing/2014/main" id="{2DB9913A-C3CC-4B0C-A82C-C4800D62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992" y="6040438"/>
            <a:ext cx="256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solidFill>
                  <a:schemeClr val="tx1"/>
                </a:solidFill>
                <a:ea typeface="仿宋_GB2312" panose="02010600030101010101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ea typeface="仿宋_GB2312" panose="02010600030101010101" charset="-122"/>
              </a:rPr>
              <a:t>公平性的保证</a:t>
            </a:r>
          </a:p>
        </p:txBody>
      </p:sp>
      <p:sp>
        <p:nvSpPr>
          <p:cNvPr id="57360" name="Text Box 1040">
            <a:extLst>
              <a:ext uri="{FF2B5EF4-FFF2-40B4-BE49-F238E27FC236}">
                <a16:creationId xmlns:a16="http://schemas.microsoft.com/office/drawing/2014/main" id="{74BD75CC-03FB-404B-A5CF-5DE621A4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193" y="6019800"/>
            <a:ext cx="287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a typeface="仿宋_GB2312" panose="02010600030101010101" charset="-122"/>
              </a:rPr>
              <a:t>响应及时性的保证</a:t>
            </a:r>
          </a:p>
        </p:txBody>
      </p:sp>
      <p:sp>
        <p:nvSpPr>
          <p:cNvPr id="57361" name="Text Box 1041">
            <a:extLst>
              <a:ext uri="{FF2B5EF4-FFF2-40B4-BE49-F238E27FC236}">
                <a16:creationId xmlns:a16="http://schemas.microsoft.com/office/drawing/2014/main" id="{E8F7739F-FF03-4C61-A6F7-FA59F333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92" y="5416551"/>
            <a:ext cx="2287806" cy="5847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dirty="0"/>
              <a:t>ERR</a:t>
            </a:r>
            <a:r>
              <a:rPr lang="zh-CN" altLang="en-US" sz="3200" dirty="0"/>
              <a:t>优点：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E8C011-D7EE-4935-80A0-59A02811D182}"/>
              </a:ext>
            </a:extLst>
          </p:cNvPr>
          <p:cNvGrpSpPr/>
          <p:nvPr/>
        </p:nvGrpSpPr>
        <p:grpSpPr>
          <a:xfrm>
            <a:off x="7324206" y="3544017"/>
            <a:ext cx="4647279" cy="2970021"/>
            <a:chOff x="7226422" y="2242438"/>
            <a:chExt cx="4647279" cy="29700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D30F584-CB18-4E33-BD54-4414B7998E75}"/>
                </a:ext>
              </a:extLst>
            </p:cNvPr>
            <p:cNvSpPr/>
            <p:nvPr/>
          </p:nvSpPr>
          <p:spPr>
            <a:xfrm>
              <a:off x="7226422" y="2242438"/>
              <a:ext cx="4647279" cy="29700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D126912-9C6D-4681-9A85-00868F077818}"/>
                </a:ext>
              </a:extLst>
            </p:cNvPr>
            <p:cNvGrpSpPr/>
            <p:nvPr/>
          </p:nvGrpSpPr>
          <p:grpSpPr>
            <a:xfrm>
              <a:off x="7395669" y="2248840"/>
              <a:ext cx="4317124" cy="2883250"/>
              <a:chOff x="7395669" y="2248840"/>
              <a:chExt cx="4317124" cy="288325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C01FF2B-A24C-467D-909F-F0B871AB79A4}"/>
                  </a:ext>
                </a:extLst>
              </p:cNvPr>
              <p:cNvGrpSpPr/>
              <p:nvPr/>
            </p:nvGrpSpPr>
            <p:grpSpPr>
              <a:xfrm>
                <a:off x="7395669" y="2743200"/>
                <a:ext cx="4317124" cy="2388890"/>
                <a:chOff x="3260725" y="3092451"/>
                <a:chExt cx="4752697" cy="2388890"/>
              </a:xfrm>
            </p:grpSpPr>
            <p:sp>
              <p:nvSpPr>
                <p:cNvPr id="19" name="Text Box 1028">
                  <a:extLst>
                    <a:ext uri="{FF2B5EF4-FFF2-40B4-BE49-F238E27FC236}">
                      <a16:creationId xmlns:a16="http://schemas.microsoft.com/office/drawing/2014/main" id="{C043CD8A-6AB2-42A7-8B42-180D43F570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0726" y="3092451"/>
                  <a:ext cx="110799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zh-CN" altLang="en-US" sz="240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长进程</a:t>
                  </a:r>
                </a:p>
              </p:txBody>
            </p:sp>
            <p:sp>
              <p:nvSpPr>
                <p:cNvPr id="20" name="Text Box 1029">
                  <a:extLst>
                    <a:ext uri="{FF2B5EF4-FFF2-40B4-BE49-F238E27FC236}">
                      <a16:creationId xmlns:a16="http://schemas.microsoft.com/office/drawing/2014/main" id="{97210058-F7D2-4842-8FD7-54781ACFFD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0726" y="3778251"/>
                  <a:ext cx="110799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zh-CN" altLang="en-US" sz="240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短进程</a:t>
                  </a:r>
                </a:p>
              </p:txBody>
            </p:sp>
            <p:sp>
              <p:nvSpPr>
                <p:cNvPr id="21" name="Text Box 1030">
                  <a:extLst>
                    <a:ext uri="{FF2B5EF4-FFF2-40B4-BE49-F238E27FC236}">
                      <a16:creationId xmlns:a16="http://schemas.microsoft.com/office/drawing/2014/main" id="{7CF76FA7-FE34-4C84-9A29-DE9CA35815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0726" y="4486276"/>
                  <a:ext cx="157927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40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I/O</a:t>
                  </a:r>
                  <a:r>
                    <a:rPr lang="zh-CN" altLang="en-US" sz="240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频繁型</a:t>
                  </a:r>
                </a:p>
              </p:txBody>
            </p:sp>
            <p:sp>
              <p:nvSpPr>
                <p:cNvPr id="22" name="Text Box 1031">
                  <a:extLst>
                    <a:ext uri="{FF2B5EF4-FFF2-40B4-BE49-F238E27FC236}">
                      <a16:creationId xmlns:a16="http://schemas.microsoft.com/office/drawing/2014/main" id="{23DEDB4C-0E94-4E90-9FBB-6CC61F498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0725" y="5019676"/>
                  <a:ext cx="17427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40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CPU</a:t>
                  </a:r>
                  <a:r>
                    <a:rPr lang="zh-CN" altLang="en-US" sz="240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密集型</a:t>
                  </a:r>
                </a:p>
              </p:txBody>
            </p:sp>
            <p:sp>
              <p:nvSpPr>
                <p:cNvPr id="23" name="Text Box 1032">
                  <a:extLst>
                    <a:ext uri="{FF2B5EF4-FFF2-40B4-BE49-F238E27FC236}">
                      <a16:creationId xmlns:a16="http://schemas.microsoft.com/office/drawing/2014/main" id="{73AFCB56-B7B5-4060-839D-CC8C951851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53200" y="3376613"/>
                  <a:ext cx="141577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zh-CN" altLang="en-US" sz="2400" dirty="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长时间片</a:t>
                  </a:r>
                </a:p>
              </p:txBody>
            </p:sp>
            <p:sp>
              <p:nvSpPr>
                <p:cNvPr id="24" name="Text Box 1033">
                  <a:extLst>
                    <a:ext uri="{FF2B5EF4-FFF2-40B4-BE49-F238E27FC236}">
                      <a16:creationId xmlns:a16="http://schemas.microsoft.com/office/drawing/2014/main" id="{022BA0CD-505D-4623-B296-460EF2C51B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97650" y="4214813"/>
                  <a:ext cx="141577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zh-CN" altLang="en-US" sz="2400">
                      <a:solidFill>
                        <a:schemeClr val="tx1"/>
                      </a:solidFill>
                      <a:ea typeface="楷体_GB2312" panose="02010600030101010101" charset="-122"/>
                    </a:rPr>
                    <a:t>短时间片</a:t>
                  </a:r>
                </a:p>
              </p:txBody>
            </p:sp>
            <p:sp>
              <p:nvSpPr>
                <p:cNvPr id="25" name="Line 1034">
                  <a:extLst>
                    <a:ext uri="{FF2B5EF4-FFF2-40B4-BE49-F238E27FC236}">
                      <a16:creationId xmlns:a16="http://schemas.microsoft.com/office/drawing/2014/main" id="{1B9AB7C6-A1CB-40EB-9068-FC2A38923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0238" y="3429000"/>
                  <a:ext cx="2189162" cy="990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6" name="Line 1035">
                  <a:extLst>
                    <a:ext uri="{FF2B5EF4-FFF2-40B4-BE49-F238E27FC236}">
                      <a16:creationId xmlns:a16="http://schemas.microsoft.com/office/drawing/2014/main" id="{962B9D54-AF00-437B-A42C-D98AFC5D6E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0238" y="3733800"/>
                  <a:ext cx="2189162" cy="3429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7" name="Line 1036">
                  <a:extLst>
                    <a:ext uri="{FF2B5EF4-FFF2-40B4-BE49-F238E27FC236}">
                      <a16:creationId xmlns:a16="http://schemas.microsoft.com/office/drawing/2014/main" id="{17425557-83DF-4DC2-934B-261F4A8D2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3476" y="4572001"/>
                  <a:ext cx="1685925" cy="22542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8" name="Line 1037">
                  <a:extLst>
                    <a:ext uri="{FF2B5EF4-FFF2-40B4-BE49-F238E27FC236}">
                      <a16:creationId xmlns:a16="http://schemas.microsoft.com/office/drawing/2014/main" id="{BC331793-C6AF-46C0-AD9D-2429B440C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7938" y="3886201"/>
                  <a:ext cx="1541462" cy="134302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29" name="Text Box 1032">
                <a:extLst>
                  <a:ext uri="{FF2B5EF4-FFF2-40B4-BE49-F238E27FC236}">
                    <a16:creationId xmlns:a16="http://schemas.microsoft.com/office/drawing/2014/main" id="{F328B9E0-99A4-4DAE-9787-F1B092E49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8288" y="2248840"/>
                <a:ext cx="172354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dirty="0">
                    <a:solidFill>
                      <a:schemeClr val="tx1"/>
                    </a:solidFill>
                    <a:ea typeface="楷体_GB2312" panose="02010600030101010101" charset="-122"/>
                  </a:rPr>
                  <a:t>不等时间片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  <p:bldP spid="57349" grpId="0" autoUpdateAnimBg="0"/>
      <p:bldP spid="57357" grpId="0" autoUpdateAnimBg="0"/>
      <p:bldP spid="5735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40441B9-4674-40F2-B771-E54668D95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7620000" cy="83820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</a:rPr>
              <a:t>进程的互斥与同步</a:t>
            </a: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E1753EC5-B2E8-4010-B860-3459325C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33600"/>
            <a:ext cx="3124200" cy="609600"/>
          </a:xfrm>
          <a:prstGeom prst="flowChartAlternateProcess">
            <a:avLst/>
          </a:prstGeom>
          <a:solidFill>
            <a:srgbClr val="CCFFFF"/>
          </a:solidFill>
          <a:ln>
            <a:noFill/>
          </a:ln>
          <a:effectLst>
            <a:outerShdw dist="127000" dir="3187806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bg2"/>
                </a:solidFill>
              </a:rPr>
              <a:t> 进程的并发执行</a:t>
            </a:r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08F6C4F4-0F2E-4D3C-B9D3-88B06620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6C7515BE-31D9-4F09-B4AA-E3E6EAB7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3124200" cy="609600"/>
          </a:xfrm>
          <a:prstGeom prst="flowChartAlternateProcess">
            <a:avLst/>
          </a:prstGeom>
          <a:solidFill>
            <a:srgbClr val="CCFFFF"/>
          </a:solidFill>
          <a:ln>
            <a:noFill/>
          </a:ln>
          <a:effectLst>
            <a:outerShdw dist="127000" dir="3187806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bg2"/>
                </a:solidFill>
              </a:rPr>
              <a:t>    资源的竞争</a:t>
            </a:r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EB9023CE-D5B5-4671-A003-32C20C0E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9718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6D6198F5-B248-491B-9E14-7F958D24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124200" cy="609600"/>
          </a:xfrm>
          <a:prstGeom prst="flowChartAlternateProcess">
            <a:avLst/>
          </a:prstGeom>
          <a:solidFill>
            <a:srgbClr val="CCFFFF"/>
          </a:solidFill>
          <a:ln>
            <a:noFill/>
          </a:ln>
          <a:effectLst>
            <a:outerShdw dist="127000" dir="3187806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bg2"/>
                </a:solidFill>
              </a:rPr>
              <a:t>  结果的不可再现</a:t>
            </a:r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065B98CC-0352-425A-9D6E-A62CDF58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A3D29B48-9F41-40C8-B022-BF8BCC5F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0"/>
            <a:ext cx="3124200" cy="609600"/>
          </a:xfrm>
          <a:prstGeom prst="flowChartAlternateProcess">
            <a:avLst/>
          </a:prstGeom>
          <a:solidFill>
            <a:srgbClr val="CCFFFF"/>
          </a:solidFill>
          <a:ln>
            <a:noFill/>
          </a:ln>
          <a:effectLst>
            <a:outerShdw dist="127000" dir="3187806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bg2"/>
                </a:solidFill>
              </a:rPr>
              <a:t>   进程同步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DC8DE741-C15F-4ECF-88FC-93633F21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953000"/>
            <a:ext cx="1741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目标：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BC6F1C79-E383-4A48-8E76-F463697F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4953001"/>
            <a:ext cx="6842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dirty="0"/>
              <a:t>实现资源的有效共享，保证结果的可再现。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579594-A661-42BB-9A2B-1E5DF34731C9}"/>
              </a:ext>
            </a:extLst>
          </p:cNvPr>
          <p:cNvSpPr/>
          <p:nvPr/>
        </p:nvSpPr>
        <p:spPr>
          <a:xfrm>
            <a:off x="2362200" y="57090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事件、设备等抽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象为</a:t>
            </a:r>
            <a:r>
              <a:rPr kumimoji="1" lang="zh-CN" altLang="en-US" sz="2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资源</a:t>
            </a: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对进程间关系的处理变为对</a:t>
            </a:r>
            <a:r>
              <a:rPr kumimoji="1" lang="zh-CN" altLang="en-US" sz="2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资源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的访问方式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  <p:bldP spid="3078" grpId="0" animBg="1" autoUpdateAnimBg="0"/>
      <p:bldP spid="3080" grpId="0" animBg="1" autoUpdateAnimBg="0"/>
      <p:bldP spid="3082" grpId="0" animBg="1" autoUpdateAnimBg="0"/>
      <p:bldP spid="3083" grpId="0" autoUpdateAnimBg="0"/>
      <p:bldP spid="3084" grpId="0" autoUpdateAnimBg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49861AF-299A-4658-A6F7-896D02E8D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185739"/>
            <a:ext cx="467995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zh-CN" altLang="en-US" sz="3200" dirty="0">
                <a:latin typeface="黑体" panose="02010609060101010101" pitchFamily="49" charset="-122"/>
              </a:rPr>
              <a:t>进程间的同步关系</a:t>
            </a:r>
            <a:r>
              <a:rPr lang="zh-CN" altLang="en-US" sz="3200" dirty="0">
                <a:latin typeface="黑体" panose="02010609060101010101" pitchFamily="49" charset="-122"/>
              </a:rPr>
              <a:t>例</a:t>
            </a:r>
            <a:r>
              <a:rPr lang="en-US" altLang="zh-CN" sz="3200" dirty="0">
                <a:latin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EBA1C370-9470-4816-A233-F1735685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2232026"/>
            <a:ext cx="1682750" cy="549275"/>
          </a:xfrm>
          <a:prstGeom prst="flowChartProcess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正常行车</a:t>
            </a: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B2E6A419-C3DB-478B-A527-85507939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3330576"/>
            <a:ext cx="1682750" cy="549275"/>
          </a:xfrm>
          <a:prstGeom prst="flowChartProcess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到站停车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D3477FB0-8948-4EDA-ABA9-2CCD01E7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334001"/>
            <a:ext cx="1682750" cy="549275"/>
          </a:xfrm>
          <a:prstGeom prst="flowChartProcess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开车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567D34AD-1107-45EC-983D-EA45E106C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2232026"/>
            <a:ext cx="1682750" cy="549275"/>
          </a:xfrm>
          <a:prstGeom prst="flowChartProcess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售票</a:t>
            </a:r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D40C80E8-790E-43F6-A773-120CA05E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330576"/>
            <a:ext cx="1682750" cy="549275"/>
          </a:xfrm>
          <a:prstGeom prst="flowChartProcess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开车门</a:t>
            </a:r>
          </a:p>
        </p:txBody>
      </p:sp>
      <p:sp>
        <p:nvSpPr>
          <p:cNvPr id="4104" name="AutoShape 8">
            <a:extLst>
              <a:ext uri="{FF2B5EF4-FFF2-40B4-BE49-F238E27FC236}">
                <a16:creationId xmlns:a16="http://schemas.microsoft.com/office/drawing/2014/main" id="{ABA1A299-3A8A-4E36-B37A-9174744D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334001"/>
            <a:ext cx="1682750" cy="549275"/>
          </a:xfrm>
          <a:prstGeom prst="flowChartProcess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关车门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BD84FD6F-DACB-4480-889B-79E3880C3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6" y="11668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FFCC"/>
                </a:solidFill>
              </a:rPr>
              <a:t>司机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C9D62E09-ADA4-4878-A9C4-611E0077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1219201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FFCC"/>
                </a:solidFill>
              </a:rPr>
              <a:t>售票员</a:t>
            </a:r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B8807DA4-BE84-4B43-AA44-337D51294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8975" y="1751013"/>
            <a:ext cx="0" cy="4810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DE16D8F8-5B3D-4667-A83F-B6C40D9F4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8975" y="2781301"/>
            <a:ext cx="0" cy="5492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D7DDD104-7CA4-4720-9EC6-34345ADC3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1" y="3879850"/>
            <a:ext cx="3175" cy="14541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Line 14">
            <a:extLst>
              <a:ext uri="{FF2B5EF4-FFF2-40B4-BE49-F238E27FC236}">
                <a16:creationId xmlns:a16="http://schemas.microsoft.com/office/drawing/2014/main" id="{DC87028E-297B-4463-916B-03C7F2A15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867400"/>
            <a:ext cx="0" cy="4127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382AA2EA-C0C1-4612-8094-0CCAEB483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6248400"/>
            <a:ext cx="17557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16">
            <a:extLst>
              <a:ext uri="{FF2B5EF4-FFF2-40B4-BE49-F238E27FC236}">
                <a16:creationId xmlns:a16="http://schemas.microsoft.com/office/drawing/2014/main" id="{1E665741-72F5-4C2C-BF40-E32680B81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955800"/>
            <a:ext cx="0" cy="429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17">
            <a:extLst>
              <a:ext uri="{FF2B5EF4-FFF2-40B4-BE49-F238E27FC236}">
                <a16:creationId xmlns:a16="http://schemas.microsoft.com/office/drawing/2014/main" id="{E86DF5E0-0E47-446B-893B-405AADD20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1" y="1955800"/>
            <a:ext cx="17557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D3796589-44E7-4E15-827E-0F9B752DE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752601"/>
            <a:ext cx="6350" cy="479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1F21E687-E31F-4F9C-BC55-BB8689088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550" y="2781301"/>
            <a:ext cx="0" cy="5492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FA103AE4-B8B5-4BB8-A2C0-1B80E66972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3879850"/>
            <a:ext cx="6350" cy="1454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3B5DFC0C-4AD0-4BD6-ADA0-735E66672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867400"/>
            <a:ext cx="0" cy="4127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Line 22">
            <a:extLst>
              <a:ext uri="{FF2B5EF4-FFF2-40B4-BE49-F238E27FC236}">
                <a16:creationId xmlns:a16="http://schemas.microsoft.com/office/drawing/2014/main" id="{12DC18AE-4BC9-4758-B731-9230D846F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6248400"/>
            <a:ext cx="19748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57DDA3C1-359F-4004-B37C-E250F236F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8400" y="1887538"/>
            <a:ext cx="0" cy="43608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24">
            <a:extLst>
              <a:ext uri="{FF2B5EF4-FFF2-40B4-BE49-F238E27FC236}">
                <a16:creationId xmlns:a16="http://schemas.microsoft.com/office/drawing/2014/main" id="{B2237BA1-67FE-4072-BB08-7807B8A5A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1905000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Line 25">
            <a:extLst>
              <a:ext uri="{FF2B5EF4-FFF2-40B4-BE49-F238E27FC236}">
                <a16:creationId xmlns:a16="http://schemas.microsoft.com/office/drawing/2014/main" id="{F7293458-F716-4CEA-B294-ED86027ED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4" y="3536950"/>
            <a:ext cx="1901825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2" name="Line 26">
            <a:extLst>
              <a:ext uri="{FF2B5EF4-FFF2-40B4-BE49-F238E27FC236}">
                <a16:creationId xmlns:a16="http://schemas.microsoft.com/office/drawing/2014/main" id="{FC1E040F-CD06-4898-AFA4-DF75955AD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1" y="5638800"/>
            <a:ext cx="1901825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B0DAC25D-92F4-4970-813E-E037B5E9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2903538"/>
            <a:ext cx="118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FF00"/>
                </a:solidFill>
              </a:rPr>
              <a:t>合作</a:t>
            </a:r>
          </a:p>
        </p:txBody>
      </p:sp>
      <p:sp>
        <p:nvSpPr>
          <p:cNvPr id="4124" name="Text Box 28">
            <a:extLst>
              <a:ext uri="{FF2B5EF4-FFF2-40B4-BE49-F238E27FC236}">
                <a16:creationId xmlns:a16="http://schemas.microsoft.com/office/drawing/2014/main" id="{9868318B-D8DB-4696-B987-814398BB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53001"/>
            <a:ext cx="1098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合作</a:t>
            </a:r>
          </a:p>
        </p:txBody>
      </p:sp>
      <p:pic>
        <p:nvPicPr>
          <p:cNvPr id="4125" name="Picture 29" descr="IN00240_">
            <a:extLst>
              <a:ext uri="{FF2B5EF4-FFF2-40B4-BE49-F238E27FC236}">
                <a16:creationId xmlns:a16="http://schemas.microsoft.com/office/drawing/2014/main" id="{27ABF7AD-161F-4109-86E7-A9FC333C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09601"/>
            <a:ext cx="1952625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3" grpId="0" autoUpdateAnimBg="0"/>
      <p:bldP spid="412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0D930DF-3428-47C1-8233-4093D3563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06376"/>
            <a:ext cx="4699000" cy="609600"/>
          </a:xfrm>
          <a:ln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zh-CN" altLang="en-US" sz="3200" dirty="0">
                <a:latin typeface="黑体" panose="02010609060101010101" pitchFamily="49" charset="-122"/>
              </a:rPr>
              <a:t>进程间的同步关系</a:t>
            </a:r>
            <a:r>
              <a:rPr lang="zh-CN" altLang="en-US" sz="3200" dirty="0">
                <a:latin typeface="黑体" panose="02010609060101010101" pitchFamily="49" charset="-122"/>
              </a:rPr>
              <a:t>例</a:t>
            </a:r>
            <a:r>
              <a:rPr lang="en-US" altLang="zh-CN" sz="3200" dirty="0">
                <a:latin typeface="黑体" panose="02010609060101010101" pitchFamily="49" charset="-122"/>
              </a:rPr>
              <a:t>2</a:t>
            </a:r>
            <a:r>
              <a:rPr lang="zh-CN" altLang="en-US" sz="3200" dirty="0"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615BBD4-5DCB-42B9-A295-7653D6DC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044576"/>
            <a:ext cx="179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FFCC"/>
                </a:solidFill>
                <a:latin typeface="黑体" panose="02010609060101010101" pitchFamily="49" charset="-122"/>
              </a:rPr>
              <a:t>打印进程</a:t>
            </a:r>
            <a:r>
              <a:rPr lang="en-US" altLang="zh-CN" sz="2800">
                <a:solidFill>
                  <a:srgbClr val="00FFCC"/>
                </a:solidFill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9A5C97D0-D77B-49C6-80C8-DA30504D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050" y="1069976"/>
            <a:ext cx="179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FFCC"/>
                </a:solidFill>
                <a:latin typeface="黑体" panose="02010609060101010101" pitchFamily="49" charset="-122"/>
              </a:rPr>
              <a:t>打印进程</a:t>
            </a:r>
            <a:r>
              <a:rPr lang="en-US" altLang="zh-CN" sz="2800">
                <a:solidFill>
                  <a:srgbClr val="00FFCC"/>
                </a:solidFill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9EB7F48B-F286-44C7-B123-70F56DDD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0"/>
            <a:ext cx="1752600" cy="609600"/>
          </a:xfrm>
          <a:prstGeom prst="flowChartProcess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打印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3BD6ACA9-DAFA-4C14-804C-D62F2D9B9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0"/>
            <a:ext cx="1752600" cy="609600"/>
          </a:xfrm>
          <a:prstGeom prst="flowChartProcess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打印</a:t>
            </a: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504AF7FE-3C87-4792-ADF2-625902C0B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3352800" cy="0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3F83192-8E15-40C0-AC59-61CFDDF4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4188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FF00"/>
                </a:solidFill>
              </a:rPr>
              <a:t>互斥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F9379905-035B-4623-B901-D06240600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53A657C5-96CD-4069-B787-D7793EB6E9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6388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4463AD3B-B087-4012-86A1-8774BD6BA2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02257EC5-A3F0-41DF-9872-21D33C95C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90A39E5A-8096-4D37-917F-CA1F769F9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6002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2F8113AA-CAF0-4CB1-89D9-3A726240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1"/>
            <a:ext cx="2273300" cy="6572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获得打印数据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BF3CDE41-32CC-41FD-9770-4335FD598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62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AE7FC505-BF60-4008-916F-EB62B39F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3276600"/>
            <a:ext cx="2273295" cy="609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获得打印数据</a:t>
            </a:r>
          </a:p>
        </p:txBody>
      </p:sp>
      <p:grpSp>
        <p:nvGrpSpPr>
          <p:cNvPr id="26641" name="Group 17">
            <a:extLst>
              <a:ext uri="{FF2B5EF4-FFF2-40B4-BE49-F238E27FC236}">
                <a16:creationId xmlns:a16="http://schemas.microsoft.com/office/drawing/2014/main" id="{FA93ACED-D163-4490-BCFC-446568ABCC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63000" y="1600200"/>
            <a:ext cx="1292226" cy="4038600"/>
            <a:chOff x="528" y="672"/>
            <a:chExt cx="720" cy="2544"/>
          </a:xfrm>
        </p:grpSpPr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2A32A47C-2DA2-44F0-A4F9-420A34DA8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216"/>
              <a:ext cx="7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773CE846-85D9-49D6-8D2E-9FB75C188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152"/>
              <a:ext cx="0" cy="20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0B2E359D-E2F4-423A-A2A7-EC8D4F317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152"/>
              <a:ext cx="6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DEB6C8AE-7A8E-43A5-9F95-5537E6C05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72"/>
              <a:ext cx="0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080FFF30-85EE-4D57-AC27-489183FBD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47" name="Line 23">
            <a:extLst>
              <a:ext uri="{FF2B5EF4-FFF2-40B4-BE49-F238E27FC236}">
                <a16:creationId xmlns:a16="http://schemas.microsoft.com/office/drawing/2014/main" id="{3AF4D82D-DEDA-4BB8-935E-720A89C2D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1816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48" name="Picture 24" descr="j0312118">
            <a:extLst>
              <a:ext uri="{FF2B5EF4-FFF2-40B4-BE49-F238E27FC236}">
                <a16:creationId xmlns:a16="http://schemas.microsoft.com/office/drawing/2014/main" id="{C1BFBC8B-7F5A-4CD6-BC3B-3A73EBB1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226345"/>
            <a:ext cx="2511425" cy="211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BA0D6BC-3A62-4D56-BC6F-D287B5D92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81300"/>
            <a:ext cx="4775200" cy="609600"/>
          </a:xfrm>
          <a:ln/>
          <a:extLst>
            <a:ext uri="{91240B29-F687-4F45-9708-019B960494DF}">
              <a14:hiddenLine xmlns:a14="http://schemas.microsoft.com/office/drawing/2010/main" w="539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zh-CN" altLang="en-US" sz="3200" dirty="0">
                <a:latin typeface="黑体" panose="02010609060101010101" pitchFamily="49" charset="-122"/>
              </a:rPr>
              <a:t>进程间的同步关系</a:t>
            </a:r>
            <a:r>
              <a:rPr lang="zh-CN" altLang="en-US" sz="3200" dirty="0">
                <a:latin typeface="黑体" panose="02010609060101010101" pitchFamily="49" charset="-122"/>
              </a:rPr>
              <a:t>例</a:t>
            </a:r>
            <a:r>
              <a:rPr lang="en-US" altLang="zh-CN" sz="3200" dirty="0">
                <a:latin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96DF92EB-67E1-4933-883B-E7AEFF9D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34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FFCC"/>
                </a:solidFill>
              </a:rPr>
              <a:t>计算进程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04223027-11D5-48A4-8D4C-60FC804C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7002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FFCC"/>
                </a:solidFill>
              </a:rPr>
              <a:t>打印进程</a:t>
            </a: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64EE3B52-A033-4A59-8840-90F09FC3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2514600"/>
            <a:ext cx="3198812" cy="609600"/>
          </a:xfrm>
          <a:prstGeom prst="flowChartProcess">
            <a:avLst/>
          </a:prstGeom>
          <a:noFill/>
          <a:ln w="539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计算结果送到</a:t>
            </a:r>
            <a:r>
              <a:rPr lang="en-US" altLang="zh-CN" sz="2800">
                <a:solidFill>
                  <a:schemeClr val="tx1"/>
                </a:solidFill>
                <a:ea typeface="楷体_GB2312" panose="02010600030101010101" charset="-122"/>
              </a:rPr>
              <a:t>Buffer</a:t>
            </a:r>
          </a:p>
        </p:txBody>
      </p:sp>
      <p:sp>
        <p:nvSpPr>
          <p:cNvPr id="5126" name="AutoShape 6">
            <a:extLst>
              <a:ext uri="{FF2B5EF4-FFF2-40B4-BE49-F238E27FC236}">
                <a16:creationId xmlns:a16="http://schemas.microsoft.com/office/drawing/2014/main" id="{A69A9989-8A0F-41EE-A308-3676ACB8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4572000"/>
            <a:ext cx="2738263" cy="609600"/>
          </a:xfrm>
          <a:prstGeom prst="flowChartProcess">
            <a:avLst/>
          </a:prstGeom>
          <a:noFill/>
          <a:ln w="539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从</a:t>
            </a:r>
            <a:r>
              <a:rPr lang="en-US" altLang="zh-CN" sz="2800">
                <a:solidFill>
                  <a:schemeClr val="tx1"/>
                </a:solidFill>
                <a:ea typeface="楷体_GB2312" panose="02010600030101010101" charset="-122"/>
              </a:rPr>
              <a:t>Buffer</a:t>
            </a: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中取数</a:t>
            </a:r>
          </a:p>
        </p:txBody>
      </p:sp>
      <p:sp>
        <p:nvSpPr>
          <p:cNvPr id="5127" name="AutoShape 7">
            <a:extLst>
              <a:ext uri="{FF2B5EF4-FFF2-40B4-BE49-F238E27FC236}">
                <a16:creationId xmlns:a16="http://schemas.microsoft.com/office/drawing/2014/main" id="{A9B19CE6-1377-4EC2-84EE-147B5DA94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1676400" cy="838200"/>
          </a:xfrm>
          <a:prstGeom prst="flowChartMagneticDisk">
            <a:avLst/>
          </a:prstGeom>
          <a:noFill/>
          <a:ln w="539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仿宋_GB2312" panose="02010600030101010101" charset="-122"/>
              </a:rPr>
              <a:t>Buffer</a:t>
            </a:r>
          </a:p>
        </p:txBody>
      </p: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53898841-3EDA-4600-97C8-A938A5981698}"/>
              </a:ext>
            </a:extLst>
          </p:cNvPr>
          <p:cNvCxnSpPr>
            <a:cxnSpLocks noChangeShapeType="1"/>
            <a:stCxn id="5125" idx="3"/>
            <a:endCxn id="5127" idx="0"/>
          </p:cNvCxnSpPr>
          <p:nvPr/>
        </p:nvCxnSpPr>
        <p:spPr bwMode="auto">
          <a:xfrm>
            <a:off x="5360988" y="2819400"/>
            <a:ext cx="963612" cy="846138"/>
          </a:xfrm>
          <a:prstGeom prst="bentConnector2">
            <a:avLst/>
          </a:prstGeom>
          <a:noFill/>
          <a:ln w="5397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1A55351E-7B5A-4E1E-ACC2-0556DC39334C}"/>
              </a:ext>
            </a:extLst>
          </p:cNvPr>
          <p:cNvCxnSpPr>
            <a:cxnSpLocks noChangeShapeType="1"/>
            <a:stCxn id="5127" idx="3"/>
            <a:endCxn id="5126" idx="1"/>
          </p:cNvCxnSpPr>
          <p:nvPr/>
        </p:nvCxnSpPr>
        <p:spPr bwMode="auto">
          <a:xfrm rot="16200000" flipH="1">
            <a:off x="6517568" y="4074232"/>
            <a:ext cx="609600" cy="995536"/>
          </a:xfrm>
          <a:prstGeom prst="bentConnector2">
            <a:avLst/>
          </a:prstGeom>
          <a:noFill/>
          <a:ln w="5397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" name="Text Box 10">
            <a:extLst>
              <a:ext uri="{FF2B5EF4-FFF2-40B4-BE49-F238E27FC236}">
                <a16:creationId xmlns:a16="http://schemas.microsoft.com/office/drawing/2014/main" id="{9FDEDF40-2E2B-43FB-A517-D1CFBB675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227488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FF00"/>
                </a:solidFill>
              </a:rPr>
              <a:t>互斥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927AAE4A-5FCB-431C-AE22-04023B06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488" y="4950767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互斥</a:t>
            </a:r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1C3BD9AC-FD99-42C4-B9CD-D90B4981D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038600"/>
            <a:ext cx="0" cy="3048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1E6E8EA3-C5AC-47D0-B76B-2D84FE747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343400"/>
            <a:ext cx="1905000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9C48BFE1-B32A-4A83-9F0D-66EDCEA94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219200"/>
            <a:ext cx="0" cy="31242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97BF2B71-7F0A-4134-9102-0057FAE2F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1905000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2DADDC52-FFA6-43A9-A326-ECA4B86FC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133600"/>
            <a:ext cx="0" cy="3810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Line 17">
            <a:extLst>
              <a:ext uri="{FF2B5EF4-FFF2-40B4-BE49-F238E27FC236}">
                <a16:creationId xmlns:a16="http://schemas.microsoft.com/office/drawing/2014/main" id="{25CEED24-C49E-42ED-BF71-827425E4D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181600"/>
            <a:ext cx="0" cy="4572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8" name="Line 18">
            <a:extLst>
              <a:ext uri="{FF2B5EF4-FFF2-40B4-BE49-F238E27FC236}">
                <a16:creationId xmlns:a16="http://schemas.microsoft.com/office/drawing/2014/main" id="{F31356B2-10A0-4057-9E37-96A00F6A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6477000"/>
            <a:ext cx="1981200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" name="Line 19">
            <a:extLst>
              <a:ext uri="{FF2B5EF4-FFF2-40B4-BE49-F238E27FC236}">
                <a16:creationId xmlns:a16="http://schemas.microsoft.com/office/drawing/2014/main" id="{47A1A0D8-1E28-48AC-8325-07965BD59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0" y="4114800"/>
            <a:ext cx="0" cy="23622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" name="Line 20">
            <a:extLst>
              <a:ext uri="{FF2B5EF4-FFF2-40B4-BE49-F238E27FC236}">
                <a16:creationId xmlns:a16="http://schemas.microsoft.com/office/drawing/2014/main" id="{4C2EA2FE-0219-4BB1-892D-430E16C064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743200"/>
            <a:ext cx="2057400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1">
            <a:extLst>
              <a:ext uri="{FF2B5EF4-FFF2-40B4-BE49-F238E27FC236}">
                <a16:creationId xmlns:a16="http://schemas.microsoft.com/office/drawing/2014/main" id="{B1D8F559-4F0E-41AC-87BA-40ADA64DF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209800"/>
            <a:ext cx="0" cy="23622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Rectangle 22">
            <a:extLst>
              <a:ext uri="{FF2B5EF4-FFF2-40B4-BE49-F238E27FC236}">
                <a16:creationId xmlns:a16="http://schemas.microsoft.com/office/drawing/2014/main" id="{1ED22006-5771-4D0A-B2EE-E394E12D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600200"/>
            <a:ext cx="3198812" cy="533400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完成数据计算</a:t>
            </a:r>
          </a:p>
        </p:txBody>
      </p:sp>
      <p:sp>
        <p:nvSpPr>
          <p:cNvPr id="5143" name="Line 23">
            <a:extLst>
              <a:ext uri="{FF2B5EF4-FFF2-40B4-BE49-F238E27FC236}">
                <a16:creationId xmlns:a16="http://schemas.microsoft.com/office/drawing/2014/main" id="{68925A71-800D-40F6-805E-1C51E6C58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990600"/>
            <a:ext cx="0" cy="6096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C52E0B16-F34D-442A-8EF4-A69F9D55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5638800"/>
            <a:ext cx="2738264" cy="533400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打印</a:t>
            </a:r>
          </a:p>
        </p:txBody>
      </p:sp>
      <p:sp>
        <p:nvSpPr>
          <p:cNvPr id="5145" name="Line 25">
            <a:extLst>
              <a:ext uri="{FF2B5EF4-FFF2-40B4-BE49-F238E27FC236}">
                <a16:creationId xmlns:a16="http://schemas.microsoft.com/office/drawing/2014/main" id="{317D7837-6601-4E52-849C-C00F6ECE2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6172200"/>
            <a:ext cx="0" cy="3048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46" name="Picture 26" descr="BD07683_">
            <a:extLst>
              <a:ext uri="{FF2B5EF4-FFF2-40B4-BE49-F238E27FC236}">
                <a16:creationId xmlns:a16="http://schemas.microsoft.com/office/drawing/2014/main" id="{6DA7C6CC-93EF-4BF4-86D1-DABBFBE9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6" y="228601"/>
            <a:ext cx="1363663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BD06632_">
            <a:extLst>
              <a:ext uri="{FF2B5EF4-FFF2-40B4-BE49-F238E27FC236}">
                <a16:creationId xmlns:a16="http://schemas.microsoft.com/office/drawing/2014/main" id="{ABC9FC25-4885-4741-9720-E8735EED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724400"/>
            <a:ext cx="14763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8" name="Rectangle 28">
            <a:extLst>
              <a:ext uri="{FF2B5EF4-FFF2-40B4-BE49-F238E27FC236}">
                <a16:creationId xmlns:a16="http://schemas.microsoft.com/office/drawing/2014/main" id="{B0D5C798-F071-4D29-B56F-DFB5597C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90" y="3429000"/>
            <a:ext cx="3048000" cy="609600"/>
          </a:xfrm>
          <a:prstGeom prst="rect">
            <a:avLst/>
          </a:prstGeom>
          <a:noFill/>
          <a:ln w="38100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通知打印进程打印</a:t>
            </a:r>
          </a:p>
        </p:txBody>
      </p:sp>
      <p:sp>
        <p:nvSpPr>
          <p:cNvPr id="5149" name="Rectangle 29">
            <a:extLst>
              <a:ext uri="{FF2B5EF4-FFF2-40B4-BE49-F238E27FC236}">
                <a16:creationId xmlns:a16="http://schemas.microsoft.com/office/drawing/2014/main" id="{FFBE8C98-1D7A-49E4-875B-EE7AA363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3200400"/>
            <a:ext cx="2304598" cy="914400"/>
          </a:xfrm>
          <a:prstGeom prst="rect">
            <a:avLst/>
          </a:prstGeom>
          <a:noFill/>
          <a:ln w="38100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通知计算进程</a:t>
            </a:r>
          </a:p>
          <a:p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送下一个数</a:t>
            </a:r>
          </a:p>
        </p:txBody>
      </p:sp>
      <p:sp>
        <p:nvSpPr>
          <p:cNvPr id="5150" name="Line 30">
            <a:extLst>
              <a:ext uri="{FF2B5EF4-FFF2-40B4-BE49-F238E27FC236}">
                <a16:creationId xmlns:a16="http://schemas.microsoft.com/office/drawing/2014/main" id="{E2BD549A-03C7-4955-BC18-02924F3E3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124200"/>
            <a:ext cx="0" cy="3048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" name="Line 31">
            <a:extLst>
              <a:ext uri="{FF2B5EF4-FFF2-40B4-BE49-F238E27FC236}">
                <a16:creationId xmlns:a16="http://schemas.microsoft.com/office/drawing/2014/main" id="{6F24ABEA-AC0A-4206-A2E7-BC206EEE9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0" y="2743200"/>
            <a:ext cx="0" cy="45720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Rectangle 33">
            <a:extLst>
              <a:ext uri="{FF2B5EF4-FFF2-40B4-BE49-F238E27FC236}">
                <a16:creationId xmlns:a16="http://schemas.microsoft.com/office/drawing/2014/main" id="{BF878B02-3BF7-4C00-8BE7-60043617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990596" cy="533396"/>
          </a:xfrm>
          <a:prstGeom prst="rect">
            <a:avLst/>
          </a:prstGeom>
          <a:noFill/>
          <a:ln w="127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合作</a:t>
            </a:r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44180C79-EE58-40AC-866E-E917873B5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996952"/>
            <a:ext cx="1523984" cy="43204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5" name="Line 35">
            <a:extLst>
              <a:ext uri="{FF2B5EF4-FFF2-40B4-BE49-F238E27FC236}">
                <a16:creationId xmlns:a16="http://schemas.microsoft.com/office/drawing/2014/main" id="{DAEEDF48-ED50-4710-AB47-6169577F31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8601" y="3048000"/>
            <a:ext cx="695325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utoUpdateAnimBg="0"/>
      <p:bldP spid="5131" grpId="0" autoUpdateAnimBg="0"/>
      <p:bldP spid="515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C395EB-35F8-4F3F-A677-583264A52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1" y="304800"/>
            <a:ext cx="7326313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>
                <a:solidFill>
                  <a:srgbClr val="FFFF00"/>
                </a:solidFill>
              </a:rPr>
              <a:t>进程同步时面临的两种主要关系：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D564B32-EF13-415D-B68C-D9444DE3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96183"/>
            <a:ext cx="3124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4000" b="1" dirty="0"/>
              <a:t>相互合作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DD67766C-48D4-48CB-B994-78A2EB50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1"/>
            <a:ext cx="3124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4000" b="1" dirty="0"/>
              <a:t>竞争资源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30BA4624-B217-485C-8185-ED3CC80E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9540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司机与售票员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886784D5-236D-4F1E-8F33-D992585A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667001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多个打印者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832FC8E9-EA5F-4836-BE70-C3A74FF7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1981201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计算者与打印者</a:t>
            </a:r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57CBCE58-BF5E-4058-A226-282BF51900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1600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DBE72DFC-A1A1-4E36-9718-553FC8854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924944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2" name="Line 24">
            <a:extLst>
              <a:ext uri="{FF2B5EF4-FFF2-40B4-BE49-F238E27FC236}">
                <a16:creationId xmlns:a16="http://schemas.microsoft.com/office/drawing/2014/main" id="{7C1E0583-F018-4112-849D-A90243A5F7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1752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BF5A261C-DEF9-429F-97A6-4037A50CE4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3622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2CA8C374-37DC-419A-9896-83C585B0A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6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进程的同步：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2E6C830A-3CF0-4DC7-B35D-700BBA64F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768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>
                <a:solidFill>
                  <a:schemeClr val="tx1"/>
                </a:solidFill>
              </a:rPr>
              <a:t>多个进程通过执行时序上的某种限制（相互合作）而产生的制约关系。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BF479E19-CA9A-4F55-A1EA-C1BC76B7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18568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/>
              <a:t>进程的互斥：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F322ABD1-053F-4E7F-A2B2-B7EBD5552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 dirty="0">
                <a:solidFill>
                  <a:schemeClr val="tx1"/>
                </a:solidFill>
              </a:rPr>
              <a:t>由于多个进程共享同一资源而产生的相互制约的关系。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949471DD-C487-4904-B7EF-035FDF98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198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同步机制：</a:t>
            </a:r>
            <a:endParaRPr lang="zh-CN" altLang="en-US"/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7C26651-A21B-41E1-B902-33827AD67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019800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>
                <a:solidFill>
                  <a:schemeClr val="tx1"/>
                </a:solidFill>
              </a:rPr>
              <a:t>实现进程互斥与同步的机制。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 autoUpdateAnimBg="0"/>
      <p:bldP spid="7195" grpId="0" autoUpdateAnimBg="0"/>
      <p:bldP spid="7196" grpId="0" autoUpdateAnimBg="0"/>
      <p:bldP spid="7197" grpId="0" autoUpdateAnimBg="0"/>
      <p:bldP spid="7198" grpId="0" autoUpdateAnimBg="0"/>
      <p:bldP spid="71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ED600A-08FE-4213-9D93-992B9D877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0" y="304800"/>
            <a:ext cx="45720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>
                <a:solidFill>
                  <a:srgbClr val="FFFF00"/>
                </a:solidFill>
                <a:latin typeface="黑体" panose="02010609060101010101" pitchFamily="49" charset="-122"/>
              </a:rPr>
              <a:t>临界资源与临界区：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896E792B-08B0-445A-9051-B1C249A4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71600"/>
            <a:ext cx="528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>
                <a:solidFill>
                  <a:schemeClr val="tx1"/>
                </a:solidFill>
              </a:rPr>
              <a:t>以互斥关系共享的资源。</a:t>
            </a:r>
          </a:p>
        </p:txBody>
      </p:sp>
      <p:grpSp>
        <p:nvGrpSpPr>
          <p:cNvPr id="8201" name="Group 9">
            <a:extLst>
              <a:ext uri="{FF2B5EF4-FFF2-40B4-BE49-F238E27FC236}">
                <a16:creationId xmlns:a16="http://schemas.microsoft.com/office/drawing/2014/main" id="{C0AA51B2-3BC2-4872-9A40-7E139F53E759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1371601"/>
            <a:ext cx="2830513" cy="1108075"/>
            <a:chOff x="96" y="1776"/>
            <a:chExt cx="1680" cy="698"/>
          </a:xfrm>
        </p:grpSpPr>
        <p:sp>
          <p:nvSpPr>
            <p:cNvPr id="8197" name="Text Box 5">
              <a:extLst>
                <a:ext uri="{FF2B5EF4-FFF2-40B4-BE49-F238E27FC236}">
                  <a16:creationId xmlns:a16="http://schemas.microsoft.com/office/drawing/2014/main" id="{5CF394B8-08A6-4B59-8714-7C96C58C2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76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/>
                <a:t>临界资源：</a:t>
              </a:r>
              <a:endParaRPr lang="zh-CN" altLang="en-US" sz="3200" b="0">
                <a:solidFill>
                  <a:srgbClr val="FFFF00"/>
                </a:solidFill>
                <a:ea typeface="楷体_GB2312" panose="02010600030101010101" charset="-122"/>
              </a:endParaRP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28D47041-B918-4CBD-8724-8DD6CB502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109"/>
              <a:ext cx="1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3200" b="0">
                  <a:latin typeface="Arial Narrow" panose="020B0606020202030204" pitchFamily="34" charset="0"/>
                  <a:ea typeface="楷体_GB2312" panose="02010600030101010101" charset="-122"/>
                </a:rPr>
                <a:t>critical source</a:t>
              </a:r>
            </a:p>
          </p:txBody>
        </p:sp>
      </p:grpSp>
      <p:sp>
        <p:nvSpPr>
          <p:cNvPr id="8203" name="AutoShape 11">
            <a:extLst>
              <a:ext uri="{FF2B5EF4-FFF2-40B4-BE49-F238E27FC236}">
                <a16:creationId xmlns:a16="http://schemas.microsoft.com/office/drawing/2014/main" id="{B4AA1BE9-4D7E-4114-B969-D68820E1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2133600"/>
            <a:ext cx="4343400" cy="838200"/>
          </a:xfrm>
          <a:prstGeom prst="wedgeRoundRectCallout">
            <a:avLst>
              <a:gd name="adj1" fmla="val -61514"/>
              <a:gd name="adj2" fmla="val -48866"/>
              <a:gd name="adj3" fmla="val 16667"/>
            </a:avLst>
          </a:prstGeom>
          <a:solidFill>
            <a:schemeClr val="tx2"/>
          </a:solidFill>
          <a:ln w="12700" cap="sq">
            <a:solidFill>
              <a:srgbClr val="FFFF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 dirty="0">
                <a:solidFill>
                  <a:srgbClr val="3333FF"/>
                </a:solidFill>
              </a:rPr>
              <a:t>一次（一个时刻）只允许一个进程访问（排他性）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C1F935D1-D4B0-4FCE-A1C6-15A73978B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464720"/>
            <a:ext cx="188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/>
              <a:t>临界区：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75BAC711-EC02-4F8F-822D-D83394B75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481" y="3450244"/>
            <a:ext cx="6237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 dirty="0">
                <a:solidFill>
                  <a:schemeClr val="tx1"/>
                </a:solidFill>
              </a:rPr>
              <a:t>进程中访问临界资源的代码区。</a:t>
            </a:r>
          </a:p>
        </p:txBody>
      </p:sp>
      <p:grpSp>
        <p:nvGrpSpPr>
          <p:cNvPr id="8212" name="Group 20">
            <a:extLst>
              <a:ext uri="{FF2B5EF4-FFF2-40B4-BE49-F238E27FC236}">
                <a16:creationId xmlns:a16="http://schemas.microsoft.com/office/drawing/2014/main" id="{113A9F66-E0F8-4972-A7CC-C09622EEBBDC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4294188"/>
            <a:ext cx="6200739" cy="2030413"/>
            <a:chOff x="240" y="2657"/>
            <a:chExt cx="3611" cy="1279"/>
          </a:xfrm>
        </p:grpSpPr>
        <p:sp>
          <p:nvSpPr>
            <p:cNvPr id="8206" name="Rectangle 14">
              <a:extLst>
                <a:ext uri="{FF2B5EF4-FFF2-40B4-BE49-F238E27FC236}">
                  <a16:creationId xmlns:a16="http://schemas.microsoft.com/office/drawing/2014/main" id="{20F3345B-D7AB-4F68-BF1E-A4D2A6E4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57"/>
              <a:ext cx="11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3200" dirty="0"/>
                <a:t>进入区：</a:t>
              </a:r>
            </a:p>
          </p:txBody>
        </p:sp>
        <p:sp>
          <p:nvSpPr>
            <p:cNvPr id="8207" name="Rectangle 15">
              <a:extLst>
                <a:ext uri="{FF2B5EF4-FFF2-40B4-BE49-F238E27FC236}">
                  <a16:creationId xmlns:a16="http://schemas.microsoft.com/office/drawing/2014/main" id="{1ECA41CB-9231-48BA-B35A-12E772FA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120"/>
              <a:ext cx="105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3200"/>
                <a:t>退出区：</a:t>
              </a:r>
            </a:p>
          </p:txBody>
        </p:sp>
        <p:sp>
          <p:nvSpPr>
            <p:cNvPr id="8208" name="Text Box 16">
              <a:extLst>
                <a:ext uri="{FF2B5EF4-FFF2-40B4-BE49-F238E27FC236}">
                  <a16:creationId xmlns:a16="http://schemas.microsoft.com/office/drawing/2014/main" id="{1381E98B-05A8-4D75-841B-12900B5A5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3111"/>
              <a:ext cx="24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0" dirty="0">
                  <a:solidFill>
                    <a:schemeClr val="tx1"/>
                  </a:solidFill>
                </a:rPr>
                <a:t>释放临界资源</a:t>
              </a:r>
            </a:p>
          </p:txBody>
        </p:sp>
        <p:sp>
          <p:nvSpPr>
            <p:cNvPr id="8209" name="Text Box 17">
              <a:extLst>
                <a:ext uri="{FF2B5EF4-FFF2-40B4-BE49-F238E27FC236}">
                  <a16:creationId xmlns:a16="http://schemas.microsoft.com/office/drawing/2014/main" id="{83E0A7AB-F7AD-497C-94BF-3628B0FD1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24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0" dirty="0">
                  <a:solidFill>
                    <a:schemeClr val="tx1"/>
                  </a:solidFill>
                </a:rPr>
                <a:t>申请进入临界区</a:t>
              </a:r>
            </a:p>
          </p:txBody>
        </p:sp>
        <p:sp>
          <p:nvSpPr>
            <p:cNvPr id="8210" name="Rectangle 18">
              <a:extLst>
                <a:ext uri="{FF2B5EF4-FFF2-40B4-BE49-F238E27FC236}">
                  <a16:creationId xmlns:a16="http://schemas.microsoft.com/office/drawing/2014/main" id="{74983864-2218-458F-927E-CDC6F964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552"/>
              <a:ext cx="11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3200" dirty="0"/>
                <a:t>剩留区：</a:t>
              </a:r>
            </a:p>
          </p:txBody>
        </p:sp>
        <p:sp>
          <p:nvSpPr>
            <p:cNvPr id="8211" name="Text Box 19">
              <a:extLst>
                <a:ext uri="{FF2B5EF4-FFF2-40B4-BE49-F238E27FC236}">
                  <a16:creationId xmlns:a16="http://schemas.microsoft.com/office/drawing/2014/main" id="{9432A460-7A96-4913-8A3F-DCD25C49A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3552"/>
              <a:ext cx="1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0" dirty="0">
                  <a:solidFill>
                    <a:schemeClr val="tx1"/>
                  </a:solidFill>
                </a:rPr>
                <a:t>代码的其它部分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203" grpId="0" animBg="1" autoUpdateAnimBg="0"/>
      <p:bldP spid="8204" grpId="0" autoUpdateAnimBg="0"/>
      <p:bldP spid="820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C3400070-1DE7-4ACA-AE53-6AFAFC797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6275" y="260351"/>
            <a:ext cx="4648200" cy="892175"/>
          </a:xfrm>
        </p:spPr>
        <p:txBody>
          <a:bodyPr/>
          <a:lstStyle/>
          <a:p>
            <a:pPr algn="ctr"/>
            <a:r>
              <a:rPr lang="zh-CN" altLang="en-US" sz="4000">
                <a:solidFill>
                  <a:srgbClr val="FFFF00"/>
                </a:solidFill>
                <a:latin typeface="黑体" panose="02010609060101010101" pitchFamily="49" charset="-122"/>
              </a:rPr>
              <a:t>进程代码的组成：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49445B2E-0DFE-4792-892E-A26B2F99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2438400"/>
            <a:ext cx="2209800" cy="381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进入区</a:t>
            </a: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6E41FA01-AD72-48A5-BF2C-270AA290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2819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185349" name="Rectangle 5">
            <a:extLst>
              <a:ext uri="{FF2B5EF4-FFF2-40B4-BE49-F238E27FC236}">
                <a16:creationId xmlns:a16="http://schemas.microsoft.com/office/drawing/2014/main" id="{F0D677FC-2E87-4EB8-B188-6E75C8E9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429000"/>
            <a:ext cx="2209800" cy="381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退出区</a:t>
            </a:r>
          </a:p>
        </p:txBody>
      </p:sp>
      <p:sp>
        <p:nvSpPr>
          <p:cNvPr id="185350" name="Rectangle 6">
            <a:extLst>
              <a:ext uri="{FF2B5EF4-FFF2-40B4-BE49-F238E27FC236}">
                <a16:creationId xmlns:a16="http://schemas.microsoft.com/office/drawing/2014/main" id="{6E4E8CE7-72ED-4405-8735-6D72A204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438400"/>
            <a:ext cx="2209800" cy="381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进入区</a:t>
            </a:r>
          </a:p>
        </p:txBody>
      </p:sp>
      <p:sp>
        <p:nvSpPr>
          <p:cNvPr id="185351" name="Rectangle 7">
            <a:extLst>
              <a:ext uri="{FF2B5EF4-FFF2-40B4-BE49-F238E27FC236}">
                <a16:creationId xmlns:a16="http://schemas.microsoft.com/office/drawing/2014/main" id="{E33FBAC7-9862-4216-BBC2-8B0395D9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819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185352" name="Rectangle 8">
            <a:extLst>
              <a:ext uri="{FF2B5EF4-FFF2-40B4-BE49-F238E27FC236}">
                <a16:creationId xmlns:a16="http://schemas.microsoft.com/office/drawing/2014/main" id="{DCC078F5-E264-49D7-82C2-AAD2E897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429000"/>
            <a:ext cx="2209800" cy="381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退出区</a:t>
            </a:r>
          </a:p>
        </p:txBody>
      </p:sp>
      <p:sp>
        <p:nvSpPr>
          <p:cNvPr id="185353" name="Rectangle 9">
            <a:extLst>
              <a:ext uri="{FF2B5EF4-FFF2-40B4-BE49-F238E27FC236}">
                <a16:creationId xmlns:a16="http://schemas.microsoft.com/office/drawing/2014/main" id="{1100B3FE-020E-41B1-A119-BE3DCB2D5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447800"/>
            <a:ext cx="2209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</p:txBody>
      </p:sp>
      <p:sp>
        <p:nvSpPr>
          <p:cNvPr id="185354" name="Rectangle 10">
            <a:extLst>
              <a:ext uri="{FF2B5EF4-FFF2-40B4-BE49-F238E27FC236}">
                <a16:creationId xmlns:a16="http://schemas.microsoft.com/office/drawing/2014/main" id="{C3F9566C-0251-40BD-A654-1A2DE417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810000"/>
            <a:ext cx="2209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</p:txBody>
      </p:sp>
      <p:sp>
        <p:nvSpPr>
          <p:cNvPr id="185355" name="Rectangle 11">
            <a:extLst>
              <a:ext uri="{FF2B5EF4-FFF2-40B4-BE49-F238E27FC236}">
                <a16:creationId xmlns:a16="http://schemas.microsoft.com/office/drawing/2014/main" id="{E28A237A-EC4E-4C16-B975-86ED53CE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447800"/>
            <a:ext cx="2209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</p:txBody>
      </p:sp>
      <p:sp>
        <p:nvSpPr>
          <p:cNvPr id="185356" name="Rectangle 12">
            <a:extLst>
              <a:ext uri="{FF2B5EF4-FFF2-40B4-BE49-F238E27FC236}">
                <a16:creationId xmlns:a16="http://schemas.microsoft.com/office/drawing/2014/main" id="{6C380C4F-C725-4FDA-B76D-7066E41F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810000"/>
            <a:ext cx="2209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</a:t>
            </a:r>
          </a:p>
        </p:txBody>
      </p:sp>
      <p:sp>
        <p:nvSpPr>
          <p:cNvPr id="185357" name="Line 13">
            <a:extLst>
              <a:ext uri="{FF2B5EF4-FFF2-40B4-BE49-F238E27FC236}">
                <a16:creationId xmlns:a16="http://schemas.microsoft.com/office/drawing/2014/main" id="{7C1BF32E-1E4C-435A-9ED8-3C4AA5F05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5" y="25654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58" name="Text Box 14">
            <a:extLst>
              <a:ext uri="{FF2B5EF4-FFF2-40B4-BE49-F238E27FC236}">
                <a16:creationId xmlns:a16="http://schemas.microsoft.com/office/drawing/2014/main" id="{7B925E0E-B5DA-4284-97CB-C21D4330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2254251"/>
            <a:ext cx="16273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阻塞等待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资源释放</a:t>
            </a:r>
          </a:p>
        </p:txBody>
      </p:sp>
      <p:sp>
        <p:nvSpPr>
          <p:cNvPr id="185359" name="Line 15">
            <a:extLst>
              <a:ext uri="{FF2B5EF4-FFF2-40B4-BE49-F238E27FC236}">
                <a16:creationId xmlns:a16="http://schemas.microsoft.com/office/drawing/2014/main" id="{C5ED7A9E-8CA1-450C-A11C-311DB57ED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0" y="26035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0" name="Text Box 16">
            <a:extLst>
              <a:ext uri="{FF2B5EF4-FFF2-40B4-BE49-F238E27FC236}">
                <a16:creationId xmlns:a16="http://schemas.microsoft.com/office/drawing/2014/main" id="{3C6EE297-AD4D-4CF2-887F-FB80F5848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2266950"/>
            <a:ext cx="1492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改变资源状态</a:t>
            </a:r>
          </a:p>
        </p:txBody>
      </p:sp>
      <p:sp>
        <p:nvSpPr>
          <p:cNvPr id="185361" name="Line 17">
            <a:extLst>
              <a:ext uri="{FF2B5EF4-FFF2-40B4-BE49-F238E27FC236}">
                <a16:creationId xmlns:a16="http://schemas.microsoft.com/office/drawing/2014/main" id="{716E740C-CB48-4954-889D-22E18A84A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0" y="3581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2" name="Text Box 18">
            <a:extLst>
              <a:ext uri="{FF2B5EF4-FFF2-40B4-BE49-F238E27FC236}">
                <a16:creationId xmlns:a16="http://schemas.microsoft.com/office/drawing/2014/main" id="{99537945-F820-477B-9318-7E60AEAB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6" y="3284539"/>
            <a:ext cx="17811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释放资源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唤醒等待进程</a:t>
            </a:r>
          </a:p>
        </p:txBody>
      </p:sp>
      <p:sp>
        <p:nvSpPr>
          <p:cNvPr id="185363" name="Text Box 19">
            <a:extLst>
              <a:ext uri="{FF2B5EF4-FFF2-40B4-BE49-F238E27FC236}">
                <a16:creationId xmlns:a16="http://schemas.microsoft.com/office/drawing/2014/main" id="{0C77C598-AEEF-459C-AAF1-3D716B0C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018088"/>
            <a:ext cx="1233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进程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文鼎火柴体" pitchFamily="33" charset="-122"/>
              </a:rPr>
              <a:t>1</a:t>
            </a:r>
            <a:endParaRPr lang="en-US" altLang="zh-CN" sz="2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文鼎火柴体" pitchFamily="33" charset="-122"/>
              <a:ea typeface="文鼎火柴体" pitchFamily="33" charset="-122"/>
            </a:endParaRPr>
          </a:p>
        </p:txBody>
      </p:sp>
      <p:sp>
        <p:nvSpPr>
          <p:cNvPr id="185364" name="Text Box 20">
            <a:extLst>
              <a:ext uri="{FF2B5EF4-FFF2-40B4-BE49-F238E27FC236}">
                <a16:creationId xmlns:a16="http://schemas.microsoft.com/office/drawing/2014/main" id="{23A66289-8560-4312-8F53-508D3F4E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4976813"/>
            <a:ext cx="1233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进程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2</a:t>
            </a:r>
          </a:p>
        </p:txBody>
      </p:sp>
      <p:sp>
        <p:nvSpPr>
          <p:cNvPr id="185365" name="AutoShape 21">
            <a:extLst>
              <a:ext uri="{FF2B5EF4-FFF2-40B4-BE49-F238E27FC236}">
                <a16:creationId xmlns:a16="http://schemas.microsoft.com/office/drawing/2014/main" id="{2648B99A-B9EE-44CE-9628-6C7C2AF9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4" y="1989139"/>
            <a:ext cx="358775" cy="358775"/>
          </a:xfrm>
          <a:prstGeom prst="su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6" name="AutoShape 22">
            <a:extLst>
              <a:ext uri="{FF2B5EF4-FFF2-40B4-BE49-F238E27FC236}">
                <a16:creationId xmlns:a16="http://schemas.microsoft.com/office/drawing/2014/main" id="{2ACE16D0-A4C2-41C3-B6DD-F93A992D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2060576"/>
            <a:ext cx="358775" cy="358775"/>
          </a:xfrm>
          <a:prstGeom prst="su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7" name="Line 23">
            <a:extLst>
              <a:ext uri="{FF2B5EF4-FFF2-40B4-BE49-F238E27FC236}">
                <a16:creationId xmlns:a16="http://schemas.microsoft.com/office/drawing/2014/main" id="{A438B3A3-AAEC-4E3C-9571-B3821ED0B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1" y="25654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8" name="Line 24">
            <a:extLst>
              <a:ext uri="{FF2B5EF4-FFF2-40B4-BE49-F238E27FC236}">
                <a16:creationId xmlns:a16="http://schemas.microsoft.com/office/drawing/2014/main" id="{30EAEAF5-9465-43C7-8625-E8789C506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3" y="3573463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3337E-7 L 5.55556E-7 0.06304 " pathEditMode="relative" ptsTypes="AA">
                                      <p:cBhvr>
                                        <p:cTn id="6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0.06297 L -6.94444E-6 0.13658 " pathEditMode="relative" ptsTypes="AA">
                                      <p:cBhvr>
                                        <p:cTn id="18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3.05556E-6 0.05255 " pathEditMode="relative" ptsTypes="AA">
                                      <p:cBhvr>
                                        <p:cTn id="22" dur="20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0.13658 L -6.94444E-6 0.20996 " pathEditMode="relative" ptsTypes="AA">
                                      <p:cBhvr>
                                        <p:cTn id="43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0.20996 L -6.94444E-6 0.28357 " pathEditMode="relative" ptsTypes="AA">
                                      <p:cBhvr>
                                        <p:cTn id="63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254 L 3.05556E-6 0.13657 " pathEditMode="relative" ptsTypes="AA">
                                      <p:cBhvr>
                                        <p:cTn id="67" dur="20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3657 L 3.05556E-6 0.20995 " pathEditMode="relative" ptsTypes="AA">
                                      <p:cBhvr>
                                        <p:cTn id="70" dur="20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0995 L -3.05556E-6 0.27291 " pathEditMode="relative" ptsTypes="AA">
                                      <p:cBhvr>
                                        <p:cTn id="78" dur="20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8" grpId="0"/>
      <p:bldP spid="185358" grpId="1"/>
      <p:bldP spid="185360" grpId="0"/>
      <p:bldP spid="1853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E6C397CC-0CBC-488F-8904-117B45072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304802"/>
            <a:ext cx="4721225" cy="744538"/>
          </a:xfrm>
        </p:spPr>
        <p:txBody>
          <a:bodyPr/>
          <a:lstStyle/>
          <a:p>
            <a:r>
              <a:rPr lang="zh-CN" altLang="en-US" sz="3600" b="1" dirty="0"/>
              <a:t>前驱图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BAFB0DD-A1D0-46EC-977A-DADEBFF5C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8800" y="1026851"/>
            <a:ext cx="8077639" cy="252095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sz="3200" b="1" dirty="0"/>
              <a:t>——</a:t>
            </a:r>
            <a:r>
              <a:rPr lang="zh-CN" altLang="en-US" sz="3200" b="1" dirty="0"/>
              <a:t>有向无环图</a:t>
            </a:r>
          </a:p>
          <a:p>
            <a:pPr lvl="2"/>
            <a:r>
              <a:rPr lang="zh-CN" altLang="en-US" sz="2800" b="1" dirty="0"/>
              <a:t>节点：表示一条语句，或一段程序</a:t>
            </a:r>
          </a:p>
          <a:p>
            <a:pPr lvl="2"/>
            <a:r>
              <a:rPr lang="zh-CN" altLang="en-US" sz="2800" b="1" dirty="0"/>
              <a:t>有向线段：表示语句之间的顺序关系</a:t>
            </a:r>
          </a:p>
          <a:p>
            <a:pPr lvl="2"/>
            <a:r>
              <a:rPr lang="zh-CN" altLang="en-US" sz="2800" b="1" dirty="0"/>
              <a:t>无环：当程序中出现循环时，一般将整个循环作为一个节点</a:t>
            </a: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D549A705-9FB4-45A6-A582-FCE2B2B1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3717032"/>
            <a:ext cx="2519363" cy="2667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2460765F-8A02-4E59-8388-AF67B963F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4040882"/>
            <a:ext cx="130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a1 = 5;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DCF223F1-3920-4851-825E-84C82E16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725095"/>
            <a:ext cx="222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b1 = a1 + 5 ;</a:t>
            </a:r>
          </a:p>
        </p:txBody>
      </p:sp>
      <p:sp>
        <p:nvSpPr>
          <p:cNvPr id="125959" name="Text Box 7">
            <a:extLst>
              <a:ext uri="{FF2B5EF4-FFF2-40B4-BE49-F238E27FC236}">
                <a16:creationId xmlns:a16="http://schemas.microsoft.com/office/drawing/2014/main" id="{4B66F839-B87D-4056-BA02-7232BB24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5412482"/>
            <a:ext cx="174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print(b1);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5960" name="Oval 8">
            <a:extLst>
              <a:ext uri="{FF2B5EF4-FFF2-40B4-BE49-F238E27FC236}">
                <a16:creationId xmlns:a16="http://schemas.microsoft.com/office/drawing/2014/main" id="{35BA6C4E-6920-448B-B2B0-6E973A77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091682"/>
            <a:ext cx="1655763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Oval 9">
            <a:extLst>
              <a:ext uri="{FF2B5EF4-FFF2-40B4-BE49-F238E27FC236}">
                <a16:creationId xmlns:a16="http://schemas.microsoft.com/office/drawing/2014/main" id="{A9C67B1E-CB16-4FB9-8B93-CB7E8FFC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701282"/>
            <a:ext cx="2124075" cy="533400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2" name="Oval 10">
            <a:extLst>
              <a:ext uri="{FF2B5EF4-FFF2-40B4-BE49-F238E27FC236}">
                <a16:creationId xmlns:a16="http://schemas.microsoft.com/office/drawing/2014/main" id="{685400B4-168B-4536-B649-7153A610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463282"/>
            <a:ext cx="1944688" cy="533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3" name="AutoShape 11">
            <a:extLst>
              <a:ext uri="{FF2B5EF4-FFF2-40B4-BE49-F238E27FC236}">
                <a16:creationId xmlns:a16="http://schemas.microsoft.com/office/drawing/2014/main" id="{6B5F8909-F2A8-4950-89B3-B96FB127B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4869557"/>
            <a:ext cx="1447800" cy="457200"/>
          </a:xfrm>
          <a:prstGeom prst="rightArrow">
            <a:avLst>
              <a:gd name="adj1" fmla="val 50000"/>
              <a:gd name="adj2" fmla="val 791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4" name="Oval 12">
            <a:extLst>
              <a:ext uri="{FF2B5EF4-FFF2-40B4-BE49-F238E27FC236}">
                <a16:creationId xmlns:a16="http://schemas.microsoft.com/office/drawing/2014/main" id="{AD4693AB-3F75-42F1-AEA4-F3F2BF6E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77482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I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5965" name="Line 13">
            <a:extLst>
              <a:ext uri="{FF2B5EF4-FFF2-40B4-BE49-F238E27FC236}">
                <a16:creationId xmlns:a16="http://schemas.microsoft.com/office/drawing/2014/main" id="{9A8FC45F-DE9D-4D1E-9769-AA6EA313D5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5082283"/>
            <a:ext cx="879475" cy="31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6" name="Oval 14">
            <a:extLst>
              <a:ext uri="{FF2B5EF4-FFF2-40B4-BE49-F238E27FC236}">
                <a16:creationId xmlns:a16="http://schemas.microsoft.com/office/drawing/2014/main" id="{5B23BA24-0CEF-4B6A-B38C-C271B28D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77482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C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5967" name="Oval 15">
            <a:extLst>
              <a:ext uri="{FF2B5EF4-FFF2-40B4-BE49-F238E27FC236}">
                <a16:creationId xmlns:a16="http://schemas.microsoft.com/office/drawing/2014/main" id="{07E6563B-F5D1-451B-9544-BA1480B1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777482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P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5968" name="Line 16">
            <a:extLst>
              <a:ext uri="{FF2B5EF4-FFF2-40B4-BE49-F238E27FC236}">
                <a16:creationId xmlns:a16="http://schemas.microsoft.com/office/drawing/2014/main" id="{F0B1CFF5-E08A-41EF-B2B3-AE11D6CE0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082282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9" name="Text Box 17">
            <a:extLst>
              <a:ext uri="{FF2B5EF4-FFF2-40B4-BE49-F238E27FC236}">
                <a16:creationId xmlns:a16="http://schemas.microsoft.com/office/drawing/2014/main" id="{5BA26329-1422-48C9-B17D-AD3E39476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29957"/>
            <a:ext cx="105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0066"/>
                </a:solidFill>
                <a:latin typeface="Arial" panose="020B0604020202020204" pitchFamily="34" charset="0"/>
                <a:ea typeface="楷体_GB2312" panose="02010600030101010101" charset="-122"/>
              </a:rPr>
              <a:t>I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nput</a:t>
            </a:r>
          </a:p>
        </p:txBody>
      </p:sp>
      <p:sp>
        <p:nvSpPr>
          <p:cNvPr id="125970" name="Text Box 18">
            <a:extLst>
              <a:ext uri="{FF2B5EF4-FFF2-40B4-BE49-F238E27FC236}">
                <a16:creationId xmlns:a16="http://schemas.microsoft.com/office/drawing/2014/main" id="{EB8FDA73-B7F2-440F-90CA-C5055E6B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5529957"/>
            <a:ext cx="176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0066"/>
                </a:solidFill>
                <a:latin typeface="Arial" panose="020B0604020202020204" pitchFamily="34" charset="0"/>
                <a:ea typeface="楷体_GB2312" panose="02010600030101010101" charset="-12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alculate</a:t>
            </a:r>
          </a:p>
        </p:txBody>
      </p:sp>
      <p:sp>
        <p:nvSpPr>
          <p:cNvPr id="125971" name="Text Box 19">
            <a:extLst>
              <a:ext uri="{FF2B5EF4-FFF2-40B4-BE49-F238E27FC236}">
                <a16:creationId xmlns:a16="http://schemas.microsoft.com/office/drawing/2014/main" id="{E1E655D0-0134-44C4-8AD6-16F2B0EC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514" y="5529957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0066"/>
                </a:solidFill>
                <a:latin typeface="Arial" panose="020B0604020202020204" pitchFamily="34" charset="0"/>
                <a:ea typeface="楷体_GB2312" panose="02010600030101010101" charset="-122"/>
              </a:rPr>
              <a:t>P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rint</a:t>
            </a:r>
          </a:p>
        </p:txBody>
      </p:sp>
      <p:sp>
        <p:nvSpPr>
          <p:cNvPr id="125972" name="Freeform 20">
            <a:extLst>
              <a:ext uri="{FF2B5EF4-FFF2-40B4-BE49-F238E27FC236}">
                <a16:creationId xmlns:a16="http://schemas.microsoft.com/office/drawing/2014/main" id="{354886C1-8C15-47C4-AFEF-9ECAB92CE157}"/>
              </a:ext>
            </a:extLst>
          </p:cNvPr>
          <p:cNvSpPr>
            <a:spLocks/>
          </p:cNvSpPr>
          <p:nvPr/>
        </p:nvSpPr>
        <p:spPr bwMode="auto">
          <a:xfrm>
            <a:off x="3792538" y="4244082"/>
            <a:ext cx="2455862" cy="533400"/>
          </a:xfrm>
          <a:custGeom>
            <a:avLst/>
            <a:gdLst>
              <a:gd name="T0" fmla="*/ 0 w 1248"/>
              <a:gd name="T1" fmla="*/ 48 h 336"/>
              <a:gd name="T2" fmla="*/ 624 w 1248"/>
              <a:gd name="T3" fmla="*/ 48 h 336"/>
              <a:gd name="T4" fmla="*/ 1248 w 1248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336">
                <a:moveTo>
                  <a:pt x="0" y="48"/>
                </a:moveTo>
                <a:cubicBezTo>
                  <a:pt x="208" y="24"/>
                  <a:pt x="416" y="0"/>
                  <a:pt x="624" y="48"/>
                </a:cubicBezTo>
                <a:cubicBezTo>
                  <a:pt x="832" y="96"/>
                  <a:pt x="1040" y="216"/>
                  <a:pt x="1248" y="336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3" name="Freeform 21">
            <a:extLst>
              <a:ext uri="{FF2B5EF4-FFF2-40B4-BE49-F238E27FC236}">
                <a16:creationId xmlns:a16="http://schemas.microsoft.com/office/drawing/2014/main" id="{D5147FA5-BC63-4847-A2C2-CB6B35C3F31B}"/>
              </a:ext>
            </a:extLst>
          </p:cNvPr>
          <p:cNvSpPr>
            <a:spLocks/>
          </p:cNvSpPr>
          <p:nvPr/>
        </p:nvSpPr>
        <p:spPr bwMode="auto">
          <a:xfrm>
            <a:off x="4295776" y="4294882"/>
            <a:ext cx="3705225" cy="635000"/>
          </a:xfrm>
          <a:custGeom>
            <a:avLst/>
            <a:gdLst>
              <a:gd name="T0" fmla="*/ 0 w 2448"/>
              <a:gd name="T1" fmla="*/ 400 h 400"/>
              <a:gd name="T2" fmla="*/ 1488 w 2448"/>
              <a:gd name="T3" fmla="*/ 16 h 400"/>
              <a:gd name="T4" fmla="*/ 2448 w 2448"/>
              <a:gd name="T5" fmla="*/ 30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8" h="400">
                <a:moveTo>
                  <a:pt x="0" y="400"/>
                </a:moveTo>
                <a:cubicBezTo>
                  <a:pt x="540" y="216"/>
                  <a:pt x="1080" y="32"/>
                  <a:pt x="1488" y="16"/>
                </a:cubicBezTo>
                <a:cubicBezTo>
                  <a:pt x="1896" y="0"/>
                  <a:pt x="2172" y="152"/>
                  <a:pt x="2448" y="304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4" name="Freeform 22">
            <a:extLst>
              <a:ext uri="{FF2B5EF4-FFF2-40B4-BE49-F238E27FC236}">
                <a16:creationId xmlns:a16="http://schemas.microsoft.com/office/drawing/2014/main" id="{0AB16659-0F0A-48EA-8F33-507CE1E593F9}"/>
              </a:ext>
            </a:extLst>
          </p:cNvPr>
          <p:cNvSpPr>
            <a:spLocks/>
          </p:cNvSpPr>
          <p:nvPr/>
        </p:nvSpPr>
        <p:spPr bwMode="auto">
          <a:xfrm>
            <a:off x="4079876" y="3717032"/>
            <a:ext cx="5673725" cy="2051050"/>
          </a:xfrm>
          <a:custGeom>
            <a:avLst/>
            <a:gdLst>
              <a:gd name="T0" fmla="*/ 0 w 3600"/>
              <a:gd name="T1" fmla="*/ 1256 h 1256"/>
              <a:gd name="T2" fmla="*/ 1968 w 3600"/>
              <a:gd name="T3" fmla="*/ 104 h 1256"/>
              <a:gd name="T4" fmla="*/ 3600 w 3600"/>
              <a:gd name="T5" fmla="*/ 632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0" h="1256">
                <a:moveTo>
                  <a:pt x="0" y="1256"/>
                </a:moveTo>
                <a:cubicBezTo>
                  <a:pt x="684" y="732"/>
                  <a:pt x="1368" y="208"/>
                  <a:pt x="1968" y="104"/>
                </a:cubicBezTo>
                <a:cubicBezTo>
                  <a:pt x="2568" y="0"/>
                  <a:pt x="3084" y="316"/>
                  <a:pt x="3600" y="632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5" name="Text Box 23">
            <a:extLst>
              <a:ext uri="{FF2B5EF4-FFF2-40B4-BE49-F238E27FC236}">
                <a16:creationId xmlns:a16="http://schemas.microsoft.com/office/drawing/2014/main" id="{950343F7-78FB-430A-AF4A-1E4BFC0B6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087" y="4060725"/>
            <a:ext cx="129344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sz="2800" dirty="0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前驱图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6A8EE6A-4FB0-4071-85C0-FCDF6AF4F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51054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>
                <a:solidFill>
                  <a:srgbClr val="FFFF00"/>
                </a:solidFill>
                <a:latin typeface="黑体" panose="02010609060101010101" pitchFamily="49" charset="-122"/>
              </a:rPr>
              <a:t>同步机制应遵循的原则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8595AFAC-048B-414D-926B-79EC8EF1F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556792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FF00"/>
                </a:solidFill>
              </a:rPr>
              <a:t>空闲让进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1A9F097-589E-4863-8F74-366ECF5B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2302917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FF00"/>
                </a:solidFill>
              </a:rPr>
              <a:t>忙则等待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3F7D6713-4DFA-4B58-8A1E-080C6BCF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3080792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FF00"/>
                </a:solidFill>
              </a:rPr>
              <a:t>有限等待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3AB999B8-103E-4E34-8B7B-237A5416A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3826917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FF00"/>
                </a:solidFill>
              </a:rPr>
              <a:t>让权等待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91B78514-35E2-49D9-B5BC-7203BC92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120" y="1642808"/>
            <a:ext cx="648072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无进程处于临界区，可让一新进程进入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7349CE91-504D-4B94-8DC3-72F70DC81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120" y="2425700"/>
            <a:ext cx="6624736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有进程处于临界区，其余进程必须等待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C0886CB1-A666-41AB-9124-CC5749259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120" y="3200400"/>
            <a:ext cx="7344816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进程进入临界区的要求必须在有限时间内满足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F446DD55-854C-4088-ACFB-E8F2903E4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120" y="3949700"/>
            <a:ext cx="7344816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等待进入临界区的进程，其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占用必须释放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BB4D9F6-BF51-4C17-AA78-3FA459AF7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2" y="5215192"/>
            <a:ext cx="5184775" cy="720725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两个是基本原则，必须遵循！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13723D-631B-43DB-BF70-0CB1951D6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38100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3600">
                <a:solidFill>
                  <a:srgbClr val="FFFF00"/>
                </a:solidFill>
                <a:latin typeface="黑体" panose="02010609060101010101" pitchFamily="49" charset="-122"/>
              </a:rPr>
              <a:t>临界资源锁机制</a:t>
            </a:r>
          </a:p>
        </p:txBody>
      </p:sp>
      <p:pic>
        <p:nvPicPr>
          <p:cNvPr id="13316" name="Picture 4" descr="HH00912_">
            <a:extLst>
              <a:ext uri="{FF2B5EF4-FFF2-40B4-BE49-F238E27FC236}">
                <a16:creationId xmlns:a16="http://schemas.microsoft.com/office/drawing/2014/main" id="{FB9D6117-FB89-4967-AA31-058D9A868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00201"/>
            <a:ext cx="2098675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>
            <a:extLst>
              <a:ext uri="{FF2B5EF4-FFF2-40B4-BE49-F238E27FC236}">
                <a16:creationId xmlns:a16="http://schemas.microsoft.com/office/drawing/2014/main" id="{679CA9F9-6B6B-44A4-84CD-61004CE2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16335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为临界资源加一个“锁”</a:t>
            </a: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D99F10F2-3216-4C5F-BF16-35BC7AC0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09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069E5FA4-7F78-4DCB-8692-B2494B4E7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81201"/>
            <a:ext cx="1752600" cy="111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</a:rPr>
              <a:t>锁变量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FB60CED8-6728-43D3-A1B2-2FEB26E58866}"/>
              </a:ext>
            </a:extLst>
          </p:cNvPr>
          <p:cNvSpPr>
            <a:spLocks/>
          </p:cNvSpPr>
          <p:nvPr/>
        </p:nvSpPr>
        <p:spPr bwMode="auto">
          <a:xfrm>
            <a:off x="8001000" y="1677988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603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B6B70D13-D77C-4A81-996C-1F573E5A8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220788"/>
            <a:ext cx="1981200" cy="99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True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zh-CN" altLang="en-US" sz="3200"/>
              <a:t>资源在用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06716440-3B7F-4E78-B582-37D04BD4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820988"/>
            <a:ext cx="1981200" cy="99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False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zh-CN" altLang="en-US" sz="3200"/>
              <a:t>资源空闲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CB96EC25-00DC-4D9C-BC36-83696EC83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3833814"/>
            <a:ext cx="819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b="0"/>
              <a:t>每个进程必须按照以下过程操作临界资源：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6A38A39A-1D2C-477A-B20A-4B0927959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648201"/>
            <a:ext cx="17107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</a:rPr>
              <a:t>......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</a:rPr>
              <a:t>关锁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0DD22F2A-076A-4071-9232-7417755FB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4648201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</a:rPr>
              <a:t>进入临界区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F43BBC99-142C-46BA-8FA8-653D0C06A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4648201"/>
            <a:ext cx="17107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</a:rPr>
              <a:t>开锁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</a:rPr>
              <a:t>......</a:t>
            </a:r>
          </a:p>
        </p:txBody>
      </p:sp>
      <p:sp>
        <p:nvSpPr>
          <p:cNvPr id="13327" name="AutoShape 15">
            <a:extLst>
              <a:ext uri="{FF2B5EF4-FFF2-40B4-BE49-F238E27FC236}">
                <a16:creationId xmlns:a16="http://schemas.microsoft.com/office/drawing/2014/main" id="{177B9B3D-0257-4648-8870-05385BA4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AutoShape 16">
            <a:extLst>
              <a:ext uri="{FF2B5EF4-FFF2-40B4-BE49-F238E27FC236}">
                <a16:creationId xmlns:a16="http://schemas.microsoft.com/office/drawing/2014/main" id="{E0CA793D-D4C4-4B72-82BC-873D2E4E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8006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29" name="Picture 17" descr="BS00582_">
            <a:extLst>
              <a:ext uri="{FF2B5EF4-FFF2-40B4-BE49-F238E27FC236}">
                <a16:creationId xmlns:a16="http://schemas.microsoft.com/office/drawing/2014/main" id="{6789A0FF-E458-47BB-BBE2-5939BE4E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9" y="5181600"/>
            <a:ext cx="1203325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 descr="j0189204">
            <a:extLst>
              <a:ext uri="{FF2B5EF4-FFF2-40B4-BE49-F238E27FC236}">
                <a16:creationId xmlns:a16="http://schemas.microsoft.com/office/drawing/2014/main" id="{AEA6CB3C-7BB5-42FB-9394-65937084BF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6" y="5334000"/>
            <a:ext cx="1635125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1" name="Picture 19" descr="j0178152">
            <a:extLst>
              <a:ext uri="{FF2B5EF4-FFF2-40B4-BE49-F238E27FC236}">
                <a16:creationId xmlns:a16="http://schemas.microsoft.com/office/drawing/2014/main" id="{64AEDC12-63C9-4E8A-96F3-9FFC310382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5257800"/>
            <a:ext cx="86836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19" grpId="0" autoUpdateAnimBg="0"/>
      <p:bldP spid="13321" grpId="0" autoUpdateAnimBg="0"/>
      <p:bldP spid="13322" grpId="0" autoUpdateAnimBg="0"/>
      <p:bldP spid="13323" grpId="0" autoUpdateAnimBg="0"/>
      <p:bldP spid="13324" grpId="0" autoUpdateAnimBg="0"/>
      <p:bldP spid="13325" grpId="0" autoUpdateAnimBg="0"/>
      <p:bldP spid="133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>
            <a:extLst>
              <a:ext uri="{FF2B5EF4-FFF2-40B4-BE49-F238E27FC236}">
                <a16:creationId xmlns:a16="http://schemas.microsoft.com/office/drawing/2014/main" id="{CC518387-4244-44E0-9BBF-45F41682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812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EF77D952-180C-4F0D-8700-3CE162A3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574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ECFE9A76-7372-4ADF-833B-BE0F3FCB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908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check: if ( L = = 1){</a:t>
            </a: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6FD85CC5-4BC9-4C38-B622-89DF3433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004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	goto check; </a:t>
            </a:r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CAA20814-4119-469A-B72A-FA35C86E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0100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else L = 1;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D46D3967-AAA3-44B7-B204-6EB9C084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19625"/>
            <a:ext cx="3429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208905" name="Text Box 9">
            <a:extLst>
              <a:ext uri="{FF2B5EF4-FFF2-40B4-BE49-F238E27FC236}">
                <a16:creationId xmlns:a16="http://schemas.microsoft.com/office/drawing/2014/main" id="{8A121926-95D1-4BAA-BD3F-735EA819F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723901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L</a:t>
            </a:r>
          </a:p>
        </p:txBody>
      </p:sp>
      <p:sp>
        <p:nvSpPr>
          <p:cNvPr id="208906" name="Text Box 10">
            <a:extLst>
              <a:ext uri="{FF2B5EF4-FFF2-40B4-BE49-F238E27FC236}">
                <a16:creationId xmlns:a16="http://schemas.microsoft.com/office/drawing/2014/main" id="{6F99BD56-0D12-4125-8598-AC9DC1714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9" y="1389063"/>
            <a:ext cx="1231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进程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1</a:t>
            </a:r>
          </a:p>
        </p:txBody>
      </p:sp>
      <p:sp>
        <p:nvSpPr>
          <p:cNvPr id="208907" name="Text Box 11">
            <a:extLst>
              <a:ext uri="{FF2B5EF4-FFF2-40B4-BE49-F238E27FC236}">
                <a16:creationId xmlns:a16="http://schemas.microsoft.com/office/drawing/2014/main" id="{974B2CE2-3CF6-49F4-B34C-AFD5BFB9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1349375"/>
            <a:ext cx="1231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进程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2</a:t>
            </a:r>
          </a:p>
        </p:txBody>
      </p:sp>
      <p:sp>
        <p:nvSpPr>
          <p:cNvPr id="208908" name="Rectangle 12">
            <a:extLst>
              <a:ext uri="{FF2B5EF4-FFF2-40B4-BE49-F238E27FC236}">
                <a16:creationId xmlns:a16="http://schemas.microsoft.com/office/drawing/2014/main" id="{7F7AB570-BAD8-4259-8867-EF0871B66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292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unlock( L );</a:t>
            </a:r>
          </a:p>
        </p:txBody>
      </p:sp>
      <p:sp>
        <p:nvSpPr>
          <p:cNvPr id="208909" name="Rectangle 13">
            <a:extLst>
              <a:ext uri="{FF2B5EF4-FFF2-40B4-BE49-F238E27FC236}">
                <a16:creationId xmlns:a16="http://schemas.microsoft.com/office/drawing/2014/main" id="{D0123BB3-B166-4A4A-90A7-D2AE9100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8388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C2F6FB0A-B166-425D-922E-73CA4A03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670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check: if ( L = = 1){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5470C860-BB0D-4A20-A383-CD14C9B7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4766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	goto check; 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A60992E-76C6-4F52-A017-20114831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0862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else L = 1;</a:t>
            </a:r>
          </a:p>
        </p:txBody>
      </p:sp>
      <p:sp>
        <p:nvSpPr>
          <p:cNvPr id="208913" name="Rectangle 17">
            <a:extLst>
              <a:ext uri="{FF2B5EF4-FFF2-40B4-BE49-F238E27FC236}">
                <a16:creationId xmlns:a16="http://schemas.microsoft.com/office/drawing/2014/main" id="{12584CB2-EA8F-4221-BD97-2E4399EB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95825"/>
            <a:ext cx="3429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208914" name="Rectangle 18">
            <a:extLst>
              <a:ext uri="{FF2B5EF4-FFF2-40B4-BE49-F238E27FC236}">
                <a16:creationId xmlns:a16="http://schemas.microsoft.com/office/drawing/2014/main" id="{C9F8093A-E913-49D2-BA81-0D3DA029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054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unlock( L );</a:t>
            </a:r>
          </a:p>
        </p:txBody>
      </p:sp>
      <p:sp>
        <p:nvSpPr>
          <p:cNvPr id="208915" name="Rectangle 19">
            <a:extLst>
              <a:ext uri="{FF2B5EF4-FFF2-40B4-BE49-F238E27FC236}">
                <a16:creationId xmlns:a16="http://schemas.microsoft.com/office/drawing/2014/main" id="{D981F18F-5C06-4AA8-850B-B92F814A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9150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grpSp>
        <p:nvGrpSpPr>
          <p:cNvPr id="208916" name="Group 20">
            <a:extLst>
              <a:ext uri="{FF2B5EF4-FFF2-40B4-BE49-F238E27FC236}">
                <a16:creationId xmlns:a16="http://schemas.microsoft.com/office/drawing/2014/main" id="{18A4A604-BE32-4947-AEC8-1F9AB891E67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571625"/>
            <a:ext cx="4953000" cy="1371600"/>
            <a:chOff x="1152" y="576"/>
            <a:chExt cx="3120" cy="864"/>
          </a:xfrm>
        </p:grpSpPr>
        <p:sp>
          <p:nvSpPr>
            <p:cNvPr id="208917" name="Freeform 21">
              <a:extLst>
                <a:ext uri="{FF2B5EF4-FFF2-40B4-BE49-F238E27FC236}">
                  <a16:creationId xmlns:a16="http://schemas.microsoft.com/office/drawing/2014/main" id="{10CCE05F-6721-4097-B7B5-17A590E14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576"/>
              <a:ext cx="1392" cy="864"/>
            </a:xfrm>
            <a:custGeom>
              <a:avLst/>
              <a:gdLst>
                <a:gd name="T0" fmla="*/ 0 w 1392"/>
                <a:gd name="T1" fmla="*/ 864 h 864"/>
                <a:gd name="T2" fmla="*/ 528 w 1392"/>
                <a:gd name="T3" fmla="*/ 192 h 864"/>
                <a:gd name="T4" fmla="*/ 1392 w 1392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864">
                  <a:moveTo>
                    <a:pt x="0" y="864"/>
                  </a:moveTo>
                  <a:cubicBezTo>
                    <a:pt x="148" y="600"/>
                    <a:pt x="296" y="336"/>
                    <a:pt x="528" y="192"/>
                  </a:cubicBezTo>
                  <a:cubicBezTo>
                    <a:pt x="760" y="48"/>
                    <a:pt x="1076" y="24"/>
                    <a:pt x="1392" y="0"/>
                  </a:cubicBezTo>
                </a:path>
              </a:pathLst>
            </a:custGeom>
            <a:noFill/>
            <a:ln w="38100" cmpd="sng">
              <a:solidFill>
                <a:srgbClr val="99FF9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8" name="Freeform 22">
              <a:extLst>
                <a:ext uri="{FF2B5EF4-FFF2-40B4-BE49-F238E27FC236}">
                  <a16:creationId xmlns:a16="http://schemas.microsoft.com/office/drawing/2014/main" id="{8E457E19-64DC-4C93-8F94-FF1CCC741C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8" y="576"/>
              <a:ext cx="1104" cy="864"/>
            </a:xfrm>
            <a:custGeom>
              <a:avLst/>
              <a:gdLst>
                <a:gd name="T0" fmla="*/ 0 w 1392"/>
                <a:gd name="T1" fmla="*/ 864 h 864"/>
                <a:gd name="T2" fmla="*/ 528 w 1392"/>
                <a:gd name="T3" fmla="*/ 192 h 864"/>
                <a:gd name="T4" fmla="*/ 1392 w 1392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864">
                  <a:moveTo>
                    <a:pt x="0" y="864"/>
                  </a:moveTo>
                  <a:cubicBezTo>
                    <a:pt x="148" y="600"/>
                    <a:pt x="296" y="336"/>
                    <a:pt x="528" y="192"/>
                  </a:cubicBezTo>
                  <a:cubicBezTo>
                    <a:pt x="760" y="48"/>
                    <a:pt x="1076" y="24"/>
                    <a:pt x="1392" y="0"/>
                  </a:cubicBezTo>
                </a:path>
              </a:pathLst>
            </a:custGeom>
            <a:noFill/>
            <a:ln w="38100" cmpd="sng">
              <a:solidFill>
                <a:srgbClr val="99FF9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8919" name="Picture 23" descr="BD04924_">
            <a:extLst>
              <a:ext uri="{FF2B5EF4-FFF2-40B4-BE49-F238E27FC236}">
                <a16:creationId xmlns:a16="http://schemas.microsoft.com/office/drawing/2014/main" id="{7BB77F01-AD20-4110-97F0-3310C726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1209675"/>
            <a:ext cx="584200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20" name="Picture 24" descr="BD04924_">
            <a:extLst>
              <a:ext uri="{FF2B5EF4-FFF2-40B4-BE49-F238E27FC236}">
                <a16:creationId xmlns:a16="http://schemas.microsoft.com/office/drawing/2014/main" id="{1DE47AAB-0E0B-435E-98A1-F3FB24F2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1316039"/>
            <a:ext cx="5842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21" name="Line 25">
            <a:extLst>
              <a:ext uri="{FF2B5EF4-FFF2-40B4-BE49-F238E27FC236}">
                <a16:creationId xmlns:a16="http://schemas.microsoft.com/office/drawing/2014/main" id="{2BCD4664-7745-4543-A4BC-B12AEB635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7052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2" name="Line 26">
            <a:extLst>
              <a:ext uri="{FF2B5EF4-FFF2-40B4-BE49-F238E27FC236}">
                <a16:creationId xmlns:a16="http://schemas.microsoft.com/office/drawing/2014/main" id="{55567F45-84BF-4D2E-ACD8-3F3CF87DE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0956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3" name="Line 27">
            <a:extLst>
              <a:ext uri="{FF2B5EF4-FFF2-40B4-BE49-F238E27FC236}">
                <a16:creationId xmlns:a16="http://schemas.microsoft.com/office/drawing/2014/main" id="{C68479CA-B152-405B-B6B8-93C15E311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0956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4" name="Line 28">
            <a:extLst>
              <a:ext uri="{FF2B5EF4-FFF2-40B4-BE49-F238E27FC236}">
                <a16:creationId xmlns:a16="http://schemas.microsoft.com/office/drawing/2014/main" id="{A60B66A4-4EF9-4CCB-A678-6865FE2A1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7814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5" name="Line 29">
            <a:extLst>
              <a:ext uri="{FF2B5EF4-FFF2-40B4-BE49-F238E27FC236}">
                <a16:creationId xmlns:a16="http://schemas.microsoft.com/office/drawing/2014/main" id="{691BE4C4-321C-4755-98B5-8C952A99D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718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6" name="Line 30">
            <a:extLst>
              <a:ext uri="{FF2B5EF4-FFF2-40B4-BE49-F238E27FC236}">
                <a16:creationId xmlns:a16="http://schemas.microsoft.com/office/drawing/2014/main" id="{BD931800-B0AD-41BB-963C-59479052D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71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7" name="AutoShape 31">
            <a:extLst>
              <a:ext uri="{FF2B5EF4-FFF2-40B4-BE49-F238E27FC236}">
                <a16:creationId xmlns:a16="http://schemas.microsoft.com/office/drawing/2014/main" id="{A5D2E3D7-4107-4B29-94E6-639A999DD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357439"/>
            <a:ext cx="358775" cy="358775"/>
          </a:xfrm>
          <a:prstGeom prst="su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8" name="AutoShape 32">
            <a:extLst>
              <a:ext uri="{FF2B5EF4-FFF2-40B4-BE49-F238E27FC236}">
                <a16:creationId xmlns:a16="http://schemas.microsoft.com/office/drawing/2014/main" id="{46EECB01-9491-41B9-BBA0-F1DF4E07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476" y="2430464"/>
            <a:ext cx="358775" cy="358775"/>
          </a:xfrm>
          <a:prstGeom prst="su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9" name="Group 33">
            <a:extLst>
              <a:ext uri="{FF2B5EF4-FFF2-40B4-BE49-F238E27FC236}">
                <a16:creationId xmlns:a16="http://schemas.microsoft.com/office/drawing/2014/main" id="{7A87C016-3A04-45F7-BD8B-AC587B5E786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235075"/>
            <a:ext cx="914400" cy="996950"/>
            <a:chOff x="2592" y="364"/>
            <a:chExt cx="576" cy="628"/>
          </a:xfrm>
        </p:grpSpPr>
        <p:pic>
          <p:nvPicPr>
            <p:cNvPr id="208930" name="Picture 34" descr="BD04920_">
              <a:extLst>
                <a:ext uri="{FF2B5EF4-FFF2-40B4-BE49-F238E27FC236}">
                  <a16:creationId xmlns:a16="http://schemas.microsoft.com/office/drawing/2014/main" id="{FAADC9AE-19FD-4B57-83D8-1093EC360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364"/>
              <a:ext cx="576" cy="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931" name="Text Box 35">
              <a:extLst>
                <a:ext uri="{FF2B5EF4-FFF2-40B4-BE49-F238E27FC236}">
                  <a16:creationId xmlns:a16="http://schemas.microsoft.com/office/drawing/2014/main" id="{1CE1736F-B5CD-443D-ACF3-5BBE3BD36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66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0</a:t>
              </a:r>
            </a:p>
          </p:txBody>
        </p:sp>
      </p:grpSp>
      <p:grpSp>
        <p:nvGrpSpPr>
          <p:cNvPr id="208932" name="Group 36">
            <a:extLst>
              <a:ext uri="{FF2B5EF4-FFF2-40B4-BE49-F238E27FC236}">
                <a16:creationId xmlns:a16="http://schemas.microsoft.com/office/drawing/2014/main" id="{0318CBFD-B15E-431F-AA24-D5CC088A8409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1220789"/>
            <a:ext cx="906463" cy="955675"/>
            <a:chOff x="2592" y="1207"/>
            <a:chExt cx="571" cy="602"/>
          </a:xfrm>
        </p:grpSpPr>
        <p:grpSp>
          <p:nvGrpSpPr>
            <p:cNvPr id="208933" name="Group 37">
              <a:extLst>
                <a:ext uri="{FF2B5EF4-FFF2-40B4-BE49-F238E27FC236}">
                  <a16:creationId xmlns:a16="http://schemas.microsoft.com/office/drawing/2014/main" id="{390667F1-EC09-45C6-8AA1-0ED92B379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207"/>
              <a:ext cx="571" cy="561"/>
              <a:chOff x="864" y="149"/>
              <a:chExt cx="571" cy="561"/>
            </a:xfrm>
          </p:grpSpPr>
          <p:sp>
            <p:nvSpPr>
              <p:cNvPr id="208934" name="Freeform 38">
                <a:extLst>
                  <a:ext uri="{FF2B5EF4-FFF2-40B4-BE49-F238E27FC236}">
                    <a16:creationId xmlns:a16="http://schemas.microsoft.com/office/drawing/2014/main" id="{530639ED-7CE5-46B2-818E-D9346406A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157"/>
                <a:ext cx="410" cy="534"/>
              </a:xfrm>
              <a:custGeom>
                <a:avLst/>
                <a:gdLst>
                  <a:gd name="T0" fmla="*/ 0 w 1639"/>
                  <a:gd name="T1" fmla="*/ 2140 h 2140"/>
                  <a:gd name="T2" fmla="*/ 1639 w 1639"/>
                  <a:gd name="T3" fmla="*/ 2140 h 2140"/>
                  <a:gd name="T4" fmla="*/ 1639 w 1639"/>
                  <a:gd name="T5" fmla="*/ 0 h 2140"/>
                  <a:gd name="T6" fmla="*/ 0 w 1639"/>
                  <a:gd name="T7" fmla="*/ 0 h 2140"/>
                  <a:gd name="T8" fmla="*/ 0 w 1639"/>
                  <a:gd name="T9" fmla="*/ 2140 h 2140"/>
                  <a:gd name="T10" fmla="*/ 0 w 1639"/>
                  <a:gd name="T11" fmla="*/ 2140 h 2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9" h="2140">
                    <a:moveTo>
                      <a:pt x="0" y="2140"/>
                    </a:moveTo>
                    <a:lnTo>
                      <a:pt x="1639" y="2140"/>
                    </a:lnTo>
                    <a:lnTo>
                      <a:pt x="1639" y="0"/>
                    </a:lnTo>
                    <a:lnTo>
                      <a:pt x="0" y="0"/>
                    </a:lnTo>
                    <a:lnTo>
                      <a:pt x="0" y="2140"/>
                    </a:lnTo>
                    <a:lnTo>
                      <a:pt x="0" y="2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5" name="Freeform 39">
                <a:extLst>
                  <a:ext uri="{FF2B5EF4-FFF2-40B4-BE49-F238E27FC236}">
                    <a16:creationId xmlns:a16="http://schemas.microsoft.com/office/drawing/2014/main" id="{BC29C9AB-AF45-4337-8E84-4A39058E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" y="166"/>
                <a:ext cx="157" cy="532"/>
              </a:xfrm>
              <a:custGeom>
                <a:avLst/>
                <a:gdLst>
                  <a:gd name="T0" fmla="*/ 0 w 629"/>
                  <a:gd name="T1" fmla="*/ 2130 h 2130"/>
                  <a:gd name="T2" fmla="*/ 629 w 629"/>
                  <a:gd name="T3" fmla="*/ 2130 h 2130"/>
                  <a:gd name="T4" fmla="*/ 629 w 629"/>
                  <a:gd name="T5" fmla="*/ 0 h 2130"/>
                  <a:gd name="T6" fmla="*/ 0 w 629"/>
                  <a:gd name="T7" fmla="*/ 0 h 2130"/>
                  <a:gd name="T8" fmla="*/ 0 w 629"/>
                  <a:gd name="T9" fmla="*/ 2130 h 2130"/>
                  <a:gd name="T10" fmla="*/ 0 w 629"/>
                  <a:gd name="T11" fmla="*/ 2130 h 2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9" h="2130">
                    <a:moveTo>
                      <a:pt x="0" y="2130"/>
                    </a:moveTo>
                    <a:lnTo>
                      <a:pt x="629" y="2130"/>
                    </a:lnTo>
                    <a:lnTo>
                      <a:pt x="629" y="0"/>
                    </a:lnTo>
                    <a:lnTo>
                      <a:pt x="0" y="0"/>
                    </a:lnTo>
                    <a:lnTo>
                      <a:pt x="0" y="2130"/>
                    </a:lnTo>
                    <a:lnTo>
                      <a:pt x="0" y="2130"/>
                    </a:lnTo>
                    <a:close/>
                  </a:path>
                </a:pathLst>
              </a:custGeom>
              <a:solidFill>
                <a:srgbClr val="BDB5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6" name="Freeform 40">
                <a:extLst>
                  <a:ext uri="{FF2B5EF4-FFF2-40B4-BE49-F238E27FC236}">
                    <a16:creationId xmlns:a16="http://schemas.microsoft.com/office/drawing/2014/main" id="{6C1E650F-9890-4ADA-816E-C794A948A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" y="280"/>
                <a:ext cx="336" cy="318"/>
              </a:xfrm>
              <a:custGeom>
                <a:avLst/>
                <a:gdLst>
                  <a:gd name="T0" fmla="*/ 1323 w 1345"/>
                  <a:gd name="T1" fmla="*/ 324 h 1272"/>
                  <a:gd name="T2" fmla="*/ 978 w 1345"/>
                  <a:gd name="T3" fmla="*/ 145 h 1272"/>
                  <a:gd name="T4" fmla="*/ 710 w 1345"/>
                  <a:gd name="T5" fmla="*/ 0 h 1272"/>
                  <a:gd name="T6" fmla="*/ 446 w 1345"/>
                  <a:gd name="T7" fmla="*/ 145 h 1272"/>
                  <a:gd name="T8" fmla="*/ 83 w 1345"/>
                  <a:gd name="T9" fmla="*/ 491 h 1272"/>
                  <a:gd name="T10" fmla="*/ 0 w 1345"/>
                  <a:gd name="T11" fmla="*/ 664 h 1272"/>
                  <a:gd name="T12" fmla="*/ 53 w 1345"/>
                  <a:gd name="T13" fmla="*/ 921 h 1272"/>
                  <a:gd name="T14" fmla="*/ 118 w 1345"/>
                  <a:gd name="T15" fmla="*/ 1064 h 1272"/>
                  <a:gd name="T16" fmla="*/ 173 w 1345"/>
                  <a:gd name="T17" fmla="*/ 1055 h 1272"/>
                  <a:gd name="T18" fmla="*/ 254 w 1345"/>
                  <a:gd name="T19" fmla="*/ 948 h 1272"/>
                  <a:gd name="T20" fmla="*/ 307 w 1345"/>
                  <a:gd name="T21" fmla="*/ 1060 h 1272"/>
                  <a:gd name="T22" fmla="*/ 572 w 1345"/>
                  <a:gd name="T23" fmla="*/ 1193 h 1272"/>
                  <a:gd name="T24" fmla="*/ 623 w 1345"/>
                  <a:gd name="T25" fmla="*/ 1179 h 1272"/>
                  <a:gd name="T26" fmla="*/ 637 w 1345"/>
                  <a:gd name="T27" fmla="*/ 1103 h 1272"/>
                  <a:gd name="T28" fmla="*/ 741 w 1345"/>
                  <a:gd name="T29" fmla="*/ 1084 h 1272"/>
                  <a:gd name="T30" fmla="*/ 803 w 1345"/>
                  <a:gd name="T31" fmla="*/ 1024 h 1272"/>
                  <a:gd name="T32" fmla="*/ 946 w 1345"/>
                  <a:gd name="T33" fmla="*/ 1163 h 1272"/>
                  <a:gd name="T34" fmla="*/ 1136 w 1345"/>
                  <a:gd name="T35" fmla="*/ 1252 h 1272"/>
                  <a:gd name="T36" fmla="*/ 1345 w 1345"/>
                  <a:gd name="T37" fmla="*/ 1272 h 1272"/>
                  <a:gd name="T38" fmla="*/ 1323 w 1345"/>
                  <a:gd name="T39" fmla="*/ 324 h 1272"/>
                  <a:gd name="T40" fmla="*/ 1323 w 1345"/>
                  <a:gd name="T41" fmla="*/ 324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5" h="1272">
                    <a:moveTo>
                      <a:pt x="1323" y="324"/>
                    </a:moveTo>
                    <a:lnTo>
                      <a:pt x="978" y="145"/>
                    </a:lnTo>
                    <a:lnTo>
                      <a:pt x="710" y="0"/>
                    </a:lnTo>
                    <a:lnTo>
                      <a:pt x="446" y="145"/>
                    </a:lnTo>
                    <a:lnTo>
                      <a:pt x="83" y="491"/>
                    </a:lnTo>
                    <a:lnTo>
                      <a:pt x="0" y="664"/>
                    </a:lnTo>
                    <a:lnTo>
                      <a:pt x="53" y="921"/>
                    </a:lnTo>
                    <a:lnTo>
                      <a:pt x="118" y="1064"/>
                    </a:lnTo>
                    <a:lnTo>
                      <a:pt x="173" y="1055"/>
                    </a:lnTo>
                    <a:lnTo>
                      <a:pt x="254" y="948"/>
                    </a:lnTo>
                    <a:lnTo>
                      <a:pt x="307" y="1060"/>
                    </a:lnTo>
                    <a:lnTo>
                      <a:pt x="572" y="1193"/>
                    </a:lnTo>
                    <a:lnTo>
                      <a:pt x="623" y="1179"/>
                    </a:lnTo>
                    <a:lnTo>
                      <a:pt x="637" y="1103"/>
                    </a:lnTo>
                    <a:lnTo>
                      <a:pt x="741" y="1084"/>
                    </a:lnTo>
                    <a:lnTo>
                      <a:pt x="803" y="1024"/>
                    </a:lnTo>
                    <a:lnTo>
                      <a:pt x="946" y="1163"/>
                    </a:lnTo>
                    <a:lnTo>
                      <a:pt x="1136" y="1252"/>
                    </a:lnTo>
                    <a:lnTo>
                      <a:pt x="1345" y="1272"/>
                    </a:lnTo>
                    <a:lnTo>
                      <a:pt x="1323" y="324"/>
                    </a:lnTo>
                    <a:lnTo>
                      <a:pt x="1323" y="324"/>
                    </a:lnTo>
                    <a:close/>
                  </a:path>
                </a:pathLst>
              </a:custGeom>
              <a:solidFill>
                <a:srgbClr val="FFC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7" name="Freeform 41">
                <a:extLst>
                  <a:ext uri="{FF2B5EF4-FFF2-40B4-BE49-F238E27FC236}">
                    <a16:creationId xmlns:a16="http://schemas.microsoft.com/office/drawing/2014/main" id="{B7C2686A-64D7-4A6A-909B-E3B81BE20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" y="305"/>
                <a:ext cx="97" cy="252"/>
              </a:xfrm>
              <a:custGeom>
                <a:avLst/>
                <a:gdLst>
                  <a:gd name="T0" fmla="*/ 0 w 390"/>
                  <a:gd name="T1" fmla="*/ 43 h 1007"/>
                  <a:gd name="T2" fmla="*/ 173 w 390"/>
                  <a:gd name="T3" fmla="*/ 0 h 1007"/>
                  <a:gd name="T4" fmla="*/ 307 w 390"/>
                  <a:gd name="T5" fmla="*/ 30 h 1007"/>
                  <a:gd name="T6" fmla="*/ 390 w 390"/>
                  <a:gd name="T7" fmla="*/ 164 h 1007"/>
                  <a:gd name="T8" fmla="*/ 336 w 390"/>
                  <a:gd name="T9" fmla="*/ 421 h 1007"/>
                  <a:gd name="T10" fmla="*/ 237 w 390"/>
                  <a:gd name="T11" fmla="*/ 508 h 1007"/>
                  <a:gd name="T12" fmla="*/ 244 w 390"/>
                  <a:gd name="T13" fmla="*/ 905 h 1007"/>
                  <a:gd name="T14" fmla="*/ 205 w 390"/>
                  <a:gd name="T15" fmla="*/ 979 h 1007"/>
                  <a:gd name="T16" fmla="*/ 137 w 390"/>
                  <a:gd name="T17" fmla="*/ 1007 h 1007"/>
                  <a:gd name="T18" fmla="*/ 18 w 390"/>
                  <a:gd name="T19" fmla="*/ 993 h 1007"/>
                  <a:gd name="T20" fmla="*/ 0 w 390"/>
                  <a:gd name="T21" fmla="*/ 43 h 1007"/>
                  <a:gd name="T22" fmla="*/ 0 w 390"/>
                  <a:gd name="T23" fmla="*/ 4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1007">
                    <a:moveTo>
                      <a:pt x="0" y="43"/>
                    </a:moveTo>
                    <a:lnTo>
                      <a:pt x="173" y="0"/>
                    </a:lnTo>
                    <a:lnTo>
                      <a:pt x="307" y="30"/>
                    </a:lnTo>
                    <a:lnTo>
                      <a:pt x="390" y="164"/>
                    </a:lnTo>
                    <a:lnTo>
                      <a:pt x="336" y="421"/>
                    </a:lnTo>
                    <a:lnTo>
                      <a:pt x="237" y="508"/>
                    </a:lnTo>
                    <a:lnTo>
                      <a:pt x="244" y="905"/>
                    </a:lnTo>
                    <a:lnTo>
                      <a:pt x="205" y="979"/>
                    </a:lnTo>
                    <a:lnTo>
                      <a:pt x="137" y="1007"/>
                    </a:lnTo>
                    <a:lnTo>
                      <a:pt x="18" y="993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D6D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8" name="Freeform 42">
                <a:extLst>
                  <a:ext uri="{FF2B5EF4-FFF2-40B4-BE49-F238E27FC236}">
                    <a16:creationId xmlns:a16="http://schemas.microsoft.com/office/drawing/2014/main" id="{67173EA9-DD4B-4758-AEAA-268A31A64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" y="310"/>
                <a:ext cx="293" cy="130"/>
              </a:xfrm>
              <a:custGeom>
                <a:avLst/>
                <a:gdLst>
                  <a:gd name="T0" fmla="*/ 0 w 1173"/>
                  <a:gd name="T1" fmla="*/ 273 h 519"/>
                  <a:gd name="T2" fmla="*/ 111 w 1173"/>
                  <a:gd name="T3" fmla="*/ 163 h 519"/>
                  <a:gd name="T4" fmla="*/ 693 w 1173"/>
                  <a:gd name="T5" fmla="*/ 158 h 519"/>
                  <a:gd name="T6" fmla="*/ 733 w 1173"/>
                  <a:gd name="T7" fmla="*/ 80 h 519"/>
                  <a:gd name="T8" fmla="*/ 833 w 1173"/>
                  <a:gd name="T9" fmla="*/ 9 h 519"/>
                  <a:gd name="T10" fmla="*/ 966 w 1173"/>
                  <a:gd name="T11" fmla="*/ 0 h 519"/>
                  <a:gd name="T12" fmla="*/ 1059 w 1173"/>
                  <a:gd name="T13" fmla="*/ 27 h 519"/>
                  <a:gd name="T14" fmla="*/ 1139 w 1173"/>
                  <a:gd name="T15" fmla="*/ 109 h 519"/>
                  <a:gd name="T16" fmla="*/ 1173 w 1173"/>
                  <a:gd name="T17" fmla="*/ 254 h 519"/>
                  <a:gd name="T18" fmla="*/ 945 w 1173"/>
                  <a:gd name="T19" fmla="*/ 154 h 519"/>
                  <a:gd name="T20" fmla="*/ 869 w 1173"/>
                  <a:gd name="T21" fmla="*/ 208 h 519"/>
                  <a:gd name="T22" fmla="*/ 829 w 1173"/>
                  <a:gd name="T23" fmla="*/ 335 h 519"/>
                  <a:gd name="T24" fmla="*/ 979 w 1173"/>
                  <a:gd name="T25" fmla="*/ 519 h 519"/>
                  <a:gd name="T26" fmla="*/ 829 w 1173"/>
                  <a:gd name="T27" fmla="*/ 510 h 519"/>
                  <a:gd name="T28" fmla="*/ 720 w 1173"/>
                  <a:gd name="T29" fmla="*/ 423 h 519"/>
                  <a:gd name="T30" fmla="*/ 671 w 1173"/>
                  <a:gd name="T31" fmla="*/ 344 h 519"/>
                  <a:gd name="T32" fmla="*/ 601 w 1173"/>
                  <a:gd name="T33" fmla="*/ 346 h 519"/>
                  <a:gd name="T34" fmla="*/ 536 w 1173"/>
                  <a:gd name="T35" fmla="*/ 431 h 519"/>
                  <a:gd name="T36" fmla="*/ 425 w 1173"/>
                  <a:gd name="T37" fmla="*/ 372 h 519"/>
                  <a:gd name="T38" fmla="*/ 313 w 1173"/>
                  <a:gd name="T39" fmla="*/ 422 h 519"/>
                  <a:gd name="T40" fmla="*/ 220 w 1173"/>
                  <a:gd name="T41" fmla="*/ 344 h 519"/>
                  <a:gd name="T42" fmla="*/ 156 w 1173"/>
                  <a:gd name="T43" fmla="*/ 399 h 519"/>
                  <a:gd name="T44" fmla="*/ 0 w 1173"/>
                  <a:gd name="T45" fmla="*/ 273 h 519"/>
                  <a:gd name="T46" fmla="*/ 0 w 1173"/>
                  <a:gd name="T47" fmla="*/ 2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3" h="519">
                    <a:moveTo>
                      <a:pt x="0" y="273"/>
                    </a:moveTo>
                    <a:lnTo>
                      <a:pt x="111" y="163"/>
                    </a:lnTo>
                    <a:lnTo>
                      <a:pt x="693" y="158"/>
                    </a:lnTo>
                    <a:lnTo>
                      <a:pt x="733" y="80"/>
                    </a:lnTo>
                    <a:lnTo>
                      <a:pt x="833" y="9"/>
                    </a:lnTo>
                    <a:lnTo>
                      <a:pt x="966" y="0"/>
                    </a:lnTo>
                    <a:lnTo>
                      <a:pt x="1059" y="27"/>
                    </a:lnTo>
                    <a:lnTo>
                      <a:pt x="1139" y="109"/>
                    </a:lnTo>
                    <a:lnTo>
                      <a:pt x="1173" y="254"/>
                    </a:lnTo>
                    <a:lnTo>
                      <a:pt x="945" y="154"/>
                    </a:lnTo>
                    <a:lnTo>
                      <a:pt x="869" y="208"/>
                    </a:lnTo>
                    <a:lnTo>
                      <a:pt x="829" y="335"/>
                    </a:lnTo>
                    <a:lnTo>
                      <a:pt x="979" y="519"/>
                    </a:lnTo>
                    <a:lnTo>
                      <a:pt x="829" y="510"/>
                    </a:lnTo>
                    <a:lnTo>
                      <a:pt x="720" y="423"/>
                    </a:lnTo>
                    <a:lnTo>
                      <a:pt x="671" y="344"/>
                    </a:lnTo>
                    <a:lnTo>
                      <a:pt x="601" y="346"/>
                    </a:lnTo>
                    <a:lnTo>
                      <a:pt x="536" y="431"/>
                    </a:lnTo>
                    <a:lnTo>
                      <a:pt x="425" y="372"/>
                    </a:lnTo>
                    <a:lnTo>
                      <a:pt x="313" y="422"/>
                    </a:lnTo>
                    <a:lnTo>
                      <a:pt x="220" y="344"/>
                    </a:lnTo>
                    <a:lnTo>
                      <a:pt x="156" y="399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9" name="Freeform 43">
                <a:extLst>
                  <a:ext uri="{FF2B5EF4-FFF2-40B4-BE49-F238E27FC236}">
                    <a16:creationId xmlns:a16="http://schemas.microsoft.com/office/drawing/2014/main" id="{1FB5C01B-745B-4D77-9CCE-A93388B6C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532"/>
                <a:ext cx="108" cy="74"/>
              </a:xfrm>
              <a:custGeom>
                <a:avLst/>
                <a:gdLst>
                  <a:gd name="T0" fmla="*/ 3 w 435"/>
                  <a:gd name="T1" fmla="*/ 33 h 295"/>
                  <a:gd name="T2" fmla="*/ 3 w 435"/>
                  <a:gd name="T3" fmla="*/ 35 h 295"/>
                  <a:gd name="T4" fmla="*/ 6 w 435"/>
                  <a:gd name="T5" fmla="*/ 43 h 295"/>
                  <a:gd name="T6" fmla="*/ 10 w 435"/>
                  <a:gd name="T7" fmla="*/ 53 h 295"/>
                  <a:gd name="T8" fmla="*/ 18 w 435"/>
                  <a:gd name="T9" fmla="*/ 69 h 295"/>
                  <a:gd name="T10" fmla="*/ 27 w 435"/>
                  <a:gd name="T11" fmla="*/ 87 h 295"/>
                  <a:gd name="T12" fmla="*/ 41 w 435"/>
                  <a:gd name="T13" fmla="*/ 109 h 295"/>
                  <a:gd name="T14" fmla="*/ 58 w 435"/>
                  <a:gd name="T15" fmla="*/ 130 h 295"/>
                  <a:gd name="T16" fmla="*/ 79 w 435"/>
                  <a:gd name="T17" fmla="*/ 154 h 295"/>
                  <a:gd name="T18" fmla="*/ 104 w 435"/>
                  <a:gd name="T19" fmla="*/ 177 h 295"/>
                  <a:gd name="T20" fmla="*/ 134 w 435"/>
                  <a:gd name="T21" fmla="*/ 200 h 295"/>
                  <a:gd name="T22" fmla="*/ 168 w 435"/>
                  <a:gd name="T23" fmla="*/ 222 h 295"/>
                  <a:gd name="T24" fmla="*/ 208 w 435"/>
                  <a:gd name="T25" fmla="*/ 243 h 295"/>
                  <a:gd name="T26" fmla="*/ 253 w 435"/>
                  <a:gd name="T27" fmla="*/ 260 h 295"/>
                  <a:gd name="T28" fmla="*/ 304 w 435"/>
                  <a:gd name="T29" fmla="*/ 276 h 295"/>
                  <a:gd name="T30" fmla="*/ 360 w 435"/>
                  <a:gd name="T31" fmla="*/ 287 h 295"/>
                  <a:gd name="T32" fmla="*/ 426 w 435"/>
                  <a:gd name="T33" fmla="*/ 295 h 295"/>
                  <a:gd name="T34" fmla="*/ 435 w 435"/>
                  <a:gd name="T35" fmla="*/ 152 h 295"/>
                  <a:gd name="T36" fmla="*/ 433 w 435"/>
                  <a:gd name="T37" fmla="*/ 152 h 295"/>
                  <a:gd name="T38" fmla="*/ 427 w 435"/>
                  <a:gd name="T39" fmla="*/ 155 h 295"/>
                  <a:gd name="T40" fmla="*/ 417 w 435"/>
                  <a:gd name="T41" fmla="*/ 158 h 295"/>
                  <a:gd name="T42" fmla="*/ 404 w 435"/>
                  <a:gd name="T43" fmla="*/ 162 h 295"/>
                  <a:gd name="T44" fmla="*/ 387 w 435"/>
                  <a:gd name="T45" fmla="*/ 164 h 295"/>
                  <a:gd name="T46" fmla="*/ 367 w 435"/>
                  <a:gd name="T47" fmla="*/ 167 h 295"/>
                  <a:gd name="T48" fmla="*/ 342 w 435"/>
                  <a:gd name="T49" fmla="*/ 167 h 295"/>
                  <a:gd name="T50" fmla="*/ 317 w 435"/>
                  <a:gd name="T51" fmla="*/ 166 h 295"/>
                  <a:gd name="T52" fmla="*/ 287 w 435"/>
                  <a:gd name="T53" fmla="*/ 161 h 295"/>
                  <a:gd name="T54" fmla="*/ 256 w 435"/>
                  <a:gd name="T55" fmla="*/ 154 h 295"/>
                  <a:gd name="T56" fmla="*/ 220 w 435"/>
                  <a:gd name="T57" fmla="*/ 142 h 295"/>
                  <a:gd name="T58" fmla="*/ 184 w 435"/>
                  <a:gd name="T59" fmla="*/ 126 h 295"/>
                  <a:gd name="T60" fmla="*/ 144 w 435"/>
                  <a:gd name="T61" fmla="*/ 104 h 295"/>
                  <a:gd name="T62" fmla="*/ 101 w 435"/>
                  <a:gd name="T63" fmla="*/ 76 h 295"/>
                  <a:gd name="T64" fmla="*/ 57 w 435"/>
                  <a:gd name="T65" fmla="*/ 41 h 295"/>
                  <a:gd name="T66" fmla="*/ 12 w 435"/>
                  <a:gd name="T67" fmla="*/ 0 h 295"/>
                  <a:gd name="T68" fmla="*/ 10 w 435"/>
                  <a:gd name="T69" fmla="*/ 1 h 295"/>
                  <a:gd name="T70" fmla="*/ 5 w 435"/>
                  <a:gd name="T71" fmla="*/ 7 h 295"/>
                  <a:gd name="T72" fmla="*/ 3 w 435"/>
                  <a:gd name="T73" fmla="*/ 10 h 295"/>
                  <a:gd name="T74" fmla="*/ 1 w 435"/>
                  <a:gd name="T75" fmla="*/ 16 h 295"/>
                  <a:gd name="T76" fmla="*/ 0 w 435"/>
                  <a:gd name="T77" fmla="*/ 19 h 295"/>
                  <a:gd name="T78" fmla="*/ 0 w 435"/>
                  <a:gd name="T79" fmla="*/ 23 h 295"/>
                  <a:gd name="T80" fmla="*/ 1 w 435"/>
                  <a:gd name="T81" fmla="*/ 27 h 295"/>
                  <a:gd name="T82" fmla="*/ 3 w 435"/>
                  <a:gd name="T83" fmla="*/ 33 h 295"/>
                  <a:gd name="T84" fmla="*/ 3 w 435"/>
                  <a:gd name="T85" fmla="*/ 33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5" h="295">
                    <a:moveTo>
                      <a:pt x="3" y="33"/>
                    </a:moveTo>
                    <a:lnTo>
                      <a:pt x="3" y="35"/>
                    </a:lnTo>
                    <a:lnTo>
                      <a:pt x="6" y="43"/>
                    </a:lnTo>
                    <a:lnTo>
                      <a:pt x="10" y="53"/>
                    </a:lnTo>
                    <a:lnTo>
                      <a:pt x="18" y="69"/>
                    </a:lnTo>
                    <a:lnTo>
                      <a:pt x="27" y="87"/>
                    </a:lnTo>
                    <a:lnTo>
                      <a:pt x="41" y="109"/>
                    </a:lnTo>
                    <a:lnTo>
                      <a:pt x="58" y="130"/>
                    </a:lnTo>
                    <a:lnTo>
                      <a:pt x="79" y="154"/>
                    </a:lnTo>
                    <a:lnTo>
                      <a:pt x="104" y="177"/>
                    </a:lnTo>
                    <a:lnTo>
                      <a:pt x="134" y="200"/>
                    </a:lnTo>
                    <a:lnTo>
                      <a:pt x="168" y="222"/>
                    </a:lnTo>
                    <a:lnTo>
                      <a:pt x="208" y="243"/>
                    </a:lnTo>
                    <a:lnTo>
                      <a:pt x="253" y="260"/>
                    </a:lnTo>
                    <a:lnTo>
                      <a:pt x="304" y="276"/>
                    </a:lnTo>
                    <a:lnTo>
                      <a:pt x="360" y="287"/>
                    </a:lnTo>
                    <a:lnTo>
                      <a:pt x="426" y="295"/>
                    </a:lnTo>
                    <a:lnTo>
                      <a:pt x="435" y="152"/>
                    </a:lnTo>
                    <a:lnTo>
                      <a:pt x="433" y="152"/>
                    </a:lnTo>
                    <a:lnTo>
                      <a:pt x="427" y="155"/>
                    </a:lnTo>
                    <a:lnTo>
                      <a:pt x="417" y="158"/>
                    </a:lnTo>
                    <a:lnTo>
                      <a:pt x="404" y="162"/>
                    </a:lnTo>
                    <a:lnTo>
                      <a:pt x="387" y="164"/>
                    </a:lnTo>
                    <a:lnTo>
                      <a:pt x="367" y="167"/>
                    </a:lnTo>
                    <a:lnTo>
                      <a:pt x="342" y="167"/>
                    </a:lnTo>
                    <a:lnTo>
                      <a:pt x="317" y="166"/>
                    </a:lnTo>
                    <a:lnTo>
                      <a:pt x="287" y="161"/>
                    </a:lnTo>
                    <a:lnTo>
                      <a:pt x="256" y="154"/>
                    </a:lnTo>
                    <a:lnTo>
                      <a:pt x="220" y="142"/>
                    </a:lnTo>
                    <a:lnTo>
                      <a:pt x="184" y="126"/>
                    </a:lnTo>
                    <a:lnTo>
                      <a:pt x="144" y="104"/>
                    </a:lnTo>
                    <a:lnTo>
                      <a:pt x="101" y="76"/>
                    </a:lnTo>
                    <a:lnTo>
                      <a:pt x="57" y="41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5" y="7"/>
                    </a:lnTo>
                    <a:lnTo>
                      <a:pt x="3" y="10"/>
                    </a:lnTo>
                    <a:lnTo>
                      <a:pt x="1" y="16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3"/>
                    </a:lnTo>
                    <a:lnTo>
                      <a:pt x="3" y="33"/>
                    </a:lnTo>
                    <a:close/>
                  </a:path>
                </a:pathLst>
              </a:custGeom>
              <a:solidFill>
                <a:srgbClr val="E69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0" name="Freeform 44">
                <a:extLst>
                  <a:ext uri="{FF2B5EF4-FFF2-40B4-BE49-F238E27FC236}">
                    <a16:creationId xmlns:a16="http://schemas.microsoft.com/office/drawing/2014/main" id="{D97248B1-3657-4F76-9077-1D1CCC0A6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51"/>
                <a:ext cx="168" cy="18"/>
              </a:xfrm>
              <a:custGeom>
                <a:avLst/>
                <a:gdLst>
                  <a:gd name="T0" fmla="*/ 478 w 674"/>
                  <a:gd name="T1" fmla="*/ 0 h 72"/>
                  <a:gd name="T2" fmla="*/ 464 w 674"/>
                  <a:gd name="T3" fmla="*/ 0 h 72"/>
                  <a:gd name="T4" fmla="*/ 449 w 674"/>
                  <a:gd name="T5" fmla="*/ 0 h 72"/>
                  <a:gd name="T6" fmla="*/ 434 w 674"/>
                  <a:gd name="T7" fmla="*/ 0 h 72"/>
                  <a:gd name="T8" fmla="*/ 419 w 674"/>
                  <a:gd name="T9" fmla="*/ 0 h 72"/>
                  <a:gd name="T10" fmla="*/ 402 w 674"/>
                  <a:gd name="T11" fmla="*/ 0 h 72"/>
                  <a:gd name="T12" fmla="*/ 384 w 674"/>
                  <a:gd name="T13" fmla="*/ 1 h 72"/>
                  <a:gd name="T14" fmla="*/ 365 w 674"/>
                  <a:gd name="T15" fmla="*/ 1 h 72"/>
                  <a:gd name="T16" fmla="*/ 347 w 674"/>
                  <a:gd name="T17" fmla="*/ 2 h 72"/>
                  <a:gd name="T18" fmla="*/ 325 w 674"/>
                  <a:gd name="T19" fmla="*/ 2 h 72"/>
                  <a:gd name="T20" fmla="*/ 305 w 674"/>
                  <a:gd name="T21" fmla="*/ 2 h 72"/>
                  <a:gd name="T22" fmla="*/ 283 w 674"/>
                  <a:gd name="T23" fmla="*/ 3 h 72"/>
                  <a:gd name="T24" fmla="*/ 261 w 674"/>
                  <a:gd name="T25" fmla="*/ 4 h 72"/>
                  <a:gd name="T26" fmla="*/ 238 w 674"/>
                  <a:gd name="T27" fmla="*/ 4 h 72"/>
                  <a:gd name="T28" fmla="*/ 214 w 674"/>
                  <a:gd name="T29" fmla="*/ 4 h 72"/>
                  <a:gd name="T30" fmla="*/ 189 w 674"/>
                  <a:gd name="T31" fmla="*/ 5 h 72"/>
                  <a:gd name="T32" fmla="*/ 166 w 674"/>
                  <a:gd name="T33" fmla="*/ 6 h 72"/>
                  <a:gd name="T34" fmla="*/ 0 w 674"/>
                  <a:gd name="T35" fmla="*/ 45 h 72"/>
                  <a:gd name="T36" fmla="*/ 190 w 674"/>
                  <a:gd name="T37" fmla="*/ 72 h 72"/>
                  <a:gd name="T38" fmla="*/ 202 w 674"/>
                  <a:gd name="T39" fmla="*/ 71 h 72"/>
                  <a:gd name="T40" fmla="*/ 217 w 674"/>
                  <a:gd name="T41" fmla="*/ 70 h 72"/>
                  <a:gd name="T42" fmla="*/ 233 w 674"/>
                  <a:gd name="T43" fmla="*/ 70 h 72"/>
                  <a:gd name="T44" fmla="*/ 249 w 674"/>
                  <a:gd name="T45" fmla="*/ 70 h 72"/>
                  <a:gd name="T46" fmla="*/ 265 w 674"/>
                  <a:gd name="T47" fmla="*/ 69 h 72"/>
                  <a:gd name="T48" fmla="*/ 282 w 674"/>
                  <a:gd name="T49" fmla="*/ 69 h 72"/>
                  <a:gd name="T50" fmla="*/ 300 w 674"/>
                  <a:gd name="T51" fmla="*/ 69 h 72"/>
                  <a:gd name="T52" fmla="*/ 319 w 674"/>
                  <a:gd name="T53" fmla="*/ 69 h 72"/>
                  <a:gd name="T54" fmla="*/ 337 w 674"/>
                  <a:gd name="T55" fmla="*/ 68 h 72"/>
                  <a:gd name="T56" fmla="*/ 358 w 674"/>
                  <a:gd name="T57" fmla="*/ 68 h 72"/>
                  <a:gd name="T58" fmla="*/ 378 w 674"/>
                  <a:gd name="T59" fmla="*/ 67 h 72"/>
                  <a:gd name="T60" fmla="*/ 399 w 674"/>
                  <a:gd name="T61" fmla="*/ 67 h 72"/>
                  <a:gd name="T62" fmla="*/ 420 w 674"/>
                  <a:gd name="T63" fmla="*/ 66 h 72"/>
                  <a:gd name="T64" fmla="*/ 442 w 674"/>
                  <a:gd name="T65" fmla="*/ 66 h 72"/>
                  <a:gd name="T66" fmla="*/ 466 w 674"/>
                  <a:gd name="T67" fmla="*/ 66 h 72"/>
                  <a:gd name="T68" fmla="*/ 489 w 674"/>
                  <a:gd name="T69" fmla="*/ 66 h 72"/>
                  <a:gd name="T70" fmla="*/ 674 w 674"/>
                  <a:gd name="T71" fmla="*/ 36 h 72"/>
                  <a:gd name="T72" fmla="*/ 478 w 674"/>
                  <a:gd name="T73" fmla="*/ 0 h 72"/>
                  <a:gd name="T74" fmla="*/ 478 w 674"/>
                  <a:gd name="T7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4" h="72">
                    <a:moveTo>
                      <a:pt x="478" y="0"/>
                    </a:moveTo>
                    <a:lnTo>
                      <a:pt x="464" y="0"/>
                    </a:lnTo>
                    <a:lnTo>
                      <a:pt x="449" y="0"/>
                    </a:lnTo>
                    <a:lnTo>
                      <a:pt x="434" y="0"/>
                    </a:lnTo>
                    <a:lnTo>
                      <a:pt x="419" y="0"/>
                    </a:lnTo>
                    <a:lnTo>
                      <a:pt x="402" y="0"/>
                    </a:lnTo>
                    <a:lnTo>
                      <a:pt x="384" y="1"/>
                    </a:lnTo>
                    <a:lnTo>
                      <a:pt x="365" y="1"/>
                    </a:lnTo>
                    <a:lnTo>
                      <a:pt x="347" y="2"/>
                    </a:lnTo>
                    <a:lnTo>
                      <a:pt x="325" y="2"/>
                    </a:lnTo>
                    <a:lnTo>
                      <a:pt x="305" y="2"/>
                    </a:lnTo>
                    <a:lnTo>
                      <a:pt x="283" y="3"/>
                    </a:lnTo>
                    <a:lnTo>
                      <a:pt x="261" y="4"/>
                    </a:lnTo>
                    <a:lnTo>
                      <a:pt x="238" y="4"/>
                    </a:lnTo>
                    <a:lnTo>
                      <a:pt x="214" y="4"/>
                    </a:lnTo>
                    <a:lnTo>
                      <a:pt x="189" y="5"/>
                    </a:lnTo>
                    <a:lnTo>
                      <a:pt x="166" y="6"/>
                    </a:lnTo>
                    <a:lnTo>
                      <a:pt x="0" y="45"/>
                    </a:lnTo>
                    <a:lnTo>
                      <a:pt x="190" y="72"/>
                    </a:lnTo>
                    <a:lnTo>
                      <a:pt x="202" y="71"/>
                    </a:lnTo>
                    <a:lnTo>
                      <a:pt x="217" y="70"/>
                    </a:lnTo>
                    <a:lnTo>
                      <a:pt x="233" y="70"/>
                    </a:lnTo>
                    <a:lnTo>
                      <a:pt x="249" y="70"/>
                    </a:lnTo>
                    <a:lnTo>
                      <a:pt x="265" y="69"/>
                    </a:lnTo>
                    <a:lnTo>
                      <a:pt x="282" y="69"/>
                    </a:lnTo>
                    <a:lnTo>
                      <a:pt x="300" y="69"/>
                    </a:lnTo>
                    <a:lnTo>
                      <a:pt x="319" y="69"/>
                    </a:lnTo>
                    <a:lnTo>
                      <a:pt x="337" y="68"/>
                    </a:lnTo>
                    <a:lnTo>
                      <a:pt x="358" y="68"/>
                    </a:lnTo>
                    <a:lnTo>
                      <a:pt x="378" y="67"/>
                    </a:lnTo>
                    <a:lnTo>
                      <a:pt x="399" y="67"/>
                    </a:lnTo>
                    <a:lnTo>
                      <a:pt x="420" y="66"/>
                    </a:lnTo>
                    <a:lnTo>
                      <a:pt x="442" y="66"/>
                    </a:lnTo>
                    <a:lnTo>
                      <a:pt x="466" y="66"/>
                    </a:lnTo>
                    <a:lnTo>
                      <a:pt x="489" y="66"/>
                    </a:lnTo>
                    <a:lnTo>
                      <a:pt x="674" y="36"/>
                    </a:lnTo>
                    <a:lnTo>
                      <a:pt x="478" y="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1" name="Freeform 45">
                <a:extLst>
                  <a:ext uri="{FF2B5EF4-FFF2-40B4-BE49-F238E27FC236}">
                    <a16:creationId xmlns:a16="http://schemas.microsoft.com/office/drawing/2014/main" id="{032E06B0-AA4B-49EE-82D3-6ACB8BD0B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9"/>
                <a:ext cx="571" cy="561"/>
              </a:xfrm>
              <a:custGeom>
                <a:avLst/>
                <a:gdLst>
                  <a:gd name="T0" fmla="*/ 672 w 2284"/>
                  <a:gd name="T1" fmla="*/ 19 h 2244"/>
                  <a:gd name="T2" fmla="*/ 302 w 2284"/>
                  <a:gd name="T3" fmla="*/ 27 h 2244"/>
                  <a:gd name="T4" fmla="*/ 48 w 2284"/>
                  <a:gd name="T5" fmla="*/ 32 h 2244"/>
                  <a:gd name="T6" fmla="*/ 1 w 2284"/>
                  <a:gd name="T7" fmla="*/ 129 h 2244"/>
                  <a:gd name="T8" fmla="*/ 0 w 2284"/>
                  <a:gd name="T9" fmla="*/ 502 h 2244"/>
                  <a:gd name="T10" fmla="*/ 0 w 2284"/>
                  <a:gd name="T11" fmla="*/ 971 h 2244"/>
                  <a:gd name="T12" fmla="*/ 0 w 2284"/>
                  <a:gd name="T13" fmla="*/ 1379 h 2244"/>
                  <a:gd name="T14" fmla="*/ 1 w 2284"/>
                  <a:gd name="T15" fmla="*/ 1795 h 2244"/>
                  <a:gd name="T16" fmla="*/ 10 w 2284"/>
                  <a:gd name="T17" fmla="*/ 2125 h 2244"/>
                  <a:gd name="T18" fmla="*/ 23 w 2284"/>
                  <a:gd name="T19" fmla="*/ 2227 h 2244"/>
                  <a:gd name="T20" fmla="*/ 285 w 2284"/>
                  <a:gd name="T21" fmla="*/ 2234 h 2244"/>
                  <a:gd name="T22" fmla="*/ 701 w 2284"/>
                  <a:gd name="T23" fmla="*/ 2243 h 2244"/>
                  <a:gd name="T24" fmla="*/ 985 w 2284"/>
                  <a:gd name="T25" fmla="*/ 2243 h 2244"/>
                  <a:gd name="T26" fmla="*/ 1332 w 2284"/>
                  <a:gd name="T27" fmla="*/ 2237 h 2244"/>
                  <a:gd name="T28" fmla="*/ 1879 w 2284"/>
                  <a:gd name="T29" fmla="*/ 2233 h 2244"/>
                  <a:gd name="T30" fmla="*/ 2259 w 2284"/>
                  <a:gd name="T31" fmla="*/ 2233 h 2244"/>
                  <a:gd name="T32" fmla="*/ 2282 w 2284"/>
                  <a:gd name="T33" fmla="*/ 2104 h 2244"/>
                  <a:gd name="T34" fmla="*/ 2284 w 2284"/>
                  <a:gd name="T35" fmla="*/ 1729 h 2244"/>
                  <a:gd name="T36" fmla="*/ 2283 w 2284"/>
                  <a:gd name="T37" fmla="*/ 1365 h 2244"/>
                  <a:gd name="T38" fmla="*/ 2278 w 2284"/>
                  <a:gd name="T39" fmla="*/ 1116 h 2244"/>
                  <a:gd name="T40" fmla="*/ 2266 w 2284"/>
                  <a:gd name="T41" fmla="*/ 608 h 2244"/>
                  <a:gd name="T42" fmla="*/ 2251 w 2284"/>
                  <a:gd name="T43" fmla="*/ 128 h 2244"/>
                  <a:gd name="T44" fmla="*/ 2205 w 2284"/>
                  <a:gd name="T45" fmla="*/ 0 h 2244"/>
                  <a:gd name="T46" fmla="*/ 1866 w 2284"/>
                  <a:gd name="T47" fmla="*/ 1 h 2244"/>
                  <a:gd name="T48" fmla="*/ 1451 w 2284"/>
                  <a:gd name="T49" fmla="*/ 5 h 2244"/>
                  <a:gd name="T50" fmla="*/ 1296 w 2284"/>
                  <a:gd name="T51" fmla="*/ 74 h 2244"/>
                  <a:gd name="T52" fmla="*/ 1665 w 2284"/>
                  <a:gd name="T53" fmla="*/ 67 h 2244"/>
                  <a:gd name="T54" fmla="*/ 2000 w 2284"/>
                  <a:gd name="T55" fmla="*/ 65 h 2244"/>
                  <a:gd name="T56" fmla="*/ 2180 w 2284"/>
                  <a:gd name="T57" fmla="*/ 66 h 2244"/>
                  <a:gd name="T58" fmla="*/ 2191 w 2284"/>
                  <a:gd name="T59" fmla="*/ 208 h 2244"/>
                  <a:gd name="T60" fmla="*/ 2187 w 2284"/>
                  <a:gd name="T61" fmla="*/ 618 h 2244"/>
                  <a:gd name="T62" fmla="*/ 2190 w 2284"/>
                  <a:gd name="T63" fmla="*/ 1012 h 2244"/>
                  <a:gd name="T64" fmla="*/ 2203 w 2284"/>
                  <a:gd name="T65" fmla="*/ 1241 h 2244"/>
                  <a:gd name="T66" fmla="*/ 2205 w 2284"/>
                  <a:gd name="T67" fmla="*/ 1631 h 2244"/>
                  <a:gd name="T68" fmla="*/ 2204 w 2284"/>
                  <a:gd name="T69" fmla="*/ 2022 h 2244"/>
                  <a:gd name="T70" fmla="*/ 2172 w 2284"/>
                  <a:gd name="T71" fmla="*/ 2167 h 2244"/>
                  <a:gd name="T72" fmla="*/ 1853 w 2284"/>
                  <a:gd name="T73" fmla="*/ 2159 h 2244"/>
                  <a:gd name="T74" fmla="*/ 1424 w 2284"/>
                  <a:gd name="T75" fmla="*/ 2153 h 2244"/>
                  <a:gd name="T76" fmla="*/ 1144 w 2284"/>
                  <a:gd name="T77" fmla="*/ 2159 h 2244"/>
                  <a:gd name="T78" fmla="*/ 760 w 2284"/>
                  <a:gd name="T79" fmla="*/ 2164 h 2244"/>
                  <a:gd name="T80" fmla="*/ 313 w 2284"/>
                  <a:gd name="T81" fmla="*/ 2161 h 2244"/>
                  <a:gd name="T82" fmla="*/ 99 w 2284"/>
                  <a:gd name="T83" fmla="*/ 2161 h 2244"/>
                  <a:gd name="T84" fmla="*/ 91 w 2284"/>
                  <a:gd name="T85" fmla="*/ 1927 h 2244"/>
                  <a:gd name="T86" fmla="*/ 75 w 2284"/>
                  <a:gd name="T87" fmla="*/ 1446 h 2244"/>
                  <a:gd name="T88" fmla="*/ 63 w 2284"/>
                  <a:gd name="T89" fmla="*/ 1034 h 2244"/>
                  <a:gd name="T90" fmla="*/ 63 w 2284"/>
                  <a:gd name="T91" fmla="*/ 780 h 2244"/>
                  <a:gd name="T92" fmla="*/ 71 w 2284"/>
                  <a:gd name="T93" fmla="*/ 421 h 2244"/>
                  <a:gd name="T94" fmla="*/ 81 w 2284"/>
                  <a:gd name="T95" fmla="*/ 144 h 2244"/>
                  <a:gd name="T96" fmla="*/ 252 w 2284"/>
                  <a:gd name="T97" fmla="*/ 97 h 2244"/>
                  <a:gd name="T98" fmla="*/ 540 w 2284"/>
                  <a:gd name="T99" fmla="*/ 90 h 2244"/>
                  <a:gd name="T100" fmla="*/ 828 w 2284"/>
                  <a:gd name="T101" fmla="*/ 83 h 2244"/>
                  <a:gd name="T102" fmla="*/ 973 w 2284"/>
                  <a:gd name="T103" fmla="*/ 14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84" h="2244">
                    <a:moveTo>
                      <a:pt x="973" y="14"/>
                    </a:moveTo>
                    <a:lnTo>
                      <a:pt x="901" y="15"/>
                    </a:lnTo>
                    <a:lnTo>
                      <a:pt x="826" y="16"/>
                    </a:lnTo>
                    <a:lnTo>
                      <a:pt x="749" y="17"/>
                    </a:lnTo>
                    <a:lnTo>
                      <a:pt x="672" y="19"/>
                    </a:lnTo>
                    <a:lnTo>
                      <a:pt x="594" y="21"/>
                    </a:lnTo>
                    <a:lnTo>
                      <a:pt x="518" y="22"/>
                    </a:lnTo>
                    <a:lnTo>
                      <a:pt x="443" y="24"/>
                    </a:lnTo>
                    <a:lnTo>
                      <a:pt x="372" y="26"/>
                    </a:lnTo>
                    <a:lnTo>
                      <a:pt x="302" y="27"/>
                    </a:lnTo>
                    <a:lnTo>
                      <a:pt x="239" y="28"/>
                    </a:lnTo>
                    <a:lnTo>
                      <a:pt x="180" y="30"/>
                    </a:lnTo>
                    <a:lnTo>
                      <a:pt x="129" y="31"/>
                    </a:lnTo>
                    <a:lnTo>
                      <a:pt x="84" y="31"/>
                    </a:lnTo>
                    <a:lnTo>
                      <a:pt x="48" y="32"/>
                    </a:lnTo>
                    <a:lnTo>
                      <a:pt x="20" y="32"/>
                    </a:lnTo>
                    <a:lnTo>
                      <a:pt x="4" y="33"/>
                    </a:lnTo>
                    <a:lnTo>
                      <a:pt x="3" y="50"/>
                    </a:lnTo>
                    <a:lnTo>
                      <a:pt x="2" y="83"/>
                    </a:lnTo>
                    <a:lnTo>
                      <a:pt x="1" y="129"/>
                    </a:lnTo>
                    <a:lnTo>
                      <a:pt x="1" y="186"/>
                    </a:lnTo>
                    <a:lnTo>
                      <a:pt x="0" y="253"/>
                    </a:lnTo>
                    <a:lnTo>
                      <a:pt x="0" y="330"/>
                    </a:lnTo>
                    <a:lnTo>
                      <a:pt x="0" y="413"/>
                    </a:lnTo>
                    <a:lnTo>
                      <a:pt x="0" y="502"/>
                    </a:lnTo>
                    <a:lnTo>
                      <a:pt x="0" y="593"/>
                    </a:lnTo>
                    <a:lnTo>
                      <a:pt x="0" y="688"/>
                    </a:lnTo>
                    <a:lnTo>
                      <a:pt x="0" y="783"/>
                    </a:lnTo>
                    <a:lnTo>
                      <a:pt x="0" y="879"/>
                    </a:lnTo>
                    <a:lnTo>
                      <a:pt x="0" y="971"/>
                    </a:lnTo>
                    <a:lnTo>
                      <a:pt x="0" y="1060"/>
                    </a:lnTo>
                    <a:lnTo>
                      <a:pt x="0" y="1144"/>
                    </a:lnTo>
                    <a:lnTo>
                      <a:pt x="0" y="1221"/>
                    </a:lnTo>
                    <a:lnTo>
                      <a:pt x="0" y="1297"/>
                    </a:lnTo>
                    <a:lnTo>
                      <a:pt x="0" y="1379"/>
                    </a:lnTo>
                    <a:lnTo>
                      <a:pt x="0" y="1461"/>
                    </a:lnTo>
                    <a:lnTo>
                      <a:pt x="0" y="1546"/>
                    </a:lnTo>
                    <a:lnTo>
                      <a:pt x="0" y="1629"/>
                    </a:lnTo>
                    <a:lnTo>
                      <a:pt x="0" y="1715"/>
                    </a:lnTo>
                    <a:lnTo>
                      <a:pt x="1" y="1795"/>
                    </a:lnTo>
                    <a:lnTo>
                      <a:pt x="3" y="1874"/>
                    </a:lnTo>
                    <a:lnTo>
                      <a:pt x="5" y="1947"/>
                    </a:lnTo>
                    <a:lnTo>
                      <a:pt x="6" y="2013"/>
                    </a:lnTo>
                    <a:lnTo>
                      <a:pt x="8" y="2073"/>
                    </a:lnTo>
                    <a:lnTo>
                      <a:pt x="10" y="2125"/>
                    </a:lnTo>
                    <a:lnTo>
                      <a:pt x="11" y="2168"/>
                    </a:lnTo>
                    <a:lnTo>
                      <a:pt x="12" y="2200"/>
                    </a:lnTo>
                    <a:lnTo>
                      <a:pt x="13" y="2220"/>
                    </a:lnTo>
                    <a:lnTo>
                      <a:pt x="14" y="2227"/>
                    </a:lnTo>
                    <a:lnTo>
                      <a:pt x="23" y="2227"/>
                    </a:lnTo>
                    <a:lnTo>
                      <a:pt x="50" y="2228"/>
                    </a:lnTo>
                    <a:lnTo>
                      <a:pt x="91" y="2229"/>
                    </a:lnTo>
                    <a:lnTo>
                      <a:pt x="147" y="2230"/>
                    </a:lnTo>
                    <a:lnTo>
                      <a:pt x="211" y="2232"/>
                    </a:lnTo>
                    <a:lnTo>
                      <a:pt x="285" y="2234"/>
                    </a:lnTo>
                    <a:lnTo>
                      <a:pt x="366" y="2237"/>
                    </a:lnTo>
                    <a:lnTo>
                      <a:pt x="450" y="2239"/>
                    </a:lnTo>
                    <a:lnTo>
                      <a:pt x="534" y="2240"/>
                    </a:lnTo>
                    <a:lnTo>
                      <a:pt x="620" y="2242"/>
                    </a:lnTo>
                    <a:lnTo>
                      <a:pt x="701" y="2243"/>
                    </a:lnTo>
                    <a:lnTo>
                      <a:pt x="777" y="2244"/>
                    </a:lnTo>
                    <a:lnTo>
                      <a:pt x="846" y="2244"/>
                    </a:lnTo>
                    <a:lnTo>
                      <a:pt x="905" y="2244"/>
                    </a:lnTo>
                    <a:lnTo>
                      <a:pt x="952" y="2244"/>
                    </a:lnTo>
                    <a:lnTo>
                      <a:pt x="985" y="2243"/>
                    </a:lnTo>
                    <a:lnTo>
                      <a:pt x="1019" y="2241"/>
                    </a:lnTo>
                    <a:lnTo>
                      <a:pt x="1076" y="2240"/>
                    </a:lnTo>
                    <a:lnTo>
                      <a:pt x="1148" y="2238"/>
                    </a:lnTo>
                    <a:lnTo>
                      <a:pt x="1235" y="2238"/>
                    </a:lnTo>
                    <a:lnTo>
                      <a:pt x="1332" y="2237"/>
                    </a:lnTo>
                    <a:lnTo>
                      <a:pt x="1437" y="2236"/>
                    </a:lnTo>
                    <a:lnTo>
                      <a:pt x="1548" y="2235"/>
                    </a:lnTo>
                    <a:lnTo>
                      <a:pt x="1660" y="2235"/>
                    </a:lnTo>
                    <a:lnTo>
                      <a:pt x="1771" y="2234"/>
                    </a:lnTo>
                    <a:lnTo>
                      <a:pt x="1879" y="2233"/>
                    </a:lnTo>
                    <a:lnTo>
                      <a:pt x="1981" y="2233"/>
                    </a:lnTo>
                    <a:lnTo>
                      <a:pt x="2072" y="2233"/>
                    </a:lnTo>
                    <a:lnTo>
                      <a:pt x="2150" y="2233"/>
                    </a:lnTo>
                    <a:lnTo>
                      <a:pt x="2214" y="2233"/>
                    </a:lnTo>
                    <a:lnTo>
                      <a:pt x="2259" y="2233"/>
                    </a:lnTo>
                    <a:lnTo>
                      <a:pt x="2282" y="2233"/>
                    </a:lnTo>
                    <a:lnTo>
                      <a:pt x="2282" y="2223"/>
                    </a:lnTo>
                    <a:lnTo>
                      <a:pt x="2282" y="2198"/>
                    </a:lnTo>
                    <a:lnTo>
                      <a:pt x="2282" y="2158"/>
                    </a:lnTo>
                    <a:lnTo>
                      <a:pt x="2282" y="2104"/>
                    </a:lnTo>
                    <a:lnTo>
                      <a:pt x="2282" y="2041"/>
                    </a:lnTo>
                    <a:lnTo>
                      <a:pt x="2283" y="1970"/>
                    </a:lnTo>
                    <a:lnTo>
                      <a:pt x="2283" y="1893"/>
                    </a:lnTo>
                    <a:lnTo>
                      <a:pt x="2284" y="1812"/>
                    </a:lnTo>
                    <a:lnTo>
                      <a:pt x="2284" y="1729"/>
                    </a:lnTo>
                    <a:lnTo>
                      <a:pt x="2284" y="1647"/>
                    </a:lnTo>
                    <a:lnTo>
                      <a:pt x="2284" y="1567"/>
                    </a:lnTo>
                    <a:lnTo>
                      <a:pt x="2284" y="1493"/>
                    </a:lnTo>
                    <a:lnTo>
                      <a:pt x="2283" y="1425"/>
                    </a:lnTo>
                    <a:lnTo>
                      <a:pt x="2283" y="1365"/>
                    </a:lnTo>
                    <a:lnTo>
                      <a:pt x="2283" y="1317"/>
                    </a:lnTo>
                    <a:lnTo>
                      <a:pt x="2283" y="1284"/>
                    </a:lnTo>
                    <a:lnTo>
                      <a:pt x="2282" y="1246"/>
                    </a:lnTo>
                    <a:lnTo>
                      <a:pt x="2280" y="1190"/>
                    </a:lnTo>
                    <a:lnTo>
                      <a:pt x="2278" y="1116"/>
                    </a:lnTo>
                    <a:lnTo>
                      <a:pt x="2276" y="1030"/>
                    </a:lnTo>
                    <a:lnTo>
                      <a:pt x="2273" y="933"/>
                    </a:lnTo>
                    <a:lnTo>
                      <a:pt x="2271" y="829"/>
                    </a:lnTo>
                    <a:lnTo>
                      <a:pt x="2268" y="720"/>
                    </a:lnTo>
                    <a:lnTo>
                      <a:pt x="2266" y="608"/>
                    </a:lnTo>
                    <a:lnTo>
                      <a:pt x="2262" y="498"/>
                    </a:lnTo>
                    <a:lnTo>
                      <a:pt x="2260" y="392"/>
                    </a:lnTo>
                    <a:lnTo>
                      <a:pt x="2256" y="292"/>
                    </a:lnTo>
                    <a:lnTo>
                      <a:pt x="2254" y="204"/>
                    </a:lnTo>
                    <a:lnTo>
                      <a:pt x="2251" y="128"/>
                    </a:lnTo>
                    <a:lnTo>
                      <a:pt x="2249" y="66"/>
                    </a:lnTo>
                    <a:lnTo>
                      <a:pt x="2247" y="24"/>
                    </a:lnTo>
                    <a:lnTo>
                      <a:pt x="2246" y="3"/>
                    </a:lnTo>
                    <a:lnTo>
                      <a:pt x="2234" y="1"/>
                    </a:lnTo>
                    <a:lnTo>
                      <a:pt x="2205" y="0"/>
                    </a:lnTo>
                    <a:lnTo>
                      <a:pt x="2158" y="0"/>
                    </a:lnTo>
                    <a:lnTo>
                      <a:pt x="2100" y="0"/>
                    </a:lnTo>
                    <a:lnTo>
                      <a:pt x="2029" y="0"/>
                    </a:lnTo>
                    <a:lnTo>
                      <a:pt x="1950" y="0"/>
                    </a:lnTo>
                    <a:lnTo>
                      <a:pt x="1866" y="1"/>
                    </a:lnTo>
                    <a:lnTo>
                      <a:pt x="1780" y="2"/>
                    </a:lnTo>
                    <a:lnTo>
                      <a:pt x="1691" y="2"/>
                    </a:lnTo>
                    <a:lnTo>
                      <a:pt x="1605" y="4"/>
                    </a:lnTo>
                    <a:lnTo>
                      <a:pt x="1525" y="4"/>
                    </a:lnTo>
                    <a:lnTo>
                      <a:pt x="1451" y="5"/>
                    </a:lnTo>
                    <a:lnTo>
                      <a:pt x="1387" y="6"/>
                    </a:lnTo>
                    <a:lnTo>
                      <a:pt x="1337" y="7"/>
                    </a:lnTo>
                    <a:lnTo>
                      <a:pt x="1302" y="7"/>
                    </a:lnTo>
                    <a:lnTo>
                      <a:pt x="1285" y="8"/>
                    </a:lnTo>
                    <a:lnTo>
                      <a:pt x="1296" y="74"/>
                    </a:lnTo>
                    <a:lnTo>
                      <a:pt x="1367" y="72"/>
                    </a:lnTo>
                    <a:lnTo>
                      <a:pt x="1440" y="71"/>
                    </a:lnTo>
                    <a:lnTo>
                      <a:pt x="1515" y="70"/>
                    </a:lnTo>
                    <a:lnTo>
                      <a:pt x="1590" y="69"/>
                    </a:lnTo>
                    <a:lnTo>
                      <a:pt x="1665" y="67"/>
                    </a:lnTo>
                    <a:lnTo>
                      <a:pt x="1739" y="67"/>
                    </a:lnTo>
                    <a:lnTo>
                      <a:pt x="1810" y="66"/>
                    </a:lnTo>
                    <a:lnTo>
                      <a:pt x="1878" y="66"/>
                    </a:lnTo>
                    <a:lnTo>
                      <a:pt x="1941" y="65"/>
                    </a:lnTo>
                    <a:lnTo>
                      <a:pt x="2000" y="65"/>
                    </a:lnTo>
                    <a:lnTo>
                      <a:pt x="2052" y="65"/>
                    </a:lnTo>
                    <a:lnTo>
                      <a:pt x="2097" y="65"/>
                    </a:lnTo>
                    <a:lnTo>
                      <a:pt x="2134" y="65"/>
                    </a:lnTo>
                    <a:lnTo>
                      <a:pt x="2161" y="65"/>
                    </a:lnTo>
                    <a:lnTo>
                      <a:pt x="2180" y="66"/>
                    </a:lnTo>
                    <a:lnTo>
                      <a:pt x="2187" y="67"/>
                    </a:lnTo>
                    <a:lnTo>
                      <a:pt x="2188" y="77"/>
                    </a:lnTo>
                    <a:lnTo>
                      <a:pt x="2191" y="105"/>
                    </a:lnTo>
                    <a:lnTo>
                      <a:pt x="2191" y="150"/>
                    </a:lnTo>
                    <a:lnTo>
                      <a:pt x="2191" y="208"/>
                    </a:lnTo>
                    <a:lnTo>
                      <a:pt x="2190" y="276"/>
                    </a:lnTo>
                    <a:lnTo>
                      <a:pt x="2188" y="354"/>
                    </a:lnTo>
                    <a:lnTo>
                      <a:pt x="2187" y="439"/>
                    </a:lnTo>
                    <a:lnTo>
                      <a:pt x="2187" y="528"/>
                    </a:lnTo>
                    <a:lnTo>
                      <a:pt x="2187" y="618"/>
                    </a:lnTo>
                    <a:lnTo>
                      <a:pt x="2186" y="707"/>
                    </a:lnTo>
                    <a:lnTo>
                      <a:pt x="2186" y="793"/>
                    </a:lnTo>
                    <a:lnTo>
                      <a:pt x="2187" y="876"/>
                    </a:lnTo>
                    <a:lnTo>
                      <a:pt x="2187" y="948"/>
                    </a:lnTo>
                    <a:lnTo>
                      <a:pt x="2190" y="1012"/>
                    </a:lnTo>
                    <a:lnTo>
                      <a:pt x="2192" y="1063"/>
                    </a:lnTo>
                    <a:lnTo>
                      <a:pt x="2196" y="1100"/>
                    </a:lnTo>
                    <a:lnTo>
                      <a:pt x="2198" y="1136"/>
                    </a:lnTo>
                    <a:lnTo>
                      <a:pt x="2201" y="1183"/>
                    </a:lnTo>
                    <a:lnTo>
                      <a:pt x="2203" y="1241"/>
                    </a:lnTo>
                    <a:lnTo>
                      <a:pt x="2204" y="1308"/>
                    </a:lnTo>
                    <a:lnTo>
                      <a:pt x="2204" y="1383"/>
                    </a:lnTo>
                    <a:lnTo>
                      <a:pt x="2204" y="1462"/>
                    </a:lnTo>
                    <a:lnTo>
                      <a:pt x="2204" y="1545"/>
                    </a:lnTo>
                    <a:lnTo>
                      <a:pt x="2205" y="1631"/>
                    </a:lnTo>
                    <a:lnTo>
                      <a:pt x="2204" y="1716"/>
                    </a:lnTo>
                    <a:lnTo>
                      <a:pt x="2204" y="1799"/>
                    </a:lnTo>
                    <a:lnTo>
                      <a:pt x="2204" y="1879"/>
                    </a:lnTo>
                    <a:lnTo>
                      <a:pt x="2204" y="1955"/>
                    </a:lnTo>
                    <a:lnTo>
                      <a:pt x="2204" y="2022"/>
                    </a:lnTo>
                    <a:lnTo>
                      <a:pt x="2205" y="2081"/>
                    </a:lnTo>
                    <a:lnTo>
                      <a:pt x="2207" y="2130"/>
                    </a:lnTo>
                    <a:lnTo>
                      <a:pt x="2210" y="2168"/>
                    </a:lnTo>
                    <a:lnTo>
                      <a:pt x="2200" y="2168"/>
                    </a:lnTo>
                    <a:lnTo>
                      <a:pt x="2172" y="2167"/>
                    </a:lnTo>
                    <a:lnTo>
                      <a:pt x="2129" y="2165"/>
                    </a:lnTo>
                    <a:lnTo>
                      <a:pt x="2075" y="2164"/>
                    </a:lnTo>
                    <a:lnTo>
                      <a:pt x="2008" y="2162"/>
                    </a:lnTo>
                    <a:lnTo>
                      <a:pt x="1933" y="2161"/>
                    </a:lnTo>
                    <a:lnTo>
                      <a:pt x="1853" y="2159"/>
                    </a:lnTo>
                    <a:lnTo>
                      <a:pt x="1768" y="2158"/>
                    </a:lnTo>
                    <a:lnTo>
                      <a:pt x="1679" y="2155"/>
                    </a:lnTo>
                    <a:lnTo>
                      <a:pt x="1591" y="2154"/>
                    </a:lnTo>
                    <a:lnTo>
                      <a:pt x="1506" y="2153"/>
                    </a:lnTo>
                    <a:lnTo>
                      <a:pt x="1424" y="2153"/>
                    </a:lnTo>
                    <a:lnTo>
                      <a:pt x="1349" y="2153"/>
                    </a:lnTo>
                    <a:lnTo>
                      <a:pt x="1284" y="2154"/>
                    </a:lnTo>
                    <a:lnTo>
                      <a:pt x="1228" y="2154"/>
                    </a:lnTo>
                    <a:lnTo>
                      <a:pt x="1187" y="2158"/>
                    </a:lnTo>
                    <a:lnTo>
                      <a:pt x="1144" y="2159"/>
                    </a:lnTo>
                    <a:lnTo>
                      <a:pt x="1087" y="2161"/>
                    </a:lnTo>
                    <a:lnTo>
                      <a:pt x="1016" y="2162"/>
                    </a:lnTo>
                    <a:lnTo>
                      <a:pt x="938" y="2164"/>
                    </a:lnTo>
                    <a:lnTo>
                      <a:pt x="852" y="2164"/>
                    </a:lnTo>
                    <a:lnTo>
                      <a:pt x="760" y="2164"/>
                    </a:lnTo>
                    <a:lnTo>
                      <a:pt x="667" y="2164"/>
                    </a:lnTo>
                    <a:lnTo>
                      <a:pt x="573" y="2164"/>
                    </a:lnTo>
                    <a:lnTo>
                      <a:pt x="481" y="2163"/>
                    </a:lnTo>
                    <a:lnTo>
                      <a:pt x="394" y="2162"/>
                    </a:lnTo>
                    <a:lnTo>
                      <a:pt x="313" y="2161"/>
                    </a:lnTo>
                    <a:lnTo>
                      <a:pt x="243" y="2161"/>
                    </a:lnTo>
                    <a:lnTo>
                      <a:pt x="183" y="2161"/>
                    </a:lnTo>
                    <a:lnTo>
                      <a:pt x="138" y="2161"/>
                    </a:lnTo>
                    <a:lnTo>
                      <a:pt x="109" y="2161"/>
                    </a:lnTo>
                    <a:lnTo>
                      <a:pt x="99" y="2161"/>
                    </a:lnTo>
                    <a:lnTo>
                      <a:pt x="98" y="2149"/>
                    </a:lnTo>
                    <a:lnTo>
                      <a:pt x="97" y="2117"/>
                    </a:lnTo>
                    <a:lnTo>
                      <a:pt x="95" y="2068"/>
                    </a:lnTo>
                    <a:lnTo>
                      <a:pt x="94" y="2005"/>
                    </a:lnTo>
                    <a:lnTo>
                      <a:pt x="91" y="1927"/>
                    </a:lnTo>
                    <a:lnTo>
                      <a:pt x="87" y="1841"/>
                    </a:lnTo>
                    <a:lnTo>
                      <a:pt x="84" y="1747"/>
                    </a:lnTo>
                    <a:lnTo>
                      <a:pt x="81" y="1649"/>
                    </a:lnTo>
                    <a:lnTo>
                      <a:pt x="78" y="1546"/>
                    </a:lnTo>
                    <a:lnTo>
                      <a:pt x="75" y="1446"/>
                    </a:lnTo>
                    <a:lnTo>
                      <a:pt x="71" y="1346"/>
                    </a:lnTo>
                    <a:lnTo>
                      <a:pt x="69" y="1254"/>
                    </a:lnTo>
                    <a:lnTo>
                      <a:pt x="66" y="1169"/>
                    </a:lnTo>
                    <a:lnTo>
                      <a:pt x="65" y="1095"/>
                    </a:lnTo>
                    <a:lnTo>
                      <a:pt x="63" y="1034"/>
                    </a:lnTo>
                    <a:lnTo>
                      <a:pt x="63" y="990"/>
                    </a:lnTo>
                    <a:lnTo>
                      <a:pt x="61" y="950"/>
                    </a:lnTo>
                    <a:lnTo>
                      <a:pt x="61" y="902"/>
                    </a:lnTo>
                    <a:lnTo>
                      <a:pt x="62" y="843"/>
                    </a:lnTo>
                    <a:lnTo>
                      <a:pt x="63" y="780"/>
                    </a:lnTo>
                    <a:lnTo>
                      <a:pt x="64" y="711"/>
                    </a:lnTo>
                    <a:lnTo>
                      <a:pt x="65" y="641"/>
                    </a:lnTo>
                    <a:lnTo>
                      <a:pt x="68" y="567"/>
                    </a:lnTo>
                    <a:lnTo>
                      <a:pt x="70" y="494"/>
                    </a:lnTo>
                    <a:lnTo>
                      <a:pt x="71" y="421"/>
                    </a:lnTo>
                    <a:lnTo>
                      <a:pt x="74" y="352"/>
                    </a:lnTo>
                    <a:lnTo>
                      <a:pt x="75" y="288"/>
                    </a:lnTo>
                    <a:lnTo>
                      <a:pt x="78" y="232"/>
                    </a:lnTo>
                    <a:lnTo>
                      <a:pt x="79" y="183"/>
                    </a:lnTo>
                    <a:lnTo>
                      <a:pt x="81" y="144"/>
                    </a:lnTo>
                    <a:lnTo>
                      <a:pt x="82" y="116"/>
                    </a:lnTo>
                    <a:lnTo>
                      <a:pt x="84" y="101"/>
                    </a:lnTo>
                    <a:lnTo>
                      <a:pt x="140" y="100"/>
                    </a:lnTo>
                    <a:lnTo>
                      <a:pt x="196" y="98"/>
                    </a:lnTo>
                    <a:lnTo>
                      <a:pt x="252" y="97"/>
                    </a:lnTo>
                    <a:lnTo>
                      <a:pt x="309" y="96"/>
                    </a:lnTo>
                    <a:lnTo>
                      <a:pt x="367" y="94"/>
                    </a:lnTo>
                    <a:lnTo>
                      <a:pt x="425" y="93"/>
                    </a:lnTo>
                    <a:lnTo>
                      <a:pt x="482" y="91"/>
                    </a:lnTo>
                    <a:lnTo>
                      <a:pt x="540" y="90"/>
                    </a:lnTo>
                    <a:lnTo>
                      <a:pt x="598" y="88"/>
                    </a:lnTo>
                    <a:lnTo>
                      <a:pt x="655" y="87"/>
                    </a:lnTo>
                    <a:lnTo>
                      <a:pt x="713" y="85"/>
                    </a:lnTo>
                    <a:lnTo>
                      <a:pt x="770" y="84"/>
                    </a:lnTo>
                    <a:lnTo>
                      <a:pt x="828" y="83"/>
                    </a:lnTo>
                    <a:lnTo>
                      <a:pt x="885" y="82"/>
                    </a:lnTo>
                    <a:lnTo>
                      <a:pt x="941" y="81"/>
                    </a:lnTo>
                    <a:lnTo>
                      <a:pt x="997" y="80"/>
                    </a:lnTo>
                    <a:lnTo>
                      <a:pt x="973" y="14"/>
                    </a:lnTo>
                    <a:lnTo>
                      <a:pt x="97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2" name="Freeform 46">
                <a:extLst>
                  <a:ext uri="{FF2B5EF4-FFF2-40B4-BE49-F238E27FC236}">
                    <a16:creationId xmlns:a16="http://schemas.microsoft.com/office/drawing/2014/main" id="{42A17EEC-40F7-4435-B6B2-0F906C129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434"/>
                <a:ext cx="119" cy="76"/>
              </a:xfrm>
              <a:custGeom>
                <a:avLst/>
                <a:gdLst>
                  <a:gd name="T0" fmla="*/ 3 w 474"/>
                  <a:gd name="T1" fmla="*/ 211 h 304"/>
                  <a:gd name="T2" fmla="*/ 3 w 474"/>
                  <a:gd name="T3" fmla="*/ 211 h 304"/>
                  <a:gd name="T4" fmla="*/ 5 w 474"/>
                  <a:gd name="T5" fmla="*/ 209 h 304"/>
                  <a:gd name="T6" fmla="*/ 9 w 474"/>
                  <a:gd name="T7" fmla="*/ 208 h 304"/>
                  <a:gd name="T8" fmla="*/ 15 w 474"/>
                  <a:gd name="T9" fmla="*/ 206 h 304"/>
                  <a:gd name="T10" fmla="*/ 21 w 474"/>
                  <a:gd name="T11" fmla="*/ 204 h 304"/>
                  <a:gd name="T12" fmla="*/ 31 w 474"/>
                  <a:gd name="T13" fmla="*/ 202 h 304"/>
                  <a:gd name="T14" fmla="*/ 41 w 474"/>
                  <a:gd name="T15" fmla="*/ 201 h 304"/>
                  <a:gd name="T16" fmla="*/ 53 w 474"/>
                  <a:gd name="T17" fmla="*/ 201 h 304"/>
                  <a:gd name="T18" fmla="*/ 65 w 474"/>
                  <a:gd name="T19" fmla="*/ 201 h 304"/>
                  <a:gd name="T20" fmla="*/ 80 w 474"/>
                  <a:gd name="T21" fmla="*/ 204 h 304"/>
                  <a:gd name="T22" fmla="*/ 95 w 474"/>
                  <a:gd name="T23" fmla="*/ 207 h 304"/>
                  <a:gd name="T24" fmla="*/ 112 w 474"/>
                  <a:gd name="T25" fmla="*/ 213 h 304"/>
                  <a:gd name="T26" fmla="*/ 130 w 474"/>
                  <a:gd name="T27" fmla="*/ 220 h 304"/>
                  <a:gd name="T28" fmla="*/ 150 w 474"/>
                  <a:gd name="T29" fmla="*/ 230 h 304"/>
                  <a:gd name="T30" fmla="*/ 171 w 474"/>
                  <a:gd name="T31" fmla="*/ 242 h 304"/>
                  <a:gd name="T32" fmla="*/ 193 w 474"/>
                  <a:gd name="T33" fmla="*/ 258 h 304"/>
                  <a:gd name="T34" fmla="*/ 254 w 474"/>
                  <a:gd name="T35" fmla="*/ 304 h 304"/>
                  <a:gd name="T36" fmla="*/ 255 w 474"/>
                  <a:gd name="T37" fmla="*/ 302 h 304"/>
                  <a:gd name="T38" fmla="*/ 259 w 474"/>
                  <a:gd name="T39" fmla="*/ 300 h 304"/>
                  <a:gd name="T40" fmla="*/ 264 w 474"/>
                  <a:gd name="T41" fmla="*/ 296 h 304"/>
                  <a:gd name="T42" fmla="*/ 273 w 474"/>
                  <a:gd name="T43" fmla="*/ 292 h 304"/>
                  <a:gd name="T44" fmla="*/ 282 w 474"/>
                  <a:gd name="T45" fmla="*/ 287 h 304"/>
                  <a:gd name="T46" fmla="*/ 294 w 474"/>
                  <a:gd name="T47" fmla="*/ 283 h 304"/>
                  <a:gd name="T48" fmla="*/ 308 w 474"/>
                  <a:gd name="T49" fmla="*/ 278 h 304"/>
                  <a:gd name="T50" fmla="*/ 323 w 474"/>
                  <a:gd name="T51" fmla="*/ 274 h 304"/>
                  <a:gd name="T52" fmla="*/ 339 w 474"/>
                  <a:gd name="T53" fmla="*/ 271 h 304"/>
                  <a:gd name="T54" fmla="*/ 357 w 474"/>
                  <a:gd name="T55" fmla="*/ 268 h 304"/>
                  <a:gd name="T56" fmla="*/ 375 w 474"/>
                  <a:gd name="T57" fmla="*/ 267 h 304"/>
                  <a:gd name="T58" fmla="*/ 395 w 474"/>
                  <a:gd name="T59" fmla="*/ 270 h 304"/>
                  <a:gd name="T60" fmla="*/ 413 w 474"/>
                  <a:gd name="T61" fmla="*/ 273 h 304"/>
                  <a:gd name="T62" fmla="*/ 434 w 474"/>
                  <a:gd name="T63" fmla="*/ 279 h 304"/>
                  <a:gd name="T64" fmla="*/ 454 w 474"/>
                  <a:gd name="T65" fmla="*/ 288 h 304"/>
                  <a:gd name="T66" fmla="*/ 474 w 474"/>
                  <a:gd name="T67" fmla="*/ 301 h 304"/>
                  <a:gd name="T68" fmla="*/ 469 w 474"/>
                  <a:gd name="T69" fmla="*/ 224 h 304"/>
                  <a:gd name="T70" fmla="*/ 250 w 474"/>
                  <a:gd name="T71" fmla="*/ 80 h 304"/>
                  <a:gd name="T72" fmla="*/ 73 w 474"/>
                  <a:gd name="T73" fmla="*/ 0 h 304"/>
                  <a:gd name="T74" fmla="*/ 0 w 474"/>
                  <a:gd name="T75" fmla="*/ 148 h 304"/>
                  <a:gd name="T76" fmla="*/ 3 w 474"/>
                  <a:gd name="T77" fmla="*/ 211 h 304"/>
                  <a:gd name="T78" fmla="*/ 3 w 474"/>
                  <a:gd name="T79" fmla="*/ 21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74" h="304">
                    <a:moveTo>
                      <a:pt x="3" y="211"/>
                    </a:moveTo>
                    <a:lnTo>
                      <a:pt x="3" y="211"/>
                    </a:lnTo>
                    <a:lnTo>
                      <a:pt x="5" y="209"/>
                    </a:lnTo>
                    <a:lnTo>
                      <a:pt x="9" y="208"/>
                    </a:lnTo>
                    <a:lnTo>
                      <a:pt x="15" y="206"/>
                    </a:lnTo>
                    <a:lnTo>
                      <a:pt x="21" y="204"/>
                    </a:lnTo>
                    <a:lnTo>
                      <a:pt x="31" y="202"/>
                    </a:lnTo>
                    <a:lnTo>
                      <a:pt x="41" y="201"/>
                    </a:lnTo>
                    <a:lnTo>
                      <a:pt x="53" y="201"/>
                    </a:lnTo>
                    <a:lnTo>
                      <a:pt x="65" y="201"/>
                    </a:lnTo>
                    <a:lnTo>
                      <a:pt x="80" y="204"/>
                    </a:lnTo>
                    <a:lnTo>
                      <a:pt x="95" y="207"/>
                    </a:lnTo>
                    <a:lnTo>
                      <a:pt x="112" y="213"/>
                    </a:lnTo>
                    <a:lnTo>
                      <a:pt x="130" y="220"/>
                    </a:lnTo>
                    <a:lnTo>
                      <a:pt x="150" y="230"/>
                    </a:lnTo>
                    <a:lnTo>
                      <a:pt x="171" y="242"/>
                    </a:lnTo>
                    <a:lnTo>
                      <a:pt x="193" y="258"/>
                    </a:lnTo>
                    <a:lnTo>
                      <a:pt x="254" y="304"/>
                    </a:lnTo>
                    <a:lnTo>
                      <a:pt x="255" y="302"/>
                    </a:lnTo>
                    <a:lnTo>
                      <a:pt x="259" y="300"/>
                    </a:lnTo>
                    <a:lnTo>
                      <a:pt x="264" y="296"/>
                    </a:lnTo>
                    <a:lnTo>
                      <a:pt x="273" y="292"/>
                    </a:lnTo>
                    <a:lnTo>
                      <a:pt x="282" y="287"/>
                    </a:lnTo>
                    <a:lnTo>
                      <a:pt x="294" y="283"/>
                    </a:lnTo>
                    <a:lnTo>
                      <a:pt x="308" y="278"/>
                    </a:lnTo>
                    <a:lnTo>
                      <a:pt x="323" y="274"/>
                    </a:lnTo>
                    <a:lnTo>
                      <a:pt x="339" y="271"/>
                    </a:lnTo>
                    <a:lnTo>
                      <a:pt x="357" y="268"/>
                    </a:lnTo>
                    <a:lnTo>
                      <a:pt x="375" y="267"/>
                    </a:lnTo>
                    <a:lnTo>
                      <a:pt x="395" y="270"/>
                    </a:lnTo>
                    <a:lnTo>
                      <a:pt x="413" y="273"/>
                    </a:lnTo>
                    <a:lnTo>
                      <a:pt x="434" y="279"/>
                    </a:lnTo>
                    <a:lnTo>
                      <a:pt x="454" y="288"/>
                    </a:lnTo>
                    <a:lnTo>
                      <a:pt x="474" y="301"/>
                    </a:lnTo>
                    <a:lnTo>
                      <a:pt x="469" y="224"/>
                    </a:lnTo>
                    <a:lnTo>
                      <a:pt x="250" y="80"/>
                    </a:lnTo>
                    <a:lnTo>
                      <a:pt x="73" y="0"/>
                    </a:lnTo>
                    <a:lnTo>
                      <a:pt x="0" y="148"/>
                    </a:lnTo>
                    <a:lnTo>
                      <a:pt x="3" y="211"/>
                    </a:lnTo>
                    <a:lnTo>
                      <a:pt x="3" y="211"/>
                    </a:lnTo>
                    <a:close/>
                  </a:path>
                </a:pathLst>
              </a:custGeom>
              <a:solidFill>
                <a:srgbClr val="C2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3" name="Freeform 47">
                <a:extLst>
                  <a:ext uri="{FF2B5EF4-FFF2-40B4-BE49-F238E27FC236}">
                    <a16:creationId xmlns:a16="http://schemas.microsoft.com/office/drawing/2014/main" id="{F288D66F-4443-45FC-BE8C-8993DA703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" y="492"/>
                <a:ext cx="171" cy="117"/>
              </a:xfrm>
              <a:custGeom>
                <a:avLst/>
                <a:gdLst>
                  <a:gd name="T0" fmla="*/ 66 w 685"/>
                  <a:gd name="T1" fmla="*/ 24 h 468"/>
                  <a:gd name="T2" fmla="*/ 68 w 685"/>
                  <a:gd name="T3" fmla="*/ 29 h 468"/>
                  <a:gd name="T4" fmla="*/ 73 w 685"/>
                  <a:gd name="T5" fmla="*/ 43 h 468"/>
                  <a:gd name="T6" fmla="*/ 82 w 685"/>
                  <a:gd name="T7" fmla="*/ 63 h 468"/>
                  <a:gd name="T8" fmla="*/ 96 w 685"/>
                  <a:gd name="T9" fmla="*/ 91 h 468"/>
                  <a:gd name="T10" fmla="*/ 114 w 685"/>
                  <a:gd name="T11" fmla="*/ 122 h 468"/>
                  <a:gd name="T12" fmla="*/ 138 w 685"/>
                  <a:gd name="T13" fmla="*/ 158 h 468"/>
                  <a:gd name="T14" fmla="*/ 165 w 685"/>
                  <a:gd name="T15" fmla="*/ 195 h 468"/>
                  <a:gd name="T16" fmla="*/ 199 w 685"/>
                  <a:gd name="T17" fmla="*/ 233 h 468"/>
                  <a:gd name="T18" fmla="*/ 236 w 685"/>
                  <a:gd name="T19" fmla="*/ 270 h 468"/>
                  <a:gd name="T20" fmla="*/ 279 w 685"/>
                  <a:gd name="T21" fmla="*/ 306 h 468"/>
                  <a:gd name="T22" fmla="*/ 328 w 685"/>
                  <a:gd name="T23" fmla="*/ 337 h 468"/>
                  <a:gd name="T24" fmla="*/ 385 w 685"/>
                  <a:gd name="T25" fmla="*/ 364 h 468"/>
                  <a:gd name="T26" fmla="*/ 446 w 685"/>
                  <a:gd name="T27" fmla="*/ 383 h 468"/>
                  <a:gd name="T28" fmla="*/ 514 w 685"/>
                  <a:gd name="T29" fmla="*/ 395 h 468"/>
                  <a:gd name="T30" fmla="*/ 588 w 685"/>
                  <a:gd name="T31" fmla="*/ 398 h 468"/>
                  <a:gd name="T32" fmla="*/ 670 w 685"/>
                  <a:gd name="T33" fmla="*/ 392 h 468"/>
                  <a:gd name="T34" fmla="*/ 675 w 685"/>
                  <a:gd name="T35" fmla="*/ 392 h 468"/>
                  <a:gd name="T36" fmla="*/ 679 w 685"/>
                  <a:gd name="T37" fmla="*/ 393 h 468"/>
                  <a:gd name="T38" fmla="*/ 681 w 685"/>
                  <a:gd name="T39" fmla="*/ 396 h 468"/>
                  <a:gd name="T40" fmla="*/ 684 w 685"/>
                  <a:gd name="T41" fmla="*/ 401 h 468"/>
                  <a:gd name="T42" fmla="*/ 685 w 685"/>
                  <a:gd name="T43" fmla="*/ 405 h 468"/>
                  <a:gd name="T44" fmla="*/ 685 w 685"/>
                  <a:gd name="T45" fmla="*/ 412 h 468"/>
                  <a:gd name="T46" fmla="*/ 685 w 685"/>
                  <a:gd name="T47" fmla="*/ 419 h 468"/>
                  <a:gd name="T48" fmla="*/ 685 w 685"/>
                  <a:gd name="T49" fmla="*/ 427 h 468"/>
                  <a:gd name="T50" fmla="*/ 684 w 685"/>
                  <a:gd name="T51" fmla="*/ 434 h 468"/>
                  <a:gd name="T52" fmla="*/ 682 w 685"/>
                  <a:gd name="T53" fmla="*/ 441 h 468"/>
                  <a:gd name="T54" fmla="*/ 681 w 685"/>
                  <a:gd name="T55" fmla="*/ 447 h 468"/>
                  <a:gd name="T56" fmla="*/ 680 w 685"/>
                  <a:gd name="T57" fmla="*/ 454 h 468"/>
                  <a:gd name="T58" fmla="*/ 679 w 685"/>
                  <a:gd name="T59" fmla="*/ 458 h 468"/>
                  <a:gd name="T60" fmla="*/ 678 w 685"/>
                  <a:gd name="T61" fmla="*/ 463 h 468"/>
                  <a:gd name="T62" fmla="*/ 678 w 685"/>
                  <a:gd name="T63" fmla="*/ 465 h 468"/>
                  <a:gd name="T64" fmla="*/ 678 w 685"/>
                  <a:gd name="T65" fmla="*/ 467 h 468"/>
                  <a:gd name="T66" fmla="*/ 672 w 685"/>
                  <a:gd name="T67" fmla="*/ 467 h 468"/>
                  <a:gd name="T68" fmla="*/ 655 w 685"/>
                  <a:gd name="T69" fmla="*/ 468 h 468"/>
                  <a:gd name="T70" fmla="*/ 628 w 685"/>
                  <a:gd name="T71" fmla="*/ 468 h 468"/>
                  <a:gd name="T72" fmla="*/ 594 w 685"/>
                  <a:gd name="T73" fmla="*/ 468 h 468"/>
                  <a:gd name="T74" fmla="*/ 551 w 685"/>
                  <a:gd name="T75" fmla="*/ 464 h 468"/>
                  <a:gd name="T76" fmla="*/ 503 w 685"/>
                  <a:gd name="T77" fmla="*/ 458 h 468"/>
                  <a:gd name="T78" fmla="*/ 451 w 685"/>
                  <a:gd name="T79" fmla="*/ 448 h 468"/>
                  <a:gd name="T80" fmla="*/ 397 w 685"/>
                  <a:gd name="T81" fmla="*/ 433 h 468"/>
                  <a:gd name="T82" fmla="*/ 339 w 685"/>
                  <a:gd name="T83" fmla="*/ 410 h 468"/>
                  <a:gd name="T84" fmla="*/ 282 w 685"/>
                  <a:gd name="T85" fmla="*/ 382 h 468"/>
                  <a:gd name="T86" fmla="*/ 226 w 685"/>
                  <a:gd name="T87" fmla="*/ 344 h 468"/>
                  <a:gd name="T88" fmla="*/ 172 w 685"/>
                  <a:gd name="T89" fmla="*/ 298 h 468"/>
                  <a:gd name="T90" fmla="*/ 119 w 685"/>
                  <a:gd name="T91" fmla="*/ 240 h 468"/>
                  <a:gd name="T92" fmla="*/ 73 w 685"/>
                  <a:gd name="T93" fmla="*/ 172 h 468"/>
                  <a:gd name="T94" fmla="*/ 33 w 685"/>
                  <a:gd name="T95" fmla="*/ 93 h 468"/>
                  <a:gd name="T96" fmla="*/ 0 w 685"/>
                  <a:gd name="T97" fmla="*/ 0 h 468"/>
                  <a:gd name="T98" fmla="*/ 66 w 685"/>
                  <a:gd name="T99" fmla="*/ 24 h 468"/>
                  <a:gd name="T100" fmla="*/ 66 w 685"/>
                  <a:gd name="T101" fmla="*/ 2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5" h="468">
                    <a:moveTo>
                      <a:pt x="66" y="24"/>
                    </a:moveTo>
                    <a:lnTo>
                      <a:pt x="68" y="29"/>
                    </a:lnTo>
                    <a:lnTo>
                      <a:pt x="73" y="43"/>
                    </a:lnTo>
                    <a:lnTo>
                      <a:pt x="82" y="63"/>
                    </a:lnTo>
                    <a:lnTo>
                      <a:pt x="96" y="91"/>
                    </a:lnTo>
                    <a:lnTo>
                      <a:pt x="114" y="122"/>
                    </a:lnTo>
                    <a:lnTo>
                      <a:pt x="138" y="158"/>
                    </a:lnTo>
                    <a:lnTo>
                      <a:pt x="165" y="195"/>
                    </a:lnTo>
                    <a:lnTo>
                      <a:pt x="199" y="233"/>
                    </a:lnTo>
                    <a:lnTo>
                      <a:pt x="236" y="270"/>
                    </a:lnTo>
                    <a:lnTo>
                      <a:pt x="279" y="306"/>
                    </a:lnTo>
                    <a:lnTo>
                      <a:pt x="328" y="337"/>
                    </a:lnTo>
                    <a:lnTo>
                      <a:pt x="385" y="364"/>
                    </a:lnTo>
                    <a:lnTo>
                      <a:pt x="446" y="383"/>
                    </a:lnTo>
                    <a:lnTo>
                      <a:pt x="514" y="395"/>
                    </a:lnTo>
                    <a:lnTo>
                      <a:pt x="588" y="398"/>
                    </a:lnTo>
                    <a:lnTo>
                      <a:pt x="670" y="392"/>
                    </a:lnTo>
                    <a:lnTo>
                      <a:pt x="675" y="392"/>
                    </a:lnTo>
                    <a:lnTo>
                      <a:pt x="679" y="393"/>
                    </a:lnTo>
                    <a:lnTo>
                      <a:pt x="681" y="396"/>
                    </a:lnTo>
                    <a:lnTo>
                      <a:pt x="684" y="401"/>
                    </a:lnTo>
                    <a:lnTo>
                      <a:pt x="685" y="405"/>
                    </a:lnTo>
                    <a:lnTo>
                      <a:pt x="685" y="412"/>
                    </a:lnTo>
                    <a:lnTo>
                      <a:pt x="685" y="419"/>
                    </a:lnTo>
                    <a:lnTo>
                      <a:pt x="685" y="427"/>
                    </a:lnTo>
                    <a:lnTo>
                      <a:pt x="684" y="434"/>
                    </a:lnTo>
                    <a:lnTo>
                      <a:pt x="682" y="441"/>
                    </a:lnTo>
                    <a:lnTo>
                      <a:pt x="681" y="447"/>
                    </a:lnTo>
                    <a:lnTo>
                      <a:pt x="680" y="454"/>
                    </a:lnTo>
                    <a:lnTo>
                      <a:pt x="679" y="458"/>
                    </a:lnTo>
                    <a:lnTo>
                      <a:pt x="678" y="463"/>
                    </a:lnTo>
                    <a:lnTo>
                      <a:pt x="678" y="465"/>
                    </a:lnTo>
                    <a:lnTo>
                      <a:pt x="678" y="467"/>
                    </a:lnTo>
                    <a:lnTo>
                      <a:pt x="672" y="467"/>
                    </a:lnTo>
                    <a:lnTo>
                      <a:pt x="655" y="468"/>
                    </a:lnTo>
                    <a:lnTo>
                      <a:pt x="628" y="468"/>
                    </a:lnTo>
                    <a:lnTo>
                      <a:pt x="594" y="468"/>
                    </a:lnTo>
                    <a:lnTo>
                      <a:pt x="551" y="464"/>
                    </a:lnTo>
                    <a:lnTo>
                      <a:pt x="503" y="458"/>
                    </a:lnTo>
                    <a:lnTo>
                      <a:pt x="451" y="448"/>
                    </a:lnTo>
                    <a:lnTo>
                      <a:pt x="397" y="433"/>
                    </a:lnTo>
                    <a:lnTo>
                      <a:pt x="339" y="410"/>
                    </a:lnTo>
                    <a:lnTo>
                      <a:pt x="282" y="382"/>
                    </a:lnTo>
                    <a:lnTo>
                      <a:pt x="226" y="344"/>
                    </a:lnTo>
                    <a:lnTo>
                      <a:pt x="172" y="298"/>
                    </a:lnTo>
                    <a:lnTo>
                      <a:pt x="119" y="240"/>
                    </a:lnTo>
                    <a:lnTo>
                      <a:pt x="73" y="172"/>
                    </a:lnTo>
                    <a:lnTo>
                      <a:pt x="33" y="93"/>
                    </a:lnTo>
                    <a:lnTo>
                      <a:pt x="0" y="0"/>
                    </a:lnTo>
                    <a:lnTo>
                      <a:pt x="66" y="24"/>
                    </a:lnTo>
                    <a:lnTo>
                      <a:pt x="6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4" name="Freeform 48">
                <a:extLst>
                  <a:ext uri="{FF2B5EF4-FFF2-40B4-BE49-F238E27FC236}">
                    <a16:creationId xmlns:a16="http://schemas.microsoft.com/office/drawing/2014/main" id="{8A323D9A-B80C-4680-9870-BE87215D5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" y="276"/>
                <a:ext cx="238" cy="95"/>
              </a:xfrm>
              <a:custGeom>
                <a:avLst/>
                <a:gdLst>
                  <a:gd name="T0" fmla="*/ 2 w 953"/>
                  <a:gd name="T1" fmla="*/ 168 h 384"/>
                  <a:gd name="T2" fmla="*/ 20 w 953"/>
                  <a:gd name="T3" fmla="*/ 154 h 384"/>
                  <a:gd name="T4" fmla="*/ 53 w 953"/>
                  <a:gd name="T5" fmla="*/ 130 h 384"/>
                  <a:gd name="T6" fmla="*/ 95 w 953"/>
                  <a:gd name="T7" fmla="*/ 100 h 384"/>
                  <a:gd name="T8" fmla="*/ 145 w 953"/>
                  <a:gd name="T9" fmla="*/ 69 h 384"/>
                  <a:gd name="T10" fmla="*/ 196 w 953"/>
                  <a:gd name="T11" fmla="*/ 39 h 384"/>
                  <a:gd name="T12" fmla="*/ 246 w 953"/>
                  <a:gd name="T13" fmla="*/ 16 h 384"/>
                  <a:gd name="T14" fmla="*/ 288 w 953"/>
                  <a:gd name="T15" fmla="*/ 1 h 384"/>
                  <a:gd name="T16" fmla="*/ 324 w 953"/>
                  <a:gd name="T17" fmla="*/ 0 h 384"/>
                  <a:gd name="T18" fmla="*/ 367 w 953"/>
                  <a:gd name="T19" fmla="*/ 10 h 384"/>
                  <a:gd name="T20" fmla="*/ 419 w 953"/>
                  <a:gd name="T21" fmla="*/ 30 h 384"/>
                  <a:gd name="T22" fmla="*/ 475 w 953"/>
                  <a:gd name="T23" fmla="*/ 57 h 384"/>
                  <a:gd name="T24" fmla="*/ 530 w 953"/>
                  <a:gd name="T25" fmla="*/ 88 h 384"/>
                  <a:gd name="T26" fmla="*/ 581 w 953"/>
                  <a:gd name="T27" fmla="*/ 118 h 384"/>
                  <a:gd name="T28" fmla="*/ 624 w 953"/>
                  <a:gd name="T29" fmla="*/ 143 h 384"/>
                  <a:gd name="T30" fmla="*/ 655 w 953"/>
                  <a:gd name="T31" fmla="*/ 162 h 384"/>
                  <a:gd name="T32" fmla="*/ 675 w 953"/>
                  <a:gd name="T33" fmla="*/ 172 h 384"/>
                  <a:gd name="T34" fmla="*/ 704 w 953"/>
                  <a:gd name="T35" fmla="*/ 184 h 384"/>
                  <a:gd name="T36" fmla="*/ 740 w 953"/>
                  <a:gd name="T37" fmla="*/ 199 h 384"/>
                  <a:gd name="T38" fmla="*/ 783 w 953"/>
                  <a:gd name="T39" fmla="*/ 218 h 384"/>
                  <a:gd name="T40" fmla="*/ 827 w 953"/>
                  <a:gd name="T41" fmla="*/ 239 h 384"/>
                  <a:gd name="T42" fmla="*/ 869 w 953"/>
                  <a:gd name="T43" fmla="*/ 263 h 384"/>
                  <a:gd name="T44" fmla="*/ 908 w 953"/>
                  <a:gd name="T45" fmla="*/ 288 h 384"/>
                  <a:gd name="T46" fmla="*/ 938 w 953"/>
                  <a:gd name="T47" fmla="*/ 316 h 384"/>
                  <a:gd name="T48" fmla="*/ 953 w 953"/>
                  <a:gd name="T49" fmla="*/ 384 h 384"/>
                  <a:gd name="T50" fmla="*/ 944 w 953"/>
                  <a:gd name="T51" fmla="*/ 379 h 384"/>
                  <a:gd name="T52" fmla="*/ 922 w 953"/>
                  <a:gd name="T53" fmla="*/ 364 h 384"/>
                  <a:gd name="T54" fmla="*/ 886 w 953"/>
                  <a:gd name="T55" fmla="*/ 342 h 384"/>
                  <a:gd name="T56" fmla="*/ 843 w 953"/>
                  <a:gd name="T57" fmla="*/ 319 h 384"/>
                  <a:gd name="T58" fmla="*/ 794 w 953"/>
                  <a:gd name="T59" fmla="*/ 291 h 384"/>
                  <a:gd name="T60" fmla="*/ 743 w 953"/>
                  <a:gd name="T61" fmla="*/ 265 h 384"/>
                  <a:gd name="T62" fmla="*/ 692 w 953"/>
                  <a:gd name="T63" fmla="*/ 241 h 384"/>
                  <a:gd name="T64" fmla="*/ 643 w 953"/>
                  <a:gd name="T65" fmla="*/ 223 h 384"/>
                  <a:gd name="T66" fmla="*/ 632 w 953"/>
                  <a:gd name="T67" fmla="*/ 215 h 384"/>
                  <a:gd name="T68" fmla="*/ 603 w 953"/>
                  <a:gd name="T69" fmla="*/ 197 h 384"/>
                  <a:gd name="T70" fmla="*/ 560 w 953"/>
                  <a:gd name="T71" fmla="*/ 169 h 384"/>
                  <a:gd name="T72" fmla="*/ 509 w 953"/>
                  <a:gd name="T73" fmla="*/ 139 h 384"/>
                  <a:gd name="T74" fmla="*/ 453 w 953"/>
                  <a:gd name="T75" fmla="*/ 107 h 384"/>
                  <a:gd name="T76" fmla="*/ 397 w 953"/>
                  <a:gd name="T77" fmla="*/ 80 h 384"/>
                  <a:gd name="T78" fmla="*/ 348 w 953"/>
                  <a:gd name="T79" fmla="*/ 60 h 384"/>
                  <a:gd name="T80" fmla="*/ 310 w 953"/>
                  <a:gd name="T81" fmla="*/ 53 h 384"/>
                  <a:gd name="T82" fmla="*/ 274 w 953"/>
                  <a:gd name="T83" fmla="*/ 57 h 384"/>
                  <a:gd name="T84" fmla="*/ 235 w 953"/>
                  <a:gd name="T85" fmla="*/ 73 h 384"/>
                  <a:gd name="T86" fmla="*/ 193 w 953"/>
                  <a:gd name="T87" fmla="*/ 96 h 384"/>
                  <a:gd name="T88" fmla="*/ 154 w 953"/>
                  <a:gd name="T89" fmla="*/ 125 h 384"/>
                  <a:gd name="T90" fmla="*/ 117 w 953"/>
                  <a:gd name="T91" fmla="*/ 151 h 384"/>
                  <a:gd name="T92" fmla="*/ 88 w 953"/>
                  <a:gd name="T93" fmla="*/ 175 h 384"/>
                  <a:gd name="T94" fmla="*/ 69 w 953"/>
                  <a:gd name="T95" fmla="*/ 192 h 384"/>
                  <a:gd name="T96" fmla="*/ 62 w 953"/>
                  <a:gd name="T97" fmla="*/ 198 h 384"/>
                  <a:gd name="T98" fmla="*/ 0 w 953"/>
                  <a:gd name="T99" fmla="*/ 17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53" h="384">
                    <a:moveTo>
                      <a:pt x="0" y="170"/>
                    </a:moveTo>
                    <a:lnTo>
                      <a:pt x="2" y="168"/>
                    </a:lnTo>
                    <a:lnTo>
                      <a:pt x="9" y="162"/>
                    </a:lnTo>
                    <a:lnTo>
                      <a:pt x="20" y="154"/>
                    </a:lnTo>
                    <a:lnTo>
                      <a:pt x="35" y="144"/>
                    </a:lnTo>
                    <a:lnTo>
                      <a:pt x="53" y="130"/>
                    </a:lnTo>
                    <a:lnTo>
                      <a:pt x="73" y="116"/>
                    </a:lnTo>
                    <a:lnTo>
                      <a:pt x="95" y="100"/>
                    </a:lnTo>
                    <a:lnTo>
                      <a:pt x="121" y="85"/>
                    </a:lnTo>
                    <a:lnTo>
                      <a:pt x="145" y="69"/>
                    </a:lnTo>
                    <a:lnTo>
                      <a:pt x="171" y="54"/>
                    </a:lnTo>
                    <a:lnTo>
                      <a:pt x="196" y="39"/>
                    </a:lnTo>
                    <a:lnTo>
                      <a:pt x="223" y="27"/>
                    </a:lnTo>
                    <a:lnTo>
                      <a:pt x="246" y="16"/>
                    </a:lnTo>
                    <a:lnTo>
                      <a:pt x="269" y="7"/>
                    </a:lnTo>
                    <a:lnTo>
                      <a:pt x="288" y="1"/>
                    </a:lnTo>
                    <a:lnTo>
                      <a:pt x="307" y="0"/>
                    </a:lnTo>
                    <a:lnTo>
                      <a:pt x="324" y="0"/>
                    </a:lnTo>
                    <a:lnTo>
                      <a:pt x="344" y="3"/>
                    </a:lnTo>
                    <a:lnTo>
                      <a:pt x="367" y="10"/>
                    </a:lnTo>
                    <a:lnTo>
                      <a:pt x="393" y="20"/>
                    </a:lnTo>
                    <a:lnTo>
                      <a:pt x="419" y="30"/>
                    </a:lnTo>
                    <a:lnTo>
                      <a:pt x="446" y="43"/>
                    </a:lnTo>
                    <a:lnTo>
                      <a:pt x="475" y="57"/>
                    </a:lnTo>
                    <a:lnTo>
                      <a:pt x="503" y="73"/>
                    </a:lnTo>
                    <a:lnTo>
                      <a:pt x="530" y="88"/>
                    </a:lnTo>
                    <a:lnTo>
                      <a:pt x="556" y="103"/>
                    </a:lnTo>
                    <a:lnTo>
                      <a:pt x="581" y="118"/>
                    </a:lnTo>
                    <a:lnTo>
                      <a:pt x="604" y="132"/>
                    </a:lnTo>
                    <a:lnTo>
                      <a:pt x="624" y="143"/>
                    </a:lnTo>
                    <a:lnTo>
                      <a:pt x="642" y="155"/>
                    </a:lnTo>
                    <a:lnTo>
                      <a:pt x="655" y="162"/>
                    </a:lnTo>
                    <a:lnTo>
                      <a:pt x="666" y="169"/>
                    </a:lnTo>
                    <a:lnTo>
                      <a:pt x="675" y="172"/>
                    </a:lnTo>
                    <a:lnTo>
                      <a:pt x="689" y="178"/>
                    </a:lnTo>
                    <a:lnTo>
                      <a:pt x="704" y="184"/>
                    </a:lnTo>
                    <a:lnTo>
                      <a:pt x="722" y="192"/>
                    </a:lnTo>
                    <a:lnTo>
                      <a:pt x="740" y="199"/>
                    </a:lnTo>
                    <a:lnTo>
                      <a:pt x="761" y="208"/>
                    </a:lnTo>
                    <a:lnTo>
                      <a:pt x="783" y="218"/>
                    </a:lnTo>
                    <a:lnTo>
                      <a:pt x="806" y="229"/>
                    </a:lnTo>
                    <a:lnTo>
                      <a:pt x="827" y="239"/>
                    </a:lnTo>
                    <a:lnTo>
                      <a:pt x="849" y="251"/>
                    </a:lnTo>
                    <a:lnTo>
                      <a:pt x="869" y="263"/>
                    </a:lnTo>
                    <a:lnTo>
                      <a:pt x="890" y="276"/>
                    </a:lnTo>
                    <a:lnTo>
                      <a:pt x="908" y="288"/>
                    </a:lnTo>
                    <a:lnTo>
                      <a:pt x="925" y="302"/>
                    </a:lnTo>
                    <a:lnTo>
                      <a:pt x="938" y="316"/>
                    </a:lnTo>
                    <a:lnTo>
                      <a:pt x="950" y="330"/>
                    </a:lnTo>
                    <a:lnTo>
                      <a:pt x="953" y="384"/>
                    </a:lnTo>
                    <a:lnTo>
                      <a:pt x="951" y="383"/>
                    </a:lnTo>
                    <a:lnTo>
                      <a:pt x="944" y="379"/>
                    </a:lnTo>
                    <a:lnTo>
                      <a:pt x="934" y="372"/>
                    </a:lnTo>
                    <a:lnTo>
                      <a:pt x="922" y="364"/>
                    </a:lnTo>
                    <a:lnTo>
                      <a:pt x="904" y="353"/>
                    </a:lnTo>
                    <a:lnTo>
                      <a:pt x="886" y="342"/>
                    </a:lnTo>
                    <a:lnTo>
                      <a:pt x="865" y="330"/>
                    </a:lnTo>
                    <a:lnTo>
                      <a:pt x="843" y="319"/>
                    </a:lnTo>
                    <a:lnTo>
                      <a:pt x="819" y="305"/>
                    </a:lnTo>
                    <a:lnTo>
                      <a:pt x="794" y="291"/>
                    </a:lnTo>
                    <a:lnTo>
                      <a:pt x="768" y="277"/>
                    </a:lnTo>
                    <a:lnTo>
                      <a:pt x="743" y="265"/>
                    </a:lnTo>
                    <a:lnTo>
                      <a:pt x="717" y="252"/>
                    </a:lnTo>
                    <a:lnTo>
                      <a:pt x="692" y="241"/>
                    </a:lnTo>
                    <a:lnTo>
                      <a:pt x="665" y="231"/>
                    </a:lnTo>
                    <a:lnTo>
                      <a:pt x="643" y="223"/>
                    </a:lnTo>
                    <a:lnTo>
                      <a:pt x="639" y="221"/>
                    </a:lnTo>
                    <a:lnTo>
                      <a:pt x="632" y="215"/>
                    </a:lnTo>
                    <a:lnTo>
                      <a:pt x="619" y="207"/>
                    </a:lnTo>
                    <a:lnTo>
                      <a:pt x="603" y="197"/>
                    </a:lnTo>
                    <a:lnTo>
                      <a:pt x="582" y="183"/>
                    </a:lnTo>
                    <a:lnTo>
                      <a:pt x="560" y="169"/>
                    </a:lnTo>
                    <a:lnTo>
                      <a:pt x="535" y="154"/>
                    </a:lnTo>
                    <a:lnTo>
                      <a:pt x="509" y="139"/>
                    </a:lnTo>
                    <a:lnTo>
                      <a:pt x="481" y="123"/>
                    </a:lnTo>
                    <a:lnTo>
                      <a:pt x="453" y="107"/>
                    </a:lnTo>
                    <a:lnTo>
                      <a:pt x="424" y="92"/>
                    </a:lnTo>
                    <a:lnTo>
                      <a:pt x="397" y="80"/>
                    </a:lnTo>
                    <a:lnTo>
                      <a:pt x="371" y="69"/>
                    </a:lnTo>
                    <a:lnTo>
                      <a:pt x="348" y="60"/>
                    </a:lnTo>
                    <a:lnTo>
                      <a:pt x="328" y="54"/>
                    </a:lnTo>
                    <a:lnTo>
                      <a:pt x="310" y="53"/>
                    </a:lnTo>
                    <a:lnTo>
                      <a:pt x="292" y="53"/>
                    </a:lnTo>
                    <a:lnTo>
                      <a:pt x="274" y="57"/>
                    </a:lnTo>
                    <a:lnTo>
                      <a:pt x="254" y="64"/>
                    </a:lnTo>
                    <a:lnTo>
                      <a:pt x="235" y="73"/>
                    </a:lnTo>
                    <a:lnTo>
                      <a:pt x="213" y="84"/>
                    </a:lnTo>
                    <a:lnTo>
                      <a:pt x="193" y="96"/>
                    </a:lnTo>
                    <a:lnTo>
                      <a:pt x="172" y="111"/>
                    </a:lnTo>
                    <a:lnTo>
                      <a:pt x="154" y="125"/>
                    </a:lnTo>
                    <a:lnTo>
                      <a:pt x="134" y="138"/>
                    </a:lnTo>
                    <a:lnTo>
                      <a:pt x="117" y="151"/>
                    </a:lnTo>
                    <a:lnTo>
                      <a:pt x="101" y="163"/>
                    </a:lnTo>
                    <a:lnTo>
                      <a:pt x="88" y="175"/>
                    </a:lnTo>
                    <a:lnTo>
                      <a:pt x="77" y="184"/>
                    </a:lnTo>
                    <a:lnTo>
                      <a:pt x="69" y="192"/>
                    </a:lnTo>
                    <a:lnTo>
                      <a:pt x="64" y="196"/>
                    </a:lnTo>
                    <a:lnTo>
                      <a:pt x="62" y="198"/>
                    </a:lnTo>
                    <a:lnTo>
                      <a:pt x="0" y="17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5" name="Freeform 49">
                <a:extLst>
                  <a:ext uri="{FF2B5EF4-FFF2-40B4-BE49-F238E27FC236}">
                    <a16:creationId xmlns:a16="http://schemas.microsoft.com/office/drawing/2014/main" id="{0D333B2D-E0BE-4CB5-9924-20110159C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04"/>
                <a:ext cx="137" cy="73"/>
              </a:xfrm>
              <a:custGeom>
                <a:avLst/>
                <a:gdLst>
                  <a:gd name="T0" fmla="*/ 0 w 547"/>
                  <a:gd name="T1" fmla="*/ 189 h 290"/>
                  <a:gd name="T2" fmla="*/ 7 w 547"/>
                  <a:gd name="T3" fmla="*/ 173 h 290"/>
                  <a:gd name="T4" fmla="*/ 20 w 547"/>
                  <a:gd name="T5" fmla="*/ 146 h 290"/>
                  <a:gd name="T6" fmla="*/ 42 w 547"/>
                  <a:gd name="T7" fmla="*/ 112 h 290"/>
                  <a:gd name="T8" fmla="*/ 73 w 547"/>
                  <a:gd name="T9" fmla="*/ 77 h 290"/>
                  <a:gd name="T10" fmla="*/ 112 w 547"/>
                  <a:gd name="T11" fmla="*/ 43 h 290"/>
                  <a:gd name="T12" fmla="*/ 164 w 547"/>
                  <a:gd name="T13" fmla="*/ 16 h 290"/>
                  <a:gd name="T14" fmla="*/ 226 w 547"/>
                  <a:gd name="T15" fmla="*/ 1 h 290"/>
                  <a:gd name="T16" fmla="*/ 297 w 547"/>
                  <a:gd name="T17" fmla="*/ 1 h 290"/>
                  <a:gd name="T18" fmla="*/ 362 w 547"/>
                  <a:gd name="T19" fmla="*/ 15 h 290"/>
                  <a:gd name="T20" fmla="*/ 417 w 547"/>
                  <a:gd name="T21" fmla="*/ 40 h 290"/>
                  <a:gd name="T22" fmla="*/ 462 w 547"/>
                  <a:gd name="T23" fmla="*/ 76 h 290"/>
                  <a:gd name="T24" fmla="*/ 498 w 547"/>
                  <a:gd name="T25" fmla="*/ 118 h 290"/>
                  <a:gd name="T26" fmla="*/ 524 w 547"/>
                  <a:gd name="T27" fmla="*/ 165 h 290"/>
                  <a:gd name="T28" fmla="*/ 540 w 547"/>
                  <a:gd name="T29" fmla="*/ 215 h 290"/>
                  <a:gd name="T30" fmla="*/ 547 w 547"/>
                  <a:gd name="T31" fmla="*/ 266 h 290"/>
                  <a:gd name="T32" fmla="*/ 541 w 547"/>
                  <a:gd name="T33" fmla="*/ 289 h 290"/>
                  <a:gd name="T34" fmla="*/ 528 w 547"/>
                  <a:gd name="T35" fmla="*/ 285 h 290"/>
                  <a:gd name="T36" fmla="*/ 515 w 547"/>
                  <a:gd name="T37" fmla="*/ 280 h 290"/>
                  <a:gd name="T38" fmla="*/ 503 w 547"/>
                  <a:gd name="T39" fmla="*/ 276 h 290"/>
                  <a:gd name="T40" fmla="*/ 498 w 547"/>
                  <a:gd name="T41" fmla="*/ 270 h 290"/>
                  <a:gd name="T42" fmla="*/ 496 w 547"/>
                  <a:gd name="T43" fmla="*/ 250 h 290"/>
                  <a:gd name="T44" fmla="*/ 489 w 547"/>
                  <a:gd name="T45" fmla="*/ 216 h 290"/>
                  <a:gd name="T46" fmla="*/ 476 w 547"/>
                  <a:gd name="T47" fmla="*/ 178 h 290"/>
                  <a:gd name="T48" fmla="*/ 452 w 547"/>
                  <a:gd name="T49" fmla="*/ 138 h 290"/>
                  <a:gd name="T50" fmla="*/ 417 w 547"/>
                  <a:gd name="T51" fmla="*/ 100 h 290"/>
                  <a:gd name="T52" fmla="*/ 367 w 547"/>
                  <a:gd name="T53" fmla="*/ 69 h 290"/>
                  <a:gd name="T54" fmla="*/ 300 w 547"/>
                  <a:gd name="T55" fmla="*/ 47 h 290"/>
                  <a:gd name="T56" fmla="*/ 255 w 547"/>
                  <a:gd name="T57" fmla="*/ 43 h 290"/>
                  <a:gd name="T58" fmla="*/ 237 w 547"/>
                  <a:gd name="T59" fmla="*/ 44 h 290"/>
                  <a:gd name="T60" fmla="*/ 212 w 547"/>
                  <a:gd name="T61" fmla="*/ 50 h 290"/>
                  <a:gd name="T62" fmla="*/ 180 w 547"/>
                  <a:gd name="T63" fmla="*/ 61 h 290"/>
                  <a:gd name="T64" fmla="*/ 146 w 547"/>
                  <a:gd name="T65" fmla="*/ 78 h 290"/>
                  <a:gd name="T66" fmla="*/ 112 w 547"/>
                  <a:gd name="T67" fmla="*/ 102 h 290"/>
                  <a:gd name="T68" fmla="*/ 82 w 547"/>
                  <a:gd name="T69" fmla="*/ 133 h 290"/>
                  <a:gd name="T70" fmla="*/ 61 w 547"/>
                  <a:gd name="T71" fmla="*/ 174 h 290"/>
                  <a:gd name="T72" fmla="*/ 50 w 547"/>
                  <a:gd name="T73" fmla="*/ 202 h 290"/>
                  <a:gd name="T74" fmla="*/ 40 w 547"/>
                  <a:gd name="T75" fmla="*/ 203 h 290"/>
                  <a:gd name="T76" fmla="*/ 30 w 547"/>
                  <a:gd name="T77" fmla="*/ 201 h 290"/>
                  <a:gd name="T78" fmla="*/ 20 w 547"/>
                  <a:gd name="T79" fmla="*/ 198 h 290"/>
                  <a:gd name="T80" fmla="*/ 10 w 547"/>
                  <a:gd name="T81" fmla="*/ 195 h 290"/>
                  <a:gd name="T82" fmla="*/ 1 w 547"/>
                  <a:gd name="T83" fmla="*/ 191 h 290"/>
                  <a:gd name="T84" fmla="*/ 0 w 547"/>
                  <a:gd name="T85" fmla="*/ 191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47" h="290">
                    <a:moveTo>
                      <a:pt x="0" y="191"/>
                    </a:moveTo>
                    <a:lnTo>
                      <a:pt x="0" y="189"/>
                    </a:lnTo>
                    <a:lnTo>
                      <a:pt x="3" y="183"/>
                    </a:lnTo>
                    <a:lnTo>
                      <a:pt x="7" y="173"/>
                    </a:lnTo>
                    <a:lnTo>
                      <a:pt x="13" y="161"/>
                    </a:lnTo>
                    <a:lnTo>
                      <a:pt x="20" y="146"/>
                    </a:lnTo>
                    <a:lnTo>
                      <a:pt x="30" y="130"/>
                    </a:lnTo>
                    <a:lnTo>
                      <a:pt x="42" y="112"/>
                    </a:lnTo>
                    <a:lnTo>
                      <a:pt x="56" y="95"/>
                    </a:lnTo>
                    <a:lnTo>
                      <a:pt x="73" y="77"/>
                    </a:lnTo>
                    <a:lnTo>
                      <a:pt x="91" y="59"/>
                    </a:lnTo>
                    <a:lnTo>
                      <a:pt x="112" y="43"/>
                    </a:lnTo>
                    <a:lnTo>
                      <a:pt x="138" y="29"/>
                    </a:lnTo>
                    <a:lnTo>
                      <a:pt x="164" y="16"/>
                    </a:lnTo>
                    <a:lnTo>
                      <a:pt x="194" y="7"/>
                    </a:lnTo>
                    <a:lnTo>
                      <a:pt x="226" y="1"/>
                    </a:lnTo>
                    <a:lnTo>
                      <a:pt x="262" y="0"/>
                    </a:lnTo>
                    <a:lnTo>
                      <a:pt x="297" y="1"/>
                    </a:lnTo>
                    <a:lnTo>
                      <a:pt x="330" y="7"/>
                    </a:lnTo>
                    <a:lnTo>
                      <a:pt x="362" y="15"/>
                    </a:lnTo>
                    <a:lnTo>
                      <a:pt x="391" y="26"/>
                    </a:lnTo>
                    <a:lnTo>
                      <a:pt x="417" y="40"/>
                    </a:lnTo>
                    <a:lnTo>
                      <a:pt x="440" y="57"/>
                    </a:lnTo>
                    <a:lnTo>
                      <a:pt x="462" y="76"/>
                    </a:lnTo>
                    <a:lnTo>
                      <a:pt x="482" y="97"/>
                    </a:lnTo>
                    <a:lnTo>
                      <a:pt x="498" y="118"/>
                    </a:lnTo>
                    <a:lnTo>
                      <a:pt x="512" y="141"/>
                    </a:lnTo>
                    <a:lnTo>
                      <a:pt x="524" y="165"/>
                    </a:lnTo>
                    <a:lnTo>
                      <a:pt x="534" y="190"/>
                    </a:lnTo>
                    <a:lnTo>
                      <a:pt x="540" y="215"/>
                    </a:lnTo>
                    <a:lnTo>
                      <a:pt x="545" y="240"/>
                    </a:lnTo>
                    <a:lnTo>
                      <a:pt x="547" y="266"/>
                    </a:lnTo>
                    <a:lnTo>
                      <a:pt x="547" y="290"/>
                    </a:lnTo>
                    <a:lnTo>
                      <a:pt x="541" y="289"/>
                    </a:lnTo>
                    <a:lnTo>
                      <a:pt x="535" y="287"/>
                    </a:lnTo>
                    <a:lnTo>
                      <a:pt x="528" y="285"/>
                    </a:lnTo>
                    <a:lnTo>
                      <a:pt x="522" y="283"/>
                    </a:lnTo>
                    <a:lnTo>
                      <a:pt x="515" y="280"/>
                    </a:lnTo>
                    <a:lnTo>
                      <a:pt x="509" y="277"/>
                    </a:lnTo>
                    <a:lnTo>
                      <a:pt x="503" y="276"/>
                    </a:lnTo>
                    <a:lnTo>
                      <a:pt x="499" y="276"/>
                    </a:lnTo>
                    <a:lnTo>
                      <a:pt x="498" y="270"/>
                    </a:lnTo>
                    <a:lnTo>
                      <a:pt x="497" y="262"/>
                    </a:lnTo>
                    <a:lnTo>
                      <a:pt x="496" y="250"/>
                    </a:lnTo>
                    <a:lnTo>
                      <a:pt x="493" y="234"/>
                    </a:lnTo>
                    <a:lnTo>
                      <a:pt x="489" y="216"/>
                    </a:lnTo>
                    <a:lnTo>
                      <a:pt x="483" y="198"/>
                    </a:lnTo>
                    <a:lnTo>
                      <a:pt x="476" y="178"/>
                    </a:lnTo>
                    <a:lnTo>
                      <a:pt x="466" y="159"/>
                    </a:lnTo>
                    <a:lnTo>
                      <a:pt x="452" y="138"/>
                    </a:lnTo>
                    <a:lnTo>
                      <a:pt x="437" y="119"/>
                    </a:lnTo>
                    <a:lnTo>
                      <a:pt x="417" y="100"/>
                    </a:lnTo>
                    <a:lnTo>
                      <a:pt x="395" y="84"/>
                    </a:lnTo>
                    <a:lnTo>
                      <a:pt x="367" y="69"/>
                    </a:lnTo>
                    <a:lnTo>
                      <a:pt x="336" y="56"/>
                    </a:lnTo>
                    <a:lnTo>
                      <a:pt x="300" y="47"/>
                    </a:lnTo>
                    <a:lnTo>
                      <a:pt x="260" y="43"/>
                    </a:lnTo>
                    <a:lnTo>
                      <a:pt x="255" y="43"/>
                    </a:lnTo>
                    <a:lnTo>
                      <a:pt x="248" y="43"/>
                    </a:lnTo>
                    <a:lnTo>
                      <a:pt x="237" y="44"/>
                    </a:lnTo>
                    <a:lnTo>
                      <a:pt x="226" y="47"/>
                    </a:lnTo>
                    <a:lnTo>
                      <a:pt x="212" y="50"/>
                    </a:lnTo>
                    <a:lnTo>
                      <a:pt x="197" y="55"/>
                    </a:lnTo>
                    <a:lnTo>
                      <a:pt x="180" y="61"/>
                    </a:lnTo>
                    <a:lnTo>
                      <a:pt x="164" y="69"/>
                    </a:lnTo>
                    <a:lnTo>
                      <a:pt x="146" y="78"/>
                    </a:lnTo>
                    <a:lnTo>
                      <a:pt x="129" y="89"/>
                    </a:lnTo>
                    <a:lnTo>
                      <a:pt x="112" y="102"/>
                    </a:lnTo>
                    <a:lnTo>
                      <a:pt x="97" y="117"/>
                    </a:lnTo>
                    <a:lnTo>
                      <a:pt x="82" y="133"/>
                    </a:lnTo>
                    <a:lnTo>
                      <a:pt x="71" y="152"/>
                    </a:lnTo>
                    <a:lnTo>
                      <a:pt x="61" y="174"/>
                    </a:lnTo>
                    <a:lnTo>
                      <a:pt x="54" y="199"/>
                    </a:lnTo>
                    <a:lnTo>
                      <a:pt x="50" y="202"/>
                    </a:lnTo>
                    <a:lnTo>
                      <a:pt x="44" y="203"/>
                    </a:lnTo>
                    <a:lnTo>
                      <a:pt x="40" y="203"/>
                    </a:lnTo>
                    <a:lnTo>
                      <a:pt x="35" y="202"/>
                    </a:lnTo>
                    <a:lnTo>
                      <a:pt x="30" y="201"/>
                    </a:lnTo>
                    <a:lnTo>
                      <a:pt x="26" y="200"/>
                    </a:lnTo>
                    <a:lnTo>
                      <a:pt x="20" y="198"/>
                    </a:lnTo>
                    <a:lnTo>
                      <a:pt x="15" y="197"/>
                    </a:lnTo>
                    <a:lnTo>
                      <a:pt x="10" y="195"/>
                    </a:lnTo>
                    <a:lnTo>
                      <a:pt x="7" y="194"/>
                    </a:lnTo>
                    <a:lnTo>
                      <a:pt x="1" y="191"/>
                    </a:lnTo>
                    <a:lnTo>
                      <a:pt x="0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6" name="Freeform 50">
                <a:extLst>
                  <a:ext uri="{FF2B5EF4-FFF2-40B4-BE49-F238E27FC236}">
                    <a16:creationId xmlns:a16="http://schemas.microsoft.com/office/drawing/2014/main" id="{3F6E95F2-6A42-4943-A585-3107628F9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" y="346"/>
                <a:ext cx="92" cy="115"/>
              </a:xfrm>
              <a:custGeom>
                <a:avLst/>
                <a:gdLst>
                  <a:gd name="T0" fmla="*/ 365 w 368"/>
                  <a:gd name="T1" fmla="*/ 104 h 461"/>
                  <a:gd name="T2" fmla="*/ 349 w 368"/>
                  <a:gd name="T3" fmla="*/ 93 h 461"/>
                  <a:gd name="T4" fmla="*/ 322 w 368"/>
                  <a:gd name="T5" fmla="*/ 76 h 461"/>
                  <a:gd name="T6" fmla="*/ 288 w 368"/>
                  <a:gd name="T7" fmla="*/ 56 h 461"/>
                  <a:gd name="T8" fmla="*/ 248 w 368"/>
                  <a:gd name="T9" fmla="*/ 36 h 461"/>
                  <a:gd name="T10" fmla="*/ 207 w 368"/>
                  <a:gd name="T11" fmla="*/ 16 h 461"/>
                  <a:gd name="T12" fmla="*/ 168 w 368"/>
                  <a:gd name="T13" fmla="*/ 4 h 461"/>
                  <a:gd name="T14" fmla="*/ 135 w 368"/>
                  <a:gd name="T15" fmla="*/ 0 h 461"/>
                  <a:gd name="T16" fmla="*/ 109 w 368"/>
                  <a:gd name="T17" fmla="*/ 5 h 461"/>
                  <a:gd name="T18" fmla="*/ 83 w 368"/>
                  <a:gd name="T19" fmla="*/ 16 h 461"/>
                  <a:gd name="T20" fmla="*/ 60 w 368"/>
                  <a:gd name="T21" fmla="*/ 33 h 461"/>
                  <a:gd name="T22" fmla="*/ 37 w 368"/>
                  <a:gd name="T23" fmla="*/ 54 h 461"/>
                  <a:gd name="T24" fmla="*/ 20 w 368"/>
                  <a:gd name="T25" fmla="*/ 80 h 461"/>
                  <a:gd name="T26" fmla="*/ 7 w 368"/>
                  <a:gd name="T27" fmla="*/ 110 h 461"/>
                  <a:gd name="T28" fmla="*/ 0 w 368"/>
                  <a:gd name="T29" fmla="*/ 143 h 461"/>
                  <a:gd name="T30" fmla="*/ 2 w 368"/>
                  <a:gd name="T31" fmla="*/ 179 h 461"/>
                  <a:gd name="T32" fmla="*/ 13 w 368"/>
                  <a:gd name="T33" fmla="*/ 218 h 461"/>
                  <a:gd name="T34" fmla="*/ 36 w 368"/>
                  <a:gd name="T35" fmla="*/ 256 h 461"/>
                  <a:gd name="T36" fmla="*/ 68 w 368"/>
                  <a:gd name="T37" fmla="*/ 293 h 461"/>
                  <a:gd name="T38" fmla="*/ 109 w 368"/>
                  <a:gd name="T39" fmla="*/ 329 h 461"/>
                  <a:gd name="T40" fmla="*/ 156 w 368"/>
                  <a:gd name="T41" fmla="*/ 365 h 461"/>
                  <a:gd name="T42" fmla="*/ 207 w 368"/>
                  <a:gd name="T43" fmla="*/ 397 h 461"/>
                  <a:gd name="T44" fmla="*/ 260 w 368"/>
                  <a:gd name="T45" fmla="*/ 425 h 461"/>
                  <a:gd name="T46" fmla="*/ 312 w 368"/>
                  <a:gd name="T47" fmla="*/ 450 h 461"/>
                  <a:gd name="T48" fmla="*/ 368 w 368"/>
                  <a:gd name="T49" fmla="*/ 421 h 461"/>
                  <a:gd name="T50" fmla="*/ 355 w 368"/>
                  <a:gd name="T51" fmla="*/ 416 h 461"/>
                  <a:gd name="T52" fmla="*/ 325 w 368"/>
                  <a:gd name="T53" fmla="*/ 405 h 461"/>
                  <a:gd name="T54" fmla="*/ 280 w 368"/>
                  <a:gd name="T55" fmla="*/ 385 h 461"/>
                  <a:gd name="T56" fmla="*/ 229 w 368"/>
                  <a:gd name="T57" fmla="*/ 359 h 461"/>
                  <a:gd name="T58" fmla="*/ 174 w 368"/>
                  <a:gd name="T59" fmla="*/ 325 h 461"/>
                  <a:gd name="T60" fmla="*/ 123 w 368"/>
                  <a:gd name="T61" fmla="*/ 287 h 461"/>
                  <a:gd name="T62" fmla="*/ 82 w 368"/>
                  <a:gd name="T63" fmla="*/ 242 h 461"/>
                  <a:gd name="T64" fmla="*/ 56 w 368"/>
                  <a:gd name="T65" fmla="*/ 193 h 461"/>
                  <a:gd name="T66" fmla="*/ 47 w 368"/>
                  <a:gd name="T67" fmla="*/ 146 h 461"/>
                  <a:gd name="T68" fmla="*/ 51 w 368"/>
                  <a:gd name="T69" fmla="*/ 109 h 461"/>
                  <a:gd name="T70" fmla="*/ 66 w 368"/>
                  <a:gd name="T71" fmla="*/ 81 h 461"/>
                  <a:gd name="T72" fmla="*/ 87 w 368"/>
                  <a:gd name="T73" fmla="*/ 62 h 461"/>
                  <a:gd name="T74" fmla="*/ 112 w 368"/>
                  <a:gd name="T75" fmla="*/ 49 h 461"/>
                  <a:gd name="T76" fmla="*/ 136 w 368"/>
                  <a:gd name="T77" fmla="*/ 42 h 461"/>
                  <a:gd name="T78" fmla="*/ 158 w 368"/>
                  <a:gd name="T79" fmla="*/ 39 h 461"/>
                  <a:gd name="T80" fmla="*/ 173 w 368"/>
                  <a:gd name="T81" fmla="*/ 43 h 461"/>
                  <a:gd name="T82" fmla="*/ 188 w 368"/>
                  <a:gd name="T83" fmla="*/ 49 h 461"/>
                  <a:gd name="T84" fmla="*/ 214 w 368"/>
                  <a:gd name="T85" fmla="*/ 61 h 461"/>
                  <a:gd name="T86" fmla="*/ 244 w 368"/>
                  <a:gd name="T87" fmla="*/ 75 h 461"/>
                  <a:gd name="T88" fmla="*/ 277 w 368"/>
                  <a:gd name="T89" fmla="*/ 94 h 461"/>
                  <a:gd name="T90" fmla="*/ 309 w 368"/>
                  <a:gd name="T91" fmla="*/ 109 h 461"/>
                  <a:gd name="T92" fmla="*/ 335 w 368"/>
                  <a:gd name="T93" fmla="*/ 123 h 461"/>
                  <a:gd name="T94" fmla="*/ 354 w 368"/>
                  <a:gd name="T95" fmla="*/ 133 h 461"/>
                  <a:gd name="T96" fmla="*/ 361 w 368"/>
                  <a:gd name="T97" fmla="*/ 137 h 461"/>
                  <a:gd name="T98" fmla="*/ 368 w 368"/>
                  <a:gd name="T99" fmla="*/ 10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8" h="461">
                    <a:moveTo>
                      <a:pt x="368" y="106"/>
                    </a:moveTo>
                    <a:lnTo>
                      <a:pt x="365" y="104"/>
                    </a:lnTo>
                    <a:lnTo>
                      <a:pt x="359" y="100"/>
                    </a:lnTo>
                    <a:lnTo>
                      <a:pt x="349" y="93"/>
                    </a:lnTo>
                    <a:lnTo>
                      <a:pt x="338" y="86"/>
                    </a:lnTo>
                    <a:lnTo>
                      <a:pt x="322" y="76"/>
                    </a:lnTo>
                    <a:lnTo>
                      <a:pt x="306" y="67"/>
                    </a:lnTo>
                    <a:lnTo>
                      <a:pt x="288" y="56"/>
                    </a:lnTo>
                    <a:lnTo>
                      <a:pt x="269" y="46"/>
                    </a:lnTo>
                    <a:lnTo>
                      <a:pt x="248" y="36"/>
                    </a:lnTo>
                    <a:lnTo>
                      <a:pt x="227" y="26"/>
                    </a:lnTo>
                    <a:lnTo>
                      <a:pt x="207" y="16"/>
                    </a:lnTo>
                    <a:lnTo>
                      <a:pt x="187" y="10"/>
                    </a:lnTo>
                    <a:lnTo>
                      <a:pt x="168" y="4"/>
                    </a:lnTo>
                    <a:lnTo>
                      <a:pt x="150" y="1"/>
                    </a:lnTo>
                    <a:lnTo>
                      <a:pt x="135" y="0"/>
                    </a:lnTo>
                    <a:lnTo>
                      <a:pt x="122" y="2"/>
                    </a:lnTo>
                    <a:lnTo>
                      <a:pt x="109" y="5"/>
                    </a:lnTo>
                    <a:lnTo>
                      <a:pt x="96" y="10"/>
                    </a:lnTo>
                    <a:lnTo>
                      <a:pt x="83" y="16"/>
                    </a:lnTo>
                    <a:lnTo>
                      <a:pt x="72" y="24"/>
                    </a:lnTo>
                    <a:lnTo>
                      <a:pt x="60" y="33"/>
                    </a:lnTo>
                    <a:lnTo>
                      <a:pt x="48" y="43"/>
                    </a:lnTo>
                    <a:lnTo>
                      <a:pt x="37" y="54"/>
                    </a:lnTo>
                    <a:lnTo>
                      <a:pt x="29" y="67"/>
                    </a:lnTo>
                    <a:lnTo>
                      <a:pt x="20" y="80"/>
                    </a:lnTo>
                    <a:lnTo>
                      <a:pt x="13" y="95"/>
                    </a:lnTo>
                    <a:lnTo>
                      <a:pt x="7" y="110"/>
                    </a:lnTo>
                    <a:lnTo>
                      <a:pt x="3" y="127"/>
                    </a:lnTo>
                    <a:lnTo>
                      <a:pt x="0" y="143"/>
                    </a:lnTo>
                    <a:lnTo>
                      <a:pt x="0" y="162"/>
                    </a:lnTo>
                    <a:lnTo>
                      <a:pt x="2" y="179"/>
                    </a:lnTo>
                    <a:lnTo>
                      <a:pt x="7" y="199"/>
                    </a:lnTo>
                    <a:lnTo>
                      <a:pt x="13" y="218"/>
                    </a:lnTo>
                    <a:lnTo>
                      <a:pt x="23" y="237"/>
                    </a:lnTo>
                    <a:lnTo>
                      <a:pt x="36" y="256"/>
                    </a:lnTo>
                    <a:lnTo>
                      <a:pt x="51" y="276"/>
                    </a:lnTo>
                    <a:lnTo>
                      <a:pt x="68" y="293"/>
                    </a:lnTo>
                    <a:lnTo>
                      <a:pt x="88" y="312"/>
                    </a:lnTo>
                    <a:lnTo>
                      <a:pt x="109" y="329"/>
                    </a:lnTo>
                    <a:lnTo>
                      <a:pt x="132" y="349"/>
                    </a:lnTo>
                    <a:lnTo>
                      <a:pt x="156" y="365"/>
                    </a:lnTo>
                    <a:lnTo>
                      <a:pt x="181" y="382"/>
                    </a:lnTo>
                    <a:lnTo>
                      <a:pt x="207" y="397"/>
                    </a:lnTo>
                    <a:lnTo>
                      <a:pt x="234" y="412"/>
                    </a:lnTo>
                    <a:lnTo>
                      <a:pt x="260" y="425"/>
                    </a:lnTo>
                    <a:lnTo>
                      <a:pt x="286" y="439"/>
                    </a:lnTo>
                    <a:lnTo>
                      <a:pt x="312" y="450"/>
                    </a:lnTo>
                    <a:lnTo>
                      <a:pt x="338" y="461"/>
                    </a:lnTo>
                    <a:lnTo>
                      <a:pt x="368" y="421"/>
                    </a:lnTo>
                    <a:lnTo>
                      <a:pt x="364" y="419"/>
                    </a:lnTo>
                    <a:lnTo>
                      <a:pt x="355" y="416"/>
                    </a:lnTo>
                    <a:lnTo>
                      <a:pt x="342" y="411"/>
                    </a:lnTo>
                    <a:lnTo>
                      <a:pt x="325" y="405"/>
                    </a:lnTo>
                    <a:lnTo>
                      <a:pt x="303" y="396"/>
                    </a:lnTo>
                    <a:lnTo>
                      <a:pt x="280" y="385"/>
                    </a:lnTo>
                    <a:lnTo>
                      <a:pt x="255" y="373"/>
                    </a:lnTo>
                    <a:lnTo>
                      <a:pt x="229" y="359"/>
                    </a:lnTo>
                    <a:lnTo>
                      <a:pt x="200" y="343"/>
                    </a:lnTo>
                    <a:lnTo>
                      <a:pt x="174" y="325"/>
                    </a:lnTo>
                    <a:lnTo>
                      <a:pt x="147" y="306"/>
                    </a:lnTo>
                    <a:lnTo>
                      <a:pt x="123" y="287"/>
                    </a:lnTo>
                    <a:lnTo>
                      <a:pt x="101" y="264"/>
                    </a:lnTo>
                    <a:lnTo>
                      <a:pt x="82" y="242"/>
                    </a:lnTo>
                    <a:lnTo>
                      <a:pt x="66" y="218"/>
                    </a:lnTo>
                    <a:lnTo>
                      <a:pt x="56" y="193"/>
                    </a:lnTo>
                    <a:lnTo>
                      <a:pt x="49" y="168"/>
                    </a:lnTo>
                    <a:lnTo>
                      <a:pt x="47" y="146"/>
                    </a:lnTo>
                    <a:lnTo>
                      <a:pt x="47" y="126"/>
                    </a:lnTo>
                    <a:lnTo>
                      <a:pt x="51" y="109"/>
                    </a:lnTo>
                    <a:lnTo>
                      <a:pt x="57" y="94"/>
                    </a:lnTo>
                    <a:lnTo>
                      <a:pt x="66" y="81"/>
                    </a:lnTo>
                    <a:lnTo>
                      <a:pt x="75" y="70"/>
                    </a:lnTo>
                    <a:lnTo>
                      <a:pt x="87" y="62"/>
                    </a:lnTo>
                    <a:lnTo>
                      <a:pt x="99" y="54"/>
                    </a:lnTo>
                    <a:lnTo>
                      <a:pt x="112" y="49"/>
                    </a:lnTo>
                    <a:lnTo>
                      <a:pt x="124" y="44"/>
                    </a:lnTo>
                    <a:lnTo>
                      <a:pt x="136" y="42"/>
                    </a:lnTo>
                    <a:lnTo>
                      <a:pt x="147" y="39"/>
                    </a:lnTo>
                    <a:lnTo>
                      <a:pt x="158" y="39"/>
                    </a:lnTo>
                    <a:lnTo>
                      <a:pt x="166" y="40"/>
                    </a:lnTo>
                    <a:lnTo>
                      <a:pt x="173" y="43"/>
                    </a:lnTo>
                    <a:lnTo>
                      <a:pt x="179" y="44"/>
                    </a:lnTo>
                    <a:lnTo>
                      <a:pt x="188" y="49"/>
                    </a:lnTo>
                    <a:lnTo>
                      <a:pt x="199" y="54"/>
                    </a:lnTo>
                    <a:lnTo>
                      <a:pt x="214" y="61"/>
                    </a:lnTo>
                    <a:lnTo>
                      <a:pt x="228" y="68"/>
                    </a:lnTo>
                    <a:lnTo>
                      <a:pt x="244" y="75"/>
                    </a:lnTo>
                    <a:lnTo>
                      <a:pt x="260" y="85"/>
                    </a:lnTo>
                    <a:lnTo>
                      <a:pt x="277" y="94"/>
                    </a:lnTo>
                    <a:lnTo>
                      <a:pt x="293" y="102"/>
                    </a:lnTo>
                    <a:lnTo>
                      <a:pt x="309" y="109"/>
                    </a:lnTo>
                    <a:lnTo>
                      <a:pt x="322" y="116"/>
                    </a:lnTo>
                    <a:lnTo>
                      <a:pt x="335" y="123"/>
                    </a:lnTo>
                    <a:lnTo>
                      <a:pt x="345" y="129"/>
                    </a:lnTo>
                    <a:lnTo>
                      <a:pt x="354" y="133"/>
                    </a:lnTo>
                    <a:lnTo>
                      <a:pt x="359" y="136"/>
                    </a:lnTo>
                    <a:lnTo>
                      <a:pt x="361" y="137"/>
                    </a:lnTo>
                    <a:lnTo>
                      <a:pt x="368" y="106"/>
                    </a:lnTo>
                    <a:lnTo>
                      <a:pt x="368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7" name="Freeform 51">
                <a:extLst>
                  <a:ext uri="{FF2B5EF4-FFF2-40B4-BE49-F238E27FC236}">
                    <a16:creationId xmlns:a16="http://schemas.microsoft.com/office/drawing/2014/main" id="{C832C0A1-0D7B-46B3-BF44-FAE4C8DA3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" y="343"/>
                <a:ext cx="188" cy="38"/>
              </a:xfrm>
              <a:custGeom>
                <a:avLst/>
                <a:gdLst>
                  <a:gd name="T0" fmla="*/ 739 w 749"/>
                  <a:gd name="T1" fmla="*/ 0 h 151"/>
                  <a:gd name="T2" fmla="*/ 149 w 749"/>
                  <a:gd name="T3" fmla="*/ 9 h 151"/>
                  <a:gd name="T4" fmla="*/ 147 w 749"/>
                  <a:gd name="T5" fmla="*/ 10 h 151"/>
                  <a:gd name="T6" fmla="*/ 143 w 749"/>
                  <a:gd name="T7" fmla="*/ 13 h 151"/>
                  <a:gd name="T8" fmla="*/ 136 w 749"/>
                  <a:gd name="T9" fmla="*/ 17 h 151"/>
                  <a:gd name="T10" fmla="*/ 130 w 749"/>
                  <a:gd name="T11" fmla="*/ 24 h 151"/>
                  <a:gd name="T12" fmla="*/ 119 w 749"/>
                  <a:gd name="T13" fmla="*/ 32 h 151"/>
                  <a:gd name="T14" fmla="*/ 109 w 749"/>
                  <a:gd name="T15" fmla="*/ 41 h 151"/>
                  <a:gd name="T16" fmla="*/ 97 w 749"/>
                  <a:gd name="T17" fmla="*/ 50 h 151"/>
                  <a:gd name="T18" fmla="*/ 86 w 749"/>
                  <a:gd name="T19" fmla="*/ 61 h 151"/>
                  <a:gd name="T20" fmla="*/ 73 w 749"/>
                  <a:gd name="T21" fmla="*/ 72 h 151"/>
                  <a:gd name="T22" fmla="*/ 60 w 749"/>
                  <a:gd name="T23" fmla="*/ 84 h 151"/>
                  <a:gd name="T24" fmla="*/ 47 w 749"/>
                  <a:gd name="T25" fmla="*/ 96 h 151"/>
                  <a:gd name="T26" fmla="*/ 36 w 749"/>
                  <a:gd name="T27" fmla="*/ 108 h 151"/>
                  <a:gd name="T28" fmla="*/ 24 w 749"/>
                  <a:gd name="T29" fmla="*/ 119 h 151"/>
                  <a:gd name="T30" fmla="*/ 14 w 749"/>
                  <a:gd name="T31" fmla="*/ 131 h 151"/>
                  <a:gd name="T32" fmla="*/ 6 w 749"/>
                  <a:gd name="T33" fmla="*/ 141 h 151"/>
                  <a:gd name="T34" fmla="*/ 0 w 749"/>
                  <a:gd name="T35" fmla="*/ 151 h 151"/>
                  <a:gd name="T36" fmla="*/ 70 w 749"/>
                  <a:gd name="T37" fmla="*/ 148 h 151"/>
                  <a:gd name="T38" fmla="*/ 170 w 749"/>
                  <a:gd name="T39" fmla="*/ 55 h 151"/>
                  <a:gd name="T40" fmla="*/ 749 w 749"/>
                  <a:gd name="T41" fmla="*/ 50 h 151"/>
                  <a:gd name="T42" fmla="*/ 739 w 749"/>
                  <a:gd name="T43" fmla="*/ 0 h 151"/>
                  <a:gd name="T44" fmla="*/ 739 w 749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9" h="151">
                    <a:moveTo>
                      <a:pt x="739" y="0"/>
                    </a:moveTo>
                    <a:lnTo>
                      <a:pt x="149" y="9"/>
                    </a:lnTo>
                    <a:lnTo>
                      <a:pt x="147" y="10"/>
                    </a:lnTo>
                    <a:lnTo>
                      <a:pt x="143" y="13"/>
                    </a:lnTo>
                    <a:lnTo>
                      <a:pt x="136" y="17"/>
                    </a:lnTo>
                    <a:lnTo>
                      <a:pt x="130" y="24"/>
                    </a:lnTo>
                    <a:lnTo>
                      <a:pt x="119" y="32"/>
                    </a:lnTo>
                    <a:lnTo>
                      <a:pt x="109" y="41"/>
                    </a:lnTo>
                    <a:lnTo>
                      <a:pt x="97" y="50"/>
                    </a:lnTo>
                    <a:lnTo>
                      <a:pt x="86" y="61"/>
                    </a:lnTo>
                    <a:lnTo>
                      <a:pt x="73" y="72"/>
                    </a:lnTo>
                    <a:lnTo>
                      <a:pt x="60" y="84"/>
                    </a:lnTo>
                    <a:lnTo>
                      <a:pt x="47" y="96"/>
                    </a:lnTo>
                    <a:lnTo>
                      <a:pt x="36" y="108"/>
                    </a:lnTo>
                    <a:lnTo>
                      <a:pt x="24" y="119"/>
                    </a:lnTo>
                    <a:lnTo>
                      <a:pt x="14" y="131"/>
                    </a:lnTo>
                    <a:lnTo>
                      <a:pt x="6" y="141"/>
                    </a:lnTo>
                    <a:lnTo>
                      <a:pt x="0" y="151"/>
                    </a:lnTo>
                    <a:lnTo>
                      <a:pt x="70" y="148"/>
                    </a:lnTo>
                    <a:lnTo>
                      <a:pt x="170" y="55"/>
                    </a:lnTo>
                    <a:lnTo>
                      <a:pt x="749" y="50"/>
                    </a:lnTo>
                    <a:lnTo>
                      <a:pt x="739" y="0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8" name="Freeform 52">
                <a:extLst>
                  <a:ext uri="{FF2B5EF4-FFF2-40B4-BE49-F238E27FC236}">
                    <a16:creationId xmlns:a16="http://schemas.microsoft.com/office/drawing/2014/main" id="{87D5A5A1-6E0E-41C3-958B-37E0EA297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" y="450"/>
                <a:ext cx="101" cy="67"/>
              </a:xfrm>
              <a:custGeom>
                <a:avLst/>
                <a:gdLst>
                  <a:gd name="T0" fmla="*/ 21 w 404"/>
                  <a:gd name="T1" fmla="*/ 0 h 269"/>
                  <a:gd name="T2" fmla="*/ 23 w 404"/>
                  <a:gd name="T3" fmla="*/ 2 h 269"/>
                  <a:gd name="T4" fmla="*/ 30 w 404"/>
                  <a:gd name="T5" fmla="*/ 7 h 269"/>
                  <a:gd name="T6" fmla="*/ 40 w 404"/>
                  <a:gd name="T7" fmla="*/ 16 h 269"/>
                  <a:gd name="T8" fmla="*/ 56 w 404"/>
                  <a:gd name="T9" fmla="*/ 28 h 269"/>
                  <a:gd name="T10" fmla="*/ 73 w 404"/>
                  <a:gd name="T11" fmla="*/ 41 h 269"/>
                  <a:gd name="T12" fmla="*/ 95 w 404"/>
                  <a:gd name="T13" fmla="*/ 57 h 269"/>
                  <a:gd name="T14" fmla="*/ 119 w 404"/>
                  <a:gd name="T15" fmla="*/ 75 h 269"/>
                  <a:gd name="T16" fmla="*/ 146 w 404"/>
                  <a:gd name="T17" fmla="*/ 93 h 269"/>
                  <a:gd name="T18" fmla="*/ 174 w 404"/>
                  <a:gd name="T19" fmla="*/ 111 h 269"/>
                  <a:gd name="T20" fmla="*/ 205 w 404"/>
                  <a:gd name="T21" fmla="*/ 130 h 269"/>
                  <a:gd name="T22" fmla="*/ 236 w 404"/>
                  <a:gd name="T23" fmla="*/ 148 h 269"/>
                  <a:gd name="T24" fmla="*/ 269 w 404"/>
                  <a:gd name="T25" fmla="*/ 167 h 269"/>
                  <a:gd name="T26" fmla="*/ 301 w 404"/>
                  <a:gd name="T27" fmla="*/ 183 h 269"/>
                  <a:gd name="T28" fmla="*/ 336 w 404"/>
                  <a:gd name="T29" fmla="*/ 198 h 269"/>
                  <a:gd name="T30" fmla="*/ 370 w 404"/>
                  <a:gd name="T31" fmla="*/ 210 h 269"/>
                  <a:gd name="T32" fmla="*/ 404 w 404"/>
                  <a:gd name="T33" fmla="*/ 221 h 269"/>
                  <a:gd name="T34" fmla="*/ 379 w 404"/>
                  <a:gd name="T35" fmla="*/ 269 h 269"/>
                  <a:gd name="T36" fmla="*/ 375 w 404"/>
                  <a:gd name="T37" fmla="*/ 267 h 269"/>
                  <a:gd name="T38" fmla="*/ 369 w 404"/>
                  <a:gd name="T39" fmla="*/ 266 h 269"/>
                  <a:gd name="T40" fmla="*/ 357 w 404"/>
                  <a:gd name="T41" fmla="*/ 261 h 269"/>
                  <a:gd name="T42" fmla="*/ 342 w 404"/>
                  <a:gd name="T43" fmla="*/ 257 h 269"/>
                  <a:gd name="T44" fmla="*/ 322 w 404"/>
                  <a:gd name="T45" fmla="*/ 249 h 269"/>
                  <a:gd name="T46" fmla="*/ 299 w 404"/>
                  <a:gd name="T47" fmla="*/ 240 h 269"/>
                  <a:gd name="T48" fmla="*/ 275 w 404"/>
                  <a:gd name="T49" fmla="*/ 229 h 269"/>
                  <a:gd name="T50" fmla="*/ 249 w 404"/>
                  <a:gd name="T51" fmla="*/ 217 h 269"/>
                  <a:gd name="T52" fmla="*/ 219 w 404"/>
                  <a:gd name="T53" fmla="*/ 201 h 269"/>
                  <a:gd name="T54" fmla="*/ 189 w 404"/>
                  <a:gd name="T55" fmla="*/ 185 h 269"/>
                  <a:gd name="T56" fmla="*/ 158 w 404"/>
                  <a:gd name="T57" fmla="*/ 165 h 269"/>
                  <a:gd name="T58" fmla="*/ 126 w 404"/>
                  <a:gd name="T59" fmla="*/ 145 h 269"/>
                  <a:gd name="T60" fmla="*/ 93 w 404"/>
                  <a:gd name="T61" fmla="*/ 121 h 269"/>
                  <a:gd name="T62" fmla="*/ 61 w 404"/>
                  <a:gd name="T63" fmla="*/ 95 h 269"/>
                  <a:gd name="T64" fmla="*/ 30 w 404"/>
                  <a:gd name="T65" fmla="*/ 68 h 269"/>
                  <a:gd name="T66" fmla="*/ 0 w 404"/>
                  <a:gd name="T67" fmla="*/ 38 h 269"/>
                  <a:gd name="T68" fmla="*/ 21 w 404"/>
                  <a:gd name="T69" fmla="*/ 0 h 269"/>
                  <a:gd name="T70" fmla="*/ 21 w 404"/>
                  <a:gd name="T7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4" h="269">
                    <a:moveTo>
                      <a:pt x="21" y="0"/>
                    </a:moveTo>
                    <a:lnTo>
                      <a:pt x="23" y="2"/>
                    </a:lnTo>
                    <a:lnTo>
                      <a:pt x="30" y="7"/>
                    </a:lnTo>
                    <a:lnTo>
                      <a:pt x="40" y="16"/>
                    </a:lnTo>
                    <a:lnTo>
                      <a:pt x="56" y="28"/>
                    </a:lnTo>
                    <a:lnTo>
                      <a:pt x="73" y="41"/>
                    </a:lnTo>
                    <a:lnTo>
                      <a:pt x="95" y="57"/>
                    </a:lnTo>
                    <a:lnTo>
                      <a:pt x="119" y="75"/>
                    </a:lnTo>
                    <a:lnTo>
                      <a:pt x="146" y="93"/>
                    </a:lnTo>
                    <a:lnTo>
                      <a:pt x="174" y="111"/>
                    </a:lnTo>
                    <a:lnTo>
                      <a:pt x="205" y="130"/>
                    </a:lnTo>
                    <a:lnTo>
                      <a:pt x="236" y="148"/>
                    </a:lnTo>
                    <a:lnTo>
                      <a:pt x="269" y="167"/>
                    </a:lnTo>
                    <a:lnTo>
                      <a:pt x="301" y="183"/>
                    </a:lnTo>
                    <a:lnTo>
                      <a:pt x="336" y="198"/>
                    </a:lnTo>
                    <a:lnTo>
                      <a:pt x="370" y="210"/>
                    </a:lnTo>
                    <a:lnTo>
                      <a:pt x="404" y="221"/>
                    </a:lnTo>
                    <a:lnTo>
                      <a:pt x="379" y="269"/>
                    </a:lnTo>
                    <a:lnTo>
                      <a:pt x="375" y="267"/>
                    </a:lnTo>
                    <a:lnTo>
                      <a:pt x="369" y="266"/>
                    </a:lnTo>
                    <a:lnTo>
                      <a:pt x="357" y="261"/>
                    </a:lnTo>
                    <a:lnTo>
                      <a:pt x="342" y="257"/>
                    </a:lnTo>
                    <a:lnTo>
                      <a:pt x="322" y="249"/>
                    </a:lnTo>
                    <a:lnTo>
                      <a:pt x="299" y="240"/>
                    </a:lnTo>
                    <a:lnTo>
                      <a:pt x="275" y="229"/>
                    </a:lnTo>
                    <a:lnTo>
                      <a:pt x="249" y="217"/>
                    </a:lnTo>
                    <a:lnTo>
                      <a:pt x="219" y="201"/>
                    </a:lnTo>
                    <a:lnTo>
                      <a:pt x="189" y="185"/>
                    </a:lnTo>
                    <a:lnTo>
                      <a:pt x="158" y="165"/>
                    </a:lnTo>
                    <a:lnTo>
                      <a:pt x="126" y="145"/>
                    </a:lnTo>
                    <a:lnTo>
                      <a:pt x="93" y="121"/>
                    </a:lnTo>
                    <a:lnTo>
                      <a:pt x="61" y="95"/>
                    </a:lnTo>
                    <a:lnTo>
                      <a:pt x="30" y="68"/>
                    </a:lnTo>
                    <a:lnTo>
                      <a:pt x="0" y="38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9" name="Freeform 53">
                <a:extLst>
                  <a:ext uri="{FF2B5EF4-FFF2-40B4-BE49-F238E27FC236}">
                    <a16:creationId xmlns:a16="http://schemas.microsoft.com/office/drawing/2014/main" id="{943E869C-EC90-4EF8-946E-557EC184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374"/>
                <a:ext cx="56" cy="31"/>
              </a:xfrm>
              <a:custGeom>
                <a:avLst/>
                <a:gdLst>
                  <a:gd name="T0" fmla="*/ 6 w 222"/>
                  <a:gd name="T1" fmla="*/ 56 h 122"/>
                  <a:gd name="T2" fmla="*/ 24 w 222"/>
                  <a:gd name="T3" fmla="*/ 67 h 122"/>
                  <a:gd name="T4" fmla="*/ 45 w 222"/>
                  <a:gd name="T5" fmla="*/ 79 h 122"/>
                  <a:gd name="T6" fmla="*/ 68 w 222"/>
                  <a:gd name="T7" fmla="*/ 90 h 122"/>
                  <a:gd name="T8" fmla="*/ 90 w 222"/>
                  <a:gd name="T9" fmla="*/ 99 h 122"/>
                  <a:gd name="T10" fmla="*/ 111 w 222"/>
                  <a:gd name="T11" fmla="*/ 108 h 122"/>
                  <a:gd name="T12" fmla="*/ 130 w 222"/>
                  <a:gd name="T13" fmla="*/ 115 h 122"/>
                  <a:gd name="T14" fmla="*/ 143 w 222"/>
                  <a:gd name="T15" fmla="*/ 119 h 122"/>
                  <a:gd name="T16" fmla="*/ 153 w 222"/>
                  <a:gd name="T17" fmla="*/ 121 h 122"/>
                  <a:gd name="T18" fmla="*/ 163 w 222"/>
                  <a:gd name="T19" fmla="*/ 117 h 122"/>
                  <a:gd name="T20" fmla="*/ 177 w 222"/>
                  <a:gd name="T21" fmla="*/ 108 h 122"/>
                  <a:gd name="T22" fmla="*/ 191 w 222"/>
                  <a:gd name="T23" fmla="*/ 95 h 122"/>
                  <a:gd name="T24" fmla="*/ 203 w 222"/>
                  <a:gd name="T25" fmla="*/ 79 h 122"/>
                  <a:gd name="T26" fmla="*/ 213 w 222"/>
                  <a:gd name="T27" fmla="*/ 61 h 122"/>
                  <a:gd name="T28" fmla="*/ 220 w 222"/>
                  <a:gd name="T29" fmla="*/ 41 h 122"/>
                  <a:gd name="T30" fmla="*/ 222 w 222"/>
                  <a:gd name="T31" fmla="*/ 21 h 122"/>
                  <a:gd name="T32" fmla="*/ 189 w 222"/>
                  <a:gd name="T33" fmla="*/ 0 h 122"/>
                  <a:gd name="T34" fmla="*/ 189 w 222"/>
                  <a:gd name="T35" fmla="*/ 6 h 122"/>
                  <a:gd name="T36" fmla="*/ 188 w 222"/>
                  <a:gd name="T37" fmla="*/ 17 h 122"/>
                  <a:gd name="T38" fmla="*/ 186 w 222"/>
                  <a:gd name="T39" fmla="*/ 30 h 122"/>
                  <a:gd name="T40" fmla="*/ 182 w 222"/>
                  <a:gd name="T41" fmla="*/ 46 h 122"/>
                  <a:gd name="T42" fmla="*/ 177 w 222"/>
                  <a:gd name="T43" fmla="*/ 60 h 122"/>
                  <a:gd name="T44" fmla="*/ 168 w 222"/>
                  <a:gd name="T45" fmla="*/ 73 h 122"/>
                  <a:gd name="T46" fmla="*/ 155 w 222"/>
                  <a:gd name="T47" fmla="*/ 83 h 122"/>
                  <a:gd name="T48" fmla="*/ 146 w 222"/>
                  <a:gd name="T49" fmla="*/ 86 h 122"/>
                  <a:gd name="T50" fmla="*/ 137 w 222"/>
                  <a:gd name="T51" fmla="*/ 82 h 122"/>
                  <a:gd name="T52" fmla="*/ 119 w 222"/>
                  <a:gd name="T53" fmla="*/ 75 h 122"/>
                  <a:gd name="T54" fmla="*/ 99 w 222"/>
                  <a:gd name="T55" fmla="*/ 67 h 122"/>
                  <a:gd name="T56" fmla="*/ 77 w 222"/>
                  <a:gd name="T57" fmla="*/ 57 h 122"/>
                  <a:gd name="T58" fmla="*/ 55 w 222"/>
                  <a:gd name="T59" fmla="*/ 47 h 122"/>
                  <a:gd name="T60" fmla="*/ 36 w 222"/>
                  <a:gd name="T61" fmla="*/ 39 h 122"/>
                  <a:gd name="T62" fmla="*/ 22 w 222"/>
                  <a:gd name="T63" fmla="*/ 32 h 122"/>
                  <a:gd name="T64" fmla="*/ 0 w 222"/>
                  <a:gd name="T65" fmla="*/ 5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2" h="122">
                    <a:moveTo>
                      <a:pt x="0" y="51"/>
                    </a:moveTo>
                    <a:lnTo>
                      <a:pt x="6" y="56"/>
                    </a:lnTo>
                    <a:lnTo>
                      <a:pt x="15" y="62"/>
                    </a:lnTo>
                    <a:lnTo>
                      <a:pt x="24" y="67"/>
                    </a:lnTo>
                    <a:lnTo>
                      <a:pt x="35" y="73"/>
                    </a:lnTo>
                    <a:lnTo>
                      <a:pt x="45" y="79"/>
                    </a:lnTo>
                    <a:lnTo>
                      <a:pt x="57" y="84"/>
                    </a:lnTo>
                    <a:lnTo>
                      <a:pt x="68" y="90"/>
                    </a:lnTo>
                    <a:lnTo>
                      <a:pt x="80" y="96"/>
                    </a:lnTo>
                    <a:lnTo>
                      <a:pt x="90" y="99"/>
                    </a:lnTo>
                    <a:lnTo>
                      <a:pt x="101" y="104"/>
                    </a:lnTo>
                    <a:lnTo>
                      <a:pt x="111" y="108"/>
                    </a:lnTo>
                    <a:lnTo>
                      <a:pt x="122" y="113"/>
                    </a:lnTo>
                    <a:lnTo>
                      <a:pt x="130" y="115"/>
                    </a:lnTo>
                    <a:lnTo>
                      <a:pt x="137" y="118"/>
                    </a:lnTo>
                    <a:lnTo>
                      <a:pt x="143" y="119"/>
                    </a:lnTo>
                    <a:lnTo>
                      <a:pt x="149" y="122"/>
                    </a:lnTo>
                    <a:lnTo>
                      <a:pt x="153" y="121"/>
                    </a:lnTo>
                    <a:lnTo>
                      <a:pt x="158" y="119"/>
                    </a:lnTo>
                    <a:lnTo>
                      <a:pt x="163" y="117"/>
                    </a:lnTo>
                    <a:lnTo>
                      <a:pt x="170" y="113"/>
                    </a:lnTo>
                    <a:lnTo>
                      <a:pt x="177" y="108"/>
                    </a:lnTo>
                    <a:lnTo>
                      <a:pt x="184" y="102"/>
                    </a:lnTo>
                    <a:lnTo>
                      <a:pt x="191" y="95"/>
                    </a:lnTo>
                    <a:lnTo>
                      <a:pt x="198" y="88"/>
                    </a:lnTo>
                    <a:lnTo>
                      <a:pt x="203" y="79"/>
                    </a:lnTo>
                    <a:lnTo>
                      <a:pt x="208" y="70"/>
                    </a:lnTo>
                    <a:lnTo>
                      <a:pt x="213" y="61"/>
                    </a:lnTo>
                    <a:lnTo>
                      <a:pt x="218" y="52"/>
                    </a:lnTo>
                    <a:lnTo>
                      <a:pt x="220" y="41"/>
                    </a:lnTo>
                    <a:lnTo>
                      <a:pt x="222" y="31"/>
                    </a:lnTo>
                    <a:lnTo>
                      <a:pt x="222" y="21"/>
                    </a:lnTo>
                    <a:lnTo>
                      <a:pt x="221" y="11"/>
                    </a:lnTo>
                    <a:lnTo>
                      <a:pt x="189" y="0"/>
                    </a:lnTo>
                    <a:lnTo>
                      <a:pt x="189" y="3"/>
                    </a:lnTo>
                    <a:lnTo>
                      <a:pt x="189" y="6"/>
                    </a:lnTo>
                    <a:lnTo>
                      <a:pt x="189" y="11"/>
                    </a:lnTo>
                    <a:lnTo>
                      <a:pt x="188" y="17"/>
                    </a:lnTo>
                    <a:lnTo>
                      <a:pt x="188" y="24"/>
                    </a:lnTo>
                    <a:lnTo>
                      <a:pt x="186" y="30"/>
                    </a:lnTo>
                    <a:lnTo>
                      <a:pt x="186" y="39"/>
                    </a:lnTo>
                    <a:lnTo>
                      <a:pt x="182" y="46"/>
                    </a:lnTo>
                    <a:lnTo>
                      <a:pt x="180" y="53"/>
                    </a:lnTo>
                    <a:lnTo>
                      <a:pt x="177" y="60"/>
                    </a:lnTo>
                    <a:lnTo>
                      <a:pt x="173" y="68"/>
                    </a:lnTo>
                    <a:lnTo>
                      <a:pt x="168" y="73"/>
                    </a:lnTo>
                    <a:lnTo>
                      <a:pt x="162" y="80"/>
                    </a:lnTo>
                    <a:lnTo>
                      <a:pt x="155" y="83"/>
                    </a:lnTo>
                    <a:lnTo>
                      <a:pt x="147" y="87"/>
                    </a:lnTo>
                    <a:lnTo>
                      <a:pt x="146" y="86"/>
                    </a:lnTo>
                    <a:lnTo>
                      <a:pt x="142" y="85"/>
                    </a:lnTo>
                    <a:lnTo>
                      <a:pt x="137" y="82"/>
                    </a:lnTo>
                    <a:lnTo>
                      <a:pt x="130" y="80"/>
                    </a:lnTo>
                    <a:lnTo>
                      <a:pt x="119" y="75"/>
                    </a:lnTo>
                    <a:lnTo>
                      <a:pt x="109" y="71"/>
                    </a:lnTo>
                    <a:lnTo>
                      <a:pt x="99" y="67"/>
                    </a:lnTo>
                    <a:lnTo>
                      <a:pt x="89" y="63"/>
                    </a:lnTo>
                    <a:lnTo>
                      <a:pt x="77" y="57"/>
                    </a:lnTo>
                    <a:lnTo>
                      <a:pt x="67" y="52"/>
                    </a:lnTo>
                    <a:lnTo>
                      <a:pt x="55" y="47"/>
                    </a:lnTo>
                    <a:lnTo>
                      <a:pt x="46" y="44"/>
                    </a:lnTo>
                    <a:lnTo>
                      <a:pt x="36" y="39"/>
                    </a:lnTo>
                    <a:lnTo>
                      <a:pt x="28" y="35"/>
                    </a:lnTo>
                    <a:lnTo>
                      <a:pt x="22" y="32"/>
                    </a:lnTo>
                    <a:lnTo>
                      <a:pt x="18" y="30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0" name="Freeform 54">
                <a:extLst>
                  <a:ext uri="{FF2B5EF4-FFF2-40B4-BE49-F238E27FC236}">
                    <a16:creationId xmlns:a16="http://schemas.microsoft.com/office/drawing/2014/main" id="{7F18BE05-A405-48D4-98A2-0A63F9E6B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69"/>
                <a:ext cx="143" cy="60"/>
              </a:xfrm>
              <a:custGeom>
                <a:avLst/>
                <a:gdLst>
                  <a:gd name="T0" fmla="*/ 0 w 575"/>
                  <a:gd name="T1" fmla="*/ 0 h 237"/>
                  <a:gd name="T2" fmla="*/ 10 w 575"/>
                  <a:gd name="T3" fmla="*/ 0 h 237"/>
                  <a:gd name="T4" fmla="*/ 29 w 575"/>
                  <a:gd name="T5" fmla="*/ 3 h 237"/>
                  <a:gd name="T6" fmla="*/ 57 w 575"/>
                  <a:gd name="T7" fmla="*/ 9 h 237"/>
                  <a:gd name="T8" fmla="*/ 92 w 575"/>
                  <a:gd name="T9" fmla="*/ 18 h 237"/>
                  <a:gd name="T10" fmla="*/ 131 w 575"/>
                  <a:gd name="T11" fmla="*/ 31 h 237"/>
                  <a:gd name="T12" fmla="*/ 175 w 575"/>
                  <a:gd name="T13" fmla="*/ 51 h 237"/>
                  <a:gd name="T14" fmla="*/ 222 w 575"/>
                  <a:gd name="T15" fmla="*/ 78 h 237"/>
                  <a:gd name="T16" fmla="*/ 266 w 575"/>
                  <a:gd name="T17" fmla="*/ 99 h 237"/>
                  <a:gd name="T18" fmla="*/ 313 w 575"/>
                  <a:gd name="T19" fmla="*/ 113 h 237"/>
                  <a:gd name="T20" fmla="*/ 367 w 575"/>
                  <a:gd name="T21" fmla="*/ 128 h 237"/>
                  <a:gd name="T22" fmla="*/ 421 w 575"/>
                  <a:gd name="T23" fmla="*/ 145 h 237"/>
                  <a:gd name="T24" fmla="*/ 472 w 575"/>
                  <a:gd name="T25" fmla="*/ 160 h 237"/>
                  <a:gd name="T26" fmla="*/ 518 w 575"/>
                  <a:gd name="T27" fmla="*/ 174 h 237"/>
                  <a:gd name="T28" fmla="*/ 553 w 575"/>
                  <a:gd name="T29" fmla="*/ 184 h 237"/>
                  <a:gd name="T30" fmla="*/ 572 w 575"/>
                  <a:gd name="T31" fmla="*/ 190 h 237"/>
                  <a:gd name="T32" fmla="*/ 558 w 575"/>
                  <a:gd name="T33" fmla="*/ 237 h 237"/>
                  <a:gd name="T34" fmla="*/ 550 w 575"/>
                  <a:gd name="T35" fmla="*/ 234 h 237"/>
                  <a:gd name="T36" fmla="*/ 533 w 575"/>
                  <a:gd name="T37" fmla="*/ 228 h 237"/>
                  <a:gd name="T38" fmla="*/ 503 w 575"/>
                  <a:gd name="T39" fmla="*/ 218 h 237"/>
                  <a:gd name="T40" fmla="*/ 465 w 575"/>
                  <a:gd name="T41" fmla="*/ 207 h 237"/>
                  <a:gd name="T42" fmla="*/ 415 w 575"/>
                  <a:gd name="T43" fmla="*/ 191 h 237"/>
                  <a:gd name="T44" fmla="*/ 357 w 575"/>
                  <a:gd name="T45" fmla="*/ 172 h 237"/>
                  <a:gd name="T46" fmla="*/ 290 w 575"/>
                  <a:gd name="T47" fmla="*/ 151 h 237"/>
                  <a:gd name="T48" fmla="*/ 216 w 575"/>
                  <a:gd name="T49" fmla="*/ 129 h 237"/>
                  <a:gd name="T50" fmla="*/ 183 w 575"/>
                  <a:gd name="T51" fmla="*/ 103 h 237"/>
                  <a:gd name="T52" fmla="*/ 151 w 575"/>
                  <a:gd name="T53" fmla="*/ 82 h 237"/>
                  <a:gd name="T54" fmla="*/ 116 w 575"/>
                  <a:gd name="T55" fmla="*/ 66 h 237"/>
                  <a:gd name="T56" fmla="*/ 84 w 575"/>
                  <a:gd name="T57" fmla="*/ 56 h 237"/>
                  <a:gd name="T58" fmla="*/ 55 w 575"/>
                  <a:gd name="T59" fmla="*/ 47 h 237"/>
                  <a:gd name="T60" fmla="*/ 33 w 575"/>
                  <a:gd name="T61" fmla="*/ 43 h 237"/>
                  <a:gd name="T62" fmla="*/ 18 w 575"/>
                  <a:gd name="T63" fmla="*/ 40 h 237"/>
                  <a:gd name="T64" fmla="*/ 13 w 575"/>
                  <a:gd name="T65" fmla="*/ 40 h 237"/>
                  <a:gd name="T66" fmla="*/ 0 w 575"/>
                  <a:gd name="T6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75" h="237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9" y="2"/>
                    </a:lnTo>
                    <a:lnTo>
                      <a:pt x="29" y="3"/>
                    </a:lnTo>
                    <a:lnTo>
                      <a:pt x="42" y="6"/>
                    </a:lnTo>
                    <a:lnTo>
                      <a:pt x="57" y="9"/>
                    </a:lnTo>
                    <a:lnTo>
                      <a:pt x="74" y="13"/>
                    </a:lnTo>
                    <a:lnTo>
                      <a:pt x="92" y="18"/>
                    </a:lnTo>
                    <a:lnTo>
                      <a:pt x="111" y="24"/>
                    </a:lnTo>
                    <a:lnTo>
                      <a:pt x="131" y="31"/>
                    </a:lnTo>
                    <a:lnTo>
                      <a:pt x="153" y="41"/>
                    </a:lnTo>
                    <a:lnTo>
                      <a:pt x="175" y="51"/>
                    </a:lnTo>
                    <a:lnTo>
                      <a:pt x="199" y="64"/>
                    </a:lnTo>
                    <a:lnTo>
                      <a:pt x="222" y="78"/>
                    </a:lnTo>
                    <a:lnTo>
                      <a:pt x="247" y="94"/>
                    </a:lnTo>
                    <a:lnTo>
                      <a:pt x="266" y="99"/>
                    </a:lnTo>
                    <a:lnTo>
                      <a:pt x="289" y="106"/>
                    </a:lnTo>
                    <a:lnTo>
                      <a:pt x="313" y="113"/>
                    </a:lnTo>
                    <a:lnTo>
                      <a:pt x="341" y="121"/>
                    </a:lnTo>
                    <a:lnTo>
                      <a:pt x="367" y="128"/>
                    </a:lnTo>
                    <a:lnTo>
                      <a:pt x="394" y="137"/>
                    </a:lnTo>
                    <a:lnTo>
                      <a:pt x="421" y="145"/>
                    </a:lnTo>
                    <a:lnTo>
                      <a:pt x="448" y="153"/>
                    </a:lnTo>
                    <a:lnTo>
                      <a:pt x="472" y="160"/>
                    </a:lnTo>
                    <a:lnTo>
                      <a:pt x="496" y="168"/>
                    </a:lnTo>
                    <a:lnTo>
                      <a:pt x="518" y="174"/>
                    </a:lnTo>
                    <a:lnTo>
                      <a:pt x="537" y="180"/>
                    </a:lnTo>
                    <a:lnTo>
                      <a:pt x="553" y="184"/>
                    </a:lnTo>
                    <a:lnTo>
                      <a:pt x="564" y="187"/>
                    </a:lnTo>
                    <a:lnTo>
                      <a:pt x="572" y="190"/>
                    </a:lnTo>
                    <a:lnTo>
                      <a:pt x="575" y="191"/>
                    </a:lnTo>
                    <a:lnTo>
                      <a:pt x="558" y="237"/>
                    </a:lnTo>
                    <a:lnTo>
                      <a:pt x="556" y="236"/>
                    </a:lnTo>
                    <a:lnTo>
                      <a:pt x="550" y="234"/>
                    </a:lnTo>
                    <a:lnTo>
                      <a:pt x="543" y="231"/>
                    </a:lnTo>
                    <a:lnTo>
                      <a:pt x="533" y="228"/>
                    </a:lnTo>
                    <a:lnTo>
                      <a:pt x="519" y="223"/>
                    </a:lnTo>
                    <a:lnTo>
                      <a:pt x="503" y="218"/>
                    </a:lnTo>
                    <a:lnTo>
                      <a:pt x="485" y="213"/>
                    </a:lnTo>
                    <a:lnTo>
                      <a:pt x="465" y="207"/>
                    </a:lnTo>
                    <a:lnTo>
                      <a:pt x="441" y="198"/>
                    </a:lnTo>
                    <a:lnTo>
                      <a:pt x="415" y="191"/>
                    </a:lnTo>
                    <a:lnTo>
                      <a:pt x="387" y="181"/>
                    </a:lnTo>
                    <a:lnTo>
                      <a:pt x="357" y="172"/>
                    </a:lnTo>
                    <a:lnTo>
                      <a:pt x="325" y="161"/>
                    </a:lnTo>
                    <a:lnTo>
                      <a:pt x="290" y="151"/>
                    </a:lnTo>
                    <a:lnTo>
                      <a:pt x="253" y="140"/>
                    </a:lnTo>
                    <a:lnTo>
                      <a:pt x="216" y="129"/>
                    </a:lnTo>
                    <a:lnTo>
                      <a:pt x="200" y="115"/>
                    </a:lnTo>
                    <a:lnTo>
                      <a:pt x="183" y="103"/>
                    </a:lnTo>
                    <a:lnTo>
                      <a:pt x="167" y="92"/>
                    </a:lnTo>
                    <a:lnTo>
                      <a:pt x="151" y="82"/>
                    </a:lnTo>
                    <a:lnTo>
                      <a:pt x="133" y="73"/>
                    </a:lnTo>
                    <a:lnTo>
                      <a:pt x="116" y="66"/>
                    </a:lnTo>
                    <a:lnTo>
                      <a:pt x="100" y="60"/>
                    </a:lnTo>
                    <a:lnTo>
                      <a:pt x="84" y="56"/>
                    </a:lnTo>
                    <a:lnTo>
                      <a:pt x="68" y="50"/>
                    </a:lnTo>
                    <a:lnTo>
                      <a:pt x="55" y="47"/>
                    </a:lnTo>
                    <a:lnTo>
                      <a:pt x="42" y="44"/>
                    </a:lnTo>
                    <a:lnTo>
                      <a:pt x="33" y="43"/>
                    </a:lnTo>
                    <a:lnTo>
                      <a:pt x="24" y="40"/>
                    </a:lnTo>
                    <a:lnTo>
                      <a:pt x="18" y="40"/>
                    </a:lnTo>
                    <a:lnTo>
                      <a:pt x="14" y="40"/>
                    </a:lnTo>
                    <a:lnTo>
                      <a:pt x="13" y="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1" name="Freeform 55">
                <a:extLst>
                  <a:ext uri="{FF2B5EF4-FFF2-40B4-BE49-F238E27FC236}">
                    <a16:creationId xmlns:a16="http://schemas.microsoft.com/office/drawing/2014/main" id="{3AA58D6A-3153-4EF9-A1FE-6C60090D6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" y="442"/>
                <a:ext cx="23" cy="72"/>
              </a:xfrm>
              <a:custGeom>
                <a:avLst/>
                <a:gdLst>
                  <a:gd name="T0" fmla="*/ 0 w 93"/>
                  <a:gd name="T1" fmla="*/ 21 h 291"/>
                  <a:gd name="T2" fmla="*/ 0 w 93"/>
                  <a:gd name="T3" fmla="*/ 21 h 291"/>
                  <a:gd name="T4" fmla="*/ 3 w 93"/>
                  <a:gd name="T5" fmla="*/ 26 h 291"/>
                  <a:gd name="T6" fmla="*/ 7 w 93"/>
                  <a:gd name="T7" fmla="*/ 33 h 291"/>
                  <a:gd name="T8" fmla="*/ 12 w 93"/>
                  <a:gd name="T9" fmla="*/ 42 h 291"/>
                  <a:gd name="T10" fmla="*/ 17 w 93"/>
                  <a:gd name="T11" fmla="*/ 54 h 291"/>
                  <a:gd name="T12" fmla="*/ 24 w 93"/>
                  <a:gd name="T13" fmla="*/ 67 h 291"/>
                  <a:gd name="T14" fmla="*/ 30 w 93"/>
                  <a:gd name="T15" fmla="*/ 83 h 291"/>
                  <a:gd name="T16" fmla="*/ 36 w 93"/>
                  <a:gd name="T17" fmla="*/ 100 h 291"/>
                  <a:gd name="T18" fmla="*/ 40 w 93"/>
                  <a:gd name="T19" fmla="*/ 118 h 291"/>
                  <a:gd name="T20" fmla="*/ 44 w 93"/>
                  <a:gd name="T21" fmla="*/ 138 h 291"/>
                  <a:gd name="T22" fmla="*/ 46 w 93"/>
                  <a:gd name="T23" fmla="*/ 159 h 291"/>
                  <a:gd name="T24" fmla="*/ 47 w 93"/>
                  <a:gd name="T25" fmla="*/ 181 h 291"/>
                  <a:gd name="T26" fmla="*/ 45 w 93"/>
                  <a:gd name="T27" fmla="*/ 202 h 291"/>
                  <a:gd name="T28" fmla="*/ 41 w 93"/>
                  <a:gd name="T29" fmla="*/ 226 h 291"/>
                  <a:gd name="T30" fmla="*/ 33 w 93"/>
                  <a:gd name="T31" fmla="*/ 249 h 291"/>
                  <a:gd name="T32" fmla="*/ 23 w 93"/>
                  <a:gd name="T33" fmla="*/ 272 h 291"/>
                  <a:gd name="T34" fmla="*/ 71 w 93"/>
                  <a:gd name="T35" fmla="*/ 291 h 291"/>
                  <a:gd name="T36" fmla="*/ 71 w 93"/>
                  <a:gd name="T37" fmla="*/ 289 h 291"/>
                  <a:gd name="T38" fmla="*/ 73 w 93"/>
                  <a:gd name="T39" fmla="*/ 282 h 291"/>
                  <a:gd name="T40" fmla="*/ 76 w 93"/>
                  <a:gd name="T41" fmla="*/ 272 h 291"/>
                  <a:gd name="T42" fmla="*/ 80 w 93"/>
                  <a:gd name="T43" fmla="*/ 260 h 291"/>
                  <a:gd name="T44" fmla="*/ 84 w 93"/>
                  <a:gd name="T45" fmla="*/ 244 h 291"/>
                  <a:gd name="T46" fmla="*/ 88 w 93"/>
                  <a:gd name="T47" fmla="*/ 226 h 291"/>
                  <a:gd name="T48" fmla="*/ 90 w 93"/>
                  <a:gd name="T49" fmla="*/ 206 h 291"/>
                  <a:gd name="T50" fmla="*/ 93 w 93"/>
                  <a:gd name="T51" fmla="*/ 183 h 291"/>
                  <a:gd name="T52" fmla="*/ 93 w 93"/>
                  <a:gd name="T53" fmla="*/ 159 h 291"/>
                  <a:gd name="T54" fmla="*/ 92 w 93"/>
                  <a:gd name="T55" fmla="*/ 136 h 291"/>
                  <a:gd name="T56" fmla="*/ 88 w 93"/>
                  <a:gd name="T57" fmla="*/ 112 h 291"/>
                  <a:gd name="T58" fmla="*/ 82 w 93"/>
                  <a:gd name="T59" fmla="*/ 88 h 291"/>
                  <a:gd name="T60" fmla="*/ 72 w 93"/>
                  <a:gd name="T61" fmla="*/ 64 h 291"/>
                  <a:gd name="T62" fmla="*/ 60 w 93"/>
                  <a:gd name="T63" fmla="*/ 41 h 291"/>
                  <a:gd name="T64" fmla="*/ 43 w 93"/>
                  <a:gd name="T65" fmla="*/ 19 h 291"/>
                  <a:gd name="T66" fmla="*/ 23 w 93"/>
                  <a:gd name="T67" fmla="*/ 0 h 291"/>
                  <a:gd name="T68" fmla="*/ 0 w 93"/>
                  <a:gd name="T69" fmla="*/ 21 h 291"/>
                  <a:gd name="T70" fmla="*/ 0 w 93"/>
                  <a:gd name="T71" fmla="*/ 2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291">
                    <a:moveTo>
                      <a:pt x="0" y="21"/>
                    </a:moveTo>
                    <a:lnTo>
                      <a:pt x="0" y="21"/>
                    </a:lnTo>
                    <a:lnTo>
                      <a:pt x="3" y="26"/>
                    </a:lnTo>
                    <a:lnTo>
                      <a:pt x="7" y="33"/>
                    </a:lnTo>
                    <a:lnTo>
                      <a:pt x="12" y="42"/>
                    </a:lnTo>
                    <a:lnTo>
                      <a:pt x="17" y="54"/>
                    </a:lnTo>
                    <a:lnTo>
                      <a:pt x="24" y="67"/>
                    </a:lnTo>
                    <a:lnTo>
                      <a:pt x="30" y="83"/>
                    </a:lnTo>
                    <a:lnTo>
                      <a:pt x="36" y="100"/>
                    </a:lnTo>
                    <a:lnTo>
                      <a:pt x="40" y="118"/>
                    </a:lnTo>
                    <a:lnTo>
                      <a:pt x="44" y="138"/>
                    </a:lnTo>
                    <a:lnTo>
                      <a:pt x="46" y="159"/>
                    </a:lnTo>
                    <a:lnTo>
                      <a:pt x="47" y="181"/>
                    </a:lnTo>
                    <a:lnTo>
                      <a:pt x="45" y="202"/>
                    </a:lnTo>
                    <a:lnTo>
                      <a:pt x="41" y="226"/>
                    </a:lnTo>
                    <a:lnTo>
                      <a:pt x="33" y="249"/>
                    </a:lnTo>
                    <a:lnTo>
                      <a:pt x="23" y="272"/>
                    </a:lnTo>
                    <a:lnTo>
                      <a:pt x="71" y="291"/>
                    </a:lnTo>
                    <a:lnTo>
                      <a:pt x="71" y="289"/>
                    </a:lnTo>
                    <a:lnTo>
                      <a:pt x="73" y="282"/>
                    </a:lnTo>
                    <a:lnTo>
                      <a:pt x="76" y="272"/>
                    </a:lnTo>
                    <a:lnTo>
                      <a:pt x="80" y="260"/>
                    </a:lnTo>
                    <a:lnTo>
                      <a:pt x="84" y="244"/>
                    </a:lnTo>
                    <a:lnTo>
                      <a:pt x="88" y="226"/>
                    </a:lnTo>
                    <a:lnTo>
                      <a:pt x="90" y="206"/>
                    </a:lnTo>
                    <a:lnTo>
                      <a:pt x="93" y="183"/>
                    </a:lnTo>
                    <a:lnTo>
                      <a:pt x="93" y="159"/>
                    </a:lnTo>
                    <a:lnTo>
                      <a:pt x="92" y="136"/>
                    </a:lnTo>
                    <a:lnTo>
                      <a:pt x="88" y="112"/>
                    </a:lnTo>
                    <a:lnTo>
                      <a:pt x="82" y="88"/>
                    </a:lnTo>
                    <a:lnTo>
                      <a:pt x="72" y="64"/>
                    </a:lnTo>
                    <a:lnTo>
                      <a:pt x="60" y="41"/>
                    </a:lnTo>
                    <a:lnTo>
                      <a:pt x="43" y="19"/>
                    </a:lnTo>
                    <a:lnTo>
                      <a:pt x="23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2" name="Freeform 56">
                <a:extLst>
                  <a:ext uri="{FF2B5EF4-FFF2-40B4-BE49-F238E27FC236}">
                    <a16:creationId xmlns:a16="http://schemas.microsoft.com/office/drawing/2014/main" id="{88B14FBA-F697-4952-B624-1180CDCAB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392"/>
                <a:ext cx="86" cy="53"/>
              </a:xfrm>
              <a:custGeom>
                <a:avLst/>
                <a:gdLst>
                  <a:gd name="T0" fmla="*/ 343 w 343"/>
                  <a:gd name="T1" fmla="*/ 203 h 210"/>
                  <a:gd name="T2" fmla="*/ 339 w 343"/>
                  <a:gd name="T3" fmla="*/ 203 h 210"/>
                  <a:gd name="T4" fmla="*/ 332 w 343"/>
                  <a:gd name="T5" fmla="*/ 204 h 210"/>
                  <a:gd name="T6" fmla="*/ 319 w 343"/>
                  <a:gd name="T7" fmla="*/ 206 h 210"/>
                  <a:gd name="T8" fmla="*/ 303 w 343"/>
                  <a:gd name="T9" fmla="*/ 209 h 210"/>
                  <a:gd name="T10" fmla="*/ 282 w 343"/>
                  <a:gd name="T11" fmla="*/ 209 h 210"/>
                  <a:gd name="T12" fmla="*/ 260 w 343"/>
                  <a:gd name="T13" fmla="*/ 210 h 210"/>
                  <a:gd name="T14" fmla="*/ 235 w 343"/>
                  <a:gd name="T15" fmla="*/ 209 h 210"/>
                  <a:gd name="T16" fmla="*/ 208 w 343"/>
                  <a:gd name="T17" fmla="*/ 206 h 210"/>
                  <a:gd name="T18" fmla="*/ 179 w 343"/>
                  <a:gd name="T19" fmla="*/ 199 h 210"/>
                  <a:gd name="T20" fmla="*/ 151 w 343"/>
                  <a:gd name="T21" fmla="*/ 189 h 210"/>
                  <a:gd name="T22" fmla="*/ 123 w 343"/>
                  <a:gd name="T23" fmla="*/ 176 h 210"/>
                  <a:gd name="T24" fmla="*/ 94 w 343"/>
                  <a:gd name="T25" fmla="*/ 160 h 210"/>
                  <a:gd name="T26" fmla="*/ 67 w 343"/>
                  <a:gd name="T27" fmla="*/ 135 h 210"/>
                  <a:gd name="T28" fmla="*/ 43 w 343"/>
                  <a:gd name="T29" fmla="*/ 107 h 210"/>
                  <a:gd name="T30" fmla="*/ 21 w 343"/>
                  <a:gd name="T31" fmla="*/ 73 h 210"/>
                  <a:gd name="T32" fmla="*/ 2 w 343"/>
                  <a:gd name="T33" fmla="*/ 34 h 210"/>
                  <a:gd name="T34" fmla="*/ 0 w 343"/>
                  <a:gd name="T35" fmla="*/ 27 h 210"/>
                  <a:gd name="T36" fmla="*/ 0 w 343"/>
                  <a:gd name="T37" fmla="*/ 24 h 210"/>
                  <a:gd name="T38" fmla="*/ 1 w 343"/>
                  <a:gd name="T39" fmla="*/ 19 h 210"/>
                  <a:gd name="T40" fmla="*/ 3 w 343"/>
                  <a:gd name="T41" fmla="*/ 16 h 210"/>
                  <a:gd name="T42" fmla="*/ 8 w 343"/>
                  <a:gd name="T43" fmla="*/ 9 h 210"/>
                  <a:gd name="T44" fmla="*/ 17 w 343"/>
                  <a:gd name="T45" fmla="*/ 5 h 210"/>
                  <a:gd name="T46" fmla="*/ 25 w 343"/>
                  <a:gd name="T47" fmla="*/ 2 h 210"/>
                  <a:gd name="T48" fmla="*/ 32 w 343"/>
                  <a:gd name="T49" fmla="*/ 1 h 210"/>
                  <a:gd name="T50" fmla="*/ 38 w 343"/>
                  <a:gd name="T51" fmla="*/ 0 h 210"/>
                  <a:gd name="T52" fmla="*/ 40 w 343"/>
                  <a:gd name="T53" fmla="*/ 0 h 210"/>
                  <a:gd name="T54" fmla="*/ 40 w 343"/>
                  <a:gd name="T55" fmla="*/ 1 h 210"/>
                  <a:gd name="T56" fmla="*/ 42 w 343"/>
                  <a:gd name="T57" fmla="*/ 8 h 210"/>
                  <a:gd name="T58" fmla="*/ 46 w 343"/>
                  <a:gd name="T59" fmla="*/ 16 h 210"/>
                  <a:gd name="T60" fmla="*/ 52 w 343"/>
                  <a:gd name="T61" fmla="*/ 28 h 210"/>
                  <a:gd name="T62" fmla="*/ 59 w 343"/>
                  <a:gd name="T63" fmla="*/ 41 h 210"/>
                  <a:gd name="T64" fmla="*/ 69 w 343"/>
                  <a:gd name="T65" fmla="*/ 57 h 210"/>
                  <a:gd name="T66" fmla="*/ 80 w 343"/>
                  <a:gd name="T67" fmla="*/ 73 h 210"/>
                  <a:gd name="T68" fmla="*/ 95 w 343"/>
                  <a:gd name="T69" fmla="*/ 90 h 210"/>
                  <a:gd name="T70" fmla="*/ 111 w 343"/>
                  <a:gd name="T71" fmla="*/ 105 h 210"/>
                  <a:gd name="T72" fmla="*/ 130 w 343"/>
                  <a:gd name="T73" fmla="*/ 120 h 210"/>
                  <a:gd name="T74" fmla="*/ 152 w 343"/>
                  <a:gd name="T75" fmla="*/ 133 h 210"/>
                  <a:gd name="T76" fmla="*/ 176 w 343"/>
                  <a:gd name="T77" fmla="*/ 146 h 210"/>
                  <a:gd name="T78" fmla="*/ 202 w 343"/>
                  <a:gd name="T79" fmla="*/ 155 h 210"/>
                  <a:gd name="T80" fmla="*/ 232 w 343"/>
                  <a:gd name="T81" fmla="*/ 161 h 210"/>
                  <a:gd name="T82" fmla="*/ 264 w 343"/>
                  <a:gd name="T83" fmla="*/ 163 h 210"/>
                  <a:gd name="T84" fmla="*/ 301 w 343"/>
                  <a:gd name="T85" fmla="*/ 161 h 210"/>
                  <a:gd name="T86" fmla="*/ 306 w 343"/>
                  <a:gd name="T87" fmla="*/ 160 h 210"/>
                  <a:gd name="T88" fmla="*/ 311 w 343"/>
                  <a:gd name="T89" fmla="*/ 160 h 210"/>
                  <a:gd name="T90" fmla="*/ 316 w 343"/>
                  <a:gd name="T91" fmla="*/ 162 h 210"/>
                  <a:gd name="T92" fmla="*/ 320 w 343"/>
                  <a:gd name="T93" fmla="*/ 165 h 210"/>
                  <a:gd name="T94" fmla="*/ 327 w 343"/>
                  <a:gd name="T95" fmla="*/ 171 h 210"/>
                  <a:gd name="T96" fmla="*/ 333 w 343"/>
                  <a:gd name="T97" fmla="*/ 180 h 210"/>
                  <a:gd name="T98" fmla="*/ 337 w 343"/>
                  <a:gd name="T99" fmla="*/ 187 h 210"/>
                  <a:gd name="T100" fmla="*/ 340 w 343"/>
                  <a:gd name="T101" fmla="*/ 195 h 210"/>
                  <a:gd name="T102" fmla="*/ 343 w 343"/>
                  <a:gd name="T103" fmla="*/ 200 h 210"/>
                  <a:gd name="T104" fmla="*/ 343 w 343"/>
                  <a:gd name="T105" fmla="*/ 203 h 210"/>
                  <a:gd name="T106" fmla="*/ 343 w 343"/>
                  <a:gd name="T107" fmla="*/ 20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3" h="210">
                    <a:moveTo>
                      <a:pt x="343" y="203"/>
                    </a:moveTo>
                    <a:lnTo>
                      <a:pt x="339" y="203"/>
                    </a:lnTo>
                    <a:lnTo>
                      <a:pt x="332" y="204"/>
                    </a:lnTo>
                    <a:lnTo>
                      <a:pt x="319" y="206"/>
                    </a:lnTo>
                    <a:lnTo>
                      <a:pt x="303" y="209"/>
                    </a:lnTo>
                    <a:lnTo>
                      <a:pt x="282" y="209"/>
                    </a:lnTo>
                    <a:lnTo>
                      <a:pt x="260" y="210"/>
                    </a:lnTo>
                    <a:lnTo>
                      <a:pt x="235" y="209"/>
                    </a:lnTo>
                    <a:lnTo>
                      <a:pt x="208" y="206"/>
                    </a:lnTo>
                    <a:lnTo>
                      <a:pt x="179" y="199"/>
                    </a:lnTo>
                    <a:lnTo>
                      <a:pt x="151" y="189"/>
                    </a:lnTo>
                    <a:lnTo>
                      <a:pt x="123" y="176"/>
                    </a:lnTo>
                    <a:lnTo>
                      <a:pt x="94" y="160"/>
                    </a:lnTo>
                    <a:lnTo>
                      <a:pt x="67" y="135"/>
                    </a:lnTo>
                    <a:lnTo>
                      <a:pt x="43" y="107"/>
                    </a:lnTo>
                    <a:lnTo>
                      <a:pt x="21" y="73"/>
                    </a:lnTo>
                    <a:lnTo>
                      <a:pt x="2" y="34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3" y="16"/>
                    </a:lnTo>
                    <a:lnTo>
                      <a:pt x="8" y="9"/>
                    </a:lnTo>
                    <a:lnTo>
                      <a:pt x="17" y="5"/>
                    </a:lnTo>
                    <a:lnTo>
                      <a:pt x="25" y="2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1"/>
                    </a:lnTo>
                    <a:lnTo>
                      <a:pt x="42" y="8"/>
                    </a:lnTo>
                    <a:lnTo>
                      <a:pt x="46" y="16"/>
                    </a:lnTo>
                    <a:lnTo>
                      <a:pt x="52" y="28"/>
                    </a:lnTo>
                    <a:lnTo>
                      <a:pt x="59" y="41"/>
                    </a:lnTo>
                    <a:lnTo>
                      <a:pt x="69" y="57"/>
                    </a:lnTo>
                    <a:lnTo>
                      <a:pt x="80" y="73"/>
                    </a:lnTo>
                    <a:lnTo>
                      <a:pt x="95" y="90"/>
                    </a:lnTo>
                    <a:lnTo>
                      <a:pt x="111" y="105"/>
                    </a:lnTo>
                    <a:lnTo>
                      <a:pt x="130" y="120"/>
                    </a:lnTo>
                    <a:lnTo>
                      <a:pt x="152" y="133"/>
                    </a:lnTo>
                    <a:lnTo>
                      <a:pt x="176" y="146"/>
                    </a:lnTo>
                    <a:lnTo>
                      <a:pt x="202" y="155"/>
                    </a:lnTo>
                    <a:lnTo>
                      <a:pt x="232" y="161"/>
                    </a:lnTo>
                    <a:lnTo>
                      <a:pt x="264" y="163"/>
                    </a:lnTo>
                    <a:lnTo>
                      <a:pt x="301" y="161"/>
                    </a:lnTo>
                    <a:lnTo>
                      <a:pt x="306" y="160"/>
                    </a:lnTo>
                    <a:lnTo>
                      <a:pt x="311" y="160"/>
                    </a:lnTo>
                    <a:lnTo>
                      <a:pt x="316" y="162"/>
                    </a:lnTo>
                    <a:lnTo>
                      <a:pt x="320" y="165"/>
                    </a:lnTo>
                    <a:lnTo>
                      <a:pt x="327" y="171"/>
                    </a:lnTo>
                    <a:lnTo>
                      <a:pt x="333" y="180"/>
                    </a:lnTo>
                    <a:lnTo>
                      <a:pt x="337" y="187"/>
                    </a:lnTo>
                    <a:lnTo>
                      <a:pt x="340" y="195"/>
                    </a:lnTo>
                    <a:lnTo>
                      <a:pt x="343" y="200"/>
                    </a:lnTo>
                    <a:lnTo>
                      <a:pt x="343" y="203"/>
                    </a:lnTo>
                    <a:lnTo>
                      <a:pt x="343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3" name="Freeform 57">
                <a:extLst>
                  <a:ext uri="{FF2B5EF4-FFF2-40B4-BE49-F238E27FC236}">
                    <a16:creationId xmlns:a16="http://schemas.microsoft.com/office/drawing/2014/main" id="{6A6CFCEF-6183-4DFF-BDE7-8C0F2862C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" y="380"/>
                <a:ext cx="185" cy="43"/>
              </a:xfrm>
              <a:custGeom>
                <a:avLst/>
                <a:gdLst>
                  <a:gd name="T0" fmla="*/ 0 w 739"/>
                  <a:gd name="T1" fmla="*/ 3 h 171"/>
                  <a:gd name="T2" fmla="*/ 2 w 739"/>
                  <a:gd name="T3" fmla="*/ 3 h 171"/>
                  <a:gd name="T4" fmla="*/ 6 w 739"/>
                  <a:gd name="T5" fmla="*/ 8 h 171"/>
                  <a:gd name="T6" fmla="*/ 13 w 739"/>
                  <a:gd name="T7" fmla="*/ 14 h 171"/>
                  <a:gd name="T8" fmla="*/ 24 w 739"/>
                  <a:gd name="T9" fmla="*/ 23 h 171"/>
                  <a:gd name="T10" fmla="*/ 35 w 739"/>
                  <a:gd name="T11" fmla="*/ 32 h 171"/>
                  <a:gd name="T12" fmla="*/ 49 w 739"/>
                  <a:gd name="T13" fmla="*/ 43 h 171"/>
                  <a:gd name="T14" fmla="*/ 64 w 739"/>
                  <a:gd name="T15" fmla="*/ 56 h 171"/>
                  <a:gd name="T16" fmla="*/ 80 w 739"/>
                  <a:gd name="T17" fmla="*/ 69 h 171"/>
                  <a:gd name="T18" fmla="*/ 96 w 739"/>
                  <a:gd name="T19" fmla="*/ 82 h 171"/>
                  <a:gd name="T20" fmla="*/ 112 w 739"/>
                  <a:gd name="T21" fmla="*/ 95 h 171"/>
                  <a:gd name="T22" fmla="*/ 130 w 739"/>
                  <a:gd name="T23" fmla="*/ 107 h 171"/>
                  <a:gd name="T24" fmla="*/ 146 w 739"/>
                  <a:gd name="T25" fmla="*/ 119 h 171"/>
                  <a:gd name="T26" fmla="*/ 159 w 739"/>
                  <a:gd name="T27" fmla="*/ 129 h 171"/>
                  <a:gd name="T28" fmla="*/ 173 w 739"/>
                  <a:gd name="T29" fmla="*/ 138 h 171"/>
                  <a:gd name="T30" fmla="*/ 184 w 739"/>
                  <a:gd name="T31" fmla="*/ 145 h 171"/>
                  <a:gd name="T32" fmla="*/ 194 w 739"/>
                  <a:gd name="T33" fmla="*/ 151 h 171"/>
                  <a:gd name="T34" fmla="*/ 268 w 739"/>
                  <a:gd name="T35" fmla="*/ 91 h 171"/>
                  <a:gd name="T36" fmla="*/ 358 w 739"/>
                  <a:gd name="T37" fmla="*/ 166 h 171"/>
                  <a:gd name="T38" fmla="*/ 461 w 739"/>
                  <a:gd name="T39" fmla="*/ 92 h 171"/>
                  <a:gd name="T40" fmla="*/ 555 w 739"/>
                  <a:gd name="T41" fmla="*/ 171 h 171"/>
                  <a:gd name="T42" fmla="*/ 654 w 739"/>
                  <a:gd name="T43" fmla="*/ 89 h 171"/>
                  <a:gd name="T44" fmla="*/ 739 w 739"/>
                  <a:gd name="T45" fmla="*/ 86 h 171"/>
                  <a:gd name="T46" fmla="*/ 735 w 739"/>
                  <a:gd name="T47" fmla="*/ 45 h 171"/>
                  <a:gd name="T48" fmla="*/ 646 w 739"/>
                  <a:gd name="T49" fmla="*/ 43 h 171"/>
                  <a:gd name="T50" fmla="*/ 565 w 739"/>
                  <a:gd name="T51" fmla="*/ 115 h 171"/>
                  <a:gd name="T52" fmla="*/ 467 w 739"/>
                  <a:gd name="T53" fmla="*/ 43 h 171"/>
                  <a:gd name="T54" fmla="*/ 361 w 739"/>
                  <a:gd name="T55" fmla="*/ 107 h 171"/>
                  <a:gd name="T56" fmla="*/ 270 w 739"/>
                  <a:gd name="T57" fmla="*/ 39 h 171"/>
                  <a:gd name="T58" fmla="*/ 192 w 739"/>
                  <a:gd name="T59" fmla="*/ 92 h 171"/>
                  <a:gd name="T60" fmla="*/ 69 w 739"/>
                  <a:gd name="T61" fmla="*/ 0 h 171"/>
                  <a:gd name="T62" fmla="*/ 0 w 739"/>
                  <a:gd name="T63" fmla="*/ 3 h 171"/>
                  <a:gd name="T64" fmla="*/ 0 w 739"/>
                  <a:gd name="T65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9" h="171">
                    <a:moveTo>
                      <a:pt x="0" y="3"/>
                    </a:moveTo>
                    <a:lnTo>
                      <a:pt x="2" y="3"/>
                    </a:lnTo>
                    <a:lnTo>
                      <a:pt x="6" y="8"/>
                    </a:lnTo>
                    <a:lnTo>
                      <a:pt x="13" y="14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9" y="43"/>
                    </a:lnTo>
                    <a:lnTo>
                      <a:pt x="64" y="56"/>
                    </a:lnTo>
                    <a:lnTo>
                      <a:pt x="80" y="69"/>
                    </a:lnTo>
                    <a:lnTo>
                      <a:pt x="96" y="82"/>
                    </a:lnTo>
                    <a:lnTo>
                      <a:pt x="112" y="95"/>
                    </a:lnTo>
                    <a:lnTo>
                      <a:pt x="130" y="107"/>
                    </a:lnTo>
                    <a:lnTo>
                      <a:pt x="146" y="119"/>
                    </a:lnTo>
                    <a:lnTo>
                      <a:pt x="159" y="129"/>
                    </a:lnTo>
                    <a:lnTo>
                      <a:pt x="173" y="138"/>
                    </a:lnTo>
                    <a:lnTo>
                      <a:pt x="184" y="145"/>
                    </a:lnTo>
                    <a:lnTo>
                      <a:pt x="194" y="151"/>
                    </a:lnTo>
                    <a:lnTo>
                      <a:pt x="268" y="91"/>
                    </a:lnTo>
                    <a:lnTo>
                      <a:pt x="358" y="166"/>
                    </a:lnTo>
                    <a:lnTo>
                      <a:pt x="461" y="92"/>
                    </a:lnTo>
                    <a:lnTo>
                      <a:pt x="555" y="171"/>
                    </a:lnTo>
                    <a:lnTo>
                      <a:pt x="654" y="89"/>
                    </a:lnTo>
                    <a:lnTo>
                      <a:pt x="739" y="86"/>
                    </a:lnTo>
                    <a:lnTo>
                      <a:pt x="735" y="45"/>
                    </a:lnTo>
                    <a:lnTo>
                      <a:pt x="646" y="43"/>
                    </a:lnTo>
                    <a:lnTo>
                      <a:pt x="565" y="115"/>
                    </a:lnTo>
                    <a:lnTo>
                      <a:pt x="467" y="43"/>
                    </a:lnTo>
                    <a:lnTo>
                      <a:pt x="361" y="107"/>
                    </a:lnTo>
                    <a:lnTo>
                      <a:pt x="270" y="39"/>
                    </a:lnTo>
                    <a:lnTo>
                      <a:pt x="192" y="92"/>
                    </a:lnTo>
                    <a:lnTo>
                      <a:pt x="69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4" name="Freeform 58">
                <a:extLst>
                  <a:ext uri="{FF2B5EF4-FFF2-40B4-BE49-F238E27FC236}">
                    <a16:creationId xmlns:a16="http://schemas.microsoft.com/office/drawing/2014/main" id="{FBB8AA1C-B584-4F35-B8BC-144567987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" y="409"/>
                <a:ext cx="73" cy="143"/>
              </a:xfrm>
              <a:custGeom>
                <a:avLst/>
                <a:gdLst>
                  <a:gd name="T0" fmla="*/ 61 w 293"/>
                  <a:gd name="T1" fmla="*/ 1 h 569"/>
                  <a:gd name="T2" fmla="*/ 57 w 293"/>
                  <a:gd name="T3" fmla="*/ 10 h 569"/>
                  <a:gd name="T4" fmla="*/ 47 w 293"/>
                  <a:gd name="T5" fmla="*/ 26 h 569"/>
                  <a:gd name="T6" fmla="*/ 37 w 293"/>
                  <a:gd name="T7" fmla="*/ 48 h 569"/>
                  <a:gd name="T8" fmla="*/ 26 w 293"/>
                  <a:gd name="T9" fmla="*/ 72 h 569"/>
                  <a:gd name="T10" fmla="*/ 15 w 293"/>
                  <a:gd name="T11" fmla="*/ 98 h 569"/>
                  <a:gd name="T12" fmla="*/ 6 w 293"/>
                  <a:gd name="T13" fmla="*/ 121 h 569"/>
                  <a:gd name="T14" fmla="*/ 1 w 293"/>
                  <a:gd name="T15" fmla="*/ 140 h 569"/>
                  <a:gd name="T16" fmla="*/ 0 w 293"/>
                  <a:gd name="T17" fmla="*/ 156 h 569"/>
                  <a:gd name="T18" fmla="*/ 4 w 293"/>
                  <a:gd name="T19" fmla="*/ 190 h 569"/>
                  <a:gd name="T20" fmla="*/ 11 w 293"/>
                  <a:gd name="T21" fmla="*/ 241 h 569"/>
                  <a:gd name="T22" fmla="*/ 24 w 293"/>
                  <a:gd name="T23" fmla="*/ 302 h 569"/>
                  <a:gd name="T24" fmla="*/ 39 w 293"/>
                  <a:gd name="T25" fmla="*/ 370 h 569"/>
                  <a:gd name="T26" fmla="*/ 58 w 293"/>
                  <a:gd name="T27" fmla="*/ 435 h 569"/>
                  <a:gd name="T28" fmla="*/ 80 w 293"/>
                  <a:gd name="T29" fmla="*/ 493 h 569"/>
                  <a:gd name="T30" fmla="*/ 106 w 293"/>
                  <a:gd name="T31" fmla="*/ 538 h 569"/>
                  <a:gd name="T32" fmla="*/ 134 w 293"/>
                  <a:gd name="T33" fmla="*/ 563 h 569"/>
                  <a:gd name="T34" fmla="*/ 169 w 293"/>
                  <a:gd name="T35" fmla="*/ 569 h 569"/>
                  <a:gd name="T36" fmla="*/ 205 w 293"/>
                  <a:gd name="T37" fmla="*/ 559 h 569"/>
                  <a:gd name="T38" fmla="*/ 240 w 293"/>
                  <a:gd name="T39" fmla="*/ 530 h 569"/>
                  <a:gd name="T40" fmla="*/ 269 w 293"/>
                  <a:gd name="T41" fmla="*/ 486 h 569"/>
                  <a:gd name="T42" fmla="*/ 287 w 293"/>
                  <a:gd name="T43" fmla="*/ 426 h 569"/>
                  <a:gd name="T44" fmla="*/ 293 w 293"/>
                  <a:gd name="T45" fmla="*/ 352 h 569"/>
                  <a:gd name="T46" fmla="*/ 280 w 293"/>
                  <a:gd name="T47" fmla="*/ 263 h 569"/>
                  <a:gd name="T48" fmla="*/ 263 w 293"/>
                  <a:gd name="T49" fmla="*/ 210 h 569"/>
                  <a:gd name="T50" fmla="*/ 257 w 293"/>
                  <a:gd name="T51" fmla="*/ 204 h 569"/>
                  <a:gd name="T52" fmla="*/ 249 w 293"/>
                  <a:gd name="T53" fmla="*/ 206 h 569"/>
                  <a:gd name="T54" fmla="*/ 237 w 293"/>
                  <a:gd name="T55" fmla="*/ 216 h 569"/>
                  <a:gd name="T56" fmla="*/ 231 w 293"/>
                  <a:gd name="T57" fmla="*/ 226 h 569"/>
                  <a:gd name="T58" fmla="*/ 230 w 293"/>
                  <a:gd name="T59" fmla="*/ 230 h 569"/>
                  <a:gd name="T60" fmla="*/ 234 w 293"/>
                  <a:gd name="T61" fmla="*/ 250 h 569"/>
                  <a:gd name="T62" fmla="*/ 239 w 293"/>
                  <a:gd name="T63" fmla="*/ 286 h 569"/>
                  <a:gd name="T64" fmla="*/ 244 w 293"/>
                  <a:gd name="T65" fmla="*/ 331 h 569"/>
                  <a:gd name="T66" fmla="*/ 244 w 293"/>
                  <a:gd name="T67" fmla="*/ 382 h 569"/>
                  <a:gd name="T68" fmla="*/ 238 w 293"/>
                  <a:gd name="T69" fmla="*/ 430 h 569"/>
                  <a:gd name="T70" fmla="*/ 224 w 293"/>
                  <a:gd name="T71" fmla="*/ 472 h 569"/>
                  <a:gd name="T72" fmla="*/ 198 w 293"/>
                  <a:gd name="T73" fmla="*/ 502 h 569"/>
                  <a:gd name="T74" fmla="*/ 173 w 293"/>
                  <a:gd name="T75" fmla="*/ 513 h 569"/>
                  <a:gd name="T76" fmla="*/ 160 w 293"/>
                  <a:gd name="T77" fmla="*/ 515 h 569"/>
                  <a:gd name="T78" fmla="*/ 147 w 293"/>
                  <a:gd name="T79" fmla="*/ 511 h 569"/>
                  <a:gd name="T80" fmla="*/ 133 w 293"/>
                  <a:gd name="T81" fmla="*/ 497 h 569"/>
                  <a:gd name="T82" fmla="*/ 118 w 293"/>
                  <a:gd name="T83" fmla="*/ 464 h 569"/>
                  <a:gd name="T84" fmla="*/ 100 w 293"/>
                  <a:gd name="T85" fmla="*/ 411 h 569"/>
                  <a:gd name="T86" fmla="*/ 79 w 293"/>
                  <a:gd name="T87" fmla="*/ 332 h 569"/>
                  <a:gd name="T88" fmla="*/ 57 w 293"/>
                  <a:gd name="T89" fmla="*/ 221 h 569"/>
                  <a:gd name="T90" fmla="*/ 44 w 293"/>
                  <a:gd name="T91" fmla="*/ 152 h 569"/>
                  <a:gd name="T92" fmla="*/ 47 w 293"/>
                  <a:gd name="T93" fmla="*/ 144 h 569"/>
                  <a:gd name="T94" fmla="*/ 52 w 293"/>
                  <a:gd name="T95" fmla="*/ 129 h 569"/>
                  <a:gd name="T96" fmla="*/ 58 w 293"/>
                  <a:gd name="T97" fmla="*/ 111 h 569"/>
                  <a:gd name="T98" fmla="*/ 67 w 293"/>
                  <a:gd name="T99" fmla="*/ 91 h 569"/>
                  <a:gd name="T100" fmla="*/ 75 w 293"/>
                  <a:gd name="T101" fmla="*/ 70 h 569"/>
                  <a:gd name="T102" fmla="*/ 83 w 293"/>
                  <a:gd name="T103" fmla="*/ 52 h 569"/>
                  <a:gd name="T104" fmla="*/ 91 w 293"/>
                  <a:gd name="T105" fmla="*/ 39 h 569"/>
                  <a:gd name="T106" fmla="*/ 99 w 293"/>
                  <a:gd name="T107" fmla="*/ 29 h 569"/>
                  <a:gd name="T108" fmla="*/ 93 w 293"/>
                  <a:gd name="T109" fmla="*/ 15 h 569"/>
                  <a:gd name="T110" fmla="*/ 81 w 293"/>
                  <a:gd name="T111" fmla="*/ 9 h 569"/>
                  <a:gd name="T112" fmla="*/ 73 w 293"/>
                  <a:gd name="T113" fmla="*/ 4 h 569"/>
                  <a:gd name="T114" fmla="*/ 64 w 293"/>
                  <a:gd name="T115" fmla="*/ 0 h 569"/>
                  <a:gd name="T116" fmla="*/ 63 w 293"/>
                  <a:gd name="T117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3" h="569">
                    <a:moveTo>
                      <a:pt x="63" y="0"/>
                    </a:moveTo>
                    <a:lnTo>
                      <a:pt x="61" y="1"/>
                    </a:lnTo>
                    <a:lnTo>
                      <a:pt x="60" y="5"/>
                    </a:lnTo>
                    <a:lnTo>
                      <a:pt x="57" y="10"/>
                    </a:lnTo>
                    <a:lnTo>
                      <a:pt x="53" y="18"/>
                    </a:lnTo>
                    <a:lnTo>
                      <a:pt x="47" y="26"/>
                    </a:lnTo>
                    <a:lnTo>
                      <a:pt x="43" y="37"/>
                    </a:lnTo>
                    <a:lnTo>
                      <a:pt x="37" y="48"/>
                    </a:lnTo>
                    <a:lnTo>
                      <a:pt x="32" y="61"/>
                    </a:lnTo>
                    <a:lnTo>
                      <a:pt x="26" y="72"/>
                    </a:lnTo>
                    <a:lnTo>
                      <a:pt x="21" y="85"/>
                    </a:lnTo>
                    <a:lnTo>
                      <a:pt x="15" y="98"/>
                    </a:lnTo>
                    <a:lnTo>
                      <a:pt x="11" y="110"/>
                    </a:lnTo>
                    <a:lnTo>
                      <a:pt x="6" y="121"/>
                    </a:lnTo>
                    <a:lnTo>
                      <a:pt x="3" y="131"/>
                    </a:lnTo>
                    <a:lnTo>
                      <a:pt x="1" y="140"/>
                    </a:lnTo>
                    <a:lnTo>
                      <a:pt x="1" y="148"/>
                    </a:lnTo>
                    <a:lnTo>
                      <a:pt x="0" y="156"/>
                    </a:lnTo>
                    <a:lnTo>
                      <a:pt x="1" y="171"/>
                    </a:lnTo>
                    <a:lnTo>
                      <a:pt x="4" y="190"/>
                    </a:lnTo>
                    <a:lnTo>
                      <a:pt x="8" y="214"/>
                    </a:lnTo>
                    <a:lnTo>
                      <a:pt x="11" y="241"/>
                    </a:lnTo>
                    <a:lnTo>
                      <a:pt x="17" y="271"/>
                    </a:lnTo>
                    <a:lnTo>
                      <a:pt x="24" y="302"/>
                    </a:lnTo>
                    <a:lnTo>
                      <a:pt x="31" y="337"/>
                    </a:lnTo>
                    <a:lnTo>
                      <a:pt x="39" y="370"/>
                    </a:lnTo>
                    <a:lnTo>
                      <a:pt x="48" y="403"/>
                    </a:lnTo>
                    <a:lnTo>
                      <a:pt x="58" y="435"/>
                    </a:lnTo>
                    <a:lnTo>
                      <a:pt x="70" y="466"/>
                    </a:lnTo>
                    <a:lnTo>
                      <a:pt x="80" y="493"/>
                    </a:lnTo>
                    <a:lnTo>
                      <a:pt x="93" y="517"/>
                    </a:lnTo>
                    <a:lnTo>
                      <a:pt x="106" y="538"/>
                    </a:lnTo>
                    <a:lnTo>
                      <a:pt x="120" y="554"/>
                    </a:lnTo>
                    <a:lnTo>
                      <a:pt x="134" y="563"/>
                    </a:lnTo>
                    <a:lnTo>
                      <a:pt x="151" y="569"/>
                    </a:lnTo>
                    <a:lnTo>
                      <a:pt x="169" y="569"/>
                    </a:lnTo>
                    <a:lnTo>
                      <a:pt x="187" y="567"/>
                    </a:lnTo>
                    <a:lnTo>
                      <a:pt x="205" y="559"/>
                    </a:lnTo>
                    <a:lnTo>
                      <a:pt x="223" y="547"/>
                    </a:lnTo>
                    <a:lnTo>
                      <a:pt x="240" y="530"/>
                    </a:lnTo>
                    <a:lnTo>
                      <a:pt x="256" y="511"/>
                    </a:lnTo>
                    <a:lnTo>
                      <a:pt x="269" y="486"/>
                    </a:lnTo>
                    <a:lnTo>
                      <a:pt x="280" y="458"/>
                    </a:lnTo>
                    <a:lnTo>
                      <a:pt x="287" y="426"/>
                    </a:lnTo>
                    <a:lnTo>
                      <a:pt x="293" y="391"/>
                    </a:lnTo>
                    <a:lnTo>
                      <a:pt x="293" y="352"/>
                    </a:lnTo>
                    <a:lnTo>
                      <a:pt x="289" y="309"/>
                    </a:lnTo>
                    <a:lnTo>
                      <a:pt x="280" y="263"/>
                    </a:lnTo>
                    <a:lnTo>
                      <a:pt x="266" y="216"/>
                    </a:lnTo>
                    <a:lnTo>
                      <a:pt x="263" y="210"/>
                    </a:lnTo>
                    <a:lnTo>
                      <a:pt x="260" y="207"/>
                    </a:lnTo>
                    <a:lnTo>
                      <a:pt x="257" y="204"/>
                    </a:lnTo>
                    <a:lnTo>
                      <a:pt x="255" y="204"/>
                    </a:lnTo>
                    <a:lnTo>
                      <a:pt x="249" y="206"/>
                    </a:lnTo>
                    <a:lnTo>
                      <a:pt x="244" y="210"/>
                    </a:lnTo>
                    <a:lnTo>
                      <a:pt x="237" y="216"/>
                    </a:lnTo>
                    <a:lnTo>
                      <a:pt x="234" y="221"/>
                    </a:lnTo>
                    <a:lnTo>
                      <a:pt x="231" y="226"/>
                    </a:lnTo>
                    <a:lnTo>
                      <a:pt x="230" y="228"/>
                    </a:lnTo>
                    <a:lnTo>
                      <a:pt x="230" y="230"/>
                    </a:lnTo>
                    <a:lnTo>
                      <a:pt x="231" y="238"/>
                    </a:lnTo>
                    <a:lnTo>
                      <a:pt x="234" y="250"/>
                    </a:lnTo>
                    <a:lnTo>
                      <a:pt x="237" y="267"/>
                    </a:lnTo>
                    <a:lnTo>
                      <a:pt x="239" y="286"/>
                    </a:lnTo>
                    <a:lnTo>
                      <a:pt x="242" y="308"/>
                    </a:lnTo>
                    <a:lnTo>
                      <a:pt x="244" y="331"/>
                    </a:lnTo>
                    <a:lnTo>
                      <a:pt x="245" y="357"/>
                    </a:lnTo>
                    <a:lnTo>
                      <a:pt x="244" y="382"/>
                    </a:lnTo>
                    <a:lnTo>
                      <a:pt x="243" y="406"/>
                    </a:lnTo>
                    <a:lnTo>
                      <a:pt x="238" y="430"/>
                    </a:lnTo>
                    <a:lnTo>
                      <a:pt x="233" y="453"/>
                    </a:lnTo>
                    <a:lnTo>
                      <a:pt x="224" y="472"/>
                    </a:lnTo>
                    <a:lnTo>
                      <a:pt x="213" y="489"/>
                    </a:lnTo>
                    <a:lnTo>
                      <a:pt x="198" y="502"/>
                    </a:lnTo>
                    <a:lnTo>
                      <a:pt x="180" y="512"/>
                    </a:lnTo>
                    <a:lnTo>
                      <a:pt x="173" y="513"/>
                    </a:lnTo>
                    <a:lnTo>
                      <a:pt x="167" y="515"/>
                    </a:lnTo>
                    <a:lnTo>
                      <a:pt x="160" y="515"/>
                    </a:lnTo>
                    <a:lnTo>
                      <a:pt x="154" y="515"/>
                    </a:lnTo>
                    <a:lnTo>
                      <a:pt x="147" y="511"/>
                    </a:lnTo>
                    <a:lnTo>
                      <a:pt x="140" y="506"/>
                    </a:lnTo>
                    <a:lnTo>
                      <a:pt x="133" y="497"/>
                    </a:lnTo>
                    <a:lnTo>
                      <a:pt x="126" y="483"/>
                    </a:lnTo>
                    <a:lnTo>
                      <a:pt x="118" y="464"/>
                    </a:lnTo>
                    <a:lnTo>
                      <a:pt x="109" y="441"/>
                    </a:lnTo>
                    <a:lnTo>
                      <a:pt x="100" y="411"/>
                    </a:lnTo>
                    <a:lnTo>
                      <a:pt x="91" y="376"/>
                    </a:lnTo>
                    <a:lnTo>
                      <a:pt x="79" y="332"/>
                    </a:lnTo>
                    <a:lnTo>
                      <a:pt x="69" y="281"/>
                    </a:lnTo>
                    <a:lnTo>
                      <a:pt x="57" y="221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47" y="144"/>
                    </a:lnTo>
                    <a:lnTo>
                      <a:pt x="50" y="138"/>
                    </a:lnTo>
                    <a:lnTo>
                      <a:pt x="52" y="129"/>
                    </a:lnTo>
                    <a:lnTo>
                      <a:pt x="55" y="121"/>
                    </a:lnTo>
                    <a:lnTo>
                      <a:pt x="58" y="111"/>
                    </a:lnTo>
                    <a:lnTo>
                      <a:pt x="63" y="102"/>
                    </a:lnTo>
                    <a:lnTo>
                      <a:pt x="67" y="91"/>
                    </a:lnTo>
                    <a:lnTo>
                      <a:pt x="70" y="80"/>
                    </a:lnTo>
                    <a:lnTo>
                      <a:pt x="75" y="70"/>
                    </a:lnTo>
                    <a:lnTo>
                      <a:pt x="79" y="61"/>
                    </a:lnTo>
                    <a:lnTo>
                      <a:pt x="83" y="52"/>
                    </a:lnTo>
                    <a:lnTo>
                      <a:pt x="87" y="45"/>
                    </a:lnTo>
                    <a:lnTo>
                      <a:pt x="91" y="39"/>
                    </a:lnTo>
                    <a:lnTo>
                      <a:pt x="96" y="36"/>
                    </a:lnTo>
                    <a:lnTo>
                      <a:pt x="99" y="29"/>
                    </a:lnTo>
                    <a:lnTo>
                      <a:pt x="98" y="22"/>
                    </a:lnTo>
                    <a:lnTo>
                      <a:pt x="93" y="15"/>
                    </a:lnTo>
                    <a:lnTo>
                      <a:pt x="86" y="11"/>
                    </a:lnTo>
                    <a:lnTo>
                      <a:pt x="81" y="9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70" y="3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5" name="Freeform 59">
                <a:extLst>
                  <a:ext uri="{FF2B5EF4-FFF2-40B4-BE49-F238E27FC236}">
                    <a16:creationId xmlns:a16="http://schemas.microsoft.com/office/drawing/2014/main" id="{DCF83A88-4567-44F7-AE17-38617F991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" y="496"/>
                <a:ext cx="103" cy="87"/>
              </a:xfrm>
              <a:custGeom>
                <a:avLst/>
                <a:gdLst>
                  <a:gd name="T0" fmla="*/ 1 w 415"/>
                  <a:gd name="T1" fmla="*/ 88 h 347"/>
                  <a:gd name="T2" fmla="*/ 7 w 415"/>
                  <a:gd name="T3" fmla="*/ 105 h 347"/>
                  <a:gd name="T4" fmla="*/ 17 w 415"/>
                  <a:gd name="T5" fmla="*/ 129 h 347"/>
                  <a:gd name="T6" fmla="*/ 30 w 415"/>
                  <a:gd name="T7" fmla="*/ 157 h 347"/>
                  <a:gd name="T8" fmla="*/ 44 w 415"/>
                  <a:gd name="T9" fmla="*/ 186 h 347"/>
                  <a:gd name="T10" fmla="*/ 71 w 415"/>
                  <a:gd name="T11" fmla="*/ 210 h 347"/>
                  <a:gd name="T12" fmla="*/ 116 w 415"/>
                  <a:gd name="T13" fmla="*/ 241 h 347"/>
                  <a:gd name="T14" fmla="*/ 174 w 415"/>
                  <a:gd name="T15" fmla="*/ 277 h 347"/>
                  <a:gd name="T16" fmla="*/ 235 w 415"/>
                  <a:gd name="T17" fmla="*/ 309 h 347"/>
                  <a:gd name="T18" fmla="*/ 297 w 415"/>
                  <a:gd name="T19" fmla="*/ 336 h 347"/>
                  <a:gd name="T20" fmla="*/ 356 w 415"/>
                  <a:gd name="T21" fmla="*/ 342 h 347"/>
                  <a:gd name="T22" fmla="*/ 402 w 415"/>
                  <a:gd name="T23" fmla="*/ 310 h 347"/>
                  <a:gd name="T24" fmla="*/ 415 w 415"/>
                  <a:gd name="T25" fmla="*/ 254 h 347"/>
                  <a:gd name="T26" fmla="*/ 394 w 415"/>
                  <a:gd name="T27" fmla="*/ 181 h 347"/>
                  <a:gd name="T28" fmla="*/ 335 w 415"/>
                  <a:gd name="T29" fmla="*/ 98 h 347"/>
                  <a:gd name="T30" fmla="*/ 236 w 415"/>
                  <a:gd name="T31" fmla="*/ 15 h 347"/>
                  <a:gd name="T32" fmla="*/ 207 w 415"/>
                  <a:gd name="T33" fmla="*/ 0 h 347"/>
                  <a:gd name="T34" fmla="*/ 194 w 415"/>
                  <a:gd name="T35" fmla="*/ 4 h 347"/>
                  <a:gd name="T36" fmla="*/ 190 w 415"/>
                  <a:gd name="T37" fmla="*/ 19 h 347"/>
                  <a:gd name="T38" fmla="*/ 194 w 415"/>
                  <a:gd name="T39" fmla="*/ 37 h 347"/>
                  <a:gd name="T40" fmla="*/ 197 w 415"/>
                  <a:gd name="T41" fmla="*/ 48 h 347"/>
                  <a:gd name="T42" fmla="*/ 207 w 415"/>
                  <a:gd name="T43" fmla="*/ 56 h 347"/>
                  <a:gd name="T44" fmla="*/ 252 w 415"/>
                  <a:gd name="T45" fmla="*/ 88 h 347"/>
                  <a:gd name="T46" fmla="*/ 311 w 415"/>
                  <a:gd name="T47" fmla="*/ 139 h 347"/>
                  <a:gd name="T48" fmla="*/ 357 w 415"/>
                  <a:gd name="T49" fmla="*/ 200 h 347"/>
                  <a:gd name="T50" fmla="*/ 369 w 415"/>
                  <a:gd name="T51" fmla="*/ 263 h 347"/>
                  <a:gd name="T52" fmla="*/ 329 w 415"/>
                  <a:gd name="T53" fmla="*/ 296 h 347"/>
                  <a:gd name="T54" fmla="*/ 285 w 415"/>
                  <a:gd name="T55" fmla="*/ 283 h 347"/>
                  <a:gd name="T56" fmla="*/ 240 w 415"/>
                  <a:gd name="T57" fmla="*/ 263 h 347"/>
                  <a:gd name="T58" fmla="*/ 194 w 415"/>
                  <a:gd name="T59" fmla="*/ 237 h 347"/>
                  <a:gd name="T60" fmla="*/ 141 w 415"/>
                  <a:gd name="T61" fmla="*/ 204 h 347"/>
                  <a:gd name="T62" fmla="*/ 82 w 415"/>
                  <a:gd name="T63" fmla="*/ 164 h 347"/>
                  <a:gd name="T64" fmla="*/ 70 w 415"/>
                  <a:gd name="T65" fmla="*/ 142 h 347"/>
                  <a:gd name="T66" fmla="*/ 59 w 415"/>
                  <a:gd name="T67" fmla="*/ 118 h 347"/>
                  <a:gd name="T68" fmla="*/ 47 w 415"/>
                  <a:gd name="T69" fmla="*/ 91 h 347"/>
                  <a:gd name="T70" fmla="*/ 36 w 415"/>
                  <a:gd name="T71" fmla="*/ 64 h 347"/>
                  <a:gd name="T72" fmla="*/ 26 w 415"/>
                  <a:gd name="T73" fmla="*/ 38 h 347"/>
                  <a:gd name="T74" fmla="*/ 20 w 415"/>
                  <a:gd name="T75" fmla="*/ 23 h 347"/>
                  <a:gd name="T76" fmla="*/ 13 w 415"/>
                  <a:gd name="T77" fmla="*/ 27 h 347"/>
                  <a:gd name="T78" fmla="*/ 7 w 415"/>
                  <a:gd name="T79" fmla="*/ 44 h 347"/>
                  <a:gd name="T80" fmla="*/ 2 w 415"/>
                  <a:gd name="T81" fmla="*/ 62 h 347"/>
                  <a:gd name="T82" fmla="*/ 0 w 415"/>
                  <a:gd name="T83" fmla="*/ 79 h 347"/>
                  <a:gd name="T84" fmla="*/ 0 w 415"/>
                  <a:gd name="T85" fmla="*/ 8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5" h="347">
                    <a:moveTo>
                      <a:pt x="0" y="82"/>
                    </a:moveTo>
                    <a:lnTo>
                      <a:pt x="0" y="85"/>
                    </a:lnTo>
                    <a:lnTo>
                      <a:pt x="1" y="88"/>
                    </a:lnTo>
                    <a:lnTo>
                      <a:pt x="4" y="93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4" y="121"/>
                    </a:lnTo>
                    <a:lnTo>
                      <a:pt x="17" y="129"/>
                    </a:lnTo>
                    <a:lnTo>
                      <a:pt x="21" y="138"/>
                    </a:lnTo>
                    <a:lnTo>
                      <a:pt x="25" y="148"/>
                    </a:lnTo>
                    <a:lnTo>
                      <a:pt x="30" y="157"/>
                    </a:lnTo>
                    <a:lnTo>
                      <a:pt x="34" y="167"/>
                    </a:lnTo>
                    <a:lnTo>
                      <a:pt x="39" y="177"/>
                    </a:lnTo>
                    <a:lnTo>
                      <a:pt x="44" y="186"/>
                    </a:lnTo>
                    <a:lnTo>
                      <a:pt x="49" y="196"/>
                    </a:lnTo>
                    <a:lnTo>
                      <a:pt x="59" y="202"/>
                    </a:lnTo>
                    <a:lnTo>
                      <a:pt x="71" y="210"/>
                    </a:lnTo>
                    <a:lnTo>
                      <a:pt x="84" y="220"/>
                    </a:lnTo>
                    <a:lnTo>
                      <a:pt x="100" y="230"/>
                    </a:lnTo>
                    <a:lnTo>
                      <a:pt x="116" y="241"/>
                    </a:lnTo>
                    <a:lnTo>
                      <a:pt x="134" y="253"/>
                    </a:lnTo>
                    <a:lnTo>
                      <a:pt x="153" y="264"/>
                    </a:lnTo>
                    <a:lnTo>
                      <a:pt x="174" y="277"/>
                    </a:lnTo>
                    <a:lnTo>
                      <a:pt x="194" y="287"/>
                    </a:lnTo>
                    <a:lnTo>
                      <a:pt x="214" y="299"/>
                    </a:lnTo>
                    <a:lnTo>
                      <a:pt x="235" y="309"/>
                    </a:lnTo>
                    <a:lnTo>
                      <a:pt x="256" y="319"/>
                    </a:lnTo>
                    <a:lnTo>
                      <a:pt x="276" y="328"/>
                    </a:lnTo>
                    <a:lnTo>
                      <a:pt x="297" y="336"/>
                    </a:lnTo>
                    <a:lnTo>
                      <a:pt x="317" y="342"/>
                    </a:lnTo>
                    <a:lnTo>
                      <a:pt x="336" y="347"/>
                    </a:lnTo>
                    <a:lnTo>
                      <a:pt x="356" y="342"/>
                    </a:lnTo>
                    <a:lnTo>
                      <a:pt x="375" y="335"/>
                    </a:lnTo>
                    <a:lnTo>
                      <a:pt x="390" y="323"/>
                    </a:lnTo>
                    <a:lnTo>
                      <a:pt x="402" y="310"/>
                    </a:lnTo>
                    <a:lnTo>
                      <a:pt x="410" y="293"/>
                    </a:lnTo>
                    <a:lnTo>
                      <a:pt x="414" y="275"/>
                    </a:lnTo>
                    <a:lnTo>
                      <a:pt x="415" y="254"/>
                    </a:lnTo>
                    <a:lnTo>
                      <a:pt x="413" y="232"/>
                    </a:lnTo>
                    <a:lnTo>
                      <a:pt x="405" y="207"/>
                    </a:lnTo>
                    <a:lnTo>
                      <a:pt x="394" y="181"/>
                    </a:lnTo>
                    <a:lnTo>
                      <a:pt x="379" y="154"/>
                    </a:lnTo>
                    <a:lnTo>
                      <a:pt x="360" y="128"/>
                    </a:lnTo>
                    <a:lnTo>
                      <a:pt x="335" y="98"/>
                    </a:lnTo>
                    <a:lnTo>
                      <a:pt x="307" y="71"/>
                    </a:lnTo>
                    <a:lnTo>
                      <a:pt x="274" y="42"/>
                    </a:lnTo>
                    <a:lnTo>
                      <a:pt x="236" y="15"/>
                    </a:lnTo>
                    <a:lnTo>
                      <a:pt x="224" y="7"/>
                    </a:lnTo>
                    <a:lnTo>
                      <a:pt x="215" y="2"/>
                    </a:lnTo>
                    <a:lnTo>
                      <a:pt x="207" y="0"/>
                    </a:lnTo>
                    <a:lnTo>
                      <a:pt x="201" y="0"/>
                    </a:lnTo>
                    <a:lnTo>
                      <a:pt x="196" y="1"/>
                    </a:lnTo>
                    <a:lnTo>
                      <a:pt x="194" y="4"/>
                    </a:lnTo>
                    <a:lnTo>
                      <a:pt x="191" y="8"/>
                    </a:lnTo>
                    <a:lnTo>
                      <a:pt x="191" y="14"/>
                    </a:lnTo>
                    <a:lnTo>
                      <a:pt x="190" y="19"/>
                    </a:lnTo>
                    <a:lnTo>
                      <a:pt x="191" y="26"/>
                    </a:lnTo>
                    <a:lnTo>
                      <a:pt x="192" y="31"/>
                    </a:lnTo>
                    <a:lnTo>
                      <a:pt x="194" y="37"/>
                    </a:lnTo>
                    <a:lnTo>
                      <a:pt x="194" y="41"/>
                    </a:lnTo>
                    <a:lnTo>
                      <a:pt x="196" y="46"/>
                    </a:lnTo>
                    <a:lnTo>
                      <a:pt x="197" y="48"/>
                    </a:lnTo>
                    <a:lnTo>
                      <a:pt x="197" y="49"/>
                    </a:lnTo>
                    <a:lnTo>
                      <a:pt x="200" y="51"/>
                    </a:lnTo>
                    <a:lnTo>
                      <a:pt x="207" y="56"/>
                    </a:lnTo>
                    <a:lnTo>
                      <a:pt x="219" y="63"/>
                    </a:lnTo>
                    <a:lnTo>
                      <a:pt x="235" y="75"/>
                    </a:lnTo>
                    <a:lnTo>
                      <a:pt x="252" y="88"/>
                    </a:lnTo>
                    <a:lnTo>
                      <a:pt x="272" y="103"/>
                    </a:lnTo>
                    <a:lnTo>
                      <a:pt x="291" y="120"/>
                    </a:lnTo>
                    <a:lnTo>
                      <a:pt x="311" y="139"/>
                    </a:lnTo>
                    <a:lnTo>
                      <a:pt x="328" y="158"/>
                    </a:lnTo>
                    <a:lnTo>
                      <a:pt x="344" y="179"/>
                    </a:lnTo>
                    <a:lnTo>
                      <a:pt x="357" y="200"/>
                    </a:lnTo>
                    <a:lnTo>
                      <a:pt x="366" y="221"/>
                    </a:lnTo>
                    <a:lnTo>
                      <a:pt x="371" y="242"/>
                    </a:lnTo>
                    <a:lnTo>
                      <a:pt x="369" y="263"/>
                    </a:lnTo>
                    <a:lnTo>
                      <a:pt x="360" y="282"/>
                    </a:lnTo>
                    <a:lnTo>
                      <a:pt x="345" y="301"/>
                    </a:lnTo>
                    <a:lnTo>
                      <a:pt x="329" y="296"/>
                    </a:lnTo>
                    <a:lnTo>
                      <a:pt x="315" y="292"/>
                    </a:lnTo>
                    <a:lnTo>
                      <a:pt x="299" y="287"/>
                    </a:lnTo>
                    <a:lnTo>
                      <a:pt x="285" y="283"/>
                    </a:lnTo>
                    <a:lnTo>
                      <a:pt x="269" y="277"/>
                    </a:lnTo>
                    <a:lnTo>
                      <a:pt x="255" y="270"/>
                    </a:lnTo>
                    <a:lnTo>
                      <a:pt x="240" y="263"/>
                    </a:lnTo>
                    <a:lnTo>
                      <a:pt x="226" y="256"/>
                    </a:lnTo>
                    <a:lnTo>
                      <a:pt x="210" y="247"/>
                    </a:lnTo>
                    <a:lnTo>
                      <a:pt x="194" y="237"/>
                    </a:lnTo>
                    <a:lnTo>
                      <a:pt x="177" y="227"/>
                    </a:lnTo>
                    <a:lnTo>
                      <a:pt x="160" y="217"/>
                    </a:lnTo>
                    <a:lnTo>
                      <a:pt x="141" y="204"/>
                    </a:lnTo>
                    <a:lnTo>
                      <a:pt x="121" y="192"/>
                    </a:lnTo>
                    <a:lnTo>
                      <a:pt x="102" y="178"/>
                    </a:lnTo>
                    <a:lnTo>
                      <a:pt x="82" y="164"/>
                    </a:lnTo>
                    <a:lnTo>
                      <a:pt x="78" y="157"/>
                    </a:lnTo>
                    <a:lnTo>
                      <a:pt x="74" y="151"/>
                    </a:lnTo>
                    <a:lnTo>
                      <a:pt x="70" y="142"/>
                    </a:lnTo>
                    <a:lnTo>
                      <a:pt x="66" y="134"/>
                    </a:lnTo>
                    <a:lnTo>
                      <a:pt x="62" y="126"/>
                    </a:lnTo>
                    <a:lnTo>
                      <a:pt x="59" y="118"/>
                    </a:lnTo>
                    <a:lnTo>
                      <a:pt x="55" y="108"/>
                    </a:lnTo>
                    <a:lnTo>
                      <a:pt x="52" y="100"/>
                    </a:lnTo>
                    <a:lnTo>
                      <a:pt x="47" y="91"/>
                    </a:lnTo>
                    <a:lnTo>
                      <a:pt x="43" y="82"/>
                    </a:lnTo>
                    <a:lnTo>
                      <a:pt x="39" y="72"/>
                    </a:lnTo>
                    <a:lnTo>
                      <a:pt x="36" y="64"/>
                    </a:lnTo>
                    <a:lnTo>
                      <a:pt x="33" y="55"/>
                    </a:lnTo>
                    <a:lnTo>
                      <a:pt x="30" y="46"/>
                    </a:lnTo>
                    <a:lnTo>
                      <a:pt x="26" y="38"/>
                    </a:lnTo>
                    <a:lnTo>
                      <a:pt x="24" y="31"/>
                    </a:lnTo>
                    <a:lnTo>
                      <a:pt x="22" y="26"/>
                    </a:lnTo>
                    <a:lnTo>
                      <a:pt x="20" y="23"/>
                    </a:lnTo>
                    <a:lnTo>
                      <a:pt x="17" y="23"/>
                    </a:lnTo>
                    <a:lnTo>
                      <a:pt x="16" y="25"/>
                    </a:lnTo>
                    <a:lnTo>
                      <a:pt x="13" y="27"/>
                    </a:lnTo>
                    <a:lnTo>
                      <a:pt x="11" y="32"/>
                    </a:lnTo>
                    <a:lnTo>
                      <a:pt x="9" y="37"/>
                    </a:lnTo>
                    <a:lnTo>
                      <a:pt x="7" y="44"/>
                    </a:lnTo>
                    <a:lnTo>
                      <a:pt x="5" y="50"/>
                    </a:lnTo>
                    <a:lnTo>
                      <a:pt x="4" y="56"/>
                    </a:lnTo>
                    <a:lnTo>
                      <a:pt x="2" y="62"/>
                    </a:lnTo>
                    <a:lnTo>
                      <a:pt x="1" y="69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6" name="Freeform 60">
                <a:extLst>
                  <a:ext uri="{FF2B5EF4-FFF2-40B4-BE49-F238E27FC236}">
                    <a16:creationId xmlns:a16="http://schemas.microsoft.com/office/drawing/2014/main" id="{C271398F-711E-45DF-B5A6-653F3F8F0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169"/>
                <a:ext cx="16" cy="180"/>
              </a:xfrm>
              <a:custGeom>
                <a:avLst/>
                <a:gdLst>
                  <a:gd name="T0" fmla="*/ 0 w 60"/>
                  <a:gd name="T1" fmla="*/ 8 h 718"/>
                  <a:gd name="T2" fmla="*/ 3 w 60"/>
                  <a:gd name="T3" fmla="*/ 715 h 718"/>
                  <a:gd name="T4" fmla="*/ 60 w 60"/>
                  <a:gd name="T5" fmla="*/ 718 h 718"/>
                  <a:gd name="T6" fmla="*/ 51 w 60"/>
                  <a:gd name="T7" fmla="*/ 0 h 718"/>
                  <a:gd name="T8" fmla="*/ 0 w 60"/>
                  <a:gd name="T9" fmla="*/ 8 h 718"/>
                  <a:gd name="T10" fmla="*/ 0 w 60"/>
                  <a:gd name="T11" fmla="*/ 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18">
                    <a:moveTo>
                      <a:pt x="0" y="8"/>
                    </a:moveTo>
                    <a:lnTo>
                      <a:pt x="3" y="715"/>
                    </a:lnTo>
                    <a:lnTo>
                      <a:pt x="60" y="718"/>
                    </a:lnTo>
                    <a:lnTo>
                      <a:pt x="51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7" name="Freeform 61">
                <a:extLst>
                  <a:ext uri="{FF2B5EF4-FFF2-40B4-BE49-F238E27FC236}">
                    <a16:creationId xmlns:a16="http://schemas.microsoft.com/office/drawing/2014/main" id="{1811BBB3-192D-4151-BF8E-3FA671A49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400"/>
                <a:ext cx="16" cy="299"/>
              </a:xfrm>
              <a:custGeom>
                <a:avLst/>
                <a:gdLst>
                  <a:gd name="T0" fmla="*/ 11 w 64"/>
                  <a:gd name="T1" fmla="*/ 15 h 1196"/>
                  <a:gd name="T2" fmla="*/ 0 w 64"/>
                  <a:gd name="T3" fmla="*/ 1182 h 1196"/>
                  <a:gd name="T4" fmla="*/ 64 w 64"/>
                  <a:gd name="T5" fmla="*/ 1196 h 1196"/>
                  <a:gd name="T6" fmla="*/ 59 w 64"/>
                  <a:gd name="T7" fmla="*/ 0 h 1196"/>
                  <a:gd name="T8" fmla="*/ 11 w 64"/>
                  <a:gd name="T9" fmla="*/ 15 h 1196"/>
                  <a:gd name="T10" fmla="*/ 11 w 64"/>
                  <a:gd name="T11" fmla="*/ 15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1196">
                    <a:moveTo>
                      <a:pt x="11" y="15"/>
                    </a:moveTo>
                    <a:lnTo>
                      <a:pt x="0" y="1182"/>
                    </a:lnTo>
                    <a:lnTo>
                      <a:pt x="64" y="1196"/>
                    </a:lnTo>
                    <a:lnTo>
                      <a:pt x="59" y="0"/>
                    </a:lnTo>
                    <a:lnTo>
                      <a:pt x="11" y="15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8" name="Freeform 62">
                <a:extLst>
                  <a:ext uri="{FF2B5EF4-FFF2-40B4-BE49-F238E27FC236}">
                    <a16:creationId xmlns:a16="http://schemas.microsoft.com/office/drawing/2014/main" id="{E16FBDC3-A02A-4BE6-A9AB-8C2F99852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300"/>
                <a:ext cx="111" cy="49"/>
              </a:xfrm>
              <a:custGeom>
                <a:avLst/>
                <a:gdLst>
                  <a:gd name="T0" fmla="*/ 10 w 443"/>
                  <a:gd name="T1" fmla="*/ 145 h 196"/>
                  <a:gd name="T2" fmla="*/ 16 w 443"/>
                  <a:gd name="T3" fmla="*/ 135 h 196"/>
                  <a:gd name="T4" fmla="*/ 29 w 443"/>
                  <a:gd name="T5" fmla="*/ 120 h 196"/>
                  <a:gd name="T6" fmla="*/ 48 w 443"/>
                  <a:gd name="T7" fmla="*/ 101 h 196"/>
                  <a:gd name="T8" fmla="*/ 75 w 443"/>
                  <a:gd name="T9" fmla="*/ 82 h 196"/>
                  <a:gd name="T10" fmla="*/ 109 w 443"/>
                  <a:gd name="T11" fmla="*/ 64 h 196"/>
                  <a:gd name="T12" fmla="*/ 150 w 443"/>
                  <a:gd name="T13" fmla="*/ 52 h 196"/>
                  <a:gd name="T14" fmla="*/ 199 w 443"/>
                  <a:gd name="T15" fmla="*/ 46 h 196"/>
                  <a:gd name="T16" fmla="*/ 253 w 443"/>
                  <a:gd name="T17" fmla="*/ 52 h 196"/>
                  <a:gd name="T18" fmla="*/ 297 w 443"/>
                  <a:gd name="T19" fmla="*/ 67 h 196"/>
                  <a:gd name="T20" fmla="*/ 329 w 443"/>
                  <a:gd name="T21" fmla="*/ 88 h 196"/>
                  <a:gd name="T22" fmla="*/ 355 w 443"/>
                  <a:gd name="T23" fmla="*/ 114 h 196"/>
                  <a:gd name="T24" fmla="*/ 371 w 443"/>
                  <a:gd name="T25" fmla="*/ 140 h 196"/>
                  <a:gd name="T26" fmla="*/ 381 w 443"/>
                  <a:gd name="T27" fmla="*/ 163 h 196"/>
                  <a:gd name="T28" fmla="*/ 386 w 443"/>
                  <a:gd name="T29" fmla="*/ 183 h 196"/>
                  <a:gd name="T30" fmla="*/ 388 w 443"/>
                  <a:gd name="T31" fmla="*/ 194 h 196"/>
                  <a:gd name="T32" fmla="*/ 443 w 443"/>
                  <a:gd name="T33" fmla="*/ 196 h 196"/>
                  <a:gd name="T34" fmla="*/ 441 w 443"/>
                  <a:gd name="T35" fmla="*/ 188 h 196"/>
                  <a:gd name="T36" fmla="*/ 435 w 443"/>
                  <a:gd name="T37" fmla="*/ 166 h 196"/>
                  <a:gd name="T38" fmla="*/ 422 w 443"/>
                  <a:gd name="T39" fmla="*/ 135 h 196"/>
                  <a:gd name="T40" fmla="*/ 403 w 443"/>
                  <a:gd name="T41" fmla="*/ 100 h 196"/>
                  <a:gd name="T42" fmla="*/ 374 w 443"/>
                  <a:gd name="T43" fmla="*/ 64 h 196"/>
                  <a:gd name="T44" fmla="*/ 333 w 443"/>
                  <a:gd name="T45" fmla="*/ 33 h 196"/>
                  <a:gd name="T46" fmla="*/ 282 w 443"/>
                  <a:gd name="T47" fmla="*/ 9 h 196"/>
                  <a:gd name="T48" fmla="*/ 217 w 443"/>
                  <a:gd name="T49" fmla="*/ 1 h 196"/>
                  <a:gd name="T50" fmla="*/ 151 w 443"/>
                  <a:gd name="T51" fmla="*/ 2 h 196"/>
                  <a:gd name="T52" fmla="*/ 100 w 443"/>
                  <a:gd name="T53" fmla="*/ 12 h 196"/>
                  <a:gd name="T54" fmla="*/ 62 w 443"/>
                  <a:gd name="T55" fmla="*/ 26 h 196"/>
                  <a:gd name="T56" fmla="*/ 35 w 443"/>
                  <a:gd name="T57" fmla="*/ 41 h 196"/>
                  <a:gd name="T58" fmla="*/ 17 w 443"/>
                  <a:gd name="T59" fmla="*/ 56 h 196"/>
                  <a:gd name="T60" fmla="*/ 6 w 443"/>
                  <a:gd name="T61" fmla="*/ 71 h 196"/>
                  <a:gd name="T62" fmla="*/ 1 w 443"/>
                  <a:gd name="T63" fmla="*/ 80 h 196"/>
                  <a:gd name="T64" fmla="*/ 0 w 443"/>
                  <a:gd name="T65" fmla="*/ 85 h 196"/>
                  <a:gd name="T66" fmla="*/ 10 w 443"/>
                  <a:gd name="T67" fmla="*/ 147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43" h="196">
                    <a:moveTo>
                      <a:pt x="10" y="147"/>
                    </a:moveTo>
                    <a:lnTo>
                      <a:pt x="10" y="145"/>
                    </a:lnTo>
                    <a:lnTo>
                      <a:pt x="12" y="141"/>
                    </a:lnTo>
                    <a:lnTo>
                      <a:pt x="16" y="135"/>
                    </a:lnTo>
                    <a:lnTo>
                      <a:pt x="22" y="129"/>
                    </a:lnTo>
                    <a:lnTo>
                      <a:pt x="29" y="120"/>
                    </a:lnTo>
                    <a:lnTo>
                      <a:pt x="38" y="111"/>
                    </a:lnTo>
                    <a:lnTo>
                      <a:pt x="48" y="101"/>
                    </a:lnTo>
                    <a:lnTo>
                      <a:pt x="61" y="92"/>
                    </a:lnTo>
                    <a:lnTo>
                      <a:pt x="75" y="82"/>
                    </a:lnTo>
                    <a:lnTo>
                      <a:pt x="91" y="73"/>
                    </a:lnTo>
                    <a:lnTo>
                      <a:pt x="109" y="64"/>
                    </a:lnTo>
                    <a:lnTo>
                      <a:pt x="130" y="58"/>
                    </a:lnTo>
                    <a:lnTo>
                      <a:pt x="150" y="52"/>
                    </a:lnTo>
                    <a:lnTo>
                      <a:pt x="174" y="49"/>
                    </a:lnTo>
                    <a:lnTo>
                      <a:pt x="199" y="46"/>
                    </a:lnTo>
                    <a:lnTo>
                      <a:pt x="228" y="49"/>
                    </a:lnTo>
                    <a:lnTo>
                      <a:pt x="253" y="52"/>
                    </a:lnTo>
                    <a:lnTo>
                      <a:pt x="277" y="58"/>
                    </a:lnTo>
                    <a:lnTo>
                      <a:pt x="297" y="67"/>
                    </a:lnTo>
                    <a:lnTo>
                      <a:pt x="315" y="78"/>
                    </a:lnTo>
                    <a:lnTo>
                      <a:pt x="329" y="88"/>
                    </a:lnTo>
                    <a:lnTo>
                      <a:pt x="343" y="101"/>
                    </a:lnTo>
                    <a:lnTo>
                      <a:pt x="355" y="114"/>
                    </a:lnTo>
                    <a:lnTo>
                      <a:pt x="364" y="128"/>
                    </a:lnTo>
                    <a:lnTo>
                      <a:pt x="371" y="140"/>
                    </a:lnTo>
                    <a:lnTo>
                      <a:pt x="376" y="153"/>
                    </a:lnTo>
                    <a:lnTo>
                      <a:pt x="381" y="163"/>
                    </a:lnTo>
                    <a:lnTo>
                      <a:pt x="384" y="175"/>
                    </a:lnTo>
                    <a:lnTo>
                      <a:pt x="386" y="183"/>
                    </a:lnTo>
                    <a:lnTo>
                      <a:pt x="387" y="190"/>
                    </a:lnTo>
                    <a:lnTo>
                      <a:pt x="388" y="194"/>
                    </a:lnTo>
                    <a:lnTo>
                      <a:pt x="389" y="196"/>
                    </a:lnTo>
                    <a:lnTo>
                      <a:pt x="443" y="196"/>
                    </a:lnTo>
                    <a:lnTo>
                      <a:pt x="442" y="194"/>
                    </a:lnTo>
                    <a:lnTo>
                      <a:pt x="441" y="188"/>
                    </a:lnTo>
                    <a:lnTo>
                      <a:pt x="438" y="178"/>
                    </a:lnTo>
                    <a:lnTo>
                      <a:pt x="435" y="166"/>
                    </a:lnTo>
                    <a:lnTo>
                      <a:pt x="429" y="150"/>
                    </a:lnTo>
                    <a:lnTo>
                      <a:pt x="422" y="135"/>
                    </a:lnTo>
                    <a:lnTo>
                      <a:pt x="414" y="118"/>
                    </a:lnTo>
                    <a:lnTo>
                      <a:pt x="403" y="100"/>
                    </a:lnTo>
                    <a:lnTo>
                      <a:pt x="389" y="81"/>
                    </a:lnTo>
                    <a:lnTo>
                      <a:pt x="374" y="64"/>
                    </a:lnTo>
                    <a:lnTo>
                      <a:pt x="355" y="47"/>
                    </a:lnTo>
                    <a:lnTo>
                      <a:pt x="333" y="33"/>
                    </a:lnTo>
                    <a:lnTo>
                      <a:pt x="309" y="20"/>
                    </a:lnTo>
                    <a:lnTo>
                      <a:pt x="282" y="9"/>
                    </a:lnTo>
                    <a:lnTo>
                      <a:pt x="251" y="2"/>
                    </a:lnTo>
                    <a:lnTo>
                      <a:pt x="217" y="1"/>
                    </a:lnTo>
                    <a:lnTo>
                      <a:pt x="182" y="0"/>
                    </a:lnTo>
                    <a:lnTo>
                      <a:pt x="151" y="2"/>
                    </a:lnTo>
                    <a:lnTo>
                      <a:pt x="124" y="6"/>
                    </a:lnTo>
                    <a:lnTo>
                      <a:pt x="100" y="12"/>
                    </a:lnTo>
                    <a:lnTo>
                      <a:pt x="79" y="18"/>
                    </a:lnTo>
                    <a:lnTo>
                      <a:pt x="62" y="26"/>
                    </a:lnTo>
                    <a:lnTo>
                      <a:pt x="47" y="32"/>
                    </a:lnTo>
                    <a:lnTo>
                      <a:pt x="35" y="41"/>
                    </a:lnTo>
                    <a:lnTo>
                      <a:pt x="25" y="49"/>
                    </a:lnTo>
                    <a:lnTo>
                      <a:pt x="17" y="56"/>
                    </a:lnTo>
                    <a:lnTo>
                      <a:pt x="10" y="63"/>
                    </a:lnTo>
                    <a:lnTo>
                      <a:pt x="6" y="71"/>
                    </a:lnTo>
                    <a:lnTo>
                      <a:pt x="2" y="75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10" y="147"/>
                    </a:lnTo>
                    <a:lnTo>
                      <a:pt x="10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9" name="Freeform 63">
                <a:extLst>
                  <a:ext uri="{FF2B5EF4-FFF2-40B4-BE49-F238E27FC236}">
                    <a16:creationId xmlns:a16="http://schemas.microsoft.com/office/drawing/2014/main" id="{14408062-7DCD-4835-8292-94FAAFF8E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" y="430"/>
                <a:ext cx="69" cy="135"/>
              </a:xfrm>
              <a:custGeom>
                <a:avLst/>
                <a:gdLst>
                  <a:gd name="T0" fmla="*/ 1 w 274"/>
                  <a:gd name="T1" fmla="*/ 420 h 541"/>
                  <a:gd name="T2" fmla="*/ 5 w 274"/>
                  <a:gd name="T3" fmla="*/ 428 h 541"/>
                  <a:gd name="T4" fmla="*/ 9 w 274"/>
                  <a:gd name="T5" fmla="*/ 438 h 541"/>
                  <a:gd name="T6" fmla="*/ 19 w 274"/>
                  <a:gd name="T7" fmla="*/ 451 h 541"/>
                  <a:gd name="T8" fmla="*/ 32 w 274"/>
                  <a:gd name="T9" fmla="*/ 462 h 541"/>
                  <a:gd name="T10" fmla="*/ 51 w 274"/>
                  <a:gd name="T11" fmla="*/ 473 h 541"/>
                  <a:gd name="T12" fmla="*/ 77 w 274"/>
                  <a:gd name="T13" fmla="*/ 479 h 541"/>
                  <a:gd name="T14" fmla="*/ 111 w 274"/>
                  <a:gd name="T15" fmla="*/ 481 h 541"/>
                  <a:gd name="T16" fmla="*/ 143 w 274"/>
                  <a:gd name="T17" fmla="*/ 477 h 541"/>
                  <a:gd name="T18" fmla="*/ 169 w 274"/>
                  <a:gd name="T19" fmla="*/ 467 h 541"/>
                  <a:gd name="T20" fmla="*/ 187 w 274"/>
                  <a:gd name="T21" fmla="*/ 454 h 541"/>
                  <a:gd name="T22" fmla="*/ 201 w 274"/>
                  <a:gd name="T23" fmla="*/ 441 h 541"/>
                  <a:gd name="T24" fmla="*/ 210 w 274"/>
                  <a:gd name="T25" fmla="*/ 425 h 541"/>
                  <a:gd name="T26" fmla="*/ 215 w 274"/>
                  <a:gd name="T27" fmla="*/ 412 h 541"/>
                  <a:gd name="T28" fmla="*/ 218 w 274"/>
                  <a:gd name="T29" fmla="*/ 401 h 541"/>
                  <a:gd name="T30" fmla="*/ 221 w 274"/>
                  <a:gd name="T31" fmla="*/ 394 h 541"/>
                  <a:gd name="T32" fmla="*/ 221 w 274"/>
                  <a:gd name="T33" fmla="*/ 372 h 541"/>
                  <a:gd name="T34" fmla="*/ 221 w 274"/>
                  <a:gd name="T35" fmla="*/ 326 h 541"/>
                  <a:gd name="T36" fmla="*/ 220 w 274"/>
                  <a:gd name="T37" fmla="*/ 262 h 541"/>
                  <a:gd name="T38" fmla="*/ 219 w 274"/>
                  <a:gd name="T39" fmla="*/ 190 h 541"/>
                  <a:gd name="T40" fmla="*/ 217 w 274"/>
                  <a:gd name="T41" fmla="*/ 119 h 541"/>
                  <a:gd name="T42" fmla="*/ 215 w 274"/>
                  <a:gd name="T43" fmla="*/ 59 h 541"/>
                  <a:gd name="T44" fmla="*/ 214 w 274"/>
                  <a:gd name="T45" fmla="*/ 15 h 541"/>
                  <a:gd name="T46" fmla="*/ 214 w 274"/>
                  <a:gd name="T47" fmla="*/ 0 h 541"/>
                  <a:gd name="T48" fmla="*/ 265 w 274"/>
                  <a:gd name="T49" fmla="*/ 13 h 541"/>
                  <a:gd name="T50" fmla="*/ 266 w 274"/>
                  <a:gd name="T51" fmla="*/ 42 h 541"/>
                  <a:gd name="T52" fmla="*/ 267 w 274"/>
                  <a:gd name="T53" fmla="*/ 94 h 541"/>
                  <a:gd name="T54" fmla="*/ 270 w 274"/>
                  <a:gd name="T55" fmla="*/ 159 h 541"/>
                  <a:gd name="T56" fmla="*/ 272 w 274"/>
                  <a:gd name="T57" fmla="*/ 231 h 541"/>
                  <a:gd name="T58" fmla="*/ 274 w 274"/>
                  <a:gd name="T59" fmla="*/ 300 h 541"/>
                  <a:gd name="T60" fmla="*/ 274 w 274"/>
                  <a:gd name="T61" fmla="*/ 359 h 541"/>
                  <a:gd name="T62" fmla="*/ 274 w 274"/>
                  <a:gd name="T63" fmla="*/ 397 h 541"/>
                  <a:gd name="T64" fmla="*/ 270 w 274"/>
                  <a:gd name="T65" fmla="*/ 413 h 541"/>
                  <a:gd name="T66" fmla="*/ 264 w 274"/>
                  <a:gd name="T67" fmla="*/ 430 h 541"/>
                  <a:gd name="T68" fmla="*/ 254 w 274"/>
                  <a:gd name="T69" fmla="*/ 451 h 541"/>
                  <a:gd name="T70" fmla="*/ 240 w 274"/>
                  <a:gd name="T71" fmla="*/ 474 h 541"/>
                  <a:gd name="T72" fmla="*/ 222 w 274"/>
                  <a:gd name="T73" fmla="*/ 495 h 541"/>
                  <a:gd name="T74" fmla="*/ 199 w 274"/>
                  <a:gd name="T75" fmla="*/ 515 h 541"/>
                  <a:gd name="T76" fmla="*/ 172 w 274"/>
                  <a:gd name="T77" fmla="*/ 530 h 541"/>
                  <a:gd name="T78" fmla="*/ 142 w 274"/>
                  <a:gd name="T79" fmla="*/ 539 h 541"/>
                  <a:gd name="T80" fmla="*/ 107 w 274"/>
                  <a:gd name="T81" fmla="*/ 540 h 541"/>
                  <a:gd name="T82" fmla="*/ 77 w 274"/>
                  <a:gd name="T83" fmla="*/ 537 h 541"/>
                  <a:gd name="T84" fmla="*/ 53 w 274"/>
                  <a:gd name="T85" fmla="*/ 532 h 541"/>
                  <a:gd name="T86" fmla="*/ 34 w 274"/>
                  <a:gd name="T87" fmla="*/ 525 h 541"/>
                  <a:gd name="T88" fmla="*/ 21 w 274"/>
                  <a:gd name="T89" fmla="*/ 517 h 541"/>
                  <a:gd name="T90" fmla="*/ 13 w 274"/>
                  <a:gd name="T91" fmla="*/ 511 h 541"/>
                  <a:gd name="T92" fmla="*/ 7 w 274"/>
                  <a:gd name="T93" fmla="*/ 503 h 541"/>
                  <a:gd name="T94" fmla="*/ 0 w 274"/>
                  <a:gd name="T95" fmla="*/ 444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4" h="541">
                    <a:moveTo>
                      <a:pt x="0" y="444"/>
                    </a:moveTo>
                    <a:lnTo>
                      <a:pt x="1" y="420"/>
                    </a:lnTo>
                    <a:lnTo>
                      <a:pt x="2" y="423"/>
                    </a:lnTo>
                    <a:lnTo>
                      <a:pt x="5" y="428"/>
                    </a:lnTo>
                    <a:lnTo>
                      <a:pt x="6" y="432"/>
                    </a:lnTo>
                    <a:lnTo>
                      <a:pt x="9" y="438"/>
                    </a:lnTo>
                    <a:lnTo>
                      <a:pt x="14" y="444"/>
                    </a:lnTo>
                    <a:lnTo>
                      <a:pt x="19" y="451"/>
                    </a:lnTo>
                    <a:lnTo>
                      <a:pt x="24" y="456"/>
                    </a:lnTo>
                    <a:lnTo>
                      <a:pt x="32" y="462"/>
                    </a:lnTo>
                    <a:lnTo>
                      <a:pt x="41" y="467"/>
                    </a:lnTo>
                    <a:lnTo>
                      <a:pt x="51" y="473"/>
                    </a:lnTo>
                    <a:lnTo>
                      <a:pt x="63" y="477"/>
                    </a:lnTo>
                    <a:lnTo>
                      <a:pt x="77" y="479"/>
                    </a:lnTo>
                    <a:lnTo>
                      <a:pt x="94" y="480"/>
                    </a:lnTo>
                    <a:lnTo>
                      <a:pt x="111" y="481"/>
                    </a:lnTo>
                    <a:lnTo>
                      <a:pt x="128" y="479"/>
                    </a:lnTo>
                    <a:lnTo>
                      <a:pt x="143" y="477"/>
                    </a:lnTo>
                    <a:lnTo>
                      <a:pt x="156" y="472"/>
                    </a:lnTo>
                    <a:lnTo>
                      <a:pt x="169" y="467"/>
                    </a:lnTo>
                    <a:lnTo>
                      <a:pt x="178" y="461"/>
                    </a:lnTo>
                    <a:lnTo>
                      <a:pt x="187" y="454"/>
                    </a:lnTo>
                    <a:lnTo>
                      <a:pt x="194" y="447"/>
                    </a:lnTo>
                    <a:lnTo>
                      <a:pt x="201" y="441"/>
                    </a:lnTo>
                    <a:lnTo>
                      <a:pt x="205" y="433"/>
                    </a:lnTo>
                    <a:lnTo>
                      <a:pt x="210" y="425"/>
                    </a:lnTo>
                    <a:lnTo>
                      <a:pt x="212" y="418"/>
                    </a:lnTo>
                    <a:lnTo>
                      <a:pt x="215" y="412"/>
                    </a:lnTo>
                    <a:lnTo>
                      <a:pt x="217" y="405"/>
                    </a:lnTo>
                    <a:lnTo>
                      <a:pt x="218" y="401"/>
                    </a:lnTo>
                    <a:lnTo>
                      <a:pt x="220" y="396"/>
                    </a:lnTo>
                    <a:lnTo>
                      <a:pt x="221" y="394"/>
                    </a:lnTo>
                    <a:lnTo>
                      <a:pt x="221" y="386"/>
                    </a:lnTo>
                    <a:lnTo>
                      <a:pt x="221" y="372"/>
                    </a:lnTo>
                    <a:lnTo>
                      <a:pt x="221" y="352"/>
                    </a:lnTo>
                    <a:lnTo>
                      <a:pt x="221" y="326"/>
                    </a:lnTo>
                    <a:lnTo>
                      <a:pt x="221" y="295"/>
                    </a:lnTo>
                    <a:lnTo>
                      <a:pt x="220" y="262"/>
                    </a:lnTo>
                    <a:lnTo>
                      <a:pt x="219" y="226"/>
                    </a:lnTo>
                    <a:lnTo>
                      <a:pt x="219" y="190"/>
                    </a:lnTo>
                    <a:lnTo>
                      <a:pt x="218" y="154"/>
                    </a:lnTo>
                    <a:lnTo>
                      <a:pt x="217" y="119"/>
                    </a:lnTo>
                    <a:lnTo>
                      <a:pt x="215" y="87"/>
                    </a:lnTo>
                    <a:lnTo>
                      <a:pt x="215" y="59"/>
                    </a:lnTo>
                    <a:lnTo>
                      <a:pt x="215" y="33"/>
                    </a:lnTo>
                    <a:lnTo>
                      <a:pt x="214" y="15"/>
                    </a:lnTo>
                    <a:lnTo>
                      <a:pt x="214" y="3"/>
                    </a:lnTo>
                    <a:lnTo>
                      <a:pt x="214" y="0"/>
                    </a:lnTo>
                    <a:lnTo>
                      <a:pt x="265" y="9"/>
                    </a:lnTo>
                    <a:lnTo>
                      <a:pt x="265" y="13"/>
                    </a:lnTo>
                    <a:lnTo>
                      <a:pt x="265" y="24"/>
                    </a:lnTo>
                    <a:lnTo>
                      <a:pt x="266" y="42"/>
                    </a:lnTo>
                    <a:lnTo>
                      <a:pt x="267" y="66"/>
                    </a:lnTo>
                    <a:lnTo>
                      <a:pt x="267" y="94"/>
                    </a:lnTo>
                    <a:lnTo>
                      <a:pt x="269" y="125"/>
                    </a:lnTo>
                    <a:lnTo>
                      <a:pt x="270" y="159"/>
                    </a:lnTo>
                    <a:lnTo>
                      <a:pt x="271" y="196"/>
                    </a:lnTo>
                    <a:lnTo>
                      <a:pt x="272" y="231"/>
                    </a:lnTo>
                    <a:lnTo>
                      <a:pt x="273" y="267"/>
                    </a:lnTo>
                    <a:lnTo>
                      <a:pt x="274" y="300"/>
                    </a:lnTo>
                    <a:lnTo>
                      <a:pt x="274" y="332"/>
                    </a:lnTo>
                    <a:lnTo>
                      <a:pt x="274" y="359"/>
                    </a:lnTo>
                    <a:lnTo>
                      <a:pt x="274" y="381"/>
                    </a:lnTo>
                    <a:lnTo>
                      <a:pt x="274" y="397"/>
                    </a:lnTo>
                    <a:lnTo>
                      <a:pt x="273" y="407"/>
                    </a:lnTo>
                    <a:lnTo>
                      <a:pt x="270" y="413"/>
                    </a:lnTo>
                    <a:lnTo>
                      <a:pt x="267" y="421"/>
                    </a:lnTo>
                    <a:lnTo>
                      <a:pt x="264" y="430"/>
                    </a:lnTo>
                    <a:lnTo>
                      <a:pt x="260" y="441"/>
                    </a:lnTo>
                    <a:lnTo>
                      <a:pt x="254" y="451"/>
                    </a:lnTo>
                    <a:lnTo>
                      <a:pt x="247" y="462"/>
                    </a:lnTo>
                    <a:lnTo>
                      <a:pt x="240" y="474"/>
                    </a:lnTo>
                    <a:lnTo>
                      <a:pt x="232" y="485"/>
                    </a:lnTo>
                    <a:lnTo>
                      <a:pt x="222" y="495"/>
                    </a:lnTo>
                    <a:lnTo>
                      <a:pt x="212" y="505"/>
                    </a:lnTo>
                    <a:lnTo>
                      <a:pt x="199" y="515"/>
                    </a:lnTo>
                    <a:lnTo>
                      <a:pt x="187" y="524"/>
                    </a:lnTo>
                    <a:lnTo>
                      <a:pt x="172" y="530"/>
                    </a:lnTo>
                    <a:lnTo>
                      <a:pt x="158" y="536"/>
                    </a:lnTo>
                    <a:lnTo>
                      <a:pt x="142" y="539"/>
                    </a:lnTo>
                    <a:lnTo>
                      <a:pt x="125" y="541"/>
                    </a:lnTo>
                    <a:lnTo>
                      <a:pt x="107" y="540"/>
                    </a:lnTo>
                    <a:lnTo>
                      <a:pt x="91" y="539"/>
                    </a:lnTo>
                    <a:lnTo>
                      <a:pt x="77" y="537"/>
                    </a:lnTo>
                    <a:lnTo>
                      <a:pt x="64" y="535"/>
                    </a:lnTo>
                    <a:lnTo>
                      <a:pt x="53" y="532"/>
                    </a:lnTo>
                    <a:lnTo>
                      <a:pt x="44" y="529"/>
                    </a:lnTo>
                    <a:lnTo>
                      <a:pt x="34" y="525"/>
                    </a:lnTo>
                    <a:lnTo>
                      <a:pt x="28" y="522"/>
                    </a:lnTo>
                    <a:lnTo>
                      <a:pt x="21" y="517"/>
                    </a:lnTo>
                    <a:lnTo>
                      <a:pt x="17" y="514"/>
                    </a:lnTo>
                    <a:lnTo>
                      <a:pt x="13" y="511"/>
                    </a:lnTo>
                    <a:lnTo>
                      <a:pt x="11" y="508"/>
                    </a:lnTo>
                    <a:lnTo>
                      <a:pt x="7" y="503"/>
                    </a:lnTo>
                    <a:lnTo>
                      <a:pt x="6" y="501"/>
                    </a:lnTo>
                    <a:lnTo>
                      <a:pt x="0" y="444"/>
                    </a:lnTo>
                    <a:lnTo>
                      <a:pt x="0" y="4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60" name="Freeform 64">
                <a:extLst>
                  <a:ext uri="{FF2B5EF4-FFF2-40B4-BE49-F238E27FC236}">
                    <a16:creationId xmlns:a16="http://schemas.microsoft.com/office/drawing/2014/main" id="{FE80B44E-07C8-40F8-AFDB-2FB94CC52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" y="366"/>
                <a:ext cx="138" cy="10"/>
              </a:xfrm>
              <a:custGeom>
                <a:avLst/>
                <a:gdLst>
                  <a:gd name="T0" fmla="*/ 3 w 549"/>
                  <a:gd name="T1" fmla="*/ 39 h 39"/>
                  <a:gd name="T2" fmla="*/ 549 w 549"/>
                  <a:gd name="T3" fmla="*/ 39 h 39"/>
                  <a:gd name="T4" fmla="*/ 546 w 549"/>
                  <a:gd name="T5" fmla="*/ 0 h 39"/>
                  <a:gd name="T6" fmla="*/ 0 w 549"/>
                  <a:gd name="T7" fmla="*/ 3 h 39"/>
                  <a:gd name="T8" fmla="*/ 3 w 549"/>
                  <a:gd name="T9" fmla="*/ 39 h 39"/>
                  <a:gd name="T10" fmla="*/ 3 w 549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39">
                    <a:moveTo>
                      <a:pt x="3" y="39"/>
                    </a:moveTo>
                    <a:lnTo>
                      <a:pt x="549" y="39"/>
                    </a:lnTo>
                    <a:lnTo>
                      <a:pt x="546" y="0"/>
                    </a:lnTo>
                    <a:lnTo>
                      <a:pt x="0" y="3"/>
                    </a:lnTo>
                    <a:lnTo>
                      <a:pt x="3" y="39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61" name="Freeform 65">
                <a:extLst>
                  <a:ext uri="{FF2B5EF4-FFF2-40B4-BE49-F238E27FC236}">
                    <a16:creationId xmlns:a16="http://schemas.microsoft.com/office/drawing/2014/main" id="{28924858-2C4D-4840-85EC-346F309A6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432"/>
                <a:ext cx="29" cy="50"/>
              </a:xfrm>
              <a:custGeom>
                <a:avLst/>
                <a:gdLst>
                  <a:gd name="T0" fmla="*/ 87 w 118"/>
                  <a:gd name="T1" fmla="*/ 0 h 198"/>
                  <a:gd name="T2" fmla="*/ 86 w 118"/>
                  <a:gd name="T3" fmla="*/ 0 h 198"/>
                  <a:gd name="T4" fmla="*/ 85 w 118"/>
                  <a:gd name="T5" fmla="*/ 3 h 198"/>
                  <a:gd name="T6" fmla="*/ 83 w 118"/>
                  <a:gd name="T7" fmla="*/ 8 h 198"/>
                  <a:gd name="T8" fmla="*/ 81 w 118"/>
                  <a:gd name="T9" fmla="*/ 15 h 198"/>
                  <a:gd name="T10" fmla="*/ 77 w 118"/>
                  <a:gd name="T11" fmla="*/ 23 h 198"/>
                  <a:gd name="T12" fmla="*/ 74 w 118"/>
                  <a:gd name="T13" fmla="*/ 32 h 198"/>
                  <a:gd name="T14" fmla="*/ 70 w 118"/>
                  <a:gd name="T15" fmla="*/ 43 h 198"/>
                  <a:gd name="T16" fmla="*/ 65 w 118"/>
                  <a:gd name="T17" fmla="*/ 54 h 198"/>
                  <a:gd name="T18" fmla="*/ 58 w 118"/>
                  <a:gd name="T19" fmla="*/ 65 h 198"/>
                  <a:gd name="T20" fmla="*/ 52 w 118"/>
                  <a:gd name="T21" fmla="*/ 78 h 198"/>
                  <a:gd name="T22" fmla="*/ 44 w 118"/>
                  <a:gd name="T23" fmla="*/ 89 h 198"/>
                  <a:gd name="T24" fmla="*/ 38 w 118"/>
                  <a:gd name="T25" fmla="*/ 102 h 198"/>
                  <a:gd name="T26" fmla="*/ 28 w 118"/>
                  <a:gd name="T27" fmla="*/ 114 h 198"/>
                  <a:gd name="T28" fmla="*/ 20 w 118"/>
                  <a:gd name="T29" fmla="*/ 126 h 198"/>
                  <a:gd name="T30" fmla="*/ 10 w 118"/>
                  <a:gd name="T31" fmla="*/ 137 h 198"/>
                  <a:gd name="T32" fmla="*/ 0 w 118"/>
                  <a:gd name="T33" fmla="*/ 148 h 198"/>
                  <a:gd name="T34" fmla="*/ 3 w 118"/>
                  <a:gd name="T35" fmla="*/ 198 h 198"/>
                  <a:gd name="T36" fmla="*/ 4 w 118"/>
                  <a:gd name="T37" fmla="*/ 197 h 198"/>
                  <a:gd name="T38" fmla="*/ 7 w 118"/>
                  <a:gd name="T39" fmla="*/ 193 h 198"/>
                  <a:gd name="T40" fmla="*/ 12 w 118"/>
                  <a:gd name="T41" fmla="*/ 187 h 198"/>
                  <a:gd name="T42" fmla="*/ 19 w 118"/>
                  <a:gd name="T43" fmla="*/ 180 h 198"/>
                  <a:gd name="T44" fmla="*/ 27 w 118"/>
                  <a:gd name="T45" fmla="*/ 171 h 198"/>
                  <a:gd name="T46" fmla="*/ 36 w 118"/>
                  <a:gd name="T47" fmla="*/ 160 h 198"/>
                  <a:gd name="T48" fmla="*/ 45 w 118"/>
                  <a:gd name="T49" fmla="*/ 148 h 198"/>
                  <a:gd name="T50" fmla="*/ 56 w 118"/>
                  <a:gd name="T51" fmla="*/ 135 h 198"/>
                  <a:gd name="T52" fmla="*/ 66 w 118"/>
                  <a:gd name="T53" fmla="*/ 121 h 198"/>
                  <a:gd name="T54" fmla="*/ 76 w 118"/>
                  <a:gd name="T55" fmla="*/ 106 h 198"/>
                  <a:gd name="T56" fmla="*/ 85 w 118"/>
                  <a:gd name="T57" fmla="*/ 91 h 198"/>
                  <a:gd name="T58" fmla="*/ 95 w 118"/>
                  <a:gd name="T59" fmla="*/ 76 h 198"/>
                  <a:gd name="T60" fmla="*/ 103 w 118"/>
                  <a:gd name="T61" fmla="*/ 60 h 198"/>
                  <a:gd name="T62" fmla="*/ 110 w 118"/>
                  <a:gd name="T63" fmla="*/ 45 h 198"/>
                  <a:gd name="T64" fmla="*/ 114 w 118"/>
                  <a:gd name="T65" fmla="*/ 30 h 198"/>
                  <a:gd name="T66" fmla="*/ 118 w 118"/>
                  <a:gd name="T67" fmla="*/ 16 h 198"/>
                  <a:gd name="T68" fmla="*/ 87 w 118"/>
                  <a:gd name="T69" fmla="*/ 0 h 198"/>
                  <a:gd name="T70" fmla="*/ 87 w 118"/>
                  <a:gd name="T7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8" h="198">
                    <a:moveTo>
                      <a:pt x="87" y="0"/>
                    </a:moveTo>
                    <a:lnTo>
                      <a:pt x="86" y="0"/>
                    </a:lnTo>
                    <a:lnTo>
                      <a:pt x="85" y="3"/>
                    </a:lnTo>
                    <a:lnTo>
                      <a:pt x="83" y="8"/>
                    </a:lnTo>
                    <a:lnTo>
                      <a:pt x="81" y="15"/>
                    </a:lnTo>
                    <a:lnTo>
                      <a:pt x="77" y="23"/>
                    </a:lnTo>
                    <a:lnTo>
                      <a:pt x="74" y="32"/>
                    </a:lnTo>
                    <a:lnTo>
                      <a:pt x="70" y="43"/>
                    </a:lnTo>
                    <a:lnTo>
                      <a:pt x="65" y="54"/>
                    </a:lnTo>
                    <a:lnTo>
                      <a:pt x="58" y="65"/>
                    </a:lnTo>
                    <a:lnTo>
                      <a:pt x="52" y="78"/>
                    </a:lnTo>
                    <a:lnTo>
                      <a:pt x="44" y="89"/>
                    </a:lnTo>
                    <a:lnTo>
                      <a:pt x="38" y="102"/>
                    </a:lnTo>
                    <a:lnTo>
                      <a:pt x="28" y="114"/>
                    </a:lnTo>
                    <a:lnTo>
                      <a:pt x="20" y="126"/>
                    </a:lnTo>
                    <a:lnTo>
                      <a:pt x="10" y="137"/>
                    </a:lnTo>
                    <a:lnTo>
                      <a:pt x="0" y="148"/>
                    </a:lnTo>
                    <a:lnTo>
                      <a:pt x="3" y="198"/>
                    </a:lnTo>
                    <a:lnTo>
                      <a:pt x="4" y="197"/>
                    </a:lnTo>
                    <a:lnTo>
                      <a:pt x="7" y="193"/>
                    </a:lnTo>
                    <a:lnTo>
                      <a:pt x="12" y="187"/>
                    </a:lnTo>
                    <a:lnTo>
                      <a:pt x="19" y="180"/>
                    </a:lnTo>
                    <a:lnTo>
                      <a:pt x="27" y="171"/>
                    </a:lnTo>
                    <a:lnTo>
                      <a:pt x="36" y="160"/>
                    </a:lnTo>
                    <a:lnTo>
                      <a:pt x="45" y="148"/>
                    </a:lnTo>
                    <a:lnTo>
                      <a:pt x="56" y="135"/>
                    </a:lnTo>
                    <a:lnTo>
                      <a:pt x="66" y="121"/>
                    </a:lnTo>
                    <a:lnTo>
                      <a:pt x="76" y="106"/>
                    </a:lnTo>
                    <a:lnTo>
                      <a:pt x="85" y="91"/>
                    </a:lnTo>
                    <a:lnTo>
                      <a:pt x="95" y="76"/>
                    </a:lnTo>
                    <a:lnTo>
                      <a:pt x="103" y="60"/>
                    </a:lnTo>
                    <a:lnTo>
                      <a:pt x="110" y="45"/>
                    </a:lnTo>
                    <a:lnTo>
                      <a:pt x="114" y="30"/>
                    </a:lnTo>
                    <a:lnTo>
                      <a:pt x="118" y="16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62" name="Freeform 66">
                <a:extLst>
                  <a:ext uri="{FF2B5EF4-FFF2-40B4-BE49-F238E27FC236}">
                    <a16:creationId xmlns:a16="http://schemas.microsoft.com/office/drawing/2014/main" id="{6B63D0FC-679C-44B3-B791-AA8BFC3A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526"/>
                <a:ext cx="48" cy="32"/>
              </a:xfrm>
              <a:custGeom>
                <a:avLst/>
                <a:gdLst>
                  <a:gd name="T0" fmla="*/ 2 w 191"/>
                  <a:gd name="T1" fmla="*/ 84 h 127"/>
                  <a:gd name="T2" fmla="*/ 2 w 191"/>
                  <a:gd name="T3" fmla="*/ 84 h 127"/>
                  <a:gd name="T4" fmla="*/ 6 w 191"/>
                  <a:gd name="T5" fmla="*/ 85 h 127"/>
                  <a:gd name="T6" fmla="*/ 12 w 191"/>
                  <a:gd name="T7" fmla="*/ 85 h 127"/>
                  <a:gd name="T8" fmla="*/ 21 w 191"/>
                  <a:gd name="T9" fmla="*/ 87 h 127"/>
                  <a:gd name="T10" fmla="*/ 29 w 191"/>
                  <a:gd name="T11" fmla="*/ 87 h 127"/>
                  <a:gd name="T12" fmla="*/ 41 w 191"/>
                  <a:gd name="T13" fmla="*/ 88 h 127"/>
                  <a:gd name="T14" fmla="*/ 52 w 191"/>
                  <a:gd name="T15" fmla="*/ 88 h 127"/>
                  <a:gd name="T16" fmla="*/ 66 w 191"/>
                  <a:gd name="T17" fmla="*/ 87 h 127"/>
                  <a:gd name="T18" fmla="*/ 79 w 191"/>
                  <a:gd name="T19" fmla="*/ 84 h 127"/>
                  <a:gd name="T20" fmla="*/ 92 w 191"/>
                  <a:gd name="T21" fmla="*/ 80 h 127"/>
                  <a:gd name="T22" fmla="*/ 105 w 191"/>
                  <a:gd name="T23" fmla="*/ 74 h 127"/>
                  <a:gd name="T24" fmla="*/ 118 w 191"/>
                  <a:gd name="T25" fmla="*/ 67 h 127"/>
                  <a:gd name="T26" fmla="*/ 130 w 191"/>
                  <a:gd name="T27" fmla="*/ 57 h 127"/>
                  <a:gd name="T28" fmla="*/ 141 w 191"/>
                  <a:gd name="T29" fmla="*/ 45 h 127"/>
                  <a:gd name="T30" fmla="*/ 150 w 191"/>
                  <a:gd name="T31" fmla="*/ 30 h 127"/>
                  <a:gd name="T32" fmla="*/ 159 w 191"/>
                  <a:gd name="T33" fmla="*/ 13 h 127"/>
                  <a:gd name="T34" fmla="*/ 161 w 191"/>
                  <a:gd name="T35" fmla="*/ 6 h 127"/>
                  <a:gd name="T36" fmla="*/ 163 w 191"/>
                  <a:gd name="T37" fmla="*/ 2 h 127"/>
                  <a:gd name="T38" fmla="*/ 166 w 191"/>
                  <a:gd name="T39" fmla="*/ 0 h 127"/>
                  <a:gd name="T40" fmla="*/ 169 w 191"/>
                  <a:gd name="T41" fmla="*/ 0 h 127"/>
                  <a:gd name="T42" fmla="*/ 171 w 191"/>
                  <a:gd name="T43" fmla="*/ 1 h 127"/>
                  <a:gd name="T44" fmla="*/ 174 w 191"/>
                  <a:gd name="T45" fmla="*/ 5 h 127"/>
                  <a:gd name="T46" fmla="*/ 176 w 191"/>
                  <a:gd name="T47" fmla="*/ 9 h 127"/>
                  <a:gd name="T48" fmla="*/ 179 w 191"/>
                  <a:gd name="T49" fmla="*/ 14 h 127"/>
                  <a:gd name="T50" fmla="*/ 181 w 191"/>
                  <a:gd name="T51" fmla="*/ 19 h 127"/>
                  <a:gd name="T52" fmla="*/ 183 w 191"/>
                  <a:gd name="T53" fmla="*/ 24 h 127"/>
                  <a:gd name="T54" fmla="*/ 185 w 191"/>
                  <a:gd name="T55" fmla="*/ 30 h 127"/>
                  <a:gd name="T56" fmla="*/ 187 w 191"/>
                  <a:gd name="T57" fmla="*/ 35 h 127"/>
                  <a:gd name="T58" fmla="*/ 188 w 191"/>
                  <a:gd name="T59" fmla="*/ 39 h 127"/>
                  <a:gd name="T60" fmla="*/ 189 w 191"/>
                  <a:gd name="T61" fmla="*/ 43 h 127"/>
                  <a:gd name="T62" fmla="*/ 190 w 191"/>
                  <a:gd name="T63" fmla="*/ 45 h 127"/>
                  <a:gd name="T64" fmla="*/ 191 w 191"/>
                  <a:gd name="T65" fmla="*/ 46 h 127"/>
                  <a:gd name="T66" fmla="*/ 189 w 191"/>
                  <a:gd name="T67" fmla="*/ 47 h 127"/>
                  <a:gd name="T68" fmla="*/ 187 w 191"/>
                  <a:gd name="T69" fmla="*/ 51 h 127"/>
                  <a:gd name="T70" fmla="*/ 183 w 191"/>
                  <a:gd name="T71" fmla="*/ 56 h 127"/>
                  <a:gd name="T72" fmla="*/ 179 w 191"/>
                  <a:gd name="T73" fmla="*/ 62 h 127"/>
                  <a:gd name="T74" fmla="*/ 171 w 191"/>
                  <a:gd name="T75" fmla="*/ 69 h 127"/>
                  <a:gd name="T76" fmla="*/ 163 w 191"/>
                  <a:gd name="T77" fmla="*/ 79 h 127"/>
                  <a:gd name="T78" fmla="*/ 153 w 191"/>
                  <a:gd name="T79" fmla="*/ 87 h 127"/>
                  <a:gd name="T80" fmla="*/ 143 w 191"/>
                  <a:gd name="T81" fmla="*/ 96 h 127"/>
                  <a:gd name="T82" fmla="*/ 130 w 191"/>
                  <a:gd name="T83" fmla="*/ 104 h 127"/>
                  <a:gd name="T84" fmla="*/ 117 w 191"/>
                  <a:gd name="T85" fmla="*/ 112 h 127"/>
                  <a:gd name="T86" fmla="*/ 101 w 191"/>
                  <a:gd name="T87" fmla="*/ 118 h 127"/>
                  <a:gd name="T88" fmla="*/ 86 w 191"/>
                  <a:gd name="T89" fmla="*/ 124 h 127"/>
                  <a:gd name="T90" fmla="*/ 68 w 191"/>
                  <a:gd name="T91" fmla="*/ 126 h 127"/>
                  <a:gd name="T92" fmla="*/ 51 w 191"/>
                  <a:gd name="T93" fmla="*/ 127 h 127"/>
                  <a:gd name="T94" fmla="*/ 31 w 191"/>
                  <a:gd name="T95" fmla="*/ 125 h 127"/>
                  <a:gd name="T96" fmla="*/ 11 w 191"/>
                  <a:gd name="T97" fmla="*/ 119 h 127"/>
                  <a:gd name="T98" fmla="*/ 6 w 191"/>
                  <a:gd name="T99" fmla="*/ 115 h 127"/>
                  <a:gd name="T100" fmla="*/ 2 w 191"/>
                  <a:gd name="T101" fmla="*/ 112 h 127"/>
                  <a:gd name="T102" fmla="*/ 0 w 191"/>
                  <a:gd name="T103" fmla="*/ 105 h 127"/>
                  <a:gd name="T104" fmla="*/ 0 w 191"/>
                  <a:gd name="T105" fmla="*/ 99 h 127"/>
                  <a:gd name="T106" fmla="*/ 0 w 191"/>
                  <a:gd name="T107" fmla="*/ 93 h 127"/>
                  <a:gd name="T108" fmla="*/ 1 w 191"/>
                  <a:gd name="T109" fmla="*/ 89 h 127"/>
                  <a:gd name="T110" fmla="*/ 1 w 191"/>
                  <a:gd name="T111" fmla="*/ 85 h 127"/>
                  <a:gd name="T112" fmla="*/ 2 w 191"/>
                  <a:gd name="T113" fmla="*/ 84 h 127"/>
                  <a:gd name="T114" fmla="*/ 2 w 191"/>
                  <a:gd name="T115" fmla="*/ 8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1" h="127">
                    <a:moveTo>
                      <a:pt x="2" y="84"/>
                    </a:moveTo>
                    <a:lnTo>
                      <a:pt x="2" y="84"/>
                    </a:lnTo>
                    <a:lnTo>
                      <a:pt x="6" y="85"/>
                    </a:lnTo>
                    <a:lnTo>
                      <a:pt x="12" y="85"/>
                    </a:lnTo>
                    <a:lnTo>
                      <a:pt x="21" y="87"/>
                    </a:lnTo>
                    <a:lnTo>
                      <a:pt x="29" y="87"/>
                    </a:lnTo>
                    <a:lnTo>
                      <a:pt x="41" y="88"/>
                    </a:lnTo>
                    <a:lnTo>
                      <a:pt x="52" y="88"/>
                    </a:lnTo>
                    <a:lnTo>
                      <a:pt x="66" y="87"/>
                    </a:lnTo>
                    <a:lnTo>
                      <a:pt x="79" y="84"/>
                    </a:lnTo>
                    <a:lnTo>
                      <a:pt x="92" y="80"/>
                    </a:lnTo>
                    <a:lnTo>
                      <a:pt x="105" y="74"/>
                    </a:lnTo>
                    <a:lnTo>
                      <a:pt x="118" y="67"/>
                    </a:lnTo>
                    <a:lnTo>
                      <a:pt x="130" y="57"/>
                    </a:lnTo>
                    <a:lnTo>
                      <a:pt x="141" y="45"/>
                    </a:lnTo>
                    <a:lnTo>
                      <a:pt x="150" y="30"/>
                    </a:lnTo>
                    <a:lnTo>
                      <a:pt x="159" y="13"/>
                    </a:lnTo>
                    <a:lnTo>
                      <a:pt x="161" y="6"/>
                    </a:lnTo>
                    <a:lnTo>
                      <a:pt x="163" y="2"/>
                    </a:lnTo>
                    <a:lnTo>
                      <a:pt x="166" y="0"/>
                    </a:lnTo>
                    <a:lnTo>
                      <a:pt x="169" y="0"/>
                    </a:lnTo>
                    <a:lnTo>
                      <a:pt x="171" y="1"/>
                    </a:lnTo>
                    <a:lnTo>
                      <a:pt x="174" y="5"/>
                    </a:lnTo>
                    <a:lnTo>
                      <a:pt x="176" y="9"/>
                    </a:lnTo>
                    <a:lnTo>
                      <a:pt x="179" y="14"/>
                    </a:lnTo>
                    <a:lnTo>
                      <a:pt x="181" y="19"/>
                    </a:lnTo>
                    <a:lnTo>
                      <a:pt x="183" y="24"/>
                    </a:lnTo>
                    <a:lnTo>
                      <a:pt x="185" y="30"/>
                    </a:lnTo>
                    <a:lnTo>
                      <a:pt x="187" y="35"/>
                    </a:lnTo>
                    <a:lnTo>
                      <a:pt x="188" y="39"/>
                    </a:lnTo>
                    <a:lnTo>
                      <a:pt x="189" y="43"/>
                    </a:lnTo>
                    <a:lnTo>
                      <a:pt x="190" y="45"/>
                    </a:lnTo>
                    <a:lnTo>
                      <a:pt x="191" y="46"/>
                    </a:lnTo>
                    <a:lnTo>
                      <a:pt x="189" y="47"/>
                    </a:lnTo>
                    <a:lnTo>
                      <a:pt x="187" y="51"/>
                    </a:lnTo>
                    <a:lnTo>
                      <a:pt x="183" y="56"/>
                    </a:lnTo>
                    <a:lnTo>
                      <a:pt x="179" y="62"/>
                    </a:lnTo>
                    <a:lnTo>
                      <a:pt x="171" y="69"/>
                    </a:lnTo>
                    <a:lnTo>
                      <a:pt x="163" y="79"/>
                    </a:lnTo>
                    <a:lnTo>
                      <a:pt x="153" y="87"/>
                    </a:lnTo>
                    <a:lnTo>
                      <a:pt x="143" y="96"/>
                    </a:lnTo>
                    <a:lnTo>
                      <a:pt x="130" y="104"/>
                    </a:lnTo>
                    <a:lnTo>
                      <a:pt x="117" y="112"/>
                    </a:lnTo>
                    <a:lnTo>
                      <a:pt x="101" y="118"/>
                    </a:lnTo>
                    <a:lnTo>
                      <a:pt x="86" y="124"/>
                    </a:lnTo>
                    <a:lnTo>
                      <a:pt x="68" y="126"/>
                    </a:lnTo>
                    <a:lnTo>
                      <a:pt x="51" y="127"/>
                    </a:lnTo>
                    <a:lnTo>
                      <a:pt x="31" y="125"/>
                    </a:lnTo>
                    <a:lnTo>
                      <a:pt x="11" y="119"/>
                    </a:lnTo>
                    <a:lnTo>
                      <a:pt x="6" y="115"/>
                    </a:lnTo>
                    <a:lnTo>
                      <a:pt x="2" y="112"/>
                    </a:lnTo>
                    <a:lnTo>
                      <a:pt x="0" y="105"/>
                    </a:lnTo>
                    <a:lnTo>
                      <a:pt x="0" y="99"/>
                    </a:lnTo>
                    <a:lnTo>
                      <a:pt x="0" y="93"/>
                    </a:lnTo>
                    <a:lnTo>
                      <a:pt x="1" y="89"/>
                    </a:lnTo>
                    <a:lnTo>
                      <a:pt x="1" y="85"/>
                    </a:lnTo>
                    <a:lnTo>
                      <a:pt x="2" y="84"/>
                    </a:lnTo>
                    <a:lnTo>
                      <a:pt x="2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63" name="Freeform 67">
                <a:extLst>
                  <a:ext uri="{FF2B5EF4-FFF2-40B4-BE49-F238E27FC236}">
                    <a16:creationId xmlns:a16="http://schemas.microsoft.com/office/drawing/2014/main" id="{88AE8934-A19A-4963-9D9C-C560E9C35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344"/>
                <a:ext cx="24" cy="48"/>
              </a:xfrm>
              <a:custGeom>
                <a:avLst/>
                <a:gdLst>
                  <a:gd name="T0" fmla="*/ 50 w 92"/>
                  <a:gd name="T1" fmla="*/ 11 h 195"/>
                  <a:gd name="T2" fmla="*/ 50 w 92"/>
                  <a:gd name="T3" fmla="*/ 12 h 195"/>
                  <a:gd name="T4" fmla="*/ 50 w 92"/>
                  <a:gd name="T5" fmla="*/ 15 h 195"/>
                  <a:gd name="T6" fmla="*/ 49 w 92"/>
                  <a:gd name="T7" fmla="*/ 19 h 195"/>
                  <a:gd name="T8" fmla="*/ 49 w 92"/>
                  <a:gd name="T9" fmla="*/ 26 h 195"/>
                  <a:gd name="T10" fmla="*/ 47 w 92"/>
                  <a:gd name="T11" fmla="*/ 33 h 195"/>
                  <a:gd name="T12" fmla="*/ 47 w 92"/>
                  <a:gd name="T13" fmla="*/ 43 h 195"/>
                  <a:gd name="T14" fmla="*/ 45 w 92"/>
                  <a:gd name="T15" fmla="*/ 53 h 195"/>
                  <a:gd name="T16" fmla="*/ 44 w 92"/>
                  <a:gd name="T17" fmla="*/ 65 h 195"/>
                  <a:gd name="T18" fmla="*/ 41 w 92"/>
                  <a:gd name="T19" fmla="*/ 77 h 195"/>
                  <a:gd name="T20" fmla="*/ 38 w 92"/>
                  <a:gd name="T21" fmla="*/ 91 h 195"/>
                  <a:gd name="T22" fmla="*/ 33 w 92"/>
                  <a:gd name="T23" fmla="*/ 105 h 195"/>
                  <a:gd name="T24" fmla="*/ 28 w 92"/>
                  <a:gd name="T25" fmla="*/ 121 h 195"/>
                  <a:gd name="T26" fmla="*/ 22 w 92"/>
                  <a:gd name="T27" fmla="*/ 135 h 195"/>
                  <a:gd name="T28" fmla="*/ 16 w 92"/>
                  <a:gd name="T29" fmla="*/ 151 h 195"/>
                  <a:gd name="T30" fmla="*/ 8 w 92"/>
                  <a:gd name="T31" fmla="*/ 167 h 195"/>
                  <a:gd name="T32" fmla="*/ 0 w 92"/>
                  <a:gd name="T33" fmla="*/ 183 h 195"/>
                  <a:gd name="T34" fmla="*/ 44 w 92"/>
                  <a:gd name="T35" fmla="*/ 195 h 195"/>
                  <a:gd name="T36" fmla="*/ 44 w 92"/>
                  <a:gd name="T37" fmla="*/ 193 h 195"/>
                  <a:gd name="T38" fmla="*/ 46 w 92"/>
                  <a:gd name="T39" fmla="*/ 190 h 195"/>
                  <a:gd name="T40" fmla="*/ 48 w 92"/>
                  <a:gd name="T41" fmla="*/ 183 h 195"/>
                  <a:gd name="T42" fmla="*/ 53 w 92"/>
                  <a:gd name="T43" fmla="*/ 175 h 195"/>
                  <a:gd name="T44" fmla="*/ 57 w 92"/>
                  <a:gd name="T45" fmla="*/ 164 h 195"/>
                  <a:gd name="T46" fmla="*/ 62 w 92"/>
                  <a:gd name="T47" fmla="*/ 153 h 195"/>
                  <a:gd name="T48" fmla="*/ 67 w 92"/>
                  <a:gd name="T49" fmla="*/ 140 h 195"/>
                  <a:gd name="T50" fmla="*/ 73 w 92"/>
                  <a:gd name="T51" fmla="*/ 127 h 195"/>
                  <a:gd name="T52" fmla="*/ 77 w 92"/>
                  <a:gd name="T53" fmla="*/ 112 h 195"/>
                  <a:gd name="T54" fmla="*/ 81 w 92"/>
                  <a:gd name="T55" fmla="*/ 98 h 195"/>
                  <a:gd name="T56" fmla="*/ 85 w 92"/>
                  <a:gd name="T57" fmla="*/ 81 h 195"/>
                  <a:gd name="T58" fmla="*/ 89 w 92"/>
                  <a:gd name="T59" fmla="*/ 67 h 195"/>
                  <a:gd name="T60" fmla="*/ 90 w 92"/>
                  <a:gd name="T61" fmla="*/ 51 h 195"/>
                  <a:gd name="T62" fmla="*/ 92 w 92"/>
                  <a:gd name="T63" fmla="*/ 37 h 195"/>
                  <a:gd name="T64" fmla="*/ 92 w 92"/>
                  <a:gd name="T65" fmla="*/ 24 h 195"/>
                  <a:gd name="T66" fmla="*/ 91 w 92"/>
                  <a:gd name="T67" fmla="*/ 11 h 195"/>
                  <a:gd name="T68" fmla="*/ 88 w 92"/>
                  <a:gd name="T69" fmla="*/ 6 h 195"/>
                  <a:gd name="T70" fmla="*/ 83 w 92"/>
                  <a:gd name="T71" fmla="*/ 2 h 195"/>
                  <a:gd name="T72" fmla="*/ 76 w 92"/>
                  <a:gd name="T73" fmla="*/ 0 h 195"/>
                  <a:gd name="T74" fmla="*/ 69 w 92"/>
                  <a:gd name="T75" fmla="*/ 0 h 195"/>
                  <a:gd name="T76" fmla="*/ 61 w 92"/>
                  <a:gd name="T77" fmla="*/ 1 h 195"/>
                  <a:gd name="T78" fmla="*/ 55 w 92"/>
                  <a:gd name="T79" fmla="*/ 3 h 195"/>
                  <a:gd name="T80" fmla="*/ 51 w 92"/>
                  <a:gd name="T81" fmla="*/ 6 h 195"/>
                  <a:gd name="T82" fmla="*/ 50 w 92"/>
                  <a:gd name="T83" fmla="*/ 11 h 195"/>
                  <a:gd name="T84" fmla="*/ 50 w 92"/>
                  <a:gd name="T85" fmla="*/ 1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2" h="195">
                    <a:moveTo>
                      <a:pt x="50" y="11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9" y="19"/>
                    </a:lnTo>
                    <a:lnTo>
                      <a:pt x="49" y="26"/>
                    </a:lnTo>
                    <a:lnTo>
                      <a:pt x="47" y="33"/>
                    </a:lnTo>
                    <a:lnTo>
                      <a:pt x="47" y="43"/>
                    </a:lnTo>
                    <a:lnTo>
                      <a:pt x="45" y="53"/>
                    </a:lnTo>
                    <a:lnTo>
                      <a:pt x="44" y="65"/>
                    </a:lnTo>
                    <a:lnTo>
                      <a:pt x="41" y="77"/>
                    </a:lnTo>
                    <a:lnTo>
                      <a:pt x="38" y="91"/>
                    </a:lnTo>
                    <a:lnTo>
                      <a:pt x="33" y="105"/>
                    </a:lnTo>
                    <a:lnTo>
                      <a:pt x="28" y="121"/>
                    </a:lnTo>
                    <a:lnTo>
                      <a:pt x="22" y="135"/>
                    </a:lnTo>
                    <a:lnTo>
                      <a:pt x="16" y="151"/>
                    </a:lnTo>
                    <a:lnTo>
                      <a:pt x="8" y="167"/>
                    </a:lnTo>
                    <a:lnTo>
                      <a:pt x="0" y="183"/>
                    </a:lnTo>
                    <a:lnTo>
                      <a:pt x="44" y="195"/>
                    </a:lnTo>
                    <a:lnTo>
                      <a:pt x="44" y="193"/>
                    </a:lnTo>
                    <a:lnTo>
                      <a:pt x="46" y="190"/>
                    </a:lnTo>
                    <a:lnTo>
                      <a:pt x="48" y="183"/>
                    </a:lnTo>
                    <a:lnTo>
                      <a:pt x="53" y="175"/>
                    </a:lnTo>
                    <a:lnTo>
                      <a:pt x="57" y="164"/>
                    </a:lnTo>
                    <a:lnTo>
                      <a:pt x="62" y="153"/>
                    </a:lnTo>
                    <a:lnTo>
                      <a:pt x="67" y="140"/>
                    </a:lnTo>
                    <a:lnTo>
                      <a:pt x="73" y="127"/>
                    </a:lnTo>
                    <a:lnTo>
                      <a:pt x="77" y="112"/>
                    </a:lnTo>
                    <a:lnTo>
                      <a:pt x="81" y="98"/>
                    </a:lnTo>
                    <a:lnTo>
                      <a:pt x="85" y="81"/>
                    </a:lnTo>
                    <a:lnTo>
                      <a:pt x="89" y="67"/>
                    </a:lnTo>
                    <a:lnTo>
                      <a:pt x="90" y="51"/>
                    </a:lnTo>
                    <a:lnTo>
                      <a:pt x="92" y="37"/>
                    </a:lnTo>
                    <a:lnTo>
                      <a:pt x="92" y="24"/>
                    </a:lnTo>
                    <a:lnTo>
                      <a:pt x="91" y="11"/>
                    </a:lnTo>
                    <a:lnTo>
                      <a:pt x="88" y="6"/>
                    </a:lnTo>
                    <a:lnTo>
                      <a:pt x="83" y="2"/>
                    </a:lnTo>
                    <a:lnTo>
                      <a:pt x="76" y="0"/>
                    </a:lnTo>
                    <a:lnTo>
                      <a:pt x="69" y="0"/>
                    </a:lnTo>
                    <a:lnTo>
                      <a:pt x="61" y="1"/>
                    </a:lnTo>
                    <a:lnTo>
                      <a:pt x="55" y="3"/>
                    </a:lnTo>
                    <a:lnTo>
                      <a:pt x="51" y="6"/>
                    </a:lnTo>
                    <a:lnTo>
                      <a:pt x="50" y="11"/>
                    </a:lnTo>
                    <a:lnTo>
                      <a:pt x="5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64" name="Freeform 68">
                <a:extLst>
                  <a:ext uri="{FF2B5EF4-FFF2-40B4-BE49-F238E27FC236}">
                    <a16:creationId xmlns:a16="http://schemas.microsoft.com/office/drawing/2014/main" id="{C9150F79-38D1-42FD-8C9A-5A6FD16CC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" y="406"/>
                <a:ext cx="33" cy="28"/>
              </a:xfrm>
              <a:custGeom>
                <a:avLst/>
                <a:gdLst>
                  <a:gd name="T0" fmla="*/ 0 w 132"/>
                  <a:gd name="T1" fmla="*/ 93 h 115"/>
                  <a:gd name="T2" fmla="*/ 0 w 132"/>
                  <a:gd name="T3" fmla="*/ 92 h 115"/>
                  <a:gd name="T4" fmla="*/ 2 w 132"/>
                  <a:gd name="T5" fmla="*/ 91 h 115"/>
                  <a:gd name="T6" fmla="*/ 5 w 132"/>
                  <a:gd name="T7" fmla="*/ 88 h 115"/>
                  <a:gd name="T8" fmla="*/ 10 w 132"/>
                  <a:gd name="T9" fmla="*/ 85 h 115"/>
                  <a:gd name="T10" fmla="*/ 15 w 132"/>
                  <a:gd name="T11" fmla="*/ 81 h 115"/>
                  <a:gd name="T12" fmla="*/ 22 w 132"/>
                  <a:gd name="T13" fmla="*/ 77 h 115"/>
                  <a:gd name="T14" fmla="*/ 29 w 132"/>
                  <a:gd name="T15" fmla="*/ 72 h 115"/>
                  <a:gd name="T16" fmla="*/ 37 w 132"/>
                  <a:gd name="T17" fmla="*/ 66 h 115"/>
                  <a:gd name="T18" fmla="*/ 44 w 132"/>
                  <a:gd name="T19" fmla="*/ 59 h 115"/>
                  <a:gd name="T20" fmla="*/ 53 w 132"/>
                  <a:gd name="T21" fmla="*/ 52 h 115"/>
                  <a:gd name="T22" fmla="*/ 60 w 132"/>
                  <a:gd name="T23" fmla="*/ 45 h 115"/>
                  <a:gd name="T24" fmla="*/ 69 w 132"/>
                  <a:gd name="T25" fmla="*/ 37 h 115"/>
                  <a:gd name="T26" fmla="*/ 76 w 132"/>
                  <a:gd name="T27" fmla="*/ 29 h 115"/>
                  <a:gd name="T28" fmla="*/ 82 w 132"/>
                  <a:gd name="T29" fmla="*/ 20 h 115"/>
                  <a:gd name="T30" fmla="*/ 89 w 132"/>
                  <a:gd name="T31" fmla="*/ 12 h 115"/>
                  <a:gd name="T32" fmla="*/ 95 w 132"/>
                  <a:gd name="T33" fmla="*/ 3 h 115"/>
                  <a:gd name="T34" fmla="*/ 99 w 132"/>
                  <a:gd name="T35" fmla="*/ 0 h 115"/>
                  <a:gd name="T36" fmla="*/ 104 w 132"/>
                  <a:gd name="T37" fmla="*/ 1 h 115"/>
                  <a:gd name="T38" fmla="*/ 110 w 132"/>
                  <a:gd name="T39" fmla="*/ 4 h 115"/>
                  <a:gd name="T40" fmla="*/ 116 w 132"/>
                  <a:gd name="T41" fmla="*/ 10 h 115"/>
                  <a:gd name="T42" fmla="*/ 122 w 132"/>
                  <a:gd name="T43" fmla="*/ 16 h 115"/>
                  <a:gd name="T44" fmla="*/ 127 w 132"/>
                  <a:gd name="T45" fmla="*/ 22 h 115"/>
                  <a:gd name="T46" fmla="*/ 131 w 132"/>
                  <a:gd name="T47" fmla="*/ 26 h 115"/>
                  <a:gd name="T48" fmla="*/ 132 w 132"/>
                  <a:gd name="T49" fmla="*/ 28 h 115"/>
                  <a:gd name="T50" fmla="*/ 132 w 132"/>
                  <a:gd name="T51" fmla="*/ 28 h 115"/>
                  <a:gd name="T52" fmla="*/ 130 w 132"/>
                  <a:gd name="T53" fmla="*/ 30 h 115"/>
                  <a:gd name="T54" fmla="*/ 127 w 132"/>
                  <a:gd name="T55" fmla="*/ 33 h 115"/>
                  <a:gd name="T56" fmla="*/ 125 w 132"/>
                  <a:gd name="T57" fmla="*/ 38 h 115"/>
                  <a:gd name="T58" fmla="*/ 120 w 132"/>
                  <a:gd name="T59" fmla="*/ 42 h 115"/>
                  <a:gd name="T60" fmla="*/ 116 w 132"/>
                  <a:gd name="T61" fmla="*/ 49 h 115"/>
                  <a:gd name="T62" fmla="*/ 111 w 132"/>
                  <a:gd name="T63" fmla="*/ 55 h 115"/>
                  <a:gd name="T64" fmla="*/ 106 w 132"/>
                  <a:gd name="T65" fmla="*/ 62 h 115"/>
                  <a:gd name="T66" fmla="*/ 99 w 132"/>
                  <a:gd name="T67" fmla="*/ 69 h 115"/>
                  <a:gd name="T68" fmla="*/ 91 w 132"/>
                  <a:gd name="T69" fmla="*/ 76 h 115"/>
                  <a:gd name="T70" fmla="*/ 83 w 132"/>
                  <a:gd name="T71" fmla="*/ 83 h 115"/>
                  <a:gd name="T72" fmla="*/ 76 w 132"/>
                  <a:gd name="T73" fmla="*/ 90 h 115"/>
                  <a:gd name="T74" fmla="*/ 68 w 132"/>
                  <a:gd name="T75" fmla="*/ 97 h 115"/>
                  <a:gd name="T76" fmla="*/ 60 w 132"/>
                  <a:gd name="T77" fmla="*/ 104 h 115"/>
                  <a:gd name="T78" fmla="*/ 52 w 132"/>
                  <a:gd name="T79" fmla="*/ 109 h 115"/>
                  <a:gd name="T80" fmla="*/ 43 w 132"/>
                  <a:gd name="T81" fmla="*/ 115 h 115"/>
                  <a:gd name="T82" fmla="*/ 0 w 132"/>
                  <a:gd name="T83" fmla="*/ 93 h 115"/>
                  <a:gd name="T84" fmla="*/ 0 w 132"/>
                  <a:gd name="T85" fmla="*/ 9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2" h="115">
                    <a:moveTo>
                      <a:pt x="0" y="93"/>
                    </a:moveTo>
                    <a:lnTo>
                      <a:pt x="0" y="92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10" y="85"/>
                    </a:lnTo>
                    <a:lnTo>
                      <a:pt x="15" y="81"/>
                    </a:lnTo>
                    <a:lnTo>
                      <a:pt x="22" y="77"/>
                    </a:lnTo>
                    <a:lnTo>
                      <a:pt x="29" y="72"/>
                    </a:lnTo>
                    <a:lnTo>
                      <a:pt x="37" y="66"/>
                    </a:lnTo>
                    <a:lnTo>
                      <a:pt x="44" y="59"/>
                    </a:lnTo>
                    <a:lnTo>
                      <a:pt x="53" y="52"/>
                    </a:lnTo>
                    <a:lnTo>
                      <a:pt x="60" y="45"/>
                    </a:lnTo>
                    <a:lnTo>
                      <a:pt x="69" y="37"/>
                    </a:lnTo>
                    <a:lnTo>
                      <a:pt x="76" y="29"/>
                    </a:lnTo>
                    <a:lnTo>
                      <a:pt x="82" y="20"/>
                    </a:lnTo>
                    <a:lnTo>
                      <a:pt x="89" y="12"/>
                    </a:lnTo>
                    <a:lnTo>
                      <a:pt x="95" y="3"/>
                    </a:lnTo>
                    <a:lnTo>
                      <a:pt x="99" y="0"/>
                    </a:lnTo>
                    <a:lnTo>
                      <a:pt x="104" y="1"/>
                    </a:lnTo>
                    <a:lnTo>
                      <a:pt x="110" y="4"/>
                    </a:lnTo>
                    <a:lnTo>
                      <a:pt x="116" y="10"/>
                    </a:lnTo>
                    <a:lnTo>
                      <a:pt x="122" y="16"/>
                    </a:lnTo>
                    <a:lnTo>
                      <a:pt x="127" y="22"/>
                    </a:lnTo>
                    <a:lnTo>
                      <a:pt x="131" y="26"/>
                    </a:lnTo>
                    <a:lnTo>
                      <a:pt x="132" y="28"/>
                    </a:lnTo>
                    <a:lnTo>
                      <a:pt x="132" y="28"/>
                    </a:lnTo>
                    <a:lnTo>
                      <a:pt x="130" y="30"/>
                    </a:lnTo>
                    <a:lnTo>
                      <a:pt x="127" y="33"/>
                    </a:lnTo>
                    <a:lnTo>
                      <a:pt x="125" y="38"/>
                    </a:lnTo>
                    <a:lnTo>
                      <a:pt x="120" y="42"/>
                    </a:lnTo>
                    <a:lnTo>
                      <a:pt x="116" y="49"/>
                    </a:lnTo>
                    <a:lnTo>
                      <a:pt x="111" y="55"/>
                    </a:lnTo>
                    <a:lnTo>
                      <a:pt x="106" y="62"/>
                    </a:lnTo>
                    <a:lnTo>
                      <a:pt x="99" y="69"/>
                    </a:lnTo>
                    <a:lnTo>
                      <a:pt x="91" y="76"/>
                    </a:lnTo>
                    <a:lnTo>
                      <a:pt x="83" y="83"/>
                    </a:lnTo>
                    <a:lnTo>
                      <a:pt x="76" y="90"/>
                    </a:lnTo>
                    <a:lnTo>
                      <a:pt x="68" y="97"/>
                    </a:lnTo>
                    <a:lnTo>
                      <a:pt x="60" y="104"/>
                    </a:lnTo>
                    <a:lnTo>
                      <a:pt x="52" y="109"/>
                    </a:lnTo>
                    <a:lnTo>
                      <a:pt x="43" y="115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965" name="Text Box 69">
              <a:extLst>
                <a:ext uri="{FF2B5EF4-FFF2-40B4-BE49-F238E27FC236}">
                  <a16:creationId xmlns:a16="http://schemas.microsoft.com/office/drawing/2014/main" id="{28DFDE26-E29D-4B78-912B-DE4149AC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8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1</a:t>
              </a:r>
            </a:p>
          </p:txBody>
        </p:sp>
      </p:grpSp>
      <p:grpSp>
        <p:nvGrpSpPr>
          <p:cNvPr id="208966" name="Group 70">
            <a:extLst>
              <a:ext uri="{FF2B5EF4-FFF2-40B4-BE49-F238E27FC236}">
                <a16:creationId xmlns:a16="http://schemas.microsoft.com/office/drawing/2014/main" id="{C91491D0-CD3E-40A2-A859-FE955F99786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220788"/>
            <a:ext cx="914400" cy="996950"/>
            <a:chOff x="2592" y="2315"/>
            <a:chExt cx="576" cy="628"/>
          </a:xfrm>
        </p:grpSpPr>
        <p:pic>
          <p:nvPicPr>
            <p:cNvPr id="208967" name="Picture 71" descr="BD04920_">
              <a:extLst>
                <a:ext uri="{FF2B5EF4-FFF2-40B4-BE49-F238E27FC236}">
                  <a16:creationId xmlns:a16="http://schemas.microsoft.com/office/drawing/2014/main" id="{F967B9E2-5643-4FE2-9859-234127CD7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315"/>
              <a:ext cx="576" cy="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968" name="Text Box 72">
              <a:extLst>
                <a:ext uri="{FF2B5EF4-FFF2-40B4-BE49-F238E27FC236}">
                  <a16:creationId xmlns:a16="http://schemas.microsoft.com/office/drawing/2014/main" id="{FB31BF2B-F891-49DB-AEE5-4B4697525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261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0</a:t>
              </a:r>
            </a:p>
          </p:txBody>
        </p:sp>
      </p:grpSp>
      <p:grpSp>
        <p:nvGrpSpPr>
          <p:cNvPr id="208969" name="Group 73">
            <a:extLst>
              <a:ext uri="{FF2B5EF4-FFF2-40B4-BE49-F238E27FC236}">
                <a16:creationId xmlns:a16="http://schemas.microsoft.com/office/drawing/2014/main" id="{DA4F0F56-8EFE-4BF7-8736-50E90707BAEE}"/>
              </a:ext>
            </a:extLst>
          </p:cNvPr>
          <p:cNvGrpSpPr>
            <a:grpSpLocks/>
          </p:cNvGrpSpPr>
          <p:nvPr/>
        </p:nvGrpSpPr>
        <p:grpSpPr bwMode="auto">
          <a:xfrm>
            <a:off x="5641976" y="1219201"/>
            <a:ext cx="906463" cy="981075"/>
            <a:chOff x="2597" y="3504"/>
            <a:chExt cx="571" cy="618"/>
          </a:xfrm>
        </p:grpSpPr>
        <p:grpSp>
          <p:nvGrpSpPr>
            <p:cNvPr id="208970" name="Group 74">
              <a:extLst>
                <a:ext uri="{FF2B5EF4-FFF2-40B4-BE49-F238E27FC236}">
                  <a16:creationId xmlns:a16="http://schemas.microsoft.com/office/drawing/2014/main" id="{92F242B3-253A-427A-941D-FA70B7F80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" y="3504"/>
              <a:ext cx="571" cy="561"/>
              <a:chOff x="864" y="149"/>
              <a:chExt cx="571" cy="561"/>
            </a:xfrm>
          </p:grpSpPr>
          <p:sp>
            <p:nvSpPr>
              <p:cNvPr id="208971" name="Freeform 75">
                <a:extLst>
                  <a:ext uri="{FF2B5EF4-FFF2-40B4-BE49-F238E27FC236}">
                    <a16:creationId xmlns:a16="http://schemas.microsoft.com/office/drawing/2014/main" id="{7AB6527E-241C-430D-8FA0-D57AB6573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157"/>
                <a:ext cx="410" cy="534"/>
              </a:xfrm>
              <a:custGeom>
                <a:avLst/>
                <a:gdLst>
                  <a:gd name="T0" fmla="*/ 0 w 1639"/>
                  <a:gd name="T1" fmla="*/ 2140 h 2140"/>
                  <a:gd name="T2" fmla="*/ 1639 w 1639"/>
                  <a:gd name="T3" fmla="*/ 2140 h 2140"/>
                  <a:gd name="T4" fmla="*/ 1639 w 1639"/>
                  <a:gd name="T5" fmla="*/ 0 h 2140"/>
                  <a:gd name="T6" fmla="*/ 0 w 1639"/>
                  <a:gd name="T7" fmla="*/ 0 h 2140"/>
                  <a:gd name="T8" fmla="*/ 0 w 1639"/>
                  <a:gd name="T9" fmla="*/ 2140 h 2140"/>
                  <a:gd name="T10" fmla="*/ 0 w 1639"/>
                  <a:gd name="T11" fmla="*/ 2140 h 2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9" h="2140">
                    <a:moveTo>
                      <a:pt x="0" y="2140"/>
                    </a:moveTo>
                    <a:lnTo>
                      <a:pt x="1639" y="2140"/>
                    </a:lnTo>
                    <a:lnTo>
                      <a:pt x="1639" y="0"/>
                    </a:lnTo>
                    <a:lnTo>
                      <a:pt x="0" y="0"/>
                    </a:lnTo>
                    <a:lnTo>
                      <a:pt x="0" y="2140"/>
                    </a:lnTo>
                    <a:lnTo>
                      <a:pt x="0" y="2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2" name="Freeform 76">
                <a:extLst>
                  <a:ext uri="{FF2B5EF4-FFF2-40B4-BE49-F238E27FC236}">
                    <a16:creationId xmlns:a16="http://schemas.microsoft.com/office/drawing/2014/main" id="{96DF3D50-EAE1-4B28-8643-29DF017DC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" y="166"/>
                <a:ext cx="157" cy="532"/>
              </a:xfrm>
              <a:custGeom>
                <a:avLst/>
                <a:gdLst>
                  <a:gd name="T0" fmla="*/ 0 w 629"/>
                  <a:gd name="T1" fmla="*/ 2130 h 2130"/>
                  <a:gd name="T2" fmla="*/ 629 w 629"/>
                  <a:gd name="T3" fmla="*/ 2130 h 2130"/>
                  <a:gd name="T4" fmla="*/ 629 w 629"/>
                  <a:gd name="T5" fmla="*/ 0 h 2130"/>
                  <a:gd name="T6" fmla="*/ 0 w 629"/>
                  <a:gd name="T7" fmla="*/ 0 h 2130"/>
                  <a:gd name="T8" fmla="*/ 0 w 629"/>
                  <a:gd name="T9" fmla="*/ 2130 h 2130"/>
                  <a:gd name="T10" fmla="*/ 0 w 629"/>
                  <a:gd name="T11" fmla="*/ 2130 h 2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9" h="2130">
                    <a:moveTo>
                      <a:pt x="0" y="2130"/>
                    </a:moveTo>
                    <a:lnTo>
                      <a:pt x="629" y="2130"/>
                    </a:lnTo>
                    <a:lnTo>
                      <a:pt x="629" y="0"/>
                    </a:lnTo>
                    <a:lnTo>
                      <a:pt x="0" y="0"/>
                    </a:lnTo>
                    <a:lnTo>
                      <a:pt x="0" y="2130"/>
                    </a:lnTo>
                    <a:lnTo>
                      <a:pt x="0" y="2130"/>
                    </a:lnTo>
                    <a:close/>
                  </a:path>
                </a:pathLst>
              </a:custGeom>
              <a:solidFill>
                <a:srgbClr val="BDB5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3" name="Freeform 77">
                <a:extLst>
                  <a:ext uri="{FF2B5EF4-FFF2-40B4-BE49-F238E27FC236}">
                    <a16:creationId xmlns:a16="http://schemas.microsoft.com/office/drawing/2014/main" id="{455EA8BE-6DF6-4237-BF3D-A0B730106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" y="280"/>
                <a:ext cx="336" cy="318"/>
              </a:xfrm>
              <a:custGeom>
                <a:avLst/>
                <a:gdLst>
                  <a:gd name="T0" fmla="*/ 1323 w 1345"/>
                  <a:gd name="T1" fmla="*/ 324 h 1272"/>
                  <a:gd name="T2" fmla="*/ 978 w 1345"/>
                  <a:gd name="T3" fmla="*/ 145 h 1272"/>
                  <a:gd name="T4" fmla="*/ 710 w 1345"/>
                  <a:gd name="T5" fmla="*/ 0 h 1272"/>
                  <a:gd name="T6" fmla="*/ 446 w 1345"/>
                  <a:gd name="T7" fmla="*/ 145 h 1272"/>
                  <a:gd name="T8" fmla="*/ 83 w 1345"/>
                  <a:gd name="T9" fmla="*/ 491 h 1272"/>
                  <a:gd name="T10" fmla="*/ 0 w 1345"/>
                  <a:gd name="T11" fmla="*/ 664 h 1272"/>
                  <a:gd name="T12" fmla="*/ 53 w 1345"/>
                  <a:gd name="T13" fmla="*/ 921 h 1272"/>
                  <a:gd name="T14" fmla="*/ 118 w 1345"/>
                  <a:gd name="T15" fmla="*/ 1064 h 1272"/>
                  <a:gd name="T16" fmla="*/ 173 w 1345"/>
                  <a:gd name="T17" fmla="*/ 1055 h 1272"/>
                  <a:gd name="T18" fmla="*/ 254 w 1345"/>
                  <a:gd name="T19" fmla="*/ 948 h 1272"/>
                  <a:gd name="T20" fmla="*/ 307 w 1345"/>
                  <a:gd name="T21" fmla="*/ 1060 h 1272"/>
                  <a:gd name="T22" fmla="*/ 572 w 1345"/>
                  <a:gd name="T23" fmla="*/ 1193 h 1272"/>
                  <a:gd name="T24" fmla="*/ 623 w 1345"/>
                  <a:gd name="T25" fmla="*/ 1179 h 1272"/>
                  <a:gd name="T26" fmla="*/ 637 w 1345"/>
                  <a:gd name="T27" fmla="*/ 1103 h 1272"/>
                  <a:gd name="T28" fmla="*/ 741 w 1345"/>
                  <a:gd name="T29" fmla="*/ 1084 h 1272"/>
                  <a:gd name="T30" fmla="*/ 803 w 1345"/>
                  <a:gd name="T31" fmla="*/ 1024 h 1272"/>
                  <a:gd name="T32" fmla="*/ 946 w 1345"/>
                  <a:gd name="T33" fmla="*/ 1163 h 1272"/>
                  <a:gd name="T34" fmla="*/ 1136 w 1345"/>
                  <a:gd name="T35" fmla="*/ 1252 h 1272"/>
                  <a:gd name="T36" fmla="*/ 1345 w 1345"/>
                  <a:gd name="T37" fmla="*/ 1272 h 1272"/>
                  <a:gd name="T38" fmla="*/ 1323 w 1345"/>
                  <a:gd name="T39" fmla="*/ 324 h 1272"/>
                  <a:gd name="T40" fmla="*/ 1323 w 1345"/>
                  <a:gd name="T41" fmla="*/ 324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5" h="1272">
                    <a:moveTo>
                      <a:pt x="1323" y="324"/>
                    </a:moveTo>
                    <a:lnTo>
                      <a:pt x="978" y="145"/>
                    </a:lnTo>
                    <a:lnTo>
                      <a:pt x="710" y="0"/>
                    </a:lnTo>
                    <a:lnTo>
                      <a:pt x="446" y="145"/>
                    </a:lnTo>
                    <a:lnTo>
                      <a:pt x="83" y="491"/>
                    </a:lnTo>
                    <a:lnTo>
                      <a:pt x="0" y="664"/>
                    </a:lnTo>
                    <a:lnTo>
                      <a:pt x="53" y="921"/>
                    </a:lnTo>
                    <a:lnTo>
                      <a:pt x="118" y="1064"/>
                    </a:lnTo>
                    <a:lnTo>
                      <a:pt x="173" y="1055"/>
                    </a:lnTo>
                    <a:lnTo>
                      <a:pt x="254" y="948"/>
                    </a:lnTo>
                    <a:lnTo>
                      <a:pt x="307" y="1060"/>
                    </a:lnTo>
                    <a:lnTo>
                      <a:pt x="572" y="1193"/>
                    </a:lnTo>
                    <a:lnTo>
                      <a:pt x="623" y="1179"/>
                    </a:lnTo>
                    <a:lnTo>
                      <a:pt x="637" y="1103"/>
                    </a:lnTo>
                    <a:lnTo>
                      <a:pt x="741" y="1084"/>
                    </a:lnTo>
                    <a:lnTo>
                      <a:pt x="803" y="1024"/>
                    </a:lnTo>
                    <a:lnTo>
                      <a:pt x="946" y="1163"/>
                    </a:lnTo>
                    <a:lnTo>
                      <a:pt x="1136" y="1252"/>
                    </a:lnTo>
                    <a:lnTo>
                      <a:pt x="1345" y="1272"/>
                    </a:lnTo>
                    <a:lnTo>
                      <a:pt x="1323" y="324"/>
                    </a:lnTo>
                    <a:lnTo>
                      <a:pt x="1323" y="324"/>
                    </a:lnTo>
                    <a:close/>
                  </a:path>
                </a:pathLst>
              </a:custGeom>
              <a:solidFill>
                <a:srgbClr val="FFC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4" name="Freeform 78">
                <a:extLst>
                  <a:ext uri="{FF2B5EF4-FFF2-40B4-BE49-F238E27FC236}">
                    <a16:creationId xmlns:a16="http://schemas.microsoft.com/office/drawing/2014/main" id="{C065D842-8A63-422B-8040-0AE5E3198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" y="305"/>
                <a:ext cx="97" cy="252"/>
              </a:xfrm>
              <a:custGeom>
                <a:avLst/>
                <a:gdLst>
                  <a:gd name="T0" fmla="*/ 0 w 390"/>
                  <a:gd name="T1" fmla="*/ 43 h 1007"/>
                  <a:gd name="T2" fmla="*/ 173 w 390"/>
                  <a:gd name="T3" fmla="*/ 0 h 1007"/>
                  <a:gd name="T4" fmla="*/ 307 w 390"/>
                  <a:gd name="T5" fmla="*/ 30 h 1007"/>
                  <a:gd name="T6" fmla="*/ 390 w 390"/>
                  <a:gd name="T7" fmla="*/ 164 h 1007"/>
                  <a:gd name="T8" fmla="*/ 336 w 390"/>
                  <a:gd name="T9" fmla="*/ 421 h 1007"/>
                  <a:gd name="T10" fmla="*/ 237 w 390"/>
                  <a:gd name="T11" fmla="*/ 508 h 1007"/>
                  <a:gd name="T12" fmla="*/ 244 w 390"/>
                  <a:gd name="T13" fmla="*/ 905 h 1007"/>
                  <a:gd name="T14" fmla="*/ 205 w 390"/>
                  <a:gd name="T15" fmla="*/ 979 h 1007"/>
                  <a:gd name="T16" fmla="*/ 137 w 390"/>
                  <a:gd name="T17" fmla="*/ 1007 h 1007"/>
                  <a:gd name="T18" fmla="*/ 18 w 390"/>
                  <a:gd name="T19" fmla="*/ 993 h 1007"/>
                  <a:gd name="T20" fmla="*/ 0 w 390"/>
                  <a:gd name="T21" fmla="*/ 43 h 1007"/>
                  <a:gd name="T22" fmla="*/ 0 w 390"/>
                  <a:gd name="T23" fmla="*/ 4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1007">
                    <a:moveTo>
                      <a:pt x="0" y="43"/>
                    </a:moveTo>
                    <a:lnTo>
                      <a:pt x="173" y="0"/>
                    </a:lnTo>
                    <a:lnTo>
                      <a:pt x="307" y="30"/>
                    </a:lnTo>
                    <a:lnTo>
                      <a:pt x="390" y="164"/>
                    </a:lnTo>
                    <a:lnTo>
                      <a:pt x="336" y="421"/>
                    </a:lnTo>
                    <a:lnTo>
                      <a:pt x="237" y="508"/>
                    </a:lnTo>
                    <a:lnTo>
                      <a:pt x="244" y="905"/>
                    </a:lnTo>
                    <a:lnTo>
                      <a:pt x="205" y="979"/>
                    </a:lnTo>
                    <a:lnTo>
                      <a:pt x="137" y="1007"/>
                    </a:lnTo>
                    <a:lnTo>
                      <a:pt x="18" y="993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D6D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5" name="Freeform 79">
                <a:extLst>
                  <a:ext uri="{FF2B5EF4-FFF2-40B4-BE49-F238E27FC236}">
                    <a16:creationId xmlns:a16="http://schemas.microsoft.com/office/drawing/2014/main" id="{32F77FC1-7445-4ED6-B005-A0B259F1A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" y="310"/>
                <a:ext cx="293" cy="130"/>
              </a:xfrm>
              <a:custGeom>
                <a:avLst/>
                <a:gdLst>
                  <a:gd name="T0" fmla="*/ 0 w 1173"/>
                  <a:gd name="T1" fmla="*/ 273 h 519"/>
                  <a:gd name="T2" fmla="*/ 111 w 1173"/>
                  <a:gd name="T3" fmla="*/ 163 h 519"/>
                  <a:gd name="T4" fmla="*/ 693 w 1173"/>
                  <a:gd name="T5" fmla="*/ 158 h 519"/>
                  <a:gd name="T6" fmla="*/ 733 w 1173"/>
                  <a:gd name="T7" fmla="*/ 80 h 519"/>
                  <a:gd name="T8" fmla="*/ 833 w 1173"/>
                  <a:gd name="T9" fmla="*/ 9 h 519"/>
                  <a:gd name="T10" fmla="*/ 966 w 1173"/>
                  <a:gd name="T11" fmla="*/ 0 h 519"/>
                  <a:gd name="T12" fmla="*/ 1059 w 1173"/>
                  <a:gd name="T13" fmla="*/ 27 h 519"/>
                  <a:gd name="T14" fmla="*/ 1139 w 1173"/>
                  <a:gd name="T15" fmla="*/ 109 h 519"/>
                  <a:gd name="T16" fmla="*/ 1173 w 1173"/>
                  <a:gd name="T17" fmla="*/ 254 h 519"/>
                  <a:gd name="T18" fmla="*/ 945 w 1173"/>
                  <a:gd name="T19" fmla="*/ 154 h 519"/>
                  <a:gd name="T20" fmla="*/ 869 w 1173"/>
                  <a:gd name="T21" fmla="*/ 208 h 519"/>
                  <a:gd name="T22" fmla="*/ 829 w 1173"/>
                  <a:gd name="T23" fmla="*/ 335 h 519"/>
                  <a:gd name="T24" fmla="*/ 979 w 1173"/>
                  <a:gd name="T25" fmla="*/ 519 h 519"/>
                  <a:gd name="T26" fmla="*/ 829 w 1173"/>
                  <a:gd name="T27" fmla="*/ 510 h 519"/>
                  <a:gd name="T28" fmla="*/ 720 w 1173"/>
                  <a:gd name="T29" fmla="*/ 423 h 519"/>
                  <a:gd name="T30" fmla="*/ 671 w 1173"/>
                  <a:gd name="T31" fmla="*/ 344 h 519"/>
                  <a:gd name="T32" fmla="*/ 601 w 1173"/>
                  <a:gd name="T33" fmla="*/ 346 h 519"/>
                  <a:gd name="T34" fmla="*/ 536 w 1173"/>
                  <a:gd name="T35" fmla="*/ 431 h 519"/>
                  <a:gd name="T36" fmla="*/ 425 w 1173"/>
                  <a:gd name="T37" fmla="*/ 372 h 519"/>
                  <a:gd name="T38" fmla="*/ 313 w 1173"/>
                  <a:gd name="T39" fmla="*/ 422 h 519"/>
                  <a:gd name="T40" fmla="*/ 220 w 1173"/>
                  <a:gd name="T41" fmla="*/ 344 h 519"/>
                  <a:gd name="T42" fmla="*/ 156 w 1173"/>
                  <a:gd name="T43" fmla="*/ 399 h 519"/>
                  <a:gd name="T44" fmla="*/ 0 w 1173"/>
                  <a:gd name="T45" fmla="*/ 273 h 519"/>
                  <a:gd name="T46" fmla="*/ 0 w 1173"/>
                  <a:gd name="T47" fmla="*/ 2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3" h="519">
                    <a:moveTo>
                      <a:pt x="0" y="273"/>
                    </a:moveTo>
                    <a:lnTo>
                      <a:pt x="111" y="163"/>
                    </a:lnTo>
                    <a:lnTo>
                      <a:pt x="693" y="158"/>
                    </a:lnTo>
                    <a:lnTo>
                      <a:pt x="733" y="80"/>
                    </a:lnTo>
                    <a:lnTo>
                      <a:pt x="833" y="9"/>
                    </a:lnTo>
                    <a:lnTo>
                      <a:pt x="966" y="0"/>
                    </a:lnTo>
                    <a:lnTo>
                      <a:pt x="1059" y="27"/>
                    </a:lnTo>
                    <a:lnTo>
                      <a:pt x="1139" y="109"/>
                    </a:lnTo>
                    <a:lnTo>
                      <a:pt x="1173" y="254"/>
                    </a:lnTo>
                    <a:lnTo>
                      <a:pt x="945" y="154"/>
                    </a:lnTo>
                    <a:lnTo>
                      <a:pt x="869" y="208"/>
                    </a:lnTo>
                    <a:lnTo>
                      <a:pt x="829" y="335"/>
                    </a:lnTo>
                    <a:lnTo>
                      <a:pt x="979" y="519"/>
                    </a:lnTo>
                    <a:lnTo>
                      <a:pt x="829" y="510"/>
                    </a:lnTo>
                    <a:lnTo>
                      <a:pt x="720" y="423"/>
                    </a:lnTo>
                    <a:lnTo>
                      <a:pt x="671" y="344"/>
                    </a:lnTo>
                    <a:lnTo>
                      <a:pt x="601" y="346"/>
                    </a:lnTo>
                    <a:lnTo>
                      <a:pt x="536" y="431"/>
                    </a:lnTo>
                    <a:lnTo>
                      <a:pt x="425" y="372"/>
                    </a:lnTo>
                    <a:lnTo>
                      <a:pt x="313" y="422"/>
                    </a:lnTo>
                    <a:lnTo>
                      <a:pt x="220" y="344"/>
                    </a:lnTo>
                    <a:lnTo>
                      <a:pt x="156" y="399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6" name="Freeform 80">
                <a:extLst>
                  <a:ext uri="{FF2B5EF4-FFF2-40B4-BE49-F238E27FC236}">
                    <a16:creationId xmlns:a16="http://schemas.microsoft.com/office/drawing/2014/main" id="{7CDCC4BE-CA98-4446-945F-FBBD3600E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532"/>
                <a:ext cx="108" cy="74"/>
              </a:xfrm>
              <a:custGeom>
                <a:avLst/>
                <a:gdLst>
                  <a:gd name="T0" fmla="*/ 3 w 435"/>
                  <a:gd name="T1" fmla="*/ 33 h 295"/>
                  <a:gd name="T2" fmla="*/ 3 w 435"/>
                  <a:gd name="T3" fmla="*/ 35 h 295"/>
                  <a:gd name="T4" fmla="*/ 6 w 435"/>
                  <a:gd name="T5" fmla="*/ 43 h 295"/>
                  <a:gd name="T6" fmla="*/ 10 w 435"/>
                  <a:gd name="T7" fmla="*/ 53 h 295"/>
                  <a:gd name="T8" fmla="*/ 18 w 435"/>
                  <a:gd name="T9" fmla="*/ 69 h 295"/>
                  <a:gd name="T10" fmla="*/ 27 w 435"/>
                  <a:gd name="T11" fmla="*/ 87 h 295"/>
                  <a:gd name="T12" fmla="*/ 41 w 435"/>
                  <a:gd name="T13" fmla="*/ 109 h 295"/>
                  <a:gd name="T14" fmla="*/ 58 w 435"/>
                  <a:gd name="T15" fmla="*/ 130 h 295"/>
                  <a:gd name="T16" fmla="*/ 79 w 435"/>
                  <a:gd name="T17" fmla="*/ 154 h 295"/>
                  <a:gd name="T18" fmla="*/ 104 w 435"/>
                  <a:gd name="T19" fmla="*/ 177 h 295"/>
                  <a:gd name="T20" fmla="*/ 134 w 435"/>
                  <a:gd name="T21" fmla="*/ 200 h 295"/>
                  <a:gd name="T22" fmla="*/ 168 w 435"/>
                  <a:gd name="T23" fmla="*/ 222 h 295"/>
                  <a:gd name="T24" fmla="*/ 208 w 435"/>
                  <a:gd name="T25" fmla="*/ 243 h 295"/>
                  <a:gd name="T26" fmla="*/ 253 w 435"/>
                  <a:gd name="T27" fmla="*/ 260 h 295"/>
                  <a:gd name="T28" fmla="*/ 304 w 435"/>
                  <a:gd name="T29" fmla="*/ 276 h 295"/>
                  <a:gd name="T30" fmla="*/ 360 w 435"/>
                  <a:gd name="T31" fmla="*/ 287 h 295"/>
                  <a:gd name="T32" fmla="*/ 426 w 435"/>
                  <a:gd name="T33" fmla="*/ 295 h 295"/>
                  <a:gd name="T34" fmla="*/ 435 w 435"/>
                  <a:gd name="T35" fmla="*/ 152 h 295"/>
                  <a:gd name="T36" fmla="*/ 433 w 435"/>
                  <a:gd name="T37" fmla="*/ 152 h 295"/>
                  <a:gd name="T38" fmla="*/ 427 w 435"/>
                  <a:gd name="T39" fmla="*/ 155 h 295"/>
                  <a:gd name="T40" fmla="*/ 417 w 435"/>
                  <a:gd name="T41" fmla="*/ 158 h 295"/>
                  <a:gd name="T42" fmla="*/ 404 w 435"/>
                  <a:gd name="T43" fmla="*/ 162 h 295"/>
                  <a:gd name="T44" fmla="*/ 387 w 435"/>
                  <a:gd name="T45" fmla="*/ 164 h 295"/>
                  <a:gd name="T46" fmla="*/ 367 w 435"/>
                  <a:gd name="T47" fmla="*/ 167 h 295"/>
                  <a:gd name="T48" fmla="*/ 342 w 435"/>
                  <a:gd name="T49" fmla="*/ 167 h 295"/>
                  <a:gd name="T50" fmla="*/ 317 w 435"/>
                  <a:gd name="T51" fmla="*/ 166 h 295"/>
                  <a:gd name="T52" fmla="*/ 287 w 435"/>
                  <a:gd name="T53" fmla="*/ 161 h 295"/>
                  <a:gd name="T54" fmla="*/ 256 w 435"/>
                  <a:gd name="T55" fmla="*/ 154 h 295"/>
                  <a:gd name="T56" fmla="*/ 220 w 435"/>
                  <a:gd name="T57" fmla="*/ 142 h 295"/>
                  <a:gd name="T58" fmla="*/ 184 w 435"/>
                  <a:gd name="T59" fmla="*/ 126 h 295"/>
                  <a:gd name="T60" fmla="*/ 144 w 435"/>
                  <a:gd name="T61" fmla="*/ 104 h 295"/>
                  <a:gd name="T62" fmla="*/ 101 w 435"/>
                  <a:gd name="T63" fmla="*/ 76 h 295"/>
                  <a:gd name="T64" fmla="*/ 57 w 435"/>
                  <a:gd name="T65" fmla="*/ 41 h 295"/>
                  <a:gd name="T66" fmla="*/ 12 w 435"/>
                  <a:gd name="T67" fmla="*/ 0 h 295"/>
                  <a:gd name="T68" fmla="*/ 10 w 435"/>
                  <a:gd name="T69" fmla="*/ 1 h 295"/>
                  <a:gd name="T70" fmla="*/ 5 w 435"/>
                  <a:gd name="T71" fmla="*/ 7 h 295"/>
                  <a:gd name="T72" fmla="*/ 3 w 435"/>
                  <a:gd name="T73" fmla="*/ 10 h 295"/>
                  <a:gd name="T74" fmla="*/ 1 w 435"/>
                  <a:gd name="T75" fmla="*/ 16 h 295"/>
                  <a:gd name="T76" fmla="*/ 0 w 435"/>
                  <a:gd name="T77" fmla="*/ 19 h 295"/>
                  <a:gd name="T78" fmla="*/ 0 w 435"/>
                  <a:gd name="T79" fmla="*/ 23 h 295"/>
                  <a:gd name="T80" fmla="*/ 1 w 435"/>
                  <a:gd name="T81" fmla="*/ 27 h 295"/>
                  <a:gd name="T82" fmla="*/ 3 w 435"/>
                  <a:gd name="T83" fmla="*/ 33 h 295"/>
                  <a:gd name="T84" fmla="*/ 3 w 435"/>
                  <a:gd name="T85" fmla="*/ 33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5" h="295">
                    <a:moveTo>
                      <a:pt x="3" y="33"/>
                    </a:moveTo>
                    <a:lnTo>
                      <a:pt x="3" y="35"/>
                    </a:lnTo>
                    <a:lnTo>
                      <a:pt x="6" y="43"/>
                    </a:lnTo>
                    <a:lnTo>
                      <a:pt x="10" y="53"/>
                    </a:lnTo>
                    <a:lnTo>
                      <a:pt x="18" y="69"/>
                    </a:lnTo>
                    <a:lnTo>
                      <a:pt x="27" y="87"/>
                    </a:lnTo>
                    <a:lnTo>
                      <a:pt x="41" y="109"/>
                    </a:lnTo>
                    <a:lnTo>
                      <a:pt x="58" y="130"/>
                    </a:lnTo>
                    <a:lnTo>
                      <a:pt x="79" y="154"/>
                    </a:lnTo>
                    <a:lnTo>
                      <a:pt x="104" y="177"/>
                    </a:lnTo>
                    <a:lnTo>
                      <a:pt x="134" y="200"/>
                    </a:lnTo>
                    <a:lnTo>
                      <a:pt x="168" y="222"/>
                    </a:lnTo>
                    <a:lnTo>
                      <a:pt x="208" y="243"/>
                    </a:lnTo>
                    <a:lnTo>
                      <a:pt x="253" y="260"/>
                    </a:lnTo>
                    <a:lnTo>
                      <a:pt x="304" y="276"/>
                    </a:lnTo>
                    <a:lnTo>
                      <a:pt x="360" y="287"/>
                    </a:lnTo>
                    <a:lnTo>
                      <a:pt x="426" y="295"/>
                    </a:lnTo>
                    <a:lnTo>
                      <a:pt x="435" y="152"/>
                    </a:lnTo>
                    <a:lnTo>
                      <a:pt x="433" y="152"/>
                    </a:lnTo>
                    <a:lnTo>
                      <a:pt x="427" y="155"/>
                    </a:lnTo>
                    <a:lnTo>
                      <a:pt x="417" y="158"/>
                    </a:lnTo>
                    <a:lnTo>
                      <a:pt x="404" y="162"/>
                    </a:lnTo>
                    <a:lnTo>
                      <a:pt x="387" y="164"/>
                    </a:lnTo>
                    <a:lnTo>
                      <a:pt x="367" y="167"/>
                    </a:lnTo>
                    <a:lnTo>
                      <a:pt x="342" y="167"/>
                    </a:lnTo>
                    <a:lnTo>
                      <a:pt x="317" y="166"/>
                    </a:lnTo>
                    <a:lnTo>
                      <a:pt x="287" y="161"/>
                    </a:lnTo>
                    <a:lnTo>
                      <a:pt x="256" y="154"/>
                    </a:lnTo>
                    <a:lnTo>
                      <a:pt x="220" y="142"/>
                    </a:lnTo>
                    <a:lnTo>
                      <a:pt x="184" y="126"/>
                    </a:lnTo>
                    <a:lnTo>
                      <a:pt x="144" y="104"/>
                    </a:lnTo>
                    <a:lnTo>
                      <a:pt x="101" y="76"/>
                    </a:lnTo>
                    <a:lnTo>
                      <a:pt x="57" y="41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5" y="7"/>
                    </a:lnTo>
                    <a:lnTo>
                      <a:pt x="3" y="10"/>
                    </a:lnTo>
                    <a:lnTo>
                      <a:pt x="1" y="16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3"/>
                    </a:lnTo>
                    <a:lnTo>
                      <a:pt x="3" y="33"/>
                    </a:lnTo>
                    <a:close/>
                  </a:path>
                </a:pathLst>
              </a:custGeom>
              <a:solidFill>
                <a:srgbClr val="E69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7" name="Freeform 81">
                <a:extLst>
                  <a:ext uri="{FF2B5EF4-FFF2-40B4-BE49-F238E27FC236}">
                    <a16:creationId xmlns:a16="http://schemas.microsoft.com/office/drawing/2014/main" id="{04B16AC9-369F-4B8E-A6AD-0EC833482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51"/>
                <a:ext cx="168" cy="18"/>
              </a:xfrm>
              <a:custGeom>
                <a:avLst/>
                <a:gdLst>
                  <a:gd name="T0" fmla="*/ 478 w 674"/>
                  <a:gd name="T1" fmla="*/ 0 h 72"/>
                  <a:gd name="T2" fmla="*/ 464 w 674"/>
                  <a:gd name="T3" fmla="*/ 0 h 72"/>
                  <a:gd name="T4" fmla="*/ 449 w 674"/>
                  <a:gd name="T5" fmla="*/ 0 h 72"/>
                  <a:gd name="T6" fmla="*/ 434 w 674"/>
                  <a:gd name="T7" fmla="*/ 0 h 72"/>
                  <a:gd name="T8" fmla="*/ 419 w 674"/>
                  <a:gd name="T9" fmla="*/ 0 h 72"/>
                  <a:gd name="T10" fmla="*/ 402 w 674"/>
                  <a:gd name="T11" fmla="*/ 0 h 72"/>
                  <a:gd name="T12" fmla="*/ 384 w 674"/>
                  <a:gd name="T13" fmla="*/ 1 h 72"/>
                  <a:gd name="T14" fmla="*/ 365 w 674"/>
                  <a:gd name="T15" fmla="*/ 1 h 72"/>
                  <a:gd name="T16" fmla="*/ 347 w 674"/>
                  <a:gd name="T17" fmla="*/ 2 h 72"/>
                  <a:gd name="T18" fmla="*/ 325 w 674"/>
                  <a:gd name="T19" fmla="*/ 2 h 72"/>
                  <a:gd name="T20" fmla="*/ 305 w 674"/>
                  <a:gd name="T21" fmla="*/ 2 h 72"/>
                  <a:gd name="T22" fmla="*/ 283 w 674"/>
                  <a:gd name="T23" fmla="*/ 3 h 72"/>
                  <a:gd name="T24" fmla="*/ 261 w 674"/>
                  <a:gd name="T25" fmla="*/ 4 h 72"/>
                  <a:gd name="T26" fmla="*/ 238 w 674"/>
                  <a:gd name="T27" fmla="*/ 4 h 72"/>
                  <a:gd name="T28" fmla="*/ 214 w 674"/>
                  <a:gd name="T29" fmla="*/ 4 h 72"/>
                  <a:gd name="T30" fmla="*/ 189 w 674"/>
                  <a:gd name="T31" fmla="*/ 5 h 72"/>
                  <a:gd name="T32" fmla="*/ 166 w 674"/>
                  <a:gd name="T33" fmla="*/ 6 h 72"/>
                  <a:gd name="T34" fmla="*/ 0 w 674"/>
                  <a:gd name="T35" fmla="*/ 45 h 72"/>
                  <a:gd name="T36" fmla="*/ 190 w 674"/>
                  <a:gd name="T37" fmla="*/ 72 h 72"/>
                  <a:gd name="T38" fmla="*/ 202 w 674"/>
                  <a:gd name="T39" fmla="*/ 71 h 72"/>
                  <a:gd name="T40" fmla="*/ 217 w 674"/>
                  <a:gd name="T41" fmla="*/ 70 h 72"/>
                  <a:gd name="T42" fmla="*/ 233 w 674"/>
                  <a:gd name="T43" fmla="*/ 70 h 72"/>
                  <a:gd name="T44" fmla="*/ 249 w 674"/>
                  <a:gd name="T45" fmla="*/ 70 h 72"/>
                  <a:gd name="T46" fmla="*/ 265 w 674"/>
                  <a:gd name="T47" fmla="*/ 69 h 72"/>
                  <a:gd name="T48" fmla="*/ 282 w 674"/>
                  <a:gd name="T49" fmla="*/ 69 h 72"/>
                  <a:gd name="T50" fmla="*/ 300 w 674"/>
                  <a:gd name="T51" fmla="*/ 69 h 72"/>
                  <a:gd name="T52" fmla="*/ 319 w 674"/>
                  <a:gd name="T53" fmla="*/ 69 h 72"/>
                  <a:gd name="T54" fmla="*/ 337 w 674"/>
                  <a:gd name="T55" fmla="*/ 68 h 72"/>
                  <a:gd name="T56" fmla="*/ 358 w 674"/>
                  <a:gd name="T57" fmla="*/ 68 h 72"/>
                  <a:gd name="T58" fmla="*/ 378 w 674"/>
                  <a:gd name="T59" fmla="*/ 67 h 72"/>
                  <a:gd name="T60" fmla="*/ 399 w 674"/>
                  <a:gd name="T61" fmla="*/ 67 h 72"/>
                  <a:gd name="T62" fmla="*/ 420 w 674"/>
                  <a:gd name="T63" fmla="*/ 66 h 72"/>
                  <a:gd name="T64" fmla="*/ 442 w 674"/>
                  <a:gd name="T65" fmla="*/ 66 h 72"/>
                  <a:gd name="T66" fmla="*/ 466 w 674"/>
                  <a:gd name="T67" fmla="*/ 66 h 72"/>
                  <a:gd name="T68" fmla="*/ 489 w 674"/>
                  <a:gd name="T69" fmla="*/ 66 h 72"/>
                  <a:gd name="T70" fmla="*/ 674 w 674"/>
                  <a:gd name="T71" fmla="*/ 36 h 72"/>
                  <a:gd name="T72" fmla="*/ 478 w 674"/>
                  <a:gd name="T73" fmla="*/ 0 h 72"/>
                  <a:gd name="T74" fmla="*/ 478 w 674"/>
                  <a:gd name="T7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4" h="72">
                    <a:moveTo>
                      <a:pt x="478" y="0"/>
                    </a:moveTo>
                    <a:lnTo>
                      <a:pt x="464" y="0"/>
                    </a:lnTo>
                    <a:lnTo>
                      <a:pt x="449" y="0"/>
                    </a:lnTo>
                    <a:lnTo>
                      <a:pt x="434" y="0"/>
                    </a:lnTo>
                    <a:lnTo>
                      <a:pt x="419" y="0"/>
                    </a:lnTo>
                    <a:lnTo>
                      <a:pt x="402" y="0"/>
                    </a:lnTo>
                    <a:lnTo>
                      <a:pt x="384" y="1"/>
                    </a:lnTo>
                    <a:lnTo>
                      <a:pt x="365" y="1"/>
                    </a:lnTo>
                    <a:lnTo>
                      <a:pt x="347" y="2"/>
                    </a:lnTo>
                    <a:lnTo>
                      <a:pt x="325" y="2"/>
                    </a:lnTo>
                    <a:lnTo>
                      <a:pt x="305" y="2"/>
                    </a:lnTo>
                    <a:lnTo>
                      <a:pt x="283" y="3"/>
                    </a:lnTo>
                    <a:lnTo>
                      <a:pt x="261" y="4"/>
                    </a:lnTo>
                    <a:lnTo>
                      <a:pt x="238" y="4"/>
                    </a:lnTo>
                    <a:lnTo>
                      <a:pt x="214" y="4"/>
                    </a:lnTo>
                    <a:lnTo>
                      <a:pt x="189" y="5"/>
                    </a:lnTo>
                    <a:lnTo>
                      <a:pt x="166" y="6"/>
                    </a:lnTo>
                    <a:lnTo>
                      <a:pt x="0" y="45"/>
                    </a:lnTo>
                    <a:lnTo>
                      <a:pt x="190" y="72"/>
                    </a:lnTo>
                    <a:lnTo>
                      <a:pt x="202" y="71"/>
                    </a:lnTo>
                    <a:lnTo>
                      <a:pt x="217" y="70"/>
                    </a:lnTo>
                    <a:lnTo>
                      <a:pt x="233" y="70"/>
                    </a:lnTo>
                    <a:lnTo>
                      <a:pt x="249" y="70"/>
                    </a:lnTo>
                    <a:lnTo>
                      <a:pt x="265" y="69"/>
                    </a:lnTo>
                    <a:lnTo>
                      <a:pt x="282" y="69"/>
                    </a:lnTo>
                    <a:lnTo>
                      <a:pt x="300" y="69"/>
                    </a:lnTo>
                    <a:lnTo>
                      <a:pt x="319" y="69"/>
                    </a:lnTo>
                    <a:lnTo>
                      <a:pt x="337" y="68"/>
                    </a:lnTo>
                    <a:lnTo>
                      <a:pt x="358" y="68"/>
                    </a:lnTo>
                    <a:lnTo>
                      <a:pt x="378" y="67"/>
                    </a:lnTo>
                    <a:lnTo>
                      <a:pt x="399" y="67"/>
                    </a:lnTo>
                    <a:lnTo>
                      <a:pt x="420" y="66"/>
                    </a:lnTo>
                    <a:lnTo>
                      <a:pt x="442" y="66"/>
                    </a:lnTo>
                    <a:lnTo>
                      <a:pt x="466" y="66"/>
                    </a:lnTo>
                    <a:lnTo>
                      <a:pt x="489" y="66"/>
                    </a:lnTo>
                    <a:lnTo>
                      <a:pt x="674" y="36"/>
                    </a:lnTo>
                    <a:lnTo>
                      <a:pt x="478" y="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8" name="Freeform 82">
                <a:extLst>
                  <a:ext uri="{FF2B5EF4-FFF2-40B4-BE49-F238E27FC236}">
                    <a16:creationId xmlns:a16="http://schemas.microsoft.com/office/drawing/2014/main" id="{F39C90E4-E1D3-4977-9590-56F5090D6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9"/>
                <a:ext cx="571" cy="561"/>
              </a:xfrm>
              <a:custGeom>
                <a:avLst/>
                <a:gdLst>
                  <a:gd name="T0" fmla="*/ 672 w 2284"/>
                  <a:gd name="T1" fmla="*/ 19 h 2244"/>
                  <a:gd name="T2" fmla="*/ 302 w 2284"/>
                  <a:gd name="T3" fmla="*/ 27 h 2244"/>
                  <a:gd name="T4" fmla="*/ 48 w 2284"/>
                  <a:gd name="T5" fmla="*/ 32 h 2244"/>
                  <a:gd name="T6" fmla="*/ 1 w 2284"/>
                  <a:gd name="T7" fmla="*/ 129 h 2244"/>
                  <a:gd name="T8" fmla="*/ 0 w 2284"/>
                  <a:gd name="T9" fmla="*/ 502 h 2244"/>
                  <a:gd name="T10" fmla="*/ 0 w 2284"/>
                  <a:gd name="T11" fmla="*/ 971 h 2244"/>
                  <a:gd name="T12" fmla="*/ 0 w 2284"/>
                  <a:gd name="T13" fmla="*/ 1379 h 2244"/>
                  <a:gd name="T14" fmla="*/ 1 w 2284"/>
                  <a:gd name="T15" fmla="*/ 1795 h 2244"/>
                  <a:gd name="T16" fmla="*/ 10 w 2284"/>
                  <a:gd name="T17" fmla="*/ 2125 h 2244"/>
                  <a:gd name="T18" fmla="*/ 23 w 2284"/>
                  <a:gd name="T19" fmla="*/ 2227 h 2244"/>
                  <a:gd name="T20" fmla="*/ 285 w 2284"/>
                  <a:gd name="T21" fmla="*/ 2234 h 2244"/>
                  <a:gd name="T22" fmla="*/ 701 w 2284"/>
                  <a:gd name="T23" fmla="*/ 2243 h 2244"/>
                  <a:gd name="T24" fmla="*/ 985 w 2284"/>
                  <a:gd name="T25" fmla="*/ 2243 h 2244"/>
                  <a:gd name="T26" fmla="*/ 1332 w 2284"/>
                  <a:gd name="T27" fmla="*/ 2237 h 2244"/>
                  <a:gd name="T28" fmla="*/ 1879 w 2284"/>
                  <a:gd name="T29" fmla="*/ 2233 h 2244"/>
                  <a:gd name="T30" fmla="*/ 2259 w 2284"/>
                  <a:gd name="T31" fmla="*/ 2233 h 2244"/>
                  <a:gd name="T32" fmla="*/ 2282 w 2284"/>
                  <a:gd name="T33" fmla="*/ 2104 h 2244"/>
                  <a:gd name="T34" fmla="*/ 2284 w 2284"/>
                  <a:gd name="T35" fmla="*/ 1729 h 2244"/>
                  <a:gd name="T36" fmla="*/ 2283 w 2284"/>
                  <a:gd name="T37" fmla="*/ 1365 h 2244"/>
                  <a:gd name="T38" fmla="*/ 2278 w 2284"/>
                  <a:gd name="T39" fmla="*/ 1116 h 2244"/>
                  <a:gd name="T40" fmla="*/ 2266 w 2284"/>
                  <a:gd name="T41" fmla="*/ 608 h 2244"/>
                  <a:gd name="T42" fmla="*/ 2251 w 2284"/>
                  <a:gd name="T43" fmla="*/ 128 h 2244"/>
                  <a:gd name="T44" fmla="*/ 2205 w 2284"/>
                  <a:gd name="T45" fmla="*/ 0 h 2244"/>
                  <a:gd name="T46" fmla="*/ 1866 w 2284"/>
                  <a:gd name="T47" fmla="*/ 1 h 2244"/>
                  <a:gd name="T48" fmla="*/ 1451 w 2284"/>
                  <a:gd name="T49" fmla="*/ 5 h 2244"/>
                  <a:gd name="T50" fmla="*/ 1296 w 2284"/>
                  <a:gd name="T51" fmla="*/ 74 h 2244"/>
                  <a:gd name="T52" fmla="*/ 1665 w 2284"/>
                  <a:gd name="T53" fmla="*/ 67 h 2244"/>
                  <a:gd name="T54" fmla="*/ 2000 w 2284"/>
                  <a:gd name="T55" fmla="*/ 65 h 2244"/>
                  <a:gd name="T56" fmla="*/ 2180 w 2284"/>
                  <a:gd name="T57" fmla="*/ 66 h 2244"/>
                  <a:gd name="T58" fmla="*/ 2191 w 2284"/>
                  <a:gd name="T59" fmla="*/ 208 h 2244"/>
                  <a:gd name="T60" fmla="*/ 2187 w 2284"/>
                  <a:gd name="T61" fmla="*/ 618 h 2244"/>
                  <a:gd name="T62" fmla="*/ 2190 w 2284"/>
                  <a:gd name="T63" fmla="*/ 1012 h 2244"/>
                  <a:gd name="T64" fmla="*/ 2203 w 2284"/>
                  <a:gd name="T65" fmla="*/ 1241 h 2244"/>
                  <a:gd name="T66" fmla="*/ 2205 w 2284"/>
                  <a:gd name="T67" fmla="*/ 1631 h 2244"/>
                  <a:gd name="T68" fmla="*/ 2204 w 2284"/>
                  <a:gd name="T69" fmla="*/ 2022 h 2244"/>
                  <a:gd name="T70" fmla="*/ 2172 w 2284"/>
                  <a:gd name="T71" fmla="*/ 2167 h 2244"/>
                  <a:gd name="T72" fmla="*/ 1853 w 2284"/>
                  <a:gd name="T73" fmla="*/ 2159 h 2244"/>
                  <a:gd name="T74" fmla="*/ 1424 w 2284"/>
                  <a:gd name="T75" fmla="*/ 2153 h 2244"/>
                  <a:gd name="T76" fmla="*/ 1144 w 2284"/>
                  <a:gd name="T77" fmla="*/ 2159 h 2244"/>
                  <a:gd name="T78" fmla="*/ 760 w 2284"/>
                  <a:gd name="T79" fmla="*/ 2164 h 2244"/>
                  <a:gd name="T80" fmla="*/ 313 w 2284"/>
                  <a:gd name="T81" fmla="*/ 2161 h 2244"/>
                  <a:gd name="T82" fmla="*/ 99 w 2284"/>
                  <a:gd name="T83" fmla="*/ 2161 h 2244"/>
                  <a:gd name="T84" fmla="*/ 91 w 2284"/>
                  <a:gd name="T85" fmla="*/ 1927 h 2244"/>
                  <a:gd name="T86" fmla="*/ 75 w 2284"/>
                  <a:gd name="T87" fmla="*/ 1446 h 2244"/>
                  <a:gd name="T88" fmla="*/ 63 w 2284"/>
                  <a:gd name="T89" fmla="*/ 1034 h 2244"/>
                  <a:gd name="T90" fmla="*/ 63 w 2284"/>
                  <a:gd name="T91" fmla="*/ 780 h 2244"/>
                  <a:gd name="T92" fmla="*/ 71 w 2284"/>
                  <a:gd name="T93" fmla="*/ 421 h 2244"/>
                  <a:gd name="T94" fmla="*/ 81 w 2284"/>
                  <a:gd name="T95" fmla="*/ 144 h 2244"/>
                  <a:gd name="T96" fmla="*/ 252 w 2284"/>
                  <a:gd name="T97" fmla="*/ 97 h 2244"/>
                  <a:gd name="T98" fmla="*/ 540 w 2284"/>
                  <a:gd name="T99" fmla="*/ 90 h 2244"/>
                  <a:gd name="T100" fmla="*/ 828 w 2284"/>
                  <a:gd name="T101" fmla="*/ 83 h 2244"/>
                  <a:gd name="T102" fmla="*/ 973 w 2284"/>
                  <a:gd name="T103" fmla="*/ 14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84" h="2244">
                    <a:moveTo>
                      <a:pt x="973" y="14"/>
                    </a:moveTo>
                    <a:lnTo>
                      <a:pt x="901" y="15"/>
                    </a:lnTo>
                    <a:lnTo>
                      <a:pt x="826" y="16"/>
                    </a:lnTo>
                    <a:lnTo>
                      <a:pt x="749" y="17"/>
                    </a:lnTo>
                    <a:lnTo>
                      <a:pt x="672" y="19"/>
                    </a:lnTo>
                    <a:lnTo>
                      <a:pt x="594" y="21"/>
                    </a:lnTo>
                    <a:lnTo>
                      <a:pt x="518" y="22"/>
                    </a:lnTo>
                    <a:lnTo>
                      <a:pt x="443" y="24"/>
                    </a:lnTo>
                    <a:lnTo>
                      <a:pt x="372" y="26"/>
                    </a:lnTo>
                    <a:lnTo>
                      <a:pt x="302" y="27"/>
                    </a:lnTo>
                    <a:lnTo>
                      <a:pt x="239" y="28"/>
                    </a:lnTo>
                    <a:lnTo>
                      <a:pt x="180" y="30"/>
                    </a:lnTo>
                    <a:lnTo>
                      <a:pt x="129" y="31"/>
                    </a:lnTo>
                    <a:lnTo>
                      <a:pt x="84" y="31"/>
                    </a:lnTo>
                    <a:lnTo>
                      <a:pt x="48" y="32"/>
                    </a:lnTo>
                    <a:lnTo>
                      <a:pt x="20" y="32"/>
                    </a:lnTo>
                    <a:lnTo>
                      <a:pt x="4" y="33"/>
                    </a:lnTo>
                    <a:lnTo>
                      <a:pt x="3" y="50"/>
                    </a:lnTo>
                    <a:lnTo>
                      <a:pt x="2" y="83"/>
                    </a:lnTo>
                    <a:lnTo>
                      <a:pt x="1" y="129"/>
                    </a:lnTo>
                    <a:lnTo>
                      <a:pt x="1" y="186"/>
                    </a:lnTo>
                    <a:lnTo>
                      <a:pt x="0" y="253"/>
                    </a:lnTo>
                    <a:lnTo>
                      <a:pt x="0" y="330"/>
                    </a:lnTo>
                    <a:lnTo>
                      <a:pt x="0" y="413"/>
                    </a:lnTo>
                    <a:lnTo>
                      <a:pt x="0" y="502"/>
                    </a:lnTo>
                    <a:lnTo>
                      <a:pt x="0" y="593"/>
                    </a:lnTo>
                    <a:lnTo>
                      <a:pt x="0" y="688"/>
                    </a:lnTo>
                    <a:lnTo>
                      <a:pt x="0" y="783"/>
                    </a:lnTo>
                    <a:lnTo>
                      <a:pt x="0" y="879"/>
                    </a:lnTo>
                    <a:lnTo>
                      <a:pt x="0" y="971"/>
                    </a:lnTo>
                    <a:lnTo>
                      <a:pt x="0" y="1060"/>
                    </a:lnTo>
                    <a:lnTo>
                      <a:pt x="0" y="1144"/>
                    </a:lnTo>
                    <a:lnTo>
                      <a:pt x="0" y="1221"/>
                    </a:lnTo>
                    <a:lnTo>
                      <a:pt x="0" y="1297"/>
                    </a:lnTo>
                    <a:lnTo>
                      <a:pt x="0" y="1379"/>
                    </a:lnTo>
                    <a:lnTo>
                      <a:pt x="0" y="1461"/>
                    </a:lnTo>
                    <a:lnTo>
                      <a:pt x="0" y="1546"/>
                    </a:lnTo>
                    <a:lnTo>
                      <a:pt x="0" y="1629"/>
                    </a:lnTo>
                    <a:lnTo>
                      <a:pt x="0" y="1715"/>
                    </a:lnTo>
                    <a:lnTo>
                      <a:pt x="1" y="1795"/>
                    </a:lnTo>
                    <a:lnTo>
                      <a:pt x="3" y="1874"/>
                    </a:lnTo>
                    <a:lnTo>
                      <a:pt x="5" y="1947"/>
                    </a:lnTo>
                    <a:lnTo>
                      <a:pt x="6" y="2013"/>
                    </a:lnTo>
                    <a:lnTo>
                      <a:pt x="8" y="2073"/>
                    </a:lnTo>
                    <a:lnTo>
                      <a:pt x="10" y="2125"/>
                    </a:lnTo>
                    <a:lnTo>
                      <a:pt x="11" y="2168"/>
                    </a:lnTo>
                    <a:lnTo>
                      <a:pt x="12" y="2200"/>
                    </a:lnTo>
                    <a:lnTo>
                      <a:pt x="13" y="2220"/>
                    </a:lnTo>
                    <a:lnTo>
                      <a:pt x="14" y="2227"/>
                    </a:lnTo>
                    <a:lnTo>
                      <a:pt x="23" y="2227"/>
                    </a:lnTo>
                    <a:lnTo>
                      <a:pt x="50" y="2228"/>
                    </a:lnTo>
                    <a:lnTo>
                      <a:pt x="91" y="2229"/>
                    </a:lnTo>
                    <a:lnTo>
                      <a:pt x="147" y="2230"/>
                    </a:lnTo>
                    <a:lnTo>
                      <a:pt x="211" y="2232"/>
                    </a:lnTo>
                    <a:lnTo>
                      <a:pt x="285" y="2234"/>
                    </a:lnTo>
                    <a:lnTo>
                      <a:pt x="366" y="2237"/>
                    </a:lnTo>
                    <a:lnTo>
                      <a:pt x="450" y="2239"/>
                    </a:lnTo>
                    <a:lnTo>
                      <a:pt x="534" y="2240"/>
                    </a:lnTo>
                    <a:lnTo>
                      <a:pt x="620" y="2242"/>
                    </a:lnTo>
                    <a:lnTo>
                      <a:pt x="701" y="2243"/>
                    </a:lnTo>
                    <a:lnTo>
                      <a:pt x="777" y="2244"/>
                    </a:lnTo>
                    <a:lnTo>
                      <a:pt x="846" y="2244"/>
                    </a:lnTo>
                    <a:lnTo>
                      <a:pt x="905" y="2244"/>
                    </a:lnTo>
                    <a:lnTo>
                      <a:pt x="952" y="2244"/>
                    </a:lnTo>
                    <a:lnTo>
                      <a:pt x="985" y="2243"/>
                    </a:lnTo>
                    <a:lnTo>
                      <a:pt x="1019" y="2241"/>
                    </a:lnTo>
                    <a:lnTo>
                      <a:pt x="1076" y="2240"/>
                    </a:lnTo>
                    <a:lnTo>
                      <a:pt x="1148" y="2238"/>
                    </a:lnTo>
                    <a:lnTo>
                      <a:pt x="1235" y="2238"/>
                    </a:lnTo>
                    <a:lnTo>
                      <a:pt x="1332" y="2237"/>
                    </a:lnTo>
                    <a:lnTo>
                      <a:pt x="1437" y="2236"/>
                    </a:lnTo>
                    <a:lnTo>
                      <a:pt x="1548" y="2235"/>
                    </a:lnTo>
                    <a:lnTo>
                      <a:pt x="1660" y="2235"/>
                    </a:lnTo>
                    <a:lnTo>
                      <a:pt x="1771" y="2234"/>
                    </a:lnTo>
                    <a:lnTo>
                      <a:pt x="1879" y="2233"/>
                    </a:lnTo>
                    <a:lnTo>
                      <a:pt x="1981" y="2233"/>
                    </a:lnTo>
                    <a:lnTo>
                      <a:pt x="2072" y="2233"/>
                    </a:lnTo>
                    <a:lnTo>
                      <a:pt x="2150" y="2233"/>
                    </a:lnTo>
                    <a:lnTo>
                      <a:pt x="2214" y="2233"/>
                    </a:lnTo>
                    <a:lnTo>
                      <a:pt x="2259" y="2233"/>
                    </a:lnTo>
                    <a:lnTo>
                      <a:pt x="2282" y="2233"/>
                    </a:lnTo>
                    <a:lnTo>
                      <a:pt x="2282" y="2223"/>
                    </a:lnTo>
                    <a:lnTo>
                      <a:pt x="2282" y="2198"/>
                    </a:lnTo>
                    <a:lnTo>
                      <a:pt x="2282" y="2158"/>
                    </a:lnTo>
                    <a:lnTo>
                      <a:pt x="2282" y="2104"/>
                    </a:lnTo>
                    <a:lnTo>
                      <a:pt x="2282" y="2041"/>
                    </a:lnTo>
                    <a:lnTo>
                      <a:pt x="2283" y="1970"/>
                    </a:lnTo>
                    <a:lnTo>
                      <a:pt x="2283" y="1893"/>
                    </a:lnTo>
                    <a:lnTo>
                      <a:pt x="2284" y="1812"/>
                    </a:lnTo>
                    <a:lnTo>
                      <a:pt x="2284" y="1729"/>
                    </a:lnTo>
                    <a:lnTo>
                      <a:pt x="2284" y="1647"/>
                    </a:lnTo>
                    <a:lnTo>
                      <a:pt x="2284" y="1567"/>
                    </a:lnTo>
                    <a:lnTo>
                      <a:pt x="2284" y="1493"/>
                    </a:lnTo>
                    <a:lnTo>
                      <a:pt x="2283" y="1425"/>
                    </a:lnTo>
                    <a:lnTo>
                      <a:pt x="2283" y="1365"/>
                    </a:lnTo>
                    <a:lnTo>
                      <a:pt x="2283" y="1317"/>
                    </a:lnTo>
                    <a:lnTo>
                      <a:pt x="2283" y="1284"/>
                    </a:lnTo>
                    <a:lnTo>
                      <a:pt x="2282" y="1246"/>
                    </a:lnTo>
                    <a:lnTo>
                      <a:pt x="2280" y="1190"/>
                    </a:lnTo>
                    <a:lnTo>
                      <a:pt x="2278" y="1116"/>
                    </a:lnTo>
                    <a:lnTo>
                      <a:pt x="2276" y="1030"/>
                    </a:lnTo>
                    <a:lnTo>
                      <a:pt x="2273" y="933"/>
                    </a:lnTo>
                    <a:lnTo>
                      <a:pt x="2271" y="829"/>
                    </a:lnTo>
                    <a:lnTo>
                      <a:pt x="2268" y="720"/>
                    </a:lnTo>
                    <a:lnTo>
                      <a:pt x="2266" y="608"/>
                    </a:lnTo>
                    <a:lnTo>
                      <a:pt x="2262" y="498"/>
                    </a:lnTo>
                    <a:lnTo>
                      <a:pt x="2260" y="392"/>
                    </a:lnTo>
                    <a:lnTo>
                      <a:pt x="2256" y="292"/>
                    </a:lnTo>
                    <a:lnTo>
                      <a:pt x="2254" y="204"/>
                    </a:lnTo>
                    <a:lnTo>
                      <a:pt x="2251" y="128"/>
                    </a:lnTo>
                    <a:lnTo>
                      <a:pt x="2249" y="66"/>
                    </a:lnTo>
                    <a:lnTo>
                      <a:pt x="2247" y="24"/>
                    </a:lnTo>
                    <a:lnTo>
                      <a:pt x="2246" y="3"/>
                    </a:lnTo>
                    <a:lnTo>
                      <a:pt x="2234" y="1"/>
                    </a:lnTo>
                    <a:lnTo>
                      <a:pt x="2205" y="0"/>
                    </a:lnTo>
                    <a:lnTo>
                      <a:pt x="2158" y="0"/>
                    </a:lnTo>
                    <a:lnTo>
                      <a:pt x="2100" y="0"/>
                    </a:lnTo>
                    <a:lnTo>
                      <a:pt x="2029" y="0"/>
                    </a:lnTo>
                    <a:lnTo>
                      <a:pt x="1950" y="0"/>
                    </a:lnTo>
                    <a:lnTo>
                      <a:pt x="1866" y="1"/>
                    </a:lnTo>
                    <a:lnTo>
                      <a:pt x="1780" y="2"/>
                    </a:lnTo>
                    <a:lnTo>
                      <a:pt x="1691" y="2"/>
                    </a:lnTo>
                    <a:lnTo>
                      <a:pt x="1605" y="4"/>
                    </a:lnTo>
                    <a:lnTo>
                      <a:pt x="1525" y="4"/>
                    </a:lnTo>
                    <a:lnTo>
                      <a:pt x="1451" y="5"/>
                    </a:lnTo>
                    <a:lnTo>
                      <a:pt x="1387" y="6"/>
                    </a:lnTo>
                    <a:lnTo>
                      <a:pt x="1337" y="7"/>
                    </a:lnTo>
                    <a:lnTo>
                      <a:pt x="1302" y="7"/>
                    </a:lnTo>
                    <a:lnTo>
                      <a:pt x="1285" y="8"/>
                    </a:lnTo>
                    <a:lnTo>
                      <a:pt x="1296" y="74"/>
                    </a:lnTo>
                    <a:lnTo>
                      <a:pt x="1367" y="72"/>
                    </a:lnTo>
                    <a:lnTo>
                      <a:pt x="1440" y="71"/>
                    </a:lnTo>
                    <a:lnTo>
                      <a:pt x="1515" y="70"/>
                    </a:lnTo>
                    <a:lnTo>
                      <a:pt x="1590" y="69"/>
                    </a:lnTo>
                    <a:lnTo>
                      <a:pt x="1665" y="67"/>
                    </a:lnTo>
                    <a:lnTo>
                      <a:pt x="1739" y="67"/>
                    </a:lnTo>
                    <a:lnTo>
                      <a:pt x="1810" y="66"/>
                    </a:lnTo>
                    <a:lnTo>
                      <a:pt x="1878" y="66"/>
                    </a:lnTo>
                    <a:lnTo>
                      <a:pt x="1941" y="65"/>
                    </a:lnTo>
                    <a:lnTo>
                      <a:pt x="2000" y="65"/>
                    </a:lnTo>
                    <a:lnTo>
                      <a:pt x="2052" y="65"/>
                    </a:lnTo>
                    <a:lnTo>
                      <a:pt x="2097" y="65"/>
                    </a:lnTo>
                    <a:lnTo>
                      <a:pt x="2134" y="65"/>
                    </a:lnTo>
                    <a:lnTo>
                      <a:pt x="2161" y="65"/>
                    </a:lnTo>
                    <a:lnTo>
                      <a:pt x="2180" y="66"/>
                    </a:lnTo>
                    <a:lnTo>
                      <a:pt x="2187" y="67"/>
                    </a:lnTo>
                    <a:lnTo>
                      <a:pt x="2188" y="77"/>
                    </a:lnTo>
                    <a:lnTo>
                      <a:pt x="2191" y="105"/>
                    </a:lnTo>
                    <a:lnTo>
                      <a:pt x="2191" y="150"/>
                    </a:lnTo>
                    <a:lnTo>
                      <a:pt x="2191" y="208"/>
                    </a:lnTo>
                    <a:lnTo>
                      <a:pt x="2190" y="276"/>
                    </a:lnTo>
                    <a:lnTo>
                      <a:pt x="2188" y="354"/>
                    </a:lnTo>
                    <a:lnTo>
                      <a:pt x="2187" y="439"/>
                    </a:lnTo>
                    <a:lnTo>
                      <a:pt x="2187" y="528"/>
                    </a:lnTo>
                    <a:lnTo>
                      <a:pt x="2187" y="618"/>
                    </a:lnTo>
                    <a:lnTo>
                      <a:pt x="2186" y="707"/>
                    </a:lnTo>
                    <a:lnTo>
                      <a:pt x="2186" y="793"/>
                    </a:lnTo>
                    <a:lnTo>
                      <a:pt x="2187" y="876"/>
                    </a:lnTo>
                    <a:lnTo>
                      <a:pt x="2187" y="948"/>
                    </a:lnTo>
                    <a:lnTo>
                      <a:pt x="2190" y="1012"/>
                    </a:lnTo>
                    <a:lnTo>
                      <a:pt x="2192" y="1063"/>
                    </a:lnTo>
                    <a:lnTo>
                      <a:pt x="2196" y="1100"/>
                    </a:lnTo>
                    <a:lnTo>
                      <a:pt x="2198" y="1136"/>
                    </a:lnTo>
                    <a:lnTo>
                      <a:pt x="2201" y="1183"/>
                    </a:lnTo>
                    <a:lnTo>
                      <a:pt x="2203" y="1241"/>
                    </a:lnTo>
                    <a:lnTo>
                      <a:pt x="2204" y="1308"/>
                    </a:lnTo>
                    <a:lnTo>
                      <a:pt x="2204" y="1383"/>
                    </a:lnTo>
                    <a:lnTo>
                      <a:pt x="2204" y="1462"/>
                    </a:lnTo>
                    <a:lnTo>
                      <a:pt x="2204" y="1545"/>
                    </a:lnTo>
                    <a:lnTo>
                      <a:pt x="2205" y="1631"/>
                    </a:lnTo>
                    <a:lnTo>
                      <a:pt x="2204" y="1716"/>
                    </a:lnTo>
                    <a:lnTo>
                      <a:pt x="2204" y="1799"/>
                    </a:lnTo>
                    <a:lnTo>
                      <a:pt x="2204" y="1879"/>
                    </a:lnTo>
                    <a:lnTo>
                      <a:pt x="2204" y="1955"/>
                    </a:lnTo>
                    <a:lnTo>
                      <a:pt x="2204" y="2022"/>
                    </a:lnTo>
                    <a:lnTo>
                      <a:pt x="2205" y="2081"/>
                    </a:lnTo>
                    <a:lnTo>
                      <a:pt x="2207" y="2130"/>
                    </a:lnTo>
                    <a:lnTo>
                      <a:pt x="2210" y="2168"/>
                    </a:lnTo>
                    <a:lnTo>
                      <a:pt x="2200" y="2168"/>
                    </a:lnTo>
                    <a:lnTo>
                      <a:pt x="2172" y="2167"/>
                    </a:lnTo>
                    <a:lnTo>
                      <a:pt x="2129" y="2165"/>
                    </a:lnTo>
                    <a:lnTo>
                      <a:pt x="2075" y="2164"/>
                    </a:lnTo>
                    <a:lnTo>
                      <a:pt x="2008" y="2162"/>
                    </a:lnTo>
                    <a:lnTo>
                      <a:pt x="1933" y="2161"/>
                    </a:lnTo>
                    <a:lnTo>
                      <a:pt x="1853" y="2159"/>
                    </a:lnTo>
                    <a:lnTo>
                      <a:pt x="1768" y="2158"/>
                    </a:lnTo>
                    <a:lnTo>
                      <a:pt x="1679" y="2155"/>
                    </a:lnTo>
                    <a:lnTo>
                      <a:pt x="1591" y="2154"/>
                    </a:lnTo>
                    <a:lnTo>
                      <a:pt x="1506" y="2153"/>
                    </a:lnTo>
                    <a:lnTo>
                      <a:pt x="1424" y="2153"/>
                    </a:lnTo>
                    <a:lnTo>
                      <a:pt x="1349" y="2153"/>
                    </a:lnTo>
                    <a:lnTo>
                      <a:pt x="1284" y="2154"/>
                    </a:lnTo>
                    <a:lnTo>
                      <a:pt x="1228" y="2154"/>
                    </a:lnTo>
                    <a:lnTo>
                      <a:pt x="1187" y="2158"/>
                    </a:lnTo>
                    <a:lnTo>
                      <a:pt x="1144" y="2159"/>
                    </a:lnTo>
                    <a:lnTo>
                      <a:pt x="1087" y="2161"/>
                    </a:lnTo>
                    <a:lnTo>
                      <a:pt x="1016" y="2162"/>
                    </a:lnTo>
                    <a:lnTo>
                      <a:pt x="938" y="2164"/>
                    </a:lnTo>
                    <a:lnTo>
                      <a:pt x="852" y="2164"/>
                    </a:lnTo>
                    <a:lnTo>
                      <a:pt x="760" y="2164"/>
                    </a:lnTo>
                    <a:lnTo>
                      <a:pt x="667" y="2164"/>
                    </a:lnTo>
                    <a:lnTo>
                      <a:pt x="573" y="2164"/>
                    </a:lnTo>
                    <a:lnTo>
                      <a:pt x="481" y="2163"/>
                    </a:lnTo>
                    <a:lnTo>
                      <a:pt x="394" y="2162"/>
                    </a:lnTo>
                    <a:lnTo>
                      <a:pt x="313" y="2161"/>
                    </a:lnTo>
                    <a:lnTo>
                      <a:pt x="243" y="2161"/>
                    </a:lnTo>
                    <a:lnTo>
                      <a:pt x="183" y="2161"/>
                    </a:lnTo>
                    <a:lnTo>
                      <a:pt x="138" y="2161"/>
                    </a:lnTo>
                    <a:lnTo>
                      <a:pt x="109" y="2161"/>
                    </a:lnTo>
                    <a:lnTo>
                      <a:pt x="99" y="2161"/>
                    </a:lnTo>
                    <a:lnTo>
                      <a:pt x="98" y="2149"/>
                    </a:lnTo>
                    <a:lnTo>
                      <a:pt x="97" y="2117"/>
                    </a:lnTo>
                    <a:lnTo>
                      <a:pt x="95" y="2068"/>
                    </a:lnTo>
                    <a:lnTo>
                      <a:pt x="94" y="2005"/>
                    </a:lnTo>
                    <a:lnTo>
                      <a:pt x="91" y="1927"/>
                    </a:lnTo>
                    <a:lnTo>
                      <a:pt x="87" y="1841"/>
                    </a:lnTo>
                    <a:lnTo>
                      <a:pt x="84" y="1747"/>
                    </a:lnTo>
                    <a:lnTo>
                      <a:pt x="81" y="1649"/>
                    </a:lnTo>
                    <a:lnTo>
                      <a:pt x="78" y="1546"/>
                    </a:lnTo>
                    <a:lnTo>
                      <a:pt x="75" y="1446"/>
                    </a:lnTo>
                    <a:lnTo>
                      <a:pt x="71" y="1346"/>
                    </a:lnTo>
                    <a:lnTo>
                      <a:pt x="69" y="1254"/>
                    </a:lnTo>
                    <a:lnTo>
                      <a:pt x="66" y="1169"/>
                    </a:lnTo>
                    <a:lnTo>
                      <a:pt x="65" y="1095"/>
                    </a:lnTo>
                    <a:lnTo>
                      <a:pt x="63" y="1034"/>
                    </a:lnTo>
                    <a:lnTo>
                      <a:pt x="63" y="990"/>
                    </a:lnTo>
                    <a:lnTo>
                      <a:pt x="61" y="950"/>
                    </a:lnTo>
                    <a:lnTo>
                      <a:pt x="61" y="902"/>
                    </a:lnTo>
                    <a:lnTo>
                      <a:pt x="62" y="843"/>
                    </a:lnTo>
                    <a:lnTo>
                      <a:pt x="63" y="780"/>
                    </a:lnTo>
                    <a:lnTo>
                      <a:pt x="64" y="711"/>
                    </a:lnTo>
                    <a:lnTo>
                      <a:pt x="65" y="641"/>
                    </a:lnTo>
                    <a:lnTo>
                      <a:pt x="68" y="567"/>
                    </a:lnTo>
                    <a:lnTo>
                      <a:pt x="70" y="494"/>
                    </a:lnTo>
                    <a:lnTo>
                      <a:pt x="71" y="421"/>
                    </a:lnTo>
                    <a:lnTo>
                      <a:pt x="74" y="352"/>
                    </a:lnTo>
                    <a:lnTo>
                      <a:pt x="75" y="288"/>
                    </a:lnTo>
                    <a:lnTo>
                      <a:pt x="78" y="232"/>
                    </a:lnTo>
                    <a:lnTo>
                      <a:pt x="79" y="183"/>
                    </a:lnTo>
                    <a:lnTo>
                      <a:pt x="81" y="144"/>
                    </a:lnTo>
                    <a:lnTo>
                      <a:pt x="82" y="116"/>
                    </a:lnTo>
                    <a:lnTo>
                      <a:pt x="84" y="101"/>
                    </a:lnTo>
                    <a:lnTo>
                      <a:pt x="140" y="100"/>
                    </a:lnTo>
                    <a:lnTo>
                      <a:pt x="196" y="98"/>
                    </a:lnTo>
                    <a:lnTo>
                      <a:pt x="252" y="97"/>
                    </a:lnTo>
                    <a:lnTo>
                      <a:pt x="309" y="96"/>
                    </a:lnTo>
                    <a:lnTo>
                      <a:pt x="367" y="94"/>
                    </a:lnTo>
                    <a:lnTo>
                      <a:pt x="425" y="93"/>
                    </a:lnTo>
                    <a:lnTo>
                      <a:pt x="482" y="91"/>
                    </a:lnTo>
                    <a:lnTo>
                      <a:pt x="540" y="90"/>
                    </a:lnTo>
                    <a:lnTo>
                      <a:pt x="598" y="88"/>
                    </a:lnTo>
                    <a:lnTo>
                      <a:pt x="655" y="87"/>
                    </a:lnTo>
                    <a:lnTo>
                      <a:pt x="713" y="85"/>
                    </a:lnTo>
                    <a:lnTo>
                      <a:pt x="770" y="84"/>
                    </a:lnTo>
                    <a:lnTo>
                      <a:pt x="828" y="83"/>
                    </a:lnTo>
                    <a:lnTo>
                      <a:pt x="885" y="82"/>
                    </a:lnTo>
                    <a:lnTo>
                      <a:pt x="941" y="81"/>
                    </a:lnTo>
                    <a:lnTo>
                      <a:pt x="997" y="80"/>
                    </a:lnTo>
                    <a:lnTo>
                      <a:pt x="973" y="14"/>
                    </a:lnTo>
                    <a:lnTo>
                      <a:pt x="97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79" name="Freeform 83">
                <a:extLst>
                  <a:ext uri="{FF2B5EF4-FFF2-40B4-BE49-F238E27FC236}">
                    <a16:creationId xmlns:a16="http://schemas.microsoft.com/office/drawing/2014/main" id="{AE0CAD7B-570A-40A9-A898-82E429BDA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434"/>
                <a:ext cx="119" cy="76"/>
              </a:xfrm>
              <a:custGeom>
                <a:avLst/>
                <a:gdLst>
                  <a:gd name="T0" fmla="*/ 3 w 474"/>
                  <a:gd name="T1" fmla="*/ 211 h 304"/>
                  <a:gd name="T2" fmla="*/ 3 w 474"/>
                  <a:gd name="T3" fmla="*/ 211 h 304"/>
                  <a:gd name="T4" fmla="*/ 5 w 474"/>
                  <a:gd name="T5" fmla="*/ 209 h 304"/>
                  <a:gd name="T6" fmla="*/ 9 w 474"/>
                  <a:gd name="T7" fmla="*/ 208 h 304"/>
                  <a:gd name="T8" fmla="*/ 15 w 474"/>
                  <a:gd name="T9" fmla="*/ 206 h 304"/>
                  <a:gd name="T10" fmla="*/ 21 w 474"/>
                  <a:gd name="T11" fmla="*/ 204 h 304"/>
                  <a:gd name="T12" fmla="*/ 31 w 474"/>
                  <a:gd name="T13" fmla="*/ 202 h 304"/>
                  <a:gd name="T14" fmla="*/ 41 w 474"/>
                  <a:gd name="T15" fmla="*/ 201 h 304"/>
                  <a:gd name="T16" fmla="*/ 53 w 474"/>
                  <a:gd name="T17" fmla="*/ 201 h 304"/>
                  <a:gd name="T18" fmla="*/ 65 w 474"/>
                  <a:gd name="T19" fmla="*/ 201 h 304"/>
                  <a:gd name="T20" fmla="*/ 80 w 474"/>
                  <a:gd name="T21" fmla="*/ 204 h 304"/>
                  <a:gd name="T22" fmla="*/ 95 w 474"/>
                  <a:gd name="T23" fmla="*/ 207 h 304"/>
                  <a:gd name="T24" fmla="*/ 112 w 474"/>
                  <a:gd name="T25" fmla="*/ 213 h 304"/>
                  <a:gd name="T26" fmla="*/ 130 w 474"/>
                  <a:gd name="T27" fmla="*/ 220 h 304"/>
                  <a:gd name="T28" fmla="*/ 150 w 474"/>
                  <a:gd name="T29" fmla="*/ 230 h 304"/>
                  <a:gd name="T30" fmla="*/ 171 w 474"/>
                  <a:gd name="T31" fmla="*/ 242 h 304"/>
                  <a:gd name="T32" fmla="*/ 193 w 474"/>
                  <a:gd name="T33" fmla="*/ 258 h 304"/>
                  <a:gd name="T34" fmla="*/ 254 w 474"/>
                  <a:gd name="T35" fmla="*/ 304 h 304"/>
                  <a:gd name="T36" fmla="*/ 255 w 474"/>
                  <a:gd name="T37" fmla="*/ 302 h 304"/>
                  <a:gd name="T38" fmla="*/ 259 w 474"/>
                  <a:gd name="T39" fmla="*/ 300 h 304"/>
                  <a:gd name="T40" fmla="*/ 264 w 474"/>
                  <a:gd name="T41" fmla="*/ 296 h 304"/>
                  <a:gd name="T42" fmla="*/ 273 w 474"/>
                  <a:gd name="T43" fmla="*/ 292 h 304"/>
                  <a:gd name="T44" fmla="*/ 282 w 474"/>
                  <a:gd name="T45" fmla="*/ 287 h 304"/>
                  <a:gd name="T46" fmla="*/ 294 w 474"/>
                  <a:gd name="T47" fmla="*/ 283 h 304"/>
                  <a:gd name="T48" fmla="*/ 308 w 474"/>
                  <a:gd name="T49" fmla="*/ 278 h 304"/>
                  <a:gd name="T50" fmla="*/ 323 w 474"/>
                  <a:gd name="T51" fmla="*/ 274 h 304"/>
                  <a:gd name="T52" fmla="*/ 339 w 474"/>
                  <a:gd name="T53" fmla="*/ 271 h 304"/>
                  <a:gd name="T54" fmla="*/ 357 w 474"/>
                  <a:gd name="T55" fmla="*/ 268 h 304"/>
                  <a:gd name="T56" fmla="*/ 375 w 474"/>
                  <a:gd name="T57" fmla="*/ 267 h 304"/>
                  <a:gd name="T58" fmla="*/ 395 w 474"/>
                  <a:gd name="T59" fmla="*/ 270 h 304"/>
                  <a:gd name="T60" fmla="*/ 413 w 474"/>
                  <a:gd name="T61" fmla="*/ 273 h 304"/>
                  <a:gd name="T62" fmla="*/ 434 w 474"/>
                  <a:gd name="T63" fmla="*/ 279 h 304"/>
                  <a:gd name="T64" fmla="*/ 454 w 474"/>
                  <a:gd name="T65" fmla="*/ 288 h 304"/>
                  <a:gd name="T66" fmla="*/ 474 w 474"/>
                  <a:gd name="T67" fmla="*/ 301 h 304"/>
                  <a:gd name="T68" fmla="*/ 469 w 474"/>
                  <a:gd name="T69" fmla="*/ 224 h 304"/>
                  <a:gd name="T70" fmla="*/ 250 w 474"/>
                  <a:gd name="T71" fmla="*/ 80 h 304"/>
                  <a:gd name="T72" fmla="*/ 73 w 474"/>
                  <a:gd name="T73" fmla="*/ 0 h 304"/>
                  <a:gd name="T74" fmla="*/ 0 w 474"/>
                  <a:gd name="T75" fmla="*/ 148 h 304"/>
                  <a:gd name="T76" fmla="*/ 3 w 474"/>
                  <a:gd name="T77" fmla="*/ 211 h 304"/>
                  <a:gd name="T78" fmla="*/ 3 w 474"/>
                  <a:gd name="T79" fmla="*/ 21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74" h="304">
                    <a:moveTo>
                      <a:pt x="3" y="211"/>
                    </a:moveTo>
                    <a:lnTo>
                      <a:pt x="3" y="211"/>
                    </a:lnTo>
                    <a:lnTo>
                      <a:pt x="5" y="209"/>
                    </a:lnTo>
                    <a:lnTo>
                      <a:pt x="9" y="208"/>
                    </a:lnTo>
                    <a:lnTo>
                      <a:pt x="15" y="206"/>
                    </a:lnTo>
                    <a:lnTo>
                      <a:pt x="21" y="204"/>
                    </a:lnTo>
                    <a:lnTo>
                      <a:pt x="31" y="202"/>
                    </a:lnTo>
                    <a:lnTo>
                      <a:pt x="41" y="201"/>
                    </a:lnTo>
                    <a:lnTo>
                      <a:pt x="53" y="201"/>
                    </a:lnTo>
                    <a:lnTo>
                      <a:pt x="65" y="201"/>
                    </a:lnTo>
                    <a:lnTo>
                      <a:pt x="80" y="204"/>
                    </a:lnTo>
                    <a:lnTo>
                      <a:pt x="95" y="207"/>
                    </a:lnTo>
                    <a:lnTo>
                      <a:pt x="112" y="213"/>
                    </a:lnTo>
                    <a:lnTo>
                      <a:pt x="130" y="220"/>
                    </a:lnTo>
                    <a:lnTo>
                      <a:pt x="150" y="230"/>
                    </a:lnTo>
                    <a:lnTo>
                      <a:pt x="171" y="242"/>
                    </a:lnTo>
                    <a:lnTo>
                      <a:pt x="193" y="258"/>
                    </a:lnTo>
                    <a:lnTo>
                      <a:pt x="254" y="304"/>
                    </a:lnTo>
                    <a:lnTo>
                      <a:pt x="255" y="302"/>
                    </a:lnTo>
                    <a:lnTo>
                      <a:pt x="259" y="300"/>
                    </a:lnTo>
                    <a:lnTo>
                      <a:pt x="264" y="296"/>
                    </a:lnTo>
                    <a:lnTo>
                      <a:pt x="273" y="292"/>
                    </a:lnTo>
                    <a:lnTo>
                      <a:pt x="282" y="287"/>
                    </a:lnTo>
                    <a:lnTo>
                      <a:pt x="294" y="283"/>
                    </a:lnTo>
                    <a:lnTo>
                      <a:pt x="308" y="278"/>
                    </a:lnTo>
                    <a:lnTo>
                      <a:pt x="323" y="274"/>
                    </a:lnTo>
                    <a:lnTo>
                      <a:pt x="339" y="271"/>
                    </a:lnTo>
                    <a:lnTo>
                      <a:pt x="357" y="268"/>
                    </a:lnTo>
                    <a:lnTo>
                      <a:pt x="375" y="267"/>
                    </a:lnTo>
                    <a:lnTo>
                      <a:pt x="395" y="270"/>
                    </a:lnTo>
                    <a:lnTo>
                      <a:pt x="413" y="273"/>
                    </a:lnTo>
                    <a:lnTo>
                      <a:pt x="434" y="279"/>
                    </a:lnTo>
                    <a:lnTo>
                      <a:pt x="454" y="288"/>
                    </a:lnTo>
                    <a:lnTo>
                      <a:pt x="474" y="301"/>
                    </a:lnTo>
                    <a:lnTo>
                      <a:pt x="469" y="224"/>
                    </a:lnTo>
                    <a:lnTo>
                      <a:pt x="250" y="80"/>
                    </a:lnTo>
                    <a:lnTo>
                      <a:pt x="73" y="0"/>
                    </a:lnTo>
                    <a:lnTo>
                      <a:pt x="0" y="148"/>
                    </a:lnTo>
                    <a:lnTo>
                      <a:pt x="3" y="211"/>
                    </a:lnTo>
                    <a:lnTo>
                      <a:pt x="3" y="211"/>
                    </a:lnTo>
                    <a:close/>
                  </a:path>
                </a:pathLst>
              </a:custGeom>
              <a:solidFill>
                <a:srgbClr val="C2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0" name="Freeform 84">
                <a:extLst>
                  <a:ext uri="{FF2B5EF4-FFF2-40B4-BE49-F238E27FC236}">
                    <a16:creationId xmlns:a16="http://schemas.microsoft.com/office/drawing/2014/main" id="{95BD8C25-2882-43A9-A826-8E991EC14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" y="492"/>
                <a:ext cx="171" cy="117"/>
              </a:xfrm>
              <a:custGeom>
                <a:avLst/>
                <a:gdLst>
                  <a:gd name="T0" fmla="*/ 66 w 685"/>
                  <a:gd name="T1" fmla="*/ 24 h 468"/>
                  <a:gd name="T2" fmla="*/ 68 w 685"/>
                  <a:gd name="T3" fmla="*/ 29 h 468"/>
                  <a:gd name="T4" fmla="*/ 73 w 685"/>
                  <a:gd name="T5" fmla="*/ 43 h 468"/>
                  <a:gd name="T6" fmla="*/ 82 w 685"/>
                  <a:gd name="T7" fmla="*/ 63 h 468"/>
                  <a:gd name="T8" fmla="*/ 96 w 685"/>
                  <a:gd name="T9" fmla="*/ 91 h 468"/>
                  <a:gd name="T10" fmla="*/ 114 w 685"/>
                  <a:gd name="T11" fmla="*/ 122 h 468"/>
                  <a:gd name="T12" fmla="*/ 138 w 685"/>
                  <a:gd name="T13" fmla="*/ 158 h 468"/>
                  <a:gd name="T14" fmla="*/ 165 w 685"/>
                  <a:gd name="T15" fmla="*/ 195 h 468"/>
                  <a:gd name="T16" fmla="*/ 199 w 685"/>
                  <a:gd name="T17" fmla="*/ 233 h 468"/>
                  <a:gd name="T18" fmla="*/ 236 w 685"/>
                  <a:gd name="T19" fmla="*/ 270 h 468"/>
                  <a:gd name="T20" fmla="*/ 279 w 685"/>
                  <a:gd name="T21" fmla="*/ 306 h 468"/>
                  <a:gd name="T22" fmla="*/ 328 w 685"/>
                  <a:gd name="T23" fmla="*/ 337 h 468"/>
                  <a:gd name="T24" fmla="*/ 385 w 685"/>
                  <a:gd name="T25" fmla="*/ 364 h 468"/>
                  <a:gd name="T26" fmla="*/ 446 w 685"/>
                  <a:gd name="T27" fmla="*/ 383 h 468"/>
                  <a:gd name="T28" fmla="*/ 514 w 685"/>
                  <a:gd name="T29" fmla="*/ 395 h 468"/>
                  <a:gd name="T30" fmla="*/ 588 w 685"/>
                  <a:gd name="T31" fmla="*/ 398 h 468"/>
                  <a:gd name="T32" fmla="*/ 670 w 685"/>
                  <a:gd name="T33" fmla="*/ 392 h 468"/>
                  <a:gd name="T34" fmla="*/ 675 w 685"/>
                  <a:gd name="T35" fmla="*/ 392 h 468"/>
                  <a:gd name="T36" fmla="*/ 679 w 685"/>
                  <a:gd name="T37" fmla="*/ 393 h 468"/>
                  <a:gd name="T38" fmla="*/ 681 w 685"/>
                  <a:gd name="T39" fmla="*/ 396 h 468"/>
                  <a:gd name="T40" fmla="*/ 684 w 685"/>
                  <a:gd name="T41" fmla="*/ 401 h 468"/>
                  <a:gd name="T42" fmla="*/ 685 w 685"/>
                  <a:gd name="T43" fmla="*/ 405 h 468"/>
                  <a:gd name="T44" fmla="*/ 685 w 685"/>
                  <a:gd name="T45" fmla="*/ 412 h 468"/>
                  <a:gd name="T46" fmla="*/ 685 w 685"/>
                  <a:gd name="T47" fmla="*/ 419 h 468"/>
                  <a:gd name="T48" fmla="*/ 685 w 685"/>
                  <a:gd name="T49" fmla="*/ 427 h 468"/>
                  <a:gd name="T50" fmla="*/ 684 w 685"/>
                  <a:gd name="T51" fmla="*/ 434 h 468"/>
                  <a:gd name="T52" fmla="*/ 682 w 685"/>
                  <a:gd name="T53" fmla="*/ 441 h 468"/>
                  <a:gd name="T54" fmla="*/ 681 w 685"/>
                  <a:gd name="T55" fmla="*/ 447 h 468"/>
                  <a:gd name="T56" fmla="*/ 680 w 685"/>
                  <a:gd name="T57" fmla="*/ 454 h 468"/>
                  <a:gd name="T58" fmla="*/ 679 w 685"/>
                  <a:gd name="T59" fmla="*/ 458 h 468"/>
                  <a:gd name="T60" fmla="*/ 678 w 685"/>
                  <a:gd name="T61" fmla="*/ 463 h 468"/>
                  <a:gd name="T62" fmla="*/ 678 w 685"/>
                  <a:gd name="T63" fmla="*/ 465 h 468"/>
                  <a:gd name="T64" fmla="*/ 678 w 685"/>
                  <a:gd name="T65" fmla="*/ 467 h 468"/>
                  <a:gd name="T66" fmla="*/ 672 w 685"/>
                  <a:gd name="T67" fmla="*/ 467 h 468"/>
                  <a:gd name="T68" fmla="*/ 655 w 685"/>
                  <a:gd name="T69" fmla="*/ 468 h 468"/>
                  <a:gd name="T70" fmla="*/ 628 w 685"/>
                  <a:gd name="T71" fmla="*/ 468 h 468"/>
                  <a:gd name="T72" fmla="*/ 594 w 685"/>
                  <a:gd name="T73" fmla="*/ 468 h 468"/>
                  <a:gd name="T74" fmla="*/ 551 w 685"/>
                  <a:gd name="T75" fmla="*/ 464 h 468"/>
                  <a:gd name="T76" fmla="*/ 503 w 685"/>
                  <a:gd name="T77" fmla="*/ 458 h 468"/>
                  <a:gd name="T78" fmla="*/ 451 w 685"/>
                  <a:gd name="T79" fmla="*/ 448 h 468"/>
                  <a:gd name="T80" fmla="*/ 397 w 685"/>
                  <a:gd name="T81" fmla="*/ 433 h 468"/>
                  <a:gd name="T82" fmla="*/ 339 w 685"/>
                  <a:gd name="T83" fmla="*/ 410 h 468"/>
                  <a:gd name="T84" fmla="*/ 282 w 685"/>
                  <a:gd name="T85" fmla="*/ 382 h 468"/>
                  <a:gd name="T86" fmla="*/ 226 w 685"/>
                  <a:gd name="T87" fmla="*/ 344 h 468"/>
                  <a:gd name="T88" fmla="*/ 172 w 685"/>
                  <a:gd name="T89" fmla="*/ 298 h 468"/>
                  <a:gd name="T90" fmla="*/ 119 w 685"/>
                  <a:gd name="T91" fmla="*/ 240 h 468"/>
                  <a:gd name="T92" fmla="*/ 73 w 685"/>
                  <a:gd name="T93" fmla="*/ 172 h 468"/>
                  <a:gd name="T94" fmla="*/ 33 w 685"/>
                  <a:gd name="T95" fmla="*/ 93 h 468"/>
                  <a:gd name="T96" fmla="*/ 0 w 685"/>
                  <a:gd name="T97" fmla="*/ 0 h 468"/>
                  <a:gd name="T98" fmla="*/ 66 w 685"/>
                  <a:gd name="T99" fmla="*/ 24 h 468"/>
                  <a:gd name="T100" fmla="*/ 66 w 685"/>
                  <a:gd name="T101" fmla="*/ 2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5" h="468">
                    <a:moveTo>
                      <a:pt x="66" y="24"/>
                    </a:moveTo>
                    <a:lnTo>
                      <a:pt x="68" y="29"/>
                    </a:lnTo>
                    <a:lnTo>
                      <a:pt x="73" y="43"/>
                    </a:lnTo>
                    <a:lnTo>
                      <a:pt x="82" y="63"/>
                    </a:lnTo>
                    <a:lnTo>
                      <a:pt x="96" y="91"/>
                    </a:lnTo>
                    <a:lnTo>
                      <a:pt x="114" y="122"/>
                    </a:lnTo>
                    <a:lnTo>
                      <a:pt x="138" y="158"/>
                    </a:lnTo>
                    <a:lnTo>
                      <a:pt x="165" y="195"/>
                    </a:lnTo>
                    <a:lnTo>
                      <a:pt x="199" y="233"/>
                    </a:lnTo>
                    <a:lnTo>
                      <a:pt x="236" y="270"/>
                    </a:lnTo>
                    <a:lnTo>
                      <a:pt x="279" y="306"/>
                    </a:lnTo>
                    <a:lnTo>
                      <a:pt x="328" y="337"/>
                    </a:lnTo>
                    <a:lnTo>
                      <a:pt x="385" y="364"/>
                    </a:lnTo>
                    <a:lnTo>
                      <a:pt x="446" y="383"/>
                    </a:lnTo>
                    <a:lnTo>
                      <a:pt x="514" y="395"/>
                    </a:lnTo>
                    <a:lnTo>
                      <a:pt x="588" y="398"/>
                    </a:lnTo>
                    <a:lnTo>
                      <a:pt x="670" y="392"/>
                    </a:lnTo>
                    <a:lnTo>
                      <a:pt x="675" y="392"/>
                    </a:lnTo>
                    <a:lnTo>
                      <a:pt x="679" y="393"/>
                    </a:lnTo>
                    <a:lnTo>
                      <a:pt x="681" y="396"/>
                    </a:lnTo>
                    <a:lnTo>
                      <a:pt x="684" y="401"/>
                    </a:lnTo>
                    <a:lnTo>
                      <a:pt x="685" y="405"/>
                    </a:lnTo>
                    <a:lnTo>
                      <a:pt x="685" y="412"/>
                    </a:lnTo>
                    <a:lnTo>
                      <a:pt x="685" y="419"/>
                    </a:lnTo>
                    <a:lnTo>
                      <a:pt x="685" y="427"/>
                    </a:lnTo>
                    <a:lnTo>
                      <a:pt x="684" y="434"/>
                    </a:lnTo>
                    <a:lnTo>
                      <a:pt x="682" y="441"/>
                    </a:lnTo>
                    <a:lnTo>
                      <a:pt x="681" y="447"/>
                    </a:lnTo>
                    <a:lnTo>
                      <a:pt x="680" y="454"/>
                    </a:lnTo>
                    <a:lnTo>
                      <a:pt x="679" y="458"/>
                    </a:lnTo>
                    <a:lnTo>
                      <a:pt x="678" y="463"/>
                    </a:lnTo>
                    <a:lnTo>
                      <a:pt x="678" y="465"/>
                    </a:lnTo>
                    <a:lnTo>
                      <a:pt x="678" y="467"/>
                    </a:lnTo>
                    <a:lnTo>
                      <a:pt x="672" y="467"/>
                    </a:lnTo>
                    <a:lnTo>
                      <a:pt x="655" y="468"/>
                    </a:lnTo>
                    <a:lnTo>
                      <a:pt x="628" y="468"/>
                    </a:lnTo>
                    <a:lnTo>
                      <a:pt x="594" y="468"/>
                    </a:lnTo>
                    <a:lnTo>
                      <a:pt x="551" y="464"/>
                    </a:lnTo>
                    <a:lnTo>
                      <a:pt x="503" y="458"/>
                    </a:lnTo>
                    <a:lnTo>
                      <a:pt x="451" y="448"/>
                    </a:lnTo>
                    <a:lnTo>
                      <a:pt x="397" y="433"/>
                    </a:lnTo>
                    <a:lnTo>
                      <a:pt x="339" y="410"/>
                    </a:lnTo>
                    <a:lnTo>
                      <a:pt x="282" y="382"/>
                    </a:lnTo>
                    <a:lnTo>
                      <a:pt x="226" y="344"/>
                    </a:lnTo>
                    <a:lnTo>
                      <a:pt x="172" y="298"/>
                    </a:lnTo>
                    <a:lnTo>
                      <a:pt x="119" y="240"/>
                    </a:lnTo>
                    <a:lnTo>
                      <a:pt x="73" y="172"/>
                    </a:lnTo>
                    <a:lnTo>
                      <a:pt x="33" y="93"/>
                    </a:lnTo>
                    <a:lnTo>
                      <a:pt x="0" y="0"/>
                    </a:lnTo>
                    <a:lnTo>
                      <a:pt x="66" y="24"/>
                    </a:lnTo>
                    <a:lnTo>
                      <a:pt x="6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1" name="Freeform 85">
                <a:extLst>
                  <a:ext uri="{FF2B5EF4-FFF2-40B4-BE49-F238E27FC236}">
                    <a16:creationId xmlns:a16="http://schemas.microsoft.com/office/drawing/2014/main" id="{D8D360BE-38CF-47D5-8F2D-96A765F70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" y="276"/>
                <a:ext cx="238" cy="95"/>
              </a:xfrm>
              <a:custGeom>
                <a:avLst/>
                <a:gdLst>
                  <a:gd name="T0" fmla="*/ 2 w 953"/>
                  <a:gd name="T1" fmla="*/ 168 h 384"/>
                  <a:gd name="T2" fmla="*/ 20 w 953"/>
                  <a:gd name="T3" fmla="*/ 154 h 384"/>
                  <a:gd name="T4" fmla="*/ 53 w 953"/>
                  <a:gd name="T5" fmla="*/ 130 h 384"/>
                  <a:gd name="T6" fmla="*/ 95 w 953"/>
                  <a:gd name="T7" fmla="*/ 100 h 384"/>
                  <a:gd name="T8" fmla="*/ 145 w 953"/>
                  <a:gd name="T9" fmla="*/ 69 h 384"/>
                  <a:gd name="T10" fmla="*/ 196 w 953"/>
                  <a:gd name="T11" fmla="*/ 39 h 384"/>
                  <a:gd name="T12" fmla="*/ 246 w 953"/>
                  <a:gd name="T13" fmla="*/ 16 h 384"/>
                  <a:gd name="T14" fmla="*/ 288 w 953"/>
                  <a:gd name="T15" fmla="*/ 1 h 384"/>
                  <a:gd name="T16" fmla="*/ 324 w 953"/>
                  <a:gd name="T17" fmla="*/ 0 h 384"/>
                  <a:gd name="T18" fmla="*/ 367 w 953"/>
                  <a:gd name="T19" fmla="*/ 10 h 384"/>
                  <a:gd name="T20" fmla="*/ 419 w 953"/>
                  <a:gd name="T21" fmla="*/ 30 h 384"/>
                  <a:gd name="T22" fmla="*/ 475 w 953"/>
                  <a:gd name="T23" fmla="*/ 57 h 384"/>
                  <a:gd name="T24" fmla="*/ 530 w 953"/>
                  <a:gd name="T25" fmla="*/ 88 h 384"/>
                  <a:gd name="T26" fmla="*/ 581 w 953"/>
                  <a:gd name="T27" fmla="*/ 118 h 384"/>
                  <a:gd name="T28" fmla="*/ 624 w 953"/>
                  <a:gd name="T29" fmla="*/ 143 h 384"/>
                  <a:gd name="T30" fmla="*/ 655 w 953"/>
                  <a:gd name="T31" fmla="*/ 162 h 384"/>
                  <a:gd name="T32" fmla="*/ 675 w 953"/>
                  <a:gd name="T33" fmla="*/ 172 h 384"/>
                  <a:gd name="T34" fmla="*/ 704 w 953"/>
                  <a:gd name="T35" fmla="*/ 184 h 384"/>
                  <a:gd name="T36" fmla="*/ 740 w 953"/>
                  <a:gd name="T37" fmla="*/ 199 h 384"/>
                  <a:gd name="T38" fmla="*/ 783 w 953"/>
                  <a:gd name="T39" fmla="*/ 218 h 384"/>
                  <a:gd name="T40" fmla="*/ 827 w 953"/>
                  <a:gd name="T41" fmla="*/ 239 h 384"/>
                  <a:gd name="T42" fmla="*/ 869 w 953"/>
                  <a:gd name="T43" fmla="*/ 263 h 384"/>
                  <a:gd name="T44" fmla="*/ 908 w 953"/>
                  <a:gd name="T45" fmla="*/ 288 h 384"/>
                  <a:gd name="T46" fmla="*/ 938 w 953"/>
                  <a:gd name="T47" fmla="*/ 316 h 384"/>
                  <a:gd name="T48" fmla="*/ 953 w 953"/>
                  <a:gd name="T49" fmla="*/ 384 h 384"/>
                  <a:gd name="T50" fmla="*/ 944 w 953"/>
                  <a:gd name="T51" fmla="*/ 379 h 384"/>
                  <a:gd name="T52" fmla="*/ 922 w 953"/>
                  <a:gd name="T53" fmla="*/ 364 h 384"/>
                  <a:gd name="T54" fmla="*/ 886 w 953"/>
                  <a:gd name="T55" fmla="*/ 342 h 384"/>
                  <a:gd name="T56" fmla="*/ 843 w 953"/>
                  <a:gd name="T57" fmla="*/ 319 h 384"/>
                  <a:gd name="T58" fmla="*/ 794 w 953"/>
                  <a:gd name="T59" fmla="*/ 291 h 384"/>
                  <a:gd name="T60" fmla="*/ 743 w 953"/>
                  <a:gd name="T61" fmla="*/ 265 h 384"/>
                  <a:gd name="T62" fmla="*/ 692 w 953"/>
                  <a:gd name="T63" fmla="*/ 241 h 384"/>
                  <a:gd name="T64" fmla="*/ 643 w 953"/>
                  <a:gd name="T65" fmla="*/ 223 h 384"/>
                  <a:gd name="T66" fmla="*/ 632 w 953"/>
                  <a:gd name="T67" fmla="*/ 215 h 384"/>
                  <a:gd name="T68" fmla="*/ 603 w 953"/>
                  <a:gd name="T69" fmla="*/ 197 h 384"/>
                  <a:gd name="T70" fmla="*/ 560 w 953"/>
                  <a:gd name="T71" fmla="*/ 169 h 384"/>
                  <a:gd name="T72" fmla="*/ 509 w 953"/>
                  <a:gd name="T73" fmla="*/ 139 h 384"/>
                  <a:gd name="T74" fmla="*/ 453 w 953"/>
                  <a:gd name="T75" fmla="*/ 107 h 384"/>
                  <a:gd name="T76" fmla="*/ 397 w 953"/>
                  <a:gd name="T77" fmla="*/ 80 h 384"/>
                  <a:gd name="T78" fmla="*/ 348 w 953"/>
                  <a:gd name="T79" fmla="*/ 60 h 384"/>
                  <a:gd name="T80" fmla="*/ 310 w 953"/>
                  <a:gd name="T81" fmla="*/ 53 h 384"/>
                  <a:gd name="T82" fmla="*/ 274 w 953"/>
                  <a:gd name="T83" fmla="*/ 57 h 384"/>
                  <a:gd name="T84" fmla="*/ 235 w 953"/>
                  <a:gd name="T85" fmla="*/ 73 h 384"/>
                  <a:gd name="T86" fmla="*/ 193 w 953"/>
                  <a:gd name="T87" fmla="*/ 96 h 384"/>
                  <a:gd name="T88" fmla="*/ 154 w 953"/>
                  <a:gd name="T89" fmla="*/ 125 h 384"/>
                  <a:gd name="T90" fmla="*/ 117 w 953"/>
                  <a:gd name="T91" fmla="*/ 151 h 384"/>
                  <a:gd name="T92" fmla="*/ 88 w 953"/>
                  <a:gd name="T93" fmla="*/ 175 h 384"/>
                  <a:gd name="T94" fmla="*/ 69 w 953"/>
                  <a:gd name="T95" fmla="*/ 192 h 384"/>
                  <a:gd name="T96" fmla="*/ 62 w 953"/>
                  <a:gd name="T97" fmla="*/ 198 h 384"/>
                  <a:gd name="T98" fmla="*/ 0 w 953"/>
                  <a:gd name="T99" fmla="*/ 17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53" h="384">
                    <a:moveTo>
                      <a:pt x="0" y="170"/>
                    </a:moveTo>
                    <a:lnTo>
                      <a:pt x="2" y="168"/>
                    </a:lnTo>
                    <a:lnTo>
                      <a:pt x="9" y="162"/>
                    </a:lnTo>
                    <a:lnTo>
                      <a:pt x="20" y="154"/>
                    </a:lnTo>
                    <a:lnTo>
                      <a:pt x="35" y="144"/>
                    </a:lnTo>
                    <a:lnTo>
                      <a:pt x="53" y="130"/>
                    </a:lnTo>
                    <a:lnTo>
                      <a:pt x="73" y="116"/>
                    </a:lnTo>
                    <a:lnTo>
                      <a:pt x="95" y="100"/>
                    </a:lnTo>
                    <a:lnTo>
                      <a:pt x="121" y="85"/>
                    </a:lnTo>
                    <a:lnTo>
                      <a:pt x="145" y="69"/>
                    </a:lnTo>
                    <a:lnTo>
                      <a:pt x="171" y="54"/>
                    </a:lnTo>
                    <a:lnTo>
                      <a:pt x="196" y="39"/>
                    </a:lnTo>
                    <a:lnTo>
                      <a:pt x="223" y="27"/>
                    </a:lnTo>
                    <a:lnTo>
                      <a:pt x="246" y="16"/>
                    </a:lnTo>
                    <a:lnTo>
                      <a:pt x="269" y="7"/>
                    </a:lnTo>
                    <a:lnTo>
                      <a:pt x="288" y="1"/>
                    </a:lnTo>
                    <a:lnTo>
                      <a:pt x="307" y="0"/>
                    </a:lnTo>
                    <a:lnTo>
                      <a:pt x="324" y="0"/>
                    </a:lnTo>
                    <a:lnTo>
                      <a:pt x="344" y="3"/>
                    </a:lnTo>
                    <a:lnTo>
                      <a:pt x="367" y="10"/>
                    </a:lnTo>
                    <a:lnTo>
                      <a:pt x="393" y="20"/>
                    </a:lnTo>
                    <a:lnTo>
                      <a:pt x="419" y="30"/>
                    </a:lnTo>
                    <a:lnTo>
                      <a:pt x="446" y="43"/>
                    </a:lnTo>
                    <a:lnTo>
                      <a:pt x="475" y="57"/>
                    </a:lnTo>
                    <a:lnTo>
                      <a:pt x="503" y="73"/>
                    </a:lnTo>
                    <a:lnTo>
                      <a:pt x="530" y="88"/>
                    </a:lnTo>
                    <a:lnTo>
                      <a:pt x="556" y="103"/>
                    </a:lnTo>
                    <a:lnTo>
                      <a:pt x="581" y="118"/>
                    </a:lnTo>
                    <a:lnTo>
                      <a:pt x="604" y="132"/>
                    </a:lnTo>
                    <a:lnTo>
                      <a:pt x="624" y="143"/>
                    </a:lnTo>
                    <a:lnTo>
                      <a:pt x="642" y="155"/>
                    </a:lnTo>
                    <a:lnTo>
                      <a:pt x="655" y="162"/>
                    </a:lnTo>
                    <a:lnTo>
                      <a:pt x="666" y="169"/>
                    </a:lnTo>
                    <a:lnTo>
                      <a:pt x="675" y="172"/>
                    </a:lnTo>
                    <a:lnTo>
                      <a:pt x="689" y="178"/>
                    </a:lnTo>
                    <a:lnTo>
                      <a:pt x="704" y="184"/>
                    </a:lnTo>
                    <a:lnTo>
                      <a:pt x="722" y="192"/>
                    </a:lnTo>
                    <a:lnTo>
                      <a:pt x="740" y="199"/>
                    </a:lnTo>
                    <a:lnTo>
                      <a:pt x="761" y="208"/>
                    </a:lnTo>
                    <a:lnTo>
                      <a:pt x="783" y="218"/>
                    </a:lnTo>
                    <a:lnTo>
                      <a:pt x="806" y="229"/>
                    </a:lnTo>
                    <a:lnTo>
                      <a:pt x="827" y="239"/>
                    </a:lnTo>
                    <a:lnTo>
                      <a:pt x="849" y="251"/>
                    </a:lnTo>
                    <a:lnTo>
                      <a:pt x="869" y="263"/>
                    </a:lnTo>
                    <a:lnTo>
                      <a:pt x="890" y="276"/>
                    </a:lnTo>
                    <a:lnTo>
                      <a:pt x="908" y="288"/>
                    </a:lnTo>
                    <a:lnTo>
                      <a:pt x="925" y="302"/>
                    </a:lnTo>
                    <a:lnTo>
                      <a:pt x="938" y="316"/>
                    </a:lnTo>
                    <a:lnTo>
                      <a:pt x="950" y="330"/>
                    </a:lnTo>
                    <a:lnTo>
                      <a:pt x="953" y="384"/>
                    </a:lnTo>
                    <a:lnTo>
                      <a:pt x="951" y="383"/>
                    </a:lnTo>
                    <a:lnTo>
                      <a:pt x="944" y="379"/>
                    </a:lnTo>
                    <a:lnTo>
                      <a:pt x="934" y="372"/>
                    </a:lnTo>
                    <a:lnTo>
                      <a:pt x="922" y="364"/>
                    </a:lnTo>
                    <a:lnTo>
                      <a:pt x="904" y="353"/>
                    </a:lnTo>
                    <a:lnTo>
                      <a:pt x="886" y="342"/>
                    </a:lnTo>
                    <a:lnTo>
                      <a:pt x="865" y="330"/>
                    </a:lnTo>
                    <a:lnTo>
                      <a:pt x="843" y="319"/>
                    </a:lnTo>
                    <a:lnTo>
                      <a:pt x="819" y="305"/>
                    </a:lnTo>
                    <a:lnTo>
                      <a:pt x="794" y="291"/>
                    </a:lnTo>
                    <a:lnTo>
                      <a:pt x="768" y="277"/>
                    </a:lnTo>
                    <a:lnTo>
                      <a:pt x="743" y="265"/>
                    </a:lnTo>
                    <a:lnTo>
                      <a:pt x="717" y="252"/>
                    </a:lnTo>
                    <a:lnTo>
                      <a:pt x="692" y="241"/>
                    </a:lnTo>
                    <a:lnTo>
                      <a:pt x="665" y="231"/>
                    </a:lnTo>
                    <a:lnTo>
                      <a:pt x="643" y="223"/>
                    </a:lnTo>
                    <a:lnTo>
                      <a:pt x="639" y="221"/>
                    </a:lnTo>
                    <a:lnTo>
                      <a:pt x="632" y="215"/>
                    </a:lnTo>
                    <a:lnTo>
                      <a:pt x="619" y="207"/>
                    </a:lnTo>
                    <a:lnTo>
                      <a:pt x="603" y="197"/>
                    </a:lnTo>
                    <a:lnTo>
                      <a:pt x="582" y="183"/>
                    </a:lnTo>
                    <a:lnTo>
                      <a:pt x="560" y="169"/>
                    </a:lnTo>
                    <a:lnTo>
                      <a:pt x="535" y="154"/>
                    </a:lnTo>
                    <a:lnTo>
                      <a:pt x="509" y="139"/>
                    </a:lnTo>
                    <a:lnTo>
                      <a:pt x="481" y="123"/>
                    </a:lnTo>
                    <a:lnTo>
                      <a:pt x="453" y="107"/>
                    </a:lnTo>
                    <a:lnTo>
                      <a:pt x="424" y="92"/>
                    </a:lnTo>
                    <a:lnTo>
                      <a:pt x="397" y="80"/>
                    </a:lnTo>
                    <a:lnTo>
                      <a:pt x="371" y="69"/>
                    </a:lnTo>
                    <a:lnTo>
                      <a:pt x="348" y="60"/>
                    </a:lnTo>
                    <a:lnTo>
                      <a:pt x="328" y="54"/>
                    </a:lnTo>
                    <a:lnTo>
                      <a:pt x="310" y="53"/>
                    </a:lnTo>
                    <a:lnTo>
                      <a:pt x="292" y="53"/>
                    </a:lnTo>
                    <a:lnTo>
                      <a:pt x="274" y="57"/>
                    </a:lnTo>
                    <a:lnTo>
                      <a:pt x="254" y="64"/>
                    </a:lnTo>
                    <a:lnTo>
                      <a:pt x="235" y="73"/>
                    </a:lnTo>
                    <a:lnTo>
                      <a:pt x="213" y="84"/>
                    </a:lnTo>
                    <a:lnTo>
                      <a:pt x="193" y="96"/>
                    </a:lnTo>
                    <a:lnTo>
                      <a:pt x="172" y="111"/>
                    </a:lnTo>
                    <a:lnTo>
                      <a:pt x="154" y="125"/>
                    </a:lnTo>
                    <a:lnTo>
                      <a:pt x="134" y="138"/>
                    </a:lnTo>
                    <a:lnTo>
                      <a:pt x="117" y="151"/>
                    </a:lnTo>
                    <a:lnTo>
                      <a:pt x="101" y="163"/>
                    </a:lnTo>
                    <a:lnTo>
                      <a:pt x="88" y="175"/>
                    </a:lnTo>
                    <a:lnTo>
                      <a:pt x="77" y="184"/>
                    </a:lnTo>
                    <a:lnTo>
                      <a:pt x="69" y="192"/>
                    </a:lnTo>
                    <a:lnTo>
                      <a:pt x="64" y="196"/>
                    </a:lnTo>
                    <a:lnTo>
                      <a:pt x="62" y="198"/>
                    </a:lnTo>
                    <a:lnTo>
                      <a:pt x="0" y="17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2" name="Freeform 86">
                <a:extLst>
                  <a:ext uri="{FF2B5EF4-FFF2-40B4-BE49-F238E27FC236}">
                    <a16:creationId xmlns:a16="http://schemas.microsoft.com/office/drawing/2014/main" id="{AC8F5F91-D35E-4B0D-8329-9B10D8B44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04"/>
                <a:ext cx="137" cy="73"/>
              </a:xfrm>
              <a:custGeom>
                <a:avLst/>
                <a:gdLst>
                  <a:gd name="T0" fmla="*/ 0 w 547"/>
                  <a:gd name="T1" fmla="*/ 189 h 290"/>
                  <a:gd name="T2" fmla="*/ 7 w 547"/>
                  <a:gd name="T3" fmla="*/ 173 h 290"/>
                  <a:gd name="T4" fmla="*/ 20 w 547"/>
                  <a:gd name="T5" fmla="*/ 146 h 290"/>
                  <a:gd name="T6" fmla="*/ 42 w 547"/>
                  <a:gd name="T7" fmla="*/ 112 h 290"/>
                  <a:gd name="T8" fmla="*/ 73 w 547"/>
                  <a:gd name="T9" fmla="*/ 77 h 290"/>
                  <a:gd name="T10" fmla="*/ 112 w 547"/>
                  <a:gd name="T11" fmla="*/ 43 h 290"/>
                  <a:gd name="T12" fmla="*/ 164 w 547"/>
                  <a:gd name="T13" fmla="*/ 16 h 290"/>
                  <a:gd name="T14" fmla="*/ 226 w 547"/>
                  <a:gd name="T15" fmla="*/ 1 h 290"/>
                  <a:gd name="T16" fmla="*/ 297 w 547"/>
                  <a:gd name="T17" fmla="*/ 1 h 290"/>
                  <a:gd name="T18" fmla="*/ 362 w 547"/>
                  <a:gd name="T19" fmla="*/ 15 h 290"/>
                  <a:gd name="T20" fmla="*/ 417 w 547"/>
                  <a:gd name="T21" fmla="*/ 40 h 290"/>
                  <a:gd name="T22" fmla="*/ 462 w 547"/>
                  <a:gd name="T23" fmla="*/ 76 h 290"/>
                  <a:gd name="T24" fmla="*/ 498 w 547"/>
                  <a:gd name="T25" fmla="*/ 118 h 290"/>
                  <a:gd name="T26" fmla="*/ 524 w 547"/>
                  <a:gd name="T27" fmla="*/ 165 h 290"/>
                  <a:gd name="T28" fmla="*/ 540 w 547"/>
                  <a:gd name="T29" fmla="*/ 215 h 290"/>
                  <a:gd name="T30" fmla="*/ 547 w 547"/>
                  <a:gd name="T31" fmla="*/ 266 h 290"/>
                  <a:gd name="T32" fmla="*/ 541 w 547"/>
                  <a:gd name="T33" fmla="*/ 289 h 290"/>
                  <a:gd name="T34" fmla="*/ 528 w 547"/>
                  <a:gd name="T35" fmla="*/ 285 h 290"/>
                  <a:gd name="T36" fmla="*/ 515 w 547"/>
                  <a:gd name="T37" fmla="*/ 280 h 290"/>
                  <a:gd name="T38" fmla="*/ 503 w 547"/>
                  <a:gd name="T39" fmla="*/ 276 h 290"/>
                  <a:gd name="T40" fmla="*/ 498 w 547"/>
                  <a:gd name="T41" fmla="*/ 270 h 290"/>
                  <a:gd name="T42" fmla="*/ 496 w 547"/>
                  <a:gd name="T43" fmla="*/ 250 h 290"/>
                  <a:gd name="T44" fmla="*/ 489 w 547"/>
                  <a:gd name="T45" fmla="*/ 216 h 290"/>
                  <a:gd name="T46" fmla="*/ 476 w 547"/>
                  <a:gd name="T47" fmla="*/ 178 h 290"/>
                  <a:gd name="T48" fmla="*/ 452 w 547"/>
                  <a:gd name="T49" fmla="*/ 138 h 290"/>
                  <a:gd name="T50" fmla="*/ 417 w 547"/>
                  <a:gd name="T51" fmla="*/ 100 h 290"/>
                  <a:gd name="T52" fmla="*/ 367 w 547"/>
                  <a:gd name="T53" fmla="*/ 69 h 290"/>
                  <a:gd name="T54" fmla="*/ 300 w 547"/>
                  <a:gd name="T55" fmla="*/ 47 h 290"/>
                  <a:gd name="T56" fmla="*/ 255 w 547"/>
                  <a:gd name="T57" fmla="*/ 43 h 290"/>
                  <a:gd name="T58" fmla="*/ 237 w 547"/>
                  <a:gd name="T59" fmla="*/ 44 h 290"/>
                  <a:gd name="T60" fmla="*/ 212 w 547"/>
                  <a:gd name="T61" fmla="*/ 50 h 290"/>
                  <a:gd name="T62" fmla="*/ 180 w 547"/>
                  <a:gd name="T63" fmla="*/ 61 h 290"/>
                  <a:gd name="T64" fmla="*/ 146 w 547"/>
                  <a:gd name="T65" fmla="*/ 78 h 290"/>
                  <a:gd name="T66" fmla="*/ 112 w 547"/>
                  <a:gd name="T67" fmla="*/ 102 h 290"/>
                  <a:gd name="T68" fmla="*/ 82 w 547"/>
                  <a:gd name="T69" fmla="*/ 133 h 290"/>
                  <a:gd name="T70" fmla="*/ 61 w 547"/>
                  <a:gd name="T71" fmla="*/ 174 h 290"/>
                  <a:gd name="T72" fmla="*/ 50 w 547"/>
                  <a:gd name="T73" fmla="*/ 202 h 290"/>
                  <a:gd name="T74" fmla="*/ 40 w 547"/>
                  <a:gd name="T75" fmla="*/ 203 h 290"/>
                  <a:gd name="T76" fmla="*/ 30 w 547"/>
                  <a:gd name="T77" fmla="*/ 201 h 290"/>
                  <a:gd name="T78" fmla="*/ 20 w 547"/>
                  <a:gd name="T79" fmla="*/ 198 h 290"/>
                  <a:gd name="T80" fmla="*/ 10 w 547"/>
                  <a:gd name="T81" fmla="*/ 195 h 290"/>
                  <a:gd name="T82" fmla="*/ 1 w 547"/>
                  <a:gd name="T83" fmla="*/ 191 h 290"/>
                  <a:gd name="T84" fmla="*/ 0 w 547"/>
                  <a:gd name="T85" fmla="*/ 191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47" h="290">
                    <a:moveTo>
                      <a:pt x="0" y="191"/>
                    </a:moveTo>
                    <a:lnTo>
                      <a:pt x="0" y="189"/>
                    </a:lnTo>
                    <a:lnTo>
                      <a:pt x="3" y="183"/>
                    </a:lnTo>
                    <a:lnTo>
                      <a:pt x="7" y="173"/>
                    </a:lnTo>
                    <a:lnTo>
                      <a:pt x="13" y="161"/>
                    </a:lnTo>
                    <a:lnTo>
                      <a:pt x="20" y="146"/>
                    </a:lnTo>
                    <a:lnTo>
                      <a:pt x="30" y="130"/>
                    </a:lnTo>
                    <a:lnTo>
                      <a:pt x="42" y="112"/>
                    </a:lnTo>
                    <a:lnTo>
                      <a:pt x="56" y="95"/>
                    </a:lnTo>
                    <a:lnTo>
                      <a:pt x="73" y="77"/>
                    </a:lnTo>
                    <a:lnTo>
                      <a:pt x="91" y="59"/>
                    </a:lnTo>
                    <a:lnTo>
                      <a:pt x="112" y="43"/>
                    </a:lnTo>
                    <a:lnTo>
                      <a:pt x="138" y="29"/>
                    </a:lnTo>
                    <a:lnTo>
                      <a:pt x="164" y="16"/>
                    </a:lnTo>
                    <a:lnTo>
                      <a:pt x="194" y="7"/>
                    </a:lnTo>
                    <a:lnTo>
                      <a:pt x="226" y="1"/>
                    </a:lnTo>
                    <a:lnTo>
                      <a:pt x="262" y="0"/>
                    </a:lnTo>
                    <a:lnTo>
                      <a:pt x="297" y="1"/>
                    </a:lnTo>
                    <a:lnTo>
                      <a:pt x="330" y="7"/>
                    </a:lnTo>
                    <a:lnTo>
                      <a:pt x="362" y="15"/>
                    </a:lnTo>
                    <a:lnTo>
                      <a:pt x="391" y="26"/>
                    </a:lnTo>
                    <a:lnTo>
                      <a:pt x="417" y="40"/>
                    </a:lnTo>
                    <a:lnTo>
                      <a:pt x="440" y="57"/>
                    </a:lnTo>
                    <a:lnTo>
                      <a:pt x="462" y="76"/>
                    </a:lnTo>
                    <a:lnTo>
                      <a:pt x="482" y="97"/>
                    </a:lnTo>
                    <a:lnTo>
                      <a:pt x="498" y="118"/>
                    </a:lnTo>
                    <a:lnTo>
                      <a:pt x="512" y="141"/>
                    </a:lnTo>
                    <a:lnTo>
                      <a:pt x="524" y="165"/>
                    </a:lnTo>
                    <a:lnTo>
                      <a:pt x="534" y="190"/>
                    </a:lnTo>
                    <a:lnTo>
                      <a:pt x="540" y="215"/>
                    </a:lnTo>
                    <a:lnTo>
                      <a:pt x="545" y="240"/>
                    </a:lnTo>
                    <a:lnTo>
                      <a:pt x="547" y="266"/>
                    </a:lnTo>
                    <a:lnTo>
                      <a:pt x="547" y="290"/>
                    </a:lnTo>
                    <a:lnTo>
                      <a:pt x="541" y="289"/>
                    </a:lnTo>
                    <a:lnTo>
                      <a:pt x="535" y="287"/>
                    </a:lnTo>
                    <a:lnTo>
                      <a:pt x="528" y="285"/>
                    </a:lnTo>
                    <a:lnTo>
                      <a:pt x="522" y="283"/>
                    </a:lnTo>
                    <a:lnTo>
                      <a:pt x="515" y="280"/>
                    </a:lnTo>
                    <a:lnTo>
                      <a:pt x="509" y="277"/>
                    </a:lnTo>
                    <a:lnTo>
                      <a:pt x="503" y="276"/>
                    </a:lnTo>
                    <a:lnTo>
                      <a:pt x="499" y="276"/>
                    </a:lnTo>
                    <a:lnTo>
                      <a:pt x="498" y="270"/>
                    </a:lnTo>
                    <a:lnTo>
                      <a:pt x="497" y="262"/>
                    </a:lnTo>
                    <a:lnTo>
                      <a:pt x="496" y="250"/>
                    </a:lnTo>
                    <a:lnTo>
                      <a:pt x="493" y="234"/>
                    </a:lnTo>
                    <a:lnTo>
                      <a:pt x="489" y="216"/>
                    </a:lnTo>
                    <a:lnTo>
                      <a:pt x="483" y="198"/>
                    </a:lnTo>
                    <a:lnTo>
                      <a:pt x="476" y="178"/>
                    </a:lnTo>
                    <a:lnTo>
                      <a:pt x="466" y="159"/>
                    </a:lnTo>
                    <a:lnTo>
                      <a:pt x="452" y="138"/>
                    </a:lnTo>
                    <a:lnTo>
                      <a:pt x="437" y="119"/>
                    </a:lnTo>
                    <a:lnTo>
                      <a:pt x="417" y="100"/>
                    </a:lnTo>
                    <a:lnTo>
                      <a:pt x="395" y="84"/>
                    </a:lnTo>
                    <a:lnTo>
                      <a:pt x="367" y="69"/>
                    </a:lnTo>
                    <a:lnTo>
                      <a:pt x="336" y="56"/>
                    </a:lnTo>
                    <a:lnTo>
                      <a:pt x="300" y="47"/>
                    </a:lnTo>
                    <a:lnTo>
                      <a:pt x="260" y="43"/>
                    </a:lnTo>
                    <a:lnTo>
                      <a:pt x="255" y="43"/>
                    </a:lnTo>
                    <a:lnTo>
                      <a:pt x="248" y="43"/>
                    </a:lnTo>
                    <a:lnTo>
                      <a:pt x="237" y="44"/>
                    </a:lnTo>
                    <a:lnTo>
                      <a:pt x="226" y="47"/>
                    </a:lnTo>
                    <a:lnTo>
                      <a:pt x="212" y="50"/>
                    </a:lnTo>
                    <a:lnTo>
                      <a:pt x="197" y="55"/>
                    </a:lnTo>
                    <a:lnTo>
                      <a:pt x="180" y="61"/>
                    </a:lnTo>
                    <a:lnTo>
                      <a:pt x="164" y="69"/>
                    </a:lnTo>
                    <a:lnTo>
                      <a:pt x="146" y="78"/>
                    </a:lnTo>
                    <a:lnTo>
                      <a:pt x="129" y="89"/>
                    </a:lnTo>
                    <a:lnTo>
                      <a:pt x="112" y="102"/>
                    </a:lnTo>
                    <a:lnTo>
                      <a:pt x="97" y="117"/>
                    </a:lnTo>
                    <a:lnTo>
                      <a:pt x="82" y="133"/>
                    </a:lnTo>
                    <a:lnTo>
                      <a:pt x="71" y="152"/>
                    </a:lnTo>
                    <a:lnTo>
                      <a:pt x="61" y="174"/>
                    </a:lnTo>
                    <a:lnTo>
                      <a:pt x="54" y="199"/>
                    </a:lnTo>
                    <a:lnTo>
                      <a:pt x="50" y="202"/>
                    </a:lnTo>
                    <a:lnTo>
                      <a:pt x="44" y="203"/>
                    </a:lnTo>
                    <a:lnTo>
                      <a:pt x="40" y="203"/>
                    </a:lnTo>
                    <a:lnTo>
                      <a:pt x="35" y="202"/>
                    </a:lnTo>
                    <a:lnTo>
                      <a:pt x="30" y="201"/>
                    </a:lnTo>
                    <a:lnTo>
                      <a:pt x="26" y="200"/>
                    </a:lnTo>
                    <a:lnTo>
                      <a:pt x="20" y="198"/>
                    </a:lnTo>
                    <a:lnTo>
                      <a:pt x="15" y="197"/>
                    </a:lnTo>
                    <a:lnTo>
                      <a:pt x="10" y="195"/>
                    </a:lnTo>
                    <a:lnTo>
                      <a:pt x="7" y="194"/>
                    </a:lnTo>
                    <a:lnTo>
                      <a:pt x="1" y="191"/>
                    </a:lnTo>
                    <a:lnTo>
                      <a:pt x="0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3" name="Freeform 87">
                <a:extLst>
                  <a:ext uri="{FF2B5EF4-FFF2-40B4-BE49-F238E27FC236}">
                    <a16:creationId xmlns:a16="http://schemas.microsoft.com/office/drawing/2014/main" id="{9E16A6CC-0254-4295-A4CB-4CB7A1656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" y="346"/>
                <a:ext cx="92" cy="115"/>
              </a:xfrm>
              <a:custGeom>
                <a:avLst/>
                <a:gdLst>
                  <a:gd name="T0" fmla="*/ 365 w 368"/>
                  <a:gd name="T1" fmla="*/ 104 h 461"/>
                  <a:gd name="T2" fmla="*/ 349 w 368"/>
                  <a:gd name="T3" fmla="*/ 93 h 461"/>
                  <a:gd name="T4" fmla="*/ 322 w 368"/>
                  <a:gd name="T5" fmla="*/ 76 h 461"/>
                  <a:gd name="T6" fmla="*/ 288 w 368"/>
                  <a:gd name="T7" fmla="*/ 56 h 461"/>
                  <a:gd name="T8" fmla="*/ 248 w 368"/>
                  <a:gd name="T9" fmla="*/ 36 h 461"/>
                  <a:gd name="T10" fmla="*/ 207 w 368"/>
                  <a:gd name="T11" fmla="*/ 16 h 461"/>
                  <a:gd name="T12" fmla="*/ 168 w 368"/>
                  <a:gd name="T13" fmla="*/ 4 h 461"/>
                  <a:gd name="T14" fmla="*/ 135 w 368"/>
                  <a:gd name="T15" fmla="*/ 0 h 461"/>
                  <a:gd name="T16" fmla="*/ 109 w 368"/>
                  <a:gd name="T17" fmla="*/ 5 h 461"/>
                  <a:gd name="T18" fmla="*/ 83 w 368"/>
                  <a:gd name="T19" fmla="*/ 16 h 461"/>
                  <a:gd name="T20" fmla="*/ 60 w 368"/>
                  <a:gd name="T21" fmla="*/ 33 h 461"/>
                  <a:gd name="T22" fmla="*/ 37 w 368"/>
                  <a:gd name="T23" fmla="*/ 54 h 461"/>
                  <a:gd name="T24" fmla="*/ 20 w 368"/>
                  <a:gd name="T25" fmla="*/ 80 h 461"/>
                  <a:gd name="T26" fmla="*/ 7 w 368"/>
                  <a:gd name="T27" fmla="*/ 110 h 461"/>
                  <a:gd name="T28" fmla="*/ 0 w 368"/>
                  <a:gd name="T29" fmla="*/ 143 h 461"/>
                  <a:gd name="T30" fmla="*/ 2 w 368"/>
                  <a:gd name="T31" fmla="*/ 179 h 461"/>
                  <a:gd name="T32" fmla="*/ 13 w 368"/>
                  <a:gd name="T33" fmla="*/ 218 h 461"/>
                  <a:gd name="T34" fmla="*/ 36 w 368"/>
                  <a:gd name="T35" fmla="*/ 256 h 461"/>
                  <a:gd name="T36" fmla="*/ 68 w 368"/>
                  <a:gd name="T37" fmla="*/ 293 h 461"/>
                  <a:gd name="T38" fmla="*/ 109 w 368"/>
                  <a:gd name="T39" fmla="*/ 329 h 461"/>
                  <a:gd name="T40" fmla="*/ 156 w 368"/>
                  <a:gd name="T41" fmla="*/ 365 h 461"/>
                  <a:gd name="T42" fmla="*/ 207 w 368"/>
                  <a:gd name="T43" fmla="*/ 397 h 461"/>
                  <a:gd name="T44" fmla="*/ 260 w 368"/>
                  <a:gd name="T45" fmla="*/ 425 h 461"/>
                  <a:gd name="T46" fmla="*/ 312 w 368"/>
                  <a:gd name="T47" fmla="*/ 450 h 461"/>
                  <a:gd name="T48" fmla="*/ 368 w 368"/>
                  <a:gd name="T49" fmla="*/ 421 h 461"/>
                  <a:gd name="T50" fmla="*/ 355 w 368"/>
                  <a:gd name="T51" fmla="*/ 416 h 461"/>
                  <a:gd name="T52" fmla="*/ 325 w 368"/>
                  <a:gd name="T53" fmla="*/ 405 h 461"/>
                  <a:gd name="T54" fmla="*/ 280 w 368"/>
                  <a:gd name="T55" fmla="*/ 385 h 461"/>
                  <a:gd name="T56" fmla="*/ 229 w 368"/>
                  <a:gd name="T57" fmla="*/ 359 h 461"/>
                  <a:gd name="T58" fmla="*/ 174 w 368"/>
                  <a:gd name="T59" fmla="*/ 325 h 461"/>
                  <a:gd name="T60" fmla="*/ 123 w 368"/>
                  <a:gd name="T61" fmla="*/ 287 h 461"/>
                  <a:gd name="T62" fmla="*/ 82 w 368"/>
                  <a:gd name="T63" fmla="*/ 242 h 461"/>
                  <a:gd name="T64" fmla="*/ 56 w 368"/>
                  <a:gd name="T65" fmla="*/ 193 h 461"/>
                  <a:gd name="T66" fmla="*/ 47 w 368"/>
                  <a:gd name="T67" fmla="*/ 146 h 461"/>
                  <a:gd name="T68" fmla="*/ 51 w 368"/>
                  <a:gd name="T69" fmla="*/ 109 h 461"/>
                  <a:gd name="T70" fmla="*/ 66 w 368"/>
                  <a:gd name="T71" fmla="*/ 81 h 461"/>
                  <a:gd name="T72" fmla="*/ 87 w 368"/>
                  <a:gd name="T73" fmla="*/ 62 h 461"/>
                  <a:gd name="T74" fmla="*/ 112 w 368"/>
                  <a:gd name="T75" fmla="*/ 49 h 461"/>
                  <a:gd name="T76" fmla="*/ 136 w 368"/>
                  <a:gd name="T77" fmla="*/ 42 h 461"/>
                  <a:gd name="T78" fmla="*/ 158 w 368"/>
                  <a:gd name="T79" fmla="*/ 39 h 461"/>
                  <a:gd name="T80" fmla="*/ 173 w 368"/>
                  <a:gd name="T81" fmla="*/ 43 h 461"/>
                  <a:gd name="T82" fmla="*/ 188 w 368"/>
                  <a:gd name="T83" fmla="*/ 49 h 461"/>
                  <a:gd name="T84" fmla="*/ 214 w 368"/>
                  <a:gd name="T85" fmla="*/ 61 h 461"/>
                  <a:gd name="T86" fmla="*/ 244 w 368"/>
                  <a:gd name="T87" fmla="*/ 75 h 461"/>
                  <a:gd name="T88" fmla="*/ 277 w 368"/>
                  <a:gd name="T89" fmla="*/ 94 h 461"/>
                  <a:gd name="T90" fmla="*/ 309 w 368"/>
                  <a:gd name="T91" fmla="*/ 109 h 461"/>
                  <a:gd name="T92" fmla="*/ 335 w 368"/>
                  <a:gd name="T93" fmla="*/ 123 h 461"/>
                  <a:gd name="T94" fmla="*/ 354 w 368"/>
                  <a:gd name="T95" fmla="*/ 133 h 461"/>
                  <a:gd name="T96" fmla="*/ 361 w 368"/>
                  <a:gd name="T97" fmla="*/ 137 h 461"/>
                  <a:gd name="T98" fmla="*/ 368 w 368"/>
                  <a:gd name="T99" fmla="*/ 10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8" h="461">
                    <a:moveTo>
                      <a:pt x="368" y="106"/>
                    </a:moveTo>
                    <a:lnTo>
                      <a:pt x="365" y="104"/>
                    </a:lnTo>
                    <a:lnTo>
                      <a:pt x="359" y="100"/>
                    </a:lnTo>
                    <a:lnTo>
                      <a:pt x="349" y="93"/>
                    </a:lnTo>
                    <a:lnTo>
                      <a:pt x="338" y="86"/>
                    </a:lnTo>
                    <a:lnTo>
                      <a:pt x="322" y="76"/>
                    </a:lnTo>
                    <a:lnTo>
                      <a:pt x="306" y="67"/>
                    </a:lnTo>
                    <a:lnTo>
                      <a:pt x="288" y="56"/>
                    </a:lnTo>
                    <a:lnTo>
                      <a:pt x="269" y="46"/>
                    </a:lnTo>
                    <a:lnTo>
                      <a:pt x="248" y="36"/>
                    </a:lnTo>
                    <a:lnTo>
                      <a:pt x="227" y="26"/>
                    </a:lnTo>
                    <a:lnTo>
                      <a:pt x="207" y="16"/>
                    </a:lnTo>
                    <a:lnTo>
                      <a:pt x="187" y="10"/>
                    </a:lnTo>
                    <a:lnTo>
                      <a:pt x="168" y="4"/>
                    </a:lnTo>
                    <a:lnTo>
                      <a:pt x="150" y="1"/>
                    </a:lnTo>
                    <a:lnTo>
                      <a:pt x="135" y="0"/>
                    </a:lnTo>
                    <a:lnTo>
                      <a:pt x="122" y="2"/>
                    </a:lnTo>
                    <a:lnTo>
                      <a:pt x="109" y="5"/>
                    </a:lnTo>
                    <a:lnTo>
                      <a:pt x="96" y="10"/>
                    </a:lnTo>
                    <a:lnTo>
                      <a:pt x="83" y="16"/>
                    </a:lnTo>
                    <a:lnTo>
                      <a:pt x="72" y="24"/>
                    </a:lnTo>
                    <a:lnTo>
                      <a:pt x="60" y="33"/>
                    </a:lnTo>
                    <a:lnTo>
                      <a:pt x="48" y="43"/>
                    </a:lnTo>
                    <a:lnTo>
                      <a:pt x="37" y="54"/>
                    </a:lnTo>
                    <a:lnTo>
                      <a:pt x="29" y="67"/>
                    </a:lnTo>
                    <a:lnTo>
                      <a:pt x="20" y="80"/>
                    </a:lnTo>
                    <a:lnTo>
                      <a:pt x="13" y="95"/>
                    </a:lnTo>
                    <a:lnTo>
                      <a:pt x="7" y="110"/>
                    </a:lnTo>
                    <a:lnTo>
                      <a:pt x="3" y="127"/>
                    </a:lnTo>
                    <a:lnTo>
                      <a:pt x="0" y="143"/>
                    </a:lnTo>
                    <a:lnTo>
                      <a:pt x="0" y="162"/>
                    </a:lnTo>
                    <a:lnTo>
                      <a:pt x="2" y="179"/>
                    </a:lnTo>
                    <a:lnTo>
                      <a:pt x="7" y="199"/>
                    </a:lnTo>
                    <a:lnTo>
                      <a:pt x="13" y="218"/>
                    </a:lnTo>
                    <a:lnTo>
                      <a:pt x="23" y="237"/>
                    </a:lnTo>
                    <a:lnTo>
                      <a:pt x="36" y="256"/>
                    </a:lnTo>
                    <a:lnTo>
                      <a:pt x="51" y="276"/>
                    </a:lnTo>
                    <a:lnTo>
                      <a:pt x="68" y="293"/>
                    </a:lnTo>
                    <a:lnTo>
                      <a:pt x="88" y="312"/>
                    </a:lnTo>
                    <a:lnTo>
                      <a:pt x="109" y="329"/>
                    </a:lnTo>
                    <a:lnTo>
                      <a:pt x="132" y="349"/>
                    </a:lnTo>
                    <a:lnTo>
                      <a:pt x="156" y="365"/>
                    </a:lnTo>
                    <a:lnTo>
                      <a:pt x="181" y="382"/>
                    </a:lnTo>
                    <a:lnTo>
                      <a:pt x="207" y="397"/>
                    </a:lnTo>
                    <a:lnTo>
                      <a:pt x="234" y="412"/>
                    </a:lnTo>
                    <a:lnTo>
                      <a:pt x="260" y="425"/>
                    </a:lnTo>
                    <a:lnTo>
                      <a:pt x="286" y="439"/>
                    </a:lnTo>
                    <a:lnTo>
                      <a:pt x="312" y="450"/>
                    </a:lnTo>
                    <a:lnTo>
                      <a:pt x="338" y="461"/>
                    </a:lnTo>
                    <a:lnTo>
                      <a:pt x="368" y="421"/>
                    </a:lnTo>
                    <a:lnTo>
                      <a:pt x="364" y="419"/>
                    </a:lnTo>
                    <a:lnTo>
                      <a:pt x="355" y="416"/>
                    </a:lnTo>
                    <a:lnTo>
                      <a:pt x="342" y="411"/>
                    </a:lnTo>
                    <a:lnTo>
                      <a:pt x="325" y="405"/>
                    </a:lnTo>
                    <a:lnTo>
                      <a:pt x="303" y="396"/>
                    </a:lnTo>
                    <a:lnTo>
                      <a:pt x="280" y="385"/>
                    </a:lnTo>
                    <a:lnTo>
                      <a:pt x="255" y="373"/>
                    </a:lnTo>
                    <a:lnTo>
                      <a:pt x="229" y="359"/>
                    </a:lnTo>
                    <a:lnTo>
                      <a:pt x="200" y="343"/>
                    </a:lnTo>
                    <a:lnTo>
                      <a:pt x="174" y="325"/>
                    </a:lnTo>
                    <a:lnTo>
                      <a:pt x="147" y="306"/>
                    </a:lnTo>
                    <a:lnTo>
                      <a:pt x="123" y="287"/>
                    </a:lnTo>
                    <a:lnTo>
                      <a:pt x="101" y="264"/>
                    </a:lnTo>
                    <a:lnTo>
                      <a:pt x="82" y="242"/>
                    </a:lnTo>
                    <a:lnTo>
                      <a:pt x="66" y="218"/>
                    </a:lnTo>
                    <a:lnTo>
                      <a:pt x="56" y="193"/>
                    </a:lnTo>
                    <a:lnTo>
                      <a:pt x="49" y="168"/>
                    </a:lnTo>
                    <a:lnTo>
                      <a:pt x="47" y="146"/>
                    </a:lnTo>
                    <a:lnTo>
                      <a:pt x="47" y="126"/>
                    </a:lnTo>
                    <a:lnTo>
                      <a:pt x="51" y="109"/>
                    </a:lnTo>
                    <a:lnTo>
                      <a:pt x="57" y="94"/>
                    </a:lnTo>
                    <a:lnTo>
                      <a:pt x="66" y="81"/>
                    </a:lnTo>
                    <a:lnTo>
                      <a:pt x="75" y="70"/>
                    </a:lnTo>
                    <a:lnTo>
                      <a:pt x="87" y="62"/>
                    </a:lnTo>
                    <a:lnTo>
                      <a:pt x="99" y="54"/>
                    </a:lnTo>
                    <a:lnTo>
                      <a:pt x="112" y="49"/>
                    </a:lnTo>
                    <a:lnTo>
                      <a:pt x="124" y="44"/>
                    </a:lnTo>
                    <a:lnTo>
                      <a:pt x="136" y="42"/>
                    </a:lnTo>
                    <a:lnTo>
                      <a:pt x="147" y="39"/>
                    </a:lnTo>
                    <a:lnTo>
                      <a:pt x="158" y="39"/>
                    </a:lnTo>
                    <a:lnTo>
                      <a:pt x="166" y="40"/>
                    </a:lnTo>
                    <a:lnTo>
                      <a:pt x="173" y="43"/>
                    </a:lnTo>
                    <a:lnTo>
                      <a:pt x="179" y="44"/>
                    </a:lnTo>
                    <a:lnTo>
                      <a:pt x="188" y="49"/>
                    </a:lnTo>
                    <a:lnTo>
                      <a:pt x="199" y="54"/>
                    </a:lnTo>
                    <a:lnTo>
                      <a:pt x="214" y="61"/>
                    </a:lnTo>
                    <a:lnTo>
                      <a:pt x="228" y="68"/>
                    </a:lnTo>
                    <a:lnTo>
                      <a:pt x="244" y="75"/>
                    </a:lnTo>
                    <a:lnTo>
                      <a:pt x="260" y="85"/>
                    </a:lnTo>
                    <a:lnTo>
                      <a:pt x="277" y="94"/>
                    </a:lnTo>
                    <a:lnTo>
                      <a:pt x="293" y="102"/>
                    </a:lnTo>
                    <a:lnTo>
                      <a:pt x="309" y="109"/>
                    </a:lnTo>
                    <a:lnTo>
                      <a:pt x="322" y="116"/>
                    </a:lnTo>
                    <a:lnTo>
                      <a:pt x="335" y="123"/>
                    </a:lnTo>
                    <a:lnTo>
                      <a:pt x="345" y="129"/>
                    </a:lnTo>
                    <a:lnTo>
                      <a:pt x="354" y="133"/>
                    </a:lnTo>
                    <a:lnTo>
                      <a:pt x="359" y="136"/>
                    </a:lnTo>
                    <a:lnTo>
                      <a:pt x="361" y="137"/>
                    </a:lnTo>
                    <a:lnTo>
                      <a:pt x="368" y="106"/>
                    </a:lnTo>
                    <a:lnTo>
                      <a:pt x="368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4" name="Freeform 88">
                <a:extLst>
                  <a:ext uri="{FF2B5EF4-FFF2-40B4-BE49-F238E27FC236}">
                    <a16:creationId xmlns:a16="http://schemas.microsoft.com/office/drawing/2014/main" id="{BA0ED789-EFB5-4A77-9D2C-7798F5E96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" y="343"/>
                <a:ext cx="188" cy="38"/>
              </a:xfrm>
              <a:custGeom>
                <a:avLst/>
                <a:gdLst>
                  <a:gd name="T0" fmla="*/ 739 w 749"/>
                  <a:gd name="T1" fmla="*/ 0 h 151"/>
                  <a:gd name="T2" fmla="*/ 149 w 749"/>
                  <a:gd name="T3" fmla="*/ 9 h 151"/>
                  <a:gd name="T4" fmla="*/ 147 w 749"/>
                  <a:gd name="T5" fmla="*/ 10 h 151"/>
                  <a:gd name="T6" fmla="*/ 143 w 749"/>
                  <a:gd name="T7" fmla="*/ 13 h 151"/>
                  <a:gd name="T8" fmla="*/ 136 w 749"/>
                  <a:gd name="T9" fmla="*/ 17 h 151"/>
                  <a:gd name="T10" fmla="*/ 130 w 749"/>
                  <a:gd name="T11" fmla="*/ 24 h 151"/>
                  <a:gd name="T12" fmla="*/ 119 w 749"/>
                  <a:gd name="T13" fmla="*/ 32 h 151"/>
                  <a:gd name="T14" fmla="*/ 109 w 749"/>
                  <a:gd name="T15" fmla="*/ 41 h 151"/>
                  <a:gd name="T16" fmla="*/ 97 w 749"/>
                  <a:gd name="T17" fmla="*/ 50 h 151"/>
                  <a:gd name="T18" fmla="*/ 86 w 749"/>
                  <a:gd name="T19" fmla="*/ 61 h 151"/>
                  <a:gd name="T20" fmla="*/ 73 w 749"/>
                  <a:gd name="T21" fmla="*/ 72 h 151"/>
                  <a:gd name="T22" fmla="*/ 60 w 749"/>
                  <a:gd name="T23" fmla="*/ 84 h 151"/>
                  <a:gd name="T24" fmla="*/ 47 w 749"/>
                  <a:gd name="T25" fmla="*/ 96 h 151"/>
                  <a:gd name="T26" fmla="*/ 36 w 749"/>
                  <a:gd name="T27" fmla="*/ 108 h 151"/>
                  <a:gd name="T28" fmla="*/ 24 w 749"/>
                  <a:gd name="T29" fmla="*/ 119 h 151"/>
                  <a:gd name="T30" fmla="*/ 14 w 749"/>
                  <a:gd name="T31" fmla="*/ 131 h 151"/>
                  <a:gd name="T32" fmla="*/ 6 w 749"/>
                  <a:gd name="T33" fmla="*/ 141 h 151"/>
                  <a:gd name="T34" fmla="*/ 0 w 749"/>
                  <a:gd name="T35" fmla="*/ 151 h 151"/>
                  <a:gd name="T36" fmla="*/ 70 w 749"/>
                  <a:gd name="T37" fmla="*/ 148 h 151"/>
                  <a:gd name="T38" fmla="*/ 170 w 749"/>
                  <a:gd name="T39" fmla="*/ 55 h 151"/>
                  <a:gd name="T40" fmla="*/ 749 w 749"/>
                  <a:gd name="T41" fmla="*/ 50 h 151"/>
                  <a:gd name="T42" fmla="*/ 739 w 749"/>
                  <a:gd name="T43" fmla="*/ 0 h 151"/>
                  <a:gd name="T44" fmla="*/ 739 w 749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9" h="151">
                    <a:moveTo>
                      <a:pt x="739" y="0"/>
                    </a:moveTo>
                    <a:lnTo>
                      <a:pt x="149" y="9"/>
                    </a:lnTo>
                    <a:lnTo>
                      <a:pt x="147" y="10"/>
                    </a:lnTo>
                    <a:lnTo>
                      <a:pt x="143" y="13"/>
                    </a:lnTo>
                    <a:lnTo>
                      <a:pt x="136" y="17"/>
                    </a:lnTo>
                    <a:lnTo>
                      <a:pt x="130" y="24"/>
                    </a:lnTo>
                    <a:lnTo>
                      <a:pt x="119" y="32"/>
                    </a:lnTo>
                    <a:lnTo>
                      <a:pt x="109" y="41"/>
                    </a:lnTo>
                    <a:lnTo>
                      <a:pt x="97" y="50"/>
                    </a:lnTo>
                    <a:lnTo>
                      <a:pt x="86" y="61"/>
                    </a:lnTo>
                    <a:lnTo>
                      <a:pt x="73" y="72"/>
                    </a:lnTo>
                    <a:lnTo>
                      <a:pt x="60" y="84"/>
                    </a:lnTo>
                    <a:lnTo>
                      <a:pt x="47" y="96"/>
                    </a:lnTo>
                    <a:lnTo>
                      <a:pt x="36" y="108"/>
                    </a:lnTo>
                    <a:lnTo>
                      <a:pt x="24" y="119"/>
                    </a:lnTo>
                    <a:lnTo>
                      <a:pt x="14" y="131"/>
                    </a:lnTo>
                    <a:lnTo>
                      <a:pt x="6" y="141"/>
                    </a:lnTo>
                    <a:lnTo>
                      <a:pt x="0" y="151"/>
                    </a:lnTo>
                    <a:lnTo>
                      <a:pt x="70" y="148"/>
                    </a:lnTo>
                    <a:lnTo>
                      <a:pt x="170" y="55"/>
                    </a:lnTo>
                    <a:lnTo>
                      <a:pt x="749" y="50"/>
                    </a:lnTo>
                    <a:lnTo>
                      <a:pt x="739" y="0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5" name="Freeform 89">
                <a:extLst>
                  <a:ext uri="{FF2B5EF4-FFF2-40B4-BE49-F238E27FC236}">
                    <a16:creationId xmlns:a16="http://schemas.microsoft.com/office/drawing/2014/main" id="{FB2D1F73-6476-439A-9EEC-E765A0521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" y="450"/>
                <a:ext cx="101" cy="67"/>
              </a:xfrm>
              <a:custGeom>
                <a:avLst/>
                <a:gdLst>
                  <a:gd name="T0" fmla="*/ 21 w 404"/>
                  <a:gd name="T1" fmla="*/ 0 h 269"/>
                  <a:gd name="T2" fmla="*/ 23 w 404"/>
                  <a:gd name="T3" fmla="*/ 2 h 269"/>
                  <a:gd name="T4" fmla="*/ 30 w 404"/>
                  <a:gd name="T5" fmla="*/ 7 h 269"/>
                  <a:gd name="T6" fmla="*/ 40 w 404"/>
                  <a:gd name="T7" fmla="*/ 16 h 269"/>
                  <a:gd name="T8" fmla="*/ 56 w 404"/>
                  <a:gd name="T9" fmla="*/ 28 h 269"/>
                  <a:gd name="T10" fmla="*/ 73 w 404"/>
                  <a:gd name="T11" fmla="*/ 41 h 269"/>
                  <a:gd name="T12" fmla="*/ 95 w 404"/>
                  <a:gd name="T13" fmla="*/ 57 h 269"/>
                  <a:gd name="T14" fmla="*/ 119 w 404"/>
                  <a:gd name="T15" fmla="*/ 75 h 269"/>
                  <a:gd name="T16" fmla="*/ 146 w 404"/>
                  <a:gd name="T17" fmla="*/ 93 h 269"/>
                  <a:gd name="T18" fmla="*/ 174 w 404"/>
                  <a:gd name="T19" fmla="*/ 111 h 269"/>
                  <a:gd name="T20" fmla="*/ 205 w 404"/>
                  <a:gd name="T21" fmla="*/ 130 h 269"/>
                  <a:gd name="T22" fmla="*/ 236 w 404"/>
                  <a:gd name="T23" fmla="*/ 148 h 269"/>
                  <a:gd name="T24" fmla="*/ 269 w 404"/>
                  <a:gd name="T25" fmla="*/ 167 h 269"/>
                  <a:gd name="T26" fmla="*/ 301 w 404"/>
                  <a:gd name="T27" fmla="*/ 183 h 269"/>
                  <a:gd name="T28" fmla="*/ 336 w 404"/>
                  <a:gd name="T29" fmla="*/ 198 h 269"/>
                  <a:gd name="T30" fmla="*/ 370 w 404"/>
                  <a:gd name="T31" fmla="*/ 210 h 269"/>
                  <a:gd name="T32" fmla="*/ 404 w 404"/>
                  <a:gd name="T33" fmla="*/ 221 h 269"/>
                  <a:gd name="T34" fmla="*/ 379 w 404"/>
                  <a:gd name="T35" fmla="*/ 269 h 269"/>
                  <a:gd name="T36" fmla="*/ 375 w 404"/>
                  <a:gd name="T37" fmla="*/ 267 h 269"/>
                  <a:gd name="T38" fmla="*/ 369 w 404"/>
                  <a:gd name="T39" fmla="*/ 266 h 269"/>
                  <a:gd name="T40" fmla="*/ 357 w 404"/>
                  <a:gd name="T41" fmla="*/ 261 h 269"/>
                  <a:gd name="T42" fmla="*/ 342 w 404"/>
                  <a:gd name="T43" fmla="*/ 257 h 269"/>
                  <a:gd name="T44" fmla="*/ 322 w 404"/>
                  <a:gd name="T45" fmla="*/ 249 h 269"/>
                  <a:gd name="T46" fmla="*/ 299 w 404"/>
                  <a:gd name="T47" fmla="*/ 240 h 269"/>
                  <a:gd name="T48" fmla="*/ 275 w 404"/>
                  <a:gd name="T49" fmla="*/ 229 h 269"/>
                  <a:gd name="T50" fmla="*/ 249 w 404"/>
                  <a:gd name="T51" fmla="*/ 217 h 269"/>
                  <a:gd name="T52" fmla="*/ 219 w 404"/>
                  <a:gd name="T53" fmla="*/ 201 h 269"/>
                  <a:gd name="T54" fmla="*/ 189 w 404"/>
                  <a:gd name="T55" fmla="*/ 185 h 269"/>
                  <a:gd name="T56" fmla="*/ 158 w 404"/>
                  <a:gd name="T57" fmla="*/ 165 h 269"/>
                  <a:gd name="T58" fmla="*/ 126 w 404"/>
                  <a:gd name="T59" fmla="*/ 145 h 269"/>
                  <a:gd name="T60" fmla="*/ 93 w 404"/>
                  <a:gd name="T61" fmla="*/ 121 h 269"/>
                  <a:gd name="T62" fmla="*/ 61 w 404"/>
                  <a:gd name="T63" fmla="*/ 95 h 269"/>
                  <a:gd name="T64" fmla="*/ 30 w 404"/>
                  <a:gd name="T65" fmla="*/ 68 h 269"/>
                  <a:gd name="T66" fmla="*/ 0 w 404"/>
                  <a:gd name="T67" fmla="*/ 38 h 269"/>
                  <a:gd name="T68" fmla="*/ 21 w 404"/>
                  <a:gd name="T69" fmla="*/ 0 h 269"/>
                  <a:gd name="T70" fmla="*/ 21 w 404"/>
                  <a:gd name="T7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4" h="269">
                    <a:moveTo>
                      <a:pt x="21" y="0"/>
                    </a:moveTo>
                    <a:lnTo>
                      <a:pt x="23" y="2"/>
                    </a:lnTo>
                    <a:lnTo>
                      <a:pt x="30" y="7"/>
                    </a:lnTo>
                    <a:lnTo>
                      <a:pt x="40" y="16"/>
                    </a:lnTo>
                    <a:lnTo>
                      <a:pt x="56" y="28"/>
                    </a:lnTo>
                    <a:lnTo>
                      <a:pt x="73" y="41"/>
                    </a:lnTo>
                    <a:lnTo>
                      <a:pt x="95" y="57"/>
                    </a:lnTo>
                    <a:lnTo>
                      <a:pt x="119" y="75"/>
                    </a:lnTo>
                    <a:lnTo>
                      <a:pt x="146" y="93"/>
                    </a:lnTo>
                    <a:lnTo>
                      <a:pt x="174" y="111"/>
                    </a:lnTo>
                    <a:lnTo>
                      <a:pt x="205" y="130"/>
                    </a:lnTo>
                    <a:lnTo>
                      <a:pt x="236" y="148"/>
                    </a:lnTo>
                    <a:lnTo>
                      <a:pt x="269" y="167"/>
                    </a:lnTo>
                    <a:lnTo>
                      <a:pt x="301" y="183"/>
                    </a:lnTo>
                    <a:lnTo>
                      <a:pt x="336" y="198"/>
                    </a:lnTo>
                    <a:lnTo>
                      <a:pt x="370" y="210"/>
                    </a:lnTo>
                    <a:lnTo>
                      <a:pt x="404" y="221"/>
                    </a:lnTo>
                    <a:lnTo>
                      <a:pt x="379" y="269"/>
                    </a:lnTo>
                    <a:lnTo>
                      <a:pt x="375" y="267"/>
                    </a:lnTo>
                    <a:lnTo>
                      <a:pt x="369" y="266"/>
                    </a:lnTo>
                    <a:lnTo>
                      <a:pt x="357" y="261"/>
                    </a:lnTo>
                    <a:lnTo>
                      <a:pt x="342" y="257"/>
                    </a:lnTo>
                    <a:lnTo>
                      <a:pt x="322" y="249"/>
                    </a:lnTo>
                    <a:lnTo>
                      <a:pt x="299" y="240"/>
                    </a:lnTo>
                    <a:lnTo>
                      <a:pt x="275" y="229"/>
                    </a:lnTo>
                    <a:lnTo>
                      <a:pt x="249" y="217"/>
                    </a:lnTo>
                    <a:lnTo>
                      <a:pt x="219" y="201"/>
                    </a:lnTo>
                    <a:lnTo>
                      <a:pt x="189" y="185"/>
                    </a:lnTo>
                    <a:lnTo>
                      <a:pt x="158" y="165"/>
                    </a:lnTo>
                    <a:lnTo>
                      <a:pt x="126" y="145"/>
                    </a:lnTo>
                    <a:lnTo>
                      <a:pt x="93" y="121"/>
                    </a:lnTo>
                    <a:lnTo>
                      <a:pt x="61" y="95"/>
                    </a:lnTo>
                    <a:lnTo>
                      <a:pt x="30" y="68"/>
                    </a:lnTo>
                    <a:lnTo>
                      <a:pt x="0" y="38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6" name="Freeform 90">
                <a:extLst>
                  <a:ext uri="{FF2B5EF4-FFF2-40B4-BE49-F238E27FC236}">
                    <a16:creationId xmlns:a16="http://schemas.microsoft.com/office/drawing/2014/main" id="{8B562C6A-C754-46D9-B2CE-C5995C2A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374"/>
                <a:ext cx="56" cy="31"/>
              </a:xfrm>
              <a:custGeom>
                <a:avLst/>
                <a:gdLst>
                  <a:gd name="T0" fmla="*/ 6 w 222"/>
                  <a:gd name="T1" fmla="*/ 56 h 122"/>
                  <a:gd name="T2" fmla="*/ 24 w 222"/>
                  <a:gd name="T3" fmla="*/ 67 h 122"/>
                  <a:gd name="T4" fmla="*/ 45 w 222"/>
                  <a:gd name="T5" fmla="*/ 79 h 122"/>
                  <a:gd name="T6" fmla="*/ 68 w 222"/>
                  <a:gd name="T7" fmla="*/ 90 h 122"/>
                  <a:gd name="T8" fmla="*/ 90 w 222"/>
                  <a:gd name="T9" fmla="*/ 99 h 122"/>
                  <a:gd name="T10" fmla="*/ 111 w 222"/>
                  <a:gd name="T11" fmla="*/ 108 h 122"/>
                  <a:gd name="T12" fmla="*/ 130 w 222"/>
                  <a:gd name="T13" fmla="*/ 115 h 122"/>
                  <a:gd name="T14" fmla="*/ 143 w 222"/>
                  <a:gd name="T15" fmla="*/ 119 h 122"/>
                  <a:gd name="T16" fmla="*/ 153 w 222"/>
                  <a:gd name="T17" fmla="*/ 121 h 122"/>
                  <a:gd name="T18" fmla="*/ 163 w 222"/>
                  <a:gd name="T19" fmla="*/ 117 h 122"/>
                  <a:gd name="T20" fmla="*/ 177 w 222"/>
                  <a:gd name="T21" fmla="*/ 108 h 122"/>
                  <a:gd name="T22" fmla="*/ 191 w 222"/>
                  <a:gd name="T23" fmla="*/ 95 h 122"/>
                  <a:gd name="T24" fmla="*/ 203 w 222"/>
                  <a:gd name="T25" fmla="*/ 79 h 122"/>
                  <a:gd name="T26" fmla="*/ 213 w 222"/>
                  <a:gd name="T27" fmla="*/ 61 h 122"/>
                  <a:gd name="T28" fmla="*/ 220 w 222"/>
                  <a:gd name="T29" fmla="*/ 41 h 122"/>
                  <a:gd name="T30" fmla="*/ 222 w 222"/>
                  <a:gd name="T31" fmla="*/ 21 h 122"/>
                  <a:gd name="T32" fmla="*/ 189 w 222"/>
                  <a:gd name="T33" fmla="*/ 0 h 122"/>
                  <a:gd name="T34" fmla="*/ 189 w 222"/>
                  <a:gd name="T35" fmla="*/ 6 h 122"/>
                  <a:gd name="T36" fmla="*/ 188 w 222"/>
                  <a:gd name="T37" fmla="*/ 17 h 122"/>
                  <a:gd name="T38" fmla="*/ 186 w 222"/>
                  <a:gd name="T39" fmla="*/ 30 h 122"/>
                  <a:gd name="T40" fmla="*/ 182 w 222"/>
                  <a:gd name="T41" fmla="*/ 46 h 122"/>
                  <a:gd name="T42" fmla="*/ 177 w 222"/>
                  <a:gd name="T43" fmla="*/ 60 h 122"/>
                  <a:gd name="T44" fmla="*/ 168 w 222"/>
                  <a:gd name="T45" fmla="*/ 73 h 122"/>
                  <a:gd name="T46" fmla="*/ 155 w 222"/>
                  <a:gd name="T47" fmla="*/ 83 h 122"/>
                  <a:gd name="T48" fmla="*/ 146 w 222"/>
                  <a:gd name="T49" fmla="*/ 86 h 122"/>
                  <a:gd name="T50" fmla="*/ 137 w 222"/>
                  <a:gd name="T51" fmla="*/ 82 h 122"/>
                  <a:gd name="T52" fmla="*/ 119 w 222"/>
                  <a:gd name="T53" fmla="*/ 75 h 122"/>
                  <a:gd name="T54" fmla="*/ 99 w 222"/>
                  <a:gd name="T55" fmla="*/ 67 h 122"/>
                  <a:gd name="T56" fmla="*/ 77 w 222"/>
                  <a:gd name="T57" fmla="*/ 57 h 122"/>
                  <a:gd name="T58" fmla="*/ 55 w 222"/>
                  <a:gd name="T59" fmla="*/ 47 h 122"/>
                  <a:gd name="T60" fmla="*/ 36 w 222"/>
                  <a:gd name="T61" fmla="*/ 39 h 122"/>
                  <a:gd name="T62" fmla="*/ 22 w 222"/>
                  <a:gd name="T63" fmla="*/ 32 h 122"/>
                  <a:gd name="T64" fmla="*/ 0 w 222"/>
                  <a:gd name="T65" fmla="*/ 5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2" h="122">
                    <a:moveTo>
                      <a:pt x="0" y="51"/>
                    </a:moveTo>
                    <a:lnTo>
                      <a:pt x="6" y="56"/>
                    </a:lnTo>
                    <a:lnTo>
                      <a:pt x="15" y="62"/>
                    </a:lnTo>
                    <a:lnTo>
                      <a:pt x="24" y="67"/>
                    </a:lnTo>
                    <a:lnTo>
                      <a:pt x="35" y="73"/>
                    </a:lnTo>
                    <a:lnTo>
                      <a:pt x="45" y="79"/>
                    </a:lnTo>
                    <a:lnTo>
                      <a:pt x="57" y="84"/>
                    </a:lnTo>
                    <a:lnTo>
                      <a:pt x="68" y="90"/>
                    </a:lnTo>
                    <a:lnTo>
                      <a:pt x="80" y="96"/>
                    </a:lnTo>
                    <a:lnTo>
                      <a:pt x="90" y="99"/>
                    </a:lnTo>
                    <a:lnTo>
                      <a:pt x="101" y="104"/>
                    </a:lnTo>
                    <a:lnTo>
                      <a:pt x="111" y="108"/>
                    </a:lnTo>
                    <a:lnTo>
                      <a:pt x="122" y="113"/>
                    </a:lnTo>
                    <a:lnTo>
                      <a:pt x="130" y="115"/>
                    </a:lnTo>
                    <a:lnTo>
                      <a:pt x="137" y="118"/>
                    </a:lnTo>
                    <a:lnTo>
                      <a:pt x="143" y="119"/>
                    </a:lnTo>
                    <a:lnTo>
                      <a:pt x="149" y="122"/>
                    </a:lnTo>
                    <a:lnTo>
                      <a:pt x="153" y="121"/>
                    </a:lnTo>
                    <a:lnTo>
                      <a:pt x="158" y="119"/>
                    </a:lnTo>
                    <a:lnTo>
                      <a:pt x="163" y="117"/>
                    </a:lnTo>
                    <a:lnTo>
                      <a:pt x="170" y="113"/>
                    </a:lnTo>
                    <a:lnTo>
                      <a:pt x="177" y="108"/>
                    </a:lnTo>
                    <a:lnTo>
                      <a:pt x="184" y="102"/>
                    </a:lnTo>
                    <a:lnTo>
                      <a:pt x="191" y="95"/>
                    </a:lnTo>
                    <a:lnTo>
                      <a:pt x="198" y="88"/>
                    </a:lnTo>
                    <a:lnTo>
                      <a:pt x="203" y="79"/>
                    </a:lnTo>
                    <a:lnTo>
                      <a:pt x="208" y="70"/>
                    </a:lnTo>
                    <a:lnTo>
                      <a:pt x="213" y="61"/>
                    </a:lnTo>
                    <a:lnTo>
                      <a:pt x="218" y="52"/>
                    </a:lnTo>
                    <a:lnTo>
                      <a:pt x="220" y="41"/>
                    </a:lnTo>
                    <a:lnTo>
                      <a:pt x="222" y="31"/>
                    </a:lnTo>
                    <a:lnTo>
                      <a:pt x="222" y="21"/>
                    </a:lnTo>
                    <a:lnTo>
                      <a:pt x="221" y="11"/>
                    </a:lnTo>
                    <a:lnTo>
                      <a:pt x="189" y="0"/>
                    </a:lnTo>
                    <a:lnTo>
                      <a:pt x="189" y="3"/>
                    </a:lnTo>
                    <a:lnTo>
                      <a:pt x="189" y="6"/>
                    </a:lnTo>
                    <a:lnTo>
                      <a:pt x="189" y="11"/>
                    </a:lnTo>
                    <a:lnTo>
                      <a:pt x="188" y="17"/>
                    </a:lnTo>
                    <a:lnTo>
                      <a:pt x="188" y="24"/>
                    </a:lnTo>
                    <a:lnTo>
                      <a:pt x="186" y="30"/>
                    </a:lnTo>
                    <a:lnTo>
                      <a:pt x="186" y="39"/>
                    </a:lnTo>
                    <a:lnTo>
                      <a:pt x="182" y="46"/>
                    </a:lnTo>
                    <a:lnTo>
                      <a:pt x="180" y="53"/>
                    </a:lnTo>
                    <a:lnTo>
                      <a:pt x="177" y="60"/>
                    </a:lnTo>
                    <a:lnTo>
                      <a:pt x="173" y="68"/>
                    </a:lnTo>
                    <a:lnTo>
                      <a:pt x="168" y="73"/>
                    </a:lnTo>
                    <a:lnTo>
                      <a:pt x="162" y="80"/>
                    </a:lnTo>
                    <a:lnTo>
                      <a:pt x="155" y="83"/>
                    </a:lnTo>
                    <a:lnTo>
                      <a:pt x="147" y="87"/>
                    </a:lnTo>
                    <a:lnTo>
                      <a:pt x="146" y="86"/>
                    </a:lnTo>
                    <a:lnTo>
                      <a:pt x="142" y="85"/>
                    </a:lnTo>
                    <a:lnTo>
                      <a:pt x="137" y="82"/>
                    </a:lnTo>
                    <a:lnTo>
                      <a:pt x="130" y="80"/>
                    </a:lnTo>
                    <a:lnTo>
                      <a:pt x="119" y="75"/>
                    </a:lnTo>
                    <a:lnTo>
                      <a:pt x="109" y="71"/>
                    </a:lnTo>
                    <a:lnTo>
                      <a:pt x="99" y="67"/>
                    </a:lnTo>
                    <a:lnTo>
                      <a:pt x="89" y="63"/>
                    </a:lnTo>
                    <a:lnTo>
                      <a:pt x="77" y="57"/>
                    </a:lnTo>
                    <a:lnTo>
                      <a:pt x="67" y="52"/>
                    </a:lnTo>
                    <a:lnTo>
                      <a:pt x="55" y="47"/>
                    </a:lnTo>
                    <a:lnTo>
                      <a:pt x="46" y="44"/>
                    </a:lnTo>
                    <a:lnTo>
                      <a:pt x="36" y="39"/>
                    </a:lnTo>
                    <a:lnTo>
                      <a:pt x="28" y="35"/>
                    </a:lnTo>
                    <a:lnTo>
                      <a:pt x="22" y="32"/>
                    </a:lnTo>
                    <a:lnTo>
                      <a:pt x="18" y="30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7" name="Freeform 91">
                <a:extLst>
                  <a:ext uri="{FF2B5EF4-FFF2-40B4-BE49-F238E27FC236}">
                    <a16:creationId xmlns:a16="http://schemas.microsoft.com/office/drawing/2014/main" id="{5E974BA1-114B-4A53-8F3E-862AC21B5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69"/>
                <a:ext cx="143" cy="60"/>
              </a:xfrm>
              <a:custGeom>
                <a:avLst/>
                <a:gdLst>
                  <a:gd name="T0" fmla="*/ 0 w 575"/>
                  <a:gd name="T1" fmla="*/ 0 h 237"/>
                  <a:gd name="T2" fmla="*/ 10 w 575"/>
                  <a:gd name="T3" fmla="*/ 0 h 237"/>
                  <a:gd name="T4" fmla="*/ 29 w 575"/>
                  <a:gd name="T5" fmla="*/ 3 h 237"/>
                  <a:gd name="T6" fmla="*/ 57 w 575"/>
                  <a:gd name="T7" fmla="*/ 9 h 237"/>
                  <a:gd name="T8" fmla="*/ 92 w 575"/>
                  <a:gd name="T9" fmla="*/ 18 h 237"/>
                  <a:gd name="T10" fmla="*/ 131 w 575"/>
                  <a:gd name="T11" fmla="*/ 31 h 237"/>
                  <a:gd name="T12" fmla="*/ 175 w 575"/>
                  <a:gd name="T13" fmla="*/ 51 h 237"/>
                  <a:gd name="T14" fmla="*/ 222 w 575"/>
                  <a:gd name="T15" fmla="*/ 78 h 237"/>
                  <a:gd name="T16" fmla="*/ 266 w 575"/>
                  <a:gd name="T17" fmla="*/ 99 h 237"/>
                  <a:gd name="T18" fmla="*/ 313 w 575"/>
                  <a:gd name="T19" fmla="*/ 113 h 237"/>
                  <a:gd name="T20" fmla="*/ 367 w 575"/>
                  <a:gd name="T21" fmla="*/ 128 h 237"/>
                  <a:gd name="T22" fmla="*/ 421 w 575"/>
                  <a:gd name="T23" fmla="*/ 145 h 237"/>
                  <a:gd name="T24" fmla="*/ 472 w 575"/>
                  <a:gd name="T25" fmla="*/ 160 h 237"/>
                  <a:gd name="T26" fmla="*/ 518 w 575"/>
                  <a:gd name="T27" fmla="*/ 174 h 237"/>
                  <a:gd name="T28" fmla="*/ 553 w 575"/>
                  <a:gd name="T29" fmla="*/ 184 h 237"/>
                  <a:gd name="T30" fmla="*/ 572 w 575"/>
                  <a:gd name="T31" fmla="*/ 190 h 237"/>
                  <a:gd name="T32" fmla="*/ 558 w 575"/>
                  <a:gd name="T33" fmla="*/ 237 h 237"/>
                  <a:gd name="T34" fmla="*/ 550 w 575"/>
                  <a:gd name="T35" fmla="*/ 234 h 237"/>
                  <a:gd name="T36" fmla="*/ 533 w 575"/>
                  <a:gd name="T37" fmla="*/ 228 h 237"/>
                  <a:gd name="T38" fmla="*/ 503 w 575"/>
                  <a:gd name="T39" fmla="*/ 218 h 237"/>
                  <a:gd name="T40" fmla="*/ 465 w 575"/>
                  <a:gd name="T41" fmla="*/ 207 h 237"/>
                  <a:gd name="T42" fmla="*/ 415 w 575"/>
                  <a:gd name="T43" fmla="*/ 191 h 237"/>
                  <a:gd name="T44" fmla="*/ 357 w 575"/>
                  <a:gd name="T45" fmla="*/ 172 h 237"/>
                  <a:gd name="T46" fmla="*/ 290 w 575"/>
                  <a:gd name="T47" fmla="*/ 151 h 237"/>
                  <a:gd name="T48" fmla="*/ 216 w 575"/>
                  <a:gd name="T49" fmla="*/ 129 h 237"/>
                  <a:gd name="T50" fmla="*/ 183 w 575"/>
                  <a:gd name="T51" fmla="*/ 103 h 237"/>
                  <a:gd name="T52" fmla="*/ 151 w 575"/>
                  <a:gd name="T53" fmla="*/ 82 h 237"/>
                  <a:gd name="T54" fmla="*/ 116 w 575"/>
                  <a:gd name="T55" fmla="*/ 66 h 237"/>
                  <a:gd name="T56" fmla="*/ 84 w 575"/>
                  <a:gd name="T57" fmla="*/ 56 h 237"/>
                  <a:gd name="T58" fmla="*/ 55 w 575"/>
                  <a:gd name="T59" fmla="*/ 47 h 237"/>
                  <a:gd name="T60" fmla="*/ 33 w 575"/>
                  <a:gd name="T61" fmla="*/ 43 h 237"/>
                  <a:gd name="T62" fmla="*/ 18 w 575"/>
                  <a:gd name="T63" fmla="*/ 40 h 237"/>
                  <a:gd name="T64" fmla="*/ 13 w 575"/>
                  <a:gd name="T65" fmla="*/ 40 h 237"/>
                  <a:gd name="T66" fmla="*/ 0 w 575"/>
                  <a:gd name="T6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75" h="237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9" y="2"/>
                    </a:lnTo>
                    <a:lnTo>
                      <a:pt x="29" y="3"/>
                    </a:lnTo>
                    <a:lnTo>
                      <a:pt x="42" y="6"/>
                    </a:lnTo>
                    <a:lnTo>
                      <a:pt x="57" y="9"/>
                    </a:lnTo>
                    <a:lnTo>
                      <a:pt x="74" y="13"/>
                    </a:lnTo>
                    <a:lnTo>
                      <a:pt x="92" y="18"/>
                    </a:lnTo>
                    <a:lnTo>
                      <a:pt x="111" y="24"/>
                    </a:lnTo>
                    <a:lnTo>
                      <a:pt x="131" y="31"/>
                    </a:lnTo>
                    <a:lnTo>
                      <a:pt x="153" y="41"/>
                    </a:lnTo>
                    <a:lnTo>
                      <a:pt x="175" y="51"/>
                    </a:lnTo>
                    <a:lnTo>
                      <a:pt x="199" y="64"/>
                    </a:lnTo>
                    <a:lnTo>
                      <a:pt x="222" y="78"/>
                    </a:lnTo>
                    <a:lnTo>
                      <a:pt x="247" y="94"/>
                    </a:lnTo>
                    <a:lnTo>
                      <a:pt x="266" y="99"/>
                    </a:lnTo>
                    <a:lnTo>
                      <a:pt x="289" y="106"/>
                    </a:lnTo>
                    <a:lnTo>
                      <a:pt x="313" y="113"/>
                    </a:lnTo>
                    <a:lnTo>
                      <a:pt x="341" y="121"/>
                    </a:lnTo>
                    <a:lnTo>
                      <a:pt x="367" y="128"/>
                    </a:lnTo>
                    <a:lnTo>
                      <a:pt x="394" y="137"/>
                    </a:lnTo>
                    <a:lnTo>
                      <a:pt x="421" y="145"/>
                    </a:lnTo>
                    <a:lnTo>
                      <a:pt x="448" y="153"/>
                    </a:lnTo>
                    <a:lnTo>
                      <a:pt x="472" y="160"/>
                    </a:lnTo>
                    <a:lnTo>
                      <a:pt x="496" y="168"/>
                    </a:lnTo>
                    <a:lnTo>
                      <a:pt x="518" y="174"/>
                    </a:lnTo>
                    <a:lnTo>
                      <a:pt x="537" y="180"/>
                    </a:lnTo>
                    <a:lnTo>
                      <a:pt x="553" y="184"/>
                    </a:lnTo>
                    <a:lnTo>
                      <a:pt x="564" y="187"/>
                    </a:lnTo>
                    <a:lnTo>
                      <a:pt x="572" y="190"/>
                    </a:lnTo>
                    <a:lnTo>
                      <a:pt x="575" y="191"/>
                    </a:lnTo>
                    <a:lnTo>
                      <a:pt x="558" y="237"/>
                    </a:lnTo>
                    <a:lnTo>
                      <a:pt x="556" y="236"/>
                    </a:lnTo>
                    <a:lnTo>
                      <a:pt x="550" y="234"/>
                    </a:lnTo>
                    <a:lnTo>
                      <a:pt x="543" y="231"/>
                    </a:lnTo>
                    <a:lnTo>
                      <a:pt x="533" y="228"/>
                    </a:lnTo>
                    <a:lnTo>
                      <a:pt x="519" y="223"/>
                    </a:lnTo>
                    <a:lnTo>
                      <a:pt x="503" y="218"/>
                    </a:lnTo>
                    <a:lnTo>
                      <a:pt x="485" y="213"/>
                    </a:lnTo>
                    <a:lnTo>
                      <a:pt x="465" y="207"/>
                    </a:lnTo>
                    <a:lnTo>
                      <a:pt x="441" y="198"/>
                    </a:lnTo>
                    <a:lnTo>
                      <a:pt x="415" y="191"/>
                    </a:lnTo>
                    <a:lnTo>
                      <a:pt x="387" y="181"/>
                    </a:lnTo>
                    <a:lnTo>
                      <a:pt x="357" y="172"/>
                    </a:lnTo>
                    <a:lnTo>
                      <a:pt x="325" y="161"/>
                    </a:lnTo>
                    <a:lnTo>
                      <a:pt x="290" y="151"/>
                    </a:lnTo>
                    <a:lnTo>
                      <a:pt x="253" y="140"/>
                    </a:lnTo>
                    <a:lnTo>
                      <a:pt x="216" y="129"/>
                    </a:lnTo>
                    <a:lnTo>
                      <a:pt x="200" y="115"/>
                    </a:lnTo>
                    <a:lnTo>
                      <a:pt x="183" y="103"/>
                    </a:lnTo>
                    <a:lnTo>
                      <a:pt x="167" y="92"/>
                    </a:lnTo>
                    <a:lnTo>
                      <a:pt x="151" y="82"/>
                    </a:lnTo>
                    <a:lnTo>
                      <a:pt x="133" y="73"/>
                    </a:lnTo>
                    <a:lnTo>
                      <a:pt x="116" y="66"/>
                    </a:lnTo>
                    <a:lnTo>
                      <a:pt x="100" y="60"/>
                    </a:lnTo>
                    <a:lnTo>
                      <a:pt x="84" y="56"/>
                    </a:lnTo>
                    <a:lnTo>
                      <a:pt x="68" y="50"/>
                    </a:lnTo>
                    <a:lnTo>
                      <a:pt x="55" y="47"/>
                    </a:lnTo>
                    <a:lnTo>
                      <a:pt x="42" y="44"/>
                    </a:lnTo>
                    <a:lnTo>
                      <a:pt x="33" y="43"/>
                    </a:lnTo>
                    <a:lnTo>
                      <a:pt x="24" y="40"/>
                    </a:lnTo>
                    <a:lnTo>
                      <a:pt x="18" y="40"/>
                    </a:lnTo>
                    <a:lnTo>
                      <a:pt x="14" y="40"/>
                    </a:lnTo>
                    <a:lnTo>
                      <a:pt x="13" y="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8" name="Freeform 92">
                <a:extLst>
                  <a:ext uri="{FF2B5EF4-FFF2-40B4-BE49-F238E27FC236}">
                    <a16:creationId xmlns:a16="http://schemas.microsoft.com/office/drawing/2014/main" id="{7E7A6369-4096-4885-B500-31F82CC42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" y="442"/>
                <a:ext cx="23" cy="72"/>
              </a:xfrm>
              <a:custGeom>
                <a:avLst/>
                <a:gdLst>
                  <a:gd name="T0" fmla="*/ 0 w 93"/>
                  <a:gd name="T1" fmla="*/ 21 h 291"/>
                  <a:gd name="T2" fmla="*/ 0 w 93"/>
                  <a:gd name="T3" fmla="*/ 21 h 291"/>
                  <a:gd name="T4" fmla="*/ 3 w 93"/>
                  <a:gd name="T5" fmla="*/ 26 h 291"/>
                  <a:gd name="T6" fmla="*/ 7 w 93"/>
                  <a:gd name="T7" fmla="*/ 33 h 291"/>
                  <a:gd name="T8" fmla="*/ 12 w 93"/>
                  <a:gd name="T9" fmla="*/ 42 h 291"/>
                  <a:gd name="T10" fmla="*/ 17 w 93"/>
                  <a:gd name="T11" fmla="*/ 54 h 291"/>
                  <a:gd name="T12" fmla="*/ 24 w 93"/>
                  <a:gd name="T13" fmla="*/ 67 h 291"/>
                  <a:gd name="T14" fmla="*/ 30 w 93"/>
                  <a:gd name="T15" fmla="*/ 83 h 291"/>
                  <a:gd name="T16" fmla="*/ 36 w 93"/>
                  <a:gd name="T17" fmla="*/ 100 h 291"/>
                  <a:gd name="T18" fmla="*/ 40 w 93"/>
                  <a:gd name="T19" fmla="*/ 118 h 291"/>
                  <a:gd name="T20" fmla="*/ 44 w 93"/>
                  <a:gd name="T21" fmla="*/ 138 h 291"/>
                  <a:gd name="T22" fmla="*/ 46 w 93"/>
                  <a:gd name="T23" fmla="*/ 159 h 291"/>
                  <a:gd name="T24" fmla="*/ 47 w 93"/>
                  <a:gd name="T25" fmla="*/ 181 h 291"/>
                  <a:gd name="T26" fmla="*/ 45 w 93"/>
                  <a:gd name="T27" fmla="*/ 202 h 291"/>
                  <a:gd name="T28" fmla="*/ 41 w 93"/>
                  <a:gd name="T29" fmla="*/ 226 h 291"/>
                  <a:gd name="T30" fmla="*/ 33 w 93"/>
                  <a:gd name="T31" fmla="*/ 249 h 291"/>
                  <a:gd name="T32" fmla="*/ 23 w 93"/>
                  <a:gd name="T33" fmla="*/ 272 h 291"/>
                  <a:gd name="T34" fmla="*/ 71 w 93"/>
                  <a:gd name="T35" fmla="*/ 291 h 291"/>
                  <a:gd name="T36" fmla="*/ 71 w 93"/>
                  <a:gd name="T37" fmla="*/ 289 h 291"/>
                  <a:gd name="T38" fmla="*/ 73 w 93"/>
                  <a:gd name="T39" fmla="*/ 282 h 291"/>
                  <a:gd name="T40" fmla="*/ 76 w 93"/>
                  <a:gd name="T41" fmla="*/ 272 h 291"/>
                  <a:gd name="T42" fmla="*/ 80 w 93"/>
                  <a:gd name="T43" fmla="*/ 260 h 291"/>
                  <a:gd name="T44" fmla="*/ 84 w 93"/>
                  <a:gd name="T45" fmla="*/ 244 h 291"/>
                  <a:gd name="T46" fmla="*/ 88 w 93"/>
                  <a:gd name="T47" fmla="*/ 226 h 291"/>
                  <a:gd name="T48" fmla="*/ 90 w 93"/>
                  <a:gd name="T49" fmla="*/ 206 h 291"/>
                  <a:gd name="T50" fmla="*/ 93 w 93"/>
                  <a:gd name="T51" fmla="*/ 183 h 291"/>
                  <a:gd name="T52" fmla="*/ 93 w 93"/>
                  <a:gd name="T53" fmla="*/ 159 h 291"/>
                  <a:gd name="T54" fmla="*/ 92 w 93"/>
                  <a:gd name="T55" fmla="*/ 136 h 291"/>
                  <a:gd name="T56" fmla="*/ 88 w 93"/>
                  <a:gd name="T57" fmla="*/ 112 h 291"/>
                  <a:gd name="T58" fmla="*/ 82 w 93"/>
                  <a:gd name="T59" fmla="*/ 88 h 291"/>
                  <a:gd name="T60" fmla="*/ 72 w 93"/>
                  <a:gd name="T61" fmla="*/ 64 h 291"/>
                  <a:gd name="T62" fmla="*/ 60 w 93"/>
                  <a:gd name="T63" fmla="*/ 41 h 291"/>
                  <a:gd name="T64" fmla="*/ 43 w 93"/>
                  <a:gd name="T65" fmla="*/ 19 h 291"/>
                  <a:gd name="T66" fmla="*/ 23 w 93"/>
                  <a:gd name="T67" fmla="*/ 0 h 291"/>
                  <a:gd name="T68" fmla="*/ 0 w 93"/>
                  <a:gd name="T69" fmla="*/ 21 h 291"/>
                  <a:gd name="T70" fmla="*/ 0 w 93"/>
                  <a:gd name="T71" fmla="*/ 2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291">
                    <a:moveTo>
                      <a:pt x="0" y="21"/>
                    </a:moveTo>
                    <a:lnTo>
                      <a:pt x="0" y="21"/>
                    </a:lnTo>
                    <a:lnTo>
                      <a:pt x="3" y="26"/>
                    </a:lnTo>
                    <a:lnTo>
                      <a:pt x="7" y="33"/>
                    </a:lnTo>
                    <a:lnTo>
                      <a:pt x="12" y="42"/>
                    </a:lnTo>
                    <a:lnTo>
                      <a:pt x="17" y="54"/>
                    </a:lnTo>
                    <a:lnTo>
                      <a:pt x="24" y="67"/>
                    </a:lnTo>
                    <a:lnTo>
                      <a:pt x="30" y="83"/>
                    </a:lnTo>
                    <a:lnTo>
                      <a:pt x="36" y="100"/>
                    </a:lnTo>
                    <a:lnTo>
                      <a:pt x="40" y="118"/>
                    </a:lnTo>
                    <a:lnTo>
                      <a:pt x="44" y="138"/>
                    </a:lnTo>
                    <a:lnTo>
                      <a:pt x="46" y="159"/>
                    </a:lnTo>
                    <a:lnTo>
                      <a:pt x="47" y="181"/>
                    </a:lnTo>
                    <a:lnTo>
                      <a:pt x="45" y="202"/>
                    </a:lnTo>
                    <a:lnTo>
                      <a:pt x="41" y="226"/>
                    </a:lnTo>
                    <a:lnTo>
                      <a:pt x="33" y="249"/>
                    </a:lnTo>
                    <a:lnTo>
                      <a:pt x="23" y="272"/>
                    </a:lnTo>
                    <a:lnTo>
                      <a:pt x="71" y="291"/>
                    </a:lnTo>
                    <a:lnTo>
                      <a:pt x="71" y="289"/>
                    </a:lnTo>
                    <a:lnTo>
                      <a:pt x="73" y="282"/>
                    </a:lnTo>
                    <a:lnTo>
                      <a:pt x="76" y="272"/>
                    </a:lnTo>
                    <a:lnTo>
                      <a:pt x="80" y="260"/>
                    </a:lnTo>
                    <a:lnTo>
                      <a:pt x="84" y="244"/>
                    </a:lnTo>
                    <a:lnTo>
                      <a:pt x="88" y="226"/>
                    </a:lnTo>
                    <a:lnTo>
                      <a:pt x="90" y="206"/>
                    </a:lnTo>
                    <a:lnTo>
                      <a:pt x="93" y="183"/>
                    </a:lnTo>
                    <a:lnTo>
                      <a:pt x="93" y="159"/>
                    </a:lnTo>
                    <a:lnTo>
                      <a:pt x="92" y="136"/>
                    </a:lnTo>
                    <a:lnTo>
                      <a:pt x="88" y="112"/>
                    </a:lnTo>
                    <a:lnTo>
                      <a:pt x="82" y="88"/>
                    </a:lnTo>
                    <a:lnTo>
                      <a:pt x="72" y="64"/>
                    </a:lnTo>
                    <a:lnTo>
                      <a:pt x="60" y="41"/>
                    </a:lnTo>
                    <a:lnTo>
                      <a:pt x="43" y="19"/>
                    </a:lnTo>
                    <a:lnTo>
                      <a:pt x="23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89" name="Freeform 93">
                <a:extLst>
                  <a:ext uri="{FF2B5EF4-FFF2-40B4-BE49-F238E27FC236}">
                    <a16:creationId xmlns:a16="http://schemas.microsoft.com/office/drawing/2014/main" id="{266578BD-8062-48ED-8D74-B0CB31918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392"/>
                <a:ext cx="86" cy="53"/>
              </a:xfrm>
              <a:custGeom>
                <a:avLst/>
                <a:gdLst>
                  <a:gd name="T0" fmla="*/ 343 w 343"/>
                  <a:gd name="T1" fmla="*/ 203 h 210"/>
                  <a:gd name="T2" fmla="*/ 339 w 343"/>
                  <a:gd name="T3" fmla="*/ 203 h 210"/>
                  <a:gd name="T4" fmla="*/ 332 w 343"/>
                  <a:gd name="T5" fmla="*/ 204 h 210"/>
                  <a:gd name="T6" fmla="*/ 319 w 343"/>
                  <a:gd name="T7" fmla="*/ 206 h 210"/>
                  <a:gd name="T8" fmla="*/ 303 w 343"/>
                  <a:gd name="T9" fmla="*/ 209 h 210"/>
                  <a:gd name="T10" fmla="*/ 282 w 343"/>
                  <a:gd name="T11" fmla="*/ 209 h 210"/>
                  <a:gd name="T12" fmla="*/ 260 w 343"/>
                  <a:gd name="T13" fmla="*/ 210 h 210"/>
                  <a:gd name="T14" fmla="*/ 235 w 343"/>
                  <a:gd name="T15" fmla="*/ 209 h 210"/>
                  <a:gd name="T16" fmla="*/ 208 w 343"/>
                  <a:gd name="T17" fmla="*/ 206 h 210"/>
                  <a:gd name="T18" fmla="*/ 179 w 343"/>
                  <a:gd name="T19" fmla="*/ 199 h 210"/>
                  <a:gd name="T20" fmla="*/ 151 w 343"/>
                  <a:gd name="T21" fmla="*/ 189 h 210"/>
                  <a:gd name="T22" fmla="*/ 123 w 343"/>
                  <a:gd name="T23" fmla="*/ 176 h 210"/>
                  <a:gd name="T24" fmla="*/ 94 w 343"/>
                  <a:gd name="T25" fmla="*/ 160 h 210"/>
                  <a:gd name="T26" fmla="*/ 67 w 343"/>
                  <a:gd name="T27" fmla="*/ 135 h 210"/>
                  <a:gd name="T28" fmla="*/ 43 w 343"/>
                  <a:gd name="T29" fmla="*/ 107 h 210"/>
                  <a:gd name="T30" fmla="*/ 21 w 343"/>
                  <a:gd name="T31" fmla="*/ 73 h 210"/>
                  <a:gd name="T32" fmla="*/ 2 w 343"/>
                  <a:gd name="T33" fmla="*/ 34 h 210"/>
                  <a:gd name="T34" fmla="*/ 0 w 343"/>
                  <a:gd name="T35" fmla="*/ 27 h 210"/>
                  <a:gd name="T36" fmla="*/ 0 w 343"/>
                  <a:gd name="T37" fmla="*/ 24 h 210"/>
                  <a:gd name="T38" fmla="*/ 1 w 343"/>
                  <a:gd name="T39" fmla="*/ 19 h 210"/>
                  <a:gd name="T40" fmla="*/ 3 w 343"/>
                  <a:gd name="T41" fmla="*/ 16 h 210"/>
                  <a:gd name="T42" fmla="*/ 8 w 343"/>
                  <a:gd name="T43" fmla="*/ 9 h 210"/>
                  <a:gd name="T44" fmla="*/ 17 w 343"/>
                  <a:gd name="T45" fmla="*/ 5 h 210"/>
                  <a:gd name="T46" fmla="*/ 25 w 343"/>
                  <a:gd name="T47" fmla="*/ 2 h 210"/>
                  <a:gd name="T48" fmla="*/ 32 w 343"/>
                  <a:gd name="T49" fmla="*/ 1 h 210"/>
                  <a:gd name="T50" fmla="*/ 38 w 343"/>
                  <a:gd name="T51" fmla="*/ 0 h 210"/>
                  <a:gd name="T52" fmla="*/ 40 w 343"/>
                  <a:gd name="T53" fmla="*/ 0 h 210"/>
                  <a:gd name="T54" fmla="*/ 40 w 343"/>
                  <a:gd name="T55" fmla="*/ 1 h 210"/>
                  <a:gd name="T56" fmla="*/ 42 w 343"/>
                  <a:gd name="T57" fmla="*/ 8 h 210"/>
                  <a:gd name="T58" fmla="*/ 46 w 343"/>
                  <a:gd name="T59" fmla="*/ 16 h 210"/>
                  <a:gd name="T60" fmla="*/ 52 w 343"/>
                  <a:gd name="T61" fmla="*/ 28 h 210"/>
                  <a:gd name="T62" fmla="*/ 59 w 343"/>
                  <a:gd name="T63" fmla="*/ 41 h 210"/>
                  <a:gd name="T64" fmla="*/ 69 w 343"/>
                  <a:gd name="T65" fmla="*/ 57 h 210"/>
                  <a:gd name="T66" fmla="*/ 80 w 343"/>
                  <a:gd name="T67" fmla="*/ 73 h 210"/>
                  <a:gd name="T68" fmla="*/ 95 w 343"/>
                  <a:gd name="T69" fmla="*/ 90 h 210"/>
                  <a:gd name="T70" fmla="*/ 111 w 343"/>
                  <a:gd name="T71" fmla="*/ 105 h 210"/>
                  <a:gd name="T72" fmla="*/ 130 w 343"/>
                  <a:gd name="T73" fmla="*/ 120 h 210"/>
                  <a:gd name="T74" fmla="*/ 152 w 343"/>
                  <a:gd name="T75" fmla="*/ 133 h 210"/>
                  <a:gd name="T76" fmla="*/ 176 w 343"/>
                  <a:gd name="T77" fmla="*/ 146 h 210"/>
                  <a:gd name="T78" fmla="*/ 202 w 343"/>
                  <a:gd name="T79" fmla="*/ 155 h 210"/>
                  <a:gd name="T80" fmla="*/ 232 w 343"/>
                  <a:gd name="T81" fmla="*/ 161 h 210"/>
                  <a:gd name="T82" fmla="*/ 264 w 343"/>
                  <a:gd name="T83" fmla="*/ 163 h 210"/>
                  <a:gd name="T84" fmla="*/ 301 w 343"/>
                  <a:gd name="T85" fmla="*/ 161 h 210"/>
                  <a:gd name="T86" fmla="*/ 306 w 343"/>
                  <a:gd name="T87" fmla="*/ 160 h 210"/>
                  <a:gd name="T88" fmla="*/ 311 w 343"/>
                  <a:gd name="T89" fmla="*/ 160 h 210"/>
                  <a:gd name="T90" fmla="*/ 316 w 343"/>
                  <a:gd name="T91" fmla="*/ 162 h 210"/>
                  <a:gd name="T92" fmla="*/ 320 w 343"/>
                  <a:gd name="T93" fmla="*/ 165 h 210"/>
                  <a:gd name="T94" fmla="*/ 327 w 343"/>
                  <a:gd name="T95" fmla="*/ 171 h 210"/>
                  <a:gd name="T96" fmla="*/ 333 w 343"/>
                  <a:gd name="T97" fmla="*/ 180 h 210"/>
                  <a:gd name="T98" fmla="*/ 337 w 343"/>
                  <a:gd name="T99" fmla="*/ 187 h 210"/>
                  <a:gd name="T100" fmla="*/ 340 w 343"/>
                  <a:gd name="T101" fmla="*/ 195 h 210"/>
                  <a:gd name="T102" fmla="*/ 343 w 343"/>
                  <a:gd name="T103" fmla="*/ 200 h 210"/>
                  <a:gd name="T104" fmla="*/ 343 w 343"/>
                  <a:gd name="T105" fmla="*/ 203 h 210"/>
                  <a:gd name="T106" fmla="*/ 343 w 343"/>
                  <a:gd name="T107" fmla="*/ 20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3" h="210">
                    <a:moveTo>
                      <a:pt x="343" y="203"/>
                    </a:moveTo>
                    <a:lnTo>
                      <a:pt x="339" y="203"/>
                    </a:lnTo>
                    <a:lnTo>
                      <a:pt x="332" y="204"/>
                    </a:lnTo>
                    <a:lnTo>
                      <a:pt x="319" y="206"/>
                    </a:lnTo>
                    <a:lnTo>
                      <a:pt x="303" y="209"/>
                    </a:lnTo>
                    <a:lnTo>
                      <a:pt x="282" y="209"/>
                    </a:lnTo>
                    <a:lnTo>
                      <a:pt x="260" y="210"/>
                    </a:lnTo>
                    <a:lnTo>
                      <a:pt x="235" y="209"/>
                    </a:lnTo>
                    <a:lnTo>
                      <a:pt x="208" y="206"/>
                    </a:lnTo>
                    <a:lnTo>
                      <a:pt x="179" y="199"/>
                    </a:lnTo>
                    <a:lnTo>
                      <a:pt x="151" y="189"/>
                    </a:lnTo>
                    <a:lnTo>
                      <a:pt x="123" y="176"/>
                    </a:lnTo>
                    <a:lnTo>
                      <a:pt x="94" y="160"/>
                    </a:lnTo>
                    <a:lnTo>
                      <a:pt x="67" y="135"/>
                    </a:lnTo>
                    <a:lnTo>
                      <a:pt x="43" y="107"/>
                    </a:lnTo>
                    <a:lnTo>
                      <a:pt x="21" y="73"/>
                    </a:lnTo>
                    <a:lnTo>
                      <a:pt x="2" y="34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3" y="16"/>
                    </a:lnTo>
                    <a:lnTo>
                      <a:pt x="8" y="9"/>
                    </a:lnTo>
                    <a:lnTo>
                      <a:pt x="17" y="5"/>
                    </a:lnTo>
                    <a:lnTo>
                      <a:pt x="25" y="2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1"/>
                    </a:lnTo>
                    <a:lnTo>
                      <a:pt x="42" y="8"/>
                    </a:lnTo>
                    <a:lnTo>
                      <a:pt x="46" y="16"/>
                    </a:lnTo>
                    <a:lnTo>
                      <a:pt x="52" y="28"/>
                    </a:lnTo>
                    <a:lnTo>
                      <a:pt x="59" y="41"/>
                    </a:lnTo>
                    <a:lnTo>
                      <a:pt x="69" y="57"/>
                    </a:lnTo>
                    <a:lnTo>
                      <a:pt x="80" y="73"/>
                    </a:lnTo>
                    <a:lnTo>
                      <a:pt x="95" y="90"/>
                    </a:lnTo>
                    <a:lnTo>
                      <a:pt x="111" y="105"/>
                    </a:lnTo>
                    <a:lnTo>
                      <a:pt x="130" y="120"/>
                    </a:lnTo>
                    <a:lnTo>
                      <a:pt x="152" y="133"/>
                    </a:lnTo>
                    <a:lnTo>
                      <a:pt x="176" y="146"/>
                    </a:lnTo>
                    <a:lnTo>
                      <a:pt x="202" y="155"/>
                    </a:lnTo>
                    <a:lnTo>
                      <a:pt x="232" y="161"/>
                    </a:lnTo>
                    <a:lnTo>
                      <a:pt x="264" y="163"/>
                    </a:lnTo>
                    <a:lnTo>
                      <a:pt x="301" y="161"/>
                    </a:lnTo>
                    <a:lnTo>
                      <a:pt x="306" y="160"/>
                    </a:lnTo>
                    <a:lnTo>
                      <a:pt x="311" y="160"/>
                    </a:lnTo>
                    <a:lnTo>
                      <a:pt x="316" y="162"/>
                    </a:lnTo>
                    <a:lnTo>
                      <a:pt x="320" y="165"/>
                    </a:lnTo>
                    <a:lnTo>
                      <a:pt x="327" y="171"/>
                    </a:lnTo>
                    <a:lnTo>
                      <a:pt x="333" y="180"/>
                    </a:lnTo>
                    <a:lnTo>
                      <a:pt x="337" y="187"/>
                    </a:lnTo>
                    <a:lnTo>
                      <a:pt x="340" y="195"/>
                    </a:lnTo>
                    <a:lnTo>
                      <a:pt x="343" y="200"/>
                    </a:lnTo>
                    <a:lnTo>
                      <a:pt x="343" y="203"/>
                    </a:lnTo>
                    <a:lnTo>
                      <a:pt x="343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0" name="Freeform 94">
                <a:extLst>
                  <a:ext uri="{FF2B5EF4-FFF2-40B4-BE49-F238E27FC236}">
                    <a16:creationId xmlns:a16="http://schemas.microsoft.com/office/drawing/2014/main" id="{FFF09C2B-E4B0-4AD1-B7FD-7914C34E5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" y="380"/>
                <a:ext cx="185" cy="43"/>
              </a:xfrm>
              <a:custGeom>
                <a:avLst/>
                <a:gdLst>
                  <a:gd name="T0" fmla="*/ 0 w 739"/>
                  <a:gd name="T1" fmla="*/ 3 h 171"/>
                  <a:gd name="T2" fmla="*/ 2 w 739"/>
                  <a:gd name="T3" fmla="*/ 3 h 171"/>
                  <a:gd name="T4" fmla="*/ 6 w 739"/>
                  <a:gd name="T5" fmla="*/ 8 h 171"/>
                  <a:gd name="T6" fmla="*/ 13 w 739"/>
                  <a:gd name="T7" fmla="*/ 14 h 171"/>
                  <a:gd name="T8" fmla="*/ 24 w 739"/>
                  <a:gd name="T9" fmla="*/ 23 h 171"/>
                  <a:gd name="T10" fmla="*/ 35 w 739"/>
                  <a:gd name="T11" fmla="*/ 32 h 171"/>
                  <a:gd name="T12" fmla="*/ 49 w 739"/>
                  <a:gd name="T13" fmla="*/ 43 h 171"/>
                  <a:gd name="T14" fmla="*/ 64 w 739"/>
                  <a:gd name="T15" fmla="*/ 56 h 171"/>
                  <a:gd name="T16" fmla="*/ 80 w 739"/>
                  <a:gd name="T17" fmla="*/ 69 h 171"/>
                  <a:gd name="T18" fmla="*/ 96 w 739"/>
                  <a:gd name="T19" fmla="*/ 82 h 171"/>
                  <a:gd name="T20" fmla="*/ 112 w 739"/>
                  <a:gd name="T21" fmla="*/ 95 h 171"/>
                  <a:gd name="T22" fmla="*/ 130 w 739"/>
                  <a:gd name="T23" fmla="*/ 107 h 171"/>
                  <a:gd name="T24" fmla="*/ 146 w 739"/>
                  <a:gd name="T25" fmla="*/ 119 h 171"/>
                  <a:gd name="T26" fmla="*/ 159 w 739"/>
                  <a:gd name="T27" fmla="*/ 129 h 171"/>
                  <a:gd name="T28" fmla="*/ 173 w 739"/>
                  <a:gd name="T29" fmla="*/ 138 h 171"/>
                  <a:gd name="T30" fmla="*/ 184 w 739"/>
                  <a:gd name="T31" fmla="*/ 145 h 171"/>
                  <a:gd name="T32" fmla="*/ 194 w 739"/>
                  <a:gd name="T33" fmla="*/ 151 h 171"/>
                  <a:gd name="T34" fmla="*/ 268 w 739"/>
                  <a:gd name="T35" fmla="*/ 91 h 171"/>
                  <a:gd name="T36" fmla="*/ 358 w 739"/>
                  <a:gd name="T37" fmla="*/ 166 h 171"/>
                  <a:gd name="T38" fmla="*/ 461 w 739"/>
                  <a:gd name="T39" fmla="*/ 92 h 171"/>
                  <a:gd name="T40" fmla="*/ 555 w 739"/>
                  <a:gd name="T41" fmla="*/ 171 h 171"/>
                  <a:gd name="T42" fmla="*/ 654 w 739"/>
                  <a:gd name="T43" fmla="*/ 89 h 171"/>
                  <a:gd name="T44" fmla="*/ 739 w 739"/>
                  <a:gd name="T45" fmla="*/ 86 h 171"/>
                  <a:gd name="T46" fmla="*/ 735 w 739"/>
                  <a:gd name="T47" fmla="*/ 45 h 171"/>
                  <a:gd name="T48" fmla="*/ 646 w 739"/>
                  <a:gd name="T49" fmla="*/ 43 h 171"/>
                  <a:gd name="T50" fmla="*/ 565 w 739"/>
                  <a:gd name="T51" fmla="*/ 115 h 171"/>
                  <a:gd name="T52" fmla="*/ 467 w 739"/>
                  <a:gd name="T53" fmla="*/ 43 h 171"/>
                  <a:gd name="T54" fmla="*/ 361 w 739"/>
                  <a:gd name="T55" fmla="*/ 107 h 171"/>
                  <a:gd name="T56" fmla="*/ 270 w 739"/>
                  <a:gd name="T57" fmla="*/ 39 h 171"/>
                  <a:gd name="T58" fmla="*/ 192 w 739"/>
                  <a:gd name="T59" fmla="*/ 92 h 171"/>
                  <a:gd name="T60" fmla="*/ 69 w 739"/>
                  <a:gd name="T61" fmla="*/ 0 h 171"/>
                  <a:gd name="T62" fmla="*/ 0 w 739"/>
                  <a:gd name="T63" fmla="*/ 3 h 171"/>
                  <a:gd name="T64" fmla="*/ 0 w 739"/>
                  <a:gd name="T65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9" h="171">
                    <a:moveTo>
                      <a:pt x="0" y="3"/>
                    </a:moveTo>
                    <a:lnTo>
                      <a:pt x="2" y="3"/>
                    </a:lnTo>
                    <a:lnTo>
                      <a:pt x="6" y="8"/>
                    </a:lnTo>
                    <a:lnTo>
                      <a:pt x="13" y="14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9" y="43"/>
                    </a:lnTo>
                    <a:lnTo>
                      <a:pt x="64" y="56"/>
                    </a:lnTo>
                    <a:lnTo>
                      <a:pt x="80" y="69"/>
                    </a:lnTo>
                    <a:lnTo>
                      <a:pt x="96" y="82"/>
                    </a:lnTo>
                    <a:lnTo>
                      <a:pt x="112" y="95"/>
                    </a:lnTo>
                    <a:lnTo>
                      <a:pt x="130" y="107"/>
                    </a:lnTo>
                    <a:lnTo>
                      <a:pt x="146" y="119"/>
                    </a:lnTo>
                    <a:lnTo>
                      <a:pt x="159" y="129"/>
                    </a:lnTo>
                    <a:lnTo>
                      <a:pt x="173" y="138"/>
                    </a:lnTo>
                    <a:lnTo>
                      <a:pt x="184" y="145"/>
                    </a:lnTo>
                    <a:lnTo>
                      <a:pt x="194" y="151"/>
                    </a:lnTo>
                    <a:lnTo>
                      <a:pt x="268" y="91"/>
                    </a:lnTo>
                    <a:lnTo>
                      <a:pt x="358" y="166"/>
                    </a:lnTo>
                    <a:lnTo>
                      <a:pt x="461" y="92"/>
                    </a:lnTo>
                    <a:lnTo>
                      <a:pt x="555" y="171"/>
                    </a:lnTo>
                    <a:lnTo>
                      <a:pt x="654" y="89"/>
                    </a:lnTo>
                    <a:lnTo>
                      <a:pt x="739" y="86"/>
                    </a:lnTo>
                    <a:lnTo>
                      <a:pt x="735" y="45"/>
                    </a:lnTo>
                    <a:lnTo>
                      <a:pt x="646" y="43"/>
                    </a:lnTo>
                    <a:lnTo>
                      <a:pt x="565" y="115"/>
                    </a:lnTo>
                    <a:lnTo>
                      <a:pt x="467" y="43"/>
                    </a:lnTo>
                    <a:lnTo>
                      <a:pt x="361" y="107"/>
                    </a:lnTo>
                    <a:lnTo>
                      <a:pt x="270" y="39"/>
                    </a:lnTo>
                    <a:lnTo>
                      <a:pt x="192" y="92"/>
                    </a:lnTo>
                    <a:lnTo>
                      <a:pt x="69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1" name="Freeform 95">
                <a:extLst>
                  <a:ext uri="{FF2B5EF4-FFF2-40B4-BE49-F238E27FC236}">
                    <a16:creationId xmlns:a16="http://schemas.microsoft.com/office/drawing/2014/main" id="{5A42569D-503D-4C52-BBF8-8EE6908AF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" y="409"/>
                <a:ext cx="73" cy="143"/>
              </a:xfrm>
              <a:custGeom>
                <a:avLst/>
                <a:gdLst>
                  <a:gd name="T0" fmla="*/ 61 w 293"/>
                  <a:gd name="T1" fmla="*/ 1 h 569"/>
                  <a:gd name="T2" fmla="*/ 57 w 293"/>
                  <a:gd name="T3" fmla="*/ 10 h 569"/>
                  <a:gd name="T4" fmla="*/ 47 w 293"/>
                  <a:gd name="T5" fmla="*/ 26 h 569"/>
                  <a:gd name="T6" fmla="*/ 37 w 293"/>
                  <a:gd name="T7" fmla="*/ 48 h 569"/>
                  <a:gd name="T8" fmla="*/ 26 w 293"/>
                  <a:gd name="T9" fmla="*/ 72 h 569"/>
                  <a:gd name="T10" fmla="*/ 15 w 293"/>
                  <a:gd name="T11" fmla="*/ 98 h 569"/>
                  <a:gd name="T12" fmla="*/ 6 w 293"/>
                  <a:gd name="T13" fmla="*/ 121 h 569"/>
                  <a:gd name="T14" fmla="*/ 1 w 293"/>
                  <a:gd name="T15" fmla="*/ 140 h 569"/>
                  <a:gd name="T16" fmla="*/ 0 w 293"/>
                  <a:gd name="T17" fmla="*/ 156 h 569"/>
                  <a:gd name="T18" fmla="*/ 4 w 293"/>
                  <a:gd name="T19" fmla="*/ 190 h 569"/>
                  <a:gd name="T20" fmla="*/ 11 w 293"/>
                  <a:gd name="T21" fmla="*/ 241 h 569"/>
                  <a:gd name="T22" fmla="*/ 24 w 293"/>
                  <a:gd name="T23" fmla="*/ 302 h 569"/>
                  <a:gd name="T24" fmla="*/ 39 w 293"/>
                  <a:gd name="T25" fmla="*/ 370 h 569"/>
                  <a:gd name="T26" fmla="*/ 58 w 293"/>
                  <a:gd name="T27" fmla="*/ 435 h 569"/>
                  <a:gd name="T28" fmla="*/ 80 w 293"/>
                  <a:gd name="T29" fmla="*/ 493 h 569"/>
                  <a:gd name="T30" fmla="*/ 106 w 293"/>
                  <a:gd name="T31" fmla="*/ 538 h 569"/>
                  <a:gd name="T32" fmla="*/ 134 w 293"/>
                  <a:gd name="T33" fmla="*/ 563 h 569"/>
                  <a:gd name="T34" fmla="*/ 169 w 293"/>
                  <a:gd name="T35" fmla="*/ 569 h 569"/>
                  <a:gd name="T36" fmla="*/ 205 w 293"/>
                  <a:gd name="T37" fmla="*/ 559 h 569"/>
                  <a:gd name="T38" fmla="*/ 240 w 293"/>
                  <a:gd name="T39" fmla="*/ 530 h 569"/>
                  <a:gd name="T40" fmla="*/ 269 w 293"/>
                  <a:gd name="T41" fmla="*/ 486 h 569"/>
                  <a:gd name="T42" fmla="*/ 287 w 293"/>
                  <a:gd name="T43" fmla="*/ 426 h 569"/>
                  <a:gd name="T44" fmla="*/ 293 w 293"/>
                  <a:gd name="T45" fmla="*/ 352 h 569"/>
                  <a:gd name="T46" fmla="*/ 280 w 293"/>
                  <a:gd name="T47" fmla="*/ 263 h 569"/>
                  <a:gd name="T48" fmla="*/ 263 w 293"/>
                  <a:gd name="T49" fmla="*/ 210 h 569"/>
                  <a:gd name="T50" fmla="*/ 257 w 293"/>
                  <a:gd name="T51" fmla="*/ 204 h 569"/>
                  <a:gd name="T52" fmla="*/ 249 w 293"/>
                  <a:gd name="T53" fmla="*/ 206 h 569"/>
                  <a:gd name="T54" fmla="*/ 237 w 293"/>
                  <a:gd name="T55" fmla="*/ 216 h 569"/>
                  <a:gd name="T56" fmla="*/ 231 w 293"/>
                  <a:gd name="T57" fmla="*/ 226 h 569"/>
                  <a:gd name="T58" fmla="*/ 230 w 293"/>
                  <a:gd name="T59" fmla="*/ 230 h 569"/>
                  <a:gd name="T60" fmla="*/ 234 w 293"/>
                  <a:gd name="T61" fmla="*/ 250 h 569"/>
                  <a:gd name="T62" fmla="*/ 239 w 293"/>
                  <a:gd name="T63" fmla="*/ 286 h 569"/>
                  <a:gd name="T64" fmla="*/ 244 w 293"/>
                  <a:gd name="T65" fmla="*/ 331 h 569"/>
                  <a:gd name="T66" fmla="*/ 244 w 293"/>
                  <a:gd name="T67" fmla="*/ 382 h 569"/>
                  <a:gd name="T68" fmla="*/ 238 w 293"/>
                  <a:gd name="T69" fmla="*/ 430 h 569"/>
                  <a:gd name="T70" fmla="*/ 224 w 293"/>
                  <a:gd name="T71" fmla="*/ 472 h 569"/>
                  <a:gd name="T72" fmla="*/ 198 w 293"/>
                  <a:gd name="T73" fmla="*/ 502 h 569"/>
                  <a:gd name="T74" fmla="*/ 173 w 293"/>
                  <a:gd name="T75" fmla="*/ 513 h 569"/>
                  <a:gd name="T76" fmla="*/ 160 w 293"/>
                  <a:gd name="T77" fmla="*/ 515 h 569"/>
                  <a:gd name="T78" fmla="*/ 147 w 293"/>
                  <a:gd name="T79" fmla="*/ 511 h 569"/>
                  <a:gd name="T80" fmla="*/ 133 w 293"/>
                  <a:gd name="T81" fmla="*/ 497 h 569"/>
                  <a:gd name="T82" fmla="*/ 118 w 293"/>
                  <a:gd name="T83" fmla="*/ 464 h 569"/>
                  <a:gd name="T84" fmla="*/ 100 w 293"/>
                  <a:gd name="T85" fmla="*/ 411 h 569"/>
                  <a:gd name="T86" fmla="*/ 79 w 293"/>
                  <a:gd name="T87" fmla="*/ 332 h 569"/>
                  <a:gd name="T88" fmla="*/ 57 w 293"/>
                  <a:gd name="T89" fmla="*/ 221 h 569"/>
                  <a:gd name="T90" fmla="*/ 44 w 293"/>
                  <a:gd name="T91" fmla="*/ 152 h 569"/>
                  <a:gd name="T92" fmla="*/ 47 w 293"/>
                  <a:gd name="T93" fmla="*/ 144 h 569"/>
                  <a:gd name="T94" fmla="*/ 52 w 293"/>
                  <a:gd name="T95" fmla="*/ 129 h 569"/>
                  <a:gd name="T96" fmla="*/ 58 w 293"/>
                  <a:gd name="T97" fmla="*/ 111 h 569"/>
                  <a:gd name="T98" fmla="*/ 67 w 293"/>
                  <a:gd name="T99" fmla="*/ 91 h 569"/>
                  <a:gd name="T100" fmla="*/ 75 w 293"/>
                  <a:gd name="T101" fmla="*/ 70 h 569"/>
                  <a:gd name="T102" fmla="*/ 83 w 293"/>
                  <a:gd name="T103" fmla="*/ 52 h 569"/>
                  <a:gd name="T104" fmla="*/ 91 w 293"/>
                  <a:gd name="T105" fmla="*/ 39 h 569"/>
                  <a:gd name="T106" fmla="*/ 99 w 293"/>
                  <a:gd name="T107" fmla="*/ 29 h 569"/>
                  <a:gd name="T108" fmla="*/ 93 w 293"/>
                  <a:gd name="T109" fmla="*/ 15 h 569"/>
                  <a:gd name="T110" fmla="*/ 81 w 293"/>
                  <a:gd name="T111" fmla="*/ 9 h 569"/>
                  <a:gd name="T112" fmla="*/ 73 w 293"/>
                  <a:gd name="T113" fmla="*/ 4 h 569"/>
                  <a:gd name="T114" fmla="*/ 64 w 293"/>
                  <a:gd name="T115" fmla="*/ 0 h 569"/>
                  <a:gd name="T116" fmla="*/ 63 w 293"/>
                  <a:gd name="T117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3" h="569">
                    <a:moveTo>
                      <a:pt x="63" y="0"/>
                    </a:moveTo>
                    <a:lnTo>
                      <a:pt x="61" y="1"/>
                    </a:lnTo>
                    <a:lnTo>
                      <a:pt x="60" y="5"/>
                    </a:lnTo>
                    <a:lnTo>
                      <a:pt x="57" y="10"/>
                    </a:lnTo>
                    <a:lnTo>
                      <a:pt x="53" y="18"/>
                    </a:lnTo>
                    <a:lnTo>
                      <a:pt x="47" y="26"/>
                    </a:lnTo>
                    <a:lnTo>
                      <a:pt x="43" y="37"/>
                    </a:lnTo>
                    <a:lnTo>
                      <a:pt x="37" y="48"/>
                    </a:lnTo>
                    <a:lnTo>
                      <a:pt x="32" y="61"/>
                    </a:lnTo>
                    <a:lnTo>
                      <a:pt x="26" y="72"/>
                    </a:lnTo>
                    <a:lnTo>
                      <a:pt x="21" y="85"/>
                    </a:lnTo>
                    <a:lnTo>
                      <a:pt x="15" y="98"/>
                    </a:lnTo>
                    <a:lnTo>
                      <a:pt x="11" y="110"/>
                    </a:lnTo>
                    <a:lnTo>
                      <a:pt x="6" y="121"/>
                    </a:lnTo>
                    <a:lnTo>
                      <a:pt x="3" y="131"/>
                    </a:lnTo>
                    <a:lnTo>
                      <a:pt x="1" y="140"/>
                    </a:lnTo>
                    <a:lnTo>
                      <a:pt x="1" y="148"/>
                    </a:lnTo>
                    <a:lnTo>
                      <a:pt x="0" y="156"/>
                    </a:lnTo>
                    <a:lnTo>
                      <a:pt x="1" y="171"/>
                    </a:lnTo>
                    <a:lnTo>
                      <a:pt x="4" y="190"/>
                    </a:lnTo>
                    <a:lnTo>
                      <a:pt x="8" y="214"/>
                    </a:lnTo>
                    <a:lnTo>
                      <a:pt x="11" y="241"/>
                    </a:lnTo>
                    <a:lnTo>
                      <a:pt x="17" y="271"/>
                    </a:lnTo>
                    <a:lnTo>
                      <a:pt x="24" y="302"/>
                    </a:lnTo>
                    <a:lnTo>
                      <a:pt x="31" y="337"/>
                    </a:lnTo>
                    <a:lnTo>
                      <a:pt x="39" y="370"/>
                    </a:lnTo>
                    <a:lnTo>
                      <a:pt x="48" y="403"/>
                    </a:lnTo>
                    <a:lnTo>
                      <a:pt x="58" y="435"/>
                    </a:lnTo>
                    <a:lnTo>
                      <a:pt x="70" y="466"/>
                    </a:lnTo>
                    <a:lnTo>
                      <a:pt x="80" y="493"/>
                    </a:lnTo>
                    <a:lnTo>
                      <a:pt x="93" y="517"/>
                    </a:lnTo>
                    <a:lnTo>
                      <a:pt x="106" y="538"/>
                    </a:lnTo>
                    <a:lnTo>
                      <a:pt x="120" y="554"/>
                    </a:lnTo>
                    <a:lnTo>
                      <a:pt x="134" y="563"/>
                    </a:lnTo>
                    <a:lnTo>
                      <a:pt x="151" y="569"/>
                    </a:lnTo>
                    <a:lnTo>
                      <a:pt x="169" y="569"/>
                    </a:lnTo>
                    <a:lnTo>
                      <a:pt x="187" y="567"/>
                    </a:lnTo>
                    <a:lnTo>
                      <a:pt x="205" y="559"/>
                    </a:lnTo>
                    <a:lnTo>
                      <a:pt x="223" y="547"/>
                    </a:lnTo>
                    <a:lnTo>
                      <a:pt x="240" y="530"/>
                    </a:lnTo>
                    <a:lnTo>
                      <a:pt x="256" y="511"/>
                    </a:lnTo>
                    <a:lnTo>
                      <a:pt x="269" y="486"/>
                    </a:lnTo>
                    <a:lnTo>
                      <a:pt x="280" y="458"/>
                    </a:lnTo>
                    <a:lnTo>
                      <a:pt x="287" y="426"/>
                    </a:lnTo>
                    <a:lnTo>
                      <a:pt x="293" y="391"/>
                    </a:lnTo>
                    <a:lnTo>
                      <a:pt x="293" y="352"/>
                    </a:lnTo>
                    <a:lnTo>
                      <a:pt x="289" y="309"/>
                    </a:lnTo>
                    <a:lnTo>
                      <a:pt x="280" y="263"/>
                    </a:lnTo>
                    <a:lnTo>
                      <a:pt x="266" y="216"/>
                    </a:lnTo>
                    <a:lnTo>
                      <a:pt x="263" y="210"/>
                    </a:lnTo>
                    <a:lnTo>
                      <a:pt x="260" y="207"/>
                    </a:lnTo>
                    <a:lnTo>
                      <a:pt x="257" y="204"/>
                    </a:lnTo>
                    <a:lnTo>
                      <a:pt x="255" y="204"/>
                    </a:lnTo>
                    <a:lnTo>
                      <a:pt x="249" y="206"/>
                    </a:lnTo>
                    <a:lnTo>
                      <a:pt x="244" y="210"/>
                    </a:lnTo>
                    <a:lnTo>
                      <a:pt x="237" y="216"/>
                    </a:lnTo>
                    <a:lnTo>
                      <a:pt x="234" y="221"/>
                    </a:lnTo>
                    <a:lnTo>
                      <a:pt x="231" y="226"/>
                    </a:lnTo>
                    <a:lnTo>
                      <a:pt x="230" y="228"/>
                    </a:lnTo>
                    <a:lnTo>
                      <a:pt x="230" y="230"/>
                    </a:lnTo>
                    <a:lnTo>
                      <a:pt x="231" y="238"/>
                    </a:lnTo>
                    <a:lnTo>
                      <a:pt x="234" y="250"/>
                    </a:lnTo>
                    <a:lnTo>
                      <a:pt x="237" y="267"/>
                    </a:lnTo>
                    <a:lnTo>
                      <a:pt x="239" y="286"/>
                    </a:lnTo>
                    <a:lnTo>
                      <a:pt x="242" y="308"/>
                    </a:lnTo>
                    <a:lnTo>
                      <a:pt x="244" y="331"/>
                    </a:lnTo>
                    <a:lnTo>
                      <a:pt x="245" y="357"/>
                    </a:lnTo>
                    <a:lnTo>
                      <a:pt x="244" y="382"/>
                    </a:lnTo>
                    <a:lnTo>
                      <a:pt x="243" y="406"/>
                    </a:lnTo>
                    <a:lnTo>
                      <a:pt x="238" y="430"/>
                    </a:lnTo>
                    <a:lnTo>
                      <a:pt x="233" y="453"/>
                    </a:lnTo>
                    <a:lnTo>
                      <a:pt x="224" y="472"/>
                    </a:lnTo>
                    <a:lnTo>
                      <a:pt x="213" y="489"/>
                    </a:lnTo>
                    <a:lnTo>
                      <a:pt x="198" y="502"/>
                    </a:lnTo>
                    <a:lnTo>
                      <a:pt x="180" y="512"/>
                    </a:lnTo>
                    <a:lnTo>
                      <a:pt x="173" y="513"/>
                    </a:lnTo>
                    <a:lnTo>
                      <a:pt x="167" y="515"/>
                    </a:lnTo>
                    <a:lnTo>
                      <a:pt x="160" y="515"/>
                    </a:lnTo>
                    <a:lnTo>
                      <a:pt x="154" y="515"/>
                    </a:lnTo>
                    <a:lnTo>
                      <a:pt x="147" y="511"/>
                    </a:lnTo>
                    <a:lnTo>
                      <a:pt x="140" y="506"/>
                    </a:lnTo>
                    <a:lnTo>
                      <a:pt x="133" y="497"/>
                    </a:lnTo>
                    <a:lnTo>
                      <a:pt x="126" y="483"/>
                    </a:lnTo>
                    <a:lnTo>
                      <a:pt x="118" y="464"/>
                    </a:lnTo>
                    <a:lnTo>
                      <a:pt x="109" y="441"/>
                    </a:lnTo>
                    <a:lnTo>
                      <a:pt x="100" y="411"/>
                    </a:lnTo>
                    <a:lnTo>
                      <a:pt x="91" y="376"/>
                    </a:lnTo>
                    <a:lnTo>
                      <a:pt x="79" y="332"/>
                    </a:lnTo>
                    <a:lnTo>
                      <a:pt x="69" y="281"/>
                    </a:lnTo>
                    <a:lnTo>
                      <a:pt x="57" y="221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47" y="144"/>
                    </a:lnTo>
                    <a:lnTo>
                      <a:pt x="50" y="138"/>
                    </a:lnTo>
                    <a:lnTo>
                      <a:pt x="52" y="129"/>
                    </a:lnTo>
                    <a:lnTo>
                      <a:pt x="55" y="121"/>
                    </a:lnTo>
                    <a:lnTo>
                      <a:pt x="58" y="111"/>
                    </a:lnTo>
                    <a:lnTo>
                      <a:pt x="63" y="102"/>
                    </a:lnTo>
                    <a:lnTo>
                      <a:pt x="67" y="91"/>
                    </a:lnTo>
                    <a:lnTo>
                      <a:pt x="70" y="80"/>
                    </a:lnTo>
                    <a:lnTo>
                      <a:pt x="75" y="70"/>
                    </a:lnTo>
                    <a:lnTo>
                      <a:pt x="79" y="61"/>
                    </a:lnTo>
                    <a:lnTo>
                      <a:pt x="83" y="52"/>
                    </a:lnTo>
                    <a:lnTo>
                      <a:pt x="87" y="45"/>
                    </a:lnTo>
                    <a:lnTo>
                      <a:pt x="91" y="39"/>
                    </a:lnTo>
                    <a:lnTo>
                      <a:pt x="96" y="36"/>
                    </a:lnTo>
                    <a:lnTo>
                      <a:pt x="99" y="29"/>
                    </a:lnTo>
                    <a:lnTo>
                      <a:pt x="98" y="22"/>
                    </a:lnTo>
                    <a:lnTo>
                      <a:pt x="93" y="15"/>
                    </a:lnTo>
                    <a:lnTo>
                      <a:pt x="86" y="11"/>
                    </a:lnTo>
                    <a:lnTo>
                      <a:pt x="81" y="9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70" y="3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2" name="Freeform 96">
                <a:extLst>
                  <a:ext uri="{FF2B5EF4-FFF2-40B4-BE49-F238E27FC236}">
                    <a16:creationId xmlns:a16="http://schemas.microsoft.com/office/drawing/2014/main" id="{29AF5604-8B4A-47B7-9B89-FF9C9DE86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" y="496"/>
                <a:ext cx="103" cy="87"/>
              </a:xfrm>
              <a:custGeom>
                <a:avLst/>
                <a:gdLst>
                  <a:gd name="T0" fmla="*/ 1 w 415"/>
                  <a:gd name="T1" fmla="*/ 88 h 347"/>
                  <a:gd name="T2" fmla="*/ 7 w 415"/>
                  <a:gd name="T3" fmla="*/ 105 h 347"/>
                  <a:gd name="T4" fmla="*/ 17 w 415"/>
                  <a:gd name="T5" fmla="*/ 129 h 347"/>
                  <a:gd name="T6" fmla="*/ 30 w 415"/>
                  <a:gd name="T7" fmla="*/ 157 h 347"/>
                  <a:gd name="T8" fmla="*/ 44 w 415"/>
                  <a:gd name="T9" fmla="*/ 186 h 347"/>
                  <a:gd name="T10" fmla="*/ 71 w 415"/>
                  <a:gd name="T11" fmla="*/ 210 h 347"/>
                  <a:gd name="T12" fmla="*/ 116 w 415"/>
                  <a:gd name="T13" fmla="*/ 241 h 347"/>
                  <a:gd name="T14" fmla="*/ 174 w 415"/>
                  <a:gd name="T15" fmla="*/ 277 h 347"/>
                  <a:gd name="T16" fmla="*/ 235 w 415"/>
                  <a:gd name="T17" fmla="*/ 309 h 347"/>
                  <a:gd name="T18" fmla="*/ 297 w 415"/>
                  <a:gd name="T19" fmla="*/ 336 h 347"/>
                  <a:gd name="T20" fmla="*/ 356 w 415"/>
                  <a:gd name="T21" fmla="*/ 342 h 347"/>
                  <a:gd name="T22" fmla="*/ 402 w 415"/>
                  <a:gd name="T23" fmla="*/ 310 h 347"/>
                  <a:gd name="T24" fmla="*/ 415 w 415"/>
                  <a:gd name="T25" fmla="*/ 254 h 347"/>
                  <a:gd name="T26" fmla="*/ 394 w 415"/>
                  <a:gd name="T27" fmla="*/ 181 h 347"/>
                  <a:gd name="T28" fmla="*/ 335 w 415"/>
                  <a:gd name="T29" fmla="*/ 98 h 347"/>
                  <a:gd name="T30" fmla="*/ 236 w 415"/>
                  <a:gd name="T31" fmla="*/ 15 h 347"/>
                  <a:gd name="T32" fmla="*/ 207 w 415"/>
                  <a:gd name="T33" fmla="*/ 0 h 347"/>
                  <a:gd name="T34" fmla="*/ 194 w 415"/>
                  <a:gd name="T35" fmla="*/ 4 h 347"/>
                  <a:gd name="T36" fmla="*/ 190 w 415"/>
                  <a:gd name="T37" fmla="*/ 19 h 347"/>
                  <a:gd name="T38" fmla="*/ 194 w 415"/>
                  <a:gd name="T39" fmla="*/ 37 h 347"/>
                  <a:gd name="T40" fmla="*/ 197 w 415"/>
                  <a:gd name="T41" fmla="*/ 48 h 347"/>
                  <a:gd name="T42" fmla="*/ 207 w 415"/>
                  <a:gd name="T43" fmla="*/ 56 h 347"/>
                  <a:gd name="T44" fmla="*/ 252 w 415"/>
                  <a:gd name="T45" fmla="*/ 88 h 347"/>
                  <a:gd name="T46" fmla="*/ 311 w 415"/>
                  <a:gd name="T47" fmla="*/ 139 h 347"/>
                  <a:gd name="T48" fmla="*/ 357 w 415"/>
                  <a:gd name="T49" fmla="*/ 200 h 347"/>
                  <a:gd name="T50" fmla="*/ 369 w 415"/>
                  <a:gd name="T51" fmla="*/ 263 h 347"/>
                  <a:gd name="T52" fmla="*/ 329 w 415"/>
                  <a:gd name="T53" fmla="*/ 296 h 347"/>
                  <a:gd name="T54" fmla="*/ 285 w 415"/>
                  <a:gd name="T55" fmla="*/ 283 h 347"/>
                  <a:gd name="T56" fmla="*/ 240 w 415"/>
                  <a:gd name="T57" fmla="*/ 263 h 347"/>
                  <a:gd name="T58" fmla="*/ 194 w 415"/>
                  <a:gd name="T59" fmla="*/ 237 h 347"/>
                  <a:gd name="T60" fmla="*/ 141 w 415"/>
                  <a:gd name="T61" fmla="*/ 204 h 347"/>
                  <a:gd name="T62" fmla="*/ 82 w 415"/>
                  <a:gd name="T63" fmla="*/ 164 h 347"/>
                  <a:gd name="T64" fmla="*/ 70 w 415"/>
                  <a:gd name="T65" fmla="*/ 142 h 347"/>
                  <a:gd name="T66" fmla="*/ 59 w 415"/>
                  <a:gd name="T67" fmla="*/ 118 h 347"/>
                  <a:gd name="T68" fmla="*/ 47 w 415"/>
                  <a:gd name="T69" fmla="*/ 91 h 347"/>
                  <a:gd name="T70" fmla="*/ 36 w 415"/>
                  <a:gd name="T71" fmla="*/ 64 h 347"/>
                  <a:gd name="T72" fmla="*/ 26 w 415"/>
                  <a:gd name="T73" fmla="*/ 38 h 347"/>
                  <a:gd name="T74" fmla="*/ 20 w 415"/>
                  <a:gd name="T75" fmla="*/ 23 h 347"/>
                  <a:gd name="T76" fmla="*/ 13 w 415"/>
                  <a:gd name="T77" fmla="*/ 27 h 347"/>
                  <a:gd name="T78" fmla="*/ 7 w 415"/>
                  <a:gd name="T79" fmla="*/ 44 h 347"/>
                  <a:gd name="T80" fmla="*/ 2 w 415"/>
                  <a:gd name="T81" fmla="*/ 62 h 347"/>
                  <a:gd name="T82" fmla="*/ 0 w 415"/>
                  <a:gd name="T83" fmla="*/ 79 h 347"/>
                  <a:gd name="T84" fmla="*/ 0 w 415"/>
                  <a:gd name="T85" fmla="*/ 8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5" h="347">
                    <a:moveTo>
                      <a:pt x="0" y="82"/>
                    </a:moveTo>
                    <a:lnTo>
                      <a:pt x="0" y="85"/>
                    </a:lnTo>
                    <a:lnTo>
                      <a:pt x="1" y="88"/>
                    </a:lnTo>
                    <a:lnTo>
                      <a:pt x="4" y="93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4" y="121"/>
                    </a:lnTo>
                    <a:lnTo>
                      <a:pt x="17" y="129"/>
                    </a:lnTo>
                    <a:lnTo>
                      <a:pt x="21" y="138"/>
                    </a:lnTo>
                    <a:lnTo>
                      <a:pt x="25" y="148"/>
                    </a:lnTo>
                    <a:lnTo>
                      <a:pt x="30" y="157"/>
                    </a:lnTo>
                    <a:lnTo>
                      <a:pt x="34" y="167"/>
                    </a:lnTo>
                    <a:lnTo>
                      <a:pt x="39" y="177"/>
                    </a:lnTo>
                    <a:lnTo>
                      <a:pt x="44" y="186"/>
                    </a:lnTo>
                    <a:lnTo>
                      <a:pt x="49" y="196"/>
                    </a:lnTo>
                    <a:lnTo>
                      <a:pt x="59" y="202"/>
                    </a:lnTo>
                    <a:lnTo>
                      <a:pt x="71" y="210"/>
                    </a:lnTo>
                    <a:lnTo>
                      <a:pt x="84" y="220"/>
                    </a:lnTo>
                    <a:lnTo>
                      <a:pt x="100" y="230"/>
                    </a:lnTo>
                    <a:lnTo>
                      <a:pt x="116" y="241"/>
                    </a:lnTo>
                    <a:lnTo>
                      <a:pt x="134" y="253"/>
                    </a:lnTo>
                    <a:lnTo>
                      <a:pt x="153" y="264"/>
                    </a:lnTo>
                    <a:lnTo>
                      <a:pt x="174" y="277"/>
                    </a:lnTo>
                    <a:lnTo>
                      <a:pt x="194" y="287"/>
                    </a:lnTo>
                    <a:lnTo>
                      <a:pt x="214" y="299"/>
                    </a:lnTo>
                    <a:lnTo>
                      <a:pt x="235" y="309"/>
                    </a:lnTo>
                    <a:lnTo>
                      <a:pt x="256" y="319"/>
                    </a:lnTo>
                    <a:lnTo>
                      <a:pt x="276" y="328"/>
                    </a:lnTo>
                    <a:lnTo>
                      <a:pt x="297" y="336"/>
                    </a:lnTo>
                    <a:lnTo>
                      <a:pt x="317" y="342"/>
                    </a:lnTo>
                    <a:lnTo>
                      <a:pt x="336" y="347"/>
                    </a:lnTo>
                    <a:lnTo>
                      <a:pt x="356" y="342"/>
                    </a:lnTo>
                    <a:lnTo>
                      <a:pt x="375" y="335"/>
                    </a:lnTo>
                    <a:lnTo>
                      <a:pt x="390" y="323"/>
                    </a:lnTo>
                    <a:lnTo>
                      <a:pt x="402" y="310"/>
                    </a:lnTo>
                    <a:lnTo>
                      <a:pt x="410" y="293"/>
                    </a:lnTo>
                    <a:lnTo>
                      <a:pt x="414" y="275"/>
                    </a:lnTo>
                    <a:lnTo>
                      <a:pt x="415" y="254"/>
                    </a:lnTo>
                    <a:lnTo>
                      <a:pt x="413" y="232"/>
                    </a:lnTo>
                    <a:lnTo>
                      <a:pt x="405" y="207"/>
                    </a:lnTo>
                    <a:lnTo>
                      <a:pt x="394" y="181"/>
                    </a:lnTo>
                    <a:lnTo>
                      <a:pt x="379" y="154"/>
                    </a:lnTo>
                    <a:lnTo>
                      <a:pt x="360" y="128"/>
                    </a:lnTo>
                    <a:lnTo>
                      <a:pt x="335" y="98"/>
                    </a:lnTo>
                    <a:lnTo>
                      <a:pt x="307" y="71"/>
                    </a:lnTo>
                    <a:lnTo>
                      <a:pt x="274" y="42"/>
                    </a:lnTo>
                    <a:lnTo>
                      <a:pt x="236" y="15"/>
                    </a:lnTo>
                    <a:lnTo>
                      <a:pt x="224" y="7"/>
                    </a:lnTo>
                    <a:lnTo>
                      <a:pt x="215" y="2"/>
                    </a:lnTo>
                    <a:lnTo>
                      <a:pt x="207" y="0"/>
                    </a:lnTo>
                    <a:lnTo>
                      <a:pt x="201" y="0"/>
                    </a:lnTo>
                    <a:lnTo>
                      <a:pt x="196" y="1"/>
                    </a:lnTo>
                    <a:lnTo>
                      <a:pt x="194" y="4"/>
                    </a:lnTo>
                    <a:lnTo>
                      <a:pt x="191" y="8"/>
                    </a:lnTo>
                    <a:lnTo>
                      <a:pt x="191" y="14"/>
                    </a:lnTo>
                    <a:lnTo>
                      <a:pt x="190" y="19"/>
                    </a:lnTo>
                    <a:lnTo>
                      <a:pt x="191" y="26"/>
                    </a:lnTo>
                    <a:lnTo>
                      <a:pt x="192" y="31"/>
                    </a:lnTo>
                    <a:lnTo>
                      <a:pt x="194" y="37"/>
                    </a:lnTo>
                    <a:lnTo>
                      <a:pt x="194" y="41"/>
                    </a:lnTo>
                    <a:lnTo>
                      <a:pt x="196" y="46"/>
                    </a:lnTo>
                    <a:lnTo>
                      <a:pt x="197" y="48"/>
                    </a:lnTo>
                    <a:lnTo>
                      <a:pt x="197" y="49"/>
                    </a:lnTo>
                    <a:lnTo>
                      <a:pt x="200" y="51"/>
                    </a:lnTo>
                    <a:lnTo>
                      <a:pt x="207" y="56"/>
                    </a:lnTo>
                    <a:lnTo>
                      <a:pt x="219" y="63"/>
                    </a:lnTo>
                    <a:lnTo>
                      <a:pt x="235" y="75"/>
                    </a:lnTo>
                    <a:lnTo>
                      <a:pt x="252" y="88"/>
                    </a:lnTo>
                    <a:lnTo>
                      <a:pt x="272" y="103"/>
                    </a:lnTo>
                    <a:lnTo>
                      <a:pt x="291" y="120"/>
                    </a:lnTo>
                    <a:lnTo>
                      <a:pt x="311" y="139"/>
                    </a:lnTo>
                    <a:lnTo>
                      <a:pt x="328" y="158"/>
                    </a:lnTo>
                    <a:lnTo>
                      <a:pt x="344" y="179"/>
                    </a:lnTo>
                    <a:lnTo>
                      <a:pt x="357" y="200"/>
                    </a:lnTo>
                    <a:lnTo>
                      <a:pt x="366" y="221"/>
                    </a:lnTo>
                    <a:lnTo>
                      <a:pt x="371" y="242"/>
                    </a:lnTo>
                    <a:lnTo>
                      <a:pt x="369" y="263"/>
                    </a:lnTo>
                    <a:lnTo>
                      <a:pt x="360" y="282"/>
                    </a:lnTo>
                    <a:lnTo>
                      <a:pt x="345" y="301"/>
                    </a:lnTo>
                    <a:lnTo>
                      <a:pt x="329" y="296"/>
                    </a:lnTo>
                    <a:lnTo>
                      <a:pt x="315" y="292"/>
                    </a:lnTo>
                    <a:lnTo>
                      <a:pt x="299" y="287"/>
                    </a:lnTo>
                    <a:lnTo>
                      <a:pt x="285" y="283"/>
                    </a:lnTo>
                    <a:lnTo>
                      <a:pt x="269" y="277"/>
                    </a:lnTo>
                    <a:lnTo>
                      <a:pt x="255" y="270"/>
                    </a:lnTo>
                    <a:lnTo>
                      <a:pt x="240" y="263"/>
                    </a:lnTo>
                    <a:lnTo>
                      <a:pt x="226" y="256"/>
                    </a:lnTo>
                    <a:lnTo>
                      <a:pt x="210" y="247"/>
                    </a:lnTo>
                    <a:lnTo>
                      <a:pt x="194" y="237"/>
                    </a:lnTo>
                    <a:lnTo>
                      <a:pt x="177" y="227"/>
                    </a:lnTo>
                    <a:lnTo>
                      <a:pt x="160" y="217"/>
                    </a:lnTo>
                    <a:lnTo>
                      <a:pt x="141" y="204"/>
                    </a:lnTo>
                    <a:lnTo>
                      <a:pt x="121" y="192"/>
                    </a:lnTo>
                    <a:lnTo>
                      <a:pt x="102" y="178"/>
                    </a:lnTo>
                    <a:lnTo>
                      <a:pt x="82" y="164"/>
                    </a:lnTo>
                    <a:lnTo>
                      <a:pt x="78" y="157"/>
                    </a:lnTo>
                    <a:lnTo>
                      <a:pt x="74" y="151"/>
                    </a:lnTo>
                    <a:lnTo>
                      <a:pt x="70" y="142"/>
                    </a:lnTo>
                    <a:lnTo>
                      <a:pt x="66" y="134"/>
                    </a:lnTo>
                    <a:lnTo>
                      <a:pt x="62" y="126"/>
                    </a:lnTo>
                    <a:lnTo>
                      <a:pt x="59" y="118"/>
                    </a:lnTo>
                    <a:lnTo>
                      <a:pt x="55" y="108"/>
                    </a:lnTo>
                    <a:lnTo>
                      <a:pt x="52" y="100"/>
                    </a:lnTo>
                    <a:lnTo>
                      <a:pt x="47" y="91"/>
                    </a:lnTo>
                    <a:lnTo>
                      <a:pt x="43" y="82"/>
                    </a:lnTo>
                    <a:lnTo>
                      <a:pt x="39" y="72"/>
                    </a:lnTo>
                    <a:lnTo>
                      <a:pt x="36" y="64"/>
                    </a:lnTo>
                    <a:lnTo>
                      <a:pt x="33" y="55"/>
                    </a:lnTo>
                    <a:lnTo>
                      <a:pt x="30" y="46"/>
                    </a:lnTo>
                    <a:lnTo>
                      <a:pt x="26" y="38"/>
                    </a:lnTo>
                    <a:lnTo>
                      <a:pt x="24" y="31"/>
                    </a:lnTo>
                    <a:lnTo>
                      <a:pt x="22" y="26"/>
                    </a:lnTo>
                    <a:lnTo>
                      <a:pt x="20" y="23"/>
                    </a:lnTo>
                    <a:lnTo>
                      <a:pt x="17" y="23"/>
                    </a:lnTo>
                    <a:lnTo>
                      <a:pt x="16" y="25"/>
                    </a:lnTo>
                    <a:lnTo>
                      <a:pt x="13" y="27"/>
                    </a:lnTo>
                    <a:lnTo>
                      <a:pt x="11" y="32"/>
                    </a:lnTo>
                    <a:lnTo>
                      <a:pt x="9" y="37"/>
                    </a:lnTo>
                    <a:lnTo>
                      <a:pt x="7" y="44"/>
                    </a:lnTo>
                    <a:lnTo>
                      <a:pt x="5" y="50"/>
                    </a:lnTo>
                    <a:lnTo>
                      <a:pt x="4" y="56"/>
                    </a:lnTo>
                    <a:lnTo>
                      <a:pt x="2" y="62"/>
                    </a:lnTo>
                    <a:lnTo>
                      <a:pt x="1" y="69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3" name="Freeform 97">
                <a:extLst>
                  <a:ext uri="{FF2B5EF4-FFF2-40B4-BE49-F238E27FC236}">
                    <a16:creationId xmlns:a16="http://schemas.microsoft.com/office/drawing/2014/main" id="{F49E3F8E-781B-4121-ABA2-8A76FFBAA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169"/>
                <a:ext cx="16" cy="180"/>
              </a:xfrm>
              <a:custGeom>
                <a:avLst/>
                <a:gdLst>
                  <a:gd name="T0" fmla="*/ 0 w 60"/>
                  <a:gd name="T1" fmla="*/ 8 h 718"/>
                  <a:gd name="T2" fmla="*/ 3 w 60"/>
                  <a:gd name="T3" fmla="*/ 715 h 718"/>
                  <a:gd name="T4" fmla="*/ 60 w 60"/>
                  <a:gd name="T5" fmla="*/ 718 h 718"/>
                  <a:gd name="T6" fmla="*/ 51 w 60"/>
                  <a:gd name="T7" fmla="*/ 0 h 718"/>
                  <a:gd name="T8" fmla="*/ 0 w 60"/>
                  <a:gd name="T9" fmla="*/ 8 h 718"/>
                  <a:gd name="T10" fmla="*/ 0 w 60"/>
                  <a:gd name="T11" fmla="*/ 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18">
                    <a:moveTo>
                      <a:pt x="0" y="8"/>
                    </a:moveTo>
                    <a:lnTo>
                      <a:pt x="3" y="715"/>
                    </a:lnTo>
                    <a:lnTo>
                      <a:pt x="60" y="718"/>
                    </a:lnTo>
                    <a:lnTo>
                      <a:pt x="51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4" name="Freeform 98">
                <a:extLst>
                  <a:ext uri="{FF2B5EF4-FFF2-40B4-BE49-F238E27FC236}">
                    <a16:creationId xmlns:a16="http://schemas.microsoft.com/office/drawing/2014/main" id="{CD63FA5D-F09D-4E53-97E0-D77655845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400"/>
                <a:ext cx="16" cy="299"/>
              </a:xfrm>
              <a:custGeom>
                <a:avLst/>
                <a:gdLst>
                  <a:gd name="T0" fmla="*/ 11 w 64"/>
                  <a:gd name="T1" fmla="*/ 15 h 1196"/>
                  <a:gd name="T2" fmla="*/ 0 w 64"/>
                  <a:gd name="T3" fmla="*/ 1182 h 1196"/>
                  <a:gd name="T4" fmla="*/ 64 w 64"/>
                  <a:gd name="T5" fmla="*/ 1196 h 1196"/>
                  <a:gd name="T6" fmla="*/ 59 w 64"/>
                  <a:gd name="T7" fmla="*/ 0 h 1196"/>
                  <a:gd name="T8" fmla="*/ 11 w 64"/>
                  <a:gd name="T9" fmla="*/ 15 h 1196"/>
                  <a:gd name="T10" fmla="*/ 11 w 64"/>
                  <a:gd name="T11" fmla="*/ 15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1196">
                    <a:moveTo>
                      <a:pt x="11" y="15"/>
                    </a:moveTo>
                    <a:lnTo>
                      <a:pt x="0" y="1182"/>
                    </a:lnTo>
                    <a:lnTo>
                      <a:pt x="64" y="1196"/>
                    </a:lnTo>
                    <a:lnTo>
                      <a:pt x="59" y="0"/>
                    </a:lnTo>
                    <a:lnTo>
                      <a:pt x="11" y="15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5" name="Freeform 99">
                <a:extLst>
                  <a:ext uri="{FF2B5EF4-FFF2-40B4-BE49-F238E27FC236}">
                    <a16:creationId xmlns:a16="http://schemas.microsoft.com/office/drawing/2014/main" id="{6DEA16D4-6C7D-4BBD-89CC-6CB99657B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300"/>
                <a:ext cx="111" cy="49"/>
              </a:xfrm>
              <a:custGeom>
                <a:avLst/>
                <a:gdLst>
                  <a:gd name="T0" fmla="*/ 10 w 443"/>
                  <a:gd name="T1" fmla="*/ 145 h 196"/>
                  <a:gd name="T2" fmla="*/ 16 w 443"/>
                  <a:gd name="T3" fmla="*/ 135 h 196"/>
                  <a:gd name="T4" fmla="*/ 29 w 443"/>
                  <a:gd name="T5" fmla="*/ 120 h 196"/>
                  <a:gd name="T6" fmla="*/ 48 w 443"/>
                  <a:gd name="T7" fmla="*/ 101 h 196"/>
                  <a:gd name="T8" fmla="*/ 75 w 443"/>
                  <a:gd name="T9" fmla="*/ 82 h 196"/>
                  <a:gd name="T10" fmla="*/ 109 w 443"/>
                  <a:gd name="T11" fmla="*/ 64 h 196"/>
                  <a:gd name="T12" fmla="*/ 150 w 443"/>
                  <a:gd name="T13" fmla="*/ 52 h 196"/>
                  <a:gd name="T14" fmla="*/ 199 w 443"/>
                  <a:gd name="T15" fmla="*/ 46 h 196"/>
                  <a:gd name="T16" fmla="*/ 253 w 443"/>
                  <a:gd name="T17" fmla="*/ 52 h 196"/>
                  <a:gd name="T18" fmla="*/ 297 w 443"/>
                  <a:gd name="T19" fmla="*/ 67 h 196"/>
                  <a:gd name="T20" fmla="*/ 329 w 443"/>
                  <a:gd name="T21" fmla="*/ 88 h 196"/>
                  <a:gd name="T22" fmla="*/ 355 w 443"/>
                  <a:gd name="T23" fmla="*/ 114 h 196"/>
                  <a:gd name="T24" fmla="*/ 371 w 443"/>
                  <a:gd name="T25" fmla="*/ 140 h 196"/>
                  <a:gd name="T26" fmla="*/ 381 w 443"/>
                  <a:gd name="T27" fmla="*/ 163 h 196"/>
                  <a:gd name="T28" fmla="*/ 386 w 443"/>
                  <a:gd name="T29" fmla="*/ 183 h 196"/>
                  <a:gd name="T30" fmla="*/ 388 w 443"/>
                  <a:gd name="T31" fmla="*/ 194 h 196"/>
                  <a:gd name="T32" fmla="*/ 443 w 443"/>
                  <a:gd name="T33" fmla="*/ 196 h 196"/>
                  <a:gd name="T34" fmla="*/ 441 w 443"/>
                  <a:gd name="T35" fmla="*/ 188 h 196"/>
                  <a:gd name="T36" fmla="*/ 435 w 443"/>
                  <a:gd name="T37" fmla="*/ 166 h 196"/>
                  <a:gd name="T38" fmla="*/ 422 w 443"/>
                  <a:gd name="T39" fmla="*/ 135 h 196"/>
                  <a:gd name="T40" fmla="*/ 403 w 443"/>
                  <a:gd name="T41" fmla="*/ 100 h 196"/>
                  <a:gd name="T42" fmla="*/ 374 w 443"/>
                  <a:gd name="T43" fmla="*/ 64 h 196"/>
                  <a:gd name="T44" fmla="*/ 333 w 443"/>
                  <a:gd name="T45" fmla="*/ 33 h 196"/>
                  <a:gd name="T46" fmla="*/ 282 w 443"/>
                  <a:gd name="T47" fmla="*/ 9 h 196"/>
                  <a:gd name="T48" fmla="*/ 217 w 443"/>
                  <a:gd name="T49" fmla="*/ 1 h 196"/>
                  <a:gd name="T50" fmla="*/ 151 w 443"/>
                  <a:gd name="T51" fmla="*/ 2 h 196"/>
                  <a:gd name="T52" fmla="*/ 100 w 443"/>
                  <a:gd name="T53" fmla="*/ 12 h 196"/>
                  <a:gd name="T54" fmla="*/ 62 w 443"/>
                  <a:gd name="T55" fmla="*/ 26 h 196"/>
                  <a:gd name="T56" fmla="*/ 35 w 443"/>
                  <a:gd name="T57" fmla="*/ 41 h 196"/>
                  <a:gd name="T58" fmla="*/ 17 w 443"/>
                  <a:gd name="T59" fmla="*/ 56 h 196"/>
                  <a:gd name="T60" fmla="*/ 6 w 443"/>
                  <a:gd name="T61" fmla="*/ 71 h 196"/>
                  <a:gd name="T62" fmla="*/ 1 w 443"/>
                  <a:gd name="T63" fmla="*/ 80 h 196"/>
                  <a:gd name="T64" fmla="*/ 0 w 443"/>
                  <a:gd name="T65" fmla="*/ 85 h 196"/>
                  <a:gd name="T66" fmla="*/ 10 w 443"/>
                  <a:gd name="T67" fmla="*/ 147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43" h="196">
                    <a:moveTo>
                      <a:pt x="10" y="147"/>
                    </a:moveTo>
                    <a:lnTo>
                      <a:pt x="10" y="145"/>
                    </a:lnTo>
                    <a:lnTo>
                      <a:pt x="12" y="141"/>
                    </a:lnTo>
                    <a:lnTo>
                      <a:pt x="16" y="135"/>
                    </a:lnTo>
                    <a:lnTo>
                      <a:pt x="22" y="129"/>
                    </a:lnTo>
                    <a:lnTo>
                      <a:pt x="29" y="120"/>
                    </a:lnTo>
                    <a:lnTo>
                      <a:pt x="38" y="111"/>
                    </a:lnTo>
                    <a:lnTo>
                      <a:pt x="48" y="101"/>
                    </a:lnTo>
                    <a:lnTo>
                      <a:pt x="61" y="92"/>
                    </a:lnTo>
                    <a:lnTo>
                      <a:pt x="75" y="82"/>
                    </a:lnTo>
                    <a:lnTo>
                      <a:pt x="91" y="73"/>
                    </a:lnTo>
                    <a:lnTo>
                      <a:pt x="109" y="64"/>
                    </a:lnTo>
                    <a:lnTo>
                      <a:pt x="130" y="58"/>
                    </a:lnTo>
                    <a:lnTo>
                      <a:pt x="150" y="52"/>
                    </a:lnTo>
                    <a:lnTo>
                      <a:pt x="174" y="49"/>
                    </a:lnTo>
                    <a:lnTo>
                      <a:pt x="199" y="46"/>
                    </a:lnTo>
                    <a:lnTo>
                      <a:pt x="228" y="49"/>
                    </a:lnTo>
                    <a:lnTo>
                      <a:pt x="253" y="52"/>
                    </a:lnTo>
                    <a:lnTo>
                      <a:pt x="277" y="58"/>
                    </a:lnTo>
                    <a:lnTo>
                      <a:pt x="297" y="67"/>
                    </a:lnTo>
                    <a:lnTo>
                      <a:pt x="315" y="78"/>
                    </a:lnTo>
                    <a:lnTo>
                      <a:pt x="329" y="88"/>
                    </a:lnTo>
                    <a:lnTo>
                      <a:pt x="343" y="101"/>
                    </a:lnTo>
                    <a:lnTo>
                      <a:pt x="355" y="114"/>
                    </a:lnTo>
                    <a:lnTo>
                      <a:pt x="364" y="128"/>
                    </a:lnTo>
                    <a:lnTo>
                      <a:pt x="371" y="140"/>
                    </a:lnTo>
                    <a:lnTo>
                      <a:pt x="376" y="153"/>
                    </a:lnTo>
                    <a:lnTo>
                      <a:pt x="381" y="163"/>
                    </a:lnTo>
                    <a:lnTo>
                      <a:pt x="384" y="175"/>
                    </a:lnTo>
                    <a:lnTo>
                      <a:pt x="386" y="183"/>
                    </a:lnTo>
                    <a:lnTo>
                      <a:pt x="387" y="190"/>
                    </a:lnTo>
                    <a:lnTo>
                      <a:pt x="388" y="194"/>
                    </a:lnTo>
                    <a:lnTo>
                      <a:pt x="389" y="196"/>
                    </a:lnTo>
                    <a:lnTo>
                      <a:pt x="443" y="196"/>
                    </a:lnTo>
                    <a:lnTo>
                      <a:pt x="442" y="194"/>
                    </a:lnTo>
                    <a:lnTo>
                      <a:pt x="441" y="188"/>
                    </a:lnTo>
                    <a:lnTo>
                      <a:pt x="438" y="178"/>
                    </a:lnTo>
                    <a:lnTo>
                      <a:pt x="435" y="166"/>
                    </a:lnTo>
                    <a:lnTo>
                      <a:pt x="429" y="150"/>
                    </a:lnTo>
                    <a:lnTo>
                      <a:pt x="422" y="135"/>
                    </a:lnTo>
                    <a:lnTo>
                      <a:pt x="414" y="118"/>
                    </a:lnTo>
                    <a:lnTo>
                      <a:pt x="403" y="100"/>
                    </a:lnTo>
                    <a:lnTo>
                      <a:pt x="389" y="81"/>
                    </a:lnTo>
                    <a:lnTo>
                      <a:pt x="374" y="64"/>
                    </a:lnTo>
                    <a:lnTo>
                      <a:pt x="355" y="47"/>
                    </a:lnTo>
                    <a:lnTo>
                      <a:pt x="333" y="33"/>
                    </a:lnTo>
                    <a:lnTo>
                      <a:pt x="309" y="20"/>
                    </a:lnTo>
                    <a:lnTo>
                      <a:pt x="282" y="9"/>
                    </a:lnTo>
                    <a:lnTo>
                      <a:pt x="251" y="2"/>
                    </a:lnTo>
                    <a:lnTo>
                      <a:pt x="217" y="1"/>
                    </a:lnTo>
                    <a:lnTo>
                      <a:pt x="182" y="0"/>
                    </a:lnTo>
                    <a:lnTo>
                      <a:pt x="151" y="2"/>
                    </a:lnTo>
                    <a:lnTo>
                      <a:pt x="124" y="6"/>
                    </a:lnTo>
                    <a:lnTo>
                      <a:pt x="100" y="12"/>
                    </a:lnTo>
                    <a:lnTo>
                      <a:pt x="79" y="18"/>
                    </a:lnTo>
                    <a:lnTo>
                      <a:pt x="62" y="26"/>
                    </a:lnTo>
                    <a:lnTo>
                      <a:pt x="47" y="32"/>
                    </a:lnTo>
                    <a:lnTo>
                      <a:pt x="35" y="41"/>
                    </a:lnTo>
                    <a:lnTo>
                      <a:pt x="25" y="49"/>
                    </a:lnTo>
                    <a:lnTo>
                      <a:pt x="17" y="56"/>
                    </a:lnTo>
                    <a:lnTo>
                      <a:pt x="10" y="63"/>
                    </a:lnTo>
                    <a:lnTo>
                      <a:pt x="6" y="71"/>
                    </a:lnTo>
                    <a:lnTo>
                      <a:pt x="2" y="75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10" y="147"/>
                    </a:lnTo>
                    <a:lnTo>
                      <a:pt x="10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6" name="Freeform 100">
                <a:extLst>
                  <a:ext uri="{FF2B5EF4-FFF2-40B4-BE49-F238E27FC236}">
                    <a16:creationId xmlns:a16="http://schemas.microsoft.com/office/drawing/2014/main" id="{0115FE6A-1240-4E73-9FCD-77BB8D58F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" y="430"/>
                <a:ext cx="69" cy="135"/>
              </a:xfrm>
              <a:custGeom>
                <a:avLst/>
                <a:gdLst>
                  <a:gd name="T0" fmla="*/ 1 w 274"/>
                  <a:gd name="T1" fmla="*/ 420 h 541"/>
                  <a:gd name="T2" fmla="*/ 5 w 274"/>
                  <a:gd name="T3" fmla="*/ 428 h 541"/>
                  <a:gd name="T4" fmla="*/ 9 w 274"/>
                  <a:gd name="T5" fmla="*/ 438 h 541"/>
                  <a:gd name="T6" fmla="*/ 19 w 274"/>
                  <a:gd name="T7" fmla="*/ 451 h 541"/>
                  <a:gd name="T8" fmla="*/ 32 w 274"/>
                  <a:gd name="T9" fmla="*/ 462 h 541"/>
                  <a:gd name="T10" fmla="*/ 51 w 274"/>
                  <a:gd name="T11" fmla="*/ 473 h 541"/>
                  <a:gd name="T12" fmla="*/ 77 w 274"/>
                  <a:gd name="T13" fmla="*/ 479 h 541"/>
                  <a:gd name="T14" fmla="*/ 111 w 274"/>
                  <a:gd name="T15" fmla="*/ 481 h 541"/>
                  <a:gd name="T16" fmla="*/ 143 w 274"/>
                  <a:gd name="T17" fmla="*/ 477 h 541"/>
                  <a:gd name="T18" fmla="*/ 169 w 274"/>
                  <a:gd name="T19" fmla="*/ 467 h 541"/>
                  <a:gd name="T20" fmla="*/ 187 w 274"/>
                  <a:gd name="T21" fmla="*/ 454 h 541"/>
                  <a:gd name="T22" fmla="*/ 201 w 274"/>
                  <a:gd name="T23" fmla="*/ 441 h 541"/>
                  <a:gd name="T24" fmla="*/ 210 w 274"/>
                  <a:gd name="T25" fmla="*/ 425 h 541"/>
                  <a:gd name="T26" fmla="*/ 215 w 274"/>
                  <a:gd name="T27" fmla="*/ 412 h 541"/>
                  <a:gd name="T28" fmla="*/ 218 w 274"/>
                  <a:gd name="T29" fmla="*/ 401 h 541"/>
                  <a:gd name="T30" fmla="*/ 221 w 274"/>
                  <a:gd name="T31" fmla="*/ 394 h 541"/>
                  <a:gd name="T32" fmla="*/ 221 w 274"/>
                  <a:gd name="T33" fmla="*/ 372 h 541"/>
                  <a:gd name="T34" fmla="*/ 221 w 274"/>
                  <a:gd name="T35" fmla="*/ 326 h 541"/>
                  <a:gd name="T36" fmla="*/ 220 w 274"/>
                  <a:gd name="T37" fmla="*/ 262 h 541"/>
                  <a:gd name="T38" fmla="*/ 219 w 274"/>
                  <a:gd name="T39" fmla="*/ 190 h 541"/>
                  <a:gd name="T40" fmla="*/ 217 w 274"/>
                  <a:gd name="T41" fmla="*/ 119 h 541"/>
                  <a:gd name="T42" fmla="*/ 215 w 274"/>
                  <a:gd name="T43" fmla="*/ 59 h 541"/>
                  <a:gd name="T44" fmla="*/ 214 w 274"/>
                  <a:gd name="T45" fmla="*/ 15 h 541"/>
                  <a:gd name="T46" fmla="*/ 214 w 274"/>
                  <a:gd name="T47" fmla="*/ 0 h 541"/>
                  <a:gd name="T48" fmla="*/ 265 w 274"/>
                  <a:gd name="T49" fmla="*/ 13 h 541"/>
                  <a:gd name="T50" fmla="*/ 266 w 274"/>
                  <a:gd name="T51" fmla="*/ 42 h 541"/>
                  <a:gd name="T52" fmla="*/ 267 w 274"/>
                  <a:gd name="T53" fmla="*/ 94 h 541"/>
                  <a:gd name="T54" fmla="*/ 270 w 274"/>
                  <a:gd name="T55" fmla="*/ 159 h 541"/>
                  <a:gd name="T56" fmla="*/ 272 w 274"/>
                  <a:gd name="T57" fmla="*/ 231 h 541"/>
                  <a:gd name="T58" fmla="*/ 274 w 274"/>
                  <a:gd name="T59" fmla="*/ 300 h 541"/>
                  <a:gd name="T60" fmla="*/ 274 w 274"/>
                  <a:gd name="T61" fmla="*/ 359 h 541"/>
                  <a:gd name="T62" fmla="*/ 274 w 274"/>
                  <a:gd name="T63" fmla="*/ 397 h 541"/>
                  <a:gd name="T64" fmla="*/ 270 w 274"/>
                  <a:gd name="T65" fmla="*/ 413 h 541"/>
                  <a:gd name="T66" fmla="*/ 264 w 274"/>
                  <a:gd name="T67" fmla="*/ 430 h 541"/>
                  <a:gd name="T68" fmla="*/ 254 w 274"/>
                  <a:gd name="T69" fmla="*/ 451 h 541"/>
                  <a:gd name="T70" fmla="*/ 240 w 274"/>
                  <a:gd name="T71" fmla="*/ 474 h 541"/>
                  <a:gd name="T72" fmla="*/ 222 w 274"/>
                  <a:gd name="T73" fmla="*/ 495 h 541"/>
                  <a:gd name="T74" fmla="*/ 199 w 274"/>
                  <a:gd name="T75" fmla="*/ 515 h 541"/>
                  <a:gd name="T76" fmla="*/ 172 w 274"/>
                  <a:gd name="T77" fmla="*/ 530 h 541"/>
                  <a:gd name="T78" fmla="*/ 142 w 274"/>
                  <a:gd name="T79" fmla="*/ 539 h 541"/>
                  <a:gd name="T80" fmla="*/ 107 w 274"/>
                  <a:gd name="T81" fmla="*/ 540 h 541"/>
                  <a:gd name="T82" fmla="*/ 77 w 274"/>
                  <a:gd name="T83" fmla="*/ 537 h 541"/>
                  <a:gd name="T84" fmla="*/ 53 w 274"/>
                  <a:gd name="T85" fmla="*/ 532 h 541"/>
                  <a:gd name="T86" fmla="*/ 34 w 274"/>
                  <a:gd name="T87" fmla="*/ 525 h 541"/>
                  <a:gd name="T88" fmla="*/ 21 w 274"/>
                  <a:gd name="T89" fmla="*/ 517 h 541"/>
                  <a:gd name="T90" fmla="*/ 13 w 274"/>
                  <a:gd name="T91" fmla="*/ 511 h 541"/>
                  <a:gd name="T92" fmla="*/ 7 w 274"/>
                  <a:gd name="T93" fmla="*/ 503 h 541"/>
                  <a:gd name="T94" fmla="*/ 0 w 274"/>
                  <a:gd name="T95" fmla="*/ 444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4" h="541">
                    <a:moveTo>
                      <a:pt x="0" y="444"/>
                    </a:moveTo>
                    <a:lnTo>
                      <a:pt x="1" y="420"/>
                    </a:lnTo>
                    <a:lnTo>
                      <a:pt x="2" y="423"/>
                    </a:lnTo>
                    <a:lnTo>
                      <a:pt x="5" y="428"/>
                    </a:lnTo>
                    <a:lnTo>
                      <a:pt x="6" y="432"/>
                    </a:lnTo>
                    <a:lnTo>
                      <a:pt x="9" y="438"/>
                    </a:lnTo>
                    <a:lnTo>
                      <a:pt x="14" y="444"/>
                    </a:lnTo>
                    <a:lnTo>
                      <a:pt x="19" y="451"/>
                    </a:lnTo>
                    <a:lnTo>
                      <a:pt x="24" y="456"/>
                    </a:lnTo>
                    <a:lnTo>
                      <a:pt x="32" y="462"/>
                    </a:lnTo>
                    <a:lnTo>
                      <a:pt x="41" y="467"/>
                    </a:lnTo>
                    <a:lnTo>
                      <a:pt x="51" y="473"/>
                    </a:lnTo>
                    <a:lnTo>
                      <a:pt x="63" y="477"/>
                    </a:lnTo>
                    <a:lnTo>
                      <a:pt x="77" y="479"/>
                    </a:lnTo>
                    <a:lnTo>
                      <a:pt x="94" y="480"/>
                    </a:lnTo>
                    <a:lnTo>
                      <a:pt x="111" y="481"/>
                    </a:lnTo>
                    <a:lnTo>
                      <a:pt x="128" y="479"/>
                    </a:lnTo>
                    <a:lnTo>
                      <a:pt x="143" y="477"/>
                    </a:lnTo>
                    <a:lnTo>
                      <a:pt x="156" y="472"/>
                    </a:lnTo>
                    <a:lnTo>
                      <a:pt x="169" y="467"/>
                    </a:lnTo>
                    <a:lnTo>
                      <a:pt x="178" y="461"/>
                    </a:lnTo>
                    <a:lnTo>
                      <a:pt x="187" y="454"/>
                    </a:lnTo>
                    <a:lnTo>
                      <a:pt x="194" y="447"/>
                    </a:lnTo>
                    <a:lnTo>
                      <a:pt x="201" y="441"/>
                    </a:lnTo>
                    <a:lnTo>
                      <a:pt x="205" y="433"/>
                    </a:lnTo>
                    <a:lnTo>
                      <a:pt x="210" y="425"/>
                    </a:lnTo>
                    <a:lnTo>
                      <a:pt x="212" y="418"/>
                    </a:lnTo>
                    <a:lnTo>
                      <a:pt x="215" y="412"/>
                    </a:lnTo>
                    <a:lnTo>
                      <a:pt x="217" y="405"/>
                    </a:lnTo>
                    <a:lnTo>
                      <a:pt x="218" y="401"/>
                    </a:lnTo>
                    <a:lnTo>
                      <a:pt x="220" y="396"/>
                    </a:lnTo>
                    <a:lnTo>
                      <a:pt x="221" y="394"/>
                    </a:lnTo>
                    <a:lnTo>
                      <a:pt x="221" y="386"/>
                    </a:lnTo>
                    <a:lnTo>
                      <a:pt x="221" y="372"/>
                    </a:lnTo>
                    <a:lnTo>
                      <a:pt x="221" y="352"/>
                    </a:lnTo>
                    <a:lnTo>
                      <a:pt x="221" y="326"/>
                    </a:lnTo>
                    <a:lnTo>
                      <a:pt x="221" y="295"/>
                    </a:lnTo>
                    <a:lnTo>
                      <a:pt x="220" y="262"/>
                    </a:lnTo>
                    <a:lnTo>
                      <a:pt x="219" y="226"/>
                    </a:lnTo>
                    <a:lnTo>
                      <a:pt x="219" y="190"/>
                    </a:lnTo>
                    <a:lnTo>
                      <a:pt x="218" y="154"/>
                    </a:lnTo>
                    <a:lnTo>
                      <a:pt x="217" y="119"/>
                    </a:lnTo>
                    <a:lnTo>
                      <a:pt x="215" y="87"/>
                    </a:lnTo>
                    <a:lnTo>
                      <a:pt x="215" y="59"/>
                    </a:lnTo>
                    <a:lnTo>
                      <a:pt x="215" y="33"/>
                    </a:lnTo>
                    <a:lnTo>
                      <a:pt x="214" y="15"/>
                    </a:lnTo>
                    <a:lnTo>
                      <a:pt x="214" y="3"/>
                    </a:lnTo>
                    <a:lnTo>
                      <a:pt x="214" y="0"/>
                    </a:lnTo>
                    <a:lnTo>
                      <a:pt x="265" y="9"/>
                    </a:lnTo>
                    <a:lnTo>
                      <a:pt x="265" y="13"/>
                    </a:lnTo>
                    <a:lnTo>
                      <a:pt x="265" y="24"/>
                    </a:lnTo>
                    <a:lnTo>
                      <a:pt x="266" y="42"/>
                    </a:lnTo>
                    <a:lnTo>
                      <a:pt x="267" y="66"/>
                    </a:lnTo>
                    <a:lnTo>
                      <a:pt x="267" y="94"/>
                    </a:lnTo>
                    <a:lnTo>
                      <a:pt x="269" y="125"/>
                    </a:lnTo>
                    <a:lnTo>
                      <a:pt x="270" y="159"/>
                    </a:lnTo>
                    <a:lnTo>
                      <a:pt x="271" y="196"/>
                    </a:lnTo>
                    <a:lnTo>
                      <a:pt x="272" y="231"/>
                    </a:lnTo>
                    <a:lnTo>
                      <a:pt x="273" y="267"/>
                    </a:lnTo>
                    <a:lnTo>
                      <a:pt x="274" y="300"/>
                    </a:lnTo>
                    <a:lnTo>
                      <a:pt x="274" y="332"/>
                    </a:lnTo>
                    <a:lnTo>
                      <a:pt x="274" y="359"/>
                    </a:lnTo>
                    <a:lnTo>
                      <a:pt x="274" y="381"/>
                    </a:lnTo>
                    <a:lnTo>
                      <a:pt x="274" y="397"/>
                    </a:lnTo>
                    <a:lnTo>
                      <a:pt x="273" y="407"/>
                    </a:lnTo>
                    <a:lnTo>
                      <a:pt x="270" y="413"/>
                    </a:lnTo>
                    <a:lnTo>
                      <a:pt x="267" y="421"/>
                    </a:lnTo>
                    <a:lnTo>
                      <a:pt x="264" y="430"/>
                    </a:lnTo>
                    <a:lnTo>
                      <a:pt x="260" y="441"/>
                    </a:lnTo>
                    <a:lnTo>
                      <a:pt x="254" y="451"/>
                    </a:lnTo>
                    <a:lnTo>
                      <a:pt x="247" y="462"/>
                    </a:lnTo>
                    <a:lnTo>
                      <a:pt x="240" y="474"/>
                    </a:lnTo>
                    <a:lnTo>
                      <a:pt x="232" y="485"/>
                    </a:lnTo>
                    <a:lnTo>
                      <a:pt x="222" y="495"/>
                    </a:lnTo>
                    <a:lnTo>
                      <a:pt x="212" y="505"/>
                    </a:lnTo>
                    <a:lnTo>
                      <a:pt x="199" y="515"/>
                    </a:lnTo>
                    <a:lnTo>
                      <a:pt x="187" y="524"/>
                    </a:lnTo>
                    <a:lnTo>
                      <a:pt x="172" y="530"/>
                    </a:lnTo>
                    <a:lnTo>
                      <a:pt x="158" y="536"/>
                    </a:lnTo>
                    <a:lnTo>
                      <a:pt x="142" y="539"/>
                    </a:lnTo>
                    <a:lnTo>
                      <a:pt x="125" y="541"/>
                    </a:lnTo>
                    <a:lnTo>
                      <a:pt x="107" y="540"/>
                    </a:lnTo>
                    <a:lnTo>
                      <a:pt x="91" y="539"/>
                    </a:lnTo>
                    <a:lnTo>
                      <a:pt x="77" y="537"/>
                    </a:lnTo>
                    <a:lnTo>
                      <a:pt x="64" y="535"/>
                    </a:lnTo>
                    <a:lnTo>
                      <a:pt x="53" y="532"/>
                    </a:lnTo>
                    <a:lnTo>
                      <a:pt x="44" y="529"/>
                    </a:lnTo>
                    <a:lnTo>
                      <a:pt x="34" y="525"/>
                    </a:lnTo>
                    <a:lnTo>
                      <a:pt x="28" y="522"/>
                    </a:lnTo>
                    <a:lnTo>
                      <a:pt x="21" y="517"/>
                    </a:lnTo>
                    <a:lnTo>
                      <a:pt x="17" y="514"/>
                    </a:lnTo>
                    <a:lnTo>
                      <a:pt x="13" y="511"/>
                    </a:lnTo>
                    <a:lnTo>
                      <a:pt x="11" y="508"/>
                    </a:lnTo>
                    <a:lnTo>
                      <a:pt x="7" y="503"/>
                    </a:lnTo>
                    <a:lnTo>
                      <a:pt x="6" y="501"/>
                    </a:lnTo>
                    <a:lnTo>
                      <a:pt x="0" y="444"/>
                    </a:lnTo>
                    <a:lnTo>
                      <a:pt x="0" y="4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7" name="Freeform 101">
                <a:extLst>
                  <a:ext uri="{FF2B5EF4-FFF2-40B4-BE49-F238E27FC236}">
                    <a16:creationId xmlns:a16="http://schemas.microsoft.com/office/drawing/2014/main" id="{596B9705-AE4F-49AE-8E00-8C75A0467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" y="366"/>
                <a:ext cx="138" cy="10"/>
              </a:xfrm>
              <a:custGeom>
                <a:avLst/>
                <a:gdLst>
                  <a:gd name="T0" fmla="*/ 3 w 549"/>
                  <a:gd name="T1" fmla="*/ 39 h 39"/>
                  <a:gd name="T2" fmla="*/ 549 w 549"/>
                  <a:gd name="T3" fmla="*/ 39 h 39"/>
                  <a:gd name="T4" fmla="*/ 546 w 549"/>
                  <a:gd name="T5" fmla="*/ 0 h 39"/>
                  <a:gd name="T6" fmla="*/ 0 w 549"/>
                  <a:gd name="T7" fmla="*/ 3 h 39"/>
                  <a:gd name="T8" fmla="*/ 3 w 549"/>
                  <a:gd name="T9" fmla="*/ 39 h 39"/>
                  <a:gd name="T10" fmla="*/ 3 w 549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39">
                    <a:moveTo>
                      <a:pt x="3" y="39"/>
                    </a:moveTo>
                    <a:lnTo>
                      <a:pt x="549" y="39"/>
                    </a:lnTo>
                    <a:lnTo>
                      <a:pt x="546" y="0"/>
                    </a:lnTo>
                    <a:lnTo>
                      <a:pt x="0" y="3"/>
                    </a:lnTo>
                    <a:lnTo>
                      <a:pt x="3" y="39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8" name="Freeform 102">
                <a:extLst>
                  <a:ext uri="{FF2B5EF4-FFF2-40B4-BE49-F238E27FC236}">
                    <a16:creationId xmlns:a16="http://schemas.microsoft.com/office/drawing/2014/main" id="{78E591EB-15B1-44AD-B5F4-76BA1261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432"/>
                <a:ext cx="29" cy="50"/>
              </a:xfrm>
              <a:custGeom>
                <a:avLst/>
                <a:gdLst>
                  <a:gd name="T0" fmla="*/ 87 w 118"/>
                  <a:gd name="T1" fmla="*/ 0 h 198"/>
                  <a:gd name="T2" fmla="*/ 86 w 118"/>
                  <a:gd name="T3" fmla="*/ 0 h 198"/>
                  <a:gd name="T4" fmla="*/ 85 w 118"/>
                  <a:gd name="T5" fmla="*/ 3 h 198"/>
                  <a:gd name="T6" fmla="*/ 83 w 118"/>
                  <a:gd name="T7" fmla="*/ 8 h 198"/>
                  <a:gd name="T8" fmla="*/ 81 w 118"/>
                  <a:gd name="T9" fmla="*/ 15 h 198"/>
                  <a:gd name="T10" fmla="*/ 77 w 118"/>
                  <a:gd name="T11" fmla="*/ 23 h 198"/>
                  <a:gd name="T12" fmla="*/ 74 w 118"/>
                  <a:gd name="T13" fmla="*/ 32 h 198"/>
                  <a:gd name="T14" fmla="*/ 70 w 118"/>
                  <a:gd name="T15" fmla="*/ 43 h 198"/>
                  <a:gd name="T16" fmla="*/ 65 w 118"/>
                  <a:gd name="T17" fmla="*/ 54 h 198"/>
                  <a:gd name="T18" fmla="*/ 58 w 118"/>
                  <a:gd name="T19" fmla="*/ 65 h 198"/>
                  <a:gd name="T20" fmla="*/ 52 w 118"/>
                  <a:gd name="T21" fmla="*/ 78 h 198"/>
                  <a:gd name="T22" fmla="*/ 44 w 118"/>
                  <a:gd name="T23" fmla="*/ 89 h 198"/>
                  <a:gd name="T24" fmla="*/ 38 w 118"/>
                  <a:gd name="T25" fmla="*/ 102 h 198"/>
                  <a:gd name="T26" fmla="*/ 28 w 118"/>
                  <a:gd name="T27" fmla="*/ 114 h 198"/>
                  <a:gd name="T28" fmla="*/ 20 w 118"/>
                  <a:gd name="T29" fmla="*/ 126 h 198"/>
                  <a:gd name="T30" fmla="*/ 10 w 118"/>
                  <a:gd name="T31" fmla="*/ 137 h 198"/>
                  <a:gd name="T32" fmla="*/ 0 w 118"/>
                  <a:gd name="T33" fmla="*/ 148 h 198"/>
                  <a:gd name="T34" fmla="*/ 3 w 118"/>
                  <a:gd name="T35" fmla="*/ 198 h 198"/>
                  <a:gd name="T36" fmla="*/ 4 w 118"/>
                  <a:gd name="T37" fmla="*/ 197 h 198"/>
                  <a:gd name="T38" fmla="*/ 7 w 118"/>
                  <a:gd name="T39" fmla="*/ 193 h 198"/>
                  <a:gd name="T40" fmla="*/ 12 w 118"/>
                  <a:gd name="T41" fmla="*/ 187 h 198"/>
                  <a:gd name="T42" fmla="*/ 19 w 118"/>
                  <a:gd name="T43" fmla="*/ 180 h 198"/>
                  <a:gd name="T44" fmla="*/ 27 w 118"/>
                  <a:gd name="T45" fmla="*/ 171 h 198"/>
                  <a:gd name="T46" fmla="*/ 36 w 118"/>
                  <a:gd name="T47" fmla="*/ 160 h 198"/>
                  <a:gd name="T48" fmla="*/ 45 w 118"/>
                  <a:gd name="T49" fmla="*/ 148 h 198"/>
                  <a:gd name="T50" fmla="*/ 56 w 118"/>
                  <a:gd name="T51" fmla="*/ 135 h 198"/>
                  <a:gd name="T52" fmla="*/ 66 w 118"/>
                  <a:gd name="T53" fmla="*/ 121 h 198"/>
                  <a:gd name="T54" fmla="*/ 76 w 118"/>
                  <a:gd name="T55" fmla="*/ 106 h 198"/>
                  <a:gd name="T56" fmla="*/ 85 w 118"/>
                  <a:gd name="T57" fmla="*/ 91 h 198"/>
                  <a:gd name="T58" fmla="*/ 95 w 118"/>
                  <a:gd name="T59" fmla="*/ 76 h 198"/>
                  <a:gd name="T60" fmla="*/ 103 w 118"/>
                  <a:gd name="T61" fmla="*/ 60 h 198"/>
                  <a:gd name="T62" fmla="*/ 110 w 118"/>
                  <a:gd name="T63" fmla="*/ 45 h 198"/>
                  <a:gd name="T64" fmla="*/ 114 w 118"/>
                  <a:gd name="T65" fmla="*/ 30 h 198"/>
                  <a:gd name="T66" fmla="*/ 118 w 118"/>
                  <a:gd name="T67" fmla="*/ 16 h 198"/>
                  <a:gd name="T68" fmla="*/ 87 w 118"/>
                  <a:gd name="T69" fmla="*/ 0 h 198"/>
                  <a:gd name="T70" fmla="*/ 87 w 118"/>
                  <a:gd name="T7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8" h="198">
                    <a:moveTo>
                      <a:pt x="87" y="0"/>
                    </a:moveTo>
                    <a:lnTo>
                      <a:pt x="86" y="0"/>
                    </a:lnTo>
                    <a:lnTo>
                      <a:pt x="85" y="3"/>
                    </a:lnTo>
                    <a:lnTo>
                      <a:pt x="83" y="8"/>
                    </a:lnTo>
                    <a:lnTo>
                      <a:pt x="81" y="15"/>
                    </a:lnTo>
                    <a:lnTo>
                      <a:pt x="77" y="23"/>
                    </a:lnTo>
                    <a:lnTo>
                      <a:pt x="74" y="32"/>
                    </a:lnTo>
                    <a:lnTo>
                      <a:pt x="70" y="43"/>
                    </a:lnTo>
                    <a:lnTo>
                      <a:pt x="65" y="54"/>
                    </a:lnTo>
                    <a:lnTo>
                      <a:pt x="58" y="65"/>
                    </a:lnTo>
                    <a:lnTo>
                      <a:pt x="52" y="78"/>
                    </a:lnTo>
                    <a:lnTo>
                      <a:pt x="44" y="89"/>
                    </a:lnTo>
                    <a:lnTo>
                      <a:pt x="38" y="102"/>
                    </a:lnTo>
                    <a:lnTo>
                      <a:pt x="28" y="114"/>
                    </a:lnTo>
                    <a:lnTo>
                      <a:pt x="20" y="126"/>
                    </a:lnTo>
                    <a:lnTo>
                      <a:pt x="10" y="137"/>
                    </a:lnTo>
                    <a:lnTo>
                      <a:pt x="0" y="148"/>
                    </a:lnTo>
                    <a:lnTo>
                      <a:pt x="3" y="198"/>
                    </a:lnTo>
                    <a:lnTo>
                      <a:pt x="4" y="197"/>
                    </a:lnTo>
                    <a:lnTo>
                      <a:pt x="7" y="193"/>
                    </a:lnTo>
                    <a:lnTo>
                      <a:pt x="12" y="187"/>
                    </a:lnTo>
                    <a:lnTo>
                      <a:pt x="19" y="180"/>
                    </a:lnTo>
                    <a:lnTo>
                      <a:pt x="27" y="171"/>
                    </a:lnTo>
                    <a:lnTo>
                      <a:pt x="36" y="160"/>
                    </a:lnTo>
                    <a:lnTo>
                      <a:pt x="45" y="148"/>
                    </a:lnTo>
                    <a:lnTo>
                      <a:pt x="56" y="135"/>
                    </a:lnTo>
                    <a:lnTo>
                      <a:pt x="66" y="121"/>
                    </a:lnTo>
                    <a:lnTo>
                      <a:pt x="76" y="106"/>
                    </a:lnTo>
                    <a:lnTo>
                      <a:pt x="85" y="91"/>
                    </a:lnTo>
                    <a:lnTo>
                      <a:pt x="95" y="76"/>
                    </a:lnTo>
                    <a:lnTo>
                      <a:pt x="103" y="60"/>
                    </a:lnTo>
                    <a:lnTo>
                      <a:pt x="110" y="45"/>
                    </a:lnTo>
                    <a:lnTo>
                      <a:pt x="114" y="30"/>
                    </a:lnTo>
                    <a:lnTo>
                      <a:pt x="118" y="16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99" name="Freeform 103">
                <a:extLst>
                  <a:ext uri="{FF2B5EF4-FFF2-40B4-BE49-F238E27FC236}">
                    <a16:creationId xmlns:a16="http://schemas.microsoft.com/office/drawing/2014/main" id="{6DB597EC-B8E0-4BB4-BBD5-35D27D87E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526"/>
                <a:ext cx="48" cy="32"/>
              </a:xfrm>
              <a:custGeom>
                <a:avLst/>
                <a:gdLst>
                  <a:gd name="T0" fmla="*/ 2 w 191"/>
                  <a:gd name="T1" fmla="*/ 84 h 127"/>
                  <a:gd name="T2" fmla="*/ 2 w 191"/>
                  <a:gd name="T3" fmla="*/ 84 h 127"/>
                  <a:gd name="T4" fmla="*/ 6 w 191"/>
                  <a:gd name="T5" fmla="*/ 85 h 127"/>
                  <a:gd name="T6" fmla="*/ 12 w 191"/>
                  <a:gd name="T7" fmla="*/ 85 h 127"/>
                  <a:gd name="T8" fmla="*/ 21 w 191"/>
                  <a:gd name="T9" fmla="*/ 87 h 127"/>
                  <a:gd name="T10" fmla="*/ 29 w 191"/>
                  <a:gd name="T11" fmla="*/ 87 h 127"/>
                  <a:gd name="T12" fmla="*/ 41 w 191"/>
                  <a:gd name="T13" fmla="*/ 88 h 127"/>
                  <a:gd name="T14" fmla="*/ 52 w 191"/>
                  <a:gd name="T15" fmla="*/ 88 h 127"/>
                  <a:gd name="T16" fmla="*/ 66 w 191"/>
                  <a:gd name="T17" fmla="*/ 87 h 127"/>
                  <a:gd name="T18" fmla="*/ 79 w 191"/>
                  <a:gd name="T19" fmla="*/ 84 h 127"/>
                  <a:gd name="T20" fmla="*/ 92 w 191"/>
                  <a:gd name="T21" fmla="*/ 80 h 127"/>
                  <a:gd name="T22" fmla="*/ 105 w 191"/>
                  <a:gd name="T23" fmla="*/ 74 h 127"/>
                  <a:gd name="T24" fmla="*/ 118 w 191"/>
                  <a:gd name="T25" fmla="*/ 67 h 127"/>
                  <a:gd name="T26" fmla="*/ 130 w 191"/>
                  <a:gd name="T27" fmla="*/ 57 h 127"/>
                  <a:gd name="T28" fmla="*/ 141 w 191"/>
                  <a:gd name="T29" fmla="*/ 45 h 127"/>
                  <a:gd name="T30" fmla="*/ 150 w 191"/>
                  <a:gd name="T31" fmla="*/ 30 h 127"/>
                  <a:gd name="T32" fmla="*/ 159 w 191"/>
                  <a:gd name="T33" fmla="*/ 13 h 127"/>
                  <a:gd name="T34" fmla="*/ 161 w 191"/>
                  <a:gd name="T35" fmla="*/ 6 h 127"/>
                  <a:gd name="T36" fmla="*/ 163 w 191"/>
                  <a:gd name="T37" fmla="*/ 2 h 127"/>
                  <a:gd name="T38" fmla="*/ 166 w 191"/>
                  <a:gd name="T39" fmla="*/ 0 h 127"/>
                  <a:gd name="T40" fmla="*/ 169 w 191"/>
                  <a:gd name="T41" fmla="*/ 0 h 127"/>
                  <a:gd name="T42" fmla="*/ 171 w 191"/>
                  <a:gd name="T43" fmla="*/ 1 h 127"/>
                  <a:gd name="T44" fmla="*/ 174 w 191"/>
                  <a:gd name="T45" fmla="*/ 5 h 127"/>
                  <a:gd name="T46" fmla="*/ 176 w 191"/>
                  <a:gd name="T47" fmla="*/ 9 h 127"/>
                  <a:gd name="T48" fmla="*/ 179 w 191"/>
                  <a:gd name="T49" fmla="*/ 14 h 127"/>
                  <a:gd name="T50" fmla="*/ 181 w 191"/>
                  <a:gd name="T51" fmla="*/ 19 h 127"/>
                  <a:gd name="T52" fmla="*/ 183 w 191"/>
                  <a:gd name="T53" fmla="*/ 24 h 127"/>
                  <a:gd name="T54" fmla="*/ 185 w 191"/>
                  <a:gd name="T55" fmla="*/ 30 h 127"/>
                  <a:gd name="T56" fmla="*/ 187 w 191"/>
                  <a:gd name="T57" fmla="*/ 35 h 127"/>
                  <a:gd name="T58" fmla="*/ 188 w 191"/>
                  <a:gd name="T59" fmla="*/ 39 h 127"/>
                  <a:gd name="T60" fmla="*/ 189 w 191"/>
                  <a:gd name="T61" fmla="*/ 43 h 127"/>
                  <a:gd name="T62" fmla="*/ 190 w 191"/>
                  <a:gd name="T63" fmla="*/ 45 h 127"/>
                  <a:gd name="T64" fmla="*/ 191 w 191"/>
                  <a:gd name="T65" fmla="*/ 46 h 127"/>
                  <a:gd name="T66" fmla="*/ 189 w 191"/>
                  <a:gd name="T67" fmla="*/ 47 h 127"/>
                  <a:gd name="T68" fmla="*/ 187 w 191"/>
                  <a:gd name="T69" fmla="*/ 51 h 127"/>
                  <a:gd name="T70" fmla="*/ 183 w 191"/>
                  <a:gd name="T71" fmla="*/ 56 h 127"/>
                  <a:gd name="T72" fmla="*/ 179 w 191"/>
                  <a:gd name="T73" fmla="*/ 62 h 127"/>
                  <a:gd name="T74" fmla="*/ 171 w 191"/>
                  <a:gd name="T75" fmla="*/ 69 h 127"/>
                  <a:gd name="T76" fmla="*/ 163 w 191"/>
                  <a:gd name="T77" fmla="*/ 79 h 127"/>
                  <a:gd name="T78" fmla="*/ 153 w 191"/>
                  <a:gd name="T79" fmla="*/ 87 h 127"/>
                  <a:gd name="T80" fmla="*/ 143 w 191"/>
                  <a:gd name="T81" fmla="*/ 96 h 127"/>
                  <a:gd name="T82" fmla="*/ 130 w 191"/>
                  <a:gd name="T83" fmla="*/ 104 h 127"/>
                  <a:gd name="T84" fmla="*/ 117 w 191"/>
                  <a:gd name="T85" fmla="*/ 112 h 127"/>
                  <a:gd name="T86" fmla="*/ 101 w 191"/>
                  <a:gd name="T87" fmla="*/ 118 h 127"/>
                  <a:gd name="T88" fmla="*/ 86 w 191"/>
                  <a:gd name="T89" fmla="*/ 124 h 127"/>
                  <a:gd name="T90" fmla="*/ 68 w 191"/>
                  <a:gd name="T91" fmla="*/ 126 h 127"/>
                  <a:gd name="T92" fmla="*/ 51 w 191"/>
                  <a:gd name="T93" fmla="*/ 127 h 127"/>
                  <a:gd name="T94" fmla="*/ 31 w 191"/>
                  <a:gd name="T95" fmla="*/ 125 h 127"/>
                  <a:gd name="T96" fmla="*/ 11 w 191"/>
                  <a:gd name="T97" fmla="*/ 119 h 127"/>
                  <a:gd name="T98" fmla="*/ 6 w 191"/>
                  <a:gd name="T99" fmla="*/ 115 h 127"/>
                  <a:gd name="T100" fmla="*/ 2 w 191"/>
                  <a:gd name="T101" fmla="*/ 112 h 127"/>
                  <a:gd name="T102" fmla="*/ 0 w 191"/>
                  <a:gd name="T103" fmla="*/ 105 h 127"/>
                  <a:gd name="T104" fmla="*/ 0 w 191"/>
                  <a:gd name="T105" fmla="*/ 99 h 127"/>
                  <a:gd name="T106" fmla="*/ 0 w 191"/>
                  <a:gd name="T107" fmla="*/ 93 h 127"/>
                  <a:gd name="T108" fmla="*/ 1 w 191"/>
                  <a:gd name="T109" fmla="*/ 89 h 127"/>
                  <a:gd name="T110" fmla="*/ 1 w 191"/>
                  <a:gd name="T111" fmla="*/ 85 h 127"/>
                  <a:gd name="T112" fmla="*/ 2 w 191"/>
                  <a:gd name="T113" fmla="*/ 84 h 127"/>
                  <a:gd name="T114" fmla="*/ 2 w 191"/>
                  <a:gd name="T115" fmla="*/ 8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1" h="127">
                    <a:moveTo>
                      <a:pt x="2" y="84"/>
                    </a:moveTo>
                    <a:lnTo>
                      <a:pt x="2" y="84"/>
                    </a:lnTo>
                    <a:lnTo>
                      <a:pt x="6" y="85"/>
                    </a:lnTo>
                    <a:lnTo>
                      <a:pt x="12" y="85"/>
                    </a:lnTo>
                    <a:lnTo>
                      <a:pt x="21" y="87"/>
                    </a:lnTo>
                    <a:lnTo>
                      <a:pt x="29" y="87"/>
                    </a:lnTo>
                    <a:lnTo>
                      <a:pt x="41" y="88"/>
                    </a:lnTo>
                    <a:lnTo>
                      <a:pt x="52" y="88"/>
                    </a:lnTo>
                    <a:lnTo>
                      <a:pt x="66" y="87"/>
                    </a:lnTo>
                    <a:lnTo>
                      <a:pt x="79" y="84"/>
                    </a:lnTo>
                    <a:lnTo>
                      <a:pt x="92" y="80"/>
                    </a:lnTo>
                    <a:lnTo>
                      <a:pt x="105" y="74"/>
                    </a:lnTo>
                    <a:lnTo>
                      <a:pt x="118" y="67"/>
                    </a:lnTo>
                    <a:lnTo>
                      <a:pt x="130" y="57"/>
                    </a:lnTo>
                    <a:lnTo>
                      <a:pt x="141" y="45"/>
                    </a:lnTo>
                    <a:lnTo>
                      <a:pt x="150" y="30"/>
                    </a:lnTo>
                    <a:lnTo>
                      <a:pt x="159" y="13"/>
                    </a:lnTo>
                    <a:lnTo>
                      <a:pt x="161" y="6"/>
                    </a:lnTo>
                    <a:lnTo>
                      <a:pt x="163" y="2"/>
                    </a:lnTo>
                    <a:lnTo>
                      <a:pt x="166" y="0"/>
                    </a:lnTo>
                    <a:lnTo>
                      <a:pt x="169" y="0"/>
                    </a:lnTo>
                    <a:lnTo>
                      <a:pt x="171" y="1"/>
                    </a:lnTo>
                    <a:lnTo>
                      <a:pt x="174" y="5"/>
                    </a:lnTo>
                    <a:lnTo>
                      <a:pt x="176" y="9"/>
                    </a:lnTo>
                    <a:lnTo>
                      <a:pt x="179" y="14"/>
                    </a:lnTo>
                    <a:lnTo>
                      <a:pt x="181" y="19"/>
                    </a:lnTo>
                    <a:lnTo>
                      <a:pt x="183" y="24"/>
                    </a:lnTo>
                    <a:lnTo>
                      <a:pt x="185" y="30"/>
                    </a:lnTo>
                    <a:lnTo>
                      <a:pt x="187" y="35"/>
                    </a:lnTo>
                    <a:lnTo>
                      <a:pt x="188" y="39"/>
                    </a:lnTo>
                    <a:lnTo>
                      <a:pt x="189" y="43"/>
                    </a:lnTo>
                    <a:lnTo>
                      <a:pt x="190" y="45"/>
                    </a:lnTo>
                    <a:lnTo>
                      <a:pt x="191" y="46"/>
                    </a:lnTo>
                    <a:lnTo>
                      <a:pt x="189" y="47"/>
                    </a:lnTo>
                    <a:lnTo>
                      <a:pt x="187" y="51"/>
                    </a:lnTo>
                    <a:lnTo>
                      <a:pt x="183" y="56"/>
                    </a:lnTo>
                    <a:lnTo>
                      <a:pt x="179" y="62"/>
                    </a:lnTo>
                    <a:lnTo>
                      <a:pt x="171" y="69"/>
                    </a:lnTo>
                    <a:lnTo>
                      <a:pt x="163" y="79"/>
                    </a:lnTo>
                    <a:lnTo>
                      <a:pt x="153" y="87"/>
                    </a:lnTo>
                    <a:lnTo>
                      <a:pt x="143" y="96"/>
                    </a:lnTo>
                    <a:lnTo>
                      <a:pt x="130" y="104"/>
                    </a:lnTo>
                    <a:lnTo>
                      <a:pt x="117" y="112"/>
                    </a:lnTo>
                    <a:lnTo>
                      <a:pt x="101" y="118"/>
                    </a:lnTo>
                    <a:lnTo>
                      <a:pt x="86" y="124"/>
                    </a:lnTo>
                    <a:lnTo>
                      <a:pt x="68" y="126"/>
                    </a:lnTo>
                    <a:lnTo>
                      <a:pt x="51" y="127"/>
                    </a:lnTo>
                    <a:lnTo>
                      <a:pt x="31" y="125"/>
                    </a:lnTo>
                    <a:lnTo>
                      <a:pt x="11" y="119"/>
                    </a:lnTo>
                    <a:lnTo>
                      <a:pt x="6" y="115"/>
                    </a:lnTo>
                    <a:lnTo>
                      <a:pt x="2" y="112"/>
                    </a:lnTo>
                    <a:lnTo>
                      <a:pt x="0" y="105"/>
                    </a:lnTo>
                    <a:lnTo>
                      <a:pt x="0" y="99"/>
                    </a:lnTo>
                    <a:lnTo>
                      <a:pt x="0" y="93"/>
                    </a:lnTo>
                    <a:lnTo>
                      <a:pt x="1" y="89"/>
                    </a:lnTo>
                    <a:lnTo>
                      <a:pt x="1" y="85"/>
                    </a:lnTo>
                    <a:lnTo>
                      <a:pt x="2" y="84"/>
                    </a:lnTo>
                    <a:lnTo>
                      <a:pt x="2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000" name="Freeform 104">
                <a:extLst>
                  <a:ext uri="{FF2B5EF4-FFF2-40B4-BE49-F238E27FC236}">
                    <a16:creationId xmlns:a16="http://schemas.microsoft.com/office/drawing/2014/main" id="{1F9A10F2-B034-4D40-94B6-3F27B2D85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344"/>
                <a:ext cx="24" cy="48"/>
              </a:xfrm>
              <a:custGeom>
                <a:avLst/>
                <a:gdLst>
                  <a:gd name="T0" fmla="*/ 50 w 92"/>
                  <a:gd name="T1" fmla="*/ 11 h 195"/>
                  <a:gd name="T2" fmla="*/ 50 w 92"/>
                  <a:gd name="T3" fmla="*/ 12 h 195"/>
                  <a:gd name="T4" fmla="*/ 50 w 92"/>
                  <a:gd name="T5" fmla="*/ 15 h 195"/>
                  <a:gd name="T6" fmla="*/ 49 w 92"/>
                  <a:gd name="T7" fmla="*/ 19 h 195"/>
                  <a:gd name="T8" fmla="*/ 49 w 92"/>
                  <a:gd name="T9" fmla="*/ 26 h 195"/>
                  <a:gd name="T10" fmla="*/ 47 w 92"/>
                  <a:gd name="T11" fmla="*/ 33 h 195"/>
                  <a:gd name="T12" fmla="*/ 47 w 92"/>
                  <a:gd name="T13" fmla="*/ 43 h 195"/>
                  <a:gd name="T14" fmla="*/ 45 w 92"/>
                  <a:gd name="T15" fmla="*/ 53 h 195"/>
                  <a:gd name="T16" fmla="*/ 44 w 92"/>
                  <a:gd name="T17" fmla="*/ 65 h 195"/>
                  <a:gd name="T18" fmla="*/ 41 w 92"/>
                  <a:gd name="T19" fmla="*/ 77 h 195"/>
                  <a:gd name="T20" fmla="*/ 38 w 92"/>
                  <a:gd name="T21" fmla="*/ 91 h 195"/>
                  <a:gd name="T22" fmla="*/ 33 w 92"/>
                  <a:gd name="T23" fmla="*/ 105 h 195"/>
                  <a:gd name="T24" fmla="*/ 28 w 92"/>
                  <a:gd name="T25" fmla="*/ 121 h 195"/>
                  <a:gd name="T26" fmla="*/ 22 w 92"/>
                  <a:gd name="T27" fmla="*/ 135 h 195"/>
                  <a:gd name="T28" fmla="*/ 16 w 92"/>
                  <a:gd name="T29" fmla="*/ 151 h 195"/>
                  <a:gd name="T30" fmla="*/ 8 w 92"/>
                  <a:gd name="T31" fmla="*/ 167 h 195"/>
                  <a:gd name="T32" fmla="*/ 0 w 92"/>
                  <a:gd name="T33" fmla="*/ 183 h 195"/>
                  <a:gd name="T34" fmla="*/ 44 w 92"/>
                  <a:gd name="T35" fmla="*/ 195 h 195"/>
                  <a:gd name="T36" fmla="*/ 44 w 92"/>
                  <a:gd name="T37" fmla="*/ 193 h 195"/>
                  <a:gd name="T38" fmla="*/ 46 w 92"/>
                  <a:gd name="T39" fmla="*/ 190 h 195"/>
                  <a:gd name="T40" fmla="*/ 48 w 92"/>
                  <a:gd name="T41" fmla="*/ 183 h 195"/>
                  <a:gd name="T42" fmla="*/ 53 w 92"/>
                  <a:gd name="T43" fmla="*/ 175 h 195"/>
                  <a:gd name="T44" fmla="*/ 57 w 92"/>
                  <a:gd name="T45" fmla="*/ 164 h 195"/>
                  <a:gd name="T46" fmla="*/ 62 w 92"/>
                  <a:gd name="T47" fmla="*/ 153 h 195"/>
                  <a:gd name="T48" fmla="*/ 67 w 92"/>
                  <a:gd name="T49" fmla="*/ 140 h 195"/>
                  <a:gd name="T50" fmla="*/ 73 w 92"/>
                  <a:gd name="T51" fmla="*/ 127 h 195"/>
                  <a:gd name="T52" fmla="*/ 77 w 92"/>
                  <a:gd name="T53" fmla="*/ 112 h 195"/>
                  <a:gd name="T54" fmla="*/ 81 w 92"/>
                  <a:gd name="T55" fmla="*/ 98 h 195"/>
                  <a:gd name="T56" fmla="*/ 85 w 92"/>
                  <a:gd name="T57" fmla="*/ 81 h 195"/>
                  <a:gd name="T58" fmla="*/ 89 w 92"/>
                  <a:gd name="T59" fmla="*/ 67 h 195"/>
                  <a:gd name="T60" fmla="*/ 90 w 92"/>
                  <a:gd name="T61" fmla="*/ 51 h 195"/>
                  <a:gd name="T62" fmla="*/ 92 w 92"/>
                  <a:gd name="T63" fmla="*/ 37 h 195"/>
                  <a:gd name="T64" fmla="*/ 92 w 92"/>
                  <a:gd name="T65" fmla="*/ 24 h 195"/>
                  <a:gd name="T66" fmla="*/ 91 w 92"/>
                  <a:gd name="T67" fmla="*/ 11 h 195"/>
                  <a:gd name="T68" fmla="*/ 88 w 92"/>
                  <a:gd name="T69" fmla="*/ 6 h 195"/>
                  <a:gd name="T70" fmla="*/ 83 w 92"/>
                  <a:gd name="T71" fmla="*/ 2 h 195"/>
                  <a:gd name="T72" fmla="*/ 76 w 92"/>
                  <a:gd name="T73" fmla="*/ 0 h 195"/>
                  <a:gd name="T74" fmla="*/ 69 w 92"/>
                  <a:gd name="T75" fmla="*/ 0 h 195"/>
                  <a:gd name="T76" fmla="*/ 61 w 92"/>
                  <a:gd name="T77" fmla="*/ 1 h 195"/>
                  <a:gd name="T78" fmla="*/ 55 w 92"/>
                  <a:gd name="T79" fmla="*/ 3 h 195"/>
                  <a:gd name="T80" fmla="*/ 51 w 92"/>
                  <a:gd name="T81" fmla="*/ 6 h 195"/>
                  <a:gd name="T82" fmla="*/ 50 w 92"/>
                  <a:gd name="T83" fmla="*/ 11 h 195"/>
                  <a:gd name="T84" fmla="*/ 50 w 92"/>
                  <a:gd name="T85" fmla="*/ 1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2" h="195">
                    <a:moveTo>
                      <a:pt x="50" y="11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9" y="19"/>
                    </a:lnTo>
                    <a:lnTo>
                      <a:pt x="49" y="26"/>
                    </a:lnTo>
                    <a:lnTo>
                      <a:pt x="47" y="33"/>
                    </a:lnTo>
                    <a:lnTo>
                      <a:pt x="47" y="43"/>
                    </a:lnTo>
                    <a:lnTo>
                      <a:pt x="45" y="53"/>
                    </a:lnTo>
                    <a:lnTo>
                      <a:pt x="44" y="65"/>
                    </a:lnTo>
                    <a:lnTo>
                      <a:pt x="41" y="77"/>
                    </a:lnTo>
                    <a:lnTo>
                      <a:pt x="38" y="91"/>
                    </a:lnTo>
                    <a:lnTo>
                      <a:pt x="33" y="105"/>
                    </a:lnTo>
                    <a:lnTo>
                      <a:pt x="28" y="121"/>
                    </a:lnTo>
                    <a:lnTo>
                      <a:pt x="22" y="135"/>
                    </a:lnTo>
                    <a:lnTo>
                      <a:pt x="16" y="151"/>
                    </a:lnTo>
                    <a:lnTo>
                      <a:pt x="8" y="167"/>
                    </a:lnTo>
                    <a:lnTo>
                      <a:pt x="0" y="183"/>
                    </a:lnTo>
                    <a:lnTo>
                      <a:pt x="44" y="195"/>
                    </a:lnTo>
                    <a:lnTo>
                      <a:pt x="44" y="193"/>
                    </a:lnTo>
                    <a:lnTo>
                      <a:pt x="46" y="190"/>
                    </a:lnTo>
                    <a:lnTo>
                      <a:pt x="48" y="183"/>
                    </a:lnTo>
                    <a:lnTo>
                      <a:pt x="53" y="175"/>
                    </a:lnTo>
                    <a:lnTo>
                      <a:pt x="57" y="164"/>
                    </a:lnTo>
                    <a:lnTo>
                      <a:pt x="62" y="153"/>
                    </a:lnTo>
                    <a:lnTo>
                      <a:pt x="67" y="140"/>
                    </a:lnTo>
                    <a:lnTo>
                      <a:pt x="73" y="127"/>
                    </a:lnTo>
                    <a:lnTo>
                      <a:pt x="77" y="112"/>
                    </a:lnTo>
                    <a:lnTo>
                      <a:pt x="81" y="98"/>
                    </a:lnTo>
                    <a:lnTo>
                      <a:pt x="85" y="81"/>
                    </a:lnTo>
                    <a:lnTo>
                      <a:pt x="89" y="67"/>
                    </a:lnTo>
                    <a:lnTo>
                      <a:pt x="90" y="51"/>
                    </a:lnTo>
                    <a:lnTo>
                      <a:pt x="92" y="37"/>
                    </a:lnTo>
                    <a:lnTo>
                      <a:pt x="92" y="24"/>
                    </a:lnTo>
                    <a:lnTo>
                      <a:pt x="91" y="11"/>
                    </a:lnTo>
                    <a:lnTo>
                      <a:pt x="88" y="6"/>
                    </a:lnTo>
                    <a:lnTo>
                      <a:pt x="83" y="2"/>
                    </a:lnTo>
                    <a:lnTo>
                      <a:pt x="76" y="0"/>
                    </a:lnTo>
                    <a:lnTo>
                      <a:pt x="69" y="0"/>
                    </a:lnTo>
                    <a:lnTo>
                      <a:pt x="61" y="1"/>
                    </a:lnTo>
                    <a:lnTo>
                      <a:pt x="55" y="3"/>
                    </a:lnTo>
                    <a:lnTo>
                      <a:pt x="51" y="6"/>
                    </a:lnTo>
                    <a:lnTo>
                      <a:pt x="50" y="11"/>
                    </a:lnTo>
                    <a:lnTo>
                      <a:pt x="5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001" name="Freeform 105">
                <a:extLst>
                  <a:ext uri="{FF2B5EF4-FFF2-40B4-BE49-F238E27FC236}">
                    <a16:creationId xmlns:a16="http://schemas.microsoft.com/office/drawing/2014/main" id="{250B1EF9-2731-4050-AB79-E68B676E0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" y="406"/>
                <a:ext cx="33" cy="28"/>
              </a:xfrm>
              <a:custGeom>
                <a:avLst/>
                <a:gdLst>
                  <a:gd name="T0" fmla="*/ 0 w 132"/>
                  <a:gd name="T1" fmla="*/ 93 h 115"/>
                  <a:gd name="T2" fmla="*/ 0 w 132"/>
                  <a:gd name="T3" fmla="*/ 92 h 115"/>
                  <a:gd name="T4" fmla="*/ 2 w 132"/>
                  <a:gd name="T5" fmla="*/ 91 h 115"/>
                  <a:gd name="T6" fmla="*/ 5 w 132"/>
                  <a:gd name="T7" fmla="*/ 88 h 115"/>
                  <a:gd name="T8" fmla="*/ 10 w 132"/>
                  <a:gd name="T9" fmla="*/ 85 h 115"/>
                  <a:gd name="T10" fmla="*/ 15 w 132"/>
                  <a:gd name="T11" fmla="*/ 81 h 115"/>
                  <a:gd name="T12" fmla="*/ 22 w 132"/>
                  <a:gd name="T13" fmla="*/ 77 h 115"/>
                  <a:gd name="T14" fmla="*/ 29 w 132"/>
                  <a:gd name="T15" fmla="*/ 72 h 115"/>
                  <a:gd name="T16" fmla="*/ 37 w 132"/>
                  <a:gd name="T17" fmla="*/ 66 h 115"/>
                  <a:gd name="T18" fmla="*/ 44 w 132"/>
                  <a:gd name="T19" fmla="*/ 59 h 115"/>
                  <a:gd name="T20" fmla="*/ 53 w 132"/>
                  <a:gd name="T21" fmla="*/ 52 h 115"/>
                  <a:gd name="T22" fmla="*/ 60 w 132"/>
                  <a:gd name="T23" fmla="*/ 45 h 115"/>
                  <a:gd name="T24" fmla="*/ 69 w 132"/>
                  <a:gd name="T25" fmla="*/ 37 h 115"/>
                  <a:gd name="T26" fmla="*/ 76 w 132"/>
                  <a:gd name="T27" fmla="*/ 29 h 115"/>
                  <a:gd name="T28" fmla="*/ 82 w 132"/>
                  <a:gd name="T29" fmla="*/ 20 h 115"/>
                  <a:gd name="T30" fmla="*/ 89 w 132"/>
                  <a:gd name="T31" fmla="*/ 12 h 115"/>
                  <a:gd name="T32" fmla="*/ 95 w 132"/>
                  <a:gd name="T33" fmla="*/ 3 h 115"/>
                  <a:gd name="T34" fmla="*/ 99 w 132"/>
                  <a:gd name="T35" fmla="*/ 0 h 115"/>
                  <a:gd name="T36" fmla="*/ 104 w 132"/>
                  <a:gd name="T37" fmla="*/ 1 h 115"/>
                  <a:gd name="T38" fmla="*/ 110 w 132"/>
                  <a:gd name="T39" fmla="*/ 4 h 115"/>
                  <a:gd name="T40" fmla="*/ 116 w 132"/>
                  <a:gd name="T41" fmla="*/ 10 h 115"/>
                  <a:gd name="T42" fmla="*/ 122 w 132"/>
                  <a:gd name="T43" fmla="*/ 16 h 115"/>
                  <a:gd name="T44" fmla="*/ 127 w 132"/>
                  <a:gd name="T45" fmla="*/ 22 h 115"/>
                  <a:gd name="T46" fmla="*/ 131 w 132"/>
                  <a:gd name="T47" fmla="*/ 26 h 115"/>
                  <a:gd name="T48" fmla="*/ 132 w 132"/>
                  <a:gd name="T49" fmla="*/ 28 h 115"/>
                  <a:gd name="T50" fmla="*/ 132 w 132"/>
                  <a:gd name="T51" fmla="*/ 28 h 115"/>
                  <a:gd name="T52" fmla="*/ 130 w 132"/>
                  <a:gd name="T53" fmla="*/ 30 h 115"/>
                  <a:gd name="T54" fmla="*/ 127 w 132"/>
                  <a:gd name="T55" fmla="*/ 33 h 115"/>
                  <a:gd name="T56" fmla="*/ 125 w 132"/>
                  <a:gd name="T57" fmla="*/ 38 h 115"/>
                  <a:gd name="T58" fmla="*/ 120 w 132"/>
                  <a:gd name="T59" fmla="*/ 42 h 115"/>
                  <a:gd name="T60" fmla="*/ 116 w 132"/>
                  <a:gd name="T61" fmla="*/ 49 h 115"/>
                  <a:gd name="T62" fmla="*/ 111 w 132"/>
                  <a:gd name="T63" fmla="*/ 55 h 115"/>
                  <a:gd name="T64" fmla="*/ 106 w 132"/>
                  <a:gd name="T65" fmla="*/ 62 h 115"/>
                  <a:gd name="T66" fmla="*/ 99 w 132"/>
                  <a:gd name="T67" fmla="*/ 69 h 115"/>
                  <a:gd name="T68" fmla="*/ 91 w 132"/>
                  <a:gd name="T69" fmla="*/ 76 h 115"/>
                  <a:gd name="T70" fmla="*/ 83 w 132"/>
                  <a:gd name="T71" fmla="*/ 83 h 115"/>
                  <a:gd name="T72" fmla="*/ 76 w 132"/>
                  <a:gd name="T73" fmla="*/ 90 h 115"/>
                  <a:gd name="T74" fmla="*/ 68 w 132"/>
                  <a:gd name="T75" fmla="*/ 97 h 115"/>
                  <a:gd name="T76" fmla="*/ 60 w 132"/>
                  <a:gd name="T77" fmla="*/ 104 h 115"/>
                  <a:gd name="T78" fmla="*/ 52 w 132"/>
                  <a:gd name="T79" fmla="*/ 109 h 115"/>
                  <a:gd name="T80" fmla="*/ 43 w 132"/>
                  <a:gd name="T81" fmla="*/ 115 h 115"/>
                  <a:gd name="T82" fmla="*/ 0 w 132"/>
                  <a:gd name="T83" fmla="*/ 93 h 115"/>
                  <a:gd name="T84" fmla="*/ 0 w 132"/>
                  <a:gd name="T85" fmla="*/ 9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2" h="115">
                    <a:moveTo>
                      <a:pt x="0" y="93"/>
                    </a:moveTo>
                    <a:lnTo>
                      <a:pt x="0" y="92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10" y="85"/>
                    </a:lnTo>
                    <a:lnTo>
                      <a:pt x="15" y="81"/>
                    </a:lnTo>
                    <a:lnTo>
                      <a:pt x="22" y="77"/>
                    </a:lnTo>
                    <a:lnTo>
                      <a:pt x="29" y="72"/>
                    </a:lnTo>
                    <a:lnTo>
                      <a:pt x="37" y="66"/>
                    </a:lnTo>
                    <a:lnTo>
                      <a:pt x="44" y="59"/>
                    </a:lnTo>
                    <a:lnTo>
                      <a:pt x="53" y="52"/>
                    </a:lnTo>
                    <a:lnTo>
                      <a:pt x="60" y="45"/>
                    </a:lnTo>
                    <a:lnTo>
                      <a:pt x="69" y="37"/>
                    </a:lnTo>
                    <a:lnTo>
                      <a:pt x="76" y="29"/>
                    </a:lnTo>
                    <a:lnTo>
                      <a:pt x="82" y="20"/>
                    </a:lnTo>
                    <a:lnTo>
                      <a:pt x="89" y="12"/>
                    </a:lnTo>
                    <a:lnTo>
                      <a:pt x="95" y="3"/>
                    </a:lnTo>
                    <a:lnTo>
                      <a:pt x="99" y="0"/>
                    </a:lnTo>
                    <a:lnTo>
                      <a:pt x="104" y="1"/>
                    </a:lnTo>
                    <a:lnTo>
                      <a:pt x="110" y="4"/>
                    </a:lnTo>
                    <a:lnTo>
                      <a:pt x="116" y="10"/>
                    </a:lnTo>
                    <a:lnTo>
                      <a:pt x="122" y="16"/>
                    </a:lnTo>
                    <a:lnTo>
                      <a:pt x="127" y="22"/>
                    </a:lnTo>
                    <a:lnTo>
                      <a:pt x="131" y="26"/>
                    </a:lnTo>
                    <a:lnTo>
                      <a:pt x="132" y="28"/>
                    </a:lnTo>
                    <a:lnTo>
                      <a:pt x="132" y="28"/>
                    </a:lnTo>
                    <a:lnTo>
                      <a:pt x="130" y="30"/>
                    </a:lnTo>
                    <a:lnTo>
                      <a:pt x="127" y="33"/>
                    </a:lnTo>
                    <a:lnTo>
                      <a:pt x="125" y="38"/>
                    </a:lnTo>
                    <a:lnTo>
                      <a:pt x="120" y="42"/>
                    </a:lnTo>
                    <a:lnTo>
                      <a:pt x="116" y="49"/>
                    </a:lnTo>
                    <a:lnTo>
                      <a:pt x="111" y="55"/>
                    </a:lnTo>
                    <a:lnTo>
                      <a:pt x="106" y="62"/>
                    </a:lnTo>
                    <a:lnTo>
                      <a:pt x="99" y="69"/>
                    </a:lnTo>
                    <a:lnTo>
                      <a:pt x="91" y="76"/>
                    </a:lnTo>
                    <a:lnTo>
                      <a:pt x="83" y="83"/>
                    </a:lnTo>
                    <a:lnTo>
                      <a:pt x="76" y="90"/>
                    </a:lnTo>
                    <a:lnTo>
                      <a:pt x="68" y="97"/>
                    </a:lnTo>
                    <a:lnTo>
                      <a:pt x="60" y="104"/>
                    </a:lnTo>
                    <a:lnTo>
                      <a:pt x="52" y="109"/>
                    </a:lnTo>
                    <a:lnTo>
                      <a:pt x="43" y="115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9002" name="Text Box 106">
              <a:extLst>
                <a:ext uri="{FF2B5EF4-FFF2-40B4-BE49-F238E27FC236}">
                  <a16:creationId xmlns:a16="http://schemas.microsoft.com/office/drawing/2014/main" id="{00E67CD6-FAC0-430A-A72E-E03B827F9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79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1</a:t>
              </a:r>
            </a:p>
          </p:txBody>
        </p:sp>
      </p:grpSp>
      <p:grpSp>
        <p:nvGrpSpPr>
          <p:cNvPr id="209003" name="Group 107">
            <a:extLst>
              <a:ext uri="{FF2B5EF4-FFF2-40B4-BE49-F238E27FC236}">
                <a16:creationId xmlns:a16="http://schemas.microsoft.com/office/drawing/2014/main" id="{5729411B-FBD5-4FBB-9EAC-21505387AAA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220788"/>
            <a:ext cx="914400" cy="996950"/>
            <a:chOff x="2592" y="2315"/>
            <a:chExt cx="576" cy="628"/>
          </a:xfrm>
        </p:grpSpPr>
        <p:pic>
          <p:nvPicPr>
            <p:cNvPr id="209004" name="Picture 108" descr="BD04920_">
              <a:extLst>
                <a:ext uri="{FF2B5EF4-FFF2-40B4-BE49-F238E27FC236}">
                  <a16:creationId xmlns:a16="http://schemas.microsoft.com/office/drawing/2014/main" id="{BD56DD73-A3F7-4385-87BA-43010AE7F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315"/>
              <a:ext cx="576" cy="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005" name="Text Box 109">
              <a:extLst>
                <a:ext uri="{FF2B5EF4-FFF2-40B4-BE49-F238E27FC236}">
                  <a16:creationId xmlns:a16="http://schemas.microsoft.com/office/drawing/2014/main" id="{293F4B8C-9C76-4D92-BA7B-6C5AE38EB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261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43337E-7 L -3.05556E-6 0.0737 " pathEditMode="relative" ptsTypes="AA">
                                      <p:cBhvr>
                                        <p:cTn id="20" dur="2000" fill="hold"/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737 L 3.05556E-6 0.25238 " pathEditMode="relative" ptsTypes="AA">
                                      <p:cBhvr>
                                        <p:cTn id="24" dur="2000" fill="hold"/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25238 L 3.05556E-6 0.3365 " pathEditMode="relative" ptsTypes="AA">
                                      <p:cBhvr>
                                        <p:cTn id="28" dur="2000" fill="hold"/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3337E-7 L 5.55556E-7 0.08413 " pathEditMode="relative" ptsTypes="AA">
                                      <p:cBhvr>
                                        <p:cTn id="49" dur="2000" fill="hold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8413 L 5.55556E-7 0.17891 " pathEditMode="relative" ptsTypes="AA">
                                      <p:cBhvr>
                                        <p:cTn id="53" dur="2000" fill="hold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8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868 0.17896 L -0.00833 0.07399 L -0.00763 0.17896 L -0.00694 0.07399 L -0.00625 0.17896 L -0.0059 0.07399 L -0.00503 0.17896 L -0.00434 0.07399 L -0.00364 0.17896 L -0.00312 0.07399 L -0.00243 0.17896 L -0.00173 0.07399 L -0.00121 0.17896 L -0.00069 0.07399 L -4.16667E-6 0.17896 L 0.00087 0.07399 L 0.00174 0.17896 " pathEditMode="relative" rAng="0" ptsTypes="FFFFFFFFFFFFFFFFF">
                                      <p:cBhvr>
                                        <p:cTn id="57" dur="2000" fill="hold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33642 L 3.05556E-6 0.43075 " pathEditMode="relative" ptsTypes="AA">
                                      <p:cBhvr>
                                        <p:cTn id="70" dur="2000" fill="hold"/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43075 L 3.05556E-6 0.52509 " pathEditMode="relative" ptsTypes="AA">
                                      <p:cBhvr>
                                        <p:cTn id="76" dur="2000" fill="hold"/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8417 L 5.55556E-7 0.26243 " pathEditMode="relative" ptsTypes="AA">
                                      <p:cBhvr>
                                        <p:cTn id="89" dur="2000" fill="hold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26243 L 3.05556E-6 0.33572 " pathEditMode="relative" ptsTypes="AA">
                                      <p:cBhvr>
                                        <p:cTn id="95" dur="2000" fill="hold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33572 L 3.05556E-6 0.44069 " pathEditMode="relative" ptsTypes="AA">
                                      <p:cBhvr>
                                        <p:cTn id="99" dur="2000" fill="hold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44069 L 3.05556E-6 0.52462 " pathEditMode="relative" ptsTypes="AA">
                                      <p:cBhvr>
                                        <p:cTn id="105" dur="2000" fill="hold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CBE82A09-AB3B-4699-B9BF-7D47222E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3864" y="107577"/>
            <a:ext cx="4000500" cy="747713"/>
          </a:xfrm>
        </p:spPr>
        <p:txBody>
          <a:bodyPr/>
          <a:lstStyle/>
          <a:p>
            <a:r>
              <a:rPr lang="zh-CN" altLang="en-US" sz="4000" b="1" dirty="0"/>
              <a:t>出了问题的锁：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776697C7-E6D2-424F-AF4E-4D054814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4" y="2027238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sp>
        <p:nvSpPr>
          <p:cNvPr id="209924" name="Rectangle 4">
            <a:extLst>
              <a:ext uri="{FF2B5EF4-FFF2-40B4-BE49-F238E27FC236}">
                <a16:creationId xmlns:a16="http://schemas.microsoft.com/office/drawing/2014/main" id="{373E6BF9-E388-4C4F-B429-5A88D03F3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96" y="20415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6CFC40AF-41E6-448D-9B79-11182040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4" y="2636838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check: if ( L = = 1){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1AF9B5A1-F71D-46AD-96AC-29AF8D8E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4" y="3246438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	goto check; </a:t>
            </a:r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02280654-24DA-4184-9B3E-8D30D8B2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4" y="3856038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else L = 1;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6D95FB07-F83A-4F97-B169-B3F5C346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4" y="4465638"/>
            <a:ext cx="3429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209929" name="AutoShape 9">
            <a:extLst>
              <a:ext uri="{FF2B5EF4-FFF2-40B4-BE49-F238E27FC236}">
                <a16:creationId xmlns:a16="http://schemas.microsoft.com/office/drawing/2014/main" id="{9637867A-8A14-4850-B6A8-D7D91D5E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464" y="2182813"/>
            <a:ext cx="381000" cy="381000"/>
          </a:xfrm>
          <a:prstGeom prst="sun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3675C24A-A612-420B-A7B5-6C575B0A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4" y="5075238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unlock( L );</a:t>
            </a:r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DCAC16D7-84CB-48BF-8EE1-1CFC949CC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64" y="5684838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D4F1B11D-E32A-4CBF-AA5B-94F613B19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96" y="26511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check: if ( L = = 1){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6B91211A-EFF7-43BF-8F1D-DDB3A02B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96" y="32607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	goto check; 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4C4C5D99-8A1C-4F5F-9828-E4653EAB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96" y="38703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else L = 1;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5C6303B4-E708-466A-8DD9-BB43C843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96" y="4479925"/>
            <a:ext cx="3429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BFEF5CED-2358-4733-80A1-6AD71575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96" y="5089525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unlock( L );</a:t>
            </a:r>
          </a:p>
        </p:txBody>
      </p:sp>
      <p:sp>
        <p:nvSpPr>
          <p:cNvPr id="209937" name="Rectangle 17">
            <a:extLst>
              <a:ext uri="{FF2B5EF4-FFF2-40B4-BE49-F238E27FC236}">
                <a16:creationId xmlns:a16="http://schemas.microsoft.com/office/drawing/2014/main" id="{9F1BF47F-5551-4368-8BAB-6AB67A60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96" y="56991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......</a:t>
            </a:r>
          </a:p>
        </p:txBody>
      </p:sp>
      <p:sp>
        <p:nvSpPr>
          <p:cNvPr id="209938" name="AutoShape 18">
            <a:extLst>
              <a:ext uri="{FF2B5EF4-FFF2-40B4-BE49-F238E27FC236}">
                <a16:creationId xmlns:a16="http://schemas.microsoft.com/office/drawing/2014/main" id="{D9A3C3DA-C07A-4318-BE19-A5CF9263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384" y="2141538"/>
            <a:ext cx="381000" cy="381000"/>
          </a:xfrm>
          <a:prstGeom prst="sun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9939" name="Picture 19" descr="BD04924_">
            <a:extLst>
              <a:ext uri="{FF2B5EF4-FFF2-40B4-BE49-F238E27FC236}">
                <a16:creationId xmlns:a16="http://schemas.microsoft.com/office/drawing/2014/main" id="{15C50263-6309-4DCF-A763-E8E422CD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02" y="1055689"/>
            <a:ext cx="5842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40" name="Picture 20" descr="BD04924_">
            <a:extLst>
              <a:ext uri="{FF2B5EF4-FFF2-40B4-BE49-F238E27FC236}">
                <a16:creationId xmlns:a16="http://schemas.microsoft.com/office/drawing/2014/main" id="{B289DEAD-3A21-4A64-8486-732AB00E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509" y="1052514"/>
            <a:ext cx="5842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42" name="Line 22">
            <a:extLst>
              <a:ext uri="{FF2B5EF4-FFF2-40B4-BE49-F238E27FC236}">
                <a16:creationId xmlns:a16="http://schemas.microsoft.com/office/drawing/2014/main" id="{1D694985-A98F-4BF1-AF5B-99258F5B9F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464" y="35512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3" name="Line 23">
            <a:extLst>
              <a:ext uri="{FF2B5EF4-FFF2-40B4-BE49-F238E27FC236}">
                <a16:creationId xmlns:a16="http://schemas.microsoft.com/office/drawing/2014/main" id="{8EC37209-B0DD-496E-95B8-74324E393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464" y="294163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4" name="Line 24">
            <a:extLst>
              <a:ext uri="{FF2B5EF4-FFF2-40B4-BE49-F238E27FC236}">
                <a16:creationId xmlns:a16="http://schemas.microsoft.com/office/drawing/2014/main" id="{FA21654F-A2C8-40FC-A551-81A6C646E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464" y="29416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5" name="Line 25">
            <a:extLst>
              <a:ext uri="{FF2B5EF4-FFF2-40B4-BE49-F238E27FC236}">
                <a16:creationId xmlns:a16="http://schemas.microsoft.com/office/drawing/2014/main" id="{B4AD56A7-8BD1-47FD-9F95-BB7B50382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9096" y="35655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6" name="Line 26">
            <a:extLst>
              <a:ext uri="{FF2B5EF4-FFF2-40B4-BE49-F238E27FC236}">
                <a16:creationId xmlns:a16="http://schemas.microsoft.com/office/drawing/2014/main" id="{6EBE9F28-4EFA-4110-A857-ABE6CDDB2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9096" y="29559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7" name="Line 27">
            <a:extLst>
              <a:ext uri="{FF2B5EF4-FFF2-40B4-BE49-F238E27FC236}">
                <a16:creationId xmlns:a16="http://schemas.microsoft.com/office/drawing/2014/main" id="{1EAB5EA9-BFDE-4A1E-92F5-F3F995EB6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9096" y="29559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8" name="Text Box 28">
            <a:extLst>
              <a:ext uri="{FF2B5EF4-FFF2-40B4-BE49-F238E27FC236}">
                <a16:creationId xmlns:a16="http://schemas.microsoft.com/office/drawing/2014/main" id="{CF669EFD-5822-4A5B-B8D3-C1FBEF51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415" y="1181100"/>
            <a:ext cx="1231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进程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1</a:t>
            </a:r>
          </a:p>
        </p:txBody>
      </p:sp>
      <p:sp>
        <p:nvSpPr>
          <p:cNvPr id="209949" name="Text Box 29">
            <a:extLst>
              <a:ext uri="{FF2B5EF4-FFF2-40B4-BE49-F238E27FC236}">
                <a16:creationId xmlns:a16="http://schemas.microsoft.com/office/drawing/2014/main" id="{2B5A0EEE-AC02-4DF3-9D3D-2C96999F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460" y="1181100"/>
            <a:ext cx="1231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进程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文鼎火柴体" pitchFamily="33" charset="-122"/>
                <a:ea typeface="文鼎火柴体" pitchFamily="33" charset="-122"/>
              </a:rPr>
              <a:t>2</a:t>
            </a:r>
          </a:p>
        </p:txBody>
      </p:sp>
      <p:sp>
        <p:nvSpPr>
          <p:cNvPr id="209950" name="Text Box 30">
            <a:extLst>
              <a:ext uri="{FF2B5EF4-FFF2-40B4-BE49-F238E27FC236}">
                <a16:creationId xmlns:a16="http://schemas.microsoft.com/office/drawing/2014/main" id="{A8E9427E-0B44-46E5-B9AA-223D4AF4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944" y="576265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L</a:t>
            </a:r>
          </a:p>
        </p:txBody>
      </p:sp>
      <p:grpSp>
        <p:nvGrpSpPr>
          <p:cNvPr id="209951" name="Group 31">
            <a:extLst>
              <a:ext uri="{FF2B5EF4-FFF2-40B4-BE49-F238E27FC236}">
                <a16:creationId xmlns:a16="http://schemas.microsoft.com/office/drawing/2014/main" id="{CF107284-7FEC-48BA-B31C-229AAABAA3FC}"/>
              </a:ext>
            </a:extLst>
          </p:cNvPr>
          <p:cNvGrpSpPr>
            <a:grpSpLocks/>
          </p:cNvGrpSpPr>
          <p:nvPr/>
        </p:nvGrpSpPr>
        <p:grpSpPr bwMode="auto">
          <a:xfrm>
            <a:off x="5666813" y="1081088"/>
            <a:ext cx="914400" cy="996950"/>
            <a:chOff x="2592" y="364"/>
            <a:chExt cx="576" cy="628"/>
          </a:xfrm>
        </p:grpSpPr>
        <p:pic>
          <p:nvPicPr>
            <p:cNvPr id="209952" name="Picture 32" descr="BD04920_">
              <a:extLst>
                <a:ext uri="{FF2B5EF4-FFF2-40B4-BE49-F238E27FC236}">
                  <a16:creationId xmlns:a16="http://schemas.microsoft.com/office/drawing/2014/main" id="{EAB5F79F-ADCE-40FB-B2D5-28AB28C89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364"/>
              <a:ext cx="576" cy="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953" name="Text Box 33">
              <a:extLst>
                <a:ext uri="{FF2B5EF4-FFF2-40B4-BE49-F238E27FC236}">
                  <a16:creationId xmlns:a16="http://schemas.microsoft.com/office/drawing/2014/main" id="{2652AD65-BAFF-4D4A-9872-2BA0D5CF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66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0</a:t>
              </a:r>
            </a:p>
          </p:txBody>
        </p:sp>
      </p:grpSp>
      <p:grpSp>
        <p:nvGrpSpPr>
          <p:cNvPr id="209954" name="Group 34">
            <a:extLst>
              <a:ext uri="{FF2B5EF4-FFF2-40B4-BE49-F238E27FC236}">
                <a16:creationId xmlns:a16="http://schemas.microsoft.com/office/drawing/2014/main" id="{74CCBE44-18C0-4657-A7D9-64432599D4BC}"/>
              </a:ext>
            </a:extLst>
          </p:cNvPr>
          <p:cNvGrpSpPr>
            <a:grpSpLocks/>
          </p:cNvGrpSpPr>
          <p:nvPr/>
        </p:nvGrpSpPr>
        <p:grpSpPr bwMode="auto">
          <a:xfrm>
            <a:off x="5666814" y="1069976"/>
            <a:ext cx="906463" cy="955675"/>
            <a:chOff x="2592" y="1207"/>
            <a:chExt cx="571" cy="602"/>
          </a:xfrm>
        </p:grpSpPr>
        <p:grpSp>
          <p:nvGrpSpPr>
            <p:cNvPr id="209955" name="Group 35">
              <a:extLst>
                <a:ext uri="{FF2B5EF4-FFF2-40B4-BE49-F238E27FC236}">
                  <a16:creationId xmlns:a16="http://schemas.microsoft.com/office/drawing/2014/main" id="{C6B264CD-369D-4FAF-8B34-DD0CAC759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207"/>
              <a:ext cx="571" cy="561"/>
              <a:chOff x="864" y="149"/>
              <a:chExt cx="571" cy="561"/>
            </a:xfrm>
          </p:grpSpPr>
          <p:sp>
            <p:nvSpPr>
              <p:cNvPr id="209956" name="Freeform 36">
                <a:extLst>
                  <a:ext uri="{FF2B5EF4-FFF2-40B4-BE49-F238E27FC236}">
                    <a16:creationId xmlns:a16="http://schemas.microsoft.com/office/drawing/2014/main" id="{C87CA693-51E9-4764-A645-C01DE6A93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157"/>
                <a:ext cx="410" cy="534"/>
              </a:xfrm>
              <a:custGeom>
                <a:avLst/>
                <a:gdLst>
                  <a:gd name="T0" fmla="*/ 0 w 1639"/>
                  <a:gd name="T1" fmla="*/ 2140 h 2140"/>
                  <a:gd name="T2" fmla="*/ 1639 w 1639"/>
                  <a:gd name="T3" fmla="*/ 2140 h 2140"/>
                  <a:gd name="T4" fmla="*/ 1639 w 1639"/>
                  <a:gd name="T5" fmla="*/ 0 h 2140"/>
                  <a:gd name="T6" fmla="*/ 0 w 1639"/>
                  <a:gd name="T7" fmla="*/ 0 h 2140"/>
                  <a:gd name="T8" fmla="*/ 0 w 1639"/>
                  <a:gd name="T9" fmla="*/ 2140 h 2140"/>
                  <a:gd name="T10" fmla="*/ 0 w 1639"/>
                  <a:gd name="T11" fmla="*/ 2140 h 2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9" h="2140">
                    <a:moveTo>
                      <a:pt x="0" y="2140"/>
                    </a:moveTo>
                    <a:lnTo>
                      <a:pt x="1639" y="2140"/>
                    </a:lnTo>
                    <a:lnTo>
                      <a:pt x="1639" y="0"/>
                    </a:lnTo>
                    <a:lnTo>
                      <a:pt x="0" y="0"/>
                    </a:lnTo>
                    <a:lnTo>
                      <a:pt x="0" y="2140"/>
                    </a:lnTo>
                    <a:lnTo>
                      <a:pt x="0" y="2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57" name="Freeform 37">
                <a:extLst>
                  <a:ext uri="{FF2B5EF4-FFF2-40B4-BE49-F238E27FC236}">
                    <a16:creationId xmlns:a16="http://schemas.microsoft.com/office/drawing/2014/main" id="{2CE638EF-1CF6-45BE-84D2-082583F5F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" y="166"/>
                <a:ext cx="157" cy="532"/>
              </a:xfrm>
              <a:custGeom>
                <a:avLst/>
                <a:gdLst>
                  <a:gd name="T0" fmla="*/ 0 w 629"/>
                  <a:gd name="T1" fmla="*/ 2130 h 2130"/>
                  <a:gd name="T2" fmla="*/ 629 w 629"/>
                  <a:gd name="T3" fmla="*/ 2130 h 2130"/>
                  <a:gd name="T4" fmla="*/ 629 w 629"/>
                  <a:gd name="T5" fmla="*/ 0 h 2130"/>
                  <a:gd name="T6" fmla="*/ 0 w 629"/>
                  <a:gd name="T7" fmla="*/ 0 h 2130"/>
                  <a:gd name="T8" fmla="*/ 0 w 629"/>
                  <a:gd name="T9" fmla="*/ 2130 h 2130"/>
                  <a:gd name="T10" fmla="*/ 0 w 629"/>
                  <a:gd name="T11" fmla="*/ 2130 h 2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9" h="2130">
                    <a:moveTo>
                      <a:pt x="0" y="2130"/>
                    </a:moveTo>
                    <a:lnTo>
                      <a:pt x="629" y="2130"/>
                    </a:lnTo>
                    <a:lnTo>
                      <a:pt x="629" y="0"/>
                    </a:lnTo>
                    <a:lnTo>
                      <a:pt x="0" y="0"/>
                    </a:lnTo>
                    <a:lnTo>
                      <a:pt x="0" y="2130"/>
                    </a:lnTo>
                    <a:lnTo>
                      <a:pt x="0" y="2130"/>
                    </a:lnTo>
                    <a:close/>
                  </a:path>
                </a:pathLst>
              </a:custGeom>
              <a:solidFill>
                <a:srgbClr val="BDB5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58" name="Freeform 38">
                <a:extLst>
                  <a:ext uri="{FF2B5EF4-FFF2-40B4-BE49-F238E27FC236}">
                    <a16:creationId xmlns:a16="http://schemas.microsoft.com/office/drawing/2014/main" id="{76DF3F6D-12A7-470E-9596-6405E8E3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" y="280"/>
                <a:ext cx="336" cy="318"/>
              </a:xfrm>
              <a:custGeom>
                <a:avLst/>
                <a:gdLst>
                  <a:gd name="T0" fmla="*/ 1323 w 1345"/>
                  <a:gd name="T1" fmla="*/ 324 h 1272"/>
                  <a:gd name="T2" fmla="*/ 978 w 1345"/>
                  <a:gd name="T3" fmla="*/ 145 h 1272"/>
                  <a:gd name="T4" fmla="*/ 710 w 1345"/>
                  <a:gd name="T5" fmla="*/ 0 h 1272"/>
                  <a:gd name="T6" fmla="*/ 446 w 1345"/>
                  <a:gd name="T7" fmla="*/ 145 h 1272"/>
                  <a:gd name="T8" fmla="*/ 83 w 1345"/>
                  <a:gd name="T9" fmla="*/ 491 h 1272"/>
                  <a:gd name="T10" fmla="*/ 0 w 1345"/>
                  <a:gd name="T11" fmla="*/ 664 h 1272"/>
                  <a:gd name="T12" fmla="*/ 53 w 1345"/>
                  <a:gd name="T13" fmla="*/ 921 h 1272"/>
                  <a:gd name="T14" fmla="*/ 118 w 1345"/>
                  <a:gd name="T15" fmla="*/ 1064 h 1272"/>
                  <a:gd name="T16" fmla="*/ 173 w 1345"/>
                  <a:gd name="T17" fmla="*/ 1055 h 1272"/>
                  <a:gd name="T18" fmla="*/ 254 w 1345"/>
                  <a:gd name="T19" fmla="*/ 948 h 1272"/>
                  <a:gd name="T20" fmla="*/ 307 w 1345"/>
                  <a:gd name="T21" fmla="*/ 1060 h 1272"/>
                  <a:gd name="T22" fmla="*/ 572 w 1345"/>
                  <a:gd name="T23" fmla="*/ 1193 h 1272"/>
                  <a:gd name="T24" fmla="*/ 623 w 1345"/>
                  <a:gd name="T25" fmla="*/ 1179 h 1272"/>
                  <a:gd name="T26" fmla="*/ 637 w 1345"/>
                  <a:gd name="T27" fmla="*/ 1103 h 1272"/>
                  <a:gd name="T28" fmla="*/ 741 w 1345"/>
                  <a:gd name="T29" fmla="*/ 1084 h 1272"/>
                  <a:gd name="T30" fmla="*/ 803 w 1345"/>
                  <a:gd name="T31" fmla="*/ 1024 h 1272"/>
                  <a:gd name="T32" fmla="*/ 946 w 1345"/>
                  <a:gd name="T33" fmla="*/ 1163 h 1272"/>
                  <a:gd name="T34" fmla="*/ 1136 w 1345"/>
                  <a:gd name="T35" fmla="*/ 1252 h 1272"/>
                  <a:gd name="T36" fmla="*/ 1345 w 1345"/>
                  <a:gd name="T37" fmla="*/ 1272 h 1272"/>
                  <a:gd name="T38" fmla="*/ 1323 w 1345"/>
                  <a:gd name="T39" fmla="*/ 324 h 1272"/>
                  <a:gd name="T40" fmla="*/ 1323 w 1345"/>
                  <a:gd name="T41" fmla="*/ 324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5" h="1272">
                    <a:moveTo>
                      <a:pt x="1323" y="324"/>
                    </a:moveTo>
                    <a:lnTo>
                      <a:pt x="978" y="145"/>
                    </a:lnTo>
                    <a:lnTo>
                      <a:pt x="710" y="0"/>
                    </a:lnTo>
                    <a:lnTo>
                      <a:pt x="446" y="145"/>
                    </a:lnTo>
                    <a:lnTo>
                      <a:pt x="83" y="491"/>
                    </a:lnTo>
                    <a:lnTo>
                      <a:pt x="0" y="664"/>
                    </a:lnTo>
                    <a:lnTo>
                      <a:pt x="53" y="921"/>
                    </a:lnTo>
                    <a:lnTo>
                      <a:pt x="118" y="1064"/>
                    </a:lnTo>
                    <a:lnTo>
                      <a:pt x="173" y="1055"/>
                    </a:lnTo>
                    <a:lnTo>
                      <a:pt x="254" y="948"/>
                    </a:lnTo>
                    <a:lnTo>
                      <a:pt x="307" y="1060"/>
                    </a:lnTo>
                    <a:lnTo>
                      <a:pt x="572" y="1193"/>
                    </a:lnTo>
                    <a:lnTo>
                      <a:pt x="623" y="1179"/>
                    </a:lnTo>
                    <a:lnTo>
                      <a:pt x="637" y="1103"/>
                    </a:lnTo>
                    <a:lnTo>
                      <a:pt x="741" y="1084"/>
                    </a:lnTo>
                    <a:lnTo>
                      <a:pt x="803" y="1024"/>
                    </a:lnTo>
                    <a:lnTo>
                      <a:pt x="946" y="1163"/>
                    </a:lnTo>
                    <a:lnTo>
                      <a:pt x="1136" y="1252"/>
                    </a:lnTo>
                    <a:lnTo>
                      <a:pt x="1345" y="1272"/>
                    </a:lnTo>
                    <a:lnTo>
                      <a:pt x="1323" y="324"/>
                    </a:lnTo>
                    <a:lnTo>
                      <a:pt x="1323" y="324"/>
                    </a:lnTo>
                    <a:close/>
                  </a:path>
                </a:pathLst>
              </a:custGeom>
              <a:solidFill>
                <a:srgbClr val="FFC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59" name="Freeform 39">
                <a:extLst>
                  <a:ext uri="{FF2B5EF4-FFF2-40B4-BE49-F238E27FC236}">
                    <a16:creationId xmlns:a16="http://schemas.microsoft.com/office/drawing/2014/main" id="{E0411D8C-AA72-4177-93BE-CCB9871E4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" y="305"/>
                <a:ext cx="97" cy="252"/>
              </a:xfrm>
              <a:custGeom>
                <a:avLst/>
                <a:gdLst>
                  <a:gd name="T0" fmla="*/ 0 w 390"/>
                  <a:gd name="T1" fmla="*/ 43 h 1007"/>
                  <a:gd name="T2" fmla="*/ 173 w 390"/>
                  <a:gd name="T3" fmla="*/ 0 h 1007"/>
                  <a:gd name="T4" fmla="*/ 307 w 390"/>
                  <a:gd name="T5" fmla="*/ 30 h 1007"/>
                  <a:gd name="T6" fmla="*/ 390 w 390"/>
                  <a:gd name="T7" fmla="*/ 164 h 1007"/>
                  <a:gd name="T8" fmla="*/ 336 w 390"/>
                  <a:gd name="T9" fmla="*/ 421 h 1007"/>
                  <a:gd name="T10" fmla="*/ 237 w 390"/>
                  <a:gd name="T11" fmla="*/ 508 h 1007"/>
                  <a:gd name="T12" fmla="*/ 244 w 390"/>
                  <a:gd name="T13" fmla="*/ 905 h 1007"/>
                  <a:gd name="T14" fmla="*/ 205 w 390"/>
                  <a:gd name="T15" fmla="*/ 979 h 1007"/>
                  <a:gd name="T16" fmla="*/ 137 w 390"/>
                  <a:gd name="T17" fmla="*/ 1007 h 1007"/>
                  <a:gd name="T18" fmla="*/ 18 w 390"/>
                  <a:gd name="T19" fmla="*/ 993 h 1007"/>
                  <a:gd name="T20" fmla="*/ 0 w 390"/>
                  <a:gd name="T21" fmla="*/ 43 h 1007"/>
                  <a:gd name="T22" fmla="*/ 0 w 390"/>
                  <a:gd name="T23" fmla="*/ 4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1007">
                    <a:moveTo>
                      <a:pt x="0" y="43"/>
                    </a:moveTo>
                    <a:lnTo>
                      <a:pt x="173" y="0"/>
                    </a:lnTo>
                    <a:lnTo>
                      <a:pt x="307" y="30"/>
                    </a:lnTo>
                    <a:lnTo>
                      <a:pt x="390" y="164"/>
                    </a:lnTo>
                    <a:lnTo>
                      <a:pt x="336" y="421"/>
                    </a:lnTo>
                    <a:lnTo>
                      <a:pt x="237" y="508"/>
                    </a:lnTo>
                    <a:lnTo>
                      <a:pt x="244" y="905"/>
                    </a:lnTo>
                    <a:lnTo>
                      <a:pt x="205" y="979"/>
                    </a:lnTo>
                    <a:lnTo>
                      <a:pt x="137" y="1007"/>
                    </a:lnTo>
                    <a:lnTo>
                      <a:pt x="18" y="993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D6D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0" name="Freeform 40">
                <a:extLst>
                  <a:ext uri="{FF2B5EF4-FFF2-40B4-BE49-F238E27FC236}">
                    <a16:creationId xmlns:a16="http://schemas.microsoft.com/office/drawing/2014/main" id="{DB69C95E-9B39-4880-9C06-71387515A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" y="310"/>
                <a:ext cx="293" cy="130"/>
              </a:xfrm>
              <a:custGeom>
                <a:avLst/>
                <a:gdLst>
                  <a:gd name="T0" fmla="*/ 0 w 1173"/>
                  <a:gd name="T1" fmla="*/ 273 h 519"/>
                  <a:gd name="T2" fmla="*/ 111 w 1173"/>
                  <a:gd name="T3" fmla="*/ 163 h 519"/>
                  <a:gd name="T4" fmla="*/ 693 w 1173"/>
                  <a:gd name="T5" fmla="*/ 158 h 519"/>
                  <a:gd name="T6" fmla="*/ 733 w 1173"/>
                  <a:gd name="T7" fmla="*/ 80 h 519"/>
                  <a:gd name="T8" fmla="*/ 833 w 1173"/>
                  <a:gd name="T9" fmla="*/ 9 h 519"/>
                  <a:gd name="T10" fmla="*/ 966 w 1173"/>
                  <a:gd name="T11" fmla="*/ 0 h 519"/>
                  <a:gd name="T12" fmla="*/ 1059 w 1173"/>
                  <a:gd name="T13" fmla="*/ 27 h 519"/>
                  <a:gd name="T14" fmla="*/ 1139 w 1173"/>
                  <a:gd name="T15" fmla="*/ 109 h 519"/>
                  <a:gd name="T16" fmla="*/ 1173 w 1173"/>
                  <a:gd name="T17" fmla="*/ 254 h 519"/>
                  <a:gd name="T18" fmla="*/ 945 w 1173"/>
                  <a:gd name="T19" fmla="*/ 154 h 519"/>
                  <a:gd name="T20" fmla="*/ 869 w 1173"/>
                  <a:gd name="T21" fmla="*/ 208 h 519"/>
                  <a:gd name="T22" fmla="*/ 829 w 1173"/>
                  <a:gd name="T23" fmla="*/ 335 h 519"/>
                  <a:gd name="T24" fmla="*/ 979 w 1173"/>
                  <a:gd name="T25" fmla="*/ 519 h 519"/>
                  <a:gd name="T26" fmla="*/ 829 w 1173"/>
                  <a:gd name="T27" fmla="*/ 510 h 519"/>
                  <a:gd name="T28" fmla="*/ 720 w 1173"/>
                  <a:gd name="T29" fmla="*/ 423 h 519"/>
                  <a:gd name="T30" fmla="*/ 671 w 1173"/>
                  <a:gd name="T31" fmla="*/ 344 h 519"/>
                  <a:gd name="T32" fmla="*/ 601 w 1173"/>
                  <a:gd name="T33" fmla="*/ 346 h 519"/>
                  <a:gd name="T34" fmla="*/ 536 w 1173"/>
                  <a:gd name="T35" fmla="*/ 431 h 519"/>
                  <a:gd name="T36" fmla="*/ 425 w 1173"/>
                  <a:gd name="T37" fmla="*/ 372 h 519"/>
                  <a:gd name="T38" fmla="*/ 313 w 1173"/>
                  <a:gd name="T39" fmla="*/ 422 h 519"/>
                  <a:gd name="T40" fmla="*/ 220 w 1173"/>
                  <a:gd name="T41" fmla="*/ 344 h 519"/>
                  <a:gd name="T42" fmla="*/ 156 w 1173"/>
                  <a:gd name="T43" fmla="*/ 399 h 519"/>
                  <a:gd name="T44" fmla="*/ 0 w 1173"/>
                  <a:gd name="T45" fmla="*/ 273 h 519"/>
                  <a:gd name="T46" fmla="*/ 0 w 1173"/>
                  <a:gd name="T47" fmla="*/ 2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3" h="519">
                    <a:moveTo>
                      <a:pt x="0" y="273"/>
                    </a:moveTo>
                    <a:lnTo>
                      <a:pt x="111" y="163"/>
                    </a:lnTo>
                    <a:lnTo>
                      <a:pt x="693" y="158"/>
                    </a:lnTo>
                    <a:lnTo>
                      <a:pt x="733" y="80"/>
                    </a:lnTo>
                    <a:lnTo>
                      <a:pt x="833" y="9"/>
                    </a:lnTo>
                    <a:lnTo>
                      <a:pt x="966" y="0"/>
                    </a:lnTo>
                    <a:lnTo>
                      <a:pt x="1059" y="27"/>
                    </a:lnTo>
                    <a:lnTo>
                      <a:pt x="1139" y="109"/>
                    </a:lnTo>
                    <a:lnTo>
                      <a:pt x="1173" y="254"/>
                    </a:lnTo>
                    <a:lnTo>
                      <a:pt x="945" y="154"/>
                    </a:lnTo>
                    <a:lnTo>
                      <a:pt x="869" y="208"/>
                    </a:lnTo>
                    <a:lnTo>
                      <a:pt x="829" y="335"/>
                    </a:lnTo>
                    <a:lnTo>
                      <a:pt x="979" y="519"/>
                    </a:lnTo>
                    <a:lnTo>
                      <a:pt x="829" y="510"/>
                    </a:lnTo>
                    <a:lnTo>
                      <a:pt x="720" y="423"/>
                    </a:lnTo>
                    <a:lnTo>
                      <a:pt x="671" y="344"/>
                    </a:lnTo>
                    <a:lnTo>
                      <a:pt x="601" y="346"/>
                    </a:lnTo>
                    <a:lnTo>
                      <a:pt x="536" y="431"/>
                    </a:lnTo>
                    <a:lnTo>
                      <a:pt x="425" y="372"/>
                    </a:lnTo>
                    <a:lnTo>
                      <a:pt x="313" y="422"/>
                    </a:lnTo>
                    <a:lnTo>
                      <a:pt x="220" y="344"/>
                    </a:lnTo>
                    <a:lnTo>
                      <a:pt x="156" y="399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1" name="Freeform 41">
                <a:extLst>
                  <a:ext uri="{FF2B5EF4-FFF2-40B4-BE49-F238E27FC236}">
                    <a16:creationId xmlns:a16="http://schemas.microsoft.com/office/drawing/2014/main" id="{7B673EA7-7782-47B7-9154-9B689CFE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532"/>
                <a:ext cx="108" cy="74"/>
              </a:xfrm>
              <a:custGeom>
                <a:avLst/>
                <a:gdLst>
                  <a:gd name="T0" fmla="*/ 3 w 435"/>
                  <a:gd name="T1" fmla="*/ 33 h 295"/>
                  <a:gd name="T2" fmla="*/ 3 w 435"/>
                  <a:gd name="T3" fmla="*/ 35 h 295"/>
                  <a:gd name="T4" fmla="*/ 6 w 435"/>
                  <a:gd name="T5" fmla="*/ 43 h 295"/>
                  <a:gd name="T6" fmla="*/ 10 w 435"/>
                  <a:gd name="T7" fmla="*/ 53 h 295"/>
                  <a:gd name="T8" fmla="*/ 18 w 435"/>
                  <a:gd name="T9" fmla="*/ 69 h 295"/>
                  <a:gd name="T10" fmla="*/ 27 w 435"/>
                  <a:gd name="T11" fmla="*/ 87 h 295"/>
                  <a:gd name="T12" fmla="*/ 41 w 435"/>
                  <a:gd name="T13" fmla="*/ 109 h 295"/>
                  <a:gd name="T14" fmla="*/ 58 w 435"/>
                  <a:gd name="T15" fmla="*/ 130 h 295"/>
                  <a:gd name="T16" fmla="*/ 79 w 435"/>
                  <a:gd name="T17" fmla="*/ 154 h 295"/>
                  <a:gd name="T18" fmla="*/ 104 w 435"/>
                  <a:gd name="T19" fmla="*/ 177 h 295"/>
                  <a:gd name="T20" fmla="*/ 134 w 435"/>
                  <a:gd name="T21" fmla="*/ 200 h 295"/>
                  <a:gd name="T22" fmla="*/ 168 w 435"/>
                  <a:gd name="T23" fmla="*/ 222 h 295"/>
                  <a:gd name="T24" fmla="*/ 208 w 435"/>
                  <a:gd name="T25" fmla="*/ 243 h 295"/>
                  <a:gd name="T26" fmla="*/ 253 w 435"/>
                  <a:gd name="T27" fmla="*/ 260 h 295"/>
                  <a:gd name="T28" fmla="*/ 304 w 435"/>
                  <a:gd name="T29" fmla="*/ 276 h 295"/>
                  <a:gd name="T30" fmla="*/ 360 w 435"/>
                  <a:gd name="T31" fmla="*/ 287 h 295"/>
                  <a:gd name="T32" fmla="*/ 426 w 435"/>
                  <a:gd name="T33" fmla="*/ 295 h 295"/>
                  <a:gd name="T34" fmla="*/ 435 w 435"/>
                  <a:gd name="T35" fmla="*/ 152 h 295"/>
                  <a:gd name="T36" fmla="*/ 433 w 435"/>
                  <a:gd name="T37" fmla="*/ 152 h 295"/>
                  <a:gd name="T38" fmla="*/ 427 w 435"/>
                  <a:gd name="T39" fmla="*/ 155 h 295"/>
                  <a:gd name="T40" fmla="*/ 417 w 435"/>
                  <a:gd name="T41" fmla="*/ 158 h 295"/>
                  <a:gd name="T42" fmla="*/ 404 w 435"/>
                  <a:gd name="T43" fmla="*/ 162 h 295"/>
                  <a:gd name="T44" fmla="*/ 387 w 435"/>
                  <a:gd name="T45" fmla="*/ 164 h 295"/>
                  <a:gd name="T46" fmla="*/ 367 w 435"/>
                  <a:gd name="T47" fmla="*/ 167 h 295"/>
                  <a:gd name="T48" fmla="*/ 342 w 435"/>
                  <a:gd name="T49" fmla="*/ 167 h 295"/>
                  <a:gd name="T50" fmla="*/ 317 w 435"/>
                  <a:gd name="T51" fmla="*/ 166 h 295"/>
                  <a:gd name="T52" fmla="*/ 287 w 435"/>
                  <a:gd name="T53" fmla="*/ 161 h 295"/>
                  <a:gd name="T54" fmla="*/ 256 w 435"/>
                  <a:gd name="T55" fmla="*/ 154 h 295"/>
                  <a:gd name="T56" fmla="*/ 220 w 435"/>
                  <a:gd name="T57" fmla="*/ 142 h 295"/>
                  <a:gd name="T58" fmla="*/ 184 w 435"/>
                  <a:gd name="T59" fmla="*/ 126 h 295"/>
                  <a:gd name="T60" fmla="*/ 144 w 435"/>
                  <a:gd name="T61" fmla="*/ 104 h 295"/>
                  <a:gd name="T62" fmla="*/ 101 w 435"/>
                  <a:gd name="T63" fmla="*/ 76 h 295"/>
                  <a:gd name="T64" fmla="*/ 57 w 435"/>
                  <a:gd name="T65" fmla="*/ 41 h 295"/>
                  <a:gd name="T66" fmla="*/ 12 w 435"/>
                  <a:gd name="T67" fmla="*/ 0 h 295"/>
                  <a:gd name="T68" fmla="*/ 10 w 435"/>
                  <a:gd name="T69" fmla="*/ 1 h 295"/>
                  <a:gd name="T70" fmla="*/ 5 w 435"/>
                  <a:gd name="T71" fmla="*/ 7 h 295"/>
                  <a:gd name="T72" fmla="*/ 3 w 435"/>
                  <a:gd name="T73" fmla="*/ 10 h 295"/>
                  <a:gd name="T74" fmla="*/ 1 w 435"/>
                  <a:gd name="T75" fmla="*/ 16 h 295"/>
                  <a:gd name="T76" fmla="*/ 0 w 435"/>
                  <a:gd name="T77" fmla="*/ 19 h 295"/>
                  <a:gd name="T78" fmla="*/ 0 w 435"/>
                  <a:gd name="T79" fmla="*/ 23 h 295"/>
                  <a:gd name="T80" fmla="*/ 1 w 435"/>
                  <a:gd name="T81" fmla="*/ 27 h 295"/>
                  <a:gd name="T82" fmla="*/ 3 w 435"/>
                  <a:gd name="T83" fmla="*/ 33 h 295"/>
                  <a:gd name="T84" fmla="*/ 3 w 435"/>
                  <a:gd name="T85" fmla="*/ 33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5" h="295">
                    <a:moveTo>
                      <a:pt x="3" y="33"/>
                    </a:moveTo>
                    <a:lnTo>
                      <a:pt x="3" y="35"/>
                    </a:lnTo>
                    <a:lnTo>
                      <a:pt x="6" y="43"/>
                    </a:lnTo>
                    <a:lnTo>
                      <a:pt x="10" y="53"/>
                    </a:lnTo>
                    <a:lnTo>
                      <a:pt x="18" y="69"/>
                    </a:lnTo>
                    <a:lnTo>
                      <a:pt x="27" y="87"/>
                    </a:lnTo>
                    <a:lnTo>
                      <a:pt x="41" y="109"/>
                    </a:lnTo>
                    <a:lnTo>
                      <a:pt x="58" y="130"/>
                    </a:lnTo>
                    <a:lnTo>
                      <a:pt x="79" y="154"/>
                    </a:lnTo>
                    <a:lnTo>
                      <a:pt x="104" y="177"/>
                    </a:lnTo>
                    <a:lnTo>
                      <a:pt x="134" y="200"/>
                    </a:lnTo>
                    <a:lnTo>
                      <a:pt x="168" y="222"/>
                    </a:lnTo>
                    <a:lnTo>
                      <a:pt x="208" y="243"/>
                    </a:lnTo>
                    <a:lnTo>
                      <a:pt x="253" y="260"/>
                    </a:lnTo>
                    <a:lnTo>
                      <a:pt x="304" y="276"/>
                    </a:lnTo>
                    <a:lnTo>
                      <a:pt x="360" y="287"/>
                    </a:lnTo>
                    <a:lnTo>
                      <a:pt x="426" y="295"/>
                    </a:lnTo>
                    <a:lnTo>
                      <a:pt x="435" y="152"/>
                    </a:lnTo>
                    <a:lnTo>
                      <a:pt x="433" y="152"/>
                    </a:lnTo>
                    <a:lnTo>
                      <a:pt x="427" y="155"/>
                    </a:lnTo>
                    <a:lnTo>
                      <a:pt x="417" y="158"/>
                    </a:lnTo>
                    <a:lnTo>
                      <a:pt x="404" y="162"/>
                    </a:lnTo>
                    <a:lnTo>
                      <a:pt x="387" y="164"/>
                    </a:lnTo>
                    <a:lnTo>
                      <a:pt x="367" y="167"/>
                    </a:lnTo>
                    <a:lnTo>
                      <a:pt x="342" y="167"/>
                    </a:lnTo>
                    <a:lnTo>
                      <a:pt x="317" y="166"/>
                    </a:lnTo>
                    <a:lnTo>
                      <a:pt x="287" y="161"/>
                    </a:lnTo>
                    <a:lnTo>
                      <a:pt x="256" y="154"/>
                    </a:lnTo>
                    <a:lnTo>
                      <a:pt x="220" y="142"/>
                    </a:lnTo>
                    <a:lnTo>
                      <a:pt x="184" y="126"/>
                    </a:lnTo>
                    <a:lnTo>
                      <a:pt x="144" y="104"/>
                    </a:lnTo>
                    <a:lnTo>
                      <a:pt x="101" y="76"/>
                    </a:lnTo>
                    <a:lnTo>
                      <a:pt x="57" y="41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5" y="7"/>
                    </a:lnTo>
                    <a:lnTo>
                      <a:pt x="3" y="10"/>
                    </a:lnTo>
                    <a:lnTo>
                      <a:pt x="1" y="16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3"/>
                    </a:lnTo>
                    <a:lnTo>
                      <a:pt x="3" y="33"/>
                    </a:lnTo>
                    <a:close/>
                  </a:path>
                </a:pathLst>
              </a:custGeom>
              <a:solidFill>
                <a:srgbClr val="E69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2" name="Freeform 42">
                <a:extLst>
                  <a:ext uri="{FF2B5EF4-FFF2-40B4-BE49-F238E27FC236}">
                    <a16:creationId xmlns:a16="http://schemas.microsoft.com/office/drawing/2014/main" id="{4C3FD353-4C91-4C56-BAD0-38ABCBE79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51"/>
                <a:ext cx="168" cy="18"/>
              </a:xfrm>
              <a:custGeom>
                <a:avLst/>
                <a:gdLst>
                  <a:gd name="T0" fmla="*/ 478 w 674"/>
                  <a:gd name="T1" fmla="*/ 0 h 72"/>
                  <a:gd name="T2" fmla="*/ 464 w 674"/>
                  <a:gd name="T3" fmla="*/ 0 h 72"/>
                  <a:gd name="T4" fmla="*/ 449 w 674"/>
                  <a:gd name="T5" fmla="*/ 0 h 72"/>
                  <a:gd name="T6" fmla="*/ 434 w 674"/>
                  <a:gd name="T7" fmla="*/ 0 h 72"/>
                  <a:gd name="T8" fmla="*/ 419 w 674"/>
                  <a:gd name="T9" fmla="*/ 0 h 72"/>
                  <a:gd name="T10" fmla="*/ 402 w 674"/>
                  <a:gd name="T11" fmla="*/ 0 h 72"/>
                  <a:gd name="T12" fmla="*/ 384 w 674"/>
                  <a:gd name="T13" fmla="*/ 1 h 72"/>
                  <a:gd name="T14" fmla="*/ 365 w 674"/>
                  <a:gd name="T15" fmla="*/ 1 h 72"/>
                  <a:gd name="T16" fmla="*/ 347 w 674"/>
                  <a:gd name="T17" fmla="*/ 2 h 72"/>
                  <a:gd name="T18" fmla="*/ 325 w 674"/>
                  <a:gd name="T19" fmla="*/ 2 h 72"/>
                  <a:gd name="T20" fmla="*/ 305 w 674"/>
                  <a:gd name="T21" fmla="*/ 2 h 72"/>
                  <a:gd name="T22" fmla="*/ 283 w 674"/>
                  <a:gd name="T23" fmla="*/ 3 h 72"/>
                  <a:gd name="T24" fmla="*/ 261 w 674"/>
                  <a:gd name="T25" fmla="*/ 4 h 72"/>
                  <a:gd name="T26" fmla="*/ 238 w 674"/>
                  <a:gd name="T27" fmla="*/ 4 h 72"/>
                  <a:gd name="T28" fmla="*/ 214 w 674"/>
                  <a:gd name="T29" fmla="*/ 4 h 72"/>
                  <a:gd name="T30" fmla="*/ 189 w 674"/>
                  <a:gd name="T31" fmla="*/ 5 h 72"/>
                  <a:gd name="T32" fmla="*/ 166 w 674"/>
                  <a:gd name="T33" fmla="*/ 6 h 72"/>
                  <a:gd name="T34" fmla="*/ 0 w 674"/>
                  <a:gd name="T35" fmla="*/ 45 h 72"/>
                  <a:gd name="T36" fmla="*/ 190 w 674"/>
                  <a:gd name="T37" fmla="*/ 72 h 72"/>
                  <a:gd name="T38" fmla="*/ 202 w 674"/>
                  <a:gd name="T39" fmla="*/ 71 h 72"/>
                  <a:gd name="T40" fmla="*/ 217 w 674"/>
                  <a:gd name="T41" fmla="*/ 70 h 72"/>
                  <a:gd name="T42" fmla="*/ 233 w 674"/>
                  <a:gd name="T43" fmla="*/ 70 h 72"/>
                  <a:gd name="T44" fmla="*/ 249 w 674"/>
                  <a:gd name="T45" fmla="*/ 70 h 72"/>
                  <a:gd name="T46" fmla="*/ 265 w 674"/>
                  <a:gd name="T47" fmla="*/ 69 h 72"/>
                  <a:gd name="T48" fmla="*/ 282 w 674"/>
                  <a:gd name="T49" fmla="*/ 69 h 72"/>
                  <a:gd name="T50" fmla="*/ 300 w 674"/>
                  <a:gd name="T51" fmla="*/ 69 h 72"/>
                  <a:gd name="T52" fmla="*/ 319 w 674"/>
                  <a:gd name="T53" fmla="*/ 69 h 72"/>
                  <a:gd name="T54" fmla="*/ 337 w 674"/>
                  <a:gd name="T55" fmla="*/ 68 h 72"/>
                  <a:gd name="T56" fmla="*/ 358 w 674"/>
                  <a:gd name="T57" fmla="*/ 68 h 72"/>
                  <a:gd name="T58" fmla="*/ 378 w 674"/>
                  <a:gd name="T59" fmla="*/ 67 h 72"/>
                  <a:gd name="T60" fmla="*/ 399 w 674"/>
                  <a:gd name="T61" fmla="*/ 67 h 72"/>
                  <a:gd name="T62" fmla="*/ 420 w 674"/>
                  <a:gd name="T63" fmla="*/ 66 h 72"/>
                  <a:gd name="T64" fmla="*/ 442 w 674"/>
                  <a:gd name="T65" fmla="*/ 66 h 72"/>
                  <a:gd name="T66" fmla="*/ 466 w 674"/>
                  <a:gd name="T67" fmla="*/ 66 h 72"/>
                  <a:gd name="T68" fmla="*/ 489 w 674"/>
                  <a:gd name="T69" fmla="*/ 66 h 72"/>
                  <a:gd name="T70" fmla="*/ 674 w 674"/>
                  <a:gd name="T71" fmla="*/ 36 h 72"/>
                  <a:gd name="T72" fmla="*/ 478 w 674"/>
                  <a:gd name="T73" fmla="*/ 0 h 72"/>
                  <a:gd name="T74" fmla="*/ 478 w 674"/>
                  <a:gd name="T7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4" h="72">
                    <a:moveTo>
                      <a:pt x="478" y="0"/>
                    </a:moveTo>
                    <a:lnTo>
                      <a:pt x="464" y="0"/>
                    </a:lnTo>
                    <a:lnTo>
                      <a:pt x="449" y="0"/>
                    </a:lnTo>
                    <a:lnTo>
                      <a:pt x="434" y="0"/>
                    </a:lnTo>
                    <a:lnTo>
                      <a:pt x="419" y="0"/>
                    </a:lnTo>
                    <a:lnTo>
                      <a:pt x="402" y="0"/>
                    </a:lnTo>
                    <a:lnTo>
                      <a:pt x="384" y="1"/>
                    </a:lnTo>
                    <a:lnTo>
                      <a:pt x="365" y="1"/>
                    </a:lnTo>
                    <a:lnTo>
                      <a:pt x="347" y="2"/>
                    </a:lnTo>
                    <a:lnTo>
                      <a:pt x="325" y="2"/>
                    </a:lnTo>
                    <a:lnTo>
                      <a:pt x="305" y="2"/>
                    </a:lnTo>
                    <a:lnTo>
                      <a:pt x="283" y="3"/>
                    </a:lnTo>
                    <a:lnTo>
                      <a:pt x="261" y="4"/>
                    </a:lnTo>
                    <a:lnTo>
                      <a:pt x="238" y="4"/>
                    </a:lnTo>
                    <a:lnTo>
                      <a:pt x="214" y="4"/>
                    </a:lnTo>
                    <a:lnTo>
                      <a:pt x="189" y="5"/>
                    </a:lnTo>
                    <a:lnTo>
                      <a:pt x="166" y="6"/>
                    </a:lnTo>
                    <a:lnTo>
                      <a:pt x="0" y="45"/>
                    </a:lnTo>
                    <a:lnTo>
                      <a:pt x="190" y="72"/>
                    </a:lnTo>
                    <a:lnTo>
                      <a:pt x="202" y="71"/>
                    </a:lnTo>
                    <a:lnTo>
                      <a:pt x="217" y="70"/>
                    </a:lnTo>
                    <a:lnTo>
                      <a:pt x="233" y="70"/>
                    </a:lnTo>
                    <a:lnTo>
                      <a:pt x="249" y="70"/>
                    </a:lnTo>
                    <a:lnTo>
                      <a:pt x="265" y="69"/>
                    </a:lnTo>
                    <a:lnTo>
                      <a:pt x="282" y="69"/>
                    </a:lnTo>
                    <a:lnTo>
                      <a:pt x="300" y="69"/>
                    </a:lnTo>
                    <a:lnTo>
                      <a:pt x="319" y="69"/>
                    </a:lnTo>
                    <a:lnTo>
                      <a:pt x="337" y="68"/>
                    </a:lnTo>
                    <a:lnTo>
                      <a:pt x="358" y="68"/>
                    </a:lnTo>
                    <a:lnTo>
                      <a:pt x="378" y="67"/>
                    </a:lnTo>
                    <a:lnTo>
                      <a:pt x="399" y="67"/>
                    </a:lnTo>
                    <a:lnTo>
                      <a:pt x="420" y="66"/>
                    </a:lnTo>
                    <a:lnTo>
                      <a:pt x="442" y="66"/>
                    </a:lnTo>
                    <a:lnTo>
                      <a:pt x="466" y="66"/>
                    </a:lnTo>
                    <a:lnTo>
                      <a:pt x="489" y="66"/>
                    </a:lnTo>
                    <a:lnTo>
                      <a:pt x="674" y="36"/>
                    </a:lnTo>
                    <a:lnTo>
                      <a:pt x="478" y="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3" name="Freeform 43">
                <a:extLst>
                  <a:ext uri="{FF2B5EF4-FFF2-40B4-BE49-F238E27FC236}">
                    <a16:creationId xmlns:a16="http://schemas.microsoft.com/office/drawing/2014/main" id="{7A97AA02-402B-4141-A9BD-15B8CADAE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9"/>
                <a:ext cx="571" cy="561"/>
              </a:xfrm>
              <a:custGeom>
                <a:avLst/>
                <a:gdLst>
                  <a:gd name="T0" fmla="*/ 672 w 2284"/>
                  <a:gd name="T1" fmla="*/ 19 h 2244"/>
                  <a:gd name="T2" fmla="*/ 302 w 2284"/>
                  <a:gd name="T3" fmla="*/ 27 h 2244"/>
                  <a:gd name="T4" fmla="*/ 48 w 2284"/>
                  <a:gd name="T5" fmla="*/ 32 h 2244"/>
                  <a:gd name="T6" fmla="*/ 1 w 2284"/>
                  <a:gd name="T7" fmla="*/ 129 h 2244"/>
                  <a:gd name="T8" fmla="*/ 0 w 2284"/>
                  <a:gd name="T9" fmla="*/ 502 h 2244"/>
                  <a:gd name="T10" fmla="*/ 0 w 2284"/>
                  <a:gd name="T11" fmla="*/ 971 h 2244"/>
                  <a:gd name="T12" fmla="*/ 0 w 2284"/>
                  <a:gd name="T13" fmla="*/ 1379 h 2244"/>
                  <a:gd name="T14" fmla="*/ 1 w 2284"/>
                  <a:gd name="T15" fmla="*/ 1795 h 2244"/>
                  <a:gd name="T16" fmla="*/ 10 w 2284"/>
                  <a:gd name="T17" fmla="*/ 2125 h 2244"/>
                  <a:gd name="T18" fmla="*/ 23 w 2284"/>
                  <a:gd name="T19" fmla="*/ 2227 h 2244"/>
                  <a:gd name="T20" fmla="*/ 285 w 2284"/>
                  <a:gd name="T21" fmla="*/ 2234 h 2244"/>
                  <a:gd name="T22" fmla="*/ 701 w 2284"/>
                  <a:gd name="T23" fmla="*/ 2243 h 2244"/>
                  <a:gd name="T24" fmla="*/ 985 w 2284"/>
                  <a:gd name="T25" fmla="*/ 2243 h 2244"/>
                  <a:gd name="T26" fmla="*/ 1332 w 2284"/>
                  <a:gd name="T27" fmla="*/ 2237 h 2244"/>
                  <a:gd name="T28" fmla="*/ 1879 w 2284"/>
                  <a:gd name="T29" fmla="*/ 2233 h 2244"/>
                  <a:gd name="T30" fmla="*/ 2259 w 2284"/>
                  <a:gd name="T31" fmla="*/ 2233 h 2244"/>
                  <a:gd name="T32" fmla="*/ 2282 w 2284"/>
                  <a:gd name="T33" fmla="*/ 2104 h 2244"/>
                  <a:gd name="T34" fmla="*/ 2284 w 2284"/>
                  <a:gd name="T35" fmla="*/ 1729 h 2244"/>
                  <a:gd name="T36" fmla="*/ 2283 w 2284"/>
                  <a:gd name="T37" fmla="*/ 1365 h 2244"/>
                  <a:gd name="T38" fmla="*/ 2278 w 2284"/>
                  <a:gd name="T39" fmla="*/ 1116 h 2244"/>
                  <a:gd name="T40" fmla="*/ 2266 w 2284"/>
                  <a:gd name="T41" fmla="*/ 608 h 2244"/>
                  <a:gd name="T42" fmla="*/ 2251 w 2284"/>
                  <a:gd name="T43" fmla="*/ 128 h 2244"/>
                  <a:gd name="T44" fmla="*/ 2205 w 2284"/>
                  <a:gd name="T45" fmla="*/ 0 h 2244"/>
                  <a:gd name="T46" fmla="*/ 1866 w 2284"/>
                  <a:gd name="T47" fmla="*/ 1 h 2244"/>
                  <a:gd name="T48" fmla="*/ 1451 w 2284"/>
                  <a:gd name="T49" fmla="*/ 5 h 2244"/>
                  <a:gd name="T50" fmla="*/ 1296 w 2284"/>
                  <a:gd name="T51" fmla="*/ 74 h 2244"/>
                  <a:gd name="T52" fmla="*/ 1665 w 2284"/>
                  <a:gd name="T53" fmla="*/ 67 h 2244"/>
                  <a:gd name="T54" fmla="*/ 2000 w 2284"/>
                  <a:gd name="T55" fmla="*/ 65 h 2244"/>
                  <a:gd name="T56" fmla="*/ 2180 w 2284"/>
                  <a:gd name="T57" fmla="*/ 66 h 2244"/>
                  <a:gd name="T58" fmla="*/ 2191 w 2284"/>
                  <a:gd name="T59" fmla="*/ 208 h 2244"/>
                  <a:gd name="T60" fmla="*/ 2187 w 2284"/>
                  <a:gd name="T61" fmla="*/ 618 h 2244"/>
                  <a:gd name="T62" fmla="*/ 2190 w 2284"/>
                  <a:gd name="T63" fmla="*/ 1012 h 2244"/>
                  <a:gd name="T64" fmla="*/ 2203 w 2284"/>
                  <a:gd name="T65" fmla="*/ 1241 h 2244"/>
                  <a:gd name="T66" fmla="*/ 2205 w 2284"/>
                  <a:gd name="T67" fmla="*/ 1631 h 2244"/>
                  <a:gd name="T68" fmla="*/ 2204 w 2284"/>
                  <a:gd name="T69" fmla="*/ 2022 h 2244"/>
                  <a:gd name="T70" fmla="*/ 2172 w 2284"/>
                  <a:gd name="T71" fmla="*/ 2167 h 2244"/>
                  <a:gd name="T72" fmla="*/ 1853 w 2284"/>
                  <a:gd name="T73" fmla="*/ 2159 h 2244"/>
                  <a:gd name="T74" fmla="*/ 1424 w 2284"/>
                  <a:gd name="T75" fmla="*/ 2153 h 2244"/>
                  <a:gd name="T76" fmla="*/ 1144 w 2284"/>
                  <a:gd name="T77" fmla="*/ 2159 h 2244"/>
                  <a:gd name="T78" fmla="*/ 760 w 2284"/>
                  <a:gd name="T79" fmla="*/ 2164 h 2244"/>
                  <a:gd name="T80" fmla="*/ 313 w 2284"/>
                  <a:gd name="T81" fmla="*/ 2161 h 2244"/>
                  <a:gd name="T82" fmla="*/ 99 w 2284"/>
                  <a:gd name="T83" fmla="*/ 2161 h 2244"/>
                  <a:gd name="T84" fmla="*/ 91 w 2284"/>
                  <a:gd name="T85" fmla="*/ 1927 h 2244"/>
                  <a:gd name="T86" fmla="*/ 75 w 2284"/>
                  <a:gd name="T87" fmla="*/ 1446 h 2244"/>
                  <a:gd name="T88" fmla="*/ 63 w 2284"/>
                  <a:gd name="T89" fmla="*/ 1034 h 2244"/>
                  <a:gd name="T90" fmla="*/ 63 w 2284"/>
                  <a:gd name="T91" fmla="*/ 780 h 2244"/>
                  <a:gd name="T92" fmla="*/ 71 w 2284"/>
                  <a:gd name="T93" fmla="*/ 421 h 2244"/>
                  <a:gd name="T94" fmla="*/ 81 w 2284"/>
                  <a:gd name="T95" fmla="*/ 144 h 2244"/>
                  <a:gd name="T96" fmla="*/ 252 w 2284"/>
                  <a:gd name="T97" fmla="*/ 97 h 2244"/>
                  <a:gd name="T98" fmla="*/ 540 w 2284"/>
                  <a:gd name="T99" fmla="*/ 90 h 2244"/>
                  <a:gd name="T100" fmla="*/ 828 w 2284"/>
                  <a:gd name="T101" fmla="*/ 83 h 2244"/>
                  <a:gd name="T102" fmla="*/ 973 w 2284"/>
                  <a:gd name="T103" fmla="*/ 14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84" h="2244">
                    <a:moveTo>
                      <a:pt x="973" y="14"/>
                    </a:moveTo>
                    <a:lnTo>
                      <a:pt x="901" y="15"/>
                    </a:lnTo>
                    <a:lnTo>
                      <a:pt x="826" y="16"/>
                    </a:lnTo>
                    <a:lnTo>
                      <a:pt x="749" y="17"/>
                    </a:lnTo>
                    <a:lnTo>
                      <a:pt x="672" y="19"/>
                    </a:lnTo>
                    <a:lnTo>
                      <a:pt x="594" y="21"/>
                    </a:lnTo>
                    <a:lnTo>
                      <a:pt x="518" y="22"/>
                    </a:lnTo>
                    <a:lnTo>
                      <a:pt x="443" y="24"/>
                    </a:lnTo>
                    <a:lnTo>
                      <a:pt x="372" y="26"/>
                    </a:lnTo>
                    <a:lnTo>
                      <a:pt x="302" y="27"/>
                    </a:lnTo>
                    <a:lnTo>
                      <a:pt x="239" y="28"/>
                    </a:lnTo>
                    <a:lnTo>
                      <a:pt x="180" y="30"/>
                    </a:lnTo>
                    <a:lnTo>
                      <a:pt x="129" y="31"/>
                    </a:lnTo>
                    <a:lnTo>
                      <a:pt x="84" y="31"/>
                    </a:lnTo>
                    <a:lnTo>
                      <a:pt x="48" y="32"/>
                    </a:lnTo>
                    <a:lnTo>
                      <a:pt x="20" y="32"/>
                    </a:lnTo>
                    <a:lnTo>
                      <a:pt x="4" y="33"/>
                    </a:lnTo>
                    <a:lnTo>
                      <a:pt x="3" y="50"/>
                    </a:lnTo>
                    <a:lnTo>
                      <a:pt x="2" y="83"/>
                    </a:lnTo>
                    <a:lnTo>
                      <a:pt x="1" y="129"/>
                    </a:lnTo>
                    <a:lnTo>
                      <a:pt x="1" y="186"/>
                    </a:lnTo>
                    <a:lnTo>
                      <a:pt x="0" y="253"/>
                    </a:lnTo>
                    <a:lnTo>
                      <a:pt x="0" y="330"/>
                    </a:lnTo>
                    <a:lnTo>
                      <a:pt x="0" y="413"/>
                    </a:lnTo>
                    <a:lnTo>
                      <a:pt x="0" y="502"/>
                    </a:lnTo>
                    <a:lnTo>
                      <a:pt x="0" y="593"/>
                    </a:lnTo>
                    <a:lnTo>
                      <a:pt x="0" y="688"/>
                    </a:lnTo>
                    <a:lnTo>
                      <a:pt x="0" y="783"/>
                    </a:lnTo>
                    <a:lnTo>
                      <a:pt x="0" y="879"/>
                    </a:lnTo>
                    <a:lnTo>
                      <a:pt x="0" y="971"/>
                    </a:lnTo>
                    <a:lnTo>
                      <a:pt x="0" y="1060"/>
                    </a:lnTo>
                    <a:lnTo>
                      <a:pt x="0" y="1144"/>
                    </a:lnTo>
                    <a:lnTo>
                      <a:pt x="0" y="1221"/>
                    </a:lnTo>
                    <a:lnTo>
                      <a:pt x="0" y="1297"/>
                    </a:lnTo>
                    <a:lnTo>
                      <a:pt x="0" y="1379"/>
                    </a:lnTo>
                    <a:lnTo>
                      <a:pt x="0" y="1461"/>
                    </a:lnTo>
                    <a:lnTo>
                      <a:pt x="0" y="1546"/>
                    </a:lnTo>
                    <a:lnTo>
                      <a:pt x="0" y="1629"/>
                    </a:lnTo>
                    <a:lnTo>
                      <a:pt x="0" y="1715"/>
                    </a:lnTo>
                    <a:lnTo>
                      <a:pt x="1" y="1795"/>
                    </a:lnTo>
                    <a:lnTo>
                      <a:pt x="3" y="1874"/>
                    </a:lnTo>
                    <a:lnTo>
                      <a:pt x="5" y="1947"/>
                    </a:lnTo>
                    <a:lnTo>
                      <a:pt x="6" y="2013"/>
                    </a:lnTo>
                    <a:lnTo>
                      <a:pt x="8" y="2073"/>
                    </a:lnTo>
                    <a:lnTo>
                      <a:pt x="10" y="2125"/>
                    </a:lnTo>
                    <a:lnTo>
                      <a:pt x="11" y="2168"/>
                    </a:lnTo>
                    <a:lnTo>
                      <a:pt x="12" y="2200"/>
                    </a:lnTo>
                    <a:lnTo>
                      <a:pt x="13" y="2220"/>
                    </a:lnTo>
                    <a:lnTo>
                      <a:pt x="14" y="2227"/>
                    </a:lnTo>
                    <a:lnTo>
                      <a:pt x="23" y="2227"/>
                    </a:lnTo>
                    <a:lnTo>
                      <a:pt x="50" y="2228"/>
                    </a:lnTo>
                    <a:lnTo>
                      <a:pt x="91" y="2229"/>
                    </a:lnTo>
                    <a:lnTo>
                      <a:pt x="147" y="2230"/>
                    </a:lnTo>
                    <a:lnTo>
                      <a:pt x="211" y="2232"/>
                    </a:lnTo>
                    <a:lnTo>
                      <a:pt x="285" y="2234"/>
                    </a:lnTo>
                    <a:lnTo>
                      <a:pt x="366" y="2237"/>
                    </a:lnTo>
                    <a:lnTo>
                      <a:pt x="450" y="2239"/>
                    </a:lnTo>
                    <a:lnTo>
                      <a:pt x="534" y="2240"/>
                    </a:lnTo>
                    <a:lnTo>
                      <a:pt x="620" y="2242"/>
                    </a:lnTo>
                    <a:lnTo>
                      <a:pt x="701" y="2243"/>
                    </a:lnTo>
                    <a:lnTo>
                      <a:pt x="777" y="2244"/>
                    </a:lnTo>
                    <a:lnTo>
                      <a:pt x="846" y="2244"/>
                    </a:lnTo>
                    <a:lnTo>
                      <a:pt x="905" y="2244"/>
                    </a:lnTo>
                    <a:lnTo>
                      <a:pt x="952" y="2244"/>
                    </a:lnTo>
                    <a:lnTo>
                      <a:pt x="985" y="2243"/>
                    </a:lnTo>
                    <a:lnTo>
                      <a:pt x="1019" y="2241"/>
                    </a:lnTo>
                    <a:lnTo>
                      <a:pt x="1076" y="2240"/>
                    </a:lnTo>
                    <a:lnTo>
                      <a:pt x="1148" y="2238"/>
                    </a:lnTo>
                    <a:lnTo>
                      <a:pt x="1235" y="2238"/>
                    </a:lnTo>
                    <a:lnTo>
                      <a:pt x="1332" y="2237"/>
                    </a:lnTo>
                    <a:lnTo>
                      <a:pt x="1437" y="2236"/>
                    </a:lnTo>
                    <a:lnTo>
                      <a:pt x="1548" y="2235"/>
                    </a:lnTo>
                    <a:lnTo>
                      <a:pt x="1660" y="2235"/>
                    </a:lnTo>
                    <a:lnTo>
                      <a:pt x="1771" y="2234"/>
                    </a:lnTo>
                    <a:lnTo>
                      <a:pt x="1879" y="2233"/>
                    </a:lnTo>
                    <a:lnTo>
                      <a:pt x="1981" y="2233"/>
                    </a:lnTo>
                    <a:lnTo>
                      <a:pt x="2072" y="2233"/>
                    </a:lnTo>
                    <a:lnTo>
                      <a:pt x="2150" y="2233"/>
                    </a:lnTo>
                    <a:lnTo>
                      <a:pt x="2214" y="2233"/>
                    </a:lnTo>
                    <a:lnTo>
                      <a:pt x="2259" y="2233"/>
                    </a:lnTo>
                    <a:lnTo>
                      <a:pt x="2282" y="2233"/>
                    </a:lnTo>
                    <a:lnTo>
                      <a:pt x="2282" y="2223"/>
                    </a:lnTo>
                    <a:lnTo>
                      <a:pt x="2282" y="2198"/>
                    </a:lnTo>
                    <a:lnTo>
                      <a:pt x="2282" y="2158"/>
                    </a:lnTo>
                    <a:lnTo>
                      <a:pt x="2282" y="2104"/>
                    </a:lnTo>
                    <a:lnTo>
                      <a:pt x="2282" y="2041"/>
                    </a:lnTo>
                    <a:lnTo>
                      <a:pt x="2283" y="1970"/>
                    </a:lnTo>
                    <a:lnTo>
                      <a:pt x="2283" y="1893"/>
                    </a:lnTo>
                    <a:lnTo>
                      <a:pt x="2284" y="1812"/>
                    </a:lnTo>
                    <a:lnTo>
                      <a:pt x="2284" y="1729"/>
                    </a:lnTo>
                    <a:lnTo>
                      <a:pt x="2284" y="1647"/>
                    </a:lnTo>
                    <a:lnTo>
                      <a:pt x="2284" y="1567"/>
                    </a:lnTo>
                    <a:lnTo>
                      <a:pt x="2284" y="1493"/>
                    </a:lnTo>
                    <a:lnTo>
                      <a:pt x="2283" y="1425"/>
                    </a:lnTo>
                    <a:lnTo>
                      <a:pt x="2283" y="1365"/>
                    </a:lnTo>
                    <a:lnTo>
                      <a:pt x="2283" y="1317"/>
                    </a:lnTo>
                    <a:lnTo>
                      <a:pt x="2283" y="1284"/>
                    </a:lnTo>
                    <a:lnTo>
                      <a:pt x="2282" y="1246"/>
                    </a:lnTo>
                    <a:lnTo>
                      <a:pt x="2280" y="1190"/>
                    </a:lnTo>
                    <a:lnTo>
                      <a:pt x="2278" y="1116"/>
                    </a:lnTo>
                    <a:lnTo>
                      <a:pt x="2276" y="1030"/>
                    </a:lnTo>
                    <a:lnTo>
                      <a:pt x="2273" y="933"/>
                    </a:lnTo>
                    <a:lnTo>
                      <a:pt x="2271" y="829"/>
                    </a:lnTo>
                    <a:lnTo>
                      <a:pt x="2268" y="720"/>
                    </a:lnTo>
                    <a:lnTo>
                      <a:pt x="2266" y="608"/>
                    </a:lnTo>
                    <a:lnTo>
                      <a:pt x="2262" y="498"/>
                    </a:lnTo>
                    <a:lnTo>
                      <a:pt x="2260" y="392"/>
                    </a:lnTo>
                    <a:lnTo>
                      <a:pt x="2256" y="292"/>
                    </a:lnTo>
                    <a:lnTo>
                      <a:pt x="2254" y="204"/>
                    </a:lnTo>
                    <a:lnTo>
                      <a:pt x="2251" y="128"/>
                    </a:lnTo>
                    <a:lnTo>
                      <a:pt x="2249" y="66"/>
                    </a:lnTo>
                    <a:lnTo>
                      <a:pt x="2247" y="24"/>
                    </a:lnTo>
                    <a:lnTo>
                      <a:pt x="2246" y="3"/>
                    </a:lnTo>
                    <a:lnTo>
                      <a:pt x="2234" y="1"/>
                    </a:lnTo>
                    <a:lnTo>
                      <a:pt x="2205" y="0"/>
                    </a:lnTo>
                    <a:lnTo>
                      <a:pt x="2158" y="0"/>
                    </a:lnTo>
                    <a:lnTo>
                      <a:pt x="2100" y="0"/>
                    </a:lnTo>
                    <a:lnTo>
                      <a:pt x="2029" y="0"/>
                    </a:lnTo>
                    <a:lnTo>
                      <a:pt x="1950" y="0"/>
                    </a:lnTo>
                    <a:lnTo>
                      <a:pt x="1866" y="1"/>
                    </a:lnTo>
                    <a:lnTo>
                      <a:pt x="1780" y="2"/>
                    </a:lnTo>
                    <a:lnTo>
                      <a:pt x="1691" y="2"/>
                    </a:lnTo>
                    <a:lnTo>
                      <a:pt x="1605" y="4"/>
                    </a:lnTo>
                    <a:lnTo>
                      <a:pt x="1525" y="4"/>
                    </a:lnTo>
                    <a:lnTo>
                      <a:pt x="1451" y="5"/>
                    </a:lnTo>
                    <a:lnTo>
                      <a:pt x="1387" y="6"/>
                    </a:lnTo>
                    <a:lnTo>
                      <a:pt x="1337" y="7"/>
                    </a:lnTo>
                    <a:lnTo>
                      <a:pt x="1302" y="7"/>
                    </a:lnTo>
                    <a:lnTo>
                      <a:pt x="1285" y="8"/>
                    </a:lnTo>
                    <a:lnTo>
                      <a:pt x="1296" y="74"/>
                    </a:lnTo>
                    <a:lnTo>
                      <a:pt x="1367" y="72"/>
                    </a:lnTo>
                    <a:lnTo>
                      <a:pt x="1440" y="71"/>
                    </a:lnTo>
                    <a:lnTo>
                      <a:pt x="1515" y="70"/>
                    </a:lnTo>
                    <a:lnTo>
                      <a:pt x="1590" y="69"/>
                    </a:lnTo>
                    <a:lnTo>
                      <a:pt x="1665" y="67"/>
                    </a:lnTo>
                    <a:lnTo>
                      <a:pt x="1739" y="67"/>
                    </a:lnTo>
                    <a:lnTo>
                      <a:pt x="1810" y="66"/>
                    </a:lnTo>
                    <a:lnTo>
                      <a:pt x="1878" y="66"/>
                    </a:lnTo>
                    <a:lnTo>
                      <a:pt x="1941" y="65"/>
                    </a:lnTo>
                    <a:lnTo>
                      <a:pt x="2000" y="65"/>
                    </a:lnTo>
                    <a:lnTo>
                      <a:pt x="2052" y="65"/>
                    </a:lnTo>
                    <a:lnTo>
                      <a:pt x="2097" y="65"/>
                    </a:lnTo>
                    <a:lnTo>
                      <a:pt x="2134" y="65"/>
                    </a:lnTo>
                    <a:lnTo>
                      <a:pt x="2161" y="65"/>
                    </a:lnTo>
                    <a:lnTo>
                      <a:pt x="2180" y="66"/>
                    </a:lnTo>
                    <a:lnTo>
                      <a:pt x="2187" y="67"/>
                    </a:lnTo>
                    <a:lnTo>
                      <a:pt x="2188" y="77"/>
                    </a:lnTo>
                    <a:lnTo>
                      <a:pt x="2191" y="105"/>
                    </a:lnTo>
                    <a:lnTo>
                      <a:pt x="2191" y="150"/>
                    </a:lnTo>
                    <a:lnTo>
                      <a:pt x="2191" y="208"/>
                    </a:lnTo>
                    <a:lnTo>
                      <a:pt x="2190" y="276"/>
                    </a:lnTo>
                    <a:lnTo>
                      <a:pt x="2188" y="354"/>
                    </a:lnTo>
                    <a:lnTo>
                      <a:pt x="2187" y="439"/>
                    </a:lnTo>
                    <a:lnTo>
                      <a:pt x="2187" y="528"/>
                    </a:lnTo>
                    <a:lnTo>
                      <a:pt x="2187" y="618"/>
                    </a:lnTo>
                    <a:lnTo>
                      <a:pt x="2186" y="707"/>
                    </a:lnTo>
                    <a:lnTo>
                      <a:pt x="2186" y="793"/>
                    </a:lnTo>
                    <a:lnTo>
                      <a:pt x="2187" y="876"/>
                    </a:lnTo>
                    <a:lnTo>
                      <a:pt x="2187" y="948"/>
                    </a:lnTo>
                    <a:lnTo>
                      <a:pt x="2190" y="1012"/>
                    </a:lnTo>
                    <a:lnTo>
                      <a:pt x="2192" y="1063"/>
                    </a:lnTo>
                    <a:lnTo>
                      <a:pt x="2196" y="1100"/>
                    </a:lnTo>
                    <a:lnTo>
                      <a:pt x="2198" y="1136"/>
                    </a:lnTo>
                    <a:lnTo>
                      <a:pt x="2201" y="1183"/>
                    </a:lnTo>
                    <a:lnTo>
                      <a:pt x="2203" y="1241"/>
                    </a:lnTo>
                    <a:lnTo>
                      <a:pt x="2204" y="1308"/>
                    </a:lnTo>
                    <a:lnTo>
                      <a:pt x="2204" y="1383"/>
                    </a:lnTo>
                    <a:lnTo>
                      <a:pt x="2204" y="1462"/>
                    </a:lnTo>
                    <a:lnTo>
                      <a:pt x="2204" y="1545"/>
                    </a:lnTo>
                    <a:lnTo>
                      <a:pt x="2205" y="1631"/>
                    </a:lnTo>
                    <a:lnTo>
                      <a:pt x="2204" y="1716"/>
                    </a:lnTo>
                    <a:lnTo>
                      <a:pt x="2204" y="1799"/>
                    </a:lnTo>
                    <a:lnTo>
                      <a:pt x="2204" y="1879"/>
                    </a:lnTo>
                    <a:lnTo>
                      <a:pt x="2204" y="1955"/>
                    </a:lnTo>
                    <a:lnTo>
                      <a:pt x="2204" y="2022"/>
                    </a:lnTo>
                    <a:lnTo>
                      <a:pt x="2205" y="2081"/>
                    </a:lnTo>
                    <a:lnTo>
                      <a:pt x="2207" y="2130"/>
                    </a:lnTo>
                    <a:lnTo>
                      <a:pt x="2210" y="2168"/>
                    </a:lnTo>
                    <a:lnTo>
                      <a:pt x="2200" y="2168"/>
                    </a:lnTo>
                    <a:lnTo>
                      <a:pt x="2172" y="2167"/>
                    </a:lnTo>
                    <a:lnTo>
                      <a:pt x="2129" y="2165"/>
                    </a:lnTo>
                    <a:lnTo>
                      <a:pt x="2075" y="2164"/>
                    </a:lnTo>
                    <a:lnTo>
                      <a:pt x="2008" y="2162"/>
                    </a:lnTo>
                    <a:lnTo>
                      <a:pt x="1933" y="2161"/>
                    </a:lnTo>
                    <a:lnTo>
                      <a:pt x="1853" y="2159"/>
                    </a:lnTo>
                    <a:lnTo>
                      <a:pt x="1768" y="2158"/>
                    </a:lnTo>
                    <a:lnTo>
                      <a:pt x="1679" y="2155"/>
                    </a:lnTo>
                    <a:lnTo>
                      <a:pt x="1591" y="2154"/>
                    </a:lnTo>
                    <a:lnTo>
                      <a:pt x="1506" y="2153"/>
                    </a:lnTo>
                    <a:lnTo>
                      <a:pt x="1424" y="2153"/>
                    </a:lnTo>
                    <a:lnTo>
                      <a:pt x="1349" y="2153"/>
                    </a:lnTo>
                    <a:lnTo>
                      <a:pt x="1284" y="2154"/>
                    </a:lnTo>
                    <a:lnTo>
                      <a:pt x="1228" y="2154"/>
                    </a:lnTo>
                    <a:lnTo>
                      <a:pt x="1187" y="2158"/>
                    </a:lnTo>
                    <a:lnTo>
                      <a:pt x="1144" y="2159"/>
                    </a:lnTo>
                    <a:lnTo>
                      <a:pt x="1087" y="2161"/>
                    </a:lnTo>
                    <a:lnTo>
                      <a:pt x="1016" y="2162"/>
                    </a:lnTo>
                    <a:lnTo>
                      <a:pt x="938" y="2164"/>
                    </a:lnTo>
                    <a:lnTo>
                      <a:pt x="852" y="2164"/>
                    </a:lnTo>
                    <a:lnTo>
                      <a:pt x="760" y="2164"/>
                    </a:lnTo>
                    <a:lnTo>
                      <a:pt x="667" y="2164"/>
                    </a:lnTo>
                    <a:lnTo>
                      <a:pt x="573" y="2164"/>
                    </a:lnTo>
                    <a:lnTo>
                      <a:pt x="481" y="2163"/>
                    </a:lnTo>
                    <a:lnTo>
                      <a:pt x="394" y="2162"/>
                    </a:lnTo>
                    <a:lnTo>
                      <a:pt x="313" y="2161"/>
                    </a:lnTo>
                    <a:lnTo>
                      <a:pt x="243" y="2161"/>
                    </a:lnTo>
                    <a:lnTo>
                      <a:pt x="183" y="2161"/>
                    </a:lnTo>
                    <a:lnTo>
                      <a:pt x="138" y="2161"/>
                    </a:lnTo>
                    <a:lnTo>
                      <a:pt x="109" y="2161"/>
                    </a:lnTo>
                    <a:lnTo>
                      <a:pt x="99" y="2161"/>
                    </a:lnTo>
                    <a:lnTo>
                      <a:pt x="98" y="2149"/>
                    </a:lnTo>
                    <a:lnTo>
                      <a:pt x="97" y="2117"/>
                    </a:lnTo>
                    <a:lnTo>
                      <a:pt x="95" y="2068"/>
                    </a:lnTo>
                    <a:lnTo>
                      <a:pt x="94" y="2005"/>
                    </a:lnTo>
                    <a:lnTo>
                      <a:pt x="91" y="1927"/>
                    </a:lnTo>
                    <a:lnTo>
                      <a:pt x="87" y="1841"/>
                    </a:lnTo>
                    <a:lnTo>
                      <a:pt x="84" y="1747"/>
                    </a:lnTo>
                    <a:lnTo>
                      <a:pt x="81" y="1649"/>
                    </a:lnTo>
                    <a:lnTo>
                      <a:pt x="78" y="1546"/>
                    </a:lnTo>
                    <a:lnTo>
                      <a:pt x="75" y="1446"/>
                    </a:lnTo>
                    <a:lnTo>
                      <a:pt x="71" y="1346"/>
                    </a:lnTo>
                    <a:lnTo>
                      <a:pt x="69" y="1254"/>
                    </a:lnTo>
                    <a:lnTo>
                      <a:pt x="66" y="1169"/>
                    </a:lnTo>
                    <a:lnTo>
                      <a:pt x="65" y="1095"/>
                    </a:lnTo>
                    <a:lnTo>
                      <a:pt x="63" y="1034"/>
                    </a:lnTo>
                    <a:lnTo>
                      <a:pt x="63" y="990"/>
                    </a:lnTo>
                    <a:lnTo>
                      <a:pt x="61" y="950"/>
                    </a:lnTo>
                    <a:lnTo>
                      <a:pt x="61" y="902"/>
                    </a:lnTo>
                    <a:lnTo>
                      <a:pt x="62" y="843"/>
                    </a:lnTo>
                    <a:lnTo>
                      <a:pt x="63" y="780"/>
                    </a:lnTo>
                    <a:lnTo>
                      <a:pt x="64" y="711"/>
                    </a:lnTo>
                    <a:lnTo>
                      <a:pt x="65" y="641"/>
                    </a:lnTo>
                    <a:lnTo>
                      <a:pt x="68" y="567"/>
                    </a:lnTo>
                    <a:lnTo>
                      <a:pt x="70" y="494"/>
                    </a:lnTo>
                    <a:lnTo>
                      <a:pt x="71" y="421"/>
                    </a:lnTo>
                    <a:lnTo>
                      <a:pt x="74" y="352"/>
                    </a:lnTo>
                    <a:lnTo>
                      <a:pt x="75" y="288"/>
                    </a:lnTo>
                    <a:lnTo>
                      <a:pt x="78" y="232"/>
                    </a:lnTo>
                    <a:lnTo>
                      <a:pt x="79" y="183"/>
                    </a:lnTo>
                    <a:lnTo>
                      <a:pt x="81" y="144"/>
                    </a:lnTo>
                    <a:lnTo>
                      <a:pt x="82" y="116"/>
                    </a:lnTo>
                    <a:lnTo>
                      <a:pt x="84" y="101"/>
                    </a:lnTo>
                    <a:lnTo>
                      <a:pt x="140" y="100"/>
                    </a:lnTo>
                    <a:lnTo>
                      <a:pt x="196" y="98"/>
                    </a:lnTo>
                    <a:lnTo>
                      <a:pt x="252" y="97"/>
                    </a:lnTo>
                    <a:lnTo>
                      <a:pt x="309" y="96"/>
                    </a:lnTo>
                    <a:lnTo>
                      <a:pt x="367" y="94"/>
                    </a:lnTo>
                    <a:lnTo>
                      <a:pt x="425" y="93"/>
                    </a:lnTo>
                    <a:lnTo>
                      <a:pt x="482" y="91"/>
                    </a:lnTo>
                    <a:lnTo>
                      <a:pt x="540" y="90"/>
                    </a:lnTo>
                    <a:lnTo>
                      <a:pt x="598" y="88"/>
                    </a:lnTo>
                    <a:lnTo>
                      <a:pt x="655" y="87"/>
                    </a:lnTo>
                    <a:lnTo>
                      <a:pt x="713" y="85"/>
                    </a:lnTo>
                    <a:lnTo>
                      <a:pt x="770" y="84"/>
                    </a:lnTo>
                    <a:lnTo>
                      <a:pt x="828" y="83"/>
                    </a:lnTo>
                    <a:lnTo>
                      <a:pt x="885" y="82"/>
                    </a:lnTo>
                    <a:lnTo>
                      <a:pt x="941" y="81"/>
                    </a:lnTo>
                    <a:lnTo>
                      <a:pt x="997" y="80"/>
                    </a:lnTo>
                    <a:lnTo>
                      <a:pt x="973" y="14"/>
                    </a:lnTo>
                    <a:lnTo>
                      <a:pt x="97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4" name="Freeform 44">
                <a:extLst>
                  <a:ext uri="{FF2B5EF4-FFF2-40B4-BE49-F238E27FC236}">
                    <a16:creationId xmlns:a16="http://schemas.microsoft.com/office/drawing/2014/main" id="{A43B24E2-4140-4F1C-90F1-C0A07AB4E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434"/>
                <a:ext cx="119" cy="76"/>
              </a:xfrm>
              <a:custGeom>
                <a:avLst/>
                <a:gdLst>
                  <a:gd name="T0" fmla="*/ 3 w 474"/>
                  <a:gd name="T1" fmla="*/ 211 h 304"/>
                  <a:gd name="T2" fmla="*/ 3 w 474"/>
                  <a:gd name="T3" fmla="*/ 211 h 304"/>
                  <a:gd name="T4" fmla="*/ 5 w 474"/>
                  <a:gd name="T5" fmla="*/ 209 h 304"/>
                  <a:gd name="T6" fmla="*/ 9 w 474"/>
                  <a:gd name="T7" fmla="*/ 208 h 304"/>
                  <a:gd name="T8" fmla="*/ 15 w 474"/>
                  <a:gd name="T9" fmla="*/ 206 h 304"/>
                  <a:gd name="T10" fmla="*/ 21 w 474"/>
                  <a:gd name="T11" fmla="*/ 204 h 304"/>
                  <a:gd name="T12" fmla="*/ 31 w 474"/>
                  <a:gd name="T13" fmla="*/ 202 h 304"/>
                  <a:gd name="T14" fmla="*/ 41 w 474"/>
                  <a:gd name="T15" fmla="*/ 201 h 304"/>
                  <a:gd name="T16" fmla="*/ 53 w 474"/>
                  <a:gd name="T17" fmla="*/ 201 h 304"/>
                  <a:gd name="T18" fmla="*/ 65 w 474"/>
                  <a:gd name="T19" fmla="*/ 201 h 304"/>
                  <a:gd name="T20" fmla="*/ 80 w 474"/>
                  <a:gd name="T21" fmla="*/ 204 h 304"/>
                  <a:gd name="T22" fmla="*/ 95 w 474"/>
                  <a:gd name="T23" fmla="*/ 207 h 304"/>
                  <a:gd name="T24" fmla="*/ 112 w 474"/>
                  <a:gd name="T25" fmla="*/ 213 h 304"/>
                  <a:gd name="T26" fmla="*/ 130 w 474"/>
                  <a:gd name="T27" fmla="*/ 220 h 304"/>
                  <a:gd name="T28" fmla="*/ 150 w 474"/>
                  <a:gd name="T29" fmla="*/ 230 h 304"/>
                  <a:gd name="T30" fmla="*/ 171 w 474"/>
                  <a:gd name="T31" fmla="*/ 242 h 304"/>
                  <a:gd name="T32" fmla="*/ 193 w 474"/>
                  <a:gd name="T33" fmla="*/ 258 h 304"/>
                  <a:gd name="T34" fmla="*/ 254 w 474"/>
                  <a:gd name="T35" fmla="*/ 304 h 304"/>
                  <a:gd name="T36" fmla="*/ 255 w 474"/>
                  <a:gd name="T37" fmla="*/ 302 h 304"/>
                  <a:gd name="T38" fmla="*/ 259 w 474"/>
                  <a:gd name="T39" fmla="*/ 300 h 304"/>
                  <a:gd name="T40" fmla="*/ 264 w 474"/>
                  <a:gd name="T41" fmla="*/ 296 h 304"/>
                  <a:gd name="T42" fmla="*/ 273 w 474"/>
                  <a:gd name="T43" fmla="*/ 292 h 304"/>
                  <a:gd name="T44" fmla="*/ 282 w 474"/>
                  <a:gd name="T45" fmla="*/ 287 h 304"/>
                  <a:gd name="T46" fmla="*/ 294 w 474"/>
                  <a:gd name="T47" fmla="*/ 283 h 304"/>
                  <a:gd name="T48" fmla="*/ 308 w 474"/>
                  <a:gd name="T49" fmla="*/ 278 h 304"/>
                  <a:gd name="T50" fmla="*/ 323 w 474"/>
                  <a:gd name="T51" fmla="*/ 274 h 304"/>
                  <a:gd name="T52" fmla="*/ 339 w 474"/>
                  <a:gd name="T53" fmla="*/ 271 h 304"/>
                  <a:gd name="T54" fmla="*/ 357 w 474"/>
                  <a:gd name="T55" fmla="*/ 268 h 304"/>
                  <a:gd name="T56" fmla="*/ 375 w 474"/>
                  <a:gd name="T57" fmla="*/ 267 h 304"/>
                  <a:gd name="T58" fmla="*/ 395 w 474"/>
                  <a:gd name="T59" fmla="*/ 270 h 304"/>
                  <a:gd name="T60" fmla="*/ 413 w 474"/>
                  <a:gd name="T61" fmla="*/ 273 h 304"/>
                  <a:gd name="T62" fmla="*/ 434 w 474"/>
                  <a:gd name="T63" fmla="*/ 279 h 304"/>
                  <a:gd name="T64" fmla="*/ 454 w 474"/>
                  <a:gd name="T65" fmla="*/ 288 h 304"/>
                  <a:gd name="T66" fmla="*/ 474 w 474"/>
                  <a:gd name="T67" fmla="*/ 301 h 304"/>
                  <a:gd name="T68" fmla="*/ 469 w 474"/>
                  <a:gd name="T69" fmla="*/ 224 h 304"/>
                  <a:gd name="T70" fmla="*/ 250 w 474"/>
                  <a:gd name="T71" fmla="*/ 80 h 304"/>
                  <a:gd name="T72" fmla="*/ 73 w 474"/>
                  <a:gd name="T73" fmla="*/ 0 h 304"/>
                  <a:gd name="T74" fmla="*/ 0 w 474"/>
                  <a:gd name="T75" fmla="*/ 148 h 304"/>
                  <a:gd name="T76" fmla="*/ 3 w 474"/>
                  <a:gd name="T77" fmla="*/ 211 h 304"/>
                  <a:gd name="T78" fmla="*/ 3 w 474"/>
                  <a:gd name="T79" fmla="*/ 21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74" h="304">
                    <a:moveTo>
                      <a:pt x="3" y="211"/>
                    </a:moveTo>
                    <a:lnTo>
                      <a:pt x="3" y="211"/>
                    </a:lnTo>
                    <a:lnTo>
                      <a:pt x="5" y="209"/>
                    </a:lnTo>
                    <a:lnTo>
                      <a:pt x="9" y="208"/>
                    </a:lnTo>
                    <a:lnTo>
                      <a:pt x="15" y="206"/>
                    </a:lnTo>
                    <a:lnTo>
                      <a:pt x="21" y="204"/>
                    </a:lnTo>
                    <a:lnTo>
                      <a:pt x="31" y="202"/>
                    </a:lnTo>
                    <a:lnTo>
                      <a:pt x="41" y="201"/>
                    </a:lnTo>
                    <a:lnTo>
                      <a:pt x="53" y="201"/>
                    </a:lnTo>
                    <a:lnTo>
                      <a:pt x="65" y="201"/>
                    </a:lnTo>
                    <a:lnTo>
                      <a:pt x="80" y="204"/>
                    </a:lnTo>
                    <a:lnTo>
                      <a:pt x="95" y="207"/>
                    </a:lnTo>
                    <a:lnTo>
                      <a:pt x="112" y="213"/>
                    </a:lnTo>
                    <a:lnTo>
                      <a:pt x="130" y="220"/>
                    </a:lnTo>
                    <a:lnTo>
                      <a:pt x="150" y="230"/>
                    </a:lnTo>
                    <a:lnTo>
                      <a:pt x="171" y="242"/>
                    </a:lnTo>
                    <a:lnTo>
                      <a:pt x="193" y="258"/>
                    </a:lnTo>
                    <a:lnTo>
                      <a:pt x="254" y="304"/>
                    </a:lnTo>
                    <a:lnTo>
                      <a:pt x="255" y="302"/>
                    </a:lnTo>
                    <a:lnTo>
                      <a:pt x="259" y="300"/>
                    </a:lnTo>
                    <a:lnTo>
                      <a:pt x="264" y="296"/>
                    </a:lnTo>
                    <a:lnTo>
                      <a:pt x="273" y="292"/>
                    </a:lnTo>
                    <a:lnTo>
                      <a:pt x="282" y="287"/>
                    </a:lnTo>
                    <a:lnTo>
                      <a:pt x="294" y="283"/>
                    </a:lnTo>
                    <a:lnTo>
                      <a:pt x="308" y="278"/>
                    </a:lnTo>
                    <a:lnTo>
                      <a:pt x="323" y="274"/>
                    </a:lnTo>
                    <a:lnTo>
                      <a:pt x="339" y="271"/>
                    </a:lnTo>
                    <a:lnTo>
                      <a:pt x="357" y="268"/>
                    </a:lnTo>
                    <a:lnTo>
                      <a:pt x="375" y="267"/>
                    </a:lnTo>
                    <a:lnTo>
                      <a:pt x="395" y="270"/>
                    </a:lnTo>
                    <a:lnTo>
                      <a:pt x="413" y="273"/>
                    </a:lnTo>
                    <a:lnTo>
                      <a:pt x="434" y="279"/>
                    </a:lnTo>
                    <a:lnTo>
                      <a:pt x="454" y="288"/>
                    </a:lnTo>
                    <a:lnTo>
                      <a:pt x="474" y="301"/>
                    </a:lnTo>
                    <a:lnTo>
                      <a:pt x="469" y="224"/>
                    </a:lnTo>
                    <a:lnTo>
                      <a:pt x="250" y="80"/>
                    </a:lnTo>
                    <a:lnTo>
                      <a:pt x="73" y="0"/>
                    </a:lnTo>
                    <a:lnTo>
                      <a:pt x="0" y="148"/>
                    </a:lnTo>
                    <a:lnTo>
                      <a:pt x="3" y="211"/>
                    </a:lnTo>
                    <a:lnTo>
                      <a:pt x="3" y="211"/>
                    </a:lnTo>
                    <a:close/>
                  </a:path>
                </a:pathLst>
              </a:custGeom>
              <a:solidFill>
                <a:srgbClr val="C2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5" name="Freeform 45">
                <a:extLst>
                  <a:ext uri="{FF2B5EF4-FFF2-40B4-BE49-F238E27FC236}">
                    <a16:creationId xmlns:a16="http://schemas.microsoft.com/office/drawing/2014/main" id="{CAE50B0E-4A8D-4583-9896-25DEBA04F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" y="492"/>
                <a:ext cx="171" cy="117"/>
              </a:xfrm>
              <a:custGeom>
                <a:avLst/>
                <a:gdLst>
                  <a:gd name="T0" fmla="*/ 66 w 685"/>
                  <a:gd name="T1" fmla="*/ 24 h 468"/>
                  <a:gd name="T2" fmla="*/ 68 w 685"/>
                  <a:gd name="T3" fmla="*/ 29 h 468"/>
                  <a:gd name="T4" fmla="*/ 73 w 685"/>
                  <a:gd name="T5" fmla="*/ 43 h 468"/>
                  <a:gd name="T6" fmla="*/ 82 w 685"/>
                  <a:gd name="T7" fmla="*/ 63 h 468"/>
                  <a:gd name="T8" fmla="*/ 96 w 685"/>
                  <a:gd name="T9" fmla="*/ 91 h 468"/>
                  <a:gd name="T10" fmla="*/ 114 w 685"/>
                  <a:gd name="T11" fmla="*/ 122 h 468"/>
                  <a:gd name="T12" fmla="*/ 138 w 685"/>
                  <a:gd name="T13" fmla="*/ 158 h 468"/>
                  <a:gd name="T14" fmla="*/ 165 w 685"/>
                  <a:gd name="T15" fmla="*/ 195 h 468"/>
                  <a:gd name="T16" fmla="*/ 199 w 685"/>
                  <a:gd name="T17" fmla="*/ 233 h 468"/>
                  <a:gd name="T18" fmla="*/ 236 w 685"/>
                  <a:gd name="T19" fmla="*/ 270 h 468"/>
                  <a:gd name="T20" fmla="*/ 279 w 685"/>
                  <a:gd name="T21" fmla="*/ 306 h 468"/>
                  <a:gd name="T22" fmla="*/ 328 w 685"/>
                  <a:gd name="T23" fmla="*/ 337 h 468"/>
                  <a:gd name="T24" fmla="*/ 385 w 685"/>
                  <a:gd name="T25" fmla="*/ 364 h 468"/>
                  <a:gd name="T26" fmla="*/ 446 w 685"/>
                  <a:gd name="T27" fmla="*/ 383 h 468"/>
                  <a:gd name="T28" fmla="*/ 514 w 685"/>
                  <a:gd name="T29" fmla="*/ 395 h 468"/>
                  <a:gd name="T30" fmla="*/ 588 w 685"/>
                  <a:gd name="T31" fmla="*/ 398 h 468"/>
                  <a:gd name="T32" fmla="*/ 670 w 685"/>
                  <a:gd name="T33" fmla="*/ 392 h 468"/>
                  <a:gd name="T34" fmla="*/ 675 w 685"/>
                  <a:gd name="T35" fmla="*/ 392 h 468"/>
                  <a:gd name="T36" fmla="*/ 679 w 685"/>
                  <a:gd name="T37" fmla="*/ 393 h 468"/>
                  <a:gd name="T38" fmla="*/ 681 w 685"/>
                  <a:gd name="T39" fmla="*/ 396 h 468"/>
                  <a:gd name="T40" fmla="*/ 684 w 685"/>
                  <a:gd name="T41" fmla="*/ 401 h 468"/>
                  <a:gd name="T42" fmla="*/ 685 w 685"/>
                  <a:gd name="T43" fmla="*/ 405 h 468"/>
                  <a:gd name="T44" fmla="*/ 685 w 685"/>
                  <a:gd name="T45" fmla="*/ 412 h 468"/>
                  <a:gd name="T46" fmla="*/ 685 w 685"/>
                  <a:gd name="T47" fmla="*/ 419 h 468"/>
                  <a:gd name="T48" fmla="*/ 685 w 685"/>
                  <a:gd name="T49" fmla="*/ 427 h 468"/>
                  <a:gd name="T50" fmla="*/ 684 w 685"/>
                  <a:gd name="T51" fmla="*/ 434 h 468"/>
                  <a:gd name="T52" fmla="*/ 682 w 685"/>
                  <a:gd name="T53" fmla="*/ 441 h 468"/>
                  <a:gd name="T54" fmla="*/ 681 w 685"/>
                  <a:gd name="T55" fmla="*/ 447 h 468"/>
                  <a:gd name="T56" fmla="*/ 680 w 685"/>
                  <a:gd name="T57" fmla="*/ 454 h 468"/>
                  <a:gd name="T58" fmla="*/ 679 w 685"/>
                  <a:gd name="T59" fmla="*/ 458 h 468"/>
                  <a:gd name="T60" fmla="*/ 678 w 685"/>
                  <a:gd name="T61" fmla="*/ 463 h 468"/>
                  <a:gd name="T62" fmla="*/ 678 w 685"/>
                  <a:gd name="T63" fmla="*/ 465 h 468"/>
                  <a:gd name="T64" fmla="*/ 678 w 685"/>
                  <a:gd name="T65" fmla="*/ 467 h 468"/>
                  <a:gd name="T66" fmla="*/ 672 w 685"/>
                  <a:gd name="T67" fmla="*/ 467 h 468"/>
                  <a:gd name="T68" fmla="*/ 655 w 685"/>
                  <a:gd name="T69" fmla="*/ 468 h 468"/>
                  <a:gd name="T70" fmla="*/ 628 w 685"/>
                  <a:gd name="T71" fmla="*/ 468 h 468"/>
                  <a:gd name="T72" fmla="*/ 594 w 685"/>
                  <a:gd name="T73" fmla="*/ 468 h 468"/>
                  <a:gd name="T74" fmla="*/ 551 w 685"/>
                  <a:gd name="T75" fmla="*/ 464 h 468"/>
                  <a:gd name="T76" fmla="*/ 503 w 685"/>
                  <a:gd name="T77" fmla="*/ 458 h 468"/>
                  <a:gd name="T78" fmla="*/ 451 w 685"/>
                  <a:gd name="T79" fmla="*/ 448 h 468"/>
                  <a:gd name="T80" fmla="*/ 397 w 685"/>
                  <a:gd name="T81" fmla="*/ 433 h 468"/>
                  <a:gd name="T82" fmla="*/ 339 w 685"/>
                  <a:gd name="T83" fmla="*/ 410 h 468"/>
                  <a:gd name="T84" fmla="*/ 282 w 685"/>
                  <a:gd name="T85" fmla="*/ 382 h 468"/>
                  <a:gd name="T86" fmla="*/ 226 w 685"/>
                  <a:gd name="T87" fmla="*/ 344 h 468"/>
                  <a:gd name="T88" fmla="*/ 172 w 685"/>
                  <a:gd name="T89" fmla="*/ 298 h 468"/>
                  <a:gd name="T90" fmla="*/ 119 w 685"/>
                  <a:gd name="T91" fmla="*/ 240 h 468"/>
                  <a:gd name="T92" fmla="*/ 73 w 685"/>
                  <a:gd name="T93" fmla="*/ 172 h 468"/>
                  <a:gd name="T94" fmla="*/ 33 w 685"/>
                  <a:gd name="T95" fmla="*/ 93 h 468"/>
                  <a:gd name="T96" fmla="*/ 0 w 685"/>
                  <a:gd name="T97" fmla="*/ 0 h 468"/>
                  <a:gd name="T98" fmla="*/ 66 w 685"/>
                  <a:gd name="T99" fmla="*/ 24 h 468"/>
                  <a:gd name="T100" fmla="*/ 66 w 685"/>
                  <a:gd name="T101" fmla="*/ 2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5" h="468">
                    <a:moveTo>
                      <a:pt x="66" y="24"/>
                    </a:moveTo>
                    <a:lnTo>
                      <a:pt x="68" y="29"/>
                    </a:lnTo>
                    <a:lnTo>
                      <a:pt x="73" y="43"/>
                    </a:lnTo>
                    <a:lnTo>
                      <a:pt x="82" y="63"/>
                    </a:lnTo>
                    <a:lnTo>
                      <a:pt x="96" y="91"/>
                    </a:lnTo>
                    <a:lnTo>
                      <a:pt x="114" y="122"/>
                    </a:lnTo>
                    <a:lnTo>
                      <a:pt x="138" y="158"/>
                    </a:lnTo>
                    <a:lnTo>
                      <a:pt x="165" y="195"/>
                    </a:lnTo>
                    <a:lnTo>
                      <a:pt x="199" y="233"/>
                    </a:lnTo>
                    <a:lnTo>
                      <a:pt x="236" y="270"/>
                    </a:lnTo>
                    <a:lnTo>
                      <a:pt x="279" y="306"/>
                    </a:lnTo>
                    <a:lnTo>
                      <a:pt x="328" y="337"/>
                    </a:lnTo>
                    <a:lnTo>
                      <a:pt x="385" y="364"/>
                    </a:lnTo>
                    <a:lnTo>
                      <a:pt x="446" y="383"/>
                    </a:lnTo>
                    <a:lnTo>
                      <a:pt x="514" y="395"/>
                    </a:lnTo>
                    <a:lnTo>
                      <a:pt x="588" y="398"/>
                    </a:lnTo>
                    <a:lnTo>
                      <a:pt x="670" y="392"/>
                    </a:lnTo>
                    <a:lnTo>
                      <a:pt x="675" y="392"/>
                    </a:lnTo>
                    <a:lnTo>
                      <a:pt x="679" y="393"/>
                    </a:lnTo>
                    <a:lnTo>
                      <a:pt x="681" y="396"/>
                    </a:lnTo>
                    <a:lnTo>
                      <a:pt x="684" y="401"/>
                    </a:lnTo>
                    <a:lnTo>
                      <a:pt x="685" y="405"/>
                    </a:lnTo>
                    <a:lnTo>
                      <a:pt x="685" y="412"/>
                    </a:lnTo>
                    <a:lnTo>
                      <a:pt x="685" y="419"/>
                    </a:lnTo>
                    <a:lnTo>
                      <a:pt x="685" y="427"/>
                    </a:lnTo>
                    <a:lnTo>
                      <a:pt x="684" y="434"/>
                    </a:lnTo>
                    <a:lnTo>
                      <a:pt x="682" y="441"/>
                    </a:lnTo>
                    <a:lnTo>
                      <a:pt x="681" y="447"/>
                    </a:lnTo>
                    <a:lnTo>
                      <a:pt x="680" y="454"/>
                    </a:lnTo>
                    <a:lnTo>
                      <a:pt x="679" y="458"/>
                    </a:lnTo>
                    <a:lnTo>
                      <a:pt x="678" y="463"/>
                    </a:lnTo>
                    <a:lnTo>
                      <a:pt x="678" y="465"/>
                    </a:lnTo>
                    <a:lnTo>
                      <a:pt x="678" y="467"/>
                    </a:lnTo>
                    <a:lnTo>
                      <a:pt x="672" y="467"/>
                    </a:lnTo>
                    <a:lnTo>
                      <a:pt x="655" y="468"/>
                    </a:lnTo>
                    <a:lnTo>
                      <a:pt x="628" y="468"/>
                    </a:lnTo>
                    <a:lnTo>
                      <a:pt x="594" y="468"/>
                    </a:lnTo>
                    <a:lnTo>
                      <a:pt x="551" y="464"/>
                    </a:lnTo>
                    <a:lnTo>
                      <a:pt x="503" y="458"/>
                    </a:lnTo>
                    <a:lnTo>
                      <a:pt x="451" y="448"/>
                    </a:lnTo>
                    <a:lnTo>
                      <a:pt x="397" y="433"/>
                    </a:lnTo>
                    <a:lnTo>
                      <a:pt x="339" y="410"/>
                    </a:lnTo>
                    <a:lnTo>
                      <a:pt x="282" y="382"/>
                    </a:lnTo>
                    <a:lnTo>
                      <a:pt x="226" y="344"/>
                    </a:lnTo>
                    <a:lnTo>
                      <a:pt x="172" y="298"/>
                    </a:lnTo>
                    <a:lnTo>
                      <a:pt x="119" y="240"/>
                    </a:lnTo>
                    <a:lnTo>
                      <a:pt x="73" y="172"/>
                    </a:lnTo>
                    <a:lnTo>
                      <a:pt x="33" y="93"/>
                    </a:lnTo>
                    <a:lnTo>
                      <a:pt x="0" y="0"/>
                    </a:lnTo>
                    <a:lnTo>
                      <a:pt x="66" y="24"/>
                    </a:lnTo>
                    <a:lnTo>
                      <a:pt x="6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6" name="Freeform 46">
                <a:extLst>
                  <a:ext uri="{FF2B5EF4-FFF2-40B4-BE49-F238E27FC236}">
                    <a16:creationId xmlns:a16="http://schemas.microsoft.com/office/drawing/2014/main" id="{29D5588B-668C-44ED-8F4B-7D16B6922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" y="276"/>
                <a:ext cx="238" cy="95"/>
              </a:xfrm>
              <a:custGeom>
                <a:avLst/>
                <a:gdLst>
                  <a:gd name="T0" fmla="*/ 2 w 953"/>
                  <a:gd name="T1" fmla="*/ 168 h 384"/>
                  <a:gd name="T2" fmla="*/ 20 w 953"/>
                  <a:gd name="T3" fmla="*/ 154 h 384"/>
                  <a:gd name="T4" fmla="*/ 53 w 953"/>
                  <a:gd name="T5" fmla="*/ 130 h 384"/>
                  <a:gd name="T6" fmla="*/ 95 w 953"/>
                  <a:gd name="T7" fmla="*/ 100 h 384"/>
                  <a:gd name="T8" fmla="*/ 145 w 953"/>
                  <a:gd name="T9" fmla="*/ 69 h 384"/>
                  <a:gd name="T10" fmla="*/ 196 w 953"/>
                  <a:gd name="T11" fmla="*/ 39 h 384"/>
                  <a:gd name="T12" fmla="*/ 246 w 953"/>
                  <a:gd name="T13" fmla="*/ 16 h 384"/>
                  <a:gd name="T14" fmla="*/ 288 w 953"/>
                  <a:gd name="T15" fmla="*/ 1 h 384"/>
                  <a:gd name="T16" fmla="*/ 324 w 953"/>
                  <a:gd name="T17" fmla="*/ 0 h 384"/>
                  <a:gd name="T18" fmla="*/ 367 w 953"/>
                  <a:gd name="T19" fmla="*/ 10 h 384"/>
                  <a:gd name="T20" fmla="*/ 419 w 953"/>
                  <a:gd name="T21" fmla="*/ 30 h 384"/>
                  <a:gd name="T22" fmla="*/ 475 w 953"/>
                  <a:gd name="T23" fmla="*/ 57 h 384"/>
                  <a:gd name="T24" fmla="*/ 530 w 953"/>
                  <a:gd name="T25" fmla="*/ 88 h 384"/>
                  <a:gd name="T26" fmla="*/ 581 w 953"/>
                  <a:gd name="T27" fmla="*/ 118 h 384"/>
                  <a:gd name="T28" fmla="*/ 624 w 953"/>
                  <a:gd name="T29" fmla="*/ 143 h 384"/>
                  <a:gd name="T30" fmla="*/ 655 w 953"/>
                  <a:gd name="T31" fmla="*/ 162 h 384"/>
                  <a:gd name="T32" fmla="*/ 675 w 953"/>
                  <a:gd name="T33" fmla="*/ 172 h 384"/>
                  <a:gd name="T34" fmla="*/ 704 w 953"/>
                  <a:gd name="T35" fmla="*/ 184 h 384"/>
                  <a:gd name="T36" fmla="*/ 740 w 953"/>
                  <a:gd name="T37" fmla="*/ 199 h 384"/>
                  <a:gd name="T38" fmla="*/ 783 w 953"/>
                  <a:gd name="T39" fmla="*/ 218 h 384"/>
                  <a:gd name="T40" fmla="*/ 827 w 953"/>
                  <a:gd name="T41" fmla="*/ 239 h 384"/>
                  <a:gd name="T42" fmla="*/ 869 w 953"/>
                  <a:gd name="T43" fmla="*/ 263 h 384"/>
                  <a:gd name="T44" fmla="*/ 908 w 953"/>
                  <a:gd name="T45" fmla="*/ 288 h 384"/>
                  <a:gd name="T46" fmla="*/ 938 w 953"/>
                  <a:gd name="T47" fmla="*/ 316 h 384"/>
                  <a:gd name="T48" fmla="*/ 953 w 953"/>
                  <a:gd name="T49" fmla="*/ 384 h 384"/>
                  <a:gd name="T50" fmla="*/ 944 w 953"/>
                  <a:gd name="T51" fmla="*/ 379 h 384"/>
                  <a:gd name="T52" fmla="*/ 922 w 953"/>
                  <a:gd name="T53" fmla="*/ 364 h 384"/>
                  <a:gd name="T54" fmla="*/ 886 w 953"/>
                  <a:gd name="T55" fmla="*/ 342 h 384"/>
                  <a:gd name="T56" fmla="*/ 843 w 953"/>
                  <a:gd name="T57" fmla="*/ 319 h 384"/>
                  <a:gd name="T58" fmla="*/ 794 w 953"/>
                  <a:gd name="T59" fmla="*/ 291 h 384"/>
                  <a:gd name="T60" fmla="*/ 743 w 953"/>
                  <a:gd name="T61" fmla="*/ 265 h 384"/>
                  <a:gd name="T62" fmla="*/ 692 w 953"/>
                  <a:gd name="T63" fmla="*/ 241 h 384"/>
                  <a:gd name="T64" fmla="*/ 643 w 953"/>
                  <a:gd name="T65" fmla="*/ 223 h 384"/>
                  <a:gd name="T66" fmla="*/ 632 w 953"/>
                  <a:gd name="T67" fmla="*/ 215 h 384"/>
                  <a:gd name="T68" fmla="*/ 603 w 953"/>
                  <a:gd name="T69" fmla="*/ 197 h 384"/>
                  <a:gd name="T70" fmla="*/ 560 w 953"/>
                  <a:gd name="T71" fmla="*/ 169 h 384"/>
                  <a:gd name="T72" fmla="*/ 509 w 953"/>
                  <a:gd name="T73" fmla="*/ 139 h 384"/>
                  <a:gd name="T74" fmla="*/ 453 w 953"/>
                  <a:gd name="T75" fmla="*/ 107 h 384"/>
                  <a:gd name="T76" fmla="*/ 397 w 953"/>
                  <a:gd name="T77" fmla="*/ 80 h 384"/>
                  <a:gd name="T78" fmla="*/ 348 w 953"/>
                  <a:gd name="T79" fmla="*/ 60 h 384"/>
                  <a:gd name="T80" fmla="*/ 310 w 953"/>
                  <a:gd name="T81" fmla="*/ 53 h 384"/>
                  <a:gd name="T82" fmla="*/ 274 w 953"/>
                  <a:gd name="T83" fmla="*/ 57 h 384"/>
                  <a:gd name="T84" fmla="*/ 235 w 953"/>
                  <a:gd name="T85" fmla="*/ 73 h 384"/>
                  <a:gd name="T86" fmla="*/ 193 w 953"/>
                  <a:gd name="T87" fmla="*/ 96 h 384"/>
                  <a:gd name="T88" fmla="*/ 154 w 953"/>
                  <a:gd name="T89" fmla="*/ 125 h 384"/>
                  <a:gd name="T90" fmla="*/ 117 w 953"/>
                  <a:gd name="T91" fmla="*/ 151 h 384"/>
                  <a:gd name="T92" fmla="*/ 88 w 953"/>
                  <a:gd name="T93" fmla="*/ 175 h 384"/>
                  <a:gd name="T94" fmla="*/ 69 w 953"/>
                  <a:gd name="T95" fmla="*/ 192 h 384"/>
                  <a:gd name="T96" fmla="*/ 62 w 953"/>
                  <a:gd name="T97" fmla="*/ 198 h 384"/>
                  <a:gd name="T98" fmla="*/ 0 w 953"/>
                  <a:gd name="T99" fmla="*/ 17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53" h="384">
                    <a:moveTo>
                      <a:pt x="0" y="170"/>
                    </a:moveTo>
                    <a:lnTo>
                      <a:pt x="2" y="168"/>
                    </a:lnTo>
                    <a:lnTo>
                      <a:pt x="9" y="162"/>
                    </a:lnTo>
                    <a:lnTo>
                      <a:pt x="20" y="154"/>
                    </a:lnTo>
                    <a:lnTo>
                      <a:pt x="35" y="144"/>
                    </a:lnTo>
                    <a:lnTo>
                      <a:pt x="53" y="130"/>
                    </a:lnTo>
                    <a:lnTo>
                      <a:pt x="73" y="116"/>
                    </a:lnTo>
                    <a:lnTo>
                      <a:pt x="95" y="100"/>
                    </a:lnTo>
                    <a:lnTo>
                      <a:pt x="121" y="85"/>
                    </a:lnTo>
                    <a:lnTo>
                      <a:pt x="145" y="69"/>
                    </a:lnTo>
                    <a:lnTo>
                      <a:pt x="171" y="54"/>
                    </a:lnTo>
                    <a:lnTo>
                      <a:pt x="196" y="39"/>
                    </a:lnTo>
                    <a:lnTo>
                      <a:pt x="223" y="27"/>
                    </a:lnTo>
                    <a:lnTo>
                      <a:pt x="246" y="16"/>
                    </a:lnTo>
                    <a:lnTo>
                      <a:pt x="269" y="7"/>
                    </a:lnTo>
                    <a:lnTo>
                      <a:pt x="288" y="1"/>
                    </a:lnTo>
                    <a:lnTo>
                      <a:pt x="307" y="0"/>
                    </a:lnTo>
                    <a:lnTo>
                      <a:pt x="324" y="0"/>
                    </a:lnTo>
                    <a:lnTo>
                      <a:pt x="344" y="3"/>
                    </a:lnTo>
                    <a:lnTo>
                      <a:pt x="367" y="10"/>
                    </a:lnTo>
                    <a:lnTo>
                      <a:pt x="393" y="20"/>
                    </a:lnTo>
                    <a:lnTo>
                      <a:pt x="419" y="30"/>
                    </a:lnTo>
                    <a:lnTo>
                      <a:pt x="446" y="43"/>
                    </a:lnTo>
                    <a:lnTo>
                      <a:pt x="475" y="57"/>
                    </a:lnTo>
                    <a:lnTo>
                      <a:pt x="503" y="73"/>
                    </a:lnTo>
                    <a:lnTo>
                      <a:pt x="530" y="88"/>
                    </a:lnTo>
                    <a:lnTo>
                      <a:pt x="556" y="103"/>
                    </a:lnTo>
                    <a:lnTo>
                      <a:pt x="581" y="118"/>
                    </a:lnTo>
                    <a:lnTo>
                      <a:pt x="604" y="132"/>
                    </a:lnTo>
                    <a:lnTo>
                      <a:pt x="624" y="143"/>
                    </a:lnTo>
                    <a:lnTo>
                      <a:pt x="642" y="155"/>
                    </a:lnTo>
                    <a:lnTo>
                      <a:pt x="655" y="162"/>
                    </a:lnTo>
                    <a:lnTo>
                      <a:pt x="666" y="169"/>
                    </a:lnTo>
                    <a:lnTo>
                      <a:pt x="675" y="172"/>
                    </a:lnTo>
                    <a:lnTo>
                      <a:pt x="689" y="178"/>
                    </a:lnTo>
                    <a:lnTo>
                      <a:pt x="704" y="184"/>
                    </a:lnTo>
                    <a:lnTo>
                      <a:pt x="722" y="192"/>
                    </a:lnTo>
                    <a:lnTo>
                      <a:pt x="740" y="199"/>
                    </a:lnTo>
                    <a:lnTo>
                      <a:pt x="761" y="208"/>
                    </a:lnTo>
                    <a:lnTo>
                      <a:pt x="783" y="218"/>
                    </a:lnTo>
                    <a:lnTo>
                      <a:pt x="806" y="229"/>
                    </a:lnTo>
                    <a:lnTo>
                      <a:pt x="827" y="239"/>
                    </a:lnTo>
                    <a:lnTo>
                      <a:pt x="849" y="251"/>
                    </a:lnTo>
                    <a:lnTo>
                      <a:pt x="869" y="263"/>
                    </a:lnTo>
                    <a:lnTo>
                      <a:pt x="890" y="276"/>
                    </a:lnTo>
                    <a:lnTo>
                      <a:pt x="908" y="288"/>
                    </a:lnTo>
                    <a:lnTo>
                      <a:pt x="925" y="302"/>
                    </a:lnTo>
                    <a:lnTo>
                      <a:pt x="938" y="316"/>
                    </a:lnTo>
                    <a:lnTo>
                      <a:pt x="950" y="330"/>
                    </a:lnTo>
                    <a:lnTo>
                      <a:pt x="953" y="384"/>
                    </a:lnTo>
                    <a:lnTo>
                      <a:pt x="951" y="383"/>
                    </a:lnTo>
                    <a:lnTo>
                      <a:pt x="944" y="379"/>
                    </a:lnTo>
                    <a:lnTo>
                      <a:pt x="934" y="372"/>
                    </a:lnTo>
                    <a:lnTo>
                      <a:pt x="922" y="364"/>
                    </a:lnTo>
                    <a:lnTo>
                      <a:pt x="904" y="353"/>
                    </a:lnTo>
                    <a:lnTo>
                      <a:pt x="886" y="342"/>
                    </a:lnTo>
                    <a:lnTo>
                      <a:pt x="865" y="330"/>
                    </a:lnTo>
                    <a:lnTo>
                      <a:pt x="843" y="319"/>
                    </a:lnTo>
                    <a:lnTo>
                      <a:pt x="819" y="305"/>
                    </a:lnTo>
                    <a:lnTo>
                      <a:pt x="794" y="291"/>
                    </a:lnTo>
                    <a:lnTo>
                      <a:pt x="768" y="277"/>
                    </a:lnTo>
                    <a:lnTo>
                      <a:pt x="743" y="265"/>
                    </a:lnTo>
                    <a:lnTo>
                      <a:pt x="717" y="252"/>
                    </a:lnTo>
                    <a:lnTo>
                      <a:pt x="692" y="241"/>
                    </a:lnTo>
                    <a:lnTo>
                      <a:pt x="665" y="231"/>
                    </a:lnTo>
                    <a:lnTo>
                      <a:pt x="643" y="223"/>
                    </a:lnTo>
                    <a:lnTo>
                      <a:pt x="639" y="221"/>
                    </a:lnTo>
                    <a:lnTo>
                      <a:pt x="632" y="215"/>
                    </a:lnTo>
                    <a:lnTo>
                      <a:pt x="619" y="207"/>
                    </a:lnTo>
                    <a:lnTo>
                      <a:pt x="603" y="197"/>
                    </a:lnTo>
                    <a:lnTo>
                      <a:pt x="582" y="183"/>
                    </a:lnTo>
                    <a:lnTo>
                      <a:pt x="560" y="169"/>
                    </a:lnTo>
                    <a:lnTo>
                      <a:pt x="535" y="154"/>
                    </a:lnTo>
                    <a:lnTo>
                      <a:pt x="509" y="139"/>
                    </a:lnTo>
                    <a:lnTo>
                      <a:pt x="481" y="123"/>
                    </a:lnTo>
                    <a:lnTo>
                      <a:pt x="453" y="107"/>
                    </a:lnTo>
                    <a:lnTo>
                      <a:pt x="424" y="92"/>
                    </a:lnTo>
                    <a:lnTo>
                      <a:pt x="397" y="80"/>
                    </a:lnTo>
                    <a:lnTo>
                      <a:pt x="371" y="69"/>
                    </a:lnTo>
                    <a:lnTo>
                      <a:pt x="348" y="60"/>
                    </a:lnTo>
                    <a:lnTo>
                      <a:pt x="328" y="54"/>
                    </a:lnTo>
                    <a:lnTo>
                      <a:pt x="310" y="53"/>
                    </a:lnTo>
                    <a:lnTo>
                      <a:pt x="292" y="53"/>
                    </a:lnTo>
                    <a:lnTo>
                      <a:pt x="274" y="57"/>
                    </a:lnTo>
                    <a:lnTo>
                      <a:pt x="254" y="64"/>
                    </a:lnTo>
                    <a:lnTo>
                      <a:pt x="235" y="73"/>
                    </a:lnTo>
                    <a:lnTo>
                      <a:pt x="213" y="84"/>
                    </a:lnTo>
                    <a:lnTo>
                      <a:pt x="193" y="96"/>
                    </a:lnTo>
                    <a:lnTo>
                      <a:pt x="172" y="111"/>
                    </a:lnTo>
                    <a:lnTo>
                      <a:pt x="154" y="125"/>
                    </a:lnTo>
                    <a:lnTo>
                      <a:pt x="134" y="138"/>
                    </a:lnTo>
                    <a:lnTo>
                      <a:pt x="117" y="151"/>
                    </a:lnTo>
                    <a:lnTo>
                      <a:pt x="101" y="163"/>
                    </a:lnTo>
                    <a:lnTo>
                      <a:pt x="88" y="175"/>
                    </a:lnTo>
                    <a:lnTo>
                      <a:pt x="77" y="184"/>
                    </a:lnTo>
                    <a:lnTo>
                      <a:pt x="69" y="192"/>
                    </a:lnTo>
                    <a:lnTo>
                      <a:pt x="64" y="196"/>
                    </a:lnTo>
                    <a:lnTo>
                      <a:pt x="62" y="198"/>
                    </a:lnTo>
                    <a:lnTo>
                      <a:pt x="0" y="17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7" name="Freeform 47">
                <a:extLst>
                  <a:ext uri="{FF2B5EF4-FFF2-40B4-BE49-F238E27FC236}">
                    <a16:creationId xmlns:a16="http://schemas.microsoft.com/office/drawing/2014/main" id="{10118868-034C-459D-84B7-FA38A79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04"/>
                <a:ext cx="137" cy="73"/>
              </a:xfrm>
              <a:custGeom>
                <a:avLst/>
                <a:gdLst>
                  <a:gd name="T0" fmla="*/ 0 w 547"/>
                  <a:gd name="T1" fmla="*/ 189 h 290"/>
                  <a:gd name="T2" fmla="*/ 7 w 547"/>
                  <a:gd name="T3" fmla="*/ 173 h 290"/>
                  <a:gd name="T4" fmla="*/ 20 w 547"/>
                  <a:gd name="T5" fmla="*/ 146 h 290"/>
                  <a:gd name="T6" fmla="*/ 42 w 547"/>
                  <a:gd name="T7" fmla="*/ 112 h 290"/>
                  <a:gd name="T8" fmla="*/ 73 w 547"/>
                  <a:gd name="T9" fmla="*/ 77 h 290"/>
                  <a:gd name="T10" fmla="*/ 112 w 547"/>
                  <a:gd name="T11" fmla="*/ 43 h 290"/>
                  <a:gd name="T12" fmla="*/ 164 w 547"/>
                  <a:gd name="T13" fmla="*/ 16 h 290"/>
                  <a:gd name="T14" fmla="*/ 226 w 547"/>
                  <a:gd name="T15" fmla="*/ 1 h 290"/>
                  <a:gd name="T16" fmla="*/ 297 w 547"/>
                  <a:gd name="T17" fmla="*/ 1 h 290"/>
                  <a:gd name="T18" fmla="*/ 362 w 547"/>
                  <a:gd name="T19" fmla="*/ 15 h 290"/>
                  <a:gd name="T20" fmla="*/ 417 w 547"/>
                  <a:gd name="T21" fmla="*/ 40 h 290"/>
                  <a:gd name="T22" fmla="*/ 462 w 547"/>
                  <a:gd name="T23" fmla="*/ 76 h 290"/>
                  <a:gd name="T24" fmla="*/ 498 w 547"/>
                  <a:gd name="T25" fmla="*/ 118 h 290"/>
                  <a:gd name="T26" fmla="*/ 524 w 547"/>
                  <a:gd name="T27" fmla="*/ 165 h 290"/>
                  <a:gd name="T28" fmla="*/ 540 w 547"/>
                  <a:gd name="T29" fmla="*/ 215 h 290"/>
                  <a:gd name="T30" fmla="*/ 547 w 547"/>
                  <a:gd name="T31" fmla="*/ 266 h 290"/>
                  <a:gd name="T32" fmla="*/ 541 w 547"/>
                  <a:gd name="T33" fmla="*/ 289 h 290"/>
                  <a:gd name="T34" fmla="*/ 528 w 547"/>
                  <a:gd name="T35" fmla="*/ 285 h 290"/>
                  <a:gd name="T36" fmla="*/ 515 w 547"/>
                  <a:gd name="T37" fmla="*/ 280 h 290"/>
                  <a:gd name="T38" fmla="*/ 503 w 547"/>
                  <a:gd name="T39" fmla="*/ 276 h 290"/>
                  <a:gd name="T40" fmla="*/ 498 w 547"/>
                  <a:gd name="T41" fmla="*/ 270 h 290"/>
                  <a:gd name="T42" fmla="*/ 496 w 547"/>
                  <a:gd name="T43" fmla="*/ 250 h 290"/>
                  <a:gd name="T44" fmla="*/ 489 w 547"/>
                  <a:gd name="T45" fmla="*/ 216 h 290"/>
                  <a:gd name="T46" fmla="*/ 476 w 547"/>
                  <a:gd name="T47" fmla="*/ 178 h 290"/>
                  <a:gd name="T48" fmla="*/ 452 w 547"/>
                  <a:gd name="T49" fmla="*/ 138 h 290"/>
                  <a:gd name="T50" fmla="*/ 417 w 547"/>
                  <a:gd name="T51" fmla="*/ 100 h 290"/>
                  <a:gd name="T52" fmla="*/ 367 w 547"/>
                  <a:gd name="T53" fmla="*/ 69 h 290"/>
                  <a:gd name="T54" fmla="*/ 300 w 547"/>
                  <a:gd name="T55" fmla="*/ 47 h 290"/>
                  <a:gd name="T56" fmla="*/ 255 w 547"/>
                  <a:gd name="T57" fmla="*/ 43 h 290"/>
                  <a:gd name="T58" fmla="*/ 237 w 547"/>
                  <a:gd name="T59" fmla="*/ 44 h 290"/>
                  <a:gd name="T60" fmla="*/ 212 w 547"/>
                  <a:gd name="T61" fmla="*/ 50 h 290"/>
                  <a:gd name="T62" fmla="*/ 180 w 547"/>
                  <a:gd name="T63" fmla="*/ 61 h 290"/>
                  <a:gd name="T64" fmla="*/ 146 w 547"/>
                  <a:gd name="T65" fmla="*/ 78 h 290"/>
                  <a:gd name="T66" fmla="*/ 112 w 547"/>
                  <a:gd name="T67" fmla="*/ 102 h 290"/>
                  <a:gd name="T68" fmla="*/ 82 w 547"/>
                  <a:gd name="T69" fmla="*/ 133 h 290"/>
                  <a:gd name="T70" fmla="*/ 61 w 547"/>
                  <a:gd name="T71" fmla="*/ 174 h 290"/>
                  <a:gd name="T72" fmla="*/ 50 w 547"/>
                  <a:gd name="T73" fmla="*/ 202 h 290"/>
                  <a:gd name="T74" fmla="*/ 40 w 547"/>
                  <a:gd name="T75" fmla="*/ 203 h 290"/>
                  <a:gd name="T76" fmla="*/ 30 w 547"/>
                  <a:gd name="T77" fmla="*/ 201 h 290"/>
                  <a:gd name="T78" fmla="*/ 20 w 547"/>
                  <a:gd name="T79" fmla="*/ 198 h 290"/>
                  <a:gd name="T80" fmla="*/ 10 w 547"/>
                  <a:gd name="T81" fmla="*/ 195 h 290"/>
                  <a:gd name="T82" fmla="*/ 1 w 547"/>
                  <a:gd name="T83" fmla="*/ 191 h 290"/>
                  <a:gd name="T84" fmla="*/ 0 w 547"/>
                  <a:gd name="T85" fmla="*/ 191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47" h="290">
                    <a:moveTo>
                      <a:pt x="0" y="191"/>
                    </a:moveTo>
                    <a:lnTo>
                      <a:pt x="0" y="189"/>
                    </a:lnTo>
                    <a:lnTo>
                      <a:pt x="3" y="183"/>
                    </a:lnTo>
                    <a:lnTo>
                      <a:pt x="7" y="173"/>
                    </a:lnTo>
                    <a:lnTo>
                      <a:pt x="13" y="161"/>
                    </a:lnTo>
                    <a:lnTo>
                      <a:pt x="20" y="146"/>
                    </a:lnTo>
                    <a:lnTo>
                      <a:pt x="30" y="130"/>
                    </a:lnTo>
                    <a:lnTo>
                      <a:pt x="42" y="112"/>
                    </a:lnTo>
                    <a:lnTo>
                      <a:pt x="56" y="95"/>
                    </a:lnTo>
                    <a:lnTo>
                      <a:pt x="73" y="77"/>
                    </a:lnTo>
                    <a:lnTo>
                      <a:pt x="91" y="59"/>
                    </a:lnTo>
                    <a:lnTo>
                      <a:pt x="112" y="43"/>
                    </a:lnTo>
                    <a:lnTo>
                      <a:pt x="138" y="29"/>
                    </a:lnTo>
                    <a:lnTo>
                      <a:pt x="164" y="16"/>
                    </a:lnTo>
                    <a:lnTo>
                      <a:pt x="194" y="7"/>
                    </a:lnTo>
                    <a:lnTo>
                      <a:pt x="226" y="1"/>
                    </a:lnTo>
                    <a:lnTo>
                      <a:pt x="262" y="0"/>
                    </a:lnTo>
                    <a:lnTo>
                      <a:pt x="297" y="1"/>
                    </a:lnTo>
                    <a:lnTo>
                      <a:pt x="330" y="7"/>
                    </a:lnTo>
                    <a:lnTo>
                      <a:pt x="362" y="15"/>
                    </a:lnTo>
                    <a:lnTo>
                      <a:pt x="391" y="26"/>
                    </a:lnTo>
                    <a:lnTo>
                      <a:pt x="417" y="40"/>
                    </a:lnTo>
                    <a:lnTo>
                      <a:pt x="440" y="57"/>
                    </a:lnTo>
                    <a:lnTo>
                      <a:pt x="462" y="76"/>
                    </a:lnTo>
                    <a:lnTo>
                      <a:pt x="482" y="97"/>
                    </a:lnTo>
                    <a:lnTo>
                      <a:pt x="498" y="118"/>
                    </a:lnTo>
                    <a:lnTo>
                      <a:pt x="512" y="141"/>
                    </a:lnTo>
                    <a:lnTo>
                      <a:pt x="524" y="165"/>
                    </a:lnTo>
                    <a:lnTo>
                      <a:pt x="534" y="190"/>
                    </a:lnTo>
                    <a:lnTo>
                      <a:pt x="540" y="215"/>
                    </a:lnTo>
                    <a:lnTo>
                      <a:pt x="545" y="240"/>
                    </a:lnTo>
                    <a:lnTo>
                      <a:pt x="547" y="266"/>
                    </a:lnTo>
                    <a:lnTo>
                      <a:pt x="547" y="290"/>
                    </a:lnTo>
                    <a:lnTo>
                      <a:pt x="541" y="289"/>
                    </a:lnTo>
                    <a:lnTo>
                      <a:pt x="535" y="287"/>
                    </a:lnTo>
                    <a:lnTo>
                      <a:pt x="528" y="285"/>
                    </a:lnTo>
                    <a:lnTo>
                      <a:pt x="522" y="283"/>
                    </a:lnTo>
                    <a:lnTo>
                      <a:pt x="515" y="280"/>
                    </a:lnTo>
                    <a:lnTo>
                      <a:pt x="509" y="277"/>
                    </a:lnTo>
                    <a:lnTo>
                      <a:pt x="503" y="276"/>
                    </a:lnTo>
                    <a:lnTo>
                      <a:pt x="499" y="276"/>
                    </a:lnTo>
                    <a:lnTo>
                      <a:pt x="498" y="270"/>
                    </a:lnTo>
                    <a:lnTo>
                      <a:pt x="497" y="262"/>
                    </a:lnTo>
                    <a:lnTo>
                      <a:pt x="496" y="250"/>
                    </a:lnTo>
                    <a:lnTo>
                      <a:pt x="493" y="234"/>
                    </a:lnTo>
                    <a:lnTo>
                      <a:pt x="489" y="216"/>
                    </a:lnTo>
                    <a:lnTo>
                      <a:pt x="483" y="198"/>
                    </a:lnTo>
                    <a:lnTo>
                      <a:pt x="476" y="178"/>
                    </a:lnTo>
                    <a:lnTo>
                      <a:pt x="466" y="159"/>
                    </a:lnTo>
                    <a:lnTo>
                      <a:pt x="452" y="138"/>
                    </a:lnTo>
                    <a:lnTo>
                      <a:pt x="437" y="119"/>
                    </a:lnTo>
                    <a:lnTo>
                      <a:pt x="417" y="100"/>
                    </a:lnTo>
                    <a:lnTo>
                      <a:pt x="395" y="84"/>
                    </a:lnTo>
                    <a:lnTo>
                      <a:pt x="367" y="69"/>
                    </a:lnTo>
                    <a:lnTo>
                      <a:pt x="336" y="56"/>
                    </a:lnTo>
                    <a:lnTo>
                      <a:pt x="300" y="47"/>
                    </a:lnTo>
                    <a:lnTo>
                      <a:pt x="260" y="43"/>
                    </a:lnTo>
                    <a:lnTo>
                      <a:pt x="255" y="43"/>
                    </a:lnTo>
                    <a:lnTo>
                      <a:pt x="248" y="43"/>
                    </a:lnTo>
                    <a:lnTo>
                      <a:pt x="237" y="44"/>
                    </a:lnTo>
                    <a:lnTo>
                      <a:pt x="226" y="47"/>
                    </a:lnTo>
                    <a:lnTo>
                      <a:pt x="212" y="50"/>
                    </a:lnTo>
                    <a:lnTo>
                      <a:pt x="197" y="55"/>
                    </a:lnTo>
                    <a:lnTo>
                      <a:pt x="180" y="61"/>
                    </a:lnTo>
                    <a:lnTo>
                      <a:pt x="164" y="69"/>
                    </a:lnTo>
                    <a:lnTo>
                      <a:pt x="146" y="78"/>
                    </a:lnTo>
                    <a:lnTo>
                      <a:pt x="129" y="89"/>
                    </a:lnTo>
                    <a:lnTo>
                      <a:pt x="112" y="102"/>
                    </a:lnTo>
                    <a:lnTo>
                      <a:pt x="97" y="117"/>
                    </a:lnTo>
                    <a:lnTo>
                      <a:pt x="82" y="133"/>
                    </a:lnTo>
                    <a:lnTo>
                      <a:pt x="71" y="152"/>
                    </a:lnTo>
                    <a:lnTo>
                      <a:pt x="61" y="174"/>
                    </a:lnTo>
                    <a:lnTo>
                      <a:pt x="54" y="199"/>
                    </a:lnTo>
                    <a:lnTo>
                      <a:pt x="50" y="202"/>
                    </a:lnTo>
                    <a:lnTo>
                      <a:pt x="44" y="203"/>
                    </a:lnTo>
                    <a:lnTo>
                      <a:pt x="40" y="203"/>
                    </a:lnTo>
                    <a:lnTo>
                      <a:pt x="35" y="202"/>
                    </a:lnTo>
                    <a:lnTo>
                      <a:pt x="30" y="201"/>
                    </a:lnTo>
                    <a:lnTo>
                      <a:pt x="26" y="200"/>
                    </a:lnTo>
                    <a:lnTo>
                      <a:pt x="20" y="198"/>
                    </a:lnTo>
                    <a:lnTo>
                      <a:pt x="15" y="197"/>
                    </a:lnTo>
                    <a:lnTo>
                      <a:pt x="10" y="195"/>
                    </a:lnTo>
                    <a:lnTo>
                      <a:pt x="7" y="194"/>
                    </a:lnTo>
                    <a:lnTo>
                      <a:pt x="1" y="191"/>
                    </a:lnTo>
                    <a:lnTo>
                      <a:pt x="0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8" name="Freeform 48">
                <a:extLst>
                  <a:ext uri="{FF2B5EF4-FFF2-40B4-BE49-F238E27FC236}">
                    <a16:creationId xmlns:a16="http://schemas.microsoft.com/office/drawing/2014/main" id="{BAF708B8-81BB-4B82-BF72-BF62C2E96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" y="346"/>
                <a:ext cx="92" cy="115"/>
              </a:xfrm>
              <a:custGeom>
                <a:avLst/>
                <a:gdLst>
                  <a:gd name="T0" fmla="*/ 365 w 368"/>
                  <a:gd name="T1" fmla="*/ 104 h 461"/>
                  <a:gd name="T2" fmla="*/ 349 w 368"/>
                  <a:gd name="T3" fmla="*/ 93 h 461"/>
                  <a:gd name="T4" fmla="*/ 322 w 368"/>
                  <a:gd name="T5" fmla="*/ 76 h 461"/>
                  <a:gd name="T6" fmla="*/ 288 w 368"/>
                  <a:gd name="T7" fmla="*/ 56 h 461"/>
                  <a:gd name="T8" fmla="*/ 248 w 368"/>
                  <a:gd name="T9" fmla="*/ 36 h 461"/>
                  <a:gd name="T10" fmla="*/ 207 w 368"/>
                  <a:gd name="T11" fmla="*/ 16 h 461"/>
                  <a:gd name="T12" fmla="*/ 168 w 368"/>
                  <a:gd name="T13" fmla="*/ 4 h 461"/>
                  <a:gd name="T14" fmla="*/ 135 w 368"/>
                  <a:gd name="T15" fmla="*/ 0 h 461"/>
                  <a:gd name="T16" fmla="*/ 109 w 368"/>
                  <a:gd name="T17" fmla="*/ 5 h 461"/>
                  <a:gd name="T18" fmla="*/ 83 w 368"/>
                  <a:gd name="T19" fmla="*/ 16 h 461"/>
                  <a:gd name="T20" fmla="*/ 60 w 368"/>
                  <a:gd name="T21" fmla="*/ 33 h 461"/>
                  <a:gd name="T22" fmla="*/ 37 w 368"/>
                  <a:gd name="T23" fmla="*/ 54 h 461"/>
                  <a:gd name="T24" fmla="*/ 20 w 368"/>
                  <a:gd name="T25" fmla="*/ 80 h 461"/>
                  <a:gd name="T26" fmla="*/ 7 w 368"/>
                  <a:gd name="T27" fmla="*/ 110 h 461"/>
                  <a:gd name="T28" fmla="*/ 0 w 368"/>
                  <a:gd name="T29" fmla="*/ 143 h 461"/>
                  <a:gd name="T30" fmla="*/ 2 w 368"/>
                  <a:gd name="T31" fmla="*/ 179 h 461"/>
                  <a:gd name="T32" fmla="*/ 13 w 368"/>
                  <a:gd name="T33" fmla="*/ 218 h 461"/>
                  <a:gd name="T34" fmla="*/ 36 w 368"/>
                  <a:gd name="T35" fmla="*/ 256 h 461"/>
                  <a:gd name="T36" fmla="*/ 68 w 368"/>
                  <a:gd name="T37" fmla="*/ 293 h 461"/>
                  <a:gd name="T38" fmla="*/ 109 w 368"/>
                  <a:gd name="T39" fmla="*/ 329 h 461"/>
                  <a:gd name="T40" fmla="*/ 156 w 368"/>
                  <a:gd name="T41" fmla="*/ 365 h 461"/>
                  <a:gd name="T42" fmla="*/ 207 w 368"/>
                  <a:gd name="T43" fmla="*/ 397 h 461"/>
                  <a:gd name="T44" fmla="*/ 260 w 368"/>
                  <a:gd name="T45" fmla="*/ 425 h 461"/>
                  <a:gd name="T46" fmla="*/ 312 w 368"/>
                  <a:gd name="T47" fmla="*/ 450 h 461"/>
                  <a:gd name="T48" fmla="*/ 368 w 368"/>
                  <a:gd name="T49" fmla="*/ 421 h 461"/>
                  <a:gd name="T50" fmla="*/ 355 w 368"/>
                  <a:gd name="T51" fmla="*/ 416 h 461"/>
                  <a:gd name="T52" fmla="*/ 325 w 368"/>
                  <a:gd name="T53" fmla="*/ 405 h 461"/>
                  <a:gd name="T54" fmla="*/ 280 w 368"/>
                  <a:gd name="T55" fmla="*/ 385 h 461"/>
                  <a:gd name="T56" fmla="*/ 229 w 368"/>
                  <a:gd name="T57" fmla="*/ 359 h 461"/>
                  <a:gd name="T58" fmla="*/ 174 w 368"/>
                  <a:gd name="T59" fmla="*/ 325 h 461"/>
                  <a:gd name="T60" fmla="*/ 123 w 368"/>
                  <a:gd name="T61" fmla="*/ 287 h 461"/>
                  <a:gd name="T62" fmla="*/ 82 w 368"/>
                  <a:gd name="T63" fmla="*/ 242 h 461"/>
                  <a:gd name="T64" fmla="*/ 56 w 368"/>
                  <a:gd name="T65" fmla="*/ 193 h 461"/>
                  <a:gd name="T66" fmla="*/ 47 w 368"/>
                  <a:gd name="T67" fmla="*/ 146 h 461"/>
                  <a:gd name="T68" fmla="*/ 51 w 368"/>
                  <a:gd name="T69" fmla="*/ 109 h 461"/>
                  <a:gd name="T70" fmla="*/ 66 w 368"/>
                  <a:gd name="T71" fmla="*/ 81 h 461"/>
                  <a:gd name="T72" fmla="*/ 87 w 368"/>
                  <a:gd name="T73" fmla="*/ 62 h 461"/>
                  <a:gd name="T74" fmla="*/ 112 w 368"/>
                  <a:gd name="T75" fmla="*/ 49 h 461"/>
                  <a:gd name="T76" fmla="*/ 136 w 368"/>
                  <a:gd name="T77" fmla="*/ 42 h 461"/>
                  <a:gd name="T78" fmla="*/ 158 w 368"/>
                  <a:gd name="T79" fmla="*/ 39 h 461"/>
                  <a:gd name="T80" fmla="*/ 173 w 368"/>
                  <a:gd name="T81" fmla="*/ 43 h 461"/>
                  <a:gd name="T82" fmla="*/ 188 w 368"/>
                  <a:gd name="T83" fmla="*/ 49 h 461"/>
                  <a:gd name="T84" fmla="*/ 214 w 368"/>
                  <a:gd name="T85" fmla="*/ 61 h 461"/>
                  <a:gd name="T86" fmla="*/ 244 w 368"/>
                  <a:gd name="T87" fmla="*/ 75 h 461"/>
                  <a:gd name="T88" fmla="*/ 277 w 368"/>
                  <a:gd name="T89" fmla="*/ 94 h 461"/>
                  <a:gd name="T90" fmla="*/ 309 w 368"/>
                  <a:gd name="T91" fmla="*/ 109 h 461"/>
                  <a:gd name="T92" fmla="*/ 335 w 368"/>
                  <a:gd name="T93" fmla="*/ 123 h 461"/>
                  <a:gd name="T94" fmla="*/ 354 w 368"/>
                  <a:gd name="T95" fmla="*/ 133 h 461"/>
                  <a:gd name="T96" fmla="*/ 361 w 368"/>
                  <a:gd name="T97" fmla="*/ 137 h 461"/>
                  <a:gd name="T98" fmla="*/ 368 w 368"/>
                  <a:gd name="T99" fmla="*/ 10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8" h="461">
                    <a:moveTo>
                      <a:pt x="368" y="106"/>
                    </a:moveTo>
                    <a:lnTo>
                      <a:pt x="365" y="104"/>
                    </a:lnTo>
                    <a:lnTo>
                      <a:pt x="359" y="100"/>
                    </a:lnTo>
                    <a:lnTo>
                      <a:pt x="349" y="93"/>
                    </a:lnTo>
                    <a:lnTo>
                      <a:pt x="338" y="86"/>
                    </a:lnTo>
                    <a:lnTo>
                      <a:pt x="322" y="76"/>
                    </a:lnTo>
                    <a:lnTo>
                      <a:pt x="306" y="67"/>
                    </a:lnTo>
                    <a:lnTo>
                      <a:pt x="288" y="56"/>
                    </a:lnTo>
                    <a:lnTo>
                      <a:pt x="269" y="46"/>
                    </a:lnTo>
                    <a:lnTo>
                      <a:pt x="248" y="36"/>
                    </a:lnTo>
                    <a:lnTo>
                      <a:pt x="227" y="26"/>
                    </a:lnTo>
                    <a:lnTo>
                      <a:pt x="207" y="16"/>
                    </a:lnTo>
                    <a:lnTo>
                      <a:pt x="187" y="10"/>
                    </a:lnTo>
                    <a:lnTo>
                      <a:pt x="168" y="4"/>
                    </a:lnTo>
                    <a:lnTo>
                      <a:pt x="150" y="1"/>
                    </a:lnTo>
                    <a:lnTo>
                      <a:pt x="135" y="0"/>
                    </a:lnTo>
                    <a:lnTo>
                      <a:pt x="122" y="2"/>
                    </a:lnTo>
                    <a:lnTo>
                      <a:pt x="109" y="5"/>
                    </a:lnTo>
                    <a:lnTo>
                      <a:pt x="96" y="10"/>
                    </a:lnTo>
                    <a:lnTo>
                      <a:pt x="83" y="16"/>
                    </a:lnTo>
                    <a:lnTo>
                      <a:pt x="72" y="24"/>
                    </a:lnTo>
                    <a:lnTo>
                      <a:pt x="60" y="33"/>
                    </a:lnTo>
                    <a:lnTo>
                      <a:pt x="48" y="43"/>
                    </a:lnTo>
                    <a:lnTo>
                      <a:pt x="37" y="54"/>
                    </a:lnTo>
                    <a:lnTo>
                      <a:pt x="29" y="67"/>
                    </a:lnTo>
                    <a:lnTo>
                      <a:pt x="20" y="80"/>
                    </a:lnTo>
                    <a:lnTo>
                      <a:pt x="13" y="95"/>
                    </a:lnTo>
                    <a:lnTo>
                      <a:pt x="7" y="110"/>
                    </a:lnTo>
                    <a:lnTo>
                      <a:pt x="3" y="127"/>
                    </a:lnTo>
                    <a:lnTo>
                      <a:pt x="0" y="143"/>
                    </a:lnTo>
                    <a:lnTo>
                      <a:pt x="0" y="162"/>
                    </a:lnTo>
                    <a:lnTo>
                      <a:pt x="2" y="179"/>
                    </a:lnTo>
                    <a:lnTo>
                      <a:pt x="7" y="199"/>
                    </a:lnTo>
                    <a:lnTo>
                      <a:pt x="13" y="218"/>
                    </a:lnTo>
                    <a:lnTo>
                      <a:pt x="23" y="237"/>
                    </a:lnTo>
                    <a:lnTo>
                      <a:pt x="36" y="256"/>
                    </a:lnTo>
                    <a:lnTo>
                      <a:pt x="51" y="276"/>
                    </a:lnTo>
                    <a:lnTo>
                      <a:pt x="68" y="293"/>
                    </a:lnTo>
                    <a:lnTo>
                      <a:pt x="88" y="312"/>
                    </a:lnTo>
                    <a:lnTo>
                      <a:pt x="109" y="329"/>
                    </a:lnTo>
                    <a:lnTo>
                      <a:pt x="132" y="349"/>
                    </a:lnTo>
                    <a:lnTo>
                      <a:pt x="156" y="365"/>
                    </a:lnTo>
                    <a:lnTo>
                      <a:pt x="181" y="382"/>
                    </a:lnTo>
                    <a:lnTo>
                      <a:pt x="207" y="397"/>
                    </a:lnTo>
                    <a:lnTo>
                      <a:pt x="234" y="412"/>
                    </a:lnTo>
                    <a:lnTo>
                      <a:pt x="260" y="425"/>
                    </a:lnTo>
                    <a:lnTo>
                      <a:pt x="286" y="439"/>
                    </a:lnTo>
                    <a:lnTo>
                      <a:pt x="312" y="450"/>
                    </a:lnTo>
                    <a:lnTo>
                      <a:pt x="338" y="461"/>
                    </a:lnTo>
                    <a:lnTo>
                      <a:pt x="368" y="421"/>
                    </a:lnTo>
                    <a:lnTo>
                      <a:pt x="364" y="419"/>
                    </a:lnTo>
                    <a:lnTo>
                      <a:pt x="355" y="416"/>
                    </a:lnTo>
                    <a:lnTo>
                      <a:pt x="342" y="411"/>
                    </a:lnTo>
                    <a:lnTo>
                      <a:pt x="325" y="405"/>
                    </a:lnTo>
                    <a:lnTo>
                      <a:pt x="303" y="396"/>
                    </a:lnTo>
                    <a:lnTo>
                      <a:pt x="280" y="385"/>
                    </a:lnTo>
                    <a:lnTo>
                      <a:pt x="255" y="373"/>
                    </a:lnTo>
                    <a:lnTo>
                      <a:pt x="229" y="359"/>
                    </a:lnTo>
                    <a:lnTo>
                      <a:pt x="200" y="343"/>
                    </a:lnTo>
                    <a:lnTo>
                      <a:pt x="174" y="325"/>
                    </a:lnTo>
                    <a:lnTo>
                      <a:pt x="147" y="306"/>
                    </a:lnTo>
                    <a:lnTo>
                      <a:pt x="123" y="287"/>
                    </a:lnTo>
                    <a:lnTo>
                      <a:pt x="101" y="264"/>
                    </a:lnTo>
                    <a:lnTo>
                      <a:pt x="82" y="242"/>
                    </a:lnTo>
                    <a:lnTo>
                      <a:pt x="66" y="218"/>
                    </a:lnTo>
                    <a:lnTo>
                      <a:pt x="56" y="193"/>
                    </a:lnTo>
                    <a:lnTo>
                      <a:pt x="49" y="168"/>
                    </a:lnTo>
                    <a:lnTo>
                      <a:pt x="47" y="146"/>
                    </a:lnTo>
                    <a:lnTo>
                      <a:pt x="47" y="126"/>
                    </a:lnTo>
                    <a:lnTo>
                      <a:pt x="51" y="109"/>
                    </a:lnTo>
                    <a:lnTo>
                      <a:pt x="57" y="94"/>
                    </a:lnTo>
                    <a:lnTo>
                      <a:pt x="66" y="81"/>
                    </a:lnTo>
                    <a:lnTo>
                      <a:pt x="75" y="70"/>
                    </a:lnTo>
                    <a:lnTo>
                      <a:pt x="87" y="62"/>
                    </a:lnTo>
                    <a:lnTo>
                      <a:pt x="99" y="54"/>
                    </a:lnTo>
                    <a:lnTo>
                      <a:pt x="112" y="49"/>
                    </a:lnTo>
                    <a:lnTo>
                      <a:pt x="124" y="44"/>
                    </a:lnTo>
                    <a:lnTo>
                      <a:pt x="136" y="42"/>
                    </a:lnTo>
                    <a:lnTo>
                      <a:pt x="147" y="39"/>
                    </a:lnTo>
                    <a:lnTo>
                      <a:pt x="158" y="39"/>
                    </a:lnTo>
                    <a:lnTo>
                      <a:pt x="166" y="40"/>
                    </a:lnTo>
                    <a:lnTo>
                      <a:pt x="173" y="43"/>
                    </a:lnTo>
                    <a:lnTo>
                      <a:pt x="179" y="44"/>
                    </a:lnTo>
                    <a:lnTo>
                      <a:pt x="188" y="49"/>
                    </a:lnTo>
                    <a:lnTo>
                      <a:pt x="199" y="54"/>
                    </a:lnTo>
                    <a:lnTo>
                      <a:pt x="214" y="61"/>
                    </a:lnTo>
                    <a:lnTo>
                      <a:pt x="228" y="68"/>
                    </a:lnTo>
                    <a:lnTo>
                      <a:pt x="244" y="75"/>
                    </a:lnTo>
                    <a:lnTo>
                      <a:pt x="260" y="85"/>
                    </a:lnTo>
                    <a:lnTo>
                      <a:pt x="277" y="94"/>
                    </a:lnTo>
                    <a:lnTo>
                      <a:pt x="293" y="102"/>
                    </a:lnTo>
                    <a:lnTo>
                      <a:pt x="309" y="109"/>
                    </a:lnTo>
                    <a:lnTo>
                      <a:pt x="322" y="116"/>
                    </a:lnTo>
                    <a:lnTo>
                      <a:pt x="335" y="123"/>
                    </a:lnTo>
                    <a:lnTo>
                      <a:pt x="345" y="129"/>
                    </a:lnTo>
                    <a:lnTo>
                      <a:pt x="354" y="133"/>
                    </a:lnTo>
                    <a:lnTo>
                      <a:pt x="359" y="136"/>
                    </a:lnTo>
                    <a:lnTo>
                      <a:pt x="361" y="137"/>
                    </a:lnTo>
                    <a:lnTo>
                      <a:pt x="368" y="106"/>
                    </a:lnTo>
                    <a:lnTo>
                      <a:pt x="368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9" name="Freeform 49">
                <a:extLst>
                  <a:ext uri="{FF2B5EF4-FFF2-40B4-BE49-F238E27FC236}">
                    <a16:creationId xmlns:a16="http://schemas.microsoft.com/office/drawing/2014/main" id="{AEC5436E-8AAE-464D-A652-962A60357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" y="343"/>
                <a:ext cx="188" cy="38"/>
              </a:xfrm>
              <a:custGeom>
                <a:avLst/>
                <a:gdLst>
                  <a:gd name="T0" fmla="*/ 739 w 749"/>
                  <a:gd name="T1" fmla="*/ 0 h 151"/>
                  <a:gd name="T2" fmla="*/ 149 w 749"/>
                  <a:gd name="T3" fmla="*/ 9 h 151"/>
                  <a:gd name="T4" fmla="*/ 147 w 749"/>
                  <a:gd name="T5" fmla="*/ 10 h 151"/>
                  <a:gd name="T6" fmla="*/ 143 w 749"/>
                  <a:gd name="T7" fmla="*/ 13 h 151"/>
                  <a:gd name="T8" fmla="*/ 136 w 749"/>
                  <a:gd name="T9" fmla="*/ 17 h 151"/>
                  <a:gd name="T10" fmla="*/ 130 w 749"/>
                  <a:gd name="T11" fmla="*/ 24 h 151"/>
                  <a:gd name="T12" fmla="*/ 119 w 749"/>
                  <a:gd name="T13" fmla="*/ 32 h 151"/>
                  <a:gd name="T14" fmla="*/ 109 w 749"/>
                  <a:gd name="T15" fmla="*/ 41 h 151"/>
                  <a:gd name="T16" fmla="*/ 97 w 749"/>
                  <a:gd name="T17" fmla="*/ 50 h 151"/>
                  <a:gd name="T18" fmla="*/ 86 w 749"/>
                  <a:gd name="T19" fmla="*/ 61 h 151"/>
                  <a:gd name="T20" fmla="*/ 73 w 749"/>
                  <a:gd name="T21" fmla="*/ 72 h 151"/>
                  <a:gd name="T22" fmla="*/ 60 w 749"/>
                  <a:gd name="T23" fmla="*/ 84 h 151"/>
                  <a:gd name="T24" fmla="*/ 47 w 749"/>
                  <a:gd name="T25" fmla="*/ 96 h 151"/>
                  <a:gd name="T26" fmla="*/ 36 w 749"/>
                  <a:gd name="T27" fmla="*/ 108 h 151"/>
                  <a:gd name="T28" fmla="*/ 24 w 749"/>
                  <a:gd name="T29" fmla="*/ 119 h 151"/>
                  <a:gd name="T30" fmla="*/ 14 w 749"/>
                  <a:gd name="T31" fmla="*/ 131 h 151"/>
                  <a:gd name="T32" fmla="*/ 6 w 749"/>
                  <a:gd name="T33" fmla="*/ 141 h 151"/>
                  <a:gd name="T34" fmla="*/ 0 w 749"/>
                  <a:gd name="T35" fmla="*/ 151 h 151"/>
                  <a:gd name="T36" fmla="*/ 70 w 749"/>
                  <a:gd name="T37" fmla="*/ 148 h 151"/>
                  <a:gd name="T38" fmla="*/ 170 w 749"/>
                  <a:gd name="T39" fmla="*/ 55 h 151"/>
                  <a:gd name="T40" fmla="*/ 749 w 749"/>
                  <a:gd name="T41" fmla="*/ 50 h 151"/>
                  <a:gd name="T42" fmla="*/ 739 w 749"/>
                  <a:gd name="T43" fmla="*/ 0 h 151"/>
                  <a:gd name="T44" fmla="*/ 739 w 749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9" h="151">
                    <a:moveTo>
                      <a:pt x="739" y="0"/>
                    </a:moveTo>
                    <a:lnTo>
                      <a:pt x="149" y="9"/>
                    </a:lnTo>
                    <a:lnTo>
                      <a:pt x="147" y="10"/>
                    </a:lnTo>
                    <a:lnTo>
                      <a:pt x="143" y="13"/>
                    </a:lnTo>
                    <a:lnTo>
                      <a:pt x="136" y="17"/>
                    </a:lnTo>
                    <a:lnTo>
                      <a:pt x="130" y="24"/>
                    </a:lnTo>
                    <a:lnTo>
                      <a:pt x="119" y="32"/>
                    </a:lnTo>
                    <a:lnTo>
                      <a:pt x="109" y="41"/>
                    </a:lnTo>
                    <a:lnTo>
                      <a:pt x="97" y="50"/>
                    </a:lnTo>
                    <a:lnTo>
                      <a:pt x="86" y="61"/>
                    </a:lnTo>
                    <a:lnTo>
                      <a:pt x="73" y="72"/>
                    </a:lnTo>
                    <a:lnTo>
                      <a:pt x="60" y="84"/>
                    </a:lnTo>
                    <a:lnTo>
                      <a:pt x="47" y="96"/>
                    </a:lnTo>
                    <a:lnTo>
                      <a:pt x="36" y="108"/>
                    </a:lnTo>
                    <a:lnTo>
                      <a:pt x="24" y="119"/>
                    </a:lnTo>
                    <a:lnTo>
                      <a:pt x="14" y="131"/>
                    </a:lnTo>
                    <a:lnTo>
                      <a:pt x="6" y="141"/>
                    </a:lnTo>
                    <a:lnTo>
                      <a:pt x="0" y="151"/>
                    </a:lnTo>
                    <a:lnTo>
                      <a:pt x="70" y="148"/>
                    </a:lnTo>
                    <a:lnTo>
                      <a:pt x="170" y="55"/>
                    </a:lnTo>
                    <a:lnTo>
                      <a:pt x="749" y="50"/>
                    </a:lnTo>
                    <a:lnTo>
                      <a:pt x="739" y="0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0" name="Freeform 50">
                <a:extLst>
                  <a:ext uri="{FF2B5EF4-FFF2-40B4-BE49-F238E27FC236}">
                    <a16:creationId xmlns:a16="http://schemas.microsoft.com/office/drawing/2014/main" id="{D1BF2C4B-2D75-4B67-9A91-C997BE08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" y="450"/>
                <a:ext cx="101" cy="67"/>
              </a:xfrm>
              <a:custGeom>
                <a:avLst/>
                <a:gdLst>
                  <a:gd name="T0" fmla="*/ 21 w 404"/>
                  <a:gd name="T1" fmla="*/ 0 h 269"/>
                  <a:gd name="T2" fmla="*/ 23 w 404"/>
                  <a:gd name="T3" fmla="*/ 2 h 269"/>
                  <a:gd name="T4" fmla="*/ 30 w 404"/>
                  <a:gd name="T5" fmla="*/ 7 h 269"/>
                  <a:gd name="T6" fmla="*/ 40 w 404"/>
                  <a:gd name="T7" fmla="*/ 16 h 269"/>
                  <a:gd name="T8" fmla="*/ 56 w 404"/>
                  <a:gd name="T9" fmla="*/ 28 h 269"/>
                  <a:gd name="T10" fmla="*/ 73 w 404"/>
                  <a:gd name="T11" fmla="*/ 41 h 269"/>
                  <a:gd name="T12" fmla="*/ 95 w 404"/>
                  <a:gd name="T13" fmla="*/ 57 h 269"/>
                  <a:gd name="T14" fmla="*/ 119 w 404"/>
                  <a:gd name="T15" fmla="*/ 75 h 269"/>
                  <a:gd name="T16" fmla="*/ 146 w 404"/>
                  <a:gd name="T17" fmla="*/ 93 h 269"/>
                  <a:gd name="T18" fmla="*/ 174 w 404"/>
                  <a:gd name="T19" fmla="*/ 111 h 269"/>
                  <a:gd name="T20" fmla="*/ 205 w 404"/>
                  <a:gd name="T21" fmla="*/ 130 h 269"/>
                  <a:gd name="T22" fmla="*/ 236 w 404"/>
                  <a:gd name="T23" fmla="*/ 148 h 269"/>
                  <a:gd name="T24" fmla="*/ 269 w 404"/>
                  <a:gd name="T25" fmla="*/ 167 h 269"/>
                  <a:gd name="T26" fmla="*/ 301 w 404"/>
                  <a:gd name="T27" fmla="*/ 183 h 269"/>
                  <a:gd name="T28" fmla="*/ 336 w 404"/>
                  <a:gd name="T29" fmla="*/ 198 h 269"/>
                  <a:gd name="T30" fmla="*/ 370 w 404"/>
                  <a:gd name="T31" fmla="*/ 210 h 269"/>
                  <a:gd name="T32" fmla="*/ 404 w 404"/>
                  <a:gd name="T33" fmla="*/ 221 h 269"/>
                  <a:gd name="T34" fmla="*/ 379 w 404"/>
                  <a:gd name="T35" fmla="*/ 269 h 269"/>
                  <a:gd name="T36" fmla="*/ 375 w 404"/>
                  <a:gd name="T37" fmla="*/ 267 h 269"/>
                  <a:gd name="T38" fmla="*/ 369 w 404"/>
                  <a:gd name="T39" fmla="*/ 266 h 269"/>
                  <a:gd name="T40" fmla="*/ 357 w 404"/>
                  <a:gd name="T41" fmla="*/ 261 h 269"/>
                  <a:gd name="T42" fmla="*/ 342 w 404"/>
                  <a:gd name="T43" fmla="*/ 257 h 269"/>
                  <a:gd name="T44" fmla="*/ 322 w 404"/>
                  <a:gd name="T45" fmla="*/ 249 h 269"/>
                  <a:gd name="T46" fmla="*/ 299 w 404"/>
                  <a:gd name="T47" fmla="*/ 240 h 269"/>
                  <a:gd name="T48" fmla="*/ 275 w 404"/>
                  <a:gd name="T49" fmla="*/ 229 h 269"/>
                  <a:gd name="T50" fmla="*/ 249 w 404"/>
                  <a:gd name="T51" fmla="*/ 217 h 269"/>
                  <a:gd name="T52" fmla="*/ 219 w 404"/>
                  <a:gd name="T53" fmla="*/ 201 h 269"/>
                  <a:gd name="T54" fmla="*/ 189 w 404"/>
                  <a:gd name="T55" fmla="*/ 185 h 269"/>
                  <a:gd name="T56" fmla="*/ 158 w 404"/>
                  <a:gd name="T57" fmla="*/ 165 h 269"/>
                  <a:gd name="T58" fmla="*/ 126 w 404"/>
                  <a:gd name="T59" fmla="*/ 145 h 269"/>
                  <a:gd name="T60" fmla="*/ 93 w 404"/>
                  <a:gd name="T61" fmla="*/ 121 h 269"/>
                  <a:gd name="T62" fmla="*/ 61 w 404"/>
                  <a:gd name="T63" fmla="*/ 95 h 269"/>
                  <a:gd name="T64" fmla="*/ 30 w 404"/>
                  <a:gd name="T65" fmla="*/ 68 h 269"/>
                  <a:gd name="T66" fmla="*/ 0 w 404"/>
                  <a:gd name="T67" fmla="*/ 38 h 269"/>
                  <a:gd name="T68" fmla="*/ 21 w 404"/>
                  <a:gd name="T69" fmla="*/ 0 h 269"/>
                  <a:gd name="T70" fmla="*/ 21 w 404"/>
                  <a:gd name="T7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4" h="269">
                    <a:moveTo>
                      <a:pt x="21" y="0"/>
                    </a:moveTo>
                    <a:lnTo>
                      <a:pt x="23" y="2"/>
                    </a:lnTo>
                    <a:lnTo>
                      <a:pt x="30" y="7"/>
                    </a:lnTo>
                    <a:lnTo>
                      <a:pt x="40" y="16"/>
                    </a:lnTo>
                    <a:lnTo>
                      <a:pt x="56" y="28"/>
                    </a:lnTo>
                    <a:lnTo>
                      <a:pt x="73" y="41"/>
                    </a:lnTo>
                    <a:lnTo>
                      <a:pt x="95" y="57"/>
                    </a:lnTo>
                    <a:lnTo>
                      <a:pt x="119" y="75"/>
                    </a:lnTo>
                    <a:lnTo>
                      <a:pt x="146" y="93"/>
                    </a:lnTo>
                    <a:lnTo>
                      <a:pt x="174" y="111"/>
                    </a:lnTo>
                    <a:lnTo>
                      <a:pt x="205" y="130"/>
                    </a:lnTo>
                    <a:lnTo>
                      <a:pt x="236" y="148"/>
                    </a:lnTo>
                    <a:lnTo>
                      <a:pt x="269" y="167"/>
                    </a:lnTo>
                    <a:lnTo>
                      <a:pt x="301" y="183"/>
                    </a:lnTo>
                    <a:lnTo>
                      <a:pt x="336" y="198"/>
                    </a:lnTo>
                    <a:lnTo>
                      <a:pt x="370" y="210"/>
                    </a:lnTo>
                    <a:lnTo>
                      <a:pt x="404" y="221"/>
                    </a:lnTo>
                    <a:lnTo>
                      <a:pt x="379" y="269"/>
                    </a:lnTo>
                    <a:lnTo>
                      <a:pt x="375" y="267"/>
                    </a:lnTo>
                    <a:lnTo>
                      <a:pt x="369" y="266"/>
                    </a:lnTo>
                    <a:lnTo>
                      <a:pt x="357" y="261"/>
                    </a:lnTo>
                    <a:lnTo>
                      <a:pt x="342" y="257"/>
                    </a:lnTo>
                    <a:lnTo>
                      <a:pt x="322" y="249"/>
                    </a:lnTo>
                    <a:lnTo>
                      <a:pt x="299" y="240"/>
                    </a:lnTo>
                    <a:lnTo>
                      <a:pt x="275" y="229"/>
                    </a:lnTo>
                    <a:lnTo>
                      <a:pt x="249" y="217"/>
                    </a:lnTo>
                    <a:lnTo>
                      <a:pt x="219" y="201"/>
                    </a:lnTo>
                    <a:lnTo>
                      <a:pt x="189" y="185"/>
                    </a:lnTo>
                    <a:lnTo>
                      <a:pt x="158" y="165"/>
                    </a:lnTo>
                    <a:lnTo>
                      <a:pt x="126" y="145"/>
                    </a:lnTo>
                    <a:lnTo>
                      <a:pt x="93" y="121"/>
                    </a:lnTo>
                    <a:lnTo>
                      <a:pt x="61" y="95"/>
                    </a:lnTo>
                    <a:lnTo>
                      <a:pt x="30" y="68"/>
                    </a:lnTo>
                    <a:lnTo>
                      <a:pt x="0" y="38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1" name="Freeform 51">
                <a:extLst>
                  <a:ext uri="{FF2B5EF4-FFF2-40B4-BE49-F238E27FC236}">
                    <a16:creationId xmlns:a16="http://schemas.microsoft.com/office/drawing/2014/main" id="{3F96F524-AD50-49AA-9ECF-0BD7CF611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" y="374"/>
                <a:ext cx="56" cy="31"/>
              </a:xfrm>
              <a:custGeom>
                <a:avLst/>
                <a:gdLst>
                  <a:gd name="T0" fmla="*/ 6 w 222"/>
                  <a:gd name="T1" fmla="*/ 56 h 122"/>
                  <a:gd name="T2" fmla="*/ 24 w 222"/>
                  <a:gd name="T3" fmla="*/ 67 h 122"/>
                  <a:gd name="T4" fmla="*/ 45 w 222"/>
                  <a:gd name="T5" fmla="*/ 79 h 122"/>
                  <a:gd name="T6" fmla="*/ 68 w 222"/>
                  <a:gd name="T7" fmla="*/ 90 h 122"/>
                  <a:gd name="T8" fmla="*/ 90 w 222"/>
                  <a:gd name="T9" fmla="*/ 99 h 122"/>
                  <a:gd name="T10" fmla="*/ 111 w 222"/>
                  <a:gd name="T11" fmla="*/ 108 h 122"/>
                  <a:gd name="T12" fmla="*/ 130 w 222"/>
                  <a:gd name="T13" fmla="*/ 115 h 122"/>
                  <a:gd name="T14" fmla="*/ 143 w 222"/>
                  <a:gd name="T15" fmla="*/ 119 h 122"/>
                  <a:gd name="T16" fmla="*/ 153 w 222"/>
                  <a:gd name="T17" fmla="*/ 121 h 122"/>
                  <a:gd name="T18" fmla="*/ 163 w 222"/>
                  <a:gd name="T19" fmla="*/ 117 h 122"/>
                  <a:gd name="T20" fmla="*/ 177 w 222"/>
                  <a:gd name="T21" fmla="*/ 108 h 122"/>
                  <a:gd name="T22" fmla="*/ 191 w 222"/>
                  <a:gd name="T23" fmla="*/ 95 h 122"/>
                  <a:gd name="T24" fmla="*/ 203 w 222"/>
                  <a:gd name="T25" fmla="*/ 79 h 122"/>
                  <a:gd name="T26" fmla="*/ 213 w 222"/>
                  <a:gd name="T27" fmla="*/ 61 h 122"/>
                  <a:gd name="T28" fmla="*/ 220 w 222"/>
                  <a:gd name="T29" fmla="*/ 41 h 122"/>
                  <a:gd name="T30" fmla="*/ 222 w 222"/>
                  <a:gd name="T31" fmla="*/ 21 h 122"/>
                  <a:gd name="T32" fmla="*/ 189 w 222"/>
                  <a:gd name="T33" fmla="*/ 0 h 122"/>
                  <a:gd name="T34" fmla="*/ 189 w 222"/>
                  <a:gd name="T35" fmla="*/ 6 h 122"/>
                  <a:gd name="T36" fmla="*/ 188 w 222"/>
                  <a:gd name="T37" fmla="*/ 17 h 122"/>
                  <a:gd name="T38" fmla="*/ 186 w 222"/>
                  <a:gd name="T39" fmla="*/ 30 h 122"/>
                  <a:gd name="T40" fmla="*/ 182 w 222"/>
                  <a:gd name="T41" fmla="*/ 46 h 122"/>
                  <a:gd name="T42" fmla="*/ 177 w 222"/>
                  <a:gd name="T43" fmla="*/ 60 h 122"/>
                  <a:gd name="T44" fmla="*/ 168 w 222"/>
                  <a:gd name="T45" fmla="*/ 73 h 122"/>
                  <a:gd name="T46" fmla="*/ 155 w 222"/>
                  <a:gd name="T47" fmla="*/ 83 h 122"/>
                  <a:gd name="T48" fmla="*/ 146 w 222"/>
                  <a:gd name="T49" fmla="*/ 86 h 122"/>
                  <a:gd name="T50" fmla="*/ 137 w 222"/>
                  <a:gd name="T51" fmla="*/ 82 h 122"/>
                  <a:gd name="T52" fmla="*/ 119 w 222"/>
                  <a:gd name="T53" fmla="*/ 75 h 122"/>
                  <a:gd name="T54" fmla="*/ 99 w 222"/>
                  <a:gd name="T55" fmla="*/ 67 h 122"/>
                  <a:gd name="T56" fmla="*/ 77 w 222"/>
                  <a:gd name="T57" fmla="*/ 57 h 122"/>
                  <a:gd name="T58" fmla="*/ 55 w 222"/>
                  <a:gd name="T59" fmla="*/ 47 h 122"/>
                  <a:gd name="T60" fmla="*/ 36 w 222"/>
                  <a:gd name="T61" fmla="*/ 39 h 122"/>
                  <a:gd name="T62" fmla="*/ 22 w 222"/>
                  <a:gd name="T63" fmla="*/ 32 h 122"/>
                  <a:gd name="T64" fmla="*/ 0 w 222"/>
                  <a:gd name="T65" fmla="*/ 5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2" h="122">
                    <a:moveTo>
                      <a:pt x="0" y="51"/>
                    </a:moveTo>
                    <a:lnTo>
                      <a:pt x="6" y="56"/>
                    </a:lnTo>
                    <a:lnTo>
                      <a:pt x="15" y="62"/>
                    </a:lnTo>
                    <a:lnTo>
                      <a:pt x="24" y="67"/>
                    </a:lnTo>
                    <a:lnTo>
                      <a:pt x="35" y="73"/>
                    </a:lnTo>
                    <a:lnTo>
                      <a:pt x="45" y="79"/>
                    </a:lnTo>
                    <a:lnTo>
                      <a:pt x="57" y="84"/>
                    </a:lnTo>
                    <a:lnTo>
                      <a:pt x="68" y="90"/>
                    </a:lnTo>
                    <a:lnTo>
                      <a:pt x="80" y="96"/>
                    </a:lnTo>
                    <a:lnTo>
                      <a:pt x="90" y="99"/>
                    </a:lnTo>
                    <a:lnTo>
                      <a:pt x="101" y="104"/>
                    </a:lnTo>
                    <a:lnTo>
                      <a:pt x="111" y="108"/>
                    </a:lnTo>
                    <a:lnTo>
                      <a:pt x="122" y="113"/>
                    </a:lnTo>
                    <a:lnTo>
                      <a:pt x="130" y="115"/>
                    </a:lnTo>
                    <a:lnTo>
                      <a:pt x="137" y="118"/>
                    </a:lnTo>
                    <a:lnTo>
                      <a:pt x="143" y="119"/>
                    </a:lnTo>
                    <a:lnTo>
                      <a:pt x="149" y="122"/>
                    </a:lnTo>
                    <a:lnTo>
                      <a:pt x="153" y="121"/>
                    </a:lnTo>
                    <a:lnTo>
                      <a:pt x="158" y="119"/>
                    </a:lnTo>
                    <a:lnTo>
                      <a:pt x="163" y="117"/>
                    </a:lnTo>
                    <a:lnTo>
                      <a:pt x="170" y="113"/>
                    </a:lnTo>
                    <a:lnTo>
                      <a:pt x="177" y="108"/>
                    </a:lnTo>
                    <a:lnTo>
                      <a:pt x="184" y="102"/>
                    </a:lnTo>
                    <a:lnTo>
                      <a:pt x="191" y="95"/>
                    </a:lnTo>
                    <a:lnTo>
                      <a:pt x="198" y="88"/>
                    </a:lnTo>
                    <a:lnTo>
                      <a:pt x="203" y="79"/>
                    </a:lnTo>
                    <a:lnTo>
                      <a:pt x="208" y="70"/>
                    </a:lnTo>
                    <a:lnTo>
                      <a:pt x="213" y="61"/>
                    </a:lnTo>
                    <a:lnTo>
                      <a:pt x="218" y="52"/>
                    </a:lnTo>
                    <a:lnTo>
                      <a:pt x="220" y="41"/>
                    </a:lnTo>
                    <a:lnTo>
                      <a:pt x="222" y="31"/>
                    </a:lnTo>
                    <a:lnTo>
                      <a:pt x="222" y="21"/>
                    </a:lnTo>
                    <a:lnTo>
                      <a:pt x="221" y="11"/>
                    </a:lnTo>
                    <a:lnTo>
                      <a:pt x="189" y="0"/>
                    </a:lnTo>
                    <a:lnTo>
                      <a:pt x="189" y="3"/>
                    </a:lnTo>
                    <a:lnTo>
                      <a:pt x="189" y="6"/>
                    </a:lnTo>
                    <a:lnTo>
                      <a:pt x="189" y="11"/>
                    </a:lnTo>
                    <a:lnTo>
                      <a:pt x="188" y="17"/>
                    </a:lnTo>
                    <a:lnTo>
                      <a:pt x="188" y="24"/>
                    </a:lnTo>
                    <a:lnTo>
                      <a:pt x="186" y="30"/>
                    </a:lnTo>
                    <a:lnTo>
                      <a:pt x="186" y="39"/>
                    </a:lnTo>
                    <a:lnTo>
                      <a:pt x="182" y="46"/>
                    </a:lnTo>
                    <a:lnTo>
                      <a:pt x="180" y="53"/>
                    </a:lnTo>
                    <a:lnTo>
                      <a:pt x="177" y="60"/>
                    </a:lnTo>
                    <a:lnTo>
                      <a:pt x="173" y="68"/>
                    </a:lnTo>
                    <a:lnTo>
                      <a:pt x="168" y="73"/>
                    </a:lnTo>
                    <a:lnTo>
                      <a:pt x="162" y="80"/>
                    </a:lnTo>
                    <a:lnTo>
                      <a:pt x="155" y="83"/>
                    </a:lnTo>
                    <a:lnTo>
                      <a:pt x="147" y="87"/>
                    </a:lnTo>
                    <a:lnTo>
                      <a:pt x="146" y="86"/>
                    </a:lnTo>
                    <a:lnTo>
                      <a:pt x="142" y="85"/>
                    </a:lnTo>
                    <a:lnTo>
                      <a:pt x="137" y="82"/>
                    </a:lnTo>
                    <a:lnTo>
                      <a:pt x="130" y="80"/>
                    </a:lnTo>
                    <a:lnTo>
                      <a:pt x="119" y="75"/>
                    </a:lnTo>
                    <a:lnTo>
                      <a:pt x="109" y="71"/>
                    </a:lnTo>
                    <a:lnTo>
                      <a:pt x="99" y="67"/>
                    </a:lnTo>
                    <a:lnTo>
                      <a:pt x="89" y="63"/>
                    </a:lnTo>
                    <a:lnTo>
                      <a:pt x="77" y="57"/>
                    </a:lnTo>
                    <a:lnTo>
                      <a:pt x="67" y="52"/>
                    </a:lnTo>
                    <a:lnTo>
                      <a:pt x="55" y="47"/>
                    </a:lnTo>
                    <a:lnTo>
                      <a:pt x="46" y="44"/>
                    </a:lnTo>
                    <a:lnTo>
                      <a:pt x="36" y="39"/>
                    </a:lnTo>
                    <a:lnTo>
                      <a:pt x="28" y="35"/>
                    </a:lnTo>
                    <a:lnTo>
                      <a:pt x="22" y="32"/>
                    </a:lnTo>
                    <a:lnTo>
                      <a:pt x="18" y="30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2" name="Freeform 52">
                <a:extLst>
                  <a:ext uri="{FF2B5EF4-FFF2-40B4-BE49-F238E27FC236}">
                    <a16:creationId xmlns:a16="http://schemas.microsoft.com/office/drawing/2014/main" id="{64516AFD-F981-407A-8B02-DF5C18F8E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69"/>
                <a:ext cx="143" cy="60"/>
              </a:xfrm>
              <a:custGeom>
                <a:avLst/>
                <a:gdLst>
                  <a:gd name="T0" fmla="*/ 0 w 575"/>
                  <a:gd name="T1" fmla="*/ 0 h 237"/>
                  <a:gd name="T2" fmla="*/ 10 w 575"/>
                  <a:gd name="T3" fmla="*/ 0 h 237"/>
                  <a:gd name="T4" fmla="*/ 29 w 575"/>
                  <a:gd name="T5" fmla="*/ 3 h 237"/>
                  <a:gd name="T6" fmla="*/ 57 w 575"/>
                  <a:gd name="T7" fmla="*/ 9 h 237"/>
                  <a:gd name="T8" fmla="*/ 92 w 575"/>
                  <a:gd name="T9" fmla="*/ 18 h 237"/>
                  <a:gd name="T10" fmla="*/ 131 w 575"/>
                  <a:gd name="T11" fmla="*/ 31 h 237"/>
                  <a:gd name="T12" fmla="*/ 175 w 575"/>
                  <a:gd name="T13" fmla="*/ 51 h 237"/>
                  <a:gd name="T14" fmla="*/ 222 w 575"/>
                  <a:gd name="T15" fmla="*/ 78 h 237"/>
                  <a:gd name="T16" fmla="*/ 266 w 575"/>
                  <a:gd name="T17" fmla="*/ 99 h 237"/>
                  <a:gd name="T18" fmla="*/ 313 w 575"/>
                  <a:gd name="T19" fmla="*/ 113 h 237"/>
                  <a:gd name="T20" fmla="*/ 367 w 575"/>
                  <a:gd name="T21" fmla="*/ 128 h 237"/>
                  <a:gd name="T22" fmla="*/ 421 w 575"/>
                  <a:gd name="T23" fmla="*/ 145 h 237"/>
                  <a:gd name="T24" fmla="*/ 472 w 575"/>
                  <a:gd name="T25" fmla="*/ 160 h 237"/>
                  <a:gd name="T26" fmla="*/ 518 w 575"/>
                  <a:gd name="T27" fmla="*/ 174 h 237"/>
                  <a:gd name="T28" fmla="*/ 553 w 575"/>
                  <a:gd name="T29" fmla="*/ 184 h 237"/>
                  <a:gd name="T30" fmla="*/ 572 w 575"/>
                  <a:gd name="T31" fmla="*/ 190 h 237"/>
                  <a:gd name="T32" fmla="*/ 558 w 575"/>
                  <a:gd name="T33" fmla="*/ 237 h 237"/>
                  <a:gd name="T34" fmla="*/ 550 w 575"/>
                  <a:gd name="T35" fmla="*/ 234 h 237"/>
                  <a:gd name="T36" fmla="*/ 533 w 575"/>
                  <a:gd name="T37" fmla="*/ 228 h 237"/>
                  <a:gd name="T38" fmla="*/ 503 w 575"/>
                  <a:gd name="T39" fmla="*/ 218 h 237"/>
                  <a:gd name="T40" fmla="*/ 465 w 575"/>
                  <a:gd name="T41" fmla="*/ 207 h 237"/>
                  <a:gd name="T42" fmla="*/ 415 w 575"/>
                  <a:gd name="T43" fmla="*/ 191 h 237"/>
                  <a:gd name="T44" fmla="*/ 357 w 575"/>
                  <a:gd name="T45" fmla="*/ 172 h 237"/>
                  <a:gd name="T46" fmla="*/ 290 w 575"/>
                  <a:gd name="T47" fmla="*/ 151 h 237"/>
                  <a:gd name="T48" fmla="*/ 216 w 575"/>
                  <a:gd name="T49" fmla="*/ 129 h 237"/>
                  <a:gd name="T50" fmla="*/ 183 w 575"/>
                  <a:gd name="T51" fmla="*/ 103 h 237"/>
                  <a:gd name="T52" fmla="*/ 151 w 575"/>
                  <a:gd name="T53" fmla="*/ 82 h 237"/>
                  <a:gd name="T54" fmla="*/ 116 w 575"/>
                  <a:gd name="T55" fmla="*/ 66 h 237"/>
                  <a:gd name="T56" fmla="*/ 84 w 575"/>
                  <a:gd name="T57" fmla="*/ 56 h 237"/>
                  <a:gd name="T58" fmla="*/ 55 w 575"/>
                  <a:gd name="T59" fmla="*/ 47 h 237"/>
                  <a:gd name="T60" fmla="*/ 33 w 575"/>
                  <a:gd name="T61" fmla="*/ 43 h 237"/>
                  <a:gd name="T62" fmla="*/ 18 w 575"/>
                  <a:gd name="T63" fmla="*/ 40 h 237"/>
                  <a:gd name="T64" fmla="*/ 13 w 575"/>
                  <a:gd name="T65" fmla="*/ 40 h 237"/>
                  <a:gd name="T66" fmla="*/ 0 w 575"/>
                  <a:gd name="T6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75" h="237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9" y="2"/>
                    </a:lnTo>
                    <a:lnTo>
                      <a:pt x="29" y="3"/>
                    </a:lnTo>
                    <a:lnTo>
                      <a:pt x="42" y="6"/>
                    </a:lnTo>
                    <a:lnTo>
                      <a:pt x="57" y="9"/>
                    </a:lnTo>
                    <a:lnTo>
                      <a:pt x="74" y="13"/>
                    </a:lnTo>
                    <a:lnTo>
                      <a:pt x="92" y="18"/>
                    </a:lnTo>
                    <a:lnTo>
                      <a:pt x="111" y="24"/>
                    </a:lnTo>
                    <a:lnTo>
                      <a:pt x="131" y="31"/>
                    </a:lnTo>
                    <a:lnTo>
                      <a:pt x="153" y="41"/>
                    </a:lnTo>
                    <a:lnTo>
                      <a:pt x="175" y="51"/>
                    </a:lnTo>
                    <a:lnTo>
                      <a:pt x="199" y="64"/>
                    </a:lnTo>
                    <a:lnTo>
                      <a:pt x="222" y="78"/>
                    </a:lnTo>
                    <a:lnTo>
                      <a:pt x="247" y="94"/>
                    </a:lnTo>
                    <a:lnTo>
                      <a:pt x="266" y="99"/>
                    </a:lnTo>
                    <a:lnTo>
                      <a:pt x="289" y="106"/>
                    </a:lnTo>
                    <a:lnTo>
                      <a:pt x="313" y="113"/>
                    </a:lnTo>
                    <a:lnTo>
                      <a:pt x="341" y="121"/>
                    </a:lnTo>
                    <a:lnTo>
                      <a:pt x="367" y="128"/>
                    </a:lnTo>
                    <a:lnTo>
                      <a:pt x="394" y="137"/>
                    </a:lnTo>
                    <a:lnTo>
                      <a:pt x="421" y="145"/>
                    </a:lnTo>
                    <a:lnTo>
                      <a:pt x="448" y="153"/>
                    </a:lnTo>
                    <a:lnTo>
                      <a:pt x="472" y="160"/>
                    </a:lnTo>
                    <a:lnTo>
                      <a:pt x="496" y="168"/>
                    </a:lnTo>
                    <a:lnTo>
                      <a:pt x="518" y="174"/>
                    </a:lnTo>
                    <a:lnTo>
                      <a:pt x="537" y="180"/>
                    </a:lnTo>
                    <a:lnTo>
                      <a:pt x="553" y="184"/>
                    </a:lnTo>
                    <a:lnTo>
                      <a:pt x="564" y="187"/>
                    </a:lnTo>
                    <a:lnTo>
                      <a:pt x="572" y="190"/>
                    </a:lnTo>
                    <a:lnTo>
                      <a:pt x="575" y="191"/>
                    </a:lnTo>
                    <a:lnTo>
                      <a:pt x="558" y="237"/>
                    </a:lnTo>
                    <a:lnTo>
                      <a:pt x="556" y="236"/>
                    </a:lnTo>
                    <a:lnTo>
                      <a:pt x="550" y="234"/>
                    </a:lnTo>
                    <a:lnTo>
                      <a:pt x="543" y="231"/>
                    </a:lnTo>
                    <a:lnTo>
                      <a:pt x="533" y="228"/>
                    </a:lnTo>
                    <a:lnTo>
                      <a:pt x="519" y="223"/>
                    </a:lnTo>
                    <a:lnTo>
                      <a:pt x="503" y="218"/>
                    </a:lnTo>
                    <a:lnTo>
                      <a:pt x="485" y="213"/>
                    </a:lnTo>
                    <a:lnTo>
                      <a:pt x="465" y="207"/>
                    </a:lnTo>
                    <a:lnTo>
                      <a:pt x="441" y="198"/>
                    </a:lnTo>
                    <a:lnTo>
                      <a:pt x="415" y="191"/>
                    </a:lnTo>
                    <a:lnTo>
                      <a:pt x="387" y="181"/>
                    </a:lnTo>
                    <a:lnTo>
                      <a:pt x="357" y="172"/>
                    </a:lnTo>
                    <a:lnTo>
                      <a:pt x="325" y="161"/>
                    </a:lnTo>
                    <a:lnTo>
                      <a:pt x="290" y="151"/>
                    </a:lnTo>
                    <a:lnTo>
                      <a:pt x="253" y="140"/>
                    </a:lnTo>
                    <a:lnTo>
                      <a:pt x="216" y="129"/>
                    </a:lnTo>
                    <a:lnTo>
                      <a:pt x="200" y="115"/>
                    </a:lnTo>
                    <a:lnTo>
                      <a:pt x="183" y="103"/>
                    </a:lnTo>
                    <a:lnTo>
                      <a:pt x="167" y="92"/>
                    </a:lnTo>
                    <a:lnTo>
                      <a:pt x="151" y="82"/>
                    </a:lnTo>
                    <a:lnTo>
                      <a:pt x="133" y="73"/>
                    </a:lnTo>
                    <a:lnTo>
                      <a:pt x="116" y="66"/>
                    </a:lnTo>
                    <a:lnTo>
                      <a:pt x="100" y="60"/>
                    </a:lnTo>
                    <a:lnTo>
                      <a:pt x="84" y="56"/>
                    </a:lnTo>
                    <a:lnTo>
                      <a:pt x="68" y="50"/>
                    </a:lnTo>
                    <a:lnTo>
                      <a:pt x="55" y="47"/>
                    </a:lnTo>
                    <a:lnTo>
                      <a:pt x="42" y="44"/>
                    </a:lnTo>
                    <a:lnTo>
                      <a:pt x="33" y="43"/>
                    </a:lnTo>
                    <a:lnTo>
                      <a:pt x="24" y="40"/>
                    </a:lnTo>
                    <a:lnTo>
                      <a:pt x="18" y="40"/>
                    </a:lnTo>
                    <a:lnTo>
                      <a:pt x="14" y="40"/>
                    </a:lnTo>
                    <a:lnTo>
                      <a:pt x="13" y="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3" name="Freeform 53">
                <a:extLst>
                  <a:ext uri="{FF2B5EF4-FFF2-40B4-BE49-F238E27FC236}">
                    <a16:creationId xmlns:a16="http://schemas.microsoft.com/office/drawing/2014/main" id="{8C3AA9F7-963F-4BCD-B6C1-1F6B4D66D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" y="442"/>
                <a:ext cx="23" cy="72"/>
              </a:xfrm>
              <a:custGeom>
                <a:avLst/>
                <a:gdLst>
                  <a:gd name="T0" fmla="*/ 0 w 93"/>
                  <a:gd name="T1" fmla="*/ 21 h 291"/>
                  <a:gd name="T2" fmla="*/ 0 w 93"/>
                  <a:gd name="T3" fmla="*/ 21 h 291"/>
                  <a:gd name="T4" fmla="*/ 3 w 93"/>
                  <a:gd name="T5" fmla="*/ 26 h 291"/>
                  <a:gd name="T6" fmla="*/ 7 w 93"/>
                  <a:gd name="T7" fmla="*/ 33 h 291"/>
                  <a:gd name="T8" fmla="*/ 12 w 93"/>
                  <a:gd name="T9" fmla="*/ 42 h 291"/>
                  <a:gd name="T10" fmla="*/ 17 w 93"/>
                  <a:gd name="T11" fmla="*/ 54 h 291"/>
                  <a:gd name="T12" fmla="*/ 24 w 93"/>
                  <a:gd name="T13" fmla="*/ 67 h 291"/>
                  <a:gd name="T14" fmla="*/ 30 w 93"/>
                  <a:gd name="T15" fmla="*/ 83 h 291"/>
                  <a:gd name="T16" fmla="*/ 36 w 93"/>
                  <a:gd name="T17" fmla="*/ 100 h 291"/>
                  <a:gd name="T18" fmla="*/ 40 w 93"/>
                  <a:gd name="T19" fmla="*/ 118 h 291"/>
                  <a:gd name="T20" fmla="*/ 44 w 93"/>
                  <a:gd name="T21" fmla="*/ 138 h 291"/>
                  <a:gd name="T22" fmla="*/ 46 w 93"/>
                  <a:gd name="T23" fmla="*/ 159 h 291"/>
                  <a:gd name="T24" fmla="*/ 47 w 93"/>
                  <a:gd name="T25" fmla="*/ 181 h 291"/>
                  <a:gd name="T26" fmla="*/ 45 w 93"/>
                  <a:gd name="T27" fmla="*/ 202 h 291"/>
                  <a:gd name="T28" fmla="*/ 41 w 93"/>
                  <a:gd name="T29" fmla="*/ 226 h 291"/>
                  <a:gd name="T30" fmla="*/ 33 w 93"/>
                  <a:gd name="T31" fmla="*/ 249 h 291"/>
                  <a:gd name="T32" fmla="*/ 23 w 93"/>
                  <a:gd name="T33" fmla="*/ 272 h 291"/>
                  <a:gd name="T34" fmla="*/ 71 w 93"/>
                  <a:gd name="T35" fmla="*/ 291 h 291"/>
                  <a:gd name="T36" fmla="*/ 71 w 93"/>
                  <a:gd name="T37" fmla="*/ 289 h 291"/>
                  <a:gd name="T38" fmla="*/ 73 w 93"/>
                  <a:gd name="T39" fmla="*/ 282 h 291"/>
                  <a:gd name="T40" fmla="*/ 76 w 93"/>
                  <a:gd name="T41" fmla="*/ 272 h 291"/>
                  <a:gd name="T42" fmla="*/ 80 w 93"/>
                  <a:gd name="T43" fmla="*/ 260 h 291"/>
                  <a:gd name="T44" fmla="*/ 84 w 93"/>
                  <a:gd name="T45" fmla="*/ 244 h 291"/>
                  <a:gd name="T46" fmla="*/ 88 w 93"/>
                  <a:gd name="T47" fmla="*/ 226 h 291"/>
                  <a:gd name="T48" fmla="*/ 90 w 93"/>
                  <a:gd name="T49" fmla="*/ 206 h 291"/>
                  <a:gd name="T50" fmla="*/ 93 w 93"/>
                  <a:gd name="T51" fmla="*/ 183 h 291"/>
                  <a:gd name="T52" fmla="*/ 93 w 93"/>
                  <a:gd name="T53" fmla="*/ 159 h 291"/>
                  <a:gd name="T54" fmla="*/ 92 w 93"/>
                  <a:gd name="T55" fmla="*/ 136 h 291"/>
                  <a:gd name="T56" fmla="*/ 88 w 93"/>
                  <a:gd name="T57" fmla="*/ 112 h 291"/>
                  <a:gd name="T58" fmla="*/ 82 w 93"/>
                  <a:gd name="T59" fmla="*/ 88 h 291"/>
                  <a:gd name="T60" fmla="*/ 72 w 93"/>
                  <a:gd name="T61" fmla="*/ 64 h 291"/>
                  <a:gd name="T62" fmla="*/ 60 w 93"/>
                  <a:gd name="T63" fmla="*/ 41 h 291"/>
                  <a:gd name="T64" fmla="*/ 43 w 93"/>
                  <a:gd name="T65" fmla="*/ 19 h 291"/>
                  <a:gd name="T66" fmla="*/ 23 w 93"/>
                  <a:gd name="T67" fmla="*/ 0 h 291"/>
                  <a:gd name="T68" fmla="*/ 0 w 93"/>
                  <a:gd name="T69" fmla="*/ 21 h 291"/>
                  <a:gd name="T70" fmla="*/ 0 w 93"/>
                  <a:gd name="T71" fmla="*/ 2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291">
                    <a:moveTo>
                      <a:pt x="0" y="21"/>
                    </a:moveTo>
                    <a:lnTo>
                      <a:pt x="0" y="21"/>
                    </a:lnTo>
                    <a:lnTo>
                      <a:pt x="3" y="26"/>
                    </a:lnTo>
                    <a:lnTo>
                      <a:pt x="7" y="33"/>
                    </a:lnTo>
                    <a:lnTo>
                      <a:pt x="12" y="42"/>
                    </a:lnTo>
                    <a:lnTo>
                      <a:pt x="17" y="54"/>
                    </a:lnTo>
                    <a:lnTo>
                      <a:pt x="24" y="67"/>
                    </a:lnTo>
                    <a:lnTo>
                      <a:pt x="30" y="83"/>
                    </a:lnTo>
                    <a:lnTo>
                      <a:pt x="36" y="100"/>
                    </a:lnTo>
                    <a:lnTo>
                      <a:pt x="40" y="118"/>
                    </a:lnTo>
                    <a:lnTo>
                      <a:pt x="44" y="138"/>
                    </a:lnTo>
                    <a:lnTo>
                      <a:pt x="46" y="159"/>
                    </a:lnTo>
                    <a:lnTo>
                      <a:pt x="47" y="181"/>
                    </a:lnTo>
                    <a:lnTo>
                      <a:pt x="45" y="202"/>
                    </a:lnTo>
                    <a:lnTo>
                      <a:pt x="41" y="226"/>
                    </a:lnTo>
                    <a:lnTo>
                      <a:pt x="33" y="249"/>
                    </a:lnTo>
                    <a:lnTo>
                      <a:pt x="23" y="272"/>
                    </a:lnTo>
                    <a:lnTo>
                      <a:pt x="71" y="291"/>
                    </a:lnTo>
                    <a:lnTo>
                      <a:pt x="71" y="289"/>
                    </a:lnTo>
                    <a:lnTo>
                      <a:pt x="73" y="282"/>
                    </a:lnTo>
                    <a:lnTo>
                      <a:pt x="76" y="272"/>
                    </a:lnTo>
                    <a:lnTo>
                      <a:pt x="80" y="260"/>
                    </a:lnTo>
                    <a:lnTo>
                      <a:pt x="84" y="244"/>
                    </a:lnTo>
                    <a:lnTo>
                      <a:pt x="88" y="226"/>
                    </a:lnTo>
                    <a:lnTo>
                      <a:pt x="90" y="206"/>
                    </a:lnTo>
                    <a:lnTo>
                      <a:pt x="93" y="183"/>
                    </a:lnTo>
                    <a:lnTo>
                      <a:pt x="93" y="159"/>
                    </a:lnTo>
                    <a:lnTo>
                      <a:pt x="92" y="136"/>
                    </a:lnTo>
                    <a:lnTo>
                      <a:pt x="88" y="112"/>
                    </a:lnTo>
                    <a:lnTo>
                      <a:pt x="82" y="88"/>
                    </a:lnTo>
                    <a:lnTo>
                      <a:pt x="72" y="64"/>
                    </a:lnTo>
                    <a:lnTo>
                      <a:pt x="60" y="41"/>
                    </a:lnTo>
                    <a:lnTo>
                      <a:pt x="43" y="19"/>
                    </a:lnTo>
                    <a:lnTo>
                      <a:pt x="23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4" name="Freeform 54">
                <a:extLst>
                  <a:ext uri="{FF2B5EF4-FFF2-40B4-BE49-F238E27FC236}">
                    <a16:creationId xmlns:a16="http://schemas.microsoft.com/office/drawing/2014/main" id="{57DD4E43-7672-4298-8B0B-8B4167602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392"/>
                <a:ext cx="86" cy="53"/>
              </a:xfrm>
              <a:custGeom>
                <a:avLst/>
                <a:gdLst>
                  <a:gd name="T0" fmla="*/ 343 w 343"/>
                  <a:gd name="T1" fmla="*/ 203 h 210"/>
                  <a:gd name="T2" fmla="*/ 339 w 343"/>
                  <a:gd name="T3" fmla="*/ 203 h 210"/>
                  <a:gd name="T4" fmla="*/ 332 w 343"/>
                  <a:gd name="T5" fmla="*/ 204 h 210"/>
                  <a:gd name="T6" fmla="*/ 319 w 343"/>
                  <a:gd name="T7" fmla="*/ 206 h 210"/>
                  <a:gd name="T8" fmla="*/ 303 w 343"/>
                  <a:gd name="T9" fmla="*/ 209 h 210"/>
                  <a:gd name="T10" fmla="*/ 282 w 343"/>
                  <a:gd name="T11" fmla="*/ 209 h 210"/>
                  <a:gd name="T12" fmla="*/ 260 w 343"/>
                  <a:gd name="T13" fmla="*/ 210 h 210"/>
                  <a:gd name="T14" fmla="*/ 235 w 343"/>
                  <a:gd name="T15" fmla="*/ 209 h 210"/>
                  <a:gd name="T16" fmla="*/ 208 w 343"/>
                  <a:gd name="T17" fmla="*/ 206 h 210"/>
                  <a:gd name="T18" fmla="*/ 179 w 343"/>
                  <a:gd name="T19" fmla="*/ 199 h 210"/>
                  <a:gd name="T20" fmla="*/ 151 w 343"/>
                  <a:gd name="T21" fmla="*/ 189 h 210"/>
                  <a:gd name="T22" fmla="*/ 123 w 343"/>
                  <a:gd name="T23" fmla="*/ 176 h 210"/>
                  <a:gd name="T24" fmla="*/ 94 w 343"/>
                  <a:gd name="T25" fmla="*/ 160 h 210"/>
                  <a:gd name="T26" fmla="*/ 67 w 343"/>
                  <a:gd name="T27" fmla="*/ 135 h 210"/>
                  <a:gd name="T28" fmla="*/ 43 w 343"/>
                  <a:gd name="T29" fmla="*/ 107 h 210"/>
                  <a:gd name="T30" fmla="*/ 21 w 343"/>
                  <a:gd name="T31" fmla="*/ 73 h 210"/>
                  <a:gd name="T32" fmla="*/ 2 w 343"/>
                  <a:gd name="T33" fmla="*/ 34 h 210"/>
                  <a:gd name="T34" fmla="*/ 0 w 343"/>
                  <a:gd name="T35" fmla="*/ 27 h 210"/>
                  <a:gd name="T36" fmla="*/ 0 w 343"/>
                  <a:gd name="T37" fmla="*/ 24 h 210"/>
                  <a:gd name="T38" fmla="*/ 1 w 343"/>
                  <a:gd name="T39" fmla="*/ 19 h 210"/>
                  <a:gd name="T40" fmla="*/ 3 w 343"/>
                  <a:gd name="T41" fmla="*/ 16 h 210"/>
                  <a:gd name="T42" fmla="*/ 8 w 343"/>
                  <a:gd name="T43" fmla="*/ 9 h 210"/>
                  <a:gd name="T44" fmla="*/ 17 w 343"/>
                  <a:gd name="T45" fmla="*/ 5 h 210"/>
                  <a:gd name="T46" fmla="*/ 25 w 343"/>
                  <a:gd name="T47" fmla="*/ 2 h 210"/>
                  <a:gd name="T48" fmla="*/ 32 w 343"/>
                  <a:gd name="T49" fmla="*/ 1 h 210"/>
                  <a:gd name="T50" fmla="*/ 38 w 343"/>
                  <a:gd name="T51" fmla="*/ 0 h 210"/>
                  <a:gd name="T52" fmla="*/ 40 w 343"/>
                  <a:gd name="T53" fmla="*/ 0 h 210"/>
                  <a:gd name="T54" fmla="*/ 40 w 343"/>
                  <a:gd name="T55" fmla="*/ 1 h 210"/>
                  <a:gd name="T56" fmla="*/ 42 w 343"/>
                  <a:gd name="T57" fmla="*/ 8 h 210"/>
                  <a:gd name="T58" fmla="*/ 46 w 343"/>
                  <a:gd name="T59" fmla="*/ 16 h 210"/>
                  <a:gd name="T60" fmla="*/ 52 w 343"/>
                  <a:gd name="T61" fmla="*/ 28 h 210"/>
                  <a:gd name="T62" fmla="*/ 59 w 343"/>
                  <a:gd name="T63" fmla="*/ 41 h 210"/>
                  <a:gd name="T64" fmla="*/ 69 w 343"/>
                  <a:gd name="T65" fmla="*/ 57 h 210"/>
                  <a:gd name="T66" fmla="*/ 80 w 343"/>
                  <a:gd name="T67" fmla="*/ 73 h 210"/>
                  <a:gd name="T68" fmla="*/ 95 w 343"/>
                  <a:gd name="T69" fmla="*/ 90 h 210"/>
                  <a:gd name="T70" fmla="*/ 111 w 343"/>
                  <a:gd name="T71" fmla="*/ 105 h 210"/>
                  <a:gd name="T72" fmla="*/ 130 w 343"/>
                  <a:gd name="T73" fmla="*/ 120 h 210"/>
                  <a:gd name="T74" fmla="*/ 152 w 343"/>
                  <a:gd name="T75" fmla="*/ 133 h 210"/>
                  <a:gd name="T76" fmla="*/ 176 w 343"/>
                  <a:gd name="T77" fmla="*/ 146 h 210"/>
                  <a:gd name="T78" fmla="*/ 202 w 343"/>
                  <a:gd name="T79" fmla="*/ 155 h 210"/>
                  <a:gd name="T80" fmla="*/ 232 w 343"/>
                  <a:gd name="T81" fmla="*/ 161 h 210"/>
                  <a:gd name="T82" fmla="*/ 264 w 343"/>
                  <a:gd name="T83" fmla="*/ 163 h 210"/>
                  <a:gd name="T84" fmla="*/ 301 w 343"/>
                  <a:gd name="T85" fmla="*/ 161 h 210"/>
                  <a:gd name="T86" fmla="*/ 306 w 343"/>
                  <a:gd name="T87" fmla="*/ 160 h 210"/>
                  <a:gd name="T88" fmla="*/ 311 w 343"/>
                  <a:gd name="T89" fmla="*/ 160 h 210"/>
                  <a:gd name="T90" fmla="*/ 316 w 343"/>
                  <a:gd name="T91" fmla="*/ 162 h 210"/>
                  <a:gd name="T92" fmla="*/ 320 w 343"/>
                  <a:gd name="T93" fmla="*/ 165 h 210"/>
                  <a:gd name="T94" fmla="*/ 327 w 343"/>
                  <a:gd name="T95" fmla="*/ 171 h 210"/>
                  <a:gd name="T96" fmla="*/ 333 w 343"/>
                  <a:gd name="T97" fmla="*/ 180 h 210"/>
                  <a:gd name="T98" fmla="*/ 337 w 343"/>
                  <a:gd name="T99" fmla="*/ 187 h 210"/>
                  <a:gd name="T100" fmla="*/ 340 w 343"/>
                  <a:gd name="T101" fmla="*/ 195 h 210"/>
                  <a:gd name="T102" fmla="*/ 343 w 343"/>
                  <a:gd name="T103" fmla="*/ 200 h 210"/>
                  <a:gd name="T104" fmla="*/ 343 w 343"/>
                  <a:gd name="T105" fmla="*/ 203 h 210"/>
                  <a:gd name="T106" fmla="*/ 343 w 343"/>
                  <a:gd name="T107" fmla="*/ 20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3" h="210">
                    <a:moveTo>
                      <a:pt x="343" y="203"/>
                    </a:moveTo>
                    <a:lnTo>
                      <a:pt x="339" y="203"/>
                    </a:lnTo>
                    <a:lnTo>
                      <a:pt x="332" y="204"/>
                    </a:lnTo>
                    <a:lnTo>
                      <a:pt x="319" y="206"/>
                    </a:lnTo>
                    <a:lnTo>
                      <a:pt x="303" y="209"/>
                    </a:lnTo>
                    <a:lnTo>
                      <a:pt x="282" y="209"/>
                    </a:lnTo>
                    <a:lnTo>
                      <a:pt x="260" y="210"/>
                    </a:lnTo>
                    <a:lnTo>
                      <a:pt x="235" y="209"/>
                    </a:lnTo>
                    <a:lnTo>
                      <a:pt x="208" y="206"/>
                    </a:lnTo>
                    <a:lnTo>
                      <a:pt x="179" y="199"/>
                    </a:lnTo>
                    <a:lnTo>
                      <a:pt x="151" y="189"/>
                    </a:lnTo>
                    <a:lnTo>
                      <a:pt x="123" y="176"/>
                    </a:lnTo>
                    <a:lnTo>
                      <a:pt x="94" y="160"/>
                    </a:lnTo>
                    <a:lnTo>
                      <a:pt x="67" y="135"/>
                    </a:lnTo>
                    <a:lnTo>
                      <a:pt x="43" y="107"/>
                    </a:lnTo>
                    <a:lnTo>
                      <a:pt x="21" y="73"/>
                    </a:lnTo>
                    <a:lnTo>
                      <a:pt x="2" y="34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3" y="16"/>
                    </a:lnTo>
                    <a:lnTo>
                      <a:pt x="8" y="9"/>
                    </a:lnTo>
                    <a:lnTo>
                      <a:pt x="17" y="5"/>
                    </a:lnTo>
                    <a:lnTo>
                      <a:pt x="25" y="2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1"/>
                    </a:lnTo>
                    <a:lnTo>
                      <a:pt x="42" y="8"/>
                    </a:lnTo>
                    <a:lnTo>
                      <a:pt x="46" y="16"/>
                    </a:lnTo>
                    <a:lnTo>
                      <a:pt x="52" y="28"/>
                    </a:lnTo>
                    <a:lnTo>
                      <a:pt x="59" y="41"/>
                    </a:lnTo>
                    <a:lnTo>
                      <a:pt x="69" y="57"/>
                    </a:lnTo>
                    <a:lnTo>
                      <a:pt x="80" y="73"/>
                    </a:lnTo>
                    <a:lnTo>
                      <a:pt x="95" y="90"/>
                    </a:lnTo>
                    <a:lnTo>
                      <a:pt x="111" y="105"/>
                    </a:lnTo>
                    <a:lnTo>
                      <a:pt x="130" y="120"/>
                    </a:lnTo>
                    <a:lnTo>
                      <a:pt x="152" y="133"/>
                    </a:lnTo>
                    <a:lnTo>
                      <a:pt x="176" y="146"/>
                    </a:lnTo>
                    <a:lnTo>
                      <a:pt x="202" y="155"/>
                    </a:lnTo>
                    <a:lnTo>
                      <a:pt x="232" y="161"/>
                    </a:lnTo>
                    <a:lnTo>
                      <a:pt x="264" y="163"/>
                    </a:lnTo>
                    <a:lnTo>
                      <a:pt x="301" y="161"/>
                    </a:lnTo>
                    <a:lnTo>
                      <a:pt x="306" y="160"/>
                    </a:lnTo>
                    <a:lnTo>
                      <a:pt x="311" y="160"/>
                    </a:lnTo>
                    <a:lnTo>
                      <a:pt x="316" y="162"/>
                    </a:lnTo>
                    <a:lnTo>
                      <a:pt x="320" y="165"/>
                    </a:lnTo>
                    <a:lnTo>
                      <a:pt x="327" y="171"/>
                    </a:lnTo>
                    <a:lnTo>
                      <a:pt x="333" y="180"/>
                    </a:lnTo>
                    <a:lnTo>
                      <a:pt x="337" y="187"/>
                    </a:lnTo>
                    <a:lnTo>
                      <a:pt x="340" y="195"/>
                    </a:lnTo>
                    <a:lnTo>
                      <a:pt x="343" y="200"/>
                    </a:lnTo>
                    <a:lnTo>
                      <a:pt x="343" y="203"/>
                    </a:lnTo>
                    <a:lnTo>
                      <a:pt x="343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5" name="Freeform 55">
                <a:extLst>
                  <a:ext uri="{FF2B5EF4-FFF2-40B4-BE49-F238E27FC236}">
                    <a16:creationId xmlns:a16="http://schemas.microsoft.com/office/drawing/2014/main" id="{9C9F9096-357A-43B8-88F5-3CF47B9D1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" y="380"/>
                <a:ext cx="185" cy="43"/>
              </a:xfrm>
              <a:custGeom>
                <a:avLst/>
                <a:gdLst>
                  <a:gd name="T0" fmla="*/ 0 w 739"/>
                  <a:gd name="T1" fmla="*/ 3 h 171"/>
                  <a:gd name="T2" fmla="*/ 2 w 739"/>
                  <a:gd name="T3" fmla="*/ 3 h 171"/>
                  <a:gd name="T4" fmla="*/ 6 w 739"/>
                  <a:gd name="T5" fmla="*/ 8 h 171"/>
                  <a:gd name="T6" fmla="*/ 13 w 739"/>
                  <a:gd name="T7" fmla="*/ 14 h 171"/>
                  <a:gd name="T8" fmla="*/ 24 w 739"/>
                  <a:gd name="T9" fmla="*/ 23 h 171"/>
                  <a:gd name="T10" fmla="*/ 35 w 739"/>
                  <a:gd name="T11" fmla="*/ 32 h 171"/>
                  <a:gd name="T12" fmla="*/ 49 w 739"/>
                  <a:gd name="T13" fmla="*/ 43 h 171"/>
                  <a:gd name="T14" fmla="*/ 64 w 739"/>
                  <a:gd name="T15" fmla="*/ 56 h 171"/>
                  <a:gd name="T16" fmla="*/ 80 w 739"/>
                  <a:gd name="T17" fmla="*/ 69 h 171"/>
                  <a:gd name="T18" fmla="*/ 96 w 739"/>
                  <a:gd name="T19" fmla="*/ 82 h 171"/>
                  <a:gd name="T20" fmla="*/ 112 w 739"/>
                  <a:gd name="T21" fmla="*/ 95 h 171"/>
                  <a:gd name="T22" fmla="*/ 130 w 739"/>
                  <a:gd name="T23" fmla="*/ 107 h 171"/>
                  <a:gd name="T24" fmla="*/ 146 w 739"/>
                  <a:gd name="T25" fmla="*/ 119 h 171"/>
                  <a:gd name="T26" fmla="*/ 159 w 739"/>
                  <a:gd name="T27" fmla="*/ 129 h 171"/>
                  <a:gd name="T28" fmla="*/ 173 w 739"/>
                  <a:gd name="T29" fmla="*/ 138 h 171"/>
                  <a:gd name="T30" fmla="*/ 184 w 739"/>
                  <a:gd name="T31" fmla="*/ 145 h 171"/>
                  <a:gd name="T32" fmla="*/ 194 w 739"/>
                  <a:gd name="T33" fmla="*/ 151 h 171"/>
                  <a:gd name="T34" fmla="*/ 268 w 739"/>
                  <a:gd name="T35" fmla="*/ 91 h 171"/>
                  <a:gd name="T36" fmla="*/ 358 w 739"/>
                  <a:gd name="T37" fmla="*/ 166 h 171"/>
                  <a:gd name="T38" fmla="*/ 461 w 739"/>
                  <a:gd name="T39" fmla="*/ 92 h 171"/>
                  <a:gd name="T40" fmla="*/ 555 w 739"/>
                  <a:gd name="T41" fmla="*/ 171 h 171"/>
                  <a:gd name="T42" fmla="*/ 654 w 739"/>
                  <a:gd name="T43" fmla="*/ 89 h 171"/>
                  <a:gd name="T44" fmla="*/ 739 w 739"/>
                  <a:gd name="T45" fmla="*/ 86 h 171"/>
                  <a:gd name="T46" fmla="*/ 735 w 739"/>
                  <a:gd name="T47" fmla="*/ 45 h 171"/>
                  <a:gd name="T48" fmla="*/ 646 w 739"/>
                  <a:gd name="T49" fmla="*/ 43 h 171"/>
                  <a:gd name="T50" fmla="*/ 565 w 739"/>
                  <a:gd name="T51" fmla="*/ 115 h 171"/>
                  <a:gd name="T52" fmla="*/ 467 w 739"/>
                  <a:gd name="T53" fmla="*/ 43 h 171"/>
                  <a:gd name="T54" fmla="*/ 361 w 739"/>
                  <a:gd name="T55" fmla="*/ 107 h 171"/>
                  <a:gd name="T56" fmla="*/ 270 w 739"/>
                  <a:gd name="T57" fmla="*/ 39 h 171"/>
                  <a:gd name="T58" fmla="*/ 192 w 739"/>
                  <a:gd name="T59" fmla="*/ 92 h 171"/>
                  <a:gd name="T60" fmla="*/ 69 w 739"/>
                  <a:gd name="T61" fmla="*/ 0 h 171"/>
                  <a:gd name="T62" fmla="*/ 0 w 739"/>
                  <a:gd name="T63" fmla="*/ 3 h 171"/>
                  <a:gd name="T64" fmla="*/ 0 w 739"/>
                  <a:gd name="T65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9" h="171">
                    <a:moveTo>
                      <a:pt x="0" y="3"/>
                    </a:moveTo>
                    <a:lnTo>
                      <a:pt x="2" y="3"/>
                    </a:lnTo>
                    <a:lnTo>
                      <a:pt x="6" y="8"/>
                    </a:lnTo>
                    <a:lnTo>
                      <a:pt x="13" y="14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9" y="43"/>
                    </a:lnTo>
                    <a:lnTo>
                      <a:pt x="64" y="56"/>
                    </a:lnTo>
                    <a:lnTo>
                      <a:pt x="80" y="69"/>
                    </a:lnTo>
                    <a:lnTo>
                      <a:pt x="96" y="82"/>
                    </a:lnTo>
                    <a:lnTo>
                      <a:pt x="112" y="95"/>
                    </a:lnTo>
                    <a:lnTo>
                      <a:pt x="130" y="107"/>
                    </a:lnTo>
                    <a:lnTo>
                      <a:pt x="146" y="119"/>
                    </a:lnTo>
                    <a:lnTo>
                      <a:pt x="159" y="129"/>
                    </a:lnTo>
                    <a:lnTo>
                      <a:pt x="173" y="138"/>
                    </a:lnTo>
                    <a:lnTo>
                      <a:pt x="184" y="145"/>
                    </a:lnTo>
                    <a:lnTo>
                      <a:pt x="194" y="151"/>
                    </a:lnTo>
                    <a:lnTo>
                      <a:pt x="268" y="91"/>
                    </a:lnTo>
                    <a:lnTo>
                      <a:pt x="358" y="166"/>
                    </a:lnTo>
                    <a:lnTo>
                      <a:pt x="461" y="92"/>
                    </a:lnTo>
                    <a:lnTo>
                      <a:pt x="555" y="171"/>
                    </a:lnTo>
                    <a:lnTo>
                      <a:pt x="654" y="89"/>
                    </a:lnTo>
                    <a:lnTo>
                      <a:pt x="739" y="86"/>
                    </a:lnTo>
                    <a:lnTo>
                      <a:pt x="735" y="45"/>
                    </a:lnTo>
                    <a:lnTo>
                      <a:pt x="646" y="43"/>
                    </a:lnTo>
                    <a:lnTo>
                      <a:pt x="565" y="115"/>
                    </a:lnTo>
                    <a:lnTo>
                      <a:pt x="467" y="43"/>
                    </a:lnTo>
                    <a:lnTo>
                      <a:pt x="361" y="107"/>
                    </a:lnTo>
                    <a:lnTo>
                      <a:pt x="270" y="39"/>
                    </a:lnTo>
                    <a:lnTo>
                      <a:pt x="192" y="92"/>
                    </a:lnTo>
                    <a:lnTo>
                      <a:pt x="69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6" name="Freeform 56">
                <a:extLst>
                  <a:ext uri="{FF2B5EF4-FFF2-40B4-BE49-F238E27FC236}">
                    <a16:creationId xmlns:a16="http://schemas.microsoft.com/office/drawing/2014/main" id="{1A300EDE-36A0-4960-8895-F26A9DDF0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" y="409"/>
                <a:ext cx="73" cy="143"/>
              </a:xfrm>
              <a:custGeom>
                <a:avLst/>
                <a:gdLst>
                  <a:gd name="T0" fmla="*/ 61 w 293"/>
                  <a:gd name="T1" fmla="*/ 1 h 569"/>
                  <a:gd name="T2" fmla="*/ 57 w 293"/>
                  <a:gd name="T3" fmla="*/ 10 h 569"/>
                  <a:gd name="T4" fmla="*/ 47 w 293"/>
                  <a:gd name="T5" fmla="*/ 26 h 569"/>
                  <a:gd name="T6" fmla="*/ 37 w 293"/>
                  <a:gd name="T7" fmla="*/ 48 h 569"/>
                  <a:gd name="T8" fmla="*/ 26 w 293"/>
                  <a:gd name="T9" fmla="*/ 72 h 569"/>
                  <a:gd name="T10" fmla="*/ 15 w 293"/>
                  <a:gd name="T11" fmla="*/ 98 h 569"/>
                  <a:gd name="T12" fmla="*/ 6 w 293"/>
                  <a:gd name="T13" fmla="*/ 121 h 569"/>
                  <a:gd name="T14" fmla="*/ 1 w 293"/>
                  <a:gd name="T15" fmla="*/ 140 h 569"/>
                  <a:gd name="T16" fmla="*/ 0 w 293"/>
                  <a:gd name="T17" fmla="*/ 156 h 569"/>
                  <a:gd name="T18" fmla="*/ 4 w 293"/>
                  <a:gd name="T19" fmla="*/ 190 h 569"/>
                  <a:gd name="T20" fmla="*/ 11 w 293"/>
                  <a:gd name="T21" fmla="*/ 241 h 569"/>
                  <a:gd name="T22" fmla="*/ 24 w 293"/>
                  <a:gd name="T23" fmla="*/ 302 h 569"/>
                  <a:gd name="T24" fmla="*/ 39 w 293"/>
                  <a:gd name="T25" fmla="*/ 370 h 569"/>
                  <a:gd name="T26" fmla="*/ 58 w 293"/>
                  <a:gd name="T27" fmla="*/ 435 h 569"/>
                  <a:gd name="T28" fmla="*/ 80 w 293"/>
                  <a:gd name="T29" fmla="*/ 493 h 569"/>
                  <a:gd name="T30" fmla="*/ 106 w 293"/>
                  <a:gd name="T31" fmla="*/ 538 h 569"/>
                  <a:gd name="T32" fmla="*/ 134 w 293"/>
                  <a:gd name="T33" fmla="*/ 563 h 569"/>
                  <a:gd name="T34" fmla="*/ 169 w 293"/>
                  <a:gd name="T35" fmla="*/ 569 h 569"/>
                  <a:gd name="T36" fmla="*/ 205 w 293"/>
                  <a:gd name="T37" fmla="*/ 559 h 569"/>
                  <a:gd name="T38" fmla="*/ 240 w 293"/>
                  <a:gd name="T39" fmla="*/ 530 h 569"/>
                  <a:gd name="T40" fmla="*/ 269 w 293"/>
                  <a:gd name="T41" fmla="*/ 486 h 569"/>
                  <a:gd name="T42" fmla="*/ 287 w 293"/>
                  <a:gd name="T43" fmla="*/ 426 h 569"/>
                  <a:gd name="T44" fmla="*/ 293 w 293"/>
                  <a:gd name="T45" fmla="*/ 352 h 569"/>
                  <a:gd name="T46" fmla="*/ 280 w 293"/>
                  <a:gd name="T47" fmla="*/ 263 h 569"/>
                  <a:gd name="T48" fmla="*/ 263 w 293"/>
                  <a:gd name="T49" fmla="*/ 210 h 569"/>
                  <a:gd name="T50" fmla="*/ 257 w 293"/>
                  <a:gd name="T51" fmla="*/ 204 h 569"/>
                  <a:gd name="T52" fmla="*/ 249 w 293"/>
                  <a:gd name="T53" fmla="*/ 206 h 569"/>
                  <a:gd name="T54" fmla="*/ 237 w 293"/>
                  <a:gd name="T55" fmla="*/ 216 h 569"/>
                  <a:gd name="T56" fmla="*/ 231 w 293"/>
                  <a:gd name="T57" fmla="*/ 226 h 569"/>
                  <a:gd name="T58" fmla="*/ 230 w 293"/>
                  <a:gd name="T59" fmla="*/ 230 h 569"/>
                  <a:gd name="T60" fmla="*/ 234 w 293"/>
                  <a:gd name="T61" fmla="*/ 250 h 569"/>
                  <a:gd name="T62" fmla="*/ 239 w 293"/>
                  <a:gd name="T63" fmla="*/ 286 h 569"/>
                  <a:gd name="T64" fmla="*/ 244 w 293"/>
                  <a:gd name="T65" fmla="*/ 331 h 569"/>
                  <a:gd name="T66" fmla="*/ 244 w 293"/>
                  <a:gd name="T67" fmla="*/ 382 h 569"/>
                  <a:gd name="T68" fmla="*/ 238 w 293"/>
                  <a:gd name="T69" fmla="*/ 430 h 569"/>
                  <a:gd name="T70" fmla="*/ 224 w 293"/>
                  <a:gd name="T71" fmla="*/ 472 h 569"/>
                  <a:gd name="T72" fmla="*/ 198 w 293"/>
                  <a:gd name="T73" fmla="*/ 502 h 569"/>
                  <a:gd name="T74" fmla="*/ 173 w 293"/>
                  <a:gd name="T75" fmla="*/ 513 h 569"/>
                  <a:gd name="T76" fmla="*/ 160 w 293"/>
                  <a:gd name="T77" fmla="*/ 515 h 569"/>
                  <a:gd name="T78" fmla="*/ 147 w 293"/>
                  <a:gd name="T79" fmla="*/ 511 h 569"/>
                  <a:gd name="T80" fmla="*/ 133 w 293"/>
                  <a:gd name="T81" fmla="*/ 497 h 569"/>
                  <a:gd name="T82" fmla="*/ 118 w 293"/>
                  <a:gd name="T83" fmla="*/ 464 h 569"/>
                  <a:gd name="T84" fmla="*/ 100 w 293"/>
                  <a:gd name="T85" fmla="*/ 411 h 569"/>
                  <a:gd name="T86" fmla="*/ 79 w 293"/>
                  <a:gd name="T87" fmla="*/ 332 h 569"/>
                  <a:gd name="T88" fmla="*/ 57 w 293"/>
                  <a:gd name="T89" fmla="*/ 221 h 569"/>
                  <a:gd name="T90" fmla="*/ 44 w 293"/>
                  <a:gd name="T91" fmla="*/ 152 h 569"/>
                  <a:gd name="T92" fmla="*/ 47 w 293"/>
                  <a:gd name="T93" fmla="*/ 144 h 569"/>
                  <a:gd name="T94" fmla="*/ 52 w 293"/>
                  <a:gd name="T95" fmla="*/ 129 h 569"/>
                  <a:gd name="T96" fmla="*/ 58 w 293"/>
                  <a:gd name="T97" fmla="*/ 111 h 569"/>
                  <a:gd name="T98" fmla="*/ 67 w 293"/>
                  <a:gd name="T99" fmla="*/ 91 h 569"/>
                  <a:gd name="T100" fmla="*/ 75 w 293"/>
                  <a:gd name="T101" fmla="*/ 70 h 569"/>
                  <a:gd name="T102" fmla="*/ 83 w 293"/>
                  <a:gd name="T103" fmla="*/ 52 h 569"/>
                  <a:gd name="T104" fmla="*/ 91 w 293"/>
                  <a:gd name="T105" fmla="*/ 39 h 569"/>
                  <a:gd name="T106" fmla="*/ 99 w 293"/>
                  <a:gd name="T107" fmla="*/ 29 h 569"/>
                  <a:gd name="T108" fmla="*/ 93 w 293"/>
                  <a:gd name="T109" fmla="*/ 15 h 569"/>
                  <a:gd name="T110" fmla="*/ 81 w 293"/>
                  <a:gd name="T111" fmla="*/ 9 h 569"/>
                  <a:gd name="T112" fmla="*/ 73 w 293"/>
                  <a:gd name="T113" fmla="*/ 4 h 569"/>
                  <a:gd name="T114" fmla="*/ 64 w 293"/>
                  <a:gd name="T115" fmla="*/ 0 h 569"/>
                  <a:gd name="T116" fmla="*/ 63 w 293"/>
                  <a:gd name="T117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3" h="569">
                    <a:moveTo>
                      <a:pt x="63" y="0"/>
                    </a:moveTo>
                    <a:lnTo>
                      <a:pt x="61" y="1"/>
                    </a:lnTo>
                    <a:lnTo>
                      <a:pt x="60" y="5"/>
                    </a:lnTo>
                    <a:lnTo>
                      <a:pt x="57" y="10"/>
                    </a:lnTo>
                    <a:lnTo>
                      <a:pt x="53" y="18"/>
                    </a:lnTo>
                    <a:lnTo>
                      <a:pt x="47" y="26"/>
                    </a:lnTo>
                    <a:lnTo>
                      <a:pt x="43" y="37"/>
                    </a:lnTo>
                    <a:lnTo>
                      <a:pt x="37" y="48"/>
                    </a:lnTo>
                    <a:lnTo>
                      <a:pt x="32" y="61"/>
                    </a:lnTo>
                    <a:lnTo>
                      <a:pt x="26" y="72"/>
                    </a:lnTo>
                    <a:lnTo>
                      <a:pt x="21" y="85"/>
                    </a:lnTo>
                    <a:lnTo>
                      <a:pt x="15" y="98"/>
                    </a:lnTo>
                    <a:lnTo>
                      <a:pt x="11" y="110"/>
                    </a:lnTo>
                    <a:lnTo>
                      <a:pt x="6" y="121"/>
                    </a:lnTo>
                    <a:lnTo>
                      <a:pt x="3" y="131"/>
                    </a:lnTo>
                    <a:lnTo>
                      <a:pt x="1" y="140"/>
                    </a:lnTo>
                    <a:lnTo>
                      <a:pt x="1" y="148"/>
                    </a:lnTo>
                    <a:lnTo>
                      <a:pt x="0" y="156"/>
                    </a:lnTo>
                    <a:lnTo>
                      <a:pt x="1" y="171"/>
                    </a:lnTo>
                    <a:lnTo>
                      <a:pt x="4" y="190"/>
                    </a:lnTo>
                    <a:lnTo>
                      <a:pt x="8" y="214"/>
                    </a:lnTo>
                    <a:lnTo>
                      <a:pt x="11" y="241"/>
                    </a:lnTo>
                    <a:lnTo>
                      <a:pt x="17" y="271"/>
                    </a:lnTo>
                    <a:lnTo>
                      <a:pt x="24" y="302"/>
                    </a:lnTo>
                    <a:lnTo>
                      <a:pt x="31" y="337"/>
                    </a:lnTo>
                    <a:lnTo>
                      <a:pt x="39" y="370"/>
                    </a:lnTo>
                    <a:lnTo>
                      <a:pt x="48" y="403"/>
                    </a:lnTo>
                    <a:lnTo>
                      <a:pt x="58" y="435"/>
                    </a:lnTo>
                    <a:lnTo>
                      <a:pt x="70" y="466"/>
                    </a:lnTo>
                    <a:lnTo>
                      <a:pt x="80" y="493"/>
                    </a:lnTo>
                    <a:lnTo>
                      <a:pt x="93" y="517"/>
                    </a:lnTo>
                    <a:lnTo>
                      <a:pt x="106" y="538"/>
                    </a:lnTo>
                    <a:lnTo>
                      <a:pt x="120" y="554"/>
                    </a:lnTo>
                    <a:lnTo>
                      <a:pt x="134" y="563"/>
                    </a:lnTo>
                    <a:lnTo>
                      <a:pt x="151" y="569"/>
                    </a:lnTo>
                    <a:lnTo>
                      <a:pt x="169" y="569"/>
                    </a:lnTo>
                    <a:lnTo>
                      <a:pt x="187" y="567"/>
                    </a:lnTo>
                    <a:lnTo>
                      <a:pt x="205" y="559"/>
                    </a:lnTo>
                    <a:lnTo>
                      <a:pt x="223" y="547"/>
                    </a:lnTo>
                    <a:lnTo>
                      <a:pt x="240" y="530"/>
                    </a:lnTo>
                    <a:lnTo>
                      <a:pt x="256" y="511"/>
                    </a:lnTo>
                    <a:lnTo>
                      <a:pt x="269" y="486"/>
                    </a:lnTo>
                    <a:lnTo>
                      <a:pt x="280" y="458"/>
                    </a:lnTo>
                    <a:lnTo>
                      <a:pt x="287" y="426"/>
                    </a:lnTo>
                    <a:lnTo>
                      <a:pt x="293" y="391"/>
                    </a:lnTo>
                    <a:lnTo>
                      <a:pt x="293" y="352"/>
                    </a:lnTo>
                    <a:lnTo>
                      <a:pt x="289" y="309"/>
                    </a:lnTo>
                    <a:lnTo>
                      <a:pt x="280" y="263"/>
                    </a:lnTo>
                    <a:lnTo>
                      <a:pt x="266" y="216"/>
                    </a:lnTo>
                    <a:lnTo>
                      <a:pt x="263" y="210"/>
                    </a:lnTo>
                    <a:lnTo>
                      <a:pt x="260" y="207"/>
                    </a:lnTo>
                    <a:lnTo>
                      <a:pt x="257" y="204"/>
                    </a:lnTo>
                    <a:lnTo>
                      <a:pt x="255" y="204"/>
                    </a:lnTo>
                    <a:lnTo>
                      <a:pt x="249" y="206"/>
                    </a:lnTo>
                    <a:lnTo>
                      <a:pt x="244" y="210"/>
                    </a:lnTo>
                    <a:lnTo>
                      <a:pt x="237" y="216"/>
                    </a:lnTo>
                    <a:lnTo>
                      <a:pt x="234" y="221"/>
                    </a:lnTo>
                    <a:lnTo>
                      <a:pt x="231" y="226"/>
                    </a:lnTo>
                    <a:lnTo>
                      <a:pt x="230" y="228"/>
                    </a:lnTo>
                    <a:lnTo>
                      <a:pt x="230" y="230"/>
                    </a:lnTo>
                    <a:lnTo>
                      <a:pt x="231" y="238"/>
                    </a:lnTo>
                    <a:lnTo>
                      <a:pt x="234" y="250"/>
                    </a:lnTo>
                    <a:lnTo>
                      <a:pt x="237" y="267"/>
                    </a:lnTo>
                    <a:lnTo>
                      <a:pt x="239" y="286"/>
                    </a:lnTo>
                    <a:lnTo>
                      <a:pt x="242" y="308"/>
                    </a:lnTo>
                    <a:lnTo>
                      <a:pt x="244" y="331"/>
                    </a:lnTo>
                    <a:lnTo>
                      <a:pt x="245" y="357"/>
                    </a:lnTo>
                    <a:lnTo>
                      <a:pt x="244" y="382"/>
                    </a:lnTo>
                    <a:lnTo>
                      <a:pt x="243" y="406"/>
                    </a:lnTo>
                    <a:lnTo>
                      <a:pt x="238" y="430"/>
                    </a:lnTo>
                    <a:lnTo>
                      <a:pt x="233" y="453"/>
                    </a:lnTo>
                    <a:lnTo>
                      <a:pt x="224" y="472"/>
                    </a:lnTo>
                    <a:lnTo>
                      <a:pt x="213" y="489"/>
                    </a:lnTo>
                    <a:lnTo>
                      <a:pt x="198" y="502"/>
                    </a:lnTo>
                    <a:lnTo>
                      <a:pt x="180" y="512"/>
                    </a:lnTo>
                    <a:lnTo>
                      <a:pt x="173" y="513"/>
                    </a:lnTo>
                    <a:lnTo>
                      <a:pt x="167" y="515"/>
                    </a:lnTo>
                    <a:lnTo>
                      <a:pt x="160" y="515"/>
                    </a:lnTo>
                    <a:lnTo>
                      <a:pt x="154" y="515"/>
                    </a:lnTo>
                    <a:lnTo>
                      <a:pt x="147" y="511"/>
                    </a:lnTo>
                    <a:lnTo>
                      <a:pt x="140" y="506"/>
                    </a:lnTo>
                    <a:lnTo>
                      <a:pt x="133" y="497"/>
                    </a:lnTo>
                    <a:lnTo>
                      <a:pt x="126" y="483"/>
                    </a:lnTo>
                    <a:lnTo>
                      <a:pt x="118" y="464"/>
                    </a:lnTo>
                    <a:lnTo>
                      <a:pt x="109" y="441"/>
                    </a:lnTo>
                    <a:lnTo>
                      <a:pt x="100" y="411"/>
                    </a:lnTo>
                    <a:lnTo>
                      <a:pt x="91" y="376"/>
                    </a:lnTo>
                    <a:lnTo>
                      <a:pt x="79" y="332"/>
                    </a:lnTo>
                    <a:lnTo>
                      <a:pt x="69" y="281"/>
                    </a:lnTo>
                    <a:lnTo>
                      <a:pt x="57" y="221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47" y="144"/>
                    </a:lnTo>
                    <a:lnTo>
                      <a:pt x="50" y="138"/>
                    </a:lnTo>
                    <a:lnTo>
                      <a:pt x="52" y="129"/>
                    </a:lnTo>
                    <a:lnTo>
                      <a:pt x="55" y="121"/>
                    </a:lnTo>
                    <a:lnTo>
                      <a:pt x="58" y="111"/>
                    </a:lnTo>
                    <a:lnTo>
                      <a:pt x="63" y="102"/>
                    </a:lnTo>
                    <a:lnTo>
                      <a:pt x="67" y="91"/>
                    </a:lnTo>
                    <a:lnTo>
                      <a:pt x="70" y="80"/>
                    </a:lnTo>
                    <a:lnTo>
                      <a:pt x="75" y="70"/>
                    </a:lnTo>
                    <a:lnTo>
                      <a:pt x="79" y="61"/>
                    </a:lnTo>
                    <a:lnTo>
                      <a:pt x="83" y="52"/>
                    </a:lnTo>
                    <a:lnTo>
                      <a:pt x="87" y="45"/>
                    </a:lnTo>
                    <a:lnTo>
                      <a:pt x="91" y="39"/>
                    </a:lnTo>
                    <a:lnTo>
                      <a:pt x="96" y="36"/>
                    </a:lnTo>
                    <a:lnTo>
                      <a:pt x="99" y="29"/>
                    </a:lnTo>
                    <a:lnTo>
                      <a:pt x="98" y="22"/>
                    </a:lnTo>
                    <a:lnTo>
                      <a:pt x="93" y="15"/>
                    </a:lnTo>
                    <a:lnTo>
                      <a:pt x="86" y="11"/>
                    </a:lnTo>
                    <a:lnTo>
                      <a:pt x="81" y="9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70" y="3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7" name="Freeform 57">
                <a:extLst>
                  <a:ext uri="{FF2B5EF4-FFF2-40B4-BE49-F238E27FC236}">
                    <a16:creationId xmlns:a16="http://schemas.microsoft.com/office/drawing/2014/main" id="{3B5524FC-4268-43B2-A155-0455838C8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" y="496"/>
                <a:ext cx="103" cy="87"/>
              </a:xfrm>
              <a:custGeom>
                <a:avLst/>
                <a:gdLst>
                  <a:gd name="T0" fmla="*/ 1 w 415"/>
                  <a:gd name="T1" fmla="*/ 88 h 347"/>
                  <a:gd name="T2" fmla="*/ 7 w 415"/>
                  <a:gd name="T3" fmla="*/ 105 h 347"/>
                  <a:gd name="T4" fmla="*/ 17 w 415"/>
                  <a:gd name="T5" fmla="*/ 129 h 347"/>
                  <a:gd name="T6" fmla="*/ 30 w 415"/>
                  <a:gd name="T7" fmla="*/ 157 h 347"/>
                  <a:gd name="T8" fmla="*/ 44 w 415"/>
                  <a:gd name="T9" fmla="*/ 186 h 347"/>
                  <a:gd name="T10" fmla="*/ 71 w 415"/>
                  <a:gd name="T11" fmla="*/ 210 h 347"/>
                  <a:gd name="T12" fmla="*/ 116 w 415"/>
                  <a:gd name="T13" fmla="*/ 241 h 347"/>
                  <a:gd name="T14" fmla="*/ 174 w 415"/>
                  <a:gd name="T15" fmla="*/ 277 h 347"/>
                  <a:gd name="T16" fmla="*/ 235 w 415"/>
                  <a:gd name="T17" fmla="*/ 309 h 347"/>
                  <a:gd name="T18" fmla="*/ 297 w 415"/>
                  <a:gd name="T19" fmla="*/ 336 h 347"/>
                  <a:gd name="T20" fmla="*/ 356 w 415"/>
                  <a:gd name="T21" fmla="*/ 342 h 347"/>
                  <a:gd name="T22" fmla="*/ 402 w 415"/>
                  <a:gd name="T23" fmla="*/ 310 h 347"/>
                  <a:gd name="T24" fmla="*/ 415 w 415"/>
                  <a:gd name="T25" fmla="*/ 254 h 347"/>
                  <a:gd name="T26" fmla="*/ 394 w 415"/>
                  <a:gd name="T27" fmla="*/ 181 h 347"/>
                  <a:gd name="T28" fmla="*/ 335 w 415"/>
                  <a:gd name="T29" fmla="*/ 98 h 347"/>
                  <a:gd name="T30" fmla="*/ 236 w 415"/>
                  <a:gd name="T31" fmla="*/ 15 h 347"/>
                  <a:gd name="T32" fmla="*/ 207 w 415"/>
                  <a:gd name="T33" fmla="*/ 0 h 347"/>
                  <a:gd name="T34" fmla="*/ 194 w 415"/>
                  <a:gd name="T35" fmla="*/ 4 h 347"/>
                  <a:gd name="T36" fmla="*/ 190 w 415"/>
                  <a:gd name="T37" fmla="*/ 19 h 347"/>
                  <a:gd name="T38" fmla="*/ 194 w 415"/>
                  <a:gd name="T39" fmla="*/ 37 h 347"/>
                  <a:gd name="T40" fmla="*/ 197 w 415"/>
                  <a:gd name="T41" fmla="*/ 48 h 347"/>
                  <a:gd name="T42" fmla="*/ 207 w 415"/>
                  <a:gd name="T43" fmla="*/ 56 h 347"/>
                  <a:gd name="T44" fmla="*/ 252 w 415"/>
                  <a:gd name="T45" fmla="*/ 88 h 347"/>
                  <a:gd name="T46" fmla="*/ 311 w 415"/>
                  <a:gd name="T47" fmla="*/ 139 h 347"/>
                  <a:gd name="T48" fmla="*/ 357 w 415"/>
                  <a:gd name="T49" fmla="*/ 200 h 347"/>
                  <a:gd name="T50" fmla="*/ 369 w 415"/>
                  <a:gd name="T51" fmla="*/ 263 h 347"/>
                  <a:gd name="T52" fmla="*/ 329 w 415"/>
                  <a:gd name="T53" fmla="*/ 296 h 347"/>
                  <a:gd name="T54" fmla="*/ 285 w 415"/>
                  <a:gd name="T55" fmla="*/ 283 h 347"/>
                  <a:gd name="T56" fmla="*/ 240 w 415"/>
                  <a:gd name="T57" fmla="*/ 263 h 347"/>
                  <a:gd name="T58" fmla="*/ 194 w 415"/>
                  <a:gd name="T59" fmla="*/ 237 h 347"/>
                  <a:gd name="T60" fmla="*/ 141 w 415"/>
                  <a:gd name="T61" fmla="*/ 204 h 347"/>
                  <a:gd name="T62" fmla="*/ 82 w 415"/>
                  <a:gd name="T63" fmla="*/ 164 h 347"/>
                  <a:gd name="T64" fmla="*/ 70 w 415"/>
                  <a:gd name="T65" fmla="*/ 142 h 347"/>
                  <a:gd name="T66" fmla="*/ 59 w 415"/>
                  <a:gd name="T67" fmla="*/ 118 h 347"/>
                  <a:gd name="T68" fmla="*/ 47 w 415"/>
                  <a:gd name="T69" fmla="*/ 91 h 347"/>
                  <a:gd name="T70" fmla="*/ 36 w 415"/>
                  <a:gd name="T71" fmla="*/ 64 h 347"/>
                  <a:gd name="T72" fmla="*/ 26 w 415"/>
                  <a:gd name="T73" fmla="*/ 38 h 347"/>
                  <a:gd name="T74" fmla="*/ 20 w 415"/>
                  <a:gd name="T75" fmla="*/ 23 h 347"/>
                  <a:gd name="T76" fmla="*/ 13 w 415"/>
                  <a:gd name="T77" fmla="*/ 27 h 347"/>
                  <a:gd name="T78" fmla="*/ 7 w 415"/>
                  <a:gd name="T79" fmla="*/ 44 h 347"/>
                  <a:gd name="T80" fmla="*/ 2 w 415"/>
                  <a:gd name="T81" fmla="*/ 62 h 347"/>
                  <a:gd name="T82" fmla="*/ 0 w 415"/>
                  <a:gd name="T83" fmla="*/ 79 h 347"/>
                  <a:gd name="T84" fmla="*/ 0 w 415"/>
                  <a:gd name="T85" fmla="*/ 8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5" h="347">
                    <a:moveTo>
                      <a:pt x="0" y="82"/>
                    </a:moveTo>
                    <a:lnTo>
                      <a:pt x="0" y="85"/>
                    </a:lnTo>
                    <a:lnTo>
                      <a:pt x="1" y="88"/>
                    </a:lnTo>
                    <a:lnTo>
                      <a:pt x="4" y="93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4" y="121"/>
                    </a:lnTo>
                    <a:lnTo>
                      <a:pt x="17" y="129"/>
                    </a:lnTo>
                    <a:lnTo>
                      <a:pt x="21" y="138"/>
                    </a:lnTo>
                    <a:lnTo>
                      <a:pt x="25" y="148"/>
                    </a:lnTo>
                    <a:lnTo>
                      <a:pt x="30" y="157"/>
                    </a:lnTo>
                    <a:lnTo>
                      <a:pt x="34" y="167"/>
                    </a:lnTo>
                    <a:lnTo>
                      <a:pt x="39" y="177"/>
                    </a:lnTo>
                    <a:lnTo>
                      <a:pt x="44" y="186"/>
                    </a:lnTo>
                    <a:lnTo>
                      <a:pt x="49" y="196"/>
                    </a:lnTo>
                    <a:lnTo>
                      <a:pt x="59" y="202"/>
                    </a:lnTo>
                    <a:lnTo>
                      <a:pt x="71" y="210"/>
                    </a:lnTo>
                    <a:lnTo>
                      <a:pt x="84" y="220"/>
                    </a:lnTo>
                    <a:lnTo>
                      <a:pt x="100" y="230"/>
                    </a:lnTo>
                    <a:lnTo>
                      <a:pt x="116" y="241"/>
                    </a:lnTo>
                    <a:lnTo>
                      <a:pt x="134" y="253"/>
                    </a:lnTo>
                    <a:lnTo>
                      <a:pt x="153" y="264"/>
                    </a:lnTo>
                    <a:lnTo>
                      <a:pt x="174" y="277"/>
                    </a:lnTo>
                    <a:lnTo>
                      <a:pt x="194" y="287"/>
                    </a:lnTo>
                    <a:lnTo>
                      <a:pt x="214" y="299"/>
                    </a:lnTo>
                    <a:lnTo>
                      <a:pt x="235" y="309"/>
                    </a:lnTo>
                    <a:lnTo>
                      <a:pt x="256" y="319"/>
                    </a:lnTo>
                    <a:lnTo>
                      <a:pt x="276" y="328"/>
                    </a:lnTo>
                    <a:lnTo>
                      <a:pt x="297" y="336"/>
                    </a:lnTo>
                    <a:lnTo>
                      <a:pt x="317" y="342"/>
                    </a:lnTo>
                    <a:lnTo>
                      <a:pt x="336" y="347"/>
                    </a:lnTo>
                    <a:lnTo>
                      <a:pt x="356" y="342"/>
                    </a:lnTo>
                    <a:lnTo>
                      <a:pt x="375" y="335"/>
                    </a:lnTo>
                    <a:lnTo>
                      <a:pt x="390" y="323"/>
                    </a:lnTo>
                    <a:lnTo>
                      <a:pt x="402" y="310"/>
                    </a:lnTo>
                    <a:lnTo>
                      <a:pt x="410" y="293"/>
                    </a:lnTo>
                    <a:lnTo>
                      <a:pt x="414" y="275"/>
                    </a:lnTo>
                    <a:lnTo>
                      <a:pt x="415" y="254"/>
                    </a:lnTo>
                    <a:lnTo>
                      <a:pt x="413" y="232"/>
                    </a:lnTo>
                    <a:lnTo>
                      <a:pt x="405" y="207"/>
                    </a:lnTo>
                    <a:lnTo>
                      <a:pt x="394" y="181"/>
                    </a:lnTo>
                    <a:lnTo>
                      <a:pt x="379" y="154"/>
                    </a:lnTo>
                    <a:lnTo>
                      <a:pt x="360" y="128"/>
                    </a:lnTo>
                    <a:lnTo>
                      <a:pt x="335" y="98"/>
                    </a:lnTo>
                    <a:lnTo>
                      <a:pt x="307" y="71"/>
                    </a:lnTo>
                    <a:lnTo>
                      <a:pt x="274" y="42"/>
                    </a:lnTo>
                    <a:lnTo>
                      <a:pt x="236" y="15"/>
                    </a:lnTo>
                    <a:lnTo>
                      <a:pt x="224" y="7"/>
                    </a:lnTo>
                    <a:lnTo>
                      <a:pt x="215" y="2"/>
                    </a:lnTo>
                    <a:lnTo>
                      <a:pt x="207" y="0"/>
                    </a:lnTo>
                    <a:lnTo>
                      <a:pt x="201" y="0"/>
                    </a:lnTo>
                    <a:lnTo>
                      <a:pt x="196" y="1"/>
                    </a:lnTo>
                    <a:lnTo>
                      <a:pt x="194" y="4"/>
                    </a:lnTo>
                    <a:lnTo>
                      <a:pt x="191" y="8"/>
                    </a:lnTo>
                    <a:lnTo>
                      <a:pt x="191" y="14"/>
                    </a:lnTo>
                    <a:lnTo>
                      <a:pt x="190" y="19"/>
                    </a:lnTo>
                    <a:lnTo>
                      <a:pt x="191" y="26"/>
                    </a:lnTo>
                    <a:lnTo>
                      <a:pt x="192" y="31"/>
                    </a:lnTo>
                    <a:lnTo>
                      <a:pt x="194" y="37"/>
                    </a:lnTo>
                    <a:lnTo>
                      <a:pt x="194" y="41"/>
                    </a:lnTo>
                    <a:lnTo>
                      <a:pt x="196" y="46"/>
                    </a:lnTo>
                    <a:lnTo>
                      <a:pt x="197" y="48"/>
                    </a:lnTo>
                    <a:lnTo>
                      <a:pt x="197" y="49"/>
                    </a:lnTo>
                    <a:lnTo>
                      <a:pt x="200" y="51"/>
                    </a:lnTo>
                    <a:lnTo>
                      <a:pt x="207" y="56"/>
                    </a:lnTo>
                    <a:lnTo>
                      <a:pt x="219" y="63"/>
                    </a:lnTo>
                    <a:lnTo>
                      <a:pt x="235" y="75"/>
                    </a:lnTo>
                    <a:lnTo>
                      <a:pt x="252" y="88"/>
                    </a:lnTo>
                    <a:lnTo>
                      <a:pt x="272" y="103"/>
                    </a:lnTo>
                    <a:lnTo>
                      <a:pt x="291" y="120"/>
                    </a:lnTo>
                    <a:lnTo>
                      <a:pt x="311" y="139"/>
                    </a:lnTo>
                    <a:lnTo>
                      <a:pt x="328" y="158"/>
                    </a:lnTo>
                    <a:lnTo>
                      <a:pt x="344" y="179"/>
                    </a:lnTo>
                    <a:lnTo>
                      <a:pt x="357" y="200"/>
                    </a:lnTo>
                    <a:lnTo>
                      <a:pt x="366" y="221"/>
                    </a:lnTo>
                    <a:lnTo>
                      <a:pt x="371" y="242"/>
                    </a:lnTo>
                    <a:lnTo>
                      <a:pt x="369" y="263"/>
                    </a:lnTo>
                    <a:lnTo>
                      <a:pt x="360" y="282"/>
                    </a:lnTo>
                    <a:lnTo>
                      <a:pt x="345" y="301"/>
                    </a:lnTo>
                    <a:lnTo>
                      <a:pt x="329" y="296"/>
                    </a:lnTo>
                    <a:lnTo>
                      <a:pt x="315" y="292"/>
                    </a:lnTo>
                    <a:lnTo>
                      <a:pt x="299" y="287"/>
                    </a:lnTo>
                    <a:lnTo>
                      <a:pt x="285" y="283"/>
                    </a:lnTo>
                    <a:lnTo>
                      <a:pt x="269" y="277"/>
                    </a:lnTo>
                    <a:lnTo>
                      <a:pt x="255" y="270"/>
                    </a:lnTo>
                    <a:lnTo>
                      <a:pt x="240" y="263"/>
                    </a:lnTo>
                    <a:lnTo>
                      <a:pt x="226" y="256"/>
                    </a:lnTo>
                    <a:lnTo>
                      <a:pt x="210" y="247"/>
                    </a:lnTo>
                    <a:lnTo>
                      <a:pt x="194" y="237"/>
                    </a:lnTo>
                    <a:lnTo>
                      <a:pt x="177" y="227"/>
                    </a:lnTo>
                    <a:lnTo>
                      <a:pt x="160" y="217"/>
                    </a:lnTo>
                    <a:lnTo>
                      <a:pt x="141" y="204"/>
                    </a:lnTo>
                    <a:lnTo>
                      <a:pt x="121" y="192"/>
                    </a:lnTo>
                    <a:lnTo>
                      <a:pt x="102" y="178"/>
                    </a:lnTo>
                    <a:lnTo>
                      <a:pt x="82" y="164"/>
                    </a:lnTo>
                    <a:lnTo>
                      <a:pt x="78" y="157"/>
                    </a:lnTo>
                    <a:lnTo>
                      <a:pt x="74" y="151"/>
                    </a:lnTo>
                    <a:lnTo>
                      <a:pt x="70" y="142"/>
                    </a:lnTo>
                    <a:lnTo>
                      <a:pt x="66" y="134"/>
                    </a:lnTo>
                    <a:lnTo>
                      <a:pt x="62" y="126"/>
                    </a:lnTo>
                    <a:lnTo>
                      <a:pt x="59" y="118"/>
                    </a:lnTo>
                    <a:lnTo>
                      <a:pt x="55" y="108"/>
                    </a:lnTo>
                    <a:lnTo>
                      <a:pt x="52" y="100"/>
                    </a:lnTo>
                    <a:lnTo>
                      <a:pt x="47" y="91"/>
                    </a:lnTo>
                    <a:lnTo>
                      <a:pt x="43" y="82"/>
                    </a:lnTo>
                    <a:lnTo>
                      <a:pt x="39" y="72"/>
                    </a:lnTo>
                    <a:lnTo>
                      <a:pt x="36" y="64"/>
                    </a:lnTo>
                    <a:lnTo>
                      <a:pt x="33" y="55"/>
                    </a:lnTo>
                    <a:lnTo>
                      <a:pt x="30" y="46"/>
                    </a:lnTo>
                    <a:lnTo>
                      <a:pt x="26" y="38"/>
                    </a:lnTo>
                    <a:lnTo>
                      <a:pt x="24" y="31"/>
                    </a:lnTo>
                    <a:lnTo>
                      <a:pt x="22" y="26"/>
                    </a:lnTo>
                    <a:lnTo>
                      <a:pt x="20" y="23"/>
                    </a:lnTo>
                    <a:lnTo>
                      <a:pt x="17" y="23"/>
                    </a:lnTo>
                    <a:lnTo>
                      <a:pt x="16" y="25"/>
                    </a:lnTo>
                    <a:lnTo>
                      <a:pt x="13" y="27"/>
                    </a:lnTo>
                    <a:lnTo>
                      <a:pt x="11" y="32"/>
                    </a:lnTo>
                    <a:lnTo>
                      <a:pt x="9" y="37"/>
                    </a:lnTo>
                    <a:lnTo>
                      <a:pt x="7" y="44"/>
                    </a:lnTo>
                    <a:lnTo>
                      <a:pt x="5" y="50"/>
                    </a:lnTo>
                    <a:lnTo>
                      <a:pt x="4" y="56"/>
                    </a:lnTo>
                    <a:lnTo>
                      <a:pt x="2" y="62"/>
                    </a:lnTo>
                    <a:lnTo>
                      <a:pt x="1" y="69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8" name="Freeform 58">
                <a:extLst>
                  <a:ext uri="{FF2B5EF4-FFF2-40B4-BE49-F238E27FC236}">
                    <a16:creationId xmlns:a16="http://schemas.microsoft.com/office/drawing/2014/main" id="{39F5CEC6-BF7B-49FF-B63C-9741E9FF9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169"/>
                <a:ext cx="16" cy="180"/>
              </a:xfrm>
              <a:custGeom>
                <a:avLst/>
                <a:gdLst>
                  <a:gd name="T0" fmla="*/ 0 w 60"/>
                  <a:gd name="T1" fmla="*/ 8 h 718"/>
                  <a:gd name="T2" fmla="*/ 3 w 60"/>
                  <a:gd name="T3" fmla="*/ 715 h 718"/>
                  <a:gd name="T4" fmla="*/ 60 w 60"/>
                  <a:gd name="T5" fmla="*/ 718 h 718"/>
                  <a:gd name="T6" fmla="*/ 51 w 60"/>
                  <a:gd name="T7" fmla="*/ 0 h 718"/>
                  <a:gd name="T8" fmla="*/ 0 w 60"/>
                  <a:gd name="T9" fmla="*/ 8 h 718"/>
                  <a:gd name="T10" fmla="*/ 0 w 60"/>
                  <a:gd name="T11" fmla="*/ 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18">
                    <a:moveTo>
                      <a:pt x="0" y="8"/>
                    </a:moveTo>
                    <a:lnTo>
                      <a:pt x="3" y="715"/>
                    </a:lnTo>
                    <a:lnTo>
                      <a:pt x="60" y="718"/>
                    </a:lnTo>
                    <a:lnTo>
                      <a:pt x="51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79" name="Freeform 59">
                <a:extLst>
                  <a:ext uri="{FF2B5EF4-FFF2-40B4-BE49-F238E27FC236}">
                    <a16:creationId xmlns:a16="http://schemas.microsoft.com/office/drawing/2014/main" id="{D030665B-3EE3-4849-AC7B-E746DEC07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400"/>
                <a:ext cx="16" cy="299"/>
              </a:xfrm>
              <a:custGeom>
                <a:avLst/>
                <a:gdLst>
                  <a:gd name="T0" fmla="*/ 11 w 64"/>
                  <a:gd name="T1" fmla="*/ 15 h 1196"/>
                  <a:gd name="T2" fmla="*/ 0 w 64"/>
                  <a:gd name="T3" fmla="*/ 1182 h 1196"/>
                  <a:gd name="T4" fmla="*/ 64 w 64"/>
                  <a:gd name="T5" fmla="*/ 1196 h 1196"/>
                  <a:gd name="T6" fmla="*/ 59 w 64"/>
                  <a:gd name="T7" fmla="*/ 0 h 1196"/>
                  <a:gd name="T8" fmla="*/ 11 w 64"/>
                  <a:gd name="T9" fmla="*/ 15 h 1196"/>
                  <a:gd name="T10" fmla="*/ 11 w 64"/>
                  <a:gd name="T11" fmla="*/ 15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1196">
                    <a:moveTo>
                      <a:pt x="11" y="15"/>
                    </a:moveTo>
                    <a:lnTo>
                      <a:pt x="0" y="1182"/>
                    </a:lnTo>
                    <a:lnTo>
                      <a:pt x="64" y="1196"/>
                    </a:lnTo>
                    <a:lnTo>
                      <a:pt x="59" y="0"/>
                    </a:lnTo>
                    <a:lnTo>
                      <a:pt x="11" y="15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80" name="Freeform 60">
                <a:extLst>
                  <a:ext uri="{FF2B5EF4-FFF2-40B4-BE49-F238E27FC236}">
                    <a16:creationId xmlns:a16="http://schemas.microsoft.com/office/drawing/2014/main" id="{28821915-296E-4216-AB4C-351E443A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300"/>
                <a:ext cx="111" cy="49"/>
              </a:xfrm>
              <a:custGeom>
                <a:avLst/>
                <a:gdLst>
                  <a:gd name="T0" fmla="*/ 10 w 443"/>
                  <a:gd name="T1" fmla="*/ 145 h 196"/>
                  <a:gd name="T2" fmla="*/ 16 w 443"/>
                  <a:gd name="T3" fmla="*/ 135 h 196"/>
                  <a:gd name="T4" fmla="*/ 29 w 443"/>
                  <a:gd name="T5" fmla="*/ 120 h 196"/>
                  <a:gd name="T6" fmla="*/ 48 w 443"/>
                  <a:gd name="T7" fmla="*/ 101 h 196"/>
                  <a:gd name="T8" fmla="*/ 75 w 443"/>
                  <a:gd name="T9" fmla="*/ 82 h 196"/>
                  <a:gd name="T10" fmla="*/ 109 w 443"/>
                  <a:gd name="T11" fmla="*/ 64 h 196"/>
                  <a:gd name="T12" fmla="*/ 150 w 443"/>
                  <a:gd name="T13" fmla="*/ 52 h 196"/>
                  <a:gd name="T14" fmla="*/ 199 w 443"/>
                  <a:gd name="T15" fmla="*/ 46 h 196"/>
                  <a:gd name="T16" fmla="*/ 253 w 443"/>
                  <a:gd name="T17" fmla="*/ 52 h 196"/>
                  <a:gd name="T18" fmla="*/ 297 w 443"/>
                  <a:gd name="T19" fmla="*/ 67 h 196"/>
                  <a:gd name="T20" fmla="*/ 329 w 443"/>
                  <a:gd name="T21" fmla="*/ 88 h 196"/>
                  <a:gd name="T22" fmla="*/ 355 w 443"/>
                  <a:gd name="T23" fmla="*/ 114 h 196"/>
                  <a:gd name="T24" fmla="*/ 371 w 443"/>
                  <a:gd name="T25" fmla="*/ 140 h 196"/>
                  <a:gd name="T26" fmla="*/ 381 w 443"/>
                  <a:gd name="T27" fmla="*/ 163 h 196"/>
                  <a:gd name="T28" fmla="*/ 386 w 443"/>
                  <a:gd name="T29" fmla="*/ 183 h 196"/>
                  <a:gd name="T30" fmla="*/ 388 w 443"/>
                  <a:gd name="T31" fmla="*/ 194 h 196"/>
                  <a:gd name="T32" fmla="*/ 443 w 443"/>
                  <a:gd name="T33" fmla="*/ 196 h 196"/>
                  <a:gd name="T34" fmla="*/ 441 w 443"/>
                  <a:gd name="T35" fmla="*/ 188 h 196"/>
                  <a:gd name="T36" fmla="*/ 435 w 443"/>
                  <a:gd name="T37" fmla="*/ 166 h 196"/>
                  <a:gd name="T38" fmla="*/ 422 w 443"/>
                  <a:gd name="T39" fmla="*/ 135 h 196"/>
                  <a:gd name="T40" fmla="*/ 403 w 443"/>
                  <a:gd name="T41" fmla="*/ 100 h 196"/>
                  <a:gd name="T42" fmla="*/ 374 w 443"/>
                  <a:gd name="T43" fmla="*/ 64 h 196"/>
                  <a:gd name="T44" fmla="*/ 333 w 443"/>
                  <a:gd name="T45" fmla="*/ 33 h 196"/>
                  <a:gd name="T46" fmla="*/ 282 w 443"/>
                  <a:gd name="T47" fmla="*/ 9 h 196"/>
                  <a:gd name="T48" fmla="*/ 217 w 443"/>
                  <a:gd name="T49" fmla="*/ 1 h 196"/>
                  <a:gd name="T50" fmla="*/ 151 w 443"/>
                  <a:gd name="T51" fmla="*/ 2 h 196"/>
                  <a:gd name="T52" fmla="*/ 100 w 443"/>
                  <a:gd name="T53" fmla="*/ 12 h 196"/>
                  <a:gd name="T54" fmla="*/ 62 w 443"/>
                  <a:gd name="T55" fmla="*/ 26 h 196"/>
                  <a:gd name="T56" fmla="*/ 35 w 443"/>
                  <a:gd name="T57" fmla="*/ 41 h 196"/>
                  <a:gd name="T58" fmla="*/ 17 w 443"/>
                  <a:gd name="T59" fmla="*/ 56 h 196"/>
                  <a:gd name="T60" fmla="*/ 6 w 443"/>
                  <a:gd name="T61" fmla="*/ 71 h 196"/>
                  <a:gd name="T62" fmla="*/ 1 w 443"/>
                  <a:gd name="T63" fmla="*/ 80 h 196"/>
                  <a:gd name="T64" fmla="*/ 0 w 443"/>
                  <a:gd name="T65" fmla="*/ 85 h 196"/>
                  <a:gd name="T66" fmla="*/ 10 w 443"/>
                  <a:gd name="T67" fmla="*/ 147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43" h="196">
                    <a:moveTo>
                      <a:pt x="10" y="147"/>
                    </a:moveTo>
                    <a:lnTo>
                      <a:pt x="10" y="145"/>
                    </a:lnTo>
                    <a:lnTo>
                      <a:pt x="12" y="141"/>
                    </a:lnTo>
                    <a:lnTo>
                      <a:pt x="16" y="135"/>
                    </a:lnTo>
                    <a:lnTo>
                      <a:pt x="22" y="129"/>
                    </a:lnTo>
                    <a:lnTo>
                      <a:pt x="29" y="120"/>
                    </a:lnTo>
                    <a:lnTo>
                      <a:pt x="38" y="111"/>
                    </a:lnTo>
                    <a:lnTo>
                      <a:pt x="48" y="101"/>
                    </a:lnTo>
                    <a:lnTo>
                      <a:pt x="61" y="92"/>
                    </a:lnTo>
                    <a:lnTo>
                      <a:pt x="75" y="82"/>
                    </a:lnTo>
                    <a:lnTo>
                      <a:pt x="91" y="73"/>
                    </a:lnTo>
                    <a:lnTo>
                      <a:pt x="109" y="64"/>
                    </a:lnTo>
                    <a:lnTo>
                      <a:pt x="130" y="58"/>
                    </a:lnTo>
                    <a:lnTo>
                      <a:pt x="150" y="52"/>
                    </a:lnTo>
                    <a:lnTo>
                      <a:pt x="174" y="49"/>
                    </a:lnTo>
                    <a:lnTo>
                      <a:pt x="199" y="46"/>
                    </a:lnTo>
                    <a:lnTo>
                      <a:pt x="228" y="49"/>
                    </a:lnTo>
                    <a:lnTo>
                      <a:pt x="253" y="52"/>
                    </a:lnTo>
                    <a:lnTo>
                      <a:pt x="277" y="58"/>
                    </a:lnTo>
                    <a:lnTo>
                      <a:pt x="297" y="67"/>
                    </a:lnTo>
                    <a:lnTo>
                      <a:pt x="315" y="78"/>
                    </a:lnTo>
                    <a:lnTo>
                      <a:pt x="329" y="88"/>
                    </a:lnTo>
                    <a:lnTo>
                      <a:pt x="343" y="101"/>
                    </a:lnTo>
                    <a:lnTo>
                      <a:pt x="355" y="114"/>
                    </a:lnTo>
                    <a:lnTo>
                      <a:pt x="364" y="128"/>
                    </a:lnTo>
                    <a:lnTo>
                      <a:pt x="371" y="140"/>
                    </a:lnTo>
                    <a:lnTo>
                      <a:pt x="376" y="153"/>
                    </a:lnTo>
                    <a:lnTo>
                      <a:pt x="381" y="163"/>
                    </a:lnTo>
                    <a:lnTo>
                      <a:pt x="384" y="175"/>
                    </a:lnTo>
                    <a:lnTo>
                      <a:pt x="386" y="183"/>
                    </a:lnTo>
                    <a:lnTo>
                      <a:pt x="387" y="190"/>
                    </a:lnTo>
                    <a:lnTo>
                      <a:pt x="388" y="194"/>
                    </a:lnTo>
                    <a:lnTo>
                      <a:pt x="389" y="196"/>
                    </a:lnTo>
                    <a:lnTo>
                      <a:pt x="443" y="196"/>
                    </a:lnTo>
                    <a:lnTo>
                      <a:pt x="442" y="194"/>
                    </a:lnTo>
                    <a:lnTo>
                      <a:pt x="441" y="188"/>
                    </a:lnTo>
                    <a:lnTo>
                      <a:pt x="438" y="178"/>
                    </a:lnTo>
                    <a:lnTo>
                      <a:pt x="435" y="166"/>
                    </a:lnTo>
                    <a:lnTo>
                      <a:pt x="429" y="150"/>
                    </a:lnTo>
                    <a:lnTo>
                      <a:pt x="422" y="135"/>
                    </a:lnTo>
                    <a:lnTo>
                      <a:pt x="414" y="118"/>
                    </a:lnTo>
                    <a:lnTo>
                      <a:pt x="403" y="100"/>
                    </a:lnTo>
                    <a:lnTo>
                      <a:pt x="389" y="81"/>
                    </a:lnTo>
                    <a:lnTo>
                      <a:pt x="374" y="64"/>
                    </a:lnTo>
                    <a:lnTo>
                      <a:pt x="355" y="47"/>
                    </a:lnTo>
                    <a:lnTo>
                      <a:pt x="333" y="33"/>
                    </a:lnTo>
                    <a:lnTo>
                      <a:pt x="309" y="20"/>
                    </a:lnTo>
                    <a:lnTo>
                      <a:pt x="282" y="9"/>
                    </a:lnTo>
                    <a:lnTo>
                      <a:pt x="251" y="2"/>
                    </a:lnTo>
                    <a:lnTo>
                      <a:pt x="217" y="1"/>
                    </a:lnTo>
                    <a:lnTo>
                      <a:pt x="182" y="0"/>
                    </a:lnTo>
                    <a:lnTo>
                      <a:pt x="151" y="2"/>
                    </a:lnTo>
                    <a:lnTo>
                      <a:pt x="124" y="6"/>
                    </a:lnTo>
                    <a:lnTo>
                      <a:pt x="100" y="12"/>
                    </a:lnTo>
                    <a:lnTo>
                      <a:pt x="79" y="18"/>
                    </a:lnTo>
                    <a:lnTo>
                      <a:pt x="62" y="26"/>
                    </a:lnTo>
                    <a:lnTo>
                      <a:pt x="47" y="32"/>
                    </a:lnTo>
                    <a:lnTo>
                      <a:pt x="35" y="41"/>
                    </a:lnTo>
                    <a:lnTo>
                      <a:pt x="25" y="49"/>
                    </a:lnTo>
                    <a:lnTo>
                      <a:pt x="17" y="56"/>
                    </a:lnTo>
                    <a:lnTo>
                      <a:pt x="10" y="63"/>
                    </a:lnTo>
                    <a:lnTo>
                      <a:pt x="6" y="71"/>
                    </a:lnTo>
                    <a:lnTo>
                      <a:pt x="2" y="75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10" y="147"/>
                    </a:lnTo>
                    <a:lnTo>
                      <a:pt x="10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81" name="Freeform 61">
                <a:extLst>
                  <a:ext uri="{FF2B5EF4-FFF2-40B4-BE49-F238E27FC236}">
                    <a16:creationId xmlns:a16="http://schemas.microsoft.com/office/drawing/2014/main" id="{297DB8AB-1E24-4D98-AF41-F60CDE92F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" y="430"/>
                <a:ext cx="69" cy="135"/>
              </a:xfrm>
              <a:custGeom>
                <a:avLst/>
                <a:gdLst>
                  <a:gd name="T0" fmla="*/ 1 w 274"/>
                  <a:gd name="T1" fmla="*/ 420 h 541"/>
                  <a:gd name="T2" fmla="*/ 5 w 274"/>
                  <a:gd name="T3" fmla="*/ 428 h 541"/>
                  <a:gd name="T4" fmla="*/ 9 w 274"/>
                  <a:gd name="T5" fmla="*/ 438 h 541"/>
                  <a:gd name="T6" fmla="*/ 19 w 274"/>
                  <a:gd name="T7" fmla="*/ 451 h 541"/>
                  <a:gd name="T8" fmla="*/ 32 w 274"/>
                  <a:gd name="T9" fmla="*/ 462 h 541"/>
                  <a:gd name="T10" fmla="*/ 51 w 274"/>
                  <a:gd name="T11" fmla="*/ 473 h 541"/>
                  <a:gd name="T12" fmla="*/ 77 w 274"/>
                  <a:gd name="T13" fmla="*/ 479 h 541"/>
                  <a:gd name="T14" fmla="*/ 111 w 274"/>
                  <a:gd name="T15" fmla="*/ 481 h 541"/>
                  <a:gd name="T16" fmla="*/ 143 w 274"/>
                  <a:gd name="T17" fmla="*/ 477 h 541"/>
                  <a:gd name="T18" fmla="*/ 169 w 274"/>
                  <a:gd name="T19" fmla="*/ 467 h 541"/>
                  <a:gd name="T20" fmla="*/ 187 w 274"/>
                  <a:gd name="T21" fmla="*/ 454 h 541"/>
                  <a:gd name="T22" fmla="*/ 201 w 274"/>
                  <a:gd name="T23" fmla="*/ 441 h 541"/>
                  <a:gd name="T24" fmla="*/ 210 w 274"/>
                  <a:gd name="T25" fmla="*/ 425 h 541"/>
                  <a:gd name="T26" fmla="*/ 215 w 274"/>
                  <a:gd name="T27" fmla="*/ 412 h 541"/>
                  <a:gd name="T28" fmla="*/ 218 w 274"/>
                  <a:gd name="T29" fmla="*/ 401 h 541"/>
                  <a:gd name="T30" fmla="*/ 221 w 274"/>
                  <a:gd name="T31" fmla="*/ 394 h 541"/>
                  <a:gd name="T32" fmla="*/ 221 w 274"/>
                  <a:gd name="T33" fmla="*/ 372 h 541"/>
                  <a:gd name="T34" fmla="*/ 221 w 274"/>
                  <a:gd name="T35" fmla="*/ 326 h 541"/>
                  <a:gd name="T36" fmla="*/ 220 w 274"/>
                  <a:gd name="T37" fmla="*/ 262 h 541"/>
                  <a:gd name="T38" fmla="*/ 219 w 274"/>
                  <a:gd name="T39" fmla="*/ 190 h 541"/>
                  <a:gd name="T40" fmla="*/ 217 w 274"/>
                  <a:gd name="T41" fmla="*/ 119 h 541"/>
                  <a:gd name="T42" fmla="*/ 215 w 274"/>
                  <a:gd name="T43" fmla="*/ 59 h 541"/>
                  <a:gd name="T44" fmla="*/ 214 w 274"/>
                  <a:gd name="T45" fmla="*/ 15 h 541"/>
                  <a:gd name="T46" fmla="*/ 214 w 274"/>
                  <a:gd name="T47" fmla="*/ 0 h 541"/>
                  <a:gd name="T48" fmla="*/ 265 w 274"/>
                  <a:gd name="T49" fmla="*/ 13 h 541"/>
                  <a:gd name="T50" fmla="*/ 266 w 274"/>
                  <a:gd name="T51" fmla="*/ 42 h 541"/>
                  <a:gd name="T52" fmla="*/ 267 w 274"/>
                  <a:gd name="T53" fmla="*/ 94 h 541"/>
                  <a:gd name="T54" fmla="*/ 270 w 274"/>
                  <a:gd name="T55" fmla="*/ 159 h 541"/>
                  <a:gd name="T56" fmla="*/ 272 w 274"/>
                  <a:gd name="T57" fmla="*/ 231 h 541"/>
                  <a:gd name="T58" fmla="*/ 274 w 274"/>
                  <a:gd name="T59" fmla="*/ 300 h 541"/>
                  <a:gd name="T60" fmla="*/ 274 w 274"/>
                  <a:gd name="T61" fmla="*/ 359 h 541"/>
                  <a:gd name="T62" fmla="*/ 274 w 274"/>
                  <a:gd name="T63" fmla="*/ 397 h 541"/>
                  <a:gd name="T64" fmla="*/ 270 w 274"/>
                  <a:gd name="T65" fmla="*/ 413 h 541"/>
                  <a:gd name="T66" fmla="*/ 264 w 274"/>
                  <a:gd name="T67" fmla="*/ 430 h 541"/>
                  <a:gd name="T68" fmla="*/ 254 w 274"/>
                  <a:gd name="T69" fmla="*/ 451 h 541"/>
                  <a:gd name="T70" fmla="*/ 240 w 274"/>
                  <a:gd name="T71" fmla="*/ 474 h 541"/>
                  <a:gd name="T72" fmla="*/ 222 w 274"/>
                  <a:gd name="T73" fmla="*/ 495 h 541"/>
                  <a:gd name="T74" fmla="*/ 199 w 274"/>
                  <a:gd name="T75" fmla="*/ 515 h 541"/>
                  <a:gd name="T76" fmla="*/ 172 w 274"/>
                  <a:gd name="T77" fmla="*/ 530 h 541"/>
                  <a:gd name="T78" fmla="*/ 142 w 274"/>
                  <a:gd name="T79" fmla="*/ 539 h 541"/>
                  <a:gd name="T80" fmla="*/ 107 w 274"/>
                  <a:gd name="T81" fmla="*/ 540 h 541"/>
                  <a:gd name="T82" fmla="*/ 77 w 274"/>
                  <a:gd name="T83" fmla="*/ 537 h 541"/>
                  <a:gd name="T84" fmla="*/ 53 w 274"/>
                  <a:gd name="T85" fmla="*/ 532 h 541"/>
                  <a:gd name="T86" fmla="*/ 34 w 274"/>
                  <a:gd name="T87" fmla="*/ 525 h 541"/>
                  <a:gd name="T88" fmla="*/ 21 w 274"/>
                  <a:gd name="T89" fmla="*/ 517 h 541"/>
                  <a:gd name="T90" fmla="*/ 13 w 274"/>
                  <a:gd name="T91" fmla="*/ 511 h 541"/>
                  <a:gd name="T92" fmla="*/ 7 w 274"/>
                  <a:gd name="T93" fmla="*/ 503 h 541"/>
                  <a:gd name="T94" fmla="*/ 0 w 274"/>
                  <a:gd name="T95" fmla="*/ 444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4" h="541">
                    <a:moveTo>
                      <a:pt x="0" y="444"/>
                    </a:moveTo>
                    <a:lnTo>
                      <a:pt x="1" y="420"/>
                    </a:lnTo>
                    <a:lnTo>
                      <a:pt x="2" y="423"/>
                    </a:lnTo>
                    <a:lnTo>
                      <a:pt x="5" y="428"/>
                    </a:lnTo>
                    <a:lnTo>
                      <a:pt x="6" y="432"/>
                    </a:lnTo>
                    <a:lnTo>
                      <a:pt x="9" y="438"/>
                    </a:lnTo>
                    <a:lnTo>
                      <a:pt x="14" y="444"/>
                    </a:lnTo>
                    <a:lnTo>
                      <a:pt x="19" y="451"/>
                    </a:lnTo>
                    <a:lnTo>
                      <a:pt x="24" y="456"/>
                    </a:lnTo>
                    <a:lnTo>
                      <a:pt x="32" y="462"/>
                    </a:lnTo>
                    <a:lnTo>
                      <a:pt x="41" y="467"/>
                    </a:lnTo>
                    <a:lnTo>
                      <a:pt x="51" y="473"/>
                    </a:lnTo>
                    <a:lnTo>
                      <a:pt x="63" y="477"/>
                    </a:lnTo>
                    <a:lnTo>
                      <a:pt x="77" y="479"/>
                    </a:lnTo>
                    <a:lnTo>
                      <a:pt x="94" y="480"/>
                    </a:lnTo>
                    <a:lnTo>
                      <a:pt x="111" y="481"/>
                    </a:lnTo>
                    <a:lnTo>
                      <a:pt x="128" y="479"/>
                    </a:lnTo>
                    <a:lnTo>
                      <a:pt x="143" y="477"/>
                    </a:lnTo>
                    <a:lnTo>
                      <a:pt x="156" y="472"/>
                    </a:lnTo>
                    <a:lnTo>
                      <a:pt x="169" y="467"/>
                    </a:lnTo>
                    <a:lnTo>
                      <a:pt x="178" y="461"/>
                    </a:lnTo>
                    <a:lnTo>
                      <a:pt x="187" y="454"/>
                    </a:lnTo>
                    <a:lnTo>
                      <a:pt x="194" y="447"/>
                    </a:lnTo>
                    <a:lnTo>
                      <a:pt x="201" y="441"/>
                    </a:lnTo>
                    <a:lnTo>
                      <a:pt x="205" y="433"/>
                    </a:lnTo>
                    <a:lnTo>
                      <a:pt x="210" y="425"/>
                    </a:lnTo>
                    <a:lnTo>
                      <a:pt x="212" y="418"/>
                    </a:lnTo>
                    <a:lnTo>
                      <a:pt x="215" y="412"/>
                    </a:lnTo>
                    <a:lnTo>
                      <a:pt x="217" y="405"/>
                    </a:lnTo>
                    <a:lnTo>
                      <a:pt x="218" y="401"/>
                    </a:lnTo>
                    <a:lnTo>
                      <a:pt x="220" y="396"/>
                    </a:lnTo>
                    <a:lnTo>
                      <a:pt x="221" y="394"/>
                    </a:lnTo>
                    <a:lnTo>
                      <a:pt x="221" y="386"/>
                    </a:lnTo>
                    <a:lnTo>
                      <a:pt x="221" y="372"/>
                    </a:lnTo>
                    <a:lnTo>
                      <a:pt x="221" y="352"/>
                    </a:lnTo>
                    <a:lnTo>
                      <a:pt x="221" y="326"/>
                    </a:lnTo>
                    <a:lnTo>
                      <a:pt x="221" y="295"/>
                    </a:lnTo>
                    <a:lnTo>
                      <a:pt x="220" y="262"/>
                    </a:lnTo>
                    <a:lnTo>
                      <a:pt x="219" y="226"/>
                    </a:lnTo>
                    <a:lnTo>
                      <a:pt x="219" y="190"/>
                    </a:lnTo>
                    <a:lnTo>
                      <a:pt x="218" y="154"/>
                    </a:lnTo>
                    <a:lnTo>
                      <a:pt x="217" y="119"/>
                    </a:lnTo>
                    <a:lnTo>
                      <a:pt x="215" y="87"/>
                    </a:lnTo>
                    <a:lnTo>
                      <a:pt x="215" y="59"/>
                    </a:lnTo>
                    <a:lnTo>
                      <a:pt x="215" y="33"/>
                    </a:lnTo>
                    <a:lnTo>
                      <a:pt x="214" y="15"/>
                    </a:lnTo>
                    <a:lnTo>
                      <a:pt x="214" y="3"/>
                    </a:lnTo>
                    <a:lnTo>
                      <a:pt x="214" y="0"/>
                    </a:lnTo>
                    <a:lnTo>
                      <a:pt x="265" y="9"/>
                    </a:lnTo>
                    <a:lnTo>
                      <a:pt x="265" y="13"/>
                    </a:lnTo>
                    <a:lnTo>
                      <a:pt x="265" y="24"/>
                    </a:lnTo>
                    <a:lnTo>
                      <a:pt x="266" y="42"/>
                    </a:lnTo>
                    <a:lnTo>
                      <a:pt x="267" y="66"/>
                    </a:lnTo>
                    <a:lnTo>
                      <a:pt x="267" y="94"/>
                    </a:lnTo>
                    <a:lnTo>
                      <a:pt x="269" y="125"/>
                    </a:lnTo>
                    <a:lnTo>
                      <a:pt x="270" y="159"/>
                    </a:lnTo>
                    <a:lnTo>
                      <a:pt x="271" y="196"/>
                    </a:lnTo>
                    <a:lnTo>
                      <a:pt x="272" y="231"/>
                    </a:lnTo>
                    <a:lnTo>
                      <a:pt x="273" y="267"/>
                    </a:lnTo>
                    <a:lnTo>
                      <a:pt x="274" y="300"/>
                    </a:lnTo>
                    <a:lnTo>
                      <a:pt x="274" y="332"/>
                    </a:lnTo>
                    <a:lnTo>
                      <a:pt x="274" y="359"/>
                    </a:lnTo>
                    <a:lnTo>
                      <a:pt x="274" y="381"/>
                    </a:lnTo>
                    <a:lnTo>
                      <a:pt x="274" y="397"/>
                    </a:lnTo>
                    <a:lnTo>
                      <a:pt x="273" y="407"/>
                    </a:lnTo>
                    <a:lnTo>
                      <a:pt x="270" y="413"/>
                    </a:lnTo>
                    <a:lnTo>
                      <a:pt x="267" y="421"/>
                    </a:lnTo>
                    <a:lnTo>
                      <a:pt x="264" y="430"/>
                    </a:lnTo>
                    <a:lnTo>
                      <a:pt x="260" y="441"/>
                    </a:lnTo>
                    <a:lnTo>
                      <a:pt x="254" y="451"/>
                    </a:lnTo>
                    <a:lnTo>
                      <a:pt x="247" y="462"/>
                    </a:lnTo>
                    <a:lnTo>
                      <a:pt x="240" y="474"/>
                    </a:lnTo>
                    <a:lnTo>
                      <a:pt x="232" y="485"/>
                    </a:lnTo>
                    <a:lnTo>
                      <a:pt x="222" y="495"/>
                    </a:lnTo>
                    <a:lnTo>
                      <a:pt x="212" y="505"/>
                    </a:lnTo>
                    <a:lnTo>
                      <a:pt x="199" y="515"/>
                    </a:lnTo>
                    <a:lnTo>
                      <a:pt x="187" y="524"/>
                    </a:lnTo>
                    <a:lnTo>
                      <a:pt x="172" y="530"/>
                    </a:lnTo>
                    <a:lnTo>
                      <a:pt x="158" y="536"/>
                    </a:lnTo>
                    <a:lnTo>
                      <a:pt x="142" y="539"/>
                    </a:lnTo>
                    <a:lnTo>
                      <a:pt x="125" y="541"/>
                    </a:lnTo>
                    <a:lnTo>
                      <a:pt x="107" y="540"/>
                    </a:lnTo>
                    <a:lnTo>
                      <a:pt x="91" y="539"/>
                    </a:lnTo>
                    <a:lnTo>
                      <a:pt x="77" y="537"/>
                    </a:lnTo>
                    <a:lnTo>
                      <a:pt x="64" y="535"/>
                    </a:lnTo>
                    <a:lnTo>
                      <a:pt x="53" y="532"/>
                    </a:lnTo>
                    <a:lnTo>
                      <a:pt x="44" y="529"/>
                    </a:lnTo>
                    <a:lnTo>
                      <a:pt x="34" y="525"/>
                    </a:lnTo>
                    <a:lnTo>
                      <a:pt x="28" y="522"/>
                    </a:lnTo>
                    <a:lnTo>
                      <a:pt x="21" y="517"/>
                    </a:lnTo>
                    <a:lnTo>
                      <a:pt x="17" y="514"/>
                    </a:lnTo>
                    <a:lnTo>
                      <a:pt x="13" y="511"/>
                    </a:lnTo>
                    <a:lnTo>
                      <a:pt x="11" y="508"/>
                    </a:lnTo>
                    <a:lnTo>
                      <a:pt x="7" y="503"/>
                    </a:lnTo>
                    <a:lnTo>
                      <a:pt x="6" y="501"/>
                    </a:lnTo>
                    <a:lnTo>
                      <a:pt x="0" y="444"/>
                    </a:lnTo>
                    <a:lnTo>
                      <a:pt x="0" y="4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82" name="Freeform 62">
                <a:extLst>
                  <a:ext uri="{FF2B5EF4-FFF2-40B4-BE49-F238E27FC236}">
                    <a16:creationId xmlns:a16="http://schemas.microsoft.com/office/drawing/2014/main" id="{05FCD243-11FA-412A-AB98-8C8422C4A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" y="366"/>
                <a:ext cx="138" cy="10"/>
              </a:xfrm>
              <a:custGeom>
                <a:avLst/>
                <a:gdLst>
                  <a:gd name="T0" fmla="*/ 3 w 549"/>
                  <a:gd name="T1" fmla="*/ 39 h 39"/>
                  <a:gd name="T2" fmla="*/ 549 w 549"/>
                  <a:gd name="T3" fmla="*/ 39 h 39"/>
                  <a:gd name="T4" fmla="*/ 546 w 549"/>
                  <a:gd name="T5" fmla="*/ 0 h 39"/>
                  <a:gd name="T6" fmla="*/ 0 w 549"/>
                  <a:gd name="T7" fmla="*/ 3 h 39"/>
                  <a:gd name="T8" fmla="*/ 3 w 549"/>
                  <a:gd name="T9" fmla="*/ 39 h 39"/>
                  <a:gd name="T10" fmla="*/ 3 w 549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39">
                    <a:moveTo>
                      <a:pt x="3" y="39"/>
                    </a:moveTo>
                    <a:lnTo>
                      <a:pt x="549" y="39"/>
                    </a:lnTo>
                    <a:lnTo>
                      <a:pt x="546" y="0"/>
                    </a:lnTo>
                    <a:lnTo>
                      <a:pt x="0" y="3"/>
                    </a:lnTo>
                    <a:lnTo>
                      <a:pt x="3" y="39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83" name="Freeform 63">
                <a:extLst>
                  <a:ext uri="{FF2B5EF4-FFF2-40B4-BE49-F238E27FC236}">
                    <a16:creationId xmlns:a16="http://schemas.microsoft.com/office/drawing/2014/main" id="{48CFAC9D-377F-415E-A971-03E7C69CF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432"/>
                <a:ext cx="29" cy="50"/>
              </a:xfrm>
              <a:custGeom>
                <a:avLst/>
                <a:gdLst>
                  <a:gd name="T0" fmla="*/ 87 w 118"/>
                  <a:gd name="T1" fmla="*/ 0 h 198"/>
                  <a:gd name="T2" fmla="*/ 86 w 118"/>
                  <a:gd name="T3" fmla="*/ 0 h 198"/>
                  <a:gd name="T4" fmla="*/ 85 w 118"/>
                  <a:gd name="T5" fmla="*/ 3 h 198"/>
                  <a:gd name="T6" fmla="*/ 83 w 118"/>
                  <a:gd name="T7" fmla="*/ 8 h 198"/>
                  <a:gd name="T8" fmla="*/ 81 w 118"/>
                  <a:gd name="T9" fmla="*/ 15 h 198"/>
                  <a:gd name="T10" fmla="*/ 77 w 118"/>
                  <a:gd name="T11" fmla="*/ 23 h 198"/>
                  <a:gd name="T12" fmla="*/ 74 w 118"/>
                  <a:gd name="T13" fmla="*/ 32 h 198"/>
                  <a:gd name="T14" fmla="*/ 70 w 118"/>
                  <a:gd name="T15" fmla="*/ 43 h 198"/>
                  <a:gd name="T16" fmla="*/ 65 w 118"/>
                  <a:gd name="T17" fmla="*/ 54 h 198"/>
                  <a:gd name="T18" fmla="*/ 58 w 118"/>
                  <a:gd name="T19" fmla="*/ 65 h 198"/>
                  <a:gd name="T20" fmla="*/ 52 w 118"/>
                  <a:gd name="T21" fmla="*/ 78 h 198"/>
                  <a:gd name="T22" fmla="*/ 44 w 118"/>
                  <a:gd name="T23" fmla="*/ 89 h 198"/>
                  <a:gd name="T24" fmla="*/ 38 w 118"/>
                  <a:gd name="T25" fmla="*/ 102 h 198"/>
                  <a:gd name="T26" fmla="*/ 28 w 118"/>
                  <a:gd name="T27" fmla="*/ 114 h 198"/>
                  <a:gd name="T28" fmla="*/ 20 w 118"/>
                  <a:gd name="T29" fmla="*/ 126 h 198"/>
                  <a:gd name="T30" fmla="*/ 10 w 118"/>
                  <a:gd name="T31" fmla="*/ 137 h 198"/>
                  <a:gd name="T32" fmla="*/ 0 w 118"/>
                  <a:gd name="T33" fmla="*/ 148 h 198"/>
                  <a:gd name="T34" fmla="*/ 3 w 118"/>
                  <a:gd name="T35" fmla="*/ 198 h 198"/>
                  <a:gd name="T36" fmla="*/ 4 w 118"/>
                  <a:gd name="T37" fmla="*/ 197 h 198"/>
                  <a:gd name="T38" fmla="*/ 7 w 118"/>
                  <a:gd name="T39" fmla="*/ 193 h 198"/>
                  <a:gd name="T40" fmla="*/ 12 w 118"/>
                  <a:gd name="T41" fmla="*/ 187 h 198"/>
                  <a:gd name="T42" fmla="*/ 19 w 118"/>
                  <a:gd name="T43" fmla="*/ 180 h 198"/>
                  <a:gd name="T44" fmla="*/ 27 w 118"/>
                  <a:gd name="T45" fmla="*/ 171 h 198"/>
                  <a:gd name="T46" fmla="*/ 36 w 118"/>
                  <a:gd name="T47" fmla="*/ 160 h 198"/>
                  <a:gd name="T48" fmla="*/ 45 w 118"/>
                  <a:gd name="T49" fmla="*/ 148 h 198"/>
                  <a:gd name="T50" fmla="*/ 56 w 118"/>
                  <a:gd name="T51" fmla="*/ 135 h 198"/>
                  <a:gd name="T52" fmla="*/ 66 w 118"/>
                  <a:gd name="T53" fmla="*/ 121 h 198"/>
                  <a:gd name="T54" fmla="*/ 76 w 118"/>
                  <a:gd name="T55" fmla="*/ 106 h 198"/>
                  <a:gd name="T56" fmla="*/ 85 w 118"/>
                  <a:gd name="T57" fmla="*/ 91 h 198"/>
                  <a:gd name="T58" fmla="*/ 95 w 118"/>
                  <a:gd name="T59" fmla="*/ 76 h 198"/>
                  <a:gd name="T60" fmla="*/ 103 w 118"/>
                  <a:gd name="T61" fmla="*/ 60 h 198"/>
                  <a:gd name="T62" fmla="*/ 110 w 118"/>
                  <a:gd name="T63" fmla="*/ 45 h 198"/>
                  <a:gd name="T64" fmla="*/ 114 w 118"/>
                  <a:gd name="T65" fmla="*/ 30 h 198"/>
                  <a:gd name="T66" fmla="*/ 118 w 118"/>
                  <a:gd name="T67" fmla="*/ 16 h 198"/>
                  <a:gd name="T68" fmla="*/ 87 w 118"/>
                  <a:gd name="T69" fmla="*/ 0 h 198"/>
                  <a:gd name="T70" fmla="*/ 87 w 118"/>
                  <a:gd name="T7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8" h="198">
                    <a:moveTo>
                      <a:pt x="87" y="0"/>
                    </a:moveTo>
                    <a:lnTo>
                      <a:pt x="86" y="0"/>
                    </a:lnTo>
                    <a:lnTo>
                      <a:pt x="85" y="3"/>
                    </a:lnTo>
                    <a:lnTo>
                      <a:pt x="83" y="8"/>
                    </a:lnTo>
                    <a:lnTo>
                      <a:pt x="81" y="15"/>
                    </a:lnTo>
                    <a:lnTo>
                      <a:pt x="77" y="23"/>
                    </a:lnTo>
                    <a:lnTo>
                      <a:pt x="74" y="32"/>
                    </a:lnTo>
                    <a:lnTo>
                      <a:pt x="70" y="43"/>
                    </a:lnTo>
                    <a:lnTo>
                      <a:pt x="65" y="54"/>
                    </a:lnTo>
                    <a:lnTo>
                      <a:pt x="58" y="65"/>
                    </a:lnTo>
                    <a:lnTo>
                      <a:pt x="52" y="78"/>
                    </a:lnTo>
                    <a:lnTo>
                      <a:pt x="44" y="89"/>
                    </a:lnTo>
                    <a:lnTo>
                      <a:pt x="38" y="102"/>
                    </a:lnTo>
                    <a:lnTo>
                      <a:pt x="28" y="114"/>
                    </a:lnTo>
                    <a:lnTo>
                      <a:pt x="20" y="126"/>
                    </a:lnTo>
                    <a:lnTo>
                      <a:pt x="10" y="137"/>
                    </a:lnTo>
                    <a:lnTo>
                      <a:pt x="0" y="148"/>
                    </a:lnTo>
                    <a:lnTo>
                      <a:pt x="3" y="198"/>
                    </a:lnTo>
                    <a:lnTo>
                      <a:pt x="4" y="197"/>
                    </a:lnTo>
                    <a:lnTo>
                      <a:pt x="7" y="193"/>
                    </a:lnTo>
                    <a:lnTo>
                      <a:pt x="12" y="187"/>
                    </a:lnTo>
                    <a:lnTo>
                      <a:pt x="19" y="180"/>
                    </a:lnTo>
                    <a:lnTo>
                      <a:pt x="27" y="171"/>
                    </a:lnTo>
                    <a:lnTo>
                      <a:pt x="36" y="160"/>
                    </a:lnTo>
                    <a:lnTo>
                      <a:pt x="45" y="148"/>
                    </a:lnTo>
                    <a:lnTo>
                      <a:pt x="56" y="135"/>
                    </a:lnTo>
                    <a:lnTo>
                      <a:pt x="66" y="121"/>
                    </a:lnTo>
                    <a:lnTo>
                      <a:pt x="76" y="106"/>
                    </a:lnTo>
                    <a:lnTo>
                      <a:pt x="85" y="91"/>
                    </a:lnTo>
                    <a:lnTo>
                      <a:pt x="95" y="76"/>
                    </a:lnTo>
                    <a:lnTo>
                      <a:pt x="103" y="60"/>
                    </a:lnTo>
                    <a:lnTo>
                      <a:pt x="110" y="45"/>
                    </a:lnTo>
                    <a:lnTo>
                      <a:pt x="114" y="30"/>
                    </a:lnTo>
                    <a:lnTo>
                      <a:pt x="118" y="16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84" name="Freeform 64">
                <a:extLst>
                  <a:ext uri="{FF2B5EF4-FFF2-40B4-BE49-F238E27FC236}">
                    <a16:creationId xmlns:a16="http://schemas.microsoft.com/office/drawing/2014/main" id="{38F2617F-6201-483D-8BE3-74E4A5824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526"/>
                <a:ext cx="48" cy="32"/>
              </a:xfrm>
              <a:custGeom>
                <a:avLst/>
                <a:gdLst>
                  <a:gd name="T0" fmla="*/ 2 w 191"/>
                  <a:gd name="T1" fmla="*/ 84 h 127"/>
                  <a:gd name="T2" fmla="*/ 2 w 191"/>
                  <a:gd name="T3" fmla="*/ 84 h 127"/>
                  <a:gd name="T4" fmla="*/ 6 w 191"/>
                  <a:gd name="T5" fmla="*/ 85 h 127"/>
                  <a:gd name="T6" fmla="*/ 12 w 191"/>
                  <a:gd name="T7" fmla="*/ 85 h 127"/>
                  <a:gd name="T8" fmla="*/ 21 w 191"/>
                  <a:gd name="T9" fmla="*/ 87 h 127"/>
                  <a:gd name="T10" fmla="*/ 29 w 191"/>
                  <a:gd name="T11" fmla="*/ 87 h 127"/>
                  <a:gd name="T12" fmla="*/ 41 w 191"/>
                  <a:gd name="T13" fmla="*/ 88 h 127"/>
                  <a:gd name="T14" fmla="*/ 52 w 191"/>
                  <a:gd name="T15" fmla="*/ 88 h 127"/>
                  <a:gd name="T16" fmla="*/ 66 w 191"/>
                  <a:gd name="T17" fmla="*/ 87 h 127"/>
                  <a:gd name="T18" fmla="*/ 79 w 191"/>
                  <a:gd name="T19" fmla="*/ 84 h 127"/>
                  <a:gd name="T20" fmla="*/ 92 w 191"/>
                  <a:gd name="T21" fmla="*/ 80 h 127"/>
                  <a:gd name="T22" fmla="*/ 105 w 191"/>
                  <a:gd name="T23" fmla="*/ 74 h 127"/>
                  <a:gd name="T24" fmla="*/ 118 w 191"/>
                  <a:gd name="T25" fmla="*/ 67 h 127"/>
                  <a:gd name="T26" fmla="*/ 130 w 191"/>
                  <a:gd name="T27" fmla="*/ 57 h 127"/>
                  <a:gd name="T28" fmla="*/ 141 w 191"/>
                  <a:gd name="T29" fmla="*/ 45 h 127"/>
                  <a:gd name="T30" fmla="*/ 150 w 191"/>
                  <a:gd name="T31" fmla="*/ 30 h 127"/>
                  <a:gd name="T32" fmla="*/ 159 w 191"/>
                  <a:gd name="T33" fmla="*/ 13 h 127"/>
                  <a:gd name="T34" fmla="*/ 161 w 191"/>
                  <a:gd name="T35" fmla="*/ 6 h 127"/>
                  <a:gd name="T36" fmla="*/ 163 w 191"/>
                  <a:gd name="T37" fmla="*/ 2 h 127"/>
                  <a:gd name="T38" fmla="*/ 166 w 191"/>
                  <a:gd name="T39" fmla="*/ 0 h 127"/>
                  <a:gd name="T40" fmla="*/ 169 w 191"/>
                  <a:gd name="T41" fmla="*/ 0 h 127"/>
                  <a:gd name="T42" fmla="*/ 171 w 191"/>
                  <a:gd name="T43" fmla="*/ 1 h 127"/>
                  <a:gd name="T44" fmla="*/ 174 w 191"/>
                  <a:gd name="T45" fmla="*/ 5 h 127"/>
                  <a:gd name="T46" fmla="*/ 176 w 191"/>
                  <a:gd name="T47" fmla="*/ 9 h 127"/>
                  <a:gd name="T48" fmla="*/ 179 w 191"/>
                  <a:gd name="T49" fmla="*/ 14 h 127"/>
                  <a:gd name="T50" fmla="*/ 181 w 191"/>
                  <a:gd name="T51" fmla="*/ 19 h 127"/>
                  <a:gd name="T52" fmla="*/ 183 w 191"/>
                  <a:gd name="T53" fmla="*/ 24 h 127"/>
                  <a:gd name="T54" fmla="*/ 185 w 191"/>
                  <a:gd name="T55" fmla="*/ 30 h 127"/>
                  <a:gd name="T56" fmla="*/ 187 w 191"/>
                  <a:gd name="T57" fmla="*/ 35 h 127"/>
                  <a:gd name="T58" fmla="*/ 188 w 191"/>
                  <a:gd name="T59" fmla="*/ 39 h 127"/>
                  <a:gd name="T60" fmla="*/ 189 w 191"/>
                  <a:gd name="T61" fmla="*/ 43 h 127"/>
                  <a:gd name="T62" fmla="*/ 190 w 191"/>
                  <a:gd name="T63" fmla="*/ 45 h 127"/>
                  <a:gd name="T64" fmla="*/ 191 w 191"/>
                  <a:gd name="T65" fmla="*/ 46 h 127"/>
                  <a:gd name="T66" fmla="*/ 189 w 191"/>
                  <a:gd name="T67" fmla="*/ 47 h 127"/>
                  <a:gd name="T68" fmla="*/ 187 w 191"/>
                  <a:gd name="T69" fmla="*/ 51 h 127"/>
                  <a:gd name="T70" fmla="*/ 183 w 191"/>
                  <a:gd name="T71" fmla="*/ 56 h 127"/>
                  <a:gd name="T72" fmla="*/ 179 w 191"/>
                  <a:gd name="T73" fmla="*/ 62 h 127"/>
                  <a:gd name="T74" fmla="*/ 171 w 191"/>
                  <a:gd name="T75" fmla="*/ 69 h 127"/>
                  <a:gd name="T76" fmla="*/ 163 w 191"/>
                  <a:gd name="T77" fmla="*/ 79 h 127"/>
                  <a:gd name="T78" fmla="*/ 153 w 191"/>
                  <a:gd name="T79" fmla="*/ 87 h 127"/>
                  <a:gd name="T80" fmla="*/ 143 w 191"/>
                  <a:gd name="T81" fmla="*/ 96 h 127"/>
                  <a:gd name="T82" fmla="*/ 130 w 191"/>
                  <a:gd name="T83" fmla="*/ 104 h 127"/>
                  <a:gd name="T84" fmla="*/ 117 w 191"/>
                  <a:gd name="T85" fmla="*/ 112 h 127"/>
                  <a:gd name="T86" fmla="*/ 101 w 191"/>
                  <a:gd name="T87" fmla="*/ 118 h 127"/>
                  <a:gd name="T88" fmla="*/ 86 w 191"/>
                  <a:gd name="T89" fmla="*/ 124 h 127"/>
                  <a:gd name="T90" fmla="*/ 68 w 191"/>
                  <a:gd name="T91" fmla="*/ 126 h 127"/>
                  <a:gd name="T92" fmla="*/ 51 w 191"/>
                  <a:gd name="T93" fmla="*/ 127 h 127"/>
                  <a:gd name="T94" fmla="*/ 31 w 191"/>
                  <a:gd name="T95" fmla="*/ 125 h 127"/>
                  <a:gd name="T96" fmla="*/ 11 w 191"/>
                  <a:gd name="T97" fmla="*/ 119 h 127"/>
                  <a:gd name="T98" fmla="*/ 6 w 191"/>
                  <a:gd name="T99" fmla="*/ 115 h 127"/>
                  <a:gd name="T100" fmla="*/ 2 w 191"/>
                  <a:gd name="T101" fmla="*/ 112 h 127"/>
                  <a:gd name="T102" fmla="*/ 0 w 191"/>
                  <a:gd name="T103" fmla="*/ 105 h 127"/>
                  <a:gd name="T104" fmla="*/ 0 w 191"/>
                  <a:gd name="T105" fmla="*/ 99 h 127"/>
                  <a:gd name="T106" fmla="*/ 0 w 191"/>
                  <a:gd name="T107" fmla="*/ 93 h 127"/>
                  <a:gd name="T108" fmla="*/ 1 w 191"/>
                  <a:gd name="T109" fmla="*/ 89 h 127"/>
                  <a:gd name="T110" fmla="*/ 1 w 191"/>
                  <a:gd name="T111" fmla="*/ 85 h 127"/>
                  <a:gd name="T112" fmla="*/ 2 w 191"/>
                  <a:gd name="T113" fmla="*/ 84 h 127"/>
                  <a:gd name="T114" fmla="*/ 2 w 191"/>
                  <a:gd name="T115" fmla="*/ 8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1" h="127">
                    <a:moveTo>
                      <a:pt x="2" y="84"/>
                    </a:moveTo>
                    <a:lnTo>
                      <a:pt x="2" y="84"/>
                    </a:lnTo>
                    <a:lnTo>
                      <a:pt x="6" y="85"/>
                    </a:lnTo>
                    <a:lnTo>
                      <a:pt x="12" y="85"/>
                    </a:lnTo>
                    <a:lnTo>
                      <a:pt x="21" y="87"/>
                    </a:lnTo>
                    <a:lnTo>
                      <a:pt x="29" y="87"/>
                    </a:lnTo>
                    <a:lnTo>
                      <a:pt x="41" y="88"/>
                    </a:lnTo>
                    <a:lnTo>
                      <a:pt x="52" y="88"/>
                    </a:lnTo>
                    <a:lnTo>
                      <a:pt x="66" y="87"/>
                    </a:lnTo>
                    <a:lnTo>
                      <a:pt x="79" y="84"/>
                    </a:lnTo>
                    <a:lnTo>
                      <a:pt x="92" y="80"/>
                    </a:lnTo>
                    <a:lnTo>
                      <a:pt x="105" y="74"/>
                    </a:lnTo>
                    <a:lnTo>
                      <a:pt x="118" y="67"/>
                    </a:lnTo>
                    <a:lnTo>
                      <a:pt x="130" y="57"/>
                    </a:lnTo>
                    <a:lnTo>
                      <a:pt x="141" y="45"/>
                    </a:lnTo>
                    <a:lnTo>
                      <a:pt x="150" y="30"/>
                    </a:lnTo>
                    <a:lnTo>
                      <a:pt x="159" y="13"/>
                    </a:lnTo>
                    <a:lnTo>
                      <a:pt x="161" y="6"/>
                    </a:lnTo>
                    <a:lnTo>
                      <a:pt x="163" y="2"/>
                    </a:lnTo>
                    <a:lnTo>
                      <a:pt x="166" y="0"/>
                    </a:lnTo>
                    <a:lnTo>
                      <a:pt x="169" y="0"/>
                    </a:lnTo>
                    <a:lnTo>
                      <a:pt x="171" y="1"/>
                    </a:lnTo>
                    <a:lnTo>
                      <a:pt x="174" y="5"/>
                    </a:lnTo>
                    <a:lnTo>
                      <a:pt x="176" y="9"/>
                    </a:lnTo>
                    <a:lnTo>
                      <a:pt x="179" y="14"/>
                    </a:lnTo>
                    <a:lnTo>
                      <a:pt x="181" y="19"/>
                    </a:lnTo>
                    <a:lnTo>
                      <a:pt x="183" y="24"/>
                    </a:lnTo>
                    <a:lnTo>
                      <a:pt x="185" y="30"/>
                    </a:lnTo>
                    <a:lnTo>
                      <a:pt x="187" y="35"/>
                    </a:lnTo>
                    <a:lnTo>
                      <a:pt x="188" y="39"/>
                    </a:lnTo>
                    <a:lnTo>
                      <a:pt x="189" y="43"/>
                    </a:lnTo>
                    <a:lnTo>
                      <a:pt x="190" y="45"/>
                    </a:lnTo>
                    <a:lnTo>
                      <a:pt x="191" y="46"/>
                    </a:lnTo>
                    <a:lnTo>
                      <a:pt x="189" y="47"/>
                    </a:lnTo>
                    <a:lnTo>
                      <a:pt x="187" y="51"/>
                    </a:lnTo>
                    <a:lnTo>
                      <a:pt x="183" y="56"/>
                    </a:lnTo>
                    <a:lnTo>
                      <a:pt x="179" y="62"/>
                    </a:lnTo>
                    <a:lnTo>
                      <a:pt x="171" y="69"/>
                    </a:lnTo>
                    <a:lnTo>
                      <a:pt x="163" y="79"/>
                    </a:lnTo>
                    <a:lnTo>
                      <a:pt x="153" y="87"/>
                    </a:lnTo>
                    <a:lnTo>
                      <a:pt x="143" y="96"/>
                    </a:lnTo>
                    <a:lnTo>
                      <a:pt x="130" y="104"/>
                    </a:lnTo>
                    <a:lnTo>
                      <a:pt x="117" y="112"/>
                    </a:lnTo>
                    <a:lnTo>
                      <a:pt x="101" y="118"/>
                    </a:lnTo>
                    <a:lnTo>
                      <a:pt x="86" y="124"/>
                    </a:lnTo>
                    <a:lnTo>
                      <a:pt x="68" y="126"/>
                    </a:lnTo>
                    <a:lnTo>
                      <a:pt x="51" y="127"/>
                    </a:lnTo>
                    <a:lnTo>
                      <a:pt x="31" y="125"/>
                    </a:lnTo>
                    <a:lnTo>
                      <a:pt x="11" y="119"/>
                    </a:lnTo>
                    <a:lnTo>
                      <a:pt x="6" y="115"/>
                    </a:lnTo>
                    <a:lnTo>
                      <a:pt x="2" y="112"/>
                    </a:lnTo>
                    <a:lnTo>
                      <a:pt x="0" y="105"/>
                    </a:lnTo>
                    <a:lnTo>
                      <a:pt x="0" y="99"/>
                    </a:lnTo>
                    <a:lnTo>
                      <a:pt x="0" y="93"/>
                    </a:lnTo>
                    <a:lnTo>
                      <a:pt x="1" y="89"/>
                    </a:lnTo>
                    <a:lnTo>
                      <a:pt x="1" y="85"/>
                    </a:lnTo>
                    <a:lnTo>
                      <a:pt x="2" y="84"/>
                    </a:lnTo>
                    <a:lnTo>
                      <a:pt x="2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85" name="Freeform 65">
                <a:extLst>
                  <a:ext uri="{FF2B5EF4-FFF2-40B4-BE49-F238E27FC236}">
                    <a16:creationId xmlns:a16="http://schemas.microsoft.com/office/drawing/2014/main" id="{811AB866-D409-4AD2-B8FF-18705F81B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344"/>
                <a:ext cx="24" cy="48"/>
              </a:xfrm>
              <a:custGeom>
                <a:avLst/>
                <a:gdLst>
                  <a:gd name="T0" fmla="*/ 50 w 92"/>
                  <a:gd name="T1" fmla="*/ 11 h 195"/>
                  <a:gd name="T2" fmla="*/ 50 w 92"/>
                  <a:gd name="T3" fmla="*/ 12 h 195"/>
                  <a:gd name="T4" fmla="*/ 50 w 92"/>
                  <a:gd name="T5" fmla="*/ 15 h 195"/>
                  <a:gd name="T6" fmla="*/ 49 w 92"/>
                  <a:gd name="T7" fmla="*/ 19 h 195"/>
                  <a:gd name="T8" fmla="*/ 49 w 92"/>
                  <a:gd name="T9" fmla="*/ 26 h 195"/>
                  <a:gd name="T10" fmla="*/ 47 w 92"/>
                  <a:gd name="T11" fmla="*/ 33 h 195"/>
                  <a:gd name="T12" fmla="*/ 47 w 92"/>
                  <a:gd name="T13" fmla="*/ 43 h 195"/>
                  <a:gd name="T14" fmla="*/ 45 w 92"/>
                  <a:gd name="T15" fmla="*/ 53 h 195"/>
                  <a:gd name="T16" fmla="*/ 44 w 92"/>
                  <a:gd name="T17" fmla="*/ 65 h 195"/>
                  <a:gd name="T18" fmla="*/ 41 w 92"/>
                  <a:gd name="T19" fmla="*/ 77 h 195"/>
                  <a:gd name="T20" fmla="*/ 38 w 92"/>
                  <a:gd name="T21" fmla="*/ 91 h 195"/>
                  <a:gd name="T22" fmla="*/ 33 w 92"/>
                  <a:gd name="T23" fmla="*/ 105 h 195"/>
                  <a:gd name="T24" fmla="*/ 28 w 92"/>
                  <a:gd name="T25" fmla="*/ 121 h 195"/>
                  <a:gd name="T26" fmla="*/ 22 w 92"/>
                  <a:gd name="T27" fmla="*/ 135 h 195"/>
                  <a:gd name="T28" fmla="*/ 16 w 92"/>
                  <a:gd name="T29" fmla="*/ 151 h 195"/>
                  <a:gd name="T30" fmla="*/ 8 w 92"/>
                  <a:gd name="T31" fmla="*/ 167 h 195"/>
                  <a:gd name="T32" fmla="*/ 0 w 92"/>
                  <a:gd name="T33" fmla="*/ 183 h 195"/>
                  <a:gd name="T34" fmla="*/ 44 w 92"/>
                  <a:gd name="T35" fmla="*/ 195 h 195"/>
                  <a:gd name="T36" fmla="*/ 44 w 92"/>
                  <a:gd name="T37" fmla="*/ 193 h 195"/>
                  <a:gd name="T38" fmla="*/ 46 w 92"/>
                  <a:gd name="T39" fmla="*/ 190 h 195"/>
                  <a:gd name="T40" fmla="*/ 48 w 92"/>
                  <a:gd name="T41" fmla="*/ 183 h 195"/>
                  <a:gd name="T42" fmla="*/ 53 w 92"/>
                  <a:gd name="T43" fmla="*/ 175 h 195"/>
                  <a:gd name="T44" fmla="*/ 57 w 92"/>
                  <a:gd name="T45" fmla="*/ 164 h 195"/>
                  <a:gd name="T46" fmla="*/ 62 w 92"/>
                  <a:gd name="T47" fmla="*/ 153 h 195"/>
                  <a:gd name="T48" fmla="*/ 67 w 92"/>
                  <a:gd name="T49" fmla="*/ 140 h 195"/>
                  <a:gd name="T50" fmla="*/ 73 w 92"/>
                  <a:gd name="T51" fmla="*/ 127 h 195"/>
                  <a:gd name="T52" fmla="*/ 77 w 92"/>
                  <a:gd name="T53" fmla="*/ 112 h 195"/>
                  <a:gd name="T54" fmla="*/ 81 w 92"/>
                  <a:gd name="T55" fmla="*/ 98 h 195"/>
                  <a:gd name="T56" fmla="*/ 85 w 92"/>
                  <a:gd name="T57" fmla="*/ 81 h 195"/>
                  <a:gd name="T58" fmla="*/ 89 w 92"/>
                  <a:gd name="T59" fmla="*/ 67 h 195"/>
                  <a:gd name="T60" fmla="*/ 90 w 92"/>
                  <a:gd name="T61" fmla="*/ 51 h 195"/>
                  <a:gd name="T62" fmla="*/ 92 w 92"/>
                  <a:gd name="T63" fmla="*/ 37 h 195"/>
                  <a:gd name="T64" fmla="*/ 92 w 92"/>
                  <a:gd name="T65" fmla="*/ 24 h 195"/>
                  <a:gd name="T66" fmla="*/ 91 w 92"/>
                  <a:gd name="T67" fmla="*/ 11 h 195"/>
                  <a:gd name="T68" fmla="*/ 88 w 92"/>
                  <a:gd name="T69" fmla="*/ 6 h 195"/>
                  <a:gd name="T70" fmla="*/ 83 w 92"/>
                  <a:gd name="T71" fmla="*/ 2 h 195"/>
                  <a:gd name="T72" fmla="*/ 76 w 92"/>
                  <a:gd name="T73" fmla="*/ 0 h 195"/>
                  <a:gd name="T74" fmla="*/ 69 w 92"/>
                  <a:gd name="T75" fmla="*/ 0 h 195"/>
                  <a:gd name="T76" fmla="*/ 61 w 92"/>
                  <a:gd name="T77" fmla="*/ 1 h 195"/>
                  <a:gd name="T78" fmla="*/ 55 w 92"/>
                  <a:gd name="T79" fmla="*/ 3 h 195"/>
                  <a:gd name="T80" fmla="*/ 51 w 92"/>
                  <a:gd name="T81" fmla="*/ 6 h 195"/>
                  <a:gd name="T82" fmla="*/ 50 w 92"/>
                  <a:gd name="T83" fmla="*/ 11 h 195"/>
                  <a:gd name="T84" fmla="*/ 50 w 92"/>
                  <a:gd name="T85" fmla="*/ 1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2" h="195">
                    <a:moveTo>
                      <a:pt x="50" y="11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9" y="19"/>
                    </a:lnTo>
                    <a:lnTo>
                      <a:pt x="49" y="26"/>
                    </a:lnTo>
                    <a:lnTo>
                      <a:pt x="47" y="33"/>
                    </a:lnTo>
                    <a:lnTo>
                      <a:pt x="47" y="43"/>
                    </a:lnTo>
                    <a:lnTo>
                      <a:pt x="45" y="53"/>
                    </a:lnTo>
                    <a:lnTo>
                      <a:pt x="44" y="65"/>
                    </a:lnTo>
                    <a:lnTo>
                      <a:pt x="41" y="77"/>
                    </a:lnTo>
                    <a:lnTo>
                      <a:pt x="38" y="91"/>
                    </a:lnTo>
                    <a:lnTo>
                      <a:pt x="33" y="105"/>
                    </a:lnTo>
                    <a:lnTo>
                      <a:pt x="28" y="121"/>
                    </a:lnTo>
                    <a:lnTo>
                      <a:pt x="22" y="135"/>
                    </a:lnTo>
                    <a:lnTo>
                      <a:pt x="16" y="151"/>
                    </a:lnTo>
                    <a:lnTo>
                      <a:pt x="8" y="167"/>
                    </a:lnTo>
                    <a:lnTo>
                      <a:pt x="0" y="183"/>
                    </a:lnTo>
                    <a:lnTo>
                      <a:pt x="44" y="195"/>
                    </a:lnTo>
                    <a:lnTo>
                      <a:pt x="44" y="193"/>
                    </a:lnTo>
                    <a:lnTo>
                      <a:pt x="46" y="190"/>
                    </a:lnTo>
                    <a:lnTo>
                      <a:pt x="48" y="183"/>
                    </a:lnTo>
                    <a:lnTo>
                      <a:pt x="53" y="175"/>
                    </a:lnTo>
                    <a:lnTo>
                      <a:pt x="57" y="164"/>
                    </a:lnTo>
                    <a:lnTo>
                      <a:pt x="62" y="153"/>
                    </a:lnTo>
                    <a:lnTo>
                      <a:pt x="67" y="140"/>
                    </a:lnTo>
                    <a:lnTo>
                      <a:pt x="73" y="127"/>
                    </a:lnTo>
                    <a:lnTo>
                      <a:pt x="77" y="112"/>
                    </a:lnTo>
                    <a:lnTo>
                      <a:pt x="81" y="98"/>
                    </a:lnTo>
                    <a:lnTo>
                      <a:pt x="85" y="81"/>
                    </a:lnTo>
                    <a:lnTo>
                      <a:pt x="89" y="67"/>
                    </a:lnTo>
                    <a:lnTo>
                      <a:pt x="90" y="51"/>
                    </a:lnTo>
                    <a:lnTo>
                      <a:pt x="92" y="37"/>
                    </a:lnTo>
                    <a:lnTo>
                      <a:pt x="92" y="24"/>
                    </a:lnTo>
                    <a:lnTo>
                      <a:pt x="91" y="11"/>
                    </a:lnTo>
                    <a:lnTo>
                      <a:pt x="88" y="6"/>
                    </a:lnTo>
                    <a:lnTo>
                      <a:pt x="83" y="2"/>
                    </a:lnTo>
                    <a:lnTo>
                      <a:pt x="76" y="0"/>
                    </a:lnTo>
                    <a:lnTo>
                      <a:pt x="69" y="0"/>
                    </a:lnTo>
                    <a:lnTo>
                      <a:pt x="61" y="1"/>
                    </a:lnTo>
                    <a:lnTo>
                      <a:pt x="55" y="3"/>
                    </a:lnTo>
                    <a:lnTo>
                      <a:pt x="51" y="6"/>
                    </a:lnTo>
                    <a:lnTo>
                      <a:pt x="50" y="11"/>
                    </a:lnTo>
                    <a:lnTo>
                      <a:pt x="5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86" name="Freeform 66">
                <a:extLst>
                  <a:ext uri="{FF2B5EF4-FFF2-40B4-BE49-F238E27FC236}">
                    <a16:creationId xmlns:a16="http://schemas.microsoft.com/office/drawing/2014/main" id="{48939EF3-FA43-406E-A301-B9DB78A4B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" y="406"/>
                <a:ext cx="33" cy="28"/>
              </a:xfrm>
              <a:custGeom>
                <a:avLst/>
                <a:gdLst>
                  <a:gd name="T0" fmla="*/ 0 w 132"/>
                  <a:gd name="T1" fmla="*/ 93 h 115"/>
                  <a:gd name="T2" fmla="*/ 0 w 132"/>
                  <a:gd name="T3" fmla="*/ 92 h 115"/>
                  <a:gd name="T4" fmla="*/ 2 w 132"/>
                  <a:gd name="T5" fmla="*/ 91 h 115"/>
                  <a:gd name="T6" fmla="*/ 5 w 132"/>
                  <a:gd name="T7" fmla="*/ 88 h 115"/>
                  <a:gd name="T8" fmla="*/ 10 w 132"/>
                  <a:gd name="T9" fmla="*/ 85 h 115"/>
                  <a:gd name="T10" fmla="*/ 15 w 132"/>
                  <a:gd name="T11" fmla="*/ 81 h 115"/>
                  <a:gd name="T12" fmla="*/ 22 w 132"/>
                  <a:gd name="T13" fmla="*/ 77 h 115"/>
                  <a:gd name="T14" fmla="*/ 29 w 132"/>
                  <a:gd name="T15" fmla="*/ 72 h 115"/>
                  <a:gd name="T16" fmla="*/ 37 w 132"/>
                  <a:gd name="T17" fmla="*/ 66 h 115"/>
                  <a:gd name="T18" fmla="*/ 44 w 132"/>
                  <a:gd name="T19" fmla="*/ 59 h 115"/>
                  <a:gd name="T20" fmla="*/ 53 w 132"/>
                  <a:gd name="T21" fmla="*/ 52 h 115"/>
                  <a:gd name="T22" fmla="*/ 60 w 132"/>
                  <a:gd name="T23" fmla="*/ 45 h 115"/>
                  <a:gd name="T24" fmla="*/ 69 w 132"/>
                  <a:gd name="T25" fmla="*/ 37 h 115"/>
                  <a:gd name="T26" fmla="*/ 76 w 132"/>
                  <a:gd name="T27" fmla="*/ 29 h 115"/>
                  <a:gd name="T28" fmla="*/ 82 w 132"/>
                  <a:gd name="T29" fmla="*/ 20 h 115"/>
                  <a:gd name="T30" fmla="*/ 89 w 132"/>
                  <a:gd name="T31" fmla="*/ 12 h 115"/>
                  <a:gd name="T32" fmla="*/ 95 w 132"/>
                  <a:gd name="T33" fmla="*/ 3 h 115"/>
                  <a:gd name="T34" fmla="*/ 99 w 132"/>
                  <a:gd name="T35" fmla="*/ 0 h 115"/>
                  <a:gd name="T36" fmla="*/ 104 w 132"/>
                  <a:gd name="T37" fmla="*/ 1 h 115"/>
                  <a:gd name="T38" fmla="*/ 110 w 132"/>
                  <a:gd name="T39" fmla="*/ 4 h 115"/>
                  <a:gd name="T40" fmla="*/ 116 w 132"/>
                  <a:gd name="T41" fmla="*/ 10 h 115"/>
                  <a:gd name="T42" fmla="*/ 122 w 132"/>
                  <a:gd name="T43" fmla="*/ 16 h 115"/>
                  <a:gd name="T44" fmla="*/ 127 w 132"/>
                  <a:gd name="T45" fmla="*/ 22 h 115"/>
                  <a:gd name="T46" fmla="*/ 131 w 132"/>
                  <a:gd name="T47" fmla="*/ 26 h 115"/>
                  <a:gd name="T48" fmla="*/ 132 w 132"/>
                  <a:gd name="T49" fmla="*/ 28 h 115"/>
                  <a:gd name="T50" fmla="*/ 132 w 132"/>
                  <a:gd name="T51" fmla="*/ 28 h 115"/>
                  <a:gd name="T52" fmla="*/ 130 w 132"/>
                  <a:gd name="T53" fmla="*/ 30 h 115"/>
                  <a:gd name="T54" fmla="*/ 127 w 132"/>
                  <a:gd name="T55" fmla="*/ 33 h 115"/>
                  <a:gd name="T56" fmla="*/ 125 w 132"/>
                  <a:gd name="T57" fmla="*/ 38 h 115"/>
                  <a:gd name="T58" fmla="*/ 120 w 132"/>
                  <a:gd name="T59" fmla="*/ 42 h 115"/>
                  <a:gd name="T60" fmla="*/ 116 w 132"/>
                  <a:gd name="T61" fmla="*/ 49 h 115"/>
                  <a:gd name="T62" fmla="*/ 111 w 132"/>
                  <a:gd name="T63" fmla="*/ 55 h 115"/>
                  <a:gd name="T64" fmla="*/ 106 w 132"/>
                  <a:gd name="T65" fmla="*/ 62 h 115"/>
                  <a:gd name="T66" fmla="*/ 99 w 132"/>
                  <a:gd name="T67" fmla="*/ 69 h 115"/>
                  <a:gd name="T68" fmla="*/ 91 w 132"/>
                  <a:gd name="T69" fmla="*/ 76 h 115"/>
                  <a:gd name="T70" fmla="*/ 83 w 132"/>
                  <a:gd name="T71" fmla="*/ 83 h 115"/>
                  <a:gd name="T72" fmla="*/ 76 w 132"/>
                  <a:gd name="T73" fmla="*/ 90 h 115"/>
                  <a:gd name="T74" fmla="*/ 68 w 132"/>
                  <a:gd name="T75" fmla="*/ 97 h 115"/>
                  <a:gd name="T76" fmla="*/ 60 w 132"/>
                  <a:gd name="T77" fmla="*/ 104 h 115"/>
                  <a:gd name="T78" fmla="*/ 52 w 132"/>
                  <a:gd name="T79" fmla="*/ 109 h 115"/>
                  <a:gd name="T80" fmla="*/ 43 w 132"/>
                  <a:gd name="T81" fmla="*/ 115 h 115"/>
                  <a:gd name="T82" fmla="*/ 0 w 132"/>
                  <a:gd name="T83" fmla="*/ 93 h 115"/>
                  <a:gd name="T84" fmla="*/ 0 w 132"/>
                  <a:gd name="T85" fmla="*/ 9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2" h="115">
                    <a:moveTo>
                      <a:pt x="0" y="93"/>
                    </a:moveTo>
                    <a:lnTo>
                      <a:pt x="0" y="92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10" y="85"/>
                    </a:lnTo>
                    <a:lnTo>
                      <a:pt x="15" y="81"/>
                    </a:lnTo>
                    <a:lnTo>
                      <a:pt x="22" y="77"/>
                    </a:lnTo>
                    <a:lnTo>
                      <a:pt x="29" y="72"/>
                    </a:lnTo>
                    <a:lnTo>
                      <a:pt x="37" y="66"/>
                    </a:lnTo>
                    <a:lnTo>
                      <a:pt x="44" y="59"/>
                    </a:lnTo>
                    <a:lnTo>
                      <a:pt x="53" y="52"/>
                    </a:lnTo>
                    <a:lnTo>
                      <a:pt x="60" y="45"/>
                    </a:lnTo>
                    <a:lnTo>
                      <a:pt x="69" y="37"/>
                    </a:lnTo>
                    <a:lnTo>
                      <a:pt x="76" y="29"/>
                    </a:lnTo>
                    <a:lnTo>
                      <a:pt x="82" y="20"/>
                    </a:lnTo>
                    <a:lnTo>
                      <a:pt x="89" y="12"/>
                    </a:lnTo>
                    <a:lnTo>
                      <a:pt x="95" y="3"/>
                    </a:lnTo>
                    <a:lnTo>
                      <a:pt x="99" y="0"/>
                    </a:lnTo>
                    <a:lnTo>
                      <a:pt x="104" y="1"/>
                    </a:lnTo>
                    <a:lnTo>
                      <a:pt x="110" y="4"/>
                    </a:lnTo>
                    <a:lnTo>
                      <a:pt x="116" y="10"/>
                    </a:lnTo>
                    <a:lnTo>
                      <a:pt x="122" y="16"/>
                    </a:lnTo>
                    <a:lnTo>
                      <a:pt x="127" y="22"/>
                    </a:lnTo>
                    <a:lnTo>
                      <a:pt x="131" y="26"/>
                    </a:lnTo>
                    <a:lnTo>
                      <a:pt x="132" y="28"/>
                    </a:lnTo>
                    <a:lnTo>
                      <a:pt x="132" y="28"/>
                    </a:lnTo>
                    <a:lnTo>
                      <a:pt x="130" y="30"/>
                    </a:lnTo>
                    <a:lnTo>
                      <a:pt x="127" y="33"/>
                    </a:lnTo>
                    <a:lnTo>
                      <a:pt x="125" y="38"/>
                    </a:lnTo>
                    <a:lnTo>
                      <a:pt x="120" y="42"/>
                    </a:lnTo>
                    <a:lnTo>
                      <a:pt x="116" y="49"/>
                    </a:lnTo>
                    <a:lnTo>
                      <a:pt x="111" y="55"/>
                    </a:lnTo>
                    <a:lnTo>
                      <a:pt x="106" y="62"/>
                    </a:lnTo>
                    <a:lnTo>
                      <a:pt x="99" y="69"/>
                    </a:lnTo>
                    <a:lnTo>
                      <a:pt x="91" y="76"/>
                    </a:lnTo>
                    <a:lnTo>
                      <a:pt x="83" y="83"/>
                    </a:lnTo>
                    <a:lnTo>
                      <a:pt x="76" y="90"/>
                    </a:lnTo>
                    <a:lnTo>
                      <a:pt x="68" y="97"/>
                    </a:lnTo>
                    <a:lnTo>
                      <a:pt x="60" y="104"/>
                    </a:lnTo>
                    <a:lnTo>
                      <a:pt x="52" y="109"/>
                    </a:lnTo>
                    <a:lnTo>
                      <a:pt x="43" y="115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9987" name="Text Box 67">
              <a:extLst>
                <a:ext uri="{FF2B5EF4-FFF2-40B4-BE49-F238E27FC236}">
                  <a16:creationId xmlns:a16="http://schemas.microsoft.com/office/drawing/2014/main" id="{58311AB4-C50E-4563-810B-C24899828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8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1</a:t>
              </a:r>
            </a:p>
          </p:txBody>
        </p:sp>
      </p:grpSp>
      <p:sp>
        <p:nvSpPr>
          <p:cNvPr id="209988" name="Text Box 68">
            <a:extLst>
              <a:ext uri="{FF2B5EF4-FFF2-40B4-BE49-F238E27FC236}">
                <a16:creationId xmlns:a16="http://schemas.microsoft.com/office/drawing/2014/main" id="{695B1D50-B447-4F41-A627-91490DA9D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127" y="3915567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尚未执行</a:t>
            </a:r>
          </a:p>
        </p:txBody>
      </p:sp>
      <p:sp>
        <p:nvSpPr>
          <p:cNvPr id="209989" name="Text Box 69">
            <a:extLst>
              <a:ext uri="{FF2B5EF4-FFF2-40B4-BE49-F238E27FC236}">
                <a16:creationId xmlns:a16="http://schemas.microsoft.com/office/drawing/2014/main" id="{BEED7970-2625-439F-A1D2-3FC7D71F5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533" y="2997994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问题出在？</a:t>
            </a:r>
          </a:p>
        </p:txBody>
      </p:sp>
      <p:sp>
        <p:nvSpPr>
          <p:cNvPr id="209990" name="Text Box 70">
            <a:extLst>
              <a:ext uri="{FF2B5EF4-FFF2-40B4-BE49-F238E27FC236}">
                <a16:creationId xmlns:a16="http://schemas.microsoft.com/office/drawing/2014/main" id="{8B19F4D4-223B-4618-A0F9-FF258223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08" y="3797515"/>
            <a:ext cx="1970088" cy="1373188"/>
          </a:xfrm>
          <a:prstGeom prst="rect">
            <a:avLst/>
          </a:prstGeom>
          <a:solidFill>
            <a:schemeClr val="bg2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判断状态后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改变状态前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被打断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1.875E-6 0.084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8403 L -1.875E-6 0.262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0672 L -2.70833E-6 0.094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9444 L -2.70833E-6 0.262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9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26227 L -1.875E-6 0.3564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6226 L -2.70833E-6 0.3567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70" decel="100000"/>
                                        <p:tgtEl>
                                          <p:spTgt spid="2099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770" decel="100000"/>
                                        <p:tgtEl>
                                          <p:spTgt spid="20998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998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20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1" dur="770" fill="hold"/>
                                        <p:tgtEl>
                                          <p:spTgt spid="20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8" grpId="0"/>
      <p:bldP spid="209988" grpId="1"/>
      <p:bldP spid="209989" grpId="0"/>
      <p:bldP spid="2099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6AE561E-6326-4FAC-8DA0-BE60383A7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457200"/>
            <a:ext cx="51054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3600"/>
              <a:t>临界资源锁的特点：</a:t>
            </a:r>
          </a:p>
        </p:txBody>
      </p:sp>
      <p:grpSp>
        <p:nvGrpSpPr>
          <p:cNvPr id="16396" name="Group 12">
            <a:extLst>
              <a:ext uri="{FF2B5EF4-FFF2-40B4-BE49-F238E27FC236}">
                <a16:creationId xmlns:a16="http://schemas.microsoft.com/office/drawing/2014/main" id="{FE681A52-3059-412C-9A5F-259F8DCB51FD}"/>
              </a:ext>
            </a:extLst>
          </p:cNvPr>
          <p:cNvGrpSpPr>
            <a:grpSpLocks/>
          </p:cNvGrpSpPr>
          <p:nvPr/>
        </p:nvGrpSpPr>
        <p:grpSpPr bwMode="auto">
          <a:xfrm>
            <a:off x="826837" y="3227389"/>
            <a:ext cx="6719591" cy="2236787"/>
            <a:chOff x="410" y="1876"/>
            <a:chExt cx="4090" cy="1409"/>
          </a:xfrm>
        </p:grpSpPr>
        <p:sp>
          <p:nvSpPr>
            <p:cNvPr id="16387" name="Text Box 3">
              <a:extLst>
                <a:ext uri="{FF2B5EF4-FFF2-40B4-BE49-F238E27FC236}">
                  <a16:creationId xmlns:a16="http://schemas.microsoft.com/office/drawing/2014/main" id="{8B4EBA40-ABCA-4DEB-A482-A61EA8DC2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1876"/>
              <a:ext cx="37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</a:rPr>
                <a:t>实现了进程互斥访问临界资源。</a:t>
              </a:r>
            </a:p>
          </p:txBody>
        </p:sp>
        <p:sp>
          <p:nvSpPr>
            <p:cNvPr id="16388" name="Text Box 4">
              <a:extLst>
                <a:ext uri="{FF2B5EF4-FFF2-40B4-BE49-F238E27FC236}">
                  <a16:creationId xmlns:a16="http://schemas.microsoft.com/office/drawing/2014/main" id="{0CEC7BE1-7499-4B5D-9C21-8A2857A5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" y="2405"/>
              <a:ext cx="37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</a:rPr>
                <a:t>不遵循让权等待原则</a:t>
              </a:r>
            </a:p>
          </p:txBody>
        </p:sp>
        <p:sp>
          <p:nvSpPr>
            <p:cNvPr id="16389" name="Text Box 5">
              <a:extLst>
                <a:ext uri="{FF2B5EF4-FFF2-40B4-BE49-F238E27FC236}">
                  <a16:creationId xmlns:a16="http://schemas.microsoft.com/office/drawing/2014/main" id="{82E5C2D2-9D02-4465-AB30-B9046727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" y="2917"/>
              <a:ext cx="40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</a:rPr>
                <a:t>忙等</a:t>
              </a:r>
              <a:r>
                <a:rPr lang="zh-CN" altLang="en-US" sz="3200" dirty="0"/>
                <a:t>：不断</a:t>
              </a:r>
              <a:r>
                <a:rPr lang="zh-CN" altLang="en-US" sz="3200" dirty="0">
                  <a:solidFill>
                    <a:schemeClr val="tx1"/>
                  </a:solidFill>
                </a:rPr>
                <a:t>调用</a:t>
              </a:r>
              <a:r>
                <a:rPr lang="en-US" altLang="zh-CN" sz="3200" dirty="0">
                  <a:solidFill>
                    <a:schemeClr val="tx1"/>
                  </a:solidFill>
                </a:rPr>
                <a:t>TS</a:t>
              </a:r>
              <a:r>
                <a:rPr lang="zh-CN" altLang="en-US" sz="3200" dirty="0">
                  <a:solidFill>
                    <a:schemeClr val="tx1"/>
                  </a:solidFill>
                </a:rPr>
                <a:t>查询，占用处理机</a:t>
              </a:r>
            </a:p>
          </p:txBody>
        </p:sp>
      </p:grpSp>
      <p:sp>
        <p:nvSpPr>
          <p:cNvPr id="16390" name="Text Box 6">
            <a:extLst>
              <a:ext uri="{FF2B5EF4-FFF2-40B4-BE49-F238E27FC236}">
                <a16:creationId xmlns:a16="http://schemas.microsoft.com/office/drawing/2014/main" id="{A46E34D3-0FAE-4E48-899D-DEB37C3B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68" y="1312864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rgbClr val="FFFF00"/>
                </a:solidFill>
              </a:rPr>
              <a:t>关锁操作不可被打断</a:t>
            </a: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9093F306-0626-4162-A3AB-AF91BCA1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768" y="1676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C1EB1519-6722-4EF0-A830-AFE13D18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294" y="1341439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FFFF00"/>
                </a:solidFill>
              </a:rPr>
              <a:t>原语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3BAE8DB3-6E75-4910-A622-8A0BDD0D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69" y="1960564"/>
            <a:ext cx="7631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引入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TS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指令：关锁操作在一个指令周期内完成</a:t>
            </a:r>
          </a:p>
          <a:p>
            <a:pPr lvl="1" algn="l"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在执行原语过程中关闭中断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FAA3B9-4086-4578-AE03-9ECFA1CE9444}"/>
              </a:ext>
            </a:extLst>
          </p:cNvPr>
          <p:cNvGrpSpPr/>
          <p:nvPr/>
        </p:nvGrpSpPr>
        <p:grpSpPr>
          <a:xfrm>
            <a:off x="7608168" y="908719"/>
            <a:ext cx="4370685" cy="4575299"/>
            <a:chOff x="7441778" y="731043"/>
            <a:chExt cx="4537075" cy="4752976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46FE9E62-C08F-4990-B522-2B172190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778" y="2316956"/>
              <a:ext cx="2305050" cy="8636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L==0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？</a:t>
              </a: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A6C420DA-7966-427F-A049-4E7B11076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103" y="3899693"/>
              <a:ext cx="19018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L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＝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EE45CB2B-BDA3-4CE0-A164-7FA802774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141" y="1164431"/>
              <a:ext cx="1584325" cy="576263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关中断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8B7F6E76-5A00-4B79-A446-D21D9D59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853" y="4907756"/>
              <a:ext cx="1584325" cy="576263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开中断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327270D6-0B81-4489-A9C0-3A60D8E6D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528" y="2458243"/>
              <a:ext cx="1584325" cy="576263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开中断</a:t>
              </a:r>
            </a:p>
          </p:txBody>
        </p:sp>
        <p:cxnSp>
          <p:nvCxnSpPr>
            <p:cNvPr id="17" name="AutoShape 10">
              <a:extLst>
                <a:ext uri="{FF2B5EF4-FFF2-40B4-BE49-F238E27FC236}">
                  <a16:creationId xmlns:a16="http://schemas.microsoft.com/office/drawing/2014/main" id="{1EB02290-9234-40B1-830F-4B359D9181D0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8594303" y="1740693"/>
              <a:ext cx="0" cy="576263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" name="AutoShape 11">
              <a:extLst>
                <a:ext uri="{FF2B5EF4-FFF2-40B4-BE49-F238E27FC236}">
                  <a16:creationId xmlns:a16="http://schemas.microsoft.com/office/drawing/2014/main" id="{596ED8D3-4FE3-4CE8-8736-632A226BBD8D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8580016" y="3180556"/>
              <a:ext cx="14287" cy="71913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" name="AutoShape 12">
              <a:extLst>
                <a:ext uri="{FF2B5EF4-FFF2-40B4-BE49-F238E27FC236}">
                  <a16:creationId xmlns:a16="http://schemas.microsoft.com/office/drawing/2014/main" id="{9377065E-E88A-4402-9F49-B799000F424D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8580016" y="4404518"/>
              <a:ext cx="0" cy="503238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0" name="AutoShape 13">
              <a:extLst>
                <a:ext uri="{FF2B5EF4-FFF2-40B4-BE49-F238E27FC236}">
                  <a16:creationId xmlns:a16="http://schemas.microsoft.com/office/drawing/2014/main" id="{D4890C29-22EF-430D-9316-278456E214C2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>
            <a:xfrm flipV="1">
              <a:off x="9746828" y="2747168"/>
              <a:ext cx="647700" cy="1588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" name="AutoShape 14">
              <a:extLst>
                <a:ext uri="{FF2B5EF4-FFF2-40B4-BE49-F238E27FC236}">
                  <a16:creationId xmlns:a16="http://schemas.microsoft.com/office/drawing/2014/main" id="{F1582C16-3AD4-417F-8B5B-E1B3F6B64B28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>
            <a:xfrm rot="5400000" flipH="1">
              <a:off x="9783341" y="1054893"/>
              <a:ext cx="1004887" cy="1800225"/>
            </a:xfrm>
            <a:prstGeom prst="bentConnector2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ABB27F17-1258-48BC-B90B-0E05F98C1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4303" y="731043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F475D029-9E79-4C6B-8156-AC40FACE1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4303" y="3128168"/>
              <a:ext cx="457940" cy="4156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EDCCA67C-0828-484B-B5F7-9EE791A4F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66" y="2229643"/>
              <a:ext cx="457940" cy="4156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utoUpdateAnimBg="0"/>
      <p:bldP spid="1639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C579939-B207-4672-8E8B-50E63835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5703888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</a:rPr>
              <a:t>信号量与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</a:rPr>
              <a:t>P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黑体" panose="02010609060101010101" pitchFamily="49" charset="-122"/>
              </a:rPr>
              <a:t>V</a:t>
            </a: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</a:rPr>
              <a:t>操作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932984F-9A12-4ABE-B91F-3EA78DA0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7800"/>
            <a:ext cx="7848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信号量是对具体共享资源的抽象描述；</a:t>
            </a:r>
          </a:p>
          <a:p>
            <a:r>
              <a:rPr lang="zh-CN" altLang="en-US" sz="3200"/>
              <a:t>信号量的值为整数，表示资源使用情况；</a:t>
            </a:r>
          </a:p>
          <a:p>
            <a:r>
              <a:rPr lang="zh-CN" altLang="en-US" sz="3200"/>
              <a:t>不同共享资源可以用不同的信号量表示。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5A66B8E-B09C-4F3D-8818-891A99751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3600">
              <a:solidFill>
                <a:schemeClr val="tx2"/>
              </a:solidFill>
            </a:endParaRP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B09C4ADB-182D-463C-9401-E7614E49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581401"/>
            <a:ext cx="53751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/>
              <a:t>P</a:t>
            </a:r>
            <a:r>
              <a:rPr lang="zh-CN" altLang="en-US" sz="3200"/>
              <a:t>操作</a:t>
            </a:r>
            <a:r>
              <a:rPr lang="en-US" altLang="zh-CN" sz="3200"/>
              <a:t>——</a:t>
            </a:r>
            <a:r>
              <a:rPr lang="zh-CN" altLang="en-US" sz="3200"/>
              <a:t>申请分配一个资源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E09BAA84-3213-4A61-8D9E-F73C92B2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43401"/>
            <a:ext cx="4597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/>
              <a:t>V</a:t>
            </a:r>
            <a:r>
              <a:rPr lang="zh-CN" altLang="en-US" sz="3200"/>
              <a:t>操作</a:t>
            </a:r>
            <a:r>
              <a:rPr lang="en-US" altLang="zh-CN" sz="3200"/>
              <a:t>——</a:t>
            </a:r>
            <a:r>
              <a:rPr lang="zh-CN" altLang="en-US" sz="3200"/>
              <a:t>释放一个资源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BC2504A0-9E9B-4AC1-988B-EC5DFA1C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5516563"/>
            <a:ext cx="6192613" cy="6477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0"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信号量是比锁更高级的资源抽象方式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D88C4156-77F7-4FA6-A9EE-75481FD0CAC8}"/>
              </a:ext>
            </a:extLst>
          </p:cNvPr>
          <p:cNvSpPr>
            <a:spLocks/>
          </p:cNvSpPr>
          <p:nvPr/>
        </p:nvSpPr>
        <p:spPr bwMode="auto">
          <a:xfrm>
            <a:off x="8712200" y="3913187"/>
            <a:ext cx="1727200" cy="936625"/>
          </a:xfrm>
          <a:prstGeom prst="borderCallout1">
            <a:avLst>
              <a:gd name="adj1" fmla="val 27578"/>
              <a:gd name="adj2" fmla="val -1911"/>
              <a:gd name="adj3" fmla="val 51917"/>
              <a:gd name="adj4" fmla="val -4923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/>
              <a:t>PV</a:t>
            </a:r>
            <a:r>
              <a:rPr lang="zh-CN" altLang="en-US" sz="2800"/>
              <a:t>操作均是原语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6207303-A444-4F49-9ED1-2EB464ACA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77724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/>
              <a:t>（</a:t>
            </a:r>
            <a:r>
              <a:rPr lang="en-US" altLang="zh-CN" sz="3600" b="1"/>
              <a:t>1</a:t>
            </a:r>
            <a:r>
              <a:rPr lang="zh-CN" altLang="en-US" sz="3600" b="1"/>
              <a:t>）信号量同步机制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0B90320-CECE-4EE3-AD8C-55F1184F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chemeClr val="tx2"/>
                </a:solidFill>
              </a:rPr>
              <a:t>通过信号量</a:t>
            </a:r>
            <a:r>
              <a:rPr lang="en-US" altLang="zh-CN" sz="3200">
                <a:solidFill>
                  <a:schemeClr val="tx2"/>
                </a:solidFill>
              </a:rPr>
              <a:t>S</a:t>
            </a:r>
            <a:r>
              <a:rPr lang="zh-CN" altLang="en-US" sz="3200">
                <a:solidFill>
                  <a:schemeClr val="tx2"/>
                </a:solidFill>
              </a:rPr>
              <a:t>和基于</a:t>
            </a:r>
            <a:r>
              <a:rPr lang="en-US" altLang="zh-CN" sz="3200">
                <a:solidFill>
                  <a:schemeClr val="tx2"/>
                </a:solidFill>
              </a:rPr>
              <a:t>S</a:t>
            </a:r>
            <a:r>
              <a:rPr lang="zh-CN" altLang="en-US" sz="3200">
                <a:solidFill>
                  <a:schemeClr val="tx2"/>
                </a:solidFill>
              </a:rPr>
              <a:t>的</a:t>
            </a:r>
            <a:r>
              <a:rPr lang="en-US" altLang="zh-CN" sz="3200">
                <a:solidFill>
                  <a:schemeClr val="tx2"/>
                </a:solidFill>
              </a:rPr>
              <a:t>P</a:t>
            </a:r>
            <a:r>
              <a:rPr lang="zh-CN" altLang="en-US" sz="3200">
                <a:solidFill>
                  <a:schemeClr val="tx2"/>
                </a:solidFill>
              </a:rPr>
              <a:t>、</a:t>
            </a:r>
            <a:r>
              <a:rPr lang="en-US" altLang="zh-CN" sz="3200">
                <a:solidFill>
                  <a:schemeClr val="tx2"/>
                </a:solidFill>
              </a:rPr>
              <a:t>V</a:t>
            </a:r>
            <a:r>
              <a:rPr lang="zh-CN" altLang="en-US" sz="3200">
                <a:solidFill>
                  <a:schemeClr val="tx2"/>
                </a:solidFill>
              </a:rPr>
              <a:t>操作实现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90171129-D75F-44A1-9019-A8D04AA73E1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73238"/>
            <a:ext cx="4122738" cy="4703762"/>
            <a:chOff x="96" y="1213"/>
            <a:chExt cx="2400" cy="2963"/>
          </a:xfrm>
        </p:grpSpPr>
        <p:sp>
          <p:nvSpPr>
            <p:cNvPr id="18437" name="Text Box 5">
              <a:extLst>
                <a:ext uri="{FF2B5EF4-FFF2-40B4-BE49-F238E27FC236}">
                  <a16:creationId xmlns:a16="http://schemas.microsoft.com/office/drawing/2014/main" id="{CF26DCC2-AB5D-44CB-B9FC-EEC9753B1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13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FF00"/>
                  </a:solidFill>
                </a:rPr>
                <a:t>P( S )</a:t>
              </a:r>
            </a:p>
          </p:txBody>
        </p:sp>
        <p:sp>
          <p:nvSpPr>
            <p:cNvPr id="18438" name="Line 6">
              <a:extLst>
                <a:ext uri="{FF2B5EF4-FFF2-40B4-BE49-F238E27FC236}">
                  <a16:creationId xmlns:a16="http://schemas.microsoft.com/office/drawing/2014/main" id="{F6791615-F717-4355-B175-963B95C81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147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Rectangle 7">
              <a:extLst>
                <a:ext uri="{FF2B5EF4-FFF2-40B4-BE49-F238E27FC236}">
                  <a16:creationId xmlns:a16="http://schemas.microsoft.com/office/drawing/2014/main" id="{A9D255F7-88E9-404B-A83E-AD281DE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76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S= S - 1</a:t>
              </a:r>
            </a:p>
          </p:txBody>
        </p:sp>
        <p:sp>
          <p:nvSpPr>
            <p:cNvPr id="18440" name="AutoShape 8">
              <a:extLst>
                <a:ext uri="{FF2B5EF4-FFF2-40B4-BE49-F238E27FC236}">
                  <a16:creationId xmlns:a16="http://schemas.microsoft.com/office/drawing/2014/main" id="{4C0F604D-F79A-46F4-8108-E52E3659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352"/>
              <a:ext cx="1392" cy="48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&lt; 0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1" name="Rectangle 9">
              <a:extLst>
                <a:ext uri="{FF2B5EF4-FFF2-40B4-BE49-F238E27FC236}">
                  <a16:creationId xmlns:a16="http://schemas.microsoft.com/office/drawing/2014/main" id="{7DD8FD74-C664-4017-96A5-52B87F8B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120"/>
              <a:ext cx="124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进程继续执行</a:t>
              </a:r>
            </a:p>
          </p:txBody>
        </p:sp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E722BE8B-60EB-4693-B46F-9423112A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792"/>
              <a:ext cx="16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临界区</a:t>
              </a: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资源访问区</a:t>
              </a:r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42546306-C630-403F-B7FC-A7A206A84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C095A2B0-A14A-4A3D-8F67-5D0271FC5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FB43E2F7-4460-4F8C-A227-C3A15B3D1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Rectangle 14">
              <a:extLst>
                <a:ext uri="{FF2B5EF4-FFF2-40B4-BE49-F238E27FC236}">
                  <a16:creationId xmlns:a16="http://schemas.microsoft.com/office/drawing/2014/main" id="{B0B9560E-3030-4F66-B9BC-0A38B9C2F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76"/>
              <a:ext cx="86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进程进入</a:t>
              </a: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阻塞队列</a:t>
              </a:r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564E3304-2A34-47B8-BC52-1ECD5DA49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6">
              <a:extLst>
                <a:ext uri="{FF2B5EF4-FFF2-40B4-BE49-F238E27FC236}">
                  <a16:creationId xmlns:a16="http://schemas.microsoft.com/office/drawing/2014/main" id="{BDFC40B6-F528-48ED-A0D4-CC2ED208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Text Box 17">
              <a:extLst>
                <a:ext uri="{FF2B5EF4-FFF2-40B4-BE49-F238E27FC236}">
                  <a16:creationId xmlns:a16="http://schemas.microsoft.com/office/drawing/2014/main" id="{30924B49-1B0B-4B29-B0E6-5D27A4D20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" y="2762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8450" name="Text Box 18">
              <a:extLst>
                <a:ext uri="{FF2B5EF4-FFF2-40B4-BE49-F238E27FC236}">
                  <a16:creationId xmlns:a16="http://schemas.microsoft.com/office/drawing/2014/main" id="{04917B5B-57D2-448A-B6D4-CE461634A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1" y="2234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8451" name="Group 19">
            <a:extLst>
              <a:ext uri="{FF2B5EF4-FFF2-40B4-BE49-F238E27FC236}">
                <a16:creationId xmlns:a16="http://schemas.microsoft.com/office/drawing/2014/main" id="{C0585281-B38E-4506-B61D-01A09E11227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849438"/>
            <a:ext cx="3943350" cy="3636962"/>
            <a:chOff x="3072" y="1165"/>
            <a:chExt cx="2352" cy="2291"/>
          </a:xfrm>
        </p:grpSpPr>
        <p:sp>
          <p:nvSpPr>
            <p:cNvPr id="18452" name="Text Box 20">
              <a:extLst>
                <a:ext uri="{FF2B5EF4-FFF2-40B4-BE49-F238E27FC236}">
                  <a16:creationId xmlns:a16="http://schemas.microsoft.com/office/drawing/2014/main" id="{6E6C5D81-80AB-46F2-A805-23BD6BD5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165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FF00"/>
                  </a:solidFill>
                </a:rPr>
                <a:t>V ( S )</a:t>
              </a:r>
            </a:p>
          </p:txBody>
        </p:sp>
        <p:sp>
          <p:nvSpPr>
            <p:cNvPr id="18453" name="Line 21">
              <a:extLst>
                <a:ext uri="{FF2B5EF4-FFF2-40B4-BE49-F238E27FC236}">
                  <a16:creationId xmlns:a16="http://schemas.microsoft.com/office/drawing/2014/main" id="{8B13915D-813E-4CF2-8AC7-A3AEF7C21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4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Rectangle 22">
              <a:extLst>
                <a:ext uri="{FF2B5EF4-FFF2-40B4-BE49-F238E27FC236}">
                  <a16:creationId xmlns:a16="http://schemas.microsoft.com/office/drawing/2014/main" id="{3EDAE007-8C20-4C1E-B3A7-12CAF18F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72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S= S + 1</a:t>
              </a:r>
            </a:p>
          </p:txBody>
        </p:sp>
        <p:sp>
          <p:nvSpPr>
            <p:cNvPr id="18455" name="AutoShape 23">
              <a:extLst>
                <a:ext uri="{FF2B5EF4-FFF2-40B4-BE49-F238E27FC236}">
                  <a16:creationId xmlns:a16="http://schemas.microsoft.com/office/drawing/2014/main" id="{A73716CA-4E28-44B1-A47D-43E50910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04"/>
              <a:ext cx="1392" cy="48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&lt;= 0 ?</a:t>
              </a:r>
            </a:p>
          </p:txBody>
        </p:sp>
        <p:sp>
          <p:nvSpPr>
            <p:cNvPr id="18456" name="Rectangle 24">
              <a:extLst>
                <a:ext uri="{FF2B5EF4-FFF2-40B4-BE49-F238E27FC236}">
                  <a16:creationId xmlns:a16="http://schemas.microsoft.com/office/drawing/2014/main" id="{BAFD34E0-0103-4A5E-B0A2-59054FAE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72"/>
              <a:ext cx="124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进程继续执行</a:t>
              </a:r>
            </a:p>
          </p:txBody>
        </p:sp>
        <p:sp>
          <p:nvSpPr>
            <p:cNvPr id="18457" name="Line 25">
              <a:extLst>
                <a:ext uri="{FF2B5EF4-FFF2-40B4-BE49-F238E27FC236}">
                  <a16:creationId xmlns:a16="http://schemas.microsoft.com/office/drawing/2014/main" id="{81C3705A-7525-4D9F-9A8F-FD6C8EC41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>
              <a:extLst>
                <a:ext uri="{FF2B5EF4-FFF2-40B4-BE49-F238E27FC236}">
                  <a16:creationId xmlns:a16="http://schemas.microsoft.com/office/drawing/2014/main" id="{4A0DA03E-6E82-43E6-9BA1-7076D21CC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Rectangle 27">
              <a:extLst>
                <a:ext uri="{FF2B5EF4-FFF2-40B4-BE49-F238E27FC236}">
                  <a16:creationId xmlns:a16="http://schemas.microsoft.com/office/drawing/2014/main" id="{7354F29B-C691-4C0F-91FE-FFAAA13C2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28"/>
              <a:ext cx="86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唤醒阻塞</a:t>
              </a: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队列进程</a:t>
              </a:r>
            </a:p>
          </p:txBody>
        </p:sp>
        <p:sp>
          <p:nvSpPr>
            <p:cNvPr id="18460" name="Line 28">
              <a:extLst>
                <a:ext uri="{FF2B5EF4-FFF2-40B4-BE49-F238E27FC236}">
                  <a16:creationId xmlns:a16="http://schemas.microsoft.com/office/drawing/2014/main" id="{386517EE-CB7E-4A52-8F8B-819FE89EA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9">
              <a:extLst>
                <a:ext uri="{FF2B5EF4-FFF2-40B4-BE49-F238E27FC236}">
                  <a16:creationId xmlns:a16="http://schemas.microsoft.com/office/drawing/2014/main" id="{9D90B822-94E0-43B0-9874-0F183C598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Text Box 30">
              <a:extLst>
                <a:ext uri="{FF2B5EF4-FFF2-40B4-BE49-F238E27FC236}">
                  <a16:creationId xmlns:a16="http://schemas.microsoft.com/office/drawing/2014/main" id="{16E9270B-C534-4CE7-A9AA-F677B1E33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714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8463" name="Text Box 31">
              <a:extLst>
                <a:ext uri="{FF2B5EF4-FFF2-40B4-BE49-F238E27FC236}">
                  <a16:creationId xmlns:a16="http://schemas.microsoft.com/office/drawing/2014/main" id="{20D147A6-27D3-4AF8-9FEC-FF4DF63F0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2186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8464" name="Text Box 32">
            <a:extLst>
              <a:ext uri="{FF2B5EF4-FFF2-40B4-BE49-F238E27FC236}">
                <a16:creationId xmlns:a16="http://schemas.microsoft.com/office/drawing/2014/main" id="{44140151-E37F-46B2-A03D-512D50CE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1"/>
            <a:ext cx="2971800" cy="5191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66FF99"/>
                </a:solidFill>
              </a:rPr>
              <a:t>S</a:t>
            </a:r>
            <a:r>
              <a:rPr lang="zh-CN" altLang="en-US" sz="2800">
                <a:solidFill>
                  <a:srgbClr val="66FF99"/>
                </a:solidFill>
              </a:rPr>
              <a:t>是资源的数目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66B16CE-3222-4940-8674-A8F3369A0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772400" cy="963613"/>
          </a:xfrm>
        </p:spPr>
        <p:txBody>
          <a:bodyPr/>
          <a:lstStyle/>
          <a:p>
            <a:r>
              <a:rPr lang="zh-CN" altLang="en-US" sz="4000" b="1"/>
              <a:t>（</a:t>
            </a:r>
            <a:r>
              <a:rPr lang="en-US" altLang="zh-CN" sz="4000" b="1"/>
              <a:t>2</a:t>
            </a:r>
            <a:r>
              <a:rPr lang="zh-CN" altLang="en-US" sz="4000" b="1"/>
              <a:t>）用信号量实现互斥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6D4FDD4A-DB39-4E1F-914B-C07AF543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1" y="2186459"/>
            <a:ext cx="2632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…</a:t>
            </a:r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3E27A97D-0F99-46F2-97B4-3EAEA6CA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1" y="2719859"/>
            <a:ext cx="26320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P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211973" name="Rectangle 5">
            <a:extLst>
              <a:ext uri="{FF2B5EF4-FFF2-40B4-BE49-F238E27FC236}">
                <a16:creationId xmlns:a16="http://schemas.microsoft.com/office/drawing/2014/main" id="{325B3E8C-B36A-43DC-B25B-BF1275AC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1" y="3253259"/>
            <a:ext cx="2632075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302C9171-4458-4A79-8208-D7E30A1C7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1" y="3939059"/>
            <a:ext cx="26320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V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211975" name="Text Box 7">
            <a:extLst>
              <a:ext uri="{FF2B5EF4-FFF2-40B4-BE49-F238E27FC236}">
                <a16:creationId xmlns:a16="http://schemas.microsoft.com/office/drawing/2014/main" id="{99D72CE0-85B9-4FCA-9166-3E02F6A3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495897"/>
            <a:ext cx="1077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进程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211976" name="Text Box 8">
            <a:extLst>
              <a:ext uri="{FF2B5EF4-FFF2-40B4-BE49-F238E27FC236}">
                <a16:creationId xmlns:a16="http://schemas.microsoft.com/office/drawing/2014/main" id="{A88E8AB5-3900-4010-A259-E0590D36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1484784"/>
            <a:ext cx="1077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进程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211977" name="Rectangle 9">
            <a:extLst>
              <a:ext uri="{FF2B5EF4-FFF2-40B4-BE49-F238E27FC236}">
                <a16:creationId xmlns:a16="http://schemas.microsoft.com/office/drawing/2014/main" id="{9EEF1D4A-733F-4AB9-9E93-5410D27DC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1" y="4472459"/>
            <a:ext cx="2632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…</a:t>
            </a:r>
          </a:p>
        </p:txBody>
      </p:sp>
      <p:sp>
        <p:nvSpPr>
          <p:cNvPr id="211978" name="Rectangle 10">
            <a:extLst>
              <a:ext uri="{FF2B5EF4-FFF2-40B4-BE49-F238E27FC236}">
                <a16:creationId xmlns:a16="http://schemas.microsoft.com/office/drawing/2014/main" id="{9BA4F32E-348A-4E47-B530-78227998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1" y="2110259"/>
            <a:ext cx="2632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…</a:t>
            </a:r>
          </a:p>
        </p:txBody>
      </p:sp>
      <p:sp>
        <p:nvSpPr>
          <p:cNvPr id="211979" name="Rectangle 11">
            <a:extLst>
              <a:ext uri="{FF2B5EF4-FFF2-40B4-BE49-F238E27FC236}">
                <a16:creationId xmlns:a16="http://schemas.microsoft.com/office/drawing/2014/main" id="{21274B8A-9E49-4FCC-BBD5-5FED1FBD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1" y="2643659"/>
            <a:ext cx="26320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P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211980" name="Rectangle 12">
            <a:extLst>
              <a:ext uri="{FF2B5EF4-FFF2-40B4-BE49-F238E27FC236}">
                <a16:creationId xmlns:a16="http://schemas.microsoft.com/office/drawing/2014/main" id="{B8B75710-4780-48E8-8062-0EC6DC33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1" y="3177059"/>
            <a:ext cx="2632075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临界区</a:t>
            </a:r>
          </a:p>
        </p:txBody>
      </p:sp>
      <p:sp>
        <p:nvSpPr>
          <p:cNvPr id="211981" name="Rectangle 13">
            <a:extLst>
              <a:ext uri="{FF2B5EF4-FFF2-40B4-BE49-F238E27FC236}">
                <a16:creationId xmlns:a16="http://schemas.microsoft.com/office/drawing/2014/main" id="{9993EB60-F3A9-469E-A85D-95BF9D90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1" y="3862859"/>
            <a:ext cx="26320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V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211982" name="Rectangle 14">
            <a:extLst>
              <a:ext uri="{FF2B5EF4-FFF2-40B4-BE49-F238E27FC236}">
                <a16:creationId xmlns:a16="http://schemas.microsoft.com/office/drawing/2014/main" id="{1603F532-3EDB-4691-9E4F-CB06E70C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1" y="4396259"/>
            <a:ext cx="2632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…</a:t>
            </a:r>
          </a:p>
        </p:txBody>
      </p:sp>
      <p:sp>
        <p:nvSpPr>
          <p:cNvPr id="211983" name="Text Box 15">
            <a:extLst>
              <a:ext uri="{FF2B5EF4-FFF2-40B4-BE49-F238E27FC236}">
                <a16:creationId xmlns:a16="http://schemas.microsoft.com/office/drawing/2014/main" id="{1057E154-5E98-4C80-A5AB-CE0F4370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1873722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anose="02010600030101010101" charset="-122"/>
              </a:rPr>
              <a:t>P</a:t>
            </a: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楷体_GB2312" panose="02010600030101010101" charset="-122"/>
              </a:rPr>
              <a:t>S</a:t>
            </a: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）</a:t>
            </a:r>
          </a:p>
        </p:txBody>
      </p:sp>
      <p:sp>
        <p:nvSpPr>
          <p:cNvPr id="211984" name="Line 16">
            <a:extLst>
              <a:ext uri="{FF2B5EF4-FFF2-40B4-BE49-F238E27FC236}">
                <a16:creationId xmlns:a16="http://schemas.microsoft.com/office/drawing/2014/main" id="{E822D694-DCF7-49ED-BB41-3726CE75C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2415059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5" name="Text Box 17">
            <a:extLst>
              <a:ext uri="{FF2B5EF4-FFF2-40B4-BE49-F238E27FC236}">
                <a16:creationId xmlns:a16="http://schemas.microsoft.com/office/drawing/2014/main" id="{368527F4-1FC7-4F92-A572-32BC9A07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2916709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访问资源</a:t>
            </a:r>
          </a:p>
        </p:txBody>
      </p:sp>
      <p:sp>
        <p:nvSpPr>
          <p:cNvPr id="211986" name="Text Box 18">
            <a:extLst>
              <a:ext uri="{FF2B5EF4-FFF2-40B4-BE49-F238E27FC236}">
                <a16:creationId xmlns:a16="http://schemas.microsoft.com/office/drawing/2014/main" id="{4A2CA1F7-7FA4-46B8-B8B7-18947461F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931122"/>
            <a:ext cx="135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anose="02010600030101010101" charset="-122"/>
              </a:rPr>
              <a:t>V</a:t>
            </a: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楷体_GB2312" panose="02010600030101010101" charset="-122"/>
              </a:rPr>
              <a:t>S</a:t>
            </a: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）</a:t>
            </a:r>
          </a:p>
        </p:txBody>
      </p:sp>
      <p:sp>
        <p:nvSpPr>
          <p:cNvPr id="211987" name="Line 19">
            <a:extLst>
              <a:ext uri="{FF2B5EF4-FFF2-40B4-BE49-F238E27FC236}">
                <a16:creationId xmlns:a16="http://schemas.microsoft.com/office/drawing/2014/main" id="{00D356CC-A4D6-4C4D-8FD6-A84710E40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1" y="3405659"/>
            <a:ext cx="9525" cy="538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8" name="Text Box 20">
            <a:extLst>
              <a:ext uri="{FF2B5EF4-FFF2-40B4-BE49-F238E27FC236}">
                <a16:creationId xmlns:a16="http://schemas.microsoft.com/office/drawing/2014/main" id="{3849E4A7-2573-473F-AB54-065DDCAA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6" y="5015385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状态：</a:t>
            </a:r>
          </a:p>
        </p:txBody>
      </p:sp>
      <p:sp>
        <p:nvSpPr>
          <p:cNvPr id="211989" name="Text Box 21">
            <a:extLst>
              <a:ext uri="{FF2B5EF4-FFF2-40B4-BE49-F238E27FC236}">
                <a16:creationId xmlns:a16="http://schemas.microsoft.com/office/drawing/2014/main" id="{53075B20-5D8C-4BF2-9656-BA75B4A8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1" y="5015385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状态：</a:t>
            </a:r>
          </a:p>
        </p:txBody>
      </p:sp>
      <p:sp>
        <p:nvSpPr>
          <p:cNvPr id="211990" name="AutoShape 22">
            <a:extLst>
              <a:ext uri="{FF2B5EF4-FFF2-40B4-BE49-F238E27FC236}">
                <a16:creationId xmlns:a16="http://schemas.microsoft.com/office/drawing/2014/main" id="{F2B3914D-2C89-40FA-86D7-469B57B8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2262659"/>
            <a:ext cx="398463" cy="381000"/>
          </a:xfrm>
          <a:prstGeom prst="su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91" name="AutoShape 23">
            <a:extLst>
              <a:ext uri="{FF2B5EF4-FFF2-40B4-BE49-F238E27FC236}">
                <a16:creationId xmlns:a16="http://schemas.microsoft.com/office/drawing/2014/main" id="{5B764F25-2358-4921-ABED-D62E3673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1" y="2186459"/>
            <a:ext cx="398463" cy="381000"/>
          </a:xfrm>
          <a:prstGeom prst="su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92" name="Line 24">
            <a:extLst>
              <a:ext uri="{FF2B5EF4-FFF2-40B4-BE49-F238E27FC236}">
                <a16:creationId xmlns:a16="http://schemas.microsoft.com/office/drawing/2014/main" id="{531535BD-754C-46C9-AB28-4AE2951C1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226397"/>
            <a:ext cx="3960812" cy="1008063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93" name="Text Box 25">
            <a:extLst>
              <a:ext uri="{FF2B5EF4-FFF2-40B4-BE49-F238E27FC236}">
                <a16:creationId xmlns:a16="http://schemas.microsoft.com/office/drawing/2014/main" id="{1B9E9BB2-D4D6-4349-9D9C-8EACB474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1" y="478043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唤醒</a:t>
            </a:r>
          </a:p>
        </p:txBody>
      </p:sp>
      <p:sp>
        <p:nvSpPr>
          <p:cNvPr id="211994" name="Text Box 26">
            <a:extLst>
              <a:ext uri="{FF2B5EF4-FFF2-40B4-BE49-F238E27FC236}">
                <a16:creationId xmlns:a16="http://schemas.microsoft.com/office/drawing/2014/main" id="{6D62261F-06B2-4B20-AD9C-CBA9F3CD0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503760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就绪</a:t>
            </a:r>
          </a:p>
        </p:txBody>
      </p:sp>
      <p:sp>
        <p:nvSpPr>
          <p:cNvPr id="211995" name="Text Box 27">
            <a:extLst>
              <a:ext uri="{FF2B5EF4-FFF2-40B4-BE49-F238E27FC236}">
                <a16:creationId xmlns:a16="http://schemas.microsoft.com/office/drawing/2014/main" id="{124FA13C-3874-44F9-BA06-41DDD6D7C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1" y="503760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执行</a:t>
            </a:r>
          </a:p>
        </p:txBody>
      </p:sp>
      <p:sp>
        <p:nvSpPr>
          <p:cNvPr id="211996" name="Text Box 28">
            <a:extLst>
              <a:ext uri="{FF2B5EF4-FFF2-40B4-BE49-F238E27FC236}">
                <a16:creationId xmlns:a16="http://schemas.microsoft.com/office/drawing/2014/main" id="{FE4CCF95-3E44-44F5-A849-06FB7724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503760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就绪</a:t>
            </a:r>
          </a:p>
        </p:txBody>
      </p:sp>
      <p:sp>
        <p:nvSpPr>
          <p:cNvPr id="211997" name="Text Box 29">
            <a:extLst>
              <a:ext uri="{FF2B5EF4-FFF2-40B4-BE49-F238E27FC236}">
                <a16:creationId xmlns:a16="http://schemas.microsoft.com/office/drawing/2014/main" id="{77BB183A-689C-4591-9A29-FC64D19F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503760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执行</a:t>
            </a:r>
          </a:p>
        </p:txBody>
      </p:sp>
      <p:sp>
        <p:nvSpPr>
          <p:cNvPr id="211998" name="Text Box 30">
            <a:extLst>
              <a:ext uri="{FF2B5EF4-FFF2-40B4-BE49-F238E27FC236}">
                <a16:creationId xmlns:a16="http://schemas.microsoft.com/office/drawing/2014/main" id="{A038C162-54DF-4E8B-9C32-3EB61CCB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114" y="503760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阻塞</a:t>
            </a:r>
          </a:p>
        </p:txBody>
      </p:sp>
      <p:sp>
        <p:nvSpPr>
          <p:cNvPr id="211999" name="Text Box 31">
            <a:extLst>
              <a:ext uri="{FF2B5EF4-FFF2-40B4-BE49-F238E27FC236}">
                <a16:creationId xmlns:a16="http://schemas.microsoft.com/office/drawing/2014/main" id="{5824E662-E6EA-4DC4-8C64-788A61371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5697216"/>
            <a:ext cx="2992437" cy="5191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实现了让权等待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1.45833E-6 0.073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7338 L 1.45833E-6 0.1576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0.0736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15764 L 1.45833E-6 0.262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2625 L 1.45833E-6 0.3363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7361 L 1.45833E-6 0.1578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15787 L 1.45833E-6 0.2629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26296 L 1.45833E-6 0.3365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3" grpId="0"/>
      <p:bldP spid="211993" grpId="1"/>
      <p:bldP spid="211994" grpId="0"/>
      <p:bldP spid="211994" grpId="1"/>
      <p:bldP spid="211994" grpId="2"/>
      <p:bldP spid="211994" grpId="3"/>
      <p:bldP spid="211995" grpId="0"/>
      <p:bldP spid="211995" grpId="1"/>
      <p:bldP spid="211995" grpId="2"/>
      <p:bldP spid="211995" grpId="3"/>
      <p:bldP spid="211996" grpId="0"/>
      <p:bldP spid="211996" grpId="1"/>
      <p:bldP spid="211996" grpId="2"/>
      <p:bldP spid="211997" grpId="0"/>
      <p:bldP spid="211997" grpId="1"/>
      <p:bldP spid="211997" grpId="2"/>
      <p:bldP spid="211998" grpId="0"/>
      <p:bldP spid="211998" grpId="1"/>
      <p:bldP spid="2119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>
            <a:extLst>
              <a:ext uri="{FF2B5EF4-FFF2-40B4-BE49-F238E27FC236}">
                <a16:creationId xmlns:a16="http://schemas.microsoft.com/office/drawing/2014/main" id="{AFB0DBE7-2BCF-4E22-B365-CF74EC1DB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981076"/>
            <a:ext cx="220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司机进程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ADF54DA2-209E-4EC6-8AD0-EC47D3EB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1600201"/>
            <a:ext cx="2492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正常行车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9D8817E7-76A9-4583-A823-3786746A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2246314"/>
            <a:ext cx="24923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到站停车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0CB80EFB-BE1A-46AB-91B2-E09C04EB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2998789"/>
            <a:ext cx="2492375" cy="7524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V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400">
                <a:solidFill>
                  <a:schemeClr val="accent2"/>
                </a:solidFill>
              </a:rPr>
              <a:t>停车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D345C8D0-F910-475C-B4EF-011AB1DB5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751263"/>
            <a:ext cx="2492375" cy="75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喝茶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9C0D4CD8-DB06-4DE5-94E5-CB4CCC10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4505326"/>
            <a:ext cx="2492375" cy="7524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ea typeface="仿宋_GB2312" panose="02010600030101010101" charset="-122"/>
              </a:rPr>
              <a:t>P</a:t>
            </a:r>
            <a:r>
              <a:rPr lang="zh-CN" altLang="en-US" sz="2800" dirty="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400" dirty="0">
                <a:solidFill>
                  <a:schemeClr val="accent2"/>
                </a:solidFill>
              </a:rPr>
              <a:t>关车门</a:t>
            </a:r>
            <a:r>
              <a:rPr lang="zh-CN" altLang="en-US" sz="2800" dirty="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08BD5747-2E23-44A7-B53A-46416A24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5257800"/>
            <a:ext cx="24923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正常行车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ACD480E8-68F8-410F-AE0D-662EFB5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1600201"/>
            <a:ext cx="2322513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售票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FAD77B8E-734E-4A89-9B94-E3517504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246314"/>
            <a:ext cx="2322513" cy="7524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P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400">
                <a:solidFill>
                  <a:schemeClr val="accent2"/>
                </a:solidFill>
              </a:rPr>
              <a:t>停车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4B5D5A9C-E894-417C-9BD3-1C613913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998789"/>
            <a:ext cx="2322513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开车门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F8DA36C4-DB29-4436-BBBA-FEFC0D13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751263"/>
            <a:ext cx="2322513" cy="75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关车门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3ED1E859-9BEF-4272-8966-45D1BB4B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505326"/>
            <a:ext cx="2322513" cy="7524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V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accent2"/>
                </a:solidFill>
                <a:ea typeface="仿宋_GB2312" panose="02010600030101010101" charset="-122"/>
              </a:rPr>
              <a:t>S</a:t>
            </a:r>
            <a:r>
              <a:rPr lang="zh-CN" altLang="en-US" sz="2400">
                <a:solidFill>
                  <a:schemeClr val="accent2"/>
                </a:solidFill>
              </a:rPr>
              <a:t>关车门</a:t>
            </a:r>
            <a:r>
              <a:rPr lang="zh-CN" altLang="en-US" sz="2800">
                <a:solidFill>
                  <a:schemeClr val="accent2"/>
                </a:solidFill>
                <a:ea typeface="仿宋_GB2312" panose="02010600030101010101" charset="-122"/>
              </a:rPr>
              <a:t>）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D6E30045-9A91-4A3F-9BD0-0E289C1D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5257800"/>
            <a:ext cx="2322513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售票</a:t>
            </a: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4D3B12CF-1265-44F8-A82F-A0754425F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938213"/>
            <a:ext cx="2322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售票员进程</a:t>
            </a:r>
          </a:p>
        </p:txBody>
      </p:sp>
      <p:grpSp>
        <p:nvGrpSpPr>
          <p:cNvPr id="72721" name="Group 17">
            <a:extLst>
              <a:ext uri="{FF2B5EF4-FFF2-40B4-BE49-F238E27FC236}">
                <a16:creationId xmlns:a16="http://schemas.microsoft.com/office/drawing/2014/main" id="{087E71CF-EB9A-4FAE-915F-DEACF92F4B23}"/>
              </a:ext>
            </a:extLst>
          </p:cNvPr>
          <p:cNvGrpSpPr>
            <a:grpSpLocks/>
          </p:cNvGrpSpPr>
          <p:nvPr/>
        </p:nvGrpSpPr>
        <p:grpSpPr bwMode="auto">
          <a:xfrm>
            <a:off x="5181601" y="4800604"/>
            <a:ext cx="1851025" cy="547688"/>
            <a:chOff x="2304" y="3024"/>
            <a:chExt cx="1104" cy="345"/>
          </a:xfrm>
        </p:grpSpPr>
        <p:sp>
          <p:nvSpPr>
            <p:cNvPr id="72722" name="Line 18">
              <a:extLst>
                <a:ext uri="{FF2B5EF4-FFF2-40B4-BE49-F238E27FC236}">
                  <a16:creationId xmlns:a16="http://schemas.microsoft.com/office/drawing/2014/main" id="{A23D9371-33CA-4B4A-89CA-42936D3CC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2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lg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Text Box 19">
              <a:extLst>
                <a:ext uri="{FF2B5EF4-FFF2-40B4-BE49-F238E27FC236}">
                  <a16:creationId xmlns:a16="http://schemas.microsoft.com/office/drawing/2014/main" id="{998A7B8B-7244-4A88-98F8-7A2D07B01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039"/>
              <a:ext cx="7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同步点</a:t>
              </a:r>
            </a:p>
          </p:txBody>
        </p:sp>
      </p:grpSp>
      <p:grpSp>
        <p:nvGrpSpPr>
          <p:cNvPr id="72724" name="Group 20">
            <a:extLst>
              <a:ext uri="{FF2B5EF4-FFF2-40B4-BE49-F238E27FC236}">
                <a16:creationId xmlns:a16="http://schemas.microsoft.com/office/drawing/2014/main" id="{DD93285C-9AC6-4CB9-97A0-38C3B13E6585}"/>
              </a:ext>
            </a:extLst>
          </p:cNvPr>
          <p:cNvGrpSpPr>
            <a:grpSpLocks/>
          </p:cNvGrpSpPr>
          <p:nvPr/>
        </p:nvGrpSpPr>
        <p:grpSpPr bwMode="auto">
          <a:xfrm>
            <a:off x="5181601" y="2819401"/>
            <a:ext cx="1851025" cy="923925"/>
            <a:chOff x="2304" y="1776"/>
            <a:chExt cx="1152" cy="582"/>
          </a:xfrm>
        </p:grpSpPr>
        <p:sp>
          <p:nvSpPr>
            <p:cNvPr id="72725" name="Line 21">
              <a:extLst>
                <a:ext uri="{FF2B5EF4-FFF2-40B4-BE49-F238E27FC236}">
                  <a16:creationId xmlns:a16="http://schemas.microsoft.com/office/drawing/2014/main" id="{FF70CC4A-1474-4739-8752-65C742A60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776"/>
              <a:ext cx="115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Text Box 22">
              <a:extLst>
                <a:ext uri="{FF2B5EF4-FFF2-40B4-BE49-F238E27FC236}">
                  <a16:creationId xmlns:a16="http://schemas.microsoft.com/office/drawing/2014/main" id="{542804B8-04AD-4134-A799-57C9B62BF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03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同步点</a:t>
              </a:r>
            </a:p>
          </p:txBody>
        </p:sp>
      </p:grpSp>
      <p:sp>
        <p:nvSpPr>
          <p:cNvPr id="72737" name="Text Box 33">
            <a:extLst>
              <a:ext uri="{FF2B5EF4-FFF2-40B4-BE49-F238E27FC236}">
                <a16:creationId xmlns:a16="http://schemas.microsoft.com/office/drawing/2014/main" id="{1C94E961-BBEF-4BE8-A917-C63A3C82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9" y="6096001"/>
            <a:ext cx="3887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两个信号量初值均为</a:t>
            </a:r>
            <a:r>
              <a:rPr lang="en-US" altLang="zh-CN" sz="2800">
                <a:solidFill>
                  <a:schemeClr val="tx1"/>
                </a:solidFill>
                <a:ea typeface="楷体_GB2312" panose="02010600030101010101" charset="-122"/>
              </a:rPr>
              <a:t>0</a:t>
            </a:r>
          </a:p>
        </p:txBody>
      </p:sp>
      <p:sp>
        <p:nvSpPr>
          <p:cNvPr id="72739" name="Rectangle 35">
            <a:extLst>
              <a:ext uri="{FF2B5EF4-FFF2-40B4-BE49-F238E27FC236}">
                <a16:creationId xmlns:a16="http://schemas.microsoft.com/office/drawing/2014/main" id="{98A7149D-C111-4B49-B904-9BF8E25D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0960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/>
              <a:t>（</a:t>
            </a:r>
            <a:r>
              <a:rPr lang="en-US" altLang="zh-CN" sz="3600" b="1"/>
              <a:t>3</a:t>
            </a:r>
            <a:r>
              <a:rPr lang="zh-CN" altLang="en-US" sz="3600" b="1"/>
              <a:t>）用信号量实现同步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EC5CDF36-E51F-4BF1-83D3-17608180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76400"/>
            <a:ext cx="297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FFFF00"/>
                </a:solidFill>
                <a:ea typeface="楷体_GB2312" panose="02010600030101010101" charset="-122"/>
              </a:rPr>
              <a:t>公用信号量：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6D0B4564-AE7B-4BD0-909C-7438C4D3A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356992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FFFF00"/>
                </a:solidFill>
                <a:ea typeface="楷体_GB2312" panose="02010600030101010101" charset="-122"/>
              </a:rPr>
              <a:t>私用信号量：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E9591CD3-4C94-4DCC-A88E-13AE87521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1700213"/>
            <a:ext cx="64811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一组进程共享，都可进行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  <a:r>
              <a:rPr lang="zh-CN" altLang="en-US" sz="3200" dirty="0">
                <a:solidFill>
                  <a:schemeClr val="tx1"/>
                </a:solidFill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zh-CN" altLang="en-US" sz="3200" dirty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75CA1D16-62FE-4189-9B25-FB832CA8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349500"/>
            <a:ext cx="454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FFFF00"/>
                </a:solidFill>
                <a:ea typeface="楷体_GB2312" panose="02010600030101010101" charset="-122"/>
              </a:rPr>
              <a:t>用于进程间资源的竞争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91BBEB46-9062-4D1D-A3E8-FF1131F9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3412555"/>
            <a:ext cx="77269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拥有信号量的进程只对信号量</a:t>
            </a:r>
            <a:r>
              <a:rPr lang="zh-CN" altLang="en-US" sz="3200" dirty="0">
                <a:solidFill>
                  <a:schemeClr val="tx1"/>
                </a:solidFill>
              </a:rPr>
              <a:t>进行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  <a:r>
              <a:rPr lang="zh-CN" altLang="en-US" sz="3200" dirty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ECEF3B29-0CB8-4348-997B-891E9CE9C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4" y="3988818"/>
            <a:ext cx="55445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</a:rPr>
              <a:t>V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操作由其他进程进行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BCE34A2C-2E6A-470D-A480-F9A9A170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780981"/>
            <a:ext cx="4178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FFFF00"/>
                </a:solidFill>
                <a:ea typeface="楷体_GB2312" panose="02010600030101010101" charset="-122"/>
              </a:rPr>
              <a:t>用于进程间的合作</a:t>
            </a:r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9D2FCF9F-92E9-49C4-B61B-BCE3DBB6C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1" y="457200"/>
            <a:ext cx="6970713" cy="685800"/>
          </a:xfrm>
        </p:spPr>
        <p:txBody>
          <a:bodyPr/>
          <a:lstStyle/>
          <a:p>
            <a:r>
              <a:rPr lang="zh-CN" altLang="en-US" sz="3600" b="1"/>
              <a:t>（</a:t>
            </a:r>
            <a:r>
              <a:rPr lang="en-US" altLang="zh-CN" sz="3600" b="1"/>
              <a:t>4</a:t>
            </a:r>
            <a:r>
              <a:rPr lang="zh-CN" altLang="en-US" sz="3600" b="1"/>
              <a:t>）公用信号量与私用信号量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A94E27-C772-4813-857D-6C58A500F07E}"/>
              </a:ext>
            </a:extLst>
          </p:cNvPr>
          <p:cNvSpPr/>
          <p:nvPr/>
        </p:nvSpPr>
        <p:spPr>
          <a:xfrm>
            <a:off x="1709960" y="5661248"/>
            <a:ext cx="8706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经典同步问题：</a:t>
            </a:r>
            <a:endParaRPr lang="en-US" altLang="zh-CN" sz="2400" b="1" dirty="0"/>
          </a:p>
          <a:p>
            <a:r>
              <a:rPr lang="zh-CN" altLang="en-US" sz="2400" dirty="0">
                <a:solidFill>
                  <a:srgbClr val="66FF99"/>
                </a:solidFill>
                <a:latin typeface="华文新魏" panose="02010800040101010101" pitchFamily="2" charset="-122"/>
              </a:rPr>
              <a:t>生产者－消费者问题、读者</a:t>
            </a:r>
            <a:r>
              <a:rPr lang="en-US" altLang="zh-CN" sz="2400" dirty="0">
                <a:solidFill>
                  <a:srgbClr val="66FF99"/>
                </a:solidFill>
                <a:latin typeface="华文新魏" panose="02010800040101010101" pitchFamily="2" charset="-122"/>
              </a:rPr>
              <a:t>—</a:t>
            </a:r>
            <a:r>
              <a:rPr lang="zh-CN" altLang="en-US" sz="2400" dirty="0">
                <a:solidFill>
                  <a:srgbClr val="66FF99"/>
                </a:solidFill>
                <a:latin typeface="华文新魏" panose="02010800040101010101" pitchFamily="2" charset="-122"/>
              </a:rPr>
              <a:t>写者问题、哲学家进餐问题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673D2F2-EF6D-4A8C-B462-85E97218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765175"/>
            <a:ext cx="2298700" cy="2667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8AC93CA8-BFE0-4D34-9D0D-7D0D1CF5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9" y="1017588"/>
            <a:ext cx="130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a1 = 5;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080A949F-D88C-41C4-A4FA-AB2C553AE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9" y="1703388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b1 = a1 + 5;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49607064-32CE-44FD-B263-948BDD01A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2389188"/>
            <a:ext cx="2182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print( b1 )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；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2AE96294-D9B4-4B7E-926E-6015CFBE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9" y="765175"/>
            <a:ext cx="2363787" cy="2667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3062B11E-A2B2-4F54-9BFE-AB2A7269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765175"/>
            <a:ext cx="2520950" cy="2667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6984" name="Text Box 8">
            <a:extLst>
              <a:ext uri="{FF2B5EF4-FFF2-40B4-BE49-F238E27FC236}">
                <a16:creationId xmlns:a16="http://schemas.microsoft.com/office/drawing/2014/main" id="{709E684F-5480-4118-95EC-31DF25600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9" y="1017588"/>
            <a:ext cx="130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a3 = 5;</a:t>
            </a:r>
          </a:p>
        </p:txBody>
      </p:sp>
      <p:sp>
        <p:nvSpPr>
          <p:cNvPr id="126985" name="Text Box 9">
            <a:extLst>
              <a:ext uri="{FF2B5EF4-FFF2-40B4-BE49-F238E27FC236}">
                <a16:creationId xmlns:a16="http://schemas.microsoft.com/office/drawing/2014/main" id="{817725A5-B118-42D8-BC40-037AA3106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9" y="1703388"/>
            <a:ext cx="2312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b3 = a3 – 10;</a:t>
            </a:r>
          </a:p>
        </p:txBody>
      </p:sp>
      <p:sp>
        <p:nvSpPr>
          <p:cNvPr id="126986" name="Text Box 10">
            <a:extLst>
              <a:ext uri="{FF2B5EF4-FFF2-40B4-BE49-F238E27FC236}">
                <a16:creationId xmlns:a16="http://schemas.microsoft.com/office/drawing/2014/main" id="{C6E9BB8D-CA7C-401D-A7B1-BD6A8065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2389188"/>
            <a:ext cx="2182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print( b3 )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；</a:t>
            </a:r>
          </a:p>
        </p:txBody>
      </p:sp>
      <p:sp>
        <p:nvSpPr>
          <p:cNvPr id="126987" name="Text Box 11">
            <a:extLst>
              <a:ext uri="{FF2B5EF4-FFF2-40B4-BE49-F238E27FC236}">
                <a16:creationId xmlns:a16="http://schemas.microsoft.com/office/drawing/2014/main" id="{F41EFD64-5BD8-435A-BAE4-CC119FE5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9" y="1017588"/>
            <a:ext cx="130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a2 = 5;</a:t>
            </a:r>
          </a:p>
        </p:txBody>
      </p:sp>
      <p:sp>
        <p:nvSpPr>
          <p:cNvPr id="126988" name="Text Box 12">
            <a:extLst>
              <a:ext uri="{FF2B5EF4-FFF2-40B4-BE49-F238E27FC236}">
                <a16:creationId xmlns:a16="http://schemas.microsoft.com/office/drawing/2014/main" id="{7D74C61C-A439-4B9A-A468-64DBCCC0C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9" y="1703388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b2 = a2 + 6;</a:t>
            </a:r>
          </a:p>
        </p:txBody>
      </p:sp>
      <p:sp>
        <p:nvSpPr>
          <p:cNvPr id="126989" name="Text Box 13">
            <a:extLst>
              <a:ext uri="{FF2B5EF4-FFF2-40B4-BE49-F238E27FC236}">
                <a16:creationId xmlns:a16="http://schemas.microsoft.com/office/drawing/2014/main" id="{DB8A315D-E080-4877-B8CB-1A2F1556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2389188"/>
            <a:ext cx="2182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print( b2 )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；</a:t>
            </a:r>
          </a:p>
        </p:txBody>
      </p:sp>
      <p:sp>
        <p:nvSpPr>
          <p:cNvPr id="126990" name="Oval 14">
            <a:extLst>
              <a:ext uri="{FF2B5EF4-FFF2-40B4-BE49-F238E27FC236}">
                <a16:creationId xmlns:a16="http://schemas.microsoft.com/office/drawing/2014/main" id="{6EB28333-DB5E-4D3F-9ACB-AE27E3AE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9655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I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6991" name="Line 15">
            <a:extLst>
              <a:ext uri="{FF2B5EF4-FFF2-40B4-BE49-F238E27FC236}">
                <a16:creationId xmlns:a16="http://schemas.microsoft.com/office/drawing/2014/main" id="{6DEDD1EE-2B2E-4387-8523-04DDB16D6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4270375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2" name="Oval 16">
            <a:extLst>
              <a:ext uri="{FF2B5EF4-FFF2-40B4-BE49-F238E27FC236}">
                <a16:creationId xmlns:a16="http://schemas.microsoft.com/office/drawing/2014/main" id="{04DA051D-DC97-4864-AAC7-99C5149D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9655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C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6993" name="Oval 17">
            <a:extLst>
              <a:ext uri="{FF2B5EF4-FFF2-40B4-BE49-F238E27FC236}">
                <a16:creationId xmlns:a16="http://schemas.microsoft.com/office/drawing/2014/main" id="{6C1FFAAA-FED9-400D-943E-330C731D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39655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P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6994" name="Line 18">
            <a:extLst>
              <a:ext uri="{FF2B5EF4-FFF2-40B4-BE49-F238E27FC236}">
                <a16:creationId xmlns:a16="http://schemas.microsoft.com/office/drawing/2014/main" id="{FF5538BD-4013-4EEF-AB53-E9A5EF4E0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4270375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5" name="Text Box 19">
            <a:extLst>
              <a:ext uri="{FF2B5EF4-FFF2-40B4-BE49-F238E27FC236}">
                <a16:creationId xmlns:a16="http://schemas.microsoft.com/office/drawing/2014/main" id="{93E50BAF-FCE4-49F0-9020-BC8CBC04F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2922588"/>
            <a:ext cx="133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程序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</a:p>
        </p:txBody>
      </p:sp>
      <p:sp>
        <p:nvSpPr>
          <p:cNvPr id="126996" name="Text Box 20">
            <a:extLst>
              <a:ext uri="{FF2B5EF4-FFF2-40B4-BE49-F238E27FC236}">
                <a16:creationId xmlns:a16="http://schemas.microsoft.com/office/drawing/2014/main" id="{8C8A1F3E-8BA4-4712-BEEC-E4E033DC8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2922588"/>
            <a:ext cx="1325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程序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2</a:t>
            </a:r>
          </a:p>
        </p:txBody>
      </p:sp>
      <p:sp>
        <p:nvSpPr>
          <p:cNvPr id="126997" name="Text Box 21">
            <a:extLst>
              <a:ext uri="{FF2B5EF4-FFF2-40B4-BE49-F238E27FC236}">
                <a16:creationId xmlns:a16="http://schemas.microsoft.com/office/drawing/2014/main" id="{27FCFE84-4846-4A12-B041-73625A57B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9" y="2922588"/>
            <a:ext cx="131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程序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 panose="02010600030101010101" charset="-122"/>
              </a:rPr>
              <a:t>3</a:t>
            </a:r>
          </a:p>
        </p:txBody>
      </p:sp>
      <p:sp>
        <p:nvSpPr>
          <p:cNvPr id="126998" name="Oval 22">
            <a:extLst>
              <a:ext uri="{FF2B5EF4-FFF2-40B4-BE49-F238E27FC236}">
                <a16:creationId xmlns:a16="http://schemas.microsoft.com/office/drawing/2014/main" id="{BA7CE0A5-CA1B-47C5-8BFB-7F9D886B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49561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I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2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6999" name="Line 23">
            <a:extLst>
              <a:ext uri="{FF2B5EF4-FFF2-40B4-BE49-F238E27FC236}">
                <a16:creationId xmlns:a16="http://schemas.microsoft.com/office/drawing/2014/main" id="{5BA796CC-E2CB-49BC-8899-4479F2239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5260975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00" name="Oval 24">
            <a:extLst>
              <a:ext uri="{FF2B5EF4-FFF2-40B4-BE49-F238E27FC236}">
                <a16:creationId xmlns:a16="http://schemas.microsoft.com/office/drawing/2014/main" id="{4C0A3C91-0E1C-445F-A427-95FDE42C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49561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C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2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7001" name="Oval 25">
            <a:extLst>
              <a:ext uri="{FF2B5EF4-FFF2-40B4-BE49-F238E27FC236}">
                <a16:creationId xmlns:a16="http://schemas.microsoft.com/office/drawing/2014/main" id="{5F00AE2A-2ECC-4416-993D-0B33CD35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9561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P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2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7002" name="Line 26">
            <a:extLst>
              <a:ext uri="{FF2B5EF4-FFF2-40B4-BE49-F238E27FC236}">
                <a16:creationId xmlns:a16="http://schemas.microsoft.com/office/drawing/2014/main" id="{F6B46D8B-49FC-48A2-9C76-C05F3547F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5260975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03" name="Oval 27">
            <a:extLst>
              <a:ext uri="{FF2B5EF4-FFF2-40B4-BE49-F238E27FC236}">
                <a16:creationId xmlns:a16="http://schemas.microsoft.com/office/drawing/2014/main" id="{66FF07CA-C5F0-41CE-B52D-E20336E9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59467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I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3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7004" name="Line 28">
            <a:extLst>
              <a:ext uri="{FF2B5EF4-FFF2-40B4-BE49-F238E27FC236}">
                <a16:creationId xmlns:a16="http://schemas.microsoft.com/office/drawing/2014/main" id="{86387482-F029-420D-A028-6B332A736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6251575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05" name="Oval 29">
            <a:extLst>
              <a:ext uri="{FF2B5EF4-FFF2-40B4-BE49-F238E27FC236}">
                <a16:creationId xmlns:a16="http://schemas.microsoft.com/office/drawing/2014/main" id="{F028195E-5125-4EC1-B27A-3CB1E631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59467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C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3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7006" name="Oval 30">
            <a:extLst>
              <a:ext uri="{FF2B5EF4-FFF2-40B4-BE49-F238E27FC236}">
                <a16:creationId xmlns:a16="http://schemas.microsoft.com/office/drawing/2014/main" id="{DEA5B64D-0E9E-476D-A275-416F9922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5946775"/>
            <a:ext cx="6858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P</a:t>
            </a:r>
            <a:r>
              <a:rPr lang="en-US" altLang="zh-CN" sz="2800" baseline="-100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3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sp>
        <p:nvSpPr>
          <p:cNvPr id="127007" name="Line 31">
            <a:extLst>
              <a:ext uri="{FF2B5EF4-FFF2-40B4-BE49-F238E27FC236}">
                <a16:creationId xmlns:a16="http://schemas.microsoft.com/office/drawing/2014/main" id="{8FEDFA76-6D72-4EBC-8A75-3780D3066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6251575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08" name="Text Box 32">
            <a:extLst>
              <a:ext uri="{FF2B5EF4-FFF2-40B4-BE49-F238E27FC236}">
                <a16:creationId xmlns:a16="http://schemas.microsoft.com/office/drawing/2014/main" id="{BDF6185E-9193-4BAB-AE8F-684C3652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913188"/>
            <a:ext cx="122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程序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1</a:t>
            </a:r>
          </a:p>
        </p:txBody>
      </p:sp>
      <p:sp>
        <p:nvSpPr>
          <p:cNvPr id="127009" name="Text Box 33">
            <a:extLst>
              <a:ext uri="{FF2B5EF4-FFF2-40B4-BE49-F238E27FC236}">
                <a16:creationId xmlns:a16="http://schemas.microsoft.com/office/drawing/2014/main" id="{A7D54FD9-0CF3-433E-8064-C8861FC5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903788"/>
            <a:ext cx="1217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程序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2</a:t>
            </a:r>
          </a:p>
        </p:txBody>
      </p:sp>
      <p:sp>
        <p:nvSpPr>
          <p:cNvPr id="127010" name="Text Box 34">
            <a:extLst>
              <a:ext uri="{FF2B5EF4-FFF2-40B4-BE49-F238E27FC236}">
                <a16:creationId xmlns:a16="http://schemas.microsoft.com/office/drawing/2014/main" id="{EFE10A83-6CA4-4B42-935A-58BC98FB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9" y="5970588"/>
            <a:ext cx="114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程序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1CC5A8A8-DBC5-4FF5-9590-99147480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2" y="404814"/>
            <a:ext cx="61920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66FF99"/>
                </a:solidFill>
                <a:latin typeface="华文新魏" panose="02010800040101010101" pitchFamily="2" charset="-122"/>
              </a:rPr>
              <a:t>生产者－消费者问题算法分析：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A42FECD2-1A9B-4CF0-90C6-667579EEE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196180"/>
            <a:ext cx="8856984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问题描述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多个生产者生产产品</a:t>
            </a:r>
            <a:r>
              <a:rPr lang="en-US" altLang="zh-CN" sz="2800" dirty="0">
                <a:latin typeface="+mn-ea"/>
              </a:rPr>
              <a:t>&amp;</a:t>
            </a:r>
            <a:r>
              <a:rPr lang="zh-CN" altLang="en-US" sz="2800" dirty="0">
                <a:latin typeface="+mn-ea"/>
              </a:rPr>
              <a:t>多个消费者消费产品</a:t>
            </a:r>
            <a:r>
              <a:rPr lang="en-US" altLang="zh-CN" sz="2800" dirty="0">
                <a:latin typeface="+mn-ea"/>
              </a:rPr>
              <a:t>;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生产者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生产消息后消费者才能消费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消费者消费后生产者才能将生产的消息放入资源区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AC6464F1-FD56-44A3-A991-D3069FB9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64" y="3437928"/>
            <a:ext cx="361568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400" dirty="0"/>
              <a:t>生产者和消费者对资源区</a:t>
            </a:r>
          </a:p>
          <a:p>
            <a:pPr algn="l">
              <a:spcBef>
                <a:spcPts val="600"/>
              </a:spcBef>
            </a:pPr>
            <a:r>
              <a:rPr lang="zh-CN" altLang="en-US" sz="2400" dirty="0"/>
              <a:t>的使用是</a:t>
            </a:r>
            <a:r>
              <a:rPr lang="zh-CN" altLang="en-US" sz="2400" b="1" dirty="0">
                <a:solidFill>
                  <a:srgbClr val="FFFF00"/>
                </a:solidFill>
              </a:rPr>
              <a:t>互斥合作</a:t>
            </a:r>
            <a:r>
              <a:rPr lang="zh-CN" altLang="en-US" sz="2400" dirty="0"/>
              <a:t>的关系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968C8D5D-C57F-4666-B28B-96CCB9F1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652963"/>
            <a:ext cx="83820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800" dirty="0"/>
              <a:t>思路：</a:t>
            </a:r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zh-CN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循环队列</a:t>
            </a:r>
            <a:r>
              <a:rPr lang="zh-CN" altLang="en-US" sz="2800" dirty="0">
                <a:solidFill>
                  <a:schemeClr val="tx1"/>
                </a:solidFill>
              </a:rPr>
              <a:t>来实现资源区</a:t>
            </a:r>
          </a:p>
          <a:p>
            <a:pPr algn="l">
              <a:spcBef>
                <a:spcPts val="6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使用公共信号量控制资源区的互斥访问</a:t>
            </a:r>
          </a:p>
          <a:p>
            <a:pPr algn="l">
              <a:spcBef>
                <a:spcPts val="6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使用私用信号量控制生产者和消费者的合作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>
            <a:extLst>
              <a:ext uri="{FF2B5EF4-FFF2-40B4-BE49-F238E27FC236}">
                <a16:creationId xmlns:a16="http://schemas.microsoft.com/office/drawing/2014/main" id="{B431E042-E0AB-4E0C-8311-36967B83BB8B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620713"/>
            <a:ext cx="2547938" cy="2743200"/>
            <a:chOff x="432" y="480"/>
            <a:chExt cx="1488" cy="1728"/>
          </a:xfrm>
        </p:grpSpPr>
        <p:sp>
          <p:nvSpPr>
            <p:cNvPr id="65539" name="Rectangle 3">
              <a:extLst>
                <a:ext uri="{FF2B5EF4-FFF2-40B4-BE49-F238E27FC236}">
                  <a16:creationId xmlns:a16="http://schemas.microsoft.com/office/drawing/2014/main" id="{B113A4D6-B341-48EF-92E3-683BC168E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生产一个消息</a:t>
              </a:r>
            </a:p>
          </p:txBody>
        </p:sp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59351B9C-7405-4138-8F10-B5E966F1D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申请空缓冲区</a:t>
              </a:r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90552C62-78B2-4797-80DA-54476AD14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056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申请队列互斥</a:t>
              </a:r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BA3604AE-6F84-4406-BA33-AE29C399D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44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放入消息</a:t>
              </a:r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2AA7BD4E-6346-4205-910E-D5A9976DB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释放队列互斥</a:t>
              </a:r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BDF2A156-31F1-485F-AD6A-BE184CEC0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0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释放满缓冲区</a:t>
              </a:r>
            </a:p>
          </p:txBody>
        </p:sp>
      </p:grpSp>
      <p:grpSp>
        <p:nvGrpSpPr>
          <p:cNvPr id="65545" name="Group 9">
            <a:extLst>
              <a:ext uri="{FF2B5EF4-FFF2-40B4-BE49-F238E27FC236}">
                <a16:creationId xmlns:a16="http://schemas.microsoft.com/office/drawing/2014/main" id="{2EAA4A49-8540-46EF-8C2A-0292DF43F23D}"/>
              </a:ext>
            </a:extLst>
          </p:cNvPr>
          <p:cNvGrpSpPr>
            <a:grpSpLocks/>
          </p:cNvGrpSpPr>
          <p:nvPr/>
        </p:nvGrpSpPr>
        <p:grpSpPr bwMode="auto">
          <a:xfrm>
            <a:off x="6672263" y="765175"/>
            <a:ext cx="2559050" cy="2286000"/>
            <a:chOff x="3552" y="480"/>
            <a:chExt cx="1728" cy="1440"/>
          </a:xfrm>
        </p:grpSpPr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008F13E9-EE3F-4AA0-B82D-F116BB49D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480"/>
              <a:ext cx="172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申请满缓冲区</a:t>
              </a:r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D36A10ED-66A7-47F7-B64A-B4D358115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768"/>
              <a:ext cx="172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申请队列互斥</a:t>
              </a:r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641E1896-BFEA-4C15-A9A3-2B17F25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056"/>
              <a:ext cx="172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取出消息</a:t>
              </a:r>
            </a:p>
          </p:txBody>
        </p:sp>
        <p:sp>
          <p:nvSpPr>
            <p:cNvPr id="65549" name="Rectangle 13">
              <a:extLst>
                <a:ext uri="{FF2B5EF4-FFF2-40B4-BE49-F238E27FC236}">
                  <a16:creationId xmlns:a16="http://schemas.microsoft.com/office/drawing/2014/main" id="{044F531F-32A8-4001-BF19-44344D67F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44"/>
              <a:ext cx="172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释放队列互斥</a:t>
              </a:r>
            </a:p>
          </p:txBody>
        </p:sp>
        <p:sp>
          <p:nvSpPr>
            <p:cNvPr id="65550" name="Rectangle 14">
              <a:extLst>
                <a:ext uri="{FF2B5EF4-FFF2-40B4-BE49-F238E27FC236}">
                  <a16:creationId xmlns:a16="http://schemas.microsoft.com/office/drawing/2014/main" id="{57F55903-BA99-4B3E-A4CD-4DFEB3478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2"/>
              <a:ext cx="172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释放空缓冲区</a:t>
              </a:r>
            </a:p>
          </p:txBody>
        </p:sp>
      </p:grpSp>
      <p:sp>
        <p:nvSpPr>
          <p:cNvPr id="65551" name="Text Box 15">
            <a:extLst>
              <a:ext uri="{FF2B5EF4-FFF2-40B4-BE49-F238E27FC236}">
                <a16:creationId xmlns:a16="http://schemas.microsoft.com/office/drawing/2014/main" id="{BFB48BAE-7B12-4CF2-B6FA-0B412EBE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0489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FFCC"/>
                </a:solidFill>
              </a:rPr>
              <a:t>生产者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652D5BFE-11D3-4AA3-AB07-2B43B10E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0489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FFCC"/>
                </a:solidFill>
              </a:rPr>
              <a:t>消费者</a:t>
            </a:r>
          </a:p>
        </p:txBody>
      </p:sp>
      <p:grpSp>
        <p:nvGrpSpPr>
          <p:cNvPr id="65553" name="Group 17">
            <a:extLst>
              <a:ext uri="{FF2B5EF4-FFF2-40B4-BE49-F238E27FC236}">
                <a16:creationId xmlns:a16="http://schemas.microsoft.com/office/drawing/2014/main" id="{E7A08265-C591-49B3-A762-7507F0D9F788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3573463"/>
            <a:ext cx="2590800" cy="2743200"/>
            <a:chOff x="432" y="480"/>
            <a:chExt cx="1488" cy="1728"/>
          </a:xfrm>
        </p:grpSpPr>
        <p:sp>
          <p:nvSpPr>
            <p:cNvPr id="65554" name="Rectangle 18">
              <a:extLst>
                <a:ext uri="{FF2B5EF4-FFF2-40B4-BE49-F238E27FC236}">
                  <a16:creationId xmlns:a16="http://schemas.microsoft.com/office/drawing/2014/main" id="{F3BFEE2F-7A70-415D-A1AE-359B8F2E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生产一个消息</a:t>
              </a:r>
            </a:p>
          </p:txBody>
        </p:sp>
        <p:sp>
          <p:nvSpPr>
            <p:cNvPr id="65555" name="Rectangle 19">
              <a:extLst>
                <a:ext uri="{FF2B5EF4-FFF2-40B4-BE49-F238E27FC236}">
                  <a16:creationId xmlns:a16="http://schemas.microsoft.com/office/drawing/2014/main" id="{BAF83C8C-B149-4DB9-9684-C5CB28262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P(empty)</a:t>
              </a:r>
            </a:p>
          </p:txBody>
        </p:sp>
        <p:sp>
          <p:nvSpPr>
            <p:cNvPr id="65556" name="Rectangle 20">
              <a:extLst>
                <a:ext uri="{FF2B5EF4-FFF2-40B4-BE49-F238E27FC236}">
                  <a16:creationId xmlns:a16="http://schemas.microsoft.com/office/drawing/2014/main" id="{D7C3ACDF-79C7-493B-B756-3FE9BFF7E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056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P(S)</a:t>
              </a:r>
            </a:p>
          </p:txBody>
        </p:sp>
        <p:sp>
          <p:nvSpPr>
            <p:cNvPr id="65557" name="Rectangle 21">
              <a:extLst>
                <a:ext uri="{FF2B5EF4-FFF2-40B4-BE49-F238E27FC236}">
                  <a16:creationId xmlns:a16="http://schemas.microsoft.com/office/drawing/2014/main" id="{838904C0-B724-4163-B574-A872DDEF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44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放入消息</a:t>
              </a:r>
            </a:p>
          </p:txBody>
        </p:sp>
        <p:sp>
          <p:nvSpPr>
            <p:cNvPr id="65558" name="Rectangle 22">
              <a:extLst>
                <a:ext uri="{FF2B5EF4-FFF2-40B4-BE49-F238E27FC236}">
                  <a16:creationId xmlns:a16="http://schemas.microsoft.com/office/drawing/2014/main" id="{D4CC34E1-BD41-4743-8EA3-C74309438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V(S)</a:t>
              </a:r>
            </a:p>
          </p:txBody>
        </p:sp>
        <p:sp>
          <p:nvSpPr>
            <p:cNvPr id="65559" name="Rectangle 23">
              <a:extLst>
                <a:ext uri="{FF2B5EF4-FFF2-40B4-BE49-F238E27FC236}">
                  <a16:creationId xmlns:a16="http://schemas.microsoft.com/office/drawing/2014/main" id="{3338D01B-12C0-44E1-94C1-20B7CE37A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0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V(full)</a:t>
              </a:r>
            </a:p>
          </p:txBody>
        </p:sp>
      </p:grpSp>
      <p:grpSp>
        <p:nvGrpSpPr>
          <p:cNvPr id="65560" name="Group 24">
            <a:extLst>
              <a:ext uri="{FF2B5EF4-FFF2-40B4-BE49-F238E27FC236}">
                <a16:creationId xmlns:a16="http://schemas.microsoft.com/office/drawing/2014/main" id="{B94AD88D-CEEF-46AE-AFCE-46973EDE9054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3716338"/>
            <a:ext cx="2482850" cy="2286000"/>
            <a:chOff x="3456" y="2304"/>
            <a:chExt cx="1488" cy="1440"/>
          </a:xfrm>
        </p:grpSpPr>
        <p:sp>
          <p:nvSpPr>
            <p:cNvPr id="65561" name="Rectangle 25">
              <a:extLst>
                <a:ext uri="{FF2B5EF4-FFF2-40B4-BE49-F238E27FC236}">
                  <a16:creationId xmlns:a16="http://schemas.microsoft.com/office/drawing/2014/main" id="{214E29DE-4491-46C5-BFC4-B3BF91C4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P(full)</a:t>
              </a:r>
            </a:p>
          </p:txBody>
        </p:sp>
        <p:sp>
          <p:nvSpPr>
            <p:cNvPr id="65562" name="Rectangle 26">
              <a:extLst>
                <a:ext uri="{FF2B5EF4-FFF2-40B4-BE49-F238E27FC236}">
                  <a16:creationId xmlns:a16="http://schemas.microsoft.com/office/drawing/2014/main" id="{0F81C11B-F07E-49AE-9DFB-0FDB7E2AF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P(S)</a:t>
              </a:r>
            </a:p>
          </p:txBody>
        </p:sp>
        <p:sp>
          <p:nvSpPr>
            <p:cNvPr id="65563" name="Rectangle 27">
              <a:extLst>
                <a:ext uri="{FF2B5EF4-FFF2-40B4-BE49-F238E27FC236}">
                  <a16:creationId xmlns:a16="http://schemas.microsoft.com/office/drawing/2014/main" id="{94B42F89-8E81-4B46-BD6A-696F8CE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80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bg1"/>
                  </a:solidFill>
                </a:rPr>
                <a:t>取出消息</a:t>
              </a:r>
            </a:p>
          </p:txBody>
        </p:sp>
        <p:sp>
          <p:nvSpPr>
            <p:cNvPr id="65564" name="Rectangle 28">
              <a:extLst>
                <a:ext uri="{FF2B5EF4-FFF2-40B4-BE49-F238E27FC236}">
                  <a16:creationId xmlns:a16="http://schemas.microsoft.com/office/drawing/2014/main" id="{BAC3F58D-4C8D-42B2-B576-F20EA55BD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68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V(S)</a:t>
              </a:r>
            </a:p>
          </p:txBody>
        </p:sp>
        <p:sp>
          <p:nvSpPr>
            <p:cNvPr id="65565" name="Rectangle 29">
              <a:extLst>
                <a:ext uri="{FF2B5EF4-FFF2-40B4-BE49-F238E27FC236}">
                  <a16:creationId xmlns:a16="http://schemas.microsoft.com/office/drawing/2014/main" id="{B3E1CE35-425B-440F-AF81-405F3BC4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56"/>
              <a:ext cx="1488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V(empty)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1FB092F-746F-4344-80BC-A961E3F48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1752600" cy="762000"/>
          </a:xfrm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3600" b="1"/>
              <a:t>思考：</a:t>
            </a:r>
          </a:p>
        </p:txBody>
      </p:sp>
      <p:pic>
        <p:nvPicPr>
          <p:cNvPr id="66563" name="Picture 3" descr="j0234752">
            <a:extLst>
              <a:ext uri="{FF2B5EF4-FFF2-40B4-BE49-F238E27FC236}">
                <a16:creationId xmlns:a16="http://schemas.microsoft.com/office/drawing/2014/main" id="{62DF1C1B-8D98-4F7C-9508-5BB7567B3A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1"/>
            <a:ext cx="1360488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564" name="Group 4">
            <a:extLst>
              <a:ext uri="{FF2B5EF4-FFF2-40B4-BE49-F238E27FC236}">
                <a16:creationId xmlns:a16="http://schemas.microsoft.com/office/drawing/2014/main" id="{6E44A5DC-2289-4268-8D48-86F316CC93BB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260350"/>
            <a:ext cx="5761038" cy="2743200"/>
            <a:chOff x="1680" y="144"/>
            <a:chExt cx="3504" cy="1728"/>
          </a:xfrm>
        </p:grpSpPr>
        <p:grpSp>
          <p:nvGrpSpPr>
            <p:cNvPr id="66565" name="Group 5">
              <a:extLst>
                <a:ext uri="{FF2B5EF4-FFF2-40B4-BE49-F238E27FC236}">
                  <a16:creationId xmlns:a16="http://schemas.microsoft.com/office/drawing/2014/main" id="{57DB8107-41B6-463C-BC81-B3126A0F9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44"/>
              <a:ext cx="1488" cy="1728"/>
              <a:chOff x="432" y="480"/>
              <a:chExt cx="1488" cy="1728"/>
            </a:xfrm>
          </p:grpSpPr>
          <p:sp>
            <p:nvSpPr>
              <p:cNvPr id="66566" name="Rectangle 6">
                <a:extLst>
                  <a:ext uri="{FF2B5EF4-FFF2-40B4-BE49-F238E27FC236}">
                    <a16:creationId xmlns:a16="http://schemas.microsoft.com/office/drawing/2014/main" id="{E9CBBE72-C8A4-48EB-8919-D363D671A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8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生产一个消息</a:t>
                </a:r>
              </a:p>
            </p:txBody>
          </p:sp>
          <p:sp>
            <p:nvSpPr>
              <p:cNvPr id="66567" name="Rectangle 7">
                <a:extLst>
                  <a:ext uri="{FF2B5EF4-FFF2-40B4-BE49-F238E27FC236}">
                    <a16:creationId xmlns:a16="http://schemas.microsoft.com/office/drawing/2014/main" id="{71E9BF3B-1C4D-4F3A-B6F9-3BB9FA9C5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768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P(empty)</a:t>
                </a:r>
              </a:p>
            </p:txBody>
          </p:sp>
          <p:sp>
            <p:nvSpPr>
              <p:cNvPr id="66568" name="Rectangle 8">
                <a:extLst>
                  <a:ext uri="{FF2B5EF4-FFF2-40B4-BE49-F238E27FC236}">
                    <a16:creationId xmlns:a16="http://schemas.microsoft.com/office/drawing/2014/main" id="{92EF9A7D-865C-46EA-82EC-EF778F8B1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056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P(S)</a:t>
                </a:r>
              </a:p>
            </p:txBody>
          </p:sp>
          <p:sp>
            <p:nvSpPr>
              <p:cNvPr id="66569" name="Rectangle 9">
                <a:extLst>
                  <a:ext uri="{FF2B5EF4-FFF2-40B4-BE49-F238E27FC236}">
                    <a16:creationId xmlns:a16="http://schemas.microsoft.com/office/drawing/2014/main" id="{AC5395EF-A7C3-48AA-8E70-8CC753A19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344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放入消息</a:t>
                </a:r>
              </a:p>
            </p:txBody>
          </p:sp>
          <p:sp>
            <p:nvSpPr>
              <p:cNvPr id="66570" name="Rectangle 10">
                <a:extLst>
                  <a:ext uri="{FF2B5EF4-FFF2-40B4-BE49-F238E27FC236}">
                    <a16:creationId xmlns:a16="http://schemas.microsoft.com/office/drawing/2014/main" id="{1E7B5122-B0FC-425A-8FBC-A9FB41AA4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632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V(S)</a:t>
                </a:r>
              </a:p>
            </p:txBody>
          </p:sp>
          <p:sp>
            <p:nvSpPr>
              <p:cNvPr id="66571" name="Rectangle 11">
                <a:extLst>
                  <a:ext uri="{FF2B5EF4-FFF2-40B4-BE49-F238E27FC236}">
                    <a16:creationId xmlns:a16="http://schemas.microsoft.com/office/drawing/2014/main" id="{2FF87860-1BEC-4AD6-A6CE-839DCFBD3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V(full)</a:t>
                </a:r>
              </a:p>
            </p:txBody>
          </p:sp>
        </p:grpSp>
        <p:grpSp>
          <p:nvGrpSpPr>
            <p:cNvPr id="66572" name="Group 12">
              <a:extLst>
                <a:ext uri="{FF2B5EF4-FFF2-40B4-BE49-F238E27FC236}">
                  <a16:creationId xmlns:a16="http://schemas.microsoft.com/office/drawing/2014/main" id="{2A8CF0D5-8E06-4111-A1F4-0844D2C79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92"/>
              <a:ext cx="1488" cy="1440"/>
              <a:chOff x="3456" y="2304"/>
              <a:chExt cx="1488" cy="1440"/>
            </a:xfrm>
          </p:grpSpPr>
          <p:sp>
            <p:nvSpPr>
              <p:cNvPr id="66573" name="Rectangle 13">
                <a:extLst>
                  <a:ext uri="{FF2B5EF4-FFF2-40B4-BE49-F238E27FC236}">
                    <a16:creationId xmlns:a16="http://schemas.microsoft.com/office/drawing/2014/main" id="{0971B8DC-A372-4DDA-96FF-DBE80230B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P(full)</a:t>
                </a:r>
              </a:p>
            </p:txBody>
          </p:sp>
          <p:sp>
            <p:nvSpPr>
              <p:cNvPr id="66574" name="Rectangle 14">
                <a:extLst>
                  <a:ext uri="{FF2B5EF4-FFF2-40B4-BE49-F238E27FC236}">
                    <a16:creationId xmlns:a16="http://schemas.microsoft.com/office/drawing/2014/main" id="{F0B5BCA2-9596-48C0-9A9B-B031AC326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P(S)</a:t>
                </a:r>
              </a:p>
            </p:txBody>
          </p:sp>
          <p:sp>
            <p:nvSpPr>
              <p:cNvPr id="66575" name="Rectangle 15">
                <a:extLst>
                  <a:ext uri="{FF2B5EF4-FFF2-40B4-BE49-F238E27FC236}">
                    <a16:creationId xmlns:a16="http://schemas.microsoft.com/office/drawing/2014/main" id="{6D7E2284-40CC-487A-BC01-9750A19F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取出消息</a:t>
                </a:r>
              </a:p>
            </p:txBody>
          </p:sp>
          <p:sp>
            <p:nvSpPr>
              <p:cNvPr id="66576" name="Rectangle 16">
                <a:extLst>
                  <a:ext uri="{FF2B5EF4-FFF2-40B4-BE49-F238E27FC236}">
                    <a16:creationId xmlns:a16="http://schemas.microsoft.com/office/drawing/2014/main" id="{C754F911-5BF0-4D06-8842-A4EE1484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V(S)</a:t>
                </a:r>
              </a:p>
            </p:txBody>
          </p:sp>
          <p:sp>
            <p:nvSpPr>
              <p:cNvPr id="66577" name="Rectangle 17">
                <a:extLst>
                  <a:ext uri="{FF2B5EF4-FFF2-40B4-BE49-F238E27FC236}">
                    <a16:creationId xmlns:a16="http://schemas.microsoft.com/office/drawing/2014/main" id="{3D864CD4-8C0C-4BDF-9561-303D75552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456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V(empty)</a:t>
                </a:r>
              </a:p>
            </p:txBody>
          </p:sp>
        </p:grpSp>
      </p:grpSp>
      <p:sp>
        <p:nvSpPr>
          <p:cNvPr id="66578" name="AutoShape 18">
            <a:extLst>
              <a:ext uri="{FF2B5EF4-FFF2-40B4-BE49-F238E27FC236}">
                <a16:creationId xmlns:a16="http://schemas.microsoft.com/office/drawing/2014/main" id="{9C257F69-F912-4B80-B997-7F8240C4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8382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66579" name="Group 19">
            <a:extLst>
              <a:ext uri="{FF2B5EF4-FFF2-40B4-BE49-F238E27FC236}">
                <a16:creationId xmlns:a16="http://schemas.microsoft.com/office/drawing/2014/main" id="{9EB67502-CF43-4822-A702-AC1CAD90842F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3644900"/>
            <a:ext cx="5761038" cy="2743200"/>
            <a:chOff x="1680" y="2304"/>
            <a:chExt cx="3504" cy="1728"/>
          </a:xfrm>
        </p:grpSpPr>
        <p:grpSp>
          <p:nvGrpSpPr>
            <p:cNvPr id="66580" name="Group 20">
              <a:extLst>
                <a:ext uri="{FF2B5EF4-FFF2-40B4-BE49-F238E27FC236}">
                  <a16:creationId xmlns:a16="http://schemas.microsoft.com/office/drawing/2014/main" id="{B7AD78DD-1563-4ED6-B7E6-CE42A9316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04"/>
              <a:ext cx="1488" cy="1728"/>
              <a:chOff x="432" y="480"/>
              <a:chExt cx="1488" cy="1728"/>
            </a:xfrm>
          </p:grpSpPr>
          <p:sp>
            <p:nvSpPr>
              <p:cNvPr id="66581" name="Rectangle 21">
                <a:extLst>
                  <a:ext uri="{FF2B5EF4-FFF2-40B4-BE49-F238E27FC236}">
                    <a16:creationId xmlns:a16="http://schemas.microsoft.com/office/drawing/2014/main" id="{FE37ED1E-210D-480C-9553-501235A30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8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生产一个消息</a:t>
                </a:r>
              </a:p>
            </p:txBody>
          </p:sp>
          <p:sp>
            <p:nvSpPr>
              <p:cNvPr id="66582" name="Rectangle 22">
                <a:extLst>
                  <a:ext uri="{FF2B5EF4-FFF2-40B4-BE49-F238E27FC236}">
                    <a16:creationId xmlns:a16="http://schemas.microsoft.com/office/drawing/2014/main" id="{DF5F94F1-6DB0-4643-B4A8-C5C43CBB8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768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P(S)</a:t>
                </a:r>
              </a:p>
            </p:txBody>
          </p:sp>
          <p:sp>
            <p:nvSpPr>
              <p:cNvPr id="66583" name="Rectangle 23">
                <a:extLst>
                  <a:ext uri="{FF2B5EF4-FFF2-40B4-BE49-F238E27FC236}">
                    <a16:creationId xmlns:a16="http://schemas.microsoft.com/office/drawing/2014/main" id="{266C428A-EC32-418C-B948-509B2430C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056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P(empty)</a:t>
                </a:r>
              </a:p>
            </p:txBody>
          </p:sp>
          <p:sp>
            <p:nvSpPr>
              <p:cNvPr id="66584" name="Rectangle 24">
                <a:extLst>
                  <a:ext uri="{FF2B5EF4-FFF2-40B4-BE49-F238E27FC236}">
                    <a16:creationId xmlns:a16="http://schemas.microsoft.com/office/drawing/2014/main" id="{1DBCC099-97C9-42E9-A131-9F7B17FC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344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放入消息</a:t>
                </a:r>
              </a:p>
            </p:txBody>
          </p:sp>
          <p:sp>
            <p:nvSpPr>
              <p:cNvPr id="66585" name="Rectangle 25">
                <a:extLst>
                  <a:ext uri="{FF2B5EF4-FFF2-40B4-BE49-F238E27FC236}">
                    <a16:creationId xmlns:a16="http://schemas.microsoft.com/office/drawing/2014/main" id="{7150B371-17AF-4034-9EDF-F8D2C150A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632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V(S)</a:t>
                </a:r>
              </a:p>
            </p:txBody>
          </p:sp>
          <p:sp>
            <p:nvSpPr>
              <p:cNvPr id="66586" name="Rectangle 26">
                <a:extLst>
                  <a:ext uri="{FF2B5EF4-FFF2-40B4-BE49-F238E27FC236}">
                    <a16:creationId xmlns:a16="http://schemas.microsoft.com/office/drawing/2014/main" id="{DC411C29-2444-43B5-8614-AA7142CF1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V(full)</a:t>
                </a:r>
              </a:p>
            </p:txBody>
          </p:sp>
        </p:grpSp>
        <p:grpSp>
          <p:nvGrpSpPr>
            <p:cNvPr id="66587" name="Group 27">
              <a:extLst>
                <a:ext uri="{FF2B5EF4-FFF2-40B4-BE49-F238E27FC236}">
                  <a16:creationId xmlns:a16="http://schemas.microsoft.com/office/drawing/2014/main" id="{B7A95A22-0810-40E9-B758-CAEE82B29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352"/>
              <a:ext cx="1488" cy="1440"/>
              <a:chOff x="3456" y="2304"/>
              <a:chExt cx="1488" cy="1440"/>
            </a:xfrm>
          </p:grpSpPr>
          <p:sp>
            <p:nvSpPr>
              <p:cNvPr id="66588" name="Rectangle 28">
                <a:extLst>
                  <a:ext uri="{FF2B5EF4-FFF2-40B4-BE49-F238E27FC236}">
                    <a16:creationId xmlns:a16="http://schemas.microsoft.com/office/drawing/2014/main" id="{A3DD206B-B695-45BF-8839-AC4140D30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P(S)</a:t>
                </a:r>
              </a:p>
            </p:txBody>
          </p:sp>
          <p:sp>
            <p:nvSpPr>
              <p:cNvPr id="66589" name="Rectangle 29">
                <a:extLst>
                  <a:ext uri="{FF2B5EF4-FFF2-40B4-BE49-F238E27FC236}">
                    <a16:creationId xmlns:a16="http://schemas.microsoft.com/office/drawing/2014/main" id="{C344BB17-936B-47E5-90CB-2D1785A07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P(full)</a:t>
                </a:r>
              </a:p>
            </p:txBody>
          </p:sp>
          <p:sp>
            <p:nvSpPr>
              <p:cNvPr id="66590" name="Rectangle 30">
                <a:extLst>
                  <a:ext uri="{FF2B5EF4-FFF2-40B4-BE49-F238E27FC236}">
                    <a16:creationId xmlns:a16="http://schemas.microsoft.com/office/drawing/2014/main" id="{352705DB-57A3-4B82-B118-F418AFCE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取出消息</a:t>
                </a:r>
              </a:p>
            </p:txBody>
          </p:sp>
          <p:sp>
            <p:nvSpPr>
              <p:cNvPr id="66591" name="Rectangle 31">
                <a:extLst>
                  <a:ext uri="{FF2B5EF4-FFF2-40B4-BE49-F238E27FC236}">
                    <a16:creationId xmlns:a16="http://schemas.microsoft.com/office/drawing/2014/main" id="{2D4A2CD0-DB44-45B5-AA84-CD89F97B1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V(S)</a:t>
                </a:r>
              </a:p>
            </p:txBody>
          </p:sp>
          <p:sp>
            <p:nvSpPr>
              <p:cNvPr id="66592" name="Rectangle 32">
                <a:extLst>
                  <a:ext uri="{FF2B5EF4-FFF2-40B4-BE49-F238E27FC236}">
                    <a16:creationId xmlns:a16="http://schemas.microsoft.com/office/drawing/2014/main" id="{9DF310B9-94D4-412F-9AA2-2E0F29686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456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V(empty)</a:t>
                </a:r>
              </a:p>
            </p:txBody>
          </p:sp>
        </p:grpSp>
      </p:grpSp>
      <p:pic>
        <p:nvPicPr>
          <p:cNvPr id="66593" name="Picture 33" descr="j0104748">
            <a:extLst>
              <a:ext uri="{FF2B5EF4-FFF2-40B4-BE49-F238E27FC236}">
                <a16:creationId xmlns:a16="http://schemas.microsoft.com/office/drawing/2014/main" id="{0C499E7D-9D60-4E13-B28F-A6BD65C9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886200"/>
            <a:ext cx="1736725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CB0C359-3175-4F6F-BCD6-7038AD5EF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5626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/>
              <a:t>信号量与</a:t>
            </a:r>
            <a:r>
              <a:rPr lang="en-US" altLang="zh-CN" sz="3600" b="1"/>
              <a:t>P</a:t>
            </a:r>
            <a:r>
              <a:rPr lang="zh-CN" altLang="en-US" sz="3600" b="1"/>
              <a:t>、</a:t>
            </a:r>
            <a:r>
              <a:rPr lang="en-US" altLang="zh-CN" sz="3600" b="1"/>
              <a:t>V</a:t>
            </a:r>
            <a:r>
              <a:rPr lang="zh-CN" altLang="en-US" sz="3600" b="1"/>
              <a:t>操作总结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E5EF83C-3AFC-484E-A6ED-DEB353CBD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981076"/>
            <a:ext cx="8459787" cy="56880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信号量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S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的初值应该大于等于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S&gt;0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表示有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S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个资源可用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; S=0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表示无资源可用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; S&lt;0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则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| </a:t>
            </a:r>
            <a:r>
              <a:rPr lang="en-US" altLang="zh-CN" sz="2800">
                <a:solidFill>
                  <a:srgbClr val="FFFF00"/>
                </a:solidFill>
                <a:ea typeface="楷体_GB2312" panose="02010600030101010101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 |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表示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S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等待队列中的进程个数。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P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V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操作必须成对出现，有一个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P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操作就一定有一个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V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操作；当实现互斥时，它们处于同一进程；当实现同步时，它们则不在同一进程中出现。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如果两个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P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操作在一起，那么它们的顺序至关重要：一个同步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P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操作应在一个互斥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P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操作前。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两个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V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操作顺序无关紧要。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优点：简单，而且表达能力强（用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P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V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操作可解决任何同步互斥问题）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缺点：不够安全；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P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ea typeface="楷体_GB2312" panose="02010600030101010101" charset="-122"/>
              </a:rPr>
              <a:t>V</a:t>
            </a:r>
            <a:r>
              <a:rPr lang="zh-CN" altLang="en-US" sz="2800" b="1">
                <a:solidFill>
                  <a:srgbClr val="FFFF00"/>
                </a:solidFill>
                <a:ea typeface="楷体_GB2312" panose="02010600030101010101" charset="-122"/>
              </a:rPr>
              <a:t>操作使用不当会出现死锁；遇到复杂同步互斥问题时实现复杂。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6A7B15C-6FCA-40FA-814F-25E10AEE4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08103" y="294004"/>
            <a:ext cx="3087689" cy="922057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</a:rPr>
              <a:t>进程的通信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93516385-413B-49D1-ACA2-FA4D4805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580" y="1341765"/>
            <a:ext cx="7071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并发执行的进程之间所进行的信息交换。</a:t>
            </a:r>
          </a:p>
        </p:txBody>
      </p:sp>
      <p:grpSp>
        <p:nvGrpSpPr>
          <p:cNvPr id="74757" name="Group 5">
            <a:extLst>
              <a:ext uri="{FF2B5EF4-FFF2-40B4-BE49-F238E27FC236}">
                <a16:creationId xmlns:a16="http://schemas.microsoft.com/office/drawing/2014/main" id="{E7A8BAEA-A7C1-4AE6-B8F7-3AE5CE3634DD}"/>
              </a:ext>
            </a:extLst>
          </p:cNvPr>
          <p:cNvGrpSpPr>
            <a:grpSpLocks/>
          </p:cNvGrpSpPr>
          <p:nvPr/>
        </p:nvGrpSpPr>
        <p:grpSpPr bwMode="auto">
          <a:xfrm>
            <a:off x="2746748" y="3217545"/>
            <a:ext cx="1066800" cy="1066800"/>
            <a:chOff x="864" y="2688"/>
            <a:chExt cx="672" cy="672"/>
          </a:xfrm>
        </p:grpSpPr>
        <p:sp>
          <p:nvSpPr>
            <p:cNvPr id="74758" name="Line 6">
              <a:extLst>
                <a:ext uri="{FF2B5EF4-FFF2-40B4-BE49-F238E27FC236}">
                  <a16:creationId xmlns:a16="http://schemas.microsoft.com/office/drawing/2014/main" id="{4FD82181-178D-4555-9D41-D84FE7DF1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688"/>
              <a:ext cx="672" cy="3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9" name="Line 7">
              <a:extLst>
                <a:ext uri="{FF2B5EF4-FFF2-40B4-BE49-F238E27FC236}">
                  <a16:creationId xmlns:a16="http://schemas.microsoft.com/office/drawing/2014/main" id="{154899EC-3959-4BF7-8995-9DFD6720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72"/>
              <a:ext cx="672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60" name="Text Box 8">
            <a:extLst>
              <a:ext uri="{FF2B5EF4-FFF2-40B4-BE49-F238E27FC236}">
                <a16:creationId xmlns:a16="http://schemas.microsoft.com/office/drawing/2014/main" id="{C21C68F9-1E2E-48E7-A17D-7260B7AD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948" y="3292159"/>
            <a:ext cx="1447800" cy="110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进程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/>
              <a:t>通信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68335A93-E4F5-4608-8A93-A980C950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48" y="2912746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低级通信</a:t>
            </a:r>
          </a:p>
        </p:txBody>
      </p:sp>
      <p:sp>
        <p:nvSpPr>
          <p:cNvPr id="74762" name="Text Box 10">
            <a:extLst>
              <a:ext uri="{FF2B5EF4-FFF2-40B4-BE49-F238E27FC236}">
                <a16:creationId xmlns:a16="http://schemas.microsoft.com/office/drawing/2014/main" id="{0E5B7947-EF19-4D9A-81C8-ACD5E0E3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48" y="4055746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高级通信</a:t>
            </a:r>
          </a:p>
        </p:txBody>
      </p:sp>
      <p:grpSp>
        <p:nvGrpSpPr>
          <p:cNvPr id="74763" name="Group 11">
            <a:extLst>
              <a:ext uri="{FF2B5EF4-FFF2-40B4-BE49-F238E27FC236}">
                <a16:creationId xmlns:a16="http://schemas.microsoft.com/office/drawing/2014/main" id="{4FDF6C47-1E97-4512-80FF-C340D93A5AB9}"/>
              </a:ext>
            </a:extLst>
          </p:cNvPr>
          <p:cNvGrpSpPr>
            <a:grpSpLocks/>
          </p:cNvGrpSpPr>
          <p:nvPr/>
        </p:nvGrpSpPr>
        <p:grpSpPr bwMode="auto">
          <a:xfrm>
            <a:off x="5718548" y="3446145"/>
            <a:ext cx="1066800" cy="1828800"/>
            <a:chOff x="3072" y="2832"/>
            <a:chExt cx="672" cy="1152"/>
          </a:xfrm>
        </p:grpSpPr>
        <p:sp>
          <p:nvSpPr>
            <p:cNvPr id="74764" name="Line 12">
              <a:extLst>
                <a:ext uri="{FF2B5EF4-FFF2-40B4-BE49-F238E27FC236}">
                  <a16:creationId xmlns:a16="http://schemas.microsoft.com/office/drawing/2014/main" id="{0B8F8BBE-0FCA-4E59-8080-874E16323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832"/>
              <a:ext cx="672" cy="5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13">
              <a:extLst>
                <a:ext uri="{FF2B5EF4-FFF2-40B4-BE49-F238E27FC236}">
                  <a16:creationId xmlns:a16="http://schemas.microsoft.com/office/drawing/2014/main" id="{36E54AD1-5920-48E4-99E4-092F12F4D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67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4">
              <a:extLst>
                <a:ext uri="{FF2B5EF4-FFF2-40B4-BE49-F238E27FC236}">
                  <a16:creationId xmlns:a16="http://schemas.microsoft.com/office/drawing/2014/main" id="{495D56EA-960C-4AC9-B5A7-556D8AD2D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08"/>
              <a:ext cx="624" cy="5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67" name="Text Box 15">
            <a:extLst>
              <a:ext uri="{FF2B5EF4-FFF2-40B4-BE49-F238E27FC236}">
                <a16:creationId xmlns:a16="http://schemas.microsoft.com/office/drawing/2014/main" id="{C4114296-8A72-491D-B6C5-84AF1BC3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548" y="3141346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消息缓冲通信</a:t>
            </a:r>
          </a:p>
        </p:txBody>
      </p:sp>
      <p:sp>
        <p:nvSpPr>
          <p:cNvPr id="74768" name="Text Box 16">
            <a:extLst>
              <a:ext uri="{FF2B5EF4-FFF2-40B4-BE49-F238E27FC236}">
                <a16:creationId xmlns:a16="http://schemas.microsoft.com/office/drawing/2014/main" id="{190BEBC4-070F-4EA2-8177-5315FDEF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948" y="4055746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管道通信</a:t>
            </a:r>
          </a:p>
        </p:txBody>
      </p:sp>
      <p:sp>
        <p:nvSpPr>
          <p:cNvPr id="74769" name="Text Box 17">
            <a:extLst>
              <a:ext uri="{FF2B5EF4-FFF2-40B4-BE49-F238E27FC236}">
                <a16:creationId xmlns:a16="http://schemas.microsoft.com/office/drawing/2014/main" id="{768F1792-F6ED-4B86-BE7B-3A3F52065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948" y="4970146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信箱通信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60" grpId="0" autoUpdateAnimBg="0"/>
      <p:bldP spid="74761" grpId="0" autoUpdateAnimBg="0"/>
      <p:bldP spid="74762" grpId="0" autoUpdateAnimBg="0"/>
      <p:bldP spid="74767" grpId="0" autoUpdateAnimBg="0"/>
      <p:bldP spid="74768" grpId="0" autoUpdateAnimBg="0"/>
      <p:bldP spid="7476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5D86AA3-4785-41F0-A460-A2FAFCBE5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181600" cy="12065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>
                <a:solidFill>
                  <a:srgbClr val="FFFF00"/>
                </a:solidFill>
                <a:latin typeface="黑体" panose="02010609060101010101" pitchFamily="49" charset="-122"/>
              </a:rPr>
              <a:t>一、消息缓冲通信</a:t>
            </a:r>
          </a:p>
        </p:txBody>
      </p:sp>
      <p:grpSp>
        <p:nvGrpSpPr>
          <p:cNvPr id="75792" name="Group 16">
            <a:extLst>
              <a:ext uri="{FF2B5EF4-FFF2-40B4-BE49-F238E27FC236}">
                <a16:creationId xmlns:a16="http://schemas.microsoft.com/office/drawing/2014/main" id="{C266416D-F576-48D4-8365-03C321FC8F93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1700214"/>
            <a:ext cx="8763000" cy="579437"/>
            <a:chOff x="0" y="1392"/>
            <a:chExt cx="5520" cy="365"/>
          </a:xfrm>
        </p:grpSpPr>
        <p:sp>
          <p:nvSpPr>
            <p:cNvPr id="75779" name="Text Box 3">
              <a:extLst>
                <a:ext uri="{FF2B5EF4-FFF2-40B4-BE49-F238E27FC236}">
                  <a16:creationId xmlns:a16="http://schemas.microsoft.com/office/drawing/2014/main" id="{D225862C-A734-4F18-883C-1798174F0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92"/>
              <a:ext cx="9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/>
                <a:t>方式：</a:t>
              </a:r>
            </a:p>
          </p:txBody>
        </p:sp>
        <p:sp>
          <p:nvSpPr>
            <p:cNvPr id="75780" name="Text Box 4">
              <a:extLst>
                <a:ext uri="{FF2B5EF4-FFF2-40B4-BE49-F238E27FC236}">
                  <a16:creationId xmlns:a16="http://schemas.microsoft.com/office/drawing/2014/main" id="{7C139649-AD45-4C30-A8AC-D1E37EB03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47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/>
                <a:t>通过系统的</a:t>
              </a:r>
              <a:r>
                <a:rPr lang="zh-CN" altLang="en-US" sz="3200">
                  <a:solidFill>
                    <a:srgbClr val="66FF99"/>
                  </a:solidFill>
                </a:rPr>
                <a:t>公共消息缓冲区</a:t>
              </a:r>
              <a:r>
                <a:rPr lang="zh-CN" altLang="en-US" sz="3200"/>
                <a:t>实现信息交换</a:t>
              </a:r>
            </a:p>
          </p:txBody>
        </p:sp>
      </p:grpSp>
      <p:sp>
        <p:nvSpPr>
          <p:cNvPr id="75781" name="Text Box 5">
            <a:extLst>
              <a:ext uri="{FF2B5EF4-FFF2-40B4-BE49-F238E27FC236}">
                <a16:creationId xmlns:a16="http://schemas.microsoft.com/office/drawing/2014/main" id="{DC959905-293F-4681-B3A4-04595BE56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1" y="2492376"/>
            <a:ext cx="479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）系统管理空白缓冲区</a:t>
            </a: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DC8E981-67F8-4038-88AD-3305B27E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607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）发送者向系统申请空白缓冲区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3516E568-5DD6-48BD-BD7B-8596E17A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44976"/>
            <a:ext cx="893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4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）发送者将填有消息的缓冲区挂到</a:t>
            </a:r>
            <a:r>
              <a:rPr lang="zh-CN" altLang="en-US" sz="2800">
                <a:solidFill>
                  <a:srgbClr val="66FF99"/>
                </a:solidFill>
                <a:ea typeface="仿宋_GB2312" panose="02010600030101010101" charset="-122"/>
              </a:rPr>
              <a:t>接收者的消息队列</a:t>
            </a:r>
            <a:endParaRPr lang="zh-CN" altLang="en-US" sz="2800">
              <a:solidFill>
                <a:schemeClr val="tx1"/>
              </a:solidFill>
              <a:ea typeface="仿宋_GB2312" panose="02010600030101010101" charset="-122"/>
            </a:endParaRP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7920AA4D-1B8B-4988-A557-A261411F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13301"/>
            <a:ext cx="767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5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）接收者在适当时候从消息队列中读取数据</a:t>
            </a: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66131C98-B87D-43FA-A0E8-97CCD4D1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1" y="3670301"/>
            <a:ext cx="587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仿宋_GB2312" panose="02010600030101010101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ea typeface="仿宋_GB2312" panose="02010600030101010101" charset="-122"/>
              </a:rPr>
              <a:t>）发送者向空白缓冲区填入信息</a:t>
            </a:r>
          </a:p>
        </p:txBody>
      </p:sp>
      <p:grpSp>
        <p:nvGrpSpPr>
          <p:cNvPr id="75786" name="Group 10">
            <a:extLst>
              <a:ext uri="{FF2B5EF4-FFF2-40B4-BE49-F238E27FC236}">
                <a16:creationId xmlns:a16="http://schemas.microsoft.com/office/drawing/2014/main" id="{E1A74B11-7628-4E7D-ABC0-E1727E9200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6413"/>
            <a:ext cx="9067800" cy="1676400"/>
            <a:chOff x="384" y="2160"/>
            <a:chExt cx="5088" cy="768"/>
          </a:xfrm>
        </p:grpSpPr>
        <p:sp>
          <p:nvSpPr>
            <p:cNvPr id="75787" name="Text Box 11">
              <a:extLst>
                <a:ext uri="{FF2B5EF4-FFF2-40B4-BE49-F238E27FC236}">
                  <a16:creationId xmlns:a16="http://schemas.microsoft.com/office/drawing/2014/main" id="{03FD48A0-27A8-4A86-AC5E-CD4FFAF39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256"/>
              <a:ext cx="447" cy="21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panose="02010600030101010101" charset="-122"/>
                </a:rPr>
                <a:t>send</a:t>
              </a:r>
            </a:p>
          </p:txBody>
        </p:sp>
        <p:sp>
          <p:nvSpPr>
            <p:cNvPr id="75788" name="Rectangle 12">
              <a:extLst>
                <a:ext uri="{FF2B5EF4-FFF2-40B4-BE49-F238E27FC236}">
                  <a16:creationId xmlns:a16="http://schemas.microsoft.com/office/drawing/2014/main" id="{D258350D-2E5E-4269-B8FC-96B00DA6D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60"/>
              <a:ext cx="5088" cy="7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789" name="Group 13">
            <a:extLst>
              <a:ext uri="{FF2B5EF4-FFF2-40B4-BE49-F238E27FC236}">
                <a16:creationId xmlns:a16="http://schemas.microsoft.com/office/drawing/2014/main" id="{FA880F43-8A79-446B-ACF5-2CC084BB968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99014"/>
            <a:ext cx="8839200" cy="492125"/>
            <a:chOff x="384" y="2954"/>
            <a:chExt cx="5088" cy="310"/>
          </a:xfrm>
        </p:grpSpPr>
        <p:sp>
          <p:nvSpPr>
            <p:cNvPr id="75790" name="Text Box 14">
              <a:extLst>
                <a:ext uri="{FF2B5EF4-FFF2-40B4-BE49-F238E27FC236}">
                  <a16:creationId xmlns:a16="http://schemas.microsoft.com/office/drawing/2014/main" id="{FC793843-FA07-418F-9E18-339D76B30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954"/>
              <a:ext cx="641" cy="3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panose="02010600030101010101" charset="-122"/>
                </a:rPr>
                <a:t>receive</a:t>
              </a:r>
            </a:p>
          </p:txBody>
        </p:sp>
        <p:sp>
          <p:nvSpPr>
            <p:cNvPr id="75791" name="Rectangle 15">
              <a:extLst>
                <a:ext uri="{FF2B5EF4-FFF2-40B4-BE49-F238E27FC236}">
                  <a16:creationId xmlns:a16="http://schemas.microsoft.com/office/drawing/2014/main" id="{61407BBE-BCEA-4A94-B1FB-EC7F7394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76"/>
              <a:ext cx="5088" cy="28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93" name="Rectangle 17">
            <a:extLst>
              <a:ext uri="{FF2B5EF4-FFF2-40B4-BE49-F238E27FC236}">
                <a16:creationId xmlns:a16="http://schemas.microsoft.com/office/drawing/2014/main" id="{56627196-ED37-4445-BA02-C132E1832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111" y="5711826"/>
            <a:ext cx="7440155" cy="58695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系统提供消息通信原语： </a:t>
            </a:r>
            <a:r>
              <a:rPr lang="en-US" altLang="zh-CN" sz="3200"/>
              <a:t>Send</a:t>
            </a:r>
            <a:r>
              <a:rPr lang="zh-CN" altLang="en-US" sz="3200"/>
              <a:t>、</a:t>
            </a:r>
            <a:r>
              <a:rPr lang="en-US" altLang="zh-CN" sz="3200"/>
              <a:t>Receive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utoUpdateAnimBg="0"/>
      <p:bldP spid="75782" grpId="0" autoUpdateAnimBg="0"/>
      <p:bldP spid="75783" grpId="0" autoUpdateAnimBg="0"/>
      <p:bldP spid="75784" grpId="0" autoUpdateAnimBg="0"/>
      <p:bldP spid="75785" grpId="0" autoUpdateAnimBg="0"/>
      <p:bldP spid="7579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AutoShape 3">
            <a:extLst>
              <a:ext uri="{FF2B5EF4-FFF2-40B4-BE49-F238E27FC236}">
                <a16:creationId xmlns:a16="http://schemas.microsoft.com/office/drawing/2014/main" id="{AF9E5355-37AE-4ED6-A8AB-81315C2E9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838200"/>
            <a:ext cx="3394075" cy="51816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FDFAB1DF-EA0C-4D18-80F7-36A5FA921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052514"/>
            <a:ext cx="353218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Send ( receiver , m )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{ 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</a:t>
            </a:r>
            <a:r>
              <a:rPr lang="zh-CN" altLang="en-US" sz="2400">
                <a:solidFill>
                  <a:schemeClr val="tx1"/>
                </a:solidFill>
              </a:rPr>
              <a:t>申请缓冲区 ；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</a:t>
            </a:r>
            <a:r>
              <a:rPr lang="en-US" altLang="zh-CN" sz="2400">
                <a:solidFill>
                  <a:schemeClr val="tx1"/>
                </a:solidFill>
              </a:rPr>
              <a:t>P ( mutex ) ;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</a:t>
            </a:r>
            <a:r>
              <a:rPr lang="zh-CN" altLang="en-US" sz="2400">
                <a:solidFill>
                  <a:schemeClr val="tx1"/>
                </a:solidFill>
              </a:rPr>
              <a:t>填入消息 ；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消息插入消息队列 ；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</a:t>
            </a:r>
            <a:r>
              <a:rPr lang="en-US" altLang="zh-CN" sz="2400">
                <a:solidFill>
                  <a:schemeClr val="tx1"/>
                </a:solidFill>
              </a:rPr>
              <a:t>V ( mutex ) ;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V ( sm ) ;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76806" name="AutoShape 6">
            <a:extLst>
              <a:ext uri="{FF2B5EF4-FFF2-40B4-BE49-F238E27FC236}">
                <a16:creationId xmlns:a16="http://schemas.microsoft.com/office/drawing/2014/main" id="{D277DEDD-00C2-4745-BF72-716899EA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3206750" cy="51816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6D4DD632-402D-4CD5-8128-8085CE4B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1196975"/>
            <a:ext cx="2827338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Receive ( n )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{  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P ( sm ) </a:t>
            </a:r>
            <a:r>
              <a:rPr lang="zh-CN" altLang="en-US" sz="2400">
                <a:solidFill>
                  <a:schemeClr val="tx1"/>
                </a:solidFill>
              </a:rPr>
              <a:t>；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</a:t>
            </a:r>
            <a:r>
              <a:rPr lang="en-US" altLang="zh-CN" sz="2400">
                <a:solidFill>
                  <a:schemeClr val="tx1"/>
                </a:solidFill>
              </a:rPr>
              <a:t>P ( mutex ) ;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</a:t>
            </a:r>
            <a:r>
              <a:rPr lang="zh-CN" altLang="en-US" sz="2400">
                <a:solidFill>
                  <a:schemeClr val="tx1"/>
                </a:solidFill>
              </a:rPr>
              <a:t>取消息 ；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释放缓冲区 ；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</a:t>
            </a:r>
            <a:r>
              <a:rPr lang="en-US" altLang="zh-CN" sz="2400">
                <a:solidFill>
                  <a:schemeClr val="tx1"/>
                </a:solidFill>
              </a:rPr>
              <a:t>V ( mutex ) ;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75D56FA1-FAD0-482A-8CBF-62A73416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Send </a:t>
            </a:r>
            <a:r>
              <a:rPr lang="zh-CN" altLang="en-US" sz="2800"/>
              <a:t>原语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BF658B39-B775-4ED9-851C-1F66FA7C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1"/>
            <a:ext cx="262656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Receive </a:t>
            </a:r>
            <a:r>
              <a:rPr lang="zh-CN" altLang="en-US" sz="2800" dirty="0"/>
              <a:t>原语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14A0921-D8C9-4068-A082-7863E5BB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304800"/>
            <a:ext cx="4572000" cy="990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>
                <a:solidFill>
                  <a:srgbClr val="FFFF00"/>
                </a:solidFill>
                <a:latin typeface="黑体" panose="02010609060101010101" pitchFamily="49" charset="-122"/>
              </a:rPr>
              <a:t>二、信箱通信</a:t>
            </a:r>
          </a:p>
        </p:txBody>
      </p:sp>
      <p:grpSp>
        <p:nvGrpSpPr>
          <p:cNvPr id="88067" name="Group 3">
            <a:extLst>
              <a:ext uri="{FF2B5EF4-FFF2-40B4-BE49-F238E27FC236}">
                <a16:creationId xmlns:a16="http://schemas.microsoft.com/office/drawing/2014/main" id="{FDE525FF-A507-43AE-991F-0A9A333BAAD2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484314"/>
            <a:ext cx="8405812" cy="1620837"/>
            <a:chOff x="188" y="976"/>
            <a:chExt cx="5347" cy="1021"/>
          </a:xfrm>
        </p:grpSpPr>
        <p:pic>
          <p:nvPicPr>
            <p:cNvPr id="88068" name="Picture 4" descr="j0234758">
              <a:extLst>
                <a:ext uri="{FF2B5EF4-FFF2-40B4-BE49-F238E27FC236}">
                  <a16:creationId xmlns:a16="http://schemas.microsoft.com/office/drawing/2014/main" id="{09216C2C-ABCC-4DE4-A44F-918EDA4480A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" y="1104"/>
              <a:ext cx="979" cy="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069" name="Text Box 5">
              <a:extLst>
                <a:ext uri="{FF2B5EF4-FFF2-40B4-BE49-F238E27FC236}">
                  <a16:creationId xmlns:a16="http://schemas.microsoft.com/office/drawing/2014/main" id="{89FDAD52-2FA6-479C-A14A-CD763506B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76"/>
              <a:ext cx="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ea typeface="仿宋_GB2312" panose="02010600030101010101" charset="-122"/>
                </a:rPr>
                <a:t>A</a:t>
              </a:r>
            </a:p>
          </p:txBody>
        </p:sp>
        <p:sp>
          <p:nvSpPr>
            <p:cNvPr id="88070" name="Text Box 6">
              <a:extLst>
                <a:ext uri="{FF2B5EF4-FFF2-40B4-BE49-F238E27FC236}">
                  <a16:creationId xmlns:a16="http://schemas.microsoft.com/office/drawing/2014/main" id="{0A722DF9-7C4F-41F3-9D7C-7FAE8408E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1344"/>
              <a:ext cx="8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ea typeface="楷体_GB2312" panose="02010600030101010101" charset="-122"/>
                </a:rPr>
                <a:t>B</a:t>
              </a:r>
            </a:p>
          </p:txBody>
        </p:sp>
        <p:sp>
          <p:nvSpPr>
            <p:cNvPr id="88071" name="Text Box 7">
              <a:extLst>
                <a:ext uri="{FF2B5EF4-FFF2-40B4-BE49-F238E27FC236}">
                  <a16:creationId xmlns:a16="http://schemas.microsoft.com/office/drawing/2014/main" id="{AE938C09-365B-48B0-8FD1-3037E7C4B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48"/>
              <a:ext cx="7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ea typeface="楷体_GB2312" panose="02010600030101010101" charset="-122"/>
                </a:rPr>
                <a:t>C</a:t>
              </a:r>
            </a:p>
          </p:txBody>
        </p:sp>
        <p:sp>
          <p:nvSpPr>
            <p:cNvPr id="88072" name="Line 8">
              <a:extLst>
                <a:ext uri="{FF2B5EF4-FFF2-40B4-BE49-F238E27FC236}">
                  <a16:creationId xmlns:a16="http://schemas.microsoft.com/office/drawing/2014/main" id="{2000D7E2-BB43-4621-BC43-A309FBBD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1222"/>
              <a:ext cx="115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3" name="Line 9">
              <a:extLst>
                <a:ext uri="{FF2B5EF4-FFF2-40B4-BE49-F238E27FC236}">
                  <a16:creationId xmlns:a16="http://schemas.microsoft.com/office/drawing/2014/main" id="{96BE6DC1-5C97-4BEF-A690-08843B305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" y="1510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4FB67AAE-9391-452C-8ADA-EF012116D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2" y="1702"/>
              <a:ext cx="110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5" name="Line 11">
              <a:extLst>
                <a:ext uri="{FF2B5EF4-FFF2-40B4-BE49-F238E27FC236}">
                  <a16:creationId xmlns:a16="http://schemas.microsoft.com/office/drawing/2014/main" id="{75F44608-70C1-40C3-AB21-2F07F64F8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8" y="1222"/>
              <a:ext cx="13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Line 12">
              <a:extLst>
                <a:ext uri="{FF2B5EF4-FFF2-40B4-BE49-F238E27FC236}">
                  <a16:creationId xmlns:a16="http://schemas.microsoft.com/office/drawing/2014/main" id="{EC8BD7E2-03E5-4095-AC31-27410B059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654"/>
              <a:ext cx="12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7" name="Text Box 13">
              <a:extLst>
                <a:ext uri="{FF2B5EF4-FFF2-40B4-BE49-F238E27FC236}">
                  <a16:creationId xmlns:a16="http://schemas.microsoft.com/office/drawing/2014/main" id="{8AF765A3-B563-45D1-842F-73124A48C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24"/>
              <a:ext cx="7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ea typeface="楷体_GB2312" panose="02010600030101010101" charset="-122"/>
                </a:rPr>
                <a:t>D</a:t>
              </a:r>
            </a:p>
          </p:txBody>
        </p:sp>
        <p:sp>
          <p:nvSpPr>
            <p:cNvPr id="88078" name="Text Box 14">
              <a:extLst>
                <a:ext uri="{FF2B5EF4-FFF2-40B4-BE49-F238E27FC236}">
                  <a16:creationId xmlns:a16="http://schemas.microsoft.com/office/drawing/2014/main" id="{5F8B5526-3C14-4D51-936E-EDE79E17B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552"/>
              <a:ext cx="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ea typeface="楷体_GB2312" panose="02010600030101010101" charset="-122"/>
                </a:rPr>
                <a:t>E</a:t>
              </a:r>
            </a:p>
          </p:txBody>
        </p:sp>
      </p:grpSp>
      <p:sp>
        <p:nvSpPr>
          <p:cNvPr id="88080" name="Text Box 16">
            <a:extLst>
              <a:ext uri="{FF2B5EF4-FFF2-40B4-BE49-F238E27FC236}">
                <a16:creationId xmlns:a16="http://schemas.microsoft.com/office/drawing/2014/main" id="{A0A64D35-E795-4355-83EE-2D5DE7B6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57600"/>
            <a:ext cx="91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中间实体</a:t>
            </a:r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id="{2579F197-6B63-4498-A628-82BC9832A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29001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信箱头：信箱名等相关信息</a:t>
            </a:r>
          </a:p>
        </p:txBody>
      </p:sp>
      <p:sp>
        <p:nvSpPr>
          <p:cNvPr id="88082" name="AutoShape 18">
            <a:extLst>
              <a:ext uri="{FF2B5EF4-FFF2-40B4-BE49-F238E27FC236}">
                <a16:creationId xmlns:a16="http://schemas.microsoft.com/office/drawing/2014/main" id="{8CC63015-2526-4DDB-910D-A32BEDBCE7B5}"/>
              </a:ext>
            </a:extLst>
          </p:cNvPr>
          <p:cNvSpPr>
            <a:spLocks/>
          </p:cNvSpPr>
          <p:nvPr/>
        </p:nvSpPr>
        <p:spPr bwMode="auto">
          <a:xfrm>
            <a:off x="2895600" y="36576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476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3" name="Text Box 19">
            <a:extLst>
              <a:ext uri="{FF2B5EF4-FFF2-40B4-BE49-F238E27FC236}">
                <a16:creationId xmlns:a16="http://schemas.microsoft.com/office/drawing/2014/main" id="{88661D65-B96B-44A5-A2FB-670C2551D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1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信箱体：传递的信息</a:t>
            </a:r>
          </a:p>
        </p:txBody>
      </p:sp>
      <p:grpSp>
        <p:nvGrpSpPr>
          <p:cNvPr id="88095" name="Group 31">
            <a:extLst>
              <a:ext uri="{FF2B5EF4-FFF2-40B4-BE49-F238E27FC236}">
                <a16:creationId xmlns:a16="http://schemas.microsoft.com/office/drawing/2014/main" id="{C805C03E-FEBD-49AF-905E-B529436ADF2E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4343400"/>
            <a:ext cx="3033713" cy="2160588"/>
            <a:chOff x="3600" y="2640"/>
            <a:chExt cx="1815" cy="1361"/>
          </a:xfrm>
        </p:grpSpPr>
        <p:sp>
          <p:nvSpPr>
            <p:cNvPr id="88084" name="Rectangle 20">
              <a:extLst>
                <a:ext uri="{FF2B5EF4-FFF2-40B4-BE49-F238E27FC236}">
                  <a16:creationId xmlns:a16="http://schemas.microsoft.com/office/drawing/2014/main" id="{86DDB4E5-6D64-45A1-A043-4A696AB0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40"/>
              <a:ext cx="1815" cy="590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信箱头</a:t>
              </a:r>
            </a:p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（信箱名、口令）</a:t>
              </a:r>
            </a:p>
          </p:txBody>
        </p:sp>
        <p:sp>
          <p:nvSpPr>
            <p:cNvPr id="88085" name="Rectangle 21">
              <a:extLst>
                <a:ext uri="{FF2B5EF4-FFF2-40B4-BE49-F238E27FC236}">
                  <a16:creationId xmlns:a16="http://schemas.microsoft.com/office/drawing/2014/main" id="{BDCD6121-41EE-485A-8096-520B3D005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230"/>
              <a:ext cx="362" cy="771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信</a:t>
              </a:r>
            </a:p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格</a:t>
              </a:r>
            </a:p>
          </p:txBody>
        </p:sp>
        <p:sp>
          <p:nvSpPr>
            <p:cNvPr id="88086" name="Rectangle 22">
              <a:extLst>
                <a:ext uri="{FF2B5EF4-FFF2-40B4-BE49-F238E27FC236}">
                  <a16:creationId xmlns:a16="http://schemas.microsoft.com/office/drawing/2014/main" id="{F1F615FA-82F8-4DBE-9DCE-74B026FE9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30"/>
              <a:ext cx="362" cy="771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信</a:t>
              </a:r>
            </a:p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格</a:t>
              </a:r>
            </a:p>
          </p:txBody>
        </p:sp>
        <p:sp>
          <p:nvSpPr>
            <p:cNvPr id="88087" name="Rectangle 23">
              <a:extLst>
                <a:ext uri="{FF2B5EF4-FFF2-40B4-BE49-F238E27FC236}">
                  <a16:creationId xmlns:a16="http://schemas.microsoft.com/office/drawing/2014/main" id="{663FB4FE-8580-4251-A3C5-CBB7022D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3230"/>
              <a:ext cx="362" cy="771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信</a:t>
              </a:r>
            </a:p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格</a:t>
              </a:r>
            </a:p>
          </p:txBody>
        </p:sp>
        <p:sp>
          <p:nvSpPr>
            <p:cNvPr id="88088" name="Rectangle 24">
              <a:extLst>
                <a:ext uri="{FF2B5EF4-FFF2-40B4-BE49-F238E27FC236}">
                  <a16:creationId xmlns:a16="http://schemas.microsoft.com/office/drawing/2014/main" id="{7BD32B6D-0BC6-4EDC-9AB8-7FF8EA82A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230"/>
              <a:ext cx="362" cy="771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信</a:t>
              </a:r>
            </a:p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格</a:t>
              </a:r>
            </a:p>
          </p:txBody>
        </p:sp>
        <p:sp>
          <p:nvSpPr>
            <p:cNvPr id="88089" name="Rectangle 25">
              <a:extLst>
                <a:ext uri="{FF2B5EF4-FFF2-40B4-BE49-F238E27FC236}">
                  <a16:creationId xmlns:a16="http://schemas.microsoft.com/office/drawing/2014/main" id="{FF741941-329B-4A0A-A7C2-69710081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3230"/>
              <a:ext cx="362" cy="771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信</a:t>
              </a:r>
            </a:p>
            <a:p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格</a:t>
              </a:r>
            </a:p>
          </p:txBody>
        </p:sp>
      </p:grpSp>
      <p:grpSp>
        <p:nvGrpSpPr>
          <p:cNvPr id="88096" name="Group 32">
            <a:extLst>
              <a:ext uri="{FF2B5EF4-FFF2-40B4-BE49-F238E27FC236}">
                <a16:creationId xmlns:a16="http://schemas.microsoft.com/office/drawing/2014/main" id="{AF057B90-79C1-4DBA-BBCC-98DE042318FC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5445126"/>
            <a:ext cx="4527550" cy="519113"/>
            <a:chOff x="1152" y="3423"/>
            <a:chExt cx="2448" cy="327"/>
          </a:xfrm>
        </p:grpSpPr>
        <p:sp>
          <p:nvSpPr>
            <p:cNvPr id="88090" name="Text Box 26">
              <a:extLst>
                <a:ext uri="{FF2B5EF4-FFF2-40B4-BE49-F238E27FC236}">
                  <a16:creationId xmlns:a16="http://schemas.microsoft.com/office/drawing/2014/main" id="{F518E6A9-4EAE-4FD4-9AD4-861AE8B3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423"/>
              <a:ext cx="17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存放多种格式消息</a:t>
              </a:r>
            </a:p>
          </p:txBody>
        </p:sp>
        <p:sp>
          <p:nvSpPr>
            <p:cNvPr id="88094" name="Line 30">
              <a:extLst>
                <a:ext uri="{FF2B5EF4-FFF2-40B4-BE49-F238E27FC236}">
                  <a16:creationId xmlns:a16="http://schemas.microsoft.com/office/drawing/2014/main" id="{6C16646A-C172-4441-BFFF-0CD967F98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360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0" grpId="0" autoUpdateAnimBg="0"/>
      <p:bldP spid="88081" grpId="0" autoUpdateAnimBg="0"/>
      <p:bldP spid="8808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CFEC995-5AB4-43EE-AD64-D36CC0F12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0" y="381000"/>
            <a:ext cx="4114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>
                <a:solidFill>
                  <a:srgbClr val="FFFF00"/>
                </a:solidFill>
                <a:latin typeface="黑体" panose="02010609060101010101" pitchFamily="49" charset="-122"/>
              </a:rPr>
              <a:t>三、管道通信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7CFBF792-6F5E-4514-B67A-AD5DF29F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1451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管道：</a:t>
            </a:r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E2B73C8E-85FF-46AA-B51C-579E1661E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478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</a:rPr>
              <a:t>连接接收进程和发送进程的共享文件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7215A67B-5D27-43FF-8443-C3E1EFC3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133601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管道通信：</a:t>
            </a: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E501FE00-60A6-4117-A671-A13872EEC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9950"/>
            <a:ext cx="6019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</a:rPr>
              <a:t>两个进程之间利用共享文件进行信息交换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838" name="Text Box 14">
            <a:extLst>
              <a:ext uri="{FF2B5EF4-FFF2-40B4-BE49-F238E27FC236}">
                <a16:creationId xmlns:a16="http://schemas.microsoft.com/office/drawing/2014/main" id="{F127241A-E086-49AC-B81B-E566ADA3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4868863"/>
            <a:ext cx="64770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对于管道的读写是互斥访问的</a:t>
            </a:r>
          </a:p>
          <a:p>
            <a:pPr algn="l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写后读、读后写的同步关系</a:t>
            </a:r>
          </a:p>
          <a:p>
            <a:pPr algn="l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ea typeface="楷体_GB2312" panose="02010600030101010101" charset="-122"/>
              </a:rPr>
              <a:t>只有在管道双方都存在时才能通信</a:t>
            </a:r>
          </a:p>
        </p:txBody>
      </p:sp>
      <p:grpSp>
        <p:nvGrpSpPr>
          <p:cNvPr id="77848" name="Group 24">
            <a:extLst>
              <a:ext uri="{FF2B5EF4-FFF2-40B4-BE49-F238E27FC236}">
                <a16:creationId xmlns:a16="http://schemas.microsoft.com/office/drawing/2014/main" id="{34FEBEB3-CFE2-48A5-9998-0AD820C1ABD4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3357563"/>
            <a:ext cx="9136063" cy="1198562"/>
            <a:chOff x="192" y="2176"/>
            <a:chExt cx="5701" cy="608"/>
          </a:xfrm>
        </p:grpSpPr>
        <p:sp>
          <p:nvSpPr>
            <p:cNvPr id="77839" name="AutoShape 15">
              <a:extLst>
                <a:ext uri="{FF2B5EF4-FFF2-40B4-BE49-F238E27FC236}">
                  <a16:creationId xmlns:a16="http://schemas.microsoft.com/office/drawing/2014/main" id="{EF97B6D9-8BBA-4383-B983-D0E3CCBB39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22" y="1934"/>
              <a:ext cx="432" cy="1268"/>
            </a:xfrm>
            <a:prstGeom prst="can">
              <a:avLst>
                <a:gd name="adj" fmla="val 4192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33CC"/>
                  </a:solidFill>
                  <a:ea typeface="楷体_GB2312" panose="02010600030101010101" charset="-122"/>
                </a:rPr>
                <a:t>管道</a:t>
              </a:r>
            </a:p>
            <a:p>
              <a:pPr>
                <a:lnSpc>
                  <a:spcPct val="3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0033CC"/>
                  </a:solidFill>
                  <a:ea typeface="楷体_GB2312" panose="02010600030101010101" charset="-122"/>
                </a:rPr>
                <a:t>（共享文件）</a:t>
              </a:r>
            </a:p>
          </p:txBody>
        </p:sp>
        <p:sp>
          <p:nvSpPr>
            <p:cNvPr id="77840" name="Line 16">
              <a:extLst>
                <a:ext uri="{FF2B5EF4-FFF2-40B4-BE49-F238E27FC236}">
                  <a16:creationId xmlns:a16="http://schemas.microsoft.com/office/drawing/2014/main" id="{34635150-9FD9-45AD-9EDC-1C3199D5D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544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>
              <a:extLst>
                <a:ext uri="{FF2B5EF4-FFF2-40B4-BE49-F238E27FC236}">
                  <a16:creationId xmlns:a16="http://schemas.microsoft.com/office/drawing/2014/main" id="{C5112A5B-F9C5-4055-A6E7-4C5BC6F5B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544"/>
              <a:ext cx="8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>
              <a:extLst>
                <a:ext uri="{FF2B5EF4-FFF2-40B4-BE49-F238E27FC236}">
                  <a16:creationId xmlns:a16="http://schemas.microsoft.com/office/drawing/2014/main" id="{9C4D1FB9-F0AC-4B22-8D65-20A031DD9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76"/>
              <a:ext cx="159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solidFill>
                    <a:schemeClr val="tx1"/>
                  </a:solidFill>
                  <a:ea typeface="楷体_GB2312" panose="02010600030101010101" charset="-122"/>
                </a:rPr>
                <a:t>2</a:t>
              </a:r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读出写入</a:t>
              </a:r>
            </a:p>
          </p:txBody>
        </p:sp>
        <p:sp>
          <p:nvSpPr>
            <p:cNvPr id="77843" name="AutoShape 19">
              <a:extLst>
                <a:ext uri="{FF2B5EF4-FFF2-40B4-BE49-F238E27FC236}">
                  <a16:creationId xmlns:a16="http://schemas.microsoft.com/office/drawing/2014/main" id="{71F613A1-F1A8-4F7B-B220-6F09F14D67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32" y="1968"/>
              <a:ext cx="432" cy="1200"/>
            </a:xfrm>
            <a:prstGeom prst="can">
              <a:avLst>
                <a:gd name="adj" fmla="val 3967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b"/>
            <a:lstStyle/>
            <a:p>
              <a:pPr>
                <a:lnSpc>
                  <a:spcPct val="3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rgbClr val="0033CC"/>
                  </a:solidFill>
                  <a:ea typeface="楷体_GB2312" panose="02010600030101010101" charset="-122"/>
                </a:rPr>
                <a:t>管道</a:t>
              </a:r>
            </a:p>
            <a:p>
              <a:pPr>
                <a:lnSpc>
                  <a:spcPct val="3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0033CC"/>
                  </a:solidFill>
                  <a:ea typeface="楷体_GB2312" panose="02010600030101010101" charset="-122"/>
                </a:rPr>
                <a:t>（共享文件）</a:t>
              </a:r>
            </a:p>
          </p:txBody>
        </p:sp>
        <p:sp>
          <p:nvSpPr>
            <p:cNvPr id="77844" name="Line 20">
              <a:extLst>
                <a:ext uri="{FF2B5EF4-FFF2-40B4-BE49-F238E27FC236}">
                  <a16:creationId xmlns:a16="http://schemas.microsoft.com/office/drawing/2014/main" id="{3B34C65B-0446-4932-8A8D-F8AED09A8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44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Line 21">
              <a:extLst>
                <a:ext uri="{FF2B5EF4-FFF2-40B4-BE49-F238E27FC236}">
                  <a16:creationId xmlns:a16="http://schemas.microsoft.com/office/drawing/2014/main" id="{4B03119D-99B1-499D-88AC-55AEFCDB6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544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6" name="Text Box 22">
              <a:extLst>
                <a:ext uri="{FF2B5EF4-FFF2-40B4-BE49-F238E27FC236}">
                  <a16:creationId xmlns:a16="http://schemas.microsoft.com/office/drawing/2014/main" id="{8022A4D0-1EC9-4CFE-B130-1F2796CF5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76"/>
              <a:ext cx="1117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solidFill>
                    <a:schemeClr val="tx1"/>
                  </a:solidFill>
                  <a:ea typeface="楷体_GB2312" panose="02010600030101010101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写入</a:t>
              </a:r>
            </a:p>
          </p:txBody>
        </p:sp>
        <p:sp>
          <p:nvSpPr>
            <p:cNvPr id="77847" name="Text Box 23">
              <a:extLst>
                <a:ext uri="{FF2B5EF4-FFF2-40B4-BE49-F238E27FC236}">
                  <a16:creationId xmlns:a16="http://schemas.microsoft.com/office/drawing/2014/main" id="{AB28D31A-4B0D-47EF-A134-6748F04E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2176"/>
              <a:ext cx="1117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进程</a:t>
              </a:r>
              <a:r>
                <a:rPr lang="en-US" altLang="zh-CN" sz="2800">
                  <a:solidFill>
                    <a:schemeClr val="tx1"/>
                  </a:solidFill>
                  <a:ea typeface="楷体_GB2312" panose="02010600030101010101" charset="-122"/>
                </a:rPr>
                <a:t>3</a:t>
              </a:r>
              <a:r>
                <a:rPr lang="zh-CN" altLang="en-US" sz="2800">
                  <a:solidFill>
                    <a:schemeClr val="tx1"/>
                  </a:solidFill>
                  <a:ea typeface="楷体_GB2312" panose="02010600030101010101" charset="-122"/>
                </a:rPr>
                <a:t>读出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utoUpdateAnimBg="0"/>
      <p:bldP spid="77835" grpId="0" autoUpdateAnimBg="0"/>
      <p:bldP spid="77836" grpId="0" autoUpdateAnimBg="0"/>
      <p:bldP spid="7783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557F00D-C495-41F2-B9CE-7D59B3ABA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4952" y="185364"/>
            <a:ext cx="3121168" cy="902073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</a:rPr>
              <a:t>进程的死锁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72C0FF8E-56A4-40F7-B53D-5BF69938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2" y="1300381"/>
            <a:ext cx="65913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u="sng" dirty="0"/>
              <a:t>死锁定义：</a:t>
            </a:r>
            <a:endParaRPr lang="en-US" altLang="zh-CN" sz="3200" u="sng" dirty="0"/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由于资源分配不当，造成多个进程阻塞而无法被唤醒继续执行的现象。</a:t>
            </a:r>
          </a:p>
        </p:txBody>
      </p:sp>
      <p:grpSp>
        <p:nvGrpSpPr>
          <p:cNvPr id="79877" name="Group 5">
            <a:extLst>
              <a:ext uri="{FF2B5EF4-FFF2-40B4-BE49-F238E27FC236}">
                <a16:creationId xmlns:a16="http://schemas.microsoft.com/office/drawing/2014/main" id="{BF10A737-6ABF-4A4D-9C11-09D50C7DB9AE}"/>
              </a:ext>
            </a:extLst>
          </p:cNvPr>
          <p:cNvGrpSpPr>
            <a:grpSpLocks/>
          </p:cNvGrpSpPr>
          <p:nvPr/>
        </p:nvGrpSpPr>
        <p:grpSpPr bwMode="auto">
          <a:xfrm>
            <a:off x="1613520" y="3501008"/>
            <a:ext cx="5562600" cy="2743200"/>
            <a:chOff x="1680" y="2304"/>
            <a:chExt cx="3504" cy="1728"/>
          </a:xfrm>
        </p:grpSpPr>
        <p:grpSp>
          <p:nvGrpSpPr>
            <p:cNvPr id="79878" name="Group 6">
              <a:extLst>
                <a:ext uri="{FF2B5EF4-FFF2-40B4-BE49-F238E27FC236}">
                  <a16:creationId xmlns:a16="http://schemas.microsoft.com/office/drawing/2014/main" id="{5954D225-0A1B-41B7-AD85-38F01265C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04"/>
              <a:ext cx="1488" cy="1728"/>
              <a:chOff x="432" y="480"/>
              <a:chExt cx="1488" cy="1728"/>
            </a:xfrm>
          </p:grpSpPr>
          <p:sp>
            <p:nvSpPr>
              <p:cNvPr id="79879" name="Rectangle 7">
                <a:extLst>
                  <a:ext uri="{FF2B5EF4-FFF2-40B4-BE49-F238E27FC236}">
                    <a16:creationId xmlns:a16="http://schemas.microsoft.com/office/drawing/2014/main" id="{C88D7275-443D-4EAC-B3D7-1BB72E03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8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生产一个消息</a:t>
                </a:r>
              </a:p>
            </p:txBody>
          </p:sp>
          <p:sp>
            <p:nvSpPr>
              <p:cNvPr id="79880" name="Rectangle 8">
                <a:extLst>
                  <a:ext uri="{FF2B5EF4-FFF2-40B4-BE49-F238E27FC236}">
                    <a16:creationId xmlns:a16="http://schemas.microsoft.com/office/drawing/2014/main" id="{A7155292-A346-40D8-AA61-02B52EFC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768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P(S)</a:t>
                </a:r>
              </a:p>
            </p:txBody>
          </p:sp>
          <p:sp>
            <p:nvSpPr>
              <p:cNvPr id="79881" name="Rectangle 9">
                <a:extLst>
                  <a:ext uri="{FF2B5EF4-FFF2-40B4-BE49-F238E27FC236}">
                    <a16:creationId xmlns:a16="http://schemas.microsoft.com/office/drawing/2014/main" id="{2B2B1E28-B0DD-439E-A233-E556D3EEA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056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P(empty)</a:t>
                </a:r>
              </a:p>
            </p:txBody>
          </p:sp>
          <p:sp>
            <p:nvSpPr>
              <p:cNvPr id="79882" name="Rectangle 10">
                <a:extLst>
                  <a:ext uri="{FF2B5EF4-FFF2-40B4-BE49-F238E27FC236}">
                    <a16:creationId xmlns:a16="http://schemas.microsoft.com/office/drawing/2014/main" id="{7DF0E2B0-F9E3-429E-947F-722DE1C71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344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放入消息</a:t>
                </a:r>
              </a:p>
            </p:txBody>
          </p:sp>
          <p:sp>
            <p:nvSpPr>
              <p:cNvPr id="79883" name="Rectangle 11">
                <a:extLst>
                  <a:ext uri="{FF2B5EF4-FFF2-40B4-BE49-F238E27FC236}">
                    <a16:creationId xmlns:a16="http://schemas.microsoft.com/office/drawing/2014/main" id="{4B96ACAC-86D9-4245-84DB-3E4B2DFDF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632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V(S)</a:t>
                </a:r>
              </a:p>
            </p:txBody>
          </p:sp>
          <p:sp>
            <p:nvSpPr>
              <p:cNvPr id="79884" name="Rectangle 12">
                <a:extLst>
                  <a:ext uri="{FF2B5EF4-FFF2-40B4-BE49-F238E27FC236}">
                    <a16:creationId xmlns:a16="http://schemas.microsoft.com/office/drawing/2014/main" id="{36D8CEBE-D46D-408B-AA9B-5672A27D0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V(full)</a:t>
                </a:r>
              </a:p>
            </p:txBody>
          </p:sp>
        </p:grpSp>
        <p:grpSp>
          <p:nvGrpSpPr>
            <p:cNvPr id="79885" name="Group 13">
              <a:extLst>
                <a:ext uri="{FF2B5EF4-FFF2-40B4-BE49-F238E27FC236}">
                  <a16:creationId xmlns:a16="http://schemas.microsoft.com/office/drawing/2014/main" id="{8431F3A2-F574-4755-A2FE-68B4620F6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352"/>
              <a:ext cx="1488" cy="1440"/>
              <a:chOff x="3456" y="2304"/>
              <a:chExt cx="1488" cy="1440"/>
            </a:xfrm>
          </p:grpSpPr>
          <p:sp>
            <p:nvSpPr>
              <p:cNvPr id="79886" name="Rectangle 14">
                <a:extLst>
                  <a:ext uri="{FF2B5EF4-FFF2-40B4-BE49-F238E27FC236}">
                    <a16:creationId xmlns:a16="http://schemas.microsoft.com/office/drawing/2014/main" id="{0AE0CA07-CB65-4298-B306-71F2B5994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P(S)</a:t>
                </a:r>
              </a:p>
            </p:txBody>
          </p:sp>
          <p:sp>
            <p:nvSpPr>
              <p:cNvPr id="79887" name="Rectangle 15">
                <a:extLst>
                  <a:ext uri="{FF2B5EF4-FFF2-40B4-BE49-F238E27FC236}">
                    <a16:creationId xmlns:a16="http://schemas.microsoft.com/office/drawing/2014/main" id="{77514FDA-65FE-43A1-A536-B5B8E284D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P(full)</a:t>
                </a:r>
              </a:p>
            </p:txBody>
          </p:sp>
          <p:sp>
            <p:nvSpPr>
              <p:cNvPr id="79888" name="Rectangle 16">
                <a:extLst>
                  <a:ext uri="{FF2B5EF4-FFF2-40B4-BE49-F238E27FC236}">
                    <a16:creationId xmlns:a16="http://schemas.microsoft.com/office/drawing/2014/main" id="{24DA8FF9-989F-4B13-ADD4-B4ED68EBE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取出消息</a:t>
                </a:r>
              </a:p>
            </p:txBody>
          </p:sp>
          <p:sp>
            <p:nvSpPr>
              <p:cNvPr id="79889" name="Rectangle 17">
                <a:extLst>
                  <a:ext uri="{FF2B5EF4-FFF2-40B4-BE49-F238E27FC236}">
                    <a16:creationId xmlns:a16="http://schemas.microsoft.com/office/drawing/2014/main" id="{C3DD7193-A621-4271-B520-4D33A5231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V(S)</a:t>
                </a:r>
              </a:p>
            </p:txBody>
          </p:sp>
          <p:sp>
            <p:nvSpPr>
              <p:cNvPr id="79890" name="Rectangle 18">
                <a:extLst>
                  <a:ext uri="{FF2B5EF4-FFF2-40B4-BE49-F238E27FC236}">
                    <a16:creationId xmlns:a16="http://schemas.microsoft.com/office/drawing/2014/main" id="{832AF2F6-6DD7-4A7B-94B6-AAD34D5A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456"/>
                <a:ext cx="1488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V(empty)</a:t>
                </a:r>
              </a:p>
            </p:txBody>
          </p:sp>
        </p:grpSp>
      </p:grpSp>
      <p:grpSp>
        <p:nvGrpSpPr>
          <p:cNvPr id="79891" name="Group 19">
            <a:extLst>
              <a:ext uri="{FF2B5EF4-FFF2-40B4-BE49-F238E27FC236}">
                <a16:creationId xmlns:a16="http://schemas.microsoft.com/office/drawing/2014/main" id="{1E07F982-1636-480D-8780-E09E1297C565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3810000"/>
            <a:ext cx="1981200" cy="1936750"/>
            <a:chOff x="4368" y="2352"/>
            <a:chExt cx="1248" cy="1220"/>
          </a:xfrm>
        </p:grpSpPr>
        <p:pic>
          <p:nvPicPr>
            <p:cNvPr id="79892" name="Picture 20" descr="j0104748">
              <a:extLst>
                <a:ext uri="{FF2B5EF4-FFF2-40B4-BE49-F238E27FC236}">
                  <a16:creationId xmlns:a16="http://schemas.microsoft.com/office/drawing/2014/main" id="{E1F26E60-BFA6-4FAC-9B10-54FA7E138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352"/>
              <a:ext cx="869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893" name="Text Box 21">
              <a:extLst>
                <a:ext uri="{FF2B5EF4-FFF2-40B4-BE49-F238E27FC236}">
                  <a16:creationId xmlns:a16="http://schemas.microsoft.com/office/drawing/2014/main" id="{FB365387-9259-47AA-8341-D1B605B10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68"/>
              <a:ext cx="1248" cy="404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死锁</a:t>
              </a:r>
            </a:p>
          </p:txBody>
        </p:sp>
      </p:grpSp>
      <p:sp>
        <p:nvSpPr>
          <p:cNvPr id="79894" name="AutoShape 22">
            <a:extLst>
              <a:ext uri="{FF2B5EF4-FFF2-40B4-BE49-F238E27FC236}">
                <a16:creationId xmlns:a16="http://schemas.microsoft.com/office/drawing/2014/main" id="{7211E31C-1E1A-4DA2-93A7-D0B639AE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04" y="4114800"/>
            <a:ext cx="850032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6C090871-A91F-4C1F-9499-784371C9E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81" y="1300381"/>
            <a:ext cx="39604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 dirty="0"/>
              <a:t>死锁原因：</a:t>
            </a:r>
            <a:endParaRPr lang="en-US" altLang="zh-CN" sz="2800" u="sng" dirty="0"/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、资源分配不当 ；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、进程推进顺序不对 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0C46C1B-F092-44B3-AEB5-CAFB8ACE2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81076"/>
            <a:ext cx="9144000" cy="1649413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281FAB6-B677-4632-A44F-3CE6DB22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30488"/>
            <a:ext cx="9144000" cy="17526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BEDC3163-4A9F-4D87-83C4-2BA2FCE0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3088"/>
            <a:ext cx="9144000" cy="1752600"/>
          </a:xfrm>
          <a:prstGeom prst="rect">
            <a:avLst/>
          </a:prstGeom>
          <a:solidFill>
            <a:srgbClr val="99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5" name="Oval 5">
            <a:extLst>
              <a:ext uri="{FF2B5EF4-FFF2-40B4-BE49-F238E27FC236}">
                <a16:creationId xmlns:a16="http://schemas.microsoft.com/office/drawing/2014/main" id="{2A839E49-0FAA-4D74-B34F-071DE923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588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I1</a:t>
            </a:r>
          </a:p>
        </p:txBody>
      </p:sp>
      <p:sp>
        <p:nvSpPr>
          <p:cNvPr id="128006" name="Text Box 6">
            <a:extLst>
              <a:ext uri="{FF2B5EF4-FFF2-40B4-BE49-F238E27FC236}">
                <a16:creationId xmlns:a16="http://schemas.microsoft.com/office/drawing/2014/main" id="{069F71A3-6EC3-48BD-A87E-FB286B70F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6" y="1495426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输入</a:t>
            </a: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B2DE1F42-8122-4F87-8B85-2B1638217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242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处理机</a:t>
            </a:r>
          </a:p>
        </p:txBody>
      </p:sp>
      <p:sp>
        <p:nvSpPr>
          <p:cNvPr id="128008" name="Text Box 8">
            <a:extLst>
              <a:ext uri="{FF2B5EF4-FFF2-40B4-BE49-F238E27FC236}">
                <a16:creationId xmlns:a16="http://schemas.microsoft.com/office/drawing/2014/main" id="{D556F2FE-BD88-43AC-8D9C-1FF756DF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3557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打印机</a:t>
            </a:r>
          </a:p>
        </p:txBody>
      </p:sp>
      <p:sp>
        <p:nvSpPr>
          <p:cNvPr id="128009" name="Line 9">
            <a:extLst>
              <a:ext uri="{FF2B5EF4-FFF2-40B4-BE49-F238E27FC236}">
                <a16:creationId xmlns:a16="http://schemas.microsoft.com/office/drawing/2014/main" id="{2E54202B-3888-42F0-83AA-7BB22778E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6135688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Oval 10">
            <a:extLst>
              <a:ext uri="{FF2B5EF4-FFF2-40B4-BE49-F238E27FC236}">
                <a16:creationId xmlns:a16="http://schemas.microsoft.com/office/drawing/2014/main" id="{13454DAE-69E3-4E04-8F27-B6E6B11B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064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I2</a:t>
            </a:r>
          </a:p>
        </p:txBody>
      </p:sp>
      <p:sp>
        <p:nvSpPr>
          <p:cNvPr id="128011" name="Oval 11">
            <a:extLst>
              <a:ext uri="{FF2B5EF4-FFF2-40B4-BE49-F238E27FC236}">
                <a16:creationId xmlns:a16="http://schemas.microsoft.com/office/drawing/2014/main" id="{1C414B7B-9FE6-48EE-B300-C249D912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114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C1</a:t>
            </a:r>
          </a:p>
        </p:txBody>
      </p:sp>
      <p:sp>
        <p:nvSpPr>
          <p:cNvPr id="128012" name="Oval 12">
            <a:extLst>
              <a:ext uri="{FF2B5EF4-FFF2-40B4-BE49-F238E27FC236}">
                <a16:creationId xmlns:a16="http://schemas.microsoft.com/office/drawing/2014/main" id="{E8CBBC63-6ACD-4DD3-ADD8-03AB62B0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1064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I3</a:t>
            </a:r>
          </a:p>
        </p:txBody>
      </p:sp>
      <p:sp>
        <p:nvSpPr>
          <p:cNvPr id="128013" name="Oval 13">
            <a:extLst>
              <a:ext uri="{FF2B5EF4-FFF2-40B4-BE49-F238E27FC236}">
                <a16:creationId xmlns:a16="http://schemas.microsoft.com/office/drawing/2014/main" id="{6CCB520B-C887-40E9-B2B7-F737C9D4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114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C2</a:t>
            </a:r>
          </a:p>
        </p:txBody>
      </p:sp>
      <p:sp>
        <p:nvSpPr>
          <p:cNvPr id="128014" name="Oval 14">
            <a:extLst>
              <a:ext uri="{FF2B5EF4-FFF2-40B4-BE49-F238E27FC236}">
                <a16:creationId xmlns:a16="http://schemas.microsoft.com/office/drawing/2014/main" id="{1FA08D40-E1A4-463B-BC41-84F7845A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49418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P1</a:t>
            </a:r>
          </a:p>
        </p:txBody>
      </p:sp>
      <p:sp>
        <p:nvSpPr>
          <p:cNvPr id="128015" name="Oval 15">
            <a:extLst>
              <a:ext uri="{FF2B5EF4-FFF2-40B4-BE49-F238E27FC236}">
                <a16:creationId xmlns:a16="http://schemas.microsoft.com/office/drawing/2014/main" id="{F39B529E-116B-4C80-B830-5C509B9F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0" y="2997200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C3</a:t>
            </a:r>
          </a:p>
        </p:txBody>
      </p:sp>
      <p:sp>
        <p:nvSpPr>
          <p:cNvPr id="128016" name="Oval 16">
            <a:extLst>
              <a:ext uri="{FF2B5EF4-FFF2-40B4-BE49-F238E27FC236}">
                <a16:creationId xmlns:a16="http://schemas.microsoft.com/office/drawing/2014/main" id="{41FD03FD-F0A7-4ED2-B764-D98DEBFA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164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P2</a:t>
            </a:r>
          </a:p>
        </p:txBody>
      </p:sp>
      <p:sp>
        <p:nvSpPr>
          <p:cNvPr id="128017" name="Line 17">
            <a:extLst>
              <a:ext uri="{FF2B5EF4-FFF2-40B4-BE49-F238E27FC236}">
                <a16:creationId xmlns:a16="http://schemas.microsoft.com/office/drawing/2014/main" id="{1DBA0034-7418-4E74-B4D7-752DD6BE8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1" y="2020888"/>
            <a:ext cx="650875" cy="10477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8" name="Line 18">
            <a:extLst>
              <a:ext uri="{FF2B5EF4-FFF2-40B4-BE49-F238E27FC236}">
                <a16:creationId xmlns:a16="http://schemas.microsoft.com/office/drawing/2014/main" id="{16B483CF-380D-469C-AC73-AC65E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3789364"/>
            <a:ext cx="593725" cy="1127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9" name="Line 19">
            <a:extLst>
              <a:ext uri="{FF2B5EF4-FFF2-40B4-BE49-F238E27FC236}">
                <a16:creationId xmlns:a16="http://schemas.microsoft.com/office/drawing/2014/main" id="{99F99477-F61E-4F02-ACA9-736C041C2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868488"/>
            <a:ext cx="609600" cy="1143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0" name="Line 20">
            <a:extLst>
              <a:ext uri="{FF2B5EF4-FFF2-40B4-BE49-F238E27FC236}">
                <a16:creationId xmlns:a16="http://schemas.microsoft.com/office/drawing/2014/main" id="{7671FA57-FF42-489D-91AA-5681BF842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773488"/>
            <a:ext cx="609600" cy="1143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1" name="Line 21">
            <a:extLst>
              <a:ext uri="{FF2B5EF4-FFF2-40B4-BE49-F238E27FC236}">
                <a16:creationId xmlns:a16="http://schemas.microsoft.com/office/drawing/2014/main" id="{5E93AD0C-76AE-478E-81DC-C57C8B41B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1844675"/>
            <a:ext cx="604837" cy="1143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090E039F-7263-41C9-9D5C-00D37BD30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020888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92B4C8AB-2BDA-4C72-84DD-C885A35F8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49688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70D8978D-703B-4D2A-8657-8806812691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678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C7B988E3-14D3-4210-918F-AC44C22DA8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678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6" name="Line 26">
            <a:extLst>
              <a:ext uri="{FF2B5EF4-FFF2-40B4-BE49-F238E27FC236}">
                <a16:creationId xmlns:a16="http://schemas.microsoft.com/office/drawing/2014/main" id="{B996C353-7256-4E1E-BC6E-76035502B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020888"/>
            <a:ext cx="76200" cy="411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A543E1A7-1115-41CD-A877-231332A4B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6" y="62118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t1</a:t>
            </a:r>
          </a:p>
        </p:txBody>
      </p:sp>
      <p:sp>
        <p:nvSpPr>
          <p:cNvPr id="128028" name="Text Box 28">
            <a:extLst>
              <a:ext uri="{FF2B5EF4-FFF2-40B4-BE49-F238E27FC236}">
                <a16:creationId xmlns:a16="http://schemas.microsoft.com/office/drawing/2014/main" id="{926A4EFD-1198-4439-9316-CE5BD85D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621188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t2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29AA68AA-ED9F-4977-8DD5-413FC105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621188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t3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4BCB4100-EF26-4286-9343-6CC818C0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24588"/>
            <a:ext cx="52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t4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ABC0A0BE-9493-44CF-A8EB-A7592A47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63" y="621188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t7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B80D12A0-FFD8-4A0C-B49F-82A53D83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33376"/>
            <a:ext cx="309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程序顺序执行：</a:t>
            </a:r>
          </a:p>
        </p:txBody>
      </p:sp>
      <p:sp>
        <p:nvSpPr>
          <p:cNvPr id="128033" name="Line 33">
            <a:extLst>
              <a:ext uri="{FF2B5EF4-FFF2-40B4-BE49-F238E27FC236}">
                <a16:creationId xmlns:a16="http://schemas.microsoft.com/office/drawing/2014/main" id="{61DF710F-3C11-4D38-9ECF-341B5ECD3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844675"/>
            <a:ext cx="0" cy="426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4" name="Line 34">
            <a:extLst>
              <a:ext uri="{FF2B5EF4-FFF2-40B4-BE49-F238E27FC236}">
                <a16:creationId xmlns:a16="http://schemas.microsoft.com/office/drawing/2014/main" id="{00029E03-BB9F-439F-B95A-AA5120C19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49688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5" name="Text Box 35">
            <a:extLst>
              <a:ext uri="{FF2B5EF4-FFF2-40B4-BE49-F238E27FC236}">
                <a16:creationId xmlns:a16="http://schemas.microsoft.com/office/drawing/2014/main" id="{7B66A0B0-804C-4A07-AA7C-627A41543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6" y="62118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t5</a:t>
            </a:r>
          </a:p>
        </p:txBody>
      </p:sp>
      <p:sp>
        <p:nvSpPr>
          <p:cNvPr id="128036" name="Text Box 36">
            <a:extLst>
              <a:ext uri="{FF2B5EF4-FFF2-40B4-BE49-F238E27FC236}">
                <a16:creationId xmlns:a16="http://schemas.microsoft.com/office/drawing/2014/main" id="{52B16360-24F9-47C1-9873-BD08B32CF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6" y="6210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t6</a:t>
            </a:r>
          </a:p>
        </p:txBody>
      </p:sp>
      <p:sp>
        <p:nvSpPr>
          <p:cNvPr id="128037" name="Text Box 37">
            <a:extLst>
              <a:ext uri="{FF2B5EF4-FFF2-40B4-BE49-F238E27FC236}">
                <a16:creationId xmlns:a16="http://schemas.microsoft.com/office/drawing/2014/main" id="{865CEEFF-D80A-4EFE-9FA4-5F5CB9AC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6" y="6210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t8</a:t>
            </a:r>
          </a:p>
        </p:txBody>
      </p:sp>
      <p:sp>
        <p:nvSpPr>
          <p:cNvPr id="128038" name="Line 38">
            <a:extLst>
              <a:ext uri="{FF2B5EF4-FFF2-40B4-BE49-F238E27FC236}">
                <a16:creationId xmlns:a16="http://schemas.microsoft.com/office/drawing/2014/main" id="{20810CAA-1A76-40FD-BBA6-D51A1311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3849688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9" name="Line 39">
            <a:extLst>
              <a:ext uri="{FF2B5EF4-FFF2-40B4-BE49-F238E27FC236}">
                <a16:creationId xmlns:a16="http://schemas.microsoft.com/office/drawing/2014/main" id="{9903A589-F4AD-410B-8F7F-61EDD005D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773488"/>
            <a:ext cx="609600" cy="1143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40" name="Oval 40">
            <a:extLst>
              <a:ext uri="{FF2B5EF4-FFF2-40B4-BE49-F238E27FC236}">
                <a16:creationId xmlns:a16="http://schemas.microsoft.com/office/drawing/2014/main" id="{D3040F87-D391-4BB9-BA21-FA98F8E8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4916488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P3</a:t>
            </a:r>
          </a:p>
        </p:txBody>
      </p:sp>
      <p:sp>
        <p:nvSpPr>
          <p:cNvPr id="128041" name="Line 41">
            <a:extLst>
              <a:ext uri="{FF2B5EF4-FFF2-40B4-BE49-F238E27FC236}">
                <a16:creationId xmlns:a16="http://schemas.microsoft.com/office/drawing/2014/main" id="{DCABB637-534F-4F5C-B656-BF68896E6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58400" y="5678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42" name="Text Box 42">
            <a:extLst>
              <a:ext uri="{FF2B5EF4-FFF2-40B4-BE49-F238E27FC236}">
                <a16:creationId xmlns:a16="http://schemas.microsoft.com/office/drawing/2014/main" id="{0DA1E2A2-58D6-4889-A937-B9605935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926" y="61753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t9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/>
          <a:p>
            <a:pPr algn="r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rgbClr val="A50021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</a:pPr>
              <a:t>60</a:t>
            </a:fld>
            <a:endParaRPr lang="en-US" altLang="zh-CN" sz="120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99433" name="Rectangle 9"/>
          <p:cNvSpPr>
            <a:spLocks noGrp="1" noChangeArrowheads="1"/>
          </p:cNvSpPr>
          <p:nvPr>
            <p:ph idx="1"/>
          </p:nvPr>
        </p:nvSpPr>
        <p:spPr>
          <a:xfrm>
            <a:off x="119336" y="980728"/>
            <a:ext cx="7992888" cy="5448300"/>
          </a:xfrm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线程</a:t>
            </a:r>
          </a:p>
          <a:p>
            <a:pPr lvl="1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线程是被系统独立调度的基本单位</a:t>
            </a:r>
          </a:p>
          <a:p>
            <a:pPr lvl="2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[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一个进程可建立多个线程，这些线程共享进程拥有的全部资源</a:t>
            </a:r>
          </a:p>
          <a:p>
            <a:pPr lvl="2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[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多个线程之间并发执行，切换时快速简便。</a:t>
            </a:r>
          </a:p>
          <a:p>
            <a:pPr lvl="1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线程的特征：动态性、并发性、独立性、异步性</a:t>
            </a:r>
            <a:endParaRPr lang="en-US" altLang="zh-CN" sz="28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lvl="1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引入线程的原因：</a:t>
            </a:r>
            <a:endParaRPr lang="en-US" altLang="zh-CN" sz="28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914400" lvl="2" indent="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调度一个进程的同时还涉及资源的分配与状态转换等，</a:t>
            </a:r>
            <a:endParaRPr lang="en-US" altLang="zh-CN" sz="2400" b="1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14400" lvl="2" indent="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调度线程时不涉及资源的管理，调度过程会大大加快</a:t>
            </a:r>
            <a:endParaRPr lang="en-US" altLang="zh-CN" sz="28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57DE2C-7790-4286-8CE3-33A89738A89A}"/>
              </a:ext>
            </a:extLst>
          </p:cNvPr>
          <p:cNvSpPr txBox="1">
            <a:spLocks noChangeArrowheads="1"/>
          </p:cNvSpPr>
          <p:nvPr/>
        </p:nvSpPr>
        <p:spPr>
          <a:xfrm>
            <a:off x="4054952" y="185364"/>
            <a:ext cx="3121168" cy="902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</a:rPr>
              <a:t>进程与线程</a:t>
            </a:r>
          </a:p>
        </p:txBody>
      </p:sp>
      <p:pic>
        <p:nvPicPr>
          <p:cNvPr id="9" name="Picture 6" descr="xiancheng">
            <a:extLst>
              <a:ext uri="{FF2B5EF4-FFF2-40B4-BE49-F238E27FC236}">
                <a16:creationId xmlns:a16="http://schemas.microsoft.com/office/drawing/2014/main" id="{985A2D5B-3929-47BD-9CB8-42E2E503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39994" y="908720"/>
            <a:ext cx="5632670" cy="5448300"/>
          </a:xfrm>
          <a:prstGeom prst="rect">
            <a:avLst/>
          </a:prstGeom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>
            <a:extLst>
              <a:ext uri="{FF2B5EF4-FFF2-40B4-BE49-F238E27FC236}">
                <a16:creationId xmlns:a16="http://schemas.microsoft.com/office/drawing/2014/main" id="{19D9D065-A489-4E5E-AF9D-0AF7E4C68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9BE0A939-DCAE-4DCC-8526-9AD26347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23950"/>
            <a:ext cx="9144000" cy="17526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BF8B5CCD-95F4-492F-AA6C-0CF8B2E7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76550"/>
            <a:ext cx="9144000" cy="17526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8F093FB4-7839-4332-9120-F88C300F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29150"/>
            <a:ext cx="9144000" cy="1752600"/>
          </a:xfrm>
          <a:prstGeom prst="rect">
            <a:avLst/>
          </a:prstGeom>
          <a:solidFill>
            <a:srgbClr val="99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5" name="Oval 7">
            <a:extLst>
              <a:ext uri="{FF2B5EF4-FFF2-40B4-BE49-F238E27FC236}">
                <a16:creationId xmlns:a16="http://schemas.microsoft.com/office/drawing/2014/main" id="{2F98433E-4FD4-4BEB-AABB-04679801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504950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I1</a:t>
            </a:r>
          </a:p>
        </p:txBody>
      </p:sp>
      <p:sp>
        <p:nvSpPr>
          <p:cNvPr id="130056" name="Oval 8">
            <a:extLst>
              <a:ext uri="{FF2B5EF4-FFF2-40B4-BE49-F238E27FC236}">
                <a16:creationId xmlns:a16="http://schemas.microsoft.com/office/drawing/2014/main" id="{B65647BC-577B-4874-8422-875A694A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162550"/>
            <a:ext cx="762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 panose="02010600030101010101" charset="-122"/>
              </a:rPr>
              <a:t>P3</a:t>
            </a:r>
          </a:p>
        </p:txBody>
      </p:sp>
      <p:sp>
        <p:nvSpPr>
          <p:cNvPr id="130057" name="Line 9">
            <a:extLst>
              <a:ext uri="{FF2B5EF4-FFF2-40B4-BE49-F238E27FC236}">
                <a16:creationId xmlns:a16="http://schemas.microsoft.com/office/drawing/2014/main" id="{0648335D-6CF0-4932-BC8E-E2707AD82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66950"/>
            <a:ext cx="990600" cy="1066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8" name="Line 10">
            <a:extLst>
              <a:ext uri="{FF2B5EF4-FFF2-40B4-BE49-F238E27FC236}">
                <a16:creationId xmlns:a16="http://schemas.microsoft.com/office/drawing/2014/main" id="{412A0AFE-2AAC-4AD3-9F0B-0CDECEB5D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8595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9" name="Line 11">
            <a:extLst>
              <a:ext uri="{FF2B5EF4-FFF2-40B4-BE49-F238E27FC236}">
                <a16:creationId xmlns:a16="http://schemas.microsoft.com/office/drawing/2014/main" id="{82FB3E18-664E-48CD-BB0D-512FA89D7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943350"/>
            <a:ext cx="1219200" cy="1295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0" name="Line 12">
            <a:extLst>
              <a:ext uri="{FF2B5EF4-FFF2-40B4-BE49-F238E27FC236}">
                <a16:creationId xmlns:a16="http://schemas.microsoft.com/office/drawing/2014/main" id="{611FD371-5AF9-422C-ABD9-C64E1E486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190750"/>
            <a:ext cx="990600" cy="1066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1" name="Line 13">
            <a:extLst>
              <a:ext uri="{FF2B5EF4-FFF2-40B4-BE49-F238E27FC236}">
                <a16:creationId xmlns:a16="http://schemas.microsoft.com/office/drawing/2014/main" id="{FE7E8CD3-EE0D-46DE-A186-CA864187F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88595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2" name="Line 14">
            <a:extLst>
              <a:ext uri="{FF2B5EF4-FFF2-40B4-BE49-F238E27FC236}">
                <a16:creationId xmlns:a16="http://schemas.microsoft.com/office/drawing/2014/main" id="{BD34C462-A940-40DD-AA1E-B444A48B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63855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3" name="Line 15">
            <a:extLst>
              <a:ext uri="{FF2B5EF4-FFF2-40B4-BE49-F238E27FC236}">
                <a16:creationId xmlns:a16="http://schemas.microsoft.com/office/drawing/2014/main" id="{924F8AA7-B770-4B52-8ACF-58610A535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67150"/>
            <a:ext cx="1219200" cy="1295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4" name="Line 16">
            <a:extLst>
              <a:ext uri="{FF2B5EF4-FFF2-40B4-BE49-F238E27FC236}">
                <a16:creationId xmlns:a16="http://schemas.microsoft.com/office/drawing/2014/main" id="{042A3671-35CD-48DE-BE59-9EFB47669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190750"/>
            <a:ext cx="990600" cy="1066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B0636E4C-5DDF-4E75-909F-0DC32B6AE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63855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3310C236-2B0C-4141-B2A0-BB7BB798C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4355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FC680B58-F2DA-49E3-84FA-47132177A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867150"/>
            <a:ext cx="1219200" cy="1295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38F9186F-F06B-4C5D-A320-AEDE0B6AF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54355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B2FDFC6E-5DA2-4BF9-A242-F82DBA33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6" y="1741488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输入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38C18693-A26E-4C7A-B1B0-703DA985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7027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处理机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D0A47C63-9F44-4EEA-9427-0BA28D014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816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打印机</a:t>
            </a:r>
          </a:p>
        </p:txBody>
      </p:sp>
      <p:sp>
        <p:nvSpPr>
          <p:cNvPr id="130072" name="Line 24">
            <a:extLst>
              <a:ext uri="{FF2B5EF4-FFF2-40B4-BE49-F238E27FC236}">
                <a16:creationId xmlns:a16="http://schemas.microsoft.com/office/drawing/2014/main" id="{CFB2986A-7D3E-40B8-9558-CFFF4108A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6381750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3" name="Line 25">
            <a:extLst>
              <a:ext uri="{FF2B5EF4-FFF2-40B4-BE49-F238E27FC236}">
                <a16:creationId xmlns:a16="http://schemas.microsoft.com/office/drawing/2014/main" id="{E907F7DB-DE3B-4580-9346-D6F6CFBAA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6695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4" name="Line 26">
            <a:extLst>
              <a:ext uri="{FF2B5EF4-FFF2-40B4-BE49-F238E27FC236}">
                <a16:creationId xmlns:a16="http://schemas.microsoft.com/office/drawing/2014/main" id="{0BA4B358-3F48-4749-A088-E485AE914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6695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5" name="Line 27">
            <a:extLst>
              <a:ext uri="{FF2B5EF4-FFF2-40B4-BE49-F238E27FC236}">
                <a16:creationId xmlns:a16="http://schemas.microsoft.com/office/drawing/2014/main" id="{63EE44E9-3E07-47ED-B6C3-538DF114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66950"/>
            <a:ext cx="0" cy="411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6" name="Line 28">
            <a:extLst>
              <a:ext uri="{FF2B5EF4-FFF2-40B4-BE49-F238E27FC236}">
                <a16:creationId xmlns:a16="http://schemas.microsoft.com/office/drawing/2014/main" id="{146147DA-62C1-4776-8EA8-C985674998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01955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7" name="Line 29">
            <a:extLst>
              <a:ext uri="{FF2B5EF4-FFF2-40B4-BE49-F238E27FC236}">
                <a16:creationId xmlns:a16="http://schemas.microsoft.com/office/drawing/2014/main" id="{87ADB6F8-0A99-4546-912D-732B934C5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200" y="59245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8" name="Text Box 30">
            <a:extLst>
              <a:ext uri="{FF2B5EF4-FFF2-40B4-BE49-F238E27FC236}">
                <a16:creationId xmlns:a16="http://schemas.microsoft.com/office/drawing/2014/main" id="{DD420944-3635-4474-AB37-AEF2A4FF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6" y="645795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t1</a:t>
            </a:r>
          </a:p>
        </p:txBody>
      </p:sp>
      <p:sp>
        <p:nvSpPr>
          <p:cNvPr id="130079" name="Text Box 31">
            <a:extLst>
              <a:ext uri="{FF2B5EF4-FFF2-40B4-BE49-F238E27FC236}">
                <a16:creationId xmlns:a16="http://schemas.microsoft.com/office/drawing/2014/main" id="{40DBA494-F5AB-4EFD-AD0A-CCFC5566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645795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t2</a:t>
            </a:r>
          </a:p>
        </p:txBody>
      </p:sp>
      <p:sp>
        <p:nvSpPr>
          <p:cNvPr id="130080" name="Text Box 32">
            <a:extLst>
              <a:ext uri="{FF2B5EF4-FFF2-40B4-BE49-F238E27FC236}">
                <a16:creationId xmlns:a16="http://schemas.microsoft.com/office/drawing/2014/main" id="{345954E8-5D9B-4B19-92EC-F34436DA3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645795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t3</a:t>
            </a:r>
          </a:p>
        </p:txBody>
      </p:sp>
      <p:sp>
        <p:nvSpPr>
          <p:cNvPr id="130081" name="Text Box 33">
            <a:extLst>
              <a:ext uri="{FF2B5EF4-FFF2-40B4-BE49-F238E27FC236}">
                <a16:creationId xmlns:a16="http://schemas.microsoft.com/office/drawing/2014/main" id="{C36DDE43-F794-429E-BE49-8D1E10419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6453188"/>
            <a:ext cx="63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t4</a:t>
            </a:r>
          </a:p>
        </p:txBody>
      </p:sp>
      <p:sp>
        <p:nvSpPr>
          <p:cNvPr id="130082" name="Text Box 34">
            <a:extLst>
              <a:ext uri="{FF2B5EF4-FFF2-40B4-BE49-F238E27FC236}">
                <a16:creationId xmlns:a16="http://schemas.microsoft.com/office/drawing/2014/main" id="{0A67048A-CB8D-4679-8B87-0B0C795FF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663" y="645795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0030101010101" charset="-122"/>
              </a:rPr>
              <a:t>t5</a:t>
            </a:r>
          </a:p>
        </p:txBody>
      </p:sp>
      <p:grpSp>
        <p:nvGrpSpPr>
          <p:cNvPr id="130083" name="Group 35">
            <a:extLst>
              <a:ext uri="{FF2B5EF4-FFF2-40B4-BE49-F238E27FC236}">
                <a16:creationId xmlns:a16="http://schemas.microsoft.com/office/drawing/2014/main" id="{3431CDBE-E9C1-4AF2-A43C-F30F8C543F4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504950"/>
            <a:ext cx="762000" cy="2514600"/>
            <a:chOff x="1728" y="720"/>
            <a:chExt cx="480" cy="1584"/>
          </a:xfrm>
        </p:grpSpPr>
        <p:sp>
          <p:nvSpPr>
            <p:cNvPr id="130084" name="Oval 36">
              <a:extLst>
                <a:ext uri="{FF2B5EF4-FFF2-40B4-BE49-F238E27FC236}">
                  <a16:creationId xmlns:a16="http://schemas.microsoft.com/office/drawing/2014/main" id="{968D36A1-F0F8-4AEB-90CF-9009EA74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20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  <a:ea typeface="楷体_GB2312" panose="02010600030101010101" charset="-122"/>
                </a:rPr>
                <a:t>I2</a:t>
              </a:r>
            </a:p>
          </p:txBody>
        </p:sp>
        <p:sp>
          <p:nvSpPr>
            <p:cNvPr id="130085" name="Oval 37">
              <a:extLst>
                <a:ext uri="{FF2B5EF4-FFF2-40B4-BE49-F238E27FC236}">
                  <a16:creationId xmlns:a16="http://schemas.microsoft.com/office/drawing/2014/main" id="{4C109258-A1E5-4533-80B3-A7F02E759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  <a:ea typeface="楷体_GB2312" panose="02010600030101010101" charset="-122"/>
                </a:rPr>
                <a:t>C1</a:t>
              </a:r>
            </a:p>
          </p:txBody>
        </p:sp>
      </p:grpSp>
      <p:grpSp>
        <p:nvGrpSpPr>
          <p:cNvPr id="130086" name="Group 38">
            <a:extLst>
              <a:ext uri="{FF2B5EF4-FFF2-40B4-BE49-F238E27FC236}">
                <a16:creationId xmlns:a16="http://schemas.microsoft.com/office/drawing/2014/main" id="{1A6D725D-8497-49CB-9C18-833D25EE091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04950"/>
            <a:ext cx="914400" cy="4419600"/>
            <a:chOff x="2736" y="720"/>
            <a:chExt cx="576" cy="2784"/>
          </a:xfrm>
        </p:grpSpPr>
        <p:sp>
          <p:nvSpPr>
            <p:cNvPr id="130087" name="Oval 39">
              <a:extLst>
                <a:ext uri="{FF2B5EF4-FFF2-40B4-BE49-F238E27FC236}">
                  <a16:creationId xmlns:a16="http://schemas.microsoft.com/office/drawing/2014/main" id="{80EACD6C-84E2-4977-9FAD-48B95E61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20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  <a:ea typeface="楷体_GB2312" panose="02010600030101010101" charset="-122"/>
                </a:rPr>
                <a:t>I3</a:t>
              </a:r>
            </a:p>
          </p:txBody>
        </p:sp>
        <p:sp>
          <p:nvSpPr>
            <p:cNvPr id="130088" name="Oval 40">
              <a:extLst>
                <a:ext uri="{FF2B5EF4-FFF2-40B4-BE49-F238E27FC236}">
                  <a16:creationId xmlns:a16="http://schemas.microsoft.com/office/drawing/2014/main" id="{1FD614CC-A254-4439-A065-CEE0AC66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24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  <a:ea typeface="楷体_GB2312" panose="02010600030101010101" charset="-122"/>
                </a:rPr>
                <a:t>C2</a:t>
              </a:r>
            </a:p>
          </p:txBody>
        </p:sp>
        <p:sp>
          <p:nvSpPr>
            <p:cNvPr id="130089" name="Oval 41">
              <a:extLst>
                <a:ext uri="{FF2B5EF4-FFF2-40B4-BE49-F238E27FC236}">
                  <a16:creationId xmlns:a16="http://schemas.microsoft.com/office/drawing/2014/main" id="{F8815B77-DEBE-4E82-A4D8-43C86229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24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  <a:ea typeface="楷体_GB2312" panose="02010600030101010101" charset="-122"/>
                </a:rPr>
                <a:t>P1</a:t>
              </a:r>
            </a:p>
          </p:txBody>
        </p:sp>
      </p:grpSp>
      <p:grpSp>
        <p:nvGrpSpPr>
          <p:cNvPr id="130090" name="Group 42">
            <a:extLst>
              <a:ext uri="{FF2B5EF4-FFF2-40B4-BE49-F238E27FC236}">
                <a16:creationId xmlns:a16="http://schemas.microsoft.com/office/drawing/2014/main" id="{0840E5DA-58B8-4FFA-B7AA-ED208B3A3459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257550"/>
            <a:ext cx="914400" cy="2667000"/>
            <a:chOff x="3744" y="1824"/>
            <a:chExt cx="576" cy="1680"/>
          </a:xfrm>
        </p:grpSpPr>
        <p:sp>
          <p:nvSpPr>
            <p:cNvPr id="130091" name="Oval 43">
              <a:extLst>
                <a:ext uri="{FF2B5EF4-FFF2-40B4-BE49-F238E27FC236}">
                  <a16:creationId xmlns:a16="http://schemas.microsoft.com/office/drawing/2014/main" id="{8BC546A9-04B3-4BC5-BFC2-00D9EEE5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24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  <a:ea typeface="楷体_GB2312" panose="02010600030101010101" charset="-122"/>
                </a:rPr>
                <a:t>C3</a:t>
              </a:r>
            </a:p>
          </p:txBody>
        </p:sp>
        <p:sp>
          <p:nvSpPr>
            <p:cNvPr id="130092" name="Oval 44">
              <a:extLst>
                <a:ext uri="{FF2B5EF4-FFF2-40B4-BE49-F238E27FC236}">
                  <a16:creationId xmlns:a16="http://schemas.microsoft.com/office/drawing/2014/main" id="{E511DAD7-A766-42F7-B658-388C5B65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24"/>
              <a:ext cx="480" cy="4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panose="020B0604020202020204" pitchFamily="34" charset="0"/>
                  <a:ea typeface="楷体_GB2312" panose="02010600030101010101" charset="-122"/>
                </a:rPr>
                <a:t>P2</a:t>
              </a:r>
            </a:p>
          </p:txBody>
        </p:sp>
      </p:grpSp>
      <p:sp>
        <p:nvSpPr>
          <p:cNvPr id="130093" name="Rectangle 45">
            <a:extLst>
              <a:ext uri="{FF2B5EF4-FFF2-40B4-BE49-F238E27FC236}">
                <a16:creationId xmlns:a16="http://schemas.microsoft.com/office/drawing/2014/main" id="{C74F7E21-5008-4AA0-83C3-CC2FE4AB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7" y="222250"/>
            <a:ext cx="8137525" cy="8636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由于多道程序中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</a:t>
            </a:r>
            <a:r>
              <a:rPr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J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P</a:t>
            </a:r>
            <a:r>
              <a:rPr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之间不存在前趋关系，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程序之间可以并发执行：</a:t>
            </a:r>
            <a:endParaRPr kumimoji="0"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0030101010101" charset="-122"/>
            </a:endParaRPr>
          </a:p>
        </p:txBody>
      </p:sp>
      <p:grpSp>
        <p:nvGrpSpPr>
          <p:cNvPr id="130094" name="Group 46">
            <a:extLst>
              <a:ext uri="{FF2B5EF4-FFF2-40B4-BE49-F238E27FC236}">
                <a16:creationId xmlns:a16="http://schemas.microsoft.com/office/drawing/2014/main" id="{18A285D8-865F-4725-8317-F93872606B32}"/>
              </a:ext>
            </a:extLst>
          </p:cNvPr>
          <p:cNvGrpSpPr>
            <a:grpSpLocks/>
          </p:cNvGrpSpPr>
          <p:nvPr/>
        </p:nvGrpSpPr>
        <p:grpSpPr bwMode="auto">
          <a:xfrm>
            <a:off x="8759826" y="2852739"/>
            <a:ext cx="1908175" cy="1368425"/>
            <a:chOff x="4513" y="1797"/>
            <a:chExt cx="1247" cy="862"/>
          </a:xfrm>
        </p:grpSpPr>
        <p:sp>
          <p:nvSpPr>
            <p:cNvPr id="130095" name="AutoShape 47">
              <a:extLst>
                <a:ext uri="{FF2B5EF4-FFF2-40B4-BE49-F238E27FC236}">
                  <a16:creationId xmlns:a16="http://schemas.microsoft.com/office/drawing/2014/main" id="{D3EFB2D3-6B84-4A82-8A48-D6C624250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797"/>
              <a:ext cx="1225" cy="862"/>
            </a:xfrm>
            <a:prstGeom prst="wedgeRectCallout">
              <a:avLst>
                <a:gd name="adj1" fmla="val -5917"/>
                <a:gd name="adj2" fmla="val 205685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kumimoji="0"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并发执行后，系统效率提高</a:t>
              </a:r>
            </a:p>
          </p:txBody>
        </p:sp>
        <p:sp>
          <p:nvSpPr>
            <p:cNvPr id="130096" name="AutoShape 48">
              <a:extLst>
                <a:ext uri="{FF2B5EF4-FFF2-40B4-BE49-F238E27FC236}">
                  <a16:creationId xmlns:a16="http://schemas.microsoft.com/office/drawing/2014/main" id="{0BEDA2A6-57EE-4507-B75E-5902E48C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797"/>
              <a:ext cx="1225" cy="862"/>
            </a:xfrm>
            <a:prstGeom prst="wedgeRectCallout">
              <a:avLst>
                <a:gd name="adj1" fmla="val -332778"/>
                <a:gd name="adj2" fmla="val 202319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kumimoji="0"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 panose="02010600030101010101" charset="-122"/>
                </a:rPr>
                <a:t>并发执行后，系统效率提高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130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1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5" grpId="0" animBg="1" autoUpdateAnimBg="0"/>
      <p:bldP spid="1300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82373E0C-05F9-4BCE-904B-2106B01F9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9816" y="116632"/>
            <a:ext cx="4392488" cy="587375"/>
          </a:xfrm>
        </p:spPr>
        <p:txBody>
          <a:bodyPr>
            <a:normAutofit fontScale="90000"/>
          </a:bodyPr>
          <a:lstStyle/>
          <a:p>
            <a:r>
              <a:rPr lang="zh-CN" altLang="en-US" sz="3600" b="1" u="sng" dirty="0"/>
              <a:t>并发执行带来的问题：</a:t>
            </a:r>
          </a:p>
        </p:txBody>
      </p:sp>
      <p:grpSp>
        <p:nvGrpSpPr>
          <p:cNvPr id="136195" name="Group 3">
            <a:extLst>
              <a:ext uri="{FF2B5EF4-FFF2-40B4-BE49-F238E27FC236}">
                <a16:creationId xmlns:a16="http://schemas.microsoft.com/office/drawing/2014/main" id="{CCC84971-6AAD-4D01-96B9-83DC6E6AE0B3}"/>
              </a:ext>
            </a:extLst>
          </p:cNvPr>
          <p:cNvGrpSpPr>
            <a:grpSpLocks/>
          </p:cNvGrpSpPr>
          <p:nvPr/>
        </p:nvGrpSpPr>
        <p:grpSpPr bwMode="auto">
          <a:xfrm>
            <a:off x="509001" y="1303611"/>
            <a:ext cx="2596606" cy="1891023"/>
            <a:chOff x="720" y="912"/>
            <a:chExt cx="1536" cy="1151"/>
          </a:xfrm>
        </p:grpSpPr>
        <p:sp>
          <p:nvSpPr>
            <p:cNvPr id="136196" name="Rectangle 4">
              <a:extLst>
                <a:ext uri="{FF2B5EF4-FFF2-40B4-BE49-F238E27FC236}">
                  <a16:creationId xmlns:a16="http://schemas.microsoft.com/office/drawing/2014/main" id="{954911F3-43C1-4138-A6E5-174ED4FC3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1536" cy="11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 b="0">
                <a:solidFill>
                  <a:schemeClr val="tx1"/>
                </a:solidFill>
                <a:ea typeface="仿宋_GB2312" panose="02010600030101010101" charset="-122"/>
              </a:endParaRPr>
            </a:p>
          </p:txBody>
        </p:sp>
        <p:sp>
          <p:nvSpPr>
            <p:cNvPr id="136197" name="Text Box 5">
              <a:extLst>
                <a:ext uri="{FF2B5EF4-FFF2-40B4-BE49-F238E27FC236}">
                  <a16:creationId xmlns:a16="http://schemas.microsoft.com/office/drawing/2014/main" id="{CFFDA0EE-CC85-4C75-92CB-B69BBCA07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924"/>
              <a:ext cx="7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/>
                <a:t>程序</a:t>
              </a:r>
              <a:r>
                <a:rPr lang="en-US" altLang="zh-CN" sz="2400" dirty="0"/>
                <a:t>1</a:t>
              </a:r>
            </a:p>
          </p:txBody>
        </p:sp>
        <p:sp>
          <p:nvSpPr>
            <p:cNvPr id="136198" name="Text Box 6">
              <a:extLst>
                <a:ext uri="{FF2B5EF4-FFF2-40B4-BE49-F238E27FC236}">
                  <a16:creationId xmlns:a16="http://schemas.microsoft.com/office/drawing/2014/main" id="{190E56DC-E09B-46E3-8827-13B1AE3C9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10"/>
              <a:ext cx="1488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altLang="zh-CN" sz="2400" dirty="0"/>
                <a:t>x </a:t>
              </a:r>
              <a:r>
                <a:rPr lang="zh-CN" altLang="en-US" sz="2400" dirty="0"/>
                <a:t>＝</a:t>
              </a:r>
              <a:r>
                <a:rPr lang="en-US" altLang="zh-CN" sz="2400" dirty="0"/>
                <a:t>3 </a:t>
              </a:r>
              <a:r>
                <a:rPr lang="zh-CN" altLang="en-US" sz="2400" dirty="0"/>
                <a:t>；</a:t>
              </a:r>
            </a:p>
            <a:p>
              <a:pPr algn="l">
                <a:spcBef>
                  <a:spcPts val="600"/>
                </a:spcBef>
              </a:pPr>
              <a:r>
                <a:rPr lang="en-US" altLang="zh-CN" sz="2400" dirty="0"/>
                <a:t>y</a:t>
              </a:r>
              <a:r>
                <a:rPr lang="zh-CN" altLang="en-US" sz="2400" dirty="0"/>
                <a:t>＝</a:t>
              </a:r>
              <a:r>
                <a:rPr lang="en-US" altLang="zh-CN" sz="2400" dirty="0"/>
                <a:t>x</a:t>
              </a:r>
              <a:r>
                <a:rPr lang="zh-CN" altLang="en-US" sz="2400" dirty="0"/>
                <a:t>＋</a:t>
              </a:r>
              <a:r>
                <a:rPr lang="en-US" altLang="zh-CN" sz="2400" dirty="0"/>
                <a:t>2 </a:t>
              </a:r>
              <a:r>
                <a:rPr lang="zh-CN" altLang="en-US" sz="2400" dirty="0"/>
                <a:t>；</a:t>
              </a:r>
            </a:p>
            <a:p>
              <a:pPr algn="l">
                <a:spcBef>
                  <a:spcPts val="600"/>
                </a:spcBef>
              </a:pPr>
              <a:r>
                <a:rPr lang="en-US" altLang="zh-CN" sz="2400" dirty="0" err="1"/>
                <a:t>printf</a:t>
              </a:r>
              <a:r>
                <a:rPr lang="zh-CN" altLang="en-US" sz="2400" dirty="0"/>
                <a:t>（</a:t>
              </a:r>
              <a:r>
                <a:rPr lang="en-US" altLang="zh-CN" sz="2400" dirty="0"/>
                <a:t>y</a:t>
              </a:r>
              <a:r>
                <a:rPr lang="zh-CN" altLang="en-US" sz="2400" dirty="0"/>
                <a:t>）</a:t>
              </a:r>
              <a:endParaRPr lang="en-US" altLang="zh-CN" sz="2800" dirty="0"/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6D299A12-8F4C-4AC2-9C94-68348FD380A9}"/>
              </a:ext>
            </a:extLst>
          </p:cNvPr>
          <p:cNvGrpSpPr>
            <a:grpSpLocks/>
          </p:cNvGrpSpPr>
          <p:nvPr/>
        </p:nvGrpSpPr>
        <p:grpSpPr bwMode="auto">
          <a:xfrm>
            <a:off x="509001" y="3933056"/>
            <a:ext cx="2596606" cy="1891023"/>
            <a:chOff x="720" y="912"/>
            <a:chExt cx="1536" cy="1151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1FF3D796-A3DC-4D4D-A510-F9C57918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1536" cy="11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 b="0">
                <a:solidFill>
                  <a:schemeClr val="tx1"/>
                </a:solidFill>
                <a:ea typeface="仿宋_GB2312" panose="02010600030101010101" charset="-122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1C4C1B7F-36B1-4D82-B1FE-812CEDFF2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924"/>
              <a:ext cx="71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FF99"/>
                  </a:solidFill>
                </a:rPr>
                <a:t>程序</a:t>
              </a:r>
              <a:r>
                <a:rPr lang="en-US" altLang="zh-CN" sz="2400" dirty="0">
                  <a:solidFill>
                    <a:srgbClr val="00FF99"/>
                  </a:solidFill>
                </a:rPr>
                <a:t>2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12214DA6-1655-484A-8D1C-BF0BEBFAD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10"/>
              <a:ext cx="1488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2400" dirty="0"/>
                <a:t>x </a:t>
              </a:r>
              <a:r>
                <a:rPr lang="zh-CN" altLang="en-US" sz="2400" dirty="0"/>
                <a:t>＝</a:t>
              </a:r>
              <a:r>
                <a:rPr lang="en-US" altLang="zh-CN" sz="2400" dirty="0"/>
                <a:t>1 </a:t>
              </a:r>
              <a:r>
                <a:rPr lang="zh-CN" altLang="en-US" sz="2400" dirty="0"/>
                <a:t>；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2400" dirty="0"/>
                <a:t>y</a:t>
              </a:r>
              <a:r>
                <a:rPr lang="zh-CN" altLang="en-US" sz="2400" dirty="0"/>
                <a:t>＝</a:t>
              </a:r>
              <a:r>
                <a:rPr lang="en-US" altLang="zh-CN" sz="2400" dirty="0"/>
                <a:t>x</a:t>
              </a:r>
              <a:r>
                <a:rPr lang="zh-CN" altLang="en-US" sz="2400" dirty="0"/>
                <a:t>＋</a:t>
              </a:r>
              <a:r>
                <a:rPr lang="en-US" altLang="zh-CN" sz="2400" dirty="0"/>
                <a:t>5 </a:t>
              </a:r>
              <a:r>
                <a:rPr lang="zh-CN" altLang="en-US" sz="2400" dirty="0"/>
                <a:t>；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2400" dirty="0" err="1"/>
                <a:t>printf</a:t>
              </a:r>
              <a:r>
                <a:rPr lang="zh-CN" altLang="en-US" sz="2400" dirty="0"/>
                <a:t>（</a:t>
              </a:r>
              <a:r>
                <a:rPr lang="en-US" altLang="zh-CN" sz="2400" dirty="0"/>
                <a:t>y</a:t>
              </a:r>
              <a:r>
                <a:rPr lang="zh-CN" altLang="en-US" sz="2400" dirty="0"/>
                <a:t>）；</a:t>
              </a:r>
            </a:p>
          </p:txBody>
        </p:sp>
      </p:grpSp>
      <p:sp>
        <p:nvSpPr>
          <p:cNvPr id="15" name="Rectangle 42">
            <a:extLst>
              <a:ext uri="{FF2B5EF4-FFF2-40B4-BE49-F238E27FC236}">
                <a16:creationId xmlns:a16="http://schemas.microsoft.com/office/drawing/2014/main" id="{AA696779-CF10-47F7-919C-802F23DE5370}"/>
              </a:ext>
            </a:extLst>
          </p:cNvPr>
          <p:cNvSpPr txBox="1">
            <a:spLocks noChangeArrowheads="1"/>
          </p:cNvSpPr>
          <p:nvPr/>
        </p:nvSpPr>
        <p:spPr>
          <a:xfrm>
            <a:off x="509001" y="740496"/>
            <a:ext cx="2374001" cy="51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/>
              <a:t>若顺序执行：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4D54D2-D7E9-4E06-8411-28738BC7077E}"/>
              </a:ext>
            </a:extLst>
          </p:cNvPr>
          <p:cNvSpPr/>
          <p:nvPr/>
        </p:nvSpPr>
        <p:spPr>
          <a:xfrm>
            <a:off x="564787" y="3261722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y = 5 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40BB1A-5D26-455A-87F0-9EBA3AFF2008}"/>
              </a:ext>
            </a:extLst>
          </p:cNvPr>
          <p:cNvSpPr/>
          <p:nvPr/>
        </p:nvSpPr>
        <p:spPr>
          <a:xfrm>
            <a:off x="600009" y="5924018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FF99"/>
                </a:solidFill>
              </a:rPr>
              <a:t>y = 6</a:t>
            </a:r>
            <a:endParaRPr lang="zh-CN" altLang="en-US" sz="2400" dirty="0">
              <a:solidFill>
                <a:srgbClr val="00FF99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80D27E-6241-475B-B8E5-486AF1DAF81B}"/>
              </a:ext>
            </a:extLst>
          </p:cNvPr>
          <p:cNvGrpSpPr/>
          <p:nvPr/>
        </p:nvGrpSpPr>
        <p:grpSpPr>
          <a:xfrm>
            <a:off x="3431704" y="756234"/>
            <a:ext cx="8496300" cy="2914353"/>
            <a:chOff x="3431704" y="756234"/>
            <a:chExt cx="8496300" cy="2914353"/>
          </a:xfrm>
        </p:grpSpPr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EDE41DC5-8717-45B6-BDC3-CC38F3EEF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1704" y="756234"/>
              <a:ext cx="8496300" cy="2476500"/>
              <a:chOff x="240" y="0"/>
              <a:chExt cx="5352" cy="1560"/>
            </a:xfrm>
          </p:grpSpPr>
          <p:sp>
            <p:nvSpPr>
              <p:cNvPr id="23" name="Line 4">
                <a:extLst>
                  <a:ext uri="{FF2B5EF4-FFF2-40B4-BE49-F238E27FC236}">
                    <a16:creationId xmlns:a16="http://schemas.microsoft.com/office/drawing/2014/main" id="{F8B7805E-8932-4EC8-8926-4847968C5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5352" cy="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4" name="Line 5">
                <a:extLst>
                  <a:ext uri="{FF2B5EF4-FFF2-40B4-BE49-F238E27FC236}">
                    <a16:creationId xmlns:a16="http://schemas.microsoft.com/office/drawing/2014/main" id="{0DEE0F8C-09D4-4455-B933-26010E621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" y="0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E2AEBED6-9354-46D1-BF9F-42649F89A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167" y="1165809"/>
              <a:ext cx="1219200" cy="2028825"/>
              <a:chOff x="203" y="1170"/>
              <a:chExt cx="768" cy="1278"/>
            </a:xfrm>
          </p:grpSpPr>
          <p:grpSp>
            <p:nvGrpSpPr>
              <p:cNvPr id="26" name="Group 7">
                <a:extLst>
                  <a:ext uri="{FF2B5EF4-FFF2-40B4-BE49-F238E27FC236}">
                    <a16:creationId xmlns:a16="http://schemas.microsoft.com/office/drawing/2014/main" id="{7E1E4F96-63BD-43D2-9A56-E82D46A4C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" y="1170"/>
                <a:ext cx="768" cy="384"/>
                <a:chOff x="251" y="258"/>
                <a:chExt cx="768" cy="384"/>
              </a:xfrm>
            </p:grpSpPr>
            <p:sp>
              <p:nvSpPr>
                <p:cNvPr id="28" name="AutoShape 8">
                  <a:extLst>
                    <a:ext uri="{FF2B5EF4-FFF2-40B4-BE49-F238E27FC236}">
                      <a16:creationId xmlns:a16="http://schemas.microsoft.com/office/drawing/2014/main" id="{E2A5162B-0D2C-4646-851F-A24E87509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" y="258"/>
                  <a:ext cx="768" cy="384"/>
                </a:xfrm>
                <a:prstGeom prst="wedgeEllipseCallout">
                  <a:avLst>
                    <a:gd name="adj1" fmla="val -13671"/>
                    <a:gd name="adj2" fmla="val 43750"/>
                  </a:avLst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Text Box 9">
                  <a:extLst>
                    <a:ext uri="{FF2B5EF4-FFF2-40B4-BE49-F238E27FC236}">
                      <a16:creationId xmlns:a16="http://schemas.microsoft.com/office/drawing/2014/main" id="{82D70FDE-8C0A-4668-84BC-3F0A59E6C4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" y="307"/>
                  <a:ext cx="48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/>
                    <a:t>x =3</a:t>
                  </a:r>
                </a:p>
              </p:txBody>
            </p:sp>
          </p:grpSp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9AE0F9ED-A4FD-4D2A-A9F2-97606F838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3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30" name="Group 11">
              <a:extLst>
                <a:ext uri="{FF2B5EF4-FFF2-40B4-BE49-F238E27FC236}">
                  <a16:creationId xmlns:a16="http://schemas.microsoft.com/office/drawing/2014/main" id="{40D1C05A-D8A9-4A1A-A01F-F3ACB125F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8179" y="1657935"/>
              <a:ext cx="1371600" cy="1533525"/>
              <a:chOff x="816" y="2784"/>
              <a:chExt cx="864" cy="912"/>
            </a:xfrm>
          </p:grpSpPr>
          <p:grpSp>
            <p:nvGrpSpPr>
              <p:cNvPr id="31" name="Group 12">
                <a:extLst>
                  <a:ext uri="{FF2B5EF4-FFF2-40B4-BE49-F238E27FC236}">
                    <a16:creationId xmlns:a16="http://schemas.microsoft.com/office/drawing/2014/main" id="{2632FBBC-A002-47F4-B125-F28C2BDEA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784"/>
                <a:ext cx="864" cy="384"/>
                <a:chOff x="864" y="624"/>
                <a:chExt cx="864" cy="384"/>
              </a:xfrm>
            </p:grpSpPr>
            <p:sp>
              <p:nvSpPr>
                <p:cNvPr id="33" name="AutoShape 13">
                  <a:extLst>
                    <a:ext uri="{FF2B5EF4-FFF2-40B4-BE49-F238E27FC236}">
                      <a16:creationId xmlns:a16="http://schemas.microsoft.com/office/drawing/2014/main" id="{3917B17D-506B-4CE4-8EEB-9EA866DE1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864" cy="384"/>
                </a:xfrm>
                <a:prstGeom prst="wedgeEllipseCallout">
                  <a:avLst>
                    <a:gd name="adj1" fmla="val -17708"/>
                    <a:gd name="adj2" fmla="val 45833"/>
                  </a:avLst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 Box 14">
                  <a:extLst>
                    <a:ext uri="{FF2B5EF4-FFF2-40B4-BE49-F238E27FC236}">
                      <a16:creationId xmlns:a16="http://schemas.microsoft.com/office/drawing/2014/main" id="{2AA37054-E8E0-4CD4-B8BB-5AC9779E6B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4" y="663"/>
                  <a:ext cx="744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dirty="0"/>
                    <a:t>y=x+2</a:t>
                  </a:r>
                </a:p>
              </p:txBody>
            </p:sp>
          </p:grpSp>
          <p:sp>
            <p:nvSpPr>
              <p:cNvPr id="32" name="Line 15">
                <a:extLst>
                  <a:ext uri="{FF2B5EF4-FFF2-40B4-BE49-F238E27FC236}">
                    <a16:creationId xmlns:a16="http://schemas.microsoft.com/office/drawing/2014/main" id="{2B35B0A4-B4D5-45F8-A79B-B49C5FC50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2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35" name="Group 16">
              <a:extLst>
                <a:ext uri="{FF2B5EF4-FFF2-40B4-BE49-F238E27FC236}">
                  <a16:creationId xmlns:a16="http://schemas.microsoft.com/office/drawing/2014/main" id="{110C5E17-70A7-4D8F-8E6A-5A5CD2B14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3578" y="2089734"/>
              <a:ext cx="1635126" cy="1066800"/>
              <a:chOff x="3312" y="1776"/>
              <a:chExt cx="1200" cy="672"/>
            </a:xfrm>
          </p:grpSpPr>
          <p:grpSp>
            <p:nvGrpSpPr>
              <p:cNvPr id="36" name="Group 17">
                <a:extLst>
                  <a:ext uri="{FF2B5EF4-FFF2-40B4-BE49-F238E27FC236}">
                    <a16:creationId xmlns:a16="http://schemas.microsoft.com/office/drawing/2014/main" id="{5743183E-155C-4FDC-BE51-11518A280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776"/>
                <a:ext cx="1200" cy="432"/>
                <a:chOff x="3168" y="432"/>
                <a:chExt cx="1200" cy="432"/>
              </a:xfrm>
            </p:grpSpPr>
            <p:sp>
              <p:nvSpPr>
                <p:cNvPr id="38" name="AutoShape 18">
                  <a:extLst>
                    <a:ext uri="{FF2B5EF4-FFF2-40B4-BE49-F238E27FC236}">
                      <a16:creationId xmlns:a16="http://schemas.microsoft.com/office/drawing/2014/main" id="{2DFFBEAB-D1A2-4DE8-BEE1-9D1A1CFCF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432"/>
                  <a:ext cx="1104" cy="432"/>
                </a:xfrm>
                <a:prstGeom prst="wedgeEllipseCallout">
                  <a:avLst>
                    <a:gd name="adj1" fmla="val -40218"/>
                    <a:gd name="adj2" fmla="val 29167"/>
                  </a:avLst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 Box 19">
                  <a:extLst>
                    <a:ext uri="{FF2B5EF4-FFF2-40B4-BE49-F238E27FC236}">
                      <a16:creationId xmlns:a16="http://schemas.microsoft.com/office/drawing/2014/main" id="{DBE2A0A5-3780-447B-8298-69C6357432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480"/>
                  <a:ext cx="110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/>
                    <a:t>printf(y)</a:t>
                  </a:r>
                </a:p>
              </p:txBody>
            </p:sp>
          </p:grpSp>
          <p:sp>
            <p:nvSpPr>
              <p:cNvPr id="37" name="Line 20">
                <a:extLst>
                  <a:ext uri="{FF2B5EF4-FFF2-40B4-BE49-F238E27FC236}">
                    <a16:creationId xmlns:a16="http://schemas.microsoft.com/office/drawing/2014/main" id="{E0AFFCC0-A1B2-4E8D-AEF1-F91E0D630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0" name="Group 21">
              <a:extLst>
                <a:ext uri="{FF2B5EF4-FFF2-40B4-BE49-F238E27FC236}">
                  <a16:creationId xmlns:a16="http://schemas.microsoft.com/office/drawing/2014/main" id="{5E829440-6C7D-4353-BF06-82978FF8A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0404" y="1636880"/>
              <a:ext cx="1219200" cy="1572042"/>
              <a:chOff x="1104" y="2400"/>
              <a:chExt cx="768" cy="1296"/>
            </a:xfrm>
          </p:grpSpPr>
          <p:sp>
            <p:nvSpPr>
              <p:cNvPr id="41" name="AutoShape 22">
                <a:extLst>
                  <a:ext uri="{FF2B5EF4-FFF2-40B4-BE49-F238E27FC236}">
                    <a16:creationId xmlns:a16="http://schemas.microsoft.com/office/drawing/2014/main" id="{5005D9F1-867C-4F0A-A166-58D12FFFA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400"/>
                <a:ext cx="768" cy="384"/>
              </a:xfrm>
              <a:prstGeom prst="wedgeEllipseCallout">
                <a:avLst>
                  <a:gd name="adj1" fmla="val -13671"/>
                  <a:gd name="adj2" fmla="val 43750"/>
                </a:avLst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zh-CN" sz="2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 Box 23">
                <a:extLst>
                  <a:ext uri="{FF2B5EF4-FFF2-40B4-BE49-F238E27FC236}">
                    <a16:creationId xmlns:a16="http://schemas.microsoft.com/office/drawing/2014/main" id="{224CA72A-3F08-4E32-8A34-F1AA79BEF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48"/>
                <a:ext cx="53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FF99"/>
                    </a:solidFill>
                  </a:rPr>
                  <a:t>x =1</a:t>
                </a:r>
              </a:p>
            </p:txBody>
          </p:sp>
          <p:sp>
            <p:nvSpPr>
              <p:cNvPr id="43" name="Line 24">
                <a:extLst>
                  <a:ext uri="{FF2B5EF4-FFF2-40B4-BE49-F238E27FC236}">
                    <a16:creationId xmlns:a16="http://schemas.microsoft.com/office/drawing/2014/main" id="{FAB53055-2921-4327-AFE6-57844068F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88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4" name="Group 25">
              <a:extLst>
                <a:ext uri="{FF2B5EF4-FFF2-40B4-BE49-F238E27FC236}">
                  <a16:creationId xmlns:a16="http://schemas.microsoft.com/office/drawing/2014/main" id="{598927F7-3329-4C9B-9417-0B8856B2C9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1504" y="1945272"/>
              <a:ext cx="1905000" cy="1249362"/>
              <a:chOff x="3168" y="2736"/>
              <a:chExt cx="1200" cy="960"/>
            </a:xfrm>
          </p:grpSpPr>
          <p:grpSp>
            <p:nvGrpSpPr>
              <p:cNvPr id="45" name="Group 26">
                <a:extLst>
                  <a:ext uri="{FF2B5EF4-FFF2-40B4-BE49-F238E27FC236}">
                    <a16:creationId xmlns:a16="http://schemas.microsoft.com/office/drawing/2014/main" id="{A495C429-8E63-426F-9C3B-15F8B7853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736"/>
                <a:ext cx="1200" cy="384"/>
                <a:chOff x="3216" y="576"/>
                <a:chExt cx="1200" cy="384"/>
              </a:xfrm>
            </p:grpSpPr>
            <p:sp>
              <p:nvSpPr>
                <p:cNvPr id="47" name="AutoShape 27">
                  <a:extLst>
                    <a:ext uri="{FF2B5EF4-FFF2-40B4-BE49-F238E27FC236}">
                      <a16:creationId xmlns:a16="http://schemas.microsoft.com/office/drawing/2014/main" id="{E5832872-27F6-4E90-B185-B417CA7DB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76"/>
                  <a:ext cx="864" cy="384"/>
                </a:xfrm>
                <a:prstGeom prst="wedgeEllipseCallout">
                  <a:avLst>
                    <a:gd name="adj1" fmla="val -17708"/>
                    <a:gd name="adj2" fmla="val 45833"/>
                  </a:avLst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 Box 28">
                  <a:extLst>
                    <a:ext uri="{FF2B5EF4-FFF2-40B4-BE49-F238E27FC236}">
                      <a16:creationId xmlns:a16="http://schemas.microsoft.com/office/drawing/2014/main" id="{7C16E86C-27BC-4812-ACA5-11FC932A9C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2" y="576"/>
                  <a:ext cx="1104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FF99"/>
                      </a:solidFill>
                    </a:rPr>
                    <a:t>y=x+5</a:t>
                  </a:r>
                </a:p>
              </p:txBody>
            </p:sp>
          </p:grpSp>
          <p:sp>
            <p:nvSpPr>
              <p:cNvPr id="46" name="Line 29">
                <a:extLst>
                  <a:ext uri="{FF2B5EF4-FFF2-40B4-BE49-F238E27FC236}">
                    <a16:creationId xmlns:a16="http://schemas.microsoft.com/office/drawing/2014/main" id="{42CF49AA-155B-4AE1-96DD-9454FA931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9" name="Group 30">
              <a:extLst>
                <a:ext uri="{FF2B5EF4-FFF2-40B4-BE49-F238E27FC236}">
                  <a16:creationId xmlns:a16="http://schemas.microsoft.com/office/drawing/2014/main" id="{A7D2539E-57AE-41D1-A755-4DA2D7B5D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02155" y="2022266"/>
              <a:ext cx="1545631" cy="1186656"/>
              <a:chOff x="4320" y="1776"/>
              <a:chExt cx="1186" cy="672"/>
            </a:xfrm>
          </p:grpSpPr>
          <p:grpSp>
            <p:nvGrpSpPr>
              <p:cNvPr id="50" name="Group 31">
                <a:extLst>
                  <a:ext uri="{FF2B5EF4-FFF2-40B4-BE49-F238E27FC236}">
                    <a16:creationId xmlns:a16="http://schemas.microsoft.com/office/drawing/2014/main" id="{C66C0B11-58FA-4DA4-913A-F99C82376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1776"/>
                <a:ext cx="1186" cy="432"/>
                <a:chOff x="3936" y="960"/>
                <a:chExt cx="1186" cy="432"/>
              </a:xfrm>
            </p:grpSpPr>
            <p:sp>
              <p:nvSpPr>
                <p:cNvPr id="52" name="AutoShape 32">
                  <a:extLst>
                    <a:ext uri="{FF2B5EF4-FFF2-40B4-BE49-F238E27FC236}">
                      <a16:creationId xmlns:a16="http://schemas.microsoft.com/office/drawing/2014/main" id="{FBEA6DD6-5412-41D8-9018-7EC6D8E81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960"/>
                  <a:ext cx="1104" cy="432"/>
                </a:xfrm>
                <a:prstGeom prst="wedgeEllipseCallout">
                  <a:avLst>
                    <a:gd name="adj1" fmla="val -40218"/>
                    <a:gd name="adj2" fmla="val 29167"/>
                  </a:avLst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 Box 33">
                  <a:extLst>
                    <a:ext uri="{FF2B5EF4-FFF2-40B4-BE49-F238E27FC236}">
                      <a16:creationId xmlns:a16="http://schemas.microsoft.com/office/drawing/2014/main" id="{67849D33-28F1-45FF-846F-E7EC37B4B0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8" y="1044"/>
                  <a:ext cx="1104" cy="2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dirty="0" err="1">
                      <a:solidFill>
                        <a:srgbClr val="00FF99"/>
                      </a:solidFill>
                    </a:rPr>
                    <a:t>printf</a:t>
                  </a:r>
                  <a:r>
                    <a:rPr lang="en-US" altLang="zh-CN" sz="2400" dirty="0">
                      <a:solidFill>
                        <a:srgbClr val="00FF99"/>
                      </a:solidFill>
                    </a:rPr>
                    <a:t>(y)</a:t>
                  </a:r>
                </a:p>
              </p:txBody>
            </p:sp>
          </p:grpSp>
          <p:sp>
            <p:nvSpPr>
              <p:cNvPr id="51" name="Line 34">
                <a:extLst>
                  <a:ext uri="{FF2B5EF4-FFF2-40B4-BE49-F238E27FC236}">
                    <a16:creationId xmlns:a16="http://schemas.microsoft.com/office/drawing/2014/main" id="{6894B819-386F-4209-8462-0740A750A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54" name="Text Box 36">
              <a:extLst>
                <a:ext uri="{FF2B5EF4-FFF2-40B4-BE49-F238E27FC236}">
                  <a16:creationId xmlns:a16="http://schemas.microsoft.com/office/drawing/2014/main" id="{A28F9569-2B5C-418C-9430-0919CB193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055" y="3194635"/>
              <a:ext cx="5762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2</a:t>
              </a:r>
              <a:endParaRPr lang="en-US" altLang="zh-CN" sz="2400" i="1"/>
            </a:p>
          </p:txBody>
        </p:sp>
        <p:sp>
          <p:nvSpPr>
            <p:cNvPr id="55" name="Text Box 37">
              <a:extLst>
                <a:ext uri="{FF2B5EF4-FFF2-40B4-BE49-F238E27FC236}">
                  <a16:creationId xmlns:a16="http://schemas.microsoft.com/office/drawing/2014/main" id="{E5170762-3E8B-43B6-BCC3-05EBD4309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704" y="3194635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1</a:t>
              </a:r>
              <a:endParaRPr lang="en-US" altLang="zh-CN" sz="2400" i="1"/>
            </a:p>
          </p:txBody>
        </p:sp>
        <p:sp>
          <p:nvSpPr>
            <p:cNvPr id="56" name="Text Box 38">
              <a:extLst>
                <a:ext uri="{FF2B5EF4-FFF2-40B4-BE49-F238E27FC236}">
                  <a16:creationId xmlns:a16="http://schemas.microsoft.com/office/drawing/2014/main" id="{C3AB9D69-1AAA-42B0-A255-B536D97B9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4580" y="3208922"/>
              <a:ext cx="5762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3</a:t>
              </a:r>
              <a:endParaRPr lang="en-US" altLang="zh-CN" sz="2400" i="1"/>
            </a:p>
          </p:txBody>
        </p:sp>
        <p:sp>
          <p:nvSpPr>
            <p:cNvPr id="57" name="Text Box 39">
              <a:extLst>
                <a:ext uri="{FF2B5EF4-FFF2-40B4-BE49-F238E27FC236}">
                  <a16:creationId xmlns:a16="http://schemas.microsoft.com/office/drawing/2014/main" id="{AAF84588-0653-4723-8802-55B3881FE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1567" y="3194635"/>
              <a:ext cx="6477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4</a:t>
              </a:r>
              <a:endParaRPr lang="en-US" altLang="zh-CN" sz="2400" i="1"/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3F6B1D89-036A-422A-9277-1CD5B44E6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1429" y="3169235"/>
              <a:ext cx="5413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5</a:t>
              </a:r>
              <a:endParaRPr lang="en-US" altLang="zh-CN" sz="2400" i="1"/>
            </a:p>
          </p:txBody>
        </p: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BBF3C9B-6F85-47CC-891A-D9E414ADF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2730" y="3169235"/>
              <a:ext cx="6143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6</a:t>
              </a:r>
              <a:endParaRPr lang="en-US" altLang="zh-CN" sz="2400" i="1"/>
            </a:p>
          </p:txBody>
        </p:sp>
        <p:sp>
          <p:nvSpPr>
            <p:cNvPr id="61" name="Text Box 43">
              <a:extLst>
                <a:ext uri="{FF2B5EF4-FFF2-40B4-BE49-F238E27FC236}">
                  <a16:creationId xmlns:a16="http://schemas.microsoft.com/office/drawing/2014/main" id="{14EE3C3B-7F18-4059-8E87-02F6F022B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7596" y="1239238"/>
              <a:ext cx="25233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y = 3        </a:t>
              </a:r>
              <a:r>
                <a:rPr lang="en-US" altLang="zh-CN" sz="2400" dirty="0">
                  <a:solidFill>
                    <a:srgbClr val="00FF99"/>
                  </a:solidFill>
                </a:rPr>
                <a:t>y = 3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8A73A4-98B6-4FCF-9271-86EF2AA6160B}"/>
              </a:ext>
            </a:extLst>
          </p:cNvPr>
          <p:cNvGrpSpPr/>
          <p:nvPr/>
        </p:nvGrpSpPr>
        <p:grpSpPr>
          <a:xfrm>
            <a:off x="3431704" y="3751430"/>
            <a:ext cx="8610600" cy="2914353"/>
            <a:chOff x="3431704" y="3751430"/>
            <a:chExt cx="8610600" cy="2914353"/>
          </a:xfrm>
        </p:grpSpPr>
        <p:grpSp>
          <p:nvGrpSpPr>
            <p:cNvPr id="63" name="Group 3">
              <a:extLst>
                <a:ext uri="{FF2B5EF4-FFF2-40B4-BE49-F238E27FC236}">
                  <a16:creationId xmlns:a16="http://schemas.microsoft.com/office/drawing/2014/main" id="{D2F250F7-C8FD-4623-97A3-9129BFBE2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1704" y="3751430"/>
              <a:ext cx="8610600" cy="2438400"/>
              <a:chOff x="192" y="912"/>
              <a:chExt cx="5424" cy="1536"/>
            </a:xfrm>
          </p:grpSpPr>
          <p:sp>
            <p:nvSpPr>
              <p:cNvPr id="64" name="Line 4">
                <a:extLst>
                  <a:ext uri="{FF2B5EF4-FFF2-40B4-BE49-F238E27FC236}">
                    <a16:creationId xmlns:a16="http://schemas.microsoft.com/office/drawing/2014/main" id="{1D7B9B95-298D-440C-8B14-5F81C6A2B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2448"/>
                <a:ext cx="542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5" name="Line 5">
                <a:extLst>
                  <a:ext uri="{FF2B5EF4-FFF2-40B4-BE49-F238E27FC236}">
                    <a16:creationId xmlns:a16="http://schemas.microsoft.com/office/drawing/2014/main" id="{9C471012-A36E-417C-BBDD-8C01DCCA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" y="912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ABA66C13-6907-4DF7-96DD-9DA07030E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1867" y="4161005"/>
              <a:ext cx="1219200" cy="2028825"/>
              <a:chOff x="211" y="1170"/>
              <a:chExt cx="768" cy="1278"/>
            </a:xfrm>
          </p:grpSpPr>
          <p:grpSp>
            <p:nvGrpSpPr>
              <p:cNvPr id="67" name="Group 7">
                <a:extLst>
                  <a:ext uri="{FF2B5EF4-FFF2-40B4-BE49-F238E27FC236}">
                    <a16:creationId xmlns:a16="http://schemas.microsoft.com/office/drawing/2014/main" id="{5FCC27CB-A5FD-450B-8158-B0719A249F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" y="1170"/>
                <a:ext cx="768" cy="384"/>
                <a:chOff x="259" y="258"/>
                <a:chExt cx="768" cy="384"/>
              </a:xfrm>
            </p:grpSpPr>
            <p:sp>
              <p:nvSpPr>
                <p:cNvPr id="69" name="AutoShape 8">
                  <a:extLst>
                    <a:ext uri="{FF2B5EF4-FFF2-40B4-BE49-F238E27FC236}">
                      <a16:creationId xmlns:a16="http://schemas.microsoft.com/office/drawing/2014/main" id="{99C07F90-A878-47D5-BBB8-2263AC760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" y="258"/>
                  <a:ext cx="768" cy="384"/>
                </a:xfrm>
                <a:prstGeom prst="wedgeEllipseCallout">
                  <a:avLst>
                    <a:gd name="adj1" fmla="val -13671"/>
                    <a:gd name="adj2" fmla="val 43750"/>
                  </a:avLst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Text Box 9">
                  <a:extLst>
                    <a:ext uri="{FF2B5EF4-FFF2-40B4-BE49-F238E27FC236}">
                      <a16:creationId xmlns:a16="http://schemas.microsoft.com/office/drawing/2014/main" id="{D273FED8-401C-4E2E-BAFF-EB5BB4FFEA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" y="300"/>
                  <a:ext cx="5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dirty="0"/>
                    <a:t>x =3</a:t>
                  </a:r>
                </a:p>
              </p:txBody>
            </p:sp>
          </p:grpSp>
          <p:sp>
            <p:nvSpPr>
              <p:cNvPr id="68" name="Line 10">
                <a:extLst>
                  <a:ext uri="{FF2B5EF4-FFF2-40B4-BE49-F238E27FC236}">
                    <a16:creationId xmlns:a16="http://schemas.microsoft.com/office/drawing/2014/main" id="{C0B13654-61A7-4C20-8D48-5FA204A39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3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71" name="Group 11">
              <a:extLst>
                <a:ext uri="{FF2B5EF4-FFF2-40B4-BE49-F238E27FC236}">
                  <a16:creationId xmlns:a16="http://schemas.microsoft.com/office/drawing/2014/main" id="{A5BBEC54-9EBA-4BE7-81DE-2DE6D7AEF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1204" y="4724568"/>
              <a:ext cx="1674495" cy="1447800"/>
              <a:chOff x="816" y="2784"/>
              <a:chExt cx="864" cy="912"/>
            </a:xfrm>
          </p:grpSpPr>
          <p:grpSp>
            <p:nvGrpSpPr>
              <p:cNvPr id="72" name="Group 12">
                <a:extLst>
                  <a:ext uri="{FF2B5EF4-FFF2-40B4-BE49-F238E27FC236}">
                    <a16:creationId xmlns:a16="http://schemas.microsoft.com/office/drawing/2014/main" id="{FF8B8EF6-57AE-4BAD-A282-F863D97F9E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784"/>
                <a:ext cx="864" cy="384"/>
                <a:chOff x="864" y="624"/>
                <a:chExt cx="864" cy="384"/>
              </a:xfrm>
            </p:grpSpPr>
            <p:sp>
              <p:nvSpPr>
                <p:cNvPr id="74" name="AutoShape 13">
                  <a:extLst>
                    <a:ext uri="{FF2B5EF4-FFF2-40B4-BE49-F238E27FC236}">
                      <a16:creationId xmlns:a16="http://schemas.microsoft.com/office/drawing/2014/main" id="{F8ED2DAA-CAD2-42E7-BB3E-09813EA0C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864" cy="384"/>
                </a:xfrm>
                <a:prstGeom prst="wedgeEllipseCallout">
                  <a:avLst>
                    <a:gd name="adj1" fmla="val -17708"/>
                    <a:gd name="adj2" fmla="val 45833"/>
                  </a:avLst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 Box 14">
                  <a:extLst>
                    <a:ext uri="{FF2B5EF4-FFF2-40B4-BE49-F238E27FC236}">
                      <a16:creationId xmlns:a16="http://schemas.microsoft.com/office/drawing/2014/main" id="{28688F63-9473-488F-A77F-F2021319E4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662"/>
                  <a:ext cx="71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dirty="0" err="1"/>
                    <a:t>printf</a:t>
                  </a:r>
                  <a:r>
                    <a:rPr lang="en-US" altLang="zh-CN" sz="2400" dirty="0"/>
                    <a:t>(y)</a:t>
                  </a:r>
                </a:p>
              </p:txBody>
            </p:sp>
          </p:grpSp>
          <p:sp>
            <p:nvSpPr>
              <p:cNvPr id="73" name="Line 15">
                <a:extLst>
                  <a:ext uri="{FF2B5EF4-FFF2-40B4-BE49-F238E27FC236}">
                    <a16:creationId xmlns:a16="http://schemas.microsoft.com/office/drawing/2014/main" id="{AFDBE57D-30E8-410A-B9D6-FC5F3F43D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2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76" name="Group 16">
              <a:extLst>
                <a:ext uri="{FF2B5EF4-FFF2-40B4-BE49-F238E27FC236}">
                  <a16:creationId xmlns:a16="http://schemas.microsoft.com/office/drawing/2014/main" id="{B034948D-12C5-4F4D-B0E9-4411E03FF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9820" y="5143489"/>
              <a:ext cx="1411969" cy="979711"/>
              <a:chOff x="3370" y="1800"/>
              <a:chExt cx="1046" cy="648"/>
            </a:xfrm>
          </p:grpSpPr>
          <p:grpSp>
            <p:nvGrpSpPr>
              <p:cNvPr id="77" name="Group 17">
                <a:extLst>
                  <a:ext uri="{FF2B5EF4-FFF2-40B4-BE49-F238E27FC236}">
                    <a16:creationId xmlns:a16="http://schemas.microsoft.com/office/drawing/2014/main" id="{E871E6EB-312E-4BC9-9976-E9AC810241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0" y="1800"/>
                <a:ext cx="1046" cy="408"/>
                <a:chOff x="3226" y="456"/>
                <a:chExt cx="1046" cy="408"/>
              </a:xfrm>
            </p:grpSpPr>
            <p:sp>
              <p:nvSpPr>
                <p:cNvPr id="79" name="AutoShape 18">
                  <a:extLst>
                    <a:ext uri="{FF2B5EF4-FFF2-40B4-BE49-F238E27FC236}">
                      <a16:creationId xmlns:a16="http://schemas.microsoft.com/office/drawing/2014/main" id="{7B6DCECA-2DCB-4467-AA21-A6DD1B087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6" y="456"/>
                  <a:ext cx="1046" cy="408"/>
                </a:xfrm>
                <a:prstGeom prst="wedgeEllipseCallout">
                  <a:avLst>
                    <a:gd name="adj1" fmla="val -40218"/>
                    <a:gd name="adj2" fmla="val 29167"/>
                  </a:avLst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 Box 19">
                  <a:extLst>
                    <a:ext uri="{FF2B5EF4-FFF2-40B4-BE49-F238E27FC236}">
                      <a16:creationId xmlns:a16="http://schemas.microsoft.com/office/drawing/2014/main" id="{CC4635DA-BD13-4D1E-8DA5-221DEA9639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1" y="489"/>
                  <a:ext cx="891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dirty="0"/>
                    <a:t>y=x+2</a:t>
                  </a:r>
                </a:p>
              </p:txBody>
            </p:sp>
          </p:grp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D03D09BF-838A-4905-8DA8-78B51B28D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81" name="Group 44">
              <a:extLst>
                <a:ext uri="{FF2B5EF4-FFF2-40B4-BE49-F238E27FC236}">
                  <a16:creationId xmlns:a16="http://schemas.microsoft.com/office/drawing/2014/main" id="{0DFA313D-E540-41A2-80F2-4738FCA7E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1800" y="4360831"/>
              <a:ext cx="1511300" cy="1841700"/>
              <a:chOff x="2472" y="1162"/>
              <a:chExt cx="952" cy="1296"/>
            </a:xfrm>
          </p:grpSpPr>
          <p:sp>
            <p:nvSpPr>
              <p:cNvPr id="82" name="AutoShape 22">
                <a:extLst>
                  <a:ext uri="{FF2B5EF4-FFF2-40B4-BE49-F238E27FC236}">
                    <a16:creationId xmlns:a16="http://schemas.microsoft.com/office/drawing/2014/main" id="{D12AD0F9-416C-45DF-BB48-9EFA4F3C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1162"/>
                <a:ext cx="952" cy="384"/>
              </a:xfrm>
              <a:prstGeom prst="wedgeEllipseCallout">
                <a:avLst>
                  <a:gd name="adj1" fmla="val -15968"/>
                  <a:gd name="adj2" fmla="val 43750"/>
                </a:avLst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zh-CN" sz="2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 Box 23">
                <a:extLst>
                  <a:ext uri="{FF2B5EF4-FFF2-40B4-BE49-F238E27FC236}">
                    <a16:creationId xmlns:a16="http://schemas.microsoft.com/office/drawing/2014/main" id="{ED279D21-BD27-4164-B078-35D1E008F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1207"/>
                <a:ext cx="8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FF99"/>
                    </a:solidFill>
                  </a:rPr>
                  <a:t>y =x</a:t>
                </a:r>
                <a:r>
                  <a:rPr lang="zh-CN" altLang="en-US" sz="2400">
                    <a:solidFill>
                      <a:srgbClr val="00FF99"/>
                    </a:solidFill>
                  </a:rPr>
                  <a:t>＋</a:t>
                </a:r>
                <a:r>
                  <a:rPr lang="en-US" altLang="zh-CN" sz="2400">
                    <a:solidFill>
                      <a:srgbClr val="00FF99"/>
                    </a:solidFill>
                  </a:rPr>
                  <a:t>5</a:t>
                </a:r>
              </a:p>
            </p:txBody>
          </p:sp>
          <p:sp>
            <p:nvSpPr>
              <p:cNvPr id="84" name="Line 24">
                <a:extLst>
                  <a:ext uri="{FF2B5EF4-FFF2-40B4-BE49-F238E27FC236}">
                    <a16:creationId xmlns:a16="http://schemas.microsoft.com/office/drawing/2014/main" id="{7DA2843B-C032-476D-B6AA-FDE40A7F0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1" y="164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85" name="Group 25">
              <a:extLst>
                <a:ext uri="{FF2B5EF4-FFF2-40B4-BE49-F238E27FC236}">
                  <a16:creationId xmlns:a16="http://schemas.microsoft.com/office/drawing/2014/main" id="{A64F37B3-CC95-4777-9ED4-30C7758DF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386" y="4703930"/>
              <a:ext cx="1136650" cy="1524000"/>
              <a:chOff x="3241" y="2736"/>
              <a:chExt cx="716" cy="960"/>
            </a:xfrm>
          </p:grpSpPr>
          <p:grpSp>
            <p:nvGrpSpPr>
              <p:cNvPr id="86" name="Group 26">
                <a:extLst>
                  <a:ext uri="{FF2B5EF4-FFF2-40B4-BE49-F238E27FC236}">
                    <a16:creationId xmlns:a16="http://schemas.microsoft.com/office/drawing/2014/main" id="{759F14E5-1B8B-4E7E-8F0A-DDE45CEB2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1" y="2736"/>
                <a:ext cx="716" cy="384"/>
                <a:chOff x="3289" y="576"/>
                <a:chExt cx="716" cy="384"/>
              </a:xfrm>
            </p:grpSpPr>
            <p:sp>
              <p:nvSpPr>
                <p:cNvPr id="88" name="AutoShape 27">
                  <a:extLst>
                    <a:ext uri="{FF2B5EF4-FFF2-40B4-BE49-F238E27FC236}">
                      <a16:creationId xmlns:a16="http://schemas.microsoft.com/office/drawing/2014/main" id="{9073A80F-C303-4AB3-896A-DA7D61ADF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576"/>
                  <a:ext cx="716" cy="384"/>
                </a:xfrm>
                <a:prstGeom prst="wedgeEllipseCallout">
                  <a:avLst>
                    <a:gd name="adj1" fmla="val -17708"/>
                    <a:gd name="adj2" fmla="val 45833"/>
                  </a:avLst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 Box 28">
                  <a:extLst>
                    <a:ext uri="{FF2B5EF4-FFF2-40B4-BE49-F238E27FC236}">
                      <a16:creationId xmlns:a16="http://schemas.microsoft.com/office/drawing/2014/main" id="{C266DC83-B745-4737-9403-CE5F008B2D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4" y="618"/>
                  <a:ext cx="6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FF99"/>
                      </a:solidFill>
                    </a:rPr>
                    <a:t> x =1</a:t>
                  </a:r>
                </a:p>
              </p:txBody>
            </p:sp>
          </p:grpSp>
          <p:sp>
            <p:nvSpPr>
              <p:cNvPr id="87" name="Line 29">
                <a:extLst>
                  <a:ext uri="{FF2B5EF4-FFF2-40B4-BE49-F238E27FC236}">
                    <a16:creationId xmlns:a16="http://schemas.microsoft.com/office/drawing/2014/main" id="{E222B078-216C-4A23-B9E6-7B6E79273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90" name="Group 30">
              <a:extLst>
                <a:ext uri="{FF2B5EF4-FFF2-40B4-BE49-F238E27FC236}">
                  <a16:creationId xmlns:a16="http://schemas.microsoft.com/office/drawing/2014/main" id="{323A913B-A3DF-420C-9899-4DEDE9185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6473" y="5105568"/>
              <a:ext cx="1775141" cy="1066800"/>
              <a:chOff x="4320" y="1776"/>
              <a:chExt cx="1200" cy="672"/>
            </a:xfrm>
          </p:grpSpPr>
          <p:grpSp>
            <p:nvGrpSpPr>
              <p:cNvPr id="91" name="Group 31">
                <a:extLst>
                  <a:ext uri="{FF2B5EF4-FFF2-40B4-BE49-F238E27FC236}">
                    <a16:creationId xmlns:a16="http://schemas.microsoft.com/office/drawing/2014/main" id="{93CF9BE9-FF5C-4B21-A4F1-FB6B9C665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1776"/>
                <a:ext cx="1200" cy="432"/>
                <a:chOff x="3936" y="960"/>
                <a:chExt cx="1200" cy="432"/>
              </a:xfrm>
            </p:grpSpPr>
            <p:sp>
              <p:nvSpPr>
                <p:cNvPr id="93" name="AutoShape 32">
                  <a:extLst>
                    <a:ext uri="{FF2B5EF4-FFF2-40B4-BE49-F238E27FC236}">
                      <a16:creationId xmlns:a16="http://schemas.microsoft.com/office/drawing/2014/main" id="{3BAF5897-162C-4688-BC8F-98839C4F2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960"/>
                  <a:ext cx="1104" cy="432"/>
                </a:xfrm>
                <a:prstGeom prst="wedgeEllipseCallout">
                  <a:avLst>
                    <a:gd name="adj1" fmla="val -40218"/>
                    <a:gd name="adj2" fmla="val 29167"/>
                  </a:avLst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Text Box 33">
                  <a:extLst>
                    <a:ext uri="{FF2B5EF4-FFF2-40B4-BE49-F238E27FC236}">
                      <a16:creationId xmlns:a16="http://schemas.microsoft.com/office/drawing/2014/main" id="{8514AA2F-0C1B-442F-8992-2D823ADFC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008"/>
                  <a:ext cx="110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FF99"/>
                      </a:solidFill>
                    </a:rPr>
                    <a:t>printf(y)</a:t>
                  </a:r>
                </a:p>
              </p:txBody>
            </p:sp>
          </p:grpSp>
          <p:sp>
            <p:nvSpPr>
              <p:cNvPr id="92" name="Line 34">
                <a:extLst>
                  <a:ext uri="{FF2B5EF4-FFF2-40B4-BE49-F238E27FC236}">
                    <a16:creationId xmlns:a16="http://schemas.microsoft.com/office/drawing/2014/main" id="{62EE8A72-F597-4850-BCA9-F5E523AF1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95" name="Text Box 36">
              <a:extLst>
                <a:ext uri="{FF2B5EF4-FFF2-40B4-BE49-F238E27FC236}">
                  <a16:creationId xmlns:a16="http://schemas.microsoft.com/office/drawing/2014/main" id="{CCDB3E68-9CCE-4321-A359-21D6C553E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054" y="6189831"/>
              <a:ext cx="6492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2</a:t>
              </a:r>
              <a:endParaRPr lang="en-US" altLang="zh-CN" sz="2400" i="1"/>
            </a:p>
          </p:txBody>
        </p:sp>
        <p:sp>
          <p:nvSpPr>
            <p:cNvPr id="96" name="Text Box 37">
              <a:extLst>
                <a:ext uri="{FF2B5EF4-FFF2-40B4-BE49-F238E27FC236}">
                  <a16:creationId xmlns:a16="http://schemas.microsoft.com/office/drawing/2014/main" id="{E1E40C54-D57A-4F6B-A730-AD03F9082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704" y="6189831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1</a:t>
              </a:r>
              <a:endParaRPr lang="en-US" altLang="zh-CN" sz="2400" i="1"/>
            </a:p>
          </p:txBody>
        </p:sp>
        <p:sp>
          <p:nvSpPr>
            <p:cNvPr id="97" name="Text Box 38">
              <a:extLst>
                <a:ext uri="{FF2B5EF4-FFF2-40B4-BE49-F238E27FC236}">
                  <a16:creationId xmlns:a16="http://schemas.microsoft.com/office/drawing/2014/main" id="{AAEA4C18-CE88-4E53-B32B-CD61F21CC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9042" y="6204118"/>
              <a:ext cx="6016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3</a:t>
              </a:r>
              <a:endParaRPr lang="en-US" altLang="zh-CN" sz="2400" i="1"/>
            </a:p>
          </p:txBody>
        </p:sp>
        <p:sp>
          <p:nvSpPr>
            <p:cNvPr id="98" name="Text Box 39">
              <a:extLst>
                <a:ext uri="{FF2B5EF4-FFF2-40B4-BE49-F238E27FC236}">
                  <a16:creationId xmlns:a16="http://schemas.microsoft.com/office/drawing/2014/main" id="{8A70D0CB-4B2E-4BA1-B402-B5E7E4C52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7468" y="6189831"/>
              <a:ext cx="6048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4</a:t>
              </a:r>
              <a:endParaRPr lang="en-US" altLang="zh-CN" sz="2400" i="1"/>
            </a:p>
          </p:txBody>
        </p:sp>
        <p:sp>
          <p:nvSpPr>
            <p:cNvPr id="99" name="Text Box 40">
              <a:extLst>
                <a:ext uri="{FF2B5EF4-FFF2-40B4-BE49-F238E27FC236}">
                  <a16:creationId xmlns:a16="http://schemas.microsoft.com/office/drawing/2014/main" id="{C2F9EE0C-30A4-4496-8BAE-591F36BF1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504" y="6189831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5</a:t>
              </a:r>
              <a:endParaRPr lang="en-US" altLang="zh-CN" sz="2400" i="1"/>
            </a:p>
          </p:txBody>
        </p:sp>
        <p:sp>
          <p:nvSpPr>
            <p:cNvPr id="100" name="Text Box 41">
              <a:extLst>
                <a:ext uri="{FF2B5EF4-FFF2-40B4-BE49-F238E27FC236}">
                  <a16:creationId xmlns:a16="http://schemas.microsoft.com/office/drawing/2014/main" id="{696E9BD3-44F1-433B-9C4B-2E2A30DD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8630" y="6189831"/>
              <a:ext cx="504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6</a:t>
              </a:r>
              <a:endParaRPr lang="en-US" altLang="zh-CN" sz="2400" i="1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C7B70C2-C22A-4010-A48A-C1ABCE8D03D0}"/>
                </a:ext>
              </a:extLst>
            </p:cNvPr>
            <p:cNvSpPr/>
            <p:nvPr/>
          </p:nvSpPr>
          <p:spPr>
            <a:xfrm>
              <a:off x="7357510" y="4175327"/>
              <a:ext cx="9605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y = 3 </a:t>
              </a:r>
              <a:endParaRPr lang="zh-CN" altLang="en-US" sz="24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C157DCD-A319-4958-93CF-067027CAA910}"/>
                </a:ext>
              </a:extLst>
            </p:cNvPr>
            <p:cNvSpPr/>
            <p:nvPr/>
          </p:nvSpPr>
          <p:spPr>
            <a:xfrm>
              <a:off x="10260760" y="4500452"/>
              <a:ext cx="8755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FF99"/>
                  </a:solidFill>
                </a:rPr>
                <a:t>y = 6</a:t>
              </a:r>
              <a:endParaRPr lang="zh-CN" altLang="en-US" sz="2400" dirty="0">
                <a:solidFill>
                  <a:srgbClr val="00FF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7356E5E0-656C-45E8-B5F3-B827CBC04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384" y="291968"/>
            <a:ext cx="10729192" cy="68924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仿宋_GB2312" panose="02010600030101010101" charset="-122"/>
              </a:rPr>
              <a:t>   </a:t>
            </a:r>
            <a:r>
              <a:rPr lang="zh-CN" altLang="en-US" sz="2800" dirty="0">
                <a:ea typeface="楷体_GB2312" panose="02010600030101010101" charset="-122"/>
              </a:rPr>
              <a:t>程序的概念已无法描述动态执行过程中的并发活动，解决办法？</a:t>
            </a:r>
            <a:endParaRPr lang="zh-CN" altLang="en-US" dirty="0">
              <a:ea typeface="楷体_GB2312" panose="02010600030101010101" charset="-122"/>
            </a:endParaRP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2E3222C8-C56B-4CCD-A0E7-B020D74F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882612"/>
            <a:ext cx="102251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楷体_GB2312" panose="02010600030101010101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引入</a:t>
            </a:r>
            <a:r>
              <a:rPr lang="zh-CN" altLang="en-US" sz="2800" dirty="0">
                <a:ea typeface="楷体_GB2312" panose="02010600030101010101" charset="-122"/>
              </a:rPr>
              <a:t>进程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来描述程序的一次执行，使并发执行的程序保持“</a:t>
            </a:r>
            <a:r>
              <a:rPr lang="zh-CN" altLang="en-US" sz="2800" dirty="0">
                <a:solidFill>
                  <a:srgbClr val="FFFF00"/>
                </a:solidFill>
                <a:ea typeface="楷体_GB2312" panose="02010600030101010101" charset="-122"/>
              </a:rPr>
              <a:t>可再现性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”。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1FEAFFE5-4BC4-44F5-915F-D5A445AF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44" y="5373216"/>
            <a:ext cx="10585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楷体_GB2312" panose="02010600030101010101" charset="-122"/>
              </a:rPr>
              <a:t>进程包括：执行现场的保留、资源的分配情况、程序的执行位置等。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C17D54-3A00-4C99-8ABC-DEE0BCA1069D}"/>
              </a:ext>
            </a:extLst>
          </p:cNvPr>
          <p:cNvSpPr/>
          <p:nvPr/>
        </p:nvSpPr>
        <p:spPr>
          <a:xfrm>
            <a:off x="983432" y="212990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进程的定义：</a:t>
            </a:r>
            <a:endParaRPr lang="zh-CN" altLang="en-US" sz="28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BCEC4E1-23D9-4B20-B2E2-1DEA92966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2000998"/>
            <a:ext cx="7848872" cy="258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进程是可并发执行的程序在给定数据集合上的一次执行过程；是系统进行资源分配和调度的一个独立的基本单位和实体；是指执行一个映象程序的总环境。</a:t>
            </a: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1B12E85A-71F4-43B0-9DF4-0B1C2F162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760" y="3305247"/>
            <a:ext cx="2520280" cy="0"/>
          </a:xfrm>
          <a:prstGeom prst="line">
            <a:avLst/>
          </a:prstGeom>
          <a:noFill/>
          <a:ln w="730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CAF69AD4-85EC-4675-9799-A86424933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062" y="3953319"/>
            <a:ext cx="2747346" cy="0"/>
          </a:xfrm>
          <a:prstGeom prst="line">
            <a:avLst/>
          </a:prstGeom>
          <a:noFill/>
          <a:ln w="730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F4F76602-B87D-44BA-8E39-F20235E26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144" y="4581128"/>
            <a:ext cx="1224136" cy="0"/>
          </a:xfrm>
          <a:prstGeom prst="line">
            <a:avLst/>
          </a:prstGeom>
          <a:noFill/>
          <a:ln w="730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4" grpId="0"/>
      <p:bldP spid="9" grpId="0" autoUpdateAnimBg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2124</TotalTime>
  <Words>3850</Words>
  <Application>Microsoft Office PowerPoint</Application>
  <PresentationFormat>宽屏</PresentationFormat>
  <Paragraphs>852</Paragraphs>
  <Slides>60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9" baseType="lpstr">
      <vt:lpstr>Microsoft YaHei UI</vt:lpstr>
      <vt:lpstr>等线</vt:lpstr>
      <vt:lpstr>仿宋_GB2312</vt:lpstr>
      <vt:lpstr>黑体</vt:lpstr>
      <vt:lpstr>华文新魏</vt:lpstr>
      <vt:lpstr>华文行楷</vt:lpstr>
      <vt:lpstr>楷体_GB2312</vt:lpstr>
      <vt:lpstr>宋体</vt:lpstr>
      <vt:lpstr>微软雅黑</vt:lpstr>
      <vt:lpstr>文鼎火柴体</vt:lpstr>
      <vt:lpstr>Arial</vt:lpstr>
      <vt:lpstr>Arial Narrow</vt:lpstr>
      <vt:lpstr>Century Gothic</vt:lpstr>
      <vt:lpstr>Symbol</vt:lpstr>
      <vt:lpstr>Times New Roman</vt:lpstr>
      <vt:lpstr>Wingdings</vt:lpstr>
      <vt:lpstr>Wingdings 3</vt:lpstr>
      <vt:lpstr>离子</vt:lpstr>
      <vt:lpstr>Visio</vt:lpstr>
      <vt:lpstr>PowerPoint 演示文稿</vt:lpstr>
      <vt:lpstr>处理机管理的核心问题</vt:lpstr>
      <vt:lpstr>PowerPoint 演示文稿</vt:lpstr>
      <vt:lpstr>前驱图</vt:lpstr>
      <vt:lpstr>PowerPoint 演示文稿</vt:lpstr>
      <vt:lpstr>PowerPoint 演示文稿</vt:lpstr>
      <vt:lpstr>PowerPoint 演示文稿</vt:lpstr>
      <vt:lpstr>并发执行带来的问题：</vt:lpstr>
      <vt:lpstr>PowerPoint 演示文稿</vt:lpstr>
      <vt:lpstr>程序与进程比较</vt:lpstr>
      <vt:lpstr>进程的特征</vt:lpstr>
      <vt:lpstr>进程的描述</vt:lpstr>
      <vt:lpstr>典型的进程控制块结构</vt:lpstr>
      <vt:lpstr>PCBs的组织方式</vt:lpstr>
      <vt:lpstr>进程的三种基本状态</vt:lpstr>
      <vt:lpstr>进程状态原因图</vt:lpstr>
      <vt:lpstr>状态转换执行图</vt:lpstr>
      <vt:lpstr>进程状态转换归纳：</vt:lpstr>
      <vt:lpstr>注意：</vt:lpstr>
      <vt:lpstr>进程的控制</vt:lpstr>
      <vt:lpstr>操作系统内核</vt:lpstr>
      <vt:lpstr>PowerPoint 演示文稿</vt:lpstr>
      <vt:lpstr>关于中断机制</vt:lpstr>
      <vt:lpstr>PowerPoint 演示文稿</vt:lpstr>
      <vt:lpstr>UNIX进程的控制</vt:lpstr>
      <vt:lpstr>Windows NT进程的控制</vt:lpstr>
      <vt:lpstr>进程的调度</vt:lpstr>
      <vt:lpstr>PowerPoint 演示文稿</vt:lpstr>
      <vt:lpstr>进程调度的方式</vt:lpstr>
      <vt:lpstr>进程调度算法设计准则：</vt:lpstr>
      <vt:lpstr>调度算法分类：</vt:lpstr>
      <vt:lpstr>时间片选取原则：</vt:lpstr>
      <vt:lpstr>进程的互斥与同步</vt:lpstr>
      <vt:lpstr>进程间的同步关系例1：</vt:lpstr>
      <vt:lpstr>进程间的同步关系例2：</vt:lpstr>
      <vt:lpstr>进程间的同步关系例3：</vt:lpstr>
      <vt:lpstr>进程同步时面临的两种主要关系：</vt:lpstr>
      <vt:lpstr>临界资源与临界区：</vt:lpstr>
      <vt:lpstr>进程代码的组成：</vt:lpstr>
      <vt:lpstr>同步机制应遵循的原则</vt:lpstr>
      <vt:lpstr>临界资源锁机制</vt:lpstr>
      <vt:lpstr>PowerPoint 演示文稿</vt:lpstr>
      <vt:lpstr>出了问题的锁：</vt:lpstr>
      <vt:lpstr>临界资源锁的特点：</vt:lpstr>
      <vt:lpstr>信号量与P、V操作</vt:lpstr>
      <vt:lpstr>（1）信号量同步机制</vt:lpstr>
      <vt:lpstr>（2）用信号量实现互斥</vt:lpstr>
      <vt:lpstr>（3）用信号量实现同步</vt:lpstr>
      <vt:lpstr>（4）公用信号量与私用信号量</vt:lpstr>
      <vt:lpstr>PowerPoint 演示文稿</vt:lpstr>
      <vt:lpstr>PowerPoint 演示文稿</vt:lpstr>
      <vt:lpstr>思考：</vt:lpstr>
      <vt:lpstr>信号量与P、V操作总结</vt:lpstr>
      <vt:lpstr>进程的通信</vt:lpstr>
      <vt:lpstr>一、消息缓冲通信</vt:lpstr>
      <vt:lpstr>PowerPoint 演示文稿</vt:lpstr>
      <vt:lpstr>二、信箱通信</vt:lpstr>
      <vt:lpstr>三、管道通信</vt:lpstr>
      <vt:lpstr>进程的死锁</vt:lpstr>
      <vt:lpstr>PowerPoint 演示文稿</vt:lpstr>
    </vt:vector>
  </TitlesOfParts>
  <Company>hpe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2.2.4 进程的互斥与同步</dc:title>
  <dc:creator>pany</dc:creator>
  <cp:lastModifiedBy>1</cp:lastModifiedBy>
  <cp:revision>89</cp:revision>
  <dcterms:created xsi:type="dcterms:W3CDTF">2003-03-06T10:13:16Z</dcterms:created>
  <dcterms:modified xsi:type="dcterms:W3CDTF">2022-11-27T14:27:26Z</dcterms:modified>
</cp:coreProperties>
</file>