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6" r:id="rId3"/>
    <p:sldId id="270" r:id="rId4"/>
    <p:sldId id="326" r:id="rId5"/>
    <p:sldId id="324" r:id="rId6"/>
    <p:sldId id="433" r:id="rId7"/>
    <p:sldId id="434" r:id="rId8"/>
    <p:sldId id="435" r:id="rId9"/>
    <p:sldId id="319" r:id="rId10"/>
    <p:sldId id="427" r:id="rId11"/>
    <p:sldId id="271" r:id="rId12"/>
    <p:sldId id="269" r:id="rId13"/>
    <p:sldId id="272" r:id="rId14"/>
    <p:sldId id="273" r:id="rId15"/>
    <p:sldId id="275" r:id="rId16"/>
    <p:sldId id="425" r:id="rId17"/>
    <p:sldId id="428" r:id="rId18"/>
    <p:sldId id="421" r:id="rId19"/>
    <p:sldId id="422" r:id="rId20"/>
    <p:sldId id="424" r:id="rId21"/>
    <p:sldId id="277" r:id="rId22"/>
    <p:sldId id="278" r:id="rId23"/>
    <p:sldId id="417" r:id="rId24"/>
    <p:sldId id="418" r:id="rId25"/>
    <p:sldId id="419" r:id="rId26"/>
    <p:sldId id="420" r:id="rId27"/>
    <p:sldId id="431"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00"/>
    <a:srgbClr val="404040"/>
    <a:srgbClr val="B42D2D"/>
    <a:srgbClr val="507D7D"/>
    <a:srgbClr val="285A32"/>
    <a:srgbClr val="5C307D"/>
    <a:srgbClr val="9696AA"/>
    <a:srgbClr val="6E6EAA"/>
    <a:srgbClr val="37B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7" autoAdjust="0"/>
  </p:normalViewPr>
  <p:slideViewPr>
    <p:cSldViewPr snapToGrid="0">
      <p:cViewPr varScale="1">
        <p:scale>
          <a:sx n="63" d="100"/>
          <a:sy n="63" d="100"/>
        </p:scale>
        <p:origin x="1245" y="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14CFB564-F609-4D6A-B7A1-3D4272BF8A56}" type="datetimeFigureOut">
              <a:rPr lang="zh-CN" altLang="en-US" smtClean="0"/>
              <a:t>2022/12/6</a:t>
            </a:fld>
            <a:endParaRPr lang="zh-CN" alt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E99BF65F-D44F-4528-A462-40F60C357A5F}" type="slidenum">
              <a:rPr lang="zh-CN" altLang="en-US" smtClean="0"/>
              <a:t>‹#›</a:t>
            </a:fld>
            <a:endParaRPr lang="zh-CN" altLang="en-US"/>
          </a:p>
        </p:txBody>
      </p:sp>
    </p:spTree>
    <p:extLst>
      <p:ext uri="{BB962C8B-B14F-4D97-AF65-F5344CB8AC3E}">
        <p14:creationId xmlns:p14="http://schemas.microsoft.com/office/powerpoint/2010/main" val="178827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地址映射：编译连接生成的可执行程序的地址空间是以</a:t>
            </a:r>
            <a:r>
              <a:rPr lang="en-US" altLang="zh-CN" dirty="0"/>
              <a:t>0</a:t>
            </a:r>
            <a:r>
              <a:rPr lang="zh-CN" altLang="en-US" dirty="0"/>
              <a:t>地址为参考的相对地址，而程序加载后的起始地址并非从</a:t>
            </a:r>
            <a:r>
              <a:rPr lang="en-US" altLang="zh-CN" dirty="0"/>
              <a:t>0</a:t>
            </a:r>
            <a:r>
              <a:rPr lang="zh-CN" altLang="en-US" dirty="0"/>
              <a:t>地址开始，因此需要进行地址映射。</a:t>
            </a:r>
            <a:endParaRPr lang="en-US" altLang="zh-CN" dirty="0"/>
          </a:p>
          <a:p>
            <a:pPr marL="228600" indent="-228600">
              <a:buFont typeface="+mj-lt"/>
              <a:buAutoNum type="arabicPeriod"/>
            </a:pPr>
            <a:r>
              <a:rPr lang="zh-CN" altLang="en-US" dirty="0"/>
              <a:t>内存空间的扩充：例如</a:t>
            </a:r>
            <a:r>
              <a:rPr lang="zh-CN" altLang="en-US" sz="1200" b="0" dirty="0">
                <a:solidFill>
                  <a:srgbClr val="000000"/>
                </a:solidFill>
                <a:latin typeface="宋体" panose="02010600030101010101" pitchFamily="2" charset="-122"/>
                <a:ea typeface="宋体"/>
              </a:rPr>
              <a:t>将挂起的进程调离内存放入外存。</a:t>
            </a:r>
            <a:endParaRPr lang="zh-CN" altLang="en-US" b="0"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2</a:t>
            </a:fld>
            <a:endParaRPr lang="zh-CN" altLang="en-US"/>
          </a:p>
        </p:txBody>
      </p:sp>
    </p:spTree>
    <p:extLst>
      <p:ext uri="{BB962C8B-B14F-4D97-AF65-F5344CB8AC3E}">
        <p14:creationId xmlns:p14="http://schemas.microsoft.com/office/powerpoint/2010/main" val="2644969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23</a:t>
            </a:fld>
            <a:endParaRPr lang="zh-CN" altLang="en-US"/>
          </a:p>
        </p:txBody>
      </p:sp>
    </p:spTree>
    <p:extLst>
      <p:ext uri="{BB962C8B-B14F-4D97-AF65-F5344CB8AC3E}">
        <p14:creationId xmlns:p14="http://schemas.microsoft.com/office/powerpoint/2010/main" val="369906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程序员习惯分段的思想</a:t>
            </a:r>
          </a:p>
        </p:txBody>
      </p:sp>
      <p:sp>
        <p:nvSpPr>
          <p:cNvPr id="4" name="灯片编号占位符 3"/>
          <p:cNvSpPr>
            <a:spLocks noGrp="1"/>
          </p:cNvSpPr>
          <p:nvPr>
            <p:ph type="sldNum" sz="quarter" idx="10"/>
          </p:nvPr>
        </p:nvSpPr>
        <p:spPr/>
        <p:txBody>
          <a:bodyPr/>
          <a:lstStyle/>
          <a:p>
            <a:fld id="{E99BF65F-D44F-4528-A462-40F60C357A5F}" type="slidenum">
              <a:rPr lang="zh-CN" altLang="en-US" smtClean="0"/>
              <a:t>24</a:t>
            </a:fld>
            <a:endParaRPr lang="zh-CN" altLang="en-US"/>
          </a:p>
        </p:txBody>
      </p:sp>
    </p:spTree>
    <p:extLst>
      <p:ext uri="{BB962C8B-B14F-4D97-AF65-F5344CB8AC3E}">
        <p14:creationId xmlns:p14="http://schemas.microsoft.com/office/powerpoint/2010/main" val="395276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地址转换：逻辑地址：段号</a:t>
            </a:r>
            <a:r>
              <a:rPr lang="en-US" altLang="zh-CN" dirty="0"/>
              <a:t>+</a:t>
            </a:r>
            <a:r>
              <a:rPr lang="zh-CN" altLang="en-US" dirty="0"/>
              <a:t>偏移</a:t>
            </a:r>
            <a:r>
              <a:rPr lang="en-US" altLang="zh-CN" dirty="0">
                <a:sym typeface="Wingdings" panose="05000000000000000000" pitchFamily="2" charset="2"/>
              </a:rPr>
              <a:t></a:t>
            </a:r>
            <a:r>
              <a:rPr lang="zh-CN" altLang="en-US" dirty="0">
                <a:sym typeface="Wingdings" panose="05000000000000000000" pitchFamily="2" charset="2"/>
              </a:rPr>
              <a:t>线性地址：页号</a:t>
            </a:r>
            <a:r>
              <a:rPr lang="en-US" altLang="zh-CN" dirty="0">
                <a:sym typeface="Wingdings" panose="05000000000000000000" pitchFamily="2" charset="2"/>
              </a:rPr>
              <a:t>+</a:t>
            </a:r>
            <a:r>
              <a:rPr lang="zh-CN" altLang="en-US" dirty="0">
                <a:sym typeface="Wingdings" panose="05000000000000000000" pitchFamily="2" charset="2"/>
              </a:rPr>
              <a:t>偏移</a:t>
            </a:r>
            <a:r>
              <a:rPr lang="en-US" altLang="zh-CN" dirty="0">
                <a:sym typeface="Wingdings" panose="05000000000000000000" pitchFamily="2" charset="2"/>
              </a:rPr>
              <a:t></a:t>
            </a:r>
            <a:r>
              <a:rPr lang="zh-CN" altLang="en-US" dirty="0">
                <a:sym typeface="Wingdings" panose="05000000000000000000" pitchFamily="2" charset="2"/>
              </a:rPr>
              <a:t>物理地址</a:t>
            </a:r>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25</a:t>
            </a:fld>
            <a:endParaRPr lang="zh-CN" altLang="en-US"/>
          </a:p>
        </p:txBody>
      </p:sp>
    </p:spTree>
    <p:extLst>
      <p:ext uri="{BB962C8B-B14F-4D97-AF65-F5344CB8AC3E}">
        <p14:creationId xmlns:p14="http://schemas.microsoft.com/office/powerpoint/2010/main" val="40184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逻辑地址</a:t>
            </a:r>
            <a:r>
              <a:rPr lang="en-US" altLang="zh-CN" dirty="0"/>
              <a:t>32</a:t>
            </a:r>
            <a:r>
              <a:rPr lang="zh-CN" altLang="en-US" dirty="0"/>
              <a:t>位。虚拟地址空间到物理地址空间的映射对用户是透明的，由操作系统完成（支持</a:t>
            </a:r>
            <a:r>
              <a:rPr lang="en-US" altLang="zh-CN" dirty="0"/>
              <a:t>MMU</a:t>
            </a:r>
            <a:r>
              <a:rPr lang="zh-CN" altLang="en-US" dirty="0"/>
              <a:t>的</a:t>
            </a:r>
            <a:r>
              <a:rPr lang="en-US" altLang="zh-CN" dirty="0"/>
              <a:t>CPU</a:t>
            </a:r>
            <a:r>
              <a:rPr lang="zh-CN" altLang="en-US" dirty="0"/>
              <a:t>硬件实现）</a:t>
            </a:r>
          </a:p>
        </p:txBody>
      </p:sp>
      <p:sp>
        <p:nvSpPr>
          <p:cNvPr id="4" name="灯片编号占位符 3"/>
          <p:cNvSpPr>
            <a:spLocks noGrp="1"/>
          </p:cNvSpPr>
          <p:nvPr>
            <p:ph type="sldNum" sz="quarter" idx="10"/>
          </p:nvPr>
        </p:nvSpPr>
        <p:spPr/>
        <p:txBody>
          <a:bodyPr/>
          <a:lstStyle/>
          <a:p>
            <a:fld id="{E99BF65F-D44F-4528-A462-40F60C357A5F}" type="slidenum">
              <a:rPr lang="zh-CN" altLang="en-US" smtClean="0"/>
              <a:t>26</a:t>
            </a:fld>
            <a:endParaRPr lang="zh-CN" altLang="en-US"/>
          </a:p>
        </p:txBody>
      </p:sp>
    </p:spTree>
    <p:extLst>
      <p:ext uri="{BB962C8B-B14F-4D97-AF65-F5344CB8AC3E}">
        <p14:creationId xmlns:p14="http://schemas.microsoft.com/office/powerpoint/2010/main" val="1128268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9BF65F-D44F-4528-A462-40F60C357A5F}" type="slidenum">
              <a:rPr lang="zh-CN" altLang="en-US" smtClean="0"/>
              <a:t>6</a:t>
            </a:fld>
            <a:endParaRPr lang="zh-CN" altLang="en-US"/>
          </a:p>
        </p:txBody>
      </p:sp>
    </p:spTree>
    <p:extLst>
      <p:ext uri="{BB962C8B-B14F-4D97-AF65-F5344CB8AC3E}">
        <p14:creationId xmlns:p14="http://schemas.microsoft.com/office/powerpoint/2010/main" val="4226518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9BF65F-D44F-4528-A462-40F60C357A5F}" type="slidenum">
              <a:rPr lang="zh-CN" altLang="en-US" smtClean="0"/>
              <a:t>7</a:t>
            </a:fld>
            <a:endParaRPr lang="zh-CN" altLang="en-US"/>
          </a:p>
        </p:txBody>
      </p:sp>
    </p:spTree>
    <p:extLst>
      <p:ext uri="{BB962C8B-B14F-4D97-AF65-F5344CB8AC3E}">
        <p14:creationId xmlns:p14="http://schemas.microsoft.com/office/powerpoint/2010/main" val="107092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9BF65F-D44F-4528-A462-40F60C357A5F}" type="slidenum">
              <a:rPr lang="zh-CN" altLang="en-US" smtClean="0"/>
              <a:t>8</a:t>
            </a:fld>
            <a:endParaRPr lang="zh-CN" altLang="en-US"/>
          </a:p>
        </p:txBody>
      </p:sp>
    </p:spTree>
    <p:extLst>
      <p:ext uri="{BB962C8B-B14F-4D97-AF65-F5344CB8AC3E}">
        <p14:creationId xmlns:p14="http://schemas.microsoft.com/office/powerpoint/2010/main" val="24361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9BF65F-D44F-4528-A462-40F60C357A5F}" type="slidenum">
              <a:rPr lang="zh-CN" altLang="en-US" smtClean="0"/>
              <a:t>9</a:t>
            </a:fld>
            <a:endParaRPr lang="zh-CN" altLang="en-US"/>
          </a:p>
        </p:txBody>
      </p:sp>
    </p:spTree>
    <p:extLst>
      <p:ext uri="{BB962C8B-B14F-4D97-AF65-F5344CB8AC3E}">
        <p14:creationId xmlns:p14="http://schemas.microsoft.com/office/powerpoint/2010/main" val="6426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分区分配的目标：</a:t>
            </a:r>
            <a:r>
              <a:rPr lang="zh-CN" altLang="en-US" sz="1200" dirty="0">
                <a:sym typeface="Symbol" panose="05050102010706020507" pitchFamily="18" charset="2"/>
              </a:rPr>
              <a:t>找到合适的空闲分区</a:t>
            </a:r>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14</a:t>
            </a:fld>
            <a:endParaRPr lang="zh-CN" altLang="en-US"/>
          </a:p>
        </p:txBody>
      </p:sp>
    </p:spTree>
    <p:extLst>
      <p:ext uri="{BB962C8B-B14F-4D97-AF65-F5344CB8AC3E}">
        <p14:creationId xmlns:p14="http://schemas.microsoft.com/office/powerpoint/2010/main" val="215595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程序员习惯将程序按照逻辑性分为若干段。每一个段都有完整的逻辑意义。各段都从</a:t>
            </a:r>
            <a:r>
              <a:rPr lang="en-US" altLang="zh-CN" dirty="0"/>
              <a:t>0</a:t>
            </a:r>
            <a:r>
              <a:rPr lang="zh-CN" altLang="en-US" dirty="0"/>
              <a:t>开始进行相对编址。</a:t>
            </a:r>
          </a:p>
        </p:txBody>
      </p:sp>
      <p:sp>
        <p:nvSpPr>
          <p:cNvPr id="4" name="灯片编号占位符 3"/>
          <p:cNvSpPr>
            <a:spLocks noGrp="1"/>
          </p:cNvSpPr>
          <p:nvPr>
            <p:ph type="sldNum" sz="quarter" idx="10"/>
          </p:nvPr>
        </p:nvSpPr>
        <p:spPr/>
        <p:txBody>
          <a:bodyPr/>
          <a:lstStyle/>
          <a:p>
            <a:fld id="{E99BF65F-D44F-4528-A462-40F60C357A5F}" type="slidenum">
              <a:rPr lang="zh-CN" altLang="en-US" smtClean="0"/>
              <a:t>18</a:t>
            </a:fld>
            <a:endParaRPr lang="zh-CN" altLang="en-US"/>
          </a:p>
        </p:txBody>
      </p:sp>
    </p:spTree>
    <p:extLst>
      <p:ext uri="{BB962C8B-B14F-4D97-AF65-F5344CB8AC3E}">
        <p14:creationId xmlns:p14="http://schemas.microsoft.com/office/powerpoint/2010/main" val="27157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段仍装入一个分区，因此内存分区表仍然存在。</a:t>
            </a:r>
            <a:endParaRPr lang="en-US" altLang="zh-CN" dirty="0"/>
          </a:p>
          <a:p>
            <a:pPr marL="228600" indent="-228600">
              <a:buFont typeface="+mj-lt"/>
              <a:buAutoNum type="arabicPeriod"/>
            </a:pPr>
            <a:r>
              <a:rPr lang="zh-CN" altLang="en-US" dirty="0"/>
              <a:t>利用段表，可以查找到段的基地址及其长度。</a:t>
            </a:r>
          </a:p>
        </p:txBody>
      </p:sp>
      <p:sp>
        <p:nvSpPr>
          <p:cNvPr id="4" name="灯片编号占位符 3"/>
          <p:cNvSpPr>
            <a:spLocks noGrp="1"/>
          </p:cNvSpPr>
          <p:nvPr>
            <p:ph type="sldNum" sz="quarter" idx="10"/>
          </p:nvPr>
        </p:nvSpPr>
        <p:spPr/>
        <p:txBody>
          <a:bodyPr/>
          <a:lstStyle/>
          <a:p>
            <a:fld id="{E99BF65F-D44F-4528-A462-40F60C357A5F}" type="slidenum">
              <a:rPr lang="zh-CN" altLang="en-US" smtClean="0"/>
              <a:t>19</a:t>
            </a:fld>
            <a:endParaRPr lang="zh-CN" altLang="en-US"/>
          </a:p>
        </p:txBody>
      </p:sp>
    </p:spTree>
    <p:extLst>
      <p:ext uri="{BB962C8B-B14F-4D97-AF65-F5344CB8AC3E}">
        <p14:creationId xmlns:p14="http://schemas.microsoft.com/office/powerpoint/2010/main" val="129830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分区方式，给程序分配的是连续空间。分页技术则将内存分为离散的块（帧、页框），进程请求内存时一次分配一小块。</a:t>
            </a:r>
          </a:p>
        </p:txBody>
      </p:sp>
      <p:sp>
        <p:nvSpPr>
          <p:cNvPr id="4" name="灯片编号占位符 3"/>
          <p:cNvSpPr>
            <a:spLocks noGrp="1"/>
          </p:cNvSpPr>
          <p:nvPr>
            <p:ph type="sldNum" sz="quarter" idx="10"/>
          </p:nvPr>
        </p:nvSpPr>
        <p:spPr/>
        <p:txBody>
          <a:bodyPr/>
          <a:lstStyle/>
          <a:p>
            <a:fld id="{E99BF65F-D44F-4528-A462-40F60C357A5F}" type="slidenum">
              <a:rPr lang="zh-CN" altLang="en-US" smtClean="0"/>
              <a:t>22</a:t>
            </a:fld>
            <a:endParaRPr lang="zh-CN" altLang="en-US"/>
          </a:p>
        </p:txBody>
      </p:sp>
    </p:spTree>
    <p:extLst>
      <p:ext uri="{BB962C8B-B14F-4D97-AF65-F5344CB8AC3E}">
        <p14:creationId xmlns:p14="http://schemas.microsoft.com/office/powerpoint/2010/main" val="937263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9450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271771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163782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8" name="Rectangle 4"/>
          <p:cNvSpPr/>
          <p:nvPr userDrawn="1"/>
        </p:nvSpPr>
        <p:spPr>
          <a:xfrm>
            <a:off x="319020" y="368489"/>
            <a:ext cx="11520000" cy="612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ounded Rectangle 7"/>
          <p:cNvSpPr/>
          <p:nvPr userDrawn="1"/>
        </p:nvSpPr>
        <p:spPr>
          <a:xfrm>
            <a:off x="11697188" y="1471253"/>
            <a:ext cx="288000" cy="4068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userDrawn="1"/>
        </p:nvSpPr>
        <p:spPr>
          <a:xfrm>
            <a:off x="11721551" y="1530926"/>
            <a:ext cx="246221" cy="4105593"/>
          </a:xfrm>
          <a:prstGeom prst="rect">
            <a:avLst/>
          </a:prstGeom>
          <a:noFill/>
        </p:spPr>
        <p:txBody>
          <a:bodyPr vert="eaVert" wrap="square" lIns="0" tIns="0" rIns="0" bIns="0" rtlCol="0">
            <a:spAutoFit/>
          </a:bodyPr>
          <a:lstStyle/>
          <a:p>
            <a:r>
              <a:rPr lang="zh-CN" altLang="en-US" sz="1600" kern="1200">
                <a:solidFill>
                  <a:srgbClr val="404040"/>
                </a:solidFill>
                <a:latin typeface="微软雅黑" panose="020B0503020204020204" pitchFamily="34" charset="-122"/>
                <a:ea typeface="微软雅黑" panose="020B0503020204020204" pitchFamily="34" charset="-122"/>
                <a:cs typeface="+mn-cs"/>
              </a:rPr>
              <a:t>数据结构与算法  电子科技大学</a:t>
            </a:r>
            <a:endParaRPr lang="zh-CN" altLang="en-US" sz="1600" kern="1200" dirty="0">
              <a:solidFill>
                <a:srgbClr val="404040"/>
              </a:solidFill>
              <a:latin typeface="微软雅黑" panose="020B0503020204020204" pitchFamily="34" charset="-122"/>
              <a:ea typeface="微软雅黑" panose="020B0503020204020204" pitchFamily="34" charset="-122"/>
              <a:cs typeface="+mn-cs"/>
            </a:endParaRPr>
          </a:p>
        </p:txBody>
      </p:sp>
      <p:sp>
        <p:nvSpPr>
          <p:cNvPr id="13" name="圆角矩形 12"/>
          <p:cNvSpPr/>
          <p:nvPr userDrawn="1"/>
        </p:nvSpPr>
        <p:spPr>
          <a:xfrm>
            <a:off x="10697251" y="6306442"/>
            <a:ext cx="972000" cy="324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Slide Number Placeholder 5"/>
          <p:cNvSpPr txBox="1">
            <a:spLocks/>
          </p:cNvSpPr>
          <p:nvPr userDrawn="1"/>
        </p:nvSpPr>
        <p:spPr>
          <a:xfrm>
            <a:off x="10852481" y="6269676"/>
            <a:ext cx="838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6F9FB9-CEB1-457A-B993-A1A76D83EC0F}" type="slidenum">
              <a:rPr lang="zh-CN" altLang="en-US" sz="2200" smtClean="0">
                <a:solidFill>
                  <a:srgbClr val="404040"/>
                </a:solidFill>
                <a:latin typeface="Times New Roman" panose="02020603050405020304" pitchFamily="18" charset="0"/>
                <a:cs typeface="Times New Roman" panose="02020603050405020304" pitchFamily="18" charset="0"/>
              </a:rPr>
              <a:pPr/>
              <a:t>‹#›</a:t>
            </a:fld>
            <a:endParaRPr lang="zh-CN" altLang="en-US" sz="2200" dirty="0">
              <a:solidFill>
                <a:srgbClr val="404040"/>
              </a:solidFill>
              <a:latin typeface="Times New Roman" panose="02020603050405020304" pitchFamily="18" charset="0"/>
              <a:cs typeface="Times New Roman" panose="02020603050405020304" pitchFamily="18" charset="0"/>
            </a:endParaRPr>
          </a:p>
        </p:txBody>
      </p:sp>
      <p:sp>
        <p:nvSpPr>
          <p:cNvPr id="15" name="TextBox 14"/>
          <p:cNvSpPr txBox="1"/>
          <p:nvPr userDrawn="1"/>
        </p:nvSpPr>
        <p:spPr>
          <a:xfrm>
            <a:off x="10599242" y="6264215"/>
            <a:ext cx="1168017" cy="400110"/>
          </a:xfrm>
          <a:prstGeom prst="rect">
            <a:avLst/>
          </a:prstGeom>
          <a:noFill/>
        </p:spPr>
        <p:txBody>
          <a:bodyPr wrap="square" rtlCol="0">
            <a:spAutoFit/>
          </a:bodyPr>
          <a:lstStyle/>
          <a:p>
            <a:r>
              <a:rPr lang="en-US" altLang="zh-CN" sz="2000" dirty="0">
                <a:solidFill>
                  <a:srgbClr val="404040"/>
                </a:solidFill>
                <a:latin typeface="Times New Roman" panose="02020603050405020304" pitchFamily="18" charset="0"/>
                <a:cs typeface="Times New Roman" panose="02020603050405020304" pitchFamily="18" charset="0"/>
              </a:rPr>
              <a:t>Page </a:t>
            </a:r>
            <a:endParaRPr lang="zh-CN" altLang="en-US" sz="2000" dirty="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42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390037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267137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227028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389466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425248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240801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107680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6C3F-8C63-432F-9AD1-2207182A8732}" type="datetimeFigureOut">
              <a:rPr lang="zh-CN" altLang="en-US" smtClean="0"/>
              <a:t>2022/12/6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186986738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3981332"/>
            <a:ext cx="5657850" cy="500265"/>
          </a:xfrm>
          <a:prstGeom prst="rect">
            <a:avLst/>
          </a:prstGeom>
        </p:spPr>
        <p:txBody>
          <a:bodyPr wrap="square">
            <a:spAutoFit/>
          </a:bodyPr>
          <a:lstStyle/>
          <a:p>
            <a:pPr algn="ctr">
              <a:lnSpc>
                <a:spcPct val="150000"/>
              </a:lnSpc>
              <a:spcBef>
                <a:spcPct val="50000"/>
              </a:spcBef>
            </a:pPr>
            <a:r>
              <a:rPr lang="en-US" altLang="zh-CN" sz="2000" b="1" dirty="0">
                <a:solidFill>
                  <a:schemeClr val="bg1"/>
                </a:solidFill>
                <a:latin typeface="Microsoft YaHei UI" panose="020B0503020204020204" pitchFamily="34" charset="-122"/>
                <a:ea typeface="Microsoft YaHei UI" panose="020B0503020204020204" pitchFamily="34" charset="-122"/>
              </a:rPr>
              <a:t>5.3    </a:t>
            </a:r>
            <a:r>
              <a:rPr lang="zh-CN" altLang="en-US" sz="2000" b="1" dirty="0">
                <a:solidFill>
                  <a:schemeClr val="bg1"/>
                </a:solidFill>
                <a:latin typeface="Microsoft YaHei UI" panose="020B0503020204020204" pitchFamily="34" charset="-122"/>
                <a:ea typeface="Microsoft YaHei UI" panose="020B0503020204020204" pitchFamily="34" charset="-122"/>
              </a:rPr>
              <a:t>内存管理</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资源管理</a:t>
            </a:r>
          </a:p>
        </p:txBody>
      </p:sp>
    </p:spTree>
    <p:extLst>
      <p:ext uri="{BB962C8B-B14F-4D97-AF65-F5344CB8AC3E}">
        <p14:creationId xmlns:p14="http://schemas.microsoft.com/office/powerpoint/2010/main" val="375318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498" y="2132930"/>
            <a:ext cx="11404879" cy="707886"/>
          </a:xfrm>
          <a:prstGeom prst="rect">
            <a:avLst/>
          </a:prstGeom>
          <a:solidFill>
            <a:srgbClr val="0070C0"/>
          </a:solidFill>
        </p:spPr>
        <p:txBody>
          <a:bodyPr wrap="square" rtlCol="0">
            <a:spAutoFit/>
          </a:bodyPr>
          <a:lstStyle/>
          <a:p>
            <a:pPr algn="ctr"/>
            <a:r>
              <a:rPr lang="zh-CN" altLang="en-US" sz="4000" b="1" dirty="0">
                <a:solidFill>
                  <a:srgbClr val="FFFF00"/>
                </a:solidFill>
                <a:latin typeface="华文新魏" panose="02010800040101010101" pitchFamily="2" charset="-122"/>
                <a:ea typeface="华文新魏" panose="02010800040101010101" pitchFamily="2" charset="-122"/>
              </a:rPr>
              <a:t>连续分配存储管理</a:t>
            </a:r>
            <a:endParaRPr lang="zh-CN" altLang="en-US" sz="4000" dirty="0">
              <a:solidFill>
                <a:schemeClr val="bg1"/>
              </a:solidFill>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5CD5EA52-CA8D-4669-9512-C9489531B8A0}"/>
              </a:ext>
            </a:extLst>
          </p:cNvPr>
          <p:cNvSpPr/>
          <p:nvPr/>
        </p:nvSpPr>
        <p:spPr>
          <a:xfrm>
            <a:off x="2513093" y="3960113"/>
            <a:ext cx="7911068" cy="1200329"/>
          </a:xfrm>
          <a:prstGeom prst="rect">
            <a:avLst/>
          </a:prstGeom>
        </p:spPr>
        <p:txBody>
          <a:bodyPr wrap="square">
            <a:spAutoFit/>
          </a:bodyPr>
          <a:lstStyle/>
          <a:p>
            <a:pPr marL="533400" indent="-533400">
              <a:buFont typeface="Arial" panose="020B0604020202020204" pitchFamily="34" charset="0"/>
              <a:buChar char="•"/>
            </a:pPr>
            <a:r>
              <a:rPr lang="zh-CN" altLang="en-US" sz="2400" b="1" dirty="0"/>
              <a:t>为一个用户程序分配一个连续的内存空间</a:t>
            </a:r>
          </a:p>
          <a:p>
            <a:pPr marL="533400" indent="-533400">
              <a:buFont typeface="Arial" panose="020B0604020202020204" pitchFamily="34" charset="0"/>
              <a:buChar char="•"/>
            </a:pPr>
            <a:r>
              <a:rPr lang="zh-CN" altLang="en-US" sz="2400" b="1" dirty="0"/>
              <a:t>内存空间本来就是连续的</a:t>
            </a:r>
          </a:p>
          <a:p>
            <a:pPr marL="533400" indent="-533400">
              <a:buFont typeface="Arial" panose="020B0604020202020204" pitchFamily="34" charset="0"/>
              <a:buChar char="•"/>
            </a:pPr>
            <a:r>
              <a:rPr lang="zh-CN" altLang="en-US" sz="2400" b="1" dirty="0"/>
              <a:t>用连续的内存装入连续的程序，减少管理工作的难度</a:t>
            </a:r>
          </a:p>
        </p:txBody>
      </p:sp>
    </p:spTree>
    <p:extLst>
      <p:ext uri="{BB962C8B-B14F-4D97-AF65-F5344CB8AC3E}">
        <p14:creationId xmlns:p14="http://schemas.microsoft.com/office/powerpoint/2010/main" val="55493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10"/>
          <p:cNvSpPr/>
          <p:nvPr/>
        </p:nvSpPr>
        <p:spPr>
          <a:xfrm>
            <a:off x="542922" y="100964"/>
            <a:ext cx="6099037"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分区存储管理（</a:t>
            </a: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）固定分区</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等长</a:t>
            </a:r>
          </a:p>
        </p:txBody>
      </p:sp>
      <p:sp>
        <p:nvSpPr>
          <p:cNvPr id="34" name="Rectangle 3"/>
          <p:cNvSpPr>
            <a:spLocks noChangeArrowheads="1"/>
          </p:cNvSpPr>
          <p:nvPr/>
        </p:nvSpPr>
        <p:spPr bwMode="auto">
          <a:xfrm>
            <a:off x="948054" y="971344"/>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给你一个面包，</a:t>
            </a:r>
            <a:r>
              <a:rPr lang="en-US" altLang="zh-CN" dirty="0">
                <a:solidFill>
                  <a:srgbClr val="FF0000"/>
                </a:solidFill>
              </a:rPr>
              <a:t>n</a:t>
            </a:r>
            <a:r>
              <a:rPr lang="zh-CN" altLang="en-US" dirty="0">
                <a:solidFill>
                  <a:srgbClr val="FF0000"/>
                </a:solidFill>
              </a:rPr>
              <a:t>个孩子来吃，怎么办</a:t>
            </a:r>
            <a:r>
              <a:rPr lang="en-US" altLang="zh-CN" dirty="0">
                <a:solidFill>
                  <a:srgbClr val="FF0000"/>
                </a:solidFill>
              </a:rPr>
              <a:t>?</a:t>
            </a:r>
          </a:p>
        </p:txBody>
      </p:sp>
      <p:grpSp>
        <p:nvGrpSpPr>
          <p:cNvPr id="50" name="Group 4"/>
          <p:cNvGrpSpPr>
            <a:grpSpLocks/>
          </p:cNvGrpSpPr>
          <p:nvPr/>
        </p:nvGrpSpPr>
        <p:grpSpPr bwMode="auto">
          <a:xfrm>
            <a:off x="1325879" y="1580944"/>
            <a:ext cx="3848100" cy="603250"/>
            <a:chOff x="2928" y="3426"/>
            <a:chExt cx="2424" cy="380"/>
          </a:xfrm>
        </p:grpSpPr>
        <p:sp>
          <p:nvSpPr>
            <p:cNvPr id="51" name="Rectangle 5"/>
            <p:cNvSpPr>
              <a:spLocks noChangeArrowheads="1"/>
            </p:cNvSpPr>
            <p:nvPr/>
          </p:nvSpPr>
          <p:spPr bwMode="auto">
            <a:xfrm>
              <a:off x="2928" y="3426"/>
              <a:ext cx="2424"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等分</a:t>
              </a:r>
              <a:r>
                <a:rPr lang="en-US" altLang="zh-CN" sz="2400" dirty="0"/>
                <a:t>…</a:t>
              </a:r>
            </a:p>
          </p:txBody>
        </p:sp>
        <p:pic>
          <p:nvPicPr>
            <p:cNvPr id="52"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 y="358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7"/>
          <p:cNvGrpSpPr>
            <a:grpSpLocks/>
          </p:cNvGrpSpPr>
          <p:nvPr/>
        </p:nvGrpSpPr>
        <p:grpSpPr bwMode="auto">
          <a:xfrm>
            <a:off x="1325879" y="2066719"/>
            <a:ext cx="4038600" cy="1063625"/>
            <a:chOff x="2928" y="3426"/>
            <a:chExt cx="2544" cy="670"/>
          </a:xfrm>
        </p:grpSpPr>
        <p:sp>
          <p:nvSpPr>
            <p:cNvPr id="54" name="Rectangle 8"/>
            <p:cNvSpPr>
              <a:spLocks noChangeArrowheads="1"/>
            </p:cNvSpPr>
            <p:nvPr/>
          </p:nvSpPr>
          <p:spPr bwMode="auto">
            <a:xfrm>
              <a:off x="2928" y="3426"/>
              <a:ext cx="2544" cy="6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操作系统初始化时将内存</a:t>
              </a:r>
              <a:r>
                <a:rPr lang="zh-CN" altLang="en-US" sz="2400" dirty="0">
                  <a:solidFill>
                    <a:srgbClr val="FF0000"/>
                  </a:solidFill>
                </a:rPr>
                <a:t>等分</a:t>
              </a:r>
              <a:r>
                <a:rPr lang="zh-CN" altLang="en-US" sz="2400" dirty="0"/>
                <a:t>成</a:t>
              </a:r>
              <a:r>
                <a:rPr lang="en-US" altLang="zh-CN" sz="2400" dirty="0"/>
                <a:t>k</a:t>
              </a:r>
              <a:r>
                <a:rPr lang="zh-CN" altLang="en-US" sz="2400" dirty="0"/>
                <a:t>个分区</a:t>
              </a:r>
            </a:p>
          </p:txBody>
        </p:sp>
        <p:pic>
          <p:nvPicPr>
            <p:cNvPr id="55"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 y="358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11"/>
          <p:cNvGrpSpPr>
            <a:grpSpLocks/>
          </p:cNvGrpSpPr>
          <p:nvPr/>
        </p:nvGrpSpPr>
        <p:grpSpPr bwMode="auto">
          <a:xfrm>
            <a:off x="6827523" y="1661540"/>
            <a:ext cx="3657600" cy="4572000"/>
            <a:chOff x="3264" y="1169"/>
            <a:chExt cx="2304" cy="2880"/>
          </a:xfrm>
        </p:grpSpPr>
        <p:sp>
          <p:nvSpPr>
            <p:cNvPr id="58" name="Rectangle 12"/>
            <p:cNvSpPr>
              <a:spLocks noChangeArrowheads="1"/>
            </p:cNvSpPr>
            <p:nvPr/>
          </p:nvSpPr>
          <p:spPr bwMode="auto">
            <a:xfrm>
              <a:off x="4512" y="1169"/>
              <a:ext cx="1056" cy="28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59" name="Rectangle 13"/>
            <p:cNvSpPr>
              <a:spLocks noChangeArrowheads="1"/>
            </p:cNvSpPr>
            <p:nvPr/>
          </p:nvSpPr>
          <p:spPr bwMode="auto">
            <a:xfrm>
              <a:off x="4512" y="2897"/>
              <a:ext cx="1056" cy="57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0" name="Text Box 14"/>
            <p:cNvSpPr txBox="1">
              <a:spLocks noChangeArrowheads="1"/>
            </p:cNvSpPr>
            <p:nvPr/>
          </p:nvSpPr>
          <p:spPr bwMode="auto">
            <a:xfrm>
              <a:off x="4786" y="3041"/>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分区</a:t>
              </a:r>
              <a:r>
                <a:rPr lang="en-US" altLang="zh-CN" sz="2000"/>
                <a:t>1 </a:t>
              </a:r>
            </a:p>
          </p:txBody>
        </p:sp>
        <p:sp>
          <p:nvSpPr>
            <p:cNvPr id="61" name="Rectangle 15"/>
            <p:cNvSpPr>
              <a:spLocks noChangeArrowheads="1"/>
            </p:cNvSpPr>
            <p:nvPr/>
          </p:nvSpPr>
          <p:spPr bwMode="auto">
            <a:xfrm>
              <a:off x="4512" y="3473"/>
              <a:ext cx="1056" cy="576"/>
            </a:xfrm>
            <a:prstGeom prst="rect">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2" name="Text Box 16"/>
            <p:cNvSpPr txBox="1">
              <a:spLocks noChangeArrowheads="1"/>
            </p:cNvSpPr>
            <p:nvPr/>
          </p:nvSpPr>
          <p:spPr bwMode="auto">
            <a:xfrm>
              <a:off x="4671" y="3617"/>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操作系统 </a:t>
              </a:r>
            </a:p>
          </p:txBody>
        </p:sp>
        <p:sp>
          <p:nvSpPr>
            <p:cNvPr id="63" name="Rectangle 17"/>
            <p:cNvSpPr>
              <a:spLocks noChangeArrowheads="1"/>
            </p:cNvSpPr>
            <p:nvPr/>
          </p:nvSpPr>
          <p:spPr bwMode="auto">
            <a:xfrm>
              <a:off x="4512" y="2321"/>
              <a:ext cx="1056" cy="57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4" name="Text Box 18"/>
            <p:cNvSpPr txBox="1">
              <a:spLocks noChangeArrowheads="1"/>
            </p:cNvSpPr>
            <p:nvPr/>
          </p:nvSpPr>
          <p:spPr bwMode="auto">
            <a:xfrm>
              <a:off x="4786" y="2465"/>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分区</a:t>
              </a:r>
              <a:r>
                <a:rPr lang="en-US" altLang="zh-CN" sz="2000"/>
                <a:t>2 </a:t>
              </a:r>
            </a:p>
          </p:txBody>
        </p:sp>
        <p:sp>
          <p:nvSpPr>
            <p:cNvPr id="65" name="Rectangle 19"/>
            <p:cNvSpPr>
              <a:spLocks noChangeArrowheads="1"/>
            </p:cNvSpPr>
            <p:nvPr/>
          </p:nvSpPr>
          <p:spPr bwMode="auto">
            <a:xfrm>
              <a:off x="4512" y="1745"/>
              <a:ext cx="1056" cy="57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6" name="Text Box 20"/>
            <p:cNvSpPr txBox="1">
              <a:spLocks noChangeArrowheads="1"/>
            </p:cNvSpPr>
            <p:nvPr/>
          </p:nvSpPr>
          <p:spPr bwMode="auto">
            <a:xfrm>
              <a:off x="4786" y="1889"/>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分区</a:t>
              </a:r>
              <a:r>
                <a:rPr lang="en-US" altLang="zh-CN" sz="2000"/>
                <a:t>3 </a:t>
              </a:r>
            </a:p>
          </p:txBody>
        </p:sp>
        <p:sp>
          <p:nvSpPr>
            <p:cNvPr id="67" name="Rectangle 21"/>
            <p:cNvSpPr>
              <a:spLocks noChangeArrowheads="1"/>
            </p:cNvSpPr>
            <p:nvPr/>
          </p:nvSpPr>
          <p:spPr bwMode="auto">
            <a:xfrm>
              <a:off x="4512" y="1169"/>
              <a:ext cx="1056" cy="57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8" name="Text Box 22"/>
            <p:cNvSpPr txBox="1">
              <a:spLocks noChangeArrowheads="1"/>
            </p:cNvSpPr>
            <p:nvPr/>
          </p:nvSpPr>
          <p:spPr bwMode="auto">
            <a:xfrm>
              <a:off x="4786" y="1313"/>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分区</a:t>
              </a:r>
              <a:r>
                <a:rPr lang="en-US" altLang="zh-CN" sz="2000"/>
                <a:t>4 </a:t>
              </a:r>
            </a:p>
          </p:txBody>
        </p:sp>
        <p:sp>
          <p:nvSpPr>
            <p:cNvPr id="69" name="Line 23"/>
            <p:cNvSpPr>
              <a:spLocks noChangeShapeType="1"/>
            </p:cNvSpPr>
            <p:nvPr/>
          </p:nvSpPr>
          <p:spPr bwMode="auto">
            <a:xfrm flipV="1">
              <a:off x="4176" y="1409"/>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24"/>
            <p:cNvSpPr>
              <a:spLocks noChangeShapeType="1"/>
            </p:cNvSpPr>
            <p:nvPr/>
          </p:nvSpPr>
          <p:spPr bwMode="auto">
            <a:xfrm>
              <a:off x="4176" y="1697"/>
              <a:ext cx="336"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25"/>
            <p:cNvSpPr>
              <a:spLocks noChangeShapeType="1"/>
            </p:cNvSpPr>
            <p:nvPr/>
          </p:nvSpPr>
          <p:spPr bwMode="auto">
            <a:xfrm>
              <a:off x="4176" y="1697"/>
              <a:ext cx="336"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26"/>
            <p:cNvSpPr>
              <a:spLocks noChangeShapeType="1"/>
            </p:cNvSpPr>
            <p:nvPr/>
          </p:nvSpPr>
          <p:spPr bwMode="auto">
            <a:xfrm>
              <a:off x="4176" y="1697"/>
              <a:ext cx="336"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Rectangle 27"/>
            <p:cNvSpPr>
              <a:spLocks noChangeArrowheads="1"/>
            </p:cNvSpPr>
            <p:nvPr/>
          </p:nvSpPr>
          <p:spPr bwMode="auto">
            <a:xfrm>
              <a:off x="3840" y="1553"/>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4" name="Rectangle 28"/>
            <p:cNvSpPr>
              <a:spLocks noChangeArrowheads="1"/>
            </p:cNvSpPr>
            <p:nvPr/>
          </p:nvSpPr>
          <p:spPr bwMode="auto">
            <a:xfrm>
              <a:off x="3312" y="1553"/>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5" name="Line 29"/>
            <p:cNvSpPr>
              <a:spLocks noChangeShapeType="1"/>
            </p:cNvSpPr>
            <p:nvPr/>
          </p:nvSpPr>
          <p:spPr bwMode="auto">
            <a:xfrm>
              <a:off x="3648" y="1713"/>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Text Box 30"/>
            <p:cNvSpPr txBox="1">
              <a:spLocks noChangeArrowheads="1"/>
            </p:cNvSpPr>
            <p:nvPr/>
          </p:nvSpPr>
          <p:spPr bwMode="auto">
            <a:xfrm>
              <a:off x="3264" y="124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accent2"/>
                  </a:solidFill>
                </a:rPr>
                <a:t>请求队列</a:t>
              </a:r>
            </a:p>
          </p:txBody>
        </p:sp>
      </p:grpSp>
      <p:sp>
        <p:nvSpPr>
          <p:cNvPr id="2" name="矩形 1">
            <a:extLst>
              <a:ext uri="{FF2B5EF4-FFF2-40B4-BE49-F238E27FC236}">
                <a16:creationId xmlns:a16="http://schemas.microsoft.com/office/drawing/2014/main" id="{82617152-EA29-4A78-8E83-F6C6A6A0C3DE}"/>
              </a:ext>
            </a:extLst>
          </p:cNvPr>
          <p:cNvSpPr/>
          <p:nvPr/>
        </p:nvSpPr>
        <p:spPr>
          <a:xfrm>
            <a:off x="674913" y="4602324"/>
            <a:ext cx="7260773" cy="1631216"/>
          </a:xfrm>
          <a:prstGeom prst="rect">
            <a:avLst/>
          </a:prstGeom>
        </p:spPr>
        <p:txBody>
          <a:bodyPr wrap="square">
            <a:spAutoFit/>
          </a:bodyPr>
          <a:lstStyle/>
          <a:p>
            <a:r>
              <a:rPr lang="zh-CN" altLang="en-US" sz="2400" b="1" u="sng" dirty="0">
                <a:latin typeface="+mn-ea"/>
              </a:rPr>
              <a:t>分区存储管理：</a:t>
            </a:r>
            <a:endParaRPr lang="en-US" altLang="zh-CN" sz="2400" b="1" u="sng" dirty="0">
              <a:latin typeface="+mn-ea"/>
            </a:endParaRPr>
          </a:p>
          <a:p>
            <a:r>
              <a:rPr lang="zh-CN" altLang="en-US" sz="2400" b="1" dirty="0">
                <a:latin typeface="+mn-ea"/>
              </a:rPr>
              <a:t>把内存分为一些大小相等或不等的分区</a:t>
            </a:r>
            <a:r>
              <a:rPr lang="en-US" altLang="zh-CN" sz="2400" b="1" dirty="0">
                <a:latin typeface="+mn-ea"/>
              </a:rPr>
              <a:t>(partition)</a:t>
            </a:r>
            <a:r>
              <a:rPr lang="zh-CN" altLang="en-US" sz="2400" b="1" dirty="0">
                <a:latin typeface="+mn-ea"/>
              </a:rPr>
              <a:t>，每个进程占用一个或几个分区；</a:t>
            </a:r>
            <a:endParaRPr lang="en-US" altLang="zh-CN" sz="2400" b="1" dirty="0">
              <a:latin typeface="+mn-ea"/>
            </a:endParaRPr>
          </a:p>
          <a:p>
            <a:r>
              <a:rPr lang="zh-CN" altLang="en-US" sz="2400" b="1" dirty="0">
                <a:latin typeface="+mn-ea"/>
              </a:rPr>
              <a:t>操作系统占用其中一个分区。</a:t>
            </a:r>
          </a:p>
        </p:txBody>
      </p:sp>
    </p:spTree>
    <p:extLst>
      <p:ext uri="{BB962C8B-B14F-4D97-AF65-F5344CB8AC3E}">
        <p14:creationId xmlns:p14="http://schemas.microsoft.com/office/powerpoint/2010/main" val="325940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dissolve">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10"/>
          <p:cNvSpPr/>
          <p:nvPr/>
        </p:nvSpPr>
        <p:spPr>
          <a:xfrm>
            <a:off x="542922" y="100964"/>
            <a:ext cx="6099037"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分区存储管理（</a:t>
            </a: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）固定分区</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变长</a:t>
            </a:r>
          </a:p>
        </p:txBody>
      </p:sp>
      <p:sp>
        <p:nvSpPr>
          <p:cNvPr id="47" name="Rectangle 3"/>
          <p:cNvSpPr>
            <a:spLocks noChangeArrowheads="1"/>
          </p:cNvSpPr>
          <p:nvPr/>
        </p:nvSpPr>
        <p:spPr bwMode="auto">
          <a:xfrm>
            <a:off x="966477" y="824323"/>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孩子有大有小，进程也有大有小</a:t>
            </a:r>
            <a:r>
              <a:rPr lang="en-US" altLang="zh-CN" dirty="0">
                <a:solidFill>
                  <a:srgbClr val="FF0000"/>
                </a:solidFill>
              </a:rPr>
              <a:t>…</a:t>
            </a:r>
          </a:p>
        </p:txBody>
      </p:sp>
      <p:grpSp>
        <p:nvGrpSpPr>
          <p:cNvPr id="48" name="Group 4"/>
          <p:cNvGrpSpPr>
            <a:grpSpLocks/>
          </p:cNvGrpSpPr>
          <p:nvPr/>
        </p:nvGrpSpPr>
        <p:grpSpPr bwMode="auto">
          <a:xfrm>
            <a:off x="1544598" y="1425191"/>
            <a:ext cx="4108450" cy="1063625"/>
            <a:chOff x="2928" y="3426"/>
            <a:chExt cx="2588" cy="670"/>
          </a:xfrm>
        </p:grpSpPr>
        <p:sp>
          <p:nvSpPr>
            <p:cNvPr id="49" name="Rectangle 5"/>
            <p:cNvSpPr>
              <a:spLocks noChangeArrowheads="1"/>
            </p:cNvSpPr>
            <p:nvPr/>
          </p:nvSpPr>
          <p:spPr bwMode="auto">
            <a:xfrm>
              <a:off x="2928" y="3426"/>
              <a:ext cx="2588" cy="6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初始化时将内存分成 </a:t>
              </a:r>
              <a:r>
                <a:rPr lang="en-US" altLang="zh-CN" sz="2400" dirty="0"/>
                <a:t>k</a:t>
              </a:r>
              <a:r>
                <a:rPr lang="zh-CN" altLang="en-US" sz="2400" dirty="0"/>
                <a:t>个</a:t>
              </a:r>
              <a:r>
                <a:rPr lang="zh-CN" altLang="en-US" sz="2400" dirty="0">
                  <a:solidFill>
                    <a:srgbClr val="FF0000"/>
                  </a:solidFill>
                </a:rPr>
                <a:t>大小不同</a:t>
              </a:r>
              <a:r>
                <a:rPr lang="zh-CN" altLang="en-US" sz="2400" dirty="0"/>
                <a:t>的分区</a:t>
              </a:r>
            </a:p>
          </p:txBody>
        </p:sp>
        <p:pic>
          <p:nvPicPr>
            <p:cNvPr id="50"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 y="358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8"/>
          <p:cNvGrpSpPr>
            <a:grpSpLocks/>
          </p:cNvGrpSpPr>
          <p:nvPr/>
        </p:nvGrpSpPr>
        <p:grpSpPr bwMode="auto">
          <a:xfrm>
            <a:off x="6715316" y="1577591"/>
            <a:ext cx="3657600" cy="4572000"/>
            <a:chOff x="3264" y="1169"/>
            <a:chExt cx="2304" cy="2880"/>
          </a:xfrm>
        </p:grpSpPr>
        <p:sp>
          <p:nvSpPr>
            <p:cNvPr id="53" name="Rectangle 9"/>
            <p:cNvSpPr>
              <a:spLocks noChangeArrowheads="1"/>
            </p:cNvSpPr>
            <p:nvPr/>
          </p:nvSpPr>
          <p:spPr bwMode="auto">
            <a:xfrm>
              <a:off x="4512" y="1169"/>
              <a:ext cx="1056" cy="28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54" name="Rectangle 10"/>
            <p:cNvSpPr>
              <a:spLocks noChangeArrowheads="1"/>
            </p:cNvSpPr>
            <p:nvPr/>
          </p:nvSpPr>
          <p:spPr bwMode="auto">
            <a:xfrm>
              <a:off x="4512" y="3024"/>
              <a:ext cx="1056" cy="449"/>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55" name="Text Box 11"/>
            <p:cNvSpPr txBox="1">
              <a:spLocks noChangeArrowheads="1"/>
            </p:cNvSpPr>
            <p:nvPr/>
          </p:nvSpPr>
          <p:spPr bwMode="auto">
            <a:xfrm>
              <a:off x="4786" y="311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分区</a:t>
              </a:r>
              <a:r>
                <a:rPr lang="en-US" altLang="zh-CN" sz="2000"/>
                <a:t>1 </a:t>
              </a:r>
            </a:p>
          </p:txBody>
        </p:sp>
        <p:sp>
          <p:nvSpPr>
            <p:cNvPr id="56" name="Rectangle 12"/>
            <p:cNvSpPr>
              <a:spLocks noChangeArrowheads="1"/>
            </p:cNvSpPr>
            <p:nvPr/>
          </p:nvSpPr>
          <p:spPr bwMode="auto">
            <a:xfrm>
              <a:off x="4512" y="3473"/>
              <a:ext cx="1056" cy="576"/>
            </a:xfrm>
            <a:prstGeom prst="rect">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57" name="Text Box 13"/>
            <p:cNvSpPr txBox="1">
              <a:spLocks noChangeArrowheads="1"/>
            </p:cNvSpPr>
            <p:nvPr/>
          </p:nvSpPr>
          <p:spPr bwMode="auto">
            <a:xfrm>
              <a:off x="4671" y="3617"/>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操作系统 </a:t>
              </a:r>
            </a:p>
          </p:txBody>
        </p:sp>
        <p:sp>
          <p:nvSpPr>
            <p:cNvPr id="58" name="Rectangle 14"/>
            <p:cNvSpPr>
              <a:spLocks noChangeArrowheads="1"/>
            </p:cNvSpPr>
            <p:nvPr/>
          </p:nvSpPr>
          <p:spPr bwMode="auto">
            <a:xfrm>
              <a:off x="4512" y="2448"/>
              <a:ext cx="1056" cy="57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59" name="Text Box 15"/>
            <p:cNvSpPr txBox="1">
              <a:spLocks noChangeArrowheads="1"/>
            </p:cNvSpPr>
            <p:nvPr/>
          </p:nvSpPr>
          <p:spPr bwMode="auto">
            <a:xfrm>
              <a:off x="4786" y="263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分区</a:t>
              </a:r>
              <a:r>
                <a:rPr lang="en-US" altLang="zh-CN" sz="2000"/>
                <a:t>2 </a:t>
              </a:r>
            </a:p>
          </p:txBody>
        </p:sp>
        <p:sp>
          <p:nvSpPr>
            <p:cNvPr id="60" name="Rectangle 16"/>
            <p:cNvSpPr>
              <a:spLocks noChangeArrowheads="1"/>
            </p:cNvSpPr>
            <p:nvPr/>
          </p:nvSpPr>
          <p:spPr bwMode="auto">
            <a:xfrm>
              <a:off x="4512" y="1584"/>
              <a:ext cx="1056" cy="86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 name="Text Box 17"/>
            <p:cNvSpPr txBox="1">
              <a:spLocks noChangeArrowheads="1"/>
            </p:cNvSpPr>
            <p:nvPr/>
          </p:nvSpPr>
          <p:spPr bwMode="auto">
            <a:xfrm>
              <a:off x="4786" y="1872"/>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分区</a:t>
              </a:r>
              <a:r>
                <a:rPr lang="en-US" altLang="zh-CN" sz="2000"/>
                <a:t>3 </a:t>
              </a:r>
            </a:p>
          </p:txBody>
        </p:sp>
        <p:sp>
          <p:nvSpPr>
            <p:cNvPr id="62" name="Rectangle 18"/>
            <p:cNvSpPr>
              <a:spLocks noChangeArrowheads="1"/>
            </p:cNvSpPr>
            <p:nvPr/>
          </p:nvSpPr>
          <p:spPr bwMode="auto">
            <a:xfrm>
              <a:off x="4512" y="1169"/>
              <a:ext cx="1056" cy="41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3" name="Text Box 19"/>
            <p:cNvSpPr txBox="1">
              <a:spLocks noChangeArrowheads="1"/>
            </p:cNvSpPr>
            <p:nvPr/>
          </p:nvSpPr>
          <p:spPr bwMode="auto">
            <a:xfrm>
              <a:off x="4786" y="1286"/>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分区</a:t>
              </a:r>
              <a:r>
                <a:rPr lang="en-US" altLang="zh-CN" sz="2000"/>
                <a:t>4 </a:t>
              </a:r>
            </a:p>
          </p:txBody>
        </p:sp>
        <p:sp>
          <p:nvSpPr>
            <p:cNvPr id="64" name="Line 20"/>
            <p:cNvSpPr>
              <a:spLocks noChangeShapeType="1"/>
            </p:cNvSpPr>
            <p:nvPr/>
          </p:nvSpPr>
          <p:spPr bwMode="auto">
            <a:xfrm flipV="1">
              <a:off x="4176" y="1409"/>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21"/>
            <p:cNvSpPr>
              <a:spLocks noChangeShapeType="1"/>
            </p:cNvSpPr>
            <p:nvPr/>
          </p:nvSpPr>
          <p:spPr bwMode="auto">
            <a:xfrm>
              <a:off x="4176" y="1697"/>
              <a:ext cx="336"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22"/>
            <p:cNvSpPr>
              <a:spLocks noChangeShapeType="1"/>
            </p:cNvSpPr>
            <p:nvPr/>
          </p:nvSpPr>
          <p:spPr bwMode="auto">
            <a:xfrm>
              <a:off x="4176" y="1697"/>
              <a:ext cx="336"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23"/>
            <p:cNvSpPr>
              <a:spLocks noChangeShapeType="1"/>
            </p:cNvSpPr>
            <p:nvPr/>
          </p:nvSpPr>
          <p:spPr bwMode="auto">
            <a:xfrm>
              <a:off x="4176" y="1697"/>
              <a:ext cx="336"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Rectangle 24"/>
            <p:cNvSpPr>
              <a:spLocks noChangeArrowheads="1"/>
            </p:cNvSpPr>
            <p:nvPr/>
          </p:nvSpPr>
          <p:spPr bwMode="auto">
            <a:xfrm>
              <a:off x="3840" y="1553"/>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9" name="Rectangle 25"/>
            <p:cNvSpPr>
              <a:spLocks noChangeArrowheads="1"/>
            </p:cNvSpPr>
            <p:nvPr/>
          </p:nvSpPr>
          <p:spPr bwMode="auto">
            <a:xfrm>
              <a:off x="3312" y="1553"/>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0" name="Line 26"/>
            <p:cNvSpPr>
              <a:spLocks noChangeShapeType="1"/>
            </p:cNvSpPr>
            <p:nvPr/>
          </p:nvSpPr>
          <p:spPr bwMode="auto">
            <a:xfrm>
              <a:off x="3648" y="1713"/>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Text Box 27"/>
            <p:cNvSpPr txBox="1">
              <a:spLocks noChangeArrowheads="1"/>
            </p:cNvSpPr>
            <p:nvPr/>
          </p:nvSpPr>
          <p:spPr bwMode="auto">
            <a:xfrm>
              <a:off x="3264" y="124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accent2"/>
                  </a:solidFill>
                </a:rPr>
                <a:t>请求队列</a:t>
              </a:r>
            </a:p>
          </p:txBody>
        </p:sp>
      </p:grpSp>
      <p:sp>
        <p:nvSpPr>
          <p:cNvPr id="28" name="Rectangle 7">
            <a:extLst>
              <a:ext uri="{FF2B5EF4-FFF2-40B4-BE49-F238E27FC236}">
                <a16:creationId xmlns:a16="http://schemas.microsoft.com/office/drawing/2014/main" id="{CF563AD8-B7E3-4ACA-8CB9-6ECC7418E43E}"/>
              </a:ext>
            </a:extLst>
          </p:cNvPr>
          <p:cNvSpPr>
            <a:spLocks noChangeArrowheads="1"/>
          </p:cNvSpPr>
          <p:nvPr/>
        </p:nvSpPr>
        <p:spPr bwMode="auto">
          <a:xfrm>
            <a:off x="442965" y="3841342"/>
            <a:ext cx="7620000" cy="255454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zh-CN" altLang="en-US" sz="2800" u="sng" dirty="0">
                <a:solidFill>
                  <a:srgbClr val="C00000"/>
                </a:solidFill>
                <a:latin typeface="黑体" panose="02010609060101010101" pitchFamily="49" charset="-122"/>
                <a:ea typeface="黑体" panose="02010609060101010101" pitchFamily="49" charset="-122"/>
              </a:rPr>
              <a:t>固定分区：</a:t>
            </a:r>
            <a:endParaRPr lang="en-US" altLang="zh-CN" sz="2800" b="1" u="sng" dirty="0">
              <a:solidFill>
                <a:srgbClr val="C00000"/>
              </a:solidFill>
            </a:endParaRPr>
          </a:p>
          <a:p>
            <a:pPr>
              <a:spcBef>
                <a:spcPts val="600"/>
              </a:spcBef>
              <a:buFontTx/>
              <a:buChar char="•"/>
            </a:pPr>
            <a:r>
              <a:rPr lang="zh-CN" altLang="en-US" sz="2800" b="1" dirty="0"/>
              <a:t>优点：易于实现，开销小。</a:t>
            </a:r>
          </a:p>
          <a:p>
            <a:pPr>
              <a:spcBef>
                <a:spcPts val="600"/>
              </a:spcBef>
              <a:buFontTx/>
              <a:buChar char="•"/>
            </a:pPr>
            <a:r>
              <a:rPr lang="zh-CN" altLang="en-US" sz="2800" b="1" dirty="0"/>
              <a:t>缺点：</a:t>
            </a:r>
          </a:p>
          <a:p>
            <a:pPr lvl="1">
              <a:spcBef>
                <a:spcPts val="600"/>
              </a:spcBef>
              <a:buFontTx/>
              <a:buChar char="–"/>
            </a:pPr>
            <a:r>
              <a:rPr lang="zh-CN" altLang="en-US" sz="2800" b="1" dirty="0"/>
              <a:t>内零头造成浪费</a:t>
            </a:r>
          </a:p>
          <a:p>
            <a:pPr lvl="1">
              <a:spcBef>
                <a:spcPts val="600"/>
              </a:spcBef>
              <a:buFontTx/>
              <a:buChar char="–"/>
            </a:pPr>
            <a:r>
              <a:rPr lang="zh-CN" altLang="en-US" sz="2800" b="1" dirty="0"/>
              <a:t>分区总数固定，限制了并发执行的程序数目</a:t>
            </a:r>
          </a:p>
        </p:txBody>
      </p:sp>
    </p:spTree>
    <p:extLst>
      <p:ext uri="{BB962C8B-B14F-4D97-AF65-F5344CB8AC3E}">
        <p14:creationId xmlns:p14="http://schemas.microsoft.com/office/powerpoint/2010/main" val="280195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dissolv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ounded Rectangle 10"/>
          <p:cNvSpPr/>
          <p:nvPr/>
        </p:nvSpPr>
        <p:spPr>
          <a:xfrm>
            <a:off x="517801" y="126085"/>
            <a:ext cx="4802801"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分区存储管理（</a:t>
            </a: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）可变分区</a:t>
            </a:r>
          </a:p>
        </p:txBody>
      </p:sp>
      <p:sp>
        <p:nvSpPr>
          <p:cNvPr id="26" name="Text Box 4">
            <a:extLst>
              <a:ext uri="{FF2B5EF4-FFF2-40B4-BE49-F238E27FC236}">
                <a16:creationId xmlns:a16="http://schemas.microsoft.com/office/drawing/2014/main" id="{286649B3-8C40-4536-8203-8AD5BE3CE9B4}"/>
              </a:ext>
            </a:extLst>
          </p:cNvPr>
          <p:cNvSpPr txBox="1">
            <a:spLocks noChangeArrowheads="1"/>
          </p:cNvSpPr>
          <p:nvPr/>
        </p:nvSpPr>
        <p:spPr bwMode="auto">
          <a:xfrm>
            <a:off x="444137" y="796834"/>
            <a:ext cx="106331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zh-CN" altLang="en-US" sz="2800" b="1" dirty="0"/>
              <a:t>根据作业任务的大小划分分区，分区的大小和数目不再固定。</a:t>
            </a:r>
          </a:p>
        </p:txBody>
      </p:sp>
      <p:sp>
        <p:nvSpPr>
          <p:cNvPr id="27" name="Rectangle 2">
            <a:extLst>
              <a:ext uri="{FF2B5EF4-FFF2-40B4-BE49-F238E27FC236}">
                <a16:creationId xmlns:a16="http://schemas.microsoft.com/office/drawing/2014/main" id="{E8C80CF8-BE2F-4064-8572-FEE074CB2F15}"/>
              </a:ext>
            </a:extLst>
          </p:cNvPr>
          <p:cNvSpPr>
            <a:spLocks noGrp="1" noChangeArrowheads="1"/>
          </p:cNvSpPr>
          <p:nvPr>
            <p:ph type="title"/>
          </p:nvPr>
        </p:nvSpPr>
        <p:spPr>
          <a:xfrm>
            <a:off x="1041762" y="1408348"/>
            <a:ext cx="2514600" cy="609600"/>
          </a:xfrm>
        </p:spPr>
        <p:txBody>
          <a:bodyPr/>
          <a:lstStyle/>
          <a:p>
            <a:r>
              <a:rPr lang="zh-CN" altLang="en-US" sz="3600" b="1" dirty="0">
                <a:solidFill>
                  <a:srgbClr val="C00000"/>
                </a:solidFill>
                <a:latin typeface="华文新魏" panose="02010800040101010101" pitchFamily="2" charset="-122"/>
                <a:ea typeface="华文新魏" panose="02010800040101010101" pitchFamily="2" charset="-122"/>
              </a:rPr>
              <a:t>分配过程：</a:t>
            </a:r>
          </a:p>
        </p:txBody>
      </p:sp>
      <p:grpSp>
        <p:nvGrpSpPr>
          <p:cNvPr id="28" name="Group 3">
            <a:extLst>
              <a:ext uri="{FF2B5EF4-FFF2-40B4-BE49-F238E27FC236}">
                <a16:creationId xmlns:a16="http://schemas.microsoft.com/office/drawing/2014/main" id="{2BB50F69-2CF9-4115-9719-32E4FF5FC90C}"/>
              </a:ext>
            </a:extLst>
          </p:cNvPr>
          <p:cNvGrpSpPr>
            <a:grpSpLocks/>
          </p:cNvGrpSpPr>
          <p:nvPr/>
        </p:nvGrpSpPr>
        <p:grpSpPr bwMode="auto">
          <a:xfrm>
            <a:off x="4737462" y="2136603"/>
            <a:ext cx="2667000" cy="4114800"/>
            <a:chOff x="1728" y="432"/>
            <a:chExt cx="1680" cy="2592"/>
          </a:xfrm>
        </p:grpSpPr>
        <p:sp>
          <p:nvSpPr>
            <p:cNvPr id="29" name="AutoShape 4">
              <a:extLst>
                <a:ext uri="{FF2B5EF4-FFF2-40B4-BE49-F238E27FC236}">
                  <a16:creationId xmlns:a16="http://schemas.microsoft.com/office/drawing/2014/main" id="{94D7D871-B7E7-444B-A068-0B2BF833D933}"/>
                </a:ext>
              </a:extLst>
            </p:cNvPr>
            <p:cNvSpPr>
              <a:spLocks noChangeArrowheads="1"/>
            </p:cNvSpPr>
            <p:nvPr/>
          </p:nvSpPr>
          <p:spPr bwMode="auto">
            <a:xfrm>
              <a:off x="2400" y="432"/>
              <a:ext cx="1008" cy="2592"/>
            </a:xfrm>
            <a:prstGeom prst="flowChartProcess">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5">
              <a:extLst>
                <a:ext uri="{FF2B5EF4-FFF2-40B4-BE49-F238E27FC236}">
                  <a16:creationId xmlns:a16="http://schemas.microsoft.com/office/drawing/2014/main" id="{D16FE12A-725D-4F3F-B794-52444333EB81}"/>
                </a:ext>
              </a:extLst>
            </p:cNvPr>
            <p:cNvSpPr>
              <a:spLocks noChangeShapeType="1"/>
            </p:cNvSpPr>
            <p:nvPr/>
          </p:nvSpPr>
          <p:spPr bwMode="auto">
            <a:xfrm>
              <a:off x="1920" y="43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
              <a:extLst>
                <a:ext uri="{FF2B5EF4-FFF2-40B4-BE49-F238E27FC236}">
                  <a16:creationId xmlns:a16="http://schemas.microsoft.com/office/drawing/2014/main" id="{68F34D34-8E58-457B-9FB6-E28673E5B1A6}"/>
                </a:ext>
              </a:extLst>
            </p:cNvPr>
            <p:cNvSpPr>
              <a:spLocks noChangeShapeType="1"/>
            </p:cNvSpPr>
            <p:nvPr/>
          </p:nvSpPr>
          <p:spPr bwMode="auto">
            <a:xfrm>
              <a:off x="1920" y="302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7">
              <a:extLst>
                <a:ext uri="{FF2B5EF4-FFF2-40B4-BE49-F238E27FC236}">
                  <a16:creationId xmlns:a16="http://schemas.microsoft.com/office/drawing/2014/main" id="{3BC8AE99-4400-402E-BAC9-0E03B093233A}"/>
                </a:ext>
              </a:extLst>
            </p:cNvPr>
            <p:cNvSpPr>
              <a:spLocks noChangeShapeType="1"/>
            </p:cNvSpPr>
            <p:nvPr/>
          </p:nvSpPr>
          <p:spPr bwMode="auto">
            <a:xfrm flipV="1">
              <a:off x="2064" y="528"/>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8">
              <a:extLst>
                <a:ext uri="{FF2B5EF4-FFF2-40B4-BE49-F238E27FC236}">
                  <a16:creationId xmlns:a16="http://schemas.microsoft.com/office/drawing/2014/main" id="{5D93D9EE-CC4E-4D08-A865-0E3E8BF21EBF}"/>
                </a:ext>
              </a:extLst>
            </p:cNvPr>
            <p:cNvSpPr>
              <a:spLocks noChangeShapeType="1"/>
            </p:cNvSpPr>
            <p:nvPr/>
          </p:nvSpPr>
          <p:spPr bwMode="auto">
            <a:xfrm>
              <a:off x="2064" y="1920"/>
              <a:ext cx="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9">
              <a:extLst>
                <a:ext uri="{FF2B5EF4-FFF2-40B4-BE49-F238E27FC236}">
                  <a16:creationId xmlns:a16="http://schemas.microsoft.com/office/drawing/2014/main" id="{977DAEEB-D824-487C-8DC6-D683175B2E68}"/>
                </a:ext>
              </a:extLst>
            </p:cNvPr>
            <p:cNvSpPr txBox="1">
              <a:spLocks noChangeArrowheads="1"/>
            </p:cNvSpPr>
            <p:nvPr/>
          </p:nvSpPr>
          <p:spPr bwMode="auto">
            <a:xfrm>
              <a:off x="1728" y="1632"/>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tx2"/>
                  </a:solidFill>
                </a:rPr>
                <a:t>10 </a:t>
              </a:r>
              <a:r>
                <a:rPr lang="en-US" altLang="zh-CN" sz="2800" b="1" i="1">
                  <a:solidFill>
                    <a:schemeClr val="tx2"/>
                  </a:solidFill>
                </a:rPr>
                <a:t>K</a:t>
              </a:r>
            </a:p>
          </p:txBody>
        </p:sp>
      </p:grpSp>
      <p:sp>
        <p:nvSpPr>
          <p:cNvPr id="35" name="AutoShape 10">
            <a:extLst>
              <a:ext uri="{FF2B5EF4-FFF2-40B4-BE49-F238E27FC236}">
                <a16:creationId xmlns:a16="http://schemas.microsoft.com/office/drawing/2014/main" id="{1FB69AFE-5917-49CB-9771-ED6DF97CA4C5}"/>
              </a:ext>
            </a:extLst>
          </p:cNvPr>
          <p:cNvSpPr>
            <a:spLocks noChangeArrowheads="1"/>
          </p:cNvSpPr>
          <p:nvPr/>
        </p:nvSpPr>
        <p:spPr bwMode="auto">
          <a:xfrm>
            <a:off x="4127862" y="2517603"/>
            <a:ext cx="457200" cy="381000"/>
          </a:xfrm>
          <a:prstGeom prst="rightArrow">
            <a:avLst>
              <a:gd name="adj1" fmla="val 50000"/>
              <a:gd name="adj2" fmla="val 30000"/>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useBgFill="1">
        <p:nvSpPr>
          <p:cNvPr id="36" name="AutoShape 11">
            <a:extLst>
              <a:ext uri="{FF2B5EF4-FFF2-40B4-BE49-F238E27FC236}">
                <a16:creationId xmlns:a16="http://schemas.microsoft.com/office/drawing/2014/main" id="{C1ED4807-8B8B-4995-9ECA-F17E47FA59D7}"/>
              </a:ext>
            </a:extLst>
          </p:cNvPr>
          <p:cNvSpPr>
            <a:spLocks noChangeArrowheads="1"/>
          </p:cNvSpPr>
          <p:nvPr/>
        </p:nvSpPr>
        <p:spPr bwMode="auto">
          <a:xfrm>
            <a:off x="2832462" y="2441403"/>
            <a:ext cx="1143000" cy="609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1"/>
              <a:t>作业 </a:t>
            </a:r>
            <a:r>
              <a:rPr lang="en-US" altLang="zh-CN" b="1" i="1"/>
              <a:t>1</a:t>
            </a:r>
          </a:p>
        </p:txBody>
      </p:sp>
      <p:sp useBgFill="1">
        <p:nvSpPr>
          <p:cNvPr id="37" name="AutoShape 12">
            <a:extLst>
              <a:ext uri="{FF2B5EF4-FFF2-40B4-BE49-F238E27FC236}">
                <a16:creationId xmlns:a16="http://schemas.microsoft.com/office/drawing/2014/main" id="{381F475F-90E4-4B61-93E8-FC4B7113EECB}"/>
              </a:ext>
            </a:extLst>
          </p:cNvPr>
          <p:cNvSpPr>
            <a:spLocks noChangeArrowheads="1"/>
          </p:cNvSpPr>
          <p:nvPr/>
        </p:nvSpPr>
        <p:spPr bwMode="auto">
          <a:xfrm>
            <a:off x="2832462" y="3279603"/>
            <a:ext cx="1143000" cy="609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1"/>
              <a:t>作业 </a:t>
            </a:r>
            <a:r>
              <a:rPr lang="en-US" altLang="zh-CN" b="1" i="1"/>
              <a:t>2</a:t>
            </a:r>
          </a:p>
        </p:txBody>
      </p:sp>
      <p:sp useBgFill="1">
        <p:nvSpPr>
          <p:cNvPr id="38" name="AutoShape 13">
            <a:extLst>
              <a:ext uri="{FF2B5EF4-FFF2-40B4-BE49-F238E27FC236}">
                <a16:creationId xmlns:a16="http://schemas.microsoft.com/office/drawing/2014/main" id="{C60ACCAE-E3DD-4806-A752-F31EC3057E13}"/>
              </a:ext>
            </a:extLst>
          </p:cNvPr>
          <p:cNvSpPr>
            <a:spLocks noChangeArrowheads="1"/>
          </p:cNvSpPr>
          <p:nvPr/>
        </p:nvSpPr>
        <p:spPr bwMode="auto">
          <a:xfrm>
            <a:off x="2832462" y="4117803"/>
            <a:ext cx="1143000" cy="609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1"/>
              <a:t>作业 </a:t>
            </a:r>
            <a:r>
              <a:rPr lang="en-US" altLang="zh-CN" b="1" i="1"/>
              <a:t>3</a:t>
            </a:r>
          </a:p>
        </p:txBody>
      </p:sp>
      <p:grpSp>
        <p:nvGrpSpPr>
          <p:cNvPr id="39" name="Group 14">
            <a:extLst>
              <a:ext uri="{FF2B5EF4-FFF2-40B4-BE49-F238E27FC236}">
                <a16:creationId xmlns:a16="http://schemas.microsoft.com/office/drawing/2014/main" id="{A5A3AF07-AF65-47FD-8311-F030CF09C960}"/>
              </a:ext>
            </a:extLst>
          </p:cNvPr>
          <p:cNvGrpSpPr>
            <a:grpSpLocks/>
          </p:cNvGrpSpPr>
          <p:nvPr/>
        </p:nvGrpSpPr>
        <p:grpSpPr bwMode="auto">
          <a:xfrm>
            <a:off x="5804262" y="2136603"/>
            <a:ext cx="3276600" cy="914400"/>
            <a:chOff x="2400" y="432"/>
            <a:chExt cx="2064" cy="576"/>
          </a:xfrm>
        </p:grpSpPr>
        <p:sp>
          <p:nvSpPr>
            <p:cNvPr id="40" name="AutoShape 15">
              <a:extLst>
                <a:ext uri="{FF2B5EF4-FFF2-40B4-BE49-F238E27FC236}">
                  <a16:creationId xmlns:a16="http://schemas.microsoft.com/office/drawing/2014/main" id="{434B1EAA-71E3-40EB-971E-6477FF087478}"/>
                </a:ext>
              </a:extLst>
            </p:cNvPr>
            <p:cNvSpPr>
              <a:spLocks noChangeArrowheads="1"/>
            </p:cNvSpPr>
            <p:nvPr/>
          </p:nvSpPr>
          <p:spPr bwMode="auto">
            <a:xfrm>
              <a:off x="2400" y="432"/>
              <a:ext cx="1008" cy="576"/>
            </a:xfrm>
            <a:prstGeom prst="flowChartProcess">
              <a:avLst/>
            </a:prstGeom>
            <a:solidFill>
              <a:schemeClr val="bg2"/>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作业 </a:t>
              </a:r>
              <a:r>
                <a:rPr lang="en-US" altLang="zh-CN" sz="2800" b="1"/>
                <a:t>1</a:t>
              </a:r>
            </a:p>
          </p:txBody>
        </p:sp>
        <p:sp>
          <p:nvSpPr>
            <p:cNvPr id="41" name="Text Box 16">
              <a:extLst>
                <a:ext uri="{FF2B5EF4-FFF2-40B4-BE49-F238E27FC236}">
                  <a16:creationId xmlns:a16="http://schemas.microsoft.com/office/drawing/2014/main" id="{8B712EF6-28EE-4858-9888-8EC61A051BD0}"/>
                </a:ext>
              </a:extLst>
            </p:cNvPr>
            <p:cNvSpPr txBox="1">
              <a:spLocks noChangeArrowheads="1"/>
            </p:cNvSpPr>
            <p:nvPr/>
          </p:nvSpPr>
          <p:spPr bwMode="auto">
            <a:xfrm>
              <a:off x="3456" y="576"/>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2 </a:t>
              </a:r>
              <a:r>
                <a:rPr lang="en-US" altLang="zh-CN" sz="2800" b="1" i="1"/>
                <a:t>K</a:t>
              </a:r>
            </a:p>
          </p:txBody>
        </p:sp>
      </p:grpSp>
      <p:grpSp>
        <p:nvGrpSpPr>
          <p:cNvPr id="42" name="Group 17">
            <a:extLst>
              <a:ext uri="{FF2B5EF4-FFF2-40B4-BE49-F238E27FC236}">
                <a16:creationId xmlns:a16="http://schemas.microsoft.com/office/drawing/2014/main" id="{684EDE4B-8B78-4B25-9C7F-5F50B865B3F3}"/>
              </a:ext>
            </a:extLst>
          </p:cNvPr>
          <p:cNvGrpSpPr>
            <a:grpSpLocks/>
          </p:cNvGrpSpPr>
          <p:nvPr/>
        </p:nvGrpSpPr>
        <p:grpSpPr bwMode="auto">
          <a:xfrm>
            <a:off x="5804262" y="3051003"/>
            <a:ext cx="3276600" cy="533400"/>
            <a:chOff x="2400" y="1008"/>
            <a:chExt cx="2064" cy="336"/>
          </a:xfrm>
        </p:grpSpPr>
        <p:sp>
          <p:nvSpPr>
            <p:cNvPr id="43" name="AutoShape 18">
              <a:extLst>
                <a:ext uri="{FF2B5EF4-FFF2-40B4-BE49-F238E27FC236}">
                  <a16:creationId xmlns:a16="http://schemas.microsoft.com/office/drawing/2014/main" id="{1567DF39-3826-4A68-8B83-3BECB43DA5BE}"/>
                </a:ext>
              </a:extLst>
            </p:cNvPr>
            <p:cNvSpPr>
              <a:spLocks noChangeArrowheads="1"/>
            </p:cNvSpPr>
            <p:nvPr/>
          </p:nvSpPr>
          <p:spPr bwMode="auto">
            <a:xfrm>
              <a:off x="2400" y="1008"/>
              <a:ext cx="1008" cy="336"/>
            </a:xfrm>
            <a:prstGeom prst="flowChartProcess">
              <a:avLst/>
            </a:prstGeom>
            <a:solidFill>
              <a:schemeClr val="bg2"/>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作业 </a:t>
              </a:r>
              <a:r>
                <a:rPr lang="en-US" altLang="zh-CN" sz="2800" b="1"/>
                <a:t>2</a:t>
              </a:r>
            </a:p>
          </p:txBody>
        </p:sp>
        <p:sp>
          <p:nvSpPr>
            <p:cNvPr id="44" name="Text Box 19">
              <a:extLst>
                <a:ext uri="{FF2B5EF4-FFF2-40B4-BE49-F238E27FC236}">
                  <a16:creationId xmlns:a16="http://schemas.microsoft.com/office/drawing/2014/main" id="{3820A0EF-83C1-4816-8D43-BECA8DF6ADDF}"/>
                </a:ext>
              </a:extLst>
            </p:cNvPr>
            <p:cNvSpPr txBox="1">
              <a:spLocks noChangeArrowheads="1"/>
            </p:cNvSpPr>
            <p:nvPr/>
          </p:nvSpPr>
          <p:spPr bwMode="auto">
            <a:xfrm>
              <a:off x="3456" y="1008"/>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 </a:t>
              </a:r>
              <a:r>
                <a:rPr lang="en-US" altLang="zh-CN" sz="2800" b="1" i="1"/>
                <a:t>K</a:t>
              </a:r>
            </a:p>
          </p:txBody>
        </p:sp>
      </p:grpSp>
      <p:grpSp>
        <p:nvGrpSpPr>
          <p:cNvPr id="45" name="Group 20">
            <a:extLst>
              <a:ext uri="{FF2B5EF4-FFF2-40B4-BE49-F238E27FC236}">
                <a16:creationId xmlns:a16="http://schemas.microsoft.com/office/drawing/2014/main" id="{84C845F1-A07A-4F66-861F-30BAEEE53434}"/>
              </a:ext>
            </a:extLst>
          </p:cNvPr>
          <p:cNvGrpSpPr>
            <a:grpSpLocks/>
          </p:cNvGrpSpPr>
          <p:nvPr/>
        </p:nvGrpSpPr>
        <p:grpSpPr bwMode="auto">
          <a:xfrm>
            <a:off x="5804262" y="3584403"/>
            <a:ext cx="3276600" cy="1676400"/>
            <a:chOff x="2400" y="1344"/>
            <a:chExt cx="2064" cy="1056"/>
          </a:xfrm>
        </p:grpSpPr>
        <p:sp>
          <p:nvSpPr>
            <p:cNvPr id="46" name="AutoShape 21">
              <a:extLst>
                <a:ext uri="{FF2B5EF4-FFF2-40B4-BE49-F238E27FC236}">
                  <a16:creationId xmlns:a16="http://schemas.microsoft.com/office/drawing/2014/main" id="{3DD585A9-4462-48CC-A01C-682C5BC7284D}"/>
                </a:ext>
              </a:extLst>
            </p:cNvPr>
            <p:cNvSpPr>
              <a:spLocks noChangeArrowheads="1"/>
            </p:cNvSpPr>
            <p:nvPr/>
          </p:nvSpPr>
          <p:spPr bwMode="auto">
            <a:xfrm>
              <a:off x="2400" y="1344"/>
              <a:ext cx="1008" cy="1056"/>
            </a:xfrm>
            <a:prstGeom prst="flowChartProcess">
              <a:avLst/>
            </a:prstGeom>
            <a:solidFill>
              <a:schemeClr val="bg2"/>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作业 </a:t>
              </a:r>
              <a:r>
                <a:rPr lang="en-US" altLang="zh-CN" sz="2800" b="1"/>
                <a:t>3</a:t>
              </a:r>
            </a:p>
          </p:txBody>
        </p:sp>
        <p:sp>
          <p:nvSpPr>
            <p:cNvPr id="47" name="Text Box 22">
              <a:extLst>
                <a:ext uri="{FF2B5EF4-FFF2-40B4-BE49-F238E27FC236}">
                  <a16:creationId xmlns:a16="http://schemas.microsoft.com/office/drawing/2014/main" id="{D954D69A-1CD1-4256-A223-7229310E7EB6}"/>
                </a:ext>
              </a:extLst>
            </p:cNvPr>
            <p:cNvSpPr txBox="1">
              <a:spLocks noChangeArrowheads="1"/>
            </p:cNvSpPr>
            <p:nvPr/>
          </p:nvSpPr>
          <p:spPr bwMode="auto">
            <a:xfrm>
              <a:off x="3456" y="1680"/>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4 </a:t>
              </a:r>
              <a:r>
                <a:rPr lang="en-US" altLang="zh-CN" sz="2800" b="1" i="1"/>
                <a:t>K</a:t>
              </a:r>
            </a:p>
          </p:txBody>
        </p:sp>
      </p:grpSp>
      <p:sp>
        <p:nvSpPr>
          <p:cNvPr id="48" name="AutoShape 33">
            <a:extLst>
              <a:ext uri="{FF2B5EF4-FFF2-40B4-BE49-F238E27FC236}">
                <a16:creationId xmlns:a16="http://schemas.microsoft.com/office/drawing/2014/main" id="{31E0E0A0-0731-409C-9156-DF5A9BDC699A}"/>
              </a:ext>
            </a:extLst>
          </p:cNvPr>
          <p:cNvSpPr>
            <a:spLocks noChangeArrowheads="1"/>
          </p:cNvSpPr>
          <p:nvPr/>
        </p:nvSpPr>
        <p:spPr bwMode="auto">
          <a:xfrm>
            <a:off x="8623662" y="2441403"/>
            <a:ext cx="457200" cy="381000"/>
          </a:xfrm>
          <a:prstGeom prst="rightArrow">
            <a:avLst>
              <a:gd name="adj1" fmla="val 50000"/>
              <a:gd name="adj2" fmla="val 30000"/>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useBgFill="1">
        <p:nvSpPr>
          <p:cNvPr id="49" name="AutoShape 34">
            <a:extLst>
              <a:ext uri="{FF2B5EF4-FFF2-40B4-BE49-F238E27FC236}">
                <a16:creationId xmlns:a16="http://schemas.microsoft.com/office/drawing/2014/main" id="{CB1656D8-5AE5-4378-A3EC-2FBB7EED0592}"/>
              </a:ext>
            </a:extLst>
          </p:cNvPr>
          <p:cNvSpPr>
            <a:spLocks noChangeArrowheads="1"/>
          </p:cNvSpPr>
          <p:nvPr/>
        </p:nvSpPr>
        <p:spPr bwMode="auto">
          <a:xfrm>
            <a:off x="9233262" y="2289003"/>
            <a:ext cx="1143000" cy="609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1"/>
              <a:t>作业 </a:t>
            </a:r>
            <a:r>
              <a:rPr lang="en-US" altLang="zh-CN" b="1" i="1"/>
              <a:t>1</a:t>
            </a:r>
          </a:p>
        </p:txBody>
      </p:sp>
      <p:sp useBgFill="1">
        <p:nvSpPr>
          <p:cNvPr id="50" name="AutoShape 35">
            <a:extLst>
              <a:ext uri="{FF2B5EF4-FFF2-40B4-BE49-F238E27FC236}">
                <a16:creationId xmlns:a16="http://schemas.microsoft.com/office/drawing/2014/main" id="{8B9971CF-5F96-4F93-80D0-77D8CA8F7B35}"/>
              </a:ext>
            </a:extLst>
          </p:cNvPr>
          <p:cNvSpPr>
            <a:spLocks noChangeArrowheads="1"/>
          </p:cNvSpPr>
          <p:nvPr/>
        </p:nvSpPr>
        <p:spPr bwMode="auto">
          <a:xfrm>
            <a:off x="9233262" y="4117803"/>
            <a:ext cx="1143000" cy="609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1"/>
              <a:t>作业 </a:t>
            </a:r>
            <a:r>
              <a:rPr lang="en-US" altLang="zh-CN" b="1" i="1"/>
              <a:t>3</a:t>
            </a:r>
          </a:p>
        </p:txBody>
      </p:sp>
      <p:sp>
        <p:nvSpPr>
          <p:cNvPr id="51" name="AutoShape 36">
            <a:extLst>
              <a:ext uri="{FF2B5EF4-FFF2-40B4-BE49-F238E27FC236}">
                <a16:creationId xmlns:a16="http://schemas.microsoft.com/office/drawing/2014/main" id="{0842F2AE-93AE-4EFF-AD6D-ADC2481C998A}"/>
              </a:ext>
            </a:extLst>
          </p:cNvPr>
          <p:cNvSpPr>
            <a:spLocks noChangeArrowheads="1"/>
          </p:cNvSpPr>
          <p:nvPr/>
        </p:nvSpPr>
        <p:spPr bwMode="auto">
          <a:xfrm>
            <a:off x="4127862" y="3432003"/>
            <a:ext cx="457200" cy="381000"/>
          </a:xfrm>
          <a:prstGeom prst="rightArrow">
            <a:avLst>
              <a:gd name="adj1" fmla="val 50000"/>
              <a:gd name="adj2" fmla="val 30000"/>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2" name="AutoShape 37">
            <a:extLst>
              <a:ext uri="{FF2B5EF4-FFF2-40B4-BE49-F238E27FC236}">
                <a16:creationId xmlns:a16="http://schemas.microsoft.com/office/drawing/2014/main" id="{53DEEB04-AD79-451E-BA14-ABB0A4785FA3}"/>
              </a:ext>
            </a:extLst>
          </p:cNvPr>
          <p:cNvSpPr>
            <a:spLocks noChangeArrowheads="1"/>
          </p:cNvSpPr>
          <p:nvPr/>
        </p:nvSpPr>
        <p:spPr bwMode="auto">
          <a:xfrm>
            <a:off x="4127862" y="4194003"/>
            <a:ext cx="457200" cy="381000"/>
          </a:xfrm>
          <a:prstGeom prst="rightArrow">
            <a:avLst>
              <a:gd name="adj1" fmla="val 50000"/>
              <a:gd name="adj2" fmla="val 30000"/>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3" name="AutoShape 38">
            <a:extLst>
              <a:ext uri="{FF2B5EF4-FFF2-40B4-BE49-F238E27FC236}">
                <a16:creationId xmlns:a16="http://schemas.microsoft.com/office/drawing/2014/main" id="{B529033A-7860-4F61-BF24-A74B7F50B3E4}"/>
              </a:ext>
            </a:extLst>
          </p:cNvPr>
          <p:cNvSpPr>
            <a:spLocks noChangeArrowheads="1"/>
          </p:cNvSpPr>
          <p:nvPr/>
        </p:nvSpPr>
        <p:spPr bwMode="auto">
          <a:xfrm>
            <a:off x="8623662" y="4270203"/>
            <a:ext cx="457200" cy="381000"/>
          </a:xfrm>
          <a:prstGeom prst="rightArrow">
            <a:avLst>
              <a:gd name="adj1" fmla="val 50000"/>
              <a:gd name="adj2" fmla="val 30000"/>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4" name="AutoShape 39">
            <a:extLst>
              <a:ext uri="{FF2B5EF4-FFF2-40B4-BE49-F238E27FC236}">
                <a16:creationId xmlns:a16="http://schemas.microsoft.com/office/drawing/2014/main" id="{A8BD6AA7-37C1-4922-A48B-0B3A2FD0D958}"/>
              </a:ext>
            </a:extLst>
          </p:cNvPr>
          <p:cNvSpPr>
            <a:spLocks noChangeArrowheads="1"/>
          </p:cNvSpPr>
          <p:nvPr/>
        </p:nvSpPr>
        <p:spPr bwMode="auto">
          <a:xfrm>
            <a:off x="5804262" y="3584403"/>
            <a:ext cx="1600200" cy="1828800"/>
          </a:xfrm>
          <a:prstGeom prst="flowChartProcess">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b="1"/>
          </a:p>
        </p:txBody>
      </p:sp>
      <p:sp>
        <p:nvSpPr>
          <p:cNvPr id="55" name="AutoShape 40">
            <a:extLst>
              <a:ext uri="{FF2B5EF4-FFF2-40B4-BE49-F238E27FC236}">
                <a16:creationId xmlns:a16="http://schemas.microsoft.com/office/drawing/2014/main" id="{97A4A116-B522-4035-A222-A6337AC4D36E}"/>
              </a:ext>
            </a:extLst>
          </p:cNvPr>
          <p:cNvSpPr>
            <a:spLocks noChangeArrowheads="1"/>
          </p:cNvSpPr>
          <p:nvPr/>
        </p:nvSpPr>
        <p:spPr bwMode="auto">
          <a:xfrm>
            <a:off x="5804262" y="2136603"/>
            <a:ext cx="1600200" cy="914400"/>
          </a:xfrm>
          <a:prstGeom prst="flowChartProcess">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b="1"/>
          </a:p>
        </p:txBody>
      </p:sp>
      <p:sp useBgFill="1">
        <p:nvSpPr>
          <p:cNvPr id="56" name="AutoShape 41">
            <a:extLst>
              <a:ext uri="{FF2B5EF4-FFF2-40B4-BE49-F238E27FC236}">
                <a16:creationId xmlns:a16="http://schemas.microsoft.com/office/drawing/2014/main" id="{1BDADF7C-2475-4E1D-B016-F8F56E94E705}"/>
              </a:ext>
            </a:extLst>
          </p:cNvPr>
          <p:cNvSpPr>
            <a:spLocks noChangeArrowheads="1"/>
          </p:cNvSpPr>
          <p:nvPr/>
        </p:nvSpPr>
        <p:spPr bwMode="auto">
          <a:xfrm>
            <a:off x="2832462" y="5108403"/>
            <a:ext cx="1143000" cy="609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1"/>
              <a:t>作业 </a:t>
            </a:r>
            <a:r>
              <a:rPr lang="en-US" altLang="zh-CN" b="1" i="1"/>
              <a:t>4</a:t>
            </a:r>
          </a:p>
        </p:txBody>
      </p:sp>
      <p:sp>
        <p:nvSpPr>
          <p:cNvPr id="57" name="AutoShape 42">
            <a:extLst>
              <a:ext uri="{FF2B5EF4-FFF2-40B4-BE49-F238E27FC236}">
                <a16:creationId xmlns:a16="http://schemas.microsoft.com/office/drawing/2014/main" id="{FBBFA1FC-2E02-407C-999C-6CAF3CD9465C}"/>
              </a:ext>
            </a:extLst>
          </p:cNvPr>
          <p:cNvSpPr>
            <a:spLocks noChangeArrowheads="1"/>
          </p:cNvSpPr>
          <p:nvPr/>
        </p:nvSpPr>
        <p:spPr bwMode="auto">
          <a:xfrm>
            <a:off x="4127862" y="5184603"/>
            <a:ext cx="457200" cy="381000"/>
          </a:xfrm>
          <a:prstGeom prst="rightArrow">
            <a:avLst>
              <a:gd name="adj1" fmla="val 50000"/>
              <a:gd name="adj2" fmla="val 30000"/>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useBgFill="1">
        <p:nvSpPr>
          <p:cNvPr id="58" name="AutoShape 43">
            <a:extLst>
              <a:ext uri="{FF2B5EF4-FFF2-40B4-BE49-F238E27FC236}">
                <a16:creationId xmlns:a16="http://schemas.microsoft.com/office/drawing/2014/main" id="{571E9EB8-2B4F-46BE-8936-719749EC5DE9}"/>
              </a:ext>
            </a:extLst>
          </p:cNvPr>
          <p:cNvSpPr>
            <a:spLocks noChangeArrowheads="1"/>
          </p:cNvSpPr>
          <p:nvPr/>
        </p:nvSpPr>
        <p:spPr bwMode="auto">
          <a:xfrm>
            <a:off x="2299062" y="2212803"/>
            <a:ext cx="2362200" cy="990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9" name="AutoShape 44">
            <a:extLst>
              <a:ext uri="{FF2B5EF4-FFF2-40B4-BE49-F238E27FC236}">
                <a16:creationId xmlns:a16="http://schemas.microsoft.com/office/drawing/2014/main" id="{20CDB4C8-E7C9-4D2F-AC58-9020B7C49A24}"/>
              </a:ext>
            </a:extLst>
          </p:cNvPr>
          <p:cNvSpPr>
            <a:spLocks noChangeArrowheads="1"/>
          </p:cNvSpPr>
          <p:nvPr/>
        </p:nvSpPr>
        <p:spPr bwMode="auto">
          <a:xfrm>
            <a:off x="2299062" y="3051003"/>
            <a:ext cx="2362200" cy="990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60" name="AutoShape 45">
            <a:extLst>
              <a:ext uri="{FF2B5EF4-FFF2-40B4-BE49-F238E27FC236}">
                <a16:creationId xmlns:a16="http://schemas.microsoft.com/office/drawing/2014/main" id="{C694E484-53CD-4160-A4D1-14C4B9DAB719}"/>
              </a:ext>
            </a:extLst>
          </p:cNvPr>
          <p:cNvSpPr>
            <a:spLocks noChangeArrowheads="1"/>
          </p:cNvSpPr>
          <p:nvPr/>
        </p:nvSpPr>
        <p:spPr bwMode="auto">
          <a:xfrm>
            <a:off x="2299062" y="3889203"/>
            <a:ext cx="2362200" cy="990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61" name="AutoShape 46">
            <a:extLst>
              <a:ext uri="{FF2B5EF4-FFF2-40B4-BE49-F238E27FC236}">
                <a16:creationId xmlns:a16="http://schemas.microsoft.com/office/drawing/2014/main" id="{F741454A-4D36-49D5-8C23-A6F15AD94F86}"/>
              </a:ext>
            </a:extLst>
          </p:cNvPr>
          <p:cNvSpPr>
            <a:spLocks noChangeArrowheads="1"/>
          </p:cNvSpPr>
          <p:nvPr/>
        </p:nvSpPr>
        <p:spPr bwMode="auto">
          <a:xfrm>
            <a:off x="8471262" y="2060403"/>
            <a:ext cx="2362200" cy="990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62" name="AutoShape 47">
            <a:extLst>
              <a:ext uri="{FF2B5EF4-FFF2-40B4-BE49-F238E27FC236}">
                <a16:creationId xmlns:a16="http://schemas.microsoft.com/office/drawing/2014/main" id="{33A69A6F-FBF1-4937-BC82-6B15AC733CA7}"/>
              </a:ext>
            </a:extLst>
          </p:cNvPr>
          <p:cNvSpPr>
            <a:spLocks noChangeArrowheads="1"/>
          </p:cNvSpPr>
          <p:nvPr/>
        </p:nvSpPr>
        <p:spPr bwMode="auto">
          <a:xfrm>
            <a:off x="7480662" y="3965403"/>
            <a:ext cx="3429000" cy="990600"/>
          </a:xfrm>
          <a:prstGeom prst="flowChartProcess">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 name="Group 52">
            <a:extLst>
              <a:ext uri="{FF2B5EF4-FFF2-40B4-BE49-F238E27FC236}">
                <a16:creationId xmlns:a16="http://schemas.microsoft.com/office/drawing/2014/main" id="{5F699EC4-0402-4E9C-9F51-E7A450B75671}"/>
              </a:ext>
            </a:extLst>
          </p:cNvPr>
          <p:cNvGrpSpPr>
            <a:grpSpLocks/>
          </p:cNvGrpSpPr>
          <p:nvPr/>
        </p:nvGrpSpPr>
        <p:grpSpPr bwMode="auto">
          <a:xfrm>
            <a:off x="5804262" y="3584403"/>
            <a:ext cx="3276600" cy="1143000"/>
            <a:chOff x="3792" y="960"/>
            <a:chExt cx="2064" cy="720"/>
          </a:xfrm>
        </p:grpSpPr>
        <p:sp>
          <p:nvSpPr>
            <p:cNvPr id="64" name="AutoShape 53">
              <a:extLst>
                <a:ext uri="{FF2B5EF4-FFF2-40B4-BE49-F238E27FC236}">
                  <a16:creationId xmlns:a16="http://schemas.microsoft.com/office/drawing/2014/main" id="{8E2C9CC8-1436-4A8A-96E8-D5B2CFB2DE8A}"/>
                </a:ext>
              </a:extLst>
            </p:cNvPr>
            <p:cNvSpPr>
              <a:spLocks noChangeArrowheads="1"/>
            </p:cNvSpPr>
            <p:nvPr/>
          </p:nvSpPr>
          <p:spPr bwMode="auto">
            <a:xfrm>
              <a:off x="3792" y="960"/>
              <a:ext cx="1008" cy="720"/>
            </a:xfrm>
            <a:prstGeom prst="flowChartProcess">
              <a:avLst/>
            </a:prstGeom>
            <a:solidFill>
              <a:schemeClr val="bg2"/>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作业 </a:t>
              </a:r>
              <a:r>
                <a:rPr lang="en-US" altLang="zh-CN" sz="2800" b="1"/>
                <a:t>4</a:t>
              </a:r>
            </a:p>
          </p:txBody>
        </p:sp>
        <p:sp>
          <p:nvSpPr>
            <p:cNvPr id="65" name="Text Box 54">
              <a:extLst>
                <a:ext uri="{FF2B5EF4-FFF2-40B4-BE49-F238E27FC236}">
                  <a16:creationId xmlns:a16="http://schemas.microsoft.com/office/drawing/2014/main" id="{04C749AA-A7E9-46DB-8347-29819419C6AD}"/>
                </a:ext>
              </a:extLst>
            </p:cNvPr>
            <p:cNvSpPr txBox="1">
              <a:spLocks noChangeArrowheads="1"/>
            </p:cNvSpPr>
            <p:nvPr/>
          </p:nvSpPr>
          <p:spPr bwMode="auto">
            <a:xfrm>
              <a:off x="4848" y="1152"/>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3 </a:t>
              </a:r>
              <a:r>
                <a:rPr lang="en-US" altLang="zh-CN" sz="2800" b="1" i="1"/>
                <a:t>K</a:t>
              </a:r>
            </a:p>
          </p:txBody>
        </p:sp>
      </p:grpSp>
    </p:spTree>
    <p:extLst>
      <p:ext uri="{BB962C8B-B14F-4D97-AF65-F5344CB8AC3E}">
        <p14:creationId xmlns:p14="http://schemas.microsoft.com/office/powerpoint/2010/main" val="26425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58"/>
                                        </p:tgtEl>
                                        <p:attrNameLst>
                                          <p:attrName>style.visibility</p:attrName>
                                        </p:attrNameLst>
                                      </p:cBhvr>
                                      <p:to>
                                        <p:strVal val="visible"/>
                                      </p:to>
                                    </p:se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childTnLst>
                          </p:cTn>
                        </p:par>
                        <p:par>
                          <p:cTn id="29" fill="hold">
                            <p:stCondLst>
                              <p:cond delay="1500"/>
                            </p:stCondLst>
                            <p:childTnLst>
                              <p:par>
                                <p:cTn id="30" presetID="1" presetClass="entr" presetSubtype="0" fill="hold" nodeType="afterEffect">
                                  <p:stCondLst>
                                    <p:cond delay="0"/>
                                  </p:stCondLst>
                                  <p:childTnLst>
                                    <p:set>
                                      <p:cBhvr>
                                        <p:cTn id="31" dur="1" fill="hold">
                                          <p:stCondLst>
                                            <p:cond delay="499"/>
                                          </p:stCondLst>
                                        </p:cTn>
                                        <p:tgtEl>
                                          <p:spTgt spid="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59"/>
                                        </p:tgtEl>
                                        <p:attrNameLst>
                                          <p:attrName>style.visibility</p:attrName>
                                        </p:attrNameLst>
                                      </p:cBhvr>
                                      <p:to>
                                        <p:strVal val="visible"/>
                                      </p:to>
                                    </p:set>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499"/>
                                          </p:stCondLst>
                                        </p:cTn>
                                        <p:tgtEl>
                                          <p:spTgt spid="4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60"/>
                                        </p:tgtEl>
                                        <p:attrNameLst>
                                          <p:attrName>style.visibility</p:attrName>
                                        </p:attrNameLst>
                                      </p:cBhvr>
                                      <p:to>
                                        <p:strVal val="visible"/>
                                      </p:to>
                                    </p:se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500"/>
                                        <p:tgtEl>
                                          <p:spTgt spid="48"/>
                                        </p:tgtEl>
                                      </p:cBhvr>
                                    </p:animEffect>
                                  </p:childTnLst>
                                </p:cTn>
                              </p:par>
                            </p:childTnLst>
                          </p:cTn>
                        </p:par>
                        <p:par>
                          <p:cTn id="56" fill="hold">
                            <p:stCondLst>
                              <p:cond delay="1000"/>
                            </p:stCondLst>
                            <p:childTnLst>
                              <p:par>
                                <p:cTn id="57" presetID="1" presetClass="entr" presetSubtype="0" fill="hold" grpId="0" nodeType="afterEffect">
                                  <p:stCondLst>
                                    <p:cond delay="0"/>
                                  </p:stCondLst>
                                  <p:childTnLst>
                                    <p:set>
                                      <p:cBhvr>
                                        <p:cTn id="58" dur="1" fill="hold">
                                          <p:stCondLst>
                                            <p:cond delay="499"/>
                                          </p:stCondLst>
                                        </p:cTn>
                                        <p:tgtEl>
                                          <p:spTgt spid="49"/>
                                        </p:tgtEl>
                                        <p:attrNameLst>
                                          <p:attrName>style.visibility</p:attrName>
                                        </p:attrNameLst>
                                      </p:cBhvr>
                                      <p:to>
                                        <p:strVal val="visible"/>
                                      </p:to>
                                    </p:set>
                                  </p:childTnLst>
                                </p:cTn>
                              </p:par>
                            </p:childTnLst>
                          </p:cTn>
                        </p:par>
                        <p:par>
                          <p:cTn id="59" fill="hold">
                            <p:stCondLst>
                              <p:cond delay="1500"/>
                            </p:stCondLst>
                            <p:childTnLst>
                              <p:par>
                                <p:cTn id="60" presetID="1" presetClass="entr" presetSubtype="0" fill="hold" grpId="0" nodeType="afterEffect">
                                  <p:stCondLst>
                                    <p:cond delay="1000"/>
                                  </p:stCondLst>
                                  <p:childTnLst>
                                    <p:set>
                                      <p:cBhvr>
                                        <p:cTn id="61" dur="1" fill="hold">
                                          <p:stCondLst>
                                            <p:cond delay="499"/>
                                          </p:stCondLst>
                                        </p:cTn>
                                        <p:tgtEl>
                                          <p:spTgt spid="5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61"/>
                                        </p:tgtEl>
                                        <p:attrNameLst>
                                          <p:attrName>style.visibility</p:attrName>
                                        </p:attrNameLst>
                                      </p:cBhvr>
                                      <p:to>
                                        <p:strVal val="visible"/>
                                      </p:to>
                                    </p:se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left)">
                                      <p:cBhvr>
                                        <p:cTn id="69" dur="500"/>
                                        <p:tgtEl>
                                          <p:spTgt spid="53"/>
                                        </p:tgtEl>
                                      </p:cBhvr>
                                    </p:animEffec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50"/>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1000"/>
                                  </p:stCondLst>
                                  <p:childTnLst>
                                    <p:set>
                                      <p:cBhvr>
                                        <p:cTn id="75" dur="1" fill="hold">
                                          <p:stCondLst>
                                            <p:cond delay="499"/>
                                          </p:stCondLst>
                                        </p:cTn>
                                        <p:tgtEl>
                                          <p:spTgt spid="5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62"/>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499"/>
                                          </p:stCondLst>
                                        </p:cTn>
                                        <p:tgtEl>
                                          <p:spTgt spid="56"/>
                                        </p:tgtEl>
                                        <p:attrNameLst>
                                          <p:attrName>style.visibility</p:attrName>
                                        </p:attrNameLst>
                                      </p:cBhvr>
                                      <p:to>
                                        <p:strVal val="visible"/>
                                      </p:to>
                                    </p:se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wipe(left)">
                                      <p:cBhvr>
                                        <p:cTn id="86" dur="500"/>
                                        <p:tgtEl>
                                          <p:spTgt spid="57"/>
                                        </p:tgtEl>
                                      </p:cBhvr>
                                    </p:animEffect>
                                  </p:childTnLst>
                                </p:cTn>
                              </p:par>
                            </p:childTnLst>
                          </p:cTn>
                        </p:par>
                        <p:par>
                          <p:cTn id="87" fill="hold">
                            <p:stCondLst>
                              <p:cond delay="1500"/>
                            </p:stCondLst>
                            <p:childTnLst>
                              <p:par>
                                <p:cTn id="88" presetID="1" presetClass="entr" presetSubtype="0" fill="hold" nodeType="afterEffect">
                                  <p:stCondLst>
                                    <p:cond delay="0"/>
                                  </p:stCondLst>
                                  <p:childTnLst>
                                    <p:set>
                                      <p:cBhvr>
                                        <p:cTn id="89" dur="1" fill="hold">
                                          <p:stCondLst>
                                            <p:cond delay="499"/>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utoUpdateAnimBg="0"/>
      <p:bldP spid="37" grpId="0" animBg="1" autoUpdateAnimBg="0"/>
      <p:bldP spid="38" grpId="0" animBg="1" autoUpdateAnimBg="0"/>
      <p:bldP spid="49" grpId="0" animBg="1" autoUpdateAnimBg="0"/>
      <p:bldP spid="50" grpId="0" animBg="1" autoUpdateAnimBg="0"/>
      <p:bldP spid="54" grpId="0" animBg="1" autoUpdateAnimBg="0"/>
      <p:bldP spid="55" grpId="0" animBg="1" autoUpdateAnimBg="0"/>
      <p:bldP spid="5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10"/>
          <p:cNvSpPr/>
          <p:nvPr/>
        </p:nvSpPr>
        <p:spPr>
          <a:xfrm>
            <a:off x="517801" y="126085"/>
            <a:ext cx="5496137"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分区存储管理（</a:t>
            </a: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）分区分配算法</a:t>
            </a:r>
          </a:p>
        </p:txBody>
      </p:sp>
      <p:sp>
        <p:nvSpPr>
          <p:cNvPr id="45" name="Rectangle 3"/>
          <p:cNvSpPr>
            <a:spLocks noChangeArrowheads="1"/>
          </p:cNvSpPr>
          <p:nvPr/>
        </p:nvSpPr>
        <p:spPr bwMode="auto">
          <a:xfrm>
            <a:off x="9816396" y="845473"/>
            <a:ext cx="1676400" cy="45720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6" name="Rectangle 4"/>
          <p:cNvSpPr>
            <a:spLocks noChangeArrowheads="1"/>
          </p:cNvSpPr>
          <p:nvPr/>
        </p:nvSpPr>
        <p:spPr bwMode="auto">
          <a:xfrm>
            <a:off x="9816396" y="3588673"/>
            <a:ext cx="1676400" cy="914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 name="Text Box 5"/>
          <p:cNvSpPr txBox="1">
            <a:spLocks noChangeArrowheads="1"/>
          </p:cNvSpPr>
          <p:nvPr/>
        </p:nvSpPr>
        <p:spPr bwMode="auto">
          <a:xfrm>
            <a:off x="10251371" y="3850610"/>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进程</a:t>
            </a:r>
            <a:r>
              <a:rPr lang="en-US" altLang="zh-CN" sz="2000"/>
              <a:t>1 </a:t>
            </a:r>
          </a:p>
        </p:txBody>
      </p:sp>
      <p:sp>
        <p:nvSpPr>
          <p:cNvPr id="48" name="Rectangle 6"/>
          <p:cNvSpPr>
            <a:spLocks noChangeArrowheads="1"/>
          </p:cNvSpPr>
          <p:nvPr/>
        </p:nvSpPr>
        <p:spPr bwMode="auto">
          <a:xfrm>
            <a:off x="9816396" y="4503073"/>
            <a:ext cx="1676400" cy="914400"/>
          </a:xfrm>
          <a:prstGeom prst="rect">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9" name="Text Box 7"/>
          <p:cNvSpPr txBox="1">
            <a:spLocks noChangeArrowheads="1"/>
          </p:cNvSpPr>
          <p:nvPr/>
        </p:nvSpPr>
        <p:spPr bwMode="auto">
          <a:xfrm>
            <a:off x="10044996" y="4765010"/>
            <a:ext cx="1347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操作系统 </a:t>
            </a:r>
          </a:p>
        </p:txBody>
      </p:sp>
      <p:sp>
        <p:nvSpPr>
          <p:cNvPr id="50" name="Rectangle 8" descr="浅色上对角线"/>
          <p:cNvSpPr>
            <a:spLocks noChangeArrowheads="1"/>
          </p:cNvSpPr>
          <p:nvPr/>
        </p:nvSpPr>
        <p:spPr bwMode="auto">
          <a:xfrm>
            <a:off x="9816396" y="818485"/>
            <a:ext cx="1676400" cy="2133600"/>
          </a:xfrm>
          <a:prstGeom prst="rect">
            <a:avLst/>
          </a:prstGeom>
          <a:pattFill prst="ltUpDiag">
            <a:fgClr>
              <a:schemeClr val="accent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51" name="Text Box 9"/>
          <p:cNvSpPr txBox="1">
            <a:spLocks noChangeArrowheads="1"/>
          </p:cNvSpPr>
          <p:nvPr/>
        </p:nvSpPr>
        <p:spPr bwMode="auto">
          <a:xfrm>
            <a:off x="6600119" y="4702908"/>
            <a:ext cx="18669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FF0000"/>
                </a:solidFill>
                <a:latin typeface="Times New Roman" panose="02020603050405020304" pitchFamily="18" charset="0"/>
              </a:rPr>
              <a:t>空闲分区表</a:t>
            </a:r>
          </a:p>
        </p:txBody>
      </p:sp>
      <p:graphicFrame>
        <p:nvGraphicFramePr>
          <p:cNvPr id="52" name="Group 10"/>
          <p:cNvGraphicFramePr>
            <a:graphicFrameLocks noGrp="1"/>
          </p:cNvGraphicFramePr>
          <p:nvPr>
            <p:extLst>
              <p:ext uri="{D42A27DB-BD31-4B8C-83A1-F6EECF244321}">
                <p14:modId xmlns:p14="http://schemas.microsoft.com/office/powerpoint/2010/main" val="3789180"/>
              </p:ext>
            </p:extLst>
          </p:nvPr>
        </p:nvGraphicFramePr>
        <p:xfrm>
          <a:off x="6084433" y="5128547"/>
          <a:ext cx="2590800" cy="1249398"/>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457093">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始址</a:t>
                      </a:r>
                    </a:p>
                  </a:txBody>
                  <a:tcPr marT="45673" marB="4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长度</a:t>
                      </a:r>
                    </a:p>
                  </a:txBody>
                  <a:tcPr marT="45673" marB="4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135">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pitchFamily="2" charset="-122"/>
                        </a:rPr>
                        <a:t>350K</a:t>
                      </a:r>
                    </a:p>
                  </a:txBody>
                  <a:tcPr marT="45673" marB="4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pitchFamily="2" charset="-122"/>
                        </a:rPr>
                        <a:t>150K</a:t>
                      </a:r>
                    </a:p>
                  </a:txBody>
                  <a:tcPr marT="45673" marB="4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135">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pitchFamily="2" charset="-122"/>
                        </a:rPr>
                        <a:t>200K</a:t>
                      </a:r>
                    </a:p>
                  </a:txBody>
                  <a:tcPr marT="45673" marB="4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pitchFamily="2" charset="-122"/>
                        </a:rPr>
                        <a:t>50K</a:t>
                      </a:r>
                    </a:p>
                  </a:txBody>
                  <a:tcPr marT="45673" marB="4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53" name="Rectangle 24"/>
          <p:cNvSpPr>
            <a:spLocks noChangeArrowheads="1"/>
          </p:cNvSpPr>
          <p:nvPr/>
        </p:nvSpPr>
        <p:spPr bwMode="auto">
          <a:xfrm>
            <a:off x="9282996" y="513331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0K</a:t>
            </a:r>
          </a:p>
        </p:txBody>
      </p:sp>
      <p:sp>
        <p:nvSpPr>
          <p:cNvPr id="54" name="Rectangle 25"/>
          <p:cNvSpPr>
            <a:spLocks noChangeArrowheads="1"/>
          </p:cNvSpPr>
          <p:nvPr/>
        </p:nvSpPr>
        <p:spPr bwMode="auto">
          <a:xfrm>
            <a:off x="8978196" y="4323685"/>
            <a:ext cx="97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100K</a:t>
            </a:r>
          </a:p>
        </p:txBody>
      </p:sp>
      <p:sp>
        <p:nvSpPr>
          <p:cNvPr id="55" name="Rectangle 26"/>
          <p:cNvSpPr>
            <a:spLocks noChangeArrowheads="1"/>
          </p:cNvSpPr>
          <p:nvPr/>
        </p:nvSpPr>
        <p:spPr bwMode="auto">
          <a:xfrm>
            <a:off x="8978196" y="3409285"/>
            <a:ext cx="97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200K</a:t>
            </a:r>
          </a:p>
        </p:txBody>
      </p:sp>
      <p:sp>
        <p:nvSpPr>
          <p:cNvPr id="56" name="Rectangle 27"/>
          <p:cNvSpPr>
            <a:spLocks noChangeArrowheads="1"/>
          </p:cNvSpPr>
          <p:nvPr/>
        </p:nvSpPr>
        <p:spPr bwMode="auto">
          <a:xfrm>
            <a:off x="8978196" y="2799685"/>
            <a:ext cx="97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250K</a:t>
            </a:r>
          </a:p>
        </p:txBody>
      </p:sp>
      <p:sp>
        <p:nvSpPr>
          <p:cNvPr id="57" name="Rectangle 28"/>
          <p:cNvSpPr>
            <a:spLocks noChangeArrowheads="1"/>
          </p:cNvSpPr>
          <p:nvPr/>
        </p:nvSpPr>
        <p:spPr bwMode="auto">
          <a:xfrm>
            <a:off x="8978196" y="666085"/>
            <a:ext cx="97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500K</a:t>
            </a:r>
          </a:p>
        </p:txBody>
      </p:sp>
      <p:grpSp>
        <p:nvGrpSpPr>
          <p:cNvPr id="58" name="Group 29"/>
          <p:cNvGrpSpPr>
            <a:grpSpLocks/>
          </p:cNvGrpSpPr>
          <p:nvPr/>
        </p:nvGrpSpPr>
        <p:grpSpPr bwMode="auto">
          <a:xfrm>
            <a:off x="9816396" y="2037685"/>
            <a:ext cx="1676400" cy="914400"/>
            <a:chOff x="816" y="1680"/>
            <a:chExt cx="1056" cy="576"/>
          </a:xfrm>
        </p:grpSpPr>
        <p:sp>
          <p:nvSpPr>
            <p:cNvPr id="59" name="Rectangle 30"/>
            <p:cNvSpPr>
              <a:spLocks noChangeArrowheads="1"/>
            </p:cNvSpPr>
            <p:nvPr/>
          </p:nvSpPr>
          <p:spPr bwMode="auto">
            <a:xfrm>
              <a:off x="816" y="1680"/>
              <a:ext cx="1056" cy="576"/>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0" name="Text Box 31"/>
            <p:cNvSpPr txBox="1">
              <a:spLocks noChangeArrowheads="1"/>
            </p:cNvSpPr>
            <p:nvPr/>
          </p:nvSpPr>
          <p:spPr bwMode="auto">
            <a:xfrm>
              <a:off x="1090" y="1845"/>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进程</a:t>
              </a:r>
              <a:r>
                <a:rPr lang="en-US" altLang="zh-CN" sz="2000"/>
                <a:t>3 </a:t>
              </a:r>
            </a:p>
          </p:txBody>
        </p:sp>
      </p:grpSp>
      <p:sp>
        <p:nvSpPr>
          <p:cNvPr id="61" name="Text Box 32"/>
          <p:cNvSpPr txBox="1">
            <a:spLocks noChangeArrowheads="1"/>
          </p:cNvSpPr>
          <p:nvPr/>
        </p:nvSpPr>
        <p:spPr bwMode="auto">
          <a:xfrm>
            <a:off x="10251371" y="1199485"/>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空闲</a:t>
            </a:r>
            <a:r>
              <a:rPr lang="zh-CN" altLang="en-US" sz="2000">
                <a:solidFill>
                  <a:srgbClr val="FF0000"/>
                </a:solidFill>
              </a:rPr>
              <a:t> </a:t>
            </a:r>
          </a:p>
        </p:txBody>
      </p:sp>
      <p:sp>
        <p:nvSpPr>
          <p:cNvPr id="62" name="Rectangle 33"/>
          <p:cNvSpPr>
            <a:spLocks noChangeArrowheads="1"/>
          </p:cNvSpPr>
          <p:nvPr/>
        </p:nvSpPr>
        <p:spPr bwMode="auto">
          <a:xfrm>
            <a:off x="8978196" y="1885285"/>
            <a:ext cx="97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350K</a:t>
            </a:r>
          </a:p>
        </p:txBody>
      </p:sp>
      <p:sp>
        <p:nvSpPr>
          <p:cNvPr id="63" name="Rectangle 34" descr="浅色上对角线"/>
          <p:cNvSpPr>
            <a:spLocks noChangeArrowheads="1"/>
          </p:cNvSpPr>
          <p:nvPr/>
        </p:nvSpPr>
        <p:spPr bwMode="auto">
          <a:xfrm>
            <a:off x="9816396" y="2956848"/>
            <a:ext cx="1676400" cy="609600"/>
          </a:xfrm>
          <a:prstGeom prst="rect">
            <a:avLst/>
          </a:prstGeom>
          <a:pattFill prst="ltUpDiag">
            <a:fgClr>
              <a:schemeClr val="accent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4" name="Text Box 35"/>
          <p:cNvSpPr txBox="1">
            <a:spLocks noChangeArrowheads="1"/>
          </p:cNvSpPr>
          <p:nvPr/>
        </p:nvSpPr>
        <p:spPr bwMode="auto">
          <a:xfrm>
            <a:off x="10251371" y="3028285"/>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空闲</a:t>
            </a:r>
            <a:r>
              <a:rPr lang="zh-CN" altLang="en-US" sz="2000">
                <a:solidFill>
                  <a:srgbClr val="FF0000"/>
                </a:solidFill>
              </a:rPr>
              <a:t> </a:t>
            </a:r>
          </a:p>
        </p:txBody>
      </p:sp>
      <p:sp>
        <p:nvSpPr>
          <p:cNvPr id="65" name="Rectangle 36"/>
          <p:cNvSpPr>
            <a:spLocks noChangeArrowheads="1"/>
          </p:cNvSpPr>
          <p:nvPr/>
        </p:nvSpPr>
        <p:spPr bwMode="auto">
          <a:xfrm>
            <a:off x="508590" y="766891"/>
            <a:ext cx="5334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发起请求</a:t>
            </a:r>
            <a:r>
              <a:rPr lang="en-US" altLang="zh-CN">
                <a:solidFill>
                  <a:srgbClr val="FF0000"/>
                </a:solidFill>
              </a:rPr>
              <a:t>reqSize=40K</a:t>
            </a:r>
            <a:r>
              <a:rPr lang="zh-CN" altLang="en-US">
                <a:solidFill>
                  <a:srgbClr val="FF0000"/>
                </a:solidFill>
              </a:rPr>
              <a:t>怎么办</a:t>
            </a:r>
            <a:r>
              <a:rPr lang="en-US" altLang="zh-CN">
                <a:solidFill>
                  <a:srgbClr val="FF0000"/>
                </a:solidFill>
              </a:rPr>
              <a:t>?</a:t>
            </a:r>
          </a:p>
        </p:txBody>
      </p:sp>
      <p:sp>
        <p:nvSpPr>
          <p:cNvPr id="66" name="Rectangle 41"/>
          <p:cNvSpPr>
            <a:spLocks noChangeArrowheads="1"/>
          </p:cNvSpPr>
          <p:nvPr/>
        </p:nvSpPr>
        <p:spPr bwMode="auto">
          <a:xfrm>
            <a:off x="737189" y="1438403"/>
            <a:ext cx="8085263" cy="877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
                <a:srgbClr val="33CC33"/>
              </a:buClr>
            </a:pPr>
            <a:r>
              <a:rPr lang="en-US" altLang="zh-CN" sz="2400" dirty="0">
                <a:solidFill>
                  <a:srgbClr val="FF0000"/>
                </a:solidFill>
              </a:rPr>
              <a:t> </a:t>
            </a:r>
            <a:r>
              <a:rPr lang="zh-CN" altLang="en-US" sz="2400" dirty="0">
                <a:solidFill>
                  <a:srgbClr val="FF0000"/>
                </a:solidFill>
              </a:rPr>
              <a:t>首次适配</a:t>
            </a:r>
            <a:r>
              <a:rPr lang="en-US" altLang="zh-CN" sz="2400" dirty="0">
                <a:solidFill>
                  <a:srgbClr val="FF0000"/>
                </a:solidFill>
              </a:rPr>
              <a:t>(first-fit)</a:t>
            </a:r>
            <a:r>
              <a:rPr lang="en-US" altLang="zh-CN" sz="2400" dirty="0"/>
              <a:t>:</a:t>
            </a:r>
            <a:r>
              <a:rPr lang="zh-CN" altLang="en-US" sz="2000" dirty="0"/>
              <a:t>首次找到的满足要求的空闲分区 </a:t>
            </a:r>
            <a:r>
              <a:rPr lang="en-US" altLang="zh-CN" sz="2000" dirty="0"/>
              <a:t>(350,150)</a:t>
            </a:r>
            <a:r>
              <a:rPr lang="zh-CN" altLang="en-US" sz="2000" dirty="0"/>
              <a:t>。特点</a:t>
            </a:r>
            <a:r>
              <a:rPr lang="en-US" altLang="zh-CN" sz="2000" dirty="0"/>
              <a:t>:</a:t>
            </a:r>
            <a:r>
              <a:rPr lang="en-US" altLang="zh-CN" sz="2000" dirty="0">
                <a:sym typeface="Wingdings" panose="05000000000000000000" pitchFamily="2" charset="2"/>
              </a:rPr>
              <a:t>(1)</a:t>
            </a:r>
            <a:r>
              <a:rPr lang="zh-CN" altLang="en-US" sz="2000" dirty="0"/>
              <a:t>简单！</a:t>
            </a:r>
            <a:r>
              <a:rPr lang="en-US" altLang="zh-CN" sz="2000" dirty="0"/>
              <a:t> (2)</a:t>
            </a:r>
            <a:r>
              <a:rPr lang="zh-CN" altLang="en-US" sz="2000" dirty="0">
                <a:latin typeface="华文楷体" panose="02010600040101010101" pitchFamily="2" charset="-122"/>
                <a:ea typeface="华文楷体" panose="02010600040101010101" pitchFamily="2" charset="-122"/>
              </a:rPr>
              <a:t>在低地址部分会积累大量外零头</a:t>
            </a:r>
          </a:p>
        </p:txBody>
      </p:sp>
      <p:sp>
        <p:nvSpPr>
          <p:cNvPr id="67" name="Rectangle 44"/>
          <p:cNvSpPr>
            <a:spLocks noChangeArrowheads="1"/>
          </p:cNvSpPr>
          <p:nvPr/>
        </p:nvSpPr>
        <p:spPr bwMode="auto">
          <a:xfrm>
            <a:off x="737190" y="2352803"/>
            <a:ext cx="8085262" cy="868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
                <a:srgbClr val="33CC33"/>
              </a:buClr>
            </a:pPr>
            <a:r>
              <a:rPr lang="en-US" altLang="zh-CN" sz="2400" dirty="0">
                <a:solidFill>
                  <a:srgbClr val="FF0000"/>
                </a:solidFill>
              </a:rPr>
              <a:t> </a:t>
            </a:r>
            <a:r>
              <a:rPr lang="zh-CN" altLang="en-US" sz="2400" dirty="0">
                <a:solidFill>
                  <a:srgbClr val="FF0000"/>
                </a:solidFill>
              </a:rPr>
              <a:t>最佳适配</a:t>
            </a:r>
            <a:r>
              <a:rPr lang="en-US" altLang="zh-CN" sz="2400" dirty="0">
                <a:solidFill>
                  <a:srgbClr val="FF0000"/>
                </a:solidFill>
              </a:rPr>
              <a:t>(best-fit)</a:t>
            </a:r>
            <a:r>
              <a:rPr lang="en-US" altLang="zh-CN" sz="2400" dirty="0"/>
              <a:t>: </a:t>
            </a:r>
            <a:r>
              <a:rPr lang="zh-CN" altLang="en-US" sz="2000" dirty="0"/>
              <a:t>查找最小的满足要求的空闲分区</a:t>
            </a:r>
            <a:r>
              <a:rPr lang="en-US" altLang="zh-CN" sz="2000" dirty="0"/>
              <a:t>(200,50)</a:t>
            </a:r>
            <a:r>
              <a:rPr lang="zh-CN" altLang="en-US" sz="2000" dirty="0"/>
              <a:t>。特点</a:t>
            </a:r>
            <a:r>
              <a:rPr lang="en-US" altLang="zh-CN" sz="2000" dirty="0"/>
              <a:t>:</a:t>
            </a:r>
            <a:r>
              <a:rPr lang="en-US" altLang="zh-CN" sz="2000" dirty="0">
                <a:sym typeface="Wingdings" panose="05000000000000000000" pitchFamily="2" charset="2"/>
              </a:rPr>
              <a:t>(1)</a:t>
            </a:r>
            <a:r>
              <a:rPr lang="zh-CN" altLang="en-US" sz="2000" dirty="0"/>
              <a:t>搜索整个空闲分区表，慢！</a:t>
            </a:r>
            <a:r>
              <a:rPr lang="en-US" altLang="zh-CN" sz="2000" dirty="0"/>
              <a:t>(2)</a:t>
            </a:r>
            <a:r>
              <a:rPr lang="zh-CN" altLang="en-US" sz="2000" dirty="0"/>
              <a:t>大分区留下、零头更小</a:t>
            </a:r>
          </a:p>
        </p:txBody>
      </p:sp>
      <p:sp>
        <p:nvSpPr>
          <p:cNvPr id="68" name="Rectangle 47"/>
          <p:cNvSpPr>
            <a:spLocks noChangeArrowheads="1"/>
          </p:cNvSpPr>
          <p:nvPr/>
        </p:nvSpPr>
        <p:spPr bwMode="auto">
          <a:xfrm>
            <a:off x="737190" y="3281438"/>
            <a:ext cx="8085262" cy="1077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r>
              <a:rPr lang="en-US" altLang="zh-CN" sz="2400" dirty="0">
                <a:solidFill>
                  <a:srgbClr val="FF0000"/>
                </a:solidFill>
              </a:rPr>
              <a:t> </a:t>
            </a:r>
            <a:r>
              <a:rPr lang="zh-CN" altLang="en-US" sz="2400" dirty="0">
                <a:solidFill>
                  <a:srgbClr val="FF0000"/>
                </a:solidFill>
              </a:rPr>
              <a:t>最差适配</a:t>
            </a:r>
            <a:r>
              <a:rPr lang="en-US" altLang="zh-CN" sz="2400" dirty="0">
                <a:solidFill>
                  <a:srgbClr val="FF0000"/>
                </a:solidFill>
              </a:rPr>
              <a:t>(worst-fit)</a:t>
            </a:r>
            <a:r>
              <a:rPr lang="en-US" altLang="zh-CN" sz="2400" dirty="0"/>
              <a:t>:</a:t>
            </a:r>
            <a:r>
              <a:rPr lang="zh-CN" altLang="en-US" sz="2000" dirty="0"/>
              <a:t>查找最大的满足要求的空闲分区</a:t>
            </a:r>
            <a:r>
              <a:rPr lang="en-US" altLang="zh-CN" sz="2000" dirty="0"/>
              <a:t>(350,150)</a:t>
            </a:r>
            <a:r>
              <a:rPr lang="zh-CN" altLang="en-US" sz="2000" dirty="0"/>
              <a:t>。特点</a:t>
            </a:r>
            <a:r>
              <a:rPr lang="en-US" altLang="zh-CN" sz="2000" dirty="0"/>
              <a:t>:</a:t>
            </a:r>
            <a:r>
              <a:rPr lang="en-US" altLang="zh-CN" sz="2000" dirty="0">
                <a:sym typeface="Wingdings" panose="05000000000000000000" pitchFamily="2" charset="2"/>
              </a:rPr>
              <a:t>(1)</a:t>
            </a:r>
            <a:r>
              <a:rPr lang="zh-CN" altLang="en-US" sz="2000" dirty="0">
                <a:latin typeface="华文楷体" panose="02010600040101010101" pitchFamily="2" charset="-122"/>
                <a:ea typeface="华文楷体" panose="02010600040101010101" pitchFamily="2" charset="-122"/>
              </a:rPr>
              <a:t>将空白分区</a:t>
            </a:r>
            <a:r>
              <a:rPr lang="zh-CN" altLang="en-US" sz="2000" dirty="0">
                <a:solidFill>
                  <a:schemeClr val="tx2"/>
                </a:solidFill>
                <a:latin typeface="华文楷体" panose="02010600040101010101" pitchFamily="2" charset="-122"/>
                <a:ea typeface="华文楷体" panose="02010600040101010101" pitchFamily="2" charset="-122"/>
              </a:rPr>
              <a:t>按大小递减</a:t>
            </a:r>
            <a:r>
              <a:rPr lang="zh-CN" altLang="en-US" sz="2000" dirty="0">
                <a:latin typeface="华文楷体" panose="02010600040101010101" pitchFamily="2" charset="-122"/>
                <a:ea typeface="华文楷体" panose="02010600040101010101" pitchFamily="2" charset="-122"/>
              </a:rPr>
              <a:t>顺序链接</a:t>
            </a:r>
            <a:r>
              <a:rPr lang="zh-CN" altLang="en-US" sz="2000" dirty="0"/>
              <a:t>，</a:t>
            </a:r>
            <a:r>
              <a:rPr lang="zh-CN" altLang="en-US" sz="2000" dirty="0">
                <a:latin typeface="华文楷体" panose="02010600040101010101" pitchFamily="2" charset="-122"/>
                <a:ea typeface="华文楷体" panose="02010600040101010101" pitchFamily="2" charset="-122"/>
              </a:rPr>
              <a:t>查找效率显著提高 </a:t>
            </a:r>
            <a:r>
              <a:rPr lang="en-US" altLang="zh-CN" sz="2000" dirty="0"/>
              <a:t>(2)</a:t>
            </a:r>
            <a:r>
              <a:rPr lang="zh-CN" altLang="en-US" sz="2000" dirty="0">
                <a:latin typeface="华文楷体" panose="02010600040101010101" pitchFamily="2" charset="-122"/>
                <a:ea typeface="华文楷体" panose="02010600040101010101" pitchFamily="2" charset="-122"/>
              </a:rPr>
              <a:t>大作业容纳能力会下降</a:t>
            </a:r>
            <a:endParaRPr lang="zh-CN" altLang="en-US" sz="2000" dirty="0"/>
          </a:p>
        </p:txBody>
      </p:sp>
      <p:grpSp>
        <p:nvGrpSpPr>
          <p:cNvPr id="69" name="Group 49"/>
          <p:cNvGrpSpPr>
            <a:grpSpLocks/>
          </p:cNvGrpSpPr>
          <p:nvPr/>
        </p:nvGrpSpPr>
        <p:grpSpPr bwMode="auto">
          <a:xfrm>
            <a:off x="517801" y="4287776"/>
            <a:ext cx="5094288" cy="1287463"/>
            <a:chOff x="528" y="3226"/>
            <a:chExt cx="3209" cy="811"/>
          </a:xfrm>
        </p:grpSpPr>
        <p:sp>
          <p:nvSpPr>
            <p:cNvPr id="70" name="Text Box 50"/>
            <p:cNvSpPr txBox="1">
              <a:spLocks noChangeArrowheads="1"/>
            </p:cNvSpPr>
            <p:nvPr/>
          </p:nvSpPr>
          <p:spPr bwMode="auto">
            <a:xfrm>
              <a:off x="528" y="3514"/>
              <a:ext cx="2404" cy="52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chemeClr val="accent2"/>
                  </a:solidFill>
                </a:rPr>
                <a:t>仍然需要根据应用的特点</a:t>
              </a:r>
            </a:p>
            <a:p>
              <a:pPr algn="ctr" eaLnBrk="1" hangingPunct="1">
                <a:spcBef>
                  <a:spcPct val="0"/>
                </a:spcBef>
                <a:buClrTx/>
                <a:buSzTx/>
                <a:buFontTx/>
                <a:buNone/>
              </a:pPr>
              <a:r>
                <a:rPr lang="zh-CN" altLang="en-US" sz="2400" dirty="0">
                  <a:solidFill>
                    <a:schemeClr val="accent2"/>
                  </a:solidFill>
                </a:rPr>
                <a:t>来决定选取哪种策略</a:t>
              </a:r>
            </a:p>
          </p:txBody>
        </p:sp>
        <p:pic>
          <p:nvPicPr>
            <p:cNvPr id="71" name="Picture 51" descr="j03012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5" y="3226"/>
              <a:ext cx="91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5896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left)">
                                      <p:cBhvr>
                                        <p:cTn id="22" dur="500"/>
                                        <p:tgtEl>
                                          <p:spTgt spid="68"/>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dissolve">
                                      <p:cBhvr>
                                        <p:cTn id="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6"/>
          <p:cNvSpPr>
            <a:spLocks noChangeArrowheads="1"/>
          </p:cNvSpPr>
          <p:nvPr/>
        </p:nvSpPr>
        <p:spPr bwMode="auto">
          <a:xfrm>
            <a:off x="2322005" y="3168824"/>
            <a:ext cx="7315200" cy="1406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33CC33"/>
              </a:buClr>
            </a:pPr>
            <a:r>
              <a:rPr lang="en-US" altLang="zh-CN" sz="2400">
                <a:solidFill>
                  <a:srgbClr val="FF0000"/>
                </a:solidFill>
              </a:rPr>
              <a:t> </a:t>
            </a:r>
            <a:r>
              <a:rPr lang="zh-CN" altLang="en-US" sz="2400">
                <a:solidFill>
                  <a:srgbClr val="FF0000"/>
                </a:solidFill>
              </a:rPr>
              <a:t>内部碎片：</a:t>
            </a:r>
            <a:r>
              <a:rPr lang="zh-CN" altLang="en-US" sz="2400"/>
              <a:t>对固定分区来说，只要分区被分配给</a:t>
            </a:r>
            <a:br>
              <a:rPr lang="zh-CN" altLang="en-US" sz="2400"/>
            </a:br>
            <a:r>
              <a:rPr lang="zh-CN" altLang="en-US" sz="2400"/>
              <a:t>                      某进程使用，其中并未占用的空间不</a:t>
            </a:r>
            <a:br>
              <a:rPr lang="zh-CN" altLang="en-US" sz="2400"/>
            </a:br>
            <a:r>
              <a:rPr lang="zh-CN" altLang="en-US" sz="2400"/>
              <a:t>                      能分给其他进程</a:t>
            </a:r>
            <a:endParaRPr lang="zh-CN" altLang="en-US" sz="2000"/>
          </a:p>
        </p:txBody>
      </p:sp>
      <p:sp>
        <p:nvSpPr>
          <p:cNvPr id="15" name="Rectangle 37"/>
          <p:cNvSpPr>
            <a:spLocks noChangeArrowheads="1"/>
          </p:cNvSpPr>
          <p:nvPr/>
        </p:nvSpPr>
        <p:spPr bwMode="auto">
          <a:xfrm>
            <a:off x="2322004" y="917749"/>
            <a:ext cx="7315199" cy="4914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33CC33"/>
              </a:buClr>
            </a:pPr>
            <a:r>
              <a:rPr lang="en-US" altLang="zh-CN" sz="2400" dirty="0">
                <a:solidFill>
                  <a:srgbClr val="FF0000"/>
                </a:solidFill>
              </a:rPr>
              <a:t> </a:t>
            </a:r>
            <a:r>
              <a:rPr lang="zh-CN" altLang="en-US" sz="2400" dirty="0">
                <a:solidFill>
                  <a:srgbClr val="FF0000"/>
                </a:solidFill>
              </a:rPr>
              <a:t>碎片</a:t>
            </a:r>
            <a:r>
              <a:rPr lang="en-US" altLang="zh-CN" sz="2400" dirty="0">
                <a:solidFill>
                  <a:srgbClr val="FF0000"/>
                </a:solidFill>
              </a:rPr>
              <a:t>(</a:t>
            </a:r>
            <a:r>
              <a:rPr lang="zh-CN" altLang="en-US" sz="2400" dirty="0">
                <a:solidFill>
                  <a:srgbClr val="FF0000"/>
                </a:solidFill>
              </a:rPr>
              <a:t>零头</a:t>
            </a:r>
            <a:r>
              <a:rPr lang="en-US" altLang="zh-CN" sz="2400" dirty="0">
                <a:solidFill>
                  <a:srgbClr val="FF0000"/>
                </a:solidFill>
              </a:rPr>
              <a:t>)</a:t>
            </a:r>
            <a:r>
              <a:rPr lang="zh-CN" altLang="en-US" sz="2400" dirty="0">
                <a:solidFill>
                  <a:srgbClr val="FF0000"/>
                </a:solidFill>
              </a:rPr>
              <a:t>：</a:t>
            </a:r>
            <a:r>
              <a:rPr lang="zh-CN" altLang="en-US" sz="2400" dirty="0"/>
              <a:t>内存中剩余的无法使用的存储空间</a:t>
            </a:r>
            <a:endParaRPr lang="zh-CN" altLang="en-US" sz="2000" dirty="0"/>
          </a:p>
        </p:txBody>
      </p:sp>
      <p:sp>
        <p:nvSpPr>
          <p:cNvPr id="16" name="Rectangle 39"/>
          <p:cNvSpPr>
            <a:spLocks noChangeArrowheads="1"/>
          </p:cNvSpPr>
          <p:nvPr/>
        </p:nvSpPr>
        <p:spPr bwMode="auto">
          <a:xfrm>
            <a:off x="2322005" y="1679749"/>
            <a:ext cx="7086600" cy="1406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33CC33"/>
              </a:buClr>
            </a:pPr>
            <a:r>
              <a:rPr lang="en-US" altLang="zh-CN" sz="2400">
                <a:solidFill>
                  <a:srgbClr val="FF0000"/>
                </a:solidFill>
              </a:rPr>
              <a:t> </a:t>
            </a:r>
            <a:r>
              <a:rPr lang="zh-CN" altLang="en-US" sz="2400">
                <a:solidFill>
                  <a:srgbClr val="FF0000"/>
                </a:solidFill>
              </a:rPr>
              <a:t>外部碎片：</a:t>
            </a:r>
            <a:r>
              <a:rPr lang="zh-CN" altLang="en-US" sz="2400"/>
              <a:t>随着进程不断的装入和移出，对分区</a:t>
            </a:r>
            <a:br>
              <a:rPr lang="zh-CN" altLang="en-US" sz="2400"/>
            </a:br>
            <a:r>
              <a:rPr lang="zh-CN" altLang="en-US" sz="2400"/>
              <a:t>                      不断的分割，使得内存中产生许多</a:t>
            </a:r>
            <a:r>
              <a:rPr lang="zh-CN" altLang="en-US" sz="2400">
                <a:solidFill>
                  <a:srgbClr val="FF0000"/>
                </a:solidFill>
              </a:rPr>
              <a:t>特</a:t>
            </a:r>
            <a:br>
              <a:rPr lang="zh-CN" altLang="en-US" sz="2400">
                <a:solidFill>
                  <a:srgbClr val="FF0000"/>
                </a:solidFill>
              </a:rPr>
            </a:br>
            <a:r>
              <a:rPr lang="zh-CN" altLang="en-US" sz="2400">
                <a:solidFill>
                  <a:srgbClr val="FF0000"/>
                </a:solidFill>
              </a:rPr>
              <a:t>                      别小的分区</a:t>
            </a:r>
            <a:r>
              <a:rPr lang="zh-CN" altLang="en-US" sz="2400"/>
              <a:t>，它们并不连续可用</a:t>
            </a:r>
            <a:endParaRPr lang="zh-CN" altLang="en-US" sz="2000"/>
          </a:p>
        </p:txBody>
      </p:sp>
      <p:sp>
        <p:nvSpPr>
          <p:cNvPr id="17" name="Rectangle 47"/>
          <p:cNvSpPr>
            <a:spLocks noChangeArrowheads="1"/>
          </p:cNvSpPr>
          <p:nvPr/>
        </p:nvSpPr>
        <p:spPr bwMode="auto">
          <a:xfrm>
            <a:off x="2245805" y="4575349"/>
            <a:ext cx="7620000" cy="1406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5738" indent="-100013">
              <a:spcBef>
                <a:spcPct val="20000"/>
              </a:spcBef>
              <a:buClr>
                <a:srgbClr val="993300"/>
              </a:buClr>
              <a:buSzPct val="90000"/>
              <a:buFont typeface="Wingdings" panose="05000000000000000000" pitchFamily="2" charset="2"/>
              <a:buChar char="n"/>
              <a:tabLst>
                <a:tab pos="444500" algn="l"/>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tabLst>
                <a:tab pos="444500" algn="l"/>
              </a:tabLst>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tabLst>
                <a:tab pos="444500"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tabLst>
                <a:tab pos="444500"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tabLst>
                <a:tab pos="4445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4445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4445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4445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4445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FF0000"/>
              </a:buClr>
            </a:pPr>
            <a:r>
              <a:rPr lang="en-US" altLang="zh-CN" sz="2400"/>
              <a:t> </a:t>
            </a:r>
            <a:r>
              <a:rPr lang="zh-CN" altLang="en-US" sz="2400"/>
              <a:t>碎片的产生和分配“制度”有关！不易避免！</a:t>
            </a:r>
          </a:p>
          <a:p>
            <a:pPr eaLnBrk="1" hangingPunct="1">
              <a:lnSpc>
                <a:spcPct val="120000"/>
              </a:lnSpc>
              <a:spcBef>
                <a:spcPct val="0"/>
              </a:spcBef>
              <a:buClr>
                <a:srgbClr val="FF0000"/>
              </a:buClr>
            </a:pPr>
            <a:r>
              <a:rPr lang="zh-CN" altLang="en-US" sz="2400"/>
              <a:t> 碎片问题可以消除（</a:t>
            </a:r>
            <a:r>
              <a:rPr lang="zh-CN" altLang="en-US" sz="2400">
                <a:solidFill>
                  <a:srgbClr val="FF0000"/>
                </a:solidFill>
              </a:rPr>
              <a:t>内存紧缩</a:t>
            </a:r>
            <a:r>
              <a:rPr lang="zh-CN" altLang="en-US" sz="2400"/>
              <a:t>），但时间成本太高！</a:t>
            </a:r>
          </a:p>
          <a:p>
            <a:pPr eaLnBrk="1" hangingPunct="1">
              <a:lnSpc>
                <a:spcPct val="120000"/>
              </a:lnSpc>
              <a:spcBef>
                <a:spcPct val="0"/>
              </a:spcBef>
              <a:buClr>
                <a:srgbClr val="FF0000"/>
              </a:buClr>
            </a:pPr>
            <a:r>
              <a:rPr lang="zh-CN" altLang="en-US" sz="2400"/>
              <a:t> 磁盘也存在碎片问题！</a:t>
            </a:r>
          </a:p>
        </p:txBody>
      </p:sp>
      <p:sp>
        <p:nvSpPr>
          <p:cNvPr id="18" name="Rounded Rectangle 10"/>
          <p:cNvSpPr/>
          <p:nvPr/>
        </p:nvSpPr>
        <p:spPr>
          <a:xfrm>
            <a:off x="517802" y="126085"/>
            <a:ext cx="4873140"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分区存储管理（</a:t>
            </a:r>
            <a:r>
              <a:rPr lang="en-US" altLang="zh-CN" sz="2800" dirty="0">
                <a:solidFill>
                  <a:schemeClr val="tx1"/>
                </a:solidFill>
                <a:latin typeface="黑体" panose="02010609060101010101" pitchFamily="49" charset="-122"/>
                <a:ea typeface="黑体" panose="02010609060101010101" pitchFamily="49" charset="-122"/>
              </a:rPr>
              <a:t>5</a:t>
            </a:r>
            <a:r>
              <a:rPr lang="zh-CN" altLang="en-US" sz="2800" dirty="0">
                <a:solidFill>
                  <a:schemeClr val="tx1"/>
                </a:solidFill>
                <a:latin typeface="黑体" panose="02010609060101010101" pitchFamily="49" charset="-122"/>
                <a:ea typeface="黑体" panose="02010609060101010101" pitchFamily="49" charset="-122"/>
              </a:rPr>
              <a:t>）碎片问题</a:t>
            </a:r>
          </a:p>
        </p:txBody>
      </p:sp>
    </p:spTree>
    <p:extLst>
      <p:ext uri="{BB962C8B-B14F-4D97-AF65-F5344CB8AC3E}">
        <p14:creationId xmlns:p14="http://schemas.microsoft.com/office/powerpoint/2010/main" val="22087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67249" y="838200"/>
            <a:ext cx="9820764"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dirty="0" err="1">
                <a:solidFill>
                  <a:srgbClr val="FF0000"/>
                </a:solidFill>
              </a:rPr>
              <a:t>reqSize</a:t>
            </a:r>
            <a:r>
              <a:rPr lang="zh-CN" altLang="en-US" dirty="0">
                <a:solidFill>
                  <a:srgbClr val="FF0000"/>
                </a:solidFill>
              </a:rPr>
              <a:t>值怎么确定</a:t>
            </a:r>
            <a:r>
              <a:rPr lang="en-US" altLang="zh-CN" dirty="0">
                <a:solidFill>
                  <a:srgbClr val="FF0000"/>
                </a:solidFill>
              </a:rPr>
              <a:t>?</a:t>
            </a:r>
          </a:p>
        </p:txBody>
      </p:sp>
      <p:grpSp>
        <p:nvGrpSpPr>
          <p:cNvPr id="6" name="Group 4"/>
          <p:cNvGrpSpPr>
            <a:grpSpLocks/>
          </p:cNvGrpSpPr>
          <p:nvPr/>
        </p:nvGrpSpPr>
        <p:grpSpPr bwMode="auto">
          <a:xfrm>
            <a:off x="1055075" y="1454150"/>
            <a:ext cx="7391400" cy="603250"/>
            <a:chOff x="720" y="1152"/>
            <a:chExt cx="4656" cy="380"/>
          </a:xfrm>
        </p:grpSpPr>
        <p:sp>
          <p:nvSpPr>
            <p:cNvPr id="7" name="Rectangle 5"/>
            <p:cNvSpPr>
              <a:spLocks noChangeArrowheads="1"/>
            </p:cNvSpPr>
            <p:nvPr/>
          </p:nvSpPr>
          <p:spPr bwMode="auto">
            <a:xfrm>
              <a:off x="720" y="1152"/>
              <a:ext cx="4656"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dirty="0" err="1">
                  <a:solidFill>
                    <a:srgbClr val="FF0000"/>
                  </a:solidFill>
                </a:rPr>
                <a:t>reqSize</a:t>
              </a:r>
              <a:r>
                <a:rPr lang="en-US" altLang="zh-CN" sz="2400" dirty="0">
                  <a:solidFill>
                    <a:srgbClr val="FF0000"/>
                  </a:solidFill>
                </a:rPr>
                <a:t>=</a:t>
              </a:r>
              <a:r>
                <a:rPr lang="en-US" altLang="zh-CN" sz="2400" dirty="0" err="1">
                  <a:solidFill>
                    <a:srgbClr val="FF0000"/>
                  </a:solidFill>
                </a:rPr>
                <a:t>code+data+stack+heap</a:t>
              </a:r>
              <a:endParaRPr lang="en-US" altLang="zh-CN" sz="2400" dirty="0">
                <a:solidFill>
                  <a:srgbClr val="FF0000"/>
                </a:solidFill>
              </a:endParaRPr>
            </a:p>
          </p:txBody>
        </p:sp>
        <p:pic>
          <p:nvPicPr>
            <p:cNvPr id="8"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131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1055075" y="1981200"/>
            <a:ext cx="7522868" cy="1127125"/>
            <a:chOff x="720" y="1872"/>
            <a:chExt cx="4693" cy="710"/>
          </a:xfrm>
        </p:grpSpPr>
        <p:sp>
          <p:nvSpPr>
            <p:cNvPr id="10" name="Rectangle 8"/>
            <p:cNvSpPr>
              <a:spLocks noChangeArrowheads="1"/>
            </p:cNvSpPr>
            <p:nvPr/>
          </p:nvSpPr>
          <p:spPr bwMode="auto">
            <a:xfrm>
              <a:off x="720" y="1872"/>
              <a:ext cx="4693" cy="7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dirty="0"/>
                <a:t>code</a:t>
              </a:r>
              <a:r>
                <a:rPr lang="zh-CN" altLang="en-US" sz="2400" dirty="0"/>
                <a:t>和</a:t>
              </a:r>
              <a:r>
                <a:rPr lang="en-US" altLang="zh-CN" sz="2400" dirty="0"/>
                <a:t>data</a:t>
              </a:r>
              <a:r>
                <a:rPr lang="zh-CN" altLang="en-US" sz="2400" dirty="0"/>
                <a:t>不难处理，</a:t>
              </a:r>
              <a:r>
                <a:rPr lang="en-US" altLang="zh-CN" sz="2400" dirty="0"/>
                <a:t>stack</a:t>
              </a:r>
              <a:r>
                <a:rPr lang="zh-CN" altLang="en-US" sz="2400" dirty="0"/>
                <a:t>和</a:t>
              </a:r>
              <a:r>
                <a:rPr lang="en-US" altLang="zh-CN" sz="2400" dirty="0"/>
                <a:t>heap</a:t>
              </a:r>
              <a:r>
                <a:rPr lang="zh-CN" altLang="en-US" sz="2400" dirty="0"/>
                <a:t>难处理：动态增长，预先不知道</a:t>
              </a:r>
            </a:p>
          </p:txBody>
        </p:sp>
        <p:pic>
          <p:nvPicPr>
            <p:cNvPr id="11"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0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8843387" y="1143000"/>
            <a:ext cx="1676400" cy="4419600"/>
            <a:chOff x="4158" y="1467"/>
            <a:chExt cx="1056" cy="2784"/>
          </a:xfrm>
        </p:grpSpPr>
        <p:sp>
          <p:nvSpPr>
            <p:cNvPr id="13" name="Rectangle 11"/>
            <p:cNvSpPr>
              <a:spLocks noChangeArrowheads="1"/>
            </p:cNvSpPr>
            <p:nvPr/>
          </p:nvSpPr>
          <p:spPr bwMode="auto">
            <a:xfrm>
              <a:off x="4158" y="1467"/>
              <a:ext cx="1056" cy="27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4" name="Rectangle 12"/>
            <p:cNvSpPr>
              <a:spLocks noChangeArrowheads="1"/>
            </p:cNvSpPr>
            <p:nvPr/>
          </p:nvSpPr>
          <p:spPr bwMode="auto">
            <a:xfrm>
              <a:off x="4158" y="2907"/>
              <a:ext cx="1056" cy="76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 name="Text Box 13"/>
            <p:cNvSpPr txBox="1">
              <a:spLocks noChangeArrowheads="1"/>
            </p:cNvSpPr>
            <p:nvPr/>
          </p:nvSpPr>
          <p:spPr bwMode="auto">
            <a:xfrm>
              <a:off x="4432" y="3329"/>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进程</a:t>
              </a:r>
              <a:r>
                <a:rPr lang="en-US" altLang="zh-CN" sz="2000"/>
                <a:t>1 </a:t>
              </a:r>
            </a:p>
          </p:txBody>
        </p:sp>
        <p:sp>
          <p:nvSpPr>
            <p:cNvPr id="16" name="Rectangle 14"/>
            <p:cNvSpPr>
              <a:spLocks noChangeArrowheads="1"/>
            </p:cNvSpPr>
            <p:nvPr/>
          </p:nvSpPr>
          <p:spPr bwMode="auto">
            <a:xfrm>
              <a:off x="4158" y="3675"/>
              <a:ext cx="1056" cy="576"/>
            </a:xfrm>
            <a:prstGeom prst="rect">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 name="Text Box 15"/>
            <p:cNvSpPr txBox="1">
              <a:spLocks noChangeArrowheads="1"/>
            </p:cNvSpPr>
            <p:nvPr/>
          </p:nvSpPr>
          <p:spPr bwMode="auto">
            <a:xfrm>
              <a:off x="4302" y="3840"/>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操作系统 </a:t>
              </a:r>
            </a:p>
          </p:txBody>
        </p:sp>
        <p:sp>
          <p:nvSpPr>
            <p:cNvPr id="18" name="Rectangle 16" descr="浅色上对角线"/>
            <p:cNvSpPr>
              <a:spLocks noChangeArrowheads="1"/>
            </p:cNvSpPr>
            <p:nvPr/>
          </p:nvSpPr>
          <p:spPr bwMode="auto">
            <a:xfrm>
              <a:off x="4158" y="1467"/>
              <a:ext cx="1056" cy="1231"/>
            </a:xfrm>
            <a:prstGeom prst="rect">
              <a:avLst/>
            </a:prstGeom>
            <a:pattFill prst="ltUpDiag">
              <a:fgClr>
                <a:schemeClr val="accent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 name="Rectangle 17"/>
            <p:cNvSpPr>
              <a:spLocks noChangeArrowheads="1"/>
            </p:cNvSpPr>
            <p:nvPr/>
          </p:nvSpPr>
          <p:spPr bwMode="auto">
            <a:xfrm>
              <a:off x="4158" y="1467"/>
              <a:ext cx="1056" cy="96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 name="Text Box 18"/>
            <p:cNvSpPr txBox="1">
              <a:spLocks noChangeArrowheads="1"/>
            </p:cNvSpPr>
            <p:nvPr/>
          </p:nvSpPr>
          <p:spPr bwMode="auto">
            <a:xfrm>
              <a:off x="4206" y="1515"/>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预留空间 </a:t>
              </a:r>
            </a:p>
          </p:txBody>
        </p:sp>
        <p:sp>
          <p:nvSpPr>
            <p:cNvPr id="21" name="Rectangle 19" descr="浅色上对角线"/>
            <p:cNvSpPr>
              <a:spLocks noChangeArrowheads="1"/>
            </p:cNvSpPr>
            <p:nvPr/>
          </p:nvSpPr>
          <p:spPr bwMode="auto">
            <a:xfrm>
              <a:off x="4158" y="2416"/>
              <a:ext cx="1056" cy="491"/>
            </a:xfrm>
            <a:prstGeom prst="rect">
              <a:avLst/>
            </a:prstGeom>
            <a:pattFill prst="ltUpDiag">
              <a:fgClr>
                <a:schemeClr val="accent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2" name="Text Box 20"/>
            <p:cNvSpPr txBox="1">
              <a:spLocks noChangeArrowheads="1"/>
            </p:cNvSpPr>
            <p:nvPr/>
          </p:nvSpPr>
          <p:spPr bwMode="auto">
            <a:xfrm>
              <a:off x="4432" y="2505"/>
              <a:ext cx="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空闲</a:t>
              </a:r>
              <a:r>
                <a:rPr lang="zh-CN" altLang="en-US" sz="2000">
                  <a:solidFill>
                    <a:srgbClr val="FF0000"/>
                  </a:solidFill>
                </a:rPr>
                <a:t> </a:t>
              </a:r>
            </a:p>
          </p:txBody>
        </p:sp>
        <p:sp>
          <p:nvSpPr>
            <p:cNvPr id="23" name="Line 21"/>
            <p:cNvSpPr>
              <a:spLocks noChangeShapeType="1"/>
            </p:cNvSpPr>
            <p:nvPr/>
          </p:nvSpPr>
          <p:spPr bwMode="auto">
            <a:xfrm>
              <a:off x="4158" y="1803"/>
              <a:ext cx="1056"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2"/>
            <p:cNvSpPr txBox="1">
              <a:spLocks noChangeArrowheads="1"/>
            </p:cNvSpPr>
            <p:nvPr/>
          </p:nvSpPr>
          <p:spPr bwMode="auto">
            <a:xfrm>
              <a:off x="4398" y="1995"/>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进程</a:t>
              </a:r>
              <a:r>
                <a:rPr lang="en-US" altLang="zh-CN" sz="2000"/>
                <a:t>3 </a:t>
              </a:r>
            </a:p>
          </p:txBody>
        </p:sp>
        <p:sp>
          <p:nvSpPr>
            <p:cNvPr id="25" name="Line 23"/>
            <p:cNvSpPr>
              <a:spLocks noChangeShapeType="1"/>
            </p:cNvSpPr>
            <p:nvPr/>
          </p:nvSpPr>
          <p:spPr bwMode="auto">
            <a:xfrm>
              <a:off x="4158" y="3243"/>
              <a:ext cx="1056"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4"/>
            <p:cNvSpPr txBox="1">
              <a:spLocks noChangeArrowheads="1"/>
            </p:cNvSpPr>
            <p:nvPr/>
          </p:nvSpPr>
          <p:spPr bwMode="auto">
            <a:xfrm>
              <a:off x="4206" y="2955"/>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预留空间 </a:t>
              </a:r>
            </a:p>
          </p:txBody>
        </p:sp>
      </p:grpSp>
      <p:grpSp>
        <p:nvGrpSpPr>
          <p:cNvPr id="27" name="Group 25"/>
          <p:cNvGrpSpPr>
            <a:grpSpLocks/>
          </p:cNvGrpSpPr>
          <p:nvPr/>
        </p:nvGrpSpPr>
        <p:grpSpPr bwMode="auto">
          <a:xfrm>
            <a:off x="1055075" y="3048000"/>
            <a:ext cx="5791200" cy="603250"/>
            <a:chOff x="720" y="1872"/>
            <a:chExt cx="3648" cy="380"/>
          </a:xfrm>
        </p:grpSpPr>
        <p:sp>
          <p:nvSpPr>
            <p:cNvPr id="28" name="Rectangle 26"/>
            <p:cNvSpPr>
              <a:spLocks noChangeArrowheads="1"/>
            </p:cNvSpPr>
            <p:nvPr/>
          </p:nvSpPr>
          <p:spPr bwMode="auto">
            <a:xfrm>
              <a:off x="720" y="1872"/>
              <a:ext cx="36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怎么办</a:t>
              </a:r>
              <a:r>
                <a:rPr lang="en-US" altLang="zh-CN" sz="2400" dirty="0"/>
                <a:t>? </a:t>
              </a:r>
              <a:r>
                <a:rPr lang="zh-CN" altLang="en-US" sz="2400" dirty="0">
                  <a:solidFill>
                    <a:srgbClr val="FF0000"/>
                  </a:solidFill>
                </a:rPr>
                <a:t>预留空间</a:t>
              </a:r>
            </a:p>
          </p:txBody>
        </p:sp>
        <p:pic>
          <p:nvPicPr>
            <p:cNvPr id="29" name="Picture 2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0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8"/>
          <p:cNvGrpSpPr>
            <a:grpSpLocks/>
          </p:cNvGrpSpPr>
          <p:nvPr/>
        </p:nvGrpSpPr>
        <p:grpSpPr bwMode="auto">
          <a:xfrm>
            <a:off x="1055075" y="3609975"/>
            <a:ext cx="7391400" cy="1127125"/>
            <a:chOff x="720" y="1872"/>
            <a:chExt cx="4656" cy="710"/>
          </a:xfrm>
        </p:grpSpPr>
        <p:sp>
          <p:nvSpPr>
            <p:cNvPr id="31" name="Rectangle 29"/>
            <p:cNvSpPr>
              <a:spLocks noChangeArrowheads="1"/>
            </p:cNvSpPr>
            <p:nvPr/>
          </p:nvSpPr>
          <p:spPr bwMode="auto">
            <a:xfrm>
              <a:off x="720" y="1872"/>
              <a:ext cx="4656" cy="7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预留空间用完了怎么办</a:t>
              </a:r>
              <a:r>
                <a:rPr lang="en-US" altLang="zh-CN" sz="2400" dirty="0"/>
                <a:t>? </a:t>
              </a:r>
              <a:r>
                <a:rPr lang="zh-CN" altLang="en-US" sz="2400" dirty="0">
                  <a:solidFill>
                    <a:srgbClr val="FF0000"/>
                  </a:solidFill>
                </a:rPr>
                <a:t>找一个更大的空闲空间，移动该进程</a:t>
              </a:r>
            </a:p>
          </p:txBody>
        </p:sp>
        <p:pic>
          <p:nvPicPr>
            <p:cNvPr id="32" name="Picture 3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0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Group 31"/>
          <p:cNvGrpSpPr>
            <a:grpSpLocks/>
          </p:cNvGrpSpPr>
          <p:nvPr/>
        </p:nvGrpSpPr>
        <p:grpSpPr bwMode="auto">
          <a:xfrm>
            <a:off x="1055075" y="4676775"/>
            <a:ext cx="5791200" cy="603250"/>
            <a:chOff x="720" y="1872"/>
            <a:chExt cx="3648" cy="380"/>
          </a:xfrm>
        </p:grpSpPr>
        <p:sp>
          <p:nvSpPr>
            <p:cNvPr id="34" name="Rectangle 32"/>
            <p:cNvSpPr>
              <a:spLocks noChangeArrowheads="1"/>
            </p:cNvSpPr>
            <p:nvPr/>
          </p:nvSpPr>
          <p:spPr bwMode="auto">
            <a:xfrm>
              <a:off x="720" y="1872"/>
              <a:ext cx="36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实际上移动</a:t>
              </a:r>
              <a:r>
                <a:rPr lang="en-US" altLang="zh-CN" sz="2400"/>
                <a:t>code</a:t>
              </a:r>
              <a:r>
                <a:rPr lang="zh-CN" altLang="en-US" sz="2400"/>
                <a:t>和</a:t>
              </a:r>
              <a:r>
                <a:rPr lang="en-US" altLang="zh-CN" sz="2400"/>
                <a:t>data</a:t>
              </a:r>
              <a:r>
                <a:rPr lang="zh-CN" altLang="en-US" sz="2400"/>
                <a:t>纯粹是浪费</a:t>
              </a:r>
              <a:endParaRPr lang="zh-CN" altLang="en-US" sz="2400">
                <a:solidFill>
                  <a:srgbClr val="FF0000"/>
                </a:solidFill>
              </a:endParaRPr>
            </a:p>
          </p:txBody>
        </p:sp>
        <p:pic>
          <p:nvPicPr>
            <p:cNvPr id="35" name="Picture 3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0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Group 34"/>
          <p:cNvGrpSpPr>
            <a:grpSpLocks/>
          </p:cNvGrpSpPr>
          <p:nvPr/>
        </p:nvGrpSpPr>
        <p:grpSpPr bwMode="auto">
          <a:xfrm>
            <a:off x="1055075" y="5181600"/>
            <a:ext cx="5791200" cy="603250"/>
            <a:chOff x="720" y="1872"/>
            <a:chExt cx="3648" cy="380"/>
          </a:xfrm>
        </p:grpSpPr>
        <p:sp>
          <p:nvSpPr>
            <p:cNvPr id="37" name="Rectangle 35"/>
            <p:cNvSpPr>
              <a:spLocks noChangeArrowheads="1"/>
            </p:cNvSpPr>
            <p:nvPr/>
          </p:nvSpPr>
          <p:spPr bwMode="auto">
            <a:xfrm>
              <a:off x="720" y="1872"/>
              <a:ext cx="36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rPr>
                <a:t>怎么办</a:t>
              </a:r>
              <a:r>
                <a:rPr lang="en-US" altLang="zh-CN" sz="2400" dirty="0">
                  <a:solidFill>
                    <a:srgbClr val="FF0000"/>
                  </a:solidFill>
                </a:rPr>
                <a:t>? </a:t>
              </a:r>
              <a:r>
                <a:rPr lang="zh-CN" altLang="en-US" sz="2400" dirty="0">
                  <a:solidFill>
                    <a:srgbClr val="FF0000"/>
                  </a:solidFill>
                </a:rPr>
                <a:t>各个段区别对待，分别分配</a:t>
              </a:r>
            </a:p>
          </p:txBody>
        </p:sp>
        <p:pic>
          <p:nvPicPr>
            <p:cNvPr id="38" name="Picture 3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0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AutoShape 37"/>
          <p:cNvSpPr>
            <a:spLocks noChangeArrowheads="1"/>
          </p:cNvSpPr>
          <p:nvPr/>
        </p:nvSpPr>
        <p:spPr bwMode="auto">
          <a:xfrm rot="10800000">
            <a:off x="1740875" y="5791200"/>
            <a:ext cx="4572000" cy="457200"/>
          </a:xfrm>
          <a:prstGeom prst="wedgeRoundRectCallout">
            <a:avLst>
              <a:gd name="adj1" fmla="val -4551"/>
              <a:gd name="adj2" fmla="val 7638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还有利于建立合适的保护策略</a:t>
            </a:r>
            <a:r>
              <a:rPr lang="en-US" altLang="zh-CN" sz="2400"/>
              <a:t>!</a:t>
            </a:r>
          </a:p>
        </p:txBody>
      </p:sp>
      <p:sp>
        <p:nvSpPr>
          <p:cNvPr id="42" name="Rounded Rectangle 10"/>
          <p:cNvSpPr/>
          <p:nvPr/>
        </p:nvSpPr>
        <p:spPr>
          <a:xfrm>
            <a:off x="517801" y="126085"/>
            <a:ext cx="6757206"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分区存储管理（</a:t>
            </a:r>
            <a:r>
              <a:rPr lang="en-US" altLang="zh-CN" sz="2800" dirty="0">
                <a:solidFill>
                  <a:schemeClr val="tx1"/>
                </a:solidFill>
                <a:latin typeface="黑体" panose="02010609060101010101" pitchFamily="49" charset="-122"/>
                <a:ea typeface="黑体" panose="02010609060101010101" pitchFamily="49" charset="-122"/>
              </a:rPr>
              <a:t>6</a:t>
            </a:r>
            <a:r>
              <a:rPr lang="zh-CN" altLang="en-US" sz="2800" dirty="0">
                <a:solidFill>
                  <a:schemeClr val="tx1"/>
                </a:solidFill>
                <a:latin typeface="黑体" panose="02010609060101010101" pitchFamily="49" charset="-122"/>
                <a:ea typeface="黑体" panose="02010609060101010101" pitchFamily="49" charset="-122"/>
              </a:rPr>
              <a:t>）请求分区大小的问题</a:t>
            </a:r>
          </a:p>
        </p:txBody>
      </p:sp>
    </p:spTree>
    <p:extLst>
      <p:ext uri="{BB962C8B-B14F-4D97-AF65-F5344CB8AC3E}">
        <p14:creationId xmlns:p14="http://schemas.microsoft.com/office/powerpoint/2010/main" val="148726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dissolv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dissolv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0208" y="2782669"/>
            <a:ext cx="11404879" cy="707886"/>
          </a:xfrm>
          <a:prstGeom prst="rect">
            <a:avLst/>
          </a:prstGeom>
          <a:solidFill>
            <a:srgbClr val="0070C0"/>
          </a:solidFill>
        </p:spPr>
        <p:txBody>
          <a:bodyPr wrap="square" rtlCol="0">
            <a:spAutoFit/>
          </a:bodyPr>
          <a:lstStyle/>
          <a:p>
            <a:pPr algn="ctr"/>
            <a:r>
              <a:rPr lang="zh-CN" altLang="en-US" sz="4000" b="1" dirty="0">
                <a:solidFill>
                  <a:srgbClr val="FFFF00"/>
                </a:solidFill>
                <a:latin typeface="华文新魏" panose="02010800040101010101" pitchFamily="2" charset="-122"/>
                <a:ea typeface="华文新魏" panose="02010800040101010101" pitchFamily="2" charset="-122"/>
              </a:rPr>
              <a:t>离散分配方式</a:t>
            </a:r>
            <a:r>
              <a:rPr lang="en-US" altLang="zh-CN" sz="3600" b="1" dirty="0">
                <a:solidFill>
                  <a:schemeClr val="bg1"/>
                </a:solidFill>
              </a:rPr>
              <a:t>——</a:t>
            </a:r>
            <a:r>
              <a:rPr lang="zh-CN" altLang="en-US" sz="3600" b="1" dirty="0">
                <a:solidFill>
                  <a:schemeClr val="bg1"/>
                </a:solidFill>
              </a:rPr>
              <a:t>程序在内存中不一定连续存放</a:t>
            </a:r>
            <a:endParaRPr lang="zh-CN" altLang="en-US" sz="36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3250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013020" y="910860"/>
            <a:ext cx="8382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由若干部分</a:t>
            </a:r>
            <a:r>
              <a:rPr lang="en-US" altLang="zh-CN">
                <a:solidFill>
                  <a:srgbClr val="FF0000"/>
                </a:solidFill>
              </a:rPr>
              <a:t>(</a:t>
            </a:r>
            <a:r>
              <a:rPr lang="zh-CN" altLang="en-US">
                <a:solidFill>
                  <a:srgbClr val="FF0000"/>
                </a:solidFill>
              </a:rPr>
              <a:t>段</a:t>
            </a:r>
            <a:r>
              <a:rPr lang="en-US" altLang="zh-CN">
                <a:solidFill>
                  <a:srgbClr val="FF0000"/>
                </a:solidFill>
              </a:rPr>
              <a:t>)</a:t>
            </a:r>
            <a:r>
              <a:rPr lang="zh-CN" altLang="en-US">
                <a:solidFill>
                  <a:srgbClr val="FF0000"/>
                </a:solidFill>
              </a:rPr>
              <a:t>组成，每个段有各自的特点、用途</a:t>
            </a:r>
            <a:r>
              <a:rPr lang="en-US" altLang="zh-CN">
                <a:solidFill>
                  <a:srgbClr val="FF0000"/>
                </a:solidFill>
              </a:rPr>
              <a:t>!</a:t>
            </a:r>
          </a:p>
        </p:txBody>
      </p:sp>
      <p:grpSp>
        <p:nvGrpSpPr>
          <p:cNvPr id="6" name="Group 4"/>
          <p:cNvGrpSpPr>
            <a:grpSpLocks/>
          </p:cNvGrpSpPr>
          <p:nvPr/>
        </p:nvGrpSpPr>
        <p:grpSpPr bwMode="auto">
          <a:xfrm>
            <a:off x="1860620" y="1776047"/>
            <a:ext cx="8839200" cy="2590800"/>
            <a:chOff x="144" y="1344"/>
            <a:chExt cx="5568" cy="1632"/>
          </a:xfrm>
        </p:grpSpPr>
        <p:grpSp>
          <p:nvGrpSpPr>
            <p:cNvPr id="7" name="Group 5"/>
            <p:cNvGrpSpPr>
              <a:grpSpLocks/>
            </p:cNvGrpSpPr>
            <p:nvPr/>
          </p:nvGrpSpPr>
          <p:grpSpPr bwMode="auto">
            <a:xfrm>
              <a:off x="144" y="1344"/>
              <a:ext cx="5568" cy="1296"/>
              <a:chOff x="144" y="1344"/>
              <a:chExt cx="5568" cy="1296"/>
            </a:xfrm>
          </p:grpSpPr>
          <p:sp>
            <p:nvSpPr>
              <p:cNvPr id="9" name="Rectangle 6"/>
              <p:cNvSpPr>
                <a:spLocks noChangeArrowheads="1"/>
              </p:cNvSpPr>
              <p:nvPr/>
            </p:nvSpPr>
            <p:spPr bwMode="auto">
              <a:xfrm>
                <a:off x="411" y="1488"/>
                <a:ext cx="864" cy="960"/>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0" name="Text Box 7"/>
              <p:cNvSpPr txBox="1">
                <a:spLocks noChangeArrowheads="1"/>
              </p:cNvSpPr>
              <p:nvPr/>
            </p:nvSpPr>
            <p:spPr bwMode="auto">
              <a:xfrm>
                <a:off x="480" y="1584"/>
                <a:ext cx="72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主程序</a:t>
                </a:r>
              </a:p>
              <a:p>
                <a:pPr algn="ctr" eaLnBrk="1" hangingPunct="1">
                  <a:spcBef>
                    <a:spcPct val="50000"/>
                  </a:spcBef>
                  <a:buClrTx/>
                  <a:buSzTx/>
                  <a:buFontTx/>
                  <a:buNone/>
                </a:pPr>
                <a:r>
                  <a:rPr lang="en-US" altLang="zh-CN" sz="2400"/>
                  <a:t>main</a:t>
                </a:r>
              </a:p>
            </p:txBody>
          </p:sp>
          <p:sp>
            <p:nvSpPr>
              <p:cNvPr id="11" name="Rectangle 8"/>
              <p:cNvSpPr>
                <a:spLocks noChangeArrowheads="1"/>
              </p:cNvSpPr>
              <p:nvPr/>
            </p:nvSpPr>
            <p:spPr bwMode="auto">
              <a:xfrm>
                <a:off x="2640" y="1488"/>
                <a:ext cx="768" cy="67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2" name="Text Box 9"/>
              <p:cNvSpPr txBox="1">
                <a:spLocks noChangeArrowheads="1"/>
              </p:cNvSpPr>
              <p:nvPr/>
            </p:nvSpPr>
            <p:spPr bwMode="auto">
              <a:xfrm>
                <a:off x="2688" y="1536"/>
                <a:ext cx="72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函数库</a:t>
                </a:r>
              </a:p>
              <a:p>
                <a:pPr algn="ctr" eaLnBrk="1" hangingPunct="1">
                  <a:spcBef>
                    <a:spcPct val="50000"/>
                  </a:spcBef>
                  <a:buClrTx/>
                  <a:buSzTx/>
                  <a:buFontTx/>
                  <a:buNone/>
                </a:pPr>
                <a:r>
                  <a:rPr lang="en-US" altLang="zh-CN" sz="2400"/>
                  <a:t>sin</a:t>
                </a:r>
              </a:p>
            </p:txBody>
          </p:sp>
          <p:sp>
            <p:nvSpPr>
              <p:cNvPr id="13" name="Rectangle 10"/>
              <p:cNvSpPr>
                <a:spLocks noChangeArrowheads="1"/>
              </p:cNvSpPr>
              <p:nvPr/>
            </p:nvSpPr>
            <p:spPr bwMode="auto">
              <a:xfrm>
                <a:off x="4848" y="1488"/>
                <a:ext cx="768" cy="76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4" name="Text Box 11"/>
              <p:cNvSpPr txBox="1">
                <a:spLocks noChangeArrowheads="1"/>
              </p:cNvSpPr>
              <p:nvPr/>
            </p:nvSpPr>
            <p:spPr bwMode="auto">
              <a:xfrm>
                <a:off x="4896" y="1536"/>
                <a:ext cx="72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栈</a:t>
                </a:r>
              </a:p>
              <a:p>
                <a:pPr algn="ctr" eaLnBrk="1" hangingPunct="1">
                  <a:spcBef>
                    <a:spcPct val="50000"/>
                  </a:spcBef>
                  <a:buClrTx/>
                  <a:buSzTx/>
                  <a:buFontTx/>
                  <a:buNone/>
                </a:pPr>
                <a:r>
                  <a:rPr lang="en-US" altLang="zh-CN" sz="2400"/>
                  <a:t>stack</a:t>
                </a:r>
              </a:p>
            </p:txBody>
          </p:sp>
          <p:sp>
            <p:nvSpPr>
              <p:cNvPr id="15" name="Rectangle 12"/>
              <p:cNvSpPr>
                <a:spLocks noChangeArrowheads="1"/>
              </p:cNvSpPr>
              <p:nvPr/>
            </p:nvSpPr>
            <p:spPr bwMode="auto">
              <a:xfrm>
                <a:off x="3744" y="1488"/>
                <a:ext cx="768" cy="81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 name="Text Box 13"/>
              <p:cNvSpPr txBox="1">
                <a:spLocks noChangeArrowheads="1"/>
              </p:cNvSpPr>
              <p:nvPr/>
            </p:nvSpPr>
            <p:spPr bwMode="auto">
              <a:xfrm>
                <a:off x="3648" y="1584"/>
                <a:ext cx="96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动态数组</a:t>
                </a:r>
              </a:p>
              <a:p>
                <a:pPr algn="ctr" eaLnBrk="1" hangingPunct="1">
                  <a:spcBef>
                    <a:spcPct val="50000"/>
                  </a:spcBef>
                  <a:buClrTx/>
                  <a:buSzTx/>
                  <a:buFontTx/>
                  <a:buNone/>
                </a:pPr>
                <a:r>
                  <a:rPr lang="en-US" altLang="zh-CN" sz="2400"/>
                  <a:t>array</a:t>
                </a:r>
              </a:p>
            </p:txBody>
          </p:sp>
          <p:sp>
            <p:nvSpPr>
              <p:cNvPr id="17" name="Rectangle 14"/>
              <p:cNvSpPr>
                <a:spLocks noChangeArrowheads="1"/>
              </p:cNvSpPr>
              <p:nvPr/>
            </p:nvSpPr>
            <p:spPr bwMode="auto">
              <a:xfrm>
                <a:off x="1584" y="1488"/>
                <a:ext cx="768" cy="76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8" name="Text Box 15"/>
              <p:cNvSpPr txBox="1">
                <a:spLocks noChangeArrowheads="1"/>
              </p:cNvSpPr>
              <p:nvPr/>
            </p:nvSpPr>
            <p:spPr bwMode="auto">
              <a:xfrm>
                <a:off x="1632" y="1536"/>
                <a:ext cx="72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变量集</a:t>
                </a:r>
              </a:p>
              <a:p>
                <a:pPr algn="ctr" eaLnBrk="1" hangingPunct="1">
                  <a:spcBef>
                    <a:spcPct val="50000"/>
                  </a:spcBef>
                  <a:buClrTx/>
                  <a:buSzTx/>
                  <a:buFontTx/>
                  <a:buNone/>
                </a:pPr>
                <a:r>
                  <a:rPr lang="en-US" altLang="zh-CN" sz="2400"/>
                  <a:t>data</a:t>
                </a:r>
              </a:p>
            </p:txBody>
          </p:sp>
          <p:sp>
            <p:nvSpPr>
              <p:cNvPr id="19" name="AutoShape 16"/>
              <p:cNvSpPr>
                <a:spLocks noChangeArrowheads="1"/>
              </p:cNvSpPr>
              <p:nvPr/>
            </p:nvSpPr>
            <p:spPr bwMode="auto">
              <a:xfrm>
                <a:off x="144" y="1344"/>
                <a:ext cx="5568" cy="1296"/>
              </a:xfrm>
              <a:prstGeom prst="roundRect">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8" name="Text Box 17"/>
            <p:cNvSpPr txBox="1">
              <a:spLocks noChangeArrowheads="1"/>
            </p:cNvSpPr>
            <p:nvPr/>
          </p:nvSpPr>
          <p:spPr bwMode="auto">
            <a:xfrm>
              <a:off x="1776" y="2688"/>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程序员眼中的一个程序</a:t>
              </a:r>
            </a:p>
          </p:txBody>
        </p:sp>
      </p:grpSp>
      <p:grpSp>
        <p:nvGrpSpPr>
          <p:cNvPr id="20" name="Group 18"/>
          <p:cNvGrpSpPr>
            <a:grpSpLocks/>
          </p:cNvGrpSpPr>
          <p:nvPr/>
        </p:nvGrpSpPr>
        <p:grpSpPr bwMode="auto">
          <a:xfrm>
            <a:off x="2394020" y="4401772"/>
            <a:ext cx="7696200" cy="603250"/>
            <a:chOff x="720" y="2946"/>
            <a:chExt cx="4848" cy="380"/>
          </a:xfrm>
        </p:grpSpPr>
        <p:sp>
          <p:nvSpPr>
            <p:cNvPr id="21" name="Rectangle 19"/>
            <p:cNvSpPr>
              <a:spLocks noChangeArrowheads="1"/>
            </p:cNvSpPr>
            <p:nvPr/>
          </p:nvSpPr>
          <p:spPr bwMode="auto">
            <a:xfrm>
              <a:off x="720" y="2946"/>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程序员怎么定位具体指令</a:t>
              </a:r>
              <a:r>
                <a:rPr lang="en-US" altLang="zh-CN" sz="2400"/>
                <a:t>(</a:t>
              </a:r>
              <a:r>
                <a:rPr lang="zh-CN" altLang="en-US" sz="2400"/>
                <a:t>数据</a:t>
              </a:r>
              <a:r>
                <a:rPr lang="en-US" altLang="zh-CN" sz="2400"/>
                <a:t>): </a:t>
              </a:r>
              <a:r>
                <a:rPr lang="en-US" altLang="zh-CN" sz="2400">
                  <a:solidFill>
                    <a:srgbClr val="FF0000"/>
                  </a:solidFill>
                </a:rPr>
                <a:t>&lt;</a:t>
              </a:r>
              <a:r>
                <a:rPr lang="zh-CN" altLang="en-US" sz="2400">
                  <a:solidFill>
                    <a:srgbClr val="FF0000"/>
                  </a:solidFill>
                </a:rPr>
                <a:t>段号</a:t>
              </a:r>
              <a:r>
                <a:rPr lang="en-US" altLang="zh-CN" sz="2400">
                  <a:solidFill>
                    <a:srgbClr val="FF0000"/>
                  </a:solidFill>
                </a:rPr>
                <a:t>, </a:t>
              </a:r>
              <a:r>
                <a:rPr lang="zh-CN" altLang="en-US" sz="2400">
                  <a:solidFill>
                    <a:srgbClr val="FF0000"/>
                  </a:solidFill>
                </a:rPr>
                <a:t>段内偏移</a:t>
              </a:r>
              <a:r>
                <a:rPr lang="en-US" altLang="zh-CN" sz="2400">
                  <a:solidFill>
                    <a:srgbClr val="FF0000"/>
                  </a:solidFill>
                </a:rPr>
                <a:t>&gt;</a:t>
              </a:r>
            </a:p>
          </p:txBody>
        </p:sp>
        <p:pic>
          <p:nvPicPr>
            <p:cNvPr id="22" name="Picture 2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309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22"/>
          <p:cNvGrpSpPr>
            <a:grpSpLocks/>
          </p:cNvGrpSpPr>
          <p:nvPr/>
        </p:nvGrpSpPr>
        <p:grpSpPr bwMode="auto">
          <a:xfrm>
            <a:off x="1984445" y="2004647"/>
            <a:ext cx="7481888" cy="914400"/>
            <a:chOff x="174" y="1440"/>
            <a:chExt cx="4713" cy="576"/>
          </a:xfrm>
        </p:grpSpPr>
        <p:grpSp>
          <p:nvGrpSpPr>
            <p:cNvPr id="24" name="Group 23"/>
            <p:cNvGrpSpPr>
              <a:grpSpLocks/>
            </p:cNvGrpSpPr>
            <p:nvPr/>
          </p:nvGrpSpPr>
          <p:grpSpPr bwMode="auto">
            <a:xfrm>
              <a:off x="174" y="1440"/>
              <a:ext cx="258" cy="576"/>
              <a:chOff x="174" y="1440"/>
              <a:chExt cx="258" cy="576"/>
            </a:xfrm>
          </p:grpSpPr>
          <p:sp>
            <p:nvSpPr>
              <p:cNvPr id="41" name="Line 24"/>
              <p:cNvSpPr>
                <a:spLocks noChangeShapeType="1"/>
              </p:cNvSpPr>
              <p:nvPr/>
            </p:nvSpPr>
            <p:spPr bwMode="auto">
              <a:xfrm>
                <a:off x="288" y="1488"/>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5"/>
              <p:cNvSpPr>
                <a:spLocks noChangeShapeType="1"/>
              </p:cNvSpPr>
              <p:nvPr/>
            </p:nvSpPr>
            <p:spPr bwMode="auto">
              <a:xfrm>
                <a:off x="336" y="1488"/>
                <a:ext cx="0" cy="52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26"/>
              <p:cNvSpPr txBox="1">
                <a:spLocks noChangeArrowheads="1"/>
              </p:cNvSpPr>
              <p:nvPr/>
            </p:nvSpPr>
            <p:spPr bwMode="auto">
              <a:xfrm>
                <a:off x="174" y="144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a:t>
                </a:r>
              </a:p>
            </p:txBody>
          </p:sp>
        </p:grpSp>
        <p:grpSp>
          <p:nvGrpSpPr>
            <p:cNvPr id="25" name="Group 27"/>
            <p:cNvGrpSpPr>
              <a:grpSpLocks/>
            </p:cNvGrpSpPr>
            <p:nvPr/>
          </p:nvGrpSpPr>
          <p:grpSpPr bwMode="auto">
            <a:xfrm>
              <a:off x="1374" y="1440"/>
              <a:ext cx="258" cy="576"/>
              <a:chOff x="174" y="1440"/>
              <a:chExt cx="258" cy="576"/>
            </a:xfrm>
          </p:grpSpPr>
          <p:sp>
            <p:nvSpPr>
              <p:cNvPr id="38" name="Line 28"/>
              <p:cNvSpPr>
                <a:spLocks noChangeShapeType="1"/>
              </p:cNvSpPr>
              <p:nvPr/>
            </p:nvSpPr>
            <p:spPr bwMode="auto">
              <a:xfrm>
                <a:off x="288" y="1488"/>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29"/>
              <p:cNvSpPr>
                <a:spLocks noChangeShapeType="1"/>
              </p:cNvSpPr>
              <p:nvPr/>
            </p:nvSpPr>
            <p:spPr bwMode="auto">
              <a:xfrm>
                <a:off x="336" y="1488"/>
                <a:ext cx="0" cy="52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30"/>
              <p:cNvSpPr txBox="1">
                <a:spLocks noChangeArrowheads="1"/>
              </p:cNvSpPr>
              <p:nvPr/>
            </p:nvSpPr>
            <p:spPr bwMode="auto">
              <a:xfrm>
                <a:off x="174" y="144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a:t>
                </a:r>
              </a:p>
            </p:txBody>
          </p:sp>
        </p:grpSp>
        <p:grpSp>
          <p:nvGrpSpPr>
            <p:cNvPr id="26" name="Group 31"/>
            <p:cNvGrpSpPr>
              <a:grpSpLocks/>
            </p:cNvGrpSpPr>
            <p:nvPr/>
          </p:nvGrpSpPr>
          <p:grpSpPr bwMode="auto">
            <a:xfrm>
              <a:off x="2421" y="1440"/>
              <a:ext cx="258" cy="576"/>
              <a:chOff x="174" y="1440"/>
              <a:chExt cx="258" cy="576"/>
            </a:xfrm>
          </p:grpSpPr>
          <p:sp>
            <p:nvSpPr>
              <p:cNvPr id="35" name="Line 32"/>
              <p:cNvSpPr>
                <a:spLocks noChangeShapeType="1"/>
              </p:cNvSpPr>
              <p:nvPr/>
            </p:nvSpPr>
            <p:spPr bwMode="auto">
              <a:xfrm>
                <a:off x="288" y="1488"/>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3"/>
              <p:cNvSpPr>
                <a:spLocks noChangeShapeType="1"/>
              </p:cNvSpPr>
              <p:nvPr/>
            </p:nvSpPr>
            <p:spPr bwMode="auto">
              <a:xfrm>
                <a:off x="336" y="1488"/>
                <a:ext cx="0" cy="52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34"/>
              <p:cNvSpPr txBox="1">
                <a:spLocks noChangeArrowheads="1"/>
              </p:cNvSpPr>
              <p:nvPr/>
            </p:nvSpPr>
            <p:spPr bwMode="auto">
              <a:xfrm>
                <a:off x="174" y="144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a:t>
                </a:r>
              </a:p>
            </p:txBody>
          </p:sp>
        </p:grpSp>
        <p:grpSp>
          <p:nvGrpSpPr>
            <p:cNvPr id="27" name="Group 35"/>
            <p:cNvGrpSpPr>
              <a:grpSpLocks/>
            </p:cNvGrpSpPr>
            <p:nvPr/>
          </p:nvGrpSpPr>
          <p:grpSpPr bwMode="auto">
            <a:xfrm>
              <a:off x="3534" y="1440"/>
              <a:ext cx="258" cy="576"/>
              <a:chOff x="174" y="1440"/>
              <a:chExt cx="258" cy="576"/>
            </a:xfrm>
          </p:grpSpPr>
          <p:sp>
            <p:nvSpPr>
              <p:cNvPr id="32" name="Line 36"/>
              <p:cNvSpPr>
                <a:spLocks noChangeShapeType="1"/>
              </p:cNvSpPr>
              <p:nvPr/>
            </p:nvSpPr>
            <p:spPr bwMode="auto">
              <a:xfrm>
                <a:off x="288" y="1488"/>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7"/>
              <p:cNvSpPr>
                <a:spLocks noChangeShapeType="1"/>
              </p:cNvSpPr>
              <p:nvPr/>
            </p:nvSpPr>
            <p:spPr bwMode="auto">
              <a:xfrm>
                <a:off x="336" y="1488"/>
                <a:ext cx="0" cy="52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38"/>
              <p:cNvSpPr txBox="1">
                <a:spLocks noChangeArrowheads="1"/>
              </p:cNvSpPr>
              <p:nvPr/>
            </p:nvSpPr>
            <p:spPr bwMode="auto">
              <a:xfrm>
                <a:off x="174" y="144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a:t>
                </a:r>
              </a:p>
            </p:txBody>
          </p:sp>
        </p:grpSp>
        <p:grpSp>
          <p:nvGrpSpPr>
            <p:cNvPr id="28" name="Group 39"/>
            <p:cNvGrpSpPr>
              <a:grpSpLocks/>
            </p:cNvGrpSpPr>
            <p:nvPr/>
          </p:nvGrpSpPr>
          <p:grpSpPr bwMode="auto">
            <a:xfrm>
              <a:off x="4629" y="1440"/>
              <a:ext cx="258" cy="576"/>
              <a:chOff x="174" y="1440"/>
              <a:chExt cx="258" cy="576"/>
            </a:xfrm>
          </p:grpSpPr>
          <p:sp>
            <p:nvSpPr>
              <p:cNvPr id="29" name="Line 40"/>
              <p:cNvSpPr>
                <a:spLocks noChangeShapeType="1"/>
              </p:cNvSpPr>
              <p:nvPr/>
            </p:nvSpPr>
            <p:spPr bwMode="auto">
              <a:xfrm>
                <a:off x="288" y="1488"/>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41"/>
              <p:cNvSpPr>
                <a:spLocks noChangeShapeType="1"/>
              </p:cNvSpPr>
              <p:nvPr/>
            </p:nvSpPr>
            <p:spPr bwMode="auto">
              <a:xfrm>
                <a:off x="336" y="1488"/>
                <a:ext cx="0" cy="52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42"/>
              <p:cNvSpPr txBox="1">
                <a:spLocks noChangeArrowheads="1"/>
              </p:cNvSpPr>
              <p:nvPr/>
            </p:nvSpPr>
            <p:spPr bwMode="auto">
              <a:xfrm>
                <a:off x="174" y="144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a:t>
                </a:r>
              </a:p>
            </p:txBody>
          </p:sp>
        </p:grpSp>
      </p:grpSp>
      <p:grpSp>
        <p:nvGrpSpPr>
          <p:cNvPr id="44" name="Group 43"/>
          <p:cNvGrpSpPr>
            <a:grpSpLocks/>
          </p:cNvGrpSpPr>
          <p:nvPr/>
        </p:nvGrpSpPr>
        <p:grpSpPr bwMode="auto">
          <a:xfrm>
            <a:off x="2394020" y="5516197"/>
            <a:ext cx="7696200" cy="546100"/>
            <a:chOff x="720" y="2946"/>
            <a:chExt cx="4848" cy="344"/>
          </a:xfrm>
        </p:grpSpPr>
        <p:sp>
          <p:nvSpPr>
            <p:cNvPr id="45" name="Rectangle 44"/>
            <p:cNvSpPr>
              <a:spLocks noChangeArrowheads="1"/>
            </p:cNvSpPr>
            <p:nvPr/>
          </p:nvSpPr>
          <p:spPr bwMode="auto">
            <a:xfrm>
              <a:off x="720" y="2946"/>
              <a:ext cx="4848"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分段符合用户观点</a:t>
              </a:r>
              <a:r>
                <a:rPr lang="en-US" altLang="zh-CN" sz="2400" dirty="0"/>
                <a:t>: </a:t>
              </a:r>
              <a:r>
                <a:rPr lang="zh-CN" altLang="en-US" sz="2400" dirty="0"/>
                <a:t>用户可独立考虑每个段</a:t>
              </a:r>
              <a:endParaRPr lang="en-US" altLang="zh-CN" sz="2400" dirty="0">
                <a:solidFill>
                  <a:srgbClr val="FF0000"/>
                </a:solidFill>
              </a:endParaRPr>
            </a:p>
          </p:txBody>
        </p:sp>
        <p:pic>
          <p:nvPicPr>
            <p:cNvPr id="46" name="Picture 45"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309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 name="Rounded Rectangle 10"/>
          <p:cNvSpPr/>
          <p:nvPr/>
        </p:nvSpPr>
        <p:spPr>
          <a:xfrm>
            <a:off x="517801" y="126085"/>
            <a:ext cx="5443331"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分段存储管理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程序员眼中的程序</a:t>
            </a:r>
          </a:p>
        </p:txBody>
      </p:sp>
    </p:spTree>
    <p:extLst>
      <p:ext uri="{BB962C8B-B14F-4D97-AF65-F5344CB8AC3E}">
        <p14:creationId xmlns:p14="http://schemas.microsoft.com/office/powerpoint/2010/main" val="305783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ppt_x</p:attrName>
                                        </p:attrNameLst>
                                      </p:cBhvr>
                                      <p:tavLst>
                                        <p:tav tm="0">
                                          <p:val>
                                            <p:strVal val="#ppt_x"/>
                                          </p:val>
                                        </p:tav>
                                        <p:tav tm="100000">
                                          <p:val>
                                            <p:strVal val="#ppt_x"/>
                                          </p:val>
                                        </p:tav>
                                      </p:tavLst>
                                    </p:anim>
                                    <p:anim calcmode="lin" valueType="num">
                                      <p:cBhvr>
                                        <p:cTn id="23" dur="500" fill="hold"/>
                                        <p:tgtEl>
                                          <p:spTgt spid="23"/>
                                        </p:tgtEl>
                                        <p:attrNameLst>
                                          <p:attrName>ppt_y</p:attrName>
                                        </p:attrNameLst>
                                      </p:cBhvr>
                                      <p:tavLst>
                                        <p:tav tm="0">
                                          <p:val>
                                            <p:strVal val="#ppt_y-#ppt_h/2"/>
                                          </p:val>
                                        </p:tav>
                                        <p:tav tm="100000">
                                          <p:val>
                                            <p:strVal val="#ppt_y"/>
                                          </p:val>
                                        </p:tav>
                                      </p:tavLst>
                                    </p:anim>
                                    <p:anim calcmode="lin" valueType="num">
                                      <p:cBhvr>
                                        <p:cTn id="24" dur="500" fill="hold"/>
                                        <p:tgtEl>
                                          <p:spTgt spid="23"/>
                                        </p:tgtEl>
                                        <p:attrNameLst>
                                          <p:attrName>ppt_w</p:attrName>
                                        </p:attrNameLst>
                                      </p:cBhvr>
                                      <p:tavLst>
                                        <p:tav tm="0">
                                          <p:val>
                                            <p:strVal val="#ppt_w"/>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dissolve">
                                      <p:cBhvr>
                                        <p:cTn id="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118527" y="930961"/>
            <a:ext cx="80740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分段制造了二维空间，而内存是一维的</a:t>
            </a:r>
          </a:p>
        </p:txBody>
      </p:sp>
      <p:grpSp>
        <p:nvGrpSpPr>
          <p:cNvPr id="6" name="Group 4"/>
          <p:cNvGrpSpPr>
            <a:grpSpLocks/>
          </p:cNvGrpSpPr>
          <p:nvPr/>
        </p:nvGrpSpPr>
        <p:grpSpPr bwMode="auto">
          <a:xfrm>
            <a:off x="1585127" y="1796148"/>
            <a:ext cx="5867400" cy="1447800"/>
            <a:chOff x="144" y="1392"/>
            <a:chExt cx="3696" cy="912"/>
          </a:xfrm>
        </p:grpSpPr>
        <p:sp>
          <p:nvSpPr>
            <p:cNvPr id="7" name="Rectangle 5"/>
            <p:cNvSpPr>
              <a:spLocks noChangeArrowheads="1"/>
            </p:cNvSpPr>
            <p:nvPr/>
          </p:nvSpPr>
          <p:spPr bwMode="auto">
            <a:xfrm>
              <a:off x="192" y="1488"/>
              <a:ext cx="864" cy="76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 name="Rectangle 6"/>
            <p:cNvSpPr>
              <a:spLocks noChangeArrowheads="1"/>
            </p:cNvSpPr>
            <p:nvPr/>
          </p:nvSpPr>
          <p:spPr bwMode="auto">
            <a:xfrm>
              <a:off x="1152" y="1488"/>
              <a:ext cx="768" cy="52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 name="Rectangle 7"/>
            <p:cNvSpPr>
              <a:spLocks noChangeArrowheads="1"/>
            </p:cNvSpPr>
            <p:nvPr/>
          </p:nvSpPr>
          <p:spPr bwMode="auto">
            <a:xfrm>
              <a:off x="2112" y="1488"/>
              <a:ext cx="768" cy="57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0" name="Rectangle 8"/>
            <p:cNvSpPr>
              <a:spLocks noChangeArrowheads="1"/>
            </p:cNvSpPr>
            <p:nvPr/>
          </p:nvSpPr>
          <p:spPr bwMode="auto">
            <a:xfrm>
              <a:off x="192" y="1488"/>
              <a:ext cx="864" cy="768"/>
            </a:xfrm>
            <a:prstGeom prst="rect">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Helvetica" panose="020B0604020202020204" pitchFamily="34" charset="0"/>
                </a:rPr>
                <a:t>0</a:t>
              </a:r>
            </a:p>
          </p:txBody>
        </p:sp>
        <p:sp>
          <p:nvSpPr>
            <p:cNvPr id="11" name="Rectangle 9"/>
            <p:cNvSpPr>
              <a:spLocks noChangeArrowheads="1"/>
            </p:cNvSpPr>
            <p:nvPr/>
          </p:nvSpPr>
          <p:spPr bwMode="auto">
            <a:xfrm>
              <a:off x="2112" y="1488"/>
              <a:ext cx="768"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Helvetica" panose="020B0604020202020204" pitchFamily="34" charset="0"/>
                </a:rPr>
                <a:t>2</a:t>
              </a:r>
            </a:p>
          </p:txBody>
        </p:sp>
        <p:sp>
          <p:nvSpPr>
            <p:cNvPr id="12" name="Rectangle 10"/>
            <p:cNvSpPr>
              <a:spLocks noChangeArrowheads="1"/>
            </p:cNvSpPr>
            <p:nvPr/>
          </p:nvSpPr>
          <p:spPr bwMode="auto">
            <a:xfrm>
              <a:off x="1152" y="1488"/>
              <a:ext cx="768" cy="52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Helvetica" panose="020B0604020202020204" pitchFamily="34" charset="0"/>
                </a:rPr>
                <a:t>1</a:t>
              </a:r>
            </a:p>
          </p:txBody>
        </p:sp>
        <p:sp>
          <p:nvSpPr>
            <p:cNvPr id="13" name="Rectangle 11"/>
            <p:cNvSpPr>
              <a:spLocks noChangeArrowheads="1"/>
            </p:cNvSpPr>
            <p:nvPr/>
          </p:nvSpPr>
          <p:spPr bwMode="auto">
            <a:xfrm>
              <a:off x="3024" y="1488"/>
              <a:ext cx="768" cy="240"/>
            </a:xfrm>
            <a:prstGeom prst="rect">
              <a:avLst/>
            </a:prstGeom>
            <a:solidFill>
              <a:srgbClr val="53FB2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Helvetica" panose="020B0604020202020204" pitchFamily="34" charset="0"/>
                </a:rPr>
                <a:t>3</a:t>
              </a:r>
            </a:p>
          </p:txBody>
        </p:sp>
        <p:sp>
          <p:nvSpPr>
            <p:cNvPr id="14" name="AutoShape 12"/>
            <p:cNvSpPr>
              <a:spLocks noChangeArrowheads="1"/>
            </p:cNvSpPr>
            <p:nvPr/>
          </p:nvSpPr>
          <p:spPr bwMode="auto">
            <a:xfrm>
              <a:off x="144" y="1392"/>
              <a:ext cx="3696" cy="91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15" name="AutoShape 13"/>
          <p:cNvSpPr>
            <a:spLocks noChangeArrowheads="1"/>
          </p:cNvSpPr>
          <p:nvPr/>
        </p:nvSpPr>
        <p:spPr bwMode="auto">
          <a:xfrm>
            <a:off x="7528727" y="2177148"/>
            <a:ext cx="381000" cy="228600"/>
          </a:xfrm>
          <a:prstGeom prst="rightArrow">
            <a:avLst>
              <a:gd name="adj1" fmla="val 50000"/>
              <a:gd name="adj2" fmla="val 4166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16" name="Group 14"/>
          <p:cNvGrpSpPr>
            <a:grpSpLocks/>
          </p:cNvGrpSpPr>
          <p:nvPr/>
        </p:nvGrpSpPr>
        <p:grpSpPr bwMode="auto">
          <a:xfrm>
            <a:off x="8671727" y="1719948"/>
            <a:ext cx="1676400" cy="4419600"/>
            <a:chOff x="4272" y="1248"/>
            <a:chExt cx="1056" cy="2784"/>
          </a:xfrm>
        </p:grpSpPr>
        <p:sp>
          <p:nvSpPr>
            <p:cNvPr id="17" name="Rectangle 15" descr="浅色上对角线"/>
            <p:cNvSpPr>
              <a:spLocks noChangeArrowheads="1"/>
            </p:cNvSpPr>
            <p:nvPr/>
          </p:nvSpPr>
          <p:spPr bwMode="auto">
            <a:xfrm>
              <a:off x="4272" y="1248"/>
              <a:ext cx="1056" cy="2784"/>
            </a:xfrm>
            <a:prstGeom prst="rect">
              <a:avLst/>
            </a:prstGeom>
            <a:pattFill prst="ltUpDiag">
              <a:fgClr>
                <a:schemeClr val="accent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8" name="Rectangle 16"/>
            <p:cNvSpPr>
              <a:spLocks noChangeArrowheads="1"/>
            </p:cNvSpPr>
            <p:nvPr/>
          </p:nvSpPr>
          <p:spPr bwMode="auto">
            <a:xfrm>
              <a:off x="4272" y="2352"/>
              <a:ext cx="1056" cy="768"/>
            </a:xfrm>
            <a:prstGeom prst="rect">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Helvetica" panose="020B0604020202020204" pitchFamily="34" charset="0"/>
                </a:rPr>
                <a:t>0</a:t>
              </a:r>
            </a:p>
          </p:txBody>
        </p:sp>
        <p:sp>
          <p:nvSpPr>
            <p:cNvPr id="19" name="Rectangle 17"/>
            <p:cNvSpPr>
              <a:spLocks noChangeArrowheads="1"/>
            </p:cNvSpPr>
            <p:nvPr/>
          </p:nvSpPr>
          <p:spPr bwMode="auto">
            <a:xfrm>
              <a:off x="4272" y="1632"/>
              <a:ext cx="1056" cy="52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Helvetica" panose="020B0604020202020204" pitchFamily="34" charset="0"/>
                </a:rPr>
                <a:t>1</a:t>
              </a:r>
            </a:p>
          </p:txBody>
        </p:sp>
        <p:sp>
          <p:nvSpPr>
            <p:cNvPr id="20" name="Rectangle 18"/>
            <p:cNvSpPr>
              <a:spLocks noChangeArrowheads="1"/>
            </p:cNvSpPr>
            <p:nvPr/>
          </p:nvSpPr>
          <p:spPr bwMode="auto">
            <a:xfrm>
              <a:off x="4272" y="3120"/>
              <a:ext cx="105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Helvetica" panose="020B0604020202020204" pitchFamily="34" charset="0"/>
                </a:rPr>
                <a:t>2</a:t>
              </a:r>
            </a:p>
          </p:txBody>
        </p:sp>
        <p:sp>
          <p:nvSpPr>
            <p:cNvPr id="21" name="Rectangle 19"/>
            <p:cNvSpPr>
              <a:spLocks noChangeArrowheads="1"/>
            </p:cNvSpPr>
            <p:nvPr/>
          </p:nvSpPr>
          <p:spPr bwMode="auto">
            <a:xfrm>
              <a:off x="4272" y="1248"/>
              <a:ext cx="1056" cy="240"/>
            </a:xfrm>
            <a:prstGeom prst="rect">
              <a:avLst/>
            </a:prstGeom>
            <a:solidFill>
              <a:srgbClr val="53FB2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Helvetica" panose="020B0604020202020204" pitchFamily="34" charset="0"/>
                </a:rPr>
                <a:t>3</a:t>
              </a:r>
            </a:p>
          </p:txBody>
        </p:sp>
        <p:sp>
          <p:nvSpPr>
            <p:cNvPr id="22" name="Rectangle 20"/>
            <p:cNvSpPr>
              <a:spLocks noChangeArrowheads="1"/>
            </p:cNvSpPr>
            <p:nvPr/>
          </p:nvSpPr>
          <p:spPr bwMode="auto">
            <a:xfrm>
              <a:off x="4272" y="1248"/>
              <a:ext cx="1056" cy="27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23" name="Group 21"/>
          <p:cNvGrpSpPr>
            <a:grpSpLocks/>
          </p:cNvGrpSpPr>
          <p:nvPr/>
        </p:nvGrpSpPr>
        <p:grpSpPr bwMode="auto">
          <a:xfrm>
            <a:off x="7909727" y="1567548"/>
            <a:ext cx="838200" cy="4724400"/>
            <a:chOff x="3984" y="1152"/>
            <a:chExt cx="528" cy="2976"/>
          </a:xfrm>
        </p:grpSpPr>
        <p:sp>
          <p:nvSpPr>
            <p:cNvPr id="24" name="Rectangle 22"/>
            <p:cNvSpPr>
              <a:spLocks noChangeArrowheads="1"/>
            </p:cNvSpPr>
            <p:nvPr/>
          </p:nvSpPr>
          <p:spPr bwMode="auto">
            <a:xfrm>
              <a:off x="4176" y="3878"/>
              <a:ext cx="3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0K</a:t>
              </a:r>
            </a:p>
          </p:txBody>
        </p:sp>
        <p:sp>
          <p:nvSpPr>
            <p:cNvPr id="25" name="Rectangle 23"/>
            <p:cNvSpPr>
              <a:spLocks noChangeArrowheads="1"/>
            </p:cNvSpPr>
            <p:nvPr/>
          </p:nvSpPr>
          <p:spPr bwMode="auto">
            <a:xfrm>
              <a:off x="4102" y="3600"/>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70K</a:t>
              </a:r>
            </a:p>
          </p:txBody>
        </p:sp>
        <p:sp>
          <p:nvSpPr>
            <p:cNvPr id="26" name="Rectangle 24"/>
            <p:cNvSpPr>
              <a:spLocks noChangeArrowheads="1"/>
            </p:cNvSpPr>
            <p:nvPr/>
          </p:nvSpPr>
          <p:spPr bwMode="auto">
            <a:xfrm>
              <a:off x="3984" y="3024"/>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180K</a:t>
              </a:r>
            </a:p>
          </p:txBody>
        </p:sp>
        <p:sp>
          <p:nvSpPr>
            <p:cNvPr id="27" name="Rectangle 25"/>
            <p:cNvSpPr>
              <a:spLocks noChangeArrowheads="1"/>
            </p:cNvSpPr>
            <p:nvPr/>
          </p:nvSpPr>
          <p:spPr bwMode="auto">
            <a:xfrm>
              <a:off x="3984" y="2256"/>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330K</a:t>
              </a:r>
            </a:p>
          </p:txBody>
        </p:sp>
        <p:sp>
          <p:nvSpPr>
            <p:cNvPr id="28" name="Rectangle 26"/>
            <p:cNvSpPr>
              <a:spLocks noChangeArrowheads="1"/>
            </p:cNvSpPr>
            <p:nvPr/>
          </p:nvSpPr>
          <p:spPr bwMode="auto">
            <a:xfrm>
              <a:off x="3984" y="2064"/>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360K</a:t>
              </a:r>
            </a:p>
          </p:txBody>
        </p:sp>
        <p:sp>
          <p:nvSpPr>
            <p:cNvPr id="29" name="Rectangle 27"/>
            <p:cNvSpPr>
              <a:spLocks noChangeArrowheads="1"/>
            </p:cNvSpPr>
            <p:nvPr/>
          </p:nvSpPr>
          <p:spPr bwMode="auto">
            <a:xfrm>
              <a:off x="4013" y="1574"/>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420K</a:t>
              </a:r>
            </a:p>
          </p:txBody>
        </p:sp>
        <p:sp>
          <p:nvSpPr>
            <p:cNvPr id="30" name="Rectangle 28"/>
            <p:cNvSpPr>
              <a:spLocks noChangeArrowheads="1"/>
            </p:cNvSpPr>
            <p:nvPr/>
          </p:nvSpPr>
          <p:spPr bwMode="auto">
            <a:xfrm>
              <a:off x="4013" y="1392"/>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460K</a:t>
              </a:r>
            </a:p>
          </p:txBody>
        </p:sp>
        <p:sp>
          <p:nvSpPr>
            <p:cNvPr id="31" name="Rectangle 29"/>
            <p:cNvSpPr>
              <a:spLocks noChangeArrowheads="1"/>
            </p:cNvSpPr>
            <p:nvPr/>
          </p:nvSpPr>
          <p:spPr bwMode="auto">
            <a:xfrm>
              <a:off x="4013" y="1152"/>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500K</a:t>
              </a:r>
            </a:p>
          </p:txBody>
        </p:sp>
      </p:grpSp>
      <p:grpSp>
        <p:nvGrpSpPr>
          <p:cNvPr id="32" name="Group 30"/>
          <p:cNvGrpSpPr>
            <a:grpSpLocks/>
          </p:cNvGrpSpPr>
          <p:nvPr/>
        </p:nvGrpSpPr>
        <p:grpSpPr bwMode="auto">
          <a:xfrm>
            <a:off x="2499527" y="3167748"/>
            <a:ext cx="7696200" cy="603250"/>
            <a:chOff x="720" y="2946"/>
            <a:chExt cx="4848" cy="380"/>
          </a:xfrm>
        </p:grpSpPr>
        <p:sp>
          <p:nvSpPr>
            <p:cNvPr id="33" name="Rectangle 31"/>
            <p:cNvSpPr>
              <a:spLocks noChangeArrowheads="1"/>
            </p:cNvSpPr>
            <p:nvPr/>
          </p:nvSpPr>
          <p:spPr bwMode="auto">
            <a:xfrm>
              <a:off x="720" y="2946"/>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一个进程需要记录多个基址</a:t>
              </a:r>
              <a:r>
                <a:rPr lang="en-US" altLang="zh-CN" sz="2400">
                  <a:solidFill>
                    <a:srgbClr val="FF0000"/>
                  </a:solidFill>
                </a:rPr>
                <a:t>…</a:t>
              </a:r>
            </a:p>
          </p:txBody>
        </p:sp>
        <p:pic>
          <p:nvPicPr>
            <p:cNvPr id="34" name="Picture 3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309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 name="Group 33"/>
          <p:cNvGrpSpPr>
            <a:grpSpLocks/>
          </p:cNvGrpSpPr>
          <p:nvPr/>
        </p:nvGrpSpPr>
        <p:grpSpPr bwMode="auto">
          <a:xfrm>
            <a:off x="2804327" y="3777348"/>
            <a:ext cx="4724400" cy="1905000"/>
            <a:chOff x="912" y="2592"/>
            <a:chExt cx="2880" cy="1200"/>
          </a:xfrm>
        </p:grpSpPr>
        <p:sp>
          <p:nvSpPr>
            <p:cNvPr id="36" name="Rectangle 34"/>
            <p:cNvSpPr>
              <a:spLocks noChangeArrowheads="1"/>
            </p:cNvSpPr>
            <p:nvPr/>
          </p:nvSpPr>
          <p:spPr bwMode="auto">
            <a:xfrm>
              <a:off x="1488" y="2592"/>
              <a:ext cx="895" cy="269"/>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基址</a:t>
              </a:r>
            </a:p>
          </p:txBody>
        </p:sp>
        <p:sp>
          <p:nvSpPr>
            <p:cNvPr id="37" name="Rectangle 35"/>
            <p:cNvSpPr>
              <a:spLocks noChangeArrowheads="1"/>
            </p:cNvSpPr>
            <p:nvPr/>
          </p:nvSpPr>
          <p:spPr bwMode="auto">
            <a:xfrm>
              <a:off x="2352" y="2592"/>
              <a:ext cx="960" cy="269"/>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长度</a:t>
              </a:r>
            </a:p>
          </p:txBody>
        </p:sp>
        <p:sp>
          <p:nvSpPr>
            <p:cNvPr id="38" name="Rectangle 36"/>
            <p:cNvSpPr>
              <a:spLocks noChangeArrowheads="1"/>
            </p:cNvSpPr>
            <p:nvPr/>
          </p:nvSpPr>
          <p:spPr bwMode="auto">
            <a:xfrm>
              <a:off x="3312" y="2592"/>
              <a:ext cx="480" cy="269"/>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保护</a:t>
              </a:r>
            </a:p>
          </p:txBody>
        </p:sp>
        <p:sp>
          <p:nvSpPr>
            <p:cNvPr id="39" name="Rectangle 37"/>
            <p:cNvSpPr>
              <a:spLocks noChangeArrowheads="1"/>
            </p:cNvSpPr>
            <p:nvPr/>
          </p:nvSpPr>
          <p:spPr bwMode="auto">
            <a:xfrm>
              <a:off x="912" y="2592"/>
              <a:ext cx="576" cy="269"/>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段号</a:t>
              </a:r>
            </a:p>
          </p:txBody>
        </p:sp>
        <p:sp>
          <p:nvSpPr>
            <p:cNvPr id="40" name="Rectangle 38"/>
            <p:cNvSpPr>
              <a:spLocks noChangeArrowheads="1"/>
            </p:cNvSpPr>
            <p:nvPr/>
          </p:nvSpPr>
          <p:spPr bwMode="auto">
            <a:xfrm>
              <a:off x="1488" y="2851"/>
              <a:ext cx="895" cy="221"/>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180K</a:t>
              </a:r>
            </a:p>
          </p:txBody>
        </p:sp>
        <p:sp>
          <p:nvSpPr>
            <p:cNvPr id="41" name="Rectangle 39"/>
            <p:cNvSpPr>
              <a:spLocks noChangeArrowheads="1"/>
            </p:cNvSpPr>
            <p:nvPr/>
          </p:nvSpPr>
          <p:spPr bwMode="auto">
            <a:xfrm>
              <a:off x="2352" y="2851"/>
              <a:ext cx="960" cy="221"/>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150K</a:t>
              </a:r>
            </a:p>
          </p:txBody>
        </p:sp>
        <p:sp>
          <p:nvSpPr>
            <p:cNvPr id="42" name="Rectangle 40"/>
            <p:cNvSpPr>
              <a:spLocks noChangeArrowheads="1"/>
            </p:cNvSpPr>
            <p:nvPr/>
          </p:nvSpPr>
          <p:spPr bwMode="auto">
            <a:xfrm>
              <a:off x="3312" y="2851"/>
              <a:ext cx="480" cy="221"/>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sp>
          <p:nvSpPr>
            <p:cNvPr id="43" name="Rectangle 41"/>
            <p:cNvSpPr>
              <a:spLocks noChangeArrowheads="1"/>
            </p:cNvSpPr>
            <p:nvPr/>
          </p:nvSpPr>
          <p:spPr bwMode="auto">
            <a:xfrm>
              <a:off x="912" y="2851"/>
              <a:ext cx="576" cy="221"/>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a:t>
              </a:r>
            </a:p>
          </p:txBody>
        </p:sp>
        <p:sp>
          <p:nvSpPr>
            <p:cNvPr id="44" name="Rectangle 42"/>
            <p:cNvSpPr>
              <a:spLocks noChangeArrowheads="1"/>
            </p:cNvSpPr>
            <p:nvPr/>
          </p:nvSpPr>
          <p:spPr bwMode="auto">
            <a:xfrm>
              <a:off x="1488" y="3072"/>
              <a:ext cx="895"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360K</a:t>
              </a:r>
            </a:p>
          </p:txBody>
        </p:sp>
        <p:sp>
          <p:nvSpPr>
            <p:cNvPr id="45" name="Rectangle 43"/>
            <p:cNvSpPr>
              <a:spLocks noChangeArrowheads="1"/>
            </p:cNvSpPr>
            <p:nvPr/>
          </p:nvSpPr>
          <p:spPr bwMode="auto">
            <a:xfrm>
              <a:off x="2352" y="3072"/>
              <a:ext cx="96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60K</a:t>
              </a:r>
            </a:p>
          </p:txBody>
        </p:sp>
        <p:sp>
          <p:nvSpPr>
            <p:cNvPr id="46" name="Rectangle 44"/>
            <p:cNvSpPr>
              <a:spLocks noChangeArrowheads="1"/>
            </p:cNvSpPr>
            <p:nvPr/>
          </p:nvSpPr>
          <p:spPr bwMode="auto">
            <a:xfrm>
              <a:off x="3312" y="3072"/>
              <a:ext cx="48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47" name="Rectangle 45"/>
            <p:cNvSpPr>
              <a:spLocks noChangeArrowheads="1"/>
            </p:cNvSpPr>
            <p:nvPr/>
          </p:nvSpPr>
          <p:spPr bwMode="auto">
            <a:xfrm>
              <a:off x="912" y="3072"/>
              <a:ext cx="576"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a:t>
              </a:r>
            </a:p>
          </p:txBody>
        </p:sp>
        <p:sp>
          <p:nvSpPr>
            <p:cNvPr id="48" name="Rectangle 46"/>
            <p:cNvSpPr>
              <a:spLocks noChangeArrowheads="1"/>
            </p:cNvSpPr>
            <p:nvPr/>
          </p:nvSpPr>
          <p:spPr bwMode="auto">
            <a:xfrm>
              <a:off x="1488" y="3312"/>
              <a:ext cx="895"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70K</a:t>
              </a:r>
            </a:p>
          </p:txBody>
        </p:sp>
        <p:sp>
          <p:nvSpPr>
            <p:cNvPr id="49" name="Rectangle 47"/>
            <p:cNvSpPr>
              <a:spLocks noChangeArrowheads="1"/>
            </p:cNvSpPr>
            <p:nvPr/>
          </p:nvSpPr>
          <p:spPr bwMode="auto">
            <a:xfrm>
              <a:off x="2352" y="3312"/>
              <a:ext cx="96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110K</a:t>
              </a:r>
            </a:p>
          </p:txBody>
        </p:sp>
        <p:sp>
          <p:nvSpPr>
            <p:cNvPr id="50" name="Rectangle 48"/>
            <p:cNvSpPr>
              <a:spLocks noChangeArrowheads="1"/>
            </p:cNvSpPr>
            <p:nvPr/>
          </p:nvSpPr>
          <p:spPr bwMode="auto">
            <a:xfrm>
              <a:off x="3312" y="3312"/>
              <a:ext cx="48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51" name="Rectangle 49"/>
            <p:cNvSpPr>
              <a:spLocks noChangeArrowheads="1"/>
            </p:cNvSpPr>
            <p:nvPr/>
          </p:nvSpPr>
          <p:spPr bwMode="auto">
            <a:xfrm>
              <a:off x="912" y="3312"/>
              <a:ext cx="576"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2</a:t>
              </a:r>
            </a:p>
          </p:txBody>
        </p:sp>
        <p:sp>
          <p:nvSpPr>
            <p:cNvPr id="52" name="Rectangle 50"/>
            <p:cNvSpPr>
              <a:spLocks noChangeArrowheads="1"/>
            </p:cNvSpPr>
            <p:nvPr/>
          </p:nvSpPr>
          <p:spPr bwMode="auto">
            <a:xfrm>
              <a:off x="1488" y="3552"/>
              <a:ext cx="895"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460K</a:t>
              </a:r>
            </a:p>
          </p:txBody>
        </p:sp>
        <p:sp>
          <p:nvSpPr>
            <p:cNvPr id="53" name="Rectangle 51"/>
            <p:cNvSpPr>
              <a:spLocks noChangeArrowheads="1"/>
            </p:cNvSpPr>
            <p:nvPr/>
          </p:nvSpPr>
          <p:spPr bwMode="auto">
            <a:xfrm>
              <a:off x="2352" y="3552"/>
              <a:ext cx="96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40K</a:t>
              </a:r>
            </a:p>
          </p:txBody>
        </p:sp>
        <p:sp>
          <p:nvSpPr>
            <p:cNvPr id="54" name="Rectangle 52"/>
            <p:cNvSpPr>
              <a:spLocks noChangeArrowheads="1"/>
            </p:cNvSpPr>
            <p:nvPr/>
          </p:nvSpPr>
          <p:spPr bwMode="auto">
            <a:xfrm>
              <a:off x="3312" y="3552"/>
              <a:ext cx="48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sp>
          <p:nvSpPr>
            <p:cNvPr id="55" name="Rectangle 53"/>
            <p:cNvSpPr>
              <a:spLocks noChangeArrowheads="1"/>
            </p:cNvSpPr>
            <p:nvPr/>
          </p:nvSpPr>
          <p:spPr bwMode="auto">
            <a:xfrm>
              <a:off x="912" y="3552"/>
              <a:ext cx="576"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3</a:t>
              </a:r>
            </a:p>
          </p:txBody>
        </p:sp>
      </p:grpSp>
      <p:grpSp>
        <p:nvGrpSpPr>
          <p:cNvPr id="56" name="Group 54"/>
          <p:cNvGrpSpPr>
            <a:grpSpLocks/>
          </p:cNvGrpSpPr>
          <p:nvPr/>
        </p:nvGrpSpPr>
        <p:grpSpPr bwMode="auto">
          <a:xfrm>
            <a:off x="1940727" y="3777348"/>
            <a:ext cx="863600" cy="1905000"/>
            <a:chOff x="368" y="2592"/>
            <a:chExt cx="544" cy="1200"/>
          </a:xfrm>
        </p:grpSpPr>
        <p:sp>
          <p:nvSpPr>
            <p:cNvPr id="57" name="Text Box 55"/>
            <p:cNvSpPr txBox="1">
              <a:spLocks noChangeArrowheads="1"/>
            </p:cNvSpPr>
            <p:nvPr/>
          </p:nvSpPr>
          <p:spPr bwMode="auto">
            <a:xfrm>
              <a:off x="368" y="2736"/>
              <a:ext cx="352" cy="9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进程段表</a:t>
              </a:r>
            </a:p>
          </p:txBody>
        </p:sp>
        <p:sp>
          <p:nvSpPr>
            <p:cNvPr id="58" name="AutoShape 56"/>
            <p:cNvSpPr>
              <a:spLocks/>
            </p:cNvSpPr>
            <p:nvPr/>
          </p:nvSpPr>
          <p:spPr bwMode="auto">
            <a:xfrm>
              <a:off x="768" y="2592"/>
              <a:ext cx="144" cy="1200"/>
            </a:xfrm>
            <a:prstGeom prst="leftBrace">
              <a:avLst>
                <a:gd name="adj1" fmla="val 69444"/>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59" name="Group 57"/>
          <p:cNvGrpSpPr>
            <a:grpSpLocks/>
          </p:cNvGrpSpPr>
          <p:nvPr/>
        </p:nvGrpSpPr>
        <p:grpSpPr bwMode="auto">
          <a:xfrm>
            <a:off x="2499527" y="5688698"/>
            <a:ext cx="7696200" cy="603250"/>
            <a:chOff x="720" y="3748"/>
            <a:chExt cx="4848" cy="380"/>
          </a:xfrm>
        </p:grpSpPr>
        <p:sp>
          <p:nvSpPr>
            <p:cNvPr id="60" name="Rectangle 58"/>
            <p:cNvSpPr>
              <a:spLocks noChangeArrowheads="1"/>
            </p:cNvSpPr>
            <p:nvPr/>
          </p:nvSpPr>
          <p:spPr bwMode="auto">
            <a:xfrm>
              <a:off x="720" y="3748"/>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仍有内存分区表，内存分配算法等等</a:t>
              </a:r>
              <a:endParaRPr lang="zh-CN" altLang="en-US" sz="2400">
                <a:solidFill>
                  <a:srgbClr val="FF0000"/>
                </a:solidFill>
              </a:endParaRPr>
            </a:p>
          </p:txBody>
        </p:sp>
        <p:pic>
          <p:nvPicPr>
            <p:cNvPr id="61" name="Picture 5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391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ounded Rectangle 10"/>
          <p:cNvSpPr/>
          <p:nvPr/>
        </p:nvSpPr>
        <p:spPr>
          <a:xfrm>
            <a:off x="517802" y="126085"/>
            <a:ext cx="3462016"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分段存储管理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段表</a:t>
            </a:r>
          </a:p>
        </p:txBody>
      </p:sp>
    </p:spTree>
    <p:extLst>
      <p:ext uri="{BB962C8B-B14F-4D97-AF65-F5344CB8AC3E}">
        <p14:creationId xmlns:p14="http://schemas.microsoft.com/office/powerpoint/2010/main" val="1904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par>
                          <p:cTn id="13" fill="hold">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ppt_w/2"/>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dissolve">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dissolve">
                                      <p:cBhvr>
                                        <p:cTn id="37" dur="500"/>
                                        <p:tgtEl>
                                          <p:spTgt spid="35"/>
                                        </p:tgtEl>
                                      </p:cBhvr>
                                    </p:animEffect>
                                  </p:childTnLst>
                                </p:cTn>
                              </p:par>
                            </p:childTnLst>
                          </p:cTn>
                        </p:par>
                        <p:par>
                          <p:cTn id="38" fill="hold">
                            <p:stCondLst>
                              <p:cond delay="1000"/>
                            </p:stCondLst>
                            <p:childTnLst>
                              <p:par>
                                <p:cTn id="39" presetID="17" presetClass="entr" presetSubtype="2" fill="hold" nodeType="afterEffect">
                                  <p:stCondLst>
                                    <p:cond delay="0"/>
                                  </p:stCondLst>
                                  <p:childTnLst>
                                    <p:set>
                                      <p:cBhvr>
                                        <p:cTn id="40" dur="1" fill="hold">
                                          <p:stCondLst>
                                            <p:cond delay="0"/>
                                          </p:stCondLst>
                                        </p:cTn>
                                        <p:tgtEl>
                                          <p:spTgt spid="56"/>
                                        </p:tgtEl>
                                        <p:attrNameLst>
                                          <p:attrName>style.visibility</p:attrName>
                                        </p:attrNameLst>
                                      </p:cBhvr>
                                      <p:to>
                                        <p:strVal val="visible"/>
                                      </p:to>
                                    </p:set>
                                    <p:anim calcmode="lin" valueType="num">
                                      <p:cBhvr>
                                        <p:cTn id="41" dur="500" fill="hold"/>
                                        <p:tgtEl>
                                          <p:spTgt spid="56"/>
                                        </p:tgtEl>
                                        <p:attrNameLst>
                                          <p:attrName>ppt_x</p:attrName>
                                        </p:attrNameLst>
                                      </p:cBhvr>
                                      <p:tavLst>
                                        <p:tav tm="0">
                                          <p:val>
                                            <p:strVal val="#ppt_x+#ppt_w/2"/>
                                          </p:val>
                                        </p:tav>
                                        <p:tav tm="100000">
                                          <p:val>
                                            <p:strVal val="#ppt_x"/>
                                          </p:val>
                                        </p:tav>
                                      </p:tavLst>
                                    </p:anim>
                                    <p:anim calcmode="lin" valueType="num">
                                      <p:cBhvr>
                                        <p:cTn id="42" dur="500" fill="hold"/>
                                        <p:tgtEl>
                                          <p:spTgt spid="56"/>
                                        </p:tgtEl>
                                        <p:attrNameLst>
                                          <p:attrName>ppt_y</p:attrName>
                                        </p:attrNameLst>
                                      </p:cBhvr>
                                      <p:tavLst>
                                        <p:tav tm="0">
                                          <p:val>
                                            <p:strVal val="#ppt_y"/>
                                          </p:val>
                                        </p:tav>
                                        <p:tav tm="100000">
                                          <p:val>
                                            <p:strVal val="#ppt_y"/>
                                          </p:val>
                                        </p:tav>
                                      </p:tavLst>
                                    </p:anim>
                                    <p:anim calcmode="lin" valueType="num">
                                      <p:cBhvr>
                                        <p:cTn id="43" dur="500" fill="hold"/>
                                        <p:tgtEl>
                                          <p:spTgt spid="56"/>
                                        </p:tgtEl>
                                        <p:attrNameLst>
                                          <p:attrName>ppt_w</p:attrName>
                                        </p:attrNameLst>
                                      </p:cBhvr>
                                      <p:tavLst>
                                        <p:tav tm="0">
                                          <p:val>
                                            <p:fltVal val="0"/>
                                          </p:val>
                                        </p:tav>
                                        <p:tav tm="100000">
                                          <p:val>
                                            <p:strVal val="#ppt_w"/>
                                          </p:val>
                                        </p:tav>
                                      </p:tavLst>
                                    </p:anim>
                                    <p:anim calcmode="lin" valueType="num">
                                      <p:cBhvr>
                                        <p:cTn id="44" dur="500" fill="hold"/>
                                        <p:tgtEl>
                                          <p:spTgt spid="56"/>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dissolve">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4" y="105988"/>
            <a:ext cx="3687432"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404040"/>
                </a:solidFill>
                <a:latin typeface="黑体" panose="02010609060101010101" pitchFamily="49" charset="-122"/>
                <a:ea typeface="黑体" panose="02010609060101010101" pitchFamily="49" charset="-122"/>
              </a:rPr>
              <a:t>存储管理目的和功能</a:t>
            </a:r>
            <a:endParaRPr lang="zh-CN" altLang="en-US" sz="2800" dirty="0"/>
          </a:p>
        </p:txBody>
      </p:sp>
      <p:sp>
        <p:nvSpPr>
          <p:cNvPr id="21" name="Rectangle 3"/>
          <p:cNvSpPr txBox="1">
            <a:spLocks noChangeArrowheads="1"/>
          </p:cNvSpPr>
          <p:nvPr/>
        </p:nvSpPr>
        <p:spPr bwMode="auto">
          <a:xfrm>
            <a:off x="323850" y="763675"/>
            <a:ext cx="11367407" cy="54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4000" marR="0" lvl="0" indent="-342900" algn="l" defTabSz="914400" rtl="0" eaLnBrk="1" fontAlgn="base" latinLnBrk="0" hangingPunct="1">
              <a:spcBef>
                <a:spcPts val="0"/>
              </a:spcBef>
              <a:spcAft>
                <a:spcPct val="0"/>
              </a:spcAft>
              <a:buClr>
                <a:srgbClr val="3333CC"/>
              </a:buClr>
              <a:buSzPct val="6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1</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a:t>
            </a:r>
            <a:r>
              <a:rPr lang="zh-CN" altLang="en-US" sz="2800" b="1" dirty="0">
                <a:solidFill>
                  <a:srgbClr val="FF0000"/>
                </a:solidFill>
                <a:latin typeface="宋体" panose="02010600030101010101" pitchFamily="2" charset="-122"/>
                <a:ea typeface="宋体"/>
              </a:rPr>
              <a:t>内存</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a:cs typeface="+mn-cs"/>
              </a:rPr>
              <a:t>分配和回收</a:t>
            </a:r>
          </a:p>
          <a:p>
            <a:pPr marL="324000" marR="0" lvl="0" indent="-342900" algn="just" defTabSz="914400" rtl="0" eaLnBrk="1" fontAlgn="base" latinLnBrk="0" hangingPunct="1">
              <a:spcBef>
                <a:spcPts val="0"/>
              </a:spcBef>
              <a:spcAft>
                <a:spcPct val="0"/>
              </a:spcAft>
              <a:buClr>
                <a:srgbClr val="3333CC"/>
              </a:buClr>
              <a:buSzPct val="6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  为每一道程序分配内存空间，使它们“各得其所”。</a:t>
            </a:r>
          </a:p>
          <a:p>
            <a:pPr marL="324000" marR="0" lvl="0" indent="-342900" algn="just" defTabSz="914400" rtl="0" eaLnBrk="1" fontAlgn="base" latinLnBrk="0" hangingPunct="1">
              <a:spcBef>
                <a:spcPts val="0"/>
              </a:spcBef>
              <a:spcAft>
                <a:spcPct val="0"/>
              </a:spcAft>
              <a:buClr>
                <a:srgbClr val="3333CC"/>
              </a:buClr>
              <a:buSzPct val="6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2</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a:cs typeface="+mn-cs"/>
              </a:rPr>
              <a:t>内存空间的共享</a:t>
            </a:r>
            <a:endPar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endParaRPr>
          </a:p>
          <a:p>
            <a:pPr marL="324000" marR="0" lvl="0" indent="-342900" algn="just" defTabSz="914400" rtl="0" eaLnBrk="1" fontAlgn="base" latinLnBrk="0" hangingPunct="1">
              <a:spcBef>
                <a:spcPts val="0"/>
              </a:spcBef>
              <a:spcAft>
                <a:spcPct val="0"/>
              </a:spcAft>
              <a:buClr>
                <a:srgbClr val="3333CC"/>
              </a:buClr>
              <a:buSzPct val="6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  允许多道程序动态共享主存，提高内存空间的利用率。</a:t>
            </a:r>
          </a:p>
          <a:p>
            <a:pPr marL="324000" marR="0" lvl="0" indent="-342900" algn="just" defTabSz="914400" rtl="0" eaLnBrk="1" fontAlgn="base" latinLnBrk="0" hangingPunct="1">
              <a:spcBef>
                <a:spcPts val="0"/>
              </a:spcBef>
              <a:spcAft>
                <a:spcPct val="0"/>
              </a:spcAft>
              <a:buClr>
                <a:srgbClr val="3333CC"/>
              </a:buClr>
              <a:buSzPct val="6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3</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a:cs typeface="+mn-cs"/>
              </a:rPr>
              <a:t>存储保护</a:t>
            </a:r>
          </a:p>
          <a:p>
            <a:pPr marL="324000" marR="0" lvl="0" indent="-342900" algn="just" defTabSz="914400" rtl="0" eaLnBrk="1" fontAlgn="base" latinLnBrk="0" hangingPunct="1">
              <a:spcBef>
                <a:spcPts val="0"/>
              </a:spcBef>
              <a:spcAft>
                <a:spcPct val="0"/>
              </a:spcAft>
              <a:buClr>
                <a:srgbClr val="3333CC"/>
              </a:buClr>
              <a:buSzPct val="6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rPr>
              <a:t>  确保每道程序都在自己的内存空间运行，互不干扰。</a:t>
            </a:r>
            <a:endPar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endParaRPr>
          </a:p>
          <a:p>
            <a:pPr marL="324000" algn="just">
              <a:spcBef>
                <a:spcPts val="0"/>
              </a:spcBef>
              <a:buClr>
                <a:srgbClr val="3333CC"/>
              </a:buClr>
              <a:buNone/>
            </a:pPr>
            <a:r>
              <a:rPr lang="en-US" altLang="zh-CN" sz="2800" b="1" dirty="0">
                <a:solidFill>
                  <a:srgbClr val="000000"/>
                </a:solidFill>
                <a:latin typeface="宋体" panose="02010600030101010101" pitchFamily="2" charset="-122"/>
                <a:ea typeface="宋体"/>
              </a:rPr>
              <a:t>4.</a:t>
            </a:r>
            <a:r>
              <a:rPr lang="zh-CN" altLang="en-US" sz="2800" b="1" dirty="0">
                <a:solidFill>
                  <a:srgbClr val="FF0000"/>
                </a:solidFill>
                <a:latin typeface="宋体" panose="02010600030101010101" pitchFamily="2" charset="-122"/>
                <a:ea typeface="宋体"/>
              </a:rPr>
              <a:t>地址映射</a:t>
            </a:r>
            <a:endParaRPr lang="en-US" altLang="zh-CN" sz="2800" b="1" dirty="0">
              <a:solidFill>
                <a:srgbClr val="FF0000"/>
              </a:solidFill>
              <a:latin typeface="宋体" panose="02010600030101010101" pitchFamily="2" charset="-122"/>
              <a:ea typeface="宋体"/>
            </a:endParaRPr>
          </a:p>
          <a:p>
            <a:pPr marL="324000" algn="just">
              <a:spcBef>
                <a:spcPts val="0"/>
              </a:spcBef>
              <a:buClr>
                <a:srgbClr val="3333CC"/>
              </a:buClr>
              <a:buNone/>
            </a:pPr>
            <a:r>
              <a:rPr lang="zh-CN" altLang="en-US" sz="2800" b="1" dirty="0">
                <a:solidFill>
                  <a:srgbClr val="FF0000"/>
                </a:solidFill>
                <a:latin typeface="宋体" panose="02010600030101010101" pitchFamily="2" charset="-122"/>
                <a:ea typeface="宋体"/>
              </a:rPr>
              <a:t>  </a:t>
            </a:r>
            <a:r>
              <a:rPr lang="zh-CN" altLang="en-US" sz="2800" b="1" dirty="0">
                <a:latin typeface="宋体" panose="02010600030101010101" pitchFamily="2" charset="-122"/>
                <a:ea typeface="宋体"/>
              </a:rPr>
              <a:t>程序加载时，将可执行代码使用的相对地址（逻辑地址空间）映射到真实的物理地址空间。</a:t>
            </a:r>
          </a:p>
          <a:p>
            <a:pPr marL="324000" lvl="0" algn="just">
              <a:spcBef>
                <a:spcPts val="0"/>
              </a:spcBef>
              <a:buClr>
                <a:srgbClr val="3333CC"/>
              </a:buClr>
              <a:buNone/>
            </a:pPr>
            <a:r>
              <a:rPr lang="en-US" altLang="zh-CN" sz="2800" b="1" dirty="0">
                <a:solidFill>
                  <a:srgbClr val="000000"/>
                </a:solidFill>
                <a:latin typeface="宋体" panose="02010600030101010101" pitchFamily="2" charset="-122"/>
                <a:ea typeface="宋体"/>
              </a:rPr>
              <a:t>5.</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a:cs typeface="+mn-cs"/>
              </a:rPr>
              <a:t>内存空间的</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a:cs typeface="+mn-cs"/>
              </a:rPr>
              <a:t>扩充</a:t>
            </a:r>
          </a:p>
          <a:p>
            <a:pPr marL="324000" marR="0" lvl="0" indent="-342900" algn="just" defTabSz="914400" rtl="0" eaLnBrk="1" fontAlgn="base" latinLnBrk="0" hangingPunct="1">
              <a:spcBef>
                <a:spcPts val="0"/>
              </a:spcBef>
              <a:spcAft>
                <a:spcPct val="0"/>
              </a:spcAft>
              <a:buClr>
                <a:srgbClr val="3333CC"/>
              </a:buClr>
              <a:buSzPct val="60000"/>
              <a:buFont typeface="Wingdings" panose="05000000000000000000" pitchFamily="2" charset="2"/>
              <a:buNone/>
              <a:tabLst/>
              <a:defRPr/>
            </a:pPr>
            <a:r>
              <a:rPr lang="zh-CN" altLang="en-US" sz="2800" b="1" dirty="0">
                <a:solidFill>
                  <a:srgbClr val="000000"/>
                </a:solidFill>
                <a:latin typeface="宋体" panose="02010600030101010101" pitchFamily="2" charset="-122"/>
                <a:ea typeface="宋体"/>
              </a:rPr>
              <a:t>  内存（</a:t>
            </a:r>
            <a:r>
              <a:rPr lang="en-US" altLang="zh-CN" sz="2800" b="1" dirty="0">
                <a:solidFill>
                  <a:srgbClr val="000000"/>
                </a:solidFill>
                <a:latin typeface="宋体" panose="02010600030101010101" pitchFamily="2" charset="-122"/>
                <a:ea typeface="宋体"/>
              </a:rPr>
              <a:t>DDR</a:t>
            </a:r>
            <a:r>
              <a:rPr lang="zh-CN" altLang="en-US" sz="2800" b="1" dirty="0">
                <a:solidFill>
                  <a:srgbClr val="000000"/>
                </a:solidFill>
                <a:latin typeface="宋体" panose="02010600030101010101" pitchFamily="2" charset="-122"/>
                <a:ea typeface="宋体"/>
              </a:rPr>
              <a:t>）的实际容量远小于多道程序所需的内存容量，因此需要利用大容量的外存空间来逻辑扩充内存。</a:t>
            </a:r>
            <a:endPar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2621521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068286" y="1041488"/>
            <a:ext cx="52578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实现机理</a:t>
            </a:r>
          </a:p>
        </p:txBody>
      </p:sp>
      <p:grpSp>
        <p:nvGrpSpPr>
          <p:cNvPr id="6" name="Group 4"/>
          <p:cNvGrpSpPr>
            <a:grpSpLocks/>
          </p:cNvGrpSpPr>
          <p:nvPr/>
        </p:nvGrpSpPr>
        <p:grpSpPr bwMode="auto">
          <a:xfrm>
            <a:off x="2449286" y="1678075"/>
            <a:ext cx="7696200" cy="603250"/>
            <a:chOff x="720" y="1152"/>
            <a:chExt cx="4848" cy="380"/>
          </a:xfrm>
        </p:grpSpPr>
        <p:sp>
          <p:nvSpPr>
            <p:cNvPr id="7" name="Rectangle 5"/>
            <p:cNvSpPr>
              <a:spLocks noChangeArrowheads="1"/>
            </p:cNvSpPr>
            <p:nvPr/>
          </p:nvSpPr>
          <p:spPr bwMode="auto">
            <a:xfrm>
              <a:off x="720" y="1152"/>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程序员将程序</a:t>
              </a:r>
              <a:r>
                <a:rPr lang="zh-CN" altLang="en-US" sz="2400">
                  <a:solidFill>
                    <a:srgbClr val="FF0000"/>
                  </a:solidFill>
                </a:rPr>
                <a:t>按含义</a:t>
              </a:r>
              <a:r>
                <a:rPr lang="zh-CN" altLang="en-US" sz="2400"/>
                <a:t>分成若干部分，即分段</a:t>
              </a:r>
              <a:endParaRPr lang="zh-CN" altLang="en-US" sz="2400">
                <a:solidFill>
                  <a:srgbClr val="FF0000"/>
                </a:solidFill>
              </a:endParaRPr>
            </a:p>
          </p:txBody>
        </p:sp>
        <p:pic>
          <p:nvPicPr>
            <p:cNvPr id="8"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132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2449286" y="2217825"/>
            <a:ext cx="7696200" cy="546100"/>
            <a:chOff x="720" y="1492"/>
            <a:chExt cx="4848" cy="344"/>
          </a:xfrm>
        </p:grpSpPr>
        <p:sp>
          <p:nvSpPr>
            <p:cNvPr id="10" name="Rectangle 8"/>
            <p:cNvSpPr>
              <a:spLocks noChangeArrowheads="1"/>
            </p:cNvSpPr>
            <p:nvPr/>
          </p:nvSpPr>
          <p:spPr bwMode="auto">
            <a:xfrm>
              <a:off x="720" y="1492"/>
              <a:ext cx="4848"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rPr>
                <a:t>从</a:t>
              </a:r>
              <a:r>
                <a:rPr lang="en-US" altLang="zh-CN" sz="2400" dirty="0">
                  <a:solidFill>
                    <a:srgbClr val="FF0000"/>
                  </a:solidFill>
                </a:rPr>
                <a:t>0</a:t>
              </a:r>
              <a:r>
                <a:rPr lang="zh-CN" altLang="en-US" sz="2400" dirty="0">
                  <a:solidFill>
                    <a:srgbClr val="FF0000"/>
                  </a:solidFill>
                </a:rPr>
                <a:t>开始编址</a:t>
              </a:r>
              <a:r>
                <a:rPr lang="zh-CN" altLang="en-US" sz="2400" dirty="0"/>
                <a:t>每个段</a:t>
              </a:r>
              <a:r>
                <a:rPr lang="en-US" altLang="zh-CN" sz="2400" dirty="0"/>
                <a:t>(</a:t>
              </a:r>
              <a:r>
                <a:rPr lang="zh-CN" altLang="en-US" sz="2400" dirty="0"/>
                <a:t>链接速度会很快</a:t>
              </a:r>
              <a:r>
                <a:rPr lang="en-US" altLang="zh-CN" sz="2400" dirty="0"/>
                <a:t>)</a:t>
              </a:r>
            </a:p>
          </p:txBody>
        </p:sp>
        <p:pic>
          <p:nvPicPr>
            <p:cNvPr id="11"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166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2449286" y="2751225"/>
            <a:ext cx="7696200" cy="603250"/>
            <a:chOff x="720" y="1828"/>
            <a:chExt cx="4848" cy="380"/>
          </a:xfrm>
        </p:grpSpPr>
        <p:sp>
          <p:nvSpPr>
            <p:cNvPr id="13" name="Rectangle 11"/>
            <p:cNvSpPr>
              <a:spLocks noChangeArrowheads="1"/>
            </p:cNvSpPr>
            <p:nvPr/>
          </p:nvSpPr>
          <p:spPr bwMode="auto">
            <a:xfrm>
              <a:off x="720" y="1828"/>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创建进程</a:t>
              </a:r>
              <a:r>
                <a:rPr lang="en-US" altLang="zh-CN" sz="2400"/>
                <a:t>(</a:t>
              </a:r>
              <a:r>
                <a:rPr lang="zh-CN" altLang="en-US" sz="2400"/>
                <a:t>分别载入各个段</a:t>
              </a:r>
              <a:r>
                <a:rPr lang="en-US" altLang="zh-CN" sz="2400"/>
                <a:t>)</a:t>
              </a:r>
              <a:r>
                <a:rPr lang="zh-CN" altLang="en-US" sz="2400"/>
                <a:t>时，建立</a:t>
              </a:r>
              <a:r>
                <a:rPr lang="zh-CN" altLang="en-US" sz="2400">
                  <a:solidFill>
                    <a:srgbClr val="FF0000"/>
                  </a:solidFill>
                </a:rPr>
                <a:t>进程段表</a:t>
              </a:r>
            </a:p>
          </p:txBody>
        </p:sp>
        <p:pic>
          <p:nvPicPr>
            <p:cNvPr id="14" name="Picture 1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199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p:cNvGrpSpPr>
            <a:grpSpLocks/>
          </p:cNvGrpSpPr>
          <p:nvPr/>
        </p:nvGrpSpPr>
        <p:grpSpPr bwMode="auto">
          <a:xfrm>
            <a:off x="2449286" y="3811675"/>
            <a:ext cx="7696200" cy="546100"/>
            <a:chOff x="720" y="2185"/>
            <a:chExt cx="4848" cy="344"/>
          </a:xfrm>
        </p:grpSpPr>
        <p:sp>
          <p:nvSpPr>
            <p:cNvPr id="16" name="Rectangle 14"/>
            <p:cNvSpPr>
              <a:spLocks noChangeArrowheads="1"/>
            </p:cNvSpPr>
            <p:nvPr/>
          </p:nvSpPr>
          <p:spPr bwMode="auto">
            <a:xfrm>
              <a:off x="720" y="2185"/>
              <a:ext cx="4848"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dirty="0"/>
                <a:t>PC</a:t>
              </a:r>
              <a:r>
                <a:rPr lang="zh-CN" altLang="en-US" sz="2400" dirty="0"/>
                <a:t>及数据地址</a:t>
              </a:r>
              <a:r>
                <a:rPr lang="zh-CN" altLang="en-US" sz="2400" dirty="0">
                  <a:solidFill>
                    <a:srgbClr val="FF0000"/>
                  </a:solidFill>
                </a:rPr>
                <a:t>要通过段表算出物理地址</a:t>
              </a:r>
              <a:endParaRPr lang="zh-CN" altLang="en-US" sz="2400" dirty="0"/>
            </a:p>
          </p:txBody>
        </p:sp>
        <p:pic>
          <p:nvPicPr>
            <p:cNvPr id="17" name="Picture 1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33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6"/>
          <p:cNvGrpSpPr>
            <a:grpSpLocks/>
          </p:cNvGrpSpPr>
          <p:nvPr/>
        </p:nvGrpSpPr>
        <p:grpSpPr bwMode="auto">
          <a:xfrm>
            <a:off x="2449286" y="4311738"/>
            <a:ext cx="7696200" cy="603250"/>
            <a:chOff x="720" y="2500"/>
            <a:chExt cx="4848" cy="380"/>
          </a:xfrm>
        </p:grpSpPr>
        <p:sp>
          <p:nvSpPr>
            <p:cNvPr id="19" name="Rectangle 17"/>
            <p:cNvSpPr>
              <a:spLocks noChangeArrowheads="1"/>
            </p:cNvSpPr>
            <p:nvPr/>
          </p:nvSpPr>
          <p:spPr bwMode="auto">
            <a:xfrm>
              <a:off x="720" y="2500"/>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进程切换时，进程段表也跟着切换</a:t>
              </a:r>
            </a:p>
          </p:txBody>
        </p:sp>
        <p:pic>
          <p:nvPicPr>
            <p:cNvPr id="20" name="Picture 1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67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2220686" y="4630825"/>
            <a:ext cx="7543800" cy="1355725"/>
            <a:chOff x="576" y="3226"/>
            <a:chExt cx="4752" cy="854"/>
          </a:xfrm>
        </p:grpSpPr>
        <p:sp>
          <p:nvSpPr>
            <p:cNvPr id="22" name="Text Box 20"/>
            <p:cNvSpPr txBox="1">
              <a:spLocks noChangeArrowheads="1"/>
            </p:cNvSpPr>
            <p:nvPr/>
          </p:nvSpPr>
          <p:spPr bwMode="auto">
            <a:xfrm>
              <a:off x="576" y="3562"/>
              <a:ext cx="4416" cy="51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chemeClr val="accent2"/>
                  </a:solidFill>
                </a:rPr>
                <a:t>进程、内存、编译环境、编程思想被扭结</a:t>
              </a:r>
            </a:p>
            <a:p>
              <a:pPr algn="ctr" eaLnBrk="1" hangingPunct="1">
                <a:spcBef>
                  <a:spcPct val="0"/>
                </a:spcBef>
                <a:buClrTx/>
                <a:buSzTx/>
                <a:buFontTx/>
                <a:buNone/>
              </a:pPr>
              <a:r>
                <a:rPr lang="zh-CN" altLang="en-US" sz="2400">
                  <a:solidFill>
                    <a:schemeClr val="accent2"/>
                  </a:solidFill>
                </a:rPr>
                <a:t>在一起了，这正是操作系统的复杂之处</a:t>
              </a:r>
              <a:r>
                <a:rPr lang="en-US" altLang="zh-CN" sz="2400">
                  <a:solidFill>
                    <a:schemeClr val="accent2"/>
                  </a:solidFill>
                </a:rPr>
                <a:t>!</a:t>
              </a:r>
            </a:p>
          </p:txBody>
        </p:sp>
        <p:pic>
          <p:nvPicPr>
            <p:cNvPr id="23" name="Picture 21" descr="j03012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3226"/>
              <a:ext cx="91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2449286" y="3278275"/>
            <a:ext cx="7696200" cy="603250"/>
            <a:chOff x="720" y="1828"/>
            <a:chExt cx="4848" cy="380"/>
          </a:xfrm>
        </p:grpSpPr>
        <p:sp>
          <p:nvSpPr>
            <p:cNvPr id="25" name="Rectangle 23"/>
            <p:cNvSpPr>
              <a:spLocks noChangeArrowheads="1"/>
            </p:cNvSpPr>
            <p:nvPr/>
          </p:nvSpPr>
          <p:spPr bwMode="auto">
            <a:xfrm>
              <a:off x="720" y="1828"/>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内存仍用可变分区进行管理，载入段时需调分配算法</a:t>
              </a:r>
              <a:endParaRPr lang="zh-CN" altLang="en-US" sz="2400">
                <a:solidFill>
                  <a:srgbClr val="FF0000"/>
                </a:solidFill>
              </a:endParaRPr>
            </a:p>
          </p:txBody>
        </p:sp>
        <p:pic>
          <p:nvPicPr>
            <p:cNvPr id="26" name="Picture 2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199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Rounded Rectangle 10"/>
          <p:cNvSpPr/>
          <p:nvPr/>
        </p:nvSpPr>
        <p:spPr>
          <a:xfrm>
            <a:off x="517802" y="126085"/>
            <a:ext cx="3462015"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分段存储管理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总结</a:t>
            </a:r>
          </a:p>
        </p:txBody>
      </p:sp>
    </p:spTree>
    <p:extLst>
      <p:ext uri="{BB962C8B-B14F-4D97-AF65-F5344CB8AC3E}">
        <p14:creationId xmlns:p14="http://schemas.microsoft.com/office/powerpoint/2010/main" val="314106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7"/>
          <p:cNvSpPr txBox="1">
            <a:spLocks noChangeArrowheads="1"/>
          </p:cNvSpPr>
          <p:nvPr/>
        </p:nvSpPr>
        <p:spPr>
          <a:xfrm>
            <a:off x="517801" y="768699"/>
            <a:ext cx="11113165" cy="5708301"/>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spcBef>
                <a:spcPts val="600"/>
              </a:spcBef>
              <a:buFont typeface="+mj-lt"/>
              <a:buAutoNum type="arabicPeriod"/>
            </a:pPr>
            <a:r>
              <a:rPr lang="zh-CN" altLang="en-US" b="1" dirty="0">
                <a:solidFill>
                  <a:srgbClr val="CC0000"/>
                </a:solidFill>
              </a:rPr>
              <a:t>分区存储管理的主要问题是碎片问题。</a:t>
            </a:r>
            <a:endParaRPr lang="en-US" altLang="zh-CN" b="1" dirty="0">
              <a:solidFill>
                <a:srgbClr val="CC0000"/>
              </a:solidFill>
            </a:endParaRPr>
          </a:p>
          <a:p>
            <a:pPr marL="457200" lvl="1" indent="0">
              <a:lnSpc>
                <a:spcPct val="100000"/>
              </a:lnSpc>
              <a:spcBef>
                <a:spcPts val="600"/>
              </a:spcBef>
              <a:buNone/>
            </a:pPr>
            <a:r>
              <a:rPr lang="zh-CN" altLang="en-US" sz="2800" b="1" dirty="0">
                <a:solidFill>
                  <a:srgbClr val="000066"/>
                </a:solidFill>
              </a:rPr>
              <a:t>在采用分区存储管理的系统中，会形成一些非常小的分区，最终这些非常小的分区不能被系统中的任何用户程序利用而浪费。</a:t>
            </a:r>
            <a:endParaRPr lang="en-US" altLang="zh-CN" sz="2800" b="1" dirty="0">
              <a:solidFill>
                <a:srgbClr val="CC0000"/>
              </a:solidFill>
            </a:endParaRPr>
          </a:p>
          <a:p>
            <a:pPr marL="514350" indent="-514350">
              <a:lnSpc>
                <a:spcPct val="100000"/>
              </a:lnSpc>
              <a:spcBef>
                <a:spcPts val="600"/>
              </a:spcBef>
              <a:buFont typeface="+mj-lt"/>
              <a:buAutoNum type="arabicPeriod"/>
            </a:pPr>
            <a:r>
              <a:rPr lang="zh-CN" altLang="en-US" b="1" dirty="0">
                <a:solidFill>
                  <a:srgbClr val="CC0000"/>
                </a:solidFill>
              </a:rPr>
              <a:t>问题产生的原因</a:t>
            </a:r>
            <a:endParaRPr lang="en-US" altLang="zh-CN" b="1" dirty="0">
              <a:solidFill>
                <a:srgbClr val="CC0000"/>
              </a:solidFill>
            </a:endParaRPr>
          </a:p>
          <a:p>
            <a:pPr marL="457200" lvl="1" indent="0">
              <a:lnSpc>
                <a:spcPct val="100000"/>
              </a:lnSpc>
              <a:spcBef>
                <a:spcPts val="600"/>
              </a:spcBef>
              <a:buNone/>
            </a:pPr>
            <a:r>
              <a:rPr lang="zh-CN" altLang="en-US" sz="2800" b="1" dirty="0">
                <a:solidFill>
                  <a:srgbClr val="000066"/>
                </a:solidFill>
              </a:rPr>
              <a:t>造成这个问题的主要原因是用户程序装入内存时是整体装入的，主存适应作业对空间连续的要求，从而出现主存有足够的空间但由于不连续而导致的不能分配的现象。</a:t>
            </a:r>
            <a:endParaRPr lang="en-US" altLang="zh-CN" sz="2800" b="1" dirty="0">
              <a:solidFill>
                <a:srgbClr val="000066"/>
              </a:solidFill>
            </a:endParaRPr>
          </a:p>
          <a:p>
            <a:pPr marL="514350" indent="-514350">
              <a:lnSpc>
                <a:spcPct val="100000"/>
              </a:lnSpc>
              <a:spcBef>
                <a:spcPts val="600"/>
              </a:spcBef>
              <a:buFont typeface="+mj-lt"/>
              <a:buAutoNum type="arabicPeriod"/>
            </a:pPr>
            <a:r>
              <a:rPr lang="zh-CN" altLang="en-US" b="1" dirty="0">
                <a:solidFill>
                  <a:srgbClr val="CC0000"/>
                </a:solidFill>
              </a:rPr>
              <a:t>解决问题的思路</a:t>
            </a:r>
            <a:endParaRPr lang="en-US" altLang="zh-CN" b="1" dirty="0">
              <a:solidFill>
                <a:srgbClr val="CC0000"/>
              </a:solidFill>
            </a:endParaRPr>
          </a:p>
          <a:p>
            <a:pPr marL="457200" lvl="1" indent="0">
              <a:lnSpc>
                <a:spcPct val="100000"/>
              </a:lnSpc>
              <a:spcBef>
                <a:spcPts val="600"/>
              </a:spcBef>
              <a:buNone/>
            </a:pPr>
            <a:r>
              <a:rPr lang="zh-CN" altLang="en-US" sz="2800" b="1" dirty="0">
                <a:solidFill>
                  <a:srgbClr val="FF0000"/>
                </a:solidFill>
              </a:rPr>
              <a:t>将程序分开存放</a:t>
            </a:r>
            <a:r>
              <a:rPr lang="en-US" altLang="zh-CN" sz="2800" b="1" dirty="0">
                <a:solidFill>
                  <a:srgbClr val="000066"/>
                </a:solidFill>
              </a:rPr>
              <a:t>——</a:t>
            </a:r>
            <a:r>
              <a:rPr lang="zh-CN" altLang="en-US" sz="2800" b="1" dirty="0">
                <a:solidFill>
                  <a:srgbClr val="000066"/>
                </a:solidFill>
              </a:rPr>
              <a:t>分页存储管理技术。</a:t>
            </a:r>
            <a:endParaRPr lang="en-US" altLang="zh-CN" sz="2800" b="1" dirty="0">
              <a:solidFill>
                <a:srgbClr val="CC0000"/>
              </a:solidFill>
            </a:endParaRPr>
          </a:p>
        </p:txBody>
      </p:sp>
      <p:sp>
        <p:nvSpPr>
          <p:cNvPr id="40" name="Rectangle 10"/>
          <p:cNvSpPr>
            <a:spLocks noChangeArrowheads="1"/>
          </p:cNvSpPr>
          <p:nvPr/>
        </p:nvSpPr>
        <p:spPr bwMode="auto">
          <a:xfrm>
            <a:off x="1524000" y="1447800"/>
            <a:ext cx="7391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pPr>
            <a:endParaRPr lang="zh-CN" altLang="zh-CN" sz="2800" b="1">
              <a:solidFill>
                <a:schemeClr val="hlink"/>
              </a:solidFill>
            </a:endParaRPr>
          </a:p>
        </p:txBody>
      </p:sp>
      <p:sp>
        <p:nvSpPr>
          <p:cNvPr id="41" name="Rounded Rectangle 10"/>
          <p:cNvSpPr/>
          <p:nvPr/>
        </p:nvSpPr>
        <p:spPr>
          <a:xfrm>
            <a:off x="517802" y="126085"/>
            <a:ext cx="4873140"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分页存储管理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问题的提出</a:t>
            </a:r>
          </a:p>
        </p:txBody>
      </p:sp>
    </p:spTree>
    <p:extLst>
      <p:ext uri="{BB962C8B-B14F-4D97-AF65-F5344CB8AC3E}">
        <p14:creationId xmlns:p14="http://schemas.microsoft.com/office/powerpoint/2010/main" val="79449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10"/>
          <p:cNvSpPr/>
          <p:nvPr/>
        </p:nvSpPr>
        <p:spPr>
          <a:xfrm>
            <a:off x="517802" y="126085"/>
            <a:ext cx="4873140"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分页存储管理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从连续到离散</a:t>
            </a:r>
          </a:p>
        </p:txBody>
      </p:sp>
      <p:sp>
        <p:nvSpPr>
          <p:cNvPr id="37" name="Text Box 3">
            <a:extLst>
              <a:ext uri="{FF2B5EF4-FFF2-40B4-BE49-F238E27FC236}">
                <a16:creationId xmlns:a16="http://schemas.microsoft.com/office/drawing/2014/main" id="{21F10C01-BBFB-47B9-B3D6-EE4968BCB2EC}"/>
              </a:ext>
            </a:extLst>
          </p:cNvPr>
          <p:cNvSpPr txBox="1">
            <a:spLocks noChangeArrowheads="1"/>
          </p:cNvSpPr>
          <p:nvPr/>
        </p:nvSpPr>
        <p:spPr bwMode="auto">
          <a:xfrm>
            <a:off x="592414" y="968828"/>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600" b="1">
                <a:solidFill>
                  <a:schemeClr val="tx2"/>
                </a:solidFill>
                <a:ea typeface="华文新魏" panose="02010800040101010101" pitchFamily="2" charset="-122"/>
              </a:rPr>
              <a:t>页</a:t>
            </a:r>
            <a:r>
              <a:rPr lang="zh-CN" altLang="en-US" sz="2800" b="1"/>
              <a:t>：</a:t>
            </a:r>
          </a:p>
        </p:txBody>
      </p:sp>
      <p:sp>
        <p:nvSpPr>
          <p:cNvPr id="38" name="Text Box 4">
            <a:extLst>
              <a:ext uri="{FF2B5EF4-FFF2-40B4-BE49-F238E27FC236}">
                <a16:creationId xmlns:a16="http://schemas.microsoft.com/office/drawing/2014/main" id="{80FAC685-C147-4F3B-93A0-D79A4BCB2A2B}"/>
              </a:ext>
            </a:extLst>
          </p:cNvPr>
          <p:cNvSpPr txBox="1">
            <a:spLocks noChangeArrowheads="1"/>
          </p:cNvSpPr>
          <p:nvPr/>
        </p:nvSpPr>
        <p:spPr bwMode="auto">
          <a:xfrm>
            <a:off x="1430614" y="968828"/>
            <a:ext cx="101689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将逻辑地址空间划分为大小相同的块，称为页或虚页面（</a:t>
            </a:r>
            <a:r>
              <a:rPr lang="en-US" altLang="zh-CN" sz="2800" b="1" dirty="0"/>
              <a:t>Page</a:t>
            </a:r>
            <a:r>
              <a:rPr lang="zh-CN" altLang="en-US" sz="2800" b="1" dirty="0"/>
              <a:t>）</a:t>
            </a:r>
          </a:p>
        </p:txBody>
      </p:sp>
      <p:sp>
        <p:nvSpPr>
          <p:cNvPr id="39" name="Text Box 5">
            <a:extLst>
              <a:ext uri="{FF2B5EF4-FFF2-40B4-BE49-F238E27FC236}">
                <a16:creationId xmlns:a16="http://schemas.microsoft.com/office/drawing/2014/main" id="{8062AF5A-C260-4548-9389-02775B4FE234}"/>
              </a:ext>
            </a:extLst>
          </p:cNvPr>
          <p:cNvSpPr txBox="1">
            <a:spLocks noChangeArrowheads="1"/>
          </p:cNvSpPr>
          <p:nvPr/>
        </p:nvSpPr>
        <p:spPr bwMode="auto">
          <a:xfrm>
            <a:off x="592414" y="1926884"/>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600" b="1">
                <a:solidFill>
                  <a:schemeClr val="tx2"/>
                </a:solidFill>
                <a:ea typeface="华文新魏" panose="02010800040101010101" pitchFamily="2" charset="-122"/>
              </a:rPr>
              <a:t>块</a:t>
            </a:r>
            <a:r>
              <a:rPr lang="zh-CN" altLang="en-US" sz="2800" b="1"/>
              <a:t>：</a:t>
            </a:r>
          </a:p>
        </p:txBody>
      </p:sp>
      <p:sp>
        <p:nvSpPr>
          <p:cNvPr id="40" name="Text Box 6">
            <a:extLst>
              <a:ext uri="{FF2B5EF4-FFF2-40B4-BE49-F238E27FC236}">
                <a16:creationId xmlns:a16="http://schemas.microsoft.com/office/drawing/2014/main" id="{2ED5E31F-A034-4D4C-B3CD-EC2A5809A713}"/>
              </a:ext>
            </a:extLst>
          </p:cNvPr>
          <p:cNvSpPr txBox="1">
            <a:spLocks noChangeArrowheads="1"/>
          </p:cNvSpPr>
          <p:nvPr/>
        </p:nvSpPr>
        <p:spPr bwMode="auto">
          <a:xfrm>
            <a:off x="1430614" y="1944348"/>
            <a:ext cx="10012449"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将实际物理空间划分为与页大小相等的块，称为存储块或页框（</a:t>
            </a:r>
            <a:r>
              <a:rPr lang="en-US" altLang="zh-CN" sz="2800" b="1" dirty="0"/>
              <a:t>Page Frame</a:t>
            </a:r>
            <a:r>
              <a:rPr lang="zh-CN" altLang="en-US" sz="2800" b="1" dirty="0"/>
              <a:t>）</a:t>
            </a:r>
          </a:p>
        </p:txBody>
      </p:sp>
      <p:sp>
        <p:nvSpPr>
          <p:cNvPr id="41" name="Text Box 7">
            <a:extLst>
              <a:ext uri="{FF2B5EF4-FFF2-40B4-BE49-F238E27FC236}">
                <a16:creationId xmlns:a16="http://schemas.microsoft.com/office/drawing/2014/main" id="{FF02704A-F9D0-4858-9AC4-6F30080F92FE}"/>
              </a:ext>
            </a:extLst>
          </p:cNvPr>
          <p:cNvSpPr txBox="1">
            <a:spLocks noChangeArrowheads="1"/>
          </p:cNvSpPr>
          <p:nvPr/>
        </p:nvSpPr>
        <p:spPr bwMode="auto">
          <a:xfrm>
            <a:off x="1811614" y="5259841"/>
            <a:ext cx="6613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t>没有外零头，仅有小于一个页面的内零头</a:t>
            </a:r>
          </a:p>
        </p:txBody>
      </p:sp>
      <p:sp>
        <p:nvSpPr>
          <p:cNvPr id="42" name="Text Box 8">
            <a:extLst>
              <a:ext uri="{FF2B5EF4-FFF2-40B4-BE49-F238E27FC236}">
                <a16:creationId xmlns:a16="http://schemas.microsoft.com/office/drawing/2014/main" id="{27F436AC-856F-4B13-9497-8D586B6D6B32}"/>
              </a:ext>
            </a:extLst>
          </p:cNvPr>
          <p:cNvSpPr txBox="1">
            <a:spLocks noChangeArrowheads="1"/>
          </p:cNvSpPr>
          <p:nvPr/>
        </p:nvSpPr>
        <p:spPr bwMode="auto">
          <a:xfrm>
            <a:off x="733702" y="5255078"/>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tx2"/>
                </a:solidFill>
              </a:rPr>
              <a:t>优点</a:t>
            </a:r>
            <a:r>
              <a:rPr lang="en-US" altLang="zh-CN" sz="2800" b="1" dirty="0">
                <a:solidFill>
                  <a:schemeClr val="tx2"/>
                </a:solidFill>
              </a:rPr>
              <a:t>:</a:t>
            </a:r>
          </a:p>
        </p:txBody>
      </p:sp>
      <p:grpSp>
        <p:nvGrpSpPr>
          <p:cNvPr id="43" name="Group 9">
            <a:extLst>
              <a:ext uri="{FF2B5EF4-FFF2-40B4-BE49-F238E27FC236}">
                <a16:creationId xmlns:a16="http://schemas.microsoft.com/office/drawing/2014/main" id="{DF25C64A-23E4-491E-A0E4-3EF44D574EAA}"/>
              </a:ext>
            </a:extLst>
          </p:cNvPr>
          <p:cNvGrpSpPr>
            <a:grpSpLocks/>
          </p:cNvGrpSpPr>
          <p:nvPr/>
        </p:nvGrpSpPr>
        <p:grpSpPr bwMode="auto">
          <a:xfrm>
            <a:off x="517802" y="3143111"/>
            <a:ext cx="6400800" cy="519112"/>
            <a:chOff x="384" y="2592"/>
            <a:chExt cx="4032" cy="327"/>
          </a:xfrm>
        </p:grpSpPr>
        <p:sp>
          <p:nvSpPr>
            <p:cNvPr id="44" name="Text Box 10">
              <a:extLst>
                <a:ext uri="{FF2B5EF4-FFF2-40B4-BE49-F238E27FC236}">
                  <a16:creationId xmlns:a16="http://schemas.microsoft.com/office/drawing/2014/main" id="{49511399-8F4A-4E74-B044-B0184713B8BA}"/>
                </a:ext>
              </a:extLst>
            </p:cNvPr>
            <p:cNvSpPr txBox="1">
              <a:spLocks noChangeArrowheads="1"/>
            </p:cNvSpPr>
            <p:nvPr/>
          </p:nvSpPr>
          <p:spPr bwMode="auto">
            <a:xfrm>
              <a:off x="624" y="2592"/>
              <a:ext cx="37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tx2"/>
                  </a:solidFill>
                  <a:ea typeface="华文新魏" panose="02010800040101010101" pitchFamily="2" charset="-122"/>
                </a:rPr>
                <a:t>一个块可以装入一页</a:t>
              </a:r>
            </a:p>
          </p:txBody>
        </p:sp>
        <p:sp>
          <p:nvSpPr>
            <p:cNvPr id="45" name="AutoShape 11">
              <a:extLst>
                <a:ext uri="{FF2B5EF4-FFF2-40B4-BE49-F238E27FC236}">
                  <a16:creationId xmlns:a16="http://schemas.microsoft.com/office/drawing/2014/main" id="{6C5F7178-C7BD-4EBA-BE31-CB6E38E09490}"/>
                </a:ext>
              </a:extLst>
            </p:cNvPr>
            <p:cNvSpPr>
              <a:spLocks noChangeArrowheads="1"/>
            </p:cNvSpPr>
            <p:nvPr/>
          </p:nvSpPr>
          <p:spPr bwMode="auto">
            <a:xfrm>
              <a:off x="384" y="2688"/>
              <a:ext cx="192" cy="192"/>
            </a:xfrm>
            <a:prstGeom prst="star8">
              <a:avLst>
                <a:gd name="adj" fmla="val 3825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 name="Group 12">
            <a:extLst>
              <a:ext uri="{FF2B5EF4-FFF2-40B4-BE49-F238E27FC236}">
                <a16:creationId xmlns:a16="http://schemas.microsoft.com/office/drawing/2014/main" id="{F993C699-7B42-4EE9-B9D3-F7D1E524D933}"/>
              </a:ext>
            </a:extLst>
          </p:cNvPr>
          <p:cNvGrpSpPr>
            <a:grpSpLocks/>
          </p:cNvGrpSpPr>
          <p:nvPr/>
        </p:nvGrpSpPr>
        <p:grpSpPr bwMode="auto">
          <a:xfrm>
            <a:off x="517802" y="3676511"/>
            <a:ext cx="10925175" cy="523875"/>
            <a:chOff x="384" y="3081"/>
            <a:chExt cx="6882" cy="330"/>
          </a:xfrm>
        </p:grpSpPr>
        <p:sp>
          <p:nvSpPr>
            <p:cNvPr id="47" name="Text Box 13">
              <a:extLst>
                <a:ext uri="{FF2B5EF4-FFF2-40B4-BE49-F238E27FC236}">
                  <a16:creationId xmlns:a16="http://schemas.microsoft.com/office/drawing/2014/main" id="{0026A007-AAA2-445B-9532-5657BEAF467D}"/>
                </a:ext>
              </a:extLst>
            </p:cNvPr>
            <p:cNvSpPr txBox="1">
              <a:spLocks noChangeArrowheads="1"/>
            </p:cNvSpPr>
            <p:nvPr/>
          </p:nvSpPr>
          <p:spPr bwMode="auto">
            <a:xfrm>
              <a:off x="624" y="3081"/>
              <a:ext cx="664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tx2"/>
                  </a:solidFill>
                  <a:ea typeface="华文新魏" panose="02010800040101010101" pitchFamily="2" charset="-122"/>
                </a:rPr>
                <a:t>逻辑地址连续的页可以通过</a:t>
              </a:r>
              <a:r>
                <a:rPr lang="zh-CN" altLang="en-US" sz="2800" b="1" dirty="0">
                  <a:solidFill>
                    <a:srgbClr val="C00000"/>
                  </a:solidFill>
                  <a:ea typeface="华文新魏" panose="02010800040101010101" pitchFamily="2" charset="-122"/>
                </a:rPr>
                <a:t>地址变换机构</a:t>
              </a:r>
              <a:r>
                <a:rPr lang="zh-CN" altLang="en-US" sz="2800" b="1" dirty="0">
                  <a:solidFill>
                    <a:schemeClr val="tx2"/>
                  </a:solidFill>
                  <a:ea typeface="华文新魏" panose="02010800040101010101" pitchFamily="2" charset="-122"/>
                </a:rPr>
                <a:t>映射到不连续的内存块中</a:t>
              </a:r>
            </a:p>
          </p:txBody>
        </p:sp>
        <p:sp>
          <p:nvSpPr>
            <p:cNvPr id="48" name="AutoShape 14">
              <a:extLst>
                <a:ext uri="{FF2B5EF4-FFF2-40B4-BE49-F238E27FC236}">
                  <a16:creationId xmlns:a16="http://schemas.microsoft.com/office/drawing/2014/main" id="{05E03984-2E37-4C7A-98D8-39CD5FC71539}"/>
                </a:ext>
              </a:extLst>
            </p:cNvPr>
            <p:cNvSpPr>
              <a:spLocks noChangeArrowheads="1"/>
            </p:cNvSpPr>
            <p:nvPr/>
          </p:nvSpPr>
          <p:spPr bwMode="auto">
            <a:xfrm>
              <a:off x="384" y="3120"/>
              <a:ext cx="192" cy="192"/>
            </a:xfrm>
            <a:prstGeom prst="star8">
              <a:avLst>
                <a:gd name="adj" fmla="val 3825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 name="Text Box 4">
            <a:extLst>
              <a:ext uri="{FF2B5EF4-FFF2-40B4-BE49-F238E27FC236}">
                <a16:creationId xmlns:a16="http://schemas.microsoft.com/office/drawing/2014/main" id="{4375B142-7D70-402E-B085-4C268146790C}"/>
              </a:ext>
            </a:extLst>
          </p:cNvPr>
          <p:cNvSpPr txBox="1">
            <a:spLocks noChangeArrowheads="1"/>
          </p:cNvSpPr>
          <p:nvPr/>
        </p:nvSpPr>
        <p:spPr bwMode="auto">
          <a:xfrm>
            <a:off x="898801" y="4237100"/>
            <a:ext cx="87154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tx2"/>
                </a:solidFill>
                <a:ea typeface="华文新魏" panose="02010800040101010101" pitchFamily="2" charset="-122"/>
              </a:rPr>
              <a:t>如何实现页到块的地址变换？通过</a:t>
            </a:r>
            <a:r>
              <a:rPr lang="zh-CN" altLang="en-US" sz="2800" b="1" dirty="0">
                <a:solidFill>
                  <a:srgbClr val="C00000"/>
                </a:solidFill>
                <a:ea typeface="华文新魏" panose="02010800040101010101" pitchFamily="2" charset="-122"/>
              </a:rPr>
              <a:t>页表</a:t>
            </a:r>
            <a:r>
              <a:rPr lang="zh-CN" altLang="en-US" sz="2800" b="1" dirty="0">
                <a:solidFill>
                  <a:schemeClr val="tx2"/>
                </a:solidFill>
                <a:ea typeface="华文新魏" panose="02010800040101010101" pitchFamily="2" charset="-122"/>
              </a:rPr>
              <a:t>实现</a:t>
            </a:r>
          </a:p>
        </p:txBody>
      </p:sp>
    </p:spTree>
    <p:extLst>
      <p:ext uri="{BB962C8B-B14F-4D97-AF65-F5344CB8AC3E}">
        <p14:creationId xmlns:p14="http://schemas.microsoft.com/office/powerpoint/2010/main" val="33460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lide(fromBottom)">
                                      <p:cBhvr>
                                        <p:cTn id="17" dur="500"/>
                                        <p:tgtEl>
                                          <p:spTgt spid="43"/>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slide(fromBottom)">
                                      <p:cBhvr>
                                        <p:cTn id="21" dur="5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500" fill="hold"/>
                                        <p:tgtEl>
                                          <p:spTgt spid="41"/>
                                        </p:tgtEl>
                                        <p:attrNameLst>
                                          <p:attrName>ppt_x</p:attrName>
                                        </p:attrNameLst>
                                      </p:cBhvr>
                                      <p:tavLst>
                                        <p:tav tm="0">
                                          <p:val>
                                            <p:strVal val="#ppt_x"/>
                                          </p:val>
                                        </p:tav>
                                        <p:tav tm="100000">
                                          <p:val>
                                            <p:strVal val="#ppt_x"/>
                                          </p:val>
                                        </p:tav>
                                      </p:tavLst>
                                    </p:anim>
                                    <p:anim calcmode="lin" valueType="num">
                                      <p:cBhvr additive="base">
                                        <p:cTn id="3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p:bldP spid="40" grpId="0" autoUpdateAnimBg="0"/>
      <p:bldP spid="41" grpId="0" autoUpdateAnimBg="0"/>
      <p:bldP spid="42" grpId="0" autoUpdateAnimBg="0"/>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p:cNvSpPr>
            <a:spLocks noChangeAspect="1" noChangeArrowheads="1"/>
          </p:cNvSpPr>
          <p:nvPr/>
        </p:nvSpPr>
        <p:spPr bwMode="auto">
          <a:xfrm>
            <a:off x="2077078" y="931391"/>
            <a:ext cx="8343900"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 name="Rectangle 4"/>
          <p:cNvSpPr>
            <a:spLocks noChangeArrowheads="1"/>
          </p:cNvSpPr>
          <p:nvPr/>
        </p:nvSpPr>
        <p:spPr bwMode="auto">
          <a:xfrm>
            <a:off x="3750443" y="2278498"/>
            <a:ext cx="1497013" cy="3154363"/>
          </a:xfrm>
          <a:prstGeom prst="rect">
            <a:avLst/>
          </a:prstGeom>
          <a:solidFill>
            <a:srgbClr val="0000FF">
              <a:alpha val="9019"/>
            </a:srgbClr>
          </a:solidFill>
          <a:ln w="9525">
            <a:solidFill>
              <a:srgbClr val="000000"/>
            </a:solidFill>
            <a:miter lim="800000"/>
            <a:headEnd/>
            <a:tailEnd/>
          </a:ln>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ClrTx/>
              <a:buSzTx/>
              <a:buFontTx/>
              <a:buNone/>
            </a:pPr>
            <a:r>
              <a:rPr lang="zh-CN" altLang="en-US" sz="2000">
                <a:latin typeface="Times New Roman" panose="02020603050405020304" pitchFamily="18" charset="0"/>
              </a:rPr>
              <a:t>第</a:t>
            </a:r>
            <a:r>
              <a:rPr lang="en-US" altLang="zh-CN" sz="2000">
                <a:solidFill>
                  <a:srgbClr val="0033CC"/>
                </a:solidFill>
                <a:latin typeface="Times New Roman" panose="02020603050405020304" pitchFamily="18" charset="0"/>
              </a:rPr>
              <a:t>0</a:t>
            </a:r>
            <a:r>
              <a:rPr lang="zh-CN" altLang="en-US" sz="2000">
                <a:latin typeface="Times New Roman" panose="02020603050405020304" pitchFamily="18" charset="0"/>
              </a:rPr>
              <a:t>页</a:t>
            </a:r>
          </a:p>
          <a:p>
            <a:pPr algn="ctr" eaLnBrk="1" hangingPunct="1">
              <a:lnSpc>
                <a:spcPct val="130000"/>
              </a:lnSpc>
              <a:spcBef>
                <a:spcPct val="0"/>
              </a:spcBef>
              <a:buClrTx/>
              <a:buSzTx/>
              <a:buFontTx/>
              <a:buNone/>
            </a:pPr>
            <a:r>
              <a:rPr lang="zh-CN" altLang="en-US" sz="2000">
                <a:latin typeface="Times New Roman" panose="02020603050405020304" pitchFamily="18" charset="0"/>
              </a:rPr>
              <a:t>第</a:t>
            </a:r>
            <a:r>
              <a:rPr lang="en-US" altLang="zh-CN" sz="2000">
                <a:solidFill>
                  <a:srgbClr val="0033CC"/>
                </a:solidFill>
                <a:latin typeface="Times New Roman" panose="02020603050405020304" pitchFamily="18" charset="0"/>
              </a:rPr>
              <a:t>1</a:t>
            </a:r>
            <a:r>
              <a:rPr lang="zh-CN" altLang="en-US" sz="2000">
                <a:latin typeface="Times New Roman" panose="02020603050405020304" pitchFamily="18" charset="0"/>
              </a:rPr>
              <a:t>页</a:t>
            </a:r>
          </a:p>
          <a:p>
            <a:pPr algn="ctr" eaLnBrk="1" hangingPunct="1">
              <a:lnSpc>
                <a:spcPct val="130000"/>
              </a:lnSpc>
              <a:spcBef>
                <a:spcPct val="0"/>
              </a:spcBef>
              <a:buClrTx/>
              <a:buSzTx/>
              <a:buFontTx/>
              <a:buNone/>
            </a:pPr>
            <a:r>
              <a:rPr lang="zh-CN" altLang="en-US" sz="2000">
                <a:latin typeface="Times New Roman" panose="02020603050405020304" pitchFamily="18" charset="0"/>
              </a:rPr>
              <a:t>第</a:t>
            </a:r>
            <a:r>
              <a:rPr lang="en-US" altLang="zh-CN" sz="2000">
                <a:solidFill>
                  <a:srgbClr val="0033CC"/>
                </a:solidFill>
                <a:latin typeface="Times New Roman" panose="02020603050405020304" pitchFamily="18" charset="0"/>
              </a:rPr>
              <a:t>2</a:t>
            </a:r>
            <a:r>
              <a:rPr lang="zh-CN" altLang="en-US" sz="2000">
                <a:latin typeface="Times New Roman" panose="02020603050405020304" pitchFamily="18" charset="0"/>
              </a:rPr>
              <a:t>页</a:t>
            </a:r>
          </a:p>
          <a:p>
            <a:pPr algn="ctr" eaLnBrk="1" hangingPunct="1">
              <a:lnSpc>
                <a:spcPct val="130000"/>
              </a:lnSpc>
              <a:spcBef>
                <a:spcPct val="0"/>
              </a:spcBef>
              <a:buClrTx/>
              <a:buSzTx/>
              <a:buFontTx/>
              <a:buNone/>
            </a:pPr>
            <a:endParaRPr lang="zh-CN" altLang="en-US" sz="1400">
              <a:latin typeface="Times New Roman" panose="02020603050405020304" pitchFamily="18" charset="0"/>
            </a:endParaRPr>
          </a:p>
          <a:p>
            <a:pPr algn="ctr" eaLnBrk="1" hangingPunct="1">
              <a:lnSpc>
                <a:spcPct val="130000"/>
              </a:lnSpc>
              <a:spcBef>
                <a:spcPct val="0"/>
              </a:spcBef>
              <a:buClrTx/>
              <a:buSzTx/>
              <a:buFontTx/>
              <a:buNone/>
            </a:pPr>
            <a:r>
              <a:rPr lang="en-US" altLang="zh-CN" sz="2000">
                <a:latin typeface="Times New Roman" panose="02020603050405020304" pitchFamily="18" charset="0"/>
              </a:rPr>
              <a:t>…</a:t>
            </a:r>
          </a:p>
          <a:p>
            <a:pPr algn="ctr" eaLnBrk="1" hangingPunct="1">
              <a:lnSpc>
                <a:spcPct val="130000"/>
              </a:lnSpc>
              <a:spcBef>
                <a:spcPct val="0"/>
              </a:spcBef>
              <a:buClrTx/>
              <a:buSzTx/>
              <a:buFontTx/>
              <a:buNone/>
            </a:pPr>
            <a:r>
              <a:rPr lang="en-US" altLang="zh-CN" sz="2000">
                <a:latin typeface="Times New Roman" panose="02020603050405020304" pitchFamily="18" charset="0"/>
              </a:rPr>
              <a:t>…</a:t>
            </a:r>
          </a:p>
          <a:p>
            <a:pPr algn="ctr" eaLnBrk="1" hangingPunct="1">
              <a:lnSpc>
                <a:spcPct val="130000"/>
              </a:lnSpc>
              <a:spcBef>
                <a:spcPct val="0"/>
              </a:spcBef>
              <a:buClrTx/>
              <a:buSzTx/>
              <a:buFontTx/>
              <a:buNone/>
            </a:pPr>
            <a:endParaRPr lang="en-US" altLang="zh-CN" sz="2000">
              <a:latin typeface="Times New Roman" panose="02020603050405020304" pitchFamily="18" charset="0"/>
            </a:endParaRPr>
          </a:p>
          <a:p>
            <a:pPr algn="ctr" eaLnBrk="1" hangingPunct="1">
              <a:lnSpc>
                <a:spcPct val="130000"/>
              </a:lnSpc>
              <a:spcBef>
                <a:spcPct val="0"/>
              </a:spcBef>
              <a:buClrTx/>
              <a:buSzTx/>
              <a:buFontTx/>
              <a:buNone/>
            </a:pPr>
            <a:r>
              <a:rPr lang="zh-CN" altLang="en-US" sz="2000">
                <a:latin typeface="Times New Roman" panose="02020603050405020304" pitchFamily="18" charset="0"/>
              </a:rPr>
              <a:t>第</a:t>
            </a:r>
            <a:r>
              <a:rPr lang="en-US" altLang="zh-CN" sz="2000">
                <a:solidFill>
                  <a:srgbClr val="0033CC"/>
                </a:solidFill>
                <a:latin typeface="Times New Roman" panose="02020603050405020304" pitchFamily="18" charset="0"/>
              </a:rPr>
              <a:t>n</a:t>
            </a:r>
            <a:r>
              <a:rPr lang="zh-CN" altLang="en-US" sz="2000">
                <a:latin typeface="Times New Roman" panose="02020603050405020304" pitchFamily="18" charset="0"/>
              </a:rPr>
              <a:t>页</a:t>
            </a:r>
            <a:endParaRPr lang="zh-CN" altLang="en-US" sz="2000"/>
          </a:p>
        </p:txBody>
      </p:sp>
      <p:sp>
        <p:nvSpPr>
          <p:cNvPr id="10" name="Rectangle 5"/>
          <p:cNvSpPr>
            <a:spLocks noChangeArrowheads="1"/>
          </p:cNvSpPr>
          <p:nvPr/>
        </p:nvSpPr>
        <p:spPr bwMode="auto">
          <a:xfrm>
            <a:off x="3603730" y="5609866"/>
            <a:ext cx="1787212" cy="74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latin typeface="Times New Roman" panose="02020603050405020304" pitchFamily="18" charset="0"/>
              </a:rPr>
              <a:t>用户程序</a:t>
            </a:r>
          </a:p>
          <a:p>
            <a:pPr algn="ctr" eaLnBrk="1" hangingPunct="1">
              <a:spcBef>
                <a:spcPct val="0"/>
              </a:spcBef>
              <a:buClrTx/>
              <a:buSzTx/>
              <a:buFontTx/>
              <a:buNone/>
            </a:pPr>
            <a:r>
              <a:rPr lang="zh-CN" altLang="en-US" sz="2000" dirty="0">
                <a:latin typeface="Times New Roman" panose="02020603050405020304" pitchFamily="18" charset="0"/>
              </a:rPr>
              <a:t>逻辑地址空间</a:t>
            </a:r>
            <a:endParaRPr lang="zh-CN" altLang="en-US" sz="2000" dirty="0"/>
          </a:p>
        </p:txBody>
      </p:sp>
      <p:sp>
        <p:nvSpPr>
          <p:cNvPr id="11" name="Line 6"/>
          <p:cNvSpPr>
            <a:spLocks noChangeShapeType="1"/>
          </p:cNvSpPr>
          <p:nvPr/>
        </p:nvSpPr>
        <p:spPr bwMode="auto">
          <a:xfrm flipH="1" flipV="1">
            <a:off x="3750443" y="2776973"/>
            <a:ext cx="149701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
          <p:cNvSpPr>
            <a:spLocks noChangeShapeType="1"/>
          </p:cNvSpPr>
          <p:nvPr/>
        </p:nvSpPr>
        <p:spPr bwMode="auto">
          <a:xfrm>
            <a:off x="3750443" y="3148448"/>
            <a:ext cx="149701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8"/>
          <p:cNvSpPr>
            <a:spLocks noChangeShapeType="1"/>
          </p:cNvSpPr>
          <p:nvPr/>
        </p:nvSpPr>
        <p:spPr bwMode="auto">
          <a:xfrm>
            <a:off x="3750443" y="3519923"/>
            <a:ext cx="14970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9"/>
          <p:cNvSpPr>
            <a:spLocks noChangeShapeType="1"/>
          </p:cNvSpPr>
          <p:nvPr/>
        </p:nvSpPr>
        <p:spPr bwMode="auto">
          <a:xfrm>
            <a:off x="3750443" y="4985186"/>
            <a:ext cx="14970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0"/>
          <p:cNvSpPr>
            <a:spLocks noChangeArrowheads="1"/>
          </p:cNvSpPr>
          <p:nvPr/>
        </p:nvSpPr>
        <p:spPr bwMode="auto">
          <a:xfrm>
            <a:off x="5888806" y="2299136"/>
            <a:ext cx="1925637" cy="3152775"/>
          </a:xfrm>
          <a:prstGeom prst="rect">
            <a:avLst/>
          </a:prstGeom>
          <a:solidFill>
            <a:srgbClr val="FFFFFF"/>
          </a:solidFill>
          <a:ln w="15875">
            <a:solidFill>
              <a:srgbClr val="FF0000"/>
            </a:solidFill>
            <a:miter lim="800000"/>
            <a:headEnd/>
            <a:tailEnd/>
          </a:ln>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ClrTx/>
              <a:buSzTx/>
              <a:buFontTx/>
              <a:buNone/>
            </a:pPr>
            <a:r>
              <a:rPr lang="en-US" altLang="zh-CN" sz="2000">
                <a:solidFill>
                  <a:srgbClr val="0033CC"/>
                </a:solidFill>
                <a:latin typeface="Times New Roman" panose="02020603050405020304" pitchFamily="18" charset="0"/>
              </a:rPr>
              <a:t>0</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2</a:t>
            </a:r>
          </a:p>
          <a:p>
            <a:pPr algn="ctr" eaLnBrk="1" hangingPunct="1">
              <a:lnSpc>
                <a:spcPct val="130000"/>
              </a:lnSpc>
              <a:spcBef>
                <a:spcPct val="0"/>
              </a:spcBef>
              <a:buClrTx/>
              <a:buSzTx/>
              <a:buFontTx/>
              <a:buNone/>
            </a:pPr>
            <a:r>
              <a:rPr lang="en-US" altLang="zh-CN" sz="2000">
                <a:solidFill>
                  <a:srgbClr val="0033CC"/>
                </a:solidFill>
                <a:latin typeface="Times New Roman" panose="02020603050405020304" pitchFamily="18" charset="0"/>
              </a:rPr>
              <a:t>1</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 7</a:t>
            </a:r>
          </a:p>
          <a:p>
            <a:pPr algn="ctr" eaLnBrk="1" hangingPunct="1">
              <a:lnSpc>
                <a:spcPct val="130000"/>
              </a:lnSpc>
              <a:spcBef>
                <a:spcPct val="0"/>
              </a:spcBef>
              <a:buClrTx/>
              <a:buSzTx/>
              <a:buFontTx/>
              <a:buNone/>
            </a:pPr>
            <a:r>
              <a:rPr lang="en-US" altLang="zh-CN" sz="2000">
                <a:solidFill>
                  <a:srgbClr val="0033CC"/>
                </a:solidFill>
                <a:latin typeface="Times New Roman" panose="02020603050405020304" pitchFamily="18" charset="0"/>
              </a:rPr>
              <a:t>2 </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4</a:t>
            </a:r>
          </a:p>
          <a:p>
            <a:pPr algn="ctr" eaLnBrk="1" hangingPunct="1">
              <a:lnSpc>
                <a:spcPct val="130000"/>
              </a:lnSpc>
              <a:spcBef>
                <a:spcPct val="0"/>
              </a:spcBef>
              <a:buClrTx/>
              <a:buSzTx/>
              <a:buFontTx/>
              <a:buNone/>
            </a:pPr>
            <a:endParaRPr lang="en-US" altLang="zh-CN" sz="1400">
              <a:solidFill>
                <a:srgbClr val="FF0000"/>
              </a:solidFill>
              <a:latin typeface="Times New Roman" panose="02020603050405020304" pitchFamily="18" charset="0"/>
            </a:endParaRPr>
          </a:p>
          <a:p>
            <a:pPr algn="ctr" eaLnBrk="1" hangingPunct="1">
              <a:lnSpc>
                <a:spcPct val="130000"/>
              </a:lnSpc>
              <a:spcBef>
                <a:spcPct val="0"/>
              </a:spcBef>
              <a:buClrTx/>
              <a:buSzTx/>
              <a:buFontTx/>
              <a:buNone/>
            </a:pPr>
            <a:r>
              <a:rPr lang="en-US" altLang="zh-CN" sz="2000">
                <a:solidFill>
                  <a:srgbClr val="0033CC"/>
                </a:solidFill>
                <a:latin typeface="Times New Roman" panose="02020603050405020304" pitchFamily="18" charset="0"/>
              </a:rPr>
              <a:t>…</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a:t>
            </a:r>
          </a:p>
          <a:p>
            <a:pPr algn="ctr" eaLnBrk="1" hangingPunct="1">
              <a:lnSpc>
                <a:spcPct val="130000"/>
              </a:lnSpc>
              <a:spcBef>
                <a:spcPct val="0"/>
              </a:spcBef>
              <a:buClrTx/>
              <a:buSzTx/>
              <a:buFontTx/>
              <a:buNone/>
            </a:pPr>
            <a:r>
              <a:rPr lang="en-US" altLang="zh-CN" sz="2000">
                <a:solidFill>
                  <a:srgbClr val="0033CC"/>
                </a:solidFill>
                <a:latin typeface="Times New Roman" panose="02020603050405020304" pitchFamily="18" charset="0"/>
              </a:rPr>
              <a:t>…</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a:t>
            </a:r>
          </a:p>
          <a:p>
            <a:pPr algn="ctr" eaLnBrk="1" hangingPunct="1">
              <a:lnSpc>
                <a:spcPct val="130000"/>
              </a:lnSpc>
              <a:spcBef>
                <a:spcPct val="0"/>
              </a:spcBef>
              <a:buClrTx/>
              <a:buSzTx/>
              <a:buFontTx/>
              <a:buNone/>
            </a:pPr>
            <a:endParaRPr lang="en-US" altLang="zh-CN" sz="2000">
              <a:latin typeface="Times New Roman" panose="02020603050405020304" pitchFamily="18" charset="0"/>
            </a:endParaRPr>
          </a:p>
          <a:p>
            <a:pPr algn="ctr" eaLnBrk="1" hangingPunct="1">
              <a:lnSpc>
                <a:spcPct val="130000"/>
              </a:lnSpc>
              <a:spcBef>
                <a:spcPct val="0"/>
              </a:spcBef>
              <a:buClrTx/>
              <a:buSzTx/>
              <a:buFontTx/>
              <a:buNone/>
            </a:pPr>
            <a:r>
              <a:rPr lang="en-US" altLang="zh-CN" sz="2000">
                <a:solidFill>
                  <a:srgbClr val="0033CC"/>
                </a:solidFill>
                <a:latin typeface="Times New Roman" panose="02020603050405020304" pitchFamily="18" charset="0"/>
              </a:rPr>
              <a:t>n</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m</a:t>
            </a:r>
            <a:endParaRPr lang="en-US" altLang="zh-CN" sz="2000">
              <a:solidFill>
                <a:srgbClr val="FF0000"/>
              </a:solidFill>
            </a:endParaRPr>
          </a:p>
        </p:txBody>
      </p:sp>
      <p:sp>
        <p:nvSpPr>
          <p:cNvPr id="16" name="Rectangle 11"/>
          <p:cNvSpPr>
            <a:spLocks noChangeArrowheads="1"/>
          </p:cNvSpPr>
          <p:nvPr/>
        </p:nvSpPr>
        <p:spPr bwMode="auto">
          <a:xfrm>
            <a:off x="5874518" y="1510149"/>
            <a:ext cx="192563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chemeClr val="tx2"/>
                </a:solidFill>
                <a:latin typeface="华光黑体_CNKI" panose="02000500000000000000" pitchFamily="2" charset="-122"/>
                <a:ea typeface="华光黑体_CNKI" panose="02000500000000000000" pitchFamily="2" charset="-122"/>
              </a:rPr>
              <a:t>页 表</a:t>
            </a:r>
          </a:p>
          <a:p>
            <a:pPr algn="ctr" eaLnBrk="1" hangingPunct="1">
              <a:spcBef>
                <a:spcPct val="0"/>
              </a:spcBef>
              <a:buClrTx/>
              <a:buSzTx/>
              <a:buFontTx/>
              <a:buNone/>
            </a:pPr>
            <a:r>
              <a:rPr lang="zh-CN" altLang="en-US" sz="2000" dirty="0">
                <a:latin typeface="Times New Roman" panose="02020603050405020304" pitchFamily="18" charset="0"/>
              </a:rPr>
              <a:t>页号       </a:t>
            </a:r>
            <a:r>
              <a:rPr lang="zh-CN" altLang="en-US" sz="2000" dirty="0">
                <a:solidFill>
                  <a:srgbClr val="FF0000"/>
                </a:solidFill>
                <a:latin typeface="Times New Roman" panose="02020603050405020304" pitchFamily="18" charset="0"/>
              </a:rPr>
              <a:t>帧号</a:t>
            </a:r>
            <a:endParaRPr lang="zh-CN" altLang="en-US" sz="2000" dirty="0">
              <a:solidFill>
                <a:srgbClr val="FF0000"/>
              </a:solidFill>
            </a:endParaRPr>
          </a:p>
        </p:txBody>
      </p:sp>
      <p:sp>
        <p:nvSpPr>
          <p:cNvPr id="17" name="Line 12"/>
          <p:cNvSpPr>
            <a:spLocks noChangeShapeType="1"/>
          </p:cNvSpPr>
          <p:nvPr/>
        </p:nvSpPr>
        <p:spPr bwMode="auto">
          <a:xfrm>
            <a:off x="5888806" y="2776973"/>
            <a:ext cx="1925637" cy="1588"/>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3"/>
          <p:cNvSpPr>
            <a:spLocks noChangeShapeType="1"/>
          </p:cNvSpPr>
          <p:nvPr/>
        </p:nvSpPr>
        <p:spPr bwMode="auto">
          <a:xfrm>
            <a:off x="5888806" y="3148448"/>
            <a:ext cx="1925637" cy="1588"/>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4"/>
          <p:cNvSpPr>
            <a:spLocks noChangeShapeType="1"/>
          </p:cNvSpPr>
          <p:nvPr/>
        </p:nvSpPr>
        <p:spPr bwMode="auto">
          <a:xfrm>
            <a:off x="5888806" y="3519923"/>
            <a:ext cx="1925637"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5"/>
          <p:cNvSpPr>
            <a:spLocks noChangeShapeType="1"/>
          </p:cNvSpPr>
          <p:nvPr/>
        </p:nvSpPr>
        <p:spPr bwMode="auto">
          <a:xfrm>
            <a:off x="6852418" y="2291198"/>
            <a:ext cx="1588" cy="3154363"/>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16"/>
          <p:cNvSpPr>
            <a:spLocks noChangeArrowheads="1"/>
          </p:cNvSpPr>
          <p:nvPr/>
        </p:nvSpPr>
        <p:spPr bwMode="auto">
          <a:xfrm>
            <a:off x="9311456" y="1389498"/>
            <a:ext cx="1925637" cy="4637088"/>
          </a:xfrm>
          <a:prstGeom prst="rect">
            <a:avLst/>
          </a:prstGeom>
          <a:solidFill>
            <a:srgbClr val="FF0000">
              <a:alpha val="5882"/>
            </a:srgbClr>
          </a:solidFill>
          <a:ln w="19050">
            <a:solidFill>
              <a:srgbClr val="000000"/>
            </a:solidFill>
            <a:miter lim="800000"/>
            <a:headEnd/>
            <a:tailEnd/>
          </a:ln>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ClrTx/>
              <a:buSzTx/>
              <a:buFontTx/>
              <a:buNone/>
            </a:pPr>
            <a:endParaRPr lang="en-US" altLang="zh-CN" sz="2000"/>
          </a:p>
          <a:p>
            <a:pPr algn="ctr" eaLnBrk="1" hangingPunct="1">
              <a:lnSpc>
                <a:spcPct val="130000"/>
              </a:lnSpc>
              <a:spcBef>
                <a:spcPct val="0"/>
              </a:spcBef>
              <a:buClrTx/>
              <a:buSzTx/>
              <a:buFontTx/>
              <a:buNone/>
            </a:pPr>
            <a:endParaRPr lang="en-US" altLang="zh-CN" sz="1200"/>
          </a:p>
          <a:p>
            <a:pPr algn="ctr" eaLnBrk="1" hangingPunct="1">
              <a:lnSpc>
                <a:spcPct val="130000"/>
              </a:lnSpc>
              <a:spcBef>
                <a:spcPct val="0"/>
              </a:spcBef>
              <a:buClrTx/>
              <a:buSzTx/>
              <a:buFontTx/>
              <a:buNone/>
            </a:pPr>
            <a:r>
              <a:rPr lang="zh-CN" altLang="en-US" sz="2000"/>
              <a:t>页</a:t>
            </a:r>
            <a:r>
              <a:rPr lang="en-US" altLang="zh-CN" sz="2000">
                <a:solidFill>
                  <a:srgbClr val="0033CC"/>
                </a:solidFill>
                <a:latin typeface="Times New Roman" panose="02020603050405020304" pitchFamily="18" charset="0"/>
              </a:rPr>
              <a:t>0</a:t>
            </a:r>
          </a:p>
          <a:p>
            <a:pPr algn="ctr" eaLnBrk="1" hangingPunct="1">
              <a:lnSpc>
                <a:spcPct val="130000"/>
              </a:lnSpc>
              <a:spcBef>
                <a:spcPct val="0"/>
              </a:spcBef>
              <a:buClrTx/>
              <a:buSzTx/>
              <a:buFontTx/>
              <a:buNone/>
            </a:pPr>
            <a:endParaRPr lang="en-US" altLang="zh-CN" sz="2000"/>
          </a:p>
          <a:p>
            <a:pPr algn="ctr" eaLnBrk="1" hangingPunct="1">
              <a:lnSpc>
                <a:spcPct val="130000"/>
              </a:lnSpc>
              <a:spcBef>
                <a:spcPct val="0"/>
              </a:spcBef>
              <a:buClrTx/>
              <a:buSzTx/>
              <a:buFontTx/>
              <a:buNone/>
            </a:pPr>
            <a:r>
              <a:rPr lang="zh-CN" altLang="en-US" sz="2000"/>
              <a:t>页</a:t>
            </a:r>
            <a:r>
              <a:rPr lang="en-US" altLang="zh-CN" sz="2000">
                <a:solidFill>
                  <a:srgbClr val="0033CC"/>
                </a:solidFill>
                <a:latin typeface="Times New Roman" panose="02020603050405020304" pitchFamily="18" charset="0"/>
              </a:rPr>
              <a:t>2</a:t>
            </a:r>
          </a:p>
          <a:p>
            <a:pPr algn="ctr" eaLnBrk="1" hangingPunct="1">
              <a:lnSpc>
                <a:spcPct val="130000"/>
              </a:lnSpc>
              <a:spcBef>
                <a:spcPct val="0"/>
              </a:spcBef>
              <a:buClrTx/>
              <a:buSzTx/>
              <a:buFontTx/>
              <a:buNone/>
            </a:pPr>
            <a:endParaRPr lang="en-US" altLang="zh-CN" sz="2000"/>
          </a:p>
          <a:p>
            <a:pPr algn="ctr" eaLnBrk="1" hangingPunct="1">
              <a:lnSpc>
                <a:spcPct val="130000"/>
              </a:lnSpc>
              <a:spcBef>
                <a:spcPct val="0"/>
              </a:spcBef>
              <a:buClrTx/>
              <a:buSzTx/>
              <a:buFontTx/>
              <a:buNone/>
            </a:pPr>
            <a:endParaRPr lang="en-US" altLang="zh-CN" sz="1600"/>
          </a:p>
          <a:p>
            <a:pPr algn="ctr" eaLnBrk="1" hangingPunct="1">
              <a:lnSpc>
                <a:spcPct val="130000"/>
              </a:lnSpc>
              <a:spcBef>
                <a:spcPct val="0"/>
              </a:spcBef>
              <a:buClrTx/>
              <a:buSzTx/>
              <a:buFontTx/>
              <a:buNone/>
            </a:pPr>
            <a:r>
              <a:rPr lang="zh-CN" altLang="en-US" sz="2000"/>
              <a:t>页</a:t>
            </a:r>
            <a:r>
              <a:rPr lang="en-US" altLang="zh-CN" sz="2000">
                <a:solidFill>
                  <a:srgbClr val="0033CC"/>
                </a:solidFill>
                <a:latin typeface="Times New Roman" panose="02020603050405020304" pitchFamily="18" charset="0"/>
              </a:rPr>
              <a:t>1</a:t>
            </a:r>
          </a:p>
          <a:p>
            <a:pPr algn="ctr" eaLnBrk="1" hangingPunct="1">
              <a:lnSpc>
                <a:spcPct val="130000"/>
              </a:lnSpc>
              <a:spcBef>
                <a:spcPct val="0"/>
              </a:spcBef>
              <a:buClrTx/>
              <a:buSzTx/>
              <a:buFontTx/>
              <a:buNone/>
            </a:pPr>
            <a:endParaRPr lang="en-US" altLang="zh-CN" sz="1600"/>
          </a:p>
          <a:p>
            <a:pPr algn="ctr" eaLnBrk="1" hangingPunct="1">
              <a:lnSpc>
                <a:spcPct val="130000"/>
              </a:lnSpc>
              <a:spcBef>
                <a:spcPct val="0"/>
              </a:spcBef>
              <a:buClrTx/>
              <a:buSzTx/>
              <a:buFontTx/>
              <a:buNone/>
            </a:pPr>
            <a:r>
              <a:rPr lang="en-US" altLang="zh-CN" sz="2000">
                <a:solidFill>
                  <a:srgbClr val="0033CC"/>
                </a:solidFill>
                <a:latin typeface="Times New Roman" panose="02020603050405020304" pitchFamily="18" charset="0"/>
              </a:rPr>
              <a:t>…</a:t>
            </a:r>
          </a:p>
          <a:p>
            <a:pPr algn="ctr" eaLnBrk="1" hangingPunct="1">
              <a:lnSpc>
                <a:spcPct val="130000"/>
              </a:lnSpc>
              <a:spcBef>
                <a:spcPct val="0"/>
              </a:spcBef>
              <a:buClrTx/>
              <a:buSzTx/>
              <a:buFontTx/>
              <a:buNone/>
            </a:pPr>
            <a:r>
              <a:rPr lang="zh-CN" altLang="en-US" sz="2000"/>
              <a:t>页</a:t>
            </a:r>
            <a:r>
              <a:rPr lang="en-US" altLang="zh-CN" sz="2000">
                <a:solidFill>
                  <a:srgbClr val="0033CC"/>
                </a:solidFill>
                <a:latin typeface="Times New Roman" panose="02020603050405020304" pitchFamily="18" charset="0"/>
              </a:rPr>
              <a:t>n</a:t>
            </a:r>
          </a:p>
        </p:txBody>
      </p:sp>
      <p:sp>
        <p:nvSpPr>
          <p:cNvPr id="22" name="Rectangle 17"/>
          <p:cNvSpPr>
            <a:spLocks noChangeArrowheads="1"/>
          </p:cNvSpPr>
          <p:nvPr/>
        </p:nvSpPr>
        <p:spPr bwMode="auto">
          <a:xfrm>
            <a:off x="9455918" y="964048"/>
            <a:ext cx="1868488"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a:latin typeface="Times New Roman" panose="02020603050405020304" pitchFamily="18" charset="0"/>
              </a:rPr>
              <a:t>物理地址空间</a:t>
            </a:r>
            <a:endParaRPr lang="zh-CN" altLang="en-US" sz="2000"/>
          </a:p>
        </p:txBody>
      </p:sp>
      <p:sp>
        <p:nvSpPr>
          <p:cNvPr id="23" name="Rectangle 18"/>
          <p:cNvSpPr>
            <a:spLocks noChangeArrowheads="1"/>
          </p:cNvSpPr>
          <p:nvPr/>
        </p:nvSpPr>
        <p:spPr bwMode="auto">
          <a:xfrm>
            <a:off x="8905056" y="1399023"/>
            <a:ext cx="427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lnSpc>
                <a:spcPct val="120000"/>
              </a:lnSpc>
              <a:spcBef>
                <a:spcPct val="0"/>
              </a:spcBef>
              <a:buClrTx/>
              <a:buSzTx/>
              <a:buFontTx/>
              <a:buNone/>
            </a:pPr>
            <a:r>
              <a:rPr lang="en-US" altLang="zh-CN" sz="2000">
                <a:latin typeface="Times New Roman" panose="02020603050405020304" pitchFamily="18" charset="0"/>
              </a:rPr>
              <a:t>0</a:t>
            </a:r>
          </a:p>
          <a:p>
            <a:pPr algn="r" eaLnBrk="1" hangingPunct="1">
              <a:lnSpc>
                <a:spcPct val="120000"/>
              </a:lnSpc>
              <a:spcBef>
                <a:spcPct val="0"/>
              </a:spcBef>
              <a:buClrTx/>
              <a:buSzTx/>
              <a:buFontTx/>
              <a:buNone/>
            </a:pPr>
            <a:r>
              <a:rPr lang="en-US" altLang="zh-CN" sz="2000">
                <a:latin typeface="Times New Roman" panose="02020603050405020304" pitchFamily="18" charset="0"/>
              </a:rPr>
              <a:t>1</a:t>
            </a:r>
          </a:p>
          <a:p>
            <a:pPr algn="r" eaLnBrk="1" hangingPunct="1">
              <a:lnSpc>
                <a:spcPct val="120000"/>
              </a:lnSpc>
              <a:spcBef>
                <a:spcPct val="0"/>
              </a:spcBef>
              <a:buClrTx/>
              <a:buSzTx/>
              <a:buFontTx/>
              <a:buNone/>
            </a:pPr>
            <a:r>
              <a:rPr lang="en-US" altLang="zh-CN" sz="2000">
                <a:solidFill>
                  <a:srgbClr val="FF0000"/>
                </a:solidFill>
                <a:latin typeface="Times New Roman" panose="02020603050405020304" pitchFamily="18" charset="0"/>
              </a:rPr>
              <a:t>2</a:t>
            </a:r>
          </a:p>
          <a:p>
            <a:pPr algn="r" eaLnBrk="1" hangingPunct="1">
              <a:lnSpc>
                <a:spcPct val="120000"/>
              </a:lnSpc>
              <a:spcBef>
                <a:spcPct val="0"/>
              </a:spcBef>
              <a:buClrTx/>
              <a:buSzTx/>
              <a:buFontTx/>
              <a:buNone/>
            </a:pPr>
            <a:r>
              <a:rPr lang="en-US" altLang="zh-CN" sz="2000">
                <a:latin typeface="Times New Roman" panose="02020603050405020304" pitchFamily="18" charset="0"/>
              </a:rPr>
              <a:t>3</a:t>
            </a:r>
          </a:p>
          <a:p>
            <a:pPr algn="r" eaLnBrk="1" hangingPunct="1">
              <a:lnSpc>
                <a:spcPct val="120000"/>
              </a:lnSpc>
              <a:spcBef>
                <a:spcPct val="0"/>
              </a:spcBef>
              <a:buClrTx/>
              <a:buSzTx/>
              <a:buFontTx/>
              <a:buNone/>
            </a:pPr>
            <a:r>
              <a:rPr lang="en-US" altLang="zh-CN" sz="2000">
                <a:solidFill>
                  <a:srgbClr val="FF0000"/>
                </a:solidFill>
                <a:latin typeface="Times New Roman" panose="02020603050405020304" pitchFamily="18" charset="0"/>
              </a:rPr>
              <a:t>4</a:t>
            </a:r>
          </a:p>
          <a:p>
            <a:pPr algn="r" eaLnBrk="1" hangingPunct="1">
              <a:lnSpc>
                <a:spcPct val="120000"/>
              </a:lnSpc>
              <a:spcBef>
                <a:spcPct val="0"/>
              </a:spcBef>
              <a:buClrTx/>
              <a:buSzTx/>
              <a:buFontTx/>
              <a:buNone/>
            </a:pPr>
            <a:r>
              <a:rPr lang="en-US" altLang="zh-CN" sz="2000">
                <a:latin typeface="Times New Roman" panose="02020603050405020304" pitchFamily="18" charset="0"/>
              </a:rPr>
              <a:t>5</a:t>
            </a:r>
          </a:p>
          <a:p>
            <a:pPr algn="r" eaLnBrk="1" hangingPunct="1">
              <a:lnSpc>
                <a:spcPct val="120000"/>
              </a:lnSpc>
              <a:spcBef>
                <a:spcPct val="0"/>
              </a:spcBef>
              <a:buClrTx/>
              <a:buSzTx/>
              <a:buFontTx/>
              <a:buNone/>
            </a:pPr>
            <a:r>
              <a:rPr lang="en-US" altLang="zh-CN" sz="2000">
                <a:latin typeface="Times New Roman" panose="02020603050405020304" pitchFamily="18" charset="0"/>
              </a:rPr>
              <a:t>6</a:t>
            </a:r>
          </a:p>
          <a:p>
            <a:pPr algn="r" eaLnBrk="1" hangingPunct="1">
              <a:lnSpc>
                <a:spcPct val="120000"/>
              </a:lnSpc>
              <a:spcBef>
                <a:spcPct val="0"/>
              </a:spcBef>
              <a:buClrTx/>
              <a:buSzTx/>
              <a:buFontTx/>
              <a:buNone/>
            </a:pPr>
            <a:r>
              <a:rPr lang="en-US" altLang="zh-CN" sz="2000">
                <a:solidFill>
                  <a:srgbClr val="FF0000"/>
                </a:solidFill>
                <a:latin typeface="Times New Roman" panose="02020603050405020304" pitchFamily="18" charset="0"/>
              </a:rPr>
              <a:t>7</a:t>
            </a:r>
          </a:p>
          <a:p>
            <a:pPr algn="r" eaLnBrk="1" hangingPunct="1">
              <a:lnSpc>
                <a:spcPct val="120000"/>
              </a:lnSpc>
              <a:spcBef>
                <a:spcPct val="0"/>
              </a:spcBef>
              <a:buClrTx/>
              <a:buSzTx/>
              <a:buFontTx/>
              <a:buNone/>
            </a:pPr>
            <a:r>
              <a:rPr lang="en-US" altLang="zh-CN" sz="2000">
                <a:latin typeface="Times New Roman" panose="02020603050405020304" pitchFamily="18" charset="0"/>
              </a:rPr>
              <a:t>8</a:t>
            </a:r>
          </a:p>
          <a:p>
            <a:pPr algn="r" eaLnBrk="1" hangingPunct="1">
              <a:lnSpc>
                <a:spcPct val="120000"/>
              </a:lnSpc>
              <a:spcBef>
                <a:spcPct val="0"/>
              </a:spcBef>
              <a:buClrTx/>
              <a:buSzTx/>
              <a:buFontTx/>
              <a:buNone/>
            </a:pPr>
            <a:r>
              <a:rPr lang="en-US" altLang="zh-CN" sz="2000">
                <a:solidFill>
                  <a:srgbClr val="FF0000"/>
                </a:solidFill>
                <a:latin typeface="Times New Roman" panose="02020603050405020304" pitchFamily="18" charset="0"/>
              </a:rPr>
              <a:t>…</a:t>
            </a:r>
          </a:p>
          <a:p>
            <a:pPr algn="r" eaLnBrk="1" hangingPunct="1">
              <a:lnSpc>
                <a:spcPct val="120000"/>
              </a:lnSpc>
              <a:spcBef>
                <a:spcPct val="0"/>
              </a:spcBef>
              <a:buClrTx/>
              <a:buSzTx/>
              <a:buFontTx/>
              <a:buNone/>
            </a:pPr>
            <a:r>
              <a:rPr lang="en-US" altLang="zh-CN" sz="2000">
                <a:solidFill>
                  <a:srgbClr val="FF0000"/>
                </a:solidFill>
                <a:latin typeface="Times New Roman" panose="02020603050405020304" pitchFamily="18" charset="0"/>
              </a:rPr>
              <a:t>m</a:t>
            </a:r>
            <a:endParaRPr lang="en-US" altLang="zh-CN" sz="2000">
              <a:solidFill>
                <a:srgbClr val="FF0000"/>
              </a:solidFill>
            </a:endParaRPr>
          </a:p>
        </p:txBody>
      </p:sp>
      <p:sp>
        <p:nvSpPr>
          <p:cNvPr id="24" name="Line 19"/>
          <p:cNvSpPr>
            <a:spLocks noChangeShapeType="1"/>
          </p:cNvSpPr>
          <p:nvPr/>
        </p:nvSpPr>
        <p:spPr bwMode="auto">
          <a:xfrm>
            <a:off x="9311456" y="1760973"/>
            <a:ext cx="192563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0"/>
          <p:cNvSpPr>
            <a:spLocks noChangeShapeType="1"/>
          </p:cNvSpPr>
          <p:nvPr/>
        </p:nvSpPr>
        <p:spPr bwMode="auto">
          <a:xfrm>
            <a:off x="9311456" y="2132448"/>
            <a:ext cx="19256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1"/>
          <p:cNvSpPr>
            <a:spLocks noChangeShapeType="1"/>
          </p:cNvSpPr>
          <p:nvPr/>
        </p:nvSpPr>
        <p:spPr bwMode="auto">
          <a:xfrm>
            <a:off x="9311456" y="2502336"/>
            <a:ext cx="192563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2"/>
          <p:cNvSpPr>
            <a:spLocks noChangeShapeType="1"/>
          </p:cNvSpPr>
          <p:nvPr/>
        </p:nvSpPr>
        <p:spPr bwMode="auto">
          <a:xfrm>
            <a:off x="9311456" y="2915086"/>
            <a:ext cx="192563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3"/>
          <p:cNvSpPr>
            <a:spLocks noChangeShapeType="1"/>
          </p:cNvSpPr>
          <p:nvPr/>
        </p:nvSpPr>
        <p:spPr bwMode="auto">
          <a:xfrm>
            <a:off x="9311456" y="3286561"/>
            <a:ext cx="192563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4"/>
          <p:cNvSpPr>
            <a:spLocks noChangeShapeType="1"/>
          </p:cNvSpPr>
          <p:nvPr/>
        </p:nvSpPr>
        <p:spPr bwMode="auto">
          <a:xfrm>
            <a:off x="9311456" y="3658036"/>
            <a:ext cx="19256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5"/>
          <p:cNvSpPr>
            <a:spLocks noChangeShapeType="1"/>
          </p:cNvSpPr>
          <p:nvPr/>
        </p:nvSpPr>
        <p:spPr bwMode="auto">
          <a:xfrm>
            <a:off x="9311456" y="4027923"/>
            <a:ext cx="192563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6"/>
          <p:cNvSpPr>
            <a:spLocks noChangeShapeType="1"/>
          </p:cNvSpPr>
          <p:nvPr/>
        </p:nvSpPr>
        <p:spPr bwMode="auto">
          <a:xfrm>
            <a:off x="9311456" y="4399398"/>
            <a:ext cx="192563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7"/>
          <p:cNvSpPr>
            <a:spLocks noChangeShapeType="1"/>
          </p:cNvSpPr>
          <p:nvPr/>
        </p:nvSpPr>
        <p:spPr bwMode="auto">
          <a:xfrm>
            <a:off x="9311456" y="4770873"/>
            <a:ext cx="19256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8"/>
          <p:cNvSpPr>
            <a:spLocks noChangeShapeType="1"/>
          </p:cNvSpPr>
          <p:nvPr/>
        </p:nvSpPr>
        <p:spPr bwMode="auto">
          <a:xfrm>
            <a:off x="9311456" y="5140761"/>
            <a:ext cx="1925637"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30"/>
          <p:cNvSpPr>
            <a:spLocks noChangeArrowheads="1"/>
          </p:cNvSpPr>
          <p:nvPr/>
        </p:nvSpPr>
        <p:spPr bwMode="auto">
          <a:xfrm>
            <a:off x="8670106" y="986273"/>
            <a:ext cx="1069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FF0000"/>
                </a:solidFill>
                <a:latin typeface="Times New Roman" panose="02020603050405020304" pitchFamily="18" charset="0"/>
              </a:rPr>
              <a:t>帧号</a:t>
            </a:r>
            <a:endParaRPr lang="zh-CN" altLang="en-US" sz="2000">
              <a:solidFill>
                <a:srgbClr val="FF0000"/>
              </a:solidFill>
            </a:endParaRPr>
          </a:p>
        </p:txBody>
      </p:sp>
      <p:sp>
        <p:nvSpPr>
          <p:cNvPr id="35" name="Line 31"/>
          <p:cNvSpPr>
            <a:spLocks noChangeShapeType="1"/>
          </p:cNvSpPr>
          <p:nvPr/>
        </p:nvSpPr>
        <p:spPr bwMode="auto">
          <a:xfrm>
            <a:off x="5874518" y="4986773"/>
            <a:ext cx="1925638"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2"/>
          <p:cNvSpPr>
            <a:spLocks noChangeShapeType="1"/>
          </p:cNvSpPr>
          <p:nvPr/>
        </p:nvSpPr>
        <p:spPr bwMode="auto">
          <a:xfrm>
            <a:off x="9303518" y="5556686"/>
            <a:ext cx="19256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 name="Group 33"/>
          <p:cNvGrpSpPr>
            <a:grpSpLocks/>
          </p:cNvGrpSpPr>
          <p:nvPr/>
        </p:nvGrpSpPr>
        <p:grpSpPr bwMode="auto">
          <a:xfrm>
            <a:off x="7474718" y="2359461"/>
            <a:ext cx="2057400" cy="2970212"/>
            <a:chOff x="2880" y="1585"/>
            <a:chExt cx="1296" cy="1871"/>
          </a:xfrm>
        </p:grpSpPr>
        <p:sp>
          <p:nvSpPr>
            <p:cNvPr id="38" name="Line 34"/>
            <p:cNvSpPr>
              <a:spLocks noChangeShapeType="1"/>
            </p:cNvSpPr>
            <p:nvPr/>
          </p:nvSpPr>
          <p:spPr bwMode="auto">
            <a:xfrm flipV="1">
              <a:off x="2880" y="1585"/>
              <a:ext cx="1292" cy="143"/>
            </a:xfrm>
            <a:prstGeom prst="line">
              <a:avLst/>
            </a:prstGeom>
            <a:noFill/>
            <a:ln w="25400">
              <a:solidFill>
                <a:srgbClr val="8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35"/>
            <p:cNvSpPr>
              <a:spLocks noChangeShapeType="1"/>
            </p:cNvSpPr>
            <p:nvPr/>
          </p:nvSpPr>
          <p:spPr bwMode="auto">
            <a:xfrm>
              <a:off x="2880" y="1968"/>
              <a:ext cx="1296" cy="768"/>
            </a:xfrm>
            <a:prstGeom prst="line">
              <a:avLst/>
            </a:prstGeom>
            <a:noFill/>
            <a:ln w="25400">
              <a:solidFill>
                <a:srgbClr val="8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36"/>
            <p:cNvSpPr>
              <a:spLocks noChangeShapeType="1"/>
            </p:cNvSpPr>
            <p:nvPr/>
          </p:nvSpPr>
          <p:spPr bwMode="auto">
            <a:xfrm flipV="1">
              <a:off x="2880" y="2064"/>
              <a:ext cx="1296" cy="144"/>
            </a:xfrm>
            <a:prstGeom prst="line">
              <a:avLst/>
            </a:prstGeom>
            <a:noFill/>
            <a:ln w="25400">
              <a:solidFill>
                <a:srgbClr val="8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37"/>
            <p:cNvSpPr>
              <a:spLocks noChangeShapeType="1"/>
            </p:cNvSpPr>
            <p:nvPr/>
          </p:nvSpPr>
          <p:spPr bwMode="auto">
            <a:xfrm>
              <a:off x="2880" y="3408"/>
              <a:ext cx="1296" cy="48"/>
            </a:xfrm>
            <a:prstGeom prst="line">
              <a:avLst/>
            </a:prstGeom>
            <a:noFill/>
            <a:ln w="25400">
              <a:solidFill>
                <a:srgbClr val="8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38"/>
          <p:cNvGrpSpPr>
            <a:grpSpLocks/>
          </p:cNvGrpSpPr>
          <p:nvPr/>
        </p:nvGrpSpPr>
        <p:grpSpPr bwMode="auto">
          <a:xfrm>
            <a:off x="4883918" y="2586473"/>
            <a:ext cx="1295400" cy="2667000"/>
            <a:chOff x="1248" y="1728"/>
            <a:chExt cx="816" cy="1680"/>
          </a:xfrm>
        </p:grpSpPr>
        <p:sp>
          <p:nvSpPr>
            <p:cNvPr id="43" name="Line 39"/>
            <p:cNvSpPr>
              <a:spLocks noChangeShapeType="1"/>
            </p:cNvSpPr>
            <p:nvPr/>
          </p:nvSpPr>
          <p:spPr bwMode="auto">
            <a:xfrm>
              <a:off x="1248" y="1728"/>
              <a:ext cx="816" cy="0"/>
            </a:xfrm>
            <a:prstGeom prst="line">
              <a:avLst/>
            </a:prstGeom>
            <a:noFill/>
            <a:ln w="25400">
              <a:solidFill>
                <a:srgbClr val="8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40"/>
            <p:cNvSpPr>
              <a:spLocks noChangeShapeType="1"/>
            </p:cNvSpPr>
            <p:nvPr/>
          </p:nvSpPr>
          <p:spPr bwMode="auto">
            <a:xfrm>
              <a:off x="1248" y="1968"/>
              <a:ext cx="816" cy="0"/>
            </a:xfrm>
            <a:prstGeom prst="line">
              <a:avLst/>
            </a:prstGeom>
            <a:noFill/>
            <a:ln w="25400">
              <a:solidFill>
                <a:srgbClr val="8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41"/>
            <p:cNvSpPr>
              <a:spLocks noChangeShapeType="1"/>
            </p:cNvSpPr>
            <p:nvPr/>
          </p:nvSpPr>
          <p:spPr bwMode="auto">
            <a:xfrm flipV="1">
              <a:off x="1248" y="2208"/>
              <a:ext cx="816" cy="0"/>
            </a:xfrm>
            <a:prstGeom prst="line">
              <a:avLst/>
            </a:prstGeom>
            <a:noFill/>
            <a:ln w="25400">
              <a:solidFill>
                <a:srgbClr val="8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42"/>
            <p:cNvSpPr>
              <a:spLocks noChangeShapeType="1"/>
            </p:cNvSpPr>
            <p:nvPr/>
          </p:nvSpPr>
          <p:spPr bwMode="auto">
            <a:xfrm>
              <a:off x="1248" y="3408"/>
              <a:ext cx="816" cy="0"/>
            </a:xfrm>
            <a:prstGeom prst="line">
              <a:avLst/>
            </a:prstGeom>
            <a:noFill/>
            <a:ln w="25400">
              <a:solidFill>
                <a:srgbClr val="8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 name="Rounded Rectangle 10"/>
          <p:cNvSpPr/>
          <p:nvPr/>
        </p:nvSpPr>
        <p:spPr>
          <a:xfrm>
            <a:off x="517802" y="126085"/>
            <a:ext cx="4873140"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分页存储管理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分页思想</a:t>
            </a:r>
          </a:p>
        </p:txBody>
      </p:sp>
      <p:grpSp>
        <p:nvGrpSpPr>
          <p:cNvPr id="47" name="Group 12">
            <a:extLst>
              <a:ext uri="{FF2B5EF4-FFF2-40B4-BE49-F238E27FC236}">
                <a16:creationId xmlns:a16="http://schemas.microsoft.com/office/drawing/2014/main" id="{68F5658B-02BF-4311-B714-9DF135504BD5}"/>
              </a:ext>
            </a:extLst>
          </p:cNvPr>
          <p:cNvGrpSpPr>
            <a:grpSpLocks/>
          </p:cNvGrpSpPr>
          <p:nvPr/>
        </p:nvGrpSpPr>
        <p:grpSpPr bwMode="auto">
          <a:xfrm>
            <a:off x="517802" y="889825"/>
            <a:ext cx="3745987" cy="1240647"/>
            <a:chOff x="768" y="2489"/>
            <a:chExt cx="3658" cy="1234"/>
          </a:xfrm>
        </p:grpSpPr>
        <p:sp>
          <p:nvSpPr>
            <p:cNvPr id="49" name="Text Box 6">
              <a:extLst>
                <a:ext uri="{FF2B5EF4-FFF2-40B4-BE49-F238E27FC236}">
                  <a16:creationId xmlns:a16="http://schemas.microsoft.com/office/drawing/2014/main" id="{43607E3B-4F1F-4A14-BD2B-ED8B3CFE20C2}"/>
                </a:ext>
              </a:extLst>
            </p:cNvPr>
            <p:cNvSpPr txBox="1">
              <a:spLocks noChangeArrowheads="1"/>
            </p:cNvSpPr>
            <p:nvPr/>
          </p:nvSpPr>
          <p:spPr bwMode="auto">
            <a:xfrm>
              <a:off x="1008" y="2544"/>
              <a:ext cx="1104" cy="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spcBef>
                  <a:spcPct val="50000"/>
                </a:spcBef>
              </a:pPr>
              <a:r>
                <a:rPr lang="zh-CN" altLang="en-US" sz="4400" b="1" dirty="0">
                  <a:solidFill>
                    <a:schemeClr val="tx2"/>
                  </a:solidFill>
                  <a:ea typeface="华文新魏" panose="02010800040101010101" pitchFamily="2" charset="-122"/>
                </a:rPr>
                <a:t>页</a:t>
              </a:r>
            </a:p>
          </p:txBody>
        </p:sp>
        <p:sp>
          <p:nvSpPr>
            <p:cNvPr id="50" name="AutoShape 7">
              <a:extLst>
                <a:ext uri="{FF2B5EF4-FFF2-40B4-BE49-F238E27FC236}">
                  <a16:creationId xmlns:a16="http://schemas.microsoft.com/office/drawing/2014/main" id="{5CA63FD0-AE40-456F-A615-0260FD1F8A4E}"/>
                </a:ext>
              </a:extLst>
            </p:cNvPr>
            <p:cNvSpPr>
              <a:spLocks noChangeArrowheads="1"/>
            </p:cNvSpPr>
            <p:nvPr/>
          </p:nvSpPr>
          <p:spPr bwMode="auto">
            <a:xfrm>
              <a:off x="2018" y="2804"/>
              <a:ext cx="1008" cy="336"/>
            </a:xfrm>
            <a:prstGeom prst="leftRightArrow">
              <a:avLst>
                <a:gd name="adj1" fmla="val 50000"/>
                <a:gd name="adj2" fmla="val 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b="1">
                <a:solidFill>
                  <a:schemeClr val="tx2"/>
                </a:solidFill>
              </a:endParaRPr>
            </a:p>
          </p:txBody>
        </p:sp>
        <p:sp>
          <p:nvSpPr>
            <p:cNvPr id="51" name="Text Box 8">
              <a:extLst>
                <a:ext uri="{FF2B5EF4-FFF2-40B4-BE49-F238E27FC236}">
                  <a16:creationId xmlns:a16="http://schemas.microsoft.com/office/drawing/2014/main" id="{DF6E4737-576D-42EF-BDF9-A66142E7C88C}"/>
                </a:ext>
              </a:extLst>
            </p:cNvPr>
            <p:cNvSpPr txBox="1">
              <a:spLocks noChangeArrowheads="1"/>
            </p:cNvSpPr>
            <p:nvPr/>
          </p:nvSpPr>
          <p:spPr bwMode="auto">
            <a:xfrm>
              <a:off x="3272" y="2512"/>
              <a:ext cx="872" cy="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a:spcBef>
                  <a:spcPct val="50000"/>
                </a:spcBef>
              </a:pPr>
              <a:r>
                <a:rPr lang="zh-CN" altLang="en-US" sz="4400" b="1" dirty="0">
                  <a:solidFill>
                    <a:schemeClr val="tx2"/>
                  </a:solidFill>
                  <a:ea typeface="华文新魏" panose="02010800040101010101" pitchFamily="2" charset="-122"/>
                </a:rPr>
                <a:t>块</a:t>
              </a:r>
            </a:p>
          </p:txBody>
        </p:sp>
        <p:sp>
          <p:nvSpPr>
            <p:cNvPr id="52" name="Text Box 9">
              <a:extLst>
                <a:ext uri="{FF2B5EF4-FFF2-40B4-BE49-F238E27FC236}">
                  <a16:creationId xmlns:a16="http://schemas.microsoft.com/office/drawing/2014/main" id="{1ED2678D-A532-48F2-8FED-B074FF1A729F}"/>
                </a:ext>
              </a:extLst>
            </p:cNvPr>
            <p:cNvSpPr txBox="1">
              <a:spLocks noChangeArrowheads="1"/>
            </p:cNvSpPr>
            <p:nvPr/>
          </p:nvSpPr>
          <p:spPr bwMode="auto">
            <a:xfrm>
              <a:off x="768" y="3264"/>
              <a:ext cx="1392"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ea typeface="华文新魏" panose="02010800040101010101" pitchFamily="2" charset="-122"/>
                </a:rPr>
                <a:t>逻辑地址</a:t>
              </a:r>
            </a:p>
          </p:txBody>
        </p:sp>
        <p:sp>
          <p:nvSpPr>
            <p:cNvPr id="53" name="Text Box 10">
              <a:extLst>
                <a:ext uri="{FF2B5EF4-FFF2-40B4-BE49-F238E27FC236}">
                  <a16:creationId xmlns:a16="http://schemas.microsoft.com/office/drawing/2014/main" id="{2D36F6CD-83A7-4872-8EC7-9434872E0A66}"/>
                </a:ext>
              </a:extLst>
            </p:cNvPr>
            <p:cNvSpPr txBox="1">
              <a:spLocks noChangeArrowheads="1"/>
            </p:cNvSpPr>
            <p:nvPr/>
          </p:nvSpPr>
          <p:spPr bwMode="auto">
            <a:xfrm>
              <a:off x="3034" y="3199"/>
              <a:ext cx="1392"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ea typeface="华文新魏" panose="02010800040101010101" pitchFamily="2" charset="-122"/>
                </a:rPr>
                <a:t>物理地址</a:t>
              </a:r>
            </a:p>
          </p:txBody>
        </p:sp>
        <p:sp>
          <p:nvSpPr>
            <p:cNvPr id="54" name="Text Box 11">
              <a:extLst>
                <a:ext uri="{FF2B5EF4-FFF2-40B4-BE49-F238E27FC236}">
                  <a16:creationId xmlns:a16="http://schemas.microsoft.com/office/drawing/2014/main" id="{72BC2DC3-C279-4ACD-B4F2-5602350BF8A3}"/>
                </a:ext>
              </a:extLst>
            </p:cNvPr>
            <p:cNvSpPr txBox="1">
              <a:spLocks noChangeArrowheads="1"/>
            </p:cNvSpPr>
            <p:nvPr/>
          </p:nvSpPr>
          <p:spPr bwMode="auto">
            <a:xfrm>
              <a:off x="1828" y="2489"/>
              <a:ext cx="1392"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dirty="0">
                  <a:solidFill>
                    <a:schemeClr val="tx2"/>
                  </a:solidFill>
                  <a:ea typeface="华文新魏" panose="02010800040101010101" pitchFamily="2" charset="-122"/>
                </a:rPr>
                <a:t>非连续</a:t>
              </a:r>
            </a:p>
            <a:p>
              <a:pPr algn="ctr">
                <a:spcBef>
                  <a:spcPct val="50000"/>
                </a:spcBef>
              </a:pPr>
              <a:r>
                <a:rPr lang="zh-CN" altLang="en-US" sz="2400" b="1" dirty="0">
                  <a:solidFill>
                    <a:schemeClr val="tx2"/>
                  </a:solidFill>
                  <a:ea typeface="华文新魏" panose="02010800040101010101" pitchFamily="2" charset="-122"/>
                </a:rPr>
                <a:t>地址映射</a:t>
              </a:r>
            </a:p>
          </p:txBody>
        </p:sp>
      </p:grpSp>
    </p:spTree>
    <p:extLst>
      <p:ext uri="{BB962C8B-B14F-4D97-AF65-F5344CB8AC3E}">
        <p14:creationId xmlns:p14="http://schemas.microsoft.com/office/powerpoint/2010/main" val="66565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10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2549769" y="1703196"/>
            <a:ext cx="7696200" cy="603250"/>
            <a:chOff x="720" y="1152"/>
            <a:chExt cx="4848" cy="380"/>
          </a:xfrm>
        </p:grpSpPr>
        <p:sp>
          <p:nvSpPr>
            <p:cNvPr id="6" name="Rectangle 4"/>
            <p:cNvSpPr>
              <a:spLocks noChangeArrowheads="1"/>
            </p:cNvSpPr>
            <p:nvPr/>
          </p:nvSpPr>
          <p:spPr bwMode="auto">
            <a:xfrm>
              <a:off x="720" y="1152"/>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地址空间和内存都分割大小相等的片</a:t>
              </a:r>
              <a:r>
                <a:rPr lang="en-US" altLang="zh-CN" sz="2400">
                  <a:solidFill>
                    <a:srgbClr val="FF0000"/>
                  </a:solidFill>
                </a:rPr>
                <a:t>(</a:t>
              </a:r>
              <a:r>
                <a:rPr lang="zh-CN" altLang="en-US" sz="2400">
                  <a:solidFill>
                    <a:srgbClr val="FF0000"/>
                  </a:solidFill>
                </a:rPr>
                <a:t>页和页框</a:t>
              </a:r>
              <a:r>
                <a:rPr lang="en-US" altLang="zh-CN" sz="2400">
                  <a:solidFill>
                    <a:srgbClr val="FF0000"/>
                  </a:solidFill>
                </a:rPr>
                <a:t>)</a:t>
              </a:r>
            </a:p>
          </p:txBody>
        </p:sp>
        <p:pic>
          <p:nvPicPr>
            <p:cNvPr id="7" name="Picture 5"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132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6"/>
          <p:cNvGrpSpPr>
            <a:grpSpLocks/>
          </p:cNvGrpSpPr>
          <p:nvPr/>
        </p:nvGrpSpPr>
        <p:grpSpPr bwMode="auto">
          <a:xfrm>
            <a:off x="2549769" y="2242946"/>
            <a:ext cx="7696200" cy="546100"/>
            <a:chOff x="720" y="1492"/>
            <a:chExt cx="4848" cy="344"/>
          </a:xfrm>
        </p:grpSpPr>
        <p:sp>
          <p:nvSpPr>
            <p:cNvPr id="9" name="Rectangle 7"/>
            <p:cNvSpPr>
              <a:spLocks noChangeArrowheads="1"/>
            </p:cNvSpPr>
            <p:nvPr/>
          </p:nvSpPr>
          <p:spPr bwMode="auto">
            <a:xfrm>
              <a:off x="720" y="1492"/>
              <a:ext cx="4848"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每个进程用</a:t>
              </a:r>
              <a:r>
                <a:rPr lang="zh-CN" altLang="en-US" sz="2400" dirty="0">
                  <a:solidFill>
                    <a:srgbClr val="C00000"/>
                  </a:solidFill>
                </a:rPr>
                <a:t>页表</a:t>
              </a:r>
              <a:r>
                <a:rPr lang="zh-CN" altLang="en-US" sz="2400" dirty="0"/>
                <a:t>建立页和页框的映射</a:t>
              </a:r>
            </a:p>
          </p:txBody>
        </p:sp>
        <p:pic>
          <p:nvPicPr>
            <p:cNvPr id="10" name="Picture 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166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9"/>
          <p:cNvGrpSpPr>
            <a:grpSpLocks/>
          </p:cNvGrpSpPr>
          <p:nvPr/>
        </p:nvGrpSpPr>
        <p:grpSpPr bwMode="auto">
          <a:xfrm>
            <a:off x="2549769" y="3385946"/>
            <a:ext cx="7696200" cy="603250"/>
            <a:chOff x="720" y="2185"/>
            <a:chExt cx="4848" cy="380"/>
          </a:xfrm>
        </p:grpSpPr>
        <p:sp>
          <p:nvSpPr>
            <p:cNvPr id="12" name="Rectangle 10"/>
            <p:cNvSpPr>
              <a:spLocks noChangeArrowheads="1"/>
            </p:cNvSpPr>
            <p:nvPr/>
          </p:nvSpPr>
          <p:spPr bwMode="auto">
            <a:xfrm>
              <a:off x="720" y="2185"/>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逻辑地址</a:t>
              </a:r>
              <a:r>
                <a:rPr lang="zh-CN" altLang="en-US" sz="2400">
                  <a:solidFill>
                    <a:srgbClr val="FF0000"/>
                  </a:solidFill>
                </a:rPr>
                <a:t>通过页表算出物理地址</a:t>
              </a:r>
              <a:r>
                <a:rPr lang="zh-CN" altLang="en-US" sz="2400"/>
                <a:t>，到达内存</a:t>
              </a:r>
            </a:p>
          </p:txBody>
        </p:sp>
        <p:pic>
          <p:nvPicPr>
            <p:cNvPr id="13" name="Picture 1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233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2549769" y="3995546"/>
            <a:ext cx="7696200" cy="603250"/>
            <a:chOff x="720" y="2500"/>
            <a:chExt cx="4848" cy="380"/>
          </a:xfrm>
        </p:grpSpPr>
        <p:sp>
          <p:nvSpPr>
            <p:cNvPr id="15" name="Rectangle 13"/>
            <p:cNvSpPr>
              <a:spLocks noChangeArrowheads="1"/>
            </p:cNvSpPr>
            <p:nvPr/>
          </p:nvSpPr>
          <p:spPr bwMode="auto">
            <a:xfrm>
              <a:off x="720" y="2500"/>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进程切换时，页表跟着切换</a:t>
              </a:r>
            </a:p>
          </p:txBody>
        </p:sp>
        <p:pic>
          <p:nvPicPr>
            <p:cNvPr id="16" name="Picture 14"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267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5"/>
          <p:cNvGrpSpPr>
            <a:grpSpLocks/>
          </p:cNvGrpSpPr>
          <p:nvPr/>
        </p:nvGrpSpPr>
        <p:grpSpPr bwMode="auto">
          <a:xfrm>
            <a:off x="2549769" y="2769996"/>
            <a:ext cx="7696200" cy="603250"/>
            <a:chOff x="720" y="1828"/>
            <a:chExt cx="4848" cy="380"/>
          </a:xfrm>
        </p:grpSpPr>
        <p:sp>
          <p:nvSpPr>
            <p:cNvPr id="18" name="Rectangle 16"/>
            <p:cNvSpPr>
              <a:spLocks noChangeArrowheads="1"/>
            </p:cNvSpPr>
            <p:nvPr/>
          </p:nvSpPr>
          <p:spPr bwMode="auto">
            <a:xfrm>
              <a:off x="720" y="1828"/>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进程创建时申请页，可用</a:t>
              </a:r>
              <a:r>
                <a:rPr lang="zh-CN" altLang="en-US" sz="2400" dirty="0">
                  <a:solidFill>
                    <a:srgbClr val="FF0000"/>
                  </a:solidFill>
                </a:rPr>
                <a:t>表、位图</a:t>
              </a:r>
              <a:r>
                <a:rPr lang="zh-CN" altLang="en-US" sz="2400" dirty="0"/>
                <a:t>等结构管理空闲页</a:t>
              </a:r>
              <a:endParaRPr lang="zh-CN" altLang="en-US" sz="2400" dirty="0">
                <a:solidFill>
                  <a:srgbClr val="FF0000"/>
                </a:solidFill>
              </a:endParaRPr>
            </a:p>
          </p:txBody>
        </p:sp>
        <p:pic>
          <p:nvPicPr>
            <p:cNvPr id="19" name="Picture 1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199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18"/>
          <p:cNvSpPr>
            <a:spLocks noChangeArrowheads="1"/>
          </p:cNvSpPr>
          <p:nvPr/>
        </p:nvSpPr>
        <p:spPr bwMode="auto">
          <a:xfrm>
            <a:off x="2168769" y="1066609"/>
            <a:ext cx="52578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实现机理</a:t>
            </a:r>
          </a:p>
        </p:txBody>
      </p:sp>
      <p:sp>
        <p:nvSpPr>
          <p:cNvPr id="21" name="Rectangle 19"/>
          <p:cNvSpPr>
            <a:spLocks noChangeArrowheads="1"/>
          </p:cNvSpPr>
          <p:nvPr/>
        </p:nvSpPr>
        <p:spPr bwMode="auto">
          <a:xfrm>
            <a:off x="2168769" y="4724209"/>
            <a:ext cx="7848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优点：靠近硬件，结构严格，高效使用内存</a:t>
            </a:r>
          </a:p>
        </p:txBody>
      </p:sp>
      <p:sp>
        <p:nvSpPr>
          <p:cNvPr id="22" name="Rectangle 20"/>
          <p:cNvSpPr>
            <a:spLocks noChangeArrowheads="1"/>
          </p:cNvSpPr>
          <p:nvPr/>
        </p:nvSpPr>
        <p:spPr bwMode="auto">
          <a:xfrm>
            <a:off x="2168769" y="5333809"/>
            <a:ext cx="7848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缺点：不符合程序员思考习惯</a:t>
            </a:r>
          </a:p>
        </p:txBody>
      </p:sp>
      <p:sp>
        <p:nvSpPr>
          <p:cNvPr id="23" name="AutoShape 21"/>
          <p:cNvSpPr>
            <a:spLocks noChangeArrowheads="1"/>
          </p:cNvSpPr>
          <p:nvPr/>
        </p:nvSpPr>
        <p:spPr bwMode="auto">
          <a:xfrm rot="10800000">
            <a:off x="7045569" y="3989196"/>
            <a:ext cx="2590800" cy="838200"/>
          </a:xfrm>
          <a:prstGeom prst="wedgeRoundRectCallout">
            <a:avLst>
              <a:gd name="adj1" fmla="val 67338"/>
              <a:gd name="adj2" fmla="val -6420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分页更适合于自动化</a:t>
            </a:r>
            <a:r>
              <a:rPr lang="en-US" altLang="zh-CN" sz="2400"/>
              <a:t>(</a:t>
            </a:r>
            <a:r>
              <a:rPr lang="zh-CN" altLang="en-US" sz="2400"/>
              <a:t>硬件实现</a:t>
            </a:r>
            <a:r>
              <a:rPr lang="en-US" altLang="zh-CN" sz="2400"/>
              <a:t>)!</a:t>
            </a:r>
          </a:p>
        </p:txBody>
      </p:sp>
      <p:sp>
        <p:nvSpPr>
          <p:cNvPr id="26" name="Rounded Rectangle 10"/>
          <p:cNvSpPr/>
          <p:nvPr/>
        </p:nvSpPr>
        <p:spPr>
          <a:xfrm>
            <a:off x="517802" y="126085"/>
            <a:ext cx="3561829"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分页存储管理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总结</a:t>
            </a:r>
          </a:p>
        </p:txBody>
      </p:sp>
    </p:spTree>
    <p:extLst>
      <p:ext uri="{BB962C8B-B14F-4D97-AF65-F5344CB8AC3E}">
        <p14:creationId xmlns:p14="http://schemas.microsoft.com/office/powerpoint/2010/main" val="295322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par>
                          <p:cTn id="38" fill="hold">
                            <p:stCondLst>
                              <p:cond delay="1000"/>
                            </p:stCondLst>
                            <p:childTnLst>
                              <p:par>
                                <p:cTn id="39" presetID="9"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5467124" y="4345912"/>
            <a:ext cx="2392362" cy="1905000"/>
            <a:chOff x="2621" y="2880"/>
            <a:chExt cx="1411" cy="1200"/>
          </a:xfrm>
        </p:grpSpPr>
        <p:sp>
          <p:nvSpPr>
            <p:cNvPr id="6" name="Rectangle 4"/>
            <p:cNvSpPr>
              <a:spLocks noChangeArrowheads="1"/>
            </p:cNvSpPr>
            <p:nvPr/>
          </p:nvSpPr>
          <p:spPr bwMode="auto">
            <a:xfrm>
              <a:off x="2621" y="2880"/>
              <a:ext cx="940" cy="269"/>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页框号</a:t>
              </a:r>
            </a:p>
          </p:txBody>
        </p:sp>
        <p:sp>
          <p:nvSpPr>
            <p:cNvPr id="7" name="Rectangle 5"/>
            <p:cNvSpPr>
              <a:spLocks noChangeArrowheads="1"/>
            </p:cNvSpPr>
            <p:nvPr/>
          </p:nvSpPr>
          <p:spPr bwMode="auto">
            <a:xfrm>
              <a:off x="3528" y="2880"/>
              <a:ext cx="504" cy="269"/>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保护</a:t>
              </a:r>
            </a:p>
          </p:txBody>
        </p:sp>
        <p:sp>
          <p:nvSpPr>
            <p:cNvPr id="8" name="Rectangle 6"/>
            <p:cNvSpPr>
              <a:spLocks noChangeArrowheads="1"/>
            </p:cNvSpPr>
            <p:nvPr/>
          </p:nvSpPr>
          <p:spPr bwMode="auto">
            <a:xfrm>
              <a:off x="2621" y="3139"/>
              <a:ext cx="940" cy="221"/>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5</a:t>
              </a:r>
            </a:p>
          </p:txBody>
        </p:sp>
        <p:sp>
          <p:nvSpPr>
            <p:cNvPr id="9" name="Rectangle 7"/>
            <p:cNvSpPr>
              <a:spLocks noChangeArrowheads="1"/>
            </p:cNvSpPr>
            <p:nvPr/>
          </p:nvSpPr>
          <p:spPr bwMode="auto">
            <a:xfrm>
              <a:off x="3528" y="3139"/>
              <a:ext cx="504" cy="221"/>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sp>
          <p:nvSpPr>
            <p:cNvPr id="10" name="Rectangle 8"/>
            <p:cNvSpPr>
              <a:spLocks noChangeArrowheads="1"/>
            </p:cNvSpPr>
            <p:nvPr/>
          </p:nvSpPr>
          <p:spPr bwMode="auto">
            <a:xfrm>
              <a:off x="2621" y="3360"/>
              <a:ext cx="94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a:t>
              </a:r>
            </a:p>
          </p:txBody>
        </p:sp>
        <p:sp>
          <p:nvSpPr>
            <p:cNvPr id="11" name="Rectangle 9"/>
            <p:cNvSpPr>
              <a:spLocks noChangeArrowheads="1"/>
            </p:cNvSpPr>
            <p:nvPr/>
          </p:nvSpPr>
          <p:spPr bwMode="auto">
            <a:xfrm>
              <a:off x="3528" y="3360"/>
              <a:ext cx="504"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12" name="Rectangle 10"/>
            <p:cNvSpPr>
              <a:spLocks noChangeArrowheads="1"/>
            </p:cNvSpPr>
            <p:nvPr/>
          </p:nvSpPr>
          <p:spPr bwMode="auto">
            <a:xfrm>
              <a:off x="2621" y="3600"/>
              <a:ext cx="94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3</a:t>
              </a:r>
            </a:p>
          </p:txBody>
        </p:sp>
        <p:sp>
          <p:nvSpPr>
            <p:cNvPr id="13" name="Rectangle 11"/>
            <p:cNvSpPr>
              <a:spLocks noChangeArrowheads="1"/>
            </p:cNvSpPr>
            <p:nvPr/>
          </p:nvSpPr>
          <p:spPr bwMode="auto">
            <a:xfrm>
              <a:off x="3528" y="3600"/>
              <a:ext cx="504"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14" name="Rectangle 12"/>
            <p:cNvSpPr>
              <a:spLocks noChangeArrowheads="1"/>
            </p:cNvSpPr>
            <p:nvPr/>
          </p:nvSpPr>
          <p:spPr bwMode="auto">
            <a:xfrm>
              <a:off x="2621" y="3840"/>
              <a:ext cx="940"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7</a:t>
              </a:r>
            </a:p>
          </p:txBody>
        </p:sp>
        <p:sp>
          <p:nvSpPr>
            <p:cNvPr id="15" name="Rectangle 13"/>
            <p:cNvSpPr>
              <a:spLocks noChangeArrowheads="1"/>
            </p:cNvSpPr>
            <p:nvPr/>
          </p:nvSpPr>
          <p:spPr bwMode="auto">
            <a:xfrm>
              <a:off x="3528" y="3840"/>
              <a:ext cx="504" cy="24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grpSp>
      <p:grpSp>
        <p:nvGrpSpPr>
          <p:cNvPr id="17" name="Group 15"/>
          <p:cNvGrpSpPr>
            <a:grpSpLocks/>
          </p:cNvGrpSpPr>
          <p:nvPr/>
        </p:nvGrpSpPr>
        <p:grpSpPr bwMode="auto">
          <a:xfrm>
            <a:off x="5711599" y="1145512"/>
            <a:ext cx="4724400" cy="1916113"/>
            <a:chOff x="2640" y="761"/>
            <a:chExt cx="2935" cy="1207"/>
          </a:xfrm>
        </p:grpSpPr>
        <p:sp>
          <p:nvSpPr>
            <p:cNvPr id="18" name="Rectangle 16"/>
            <p:cNvSpPr>
              <a:spLocks noChangeArrowheads="1"/>
            </p:cNvSpPr>
            <p:nvPr/>
          </p:nvSpPr>
          <p:spPr bwMode="auto">
            <a:xfrm>
              <a:off x="3226" y="761"/>
              <a:ext cx="910" cy="26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基址</a:t>
              </a:r>
            </a:p>
          </p:txBody>
        </p:sp>
        <p:sp>
          <p:nvSpPr>
            <p:cNvPr id="19" name="Rectangle 17"/>
            <p:cNvSpPr>
              <a:spLocks noChangeArrowheads="1"/>
            </p:cNvSpPr>
            <p:nvPr/>
          </p:nvSpPr>
          <p:spPr bwMode="auto">
            <a:xfrm>
              <a:off x="4135" y="761"/>
              <a:ext cx="952" cy="26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长度</a:t>
              </a:r>
            </a:p>
          </p:txBody>
        </p:sp>
        <p:sp>
          <p:nvSpPr>
            <p:cNvPr id="20" name="Rectangle 18"/>
            <p:cNvSpPr>
              <a:spLocks noChangeArrowheads="1"/>
            </p:cNvSpPr>
            <p:nvPr/>
          </p:nvSpPr>
          <p:spPr bwMode="auto">
            <a:xfrm>
              <a:off x="5087" y="761"/>
              <a:ext cx="488" cy="26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保护</a:t>
              </a:r>
            </a:p>
          </p:txBody>
        </p:sp>
        <p:sp>
          <p:nvSpPr>
            <p:cNvPr id="21" name="Rectangle 19"/>
            <p:cNvSpPr>
              <a:spLocks noChangeArrowheads="1"/>
            </p:cNvSpPr>
            <p:nvPr/>
          </p:nvSpPr>
          <p:spPr bwMode="auto">
            <a:xfrm>
              <a:off x="2640" y="761"/>
              <a:ext cx="586" cy="26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段号</a:t>
              </a:r>
            </a:p>
          </p:txBody>
        </p:sp>
        <p:sp>
          <p:nvSpPr>
            <p:cNvPr id="22" name="Rectangle 20"/>
            <p:cNvSpPr>
              <a:spLocks noChangeArrowheads="1"/>
            </p:cNvSpPr>
            <p:nvPr/>
          </p:nvSpPr>
          <p:spPr bwMode="auto">
            <a:xfrm>
              <a:off x="3226" y="1027"/>
              <a:ext cx="910" cy="221"/>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0x4000</a:t>
              </a:r>
            </a:p>
          </p:txBody>
        </p:sp>
        <p:sp>
          <p:nvSpPr>
            <p:cNvPr id="23" name="Rectangle 21"/>
            <p:cNvSpPr>
              <a:spLocks noChangeArrowheads="1"/>
            </p:cNvSpPr>
            <p:nvPr/>
          </p:nvSpPr>
          <p:spPr bwMode="auto">
            <a:xfrm>
              <a:off x="4135" y="1027"/>
              <a:ext cx="952" cy="221"/>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0x0800</a:t>
              </a:r>
            </a:p>
          </p:txBody>
        </p:sp>
        <p:sp>
          <p:nvSpPr>
            <p:cNvPr id="24" name="Rectangle 22"/>
            <p:cNvSpPr>
              <a:spLocks noChangeArrowheads="1"/>
            </p:cNvSpPr>
            <p:nvPr/>
          </p:nvSpPr>
          <p:spPr bwMode="auto">
            <a:xfrm>
              <a:off x="5087" y="1027"/>
              <a:ext cx="488" cy="221"/>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sp>
          <p:nvSpPr>
            <p:cNvPr id="25" name="Rectangle 23"/>
            <p:cNvSpPr>
              <a:spLocks noChangeArrowheads="1"/>
            </p:cNvSpPr>
            <p:nvPr/>
          </p:nvSpPr>
          <p:spPr bwMode="auto">
            <a:xfrm>
              <a:off x="2640" y="1027"/>
              <a:ext cx="586" cy="221"/>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a:t>
              </a:r>
            </a:p>
          </p:txBody>
        </p:sp>
        <p:sp>
          <p:nvSpPr>
            <p:cNvPr id="26" name="Rectangle 24"/>
            <p:cNvSpPr>
              <a:spLocks noChangeArrowheads="1"/>
            </p:cNvSpPr>
            <p:nvPr/>
          </p:nvSpPr>
          <p:spPr bwMode="auto">
            <a:xfrm>
              <a:off x="3226" y="1248"/>
              <a:ext cx="910"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0x4800</a:t>
              </a:r>
            </a:p>
          </p:txBody>
        </p:sp>
        <p:sp>
          <p:nvSpPr>
            <p:cNvPr id="27" name="Rectangle 25"/>
            <p:cNvSpPr>
              <a:spLocks noChangeArrowheads="1"/>
            </p:cNvSpPr>
            <p:nvPr/>
          </p:nvSpPr>
          <p:spPr bwMode="auto">
            <a:xfrm>
              <a:off x="4135" y="1248"/>
              <a:ext cx="952"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0x1400</a:t>
              </a:r>
            </a:p>
          </p:txBody>
        </p:sp>
        <p:sp>
          <p:nvSpPr>
            <p:cNvPr id="28" name="Rectangle 26"/>
            <p:cNvSpPr>
              <a:spLocks noChangeArrowheads="1"/>
            </p:cNvSpPr>
            <p:nvPr/>
          </p:nvSpPr>
          <p:spPr bwMode="auto">
            <a:xfrm>
              <a:off x="5087" y="1248"/>
              <a:ext cx="488"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29" name="Rectangle 27"/>
            <p:cNvSpPr>
              <a:spLocks noChangeArrowheads="1"/>
            </p:cNvSpPr>
            <p:nvPr/>
          </p:nvSpPr>
          <p:spPr bwMode="auto">
            <a:xfrm>
              <a:off x="2640" y="1248"/>
              <a:ext cx="586"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a:t>
              </a:r>
            </a:p>
          </p:txBody>
        </p:sp>
        <p:sp>
          <p:nvSpPr>
            <p:cNvPr id="30" name="Rectangle 28"/>
            <p:cNvSpPr>
              <a:spLocks noChangeArrowheads="1"/>
            </p:cNvSpPr>
            <p:nvPr/>
          </p:nvSpPr>
          <p:spPr bwMode="auto">
            <a:xfrm>
              <a:off x="3226" y="1488"/>
              <a:ext cx="910"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0xF000</a:t>
              </a:r>
            </a:p>
          </p:txBody>
        </p:sp>
        <p:sp>
          <p:nvSpPr>
            <p:cNvPr id="31" name="Rectangle 29"/>
            <p:cNvSpPr>
              <a:spLocks noChangeArrowheads="1"/>
            </p:cNvSpPr>
            <p:nvPr/>
          </p:nvSpPr>
          <p:spPr bwMode="auto">
            <a:xfrm>
              <a:off x="4135" y="1488"/>
              <a:ext cx="952"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0x1000</a:t>
              </a:r>
            </a:p>
          </p:txBody>
        </p:sp>
        <p:sp>
          <p:nvSpPr>
            <p:cNvPr id="32" name="Rectangle 30"/>
            <p:cNvSpPr>
              <a:spLocks noChangeArrowheads="1"/>
            </p:cNvSpPr>
            <p:nvPr/>
          </p:nvSpPr>
          <p:spPr bwMode="auto">
            <a:xfrm>
              <a:off x="5087" y="1488"/>
              <a:ext cx="488"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33" name="Rectangle 31"/>
            <p:cNvSpPr>
              <a:spLocks noChangeArrowheads="1"/>
            </p:cNvSpPr>
            <p:nvPr/>
          </p:nvSpPr>
          <p:spPr bwMode="auto">
            <a:xfrm>
              <a:off x="2640" y="1488"/>
              <a:ext cx="586"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2</a:t>
              </a:r>
            </a:p>
          </p:txBody>
        </p:sp>
        <p:sp>
          <p:nvSpPr>
            <p:cNvPr id="34" name="Rectangle 32"/>
            <p:cNvSpPr>
              <a:spLocks noChangeArrowheads="1"/>
            </p:cNvSpPr>
            <p:nvPr/>
          </p:nvSpPr>
          <p:spPr bwMode="auto">
            <a:xfrm>
              <a:off x="3226" y="1728"/>
              <a:ext cx="910"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0x0000</a:t>
              </a:r>
            </a:p>
          </p:txBody>
        </p:sp>
        <p:sp>
          <p:nvSpPr>
            <p:cNvPr id="35" name="Rectangle 33"/>
            <p:cNvSpPr>
              <a:spLocks noChangeArrowheads="1"/>
            </p:cNvSpPr>
            <p:nvPr/>
          </p:nvSpPr>
          <p:spPr bwMode="auto">
            <a:xfrm>
              <a:off x="4135" y="1728"/>
              <a:ext cx="952"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0x3000</a:t>
              </a:r>
            </a:p>
          </p:txBody>
        </p:sp>
        <p:sp>
          <p:nvSpPr>
            <p:cNvPr id="36" name="Rectangle 34"/>
            <p:cNvSpPr>
              <a:spLocks noChangeArrowheads="1"/>
            </p:cNvSpPr>
            <p:nvPr/>
          </p:nvSpPr>
          <p:spPr bwMode="auto">
            <a:xfrm>
              <a:off x="5087" y="1728"/>
              <a:ext cx="488"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sp>
          <p:nvSpPr>
            <p:cNvPr id="37" name="Rectangle 35"/>
            <p:cNvSpPr>
              <a:spLocks noChangeArrowheads="1"/>
            </p:cNvSpPr>
            <p:nvPr/>
          </p:nvSpPr>
          <p:spPr bwMode="auto">
            <a:xfrm>
              <a:off x="2640" y="1728"/>
              <a:ext cx="586" cy="24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3</a:t>
              </a:r>
            </a:p>
          </p:txBody>
        </p:sp>
      </p:grpSp>
      <p:sp>
        <p:nvSpPr>
          <p:cNvPr id="38" name="AutoShape 36"/>
          <p:cNvSpPr>
            <a:spLocks noChangeArrowheads="1"/>
          </p:cNvSpPr>
          <p:nvPr/>
        </p:nvSpPr>
        <p:spPr bwMode="auto">
          <a:xfrm>
            <a:off x="2754086" y="1297912"/>
            <a:ext cx="304800" cy="152400"/>
          </a:xfrm>
          <a:prstGeom prst="rightArrow">
            <a:avLst>
              <a:gd name="adj1" fmla="val 50000"/>
              <a:gd name="adj2" fmla="val 50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9" name="Rectangle 37"/>
          <p:cNvSpPr>
            <a:spLocks noChangeArrowheads="1"/>
          </p:cNvSpPr>
          <p:nvPr/>
        </p:nvSpPr>
        <p:spPr bwMode="auto">
          <a:xfrm>
            <a:off x="3135086" y="1145512"/>
            <a:ext cx="2514600" cy="466725"/>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rPr>
              <a:t>段号</a:t>
            </a:r>
            <a:r>
              <a:rPr lang="en-US" altLang="zh-CN" sz="2400">
                <a:solidFill>
                  <a:srgbClr val="FF0000"/>
                </a:solidFill>
              </a:rPr>
              <a:t>+</a:t>
            </a:r>
            <a:r>
              <a:rPr lang="zh-CN" altLang="en-US" sz="2400">
                <a:solidFill>
                  <a:srgbClr val="FF0000"/>
                </a:solidFill>
              </a:rPr>
              <a:t>偏移</a:t>
            </a:r>
            <a:r>
              <a:rPr lang="en-US" altLang="zh-CN" sz="2400">
                <a:solidFill>
                  <a:srgbClr val="FF0000"/>
                </a:solidFill>
              </a:rPr>
              <a:t>(cs:ip)</a:t>
            </a:r>
          </a:p>
        </p:txBody>
      </p:sp>
      <p:pic>
        <p:nvPicPr>
          <p:cNvPr id="40" name="Picture 3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1086" y="916912"/>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9" descr="j02929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2486" y="4968212"/>
            <a:ext cx="1066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40"/>
          <p:cNvSpPr>
            <a:spLocks/>
          </p:cNvSpPr>
          <p:nvPr/>
        </p:nvSpPr>
        <p:spPr bwMode="auto">
          <a:xfrm>
            <a:off x="4963886" y="1602712"/>
            <a:ext cx="1066800" cy="546100"/>
          </a:xfrm>
          <a:custGeom>
            <a:avLst/>
            <a:gdLst>
              <a:gd name="T0" fmla="*/ 0 w 672"/>
              <a:gd name="T1" fmla="*/ 0 h 344"/>
              <a:gd name="T2" fmla="*/ 2147483646 w 672"/>
              <a:gd name="T3" fmla="*/ 2147483646 h 344"/>
              <a:gd name="T4" fmla="*/ 2147483646 w 672"/>
              <a:gd name="T5" fmla="*/ 2147483646 h 344"/>
              <a:gd name="T6" fmla="*/ 0 60000 65536"/>
              <a:gd name="T7" fmla="*/ 0 60000 65536"/>
              <a:gd name="T8" fmla="*/ 0 60000 65536"/>
            </a:gdLst>
            <a:ahLst/>
            <a:cxnLst>
              <a:cxn ang="T6">
                <a:pos x="T0" y="T1"/>
              </a:cxn>
              <a:cxn ang="T7">
                <a:pos x="T2" y="T3"/>
              </a:cxn>
              <a:cxn ang="T8">
                <a:pos x="T4" y="T5"/>
              </a:cxn>
            </a:cxnLst>
            <a:rect l="0" t="0" r="r" b="b"/>
            <a:pathLst>
              <a:path w="672" h="344">
                <a:moveTo>
                  <a:pt x="0" y="0"/>
                </a:moveTo>
                <a:cubicBezTo>
                  <a:pt x="16" y="116"/>
                  <a:pt x="32" y="232"/>
                  <a:pt x="144" y="288"/>
                </a:cubicBezTo>
                <a:cubicBezTo>
                  <a:pt x="256" y="344"/>
                  <a:pt x="464" y="340"/>
                  <a:pt x="672" y="336"/>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Freeform 41"/>
          <p:cNvSpPr>
            <a:spLocks/>
          </p:cNvSpPr>
          <p:nvPr/>
        </p:nvSpPr>
        <p:spPr bwMode="auto">
          <a:xfrm>
            <a:off x="5268686" y="1602712"/>
            <a:ext cx="1828800" cy="1828800"/>
          </a:xfrm>
          <a:custGeom>
            <a:avLst/>
            <a:gdLst>
              <a:gd name="T0" fmla="*/ 0 w 912"/>
              <a:gd name="T1" fmla="*/ 0 h 1008"/>
              <a:gd name="T2" fmla="*/ 2147483646 w 912"/>
              <a:gd name="T3" fmla="*/ 2147483646 h 1008"/>
              <a:gd name="T4" fmla="*/ 2147483646 w 912"/>
              <a:gd name="T5" fmla="*/ 2147483646 h 1008"/>
              <a:gd name="T6" fmla="*/ 2147483646 w 912"/>
              <a:gd name="T7" fmla="*/ 2147483646 h 1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1008">
                <a:moveTo>
                  <a:pt x="0" y="0"/>
                </a:moveTo>
                <a:cubicBezTo>
                  <a:pt x="8" y="0"/>
                  <a:pt x="16" y="0"/>
                  <a:pt x="48" y="96"/>
                </a:cubicBezTo>
                <a:cubicBezTo>
                  <a:pt x="80" y="192"/>
                  <a:pt x="48" y="424"/>
                  <a:pt x="192" y="576"/>
                </a:cubicBezTo>
                <a:cubicBezTo>
                  <a:pt x="336" y="728"/>
                  <a:pt x="624" y="868"/>
                  <a:pt x="912" y="1008"/>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 name="Group 42"/>
          <p:cNvGrpSpPr>
            <a:grpSpLocks/>
          </p:cNvGrpSpPr>
          <p:nvPr/>
        </p:nvGrpSpPr>
        <p:grpSpPr bwMode="auto">
          <a:xfrm>
            <a:off x="2677886" y="1602712"/>
            <a:ext cx="4876800" cy="2286000"/>
            <a:chOff x="864" y="1152"/>
            <a:chExt cx="3072" cy="1440"/>
          </a:xfrm>
        </p:grpSpPr>
        <p:sp>
          <p:nvSpPr>
            <p:cNvPr id="45" name="Rectangle 43"/>
            <p:cNvSpPr>
              <a:spLocks noChangeArrowheads="1"/>
            </p:cNvSpPr>
            <p:nvPr/>
          </p:nvSpPr>
          <p:spPr bwMode="auto">
            <a:xfrm>
              <a:off x="864" y="187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rPr>
                <a:t>逻辑地址</a:t>
              </a:r>
            </a:p>
          </p:txBody>
        </p:sp>
        <p:sp>
          <p:nvSpPr>
            <p:cNvPr id="46" name="Line 44"/>
            <p:cNvSpPr>
              <a:spLocks noChangeShapeType="1"/>
            </p:cNvSpPr>
            <p:nvPr/>
          </p:nvSpPr>
          <p:spPr bwMode="auto">
            <a:xfrm flipV="1">
              <a:off x="1440" y="1152"/>
              <a:ext cx="336" cy="62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5"/>
            <p:cNvSpPr>
              <a:spLocks noChangeShapeType="1"/>
            </p:cNvSpPr>
            <p:nvPr/>
          </p:nvSpPr>
          <p:spPr bwMode="auto">
            <a:xfrm>
              <a:off x="1824" y="2064"/>
              <a:ext cx="2112" cy="52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 name="Line 46"/>
          <p:cNvSpPr>
            <a:spLocks noChangeShapeType="1"/>
          </p:cNvSpPr>
          <p:nvPr/>
        </p:nvSpPr>
        <p:spPr bwMode="auto">
          <a:xfrm>
            <a:off x="7326086" y="2212312"/>
            <a:ext cx="0" cy="990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 name="Group 47"/>
          <p:cNvGrpSpPr>
            <a:grpSpLocks/>
          </p:cNvGrpSpPr>
          <p:nvPr/>
        </p:nvGrpSpPr>
        <p:grpSpPr bwMode="auto">
          <a:xfrm>
            <a:off x="7097486" y="3215612"/>
            <a:ext cx="457200" cy="444500"/>
            <a:chOff x="2832" y="2312"/>
            <a:chExt cx="624" cy="576"/>
          </a:xfrm>
        </p:grpSpPr>
        <p:sp>
          <p:nvSpPr>
            <p:cNvPr id="50" name="Oval 48"/>
            <p:cNvSpPr>
              <a:spLocks noChangeArrowheads="1"/>
            </p:cNvSpPr>
            <p:nvPr/>
          </p:nvSpPr>
          <p:spPr bwMode="auto">
            <a:xfrm>
              <a:off x="2832" y="2312"/>
              <a:ext cx="624" cy="576"/>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endParaRPr lang="zh-CN" altLang="zh-CN" sz="2000">
                <a:solidFill>
                  <a:srgbClr val="00FFFF"/>
                </a:solidFill>
                <a:latin typeface="Comic Sans MS" panose="030F0702030302020204" pitchFamily="66" charset="0"/>
              </a:endParaRPr>
            </a:p>
          </p:txBody>
        </p:sp>
        <p:sp>
          <p:nvSpPr>
            <p:cNvPr id="51" name="Line 49"/>
            <p:cNvSpPr>
              <a:spLocks noChangeShapeType="1"/>
            </p:cNvSpPr>
            <p:nvPr/>
          </p:nvSpPr>
          <p:spPr bwMode="auto">
            <a:xfrm>
              <a:off x="2976" y="2600"/>
              <a:ext cx="351" cy="1"/>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50"/>
            <p:cNvSpPr>
              <a:spLocks noChangeShapeType="1"/>
            </p:cNvSpPr>
            <p:nvPr/>
          </p:nvSpPr>
          <p:spPr bwMode="auto">
            <a:xfrm flipV="1">
              <a:off x="3150" y="2435"/>
              <a:ext cx="1" cy="329"/>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51"/>
          <p:cNvGrpSpPr>
            <a:grpSpLocks/>
          </p:cNvGrpSpPr>
          <p:nvPr/>
        </p:nvGrpSpPr>
        <p:grpSpPr bwMode="auto">
          <a:xfrm>
            <a:off x="7478486" y="3574387"/>
            <a:ext cx="2819400" cy="466725"/>
            <a:chOff x="3888" y="2394"/>
            <a:chExt cx="1776" cy="294"/>
          </a:xfrm>
        </p:grpSpPr>
        <p:sp>
          <p:nvSpPr>
            <p:cNvPr id="54" name="Rectangle 52"/>
            <p:cNvSpPr>
              <a:spLocks noChangeArrowheads="1"/>
            </p:cNvSpPr>
            <p:nvPr/>
          </p:nvSpPr>
          <p:spPr bwMode="auto">
            <a:xfrm>
              <a:off x="4032" y="2394"/>
              <a:ext cx="768" cy="294"/>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rPr>
                <a:t>页号</a:t>
              </a:r>
            </a:p>
          </p:txBody>
        </p:sp>
        <p:sp>
          <p:nvSpPr>
            <p:cNvPr id="55" name="Rectangle 53"/>
            <p:cNvSpPr>
              <a:spLocks noChangeArrowheads="1"/>
            </p:cNvSpPr>
            <p:nvPr/>
          </p:nvSpPr>
          <p:spPr bwMode="auto">
            <a:xfrm>
              <a:off x="4800" y="2394"/>
              <a:ext cx="864" cy="294"/>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rPr>
                <a:t>偏移</a:t>
              </a:r>
            </a:p>
          </p:txBody>
        </p:sp>
        <p:sp>
          <p:nvSpPr>
            <p:cNvPr id="56" name="Line 54"/>
            <p:cNvSpPr>
              <a:spLocks noChangeShapeType="1"/>
            </p:cNvSpPr>
            <p:nvPr/>
          </p:nvSpPr>
          <p:spPr bwMode="auto">
            <a:xfrm>
              <a:off x="3888" y="2448"/>
              <a:ext cx="144" cy="14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 name="Freeform 55"/>
          <p:cNvSpPr>
            <a:spLocks/>
          </p:cNvSpPr>
          <p:nvPr/>
        </p:nvSpPr>
        <p:spPr bwMode="auto">
          <a:xfrm>
            <a:off x="6487886" y="4041112"/>
            <a:ext cx="1752600" cy="1676400"/>
          </a:xfrm>
          <a:custGeom>
            <a:avLst/>
            <a:gdLst>
              <a:gd name="T0" fmla="*/ 2147483646 w 1104"/>
              <a:gd name="T1" fmla="*/ 0 h 1056"/>
              <a:gd name="T2" fmla="*/ 2147483646 w 1104"/>
              <a:gd name="T3" fmla="*/ 2147483646 h 1056"/>
              <a:gd name="T4" fmla="*/ 0 w 1104"/>
              <a:gd name="T5" fmla="*/ 2147483646 h 1056"/>
              <a:gd name="T6" fmla="*/ 0 60000 65536"/>
              <a:gd name="T7" fmla="*/ 0 60000 65536"/>
              <a:gd name="T8" fmla="*/ 0 60000 65536"/>
            </a:gdLst>
            <a:ahLst/>
            <a:cxnLst>
              <a:cxn ang="T6">
                <a:pos x="T0" y="T1"/>
              </a:cxn>
              <a:cxn ang="T7">
                <a:pos x="T2" y="T3"/>
              </a:cxn>
              <a:cxn ang="T8">
                <a:pos x="T4" y="T5"/>
              </a:cxn>
            </a:cxnLst>
            <a:rect l="0" t="0" r="r" b="b"/>
            <a:pathLst>
              <a:path w="1104" h="1056">
                <a:moveTo>
                  <a:pt x="1104" y="0"/>
                </a:moveTo>
                <a:cubicBezTo>
                  <a:pt x="1076" y="320"/>
                  <a:pt x="1048" y="640"/>
                  <a:pt x="864" y="816"/>
                </a:cubicBezTo>
                <a:cubicBezTo>
                  <a:pt x="680" y="992"/>
                  <a:pt x="340" y="1024"/>
                  <a:pt x="0" y="1056"/>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8" name="Group 56"/>
          <p:cNvGrpSpPr>
            <a:grpSpLocks/>
          </p:cNvGrpSpPr>
          <p:nvPr/>
        </p:nvGrpSpPr>
        <p:grpSpPr bwMode="auto">
          <a:xfrm>
            <a:off x="2144486" y="3736312"/>
            <a:ext cx="3200400" cy="1066800"/>
            <a:chOff x="528" y="2496"/>
            <a:chExt cx="1968" cy="672"/>
          </a:xfrm>
        </p:grpSpPr>
        <p:sp>
          <p:nvSpPr>
            <p:cNvPr id="59" name="Rectangle 57"/>
            <p:cNvSpPr>
              <a:spLocks noChangeArrowheads="1"/>
            </p:cNvSpPr>
            <p:nvPr/>
          </p:nvSpPr>
          <p:spPr bwMode="auto">
            <a:xfrm>
              <a:off x="1511" y="2832"/>
              <a:ext cx="985" cy="336"/>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a:solidFill>
                    <a:srgbClr val="FF0000"/>
                  </a:solidFill>
                  <a:latin typeface="Courier New" panose="02070309020205020404" pitchFamily="49" charset="0"/>
                </a:rPr>
                <a:t>偏移</a:t>
              </a:r>
            </a:p>
          </p:txBody>
        </p:sp>
        <p:sp>
          <p:nvSpPr>
            <p:cNvPr id="60" name="Text Box 58"/>
            <p:cNvSpPr txBox="1">
              <a:spLocks noChangeArrowheads="1"/>
            </p:cNvSpPr>
            <p:nvPr/>
          </p:nvSpPr>
          <p:spPr bwMode="auto">
            <a:xfrm>
              <a:off x="528" y="249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accent2"/>
                  </a:solidFill>
                </a:rPr>
                <a:t>物理地址</a:t>
              </a:r>
            </a:p>
          </p:txBody>
        </p:sp>
        <p:sp>
          <p:nvSpPr>
            <p:cNvPr id="61" name="Rectangle 59"/>
            <p:cNvSpPr>
              <a:spLocks noChangeArrowheads="1"/>
            </p:cNvSpPr>
            <p:nvPr/>
          </p:nvSpPr>
          <p:spPr bwMode="auto">
            <a:xfrm>
              <a:off x="530" y="2832"/>
              <a:ext cx="985" cy="336"/>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dirty="0">
                  <a:solidFill>
                    <a:srgbClr val="FF0000"/>
                  </a:solidFill>
                  <a:latin typeface="Courier New" panose="02070309020205020404" pitchFamily="49" charset="0"/>
                </a:rPr>
                <a:t>物理页号</a:t>
              </a:r>
            </a:p>
          </p:txBody>
        </p:sp>
      </p:grpSp>
      <p:sp>
        <p:nvSpPr>
          <p:cNvPr id="62" name="Freeform 60"/>
          <p:cNvSpPr>
            <a:spLocks/>
          </p:cNvSpPr>
          <p:nvPr/>
        </p:nvSpPr>
        <p:spPr bwMode="auto">
          <a:xfrm>
            <a:off x="3363686" y="4726912"/>
            <a:ext cx="2362200" cy="977900"/>
          </a:xfrm>
          <a:custGeom>
            <a:avLst/>
            <a:gdLst>
              <a:gd name="T0" fmla="*/ 2147483646 w 1488"/>
              <a:gd name="T1" fmla="*/ 2147483646 h 808"/>
              <a:gd name="T2" fmla="*/ 2147483646 w 1488"/>
              <a:gd name="T3" fmla="*/ 2147483646 h 808"/>
              <a:gd name="T4" fmla="*/ 2147483646 w 1488"/>
              <a:gd name="T5" fmla="*/ 2147483646 h 808"/>
              <a:gd name="T6" fmla="*/ 0 w 1488"/>
              <a:gd name="T7" fmla="*/ 0 h 8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8" h="808">
                <a:moveTo>
                  <a:pt x="1488" y="768"/>
                </a:moveTo>
                <a:cubicBezTo>
                  <a:pt x="1276" y="788"/>
                  <a:pt x="1064" y="808"/>
                  <a:pt x="864" y="768"/>
                </a:cubicBezTo>
                <a:cubicBezTo>
                  <a:pt x="664" y="728"/>
                  <a:pt x="432" y="656"/>
                  <a:pt x="288" y="528"/>
                </a:cubicBezTo>
                <a:cubicBezTo>
                  <a:pt x="144" y="400"/>
                  <a:pt x="72" y="200"/>
                  <a:pt x="0" y="0"/>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61"/>
          <p:cNvSpPr>
            <a:spLocks/>
          </p:cNvSpPr>
          <p:nvPr/>
        </p:nvSpPr>
        <p:spPr bwMode="auto">
          <a:xfrm>
            <a:off x="5116286" y="3736312"/>
            <a:ext cx="4114800" cy="762000"/>
          </a:xfrm>
          <a:custGeom>
            <a:avLst/>
            <a:gdLst>
              <a:gd name="T0" fmla="*/ 2147483646 w 2592"/>
              <a:gd name="T1" fmla="*/ 0 h 480"/>
              <a:gd name="T2" fmla="*/ 2147483646 w 2592"/>
              <a:gd name="T3" fmla="*/ 2147483646 h 480"/>
              <a:gd name="T4" fmla="*/ 2147483646 w 2592"/>
              <a:gd name="T5" fmla="*/ 2147483646 h 480"/>
              <a:gd name="T6" fmla="*/ 0 w 259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2" h="480">
                <a:moveTo>
                  <a:pt x="2592" y="0"/>
                </a:moveTo>
                <a:cubicBezTo>
                  <a:pt x="2516" y="64"/>
                  <a:pt x="2440" y="128"/>
                  <a:pt x="2112" y="192"/>
                </a:cubicBezTo>
                <a:cubicBezTo>
                  <a:pt x="1784" y="256"/>
                  <a:pt x="976" y="336"/>
                  <a:pt x="624" y="384"/>
                </a:cubicBezTo>
                <a:cubicBezTo>
                  <a:pt x="272" y="432"/>
                  <a:pt x="136" y="456"/>
                  <a:pt x="0" y="480"/>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AutoShape 62"/>
          <p:cNvSpPr>
            <a:spLocks noChangeArrowheads="1"/>
          </p:cNvSpPr>
          <p:nvPr/>
        </p:nvSpPr>
        <p:spPr bwMode="auto">
          <a:xfrm>
            <a:off x="1839686" y="1983712"/>
            <a:ext cx="76200" cy="2743200"/>
          </a:xfrm>
          <a:prstGeom prst="downArrow">
            <a:avLst>
              <a:gd name="adj1" fmla="val 50000"/>
              <a:gd name="adj2" fmla="val 90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6" name="Rounded Rectangle 10"/>
          <p:cNvSpPr/>
          <p:nvPr/>
        </p:nvSpPr>
        <p:spPr>
          <a:xfrm>
            <a:off x="517802" y="126085"/>
            <a:ext cx="6960684"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段页结合管理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段面向程序员、页面向硬件</a:t>
            </a:r>
          </a:p>
        </p:txBody>
      </p:sp>
    </p:spTree>
    <p:extLst>
      <p:ext uri="{BB962C8B-B14F-4D97-AF65-F5344CB8AC3E}">
        <p14:creationId xmlns:p14="http://schemas.microsoft.com/office/powerpoint/2010/main" val="113782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par>
                          <p:cTn id="8" fill="hold">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ppt_x</p:attrName>
                                        </p:attrNameLst>
                                      </p:cBhvr>
                                      <p:tavLst>
                                        <p:tav tm="0">
                                          <p:val>
                                            <p:strVal val="#ppt_x-#ppt_w/2"/>
                                          </p:val>
                                        </p:tav>
                                        <p:tav tm="100000">
                                          <p:val>
                                            <p:strVal val="#ppt_x"/>
                                          </p:val>
                                        </p:tav>
                                      </p:tavLst>
                                    </p:anim>
                                    <p:anim calcmode="lin" valueType="num">
                                      <p:cBhvr>
                                        <p:cTn id="12" dur="500" fill="hold"/>
                                        <p:tgtEl>
                                          <p:spTgt spid="38"/>
                                        </p:tgtEl>
                                        <p:attrNameLst>
                                          <p:attrName>ppt_y</p:attrName>
                                        </p:attrNameLst>
                                      </p:cBhvr>
                                      <p:tavLst>
                                        <p:tav tm="0">
                                          <p:val>
                                            <p:strVal val="#ppt_y"/>
                                          </p:val>
                                        </p:tav>
                                        <p:tav tm="100000">
                                          <p:val>
                                            <p:strVal val="#ppt_y"/>
                                          </p:val>
                                        </p:tav>
                                      </p:tavLst>
                                    </p:anim>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up)">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dissolve">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dissolve">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dissolv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right)">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wipe(right)">
                                      <p:cBhvr>
                                        <p:cTn id="72" dur="500"/>
                                        <p:tgtEl>
                                          <p:spTgt spid="63"/>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dissolve">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wipe(up)">
                                      <p:cBhvr>
                                        <p:cTn id="81" dur="500"/>
                                        <p:tgtEl>
                                          <p:spTgt spid="64"/>
                                        </p:tgtEl>
                                      </p:cBhvr>
                                    </p:animEffect>
                                  </p:childTnLst>
                                </p:cTn>
                              </p:par>
                              <p:par>
                                <p:cTn id="82" presetID="9"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dissolve">
                                      <p:cBhvr>
                                        <p:cTn id="8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2" grpId="0" animBg="1"/>
      <p:bldP spid="43" grpId="0" animBg="1"/>
      <p:bldP spid="48" grpId="0" animBg="1"/>
      <p:bldP spid="57" grpId="0" animBg="1"/>
      <p:bldP spid="62" grpId="0" animBg="1"/>
      <p:bldP spid="63" grpId="0" animBg="1"/>
      <p:bldP spid="6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1457" y="3077308"/>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2547257" y="383930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cs:ip</a:t>
            </a:r>
          </a:p>
        </p:txBody>
      </p:sp>
      <p:sp>
        <p:nvSpPr>
          <p:cNvPr id="7" name="Line 5"/>
          <p:cNvSpPr>
            <a:spLocks noChangeShapeType="1"/>
          </p:cNvSpPr>
          <p:nvPr/>
        </p:nvSpPr>
        <p:spPr bwMode="auto">
          <a:xfrm flipV="1">
            <a:off x="6052457" y="3305908"/>
            <a:ext cx="1219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6"/>
          <p:cNvSpPr>
            <a:spLocks noChangeArrowheads="1"/>
          </p:cNvSpPr>
          <p:nvPr/>
        </p:nvSpPr>
        <p:spPr bwMode="auto">
          <a:xfrm rot="10800000">
            <a:off x="1785257" y="4448908"/>
            <a:ext cx="1676400" cy="533400"/>
          </a:xfrm>
          <a:prstGeom prst="wedgeRoundRectCallout">
            <a:avLst>
              <a:gd name="adj1" fmla="val -17806"/>
              <a:gd name="adj2" fmla="val 8690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逻辑地址</a:t>
            </a:r>
          </a:p>
        </p:txBody>
      </p:sp>
      <p:grpSp>
        <p:nvGrpSpPr>
          <p:cNvPr id="9" name="Group 7"/>
          <p:cNvGrpSpPr>
            <a:grpSpLocks/>
          </p:cNvGrpSpPr>
          <p:nvPr/>
        </p:nvGrpSpPr>
        <p:grpSpPr bwMode="auto">
          <a:xfrm>
            <a:off x="6052457" y="3458308"/>
            <a:ext cx="1981200" cy="1066800"/>
            <a:chOff x="2784" y="2400"/>
            <a:chExt cx="1248" cy="672"/>
          </a:xfrm>
        </p:grpSpPr>
        <p:sp>
          <p:nvSpPr>
            <p:cNvPr id="10" name="Text Box 8"/>
            <p:cNvSpPr txBox="1">
              <a:spLocks noChangeArrowheads="1"/>
            </p:cNvSpPr>
            <p:nvPr/>
          </p:nvSpPr>
          <p:spPr bwMode="auto">
            <a:xfrm>
              <a:off x="2784" y="2400"/>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0x00345008</a:t>
              </a:r>
            </a:p>
          </p:txBody>
        </p:sp>
        <p:sp>
          <p:nvSpPr>
            <p:cNvPr id="11" name="AutoShape 9"/>
            <p:cNvSpPr>
              <a:spLocks noChangeArrowheads="1"/>
            </p:cNvSpPr>
            <p:nvPr/>
          </p:nvSpPr>
          <p:spPr bwMode="auto">
            <a:xfrm rot="10800000">
              <a:off x="2976" y="2736"/>
              <a:ext cx="1056" cy="336"/>
            </a:xfrm>
            <a:prstGeom prst="wedgeRoundRectCallout">
              <a:avLst>
                <a:gd name="adj1" fmla="val 10319"/>
                <a:gd name="adj2" fmla="val 9225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线性地址</a:t>
              </a:r>
            </a:p>
          </p:txBody>
        </p:sp>
      </p:grpSp>
      <p:grpSp>
        <p:nvGrpSpPr>
          <p:cNvPr id="12" name="Group 10"/>
          <p:cNvGrpSpPr>
            <a:grpSpLocks/>
          </p:cNvGrpSpPr>
          <p:nvPr/>
        </p:nvGrpSpPr>
        <p:grpSpPr bwMode="auto">
          <a:xfrm>
            <a:off x="8643257" y="1248508"/>
            <a:ext cx="1752600" cy="4419600"/>
            <a:chOff x="4416" y="1008"/>
            <a:chExt cx="1104" cy="2784"/>
          </a:xfrm>
        </p:grpSpPr>
        <p:sp>
          <p:nvSpPr>
            <p:cNvPr id="13" name="Rectangle 11"/>
            <p:cNvSpPr>
              <a:spLocks noChangeArrowheads="1"/>
            </p:cNvSpPr>
            <p:nvPr/>
          </p:nvSpPr>
          <p:spPr bwMode="auto">
            <a:xfrm>
              <a:off x="4416" y="1008"/>
              <a:ext cx="1104" cy="24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4" name="Rectangle 12"/>
            <p:cNvSpPr>
              <a:spLocks noChangeArrowheads="1"/>
            </p:cNvSpPr>
            <p:nvPr/>
          </p:nvSpPr>
          <p:spPr bwMode="auto">
            <a:xfrm>
              <a:off x="4416" y="1776"/>
              <a:ext cx="1104" cy="192"/>
            </a:xfrm>
            <a:prstGeom prst="rect">
              <a:avLst/>
            </a:prstGeom>
            <a:solidFill>
              <a:srgbClr val="FF66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 name="Rectangle 13"/>
            <p:cNvSpPr>
              <a:spLocks noChangeArrowheads="1"/>
            </p:cNvSpPr>
            <p:nvPr/>
          </p:nvSpPr>
          <p:spPr bwMode="auto">
            <a:xfrm>
              <a:off x="4416" y="1488"/>
              <a:ext cx="1104" cy="192"/>
            </a:xfrm>
            <a:prstGeom prst="rect">
              <a:avLst/>
            </a:prstGeom>
            <a:solidFill>
              <a:srgbClr val="FF66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 name="Rectangle 14"/>
            <p:cNvSpPr>
              <a:spLocks noChangeArrowheads="1"/>
            </p:cNvSpPr>
            <p:nvPr/>
          </p:nvSpPr>
          <p:spPr bwMode="auto">
            <a:xfrm>
              <a:off x="4416" y="2880"/>
              <a:ext cx="1104" cy="192"/>
            </a:xfrm>
            <a:prstGeom prst="rect">
              <a:avLst/>
            </a:prstGeom>
            <a:solidFill>
              <a:srgbClr val="FF66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 name="Text Box 15"/>
            <p:cNvSpPr txBox="1">
              <a:spLocks noChangeArrowheads="1"/>
            </p:cNvSpPr>
            <p:nvPr/>
          </p:nvSpPr>
          <p:spPr bwMode="auto">
            <a:xfrm>
              <a:off x="4416" y="3504"/>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内存</a:t>
              </a:r>
            </a:p>
          </p:txBody>
        </p:sp>
      </p:grpSp>
      <p:grpSp>
        <p:nvGrpSpPr>
          <p:cNvPr id="18" name="Group 16"/>
          <p:cNvGrpSpPr>
            <a:grpSpLocks/>
          </p:cNvGrpSpPr>
          <p:nvPr/>
        </p:nvGrpSpPr>
        <p:grpSpPr bwMode="auto">
          <a:xfrm>
            <a:off x="2394857" y="943708"/>
            <a:ext cx="3657600" cy="5338763"/>
            <a:chOff x="480" y="816"/>
            <a:chExt cx="2304" cy="3363"/>
          </a:xfrm>
        </p:grpSpPr>
        <p:sp>
          <p:nvSpPr>
            <p:cNvPr id="19" name="Rectangle 17"/>
            <p:cNvSpPr>
              <a:spLocks noChangeArrowheads="1"/>
            </p:cNvSpPr>
            <p:nvPr/>
          </p:nvSpPr>
          <p:spPr bwMode="auto">
            <a:xfrm>
              <a:off x="1296" y="816"/>
              <a:ext cx="1488" cy="576"/>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 name="Rectangle 18"/>
            <p:cNvSpPr>
              <a:spLocks noChangeArrowheads="1"/>
            </p:cNvSpPr>
            <p:nvPr/>
          </p:nvSpPr>
          <p:spPr bwMode="auto">
            <a:xfrm>
              <a:off x="1296" y="816"/>
              <a:ext cx="1488" cy="30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1" name="Text Box 19"/>
            <p:cNvSpPr txBox="1">
              <a:spLocks noChangeArrowheads="1"/>
            </p:cNvSpPr>
            <p:nvPr/>
          </p:nvSpPr>
          <p:spPr bwMode="auto">
            <a:xfrm>
              <a:off x="1488" y="96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操作系统段</a:t>
              </a:r>
            </a:p>
          </p:txBody>
        </p:sp>
        <p:sp>
          <p:nvSpPr>
            <p:cNvPr id="22" name="Text Box 20"/>
            <p:cNvSpPr txBox="1">
              <a:spLocks noChangeArrowheads="1"/>
            </p:cNvSpPr>
            <p:nvPr/>
          </p:nvSpPr>
          <p:spPr bwMode="auto">
            <a:xfrm>
              <a:off x="1056" y="36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0</a:t>
              </a:r>
            </a:p>
          </p:txBody>
        </p:sp>
        <p:sp>
          <p:nvSpPr>
            <p:cNvPr id="23" name="Text Box 21"/>
            <p:cNvSpPr txBox="1">
              <a:spLocks noChangeArrowheads="1"/>
            </p:cNvSpPr>
            <p:nvPr/>
          </p:nvSpPr>
          <p:spPr bwMode="auto">
            <a:xfrm>
              <a:off x="480" y="91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400"/>
                <a:t>4G</a:t>
              </a:r>
            </a:p>
          </p:txBody>
        </p:sp>
        <p:sp>
          <p:nvSpPr>
            <p:cNvPr id="24" name="Rectangle 22"/>
            <p:cNvSpPr>
              <a:spLocks noChangeArrowheads="1"/>
            </p:cNvSpPr>
            <p:nvPr/>
          </p:nvSpPr>
          <p:spPr bwMode="auto">
            <a:xfrm>
              <a:off x="1296" y="1920"/>
              <a:ext cx="1488" cy="576"/>
            </a:xfrm>
            <a:prstGeom prst="rect">
              <a:avLst/>
            </a:prstGeom>
            <a:solidFill>
              <a:srgbClr val="FF66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 name="Text Box 23"/>
            <p:cNvSpPr txBox="1">
              <a:spLocks noChangeArrowheads="1"/>
            </p:cNvSpPr>
            <p:nvPr/>
          </p:nvSpPr>
          <p:spPr bwMode="auto">
            <a:xfrm>
              <a:off x="148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用户代码段</a:t>
              </a:r>
            </a:p>
          </p:txBody>
        </p:sp>
        <p:sp>
          <p:nvSpPr>
            <p:cNvPr id="26" name="Rectangle 24"/>
            <p:cNvSpPr>
              <a:spLocks noChangeArrowheads="1"/>
            </p:cNvSpPr>
            <p:nvPr/>
          </p:nvSpPr>
          <p:spPr bwMode="auto">
            <a:xfrm>
              <a:off x="1296" y="2640"/>
              <a:ext cx="1488" cy="48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7" name="Text Box 25"/>
            <p:cNvSpPr txBox="1">
              <a:spLocks noChangeArrowheads="1"/>
            </p:cNvSpPr>
            <p:nvPr/>
          </p:nvSpPr>
          <p:spPr bwMode="auto">
            <a:xfrm>
              <a:off x="1488" y="273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用户数据段</a:t>
              </a:r>
            </a:p>
          </p:txBody>
        </p:sp>
        <p:sp>
          <p:nvSpPr>
            <p:cNvPr id="28" name="Rectangle 26"/>
            <p:cNvSpPr>
              <a:spLocks noChangeArrowheads="1"/>
            </p:cNvSpPr>
            <p:nvPr/>
          </p:nvSpPr>
          <p:spPr bwMode="auto">
            <a:xfrm>
              <a:off x="1296" y="3456"/>
              <a:ext cx="1488" cy="384"/>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9" name="Text Box 27"/>
            <p:cNvSpPr txBox="1">
              <a:spLocks noChangeArrowheads="1"/>
            </p:cNvSpPr>
            <p:nvPr/>
          </p:nvSpPr>
          <p:spPr bwMode="auto">
            <a:xfrm>
              <a:off x="1488" y="35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用户栈段</a:t>
              </a:r>
            </a:p>
          </p:txBody>
        </p:sp>
        <p:sp>
          <p:nvSpPr>
            <p:cNvPr id="30" name="Line 28"/>
            <p:cNvSpPr>
              <a:spLocks noChangeShapeType="1"/>
            </p:cNvSpPr>
            <p:nvPr/>
          </p:nvSpPr>
          <p:spPr bwMode="auto">
            <a:xfrm flipV="1">
              <a:off x="864" y="2304"/>
              <a:ext cx="432" cy="3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29"/>
            <p:cNvSpPr txBox="1">
              <a:spLocks noChangeArrowheads="1"/>
            </p:cNvSpPr>
            <p:nvPr/>
          </p:nvSpPr>
          <p:spPr bwMode="auto">
            <a:xfrm>
              <a:off x="1152" y="3888"/>
              <a:ext cx="14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虚拟地址空间</a:t>
              </a:r>
            </a:p>
          </p:txBody>
        </p:sp>
      </p:grpSp>
      <p:sp>
        <p:nvSpPr>
          <p:cNvPr id="32" name="Rectangle 30"/>
          <p:cNvSpPr>
            <a:spLocks noChangeArrowheads="1"/>
          </p:cNvSpPr>
          <p:nvPr/>
        </p:nvSpPr>
        <p:spPr bwMode="auto">
          <a:xfrm>
            <a:off x="7271657" y="3001108"/>
            <a:ext cx="6858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3" name="Line 31"/>
          <p:cNvSpPr>
            <a:spLocks noChangeShapeType="1"/>
          </p:cNvSpPr>
          <p:nvPr/>
        </p:nvSpPr>
        <p:spPr bwMode="auto">
          <a:xfrm flipV="1">
            <a:off x="7957457" y="2696308"/>
            <a:ext cx="685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 name="Group 32"/>
          <p:cNvGrpSpPr>
            <a:grpSpLocks/>
          </p:cNvGrpSpPr>
          <p:nvPr/>
        </p:nvGrpSpPr>
        <p:grpSpPr bwMode="auto">
          <a:xfrm>
            <a:off x="6814457" y="1781908"/>
            <a:ext cx="1905000" cy="1006475"/>
            <a:chOff x="3264" y="1344"/>
            <a:chExt cx="1200" cy="634"/>
          </a:xfrm>
        </p:grpSpPr>
        <p:sp>
          <p:nvSpPr>
            <p:cNvPr id="35" name="AutoShape 33"/>
            <p:cNvSpPr>
              <a:spLocks noChangeArrowheads="1"/>
            </p:cNvSpPr>
            <p:nvPr/>
          </p:nvSpPr>
          <p:spPr bwMode="auto">
            <a:xfrm rot="10800000">
              <a:off x="3264" y="1344"/>
              <a:ext cx="1056" cy="336"/>
            </a:xfrm>
            <a:prstGeom prst="wedgeRoundRectCallout">
              <a:avLst>
                <a:gd name="adj1" fmla="val -22255"/>
                <a:gd name="adj2" fmla="val -7916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物理地址</a:t>
              </a:r>
            </a:p>
          </p:txBody>
        </p:sp>
        <p:sp>
          <p:nvSpPr>
            <p:cNvPr id="36" name="Text Box 34"/>
            <p:cNvSpPr txBox="1">
              <a:spLocks noChangeArrowheads="1"/>
            </p:cNvSpPr>
            <p:nvPr/>
          </p:nvSpPr>
          <p:spPr bwMode="auto">
            <a:xfrm>
              <a:off x="3744" y="1728"/>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0x7008</a:t>
              </a:r>
            </a:p>
          </p:txBody>
        </p:sp>
      </p:grpSp>
      <p:sp>
        <p:nvSpPr>
          <p:cNvPr id="37" name="Line 35"/>
          <p:cNvSpPr>
            <a:spLocks noChangeShapeType="1"/>
          </p:cNvSpPr>
          <p:nvPr/>
        </p:nvSpPr>
        <p:spPr bwMode="auto">
          <a:xfrm>
            <a:off x="6114370" y="715108"/>
            <a:ext cx="0" cy="5562600"/>
          </a:xfrm>
          <a:prstGeom prst="line">
            <a:avLst/>
          </a:prstGeom>
          <a:noFill/>
          <a:ln w="76200" cmpd="tri">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 name="Group 36"/>
          <p:cNvGrpSpPr>
            <a:grpSpLocks/>
          </p:cNvGrpSpPr>
          <p:nvPr/>
        </p:nvGrpSpPr>
        <p:grpSpPr bwMode="auto">
          <a:xfrm>
            <a:off x="6128657" y="5439508"/>
            <a:ext cx="2133600" cy="831850"/>
            <a:chOff x="2832" y="3696"/>
            <a:chExt cx="1344" cy="524"/>
          </a:xfrm>
        </p:grpSpPr>
        <p:sp>
          <p:nvSpPr>
            <p:cNvPr id="39" name="AutoShape 37"/>
            <p:cNvSpPr>
              <a:spLocks noChangeArrowheads="1"/>
            </p:cNvSpPr>
            <p:nvPr/>
          </p:nvSpPr>
          <p:spPr bwMode="auto">
            <a:xfrm>
              <a:off x="2832" y="3840"/>
              <a:ext cx="336" cy="192"/>
            </a:xfrm>
            <a:prstGeom prst="rightArrow">
              <a:avLst>
                <a:gd name="adj1" fmla="val 50000"/>
                <a:gd name="adj2" fmla="val 4375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0" name="Text Box 38"/>
            <p:cNvSpPr txBox="1">
              <a:spLocks noChangeArrowheads="1"/>
            </p:cNvSpPr>
            <p:nvPr/>
          </p:nvSpPr>
          <p:spPr bwMode="auto">
            <a:xfrm>
              <a:off x="3168" y="3696"/>
              <a:ext cx="1008" cy="52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对用户是透明的</a:t>
              </a:r>
            </a:p>
          </p:txBody>
        </p:sp>
      </p:grpSp>
      <p:sp>
        <p:nvSpPr>
          <p:cNvPr id="42" name="Rounded Rectangle 10"/>
          <p:cNvSpPr/>
          <p:nvPr/>
        </p:nvSpPr>
        <p:spPr>
          <a:xfrm>
            <a:off x="517802" y="126085"/>
            <a:ext cx="6960684"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段页结合管理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段面向程序员、页面向硬件</a:t>
            </a:r>
          </a:p>
        </p:txBody>
      </p:sp>
    </p:spTree>
    <p:extLst>
      <p:ext uri="{BB962C8B-B14F-4D97-AF65-F5344CB8AC3E}">
        <p14:creationId xmlns:p14="http://schemas.microsoft.com/office/powerpoint/2010/main" val="95510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ppt_w/2"/>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dissolv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dissolv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p:cTn id="58" dur="500" fill="hold"/>
                                        <p:tgtEl>
                                          <p:spTgt spid="37"/>
                                        </p:tgtEl>
                                        <p:attrNameLst>
                                          <p:attrName>ppt_x</p:attrName>
                                        </p:attrNameLst>
                                      </p:cBhvr>
                                      <p:tavLst>
                                        <p:tav tm="0">
                                          <p:val>
                                            <p:strVal val="#ppt_x"/>
                                          </p:val>
                                        </p:tav>
                                        <p:tav tm="100000">
                                          <p:val>
                                            <p:strVal val="#ppt_x"/>
                                          </p:val>
                                        </p:tav>
                                      </p:tavLst>
                                    </p:anim>
                                    <p:anim calcmode="lin" valueType="num">
                                      <p:cBhvr>
                                        <p:cTn id="59" dur="500" fill="hold"/>
                                        <p:tgtEl>
                                          <p:spTgt spid="37"/>
                                        </p:tgtEl>
                                        <p:attrNameLst>
                                          <p:attrName>ppt_y</p:attrName>
                                        </p:attrNameLst>
                                      </p:cBhvr>
                                      <p:tavLst>
                                        <p:tav tm="0">
                                          <p:val>
                                            <p:strVal val="#ppt_y-#ppt_h/2"/>
                                          </p:val>
                                        </p:tav>
                                        <p:tav tm="100000">
                                          <p:val>
                                            <p:strVal val="#ppt_y"/>
                                          </p:val>
                                        </p:tav>
                                      </p:tavLst>
                                    </p:anim>
                                    <p:anim calcmode="lin" valueType="num">
                                      <p:cBhvr>
                                        <p:cTn id="60" dur="500" fill="hold"/>
                                        <p:tgtEl>
                                          <p:spTgt spid="37"/>
                                        </p:tgtEl>
                                        <p:attrNameLst>
                                          <p:attrName>ppt_w</p:attrName>
                                        </p:attrNameLst>
                                      </p:cBhvr>
                                      <p:tavLst>
                                        <p:tav tm="0">
                                          <p:val>
                                            <p:strVal val="#ppt_w"/>
                                          </p:val>
                                        </p:tav>
                                        <p:tav tm="100000">
                                          <p:val>
                                            <p:strVal val="#ppt_w"/>
                                          </p:val>
                                        </p:tav>
                                      </p:tavLst>
                                    </p:anim>
                                    <p:anim calcmode="lin" valueType="num">
                                      <p:cBhvr>
                                        <p:cTn id="61"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ssolve">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32" grpId="0" animBg="1"/>
      <p:bldP spid="33" grpId="0" animBg="1"/>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2449286" y="2142462"/>
            <a:ext cx="7696200" cy="603250"/>
            <a:chOff x="720" y="1152"/>
            <a:chExt cx="4848" cy="380"/>
          </a:xfrm>
        </p:grpSpPr>
        <p:sp>
          <p:nvSpPr>
            <p:cNvPr id="6" name="Rectangle 4"/>
            <p:cNvSpPr>
              <a:spLocks noChangeArrowheads="1"/>
            </p:cNvSpPr>
            <p:nvPr/>
          </p:nvSpPr>
          <p:spPr bwMode="auto">
            <a:xfrm>
              <a:off x="720" y="1152"/>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线性地址空间和内存被分割大小相等的片</a:t>
              </a:r>
              <a:r>
                <a:rPr lang="en-US" altLang="zh-CN" sz="2400">
                  <a:solidFill>
                    <a:srgbClr val="FF0000"/>
                  </a:solidFill>
                </a:rPr>
                <a:t>(</a:t>
              </a:r>
              <a:r>
                <a:rPr lang="zh-CN" altLang="en-US" sz="2400">
                  <a:solidFill>
                    <a:srgbClr val="FF0000"/>
                  </a:solidFill>
                </a:rPr>
                <a:t>页和页框</a:t>
              </a:r>
              <a:r>
                <a:rPr lang="en-US" altLang="zh-CN" sz="2400">
                  <a:solidFill>
                    <a:srgbClr val="FF0000"/>
                  </a:solidFill>
                </a:rPr>
                <a:t>)</a:t>
              </a:r>
            </a:p>
          </p:txBody>
        </p:sp>
        <p:pic>
          <p:nvPicPr>
            <p:cNvPr id="7" name="Picture 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132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6"/>
          <p:cNvGrpSpPr>
            <a:grpSpLocks/>
          </p:cNvGrpSpPr>
          <p:nvPr/>
        </p:nvGrpSpPr>
        <p:grpSpPr bwMode="auto">
          <a:xfrm>
            <a:off x="2449286" y="2669512"/>
            <a:ext cx="7696200" cy="603250"/>
            <a:chOff x="720" y="1492"/>
            <a:chExt cx="4848" cy="380"/>
          </a:xfrm>
        </p:grpSpPr>
        <p:sp>
          <p:nvSpPr>
            <p:cNvPr id="9" name="Rectangle 7"/>
            <p:cNvSpPr>
              <a:spLocks noChangeArrowheads="1"/>
            </p:cNvSpPr>
            <p:nvPr/>
          </p:nvSpPr>
          <p:spPr bwMode="auto">
            <a:xfrm>
              <a:off x="720" y="1492"/>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进程用页表建立页和页框的映射</a:t>
              </a:r>
            </a:p>
          </p:txBody>
        </p:sp>
        <p:pic>
          <p:nvPicPr>
            <p:cNvPr id="10" name="Picture 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166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9"/>
          <p:cNvGrpSpPr>
            <a:grpSpLocks/>
          </p:cNvGrpSpPr>
          <p:nvPr/>
        </p:nvGrpSpPr>
        <p:grpSpPr bwMode="auto">
          <a:xfrm>
            <a:off x="2449286" y="3895062"/>
            <a:ext cx="7696200" cy="603250"/>
            <a:chOff x="720" y="2185"/>
            <a:chExt cx="4848" cy="380"/>
          </a:xfrm>
        </p:grpSpPr>
        <p:sp>
          <p:nvSpPr>
            <p:cNvPr id="12" name="Rectangle 10"/>
            <p:cNvSpPr>
              <a:spLocks noChangeArrowheads="1"/>
            </p:cNvSpPr>
            <p:nvPr/>
          </p:nvSpPr>
          <p:spPr bwMode="auto">
            <a:xfrm>
              <a:off x="720" y="2185"/>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逻辑地址</a:t>
              </a:r>
              <a:r>
                <a:rPr lang="zh-CN" altLang="en-US" sz="2400">
                  <a:solidFill>
                    <a:srgbClr val="FF0000"/>
                  </a:solidFill>
                </a:rPr>
                <a:t>通过段表加页表算出物理地址</a:t>
              </a:r>
              <a:r>
                <a:rPr lang="zh-CN" altLang="en-US" sz="2400"/>
                <a:t>，到达内存</a:t>
              </a:r>
            </a:p>
          </p:txBody>
        </p:sp>
        <p:pic>
          <p:nvPicPr>
            <p:cNvPr id="13" name="Picture 1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33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2449286" y="1602712"/>
            <a:ext cx="7696200" cy="603250"/>
            <a:chOff x="720" y="2500"/>
            <a:chExt cx="4848" cy="380"/>
          </a:xfrm>
        </p:grpSpPr>
        <p:sp>
          <p:nvSpPr>
            <p:cNvPr id="15" name="Rectangle 13"/>
            <p:cNvSpPr>
              <a:spLocks noChangeArrowheads="1"/>
            </p:cNvSpPr>
            <p:nvPr/>
          </p:nvSpPr>
          <p:spPr bwMode="auto">
            <a:xfrm>
              <a:off x="720" y="2500"/>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程序的段划分的是</a:t>
              </a:r>
              <a:r>
                <a:rPr lang="zh-CN" altLang="en-US" sz="2400">
                  <a:solidFill>
                    <a:srgbClr val="FF0000"/>
                  </a:solidFill>
                </a:rPr>
                <a:t>线性地址空间</a:t>
              </a:r>
              <a:r>
                <a:rPr lang="en-US" altLang="zh-CN" sz="2400">
                  <a:solidFill>
                    <a:srgbClr val="FF0000"/>
                  </a:solidFill>
                </a:rPr>
                <a:t>(</a:t>
              </a:r>
              <a:r>
                <a:rPr lang="zh-CN" altLang="en-US" sz="2400">
                  <a:solidFill>
                    <a:srgbClr val="FF0000"/>
                  </a:solidFill>
                </a:rPr>
                <a:t>如</a:t>
              </a:r>
              <a:r>
                <a:rPr lang="en-US" altLang="zh-CN" sz="2400">
                  <a:solidFill>
                    <a:srgbClr val="FF0000"/>
                  </a:solidFill>
                </a:rPr>
                <a:t>0-4G)</a:t>
              </a:r>
            </a:p>
          </p:txBody>
        </p:sp>
        <p:pic>
          <p:nvPicPr>
            <p:cNvPr id="16" name="Picture 1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67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5"/>
          <p:cNvGrpSpPr>
            <a:grpSpLocks/>
          </p:cNvGrpSpPr>
          <p:nvPr/>
        </p:nvGrpSpPr>
        <p:grpSpPr bwMode="auto">
          <a:xfrm>
            <a:off x="2449286" y="3285462"/>
            <a:ext cx="7696200" cy="603250"/>
            <a:chOff x="720" y="1828"/>
            <a:chExt cx="4848" cy="380"/>
          </a:xfrm>
        </p:grpSpPr>
        <p:sp>
          <p:nvSpPr>
            <p:cNvPr id="18" name="Rectangle 16"/>
            <p:cNvSpPr>
              <a:spLocks noChangeArrowheads="1"/>
            </p:cNvSpPr>
            <p:nvPr/>
          </p:nvSpPr>
          <p:spPr bwMode="auto">
            <a:xfrm>
              <a:off x="720" y="1828"/>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进程创建申请段</a:t>
              </a:r>
              <a:r>
                <a:rPr lang="en-US" altLang="zh-CN" sz="2400"/>
                <a:t>(</a:t>
              </a:r>
              <a:r>
                <a:rPr lang="zh-CN" altLang="en-US" sz="2400"/>
                <a:t>线性地址空间</a:t>
              </a:r>
              <a:r>
                <a:rPr lang="en-US" altLang="zh-CN" sz="2400"/>
                <a:t>)</a:t>
              </a:r>
              <a:r>
                <a:rPr lang="zh-CN" altLang="en-US" sz="2400"/>
                <a:t>，段申请页</a:t>
              </a:r>
              <a:r>
                <a:rPr lang="en-US" altLang="zh-CN" sz="2400"/>
                <a:t>(</a:t>
              </a:r>
              <a:r>
                <a:rPr lang="zh-CN" altLang="en-US" sz="2400"/>
                <a:t>物理内存</a:t>
              </a:r>
              <a:r>
                <a:rPr lang="en-US" altLang="zh-CN" sz="2400"/>
                <a:t>)</a:t>
              </a:r>
              <a:endParaRPr lang="en-US" altLang="zh-CN" sz="2400">
                <a:solidFill>
                  <a:srgbClr val="FF0000"/>
                </a:solidFill>
              </a:endParaRPr>
            </a:p>
          </p:txBody>
        </p:sp>
        <p:pic>
          <p:nvPicPr>
            <p:cNvPr id="19"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199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18"/>
          <p:cNvSpPr>
            <a:spLocks noChangeArrowheads="1"/>
          </p:cNvSpPr>
          <p:nvPr/>
        </p:nvSpPr>
        <p:spPr bwMode="auto">
          <a:xfrm>
            <a:off x="2068286" y="966125"/>
            <a:ext cx="52578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实现机理</a:t>
            </a:r>
          </a:p>
        </p:txBody>
      </p:sp>
      <p:sp>
        <p:nvSpPr>
          <p:cNvPr id="21" name="Rectangle 19"/>
          <p:cNvSpPr>
            <a:spLocks noChangeArrowheads="1"/>
          </p:cNvSpPr>
          <p:nvPr/>
        </p:nvSpPr>
        <p:spPr bwMode="auto">
          <a:xfrm>
            <a:off x="2068286" y="5080925"/>
            <a:ext cx="7848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优点：符合程序员习惯，并可高效利用内存</a:t>
            </a:r>
          </a:p>
        </p:txBody>
      </p:sp>
      <p:sp>
        <p:nvSpPr>
          <p:cNvPr id="22" name="Rectangle 20"/>
          <p:cNvSpPr>
            <a:spLocks noChangeArrowheads="1"/>
          </p:cNvSpPr>
          <p:nvPr/>
        </p:nvSpPr>
        <p:spPr bwMode="auto">
          <a:xfrm>
            <a:off x="2068286" y="5690525"/>
            <a:ext cx="7848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缺点：复杂，访问一次地址需要查表好多次</a:t>
            </a:r>
            <a:r>
              <a:rPr lang="en-US" altLang="zh-CN">
                <a:solidFill>
                  <a:srgbClr val="FF0000"/>
                </a:solidFill>
              </a:rPr>
              <a:t>…</a:t>
            </a:r>
          </a:p>
        </p:txBody>
      </p:sp>
      <p:grpSp>
        <p:nvGrpSpPr>
          <p:cNvPr id="23" name="Group 21"/>
          <p:cNvGrpSpPr>
            <a:grpSpLocks/>
          </p:cNvGrpSpPr>
          <p:nvPr/>
        </p:nvGrpSpPr>
        <p:grpSpPr bwMode="auto">
          <a:xfrm>
            <a:off x="2449286" y="4504662"/>
            <a:ext cx="7696200" cy="603250"/>
            <a:chOff x="720" y="2500"/>
            <a:chExt cx="4848" cy="380"/>
          </a:xfrm>
        </p:grpSpPr>
        <p:sp>
          <p:nvSpPr>
            <p:cNvPr id="24" name="Rectangle 22"/>
            <p:cNvSpPr>
              <a:spLocks noChangeArrowheads="1"/>
            </p:cNvSpPr>
            <p:nvPr/>
          </p:nvSpPr>
          <p:spPr bwMode="auto">
            <a:xfrm>
              <a:off x="720" y="2500"/>
              <a:ext cx="4848"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进程切换时，段表和页表都跟着切换</a:t>
              </a:r>
            </a:p>
          </p:txBody>
        </p:sp>
        <p:pic>
          <p:nvPicPr>
            <p:cNvPr id="25"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 y="267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Rounded Rectangle 10"/>
          <p:cNvSpPr/>
          <p:nvPr/>
        </p:nvSpPr>
        <p:spPr>
          <a:xfrm>
            <a:off x="517802" y="126085"/>
            <a:ext cx="3511587"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黑体" panose="02010609060101010101" pitchFamily="49" charset="-122"/>
                <a:ea typeface="黑体" panose="02010609060101010101" pitchFamily="49" charset="-122"/>
              </a:rPr>
              <a:t>段页结合管理</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总结</a:t>
            </a:r>
          </a:p>
        </p:txBody>
      </p:sp>
    </p:spTree>
    <p:extLst>
      <p:ext uri="{BB962C8B-B14F-4D97-AF65-F5344CB8AC3E}">
        <p14:creationId xmlns:p14="http://schemas.microsoft.com/office/powerpoint/2010/main" val="364604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500"/>
                                        <p:tgtEl>
                                          <p:spTgt spid="17"/>
                                        </p:tgtEl>
                                      </p:cBhvr>
                                    </p:animEffect>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ounded Rectangle 10"/>
          <p:cNvSpPr/>
          <p:nvPr/>
        </p:nvSpPr>
        <p:spPr>
          <a:xfrm>
            <a:off x="542923" y="100964"/>
            <a:ext cx="2511776"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内存分配策略</a:t>
            </a:r>
          </a:p>
        </p:txBody>
      </p:sp>
      <p:sp>
        <p:nvSpPr>
          <p:cNvPr id="87" name="Rectangle 5"/>
          <p:cNvSpPr txBox="1">
            <a:spLocks noChangeArrowheads="1"/>
          </p:cNvSpPr>
          <p:nvPr/>
        </p:nvSpPr>
        <p:spPr>
          <a:xfrm>
            <a:off x="366765" y="763676"/>
            <a:ext cx="11279275" cy="5506496"/>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just">
              <a:lnSpc>
                <a:spcPct val="100000"/>
              </a:lnSpc>
              <a:spcBef>
                <a:spcPts val="600"/>
              </a:spcBef>
              <a:buFont typeface="Wingdings" panose="05000000000000000000" pitchFamily="2" charset="2"/>
              <a:buNone/>
            </a:pPr>
            <a:r>
              <a:rPr lang="zh-CN" altLang="en-US" b="1" dirty="0">
                <a:solidFill>
                  <a:srgbClr val="000066"/>
                </a:solidFill>
              </a:rPr>
              <a:t>确定对内存的管理方式和实现该管理方式所需要使用的数据结构。</a:t>
            </a:r>
            <a:endParaRPr lang="zh-CN" altLang="en-US" b="1" dirty="0">
              <a:solidFill>
                <a:srgbClr val="000066"/>
              </a:solidFill>
              <a:latin typeface="宋体" panose="02010600030101010101" pitchFamily="2" charset="-122"/>
            </a:endParaRPr>
          </a:p>
          <a:p>
            <a:pPr marL="0" algn="just">
              <a:lnSpc>
                <a:spcPct val="100000"/>
              </a:lnSpc>
              <a:spcBef>
                <a:spcPts val="600"/>
              </a:spcBef>
              <a:buFont typeface="Wingdings" panose="05000000000000000000" pitchFamily="2" charset="2"/>
              <a:buNone/>
            </a:pPr>
            <a:r>
              <a:rPr lang="zh-CN" altLang="en-US" b="1" dirty="0">
                <a:solidFill>
                  <a:srgbClr val="FF0000"/>
                </a:solidFill>
              </a:rPr>
              <a:t>⑴．放置策略。</a:t>
            </a:r>
            <a:r>
              <a:rPr lang="zh-CN" altLang="en-US" b="1" dirty="0">
                <a:solidFill>
                  <a:srgbClr val="000066"/>
                </a:solidFill>
              </a:rPr>
              <a:t>确定待调入内存的程序和数据在内存中的位置，即选择将哪个内存空闲区域实施分配。</a:t>
            </a:r>
            <a:endParaRPr lang="zh-CN" altLang="en-US" b="1" dirty="0">
              <a:solidFill>
                <a:srgbClr val="000066"/>
              </a:solidFill>
              <a:latin typeface="宋体" panose="02010600030101010101" pitchFamily="2" charset="-122"/>
            </a:endParaRPr>
          </a:p>
          <a:p>
            <a:pPr marL="0" algn="just">
              <a:lnSpc>
                <a:spcPct val="100000"/>
              </a:lnSpc>
              <a:spcBef>
                <a:spcPts val="600"/>
              </a:spcBef>
              <a:buFont typeface="Wingdings" panose="05000000000000000000" pitchFamily="2" charset="2"/>
              <a:buNone/>
            </a:pPr>
            <a:r>
              <a:rPr lang="zh-CN" altLang="en-US" b="1" dirty="0">
                <a:solidFill>
                  <a:srgbClr val="FF0000"/>
                </a:solidFill>
              </a:rPr>
              <a:t>⑵．交换策略。</a:t>
            </a:r>
            <a:r>
              <a:rPr lang="zh-CN" altLang="en-US" b="1" dirty="0">
                <a:solidFill>
                  <a:srgbClr val="000066"/>
                </a:solidFill>
              </a:rPr>
              <a:t>在内存空间不够时，操作系统需要将一些进程的映像由内存调到外存交换区，以便使内存中有足够的周转空间。交换策略决定了需要将哪些进程的映像调出。</a:t>
            </a:r>
            <a:endParaRPr lang="zh-CN" altLang="en-US" b="1" dirty="0">
              <a:solidFill>
                <a:srgbClr val="000066"/>
              </a:solidFill>
              <a:latin typeface="宋体" panose="02010600030101010101" pitchFamily="2" charset="-122"/>
            </a:endParaRPr>
          </a:p>
          <a:p>
            <a:pPr marL="0" algn="just">
              <a:lnSpc>
                <a:spcPct val="100000"/>
              </a:lnSpc>
              <a:spcBef>
                <a:spcPts val="600"/>
              </a:spcBef>
              <a:buFont typeface="Wingdings" panose="05000000000000000000" pitchFamily="2" charset="2"/>
              <a:buNone/>
            </a:pPr>
            <a:r>
              <a:rPr lang="zh-CN" altLang="en-US" b="1" dirty="0">
                <a:solidFill>
                  <a:srgbClr val="FF0000"/>
                </a:solidFill>
              </a:rPr>
              <a:t>⑶．调入策略</a:t>
            </a:r>
            <a:r>
              <a:rPr lang="zh-CN" altLang="en-US" b="1" dirty="0">
                <a:solidFill>
                  <a:srgbClr val="000066"/>
                </a:solidFill>
              </a:rPr>
              <a:t>。当内存空间足够或内存就绪队列为空时，需要将外存交换区的就绪进程映像调入内存。调入策略决定外存交换区的进程映像何时调入内存以及如何调入内存。</a:t>
            </a:r>
            <a:endParaRPr lang="zh-CN" altLang="en-US" b="1" dirty="0">
              <a:solidFill>
                <a:srgbClr val="000066"/>
              </a:solidFill>
              <a:latin typeface="宋体" panose="02010600030101010101" pitchFamily="2" charset="-122"/>
            </a:endParaRPr>
          </a:p>
          <a:p>
            <a:pPr marL="0" algn="just">
              <a:lnSpc>
                <a:spcPct val="100000"/>
              </a:lnSpc>
              <a:spcBef>
                <a:spcPts val="600"/>
              </a:spcBef>
              <a:buFont typeface="Wingdings" panose="05000000000000000000" pitchFamily="2" charset="2"/>
              <a:buNone/>
            </a:pPr>
            <a:r>
              <a:rPr lang="zh-CN" altLang="en-US" b="1" dirty="0">
                <a:solidFill>
                  <a:srgbClr val="FF0000"/>
                </a:solidFill>
              </a:rPr>
              <a:t>⑷．回收策略</a:t>
            </a:r>
            <a:r>
              <a:rPr lang="zh-CN" altLang="en-US" b="1" dirty="0">
                <a:solidFill>
                  <a:srgbClr val="000066"/>
                </a:solidFill>
              </a:rPr>
              <a:t>。决定回收的时机以及回收时对于有邻接空闲区的合并。</a:t>
            </a:r>
            <a:endParaRPr lang="zh-CN" altLang="en-US" b="1" dirty="0">
              <a:solidFill>
                <a:srgbClr val="000066"/>
              </a:solidFill>
              <a:latin typeface="宋体" panose="02010600030101010101" pitchFamily="2" charset="-122"/>
            </a:endParaRPr>
          </a:p>
        </p:txBody>
      </p:sp>
    </p:spTree>
    <p:extLst>
      <p:ext uri="{BB962C8B-B14F-4D97-AF65-F5344CB8AC3E}">
        <p14:creationId xmlns:p14="http://schemas.microsoft.com/office/powerpoint/2010/main" val="285380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AutoShape 3">
            <a:extLst>
              <a:ext uri="{FF2B5EF4-FFF2-40B4-BE49-F238E27FC236}">
                <a16:creationId xmlns:a16="http://schemas.microsoft.com/office/drawing/2014/main" id="{C7355F05-2DC4-4112-A76D-96C79DE80AD8}"/>
              </a:ext>
            </a:extLst>
          </p:cNvPr>
          <p:cNvSpPr>
            <a:spLocks noChangeArrowheads="1"/>
          </p:cNvSpPr>
          <p:nvPr/>
        </p:nvSpPr>
        <p:spPr bwMode="auto">
          <a:xfrm>
            <a:off x="1314768" y="3509964"/>
            <a:ext cx="2303463" cy="11430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zh-CN" altLang="en-US" sz="2800" b="1">
                <a:solidFill>
                  <a:schemeClr val="bg2"/>
                </a:solidFill>
                <a:latin typeface="宋体" panose="02010600030101010101" pitchFamily="2" charset="-122"/>
              </a:rPr>
              <a:t>逻辑地址</a:t>
            </a:r>
          </a:p>
          <a:p>
            <a:pPr algn="ctr"/>
            <a:r>
              <a:rPr lang="zh-CN" altLang="en-US" sz="2800" b="1">
                <a:solidFill>
                  <a:schemeClr val="bg2"/>
                </a:solidFill>
                <a:latin typeface="宋体" panose="02010600030101010101" pitchFamily="2" charset="-122"/>
              </a:rPr>
              <a:t>（程序空间）</a:t>
            </a:r>
          </a:p>
        </p:txBody>
      </p:sp>
      <p:sp>
        <p:nvSpPr>
          <p:cNvPr id="95236" name="AutoShape 4">
            <a:extLst>
              <a:ext uri="{FF2B5EF4-FFF2-40B4-BE49-F238E27FC236}">
                <a16:creationId xmlns:a16="http://schemas.microsoft.com/office/drawing/2014/main" id="{0DD31102-7305-4960-919F-96580613DF4C}"/>
              </a:ext>
            </a:extLst>
          </p:cNvPr>
          <p:cNvSpPr>
            <a:spLocks noChangeArrowheads="1"/>
          </p:cNvSpPr>
          <p:nvPr/>
        </p:nvSpPr>
        <p:spPr bwMode="auto">
          <a:xfrm>
            <a:off x="3835717" y="3797302"/>
            <a:ext cx="990600" cy="533400"/>
          </a:xfrm>
          <a:prstGeom prst="rightArrow">
            <a:avLst>
              <a:gd name="adj1" fmla="val 50000"/>
              <a:gd name="adj2"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95237" name="AutoShape 5">
            <a:extLst>
              <a:ext uri="{FF2B5EF4-FFF2-40B4-BE49-F238E27FC236}">
                <a16:creationId xmlns:a16="http://schemas.microsoft.com/office/drawing/2014/main" id="{21AF1216-A3ED-4DFD-9001-4440578B6E97}"/>
              </a:ext>
            </a:extLst>
          </p:cNvPr>
          <p:cNvSpPr>
            <a:spLocks noChangeArrowheads="1"/>
          </p:cNvSpPr>
          <p:nvPr/>
        </p:nvSpPr>
        <p:spPr bwMode="auto">
          <a:xfrm>
            <a:off x="5059681" y="3509964"/>
            <a:ext cx="2281237" cy="11430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zh-CN" altLang="en-US" sz="2800" b="1">
                <a:solidFill>
                  <a:schemeClr val="bg2"/>
                </a:solidFill>
                <a:latin typeface="宋体" panose="02010600030101010101" pitchFamily="2" charset="-122"/>
              </a:rPr>
              <a:t>物理地址</a:t>
            </a:r>
          </a:p>
          <a:p>
            <a:pPr algn="ctr"/>
            <a:r>
              <a:rPr lang="zh-CN" altLang="en-US" sz="2800" b="1">
                <a:solidFill>
                  <a:schemeClr val="bg2"/>
                </a:solidFill>
                <a:latin typeface="宋体" panose="02010600030101010101" pitchFamily="2" charset="-122"/>
              </a:rPr>
              <a:t>（内存空间）</a:t>
            </a:r>
          </a:p>
        </p:txBody>
      </p:sp>
      <p:sp>
        <p:nvSpPr>
          <p:cNvPr id="95238" name="AutoShape 6">
            <a:extLst>
              <a:ext uri="{FF2B5EF4-FFF2-40B4-BE49-F238E27FC236}">
                <a16:creationId xmlns:a16="http://schemas.microsoft.com/office/drawing/2014/main" id="{3576CFF5-383C-4E22-9894-DBD1B419B269}"/>
              </a:ext>
            </a:extLst>
          </p:cNvPr>
          <p:cNvSpPr>
            <a:spLocks/>
          </p:cNvSpPr>
          <p:nvPr/>
        </p:nvSpPr>
        <p:spPr bwMode="auto">
          <a:xfrm>
            <a:off x="1748155" y="5165727"/>
            <a:ext cx="1752600" cy="685800"/>
          </a:xfrm>
          <a:prstGeom prst="borderCallout2">
            <a:avLst>
              <a:gd name="adj1" fmla="val 16667"/>
              <a:gd name="adj2" fmla="val 104347"/>
              <a:gd name="adj3" fmla="val 16667"/>
              <a:gd name="adj4" fmla="val 123912"/>
              <a:gd name="adj5" fmla="val -102083"/>
              <a:gd name="adj6" fmla="val 144023"/>
            </a:avLst>
          </a:prstGeom>
          <a:solidFill>
            <a:schemeClr val="accent1"/>
          </a:solidFill>
          <a:ln w="254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600" b="1">
                <a:solidFill>
                  <a:schemeClr val="bg1"/>
                </a:solidFill>
                <a:ea typeface="华文新魏" panose="02010800040101010101" pitchFamily="2" charset="-122"/>
              </a:rPr>
              <a:t>重定位</a:t>
            </a:r>
          </a:p>
        </p:txBody>
      </p:sp>
      <p:grpSp>
        <p:nvGrpSpPr>
          <p:cNvPr id="95239" name="Group 7">
            <a:extLst>
              <a:ext uri="{FF2B5EF4-FFF2-40B4-BE49-F238E27FC236}">
                <a16:creationId xmlns:a16="http://schemas.microsoft.com/office/drawing/2014/main" id="{09CE6617-B40E-4B85-878C-60038FE80905}"/>
              </a:ext>
            </a:extLst>
          </p:cNvPr>
          <p:cNvGrpSpPr>
            <a:grpSpLocks/>
          </p:cNvGrpSpPr>
          <p:nvPr/>
        </p:nvGrpSpPr>
        <p:grpSpPr bwMode="auto">
          <a:xfrm>
            <a:off x="8408670" y="3622041"/>
            <a:ext cx="2468562" cy="2341563"/>
            <a:chOff x="4205" y="1309"/>
            <a:chExt cx="1555" cy="1475"/>
          </a:xfrm>
        </p:grpSpPr>
        <p:sp>
          <p:nvSpPr>
            <p:cNvPr id="95240" name="Rectangle 8">
              <a:extLst>
                <a:ext uri="{FF2B5EF4-FFF2-40B4-BE49-F238E27FC236}">
                  <a16:creationId xmlns:a16="http://schemas.microsoft.com/office/drawing/2014/main" id="{14E0CFEE-B032-4BDB-BE4F-5C6C183F1CEF}"/>
                </a:ext>
              </a:extLst>
            </p:cNvPr>
            <p:cNvSpPr>
              <a:spLocks noChangeArrowheads="1"/>
            </p:cNvSpPr>
            <p:nvPr/>
          </p:nvSpPr>
          <p:spPr bwMode="auto">
            <a:xfrm>
              <a:off x="4445" y="1824"/>
              <a:ext cx="288" cy="24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1" name="Rectangle 9">
              <a:extLst>
                <a:ext uri="{FF2B5EF4-FFF2-40B4-BE49-F238E27FC236}">
                  <a16:creationId xmlns:a16="http://schemas.microsoft.com/office/drawing/2014/main" id="{E26EBF5E-8EC4-4C66-B51B-EC8E3AFAE5CC}"/>
                </a:ext>
              </a:extLst>
            </p:cNvPr>
            <p:cNvSpPr>
              <a:spLocks noChangeArrowheads="1"/>
            </p:cNvSpPr>
            <p:nvPr/>
          </p:nvSpPr>
          <p:spPr bwMode="auto">
            <a:xfrm>
              <a:off x="4445" y="2208"/>
              <a:ext cx="288"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2" name="Rectangle 10">
              <a:extLst>
                <a:ext uri="{FF2B5EF4-FFF2-40B4-BE49-F238E27FC236}">
                  <a16:creationId xmlns:a16="http://schemas.microsoft.com/office/drawing/2014/main" id="{07CAD01E-AC93-4163-8F58-B23CF9B90DEF}"/>
                </a:ext>
              </a:extLst>
            </p:cNvPr>
            <p:cNvSpPr>
              <a:spLocks noChangeArrowheads="1"/>
            </p:cNvSpPr>
            <p:nvPr/>
          </p:nvSpPr>
          <p:spPr bwMode="auto">
            <a:xfrm>
              <a:off x="4445" y="2544"/>
              <a:ext cx="288" cy="19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3" name="Rectangle 11">
              <a:extLst>
                <a:ext uri="{FF2B5EF4-FFF2-40B4-BE49-F238E27FC236}">
                  <a16:creationId xmlns:a16="http://schemas.microsoft.com/office/drawing/2014/main" id="{7D3B5D84-3645-4686-873C-42E762A2C06A}"/>
                </a:ext>
              </a:extLst>
            </p:cNvPr>
            <p:cNvSpPr>
              <a:spLocks noChangeArrowheads="1"/>
            </p:cNvSpPr>
            <p:nvPr/>
          </p:nvSpPr>
          <p:spPr bwMode="auto">
            <a:xfrm>
              <a:off x="5165" y="2016"/>
              <a:ext cx="288" cy="24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4" name="Rectangle 12">
              <a:extLst>
                <a:ext uri="{FF2B5EF4-FFF2-40B4-BE49-F238E27FC236}">
                  <a16:creationId xmlns:a16="http://schemas.microsoft.com/office/drawing/2014/main" id="{1652D011-9FBD-4B5E-ABCE-A77348F4C1AE}"/>
                </a:ext>
              </a:extLst>
            </p:cNvPr>
            <p:cNvSpPr>
              <a:spLocks noChangeArrowheads="1"/>
            </p:cNvSpPr>
            <p:nvPr/>
          </p:nvSpPr>
          <p:spPr bwMode="auto">
            <a:xfrm>
              <a:off x="5165" y="1824"/>
              <a:ext cx="288"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5" name="Rectangle 13">
              <a:extLst>
                <a:ext uri="{FF2B5EF4-FFF2-40B4-BE49-F238E27FC236}">
                  <a16:creationId xmlns:a16="http://schemas.microsoft.com/office/drawing/2014/main" id="{E23C00FB-4901-43B6-B953-47C44689B592}"/>
                </a:ext>
              </a:extLst>
            </p:cNvPr>
            <p:cNvSpPr>
              <a:spLocks noChangeArrowheads="1"/>
            </p:cNvSpPr>
            <p:nvPr/>
          </p:nvSpPr>
          <p:spPr bwMode="auto">
            <a:xfrm>
              <a:off x="5165" y="2400"/>
              <a:ext cx="288" cy="19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6" name="Rectangle 14">
              <a:extLst>
                <a:ext uri="{FF2B5EF4-FFF2-40B4-BE49-F238E27FC236}">
                  <a16:creationId xmlns:a16="http://schemas.microsoft.com/office/drawing/2014/main" id="{A545A6B6-3891-4BD8-93F0-59897F6C4D4B}"/>
                </a:ext>
              </a:extLst>
            </p:cNvPr>
            <p:cNvSpPr>
              <a:spLocks noChangeArrowheads="1"/>
            </p:cNvSpPr>
            <p:nvPr/>
          </p:nvSpPr>
          <p:spPr bwMode="auto">
            <a:xfrm>
              <a:off x="5165" y="1536"/>
              <a:ext cx="288"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7" name="Line 15">
              <a:extLst>
                <a:ext uri="{FF2B5EF4-FFF2-40B4-BE49-F238E27FC236}">
                  <a16:creationId xmlns:a16="http://schemas.microsoft.com/office/drawing/2014/main" id="{F7D1214D-17F5-47BF-B826-1F0E63395988}"/>
                </a:ext>
              </a:extLst>
            </p:cNvPr>
            <p:cNvSpPr>
              <a:spLocks noChangeShapeType="1"/>
            </p:cNvSpPr>
            <p:nvPr/>
          </p:nvSpPr>
          <p:spPr bwMode="auto">
            <a:xfrm>
              <a:off x="4733" y="1968"/>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8" name="Line 16">
              <a:extLst>
                <a:ext uri="{FF2B5EF4-FFF2-40B4-BE49-F238E27FC236}">
                  <a16:creationId xmlns:a16="http://schemas.microsoft.com/office/drawing/2014/main" id="{013B5710-5937-4D37-B3FC-6E03F14CAC28}"/>
                </a:ext>
              </a:extLst>
            </p:cNvPr>
            <p:cNvSpPr>
              <a:spLocks noChangeShapeType="1"/>
            </p:cNvSpPr>
            <p:nvPr/>
          </p:nvSpPr>
          <p:spPr bwMode="auto">
            <a:xfrm flipV="1">
              <a:off x="4781" y="1920"/>
              <a:ext cx="33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9" name="Line 17">
              <a:extLst>
                <a:ext uri="{FF2B5EF4-FFF2-40B4-BE49-F238E27FC236}">
                  <a16:creationId xmlns:a16="http://schemas.microsoft.com/office/drawing/2014/main" id="{82A45CF5-F704-4EF7-A89C-48B74F2CBB81}"/>
                </a:ext>
              </a:extLst>
            </p:cNvPr>
            <p:cNvSpPr>
              <a:spLocks noChangeShapeType="1"/>
            </p:cNvSpPr>
            <p:nvPr/>
          </p:nvSpPr>
          <p:spPr bwMode="auto">
            <a:xfrm flipV="1">
              <a:off x="4733" y="2544"/>
              <a:ext cx="43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0" name="Text Box 18">
              <a:extLst>
                <a:ext uri="{FF2B5EF4-FFF2-40B4-BE49-F238E27FC236}">
                  <a16:creationId xmlns:a16="http://schemas.microsoft.com/office/drawing/2014/main" id="{2D2AB1FA-6A65-48E4-8CBD-F4FA8F02DF17}"/>
                </a:ext>
              </a:extLst>
            </p:cNvPr>
            <p:cNvSpPr txBox="1">
              <a:spLocks noChangeArrowheads="1"/>
            </p:cNvSpPr>
            <p:nvPr/>
          </p:nvSpPr>
          <p:spPr bwMode="auto">
            <a:xfrm>
              <a:off x="4963" y="1343"/>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仿宋_GB2312" pitchFamily="49" charset="-122"/>
                </a:rPr>
                <a:t>0</a:t>
              </a:r>
            </a:p>
          </p:txBody>
        </p:sp>
        <p:sp>
          <p:nvSpPr>
            <p:cNvPr id="95251" name="Text Box 19">
              <a:extLst>
                <a:ext uri="{FF2B5EF4-FFF2-40B4-BE49-F238E27FC236}">
                  <a16:creationId xmlns:a16="http://schemas.microsoft.com/office/drawing/2014/main" id="{0062E378-385A-4E43-81B3-DA7498C72EFE}"/>
                </a:ext>
              </a:extLst>
            </p:cNvPr>
            <p:cNvSpPr txBox="1">
              <a:spLocks noChangeArrowheads="1"/>
            </p:cNvSpPr>
            <p:nvPr/>
          </p:nvSpPr>
          <p:spPr bwMode="auto">
            <a:xfrm>
              <a:off x="4205" y="1776"/>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ea typeface="仿宋_GB2312" pitchFamily="49" charset="-122"/>
                </a:rPr>
                <a:t>0</a:t>
              </a:r>
            </a:p>
          </p:txBody>
        </p:sp>
        <p:sp>
          <p:nvSpPr>
            <p:cNvPr id="95252" name="Text Box 20">
              <a:extLst>
                <a:ext uri="{FF2B5EF4-FFF2-40B4-BE49-F238E27FC236}">
                  <a16:creationId xmlns:a16="http://schemas.microsoft.com/office/drawing/2014/main" id="{E3488242-894E-4FE2-B7DA-C231C46DFCA8}"/>
                </a:ext>
              </a:extLst>
            </p:cNvPr>
            <p:cNvSpPr txBox="1">
              <a:spLocks noChangeArrowheads="1"/>
            </p:cNvSpPr>
            <p:nvPr/>
          </p:nvSpPr>
          <p:spPr bwMode="auto">
            <a:xfrm>
              <a:off x="4205" y="2112"/>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FF99"/>
                  </a:solidFill>
                  <a:ea typeface="仿宋_GB2312" pitchFamily="49" charset="-122"/>
                </a:rPr>
                <a:t>0</a:t>
              </a:r>
            </a:p>
          </p:txBody>
        </p:sp>
        <p:sp>
          <p:nvSpPr>
            <p:cNvPr id="95253" name="Text Box 21">
              <a:extLst>
                <a:ext uri="{FF2B5EF4-FFF2-40B4-BE49-F238E27FC236}">
                  <a16:creationId xmlns:a16="http://schemas.microsoft.com/office/drawing/2014/main" id="{E25E3E18-75AE-4E7F-B92F-928B00C89E5D}"/>
                </a:ext>
              </a:extLst>
            </p:cNvPr>
            <p:cNvSpPr txBox="1">
              <a:spLocks noChangeArrowheads="1"/>
            </p:cNvSpPr>
            <p:nvPr/>
          </p:nvSpPr>
          <p:spPr bwMode="auto">
            <a:xfrm>
              <a:off x="4205" y="2496"/>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hlink"/>
                  </a:solidFill>
                  <a:ea typeface="仿宋_GB2312" pitchFamily="49" charset="-122"/>
                </a:rPr>
                <a:t>0</a:t>
              </a:r>
            </a:p>
          </p:txBody>
        </p:sp>
        <p:sp>
          <p:nvSpPr>
            <p:cNvPr id="95254" name="Text Box 22">
              <a:extLst>
                <a:ext uri="{FF2B5EF4-FFF2-40B4-BE49-F238E27FC236}">
                  <a16:creationId xmlns:a16="http://schemas.microsoft.com/office/drawing/2014/main" id="{9BF79AB4-9973-4193-9DF8-A30E4BF1F40C}"/>
                </a:ext>
              </a:extLst>
            </p:cNvPr>
            <p:cNvSpPr txBox="1">
              <a:spLocks noChangeArrowheads="1"/>
            </p:cNvSpPr>
            <p:nvPr/>
          </p:nvSpPr>
          <p:spPr bwMode="auto">
            <a:xfrm>
              <a:off x="5116" y="1309"/>
              <a:ext cx="644"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ffectLst>
                    <a:outerShdw blurRad="38100" dist="38100" dir="2700000" algn="tl">
                      <a:srgbClr val="000000"/>
                    </a:outerShdw>
                  </a:effectLst>
                  <a:ea typeface="仿宋_GB2312" pitchFamily="49" charset="-122"/>
                </a:rPr>
                <a:t>Memory</a:t>
              </a:r>
            </a:p>
          </p:txBody>
        </p:sp>
      </p:grpSp>
      <p:sp>
        <p:nvSpPr>
          <p:cNvPr id="95255" name="Rectangle 23">
            <a:extLst>
              <a:ext uri="{FF2B5EF4-FFF2-40B4-BE49-F238E27FC236}">
                <a16:creationId xmlns:a16="http://schemas.microsoft.com/office/drawing/2014/main" id="{743FDEC0-CFF2-4C0E-AD22-10446FA8C2DE}"/>
              </a:ext>
            </a:extLst>
          </p:cNvPr>
          <p:cNvSpPr>
            <a:spLocks noChangeArrowheads="1"/>
          </p:cNvSpPr>
          <p:nvPr/>
        </p:nvSpPr>
        <p:spPr bwMode="auto">
          <a:xfrm>
            <a:off x="542923" y="838192"/>
            <a:ext cx="1084498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Char char="Ø"/>
            </a:pPr>
            <a:r>
              <a:rPr lang="zh-CN" altLang="en-US" sz="2800" b="1" dirty="0"/>
              <a:t>地址是以字节为单位的存储器编号</a:t>
            </a:r>
          </a:p>
          <a:p>
            <a:pPr>
              <a:buFont typeface="Wingdings" panose="05000000000000000000" pitchFamily="2" charset="2"/>
              <a:buChar char="Ø"/>
            </a:pPr>
            <a:r>
              <a:rPr lang="zh-CN" altLang="en-US" sz="2800" b="1" dirty="0">
                <a:solidFill>
                  <a:srgbClr val="FF0000"/>
                </a:solidFill>
              </a:rPr>
              <a:t>内存空间</a:t>
            </a:r>
            <a:r>
              <a:rPr lang="zh-CN" altLang="en-US" sz="2800" b="1" dirty="0"/>
              <a:t>（绝对空间）：</a:t>
            </a:r>
          </a:p>
          <a:p>
            <a:pPr lvl="1">
              <a:buFont typeface="Wingdings" panose="05000000000000000000" pitchFamily="2" charset="2"/>
              <a:buNone/>
            </a:pPr>
            <a:r>
              <a:rPr lang="zh-CN" altLang="en-US" sz="2400" b="1" dirty="0"/>
              <a:t>整个系统内存从</a:t>
            </a:r>
            <a:r>
              <a:rPr lang="en-US" altLang="zh-CN" sz="2400" b="1" dirty="0"/>
              <a:t>0</a:t>
            </a:r>
            <a:r>
              <a:rPr lang="zh-CN" altLang="en-US" sz="2400" b="1" dirty="0"/>
              <a:t>开始以字节为单位编址</a:t>
            </a:r>
            <a:r>
              <a:rPr lang="en-US" altLang="zh-CN" sz="2400" b="1" dirty="0"/>
              <a:t>——</a:t>
            </a:r>
            <a:r>
              <a:rPr lang="zh-CN" altLang="en-US" sz="2400" b="1" dirty="0"/>
              <a:t>物理地址</a:t>
            </a:r>
          </a:p>
          <a:p>
            <a:pPr>
              <a:buFont typeface="Wingdings" panose="05000000000000000000" pitchFamily="2" charset="2"/>
              <a:buChar char="Ø"/>
            </a:pPr>
            <a:r>
              <a:rPr lang="zh-CN" altLang="en-US" sz="2800" b="1" dirty="0">
                <a:solidFill>
                  <a:srgbClr val="FF0000"/>
                </a:solidFill>
              </a:rPr>
              <a:t>程序空间</a:t>
            </a:r>
            <a:r>
              <a:rPr lang="zh-CN" altLang="en-US" sz="2800" b="1" dirty="0"/>
              <a:t>（相对空间）：</a:t>
            </a:r>
          </a:p>
          <a:p>
            <a:pPr lvl="1">
              <a:buFont typeface="Wingdings" panose="05000000000000000000" pitchFamily="2" charset="2"/>
              <a:buNone/>
            </a:pPr>
            <a:r>
              <a:rPr lang="zh-CN" altLang="en-US" sz="2400" b="1" dirty="0"/>
              <a:t>程序由机器代码组成，以字节为单位，每个程序都从</a:t>
            </a:r>
            <a:r>
              <a:rPr lang="en-US" altLang="zh-CN" sz="2400" b="1" dirty="0"/>
              <a:t>0</a:t>
            </a:r>
            <a:r>
              <a:rPr lang="zh-CN" altLang="en-US" sz="2400" b="1" dirty="0"/>
              <a:t>开始编址</a:t>
            </a:r>
            <a:r>
              <a:rPr lang="en-US" altLang="zh-CN" sz="2400" b="1" dirty="0"/>
              <a:t>——</a:t>
            </a:r>
            <a:r>
              <a:rPr lang="zh-CN" altLang="en-US" sz="2400" b="1" dirty="0"/>
              <a:t>逻辑地址</a:t>
            </a:r>
          </a:p>
        </p:txBody>
      </p:sp>
      <p:sp>
        <p:nvSpPr>
          <p:cNvPr id="24" name="Rounded Rectangle 10">
            <a:extLst>
              <a:ext uri="{FF2B5EF4-FFF2-40B4-BE49-F238E27FC236}">
                <a16:creationId xmlns:a16="http://schemas.microsoft.com/office/drawing/2014/main" id="{57923545-E23E-4956-80C6-74CCB7F7CE1F}"/>
              </a:ext>
            </a:extLst>
          </p:cNvPr>
          <p:cNvSpPr/>
          <p:nvPr/>
        </p:nvSpPr>
        <p:spPr>
          <a:xfrm>
            <a:off x="542923" y="100964"/>
            <a:ext cx="2511776"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地址变换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dissolve">
                                      <p:cBhvr>
                                        <p:cTn id="7" dur="500"/>
                                        <p:tgtEl>
                                          <p:spTgt spid="9523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5236"/>
                                        </p:tgtEl>
                                        <p:attrNameLst>
                                          <p:attrName>style.visibility</p:attrName>
                                        </p:attrNameLst>
                                      </p:cBhvr>
                                      <p:to>
                                        <p:strVal val="visible"/>
                                      </p:to>
                                    </p:set>
                                    <p:animEffect transition="in" filter="wipe(left)">
                                      <p:cBhvr>
                                        <p:cTn id="11" dur="500"/>
                                        <p:tgtEl>
                                          <p:spTgt spid="95236"/>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5237"/>
                                        </p:tgtEl>
                                        <p:attrNameLst>
                                          <p:attrName>style.visibility</p:attrName>
                                        </p:attrNameLst>
                                      </p:cBhvr>
                                      <p:to>
                                        <p:strVal val="visible"/>
                                      </p:to>
                                    </p:set>
                                    <p:animEffect transition="in" filter="dissolve">
                                      <p:cBhvr>
                                        <p:cTn id="15" dur="500"/>
                                        <p:tgtEl>
                                          <p:spTgt spid="952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95239"/>
                                        </p:tgtEl>
                                        <p:attrNameLst>
                                          <p:attrName>style.visibility</p:attrName>
                                        </p:attrNameLst>
                                      </p:cBhvr>
                                      <p:to>
                                        <p:strVal val="visible"/>
                                      </p:to>
                                    </p:set>
                                    <p:anim calcmode="lin" valueType="num">
                                      <p:cBhvr additive="base">
                                        <p:cTn id="20" dur="500" fill="hold"/>
                                        <p:tgtEl>
                                          <p:spTgt spid="95239"/>
                                        </p:tgtEl>
                                        <p:attrNameLst>
                                          <p:attrName>ppt_x</p:attrName>
                                        </p:attrNameLst>
                                      </p:cBhvr>
                                      <p:tavLst>
                                        <p:tav tm="0">
                                          <p:val>
                                            <p:strVal val="1+#ppt_w/2"/>
                                          </p:val>
                                        </p:tav>
                                        <p:tav tm="100000">
                                          <p:val>
                                            <p:strVal val="#ppt_x"/>
                                          </p:val>
                                        </p:tav>
                                      </p:tavLst>
                                    </p:anim>
                                    <p:anim calcmode="lin" valueType="num">
                                      <p:cBhvr additive="base">
                                        <p:cTn id="21" dur="500" fill="hold"/>
                                        <p:tgtEl>
                                          <p:spTgt spid="95239"/>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nimBg="1" autoUpdateAnimBg="0"/>
      <p:bldP spid="95237" grpId="0" animBg="1" autoUpdateAnimBg="0"/>
      <p:bldP spid="9523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a:extLst>
              <a:ext uri="{FF2B5EF4-FFF2-40B4-BE49-F238E27FC236}">
                <a16:creationId xmlns:a16="http://schemas.microsoft.com/office/drawing/2014/main" id="{210E7FEF-D958-4049-A476-83E59A8300C4}"/>
              </a:ext>
            </a:extLst>
          </p:cNvPr>
          <p:cNvSpPr>
            <a:spLocks noGrp="1" noChangeArrowheads="1"/>
          </p:cNvSpPr>
          <p:nvPr>
            <p:ph type="body" idx="1"/>
          </p:nvPr>
        </p:nvSpPr>
        <p:spPr>
          <a:xfrm>
            <a:off x="542923" y="872331"/>
            <a:ext cx="8451850" cy="5113337"/>
          </a:xfrm>
        </p:spPr>
        <p:txBody>
          <a:bodyPr/>
          <a:lstStyle/>
          <a:p>
            <a:pPr>
              <a:lnSpc>
                <a:spcPct val="90000"/>
              </a:lnSpc>
            </a:pPr>
            <a:r>
              <a:rPr lang="zh-CN" altLang="en-US" b="1" dirty="0"/>
              <a:t>引入原因：</a:t>
            </a:r>
          </a:p>
          <a:p>
            <a:pPr lvl="1">
              <a:lnSpc>
                <a:spcPct val="90000"/>
              </a:lnSpc>
            </a:pPr>
            <a:r>
              <a:rPr lang="zh-CN" altLang="en-US" b="1" dirty="0"/>
              <a:t>当作业很大，超过内存剩余时，无法装入</a:t>
            </a:r>
          </a:p>
          <a:p>
            <a:pPr lvl="1">
              <a:lnSpc>
                <a:spcPct val="90000"/>
              </a:lnSpc>
            </a:pPr>
            <a:r>
              <a:rPr lang="zh-CN" altLang="en-US" b="1" dirty="0"/>
              <a:t>装入的作业对内存利用率不高：</a:t>
            </a:r>
            <a:r>
              <a:rPr lang="en-US" altLang="zh-CN" b="1" dirty="0"/>
              <a:t>99%</a:t>
            </a:r>
            <a:r>
              <a:rPr lang="zh-CN" altLang="en-US" b="1" dirty="0"/>
              <a:t>的指令在短时间内都不会得到执行</a:t>
            </a:r>
          </a:p>
          <a:p>
            <a:pPr>
              <a:lnSpc>
                <a:spcPct val="90000"/>
              </a:lnSpc>
            </a:pPr>
            <a:r>
              <a:rPr lang="zh-CN" altLang="en-US" b="1" dirty="0"/>
              <a:t>解决方法</a:t>
            </a:r>
          </a:p>
          <a:p>
            <a:pPr lvl="1">
              <a:lnSpc>
                <a:spcPct val="90000"/>
              </a:lnSpc>
            </a:pPr>
            <a:r>
              <a:rPr lang="zh-CN" altLang="en-US" b="1" dirty="0"/>
              <a:t>不需一次全部装入，程序部分装入就可以执行</a:t>
            </a:r>
          </a:p>
          <a:p>
            <a:pPr lvl="1">
              <a:lnSpc>
                <a:spcPct val="90000"/>
              </a:lnSpc>
            </a:pPr>
            <a:r>
              <a:rPr lang="zh-CN" altLang="en-US" b="1" dirty="0"/>
              <a:t>装入内存的程序在不需要访问时暂时从内存换出</a:t>
            </a:r>
          </a:p>
          <a:p>
            <a:pPr lvl="1">
              <a:lnSpc>
                <a:spcPct val="110000"/>
              </a:lnSpc>
            </a:pPr>
            <a:r>
              <a:rPr lang="zh-CN" altLang="en-US" b="1" dirty="0"/>
              <a:t>给用户感觉比实际空间大的虚拟空间</a:t>
            </a:r>
          </a:p>
          <a:p>
            <a:pPr>
              <a:lnSpc>
                <a:spcPct val="90000"/>
              </a:lnSpc>
            </a:pPr>
            <a:r>
              <a:rPr lang="zh-CN" altLang="en-US" b="1" dirty="0"/>
              <a:t>虚空间大小</a:t>
            </a:r>
          </a:p>
          <a:p>
            <a:pPr lvl="1">
              <a:lnSpc>
                <a:spcPct val="90000"/>
              </a:lnSpc>
            </a:pPr>
            <a:r>
              <a:rPr lang="zh-CN" altLang="en-US" b="1" dirty="0"/>
              <a:t>虚空间的</a:t>
            </a:r>
            <a:r>
              <a:rPr lang="zh-CN" altLang="en-US" b="1" dirty="0">
                <a:solidFill>
                  <a:schemeClr val="tx2"/>
                </a:solidFill>
              </a:rPr>
              <a:t>逻辑</a:t>
            </a:r>
            <a:r>
              <a:rPr lang="zh-CN" altLang="en-US" b="1" dirty="0"/>
              <a:t>大小 ＝ 可寻址范围</a:t>
            </a:r>
          </a:p>
          <a:p>
            <a:pPr lvl="1">
              <a:lnSpc>
                <a:spcPct val="90000"/>
              </a:lnSpc>
            </a:pPr>
            <a:r>
              <a:rPr lang="zh-CN" altLang="en-US" b="1" dirty="0"/>
              <a:t>虚空间的</a:t>
            </a:r>
            <a:r>
              <a:rPr lang="zh-CN" altLang="en-US" b="1" dirty="0">
                <a:solidFill>
                  <a:schemeClr val="tx2"/>
                </a:solidFill>
              </a:rPr>
              <a:t>实际</a:t>
            </a:r>
            <a:r>
              <a:rPr lang="zh-CN" altLang="en-US" b="1" dirty="0"/>
              <a:t>大小 ＝ 内存＋外存对换区</a:t>
            </a:r>
          </a:p>
          <a:p>
            <a:pPr lvl="1">
              <a:lnSpc>
                <a:spcPct val="90000"/>
              </a:lnSpc>
              <a:buFontTx/>
              <a:buNone/>
            </a:pPr>
            <a:r>
              <a:rPr lang="zh-CN" altLang="en-US" b="1" dirty="0"/>
              <a:t>例：</a:t>
            </a:r>
            <a:r>
              <a:rPr lang="en-US" altLang="zh-CN" b="1" dirty="0"/>
              <a:t>32</a:t>
            </a:r>
            <a:r>
              <a:rPr lang="zh-CN" altLang="en-US" b="1" dirty="0"/>
              <a:t>位操作系统的可寻址范围是</a:t>
            </a:r>
            <a:r>
              <a:rPr lang="en-US" altLang="zh-CN" b="1" dirty="0"/>
              <a:t>2</a:t>
            </a:r>
            <a:r>
              <a:rPr lang="en-US" altLang="zh-CN" b="1" baseline="30000" dirty="0"/>
              <a:t>32</a:t>
            </a:r>
            <a:r>
              <a:rPr lang="en-US" altLang="zh-CN" b="1" dirty="0"/>
              <a:t>=4GByte</a:t>
            </a:r>
          </a:p>
        </p:txBody>
      </p:sp>
      <p:sp>
        <p:nvSpPr>
          <p:cNvPr id="4" name="Rounded Rectangle 10">
            <a:extLst>
              <a:ext uri="{FF2B5EF4-FFF2-40B4-BE49-F238E27FC236}">
                <a16:creationId xmlns:a16="http://schemas.microsoft.com/office/drawing/2014/main" id="{D8CCDFA1-53E0-4AF0-8110-17C0EAC43CE6}"/>
              </a:ext>
            </a:extLst>
          </p:cNvPr>
          <p:cNvSpPr/>
          <p:nvPr/>
        </p:nvSpPr>
        <p:spPr>
          <a:xfrm>
            <a:off x="542923" y="100964"/>
            <a:ext cx="2511776"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虚拟存储</a:t>
            </a:r>
          </a:p>
        </p:txBody>
      </p:sp>
      <p:graphicFrame>
        <p:nvGraphicFramePr>
          <p:cNvPr id="7" name="Object 4">
            <a:extLst>
              <a:ext uri="{FF2B5EF4-FFF2-40B4-BE49-F238E27FC236}">
                <a16:creationId xmlns:a16="http://schemas.microsoft.com/office/drawing/2014/main" id="{9AD996D6-D689-4DB2-8B95-2ED1B73EF05E}"/>
              </a:ext>
            </a:extLst>
          </p:cNvPr>
          <p:cNvGraphicFramePr>
            <a:graphicFrameLocks noChangeAspect="1"/>
          </p:cNvGraphicFramePr>
          <p:nvPr>
            <p:extLst>
              <p:ext uri="{D42A27DB-BD31-4B8C-83A1-F6EECF244321}">
                <p14:modId xmlns:p14="http://schemas.microsoft.com/office/powerpoint/2010/main" val="4069296652"/>
              </p:ext>
            </p:extLst>
          </p:nvPr>
        </p:nvGraphicFramePr>
        <p:xfrm>
          <a:off x="7236009" y="3257004"/>
          <a:ext cx="4413068" cy="1913709"/>
        </p:xfrm>
        <a:graphic>
          <a:graphicData uri="http://schemas.openxmlformats.org/presentationml/2006/ole">
            <mc:AlternateContent xmlns:mc="http://schemas.openxmlformats.org/markup-compatibility/2006">
              <mc:Choice xmlns:v="urn:schemas-microsoft-com:vml" Requires="v">
                <p:oleObj spid="_x0000_s2074" name="VISIO" r:id="rId3" imgW="2549520" imgH="983880" progId="Visio.Drawing.6">
                  <p:embed/>
                </p:oleObj>
              </mc:Choice>
              <mc:Fallback>
                <p:oleObj name="VISIO" r:id="rId3" imgW="2549520" imgH="983880" progId="Visio.Drawing.6">
                  <p:embed/>
                  <p:pic>
                    <p:nvPicPr>
                      <p:cNvPr id="3" name="Object 4">
                        <a:extLst>
                          <a:ext uri="{FF2B5EF4-FFF2-40B4-BE49-F238E27FC236}">
                            <a16:creationId xmlns:a16="http://schemas.microsoft.com/office/drawing/2014/main" id="{17807CF4-F4D9-43C4-BD6D-2C49981682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009" y="3257004"/>
                        <a:ext cx="4413068" cy="1913709"/>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1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1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1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1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0">
            <a:extLst>
              <a:ext uri="{FF2B5EF4-FFF2-40B4-BE49-F238E27FC236}">
                <a16:creationId xmlns:a16="http://schemas.microsoft.com/office/drawing/2014/main" id="{D8CCDFA1-53E0-4AF0-8110-17C0EAC43CE6}"/>
              </a:ext>
            </a:extLst>
          </p:cNvPr>
          <p:cNvSpPr/>
          <p:nvPr/>
        </p:nvSpPr>
        <p:spPr>
          <a:xfrm>
            <a:off x="542923" y="100964"/>
            <a:ext cx="2511776"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装入和链接</a:t>
            </a:r>
          </a:p>
        </p:txBody>
      </p:sp>
      <p:sp>
        <p:nvSpPr>
          <p:cNvPr id="8" name="Rectangle 13">
            <a:extLst>
              <a:ext uri="{FF2B5EF4-FFF2-40B4-BE49-F238E27FC236}">
                <a16:creationId xmlns:a16="http://schemas.microsoft.com/office/drawing/2014/main" id="{1BBC9079-CFE5-4048-B029-27473BBC9D1E}"/>
              </a:ext>
            </a:extLst>
          </p:cNvPr>
          <p:cNvSpPr>
            <a:spLocks noChangeArrowheads="1"/>
          </p:cNvSpPr>
          <p:nvPr/>
        </p:nvSpPr>
        <p:spPr bwMode="auto">
          <a:xfrm>
            <a:off x="542923" y="824321"/>
            <a:ext cx="87852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800" b="1" dirty="0"/>
              <a:t>从用户源程序到内存中可执行的代码将经历：</a:t>
            </a:r>
          </a:p>
          <a:p>
            <a:pPr lvl="1">
              <a:lnSpc>
                <a:spcPct val="90000"/>
              </a:lnSpc>
            </a:pPr>
            <a:r>
              <a:rPr lang="zh-CN" altLang="en-US" b="1" dirty="0">
                <a:solidFill>
                  <a:srgbClr val="FF0000"/>
                </a:solidFill>
              </a:rPr>
              <a:t>编译：</a:t>
            </a:r>
          </a:p>
          <a:p>
            <a:pPr lvl="2">
              <a:lnSpc>
                <a:spcPct val="90000"/>
              </a:lnSpc>
            </a:pPr>
            <a:r>
              <a:rPr lang="zh-CN" altLang="en-US" sz="2600" b="1" dirty="0"/>
              <a:t>完成源程序从高级语言到机器可理解代码的转换</a:t>
            </a:r>
          </a:p>
          <a:p>
            <a:pPr lvl="2">
              <a:lnSpc>
                <a:spcPct val="90000"/>
              </a:lnSpc>
            </a:pPr>
            <a:r>
              <a:rPr lang="zh-CN" altLang="en-US" sz="2600" b="1" dirty="0"/>
              <a:t>根据任务的需要可能形成若干相对独立的目标模块</a:t>
            </a:r>
          </a:p>
          <a:p>
            <a:pPr lvl="1">
              <a:lnSpc>
                <a:spcPct val="90000"/>
              </a:lnSpc>
            </a:pPr>
            <a:r>
              <a:rPr lang="zh-CN" altLang="en-US" b="1" dirty="0">
                <a:solidFill>
                  <a:srgbClr val="FF0000"/>
                </a:solidFill>
              </a:rPr>
              <a:t>链接：</a:t>
            </a:r>
          </a:p>
          <a:p>
            <a:pPr lvl="2">
              <a:lnSpc>
                <a:spcPct val="90000"/>
              </a:lnSpc>
            </a:pPr>
            <a:r>
              <a:rPr lang="zh-CN" altLang="en-US" sz="2600" b="1" dirty="0"/>
              <a:t>将目标模块链接起来，如标准库、系统库</a:t>
            </a:r>
          </a:p>
          <a:p>
            <a:pPr lvl="2">
              <a:lnSpc>
                <a:spcPct val="90000"/>
              </a:lnSpc>
            </a:pPr>
            <a:r>
              <a:rPr lang="zh-CN" altLang="en-US" sz="2600" b="1" dirty="0"/>
              <a:t>形成一个完整的装入模块</a:t>
            </a:r>
          </a:p>
          <a:p>
            <a:pPr lvl="1">
              <a:lnSpc>
                <a:spcPct val="90000"/>
              </a:lnSpc>
            </a:pPr>
            <a:r>
              <a:rPr lang="zh-CN" altLang="en-US" b="1" dirty="0">
                <a:solidFill>
                  <a:srgbClr val="FF0000"/>
                </a:solidFill>
              </a:rPr>
              <a:t>装入：</a:t>
            </a:r>
          </a:p>
          <a:p>
            <a:pPr lvl="2">
              <a:lnSpc>
                <a:spcPct val="90000"/>
              </a:lnSpc>
            </a:pPr>
            <a:r>
              <a:rPr lang="zh-CN" altLang="en-US" sz="2600" b="1" dirty="0"/>
              <a:t>由操作系统的装入程序将装入模块装入内存</a:t>
            </a:r>
          </a:p>
          <a:p>
            <a:pPr lvl="2">
              <a:lnSpc>
                <a:spcPct val="90000"/>
              </a:lnSpc>
            </a:pPr>
            <a:r>
              <a:rPr lang="zh-CN" altLang="en-US" sz="2600" b="1" dirty="0"/>
              <a:t>涉及：</a:t>
            </a:r>
          </a:p>
          <a:p>
            <a:pPr lvl="3">
              <a:lnSpc>
                <a:spcPct val="90000"/>
              </a:lnSpc>
            </a:pPr>
            <a:r>
              <a:rPr lang="zh-CN" altLang="en-US" sz="2400" b="1" dirty="0"/>
              <a:t>内存空间的分配</a:t>
            </a:r>
            <a:r>
              <a:rPr lang="en-US" altLang="zh-CN" sz="2400" b="1" dirty="0"/>
              <a:t>——</a:t>
            </a:r>
            <a:r>
              <a:rPr lang="zh-CN" altLang="en-US" sz="2400" b="1" dirty="0"/>
              <a:t>放到内存什么地方</a:t>
            </a:r>
          </a:p>
          <a:p>
            <a:pPr lvl="3">
              <a:lnSpc>
                <a:spcPct val="90000"/>
              </a:lnSpc>
            </a:pPr>
            <a:r>
              <a:rPr lang="zh-CN" altLang="en-US" sz="2400" b="1" dirty="0"/>
              <a:t>地址空间的映射</a:t>
            </a:r>
            <a:r>
              <a:rPr lang="en-US" altLang="zh-CN" sz="2400" b="1" dirty="0"/>
              <a:t>——</a:t>
            </a:r>
            <a:r>
              <a:rPr lang="zh-CN" altLang="en-US" sz="2400" b="1" dirty="0">
                <a:solidFill>
                  <a:srgbClr val="FF0000"/>
                </a:solidFill>
              </a:rPr>
              <a:t>地址变换</a:t>
            </a:r>
          </a:p>
        </p:txBody>
      </p:sp>
    </p:spTree>
    <p:extLst>
      <p:ext uri="{BB962C8B-B14F-4D97-AF65-F5344CB8AC3E}">
        <p14:creationId xmlns:p14="http://schemas.microsoft.com/office/powerpoint/2010/main" val="356932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0">
            <a:extLst>
              <a:ext uri="{FF2B5EF4-FFF2-40B4-BE49-F238E27FC236}">
                <a16:creationId xmlns:a16="http://schemas.microsoft.com/office/drawing/2014/main" id="{D8CCDFA1-53E0-4AF0-8110-17C0EAC43CE6}"/>
              </a:ext>
            </a:extLst>
          </p:cNvPr>
          <p:cNvSpPr/>
          <p:nvPr/>
        </p:nvSpPr>
        <p:spPr>
          <a:xfrm>
            <a:off x="542923" y="100964"/>
            <a:ext cx="2511776"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装入</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重定位</a:t>
            </a:r>
          </a:p>
        </p:txBody>
      </p:sp>
      <p:sp>
        <p:nvSpPr>
          <p:cNvPr id="5" name="Text Box 2">
            <a:extLst>
              <a:ext uri="{FF2B5EF4-FFF2-40B4-BE49-F238E27FC236}">
                <a16:creationId xmlns:a16="http://schemas.microsoft.com/office/drawing/2014/main" id="{5ABE06BC-8A8F-4B7E-94F0-0B05472CDC12}"/>
              </a:ext>
            </a:extLst>
          </p:cNvPr>
          <p:cNvSpPr txBox="1">
            <a:spLocks noChangeArrowheads="1"/>
          </p:cNvSpPr>
          <p:nvPr/>
        </p:nvSpPr>
        <p:spPr bwMode="auto">
          <a:xfrm>
            <a:off x="382088" y="654911"/>
            <a:ext cx="1142782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FF0000"/>
                </a:solidFill>
              </a:rPr>
              <a:t>静态重定位装入</a:t>
            </a:r>
            <a:r>
              <a:rPr lang="zh-CN" altLang="en-US" sz="3200" b="1" dirty="0"/>
              <a:t>：装入时，由系统分配内存空间，并完成装入模块中相对地址变换为绝对地址。</a:t>
            </a:r>
          </a:p>
        </p:txBody>
      </p:sp>
      <p:sp>
        <p:nvSpPr>
          <p:cNvPr id="11" name="Text Box 2">
            <a:extLst>
              <a:ext uri="{FF2B5EF4-FFF2-40B4-BE49-F238E27FC236}">
                <a16:creationId xmlns:a16="http://schemas.microsoft.com/office/drawing/2014/main" id="{E0329918-0C73-4CC8-A7DF-00EDDA534C73}"/>
              </a:ext>
            </a:extLst>
          </p:cNvPr>
          <p:cNvSpPr txBox="1">
            <a:spLocks noChangeArrowheads="1"/>
          </p:cNvSpPr>
          <p:nvPr/>
        </p:nvSpPr>
        <p:spPr bwMode="auto">
          <a:xfrm>
            <a:off x="457200" y="1831612"/>
            <a:ext cx="109423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FF0000"/>
                </a:solidFill>
              </a:rPr>
              <a:t>动态重定位装入</a:t>
            </a:r>
            <a:r>
              <a:rPr lang="zh-CN" altLang="en-US" sz="3200" b="1" dirty="0"/>
              <a:t>：装入模块中使用相对地址，装入时不变换地址，在执行时才完成地址的变换。</a:t>
            </a:r>
          </a:p>
        </p:txBody>
      </p:sp>
      <p:sp>
        <p:nvSpPr>
          <p:cNvPr id="13" name="AutoShape 11">
            <a:extLst>
              <a:ext uri="{FF2B5EF4-FFF2-40B4-BE49-F238E27FC236}">
                <a16:creationId xmlns:a16="http://schemas.microsoft.com/office/drawing/2014/main" id="{46F6FDFD-C3E0-431C-A617-D258E055079E}"/>
              </a:ext>
            </a:extLst>
          </p:cNvPr>
          <p:cNvSpPr>
            <a:spLocks noChangeArrowheads="1"/>
          </p:cNvSpPr>
          <p:nvPr/>
        </p:nvSpPr>
        <p:spPr bwMode="auto">
          <a:xfrm>
            <a:off x="5135063" y="3263371"/>
            <a:ext cx="3817348" cy="685800"/>
          </a:xfrm>
          <a:prstGeom prst="wedgeRoundRectCallout">
            <a:avLst>
              <a:gd name="adj1" fmla="val -24139"/>
              <a:gd name="adj2" fmla="val -109491"/>
              <a:gd name="adj3" fmla="val 16667"/>
            </a:avLst>
          </a:prstGeom>
          <a:solidFill>
            <a:schemeClr val="accent6">
              <a:lumMod val="20000"/>
              <a:lumOff val="80000"/>
            </a:schemeClr>
          </a:solidFill>
          <a:ln w="12700" cap="sq">
            <a:solidFill>
              <a:schemeClr val="tx1"/>
            </a:solidFill>
            <a:miter lim="800000"/>
            <a:headEnd type="none" w="sm" len="sm"/>
            <a:tailEnd type="none" w="sm" len="sm"/>
          </a:ln>
          <a:effectLst/>
        </p:spPr>
        <p:txBody>
          <a:bodyPr anchor="ctr"/>
          <a:lstStyle/>
          <a:p>
            <a:r>
              <a:rPr lang="zh-CN" altLang="en-US" sz="2800" b="1">
                <a:solidFill>
                  <a:schemeClr val="accent2"/>
                </a:solidFill>
                <a:ea typeface="楷体_GB2312" panose="02010600030101010101" charset="-122"/>
              </a:rPr>
              <a:t>利用硬件地址变换机构</a:t>
            </a:r>
          </a:p>
        </p:txBody>
      </p:sp>
      <p:sp>
        <p:nvSpPr>
          <p:cNvPr id="14" name="Rectangle 7">
            <a:extLst>
              <a:ext uri="{FF2B5EF4-FFF2-40B4-BE49-F238E27FC236}">
                <a16:creationId xmlns:a16="http://schemas.microsoft.com/office/drawing/2014/main" id="{169DC49E-52F6-443B-8B61-3ECC7544854E}"/>
              </a:ext>
            </a:extLst>
          </p:cNvPr>
          <p:cNvSpPr>
            <a:spLocks noChangeArrowheads="1"/>
          </p:cNvSpPr>
          <p:nvPr/>
        </p:nvSpPr>
        <p:spPr bwMode="auto">
          <a:xfrm>
            <a:off x="1188947" y="5201194"/>
            <a:ext cx="1817687" cy="53340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800" b="1">
                <a:ea typeface="楷体_GB2312" panose="02010600030101010101" charset="-122"/>
              </a:rPr>
              <a:t>逻辑地址</a:t>
            </a:r>
          </a:p>
        </p:txBody>
      </p:sp>
      <p:sp>
        <p:nvSpPr>
          <p:cNvPr id="15" name="Rectangle 8">
            <a:extLst>
              <a:ext uri="{FF2B5EF4-FFF2-40B4-BE49-F238E27FC236}">
                <a16:creationId xmlns:a16="http://schemas.microsoft.com/office/drawing/2014/main" id="{7B8C0355-4C7A-4A2E-A420-33D4B4E53FD5}"/>
              </a:ext>
            </a:extLst>
          </p:cNvPr>
          <p:cNvSpPr>
            <a:spLocks noChangeArrowheads="1"/>
          </p:cNvSpPr>
          <p:nvPr/>
        </p:nvSpPr>
        <p:spPr bwMode="auto">
          <a:xfrm>
            <a:off x="1260384" y="4189957"/>
            <a:ext cx="1592263" cy="53340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800" b="1">
                <a:ea typeface="楷体_GB2312" panose="02010600030101010101" charset="-122"/>
              </a:rPr>
              <a:t>基地址</a:t>
            </a:r>
          </a:p>
        </p:txBody>
      </p:sp>
      <p:sp>
        <p:nvSpPr>
          <p:cNvPr id="16" name="Oval 9">
            <a:extLst>
              <a:ext uri="{FF2B5EF4-FFF2-40B4-BE49-F238E27FC236}">
                <a16:creationId xmlns:a16="http://schemas.microsoft.com/office/drawing/2014/main" id="{E400C4A8-9C67-4F77-9780-586B2EE26174}"/>
              </a:ext>
            </a:extLst>
          </p:cNvPr>
          <p:cNvSpPr>
            <a:spLocks noChangeArrowheads="1"/>
          </p:cNvSpPr>
          <p:nvPr/>
        </p:nvSpPr>
        <p:spPr bwMode="auto">
          <a:xfrm>
            <a:off x="3616234" y="4743994"/>
            <a:ext cx="533400" cy="457200"/>
          </a:xfrm>
          <a:prstGeom prst="ellipse">
            <a:avLst/>
          </a:prstGeom>
          <a:solidFill>
            <a:schemeClr val="accent2">
              <a:lumMod val="20000"/>
              <a:lumOff val="80000"/>
            </a:schemeClr>
          </a:solidFill>
          <a:ln w="22225">
            <a:solidFill>
              <a:schemeClr val="accent1"/>
            </a:solidFill>
            <a:round/>
            <a:headEnd/>
            <a:tailEnd/>
          </a:ln>
          <a:effectLst/>
        </p:spPr>
        <p:txBody>
          <a:bodyPr wrap="none" anchor="ctr"/>
          <a:lstStyle/>
          <a:p>
            <a:pPr algn="ctr"/>
            <a:r>
              <a:rPr lang="en-US" altLang="zh-CN" sz="2800" b="1">
                <a:ea typeface="仿宋_GB2312" pitchFamily="49" charset="-122"/>
              </a:rPr>
              <a:t>+</a:t>
            </a:r>
          </a:p>
        </p:txBody>
      </p:sp>
      <p:sp>
        <p:nvSpPr>
          <p:cNvPr id="17" name="Line 10">
            <a:extLst>
              <a:ext uri="{FF2B5EF4-FFF2-40B4-BE49-F238E27FC236}">
                <a16:creationId xmlns:a16="http://schemas.microsoft.com/office/drawing/2014/main" id="{43352DEB-D58A-471B-9AC0-8C6D47CC8834}"/>
              </a:ext>
            </a:extLst>
          </p:cNvPr>
          <p:cNvSpPr>
            <a:spLocks noChangeShapeType="1"/>
          </p:cNvSpPr>
          <p:nvPr/>
        </p:nvSpPr>
        <p:spPr bwMode="auto">
          <a:xfrm>
            <a:off x="2844709" y="4405857"/>
            <a:ext cx="10810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a:extLst>
              <a:ext uri="{FF2B5EF4-FFF2-40B4-BE49-F238E27FC236}">
                <a16:creationId xmlns:a16="http://schemas.microsoft.com/office/drawing/2014/main" id="{3CD4CD52-B193-47A4-BA37-B97380562CD6}"/>
              </a:ext>
            </a:extLst>
          </p:cNvPr>
          <p:cNvSpPr>
            <a:spLocks noChangeShapeType="1"/>
          </p:cNvSpPr>
          <p:nvPr/>
        </p:nvSpPr>
        <p:spPr bwMode="auto">
          <a:xfrm flipH="1">
            <a:off x="3916272" y="4405857"/>
            <a:ext cx="4762" cy="3381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a:extLst>
              <a:ext uri="{FF2B5EF4-FFF2-40B4-BE49-F238E27FC236}">
                <a16:creationId xmlns:a16="http://schemas.microsoft.com/office/drawing/2014/main" id="{05131536-6E46-4EF0-869F-193C27925C84}"/>
              </a:ext>
            </a:extLst>
          </p:cNvPr>
          <p:cNvSpPr>
            <a:spLocks noChangeShapeType="1"/>
          </p:cNvSpPr>
          <p:nvPr/>
        </p:nvSpPr>
        <p:spPr bwMode="auto">
          <a:xfrm>
            <a:off x="3006634" y="5505994"/>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a:extLst>
              <a:ext uri="{FF2B5EF4-FFF2-40B4-BE49-F238E27FC236}">
                <a16:creationId xmlns:a16="http://schemas.microsoft.com/office/drawing/2014/main" id="{AF75BFC2-B094-478B-A04F-7F60F6461B90}"/>
              </a:ext>
            </a:extLst>
          </p:cNvPr>
          <p:cNvSpPr>
            <a:spLocks noChangeShapeType="1"/>
          </p:cNvSpPr>
          <p:nvPr/>
        </p:nvSpPr>
        <p:spPr bwMode="auto">
          <a:xfrm flipV="1">
            <a:off x="3916272" y="5198019"/>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a:extLst>
              <a:ext uri="{FF2B5EF4-FFF2-40B4-BE49-F238E27FC236}">
                <a16:creationId xmlns:a16="http://schemas.microsoft.com/office/drawing/2014/main" id="{056E7519-39E1-4F86-B895-A572341683B6}"/>
              </a:ext>
            </a:extLst>
          </p:cNvPr>
          <p:cNvSpPr>
            <a:spLocks noChangeShapeType="1"/>
          </p:cNvSpPr>
          <p:nvPr/>
        </p:nvSpPr>
        <p:spPr bwMode="auto">
          <a:xfrm>
            <a:off x="4149634" y="4972594"/>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15">
            <a:extLst>
              <a:ext uri="{FF2B5EF4-FFF2-40B4-BE49-F238E27FC236}">
                <a16:creationId xmlns:a16="http://schemas.microsoft.com/office/drawing/2014/main" id="{6F4B247A-21F5-42D6-82E6-D24F998813B9}"/>
              </a:ext>
            </a:extLst>
          </p:cNvPr>
          <p:cNvSpPr>
            <a:spLocks noChangeArrowheads="1"/>
          </p:cNvSpPr>
          <p:nvPr/>
        </p:nvSpPr>
        <p:spPr bwMode="auto">
          <a:xfrm>
            <a:off x="5064034" y="4667794"/>
            <a:ext cx="1812925" cy="60960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800" b="1">
                <a:ea typeface="楷体_GB2312" panose="02010600030101010101" charset="-122"/>
              </a:rPr>
              <a:t>物理地址</a:t>
            </a:r>
          </a:p>
        </p:txBody>
      </p:sp>
    </p:spTree>
    <p:extLst>
      <p:ext uri="{BB962C8B-B14F-4D97-AF65-F5344CB8AC3E}">
        <p14:creationId xmlns:p14="http://schemas.microsoft.com/office/powerpoint/2010/main" val="105375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2000"/>
                            </p:stCondLst>
                            <p:childTnLst>
                              <p:par>
                                <p:cTn id="36" presetID="22" presetClass="entr" presetSubtype="4" fill="hold" nodeType="afterEffect">
                                  <p:stCondLst>
                                    <p:cond delay="50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par>
                          <p:cTn id="39" fill="hold">
                            <p:stCondLst>
                              <p:cond delay="3000"/>
                            </p:stCondLst>
                            <p:childTnLst>
                              <p:par>
                                <p:cTn id="40" presetID="9"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autoUpdateAnimBg="0"/>
      <p:bldP spid="15" grpId="0" animBg="1" autoUpdateAnimBg="0"/>
      <p:bldP spid="16" grpId="0" animBg="1" autoUpdateAnimBg="0"/>
      <p:bldP spid="2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0">
            <a:extLst>
              <a:ext uri="{FF2B5EF4-FFF2-40B4-BE49-F238E27FC236}">
                <a16:creationId xmlns:a16="http://schemas.microsoft.com/office/drawing/2014/main" id="{D8CCDFA1-53E0-4AF0-8110-17C0EAC43CE6}"/>
              </a:ext>
            </a:extLst>
          </p:cNvPr>
          <p:cNvSpPr/>
          <p:nvPr/>
        </p:nvSpPr>
        <p:spPr>
          <a:xfrm>
            <a:off x="542923" y="100964"/>
            <a:ext cx="2511776"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链接</a:t>
            </a:r>
          </a:p>
        </p:txBody>
      </p:sp>
      <p:sp>
        <p:nvSpPr>
          <p:cNvPr id="5" name="Rectangle 24">
            <a:extLst>
              <a:ext uri="{FF2B5EF4-FFF2-40B4-BE49-F238E27FC236}">
                <a16:creationId xmlns:a16="http://schemas.microsoft.com/office/drawing/2014/main" id="{89189D45-DD5D-4165-9BA9-74B85E709A35}"/>
              </a:ext>
            </a:extLst>
          </p:cNvPr>
          <p:cNvSpPr>
            <a:spLocks noChangeArrowheads="1"/>
          </p:cNvSpPr>
          <p:nvPr/>
        </p:nvSpPr>
        <p:spPr bwMode="auto">
          <a:xfrm>
            <a:off x="616585" y="787674"/>
            <a:ext cx="10948398" cy="190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r>
              <a:rPr lang="zh-CN" altLang="en-US" b="1" dirty="0">
                <a:latin typeface="+mn-ea"/>
                <a:ea typeface="+mn-ea"/>
              </a:rPr>
              <a:t>将所需的目标模块链接起来，形成一个完整的可运行模块</a:t>
            </a:r>
          </a:p>
          <a:p>
            <a:r>
              <a:rPr lang="zh-CN" altLang="en-US" b="1" dirty="0">
                <a:latin typeface="+mn-ea"/>
                <a:ea typeface="+mn-ea"/>
              </a:rPr>
              <a:t>目标模块使用的地址是相对的，都是从</a:t>
            </a:r>
            <a:r>
              <a:rPr lang="en-US" altLang="zh-CN" b="1" dirty="0">
                <a:latin typeface="+mn-ea"/>
                <a:ea typeface="+mn-ea"/>
              </a:rPr>
              <a:t>0</a:t>
            </a:r>
            <a:r>
              <a:rPr lang="zh-CN" altLang="en-US" b="1" dirty="0">
                <a:latin typeface="+mn-ea"/>
                <a:ea typeface="+mn-ea"/>
              </a:rPr>
              <a:t>开始</a:t>
            </a:r>
          </a:p>
          <a:p>
            <a:r>
              <a:rPr lang="zh-CN" altLang="en-US" b="1" dirty="0">
                <a:latin typeface="+mn-ea"/>
                <a:ea typeface="+mn-ea"/>
              </a:rPr>
              <a:t>形成统一地址空间的</a:t>
            </a:r>
            <a:r>
              <a:rPr lang="zh-CN" altLang="en-US" b="1" dirty="0">
                <a:solidFill>
                  <a:schemeClr val="bg1">
                    <a:lumMod val="50000"/>
                  </a:schemeClr>
                </a:solidFill>
                <a:latin typeface="+mn-ea"/>
                <a:ea typeface="+mn-ea"/>
              </a:rPr>
              <a:t>装入</a:t>
            </a:r>
            <a:r>
              <a:rPr lang="zh-CN" altLang="en-US" b="1" dirty="0">
                <a:latin typeface="+mn-ea"/>
                <a:ea typeface="+mn-ea"/>
              </a:rPr>
              <a:t>模块的过程</a:t>
            </a:r>
            <a:r>
              <a:rPr lang="en-US" altLang="zh-CN" b="1" dirty="0">
                <a:latin typeface="+mn-ea"/>
                <a:ea typeface="+mn-ea"/>
              </a:rPr>
              <a:t>——</a:t>
            </a:r>
            <a:r>
              <a:rPr lang="zh-CN" altLang="en-US" b="1" dirty="0">
                <a:solidFill>
                  <a:srgbClr val="FF0000"/>
                </a:solidFill>
                <a:latin typeface="+mn-ea"/>
                <a:ea typeface="+mn-ea"/>
              </a:rPr>
              <a:t>链接</a:t>
            </a:r>
          </a:p>
        </p:txBody>
      </p:sp>
      <p:sp>
        <p:nvSpPr>
          <p:cNvPr id="6" name="Rectangle 6">
            <a:extLst>
              <a:ext uri="{FF2B5EF4-FFF2-40B4-BE49-F238E27FC236}">
                <a16:creationId xmlns:a16="http://schemas.microsoft.com/office/drawing/2014/main" id="{11EB5969-A21F-442C-A140-E2CE82676083}"/>
              </a:ext>
            </a:extLst>
          </p:cNvPr>
          <p:cNvSpPr>
            <a:spLocks noChangeArrowheads="1"/>
          </p:cNvSpPr>
          <p:nvPr/>
        </p:nvSpPr>
        <p:spPr bwMode="auto">
          <a:xfrm>
            <a:off x="2141583" y="3745367"/>
            <a:ext cx="457200" cy="381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a:extLst>
              <a:ext uri="{FF2B5EF4-FFF2-40B4-BE49-F238E27FC236}">
                <a16:creationId xmlns:a16="http://schemas.microsoft.com/office/drawing/2014/main" id="{1A8189F3-9F7B-4D6A-AA24-924CF7FF3928}"/>
              </a:ext>
            </a:extLst>
          </p:cNvPr>
          <p:cNvSpPr>
            <a:spLocks noChangeArrowheads="1"/>
          </p:cNvSpPr>
          <p:nvPr/>
        </p:nvSpPr>
        <p:spPr bwMode="auto">
          <a:xfrm>
            <a:off x="2141583" y="4354967"/>
            <a:ext cx="457200" cy="304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8">
            <a:extLst>
              <a:ext uri="{FF2B5EF4-FFF2-40B4-BE49-F238E27FC236}">
                <a16:creationId xmlns:a16="http://schemas.microsoft.com/office/drawing/2014/main" id="{38F4008B-55AE-4BB9-8AF8-F9F9162586B8}"/>
              </a:ext>
            </a:extLst>
          </p:cNvPr>
          <p:cNvSpPr>
            <a:spLocks noChangeArrowheads="1"/>
          </p:cNvSpPr>
          <p:nvPr/>
        </p:nvSpPr>
        <p:spPr bwMode="auto">
          <a:xfrm>
            <a:off x="2141583" y="4888367"/>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a:extLst>
              <a:ext uri="{FF2B5EF4-FFF2-40B4-BE49-F238E27FC236}">
                <a16:creationId xmlns:a16="http://schemas.microsoft.com/office/drawing/2014/main" id="{41D08F55-5B2A-47A4-A745-B6A58AFF81F7}"/>
              </a:ext>
            </a:extLst>
          </p:cNvPr>
          <p:cNvSpPr>
            <a:spLocks noChangeArrowheads="1"/>
          </p:cNvSpPr>
          <p:nvPr/>
        </p:nvSpPr>
        <p:spPr bwMode="auto">
          <a:xfrm>
            <a:off x="3284583" y="4050167"/>
            <a:ext cx="457200" cy="381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0">
            <a:extLst>
              <a:ext uri="{FF2B5EF4-FFF2-40B4-BE49-F238E27FC236}">
                <a16:creationId xmlns:a16="http://schemas.microsoft.com/office/drawing/2014/main" id="{5533DBE3-9C10-4CE0-89CD-18DC63ADD08D}"/>
              </a:ext>
            </a:extLst>
          </p:cNvPr>
          <p:cNvSpPr>
            <a:spLocks noChangeArrowheads="1"/>
          </p:cNvSpPr>
          <p:nvPr/>
        </p:nvSpPr>
        <p:spPr bwMode="auto">
          <a:xfrm>
            <a:off x="3284583" y="3745367"/>
            <a:ext cx="457200" cy="304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1">
            <a:extLst>
              <a:ext uri="{FF2B5EF4-FFF2-40B4-BE49-F238E27FC236}">
                <a16:creationId xmlns:a16="http://schemas.microsoft.com/office/drawing/2014/main" id="{B0CCA2F4-3536-49BE-A801-27179E98E7BB}"/>
              </a:ext>
            </a:extLst>
          </p:cNvPr>
          <p:cNvSpPr>
            <a:spLocks noChangeArrowheads="1"/>
          </p:cNvSpPr>
          <p:nvPr/>
        </p:nvSpPr>
        <p:spPr bwMode="auto">
          <a:xfrm>
            <a:off x="3284583" y="4396242"/>
            <a:ext cx="4572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2">
            <a:extLst>
              <a:ext uri="{FF2B5EF4-FFF2-40B4-BE49-F238E27FC236}">
                <a16:creationId xmlns:a16="http://schemas.microsoft.com/office/drawing/2014/main" id="{0EDD09DA-260F-4932-AFE9-F0F375A4B07F}"/>
              </a:ext>
            </a:extLst>
          </p:cNvPr>
          <p:cNvSpPr>
            <a:spLocks noChangeShapeType="1"/>
          </p:cNvSpPr>
          <p:nvPr/>
        </p:nvSpPr>
        <p:spPr bwMode="auto">
          <a:xfrm>
            <a:off x="2598783" y="3973967"/>
            <a:ext cx="6858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a:extLst>
              <a:ext uri="{FF2B5EF4-FFF2-40B4-BE49-F238E27FC236}">
                <a16:creationId xmlns:a16="http://schemas.microsoft.com/office/drawing/2014/main" id="{75166193-E1EC-4D3D-ACF8-A00AA91FF0B0}"/>
              </a:ext>
            </a:extLst>
          </p:cNvPr>
          <p:cNvSpPr>
            <a:spLocks noChangeShapeType="1"/>
          </p:cNvSpPr>
          <p:nvPr/>
        </p:nvSpPr>
        <p:spPr bwMode="auto">
          <a:xfrm flipV="1">
            <a:off x="2674983" y="3837442"/>
            <a:ext cx="604838" cy="6699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a:extLst>
              <a:ext uri="{FF2B5EF4-FFF2-40B4-BE49-F238E27FC236}">
                <a16:creationId xmlns:a16="http://schemas.microsoft.com/office/drawing/2014/main" id="{511A9C26-78E8-4D5E-A8D7-0159B92B4C3D}"/>
              </a:ext>
            </a:extLst>
          </p:cNvPr>
          <p:cNvSpPr>
            <a:spLocks noChangeShapeType="1"/>
          </p:cNvSpPr>
          <p:nvPr/>
        </p:nvSpPr>
        <p:spPr bwMode="auto">
          <a:xfrm flipV="1">
            <a:off x="2598783" y="4558167"/>
            <a:ext cx="681038"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5">
            <a:extLst>
              <a:ext uri="{FF2B5EF4-FFF2-40B4-BE49-F238E27FC236}">
                <a16:creationId xmlns:a16="http://schemas.microsoft.com/office/drawing/2014/main" id="{8D23A40B-0C14-44D5-8F80-C3964CB2D16E}"/>
              </a:ext>
            </a:extLst>
          </p:cNvPr>
          <p:cNvSpPr txBox="1">
            <a:spLocks noChangeArrowheads="1"/>
          </p:cNvSpPr>
          <p:nvPr/>
        </p:nvSpPr>
        <p:spPr bwMode="auto">
          <a:xfrm>
            <a:off x="2992483" y="3405642"/>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仿宋_GB2312" pitchFamily="49" charset="-122"/>
              </a:rPr>
              <a:t>0</a:t>
            </a:r>
          </a:p>
        </p:txBody>
      </p:sp>
      <p:sp>
        <p:nvSpPr>
          <p:cNvPr id="17" name="Text Box 16">
            <a:extLst>
              <a:ext uri="{FF2B5EF4-FFF2-40B4-BE49-F238E27FC236}">
                <a16:creationId xmlns:a16="http://schemas.microsoft.com/office/drawing/2014/main" id="{336D6BF2-DAAE-4DA8-9757-A0CAC6C1712D}"/>
              </a:ext>
            </a:extLst>
          </p:cNvPr>
          <p:cNvSpPr txBox="1">
            <a:spLocks noChangeArrowheads="1"/>
          </p:cNvSpPr>
          <p:nvPr/>
        </p:nvSpPr>
        <p:spPr bwMode="auto">
          <a:xfrm>
            <a:off x="1836783" y="351676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ea typeface="仿宋_GB2312" pitchFamily="49" charset="-122"/>
              </a:rPr>
              <a:t>0</a:t>
            </a:r>
          </a:p>
        </p:txBody>
      </p:sp>
      <p:sp>
        <p:nvSpPr>
          <p:cNvPr id="18" name="Text Box 17">
            <a:extLst>
              <a:ext uri="{FF2B5EF4-FFF2-40B4-BE49-F238E27FC236}">
                <a16:creationId xmlns:a16="http://schemas.microsoft.com/office/drawing/2014/main" id="{C6BFDBE6-AC0F-448F-9709-71B616613A1E}"/>
              </a:ext>
            </a:extLst>
          </p:cNvPr>
          <p:cNvSpPr txBox="1">
            <a:spLocks noChangeArrowheads="1"/>
          </p:cNvSpPr>
          <p:nvPr/>
        </p:nvSpPr>
        <p:spPr bwMode="auto">
          <a:xfrm>
            <a:off x="1836783" y="412636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FF99"/>
                </a:solidFill>
                <a:ea typeface="仿宋_GB2312" pitchFamily="49" charset="-122"/>
              </a:rPr>
              <a:t>0</a:t>
            </a:r>
          </a:p>
        </p:txBody>
      </p:sp>
      <p:sp>
        <p:nvSpPr>
          <p:cNvPr id="19" name="Text Box 18">
            <a:extLst>
              <a:ext uri="{FF2B5EF4-FFF2-40B4-BE49-F238E27FC236}">
                <a16:creationId xmlns:a16="http://schemas.microsoft.com/office/drawing/2014/main" id="{E6EF391E-C5AD-400F-A92D-6AEF455BBC76}"/>
              </a:ext>
            </a:extLst>
          </p:cNvPr>
          <p:cNvSpPr txBox="1">
            <a:spLocks noChangeArrowheads="1"/>
          </p:cNvSpPr>
          <p:nvPr/>
        </p:nvSpPr>
        <p:spPr bwMode="auto">
          <a:xfrm>
            <a:off x="1805033" y="465976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folHlink"/>
                </a:solidFill>
                <a:ea typeface="仿宋_GB2312" pitchFamily="49" charset="-122"/>
              </a:rPr>
              <a:t>0</a:t>
            </a:r>
          </a:p>
        </p:txBody>
      </p:sp>
      <p:sp>
        <p:nvSpPr>
          <p:cNvPr id="20" name="Oval 19">
            <a:extLst>
              <a:ext uri="{FF2B5EF4-FFF2-40B4-BE49-F238E27FC236}">
                <a16:creationId xmlns:a16="http://schemas.microsoft.com/office/drawing/2014/main" id="{CBD55C33-ED57-4D4B-B9EC-ECA0245C93A9}"/>
              </a:ext>
            </a:extLst>
          </p:cNvPr>
          <p:cNvSpPr>
            <a:spLocks noChangeArrowheads="1"/>
          </p:cNvSpPr>
          <p:nvPr/>
        </p:nvSpPr>
        <p:spPr bwMode="auto">
          <a:xfrm>
            <a:off x="3024233" y="3405642"/>
            <a:ext cx="990600" cy="1600200"/>
          </a:xfrm>
          <a:prstGeom prst="ellipse">
            <a:avLst/>
          </a:prstGeom>
          <a:noFill/>
          <a:ln w="38100">
            <a:solidFill>
              <a:schemeClr val="tx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0">
            <a:extLst>
              <a:ext uri="{FF2B5EF4-FFF2-40B4-BE49-F238E27FC236}">
                <a16:creationId xmlns:a16="http://schemas.microsoft.com/office/drawing/2014/main" id="{3E830E95-9EB7-48C8-AD52-CBF732E2F3E4}"/>
              </a:ext>
            </a:extLst>
          </p:cNvPr>
          <p:cNvSpPr txBox="1">
            <a:spLocks noChangeArrowheads="1"/>
          </p:cNvSpPr>
          <p:nvPr/>
        </p:nvSpPr>
        <p:spPr bwMode="auto">
          <a:xfrm>
            <a:off x="3279821" y="4989967"/>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华文新魏" panose="02010800040101010101" pitchFamily="2" charset="-122"/>
              </a:rPr>
              <a:t>装入模块</a:t>
            </a:r>
          </a:p>
        </p:txBody>
      </p:sp>
      <p:sp>
        <p:nvSpPr>
          <p:cNvPr id="22" name="Text Box 21">
            <a:extLst>
              <a:ext uri="{FF2B5EF4-FFF2-40B4-BE49-F238E27FC236}">
                <a16:creationId xmlns:a16="http://schemas.microsoft.com/office/drawing/2014/main" id="{5C6C3AD0-209F-466A-A38B-D923EE34D2B5}"/>
              </a:ext>
            </a:extLst>
          </p:cNvPr>
          <p:cNvSpPr txBox="1">
            <a:spLocks noChangeArrowheads="1"/>
          </p:cNvSpPr>
          <p:nvPr/>
        </p:nvSpPr>
        <p:spPr bwMode="auto">
          <a:xfrm>
            <a:off x="1697083" y="526778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华文新魏" panose="02010800040101010101" pitchFamily="2" charset="-122"/>
              </a:rPr>
              <a:t>目标模块</a:t>
            </a:r>
          </a:p>
        </p:txBody>
      </p:sp>
      <p:grpSp>
        <p:nvGrpSpPr>
          <p:cNvPr id="3" name="组合 2">
            <a:extLst>
              <a:ext uri="{FF2B5EF4-FFF2-40B4-BE49-F238E27FC236}">
                <a16:creationId xmlns:a16="http://schemas.microsoft.com/office/drawing/2014/main" id="{A65C36F7-2052-4F80-A1B7-2F67A7C97D7E}"/>
              </a:ext>
            </a:extLst>
          </p:cNvPr>
          <p:cNvGrpSpPr/>
          <p:nvPr/>
        </p:nvGrpSpPr>
        <p:grpSpPr>
          <a:xfrm>
            <a:off x="4889863" y="2631714"/>
            <a:ext cx="6273329" cy="967147"/>
            <a:chOff x="4889863" y="2631714"/>
            <a:chExt cx="6273329" cy="967147"/>
          </a:xfrm>
        </p:grpSpPr>
        <p:sp>
          <p:nvSpPr>
            <p:cNvPr id="23" name="Text Box 2">
              <a:extLst>
                <a:ext uri="{FF2B5EF4-FFF2-40B4-BE49-F238E27FC236}">
                  <a16:creationId xmlns:a16="http://schemas.microsoft.com/office/drawing/2014/main" id="{0740FA7A-F871-4209-A7CB-4F1AF774E758}"/>
                </a:ext>
              </a:extLst>
            </p:cNvPr>
            <p:cNvSpPr txBox="1">
              <a:spLocks noChangeArrowheads="1"/>
            </p:cNvSpPr>
            <p:nvPr/>
          </p:nvSpPr>
          <p:spPr bwMode="auto">
            <a:xfrm>
              <a:off x="4889863" y="2631714"/>
              <a:ext cx="2227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ea typeface="仿宋_GB2312" pitchFamily="49" charset="-122"/>
                </a:rPr>
                <a:t>A</a:t>
              </a:r>
              <a:r>
                <a:rPr lang="zh-CN" altLang="en-US" sz="2800" b="1" dirty="0">
                  <a:ea typeface="仿宋_GB2312" pitchFamily="49" charset="-122"/>
                </a:rPr>
                <a:t>、静态链接</a:t>
              </a:r>
            </a:p>
          </p:txBody>
        </p:sp>
        <p:sp>
          <p:nvSpPr>
            <p:cNvPr id="24" name="Text Box 3">
              <a:extLst>
                <a:ext uri="{FF2B5EF4-FFF2-40B4-BE49-F238E27FC236}">
                  <a16:creationId xmlns:a16="http://schemas.microsoft.com/office/drawing/2014/main" id="{040A6DC6-E8FE-489E-A0C3-11154F87828F}"/>
                </a:ext>
              </a:extLst>
            </p:cNvPr>
            <p:cNvSpPr txBox="1">
              <a:spLocks noChangeArrowheads="1"/>
            </p:cNvSpPr>
            <p:nvPr/>
          </p:nvSpPr>
          <p:spPr bwMode="auto">
            <a:xfrm>
              <a:off x="5438548" y="3137196"/>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仿宋_GB2312" pitchFamily="49" charset="-122"/>
                </a:rPr>
                <a:t>装入模块是完整的，包含所有的目标模块</a:t>
              </a:r>
            </a:p>
          </p:txBody>
        </p:sp>
      </p:grpSp>
      <p:grpSp>
        <p:nvGrpSpPr>
          <p:cNvPr id="2" name="组合 1">
            <a:extLst>
              <a:ext uri="{FF2B5EF4-FFF2-40B4-BE49-F238E27FC236}">
                <a16:creationId xmlns:a16="http://schemas.microsoft.com/office/drawing/2014/main" id="{B91EE9D0-076A-4D58-A612-11165881C0EF}"/>
              </a:ext>
            </a:extLst>
          </p:cNvPr>
          <p:cNvGrpSpPr/>
          <p:nvPr/>
        </p:nvGrpSpPr>
        <p:grpSpPr>
          <a:xfrm>
            <a:off x="4889863" y="3684226"/>
            <a:ext cx="5497104" cy="2526403"/>
            <a:chOff x="4889863" y="3684226"/>
            <a:chExt cx="5497104" cy="2526403"/>
          </a:xfrm>
        </p:grpSpPr>
        <p:sp>
          <p:nvSpPr>
            <p:cNvPr id="25" name="Text Box 7">
              <a:extLst>
                <a:ext uri="{FF2B5EF4-FFF2-40B4-BE49-F238E27FC236}">
                  <a16:creationId xmlns:a16="http://schemas.microsoft.com/office/drawing/2014/main" id="{92E5A0AF-3BFC-461F-A16F-C55D09F65E49}"/>
                </a:ext>
              </a:extLst>
            </p:cNvPr>
            <p:cNvSpPr txBox="1">
              <a:spLocks noChangeArrowheads="1"/>
            </p:cNvSpPr>
            <p:nvPr/>
          </p:nvSpPr>
          <p:spPr bwMode="auto">
            <a:xfrm>
              <a:off x="4889863" y="3684226"/>
              <a:ext cx="21820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ea typeface="仿宋_GB2312" pitchFamily="49" charset="-122"/>
                </a:rPr>
                <a:t>B</a:t>
              </a:r>
              <a:r>
                <a:rPr lang="zh-CN" altLang="en-US" sz="2800" b="1" dirty="0">
                  <a:ea typeface="仿宋_GB2312" pitchFamily="49" charset="-122"/>
                </a:rPr>
                <a:t>、动态链接</a:t>
              </a:r>
            </a:p>
          </p:txBody>
        </p:sp>
        <p:sp>
          <p:nvSpPr>
            <p:cNvPr id="26" name="Text Box 5">
              <a:extLst>
                <a:ext uri="{FF2B5EF4-FFF2-40B4-BE49-F238E27FC236}">
                  <a16:creationId xmlns:a16="http://schemas.microsoft.com/office/drawing/2014/main" id="{1AEEE8E5-7B6E-4B23-943E-BF57DB2832DD}"/>
                </a:ext>
              </a:extLst>
            </p:cNvPr>
            <p:cNvSpPr txBox="1">
              <a:spLocks noChangeArrowheads="1"/>
            </p:cNvSpPr>
            <p:nvPr/>
          </p:nvSpPr>
          <p:spPr bwMode="auto">
            <a:xfrm>
              <a:off x="5473893" y="426124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仿宋_GB2312" pitchFamily="49" charset="-122"/>
                </a:rPr>
                <a:t>装入模块不包括所有目标模块</a:t>
              </a:r>
            </a:p>
          </p:txBody>
        </p:sp>
        <p:sp>
          <p:nvSpPr>
            <p:cNvPr id="27" name="Text Box 9">
              <a:extLst>
                <a:ext uri="{FF2B5EF4-FFF2-40B4-BE49-F238E27FC236}">
                  <a16:creationId xmlns:a16="http://schemas.microsoft.com/office/drawing/2014/main" id="{FC545EA7-1FC7-4169-887E-750C0DDB6F72}"/>
                </a:ext>
              </a:extLst>
            </p:cNvPr>
            <p:cNvSpPr txBox="1">
              <a:spLocks noChangeArrowheads="1"/>
            </p:cNvSpPr>
            <p:nvPr/>
          </p:nvSpPr>
          <p:spPr bwMode="auto">
            <a:xfrm>
              <a:off x="5473893" y="4820440"/>
              <a:ext cx="49130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ea typeface="仿宋_GB2312" pitchFamily="49" charset="-122"/>
                </a:rPr>
                <a:t>运行时根据需要，找到所需模块，链接，再执行。</a:t>
              </a:r>
            </a:p>
          </p:txBody>
        </p:sp>
        <p:sp>
          <p:nvSpPr>
            <p:cNvPr id="28" name="Text Box 10">
              <a:extLst>
                <a:ext uri="{FF2B5EF4-FFF2-40B4-BE49-F238E27FC236}">
                  <a16:creationId xmlns:a16="http://schemas.microsoft.com/office/drawing/2014/main" id="{EAF9F980-D052-4765-9DF1-DAD830D6C5AE}"/>
                </a:ext>
              </a:extLst>
            </p:cNvPr>
            <p:cNvSpPr txBox="1">
              <a:spLocks noChangeArrowheads="1"/>
            </p:cNvSpPr>
            <p:nvPr/>
          </p:nvSpPr>
          <p:spPr bwMode="auto">
            <a:xfrm>
              <a:off x="5485910" y="5748964"/>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C00000"/>
                  </a:solidFill>
                  <a:ea typeface="仿宋_GB2312" pitchFamily="49" charset="-122"/>
                </a:rPr>
                <a:t>需要动态重定位的支持</a:t>
              </a:r>
            </a:p>
          </p:txBody>
        </p:sp>
      </p:grpSp>
    </p:spTree>
    <p:extLst>
      <p:ext uri="{BB962C8B-B14F-4D97-AF65-F5344CB8AC3E}">
        <p14:creationId xmlns:p14="http://schemas.microsoft.com/office/powerpoint/2010/main" val="323237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C5D5A570-5A27-4855-9A38-56B103869EEB}"/>
              </a:ext>
            </a:extLst>
          </p:cNvPr>
          <p:cNvSpPr>
            <a:spLocks noChangeArrowheads="1"/>
          </p:cNvSpPr>
          <p:nvPr/>
        </p:nvSpPr>
        <p:spPr bwMode="auto">
          <a:xfrm>
            <a:off x="942156" y="1485900"/>
            <a:ext cx="2376488"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lstStyle/>
          <a:p>
            <a:pPr algn="ctr"/>
            <a:endParaRPr lang="zh-CN" altLang="zh-CN" sz="2800" b="1">
              <a:latin typeface="Arial" panose="020B0604020202020204" pitchFamily="34" charset="0"/>
              <a:ea typeface="楷体_GB2312" panose="02010600030101010101" charset="-122"/>
            </a:endParaRPr>
          </a:p>
        </p:txBody>
      </p:sp>
      <p:sp>
        <p:nvSpPr>
          <p:cNvPr id="78852" name="Rectangle 4">
            <a:extLst>
              <a:ext uri="{FF2B5EF4-FFF2-40B4-BE49-F238E27FC236}">
                <a16:creationId xmlns:a16="http://schemas.microsoft.com/office/drawing/2014/main" id="{B2CE6952-543C-4EB3-8AEC-693ACD13B288}"/>
              </a:ext>
            </a:extLst>
          </p:cNvPr>
          <p:cNvSpPr>
            <a:spLocks noChangeArrowheads="1"/>
          </p:cNvSpPr>
          <p:nvPr/>
        </p:nvSpPr>
        <p:spPr bwMode="auto">
          <a:xfrm>
            <a:off x="942156" y="2278063"/>
            <a:ext cx="2376488" cy="576262"/>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algn="ctr"/>
            <a:r>
              <a:rPr lang="en-US" altLang="zh-CN" sz="2800" b="1">
                <a:latin typeface="Arial" panose="020B0604020202020204" pitchFamily="34" charset="0"/>
                <a:ea typeface="楷体_GB2312" panose="02010600030101010101" charset="-122"/>
              </a:rPr>
              <a:t>printf( “ OK” );</a:t>
            </a:r>
          </a:p>
        </p:txBody>
      </p:sp>
      <p:sp>
        <p:nvSpPr>
          <p:cNvPr id="78853" name="Rectangle 5">
            <a:extLst>
              <a:ext uri="{FF2B5EF4-FFF2-40B4-BE49-F238E27FC236}">
                <a16:creationId xmlns:a16="http://schemas.microsoft.com/office/drawing/2014/main" id="{B58EF736-8114-47E1-A44A-478DEDC1094B}"/>
              </a:ext>
            </a:extLst>
          </p:cNvPr>
          <p:cNvSpPr>
            <a:spLocks noChangeArrowheads="1"/>
          </p:cNvSpPr>
          <p:nvPr/>
        </p:nvSpPr>
        <p:spPr bwMode="auto">
          <a:xfrm>
            <a:off x="942156" y="2854325"/>
            <a:ext cx="2376488"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zh-CN" altLang="en-US"/>
          </a:p>
        </p:txBody>
      </p:sp>
      <p:sp>
        <p:nvSpPr>
          <p:cNvPr id="78854" name="Rectangle 6">
            <a:extLst>
              <a:ext uri="{FF2B5EF4-FFF2-40B4-BE49-F238E27FC236}">
                <a16:creationId xmlns:a16="http://schemas.microsoft.com/office/drawing/2014/main" id="{95BA9E74-CEB0-49E0-BFC7-A4D46485FB9E}"/>
              </a:ext>
            </a:extLst>
          </p:cNvPr>
          <p:cNvSpPr>
            <a:spLocks noChangeArrowheads="1"/>
          </p:cNvSpPr>
          <p:nvPr/>
        </p:nvSpPr>
        <p:spPr bwMode="auto">
          <a:xfrm>
            <a:off x="8077225" y="765176"/>
            <a:ext cx="2376488" cy="583247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5" name="Rectangle 7">
            <a:extLst>
              <a:ext uri="{FF2B5EF4-FFF2-40B4-BE49-F238E27FC236}">
                <a16:creationId xmlns:a16="http://schemas.microsoft.com/office/drawing/2014/main" id="{9D6F45C9-E1BE-4B82-B4D2-B24E37A5BD82}"/>
              </a:ext>
            </a:extLst>
          </p:cNvPr>
          <p:cNvSpPr>
            <a:spLocks noChangeArrowheads="1"/>
          </p:cNvSpPr>
          <p:nvPr/>
        </p:nvSpPr>
        <p:spPr bwMode="auto">
          <a:xfrm>
            <a:off x="942156" y="1484313"/>
            <a:ext cx="2376488"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lstStyle/>
          <a:p>
            <a:pPr algn="ctr"/>
            <a:endParaRPr lang="zh-CN" altLang="zh-CN" sz="2800" b="1">
              <a:latin typeface="Arial" panose="020B0604020202020204" pitchFamily="34" charset="0"/>
              <a:ea typeface="楷体_GB2312" panose="02010600030101010101" charset="-122"/>
            </a:endParaRPr>
          </a:p>
        </p:txBody>
      </p:sp>
      <p:sp>
        <p:nvSpPr>
          <p:cNvPr id="78856" name="Rectangle 8">
            <a:extLst>
              <a:ext uri="{FF2B5EF4-FFF2-40B4-BE49-F238E27FC236}">
                <a16:creationId xmlns:a16="http://schemas.microsoft.com/office/drawing/2014/main" id="{F8C92C69-EBDC-4D4A-8DFD-797ED23D33D4}"/>
              </a:ext>
            </a:extLst>
          </p:cNvPr>
          <p:cNvSpPr>
            <a:spLocks noChangeArrowheads="1"/>
          </p:cNvSpPr>
          <p:nvPr/>
        </p:nvSpPr>
        <p:spPr bwMode="auto">
          <a:xfrm>
            <a:off x="942156" y="2276476"/>
            <a:ext cx="2376488" cy="576263"/>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algn="ctr"/>
            <a:r>
              <a:rPr lang="en-US" altLang="zh-CN" sz="2800" b="1" dirty="0" err="1">
                <a:latin typeface="Arial" panose="020B0604020202020204" pitchFamily="34" charset="0"/>
                <a:ea typeface="楷体_GB2312" panose="02010600030101010101" charset="-122"/>
              </a:rPr>
              <a:t>printf</a:t>
            </a:r>
            <a:r>
              <a:rPr lang="en-US" altLang="zh-CN" sz="2800" b="1" dirty="0">
                <a:latin typeface="Arial" panose="020B0604020202020204" pitchFamily="34" charset="0"/>
                <a:ea typeface="楷体_GB2312" panose="02010600030101010101" charset="-122"/>
              </a:rPr>
              <a:t>( “ OK” );</a:t>
            </a:r>
          </a:p>
        </p:txBody>
      </p:sp>
      <p:sp>
        <p:nvSpPr>
          <p:cNvPr id="78857" name="Rectangle 9">
            <a:extLst>
              <a:ext uri="{FF2B5EF4-FFF2-40B4-BE49-F238E27FC236}">
                <a16:creationId xmlns:a16="http://schemas.microsoft.com/office/drawing/2014/main" id="{B2CCE3BC-D0F5-4C1C-888E-C0D09577322D}"/>
              </a:ext>
            </a:extLst>
          </p:cNvPr>
          <p:cNvSpPr>
            <a:spLocks noChangeArrowheads="1"/>
          </p:cNvSpPr>
          <p:nvPr/>
        </p:nvSpPr>
        <p:spPr bwMode="auto">
          <a:xfrm>
            <a:off x="942156" y="2852738"/>
            <a:ext cx="2376488"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zh-CN" altLang="en-US"/>
          </a:p>
        </p:txBody>
      </p:sp>
      <p:sp>
        <p:nvSpPr>
          <p:cNvPr id="78858" name="Text Box 10">
            <a:extLst>
              <a:ext uri="{FF2B5EF4-FFF2-40B4-BE49-F238E27FC236}">
                <a16:creationId xmlns:a16="http://schemas.microsoft.com/office/drawing/2014/main" id="{3B2FF7D8-256D-4BBD-80FC-417BC313F3E3}"/>
              </a:ext>
            </a:extLst>
          </p:cNvPr>
          <p:cNvSpPr txBox="1">
            <a:spLocks noChangeArrowheads="1"/>
          </p:cNvSpPr>
          <p:nvPr/>
        </p:nvSpPr>
        <p:spPr bwMode="auto">
          <a:xfrm>
            <a:off x="1158057" y="908050"/>
            <a:ext cx="1408113"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a:latin typeface="隶书" panose="02010509060101010101" pitchFamily="49" charset="-122"/>
              </a:rPr>
              <a:t>主模块</a:t>
            </a:r>
          </a:p>
        </p:txBody>
      </p:sp>
      <p:sp>
        <p:nvSpPr>
          <p:cNvPr id="78859" name="Text Box 11">
            <a:extLst>
              <a:ext uri="{FF2B5EF4-FFF2-40B4-BE49-F238E27FC236}">
                <a16:creationId xmlns:a16="http://schemas.microsoft.com/office/drawing/2014/main" id="{5CDF5CFF-767D-4476-AA5C-0C597AAC1518}"/>
              </a:ext>
            </a:extLst>
          </p:cNvPr>
          <p:cNvSpPr txBox="1">
            <a:spLocks noChangeArrowheads="1"/>
          </p:cNvSpPr>
          <p:nvPr/>
        </p:nvSpPr>
        <p:spPr bwMode="auto">
          <a:xfrm>
            <a:off x="934219" y="4116389"/>
            <a:ext cx="1408112" cy="579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Lst>
        </p:spPr>
        <p:txBody>
          <a:bodyPr wrap="none">
            <a:spAutoFit/>
          </a:bodyPr>
          <a:lstStyle/>
          <a:p>
            <a:pPr algn="ctr"/>
            <a:r>
              <a:rPr lang="zh-CN" altLang="en-US" sz="3200" b="1">
                <a:latin typeface="隶书" panose="02010509060101010101" pitchFamily="49" charset="-122"/>
              </a:rPr>
              <a:t>库模块</a:t>
            </a:r>
          </a:p>
        </p:txBody>
      </p:sp>
      <p:sp>
        <p:nvSpPr>
          <p:cNvPr id="78860" name="Rectangle 12">
            <a:extLst>
              <a:ext uri="{FF2B5EF4-FFF2-40B4-BE49-F238E27FC236}">
                <a16:creationId xmlns:a16="http://schemas.microsoft.com/office/drawing/2014/main" id="{4C184D15-51B9-426E-BFB0-CEDF0CB34C22}"/>
              </a:ext>
            </a:extLst>
          </p:cNvPr>
          <p:cNvSpPr>
            <a:spLocks noChangeArrowheads="1"/>
          </p:cNvSpPr>
          <p:nvPr/>
        </p:nvSpPr>
        <p:spPr bwMode="auto">
          <a:xfrm>
            <a:off x="899295" y="4797426"/>
            <a:ext cx="2376487" cy="1800225"/>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r>
              <a:rPr lang="en-US" altLang="zh-CN" sz="2800" b="1">
                <a:latin typeface="Arial" panose="020B0604020202020204" pitchFamily="34" charset="0"/>
                <a:ea typeface="楷体_GB2312" panose="02010600030101010101" charset="-122"/>
              </a:rPr>
              <a:t>void printf(…){</a:t>
            </a:r>
          </a:p>
          <a:p>
            <a:endParaRPr lang="en-US" altLang="zh-CN" sz="2800" b="1">
              <a:latin typeface="Arial" panose="020B0604020202020204" pitchFamily="34" charset="0"/>
              <a:ea typeface="楷体_GB2312" panose="02010600030101010101" charset="-122"/>
            </a:endParaRPr>
          </a:p>
          <a:p>
            <a:endParaRPr lang="en-US" altLang="zh-CN" sz="2800" b="1">
              <a:latin typeface="Arial" panose="020B0604020202020204" pitchFamily="34" charset="0"/>
              <a:ea typeface="楷体_GB2312" panose="02010600030101010101" charset="-122"/>
            </a:endParaRPr>
          </a:p>
          <a:p>
            <a:r>
              <a:rPr lang="en-US" altLang="zh-CN" sz="2800" b="1">
                <a:latin typeface="Arial" panose="020B0604020202020204" pitchFamily="34" charset="0"/>
                <a:ea typeface="楷体_GB2312" panose="02010600030101010101" charset="-122"/>
              </a:rPr>
              <a:t>}</a:t>
            </a:r>
          </a:p>
        </p:txBody>
      </p:sp>
      <p:sp>
        <p:nvSpPr>
          <p:cNvPr id="78861" name="Text Box 13">
            <a:extLst>
              <a:ext uri="{FF2B5EF4-FFF2-40B4-BE49-F238E27FC236}">
                <a16:creationId xmlns:a16="http://schemas.microsoft.com/office/drawing/2014/main" id="{4605CC6F-38EC-4F4D-ADC1-EBA91C85B0AB}"/>
              </a:ext>
            </a:extLst>
          </p:cNvPr>
          <p:cNvSpPr txBox="1">
            <a:spLocks noChangeArrowheads="1"/>
          </p:cNvSpPr>
          <p:nvPr/>
        </p:nvSpPr>
        <p:spPr bwMode="auto">
          <a:xfrm>
            <a:off x="618306" y="1052513"/>
            <a:ext cx="382588"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latin typeface="Arial" panose="020B0604020202020204" pitchFamily="34" charset="0"/>
                <a:ea typeface="楷体_GB2312" panose="02010600030101010101" charset="-122"/>
              </a:rPr>
              <a:t>0</a:t>
            </a:r>
          </a:p>
        </p:txBody>
      </p:sp>
      <p:sp>
        <p:nvSpPr>
          <p:cNvPr id="78862" name="Text Box 14">
            <a:extLst>
              <a:ext uri="{FF2B5EF4-FFF2-40B4-BE49-F238E27FC236}">
                <a16:creationId xmlns:a16="http://schemas.microsoft.com/office/drawing/2014/main" id="{143111A8-3DCB-4979-B29F-1F4DB63D5C86}"/>
              </a:ext>
            </a:extLst>
          </p:cNvPr>
          <p:cNvSpPr txBox="1">
            <a:spLocks noChangeArrowheads="1"/>
          </p:cNvSpPr>
          <p:nvPr/>
        </p:nvSpPr>
        <p:spPr bwMode="auto">
          <a:xfrm>
            <a:off x="618306" y="4365626"/>
            <a:ext cx="382588"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latin typeface="Arial" panose="020B0604020202020204" pitchFamily="34" charset="0"/>
                <a:ea typeface="楷体_GB2312" panose="02010600030101010101" charset="-122"/>
              </a:rPr>
              <a:t>0</a:t>
            </a:r>
          </a:p>
        </p:txBody>
      </p:sp>
      <p:sp>
        <p:nvSpPr>
          <p:cNvPr id="78864" name="Text Box 16">
            <a:extLst>
              <a:ext uri="{FF2B5EF4-FFF2-40B4-BE49-F238E27FC236}">
                <a16:creationId xmlns:a16="http://schemas.microsoft.com/office/drawing/2014/main" id="{3523601F-1045-4477-AE26-ED12AF309EE6}"/>
              </a:ext>
            </a:extLst>
          </p:cNvPr>
          <p:cNvSpPr txBox="1">
            <a:spLocks noChangeArrowheads="1"/>
          </p:cNvSpPr>
          <p:nvPr/>
        </p:nvSpPr>
        <p:spPr bwMode="auto">
          <a:xfrm>
            <a:off x="3864744" y="855664"/>
            <a:ext cx="1816100" cy="5794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a:latin typeface="Arial" panose="020B0604020202020204" pitchFamily="34" charset="0"/>
              </a:rPr>
              <a:t>装入模块</a:t>
            </a:r>
          </a:p>
        </p:txBody>
      </p:sp>
      <p:sp>
        <p:nvSpPr>
          <p:cNvPr id="78865" name="Rectangle 17">
            <a:extLst>
              <a:ext uri="{FF2B5EF4-FFF2-40B4-BE49-F238E27FC236}">
                <a16:creationId xmlns:a16="http://schemas.microsoft.com/office/drawing/2014/main" id="{AB9A004C-3A26-4395-A34C-016A26B9BC1F}"/>
              </a:ext>
            </a:extLst>
          </p:cNvPr>
          <p:cNvSpPr>
            <a:spLocks noChangeArrowheads="1"/>
          </p:cNvSpPr>
          <p:nvPr/>
        </p:nvSpPr>
        <p:spPr bwMode="auto">
          <a:xfrm>
            <a:off x="899295" y="4797426"/>
            <a:ext cx="2376487" cy="1800225"/>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r>
              <a:rPr lang="en-US" altLang="zh-CN" sz="2800" b="1">
                <a:latin typeface="Arial" panose="020B0604020202020204" pitchFamily="34" charset="0"/>
                <a:ea typeface="楷体_GB2312" panose="02010600030101010101" charset="-122"/>
              </a:rPr>
              <a:t>void printf(…){</a:t>
            </a:r>
          </a:p>
          <a:p>
            <a:endParaRPr lang="en-US" altLang="zh-CN" sz="2800" b="1">
              <a:latin typeface="Arial" panose="020B0604020202020204" pitchFamily="34" charset="0"/>
              <a:ea typeface="楷体_GB2312" panose="02010600030101010101" charset="-122"/>
            </a:endParaRPr>
          </a:p>
          <a:p>
            <a:endParaRPr lang="en-US" altLang="zh-CN" sz="2800" b="1">
              <a:latin typeface="Arial" panose="020B0604020202020204" pitchFamily="34" charset="0"/>
              <a:ea typeface="楷体_GB2312" panose="02010600030101010101" charset="-122"/>
            </a:endParaRPr>
          </a:p>
          <a:p>
            <a:r>
              <a:rPr lang="en-US" altLang="zh-CN" sz="2800" b="1">
                <a:latin typeface="Arial" panose="020B0604020202020204" pitchFamily="34" charset="0"/>
                <a:ea typeface="楷体_GB2312" panose="02010600030101010101" charset="-122"/>
              </a:rPr>
              <a:t>}</a:t>
            </a:r>
          </a:p>
        </p:txBody>
      </p:sp>
      <p:sp>
        <p:nvSpPr>
          <p:cNvPr id="78866" name="Text Box 18">
            <a:extLst>
              <a:ext uri="{FF2B5EF4-FFF2-40B4-BE49-F238E27FC236}">
                <a16:creationId xmlns:a16="http://schemas.microsoft.com/office/drawing/2014/main" id="{6FB7E0EE-5BD1-4F85-9E60-5D209BBEAADF}"/>
              </a:ext>
            </a:extLst>
          </p:cNvPr>
          <p:cNvSpPr txBox="1">
            <a:spLocks noChangeArrowheads="1"/>
          </p:cNvSpPr>
          <p:nvPr/>
        </p:nvSpPr>
        <p:spPr bwMode="auto">
          <a:xfrm>
            <a:off x="2926531" y="3917951"/>
            <a:ext cx="895350"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latin typeface="Arial" panose="020B0604020202020204" pitchFamily="34" charset="0"/>
                <a:ea typeface="文鼎粗钢笔行楷" pitchFamily="33" charset="-122"/>
              </a:rPr>
              <a:t>编译</a:t>
            </a:r>
          </a:p>
        </p:txBody>
      </p:sp>
      <p:sp>
        <p:nvSpPr>
          <p:cNvPr id="78867" name="Text Box 19">
            <a:extLst>
              <a:ext uri="{FF2B5EF4-FFF2-40B4-BE49-F238E27FC236}">
                <a16:creationId xmlns:a16="http://schemas.microsoft.com/office/drawing/2014/main" id="{B9856065-16F9-4DE0-BB9C-DC67E1565A87}"/>
              </a:ext>
            </a:extLst>
          </p:cNvPr>
          <p:cNvSpPr txBox="1">
            <a:spLocks noChangeArrowheads="1"/>
          </p:cNvSpPr>
          <p:nvPr/>
        </p:nvSpPr>
        <p:spPr bwMode="auto">
          <a:xfrm>
            <a:off x="6826875" y="3917951"/>
            <a:ext cx="895350"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latin typeface="Arial" panose="020B0604020202020204" pitchFamily="34" charset="0"/>
                <a:ea typeface="文鼎粗钢笔行楷" pitchFamily="33" charset="-122"/>
              </a:rPr>
              <a:t>装入</a:t>
            </a:r>
          </a:p>
        </p:txBody>
      </p:sp>
      <p:sp>
        <p:nvSpPr>
          <p:cNvPr id="78868" name="Rectangle 20">
            <a:extLst>
              <a:ext uri="{FF2B5EF4-FFF2-40B4-BE49-F238E27FC236}">
                <a16:creationId xmlns:a16="http://schemas.microsoft.com/office/drawing/2014/main" id="{C61CF5BC-67A5-44B0-B734-2EF0309A788A}"/>
              </a:ext>
            </a:extLst>
          </p:cNvPr>
          <p:cNvSpPr>
            <a:spLocks noChangeArrowheads="1"/>
          </p:cNvSpPr>
          <p:nvPr/>
        </p:nvSpPr>
        <p:spPr bwMode="auto">
          <a:xfrm>
            <a:off x="3534545" y="1484313"/>
            <a:ext cx="2376487"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lstStyle/>
          <a:p>
            <a:pPr algn="ctr"/>
            <a:endParaRPr lang="zh-CN" altLang="zh-CN" sz="2800" b="1">
              <a:latin typeface="Arial" panose="020B0604020202020204" pitchFamily="34" charset="0"/>
              <a:ea typeface="楷体_GB2312" panose="02010600030101010101" charset="-122"/>
            </a:endParaRPr>
          </a:p>
        </p:txBody>
      </p:sp>
      <p:sp>
        <p:nvSpPr>
          <p:cNvPr id="78869" name="Rectangle 21">
            <a:extLst>
              <a:ext uri="{FF2B5EF4-FFF2-40B4-BE49-F238E27FC236}">
                <a16:creationId xmlns:a16="http://schemas.microsoft.com/office/drawing/2014/main" id="{87E1EAD2-B271-49FD-AA73-0A1EA450052A}"/>
              </a:ext>
            </a:extLst>
          </p:cNvPr>
          <p:cNvSpPr>
            <a:spLocks noChangeArrowheads="1"/>
          </p:cNvSpPr>
          <p:nvPr/>
        </p:nvSpPr>
        <p:spPr bwMode="auto">
          <a:xfrm>
            <a:off x="3546644" y="2320925"/>
            <a:ext cx="2376487" cy="571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algn="ctr"/>
            <a:r>
              <a:rPr lang="en-US" altLang="zh-CN" sz="2800" b="1" dirty="0" err="1">
                <a:latin typeface="Arial" panose="020B0604020202020204" pitchFamily="34" charset="0"/>
                <a:ea typeface="楷体_GB2312" panose="02010600030101010101" charset="-122"/>
              </a:rPr>
              <a:t>printf</a:t>
            </a:r>
            <a:r>
              <a:rPr lang="en-US" altLang="zh-CN" sz="2800" b="1" dirty="0">
                <a:latin typeface="Arial" panose="020B0604020202020204" pitchFamily="34" charset="0"/>
                <a:ea typeface="楷体_GB2312" panose="02010600030101010101" charset="-122"/>
              </a:rPr>
              <a:t>( “ OK” );</a:t>
            </a:r>
          </a:p>
        </p:txBody>
      </p:sp>
      <p:sp>
        <p:nvSpPr>
          <p:cNvPr id="78870" name="Rectangle 22">
            <a:extLst>
              <a:ext uri="{FF2B5EF4-FFF2-40B4-BE49-F238E27FC236}">
                <a16:creationId xmlns:a16="http://schemas.microsoft.com/office/drawing/2014/main" id="{8507DEAD-A58C-4380-9F7F-B27192BA0064}"/>
              </a:ext>
            </a:extLst>
          </p:cNvPr>
          <p:cNvSpPr>
            <a:spLocks noChangeArrowheads="1"/>
          </p:cNvSpPr>
          <p:nvPr/>
        </p:nvSpPr>
        <p:spPr bwMode="auto">
          <a:xfrm>
            <a:off x="3534545" y="2852738"/>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zh-CN" altLang="en-US"/>
          </a:p>
        </p:txBody>
      </p:sp>
      <p:sp>
        <p:nvSpPr>
          <p:cNvPr id="78871" name="Text Box 23">
            <a:extLst>
              <a:ext uri="{FF2B5EF4-FFF2-40B4-BE49-F238E27FC236}">
                <a16:creationId xmlns:a16="http://schemas.microsoft.com/office/drawing/2014/main" id="{5393C19F-DEDB-4C25-AE42-500A6D2B74BA}"/>
              </a:ext>
            </a:extLst>
          </p:cNvPr>
          <p:cNvSpPr txBox="1">
            <a:spLocks noChangeArrowheads="1"/>
          </p:cNvSpPr>
          <p:nvPr/>
        </p:nvSpPr>
        <p:spPr bwMode="auto">
          <a:xfrm>
            <a:off x="6053906" y="2276476"/>
            <a:ext cx="895350"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latin typeface="Arial" panose="020B0604020202020204" pitchFamily="34" charset="0"/>
                <a:ea typeface="文鼎粗钢笔行楷" pitchFamily="33" charset="-122"/>
              </a:rPr>
              <a:t>执行</a:t>
            </a:r>
          </a:p>
        </p:txBody>
      </p:sp>
      <p:sp>
        <p:nvSpPr>
          <p:cNvPr id="78872" name="Text Box 24">
            <a:extLst>
              <a:ext uri="{FF2B5EF4-FFF2-40B4-BE49-F238E27FC236}">
                <a16:creationId xmlns:a16="http://schemas.microsoft.com/office/drawing/2014/main" id="{97A5CFDC-22B2-4B55-8976-1F5786D7351C}"/>
              </a:ext>
            </a:extLst>
          </p:cNvPr>
          <p:cNvSpPr txBox="1">
            <a:spLocks noChangeArrowheads="1"/>
          </p:cNvSpPr>
          <p:nvPr/>
        </p:nvSpPr>
        <p:spPr bwMode="auto">
          <a:xfrm>
            <a:off x="6631613" y="4440238"/>
            <a:ext cx="1433513"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dirty="0">
                <a:latin typeface="Arial" panose="020B0604020202020204" pitchFamily="34" charset="0"/>
                <a:ea typeface="楷体_GB2312" panose="02010600030101010101" charset="-122"/>
              </a:rPr>
              <a:t>33600H</a:t>
            </a:r>
          </a:p>
        </p:txBody>
      </p:sp>
      <p:sp>
        <p:nvSpPr>
          <p:cNvPr id="78873" name="Rectangle 25">
            <a:extLst>
              <a:ext uri="{FF2B5EF4-FFF2-40B4-BE49-F238E27FC236}">
                <a16:creationId xmlns:a16="http://schemas.microsoft.com/office/drawing/2014/main" id="{D7551B5A-434E-48DE-B022-C58F4139AFEB}"/>
              </a:ext>
            </a:extLst>
          </p:cNvPr>
          <p:cNvSpPr>
            <a:spLocks noChangeArrowheads="1"/>
          </p:cNvSpPr>
          <p:nvPr/>
        </p:nvSpPr>
        <p:spPr bwMode="auto">
          <a:xfrm>
            <a:off x="8065126" y="2271713"/>
            <a:ext cx="2376488" cy="576263"/>
          </a:xfrm>
          <a:prstGeom prst="rect">
            <a:avLst/>
          </a:prstGeom>
          <a:solidFill>
            <a:schemeClr val="accent6">
              <a:lumMod val="20000"/>
              <a:lumOff val="80000"/>
            </a:schemeClr>
          </a:solidFill>
          <a:ln w="38100" algn="ctr">
            <a:solidFill>
              <a:schemeClr val="tx1"/>
            </a:solidFill>
            <a:miter lim="800000"/>
            <a:headEnd/>
            <a:tailEnd/>
          </a:ln>
          <a:effectLst/>
        </p:spPr>
        <p:txBody>
          <a:bodyPr wrap="none" anchor="ctr"/>
          <a:lstStyle/>
          <a:p>
            <a:pPr algn="ctr"/>
            <a:r>
              <a:rPr lang="en-US" altLang="zh-CN" sz="2800" b="1" dirty="0">
                <a:latin typeface="Arial" panose="020B0604020202020204" pitchFamily="34" charset="0"/>
                <a:ea typeface="楷体_GB2312" panose="02010600030101010101" charset="-122"/>
              </a:rPr>
              <a:t>call 33600H</a:t>
            </a:r>
          </a:p>
        </p:txBody>
      </p:sp>
      <p:sp>
        <p:nvSpPr>
          <p:cNvPr id="78874" name="Text Box 26">
            <a:extLst>
              <a:ext uri="{FF2B5EF4-FFF2-40B4-BE49-F238E27FC236}">
                <a16:creationId xmlns:a16="http://schemas.microsoft.com/office/drawing/2014/main" id="{142482BD-258D-444D-97E3-2FD67BEEC8AF}"/>
              </a:ext>
            </a:extLst>
          </p:cNvPr>
          <p:cNvSpPr txBox="1">
            <a:spLocks noChangeArrowheads="1"/>
          </p:cNvSpPr>
          <p:nvPr/>
        </p:nvSpPr>
        <p:spPr bwMode="auto">
          <a:xfrm>
            <a:off x="4096519" y="5084763"/>
            <a:ext cx="2684462"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effectLst>
                  <a:outerShdw blurRad="38100" dist="38100" dir="2700000" algn="tl">
                    <a:srgbClr val="000000"/>
                  </a:outerShdw>
                </a:effectLst>
                <a:latin typeface="Arial" panose="020B0604020202020204" pitchFamily="34" charset="0"/>
                <a:ea typeface="楷体_GB2312" panose="02010600030101010101" charset="-122"/>
              </a:rPr>
              <a:t>运行时动态链接</a:t>
            </a:r>
          </a:p>
        </p:txBody>
      </p:sp>
      <p:sp>
        <p:nvSpPr>
          <p:cNvPr id="78875" name="Text Box 27">
            <a:extLst>
              <a:ext uri="{FF2B5EF4-FFF2-40B4-BE49-F238E27FC236}">
                <a16:creationId xmlns:a16="http://schemas.microsoft.com/office/drawing/2014/main" id="{77B3384F-180C-46A9-B5C9-B5D00E2F34DB}"/>
              </a:ext>
            </a:extLst>
          </p:cNvPr>
          <p:cNvSpPr txBox="1">
            <a:spLocks noChangeArrowheads="1"/>
          </p:cNvSpPr>
          <p:nvPr/>
        </p:nvSpPr>
        <p:spPr bwMode="auto">
          <a:xfrm>
            <a:off x="8978926" y="58054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Arial" panose="020B0604020202020204" pitchFamily="34" charset="0"/>
                <a:ea typeface="楷体_GB2312" panose="02010600030101010101" charset="-122"/>
              </a:rPr>
              <a:t>内存</a:t>
            </a:r>
          </a:p>
        </p:txBody>
      </p:sp>
      <p:sp>
        <p:nvSpPr>
          <p:cNvPr id="29" name="Rounded Rectangle 10">
            <a:extLst>
              <a:ext uri="{FF2B5EF4-FFF2-40B4-BE49-F238E27FC236}">
                <a16:creationId xmlns:a16="http://schemas.microsoft.com/office/drawing/2014/main" id="{FC5F82EE-C254-4A9B-85B4-CE3DB4AA32AE}"/>
              </a:ext>
            </a:extLst>
          </p:cNvPr>
          <p:cNvSpPr/>
          <p:nvPr/>
        </p:nvSpPr>
        <p:spPr>
          <a:xfrm>
            <a:off x="542922" y="100964"/>
            <a:ext cx="2928941" cy="540000"/>
          </a:xfrm>
          <a:prstGeom prst="roundRect">
            <a:avLst/>
          </a:prstGeom>
          <a:solidFill>
            <a:srgbClr val="B4B4C8"/>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运行时动态链接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66"/>
                                        </p:tgtEl>
                                        <p:attrNameLst>
                                          <p:attrName>style.visibility</p:attrName>
                                        </p:attrNameLst>
                                      </p:cBhvr>
                                      <p:to>
                                        <p:strVal val="visible"/>
                                      </p:to>
                                    </p:set>
                                    <p:anim calcmode="lin" valueType="num">
                                      <p:cBhvr additive="base">
                                        <p:cTn id="7" dur="500" fill="hold"/>
                                        <p:tgtEl>
                                          <p:spTgt spid="78866"/>
                                        </p:tgtEl>
                                        <p:attrNameLst>
                                          <p:attrName>ppt_x</p:attrName>
                                        </p:attrNameLst>
                                      </p:cBhvr>
                                      <p:tavLst>
                                        <p:tav tm="0">
                                          <p:val>
                                            <p:strVal val="0-#ppt_w/2"/>
                                          </p:val>
                                        </p:tav>
                                        <p:tav tm="100000">
                                          <p:val>
                                            <p:strVal val="#ppt_x"/>
                                          </p:val>
                                        </p:tav>
                                      </p:tavLst>
                                    </p:anim>
                                    <p:anim calcmode="lin" valueType="num">
                                      <p:cBhvr additive="base">
                                        <p:cTn id="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6.25E-7 -2.59259E-6 L 0.21146 3.7037E-6 " pathEditMode="relative" rAng="0" ptsTypes="AA">
                                      <p:cBhvr>
                                        <p:cTn id="12" dur="2000" fill="hold"/>
                                        <p:tgtEl>
                                          <p:spTgt spid="78855"/>
                                        </p:tgtEl>
                                        <p:attrNameLst>
                                          <p:attrName>ppt_x</p:attrName>
                                          <p:attrName>ppt_y</p:attrName>
                                        </p:attrNameLst>
                                      </p:cBhvr>
                                      <p:rCtr x="10807" y="185"/>
                                    </p:animMotion>
                                  </p:childTnLst>
                                </p:cTn>
                              </p:par>
                              <p:par>
                                <p:cTn id="13" presetID="0" presetClass="path" presetSubtype="0" accel="50000" decel="50000" fill="hold" grpId="0" nodeType="withEffect">
                                  <p:stCondLst>
                                    <p:cond delay="0"/>
                                  </p:stCondLst>
                                  <p:iterate type="lt">
                                    <p:tmPct val="0"/>
                                  </p:iterate>
                                  <p:childTnLst>
                                    <p:animMotion origin="layout" path="M 6.25E-7 -2.59259E-6 L 0.2112 -7.40741E-7 " pathEditMode="relative" rAng="0" ptsTypes="AA">
                                      <p:cBhvr>
                                        <p:cTn id="14" dur="2000" fill="hold"/>
                                        <p:tgtEl>
                                          <p:spTgt spid="78856"/>
                                        </p:tgtEl>
                                        <p:attrNameLst>
                                          <p:attrName>ppt_x</p:attrName>
                                          <p:attrName>ppt_y</p:attrName>
                                        </p:attrNameLst>
                                      </p:cBhvr>
                                      <p:rCtr x="10690" y="-93"/>
                                    </p:animMotion>
                                  </p:childTnLst>
                                </p:cTn>
                              </p:par>
                              <p:par>
                                <p:cTn id="15" presetID="0" presetClass="path" presetSubtype="0" accel="50000" decel="50000" fill="hold" nodeType="withEffect">
                                  <p:stCondLst>
                                    <p:cond delay="0"/>
                                  </p:stCondLst>
                                  <p:childTnLst>
                                    <p:animMotion origin="layout" path="M 6.25E-7 4.07407E-6 L 0.28346 4.07407E-6 " pathEditMode="relative" rAng="0" ptsTypes="AA">
                                      <p:cBhvr>
                                        <p:cTn id="16" dur="2000" fill="hold"/>
                                        <p:tgtEl>
                                          <p:spTgt spid="78857"/>
                                        </p:tgtEl>
                                        <p:attrNameLst>
                                          <p:attrName>ppt_x</p:attrName>
                                          <p:attrName>ppt_y</p:attrName>
                                        </p:attrNameLst>
                                      </p:cBhvr>
                                      <p:rCtr x="14167" y="0"/>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8867"/>
                                        </p:tgtEl>
                                        <p:attrNameLst>
                                          <p:attrName>style.visibility</p:attrName>
                                        </p:attrNameLst>
                                      </p:cBhvr>
                                      <p:to>
                                        <p:strVal val="visible"/>
                                      </p:to>
                                    </p:set>
                                    <p:anim calcmode="lin" valueType="num">
                                      <p:cBhvr additive="base">
                                        <p:cTn id="21" dur="500" fill="hold"/>
                                        <p:tgtEl>
                                          <p:spTgt spid="78867"/>
                                        </p:tgtEl>
                                        <p:attrNameLst>
                                          <p:attrName>ppt_x</p:attrName>
                                        </p:attrNameLst>
                                      </p:cBhvr>
                                      <p:tavLst>
                                        <p:tav tm="0">
                                          <p:val>
                                            <p:strVal val="0-#ppt_w/2"/>
                                          </p:val>
                                        </p:tav>
                                        <p:tav tm="100000">
                                          <p:val>
                                            <p:strVal val="#ppt_x"/>
                                          </p:val>
                                        </p:tav>
                                      </p:tavLst>
                                    </p:anim>
                                    <p:anim calcmode="lin" valueType="num">
                                      <p:cBhvr additive="base">
                                        <p:cTn id="22" dur="500" fill="hold"/>
                                        <p:tgtEl>
                                          <p:spTgt spid="7886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8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870"/>
                                        </p:tgtEl>
                                        <p:attrNameLst>
                                          <p:attrName>style.visibility</p:attrName>
                                        </p:attrNameLst>
                                      </p:cBhvr>
                                      <p:to>
                                        <p:strVal val="visible"/>
                                      </p:to>
                                    </p:set>
                                  </p:childTnLst>
                                </p:cTn>
                              </p:par>
                              <p:par>
                                <p:cTn id="31" presetID="0" presetClass="path" presetSubtype="0" accel="50000" decel="50000" fill="hold" grpId="1" nodeType="withEffect">
                                  <p:stCondLst>
                                    <p:cond delay="0"/>
                                  </p:stCondLst>
                                  <p:childTnLst>
                                    <p:animMotion origin="layout" path="M 0.21146 -2.59259E-6 L 0.58685 0.00047 " pathEditMode="relative" rAng="0" ptsTypes="AA">
                                      <p:cBhvr>
                                        <p:cTn id="32" dur="2000" fill="hold"/>
                                        <p:tgtEl>
                                          <p:spTgt spid="78855"/>
                                        </p:tgtEl>
                                        <p:attrNameLst>
                                          <p:attrName>ppt_x</p:attrName>
                                          <p:attrName>ppt_y</p:attrName>
                                        </p:attrNameLst>
                                      </p:cBhvr>
                                      <p:rCtr x="18763" y="23"/>
                                    </p:animMotion>
                                  </p:childTnLst>
                                </p:cTn>
                              </p:par>
                              <p:par>
                                <p:cTn id="33" presetID="0" presetClass="path" presetSubtype="0" accel="50000" decel="50000" fill="hold" grpId="1" nodeType="withEffect">
                                  <p:stCondLst>
                                    <p:cond delay="0"/>
                                  </p:stCondLst>
                                  <p:iterate type="lt">
                                    <p:tmPct val="0"/>
                                  </p:iterate>
                                  <p:childTnLst>
                                    <p:animMotion origin="layout" path="M 0.2112 -2.59259E-6 L 0.58255 0.00232 " pathEditMode="relative" rAng="0" ptsTypes="AA">
                                      <p:cBhvr>
                                        <p:cTn id="34" dur="2000" fill="hold"/>
                                        <p:tgtEl>
                                          <p:spTgt spid="78856"/>
                                        </p:tgtEl>
                                        <p:attrNameLst>
                                          <p:attrName>ppt_x</p:attrName>
                                          <p:attrName>ppt_y</p:attrName>
                                        </p:attrNameLst>
                                      </p:cBhvr>
                                      <p:rCtr x="18568" y="116"/>
                                    </p:animMotion>
                                  </p:childTnLst>
                                </p:cTn>
                              </p:par>
                              <p:par>
                                <p:cTn id="35" presetID="0" presetClass="path" presetSubtype="0" accel="50000" decel="50000" fill="hold" nodeType="withEffect">
                                  <p:stCondLst>
                                    <p:cond delay="0"/>
                                  </p:stCondLst>
                                  <p:childTnLst>
                                    <p:animMotion origin="layout" path="M 0.21211 4.07407E-6 L 0.58463 0.00023 " pathEditMode="relative" rAng="0" ptsTypes="AA">
                                      <p:cBhvr>
                                        <p:cTn id="36" dur="2000" fill="hold"/>
                                        <p:tgtEl>
                                          <p:spTgt spid="78857"/>
                                        </p:tgtEl>
                                        <p:attrNameLst>
                                          <p:attrName>ppt_x</p:attrName>
                                          <p:attrName>ppt_y</p:attrName>
                                        </p:attrNameLst>
                                      </p:cBhvr>
                                      <p:rCtr x="18620" y="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78871"/>
                                        </p:tgtEl>
                                        <p:attrNameLst>
                                          <p:attrName>style.visibility</p:attrName>
                                        </p:attrNameLst>
                                      </p:cBhvr>
                                      <p:to>
                                        <p:strVal val="visible"/>
                                      </p:to>
                                    </p:set>
                                    <p:anim calcmode="lin" valueType="num">
                                      <p:cBhvr additive="base">
                                        <p:cTn id="41" dur="500" fill="hold"/>
                                        <p:tgtEl>
                                          <p:spTgt spid="78871"/>
                                        </p:tgtEl>
                                        <p:attrNameLst>
                                          <p:attrName>ppt_x</p:attrName>
                                        </p:attrNameLst>
                                      </p:cBhvr>
                                      <p:tavLst>
                                        <p:tav tm="0">
                                          <p:val>
                                            <p:strVal val="#ppt_x"/>
                                          </p:val>
                                        </p:tav>
                                        <p:tav tm="100000">
                                          <p:val>
                                            <p:strVal val="#ppt_x"/>
                                          </p:val>
                                        </p:tav>
                                      </p:tavLst>
                                    </p:anim>
                                    <p:anim calcmode="lin" valueType="num">
                                      <p:cBhvr additive="base">
                                        <p:cTn id="42" dur="500" fill="hold"/>
                                        <p:tgtEl>
                                          <p:spTgt spid="78871"/>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mph" presetSubtype="0" fill="hold" grpId="2" nodeType="clickEffect">
                                  <p:stCondLst>
                                    <p:cond delay="0"/>
                                  </p:stCondLst>
                                  <p:iterate type="lt">
                                    <p:tmPct val="4000"/>
                                  </p:iterate>
                                  <p:childTnLst>
                                    <p:set>
                                      <p:cBhvr override="childStyle">
                                        <p:cTn id="46" dur="500" fill="hold"/>
                                        <p:tgtEl>
                                          <p:spTgt spid="78856"/>
                                        </p:tgtEl>
                                        <p:attrNameLst>
                                          <p:attrName>style.color</p:attrName>
                                        </p:attrNameLst>
                                      </p:cBhvr>
                                      <p:to>
                                        <p:clrVal>
                                          <a:srgbClr val="CCFFCC"/>
                                        </p:clrVal>
                                      </p:to>
                                    </p:set>
                                    <p:set>
                                      <p:cBhvr>
                                        <p:cTn id="47" dur="500" fill="hold"/>
                                        <p:tgtEl>
                                          <p:spTgt spid="78856"/>
                                        </p:tgtEl>
                                        <p:attrNameLst>
                                          <p:attrName>fillcolor</p:attrName>
                                        </p:attrNameLst>
                                      </p:cBhvr>
                                      <p:to>
                                        <p:clrVal>
                                          <a:srgbClr val="CCFFCC"/>
                                        </p:clrVal>
                                      </p:to>
                                    </p:set>
                                    <p:set>
                                      <p:cBhvr>
                                        <p:cTn id="48" dur="500" fill="hold"/>
                                        <p:tgtEl>
                                          <p:spTgt spid="78856"/>
                                        </p:tgtEl>
                                        <p:attrNameLst>
                                          <p:attrName>fill.type</p:attrName>
                                        </p:attrNameLst>
                                      </p:cBhvr>
                                      <p:to>
                                        <p:strVal val="solid"/>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78874"/>
                                        </p:tgtEl>
                                        <p:attrNameLst>
                                          <p:attrName>style.visibility</p:attrName>
                                        </p:attrNameLst>
                                      </p:cBhvr>
                                      <p:to>
                                        <p:strVal val="visible"/>
                                      </p:to>
                                    </p:set>
                                    <p:animEffect transition="in" filter="dissolve">
                                      <p:cBhvr>
                                        <p:cTn id="53" dur="500"/>
                                        <p:tgtEl>
                                          <p:spTgt spid="7887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grpId="0" nodeType="clickEffect">
                                  <p:stCondLst>
                                    <p:cond delay="0"/>
                                  </p:stCondLst>
                                  <p:childTnLst>
                                    <p:animMotion origin="layout" path="M 0.00235 2.96296E-6 L 0.59102 -0.02871 " pathEditMode="relative" rAng="0" ptsTypes="AA">
                                      <p:cBhvr>
                                        <p:cTn id="57" dur="2000" fill="hold"/>
                                        <p:tgtEl>
                                          <p:spTgt spid="78865"/>
                                        </p:tgtEl>
                                        <p:attrNameLst>
                                          <p:attrName>ppt_x</p:attrName>
                                          <p:attrName>ppt_y</p:attrName>
                                        </p:attrNameLst>
                                      </p:cBhvr>
                                      <p:rCtr x="29427" y="-1435"/>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78872"/>
                                        </p:tgtEl>
                                        <p:attrNameLst>
                                          <p:attrName>style.visibility</p:attrName>
                                        </p:attrNameLst>
                                      </p:cBhvr>
                                      <p:to>
                                        <p:strVal val="visible"/>
                                      </p:to>
                                    </p:set>
                                    <p:animEffect transition="in" filter="dissolve">
                                      <p:cBhvr>
                                        <p:cTn id="62" dur="500"/>
                                        <p:tgtEl>
                                          <p:spTgt spid="7887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78873"/>
                                        </p:tgtEl>
                                        <p:attrNameLst>
                                          <p:attrName>style.visibility</p:attrName>
                                        </p:attrNameLst>
                                      </p:cBhvr>
                                      <p:to>
                                        <p:strVal val="visible"/>
                                      </p:to>
                                    </p:set>
                                    <p:animEffect transition="in" filter="dissolve">
                                      <p:cBhvr>
                                        <p:cTn id="67" dur="500"/>
                                        <p:tgtEl>
                                          <p:spTgt spid="7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p:bldP spid="78855" grpId="1" animBg="1"/>
      <p:bldP spid="78856" grpId="0" animBg="1"/>
      <p:bldP spid="78856" grpId="1" animBg="1"/>
      <p:bldP spid="78856" grpId="2" animBg="1"/>
      <p:bldP spid="78865" grpId="0" animBg="1"/>
      <p:bldP spid="78866" grpId="0"/>
      <p:bldP spid="78867" grpId="0"/>
      <p:bldP spid="78868" grpId="0" animBg="1"/>
      <p:bldP spid="78869" grpId="0" animBg="1"/>
      <p:bldP spid="78871" grpId="0"/>
      <p:bldP spid="78872" grpId="0"/>
      <p:bldP spid="78873" grpId="0" animBg="1"/>
      <p:bldP spid="7887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3704</TotalTime>
  <Words>2449</Words>
  <Application>Microsoft Office PowerPoint</Application>
  <PresentationFormat>宽屏</PresentationFormat>
  <Paragraphs>442</Paragraphs>
  <Slides>27</Slides>
  <Notes>13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8" baseType="lpstr">
      <vt:lpstr>Microsoft YaHei UI</vt:lpstr>
      <vt:lpstr>仿宋_GB2312</vt:lpstr>
      <vt:lpstr>黑体</vt:lpstr>
      <vt:lpstr>华光黑体_CNKI</vt:lpstr>
      <vt:lpstr>华文楷体</vt:lpstr>
      <vt:lpstr>华文新魏</vt:lpstr>
      <vt:lpstr>楷体_GB2312</vt:lpstr>
      <vt:lpstr>隶书</vt:lpstr>
      <vt:lpstr>宋体</vt:lpstr>
      <vt:lpstr>微软雅黑</vt:lpstr>
      <vt:lpstr>文鼎粗钢笔行楷</vt:lpstr>
      <vt:lpstr>Arial</vt:lpstr>
      <vt:lpstr>Calibri</vt:lpstr>
      <vt:lpstr>Comic Sans MS</vt:lpstr>
      <vt:lpstr>Courier New</vt:lpstr>
      <vt:lpstr>Helvetica</vt:lpstr>
      <vt:lpstr>Symbol</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分配过程：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1</cp:lastModifiedBy>
  <cp:revision>322</cp:revision>
  <cp:lastPrinted>2022-11-02T01:39:42Z</cp:lastPrinted>
  <dcterms:created xsi:type="dcterms:W3CDTF">2016-09-14T00:58:04Z</dcterms:created>
  <dcterms:modified xsi:type="dcterms:W3CDTF">2022-12-06T13:58:03Z</dcterms:modified>
</cp:coreProperties>
</file>