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10"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itchFamily="-110"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itchFamily="-110"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itchFamily="-110"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itchFamily="-110"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itchFamily="-110"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itchFamily="-110"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itchFamily="-110"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itchFamily="-110"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7"/>
    <p:restoredTop sz="94609"/>
  </p:normalViewPr>
  <p:slideViewPr>
    <p:cSldViewPr>
      <p:cViewPr>
        <p:scale>
          <a:sx n="40" d="100"/>
          <a:sy n="40" d="100"/>
        </p:scale>
        <p:origin x="1608" y="-115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DE084-7D9B-9A46-AB4B-09F3D98D087F}" type="datetimeFigureOut">
              <a:rPr lang="en-US" smtClean="0"/>
              <a:t>5/3/24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CB13D-4721-A749-94A7-38349CF8044F}" type="slidenum">
              <a:rPr lang="en-US" smtClean="0"/>
              <a:t>‹#›</a:t>
            </a:fld>
            <a:endParaRPr lang="en-US"/>
          </a:p>
        </p:txBody>
      </p:sp>
    </p:spTree>
    <p:extLst>
      <p:ext uri="{BB962C8B-B14F-4D97-AF65-F5344CB8AC3E}">
        <p14:creationId xmlns:p14="http://schemas.microsoft.com/office/powerpoint/2010/main" val="209369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2CB13D-4721-A749-94A7-38349CF8044F}" type="slidenum">
              <a:rPr lang="en-US" smtClean="0"/>
              <a:t>1</a:t>
            </a:fld>
            <a:endParaRPr lang="en-US"/>
          </a:p>
        </p:txBody>
      </p:sp>
    </p:spTree>
    <p:extLst>
      <p:ext uri="{BB962C8B-B14F-4D97-AF65-F5344CB8AC3E}">
        <p14:creationId xmlns:p14="http://schemas.microsoft.com/office/powerpoint/2010/main" val="422202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F8FB7A8-4D41-B70B-AFA2-3C69A1105AF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4549129-5D53-EAA0-23AA-6526805A15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B3584F8-8A13-7FE6-796F-C5D925B766FB}"/>
              </a:ext>
            </a:extLst>
          </p:cNvPr>
          <p:cNvSpPr>
            <a:spLocks noGrp="1" noChangeArrowheads="1"/>
          </p:cNvSpPr>
          <p:nvPr>
            <p:ph type="sldNum" sz="quarter" idx="12"/>
          </p:nvPr>
        </p:nvSpPr>
        <p:spPr>
          <a:ln/>
        </p:spPr>
        <p:txBody>
          <a:bodyPr/>
          <a:lstStyle>
            <a:lvl1pPr>
              <a:defRPr/>
            </a:lvl1pPr>
          </a:lstStyle>
          <a:p>
            <a:pPr>
              <a:defRPr/>
            </a:pPr>
            <a:fld id="{FC82EBA9-C4B9-8144-9325-3B72E0089574}" type="slidenum">
              <a:rPr lang="en-US" altLang="en-US"/>
              <a:pPr>
                <a:defRPr/>
              </a:pPr>
              <a:t>‹#›</a:t>
            </a:fld>
            <a:endParaRPr lang="en-US" altLang="en-US"/>
          </a:p>
        </p:txBody>
      </p:sp>
    </p:spTree>
    <p:extLst>
      <p:ext uri="{BB962C8B-B14F-4D97-AF65-F5344CB8AC3E}">
        <p14:creationId xmlns:p14="http://schemas.microsoft.com/office/powerpoint/2010/main" val="2335560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8A9015D-216D-4806-81C2-E69A516F9DB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22CA7FD-E0C9-A0EA-479A-1C35FA8FDD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242082F-9329-9582-EF36-713D015911A3}"/>
              </a:ext>
            </a:extLst>
          </p:cNvPr>
          <p:cNvSpPr>
            <a:spLocks noGrp="1" noChangeArrowheads="1"/>
          </p:cNvSpPr>
          <p:nvPr>
            <p:ph type="sldNum" sz="quarter" idx="12"/>
          </p:nvPr>
        </p:nvSpPr>
        <p:spPr>
          <a:ln/>
        </p:spPr>
        <p:txBody>
          <a:bodyPr/>
          <a:lstStyle>
            <a:lvl1pPr>
              <a:defRPr/>
            </a:lvl1pPr>
          </a:lstStyle>
          <a:p>
            <a:pPr>
              <a:defRPr/>
            </a:pPr>
            <a:fld id="{78824278-631E-AB47-829A-E09E5E924FF3}" type="slidenum">
              <a:rPr lang="en-US" altLang="en-US"/>
              <a:pPr>
                <a:defRPr/>
              </a:pPr>
              <a:t>‹#›</a:t>
            </a:fld>
            <a:endParaRPr lang="en-US" altLang="en-US"/>
          </a:p>
        </p:txBody>
      </p:sp>
    </p:spTree>
    <p:extLst>
      <p:ext uri="{BB962C8B-B14F-4D97-AF65-F5344CB8AC3E}">
        <p14:creationId xmlns:p14="http://schemas.microsoft.com/office/powerpoint/2010/main" val="234925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2925763"/>
            <a:ext cx="9326562"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5" y="2925763"/>
            <a:ext cx="27827288"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048C8CF-8C97-B743-E858-50E3750D7FE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B4F0533-2EFA-F439-1389-310496DDB6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35470B2-9F42-BDDF-E71C-5587002A9426}"/>
              </a:ext>
            </a:extLst>
          </p:cNvPr>
          <p:cNvSpPr>
            <a:spLocks noGrp="1" noChangeArrowheads="1"/>
          </p:cNvSpPr>
          <p:nvPr>
            <p:ph type="sldNum" sz="quarter" idx="12"/>
          </p:nvPr>
        </p:nvSpPr>
        <p:spPr>
          <a:ln/>
        </p:spPr>
        <p:txBody>
          <a:bodyPr/>
          <a:lstStyle>
            <a:lvl1pPr>
              <a:defRPr/>
            </a:lvl1pPr>
          </a:lstStyle>
          <a:p>
            <a:pPr>
              <a:defRPr/>
            </a:pPr>
            <a:fld id="{3647A8B8-6113-1040-9B87-B359CA0B5C46}" type="slidenum">
              <a:rPr lang="en-US" altLang="en-US"/>
              <a:pPr>
                <a:defRPr/>
              </a:pPr>
              <a:t>‹#›</a:t>
            </a:fld>
            <a:endParaRPr lang="en-US" altLang="en-US"/>
          </a:p>
        </p:txBody>
      </p:sp>
    </p:spTree>
    <p:extLst>
      <p:ext uri="{BB962C8B-B14F-4D97-AF65-F5344CB8AC3E}">
        <p14:creationId xmlns:p14="http://schemas.microsoft.com/office/powerpoint/2010/main" val="295019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0ACA934-4714-98BE-C9C3-9520261E217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2A9F4A5-D51A-46DD-A219-55F19C20DF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FC43F4A-BE51-C8D3-9F73-5BE0EE8537BE}"/>
              </a:ext>
            </a:extLst>
          </p:cNvPr>
          <p:cNvSpPr>
            <a:spLocks noGrp="1" noChangeArrowheads="1"/>
          </p:cNvSpPr>
          <p:nvPr>
            <p:ph type="sldNum" sz="quarter" idx="12"/>
          </p:nvPr>
        </p:nvSpPr>
        <p:spPr>
          <a:ln/>
        </p:spPr>
        <p:txBody>
          <a:bodyPr/>
          <a:lstStyle>
            <a:lvl1pPr>
              <a:defRPr/>
            </a:lvl1pPr>
          </a:lstStyle>
          <a:p>
            <a:pPr>
              <a:defRPr/>
            </a:pPr>
            <a:fld id="{DE55BDBB-FFBE-3C4F-81F1-39FCEFB565B4}" type="slidenum">
              <a:rPr lang="en-US" altLang="en-US"/>
              <a:pPr>
                <a:defRPr/>
              </a:pPr>
              <a:t>‹#›</a:t>
            </a:fld>
            <a:endParaRPr lang="en-US" altLang="en-US"/>
          </a:p>
        </p:txBody>
      </p:sp>
    </p:spTree>
    <p:extLst>
      <p:ext uri="{BB962C8B-B14F-4D97-AF65-F5344CB8AC3E}">
        <p14:creationId xmlns:p14="http://schemas.microsoft.com/office/powerpoint/2010/main" val="68605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C7A967C-5EDD-1B91-F988-533EF64A5CD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30D093B-3221-88DF-B8E8-DC4338153D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23C44DE-92D8-B065-B531-1C1B3FD4226E}"/>
              </a:ext>
            </a:extLst>
          </p:cNvPr>
          <p:cNvSpPr>
            <a:spLocks noGrp="1" noChangeArrowheads="1"/>
          </p:cNvSpPr>
          <p:nvPr>
            <p:ph type="sldNum" sz="quarter" idx="12"/>
          </p:nvPr>
        </p:nvSpPr>
        <p:spPr>
          <a:ln/>
        </p:spPr>
        <p:txBody>
          <a:bodyPr/>
          <a:lstStyle>
            <a:lvl1pPr>
              <a:defRPr/>
            </a:lvl1pPr>
          </a:lstStyle>
          <a:p>
            <a:pPr>
              <a:defRPr/>
            </a:pPr>
            <a:fld id="{997060C3-0669-004D-9F45-5435751230E9}" type="slidenum">
              <a:rPr lang="en-US" altLang="en-US"/>
              <a:pPr>
                <a:defRPr/>
              </a:pPr>
              <a:t>‹#›</a:t>
            </a:fld>
            <a:endParaRPr lang="en-US" altLang="en-US"/>
          </a:p>
        </p:txBody>
      </p:sp>
    </p:spTree>
    <p:extLst>
      <p:ext uri="{BB962C8B-B14F-4D97-AF65-F5344CB8AC3E}">
        <p14:creationId xmlns:p14="http://schemas.microsoft.com/office/powerpoint/2010/main" val="3759520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5"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14B250C-732B-C83D-8A14-798BFFCCDC1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E701B2A-F999-5F0B-90BF-04564E06973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60D9069-43E8-FFBB-287E-F20A76F0B850}"/>
              </a:ext>
            </a:extLst>
          </p:cNvPr>
          <p:cNvSpPr>
            <a:spLocks noGrp="1" noChangeArrowheads="1"/>
          </p:cNvSpPr>
          <p:nvPr>
            <p:ph type="sldNum" sz="quarter" idx="12"/>
          </p:nvPr>
        </p:nvSpPr>
        <p:spPr>
          <a:ln/>
        </p:spPr>
        <p:txBody>
          <a:bodyPr/>
          <a:lstStyle>
            <a:lvl1pPr>
              <a:defRPr/>
            </a:lvl1pPr>
          </a:lstStyle>
          <a:p>
            <a:pPr>
              <a:defRPr/>
            </a:pPr>
            <a:fld id="{2D4A05E7-61ED-EA48-83D0-D51619CB5915}" type="slidenum">
              <a:rPr lang="en-US" altLang="en-US"/>
              <a:pPr>
                <a:defRPr/>
              </a:pPr>
              <a:t>‹#›</a:t>
            </a:fld>
            <a:endParaRPr lang="en-US" altLang="en-US"/>
          </a:p>
        </p:txBody>
      </p:sp>
    </p:spTree>
    <p:extLst>
      <p:ext uri="{BB962C8B-B14F-4D97-AF65-F5344CB8AC3E}">
        <p14:creationId xmlns:p14="http://schemas.microsoft.com/office/powerpoint/2010/main" val="291710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9C4DA04-3E96-D359-CB53-6D3412FF175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5A87F5D-10C9-8962-B141-D32377150C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F8044A6-5BD8-9369-9798-AE2DA9E1E191}"/>
              </a:ext>
            </a:extLst>
          </p:cNvPr>
          <p:cNvSpPr>
            <a:spLocks noGrp="1" noChangeArrowheads="1"/>
          </p:cNvSpPr>
          <p:nvPr>
            <p:ph type="sldNum" sz="quarter" idx="12"/>
          </p:nvPr>
        </p:nvSpPr>
        <p:spPr>
          <a:ln/>
        </p:spPr>
        <p:txBody>
          <a:bodyPr/>
          <a:lstStyle>
            <a:lvl1pPr>
              <a:defRPr/>
            </a:lvl1pPr>
          </a:lstStyle>
          <a:p>
            <a:pPr>
              <a:defRPr/>
            </a:pPr>
            <a:fld id="{A2CD9DCC-F2DC-C645-9554-70DD6B3F5EF9}" type="slidenum">
              <a:rPr lang="en-US" altLang="en-US"/>
              <a:pPr>
                <a:defRPr/>
              </a:pPr>
              <a:t>‹#›</a:t>
            </a:fld>
            <a:endParaRPr lang="en-US" altLang="en-US"/>
          </a:p>
        </p:txBody>
      </p:sp>
    </p:spTree>
    <p:extLst>
      <p:ext uri="{BB962C8B-B14F-4D97-AF65-F5344CB8AC3E}">
        <p14:creationId xmlns:p14="http://schemas.microsoft.com/office/powerpoint/2010/main" val="44048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3A20EC8-A4EA-EB23-55D9-708F3ED623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877B81A-0B91-6E8E-8B46-C3CF1D4BF4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E40742D-336C-90B3-0301-532E8604C7DE}"/>
              </a:ext>
            </a:extLst>
          </p:cNvPr>
          <p:cNvSpPr>
            <a:spLocks noGrp="1" noChangeArrowheads="1"/>
          </p:cNvSpPr>
          <p:nvPr>
            <p:ph type="sldNum" sz="quarter" idx="12"/>
          </p:nvPr>
        </p:nvSpPr>
        <p:spPr>
          <a:ln/>
        </p:spPr>
        <p:txBody>
          <a:bodyPr/>
          <a:lstStyle>
            <a:lvl1pPr>
              <a:defRPr/>
            </a:lvl1pPr>
          </a:lstStyle>
          <a:p>
            <a:pPr>
              <a:defRPr/>
            </a:pPr>
            <a:fld id="{EF7102F9-97F8-DF44-8480-1EA6FFE37169}" type="slidenum">
              <a:rPr lang="en-US" altLang="en-US"/>
              <a:pPr>
                <a:defRPr/>
              </a:pPr>
              <a:t>‹#›</a:t>
            </a:fld>
            <a:endParaRPr lang="en-US" altLang="en-US"/>
          </a:p>
        </p:txBody>
      </p:sp>
    </p:spTree>
    <p:extLst>
      <p:ext uri="{BB962C8B-B14F-4D97-AF65-F5344CB8AC3E}">
        <p14:creationId xmlns:p14="http://schemas.microsoft.com/office/powerpoint/2010/main" val="92510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9BC4214-7D60-02CD-51CA-5AE42C30EA3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302C78C-6BCC-B721-357D-D12AA6FE62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98D1D3C-A5A7-2125-7871-E6431EFC63F7}"/>
              </a:ext>
            </a:extLst>
          </p:cNvPr>
          <p:cNvSpPr>
            <a:spLocks noGrp="1" noChangeArrowheads="1"/>
          </p:cNvSpPr>
          <p:nvPr>
            <p:ph type="sldNum" sz="quarter" idx="12"/>
          </p:nvPr>
        </p:nvSpPr>
        <p:spPr>
          <a:ln/>
        </p:spPr>
        <p:txBody>
          <a:bodyPr/>
          <a:lstStyle>
            <a:lvl1pPr>
              <a:defRPr/>
            </a:lvl1pPr>
          </a:lstStyle>
          <a:p>
            <a:pPr>
              <a:defRPr/>
            </a:pPr>
            <a:fld id="{FDCED963-ACE5-8846-9FA2-7C21448AC8A2}" type="slidenum">
              <a:rPr lang="en-US" altLang="en-US"/>
              <a:pPr>
                <a:defRPr/>
              </a:pPr>
              <a:t>‹#›</a:t>
            </a:fld>
            <a:endParaRPr lang="en-US" altLang="en-US"/>
          </a:p>
        </p:txBody>
      </p:sp>
    </p:spTree>
    <p:extLst>
      <p:ext uri="{BB962C8B-B14F-4D97-AF65-F5344CB8AC3E}">
        <p14:creationId xmlns:p14="http://schemas.microsoft.com/office/powerpoint/2010/main" val="343279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F27800B-8266-C5C4-2C51-828DCF60884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EC19454-0159-BE59-D2A1-5147083F92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112A134-1EA5-36D7-EE58-0B465EBAE4A9}"/>
              </a:ext>
            </a:extLst>
          </p:cNvPr>
          <p:cNvSpPr>
            <a:spLocks noGrp="1" noChangeArrowheads="1"/>
          </p:cNvSpPr>
          <p:nvPr>
            <p:ph type="sldNum" sz="quarter" idx="12"/>
          </p:nvPr>
        </p:nvSpPr>
        <p:spPr>
          <a:ln/>
        </p:spPr>
        <p:txBody>
          <a:bodyPr/>
          <a:lstStyle>
            <a:lvl1pPr>
              <a:defRPr/>
            </a:lvl1pPr>
          </a:lstStyle>
          <a:p>
            <a:pPr>
              <a:defRPr/>
            </a:pPr>
            <a:fld id="{42F542E9-914C-454A-A1DB-C83E907209CF}" type="slidenum">
              <a:rPr lang="en-US" altLang="en-US"/>
              <a:pPr>
                <a:defRPr/>
              </a:pPr>
              <a:t>‹#›</a:t>
            </a:fld>
            <a:endParaRPr lang="en-US" altLang="en-US"/>
          </a:p>
        </p:txBody>
      </p:sp>
    </p:spTree>
    <p:extLst>
      <p:ext uri="{BB962C8B-B14F-4D97-AF65-F5344CB8AC3E}">
        <p14:creationId xmlns:p14="http://schemas.microsoft.com/office/powerpoint/2010/main" val="159854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E02FBC3-9082-F9E3-BF0F-98C2028FFD4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E27BE42-D592-D8D6-44DB-B035FCB237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9B61EC3-DD4E-8C7F-4E10-FC21C651503B}"/>
              </a:ext>
            </a:extLst>
          </p:cNvPr>
          <p:cNvSpPr>
            <a:spLocks noGrp="1" noChangeArrowheads="1"/>
          </p:cNvSpPr>
          <p:nvPr>
            <p:ph type="sldNum" sz="quarter" idx="12"/>
          </p:nvPr>
        </p:nvSpPr>
        <p:spPr>
          <a:ln/>
        </p:spPr>
        <p:txBody>
          <a:bodyPr/>
          <a:lstStyle>
            <a:lvl1pPr>
              <a:defRPr/>
            </a:lvl1pPr>
          </a:lstStyle>
          <a:p>
            <a:pPr>
              <a:defRPr/>
            </a:pPr>
            <a:fld id="{97648D27-6A78-D04E-B58C-0169E1A74114}" type="slidenum">
              <a:rPr lang="en-US" altLang="en-US"/>
              <a:pPr>
                <a:defRPr/>
              </a:pPr>
              <a:t>‹#›</a:t>
            </a:fld>
            <a:endParaRPr lang="en-US" altLang="en-US"/>
          </a:p>
        </p:txBody>
      </p:sp>
    </p:spTree>
    <p:extLst>
      <p:ext uri="{BB962C8B-B14F-4D97-AF65-F5344CB8AC3E}">
        <p14:creationId xmlns:p14="http://schemas.microsoft.com/office/powerpoint/2010/main" val="110201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1C44B01-6EF5-D624-B204-EDD8201D4107}"/>
              </a:ext>
            </a:extLst>
          </p:cNvPr>
          <p:cNvSpPr>
            <a:spLocks noGrp="1" noChangeArrowheads="1"/>
          </p:cNvSpPr>
          <p:nvPr>
            <p:ph type="title"/>
          </p:nvPr>
        </p:nvSpPr>
        <p:spPr bwMode="auto">
          <a:xfrm>
            <a:off x="3292475" y="2925763"/>
            <a:ext cx="373062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0528919-51A4-88EB-C529-B5D12EB96C6A}"/>
              </a:ext>
            </a:extLst>
          </p:cNvPr>
          <p:cNvSpPr>
            <a:spLocks noGrp="1" noChangeArrowheads="1"/>
          </p:cNvSpPr>
          <p:nvPr>
            <p:ph type="body" idx="1"/>
          </p:nvPr>
        </p:nvSpPr>
        <p:spPr bwMode="auto">
          <a:xfrm>
            <a:off x="3292475" y="9509125"/>
            <a:ext cx="37306250" cy="197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29DC777-0A12-EC76-A8EE-095D2DC4A704}"/>
              </a:ext>
            </a:extLst>
          </p:cNvPr>
          <p:cNvSpPr>
            <a:spLocks noGrp="1" noChangeArrowheads="1"/>
          </p:cNvSpPr>
          <p:nvPr>
            <p:ph type="dt" sz="half" idx="2"/>
          </p:nvPr>
        </p:nvSpPr>
        <p:spPr bwMode="auto">
          <a:xfrm>
            <a:off x="3292475" y="29992638"/>
            <a:ext cx="914400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6700">
                <a:ea typeface="+mn-ea"/>
              </a:defRPr>
            </a:lvl1pPr>
          </a:lstStyle>
          <a:p>
            <a:pPr>
              <a:defRPr/>
            </a:pPr>
            <a:endParaRPr lang="en-US"/>
          </a:p>
        </p:txBody>
      </p:sp>
      <p:sp>
        <p:nvSpPr>
          <p:cNvPr id="1029" name="Rectangle 5">
            <a:extLst>
              <a:ext uri="{FF2B5EF4-FFF2-40B4-BE49-F238E27FC236}">
                <a16:creationId xmlns:a16="http://schemas.microsoft.com/office/drawing/2014/main" id="{43A5BB4C-E11F-5308-B880-0E07CCB69679}"/>
              </a:ext>
            </a:extLst>
          </p:cNvPr>
          <p:cNvSpPr>
            <a:spLocks noGrp="1" noChangeArrowheads="1"/>
          </p:cNvSpPr>
          <p:nvPr>
            <p:ph type="ftr" sz="quarter" idx="3"/>
          </p:nvPr>
        </p:nvSpPr>
        <p:spPr bwMode="auto">
          <a:xfrm>
            <a:off x="14995525" y="29992638"/>
            <a:ext cx="1390015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6700">
                <a:ea typeface="+mn-ea"/>
              </a:defRPr>
            </a:lvl1pPr>
          </a:lstStyle>
          <a:p>
            <a:pPr>
              <a:defRPr/>
            </a:pPr>
            <a:endParaRPr lang="en-US"/>
          </a:p>
        </p:txBody>
      </p:sp>
      <p:sp>
        <p:nvSpPr>
          <p:cNvPr id="1030" name="Rectangle 6">
            <a:extLst>
              <a:ext uri="{FF2B5EF4-FFF2-40B4-BE49-F238E27FC236}">
                <a16:creationId xmlns:a16="http://schemas.microsoft.com/office/drawing/2014/main" id="{A6308693-675D-C1CE-6CDE-35BB00981326}"/>
              </a:ext>
            </a:extLst>
          </p:cNvPr>
          <p:cNvSpPr>
            <a:spLocks noGrp="1" noChangeArrowheads="1"/>
          </p:cNvSpPr>
          <p:nvPr>
            <p:ph type="sldNum" sz="quarter" idx="4"/>
          </p:nvPr>
        </p:nvSpPr>
        <p:spPr bwMode="auto">
          <a:xfrm>
            <a:off x="31454725" y="29992638"/>
            <a:ext cx="914400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6700" smtClean="0"/>
            </a:lvl1pPr>
          </a:lstStyle>
          <a:p>
            <a:pPr>
              <a:defRPr/>
            </a:pPr>
            <a:fld id="{03A7C046-1641-1A4C-B69C-E61ADE98411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ＭＳ Ｐゴシック" pitchFamily="-110" charset="-128"/>
          <a:cs typeface="ＭＳ Ｐゴシック" pitchFamily="-110" charset="-128"/>
        </a:defRPr>
      </a:lvl1pPr>
      <a:lvl2pPr algn="ctr" defTabSz="4389438" rtl="0" eaLnBrk="0" fontAlgn="base" hangingPunct="0">
        <a:spcBef>
          <a:spcPct val="0"/>
        </a:spcBef>
        <a:spcAft>
          <a:spcPct val="0"/>
        </a:spcAft>
        <a:defRPr sz="21100">
          <a:solidFill>
            <a:schemeClr val="tx2"/>
          </a:solidFill>
          <a:latin typeface="Times" pitchFamily="-110" charset="0"/>
          <a:ea typeface="ＭＳ Ｐゴシック" pitchFamily="-110" charset="-128"/>
          <a:cs typeface="ＭＳ Ｐゴシック" pitchFamily="-110" charset="-128"/>
        </a:defRPr>
      </a:lvl2pPr>
      <a:lvl3pPr algn="ctr" defTabSz="4389438" rtl="0" eaLnBrk="0" fontAlgn="base" hangingPunct="0">
        <a:spcBef>
          <a:spcPct val="0"/>
        </a:spcBef>
        <a:spcAft>
          <a:spcPct val="0"/>
        </a:spcAft>
        <a:defRPr sz="21100">
          <a:solidFill>
            <a:schemeClr val="tx2"/>
          </a:solidFill>
          <a:latin typeface="Times" pitchFamily="-110" charset="0"/>
          <a:ea typeface="ＭＳ Ｐゴシック" pitchFamily="-110" charset="-128"/>
          <a:cs typeface="ＭＳ Ｐゴシック" pitchFamily="-110" charset="-128"/>
        </a:defRPr>
      </a:lvl3pPr>
      <a:lvl4pPr algn="ctr" defTabSz="4389438" rtl="0" eaLnBrk="0" fontAlgn="base" hangingPunct="0">
        <a:spcBef>
          <a:spcPct val="0"/>
        </a:spcBef>
        <a:spcAft>
          <a:spcPct val="0"/>
        </a:spcAft>
        <a:defRPr sz="21100">
          <a:solidFill>
            <a:schemeClr val="tx2"/>
          </a:solidFill>
          <a:latin typeface="Times" pitchFamily="-110" charset="0"/>
          <a:ea typeface="ＭＳ Ｐゴシック" pitchFamily="-110" charset="-128"/>
          <a:cs typeface="ＭＳ Ｐゴシック" pitchFamily="-110" charset="-128"/>
        </a:defRPr>
      </a:lvl4pPr>
      <a:lvl5pPr algn="ctr" defTabSz="4389438" rtl="0" eaLnBrk="0" fontAlgn="base" hangingPunct="0">
        <a:spcBef>
          <a:spcPct val="0"/>
        </a:spcBef>
        <a:spcAft>
          <a:spcPct val="0"/>
        </a:spcAft>
        <a:defRPr sz="21100">
          <a:solidFill>
            <a:schemeClr val="tx2"/>
          </a:solidFill>
          <a:latin typeface="Times" pitchFamily="-110" charset="0"/>
          <a:ea typeface="ＭＳ Ｐゴシック" pitchFamily="-110" charset="-128"/>
          <a:cs typeface="ＭＳ Ｐゴシック" pitchFamily="-110" charset="-128"/>
        </a:defRPr>
      </a:lvl5pPr>
      <a:lvl6pPr marL="457200" algn="ctr" defTabSz="4389438" rtl="0" fontAlgn="base">
        <a:spcBef>
          <a:spcPct val="0"/>
        </a:spcBef>
        <a:spcAft>
          <a:spcPct val="0"/>
        </a:spcAft>
        <a:defRPr sz="21100">
          <a:solidFill>
            <a:schemeClr val="tx2"/>
          </a:solidFill>
          <a:latin typeface="Times" pitchFamily="-110" charset="0"/>
        </a:defRPr>
      </a:lvl6pPr>
      <a:lvl7pPr marL="914400" algn="ctr" defTabSz="4389438" rtl="0" fontAlgn="base">
        <a:spcBef>
          <a:spcPct val="0"/>
        </a:spcBef>
        <a:spcAft>
          <a:spcPct val="0"/>
        </a:spcAft>
        <a:defRPr sz="21100">
          <a:solidFill>
            <a:schemeClr val="tx2"/>
          </a:solidFill>
          <a:latin typeface="Times" pitchFamily="-110" charset="0"/>
        </a:defRPr>
      </a:lvl7pPr>
      <a:lvl8pPr marL="1371600" algn="ctr" defTabSz="4389438" rtl="0" fontAlgn="base">
        <a:spcBef>
          <a:spcPct val="0"/>
        </a:spcBef>
        <a:spcAft>
          <a:spcPct val="0"/>
        </a:spcAft>
        <a:defRPr sz="21100">
          <a:solidFill>
            <a:schemeClr val="tx2"/>
          </a:solidFill>
          <a:latin typeface="Times" pitchFamily="-110" charset="0"/>
        </a:defRPr>
      </a:lvl8pPr>
      <a:lvl9pPr marL="1828800" algn="ctr" defTabSz="4389438" rtl="0" fontAlgn="base">
        <a:spcBef>
          <a:spcPct val="0"/>
        </a:spcBef>
        <a:spcAft>
          <a:spcPct val="0"/>
        </a:spcAft>
        <a:defRPr sz="21100">
          <a:solidFill>
            <a:schemeClr val="tx2"/>
          </a:solidFill>
          <a:latin typeface="Times" pitchFamily="-110"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ＭＳ Ｐゴシック" pitchFamily="-110" charset="-128"/>
          <a:cs typeface="ＭＳ Ｐゴシック" pitchFamily="-110" charset="-128"/>
        </a:defRPr>
      </a:lvl1pPr>
      <a:lvl2pPr marL="3565525" indent="-1371600" algn="l" defTabSz="4389438" rtl="0" eaLnBrk="0" fontAlgn="base" hangingPunct="0">
        <a:spcBef>
          <a:spcPct val="20000"/>
        </a:spcBef>
        <a:spcAft>
          <a:spcPct val="0"/>
        </a:spcAft>
        <a:buChar char="–"/>
        <a:defRPr sz="13400">
          <a:solidFill>
            <a:schemeClr val="tx1"/>
          </a:solidFill>
          <a:latin typeface="+mn-lt"/>
          <a:ea typeface="ＭＳ Ｐゴシック" pitchFamily="-110" charset="-128"/>
        </a:defRPr>
      </a:lvl2pPr>
      <a:lvl3pPr marL="5486400" indent="-1096963" algn="l" defTabSz="4389438" rtl="0" eaLnBrk="0" fontAlgn="base" hangingPunct="0">
        <a:spcBef>
          <a:spcPct val="20000"/>
        </a:spcBef>
        <a:spcAft>
          <a:spcPct val="0"/>
        </a:spcAft>
        <a:buChar char="•"/>
        <a:defRPr sz="11500">
          <a:solidFill>
            <a:schemeClr val="tx1"/>
          </a:solidFill>
          <a:latin typeface="+mn-lt"/>
          <a:ea typeface="ＭＳ Ｐゴシック" pitchFamily="-110" charset="-128"/>
        </a:defRPr>
      </a:lvl3pPr>
      <a:lvl4pPr marL="7680325" indent="-1096963" algn="l" defTabSz="4389438" rtl="0" eaLnBrk="0" fontAlgn="base" hangingPunct="0">
        <a:spcBef>
          <a:spcPct val="20000"/>
        </a:spcBef>
        <a:spcAft>
          <a:spcPct val="0"/>
        </a:spcAft>
        <a:buChar char="–"/>
        <a:defRPr sz="9600">
          <a:solidFill>
            <a:schemeClr val="tx1"/>
          </a:solidFill>
          <a:latin typeface="+mn-lt"/>
          <a:ea typeface="ＭＳ Ｐゴシック" pitchFamily="-110" charset="-128"/>
        </a:defRPr>
      </a:lvl4pPr>
      <a:lvl5pPr marL="9875838" indent="-1096963" algn="l" defTabSz="4389438" rtl="0" eaLnBrk="0" fontAlgn="base" hangingPunct="0">
        <a:spcBef>
          <a:spcPct val="20000"/>
        </a:spcBef>
        <a:spcAft>
          <a:spcPct val="0"/>
        </a:spcAft>
        <a:buChar char="»"/>
        <a:defRPr sz="9600">
          <a:solidFill>
            <a:schemeClr val="tx1"/>
          </a:solidFill>
          <a:latin typeface="+mn-lt"/>
          <a:ea typeface="ＭＳ Ｐゴシック" pitchFamily="-110" charset="-128"/>
        </a:defRPr>
      </a:lvl5pPr>
      <a:lvl6pPr marL="10333038" indent="-1096963" algn="l" defTabSz="4389438" rtl="0" fontAlgn="base">
        <a:spcBef>
          <a:spcPct val="20000"/>
        </a:spcBef>
        <a:spcAft>
          <a:spcPct val="0"/>
        </a:spcAft>
        <a:buChar char="»"/>
        <a:defRPr sz="9600">
          <a:solidFill>
            <a:schemeClr val="tx1"/>
          </a:solidFill>
          <a:latin typeface="+mn-lt"/>
          <a:ea typeface="ＭＳ Ｐゴシック" pitchFamily="-110" charset="-128"/>
        </a:defRPr>
      </a:lvl6pPr>
      <a:lvl7pPr marL="10790238" indent="-1096963" algn="l" defTabSz="4389438" rtl="0" fontAlgn="base">
        <a:spcBef>
          <a:spcPct val="20000"/>
        </a:spcBef>
        <a:spcAft>
          <a:spcPct val="0"/>
        </a:spcAft>
        <a:buChar char="»"/>
        <a:defRPr sz="9600">
          <a:solidFill>
            <a:schemeClr val="tx1"/>
          </a:solidFill>
          <a:latin typeface="+mn-lt"/>
          <a:ea typeface="ＭＳ Ｐゴシック" pitchFamily="-110" charset="-128"/>
        </a:defRPr>
      </a:lvl7pPr>
      <a:lvl8pPr marL="11247438" indent="-1096963" algn="l" defTabSz="4389438" rtl="0" fontAlgn="base">
        <a:spcBef>
          <a:spcPct val="20000"/>
        </a:spcBef>
        <a:spcAft>
          <a:spcPct val="0"/>
        </a:spcAft>
        <a:buChar char="»"/>
        <a:defRPr sz="9600">
          <a:solidFill>
            <a:schemeClr val="tx1"/>
          </a:solidFill>
          <a:latin typeface="+mn-lt"/>
          <a:ea typeface="ＭＳ Ｐゴシック" pitchFamily="-110" charset="-128"/>
        </a:defRPr>
      </a:lvl8pPr>
      <a:lvl9pPr marL="11704638" indent="-1096963" algn="l" defTabSz="4389438" rtl="0" fontAlgn="base">
        <a:spcBef>
          <a:spcPct val="20000"/>
        </a:spcBef>
        <a:spcAft>
          <a:spcPct val="0"/>
        </a:spcAft>
        <a:buChar char="»"/>
        <a:defRPr sz="96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ext Box 28">
            <a:extLst>
              <a:ext uri="{FF2B5EF4-FFF2-40B4-BE49-F238E27FC236}">
                <a16:creationId xmlns:a16="http://schemas.microsoft.com/office/drawing/2014/main" id="{FB89A0D5-EB92-3D3E-172E-FB550D3A9754}"/>
              </a:ext>
            </a:extLst>
          </p:cNvPr>
          <p:cNvSpPr txBox="1">
            <a:spLocks noChangeArrowheads="1"/>
          </p:cNvSpPr>
          <p:nvPr/>
        </p:nvSpPr>
        <p:spPr bwMode="auto">
          <a:xfrm>
            <a:off x="1676400" y="6569075"/>
            <a:ext cx="12192000" cy="701675"/>
          </a:xfrm>
          <a:prstGeom prst="rect">
            <a:avLst/>
          </a:prstGeom>
          <a:solidFill>
            <a:srgbClr val="2A8CB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ctr"/>
            <a:r>
              <a:rPr lang="en-US" altLang="en-US" sz="4000" b="1" dirty="0">
                <a:solidFill>
                  <a:schemeClr val="bg1"/>
                </a:solidFill>
                <a:latin typeface="Gill Sans MT" panose="020B0502020104020203" pitchFamily="34" charset="77"/>
              </a:rPr>
              <a:t>Introduction</a:t>
            </a:r>
          </a:p>
        </p:txBody>
      </p:sp>
      <p:sp>
        <p:nvSpPr>
          <p:cNvPr id="13315" name="Text Box 29">
            <a:extLst>
              <a:ext uri="{FF2B5EF4-FFF2-40B4-BE49-F238E27FC236}">
                <a16:creationId xmlns:a16="http://schemas.microsoft.com/office/drawing/2014/main" id="{97FDF031-6694-F806-6C0D-BE7BCF7F18B5}"/>
              </a:ext>
            </a:extLst>
          </p:cNvPr>
          <p:cNvSpPr txBox="1">
            <a:spLocks noChangeArrowheads="1"/>
          </p:cNvSpPr>
          <p:nvPr/>
        </p:nvSpPr>
        <p:spPr bwMode="auto">
          <a:xfrm>
            <a:off x="1654629" y="11430000"/>
            <a:ext cx="12192000" cy="701675"/>
          </a:xfrm>
          <a:prstGeom prst="rect">
            <a:avLst/>
          </a:prstGeom>
          <a:solidFill>
            <a:srgbClr val="2A8CB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ctr"/>
            <a:r>
              <a:rPr lang="en-US" altLang="en-US" sz="4000" b="1" dirty="0">
                <a:solidFill>
                  <a:schemeClr val="bg1"/>
                </a:solidFill>
                <a:latin typeface="Gill Sans MT" panose="020B0502020104020203" pitchFamily="34" charset="77"/>
              </a:rPr>
              <a:t>The Game</a:t>
            </a:r>
          </a:p>
        </p:txBody>
      </p:sp>
      <p:sp>
        <p:nvSpPr>
          <p:cNvPr id="13316" name="Text Box 30">
            <a:extLst>
              <a:ext uri="{FF2B5EF4-FFF2-40B4-BE49-F238E27FC236}">
                <a16:creationId xmlns:a16="http://schemas.microsoft.com/office/drawing/2014/main" id="{17B21C51-0465-3D04-55DD-5B4148FC7B1C}"/>
              </a:ext>
            </a:extLst>
          </p:cNvPr>
          <p:cNvSpPr txBox="1">
            <a:spLocks noChangeArrowheads="1"/>
          </p:cNvSpPr>
          <p:nvPr/>
        </p:nvSpPr>
        <p:spPr bwMode="auto">
          <a:xfrm>
            <a:off x="14782800" y="6574130"/>
            <a:ext cx="14325600" cy="701675"/>
          </a:xfrm>
          <a:prstGeom prst="rect">
            <a:avLst/>
          </a:prstGeom>
          <a:solidFill>
            <a:srgbClr val="2A8C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ctr"/>
            <a:r>
              <a:rPr lang="en-US" altLang="en-US" sz="4000" b="1" dirty="0">
                <a:solidFill>
                  <a:schemeClr val="bg1"/>
                </a:solidFill>
                <a:latin typeface="Gill Sans MT" panose="020B0502020104020203" pitchFamily="34" charset="77"/>
              </a:rPr>
              <a:t>Results</a:t>
            </a:r>
          </a:p>
        </p:txBody>
      </p:sp>
      <p:sp>
        <p:nvSpPr>
          <p:cNvPr id="13317" name="Text Box 31">
            <a:extLst>
              <a:ext uri="{FF2B5EF4-FFF2-40B4-BE49-F238E27FC236}">
                <a16:creationId xmlns:a16="http://schemas.microsoft.com/office/drawing/2014/main" id="{2BE4CFAD-8765-E72A-BD27-CC5B4E4040D7}"/>
              </a:ext>
            </a:extLst>
          </p:cNvPr>
          <p:cNvSpPr txBox="1">
            <a:spLocks noChangeArrowheads="1"/>
          </p:cNvSpPr>
          <p:nvPr/>
        </p:nvSpPr>
        <p:spPr bwMode="auto">
          <a:xfrm>
            <a:off x="30022800" y="6579961"/>
            <a:ext cx="12192000" cy="701675"/>
          </a:xfrm>
          <a:prstGeom prst="rect">
            <a:avLst/>
          </a:prstGeom>
          <a:solidFill>
            <a:srgbClr val="2A8CB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ctr"/>
            <a:r>
              <a:rPr lang="en-US" altLang="en-US" sz="4000" b="1" dirty="0">
                <a:solidFill>
                  <a:schemeClr val="bg1"/>
                </a:solidFill>
                <a:latin typeface="Gill Sans MT" panose="020B0502020104020203" pitchFamily="34" charset="77"/>
              </a:rPr>
              <a:t>Conclusions</a:t>
            </a:r>
          </a:p>
        </p:txBody>
      </p:sp>
      <p:sp>
        <p:nvSpPr>
          <p:cNvPr id="13318" name="Text Box 32">
            <a:extLst>
              <a:ext uri="{FF2B5EF4-FFF2-40B4-BE49-F238E27FC236}">
                <a16:creationId xmlns:a16="http://schemas.microsoft.com/office/drawing/2014/main" id="{D427BAB1-0372-0BBC-CA9C-10A0498C96AB}"/>
              </a:ext>
            </a:extLst>
          </p:cNvPr>
          <p:cNvSpPr txBox="1">
            <a:spLocks noChangeArrowheads="1"/>
          </p:cNvSpPr>
          <p:nvPr/>
        </p:nvSpPr>
        <p:spPr bwMode="auto">
          <a:xfrm>
            <a:off x="1676400" y="16996682"/>
            <a:ext cx="12192000" cy="701675"/>
          </a:xfrm>
          <a:prstGeom prst="rect">
            <a:avLst/>
          </a:prstGeom>
          <a:solidFill>
            <a:srgbClr val="2A8CB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ctr"/>
            <a:r>
              <a:rPr lang="en-US" altLang="en-US" sz="4000" b="1" dirty="0">
                <a:solidFill>
                  <a:schemeClr val="bg1"/>
                </a:solidFill>
                <a:latin typeface="Gill Sans MT" panose="020B0502020104020203" pitchFamily="34" charset="77"/>
              </a:rPr>
              <a:t>First Goal: The User Interface</a:t>
            </a:r>
          </a:p>
        </p:txBody>
      </p:sp>
      <p:sp>
        <p:nvSpPr>
          <p:cNvPr id="13319" name="Text Box 33">
            <a:extLst>
              <a:ext uri="{FF2B5EF4-FFF2-40B4-BE49-F238E27FC236}">
                <a16:creationId xmlns:a16="http://schemas.microsoft.com/office/drawing/2014/main" id="{EDC44FDB-8E38-FD8E-5FBA-F9001A42CF09}"/>
              </a:ext>
            </a:extLst>
          </p:cNvPr>
          <p:cNvSpPr txBox="1">
            <a:spLocks noChangeArrowheads="1"/>
          </p:cNvSpPr>
          <p:nvPr/>
        </p:nvSpPr>
        <p:spPr bwMode="auto">
          <a:xfrm>
            <a:off x="30022800" y="27665831"/>
            <a:ext cx="12192000" cy="701675"/>
          </a:xfrm>
          <a:prstGeom prst="rect">
            <a:avLst/>
          </a:prstGeom>
          <a:solidFill>
            <a:srgbClr val="2A8CB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ctr"/>
            <a:r>
              <a:rPr lang="en-US" altLang="en-US" sz="4000" b="1" dirty="0">
                <a:solidFill>
                  <a:schemeClr val="bg1"/>
                </a:solidFill>
                <a:latin typeface="Gill Sans MT" panose="020B0502020104020203" pitchFamily="34" charset="77"/>
              </a:rPr>
              <a:t>Acknowledgements</a:t>
            </a:r>
          </a:p>
        </p:txBody>
      </p:sp>
      <p:sp>
        <p:nvSpPr>
          <p:cNvPr id="13320" name="Text Box 34">
            <a:extLst>
              <a:ext uri="{FF2B5EF4-FFF2-40B4-BE49-F238E27FC236}">
                <a16:creationId xmlns:a16="http://schemas.microsoft.com/office/drawing/2014/main" id="{86D58AD9-F389-8821-84B8-68B1641396E4}"/>
              </a:ext>
            </a:extLst>
          </p:cNvPr>
          <p:cNvSpPr txBox="1">
            <a:spLocks noChangeArrowheads="1"/>
          </p:cNvSpPr>
          <p:nvPr/>
        </p:nvSpPr>
        <p:spPr bwMode="auto">
          <a:xfrm>
            <a:off x="30022800" y="12587541"/>
            <a:ext cx="12192000" cy="701675"/>
          </a:xfrm>
          <a:prstGeom prst="rect">
            <a:avLst/>
          </a:prstGeom>
          <a:solidFill>
            <a:srgbClr val="2A8CB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ctr"/>
            <a:r>
              <a:rPr lang="en-US" altLang="en-US" sz="4000" b="1" dirty="0">
                <a:solidFill>
                  <a:schemeClr val="bg1"/>
                </a:solidFill>
                <a:latin typeface="Gill Sans MT" panose="020B0502020104020203" pitchFamily="34" charset="77"/>
              </a:rPr>
              <a:t>Research Sources</a:t>
            </a:r>
          </a:p>
        </p:txBody>
      </p:sp>
      <p:sp>
        <p:nvSpPr>
          <p:cNvPr id="13321" name="Text Box 35">
            <a:extLst>
              <a:ext uri="{FF2B5EF4-FFF2-40B4-BE49-F238E27FC236}">
                <a16:creationId xmlns:a16="http://schemas.microsoft.com/office/drawing/2014/main" id="{9CE81E95-FA39-E843-5D68-44757C07BE89}"/>
              </a:ext>
            </a:extLst>
          </p:cNvPr>
          <p:cNvSpPr txBox="1">
            <a:spLocks noChangeArrowheads="1"/>
          </p:cNvSpPr>
          <p:nvPr/>
        </p:nvSpPr>
        <p:spPr bwMode="auto">
          <a:xfrm>
            <a:off x="1676400" y="7239000"/>
            <a:ext cx="12192000" cy="3046988"/>
          </a:xfrm>
          <a:prstGeom prst="rect">
            <a:avLst/>
          </a:prstGeom>
          <a:solidFill>
            <a:srgbClr val="50BD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just"/>
            <a:r>
              <a:rPr lang="en-US" altLang="en-US" sz="2800" dirty="0">
                <a:solidFill>
                  <a:srgbClr val="000000"/>
                </a:solidFill>
                <a:latin typeface="Gill Sans MT" panose="020B0502020104020203" pitchFamily="34" charset="77"/>
              </a:rPr>
              <a:t>Ninety-Nine is an innovative trick-taking card game created by David </a:t>
            </a:r>
            <a:r>
              <a:rPr lang="en-US" altLang="en-US" sz="2800" dirty="0" err="1">
                <a:solidFill>
                  <a:srgbClr val="000000"/>
                </a:solidFill>
                <a:latin typeface="Gill Sans MT" panose="020B0502020104020203" pitchFamily="34" charset="77"/>
              </a:rPr>
              <a:t>Parlett</a:t>
            </a:r>
            <a:r>
              <a:rPr lang="en-US" altLang="en-US" sz="2800" dirty="0">
                <a:solidFill>
                  <a:srgbClr val="000000"/>
                </a:solidFill>
                <a:latin typeface="Gill Sans MT" panose="020B0502020104020203" pitchFamily="34" charset="77"/>
              </a:rPr>
              <a:t> in 1967. While it never achieved the popularity of Bridge or Hearts, it is an excellent game. I wanted to bring this game to a wider audience by implementing it as a computer game, which has never been done before. I also wanted to use this opportunity to experiment with an AI decision-making algorithm called the Monte Carlo Tree Search.</a:t>
            </a:r>
          </a:p>
        </p:txBody>
      </p:sp>
      <p:sp>
        <p:nvSpPr>
          <p:cNvPr id="13322" name="Text Box 36">
            <a:extLst>
              <a:ext uri="{FF2B5EF4-FFF2-40B4-BE49-F238E27FC236}">
                <a16:creationId xmlns:a16="http://schemas.microsoft.com/office/drawing/2014/main" id="{9CCBFECB-52D5-67EB-0437-A7EFC35082E4}"/>
              </a:ext>
            </a:extLst>
          </p:cNvPr>
          <p:cNvSpPr txBox="1">
            <a:spLocks noChangeArrowheads="1"/>
          </p:cNvSpPr>
          <p:nvPr/>
        </p:nvSpPr>
        <p:spPr bwMode="auto">
          <a:xfrm>
            <a:off x="1654629" y="12115800"/>
            <a:ext cx="12192000" cy="3477875"/>
          </a:xfrm>
          <a:prstGeom prst="rect">
            <a:avLst/>
          </a:prstGeom>
          <a:solidFill>
            <a:srgbClr val="50BD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just"/>
            <a:r>
              <a:rPr lang="en-US" altLang="en-US" sz="2800" dirty="0">
                <a:solidFill>
                  <a:srgbClr val="000000"/>
                </a:solidFill>
                <a:latin typeface="Gill Sans MT" panose="020B0502020104020203" pitchFamily="34" charset="77"/>
              </a:rPr>
              <a:t>The rules of Ninety-Nine are a variation on trick-taking card games. The game is split up into nine “tricks,” where each player plays one card from their hand and the winning card captures the trick. This is standard for trick-taking games like Bridge or Spades, with the added twist that players must predict exactly how many tricks they will take before the round begins. Every hand, each player discards three cards from their hand to represent this prediction and earns points if they correctly match their bid.</a:t>
            </a:r>
          </a:p>
        </p:txBody>
      </p:sp>
      <p:sp>
        <p:nvSpPr>
          <p:cNvPr id="13323" name="Text Box 37">
            <a:extLst>
              <a:ext uri="{FF2B5EF4-FFF2-40B4-BE49-F238E27FC236}">
                <a16:creationId xmlns:a16="http://schemas.microsoft.com/office/drawing/2014/main" id="{EFB11F45-FC8D-608B-768C-8609F6D4434D}"/>
              </a:ext>
            </a:extLst>
          </p:cNvPr>
          <p:cNvSpPr txBox="1">
            <a:spLocks noChangeArrowheads="1"/>
          </p:cNvSpPr>
          <p:nvPr/>
        </p:nvSpPr>
        <p:spPr bwMode="auto">
          <a:xfrm>
            <a:off x="14782800" y="7259930"/>
            <a:ext cx="14325600" cy="24160460"/>
          </a:xfrm>
          <a:prstGeom prst="rect">
            <a:avLst/>
          </a:prstGeom>
          <a:solidFill>
            <a:srgbClr val="50BD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228600" tIns="228600" rIns="228600" bIns="228600">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just"/>
            <a:r>
              <a:rPr lang="en-US" altLang="en-US" sz="2800" dirty="0">
                <a:solidFill>
                  <a:srgbClr val="000000"/>
                </a:solidFill>
                <a:latin typeface="Gill Sans MT" panose="020B0502020104020203" pitchFamily="34" charset="77"/>
              </a:rPr>
              <a:t>The User Interface turned out well, resulting in a fun computer implementation of Ninety-Nine. Players can see their hand displayed in the bottom of the screen, the current trick in the center, and their score, bid, and trump suit on the right side. The cards also have animations when they are played to the table to simulate an actual tabletop game.</a:t>
            </a: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r>
              <a:rPr lang="en-US" altLang="en-US" sz="2800" dirty="0">
                <a:solidFill>
                  <a:srgbClr val="000000"/>
                </a:solidFill>
                <a:latin typeface="Gill Sans MT" panose="020B0502020104020203" pitchFamily="34" charset="77"/>
              </a:rPr>
              <a:t>After learning about test-driven development in my Software Engineering course, I decided to use it for my development process to reduce the need for debugging. I utilized the library </a:t>
            </a:r>
            <a:r>
              <a:rPr lang="en-US" altLang="en-US" sz="2800" dirty="0" err="1">
                <a:solidFill>
                  <a:srgbClr val="000000"/>
                </a:solidFill>
                <a:latin typeface="Gill Sans MT" panose="020B0502020104020203" pitchFamily="34" charset="77"/>
              </a:rPr>
              <a:t>Pytest</a:t>
            </a:r>
            <a:r>
              <a:rPr lang="en-US" altLang="en-US" sz="2800" dirty="0">
                <a:solidFill>
                  <a:srgbClr val="000000"/>
                </a:solidFill>
                <a:latin typeface="Gill Sans MT" panose="020B0502020104020203" pitchFamily="34" charset="77"/>
              </a:rPr>
              <a:t> to accomplish this, resulting in a robust testing suite that covers all modules in the code. Thanks to this suite, it will be straightforward for me or others to add more features to the project in the future and ensure that the new features do not break previous functionality. I created my own fixtures and parameterized tests to streamline this testing process.</a:t>
            </a:r>
          </a:p>
          <a:p>
            <a:pPr algn="just"/>
            <a:r>
              <a:rPr lang="en-US" altLang="en-US" sz="2800">
                <a:solidFill>
                  <a:srgbClr val="000000"/>
                </a:solidFill>
                <a:latin typeface="Gill Sans MT" panose="020B0502020104020203" pitchFamily="34" charset="77"/>
              </a:rPr>
              <a:t>I also </a:t>
            </a:r>
            <a:r>
              <a:rPr lang="en-US" altLang="en-US" sz="2800" dirty="0">
                <a:solidFill>
                  <a:srgbClr val="000000"/>
                </a:solidFill>
                <a:latin typeface="Gill Sans MT" panose="020B0502020104020203" pitchFamily="34" charset="77"/>
              </a:rPr>
              <a:t>made use of many helpful features of the Python syntax, including f-strings, operator overloading, </a:t>
            </a:r>
            <a:r>
              <a:rPr lang="en-US" altLang="en-US" sz="2800" dirty="0" err="1">
                <a:solidFill>
                  <a:srgbClr val="000000"/>
                </a:solidFill>
                <a:latin typeface="Gill Sans MT" panose="020B0502020104020203" pitchFamily="34" charset="77"/>
              </a:rPr>
              <a:t>dataclasses</a:t>
            </a:r>
            <a:r>
              <a:rPr lang="en-US" altLang="en-US" sz="2800" dirty="0">
                <a:solidFill>
                  <a:srgbClr val="000000"/>
                </a:solidFill>
                <a:latin typeface="Gill Sans MT" panose="020B0502020104020203" pitchFamily="34" charset="77"/>
              </a:rPr>
              <a:t>, and list comprehension.</a:t>
            </a: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p:txBody>
      </p:sp>
      <p:sp>
        <p:nvSpPr>
          <p:cNvPr id="13324" name="Text Box 38">
            <a:extLst>
              <a:ext uri="{FF2B5EF4-FFF2-40B4-BE49-F238E27FC236}">
                <a16:creationId xmlns:a16="http://schemas.microsoft.com/office/drawing/2014/main" id="{06C06D2D-0CE0-5FDA-BB1F-DF6AC632F9A5}"/>
              </a:ext>
            </a:extLst>
          </p:cNvPr>
          <p:cNvSpPr txBox="1">
            <a:spLocks noChangeArrowheads="1"/>
          </p:cNvSpPr>
          <p:nvPr/>
        </p:nvSpPr>
        <p:spPr bwMode="auto">
          <a:xfrm>
            <a:off x="30022800" y="7265761"/>
            <a:ext cx="12192000" cy="4770537"/>
          </a:xfrm>
          <a:prstGeom prst="rect">
            <a:avLst/>
          </a:prstGeom>
          <a:solidFill>
            <a:srgbClr val="50BD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just"/>
            <a:r>
              <a:rPr lang="en-US" altLang="en-US" sz="2800" dirty="0">
                <a:solidFill>
                  <a:srgbClr val="000000"/>
                </a:solidFill>
                <a:latin typeface="Gill Sans MT" panose="020B0502020104020203" pitchFamily="34" charset="77"/>
              </a:rPr>
              <a:t>This was an enjoyable project, and I learned a lot about the theory of card games and game-playing engines,. I also gained practical skills in frontend game development.</a:t>
            </a:r>
          </a:p>
          <a:p>
            <a:pPr algn="just"/>
            <a:endParaRPr lang="en-US" altLang="en-US" sz="2800" dirty="0">
              <a:solidFill>
                <a:srgbClr val="000000"/>
              </a:solidFill>
              <a:latin typeface="Gill Sans MT" panose="020B0502020104020203" pitchFamily="34" charset="77"/>
            </a:endParaRPr>
          </a:p>
          <a:p>
            <a:pPr algn="just"/>
            <a:r>
              <a:rPr lang="en-US" altLang="en-US" sz="2800" dirty="0">
                <a:solidFill>
                  <a:srgbClr val="000000"/>
                </a:solidFill>
                <a:latin typeface="Gill Sans MT" panose="020B0502020104020203" pitchFamily="34" charset="77"/>
              </a:rPr>
              <a:t>My future goals would be to improve the AI, as currently its win rate is not significantly higher than the rate of the control group. I would either further develop the MCTS algorithm or try a different algorithm altogether. I would also want to create an interactive tutorial to help teach players who are new to card games. Finally, I would want to port my game to JavaScript as a web application to make it more convenient to install and play.</a:t>
            </a:r>
          </a:p>
        </p:txBody>
      </p:sp>
      <p:sp>
        <p:nvSpPr>
          <p:cNvPr id="13325" name="Text Box 39">
            <a:extLst>
              <a:ext uri="{FF2B5EF4-FFF2-40B4-BE49-F238E27FC236}">
                <a16:creationId xmlns:a16="http://schemas.microsoft.com/office/drawing/2014/main" id="{D6C60348-710C-5EA1-B9DB-6E073619D83E}"/>
              </a:ext>
            </a:extLst>
          </p:cNvPr>
          <p:cNvSpPr txBox="1">
            <a:spLocks noChangeArrowheads="1"/>
          </p:cNvSpPr>
          <p:nvPr/>
        </p:nvSpPr>
        <p:spPr bwMode="auto">
          <a:xfrm>
            <a:off x="1676400" y="17698357"/>
            <a:ext cx="12192000" cy="2616101"/>
          </a:xfrm>
          <a:prstGeom prst="rect">
            <a:avLst/>
          </a:prstGeom>
          <a:solidFill>
            <a:srgbClr val="50BD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just"/>
            <a:r>
              <a:rPr lang="en-US" altLang="en-US" sz="2800" dirty="0">
                <a:solidFill>
                  <a:srgbClr val="000000"/>
                </a:solidFill>
                <a:latin typeface="Gill Sans MT" panose="020B0502020104020203" pitchFamily="34" charset="77"/>
              </a:rPr>
              <a:t>I wanted my implementation of Ninety-Nine to be fun and easy to play, so I decided to create a graphics interface with the Python library </a:t>
            </a:r>
            <a:r>
              <a:rPr lang="en-US" altLang="en-US" sz="2800" dirty="0" err="1">
                <a:solidFill>
                  <a:srgbClr val="000000"/>
                </a:solidFill>
                <a:latin typeface="Gill Sans MT" panose="020B0502020104020203" pitchFamily="34" charset="77"/>
              </a:rPr>
              <a:t>Pygame</a:t>
            </a:r>
            <a:r>
              <a:rPr lang="en-US" altLang="en-US" sz="2800" dirty="0">
                <a:solidFill>
                  <a:srgbClr val="000000"/>
                </a:solidFill>
                <a:latin typeface="Gill Sans MT" panose="020B0502020104020203" pitchFamily="34" charset="77"/>
              </a:rPr>
              <a:t>, a classic tool that provides developers with precise control over graphics and player interactions. I wanted the player to be able to select a game mode, click on cards to play them, and see a running total of their current bid and score.</a:t>
            </a:r>
          </a:p>
        </p:txBody>
      </p:sp>
      <p:sp>
        <p:nvSpPr>
          <p:cNvPr id="13326" name="Text Box 40">
            <a:extLst>
              <a:ext uri="{FF2B5EF4-FFF2-40B4-BE49-F238E27FC236}">
                <a16:creationId xmlns:a16="http://schemas.microsoft.com/office/drawing/2014/main" id="{3DD43A38-BA41-2B07-336D-96D84E6C9DF5}"/>
              </a:ext>
            </a:extLst>
          </p:cNvPr>
          <p:cNvSpPr txBox="1">
            <a:spLocks noChangeArrowheads="1"/>
          </p:cNvSpPr>
          <p:nvPr/>
        </p:nvSpPr>
        <p:spPr bwMode="auto">
          <a:xfrm>
            <a:off x="30022800" y="28351631"/>
            <a:ext cx="12192000" cy="3046988"/>
          </a:xfrm>
          <a:prstGeom prst="rect">
            <a:avLst/>
          </a:prstGeom>
          <a:solidFill>
            <a:srgbClr val="50BD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just"/>
            <a:r>
              <a:rPr lang="en-US" altLang="en-US" sz="2800" dirty="0">
                <a:solidFill>
                  <a:srgbClr val="000000"/>
                </a:solidFill>
                <a:latin typeface="Gill Sans MT" panose="020B0502020104020203" pitchFamily="34" charset="77"/>
              </a:rPr>
              <a:t>Thanks to Professor Michael </a:t>
            </a:r>
            <a:r>
              <a:rPr lang="en-US" altLang="en-US" sz="2800" dirty="0" err="1">
                <a:solidFill>
                  <a:srgbClr val="000000"/>
                </a:solidFill>
                <a:latin typeface="Gill Sans MT" panose="020B0502020104020203" pitchFamily="34" charset="77"/>
              </a:rPr>
              <a:t>Soltys</a:t>
            </a:r>
            <a:r>
              <a:rPr lang="en-US" altLang="en-US" sz="2800" dirty="0">
                <a:solidFill>
                  <a:srgbClr val="000000"/>
                </a:solidFill>
                <a:latin typeface="Gill Sans MT" panose="020B0502020104020203" pitchFamily="34" charset="77"/>
              </a:rPr>
              <a:t> (Capstone Project) and Professor Reza  </a:t>
            </a:r>
            <a:r>
              <a:rPr lang="en-US" altLang="en-US" sz="2800" dirty="0" err="1">
                <a:solidFill>
                  <a:srgbClr val="000000"/>
                </a:solidFill>
                <a:latin typeface="Gill Sans MT" panose="020B0502020104020203" pitchFamily="34" charset="77"/>
              </a:rPr>
              <a:t>Abdolee</a:t>
            </a:r>
            <a:r>
              <a:rPr lang="en-US" altLang="en-US" sz="2800" dirty="0">
                <a:solidFill>
                  <a:srgbClr val="000000"/>
                </a:solidFill>
                <a:latin typeface="Gill Sans MT" panose="020B0502020104020203" pitchFamily="34" charset="77"/>
              </a:rPr>
              <a:t> (Capstone Prep) for advising me this semester. Thanks to all of my professors at CSUCI for helping me in my journey of learning coding and software development.</a:t>
            </a:r>
          </a:p>
          <a:p>
            <a:pPr algn="just"/>
            <a:endParaRPr lang="en-US" altLang="en-US" sz="2800" dirty="0">
              <a:solidFill>
                <a:srgbClr val="000000"/>
              </a:solidFill>
              <a:latin typeface="Gill Sans MT" panose="020B0502020104020203" pitchFamily="34" charset="77"/>
            </a:endParaRPr>
          </a:p>
          <a:p>
            <a:pPr algn="just"/>
            <a:r>
              <a:rPr lang="en-US" altLang="en-US" sz="2800" dirty="0">
                <a:solidFill>
                  <a:srgbClr val="000000"/>
                </a:solidFill>
                <a:latin typeface="Gill Sans MT" panose="020B0502020104020203" pitchFamily="34" charset="77"/>
              </a:rPr>
              <a:t>Thanks to my family for their support and for their testing of this project.</a:t>
            </a:r>
          </a:p>
        </p:txBody>
      </p:sp>
      <p:sp>
        <p:nvSpPr>
          <p:cNvPr id="13327" name="Text Box 41">
            <a:extLst>
              <a:ext uri="{FF2B5EF4-FFF2-40B4-BE49-F238E27FC236}">
                <a16:creationId xmlns:a16="http://schemas.microsoft.com/office/drawing/2014/main" id="{59598682-B8F8-E019-5ACD-3D9D27A6DFF2}"/>
              </a:ext>
            </a:extLst>
          </p:cNvPr>
          <p:cNvSpPr txBox="1">
            <a:spLocks noChangeArrowheads="1"/>
          </p:cNvSpPr>
          <p:nvPr/>
        </p:nvSpPr>
        <p:spPr bwMode="auto">
          <a:xfrm>
            <a:off x="30022800" y="13273341"/>
            <a:ext cx="12192000" cy="13819168"/>
          </a:xfrm>
          <a:prstGeom prst="rect">
            <a:avLst/>
          </a:prstGeom>
          <a:solidFill>
            <a:srgbClr val="50BD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just"/>
            <a:r>
              <a:rPr lang="en-US" altLang="en-US" sz="2800" dirty="0">
                <a:solidFill>
                  <a:srgbClr val="000000"/>
                </a:solidFill>
                <a:latin typeface="Gill Sans MT" panose="020B0502020104020203" pitchFamily="34" charset="77"/>
              </a:rPr>
              <a:t>To learn about the Monte Carlo Tree Search algorithm and how researchers have applied it to card games, I read through this paper:</a:t>
            </a:r>
          </a:p>
          <a:p>
            <a:pPr algn="just"/>
            <a:endParaRPr lang="en-US" altLang="en-US" sz="2800" dirty="0">
              <a:solidFill>
                <a:srgbClr val="000000"/>
              </a:solidFill>
              <a:latin typeface="Gill Sans MT" panose="020B0502020104020203" pitchFamily="34" charset="77"/>
            </a:endParaRPr>
          </a:p>
          <a:p>
            <a:pPr algn="just"/>
            <a:r>
              <a:rPr lang="en-US" altLang="en-US" sz="2800" dirty="0" err="1">
                <a:solidFill>
                  <a:srgbClr val="000000"/>
                </a:solidFill>
                <a:latin typeface="Gill Sans MT" panose="020B0502020104020203" pitchFamily="34" charset="77"/>
              </a:rPr>
              <a:t>Kupferschmid</a:t>
            </a:r>
            <a:r>
              <a:rPr lang="en-US" altLang="en-US" sz="2800" dirty="0">
                <a:solidFill>
                  <a:srgbClr val="000000"/>
                </a:solidFill>
                <a:latin typeface="Gill Sans MT" panose="020B0502020104020203" pitchFamily="34" charset="77"/>
              </a:rPr>
              <a:t>, S., </a:t>
            </a:r>
            <a:r>
              <a:rPr lang="en-US" altLang="en-US" sz="2800" dirty="0" err="1">
                <a:solidFill>
                  <a:srgbClr val="000000"/>
                </a:solidFill>
                <a:latin typeface="Gill Sans MT" panose="020B0502020104020203" pitchFamily="34" charset="77"/>
              </a:rPr>
              <a:t>Helmert</a:t>
            </a:r>
            <a:r>
              <a:rPr lang="en-US" altLang="en-US" sz="2800" dirty="0">
                <a:solidFill>
                  <a:srgbClr val="000000"/>
                </a:solidFill>
                <a:latin typeface="Gill Sans MT" panose="020B0502020104020203" pitchFamily="34" charset="77"/>
              </a:rPr>
              <a:t>, M. (2007). A Skat Player Based on Monte-Carlo Simulation. In: van den </a:t>
            </a:r>
            <a:r>
              <a:rPr lang="en-US" altLang="en-US" sz="2800" dirty="0" err="1">
                <a:solidFill>
                  <a:srgbClr val="000000"/>
                </a:solidFill>
                <a:latin typeface="Gill Sans MT" panose="020B0502020104020203" pitchFamily="34" charset="77"/>
              </a:rPr>
              <a:t>Herik</a:t>
            </a:r>
            <a:r>
              <a:rPr lang="en-US" altLang="en-US" sz="2800" dirty="0">
                <a:solidFill>
                  <a:srgbClr val="000000"/>
                </a:solidFill>
                <a:latin typeface="Gill Sans MT" panose="020B0502020104020203" pitchFamily="34" charset="77"/>
              </a:rPr>
              <a:t>, H.J., </a:t>
            </a:r>
            <a:r>
              <a:rPr lang="en-US" altLang="en-US" sz="2800" dirty="0" err="1">
                <a:solidFill>
                  <a:srgbClr val="000000"/>
                </a:solidFill>
                <a:latin typeface="Gill Sans MT" panose="020B0502020104020203" pitchFamily="34" charset="77"/>
              </a:rPr>
              <a:t>Ciancarini</a:t>
            </a:r>
            <a:r>
              <a:rPr lang="en-US" altLang="en-US" sz="2800" dirty="0">
                <a:solidFill>
                  <a:srgbClr val="000000"/>
                </a:solidFill>
                <a:latin typeface="Gill Sans MT" panose="020B0502020104020203" pitchFamily="34" charset="77"/>
              </a:rPr>
              <a:t>, P., </a:t>
            </a:r>
            <a:r>
              <a:rPr lang="en-US" altLang="en-US" sz="2800" dirty="0" err="1">
                <a:solidFill>
                  <a:srgbClr val="000000"/>
                </a:solidFill>
                <a:latin typeface="Gill Sans MT" panose="020B0502020104020203" pitchFamily="34" charset="77"/>
              </a:rPr>
              <a:t>Donkers</a:t>
            </a:r>
            <a:r>
              <a:rPr lang="en-US" altLang="en-US" sz="2800" dirty="0">
                <a:solidFill>
                  <a:srgbClr val="000000"/>
                </a:solidFill>
                <a:latin typeface="Gill Sans MT" panose="020B0502020104020203" pitchFamily="34" charset="77"/>
              </a:rPr>
              <a:t>, H.H.L.M.(. (eds) Computers and Games. CG 2006. Lecture Notes in Computer Science, vol 4630. Springer, Berlin, Heidelberg.</a:t>
            </a:r>
          </a:p>
          <a:p>
            <a:pPr algn="just"/>
            <a:endParaRPr lang="en-US" altLang="en-US" sz="2800" dirty="0">
              <a:solidFill>
                <a:srgbClr val="000000"/>
              </a:solidFill>
              <a:latin typeface="Gill Sans MT" panose="020B0502020104020203" pitchFamily="34" charset="77"/>
            </a:endParaRPr>
          </a:p>
          <a:p>
            <a:pPr algn="just"/>
            <a:r>
              <a:rPr lang="en-US" altLang="en-US" sz="2800" dirty="0">
                <a:solidFill>
                  <a:srgbClr val="000000"/>
                </a:solidFill>
                <a:latin typeface="Gill Sans MT" panose="020B0502020104020203" pitchFamily="34" charset="77"/>
              </a:rPr>
              <a:t>Other resources I used for learning about the algorithm and required libraries include a tutorial from GitHub user ai-boson and the website </a:t>
            </a:r>
            <a:r>
              <a:rPr lang="en-US" altLang="en-US" sz="2800" dirty="0" err="1">
                <a:solidFill>
                  <a:srgbClr val="000000"/>
                </a:solidFill>
                <a:latin typeface="Gill Sans MT" panose="020B0502020104020203" pitchFamily="34" charset="77"/>
              </a:rPr>
              <a:t>GeeksForGeeks</a:t>
            </a:r>
            <a:r>
              <a:rPr lang="en-US" altLang="en-US" sz="2800" dirty="0">
                <a:solidFill>
                  <a:srgbClr val="000000"/>
                </a:solidFill>
                <a:latin typeface="Gill Sans MT" panose="020B0502020104020203" pitchFamily="34" charset="77"/>
              </a:rPr>
              <a:t>. The links may be found in my GitHub repository: </a:t>
            </a:r>
          </a:p>
          <a:p>
            <a:pPr algn="just"/>
            <a:r>
              <a:rPr lang="en-US" altLang="en-US" sz="2800" dirty="0">
                <a:solidFill>
                  <a:srgbClr val="000000"/>
                </a:solidFill>
                <a:latin typeface="Gill Sans MT" panose="020B0502020104020203" pitchFamily="34" charset="77"/>
              </a:rPr>
              <a:t>	</a:t>
            </a:r>
            <a:r>
              <a:rPr lang="en-US" altLang="en-US" sz="2800" dirty="0" err="1">
                <a:solidFill>
                  <a:srgbClr val="000000"/>
                </a:solidFill>
                <a:latin typeface="Gill Sans MT" panose="020B0502020104020203" pitchFamily="34" charset="77"/>
              </a:rPr>
              <a:t>github.com</a:t>
            </a:r>
            <a:r>
              <a:rPr lang="en-US" altLang="en-US" sz="2800" dirty="0">
                <a:solidFill>
                  <a:srgbClr val="000000"/>
                </a:solidFill>
                <a:latin typeface="Gill Sans MT" panose="020B0502020104020203" pitchFamily="34" charset="77"/>
              </a:rPr>
              <a:t>/</a:t>
            </a:r>
            <a:r>
              <a:rPr lang="en-US" altLang="en-US" sz="2800" dirty="0" err="1">
                <a:solidFill>
                  <a:srgbClr val="000000"/>
                </a:solidFill>
                <a:latin typeface="Gill Sans MT" panose="020B0502020104020203" pitchFamily="34" charset="77"/>
              </a:rPr>
              <a:t>SkylerMime</a:t>
            </a:r>
            <a:r>
              <a:rPr lang="en-US" altLang="en-US" sz="2800" dirty="0">
                <a:solidFill>
                  <a:srgbClr val="000000"/>
                </a:solidFill>
                <a:latin typeface="Gill Sans MT" panose="020B0502020104020203" pitchFamily="34" charset="77"/>
              </a:rPr>
              <a:t>/</a:t>
            </a:r>
            <a:r>
              <a:rPr lang="en-US" altLang="en-US" sz="2800" dirty="0" err="1">
                <a:solidFill>
                  <a:srgbClr val="000000"/>
                </a:solidFill>
                <a:latin typeface="Gill Sans MT" panose="020B0502020104020203" pitchFamily="34" charset="77"/>
              </a:rPr>
              <a:t>NinetyNine</a:t>
            </a:r>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p:txBody>
      </p:sp>
      <p:sp>
        <p:nvSpPr>
          <p:cNvPr id="13328" name="Text Box 27">
            <a:extLst>
              <a:ext uri="{FF2B5EF4-FFF2-40B4-BE49-F238E27FC236}">
                <a16:creationId xmlns:a16="http://schemas.microsoft.com/office/drawing/2014/main" id="{7F73A833-51DE-7BDC-CCF8-1707D931903B}"/>
              </a:ext>
            </a:extLst>
          </p:cNvPr>
          <p:cNvSpPr txBox="1">
            <a:spLocks noChangeArrowheads="1"/>
          </p:cNvSpPr>
          <p:nvPr/>
        </p:nvSpPr>
        <p:spPr bwMode="auto">
          <a:xfrm>
            <a:off x="3886200" y="1905000"/>
            <a:ext cx="35814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ctr"/>
            <a:r>
              <a:rPr lang="en-US" altLang="en-US" sz="10000" b="1" dirty="0">
                <a:solidFill>
                  <a:schemeClr val="bg1"/>
                </a:solidFill>
                <a:latin typeface="Gill Sans MT" panose="020B0502020104020203" pitchFamily="34" charset="77"/>
              </a:rPr>
              <a:t>Ninety-Nine Card Game</a:t>
            </a:r>
          </a:p>
        </p:txBody>
      </p:sp>
      <p:sp>
        <p:nvSpPr>
          <p:cNvPr id="13329" name="Text Box 42">
            <a:extLst>
              <a:ext uri="{FF2B5EF4-FFF2-40B4-BE49-F238E27FC236}">
                <a16:creationId xmlns:a16="http://schemas.microsoft.com/office/drawing/2014/main" id="{74315481-4BED-FEB8-2837-B4A268D461B1}"/>
              </a:ext>
            </a:extLst>
          </p:cNvPr>
          <p:cNvSpPr txBox="1">
            <a:spLocks noChangeArrowheads="1"/>
          </p:cNvSpPr>
          <p:nvPr/>
        </p:nvSpPr>
        <p:spPr bwMode="auto">
          <a:xfrm>
            <a:off x="8915400" y="3886200"/>
            <a:ext cx="2560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ctr"/>
            <a:r>
              <a:rPr lang="en-US" altLang="en-US" sz="3800">
                <a:solidFill>
                  <a:schemeClr val="bg1"/>
                </a:solidFill>
                <a:latin typeface="Gill Sans MT" panose="020B0502020104020203" pitchFamily="34" charset="77"/>
              </a:rPr>
              <a:t>Skyler Atchison • Professor Michael Soltys • COMP 499</a:t>
            </a:r>
          </a:p>
        </p:txBody>
      </p:sp>
      <p:sp>
        <p:nvSpPr>
          <p:cNvPr id="4" name="Text Box 32">
            <a:extLst>
              <a:ext uri="{FF2B5EF4-FFF2-40B4-BE49-F238E27FC236}">
                <a16:creationId xmlns:a16="http://schemas.microsoft.com/office/drawing/2014/main" id="{4EC38A74-7978-CFE3-D755-2854E569FC71}"/>
              </a:ext>
            </a:extLst>
          </p:cNvPr>
          <p:cNvSpPr txBox="1">
            <a:spLocks noChangeArrowheads="1"/>
          </p:cNvSpPr>
          <p:nvPr/>
        </p:nvSpPr>
        <p:spPr bwMode="auto">
          <a:xfrm>
            <a:off x="1698171" y="21186648"/>
            <a:ext cx="12192000" cy="701675"/>
          </a:xfrm>
          <a:prstGeom prst="rect">
            <a:avLst/>
          </a:prstGeom>
          <a:solidFill>
            <a:srgbClr val="2A8CB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ctr"/>
            <a:r>
              <a:rPr lang="en-US" altLang="en-US" sz="4000" b="1" dirty="0">
                <a:solidFill>
                  <a:schemeClr val="bg1"/>
                </a:solidFill>
                <a:latin typeface="Gill Sans MT" panose="020B0502020104020203" pitchFamily="34" charset="77"/>
              </a:rPr>
              <a:t>Second Goal: The Computer AI</a:t>
            </a:r>
          </a:p>
        </p:txBody>
      </p:sp>
      <p:sp>
        <p:nvSpPr>
          <p:cNvPr id="5" name="Text Box 39">
            <a:extLst>
              <a:ext uri="{FF2B5EF4-FFF2-40B4-BE49-F238E27FC236}">
                <a16:creationId xmlns:a16="http://schemas.microsoft.com/office/drawing/2014/main" id="{A33B0DA5-6131-4623-6A85-1965C3A7A337}"/>
              </a:ext>
            </a:extLst>
          </p:cNvPr>
          <p:cNvSpPr txBox="1">
            <a:spLocks noChangeArrowheads="1"/>
          </p:cNvSpPr>
          <p:nvPr/>
        </p:nvSpPr>
        <p:spPr bwMode="auto">
          <a:xfrm>
            <a:off x="1698171" y="21888323"/>
            <a:ext cx="12192000" cy="9510296"/>
          </a:xfrm>
          <a:prstGeom prst="rect">
            <a:avLst/>
          </a:prstGeom>
          <a:solidFill>
            <a:srgbClr val="50BD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itchFamily="-110" charset="0"/>
                <a:ea typeface="ＭＳ Ｐゴシック" panose="020B0600070205080204" pitchFamily="34" charset="-128"/>
              </a:defRPr>
            </a:lvl1pPr>
            <a:lvl2pPr marL="742950" indent="-285750">
              <a:defRPr sz="2400">
                <a:solidFill>
                  <a:schemeClr val="tx1"/>
                </a:solidFill>
                <a:latin typeface="Times" pitchFamily="-110" charset="0"/>
                <a:ea typeface="ＭＳ Ｐゴシック" panose="020B0600070205080204" pitchFamily="34" charset="-128"/>
              </a:defRPr>
            </a:lvl2pPr>
            <a:lvl3pPr marL="1143000" indent="-228600">
              <a:defRPr sz="2400">
                <a:solidFill>
                  <a:schemeClr val="tx1"/>
                </a:solidFill>
                <a:latin typeface="Times" pitchFamily="-110" charset="0"/>
                <a:ea typeface="ＭＳ Ｐゴシック" panose="020B0600070205080204" pitchFamily="34" charset="-128"/>
              </a:defRPr>
            </a:lvl3pPr>
            <a:lvl4pPr marL="1600200" indent="-228600">
              <a:defRPr sz="2400">
                <a:solidFill>
                  <a:schemeClr val="tx1"/>
                </a:solidFill>
                <a:latin typeface="Times" pitchFamily="-110" charset="0"/>
                <a:ea typeface="ＭＳ Ｐゴシック" panose="020B0600070205080204" pitchFamily="34" charset="-128"/>
              </a:defRPr>
            </a:lvl4pPr>
            <a:lvl5pPr marL="2057400" indent="-228600">
              <a:defRPr sz="2400">
                <a:solidFill>
                  <a:schemeClr val="tx1"/>
                </a:solidFill>
                <a:latin typeface="Times" pitchFamily="-110"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110" charset="0"/>
                <a:ea typeface="ＭＳ Ｐゴシック" panose="020B0600070205080204" pitchFamily="34" charset="-128"/>
              </a:defRPr>
            </a:lvl9pPr>
          </a:lstStyle>
          <a:p>
            <a:pPr algn="just"/>
            <a:r>
              <a:rPr lang="en-US" altLang="en-US" sz="2800" dirty="0">
                <a:solidFill>
                  <a:srgbClr val="000000"/>
                </a:solidFill>
                <a:latin typeface="Gill Sans MT" panose="020B0502020104020203" pitchFamily="34" charset="77"/>
              </a:rPr>
              <a:t>The algorithm I chose to use for the computer players is called the Monte Carlo Tree Search algorithm, which works by creating a tree representing the space of all possible game decisions, where each node is a possible game state and each edge is a possible move. The algorithm then searches a subset of this tree according to probabilistic criteria and uses the results of this search to make an informed decision of which move to make. I saw in my research that this algorithm has been applied to many other games, including other card games, with great success.</a:t>
            </a: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a:p>
            <a:pPr algn="just"/>
            <a:endParaRPr lang="en-US" altLang="en-US" sz="2800" dirty="0">
              <a:solidFill>
                <a:srgbClr val="000000"/>
              </a:solidFill>
              <a:latin typeface="Gill Sans MT" panose="020B0502020104020203" pitchFamily="34" charset="77"/>
            </a:endParaRPr>
          </a:p>
        </p:txBody>
      </p:sp>
      <p:pic>
        <p:nvPicPr>
          <p:cNvPr id="11" name="Picture 10" descr="Screenshot of the source code in the Integrated Development Environment PyCharm">
            <a:extLst>
              <a:ext uri="{FF2B5EF4-FFF2-40B4-BE49-F238E27FC236}">
                <a16:creationId xmlns:a16="http://schemas.microsoft.com/office/drawing/2014/main" id="{ABC5026B-C177-A4DB-71FC-218340EB83ED}"/>
              </a:ext>
            </a:extLst>
          </p:cNvPr>
          <p:cNvPicPr>
            <a:picLocks noChangeAspect="1"/>
          </p:cNvPicPr>
          <p:nvPr/>
        </p:nvPicPr>
        <p:blipFill>
          <a:blip r:embed="rId4"/>
          <a:stretch>
            <a:fillRect/>
          </a:stretch>
        </p:blipFill>
        <p:spPr>
          <a:xfrm>
            <a:off x="15108876" y="22071318"/>
            <a:ext cx="13673446" cy="8545904"/>
          </a:xfrm>
          <a:prstGeom prst="rect">
            <a:avLst/>
          </a:prstGeom>
        </p:spPr>
      </p:pic>
      <p:pic>
        <p:nvPicPr>
          <p:cNvPr id="12" name="Picture 11" descr="A diagram of the four stages of the Monte Carlo Tree Search Algorithm">
            <a:extLst>
              <a:ext uri="{FF2B5EF4-FFF2-40B4-BE49-F238E27FC236}">
                <a16:creationId xmlns:a16="http://schemas.microsoft.com/office/drawing/2014/main" id="{CA76B10B-66DA-203E-4C54-6624EF354B17}"/>
              </a:ext>
            </a:extLst>
          </p:cNvPr>
          <p:cNvPicPr>
            <a:picLocks noChangeAspect="1"/>
          </p:cNvPicPr>
          <p:nvPr/>
        </p:nvPicPr>
        <p:blipFill>
          <a:blip r:embed="rId5"/>
          <a:stretch>
            <a:fillRect/>
          </a:stretch>
        </p:blipFill>
        <p:spPr>
          <a:xfrm>
            <a:off x="1921667" y="26590928"/>
            <a:ext cx="11701466" cy="3200400"/>
          </a:xfrm>
          <a:prstGeom prst="rect">
            <a:avLst/>
          </a:prstGeom>
          <a:noFill/>
          <a:ln>
            <a:solidFill>
              <a:schemeClr val="accent1">
                <a:lumMod val="50000"/>
              </a:schemeClr>
            </a:solidFill>
          </a:ln>
        </p:spPr>
      </p:pic>
      <p:pic>
        <p:nvPicPr>
          <p:cNvPr id="13" name="Picture 12" descr="A screenshot of the card game in the middle of a game">
            <a:extLst>
              <a:ext uri="{FF2B5EF4-FFF2-40B4-BE49-F238E27FC236}">
                <a16:creationId xmlns:a16="http://schemas.microsoft.com/office/drawing/2014/main" id="{B3E61AD4-0FC4-9EAE-9449-74C13C55264F}"/>
              </a:ext>
            </a:extLst>
          </p:cNvPr>
          <p:cNvPicPr>
            <a:picLocks noChangeAspect="1"/>
          </p:cNvPicPr>
          <p:nvPr/>
        </p:nvPicPr>
        <p:blipFill>
          <a:blip r:embed="rId6"/>
          <a:stretch>
            <a:fillRect/>
          </a:stretch>
        </p:blipFill>
        <p:spPr>
          <a:xfrm>
            <a:off x="15108875" y="9651029"/>
            <a:ext cx="13673447" cy="7996667"/>
          </a:xfrm>
          <a:prstGeom prst="rect">
            <a:avLst/>
          </a:prstGeom>
        </p:spPr>
      </p:pic>
      <p:pic>
        <p:nvPicPr>
          <p:cNvPr id="15" name="Picture 14" descr="Screenshot of the research paper's abstract">
            <a:extLst>
              <a:ext uri="{FF2B5EF4-FFF2-40B4-BE49-F238E27FC236}">
                <a16:creationId xmlns:a16="http://schemas.microsoft.com/office/drawing/2014/main" id="{D0E78014-34B2-D6A4-4F8D-030954410721}"/>
              </a:ext>
            </a:extLst>
          </p:cNvPr>
          <p:cNvPicPr>
            <a:picLocks noChangeAspect="1"/>
          </p:cNvPicPr>
          <p:nvPr/>
        </p:nvPicPr>
        <p:blipFill>
          <a:blip r:embed="rId7"/>
          <a:stretch>
            <a:fillRect/>
          </a:stretch>
        </p:blipFill>
        <p:spPr>
          <a:xfrm>
            <a:off x="30784800" y="19039064"/>
            <a:ext cx="10668000" cy="7765489"/>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225</TotalTime>
  <Words>891</Words>
  <Application>Microsoft Macintosh PowerPoint</Application>
  <PresentationFormat>Custom</PresentationFormat>
  <Paragraphs>99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Times</vt:lpstr>
      <vt:lpstr>ＭＳ Ｐゴシック</vt:lpstr>
      <vt:lpstr>Arial</vt:lpstr>
      <vt:lpstr>Aptos</vt:lpstr>
      <vt:lpstr>Gill Sans MT</vt:lpstr>
      <vt:lpstr>Blank Presentation</vt:lpstr>
      <vt:lpstr>PowerPoint Presentation</vt:lpstr>
    </vt:vector>
  </TitlesOfParts>
  <Manager/>
  <Company>CSU Channel Islands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Thomas Emens</dc:creator>
  <cp:keywords/>
  <dc:description/>
  <cp:lastModifiedBy>Atchison, Skyler</cp:lastModifiedBy>
  <cp:revision>26</cp:revision>
  <dcterms:created xsi:type="dcterms:W3CDTF">2005-11-07T23:30:42Z</dcterms:created>
  <dcterms:modified xsi:type="dcterms:W3CDTF">2024-05-03T21:46:12Z</dcterms:modified>
  <cp:category/>
</cp:coreProperties>
</file>