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f7570a08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f7570a08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918a4c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918a4c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918a4cd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918a4c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31d343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31d343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918a4cd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b918a4cd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b918a4c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b918a4c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b918a4cd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b918a4cd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b918a4cd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b918a4cd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b918a4c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b918a4c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b918a4cd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b918a4cd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f7570a08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f7570a08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我今天的報告到這裡結束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不知道大家有沒有什麼不清楚的地方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35a6cd18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35a6cd18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7570a0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7570a0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918a4c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918a4c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918a4c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b918a4c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918a4c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918a4c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918a4c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918a4c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b918a4c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b918a4c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918a4c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b918a4c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ctrTitle"/>
          </p:nvPr>
        </p:nvSpPr>
        <p:spPr>
          <a:xfrm>
            <a:off x="701538" y="1225125"/>
            <a:ext cx="7740900" cy="13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800">
                <a:latin typeface="Times New Roman"/>
                <a:ea typeface="Times New Roman"/>
                <a:cs typeface="Times New Roman"/>
                <a:sym typeface="Times New Roman"/>
              </a:rPr>
              <a:t>Multiple Choices Qusetion Answering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800">
                <a:latin typeface="Times New Roman"/>
                <a:ea typeface="Times New Roman"/>
                <a:cs typeface="Times New Roman"/>
                <a:sym typeface="Times New Roman"/>
              </a:rPr>
              <a:t>Without Knowing the Questions </a:t>
            </a:r>
            <a:r>
              <a:rPr b="1" lang="zh-TW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999338" y="2976713"/>
            <a:ext cx="51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latin typeface="Times New Roman"/>
                <a:ea typeface="Times New Roman"/>
                <a:cs typeface="Times New Roman"/>
                <a:sym typeface="Times New Roman"/>
              </a:rPr>
              <a:t>CS 5540 Pattern Recognition, Spring 2023</a:t>
            </a:r>
            <a:endParaRPr b="1" sz="1600"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954900" y="3779500"/>
            <a:ext cx="72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111062621 蔡沛勳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Input format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QA </a:t>
            </a: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34" name="Google Shape;134;p22"/>
          <p:cNvGrpSpPr/>
          <p:nvPr/>
        </p:nvGrpSpPr>
        <p:grpSpPr>
          <a:xfrm>
            <a:off x="1671352" y="1802143"/>
            <a:ext cx="6480040" cy="432018"/>
            <a:chOff x="797200" y="2622075"/>
            <a:chExt cx="7440625" cy="503400"/>
          </a:xfrm>
        </p:grpSpPr>
        <p:sp>
          <p:nvSpPr>
            <p:cNvPr id="135" name="Google Shape;135;p22"/>
            <p:cNvSpPr/>
            <p:nvPr/>
          </p:nvSpPr>
          <p:spPr>
            <a:xfrm>
              <a:off x="797200" y="2622075"/>
              <a:ext cx="10569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4515517" y="2622075"/>
              <a:ext cx="2145000" cy="503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BertForMultipleChoice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2374508" y="2622075"/>
              <a:ext cx="1620600" cy="5034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BERT </a:t>
              </a: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Tokenizer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180925" y="2622075"/>
              <a:ext cx="1056900" cy="503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logits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9" name="Google Shape;139;p22"/>
            <p:cNvCxnSpPr>
              <a:stCxn id="135" idx="3"/>
              <a:endCxn id="137" idx="1"/>
            </p:cNvCxnSpPr>
            <p:nvPr/>
          </p:nvCxnSpPr>
          <p:spPr>
            <a:xfrm>
              <a:off x="1854100" y="2873775"/>
              <a:ext cx="52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2"/>
            <p:cNvCxnSpPr>
              <a:stCxn id="137" idx="3"/>
              <a:endCxn id="136" idx="1"/>
            </p:cNvCxnSpPr>
            <p:nvPr/>
          </p:nvCxnSpPr>
          <p:spPr>
            <a:xfrm>
              <a:off x="3995108" y="2873775"/>
              <a:ext cx="52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2"/>
            <p:cNvCxnSpPr>
              <a:stCxn id="136" idx="3"/>
              <a:endCxn id="138" idx="1"/>
            </p:cNvCxnSpPr>
            <p:nvPr/>
          </p:nvCxnSpPr>
          <p:spPr>
            <a:xfrm>
              <a:off x="6660517" y="2873775"/>
              <a:ext cx="52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2" name="Google Shape;142;p22"/>
          <p:cNvGrpSpPr/>
          <p:nvPr/>
        </p:nvGrpSpPr>
        <p:grpSpPr>
          <a:xfrm>
            <a:off x="1671368" y="2916087"/>
            <a:ext cx="6480004" cy="359981"/>
            <a:chOff x="851700" y="3641525"/>
            <a:chExt cx="7212025" cy="503400"/>
          </a:xfrm>
        </p:grpSpPr>
        <p:sp>
          <p:nvSpPr>
            <p:cNvPr id="143" name="Google Shape;143;p22"/>
            <p:cNvSpPr/>
            <p:nvPr/>
          </p:nvSpPr>
          <p:spPr>
            <a:xfrm>
              <a:off x="851700" y="3641525"/>
              <a:ext cx="8817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[ </a:t>
              </a: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CLS ]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016863" y="3641525"/>
              <a:ext cx="8817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[ SEP ]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182025" y="3641525"/>
              <a:ext cx="8817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[ PAD ]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930281" y="3641525"/>
              <a:ext cx="1889700" cy="5034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Question Embedding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95444" y="3641525"/>
              <a:ext cx="1889700" cy="5034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Choice</a:t>
              </a: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 Embedding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" name="Google Shape;148;p22"/>
          <p:cNvSpPr/>
          <p:nvPr/>
        </p:nvSpPr>
        <p:spPr>
          <a:xfrm>
            <a:off x="1199825" y="2963300"/>
            <a:ext cx="181200" cy="128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1671368" y="3886712"/>
            <a:ext cx="6480004" cy="359981"/>
            <a:chOff x="851700" y="3641525"/>
            <a:chExt cx="7212025" cy="503400"/>
          </a:xfrm>
        </p:grpSpPr>
        <p:sp>
          <p:nvSpPr>
            <p:cNvPr id="150" name="Google Shape;150;p22"/>
            <p:cNvSpPr/>
            <p:nvPr/>
          </p:nvSpPr>
          <p:spPr>
            <a:xfrm>
              <a:off x="851700" y="3641525"/>
              <a:ext cx="8817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[ CLS ]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016863" y="3641525"/>
              <a:ext cx="8817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[ SEP ]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7182025" y="3641525"/>
              <a:ext cx="881700" cy="50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[ PAD ]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930281" y="3641525"/>
              <a:ext cx="1889700" cy="5034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Question Embedding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5095444" y="3641525"/>
              <a:ext cx="1889700" cy="5034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Choice Embedding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5" name="Google Shape;155;p22"/>
          <p:cNvCxnSpPr/>
          <p:nvPr/>
        </p:nvCxnSpPr>
        <p:spPr>
          <a:xfrm>
            <a:off x="4910320" y="3419081"/>
            <a:ext cx="2100" cy="36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Input Format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	concat(choice_feature, embedding_feature, similarity_feature, length_feature) (5 * 394)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1314762" y="1811900"/>
            <a:ext cx="7124085" cy="1721100"/>
            <a:chOff x="591602" y="2244600"/>
            <a:chExt cx="7908620" cy="1721100"/>
          </a:xfrm>
        </p:grpSpPr>
        <p:sp>
          <p:nvSpPr>
            <p:cNvPr id="164" name="Google Shape;164;p23"/>
            <p:cNvSpPr/>
            <p:nvPr/>
          </p:nvSpPr>
          <p:spPr>
            <a:xfrm>
              <a:off x="591602" y="2889143"/>
              <a:ext cx="9204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5" name="Google Shape;165;p23"/>
            <p:cNvGrpSpPr/>
            <p:nvPr/>
          </p:nvGrpSpPr>
          <p:grpSpPr>
            <a:xfrm>
              <a:off x="1921621" y="2244600"/>
              <a:ext cx="1439986" cy="1721100"/>
              <a:chOff x="5558200" y="1141425"/>
              <a:chExt cx="1872300" cy="1721100"/>
            </a:xfrm>
          </p:grpSpPr>
          <p:sp>
            <p:nvSpPr>
              <p:cNvPr id="166" name="Google Shape;166;p23"/>
              <p:cNvSpPr/>
              <p:nvPr/>
            </p:nvSpPr>
            <p:spPr>
              <a:xfrm>
                <a:off x="5558200" y="1141425"/>
                <a:ext cx="1872300" cy="1721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5639998" y="1224687"/>
                <a:ext cx="16980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5639998" y="1791637"/>
                <a:ext cx="16980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ReLU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5639998" y="2391762"/>
                <a:ext cx="16980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Dropout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0" name="Google Shape;170;p23"/>
              <p:cNvCxnSpPr>
                <a:stCxn id="167" idx="2"/>
                <a:endCxn id="168" idx="0"/>
              </p:cNvCxnSpPr>
              <p:nvPr/>
            </p:nvCxnSpPr>
            <p:spPr>
              <a:xfrm>
                <a:off x="6488998" y="1584687"/>
                <a:ext cx="0" cy="20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1" name="Google Shape;171;p23"/>
              <p:cNvCxnSpPr>
                <a:stCxn id="168" idx="2"/>
                <a:endCxn id="169" idx="0"/>
              </p:cNvCxnSpPr>
              <p:nvPr/>
            </p:nvCxnSpPr>
            <p:spPr>
              <a:xfrm>
                <a:off x="6488998" y="2151637"/>
                <a:ext cx="0" cy="24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72" name="Google Shape;172;p23"/>
            <p:cNvGrpSpPr/>
            <p:nvPr/>
          </p:nvGrpSpPr>
          <p:grpSpPr>
            <a:xfrm>
              <a:off x="3878358" y="2244600"/>
              <a:ext cx="1439986" cy="1721100"/>
              <a:chOff x="5558200" y="1141425"/>
              <a:chExt cx="1872300" cy="1721100"/>
            </a:xfrm>
          </p:grpSpPr>
          <p:sp>
            <p:nvSpPr>
              <p:cNvPr id="173" name="Google Shape;173;p23"/>
              <p:cNvSpPr/>
              <p:nvPr/>
            </p:nvSpPr>
            <p:spPr>
              <a:xfrm>
                <a:off x="5558200" y="1141425"/>
                <a:ext cx="1872300" cy="1721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5639998" y="1224687"/>
                <a:ext cx="16980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5639998" y="1791637"/>
                <a:ext cx="16980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ReLU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5639998" y="2391762"/>
                <a:ext cx="16980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Dropout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7" name="Google Shape;177;p23"/>
              <p:cNvCxnSpPr>
                <a:stCxn id="174" idx="2"/>
                <a:endCxn id="175" idx="0"/>
              </p:cNvCxnSpPr>
              <p:nvPr/>
            </p:nvCxnSpPr>
            <p:spPr>
              <a:xfrm>
                <a:off x="6488998" y="1584687"/>
                <a:ext cx="0" cy="20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8" name="Google Shape;178;p23"/>
              <p:cNvCxnSpPr>
                <a:stCxn id="175" idx="2"/>
                <a:endCxn id="176" idx="0"/>
              </p:cNvCxnSpPr>
              <p:nvPr/>
            </p:nvCxnSpPr>
            <p:spPr>
              <a:xfrm>
                <a:off x="6488998" y="2151637"/>
                <a:ext cx="0" cy="24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79" name="Google Shape;179;p23"/>
            <p:cNvGrpSpPr/>
            <p:nvPr/>
          </p:nvGrpSpPr>
          <p:grpSpPr>
            <a:xfrm>
              <a:off x="5761098" y="2544137"/>
              <a:ext cx="1306800" cy="1087525"/>
              <a:chOff x="6827898" y="2010737"/>
              <a:chExt cx="1306800" cy="1087525"/>
            </a:xfrm>
          </p:grpSpPr>
          <p:sp>
            <p:nvSpPr>
              <p:cNvPr id="180" name="Google Shape;180;p23"/>
              <p:cNvSpPr/>
              <p:nvPr/>
            </p:nvSpPr>
            <p:spPr>
              <a:xfrm>
                <a:off x="6827898" y="2010737"/>
                <a:ext cx="13068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Linear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>
                <a:off x="6827898" y="2738262"/>
                <a:ext cx="1306800" cy="360000"/>
              </a:xfrm>
              <a:prstGeom prst="rect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Times New Roman"/>
                    <a:ea typeface="Times New Roman"/>
                    <a:cs typeface="Times New Roman"/>
                    <a:sym typeface="Times New Roman"/>
                  </a:rPr>
                  <a:t>Sigmoid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2" name="Google Shape;182;p23"/>
              <p:cNvCxnSpPr>
                <a:stCxn id="180" idx="2"/>
                <a:endCxn id="181" idx="0"/>
              </p:cNvCxnSpPr>
              <p:nvPr/>
            </p:nvCxnSpPr>
            <p:spPr>
              <a:xfrm>
                <a:off x="7481298" y="2370737"/>
                <a:ext cx="0" cy="36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83" name="Google Shape;183;p23"/>
            <p:cNvCxnSpPr>
              <a:stCxn id="164" idx="3"/>
              <a:endCxn id="166" idx="0"/>
            </p:cNvCxnSpPr>
            <p:nvPr/>
          </p:nvCxnSpPr>
          <p:spPr>
            <a:xfrm flipH="1" rot="10800000">
              <a:off x="1512002" y="2244743"/>
              <a:ext cx="1129500" cy="860400"/>
            </a:xfrm>
            <a:prstGeom prst="bentConnector4">
              <a:avLst>
                <a:gd fmla="val 18133" name="adj1"/>
                <a:gd fmla="val 12769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4" name="Google Shape;184;p23"/>
            <p:cNvCxnSpPr>
              <a:stCxn id="166" idx="2"/>
              <a:endCxn id="173" idx="0"/>
            </p:cNvCxnSpPr>
            <p:nvPr/>
          </p:nvCxnSpPr>
          <p:spPr>
            <a:xfrm rot="-5400000">
              <a:off x="2759364" y="2126850"/>
              <a:ext cx="1721100" cy="1956600"/>
            </a:xfrm>
            <a:prstGeom prst="bentConnector5">
              <a:avLst>
                <a:gd fmla="val -13836" name="adj1"/>
                <a:gd fmla="val 50004" name="adj2"/>
                <a:gd fmla="val 113836" name="adj3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7579822" y="2795693"/>
              <a:ext cx="920400" cy="4320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logits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6" name="Google Shape;186;p23"/>
            <p:cNvCxnSpPr>
              <a:stCxn id="173" idx="2"/>
              <a:endCxn id="180" idx="0"/>
            </p:cNvCxnSpPr>
            <p:nvPr/>
          </p:nvCxnSpPr>
          <p:spPr>
            <a:xfrm rot="-5400000">
              <a:off x="4795601" y="2346750"/>
              <a:ext cx="1421700" cy="1816200"/>
            </a:xfrm>
            <a:prstGeom prst="bentConnector5">
              <a:avLst>
                <a:gd fmla="val -16749" name="adj1"/>
                <a:gd fmla="val 51832" name="adj2"/>
                <a:gd fmla="val 137067" name="adj3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7" name="Google Shape;187;p23"/>
            <p:cNvCxnSpPr>
              <a:stCxn id="181" idx="2"/>
              <a:endCxn id="185" idx="1"/>
            </p:cNvCxnSpPr>
            <p:nvPr/>
          </p:nvCxnSpPr>
          <p:spPr>
            <a:xfrm rot="-5400000">
              <a:off x="6687048" y="2739012"/>
              <a:ext cx="620100" cy="1165200"/>
            </a:xfrm>
            <a:prstGeom prst="bentConnector4">
              <a:avLst>
                <a:gd fmla="val -38401" name="adj1"/>
                <a:gd fmla="val 7804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Input Format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latin typeface="Times New Roman"/>
                <a:ea typeface="Times New Roman"/>
                <a:cs typeface="Times New Roman"/>
                <a:sym typeface="Times New Roman"/>
              </a:rPr>
              <a:t>	concat(choice_feature, embedding_feature, similarity_feature, length_feature) (5 * 394)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MLP Model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1199825" y="2963300"/>
            <a:ext cx="181200" cy="128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4"/>
          <p:cNvGrpSpPr/>
          <p:nvPr/>
        </p:nvGrpSpPr>
        <p:grpSpPr>
          <a:xfrm>
            <a:off x="1608575" y="2916081"/>
            <a:ext cx="6863868" cy="360000"/>
            <a:chOff x="1608575" y="2839881"/>
            <a:chExt cx="6863868" cy="360000"/>
          </a:xfrm>
        </p:grpSpPr>
        <p:sp>
          <p:nvSpPr>
            <p:cNvPr id="197" name="Google Shape;197;p24"/>
            <p:cNvSpPr/>
            <p:nvPr/>
          </p:nvSpPr>
          <p:spPr>
            <a:xfrm>
              <a:off x="1608575" y="2839881"/>
              <a:ext cx="14382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choice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097587" y="2839881"/>
              <a:ext cx="15663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similarity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89031" y="2839881"/>
              <a:ext cx="15663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mbedding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906143" y="2839881"/>
              <a:ext cx="15663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length</a:t>
              </a: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1608575" y="3928431"/>
            <a:ext cx="6863868" cy="360000"/>
            <a:chOff x="1608575" y="2839881"/>
            <a:chExt cx="6863868" cy="360000"/>
          </a:xfrm>
        </p:grpSpPr>
        <p:sp>
          <p:nvSpPr>
            <p:cNvPr id="202" name="Google Shape;202;p24"/>
            <p:cNvSpPr/>
            <p:nvPr/>
          </p:nvSpPr>
          <p:spPr>
            <a:xfrm>
              <a:off x="1608575" y="2839881"/>
              <a:ext cx="14382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choice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5097587" y="2839881"/>
              <a:ext cx="15663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similarity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289031" y="2839881"/>
              <a:ext cx="15663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embedding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906143" y="2839881"/>
              <a:ext cx="1566300" cy="360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imes New Roman"/>
                  <a:ea typeface="Times New Roman"/>
                  <a:cs typeface="Times New Roman"/>
                  <a:sym typeface="Times New Roman"/>
                </a:rPr>
                <a:t>length feature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6" name="Google Shape;206;p24"/>
          <p:cNvCxnSpPr/>
          <p:nvPr/>
        </p:nvCxnSpPr>
        <p:spPr>
          <a:xfrm>
            <a:off x="4910320" y="3419081"/>
            <a:ext cx="2100" cy="36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Pretrained BERT Model: bert-base-uncased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MAX_LENGTH = 128, BATCH_SIZE = 16, LEARNING_RATE = 2e-5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MLP hidden_size = 1024, dropout p = 0.3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Experiment running on Google colab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使用 validation score 最高的結果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題目介紹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實作方法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實驗結果與分析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未來改善方向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 startAt="3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實驗結果與分析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QA models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以正常包含問題及選項的資料集訓練的 QA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Train accuracy: 85.1%, average loss: 0.391392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Validation accuracy: 55.8%, average loss: 1.533731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以只有選項的資料集訓練的 QA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Train accuracy:23.6% , average loss: 1.590007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Validation accuracy: 22.3%, average loss: 1.593504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 models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以只有選項的資料集訓練的 QA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Train accuracy: 24.8%, average loss: 1.592070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Validation accuracy: 24.3%, average loss: 1.593193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比較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表現略優於只有選項訓練的 QA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訓練速度快兩倍，且較不易 overfitting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題目介紹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實作方法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實驗結果與分析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未來改善方向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 startAt="4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未來改善方向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測試 commonseQA 以外的資料集，最好是真實的考試資料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Additional Feature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測試不同的 feature 產生方式及格式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嘗試測量不同 feature 對訓練結果的影響 (視覺化)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嘗試結合 QA model 跟 MLP model，看能不能在進一步提升正確率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加入時間序列的結構，測試其他分類方法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題目介紹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實作方法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實驗結果與分析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未來改善方向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題目介紹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選擇題型是台灣學生最常遇到的評量形式之一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，而在遇到不會的題目時，往往會使用一些猜題技巧矇對正確答案。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常見策略如下: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猜 C 不猜 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選以上皆是 / 以上皆非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刪除相差過大的選項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刪除包含「總是」、「絕不」等字眼的選項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三長一短選最短、三短一長選最長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避免同個選項連續出現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350" y="2300375"/>
            <a:ext cx="3263900" cy="2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以多選題的資料集，在不餵給模型題目資訊，只給他所有選項及其他由選項生成的 features 來訓練，看能達到多少正確率，並釐清各 features 對模型的影響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自然語言處理 (NLP) 中的選擇題 (MCQ) 任務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Sentence Similarity, Feature Generation, Multilayer Perceptron…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題目介紹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實作方法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實驗結果與分析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未來改善方向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 startAt="2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實作方法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11150" y="1224675"/>
            <a:ext cx="4343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CommonsenseQA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2019 年發表的 MCQ 資料集，使用 ConceptNet 生成三個 target concept，其一作為正確答案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人工從 ConceptNet 選一個干擾選項並自己加一個誤導選項，每筆資料為五選一的選擇題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開發者以 BERT-LARGE 得到的正確率為 55.9%，遠低於人類的 88.9 %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325" y="1464640"/>
            <a:ext cx="3384075" cy="31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Dataset (cont.)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63" y="1170125"/>
            <a:ext cx="8003281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Additional Feature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Choice feature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以 one hot 的方式產生 (dim = num_choice) i.e., A: [1, 0, 0, 0, 0], B: [0, 1, 0, 0, 0] 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Embedding feature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以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他人預訓練過的 sentence transformer 將選項轉換為特徵向量 (dim = 384)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原則上語義空間相近的句子會有相近的特徵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Resource: sentence-transformers/all-MiniLM-L6-v2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11150" y="445025"/>
            <a:ext cx="772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Additional Feature (cont.)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711150" y="1224675"/>
            <a:ext cx="77217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Similarity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feature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計算 embedding features 間的 cosine similarity (dim = num_choice - 1)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Length feature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個個選項的長度 (dim =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25" y="2208012"/>
            <a:ext cx="5848723" cy="1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