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66" r:id="rId10"/>
    <p:sldId id="263" r:id="rId11"/>
    <p:sldId id="278" r:id="rId12"/>
    <p:sldId id="279" r:id="rId13"/>
    <p:sldId id="264" r:id="rId14"/>
    <p:sldId id="268" r:id="rId15"/>
    <p:sldId id="280" r:id="rId16"/>
    <p:sldId id="281" r:id="rId17"/>
    <p:sldId id="282" r:id="rId18"/>
    <p:sldId id="270" r:id="rId19"/>
    <p:sldId id="276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557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7244A-31C9-4C9B-8E84-E27265867652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B655A-DA4D-4A23-9D3B-A426AB15A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746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B655A-DA4D-4A23-9D3B-A426AB15A94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640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B655A-DA4D-4A23-9D3B-A426AB15A94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5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0D6D-D7CB-4A3C-AD21-F1B58C8C8053}" type="datetime1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056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79EE-1C2E-4282-9872-A61A1CE53C22}" type="datetime1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6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03F8-5935-4D2B-B5F1-139F654A8C98}" type="datetime1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9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661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631" y="1124744"/>
            <a:ext cx="7543801" cy="47443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D06C-A48E-4EF5-B795-B68315F2E221}" type="datetime1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8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147-67B1-49A8-8FF1-7784167B00A9}" type="datetime1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153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847C-92E0-4E29-AA53-B462FAB47F8E}" type="datetime1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58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F03B-13EC-4E70-8AEC-D4CDFB227047}" type="datetime1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39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6C4-6AB1-4018-B583-2D7D0E362640}" type="datetime1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82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352-41B2-458D-823F-B5FE57D84E0B}" type="datetime1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72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14D0552-ECC9-4D9B-9160-43643AA98E6F}" type="datetime1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9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2BFD-45AF-4E16-8146-0B94FF2A5FC3}" type="datetime1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3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661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631" y="1124744"/>
            <a:ext cx="7543801" cy="47443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029D22-480B-436D-BADE-510707A18DEC}" type="datetime1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9592" y="1052736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52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15696" y="965200"/>
            <a:ext cx="4499251" cy="4927600"/>
          </a:xfrm>
        </p:spPr>
        <p:txBody>
          <a:bodyPr anchor="ctr">
            <a:normAutofit/>
          </a:bodyPr>
          <a:lstStyle/>
          <a:p>
            <a:r>
              <a:rPr lang="en-US" altLang="zh-CN" sz="6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Functional Dependency</a:t>
            </a:r>
            <a:endParaRPr lang="zh-CN" altLang="en-US" sz="68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3855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550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87308" y="6459785"/>
            <a:ext cx="62205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C913308-F349-4B6D-A68A-DD1791B4A57B}" type="slidenum">
              <a:rPr lang="zh-CN" alt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</a:t>
            </a:fld>
            <a:endParaRPr lang="zh-CN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91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Armstrong’s axioms (1974)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6631" y="1124744"/>
            <a:ext cx="7759825" cy="511256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Notation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If X and Y are sets of attributes, we write XY for their union.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e.g. X = {A, B}, Y = {B, C}, XY = {A, B, C}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F1 (Reflexivity) If 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⊇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>
              <a:lnSpc>
                <a:spcPct val="150000"/>
              </a:lnSpc>
            </a:pPr>
            <a:r>
              <a:rPr lang="fr-FR" altLang="zh-CN" dirty="0">
                <a:latin typeface="Times New Roman" pitchFamily="18" charset="0"/>
                <a:cs typeface="Times New Roman" pitchFamily="18" charset="0"/>
              </a:rPr>
              <a:t>F2 (Augmentation) {</a:t>
            </a:r>
            <a:r>
              <a:rPr lang="fr-FR" altLang="zh-CN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fr-FR" altLang="zh-CN" i="1" dirty="0"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fr-FR" altLang="zh-CN" dirty="0">
                <a:latin typeface="Times New Roman" pitchFamily="18" charset="0"/>
                <a:cs typeface="Times New Roman" pitchFamily="18" charset="0"/>
              </a:rPr>
              <a:t>} |= </a:t>
            </a:r>
            <a:r>
              <a:rPr lang="fr-FR" altLang="zh-CN" i="1" dirty="0">
                <a:latin typeface="Times New Roman" pitchFamily="18" charset="0"/>
                <a:cs typeface="Times New Roman" pitchFamily="18" charset="0"/>
              </a:rPr>
              <a:t>XZ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fr-FR" altLang="zh-CN" i="1" dirty="0">
                <a:latin typeface="Times New Roman" pitchFamily="18" charset="0"/>
                <a:cs typeface="Times New Roman" pitchFamily="18" charset="0"/>
              </a:rPr>
              <a:t> Y Z</a:t>
            </a:r>
            <a:r>
              <a:rPr lang="fr-FR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F3 (Transitivity) {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 Y , Y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 Z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} |= 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 Z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F4 (Additivity)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X→ Y , X → 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|=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 Y 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F5 (Projectivity)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 Y 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|=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 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F6 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Pseudotransitivity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 Y , Y Z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} |= 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XZ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26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597CAB-5ED9-4830-A89F-B0892FB1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内容占位符 1">
            <a:extLst>
              <a:ext uri="{FF2B5EF4-FFF2-40B4-BE49-F238E27FC236}">
                <a16:creationId xmlns:a16="http://schemas.microsoft.com/office/drawing/2014/main" id="{701DCD74-DACA-43C5-AD88-CC83DE7C7DE1}"/>
              </a:ext>
            </a:extLst>
          </p:cNvPr>
          <p:cNvSpPr txBox="1">
            <a:spLocks/>
          </p:cNvSpPr>
          <p:nvPr/>
        </p:nvSpPr>
        <p:spPr>
          <a:xfrm>
            <a:off x="457200" y="404664"/>
            <a:ext cx="8229600" cy="572149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Font typeface="Calibri" panose="020F0502020204030204" pitchFamily="34" charset="0"/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Given F =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 → B,A → C,BC → 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}, derive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A → D:</a:t>
            </a:r>
          </a:p>
          <a:p>
            <a:pPr marL="0" indent="0">
              <a:lnSpc>
                <a:spcPct val="160000"/>
              </a:lnSpc>
              <a:buFont typeface="Calibri" panose="020F0502020204030204" pitchFamily="34" charset="0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1.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 → B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(given)</a:t>
            </a:r>
          </a:p>
          <a:p>
            <a:pPr marL="0" indent="0">
              <a:lnSpc>
                <a:spcPct val="160000"/>
              </a:lnSpc>
              <a:buFont typeface="Calibri" panose="020F0502020204030204" pitchFamily="34" charset="0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2.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 → C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(given)</a:t>
            </a:r>
          </a:p>
          <a:p>
            <a:pPr marL="0" indent="0">
              <a:lnSpc>
                <a:spcPct val="160000"/>
              </a:lnSpc>
              <a:buFont typeface="Calibri" panose="020F0502020204030204" pitchFamily="34" charset="0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3.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 → BC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(by F4, from 1 and 2)</a:t>
            </a:r>
          </a:p>
          <a:p>
            <a:pPr marL="0" indent="0">
              <a:lnSpc>
                <a:spcPct val="160000"/>
              </a:lnSpc>
              <a:buFont typeface="Calibri" panose="020F0502020204030204" pitchFamily="34" charset="0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4.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BC → D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(given)</a:t>
            </a:r>
          </a:p>
          <a:p>
            <a:pPr marL="0" indent="0">
              <a:lnSpc>
                <a:spcPct val="160000"/>
              </a:lnSpc>
              <a:buFont typeface="Calibri" panose="020F0502020204030204" pitchFamily="34" charset="0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5.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 → D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(by F3, from 3 and 4)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90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DD7930-D3EF-47F1-9452-9D67E23D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内容占位符 1">
            <a:extLst>
              <a:ext uri="{FF2B5EF4-FFF2-40B4-BE49-F238E27FC236}">
                <a16:creationId xmlns:a16="http://schemas.microsoft.com/office/drawing/2014/main" id="{66CFCFEB-599E-4B27-B14B-9B5C4B656C17}"/>
              </a:ext>
            </a:extLst>
          </p:cNvPr>
          <p:cNvSpPr txBox="1">
            <a:spLocks/>
          </p:cNvSpPr>
          <p:nvPr/>
        </p:nvSpPr>
        <p:spPr>
          <a:xfrm>
            <a:off x="827584" y="404664"/>
            <a:ext cx="8229600" cy="572149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F4 (Additivity)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X→ Y , X → 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|=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 Y 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F5 (Projectivity)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 Y 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|=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 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F6 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Pseudotransitivity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 Y , Y Z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} |= 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XZ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buFont typeface="Calibri" panose="020F0502020204030204" pitchFamily="34" charset="0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 fact, F4, F5, and F6 can be derived from F1-F3.</a:t>
            </a:r>
          </a:p>
          <a:p>
            <a:pPr marL="0" indent="0">
              <a:lnSpc>
                <a:spcPct val="160000"/>
              </a:lnSpc>
              <a:buFont typeface="Calibri" panose="020F0502020204030204" pitchFamily="34" charset="0"/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Prove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X→ Y , X → Z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} |=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 → Y Z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60000"/>
              </a:lnSpc>
              <a:buFont typeface="Calibri" panose="020F0502020204030204" pitchFamily="34" charset="0"/>
              <a:buNone/>
            </a:pP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X→ Y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is given.</a:t>
            </a:r>
          </a:p>
          <a:p>
            <a:pPr marL="0" indent="0">
              <a:lnSpc>
                <a:spcPct val="160000"/>
              </a:lnSpc>
              <a:buFont typeface="Calibri" panose="020F0502020204030204" pitchFamily="34" charset="0"/>
              <a:buNone/>
            </a:pP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XX → XY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(by F2)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that is,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 → XY</a:t>
            </a:r>
            <a:endParaRPr lang="en-US" altLang="zh-CN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buFont typeface="Calibri" panose="020F0502020204030204" pitchFamily="34" charset="0"/>
              <a:buNone/>
            </a:pP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 → Z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given.</a:t>
            </a:r>
          </a:p>
          <a:p>
            <a:pPr marL="0" indent="0">
              <a:lnSpc>
                <a:spcPct val="160000"/>
              </a:lnSpc>
              <a:buFont typeface="Calibri" panose="020F0502020204030204" pitchFamily="34" charset="0"/>
              <a:buNone/>
            </a:pP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4)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 Y → Y Z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(by F2)</a:t>
            </a:r>
          </a:p>
          <a:p>
            <a:pPr marL="0" indent="0">
              <a:lnSpc>
                <a:spcPct val="160000"/>
              </a:lnSpc>
              <a:buFont typeface="Calibri" panose="020F0502020204030204" pitchFamily="34" charset="0"/>
              <a:buNone/>
            </a:pP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5)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 → Y Z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(by F3, 2) and 4))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93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124744"/>
            <a:ext cx="7546032" cy="564949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We can prove that Armstrong’s axioms are sound and complete: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Sound: if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derives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 →B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by using Armstrong’s axioms, then F |=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 → B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by Definition 1.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Complete: if F |=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M → N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by Definition 1, then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derives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M → N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by using Armstrong’s axioms.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DA3831E-61AE-4573-BD1D-316A1EE01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66132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Armstrong’s axioms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411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Algorithm to Check a FD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124744"/>
            <a:ext cx="6912768" cy="4744350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altLang="zh-CN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how do we check if </a:t>
            </a:r>
            <a:r>
              <a:rPr lang="en-US" altLang="zh-CN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 →Y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is in </a:t>
            </a:r>
            <a:r>
              <a:rPr lang="en-US" altLang="zh-CN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i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i="1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denotes the smallest set of FD’s that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• contains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, and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• is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closed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under Armstrong’s axioms.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i="1" baseline="300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closure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of F.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133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8853A1D-E4C4-4761-8EE8-9BE05504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748E1DC2-BCA3-4785-BDF0-8AF08188C8BB}"/>
              </a:ext>
            </a:extLst>
          </p:cNvPr>
          <p:cNvSpPr txBox="1"/>
          <p:nvPr/>
        </p:nvSpPr>
        <p:spPr>
          <a:xfrm>
            <a:off x="611560" y="620688"/>
            <a:ext cx="79276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latin typeface="+mj-lt"/>
              </a:rPr>
              <a:t>F = { A </a:t>
            </a:r>
            <a:r>
              <a:rPr lang="en-US" altLang="zh-CN" sz="2400" i="1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→ </a:t>
            </a:r>
            <a:r>
              <a:rPr lang="en-US" altLang="zh-CN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B, B</a:t>
            </a:r>
            <a:r>
              <a:rPr lang="en-US" altLang="zh-CN" sz="2400" i="1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→ </a:t>
            </a:r>
            <a:r>
              <a:rPr lang="en-US" altLang="zh-CN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C</a:t>
            </a:r>
            <a:r>
              <a:rPr lang="en-US" altLang="zh-CN" sz="2400" i="1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altLang="zh-CN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A</a:t>
            </a:r>
            <a:r>
              <a:rPr lang="en-US" altLang="zh-CN" sz="2400" i="1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→ </a:t>
            </a:r>
            <a:r>
              <a:rPr lang="en-US" altLang="zh-CN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C</a:t>
            </a:r>
            <a:r>
              <a:rPr lang="en-US" altLang="zh-CN" sz="2400" i="1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}</a:t>
            </a:r>
          </a:p>
          <a:p>
            <a:endParaRPr lang="en-US" altLang="zh-CN" sz="24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F</a:t>
            </a:r>
            <a:r>
              <a:rPr lang="en-US" altLang="zh-CN" sz="2400" baseline="30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+</a:t>
            </a:r>
            <a:r>
              <a:rPr lang="en-US" altLang="zh-CN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= {AB -&gt; A, AB -&gt; B, AB -&gt; C, AC -&gt; A, AC -&gt; B, </a:t>
            </a:r>
          </a:p>
          <a:p>
            <a:r>
              <a:rPr lang="en-US" altLang="zh-CN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AC -&gt; C, </a:t>
            </a:r>
            <a:r>
              <a:rPr lang="en-US" altLang="zh-CN" sz="2400" i="1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ABC -&gt; A, ABC -&gt; B, ABC -&gt; C, AB -&gt; AB, </a:t>
            </a:r>
          </a:p>
          <a:p>
            <a:r>
              <a:rPr lang="en-US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AB -&gt; BC, AB -&gt; AC, …….}</a:t>
            </a:r>
          </a:p>
          <a:p>
            <a:endParaRPr lang="en-US" sz="24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F</a:t>
            </a:r>
            <a:r>
              <a:rPr lang="en-US" altLang="zh-CN" sz="2400" baseline="30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+</a:t>
            </a:r>
            <a:r>
              <a:rPr lang="en-US" altLang="zh-CN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always has an exponential size regarding |F|.</a:t>
            </a:r>
            <a:endParaRPr lang="en-A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9552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8853A1D-E4C4-4761-8EE8-9BE05504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555A45B-5BA9-4801-8F0B-7058514B81C1}"/>
              </a:ext>
            </a:extLst>
          </p:cNvPr>
          <p:cNvSpPr txBox="1">
            <a:spLocks/>
          </p:cNvSpPr>
          <p:nvPr/>
        </p:nvSpPr>
        <p:spPr>
          <a:xfrm>
            <a:off x="457200" y="692696"/>
            <a:ext cx="8229600" cy="543346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Too expensive to compute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i="1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to verify a membership.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Instead we can compute the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closure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of X under F,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is the largest set of attributes functionally determined by X. 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Font typeface="Calibri" panose="020F0502020204030204" pitchFamily="34" charset="0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It can be proven (using additivity) that</a:t>
            </a:r>
          </a:p>
          <a:p>
            <a:pPr marL="0" indent="0">
              <a:lnSpc>
                <a:spcPct val="170000"/>
              </a:lnSpc>
              <a:buFont typeface="Calibri" panose="020F0502020204030204" pitchFamily="34" charset="0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S1: </a:t>
            </a:r>
          </a:p>
          <a:p>
            <a:pPr marL="0" indent="0">
              <a:lnSpc>
                <a:spcPct val="170000"/>
              </a:lnSpc>
              <a:buFont typeface="Calibri" panose="020F0502020204030204" pitchFamily="34" charset="0"/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Font typeface="Calibri" panose="020F0502020204030204" pitchFamily="34" charset="0"/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S2: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Font typeface="Calibri" panose="020F0502020204030204" pitchFamily="34" charset="0"/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Font typeface="Calibri" panose="020F0502020204030204" pitchFamily="34" charset="0"/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Font typeface="Calibri" panose="020F0502020204030204" pitchFamily="34" charset="0"/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B366E02-16EE-4A00-8C2F-1126ED5C4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56992"/>
            <a:ext cx="2996952" cy="6326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/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7F9FE3-CF18-4BCB-8C53-84F657D5C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653136"/>
            <a:ext cx="4635844" cy="7200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5525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5D89078-D4CB-4D53-B111-571D143C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D51EF709-DBC4-4492-9D09-9A32154EA236}"/>
              </a:ext>
            </a:extLst>
          </p:cNvPr>
          <p:cNvSpPr txBox="1"/>
          <p:nvPr/>
        </p:nvSpPr>
        <p:spPr>
          <a:xfrm>
            <a:off x="1073721" y="1052736"/>
            <a:ext cx="7927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+mj-lt"/>
              </a:rPr>
              <a:t>F = { A </a:t>
            </a:r>
            <a:r>
              <a:rPr lang="en-US" altLang="zh-CN" sz="2000" i="1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→ 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B, BC</a:t>
            </a:r>
            <a:r>
              <a:rPr lang="en-US" altLang="zh-CN" sz="2000" i="1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→ 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D</a:t>
            </a:r>
            <a:r>
              <a:rPr lang="en-US" altLang="zh-CN" sz="2000" i="1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A</a:t>
            </a:r>
            <a:r>
              <a:rPr lang="en-US" altLang="zh-CN" sz="2000" i="1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→ 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C</a:t>
            </a:r>
            <a:r>
              <a:rPr lang="en-US" altLang="zh-CN" sz="2000" i="1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}, compute {A}</a:t>
            </a:r>
            <a:r>
              <a:rPr lang="en-US" altLang="zh-CN" sz="2000" baseline="30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+</a:t>
            </a:r>
          </a:p>
          <a:p>
            <a:endParaRPr lang="en-US" altLang="zh-CN" sz="20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C5C1F450-C8A7-4E42-B1E5-67BCA3FA1F80}"/>
              </a:ext>
            </a:extLst>
          </p:cNvPr>
          <p:cNvSpPr txBox="1"/>
          <p:nvPr/>
        </p:nvSpPr>
        <p:spPr>
          <a:xfrm>
            <a:off x="1043608" y="1556792"/>
            <a:ext cx="631935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1</a:t>
            </a:r>
            <a:r>
              <a:rPr lang="en-US" sz="2000" baseline="30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st</a:t>
            </a:r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scan of F: </a:t>
            </a:r>
          </a:p>
          <a:p>
            <a:pPr lvl="0"/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X</a:t>
            </a:r>
            <a:r>
              <a:rPr lang="en-US" sz="2000" baseline="30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+ </a:t>
            </a:r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:= {A}</a:t>
            </a:r>
          </a:p>
          <a:p>
            <a:pPr lvl="0"/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X</a:t>
            </a:r>
            <a:r>
              <a:rPr lang="en-US" sz="2000" baseline="30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+ </a:t>
            </a:r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:= {A, B}</a:t>
            </a:r>
          </a:p>
          <a:p>
            <a:pPr lvl="0"/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X</a:t>
            </a:r>
            <a:r>
              <a:rPr lang="en-US" sz="2000" baseline="30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+ </a:t>
            </a:r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:= {A, B, C}</a:t>
            </a:r>
          </a:p>
          <a:p>
            <a:pPr lvl="0"/>
            <a:endParaRPr lang="en-US" sz="20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lvl="0"/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2</a:t>
            </a:r>
            <a:r>
              <a:rPr lang="en-US" sz="2000" baseline="30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nd</a:t>
            </a:r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scan of F:</a:t>
            </a:r>
          </a:p>
          <a:p>
            <a:pPr lvl="0"/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X</a:t>
            </a:r>
            <a:r>
              <a:rPr lang="en-US" sz="2000" baseline="30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+ </a:t>
            </a:r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:= {A, B, C, D }</a:t>
            </a:r>
          </a:p>
          <a:p>
            <a:pPr lvl="0"/>
            <a:endParaRPr lang="en-US" sz="20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lvl="0"/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3</a:t>
            </a:r>
            <a:r>
              <a:rPr lang="en-US" sz="2000" baseline="30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rd</a:t>
            </a:r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scan of F: no change, therefore the algorithm terminates.</a:t>
            </a:r>
          </a:p>
          <a:p>
            <a:pPr lvl="0"/>
            <a:endParaRPr lang="en-AU" sz="2000" dirty="0">
              <a:solidFill>
                <a:prstClr val="black"/>
              </a:solidFill>
              <a:latin typeface="+mj-lt"/>
            </a:endParaRPr>
          </a:p>
          <a:p>
            <a:pPr lvl="0"/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{A}</a:t>
            </a:r>
            <a:r>
              <a:rPr lang="en-US" sz="2000" baseline="30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+ </a:t>
            </a:r>
            <a:r>
              <a:rPr lang="en-US" sz="2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:= {A, B, C, D 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49ED004-52B2-4431-8DDA-9041743E216E}"/>
              </a:ext>
            </a:extLst>
          </p:cNvPr>
          <p:cNvSpPr/>
          <p:nvPr/>
        </p:nvSpPr>
        <p:spPr>
          <a:xfrm>
            <a:off x="611560" y="476672"/>
            <a:ext cx="1231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Example: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9046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2736"/>
            <a:ext cx="8229600" cy="52565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300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change := true;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while change do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begin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change := false;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for each FD W → Z in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do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	begin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	if (W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⊆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and (Z    X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then do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		begin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		X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:= X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∪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Z;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		change := true;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		end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	end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end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EA2A71-E257-4ED7-9523-F7D6ACDBF206}"/>
              </a:ext>
            </a:extLst>
          </p:cNvPr>
          <p:cNvSpPr/>
          <p:nvPr/>
        </p:nvSpPr>
        <p:spPr>
          <a:xfrm>
            <a:off x="826584" y="332656"/>
            <a:ext cx="5833648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Algorithm to compute X</a:t>
            </a:r>
            <a:r>
              <a:rPr lang="en-US" altLang="zh-CN" sz="4300" baseline="30000" dirty="0">
                <a:latin typeface="Times New Roman" pitchFamily="18" charset="0"/>
                <a:cs typeface="Times New Roman" pitchFamily="18" charset="0"/>
              </a:rPr>
              <a:t>+</a:t>
            </a:r>
            <a:endParaRPr lang="en-US" altLang="zh-CN" sz="43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46E8DBD-69FB-45D0-BEB8-159C2AC04B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41868"/>
              </p:ext>
            </p:extLst>
          </p:nvPr>
        </p:nvGraphicFramePr>
        <p:xfrm>
          <a:off x="4644008" y="3717032"/>
          <a:ext cx="14446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Formula" r:id="rId3" imgW="73800" imgH="141120" progId="Equation.Ribbit">
                  <p:embed/>
                </p:oleObj>
              </mc:Choice>
              <mc:Fallback>
                <p:oleObj name="Formula" r:id="rId3" imgW="73800" imgH="1411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4008" y="3717032"/>
                        <a:ext cx="144463" cy="277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4679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Algorithm to Compute a Candidate Key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8904" y="1124744"/>
            <a:ext cx="8229600" cy="48245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Given a relational schema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and a set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of functional dependencies on R.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key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must have the property that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= R.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Algorithm to compute a candidate key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Step 1: Assign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superkey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in F.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Step 2: Iteratively remove attributes from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while retaining the property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= R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till no reduction on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The remaining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is a key.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51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Functional Dependency</a:t>
            </a:r>
            <a:endParaRPr lang="zh-CN" altLang="en-US" sz="4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124744"/>
            <a:ext cx="8244408" cy="4744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A “good” database schema should not lead to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update anomalies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• update anomalies,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• functional dependencies,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• Armstrong Axioms,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• closures.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357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DA242DA-A1D6-4A57-9B11-0AC2D856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+mj-lt"/>
              </a:rPr>
              <a:t>20</a:t>
            </a:fld>
            <a:endParaRPr lang="zh-CN" altLang="en-US" dirty="0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56ED42-392E-429F-A6F5-8496C174A795}"/>
              </a:ext>
            </a:extLst>
          </p:cNvPr>
          <p:cNvSpPr txBox="1">
            <a:spLocks/>
          </p:cNvSpPr>
          <p:nvPr/>
        </p:nvSpPr>
        <p:spPr>
          <a:xfrm>
            <a:off x="395536" y="54868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n-US" altLang="zh-CN" sz="3000">
                <a:solidFill>
                  <a:prstClr val="black"/>
                </a:solidFill>
                <a:cs typeface="Times New Roman" pitchFamily="18" charset="0"/>
              </a:rPr>
              <a:t> </a:t>
            </a:r>
            <a:endParaRPr lang="en-US" altLang="zh-CN" dirty="0">
              <a:cs typeface="Times New Roman" pitchFamily="18" charset="0"/>
            </a:endParaRP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46B4D180-91CD-4FF6-986B-DFC9B6AE0EEA}"/>
              </a:ext>
            </a:extLst>
          </p:cNvPr>
          <p:cNvSpPr txBox="1"/>
          <p:nvPr/>
        </p:nvSpPr>
        <p:spPr>
          <a:xfrm>
            <a:off x="971600" y="1052736"/>
            <a:ext cx="8538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latin typeface="+mj-lt"/>
              </a:rPr>
              <a:t>R = {A, B, C, D} and F = { A → B, BC → D, A → C } </a:t>
            </a:r>
            <a:endParaRPr lang="en-US" altLang="zh-CN" sz="24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5" name="Right Arrow 5">
            <a:extLst>
              <a:ext uri="{FF2B5EF4-FFF2-40B4-BE49-F238E27FC236}">
                <a16:creationId xmlns:a16="http://schemas.microsoft.com/office/drawing/2014/main" id="{607D754D-566C-4EB2-A5B2-7BDECC474A46}"/>
              </a:ext>
            </a:extLst>
          </p:cNvPr>
          <p:cNvSpPr/>
          <p:nvPr/>
        </p:nvSpPr>
        <p:spPr>
          <a:xfrm>
            <a:off x="1043608" y="3789040"/>
            <a:ext cx="401935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6" name="Right Arrow 7">
            <a:extLst>
              <a:ext uri="{FF2B5EF4-FFF2-40B4-BE49-F238E27FC236}">
                <a16:creationId xmlns:a16="http://schemas.microsoft.com/office/drawing/2014/main" id="{0C3A8A94-AEB0-4994-8AC6-E432776473B8}"/>
              </a:ext>
            </a:extLst>
          </p:cNvPr>
          <p:cNvSpPr/>
          <p:nvPr/>
        </p:nvSpPr>
        <p:spPr>
          <a:xfrm>
            <a:off x="1043608" y="4869160"/>
            <a:ext cx="401935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+mj-lt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51A7AAC-1DE4-4309-9A47-DA41137A60EA}"/>
              </a:ext>
            </a:extLst>
          </p:cNvPr>
          <p:cNvSpPr txBox="1"/>
          <p:nvPr/>
        </p:nvSpPr>
        <p:spPr>
          <a:xfrm>
            <a:off x="971600" y="1772816"/>
            <a:ext cx="702628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AU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X = {A, B, C} if the left hand side of F is a super key.</a:t>
            </a:r>
          </a:p>
          <a:p>
            <a:pPr lvl="0"/>
            <a:endParaRPr lang="en-AU" sz="24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lvl="0"/>
            <a:r>
              <a:rPr lang="en-AU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A cannot be removed because {BC}</a:t>
            </a:r>
            <a:r>
              <a:rPr lang="en-AU" sz="2400" baseline="30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+</a:t>
            </a:r>
            <a:r>
              <a:rPr lang="en-AU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= {B, C, D} ≠ R</a:t>
            </a:r>
          </a:p>
          <a:p>
            <a:pPr lvl="0"/>
            <a:endParaRPr lang="en-AU" sz="24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lvl="0"/>
            <a:r>
              <a:rPr lang="en-AU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B can be removed because {AC}</a:t>
            </a:r>
            <a:r>
              <a:rPr lang="en-AU" sz="2400" baseline="30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+</a:t>
            </a:r>
            <a:r>
              <a:rPr lang="en-AU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= {A, B, C, D} = R </a:t>
            </a:r>
          </a:p>
          <a:p>
            <a:pPr lvl="0"/>
            <a:r>
              <a:rPr lang="en-AU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	X = { A, C}</a:t>
            </a:r>
          </a:p>
          <a:p>
            <a:pPr lvl="0"/>
            <a:endParaRPr lang="en-AU" sz="24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lvl="0"/>
            <a:r>
              <a:rPr lang="en-AU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C can be further removed because {A}</a:t>
            </a:r>
            <a:r>
              <a:rPr lang="en-AU" sz="2400" baseline="300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+</a:t>
            </a:r>
            <a:r>
              <a:rPr lang="en-AU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 = {A, B, C, D}</a:t>
            </a:r>
          </a:p>
          <a:p>
            <a:pPr lvl="0"/>
            <a:r>
              <a:rPr lang="en-AU" sz="2400" dirty="0">
                <a:solidFill>
                  <a:prstClr val="black"/>
                </a:solidFill>
                <a:latin typeface="+mj-lt"/>
                <a:cs typeface="Times New Roman" pitchFamily="18" charset="0"/>
              </a:rPr>
              <a:t>	X = {A}</a:t>
            </a:r>
          </a:p>
          <a:p>
            <a:pPr lvl="0"/>
            <a:endParaRPr lang="en-AU" sz="24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  <a:p>
            <a:pPr lvl="0"/>
            <a:endParaRPr lang="en-US" sz="2400" dirty="0">
              <a:solidFill>
                <a:prstClr val="black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1CAF28-5751-4812-84A5-09DBEE8912D9}"/>
              </a:ext>
            </a:extLst>
          </p:cNvPr>
          <p:cNvSpPr/>
          <p:nvPr/>
        </p:nvSpPr>
        <p:spPr>
          <a:xfrm>
            <a:off x="323528" y="260648"/>
            <a:ext cx="1231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Example: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004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Update Anomalies</a:t>
            </a:r>
            <a:endParaRPr lang="zh-CN" altLang="en-US" sz="4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24744"/>
            <a:ext cx="7632848" cy="4525963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Redundancy in a database means storing a piece of data more than once.</a:t>
            </a:r>
          </a:p>
          <a:p>
            <a:pPr algn="just"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Redundancy is often useful for efficiency and semantic reasons, but creates the potential for consistency problems.</a:t>
            </a:r>
          </a:p>
          <a:p>
            <a:pPr algn="just"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poor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redundancy control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may cause update anomalies.</a:t>
            </a:r>
          </a:p>
          <a:p>
            <a:pPr algn="just"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Consider the example relation below (adapted from “An Introduction to Database Systems” by Desai):</a:t>
            </a:r>
          </a:p>
          <a:p>
            <a:pPr marL="0" indent="0" algn="just"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8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2"/>
            <a:ext cx="8435280" cy="5257800"/>
          </a:xfrm>
        </p:spPr>
        <p:txBody>
          <a:bodyPr>
            <a:normAutofit/>
          </a:bodyPr>
          <a:lstStyle/>
          <a:p>
            <a:pPr algn="just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Modification anomalies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e.g. Jones’s phone number appears 3 times. When a phone number is changed, it must be changed in all 3 places, or the data will be inconsistent.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650141"/>
              </p:ext>
            </p:extLst>
          </p:nvPr>
        </p:nvGraphicFramePr>
        <p:xfrm>
          <a:off x="683568" y="332656"/>
          <a:ext cx="7848870" cy="4079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8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STUDENTS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Course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Phone_no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Major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Grade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Jones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237-4539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Comp </a:t>
                      </a:r>
                      <a:r>
                        <a:rPr lang="en-US" altLang="zh-CN" dirty="0" err="1"/>
                        <a:t>Sci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Smith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427-7390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Chemistry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Turner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Jones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237-4539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Comp </a:t>
                      </a:r>
                      <a:r>
                        <a:rPr lang="en-US" altLang="zh-CN" dirty="0" err="1"/>
                        <a:t>Sci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Clark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Martin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388-5183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Physics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James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Dulles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371-6259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Decision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Sci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Cook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Duke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823-7293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Mathematics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Duke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823-7293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Mathematics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Bond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Jones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237- 4539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Comp </a:t>
                      </a:r>
                      <a:r>
                        <a:rPr lang="en-US" altLang="zh-CN" dirty="0" err="1"/>
                        <a:t>Sci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Cross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Baxter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839-0827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English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Broes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347864" y="1124744"/>
            <a:ext cx="1008112" cy="28463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3347864" y="1832273"/>
            <a:ext cx="1008112" cy="28463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3347864" y="3717032"/>
            <a:ext cx="1008112" cy="28463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Connector 11"/>
          <p:cNvCxnSpPr/>
          <p:nvPr/>
        </p:nvCxnSpPr>
        <p:spPr>
          <a:xfrm>
            <a:off x="971600" y="4221088"/>
            <a:ext cx="72008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96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908720"/>
            <a:ext cx="7546032" cy="485313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Insertion anomalies: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• If Jones enrolls in another course, and a different phone number is entered, again the data will be inconsistent.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• Also, if the only way that the association between course and professor is stored in this relation, we can only enter the association when someone enrolls in the course.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Deletion anomalies: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If the last student in a course is deleted, the association between professor and course is lost.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91BBCF0-717B-4AAF-8427-4D9B55FCD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66132"/>
          </a:xfrm>
        </p:spPr>
        <p:txBody>
          <a:bodyPr>
            <a:normAutofit/>
          </a:bodyPr>
          <a:lstStyle/>
          <a:p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Update Anomalies</a:t>
            </a:r>
            <a:endParaRPr lang="zh-CN" altLang="en-US" sz="43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7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8229600" cy="638944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Functional dependencies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980728"/>
            <a:ext cx="8229600" cy="54006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A function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8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8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has the property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A generalization of keys to avoid design flaws violating the above rule.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Let X and Y be sets of attributes in R.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functionally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) determines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X → Y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zh-CN" sz="1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altLang="zh-CN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altLang="zh-CN" sz="1800" dirty="0">
                <a:latin typeface="Times New Roman" pitchFamily="18" charset="0"/>
                <a:cs typeface="Times New Roman" pitchFamily="18" charset="0"/>
              </a:rPr>
              <a:t>[X] = t</a:t>
            </a:r>
            <a:r>
              <a:rPr lang="fr-FR" altLang="zh-CN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altLang="zh-CN" sz="1800" dirty="0">
                <a:latin typeface="Times New Roman" pitchFamily="18" charset="0"/>
                <a:cs typeface="Times New Roman" pitchFamily="18" charset="0"/>
              </a:rPr>
              <a:t>[X] </a:t>
            </a:r>
            <a:r>
              <a:rPr lang="fr-FR" altLang="zh-CN" sz="1800" dirty="0" err="1">
                <a:latin typeface="Times New Roman" pitchFamily="18" charset="0"/>
                <a:cs typeface="Times New Roman" pitchFamily="18" charset="0"/>
              </a:rPr>
              <a:t>implies</a:t>
            </a:r>
            <a:r>
              <a:rPr lang="fr-FR" altLang="zh-CN" sz="1800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fr-FR" altLang="zh-CN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altLang="zh-CN" sz="1800" dirty="0">
                <a:latin typeface="Times New Roman" pitchFamily="18" charset="0"/>
                <a:cs typeface="Times New Roman" pitchFamily="18" charset="0"/>
              </a:rPr>
              <a:t>[Y ] = t</a:t>
            </a:r>
            <a:r>
              <a:rPr lang="fr-FR" altLang="zh-CN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altLang="zh-CN" sz="1800" dirty="0">
                <a:latin typeface="Times New Roman" pitchFamily="18" charset="0"/>
                <a:cs typeface="Times New Roman" pitchFamily="18" charset="0"/>
              </a:rPr>
              <a:t>[Y ]. 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fr-FR" altLang="zh-CN" sz="1800" dirty="0">
                <a:latin typeface="Times New Roman" pitchFamily="18" charset="0"/>
                <a:cs typeface="Times New Roman" pitchFamily="18" charset="0"/>
              </a:rPr>
              <a:t>i.e., f (t(X)) = t [Y]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We also say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X →Y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functional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dependency, and that Y is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functionally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dependent on X.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X is called the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left side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, Y the 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right side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of the dependency.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67744" y="1700808"/>
                <a:ext cx="4279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𝑖𝑓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 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Cambria Math"/>
                      </a:rPr>
                      <m:t>and</m:t>
                    </m:r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𝑦</m:t>
                    </m:r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Cambria Math"/>
                      </a:rPr>
                      <m:t>then</m:t>
                    </m:r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𝑦</m:t>
                    </m:r>
                  </m:oMath>
                </a14:m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) .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700808"/>
                <a:ext cx="4279441" cy="369332"/>
              </a:xfrm>
              <a:prstGeom prst="rect">
                <a:avLst/>
              </a:prstGeom>
              <a:blipFill>
                <a:blip r:embed="rId2"/>
                <a:stretch>
                  <a:fillRect l="-427" t="-8197" r="-85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045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764704"/>
            <a:ext cx="769004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• For every Name, there is a unique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Phone_no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and Major, assume Name is unique;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• For every Course, there is a unique Prof;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• For every Name and Course, there is a unique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Grade.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4FD1525-5A79-47D5-A90B-0425618C5090}"/>
              </a:ext>
            </a:extLst>
          </p:cNvPr>
          <p:cNvSpPr/>
          <p:nvPr/>
        </p:nvSpPr>
        <p:spPr>
          <a:xfrm>
            <a:off x="827584" y="332656"/>
            <a:ext cx="2361544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300" dirty="0"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41598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E29C6A9-4D38-4529-B7A3-1717F9AB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29CAB-4BA8-4555-AFD6-F5E00FA58E1E}"/>
              </a:ext>
            </a:extLst>
          </p:cNvPr>
          <p:cNvSpPr txBox="1">
            <a:spLocks/>
          </p:cNvSpPr>
          <p:nvPr/>
        </p:nvSpPr>
        <p:spPr>
          <a:xfrm>
            <a:off x="683568" y="260648"/>
            <a:ext cx="8229600" cy="612068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In this example: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	{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} →{</a:t>
            </a:r>
            <a:r>
              <a:rPr lang="en-US" altLang="zh-CN" sz="1800" i="1" dirty="0" err="1">
                <a:latin typeface="Times New Roman" pitchFamily="18" charset="0"/>
                <a:cs typeface="Times New Roman" pitchFamily="18" charset="0"/>
              </a:rPr>
              <a:t>Phone_no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 , Major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	{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Course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} → {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Prof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	{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Name , Course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} → {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Grade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We can also show these in a diagram like this one: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Notice that other FD’s follow from these: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		  {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} → {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Major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	{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Course , Grade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} → {</a:t>
            </a:r>
            <a:r>
              <a:rPr lang="en-US" altLang="zh-CN" sz="1800" i="1" dirty="0">
                <a:latin typeface="Times New Roman" pitchFamily="18" charset="0"/>
                <a:cs typeface="Times New Roman" pitchFamily="18" charset="0"/>
              </a:rPr>
              <a:t>Prof , Grade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CFCADEE-C1BC-4EFE-8168-D636B6F3787B}"/>
              </a:ext>
            </a:extLst>
          </p:cNvPr>
          <p:cNvSpPr txBox="1">
            <a:spLocks/>
          </p:cNvSpPr>
          <p:nvPr/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C6B0024-C938-4100-A401-26474B8EB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02127"/>
              </p:ext>
            </p:extLst>
          </p:nvPr>
        </p:nvGraphicFramePr>
        <p:xfrm>
          <a:off x="1624308" y="3633237"/>
          <a:ext cx="649885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Course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Phone_no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Major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Grade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BCEA5721-7F94-4D02-AA8A-B793E83AD1AB}"/>
              </a:ext>
            </a:extLst>
          </p:cNvPr>
          <p:cNvGrpSpPr/>
          <p:nvPr/>
        </p:nvGrpSpPr>
        <p:grpSpPr>
          <a:xfrm>
            <a:off x="2220619" y="3306758"/>
            <a:ext cx="5392835" cy="1556335"/>
            <a:chOff x="2263919" y="3456841"/>
            <a:chExt cx="5392835" cy="155633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7EEBB79-ACF0-43B5-B500-F2B23A54AF15}"/>
                </a:ext>
              </a:extLst>
            </p:cNvPr>
            <p:cNvGrpSpPr/>
            <p:nvPr/>
          </p:nvGrpSpPr>
          <p:grpSpPr>
            <a:xfrm>
              <a:off x="2263919" y="3456841"/>
              <a:ext cx="3240360" cy="298724"/>
              <a:chOff x="1907704" y="4365104"/>
              <a:chExt cx="3240360" cy="298724"/>
            </a:xfrm>
          </p:grpSpPr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E4710145-F553-4D10-A55F-36552829160C}"/>
                  </a:ext>
                </a:extLst>
              </p:cNvPr>
              <p:cNvCxnSpPr/>
              <p:nvPr/>
            </p:nvCxnSpPr>
            <p:spPr>
              <a:xfrm flipV="1">
                <a:off x="1907704" y="4365104"/>
                <a:ext cx="0" cy="2880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69C747A2-898F-4B2B-8D03-0CAC0D18DA13}"/>
                  </a:ext>
                </a:extLst>
              </p:cNvPr>
              <p:cNvCxnSpPr/>
              <p:nvPr/>
            </p:nvCxnSpPr>
            <p:spPr>
              <a:xfrm>
                <a:off x="1907704" y="4365104"/>
                <a:ext cx="32403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AB0B1114-84B0-4F8C-B4D8-845F7A95F7AD}"/>
                  </a:ext>
                </a:extLst>
              </p:cNvPr>
              <p:cNvCxnSpPr/>
              <p:nvPr/>
            </p:nvCxnSpPr>
            <p:spPr>
              <a:xfrm>
                <a:off x="5148064" y="4365104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2737300E-6031-4E7B-9A9E-934B0D7E357C}"/>
                  </a:ext>
                </a:extLst>
              </p:cNvPr>
              <p:cNvCxnSpPr/>
              <p:nvPr/>
            </p:nvCxnSpPr>
            <p:spPr>
              <a:xfrm>
                <a:off x="4139952" y="4375796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1D6E3B6-1E1C-4505-89F3-95694917D059}"/>
                </a:ext>
              </a:extLst>
            </p:cNvPr>
            <p:cNvGrpSpPr/>
            <p:nvPr/>
          </p:nvGrpSpPr>
          <p:grpSpPr>
            <a:xfrm>
              <a:off x="2289799" y="4149080"/>
              <a:ext cx="5366955" cy="864096"/>
              <a:chOff x="2301389" y="4149080"/>
              <a:chExt cx="5366955" cy="864096"/>
            </a:xfrm>
          </p:grpSpPr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EDB51614-CB3D-45F1-9179-ACDAB5397EE4}"/>
                  </a:ext>
                </a:extLst>
              </p:cNvPr>
              <p:cNvCxnSpPr/>
              <p:nvPr/>
            </p:nvCxnSpPr>
            <p:spPr>
              <a:xfrm>
                <a:off x="3275856" y="4423321"/>
                <a:ext cx="330554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1F794B03-FD19-4E0B-AA41-C8DBBB5900FE}"/>
                  </a:ext>
                </a:extLst>
              </p:cNvPr>
              <p:cNvCxnSpPr/>
              <p:nvPr/>
            </p:nvCxnSpPr>
            <p:spPr>
              <a:xfrm flipV="1">
                <a:off x="3275856" y="4149080"/>
                <a:ext cx="0" cy="2880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07C5BAB2-7BC1-4FAF-B495-D9B438A5F275}"/>
                  </a:ext>
                </a:extLst>
              </p:cNvPr>
              <p:cNvCxnSpPr/>
              <p:nvPr/>
            </p:nvCxnSpPr>
            <p:spPr>
              <a:xfrm flipV="1">
                <a:off x="6581398" y="4149080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8880DD76-5B5D-4DA7-8CFE-7A2CC2515413}"/>
                  </a:ext>
                </a:extLst>
              </p:cNvPr>
              <p:cNvGrpSpPr/>
              <p:nvPr/>
            </p:nvGrpSpPr>
            <p:grpSpPr>
              <a:xfrm>
                <a:off x="2301389" y="4149080"/>
                <a:ext cx="5366955" cy="864096"/>
                <a:chOff x="2301389" y="4149080"/>
                <a:chExt cx="5366955" cy="864096"/>
              </a:xfrm>
            </p:grpSpPr>
            <p:grpSp>
              <p:nvGrpSpPr>
                <p:cNvPr id="13" name="组合 12">
                  <a:extLst>
                    <a:ext uri="{FF2B5EF4-FFF2-40B4-BE49-F238E27FC236}">
                      <a16:creationId xmlns:a16="http://schemas.microsoft.com/office/drawing/2014/main" id="{C1FF34A4-90B1-4CA5-A719-E6977CA6E55D}"/>
                    </a:ext>
                  </a:extLst>
                </p:cNvPr>
                <p:cNvGrpSpPr/>
                <p:nvPr/>
              </p:nvGrpSpPr>
              <p:grpSpPr>
                <a:xfrm>
                  <a:off x="2301389" y="4509120"/>
                  <a:ext cx="974467" cy="288032"/>
                  <a:chOff x="2301389" y="4581128"/>
                  <a:chExt cx="974467" cy="288032"/>
                </a:xfrm>
              </p:grpSpPr>
              <p:cxnSp>
                <p:nvCxnSpPr>
                  <p:cNvPr id="17" name="直接连接符 16">
                    <a:extLst>
                      <a:ext uri="{FF2B5EF4-FFF2-40B4-BE49-F238E27FC236}">
                        <a16:creationId xmlns:a16="http://schemas.microsoft.com/office/drawing/2014/main" id="{817AE403-E770-4BB5-B1B8-B96DA5988DCB}"/>
                      </a:ext>
                    </a:extLst>
                  </p:cNvPr>
                  <p:cNvCxnSpPr/>
                  <p:nvPr/>
                </p:nvCxnSpPr>
                <p:spPr>
                  <a:xfrm>
                    <a:off x="2301389" y="4869160"/>
                    <a:ext cx="974467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连接符 17">
                    <a:extLst>
                      <a:ext uri="{FF2B5EF4-FFF2-40B4-BE49-F238E27FC236}">
                        <a16:creationId xmlns:a16="http://schemas.microsoft.com/office/drawing/2014/main" id="{88740607-D534-44A2-95D3-16BC2D842E9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275856" y="4581128"/>
                    <a:ext cx="0" cy="28803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>
                    <a:extLst>
                      <a:ext uri="{FF2B5EF4-FFF2-40B4-BE49-F238E27FC236}">
                        <a16:creationId xmlns:a16="http://schemas.microsoft.com/office/drawing/2014/main" id="{F4807B7D-70CB-45E6-A6BE-E76D8B300E9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319038" y="4581128"/>
                    <a:ext cx="0" cy="28803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0304807E-859B-478F-B8DB-DF4998137F4A}"/>
                    </a:ext>
                  </a:extLst>
                </p:cNvPr>
                <p:cNvCxnSpPr/>
                <p:nvPr/>
              </p:nvCxnSpPr>
              <p:spPr>
                <a:xfrm flipV="1">
                  <a:off x="7668344" y="4149080"/>
                  <a:ext cx="0" cy="86409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5E0EFA23-3E05-495E-A097-B9955F5AE96F}"/>
                    </a:ext>
                  </a:extLst>
                </p:cNvPr>
                <p:cNvCxnSpPr/>
                <p:nvPr/>
              </p:nvCxnSpPr>
              <p:spPr>
                <a:xfrm>
                  <a:off x="2788622" y="5013176"/>
                  <a:ext cx="487972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46526109-F907-4BCA-8964-C491DD62CA08}"/>
                    </a:ext>
                  </a:extLst>
                </p:cNvPr>
                <p:cNvCxnSpPr/>
                <p:nvPr/>
              </p:nvCxnSpPr>
              <p:spPr>
                <a:xfrm flipV="1">
                  <a:off x="2788622" y="4797152"/>
                  <a:ext cx="0" cy="21602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83399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908720"/>
            <a:ext cx="8229600" cy="55054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be a set of FD’s.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Definition 1: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 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inferred from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(or that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infers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 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), written in</a:t>
            </a:r>
          </a:p>
          <a:p>
            <a:pPr marL="0" indent="0" algn="ctr">
              <a:lnSpc>
                <a:spcPct val="160000"/>
              </a:lnSpc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|=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X→ Y</a:t>
            </a:r>
          </a:p>
          <a:p>
            <a:pPr algn="just"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if any relation instance satisfying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must also satisfy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 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Impossible to list every relation to verify if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 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inferred from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6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set 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ρ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of derivation rules are required, such that: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a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→ 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inferred from F according to Definition 1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it can be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derived using 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CD02C3B-33EB-44D4-87F4-50500C93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96" y="404664"/>
            <a:ext cx="8229600" cy="638944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Functional dependencies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98396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1429</Words>
  <Application>Microsoft Office PowerPoint</Application>
  <PresentationFormat>全屏显示(4:3)</PresentationFormat>
  <Paragraphs>249</Paragraphs>
  <Slides>20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Times New Roman</vt:lpstr>
      <vt:lpstr>回顾</vt:lpstr>
      <vt:lpstr>Formula</vt:lpstr>
      <vt:lpstr>Functional Dependency</vt:lpstr>
      <vt:lpstr>Functional Dependency</vt:lpstr>
      <vt:lpstr>Update Anomalies</vt:lpstr>
      <vt:lpstr>PowerPoint 演示文稿</vt:lpstr>
      <vt:lpstr>Update Anomalies</vt:lpstr>
      <vt:lpstr>Functional dependencies</vt:lpstr>
      <vt:lpstr>PowerPoint 演示文稿</vt:lpstr>
      <vt:lpstr>PowerPoint 演示文稿</vt:lpstr>
      <vt:lpstr>Functional dependencies</vt:lpstr>
      <vt:lpstr>Armstrong’s axioms (1974)</vt:lpstr>
      <vt:lpstr>PowerPoint 演示文稿</vt:lpstr>
      <vt:lpstr>PowerPoint 演示文稿</vt:lpstr>
      <vt:lpstr>Armstrong’s axioms</vt:lpstr>
      <vt:lpstr>Algorithm to Check a FD</vt:lpstr>
      <vt:lpstr>PowerPoint 演示文稿</vt:lpstr>
      <vt:lpstr>PowerPoint 演示文稿</vt:lpstr>
      <vt:lpstr>PowerPoint 演示文稿</vt:lpstr>
      <vt:lpstr>PowerPoint 演示文稿</vt:lpstr>
      <vt:lpstr>Algorithm to Compute a Candidate Key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Dependency</dc:title>
  <dc:creator>Kai Wang</dc:creator>
  <cp:lastModifiedBy>Kai Wang</cp:lastModifiedBy>
  <cp:revision>44</cp:revision>
  <dcterms:created xsi:type="dcterms:W3CDTF">2019-01-02T03:19:56Z</dcterms:created>
  <dcterms:modified xsi:type="dcterms:W3CDTF">2019-03-03T03:02:06Z</dcterms:modified>
</cp:coreProperties>
</file>