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CF69F8D-6140-4EE5-8BD3-96755FCE99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49DE16-A109-4217-85AA-333C2253F3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420CA-FD67-4E15-8886-90FEBD83EE1B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FEF4D-A557-496F-99AC-C7824D737C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74FC42-AB9C-4A69-8218-4DB4AAF912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3A4B2-549B-4829-8B43-5A76AA34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1D20436-808D-4BFD-91C0-40FB78BB8666}" type="datetimeFigureOut">
              <a:rPr lang="en-AU" smtClean="0"/>
              <a:pPr/>
              <a:t>15/02/2019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3E8672F-5B59-48C3-9388-EF08A034703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264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30DF8B5E-8348-4424-92DB-866A65E5AE21}" type="datetime1">
              <a:rPr lang="en-US" altLang="zh-CN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354902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30DF8B5E-8348-4424-92DB-866A65E5AE21}" type="datetime1">
              <a:rPr lang="en-US" altLang="zh-CN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290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30DF8B5E-8348-4424-92DB-866A65E5AE21}" type="datetime1">
              <a:rPr lang="en-US" altLang="zh-CN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577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0404"/>
            <a:ext cx="7543800" cy="8563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1" cy="470916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122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30DF8B5E-8348-4424-92DB-866A65E5AE21}" type="datetime1">
              <a:rPr lang="en-US" altLang="zh-CN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15752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30DF8B5E-8348-4424-92DB-866A65E5AE21}" type="datetime1">
              <a:rPr lang="en-US" altLang="zh-CN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646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30DF8B5E-8348-4424-92DB-866A65E5AE21}" type="datetime1">
              <a:rPr lang="en-US" altLang="zh-CN" smtClean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909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30DF8B5E-8348-4424-92DB-866A65E5AE21}" type="datetime1">
              <a:rPr lang="en-US" altLang="zh-CN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773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30DF8B5E-8348-4424-92DB-866A65E5AE21}" type="datetime1">
              <a:rPr lang="en-US" altLang="zh-CN" smtClean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310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0DF8B5E-8348-4424-92DB-866A65E5AE21}" type="datetime1">
              <a:rPr lang="en-US" altLang="zh-CN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135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30DF8B5E-8348-4424-92DB-866A65E5AE21}" type="datetime1">
              <a:rPr lang="en-US" altLang="zh-CN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025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80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43000"/>
            <a:ext cx="7543801" cy="4726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10668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990600"/>
            <a:ext cx="6066504" cy="4927600"/>
          </a:xfrm>
        </p:spPr>
        <p:txBody>
          <a:bodyPr anchor="ctr">
            <a:normAutofit/>
          </a:bodyPr>
          <a:lstStyle/>
          <a:p>
            <a:r>
              <a:rPr lang="en-AU" sz="6600" dirty="0">
                <a:solidFill>
                  <a:schemeClr val="tx2"/>
                </a:solidFill>
              </a:rPr>
              <a:t>Conceptual Database Design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87308" y="6459785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6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155397"/>
              </p:ext>
            </p:extLst>
          </p:nvPr>
        </p:nvGraphicFramePr>
        <p:xfrm>
          <a:off x="457200" y="2087882"/>
          <a:ext cx="8229600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</a:rPr>
                        <a:t>Schema (Intension)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RESEACHER</a:t>
                      </a: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Name, </a:t>
                      </a:r>
                      <a:r>
                        <a:rPr lang="en-AU" dirty="0" err="1">
                          <a:latin typeface="Times New Roman" panose="02020603050405020304" pitchFamily="18" charset="0"/>
                        </a:rPr>
                        <a:t>Payroll_no</a:t>
                      </a:r>
                      <a:r>
                        <a:rPr lang="en-AU" dirty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AU" dirty="0" err="1">
                          <a:latin typeface="Times New Roman" panose="02020603050405020304" pitchFamily="18" charset="0"/>
                        </a:rPr>
                        <a:t>No_of_students</a:t>
                      </a:r>
                      <a:r>
                        <a:rPr lang="en-AU" dirty="0">
                          <a:latin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DEPARTMENT</a:t>
                      </a: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</a:rPr>
                        <a:t>Instances (Extension)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(Dr C.C. Chen, 230-0013, 3, Neural Networks)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(Dr R. Wilkinson, 231-0091, 1, Databases)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Computer Science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Times New Roman" panose="02020603050405020304" pitchFamily="18" charset="0"/>
                        </a:rPr>
                        <a:t>Psychology</a:t>
                      </a: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Management</a:t>
                      </a:r>
                    </a:p>
                    <a:p>
                      <a:pPr algn="ctr"/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An entity type usually has a </a:t>
            </a:r>
            <a:r>
              <a:rPr lang="en-AU" i="1" dirty="0">
                <a:latin typeface="+mj-lt"/>
              </a:rPr>
              <a:t>key</a:t>
            </a:r>
            <a:r>
              <a:rPr lang="en-AU" dirty="0">
                <a:latin typeface="+mj-lt"/>
              </a:rPr>
              <a:t>: a set of attributes that uniquely identifies an entity. For example:</a:t>
            </a:r>
          </a:p>
          <a:p>
            <a:pPr lvl="1">
              <a:lnSpc>
                <a:spcPct val="150000"/>
              </a:lnSpc>
            </a:pPr>
            <a:r>
              <a:rPr lang="en-AU" dirty="0">
                <a:latin typeface="+mj-lt"/>
              </a:rPr>
              <a:t>{payroll number} is a key of RESEARCHER,</a:t>
            </a:r>
          </a:p>
          <a:p>
            <a:pPr lvl="1">
              <a:lnSpc>
                <a:spcPct val="150000"/>
              </a:lnSpc>
            </a:pPr>
            <a:r>
              <a:rPr lang="en-AU" dirty="0">
                <a:latin typeface="+mj-lt"/>
              </a:rPr>
              <a:t>{name} is a key of DEPARTMENT.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There may be more than one possible key.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An important constraint is the key constraint: in any extension of the entity type, there cannot be two entities having the same values for their key attributes.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We can describe schemata with composite attributes using ()’s and with multi-valued attributes using {}’s. e.g.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21996"/>
              </p:ext>
            </p:extLst>
          </p:nvPr>
        </p:nvGraphicFramePr>
        <p:xfrm>
          <a:off x="822325" y="1846263"/>
          <a:ext cx="7543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CAR</a:t>
                      </a: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Registration(Registration No, State), Make, Model, Year, {Colour}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((ARQ) 595, Vic), Datsun, 120Y, 1972, {green})</a:t>
                      </a: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((8HR) 696, WA), Mazda, 929, 1979, {grey, black})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0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+mj-lt"/>
              </a:rPr>
              <a:t>Entities and their attributes can also be described with Entity-Relationship Diagrams (ERDs). e.g.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76400" y="2133600"/>
            <a:ext cx="5560541" cy="3728651"/>
            <a:chOff x="2364259" y="2895600"/>
            <a:chExt cx="5560541" cy="3728651"/>
          </a:xfrm>
        </p:grpSpPr>
        <p:sp>
          <p:nvSpPr>
            <p:cNvPr id="7" name="Oval 6"/>
            <p:cNvSpPr/>
            <p:nvPr/>
          </p:nvSpPr>
          <p:spPr>
            <a:xfrm>
              <a:off x="2895600" y="2895600"/>
              <a:ext cx="19812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Registration</a:t>
              </a:r>
            </a:p>
            <a:p>
              <a:pPr algn="ctr"/>
              <a:r>
                <a:rPr lang="en-AU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Number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342370" y="3962400"/>
              <a:ext cx="20574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u="sng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Registration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61570" y="2901778"/>
              <a:ext cx="17526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State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364259" y="5766486"/>
              <a:ext cx="1217141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Make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38600" y="5817972"/>
              <a:ext cx="133247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Model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819260" y="5938451"/>
              <a:ext cx="116308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Year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400800" y="4457700"/>
              <a:ext cx="1524000" cy="1104900"/>
              <a:chOff x="7086600" y="4182762"/>
              <a:chExt cx="1524000" cy="1104900"/>
            </a:xfrm>
          </p:grpSpPr>
          <p:sp>
            <p:nvSpPr>
              <p:cNvPr id="10" name="Donut 9"/>
              <p:cNvSpPr/>
              <p:nvPr/>
            </p:nvSpPr>
            <p:spPr>
              <a:xfrm>
                <a:off x="7086600" y="4182762"/>
                <a:ext cx="1524000" cy="1104900"/>
              </a:xfrm>
              <a:prstGeom prst="donut">
                <a:avLst>
                  <a:gd name="adj" fmla="val 701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410450" y="4550546"/>
                <a:ext cx="876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Times New Roman" panose="02020603050405020304" pitchFamily="18" charset="0"/>
                  </a:rPr>
                  <a:t>Colour</a:t>
                </a:r>
                <a:endParaRPr lang="en-AU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67200" y="4953000"/>
              <a:ext cx="1219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CAR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9" idx="3"/>
              <a:endCxn id="8" idx="0"/>
            </p:cNvCxnSpPr>
            <p:nvPr/>
          </p:nvCxnSpPr>
          <p:spPr>
            <a:xfrm flipH="1">
              <a:off x="5371070" y="3487145"/>
              <a:ext cx="447162" cy="475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5"/>
              <a:endCxn id="8" idx="0"/>
            </p:cNvCxnSpPr>
            <p:nvPr/>
          </p:nvCxnSpPr>
          <p:spPr>
            <a:xfrm>
              <a:off x="4586660" y="3676089"/>
              <a:ext cx="784410" cy="28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4"/>
              <a:endCxn id="17" idx="0"/>
            </p:cNvCxnSpPr>
            <p:nvPr/>
          </p:nvCxnSpPr>
          <p:spPr>
            <a:xfrm flipH="1">
              <a:off x="4876800" y="4648200"/>
              <a:ext cx="49427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1"/>
              <a:endCxn id="11" idx="7"/>
            </p:cNvCxnSpPr>
            <p:nvPr/>
          </p:nvCxnSpPr>
          <p:spPr>
            <a:xfrm flipH="1">
              <a:off x="3403154" y="5181600"/>
              <a:ext cx="864046" cy="685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2"/>
              <a:endCxn id="12" idx="0"/>
            </p:cNvCxnSpPr>
            <p:nvPr/>
          </p:nvCxnSpPr>
          <p:spPr>
            <a:xfrm flipH="1">
              <a:off x="4704835" y="5410200"/>
              <a:ext cx="171965" cy="407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3"/>
              <a:endCxn id="13" idx="0"/>
            </p:cNvCxnSpPr>
            <p:nvPr/>
          </p:nvCxnSpPr>
          <p:spPr>
            <a:xfrm>
              <a:off x="5486400" y="5181600"/>
              <a:ext cx="914400" cy="756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7" idx="3"/>
              <a:endCxn id="10" idx="2"/>
            </p:cNvCxnSpPr>
            <p:nvPr/>
          </p:nvCxnSpPr>
          <p:spPr>
            <a:xfrm flipV="1">
              <a:off x="5486400" y="5010150"/>
              <a:ext cx="914400" cy="171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15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A </a:t>
            </a:r>
            <a:r>
              <a:rPr lang="en-AU" i="1" dirty="0">
                <a:latin typeface="+mj-lt"/>
              </a:rPr>
              <a:t>relationship</a:t>
            </a:r>
            <a:r>
              <a:rPr lang="en-AU" dirty="0">
                <a:latin typeface="+mj-lt"/>
              </a:rPr>
              <a:t> represents an association between things.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A </a:t>
            </a:r>
            <a:r>
              <a:rPr lang="en-AU" i="1" dirty="0">
                <a:latin typeface="+mj-lt"/>
              </a:rPr>
              <a:t>relationship</a:t>
            </a:r>
            <a:r>
              <a:rPr lang="en-AU" dirty="0">
                <a:latin typeface="+mj-lt"/>
              </a:rPr>
              <a:t> type </a:t>
            </a:r>
            <a:r>
              <a:rPr lang="en-AU" i="1" dirty="0">
                <a:latin typeface="+mj-lt"/>
              </a:rPr>
              <a:t>R</a:t>
            </a:r>
            <a:r>
              <a:rPr lang="en-AU" dirty="0">
                <a:latin typeface="+mj-lt"/>
              </a:rPr>
              <a:t> among </a:t>
            </a:r>
            <a:r>
              <a:rPr lang="en-AU" i="1" dirty="0">
                <a:latin typeface="+mj-lt"/>
              </a:rPr>
              <a:t>n</a:t>
            </a:r>
            <a:r>
              <a:rPr lang="en-AU" dirty="0">
                <a:latin typeface="+mj-lt"/>
              </a:rPr>
              <a:t> entity types </a:t>
            </a:r>
            <a:r>
              <a:rPr lang="en-AU" i="1" dirty="0">
                <a:latin typeface="+mj-lt"/>
              </a:rPr>
              <a:t>E</a:t>
            </a:r>
            <a:r>
              <a:rPr lang="en-AU" i="1" baseline="-25000" dirty="0">
                <a:latin typeface="+mj-lt"/>
              </a:rPr>
              <a:t>1</a:t>
            </a:r>
            <a:r>
              <a:rPr lang="en-AU" i="1" dirty="0">
                <a:latin typeface="+mj-lt"/>
              </a:rPr>
              <a:t>, . . . , E</a:t>
            </a:r>
            <a:r>
              <a:rPr lang="en-AU" i="1" baseline="-25000" dirty="0">
                <a:latin typeface="+mj-lt"/>
              </a:rPr>
              <a:t>n</a:t>
            </a:r>
            <a:r>
              <a:rPr lang="en-AU" dirty="0">
                <a:latin typeface="+mj-lt"/>
              </a:rPr>
              <a:t> is a set of associations among entities from these types.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Mathematically, a relationship type </a:t>
            </a:r>
            <a:r>
              <a:rPr lang="en-AU" i="1" dirty="0">
                <a:latin typeface="+mj-lt"/>
              </a:rPr>
              <a:t>R</a:t>
            </a:r>
            <a:r>
              <a:rPr lang="en-AU" dirty="0">
                <a:latin typeface="+mj-lt"/>
              </a:rPr>
              <a:t> among entity types </a:t>
            </a:r>
            <a:r>
              <a:rPr lang="en-AU" i="1" dirty="0">
                <a:latin typeface="+mj-lt"/>
              </a:rPr>
              <a:t>E</a:t>
            </a:r>
            <a:r>
              <a:rPr lang="en-AU" i="1" baseline="-25000" dirty="0">
                <a:latin typeface="+mj-lt"/>
              </a:rPr>
              <a:t>1</a:t>
            </a:r>
            <a:r>
              <a:rPr lang="en-AU" i="1" dirty="0">
                <a:latin typeface="+mj-lt"/>
              </a:rPr>
              <a:t>, . . . , E</a:t>
            </a:r>
            <a:r>
              <a:rPr lang="en-AU" i="1" baseline="-25000" dirty="0">
                <a:latin typeface="+mj-lt"/>
              </a:rPr>
              <a:t>n</a:t>
            </a:r>
            <a:r>
              <a:rPr lang="en-AU" dirty="0">
                <a:latin typeface="+mj-lt"/>
              </a:rPr>
              <a:t> is a subset of </a:t>
            </a:r>
            <a:r>
              <a:rPr lang="en-AU" i="1" dirty="0">
                <a:latin typeface="+mj-lt"/>
              </a:rPr>
              <a:t>E</a:t>
            </a:r>
            <a:r>
              <a:rPr lang="en-AU" i="1" baseline="-25000" dirty="0">
                <a:latin typeface="+mj-lt"/>
              </a:rPr>
              <a:t>1</a:t>
            </a:r>
            <a:r>
              <a:rPr lang="en-AU" i="1" dirty="0">
                <a:latin typeface="+mj-lt"/>
              </a:rPr>
              <a:t> × . . . × E</a:t>
            </a:r>
            <a:r>
              <a:rPr lang="en-AU" i="1" baseline="-25000" dirty="0">
                <a:latin typeface="+mj-lt"/>
              </a:rPr>
              <a:t>n</a:t>
            </a:r>
            <a:r>
              <a:rPr lang="en-AU" dirty="0">
                <a:latin typeface="+mj-lt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Each instance </a:t>
            </a:r>
            <a:r>
              <a:rPr lang="en-AU" i="1" dirty="0">
                <a:latin typeface="+mj-lt"/>
              </a:rPr>
              <a:t>r = (e</a:t>
            </a:r>
            <a:r>
              <a:rPr lang="en-AU" i="1" baseline="-25000" dirty="0">
                <a:latin typeface="+mj-lt"/>
              </a:rPr>
              <a:t>1</a:t>
            </a:r>
            <a:r>
              <a:rPr lang="en-AU" i="1" dirty="0">
                <a:latin typeface="+mj-lt"/>
              </a:rPr>
              <a:t>, . . . , e</a:t>
            </a:r>
            <a:r>
              <a:rPr lang="en-AU" i="1" baseline="-25000" dirty="0">
                <a:latin typeface="+mj-lt"/>
              </a:rPr>
              <a:t>n</a:t>
            </a:r>
            <a:r>
              <a:rPr lang="en-AU" i="1" dirty="0">
                <a:latin typeface="+mj-lt"/>
              </a:rPr>
              <a:t>)</a:t>
            </a:r>
            <a:r>
              <a:rPr lang="en-AU" dirty="0">
                <a:latin typeface="+mj-lt"/>
              </a:rPr>
              <a:t> in </a:t>
            </a:r>
            <a:r>
              <a:rPr lang="en-AU" i="1" dirty="0">
                <a:latin typeface="+mj-lt"/>
              </a:rPr>
              <a:t>R</a:t>
            </a:r>
            <a:r>
              <a:rPr lang="en-AU" dirty="0">
                <a:latin typeface="+mj-lt"/>
              </a:rPr>
              <a:t> is a relationship.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We say that </a:t>
            </a:r>
            <a:r>
              <a:rPr lang="en-AU" i="1" dirty="0">
                <a:latin typeface="+mj-lt"/>
              </a:rPr>
              <a:t>E</a:t>
            </a:r>
            <a:r>
              <a:rPr lang="en-AU" i="1" baseline="-25000" dirty="0">
                <a:latin typeface="+mj-lt"/>
              </a:rPr>
              <a:t>1</a:t>
            </a:r>
            <a:r>
              <a:rPr lang="en-AU" i="1" dirty="0">
                <a:latin typeface="+mj-lt"/>
              </a:rPr>
              <a:t>, . . . , E</a:t>
            </a:r>
            <a:r>
              <a:rPr lang="en-AU" i="1" baseline="-25000" dirty="0">
                <a:latin typeface="+mj-lt"/>
              </a:rPr>
              <a:t>n</a:t>
            </a:r>
            <a:r>
              <a:rPr lang="en-AU" i="1" dirty="0">
                <a:latin typeface="+mj-lt"/>
              </a:rPr>
              <a:t> </a:t>
            </a:r>
            <a:r>
              <a:rPr lang="en-AU" dirty="0">
                <a:latin typeface="+mj-lt"/>
              </a:rPr>
              <a:t>participate in </a:t>
            </a:r>
            <a:r>
              <a:rPr lang="en-AU" i="1" dirty="0">
                <a:latin typeface="+mj-lt"/>
              </a:rPr>
              <a:t>R</a:t>
            </a:r>
            <a:r>
              <a:rPr lang="en-AU" dirty="0">
                <a:latin typeface="+mj-lt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Similarly if </a:t>
            </a:r>
            <a:r>
              <a:rPr lang="en-AU" i="1" dirty="0">
                <a:latin typeface="+mj-lt"/>
              </a:rPr>
              <a:t>r = (e</a:t>
            </a:r>
            <a:r>
              <a:rPr lang="en-AU" i="1" baseline="-25000" dirty="0">
                <a:latin typeface="+mj-lt"/>
              </a:rPr>
              <a:t>1</a:t>
            </a:r>
            <a:r>
              <a:rPr lang="en-AU" i="1" dirty="0">
                <a:latin typeface="+mj-lt"/>
              </a:rPr>
              <a:t>, . . . , e</a:t>
            </a:r>
            <a:r>
              <a:rPr lang="en-AU" i="1" baseline="-25000" dirty="0">
                <a:latin typeface="+mj-lt"/>
              </a:rPr>
              <a:t>n</a:t>
            </a:r>
            <a:r>
              <a:rPr lang="en-AU" i="1" dirty="0">
                <a:latin typeface="+mj-lt"/>
              </a:rPr>
              <a:t>)</a:t>
            </a:r>
            <a:r>
              <a:rPr lang="en-AU" dirty="0">
                <a:latin typeface="+mj-lt"/>
              </a:rPr>
              <a:t> is an instance of </a:t>
            </a:r>
            <a:r>
              <a:rPr lang="en-AU" i="1" dirty="0">
                <a:latin typeface="+mj-lt"/>
              </a:rPr>
              <a:t>R</a:t>
            </a:r>
            <a:r>
              <a:rPr lang="en-AU" dirty="0">
                <a:latin typeface="+mj-lt"/>
              </a:rPr>
              <a:t>, we say that each </a:t>
            </a:r>
            <a:r>
              <a:rPr lang="en-AU" i="1" dirty="0" err="1">
                <a:latin typeface="+mj-lt"/>
              </a:rPr>
              <a:t>e</a:t>
            </a:r>
            <a:r>
              <a:rPr lang="en-AU" i="1" baseline="-25000" dirty="0" err="1">
                <a:latin typeface="+mj-lt"/>
              </a:rPr>
              <a:t>i</a:t>
            </a:r>
            <a:r>
              <a:rPr lang="en-AU" baseline="-25000" dirty="0">
                <a:latin typeface="+mj-lt"/>
              </a:rPr>
              <a:t> </a:t>
            </a:r>
            <a:r>
              <a:rPr lang="en-AU" dirty="0">
                <a:latin typeface="+mj-lt"/>
              </a:rPr>
              <a:t>participates in </a:t>
            </a:r>
            <a:r>
              <a:rPr lang="en-AU" i="1" dirty="0">
                <a:latin typeface="+mj-lt"/>
              </a:rPr>
              <a:t>r</a:t>
            </a:r>
            <a:r>
              <a:rPr lang="en-AU" dirty="0">
                <a:latin typeface="+mj-lt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The </a:t>
            </a:r>
            <a:r>
              <a:rPr lang="en-AU" i="1" dirty="0">
                <a:latin typeface="+mj-lt"/>
              </a:rPr>
              <a:t>degree</a:t>
            </a:r>
            <a:r>
              <a:rPr lang="en-AU" dirty="0">
                <a:latin typeface="+mj-lt"/>
              </a:rPr>
              <a:t> of </a:t>
            </a:r>
            <a:r>
              <a:rPr lang="en-AU" i="1" dirty="0">
                <a:latin typeface="+mj-lt"/>
              </a:rPr>
              <a:t>R</a:t>
            </a:r>
            <a:r>
              <a:rPr lang="en-AU" dirty="0">
                <a:latin typeface="+mj-lt"/>
              </a:rPr>
              <a:t> is the number of participating entity types. For example,</a:t>
            </a:r>
          </a:p>
          <a:p>
            <a:pPr lvl="1">
              <a:lnSpc>
                <a:spcPct val="160000"/>
              </a:lnSpc>
            </a:pPr>
            <a:r>
              <a:rPr lang="en-AU" dirty="0">
                <a:latin typeface="+mj-lt"/>
              </a:rPr>
              <a:t>ENROLMENT could be a ternary (degree 3) relationship between RESEARCHER, STUDENT and COURSE.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We can illustrate this using an occurrence diagram: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5400675" cy="498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B9401D-8DE2-402C-AC83-B4486869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0404"/>
            <a:ext cx="7543800" cy="856396"/>
          </a:xfrm>
        </p:spPr>
        <p:txBody>
          <a:bodyPr>
            <a:normAutofit/>
          </a:bodyPr>
          <a:lstStyle/>
          <a:p>
            <a:r>
              <a:rPr lang="en-AU" dirty="0"/>
              <a:t>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874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+mj-lt"/>
              </a:rPr>
              <a:t>Entities and their relationships can also be represented using Entity-Relationship diagrams: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31242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ENROLMENT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24384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RESEARCHER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48006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COURSE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242192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STUDENT</a:t>
            </a:r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3048000" y="2705100"/>
            <a:ext cx="838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</p:cNvCxnSpPr>
          <p:nvPr/>
        </p:nvCxnSpPr>
        <p:spPr>
          <a:xfrm flipH="1">
            <a:off x="5257800" y="2688624"/>
            <a:ext cx="685800" cy="66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8" idx="0"/>
          </p:cNvCxnSpPr>
          <p:nvPr/>
        </p:nvCxnSpPr>
        <p:spPr>
          <a:xfrm>
            <a:off x="4495800" y="41910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8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AU" dirty="0">
                <a:latin typeface="+mj-lt"/>
              </a:rPr>
              <a:t>Each entity type that participates in a relationship plays a particular </a:t>
            </a:r>
            <a:r>
              <a:rPr lang="en-AU" i="1" dirty="0">
                <a:latin typeface="+mj-lt"/>
              </a:rPr>
              <a:t>role</a:t>
            </a:r>
            <a:r>
              <a:rPr lang="en-AU" dirty="0">
                <a:latin typeface="+mj-lt"/>
              </a:rPr>
              <a:t> in the relationship.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+mj-lt"/>
              </a:rPr>
              <a:t>An entity type can play</a:t>
            </a:r>
          </a:p>
          <a:p>
            <a:pPr lvl="1">
              <a:lnSpc>
                <a:spcPct val="170000"/>
              </a:lnSpc>
            </a:pPr>
            <a:r>
              <a:rPr lang="en-AU" dirty="0">
                <a:latin typeface="+mj-lt"/>
              </a:rPr>
              <a:t>different roles in different relationships, or</a:t>
            </a:r>
          </a:p>
          <a:p>
            <a:pPr lvl="1">
              <a:lnSpc>
                <a:spcPct val="170000"/>
              </a:lnSpc>
            </a:pPr>
            <a:r>
              <a:rPr lang="en-AU" dirty="0">
                <a:latin typeface="+mj-lt"/>
              </a:rPr>
              <a:t>more than one role in a relationship.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+mj-lt"/>
              </a:rPr>
              <a:t>A role name can be used to distinguish these.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+mj-lt"/>
              </a:rPr>
              <a:t>For example, ENROLMENT could be a relationship between PERSON(as researcher), PERSON(as student) and COURSE as in the diagram below: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"/>
            <a:ext cx="9921240" cy="822961"/>
          </a:xfrm>
        </p:spPr>
        <p:txBody>
          <a:bodyPr>
            <a:normAutofit/>
          </a:bodyPr>
          <a:lstStyle/>
          <a:p>
            <a:r>
              <a:rPr lang="en-AU" dirty="0"/>
              <a:t>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4962" y="2743200"/>
            <a:ext cx="10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Appl</a:t>
            </a:r>
            <a:endParaRPr lang="en-AU" sz="2400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2743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E-R</a:t>
            </a:r>
            <a:endParaRPr lang="en-AU" sz="2400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2743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Relational DB</a:t>
            </a:r>
            <a:endParaRPr lang="en-AU" sz="2400" dirty="0">
              <a:latin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2133600" y="3004066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724400" y="300911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6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067550" cy="4695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B534B1-4C25-42EB-8E88-E795EC31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0404"/>
            <a:ext cx="7543800" cy="856396"/>
          </a:xfrm>
        </p:spPr>
        <p:txBody>
          <a:bodyPr>
            <a:normAutofit/>
          </a:bodyPr>
          <a:lstStyle/>
          <a:p>
            <a:r>
              <a:rPr lang="en-AU" dirty="0"/>
              <a:t>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693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+mj-lt"/>
              </a:rPr>
              <a:t>Or, using an ERD: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AU" dirty="0">
              <a:latin typeface="+mj-lt"/>
            </a:endParaRPr>
          </a:p>
          <a:p>
            <a:endParaRPr lang="en-AU" dirty="0">
              <a:latin typeface="+mj-lt"/>
            </a:endParaRPr>
          </a:p>
          <a:p>
            <a:r>
              <a:rPr lang="en-AU" dirty="0">
                <a:latin typeface="+mj-lt"/>
              </a:rPr>
              <a:t>This is called a recursive relationship.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272212" cy="2750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Weak 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Some entity types do not have a key of their own.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Such entity types are called weak entity types.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Entities of a weak entity type can be identified by a partial key and by being related to another entity type - </a:t>
            </a:r>
            <a:r>
              <a:rPr lang="en-AU" i="1" dirty="0">
                <a:latin typeface="+mj-lt"/>
              </a:rPr>
              <a:t>owner.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The relationship type between a weak entity type to its owner is the </a:t>
            </a:r>
            <a:r>
              <a:rPr lang="en-AU" i="1" dirty="0">
                <a:latin typeface="+mj-lt"/>
              </a:rPr>
              <a:t>identifying relationship </a:t>
            </a:r>
            <a:r>
              <a:rPr lang="en-AU" dirty="0">
                <a:latin typeface="+mj-lt"/>
              </a:rPr>
              <a:t>of the weak entity type.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38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Weak entity types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For example, a TAX PAYER entity may be related to several DEPENDENT, identified by their names.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In this example, DEPENDENT is called a weak entity, {Name} is a partial key for it. The identifying relationship between DEPENDENT and TAX PAYER is </a:t>
            </a:r>
            <a:r>
              <a:rPr lang="en-AU" dirty="0" err="1">
                <a:latin typeface="+mj-lt"/>
              </a:rPr>
              <a:t>IS</a:t>
            </a:r>
            <a:r>
              <a:rPr lang="en-AU" dirty="0">
                <a:latin typeface="+mj-lt"/>
              </a:rPr>
              <a:t> DEPENDENT OF. TAX PAYER is said to </a:t>
            </a:r>
            <a:r>
              <a:rPr lang="en-AU" i="1" dirty="0">
                <a:latin typeface="+mj-lt"/>
              </a:rPr>
              <a:t>own</a:t>
            </a:r>
            <a:r>
              <a:rPr lang="en-AU" dirty="0">
                <a:latin typeface="+mj-lt"/>
              </a:rPr>
              <a:t> DEPENDENT.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1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0404"/>
            <a:ext cx="8321040" cy="856396"/>
          </a:xfrm>
        </p:spPr>
        <p:txBody>
          <a:bodyPr>
            <a:normAutofit/>
          </a:bodyPr>
          <a:lstStyle/>
          <a:p>
            <a:r>
              <a:rPr lang="en-AU" dirty="0"/>
              <a:t>Constraints on relationship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>
                <a:latin typeface="+mj-lt"/>
              </a:rPr>
              <a:t>Relationship types usually have certain constraints that limit the possible combinations of entities participating in relationship instances.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+mj-lt"/>
              </a:rPr>
              <a:t>They should reflect the correct factors</a:t>
            </a:r>
          </a:p>
          <a:p>
            <a:pPr>
              <a:lnSpc>
                <a:spcPct val="170000"/>
              </a:lnSpc>
            </a:pPr>
            <a:r>
              <a:rPr lang="en-AU" i="1" dirty="0">
                <a:latin typeface="+mj-lt"/>
              </a:rPr>
              <a:t>Cardinality ratio constraint</a:t>
            </a:r>
            <a:r>
              <a:rPr lang="en-AU" dirty="0">
                <a:latin typeface="+mj-lt"/>
              </a:rPr>
              <a:t>: specifies the number of relationship instances an entity can participate in.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+mj-lt"/>
              </a:rPr>
              <a:t>Example: A research grant supports only one research project, but a research project may be supported by many grants. PROJECT:GRANT is a 1 : N relationship.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228600"/>
            <a:ext cx="8854440" cy="856396"/>
          </a:xfrm>
        </p:spPr>
        <p:txBody>
          <a:bodyPr>
            <a:normAutofit/>
          </a:bodyPr>
          <a:lstStyle/>
          <a:p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+mj-lt"/>
              </a:rPr>
              <a:t>This is illustrated in the occurrence diagram below: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486400" cy="3281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49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549640" cy="856396"/>
          </a:xfrm>
        </p:spPr>
        <p:txBody>
          <a:bodyPr>
            <a:normAutofit/>
          </a:bodyPr>
          <a:lstStyle/>
          <a:p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+mj-lt"/>
              </a:rPr>
              <a:t>We can also show this in an ERD: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124200" y="32004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SUPPORTS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445475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GRANT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3391929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PROJECT</a:t>
            </a:r>
          </a:p>
        </p:txBody>
      </p:sp>
      <p:cxnSp>
        <p:nvCxnSpPr>
          <p:cNvPr id="10" name="Straight Connector 9"/>
          <p:cNvCxnSpPr>
            <a:stCxn id="7" idx="3"/>
            <a:endCxn id="6" idx="1"/>
          </p:cNvCxnSpPr>
          <p:nvPr/>
        </p:nvCxnSpPr>
        <p:spPr>
          <a:xfrm>
            <a:off x="2438400" y="3712175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1"/>
            <a:endCxn id="6" idx="3"/>
          </p:cNvCxnSpPr>
          <p:nvPr/>
        </p:nvCxnSpPr>
        <p:spPr>
          <a:xfrm flipH="1">
            <a:off x="6019800" y="3658629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0800" y="33919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71054" y="326080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0404"/>
            <a:ext cx="8549640" cy="856396"/>
          </a:xfrm>
        </p:spPr>
        <p:txBody>
          <a:bodyPr>
            <a:normAutofit/>
          </a:bodyPr>
          <a:lstStyle/>
          <a:p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+mj-lt"/>
              </a:rPr>
              <a:t>Example: Consider a database of AFL (here substitute your favourite team sport) statistics. The relationship of head coaches to clubs is an example of a 1 : 1 relationship.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5205413" cy="2852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95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+mj-lt"/>
                <a:cs typeface="Times New Roman" panose="02020603050405020304" pitchFamily="18" charset="0"/>
              </a:rPr>
              <a:t>Example: An example of an N : M relationship is authorship of publications: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5529262" cy="3181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ED49BF-DCE7-43E0-9B4C-3DDF230D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404"/>
            <a:ext cx="8625840" cy="856396"/>
          </a:xfrm>
        </p:spPr>
        <p:txBody>
          <a:bodyPr>
            <a:normAutofit/>
          </a:bodyPr>
          <a:lstStyle/>
          <a:p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6624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0404"/>
            <a:ext cx="9159240" cy="856396"/>
          </a:xfrm>
        </p:spPr>
        <p:txBody>
          <a:bodyPr>
            <a:normAutofit/>
          </a:bodyPr>
          <a:lstStyle/>
          <a:p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+mj-lt"/>
              </a:rPr>
              <a:t>The equivalent ERD: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3108409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AUTHOR_OF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35348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3299938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PUBLICATION</a:t>
            </a: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362200" y="3620184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5943600" y="3566638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32999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854" y="31688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M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8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Entity-Relationship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543801" cy="4709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+mj-lt"/>
              </a:rPr>
              <a:t>The Entity-Relationship (ER) model is a high-level conceptual data model (Chen in 1966).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+mj-lt"/>
              </a:rPr>
              <a:t>ER is used mainly as a design tool.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0404"/>
            <a:ext cx="8549640" cy="856396"/>
          </a:xfrm>
        </p:spPr>
        <p:txBody>
          <a:bodyPr>
            <a:normAutofit/>
          </a:bodyPr>
          <a:lstStyle/>
          <a:p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>
                <a:latin typeface="+mj-lt"/>
              </a:rPr>
              <a:t>Another kind of constraint that can be represented using the ER model is a</a:t>
            </a:r>
          </a:p>
          <a:p>
            <a:pPr lvl="1">
              <a:lnSpc>
                <a:spcPct val="150000"/>
              </a:lnSpc>
            </a:pPr>
            <a:r>
              <a:rPr lang="en-AU" sz="2400" i="1" dirty="0">
                <a:latin typeface="+mj-lt"/>
              </a:rPr>
              <a:t>Participation constraint</a:t>
            </a:r>
            <a:r>
              <a:rPr lang="en-AU" sz="2400" dirty="0">
                <a:latin typeface="+mj-lt"/>
              </a:rPr>
              <a:t>: participation of an entity in a relationship can be:</a:t>
            </a:r>
          </a:p>
          <a:p>
            <a:pPr lvl="2">
              <a:lnSpc>
                <a:spcPct val="150000"/>
              </a:lnSpc>
            </a:pPr>
            <a:r>
              <a:rPr lang="en-AU" sz="2400" i="1" dirty="0">
                <a:latin typeface="+mj-lt"/>
              </a:rPr>
              <a:t>total</a:t>
            </a:r>
            <a:r>
              <a:rPr lang="en-AU" sz="2400" dirty="0">
                <a:latin typeface="+mj-lt"/>
              </a:rPr>
              <a:t>: every entity must participate e.g. every publication has an author.</a:t>
            </a:r>
          </a:p>
          <a:p>
            <a:pPr lvl="2">
              <a:lnSpc>
                <a:spcPct val="150000"/>
              </a:lnSpc>
            </a:pPr>
            <a:r>
              <a:rPr lang="en-AU" sz="2400" i="1" dirty="0">
                <a:latin typeface="+mj-lt"/>
              </a:rPr>
              <a:t>partial</a:t>
            </a:r>
            <a:r>
              <a:rPr lang="en-AU" sz="2400" dirty="0">
                <a:latin typeface="+mj-lt"/>
              </a:rPr>
              <a:t>: not necessarily total. e.g. not every person has publications.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8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0404"/>
            <a:ext cx="8625840" cy="856396"/>
          </a:xfrm>
        </p:spPr>
        <p:txBody>
          <a:bodyPr>
            <a:normAutofit/>
          </a:bodyPr>
          <a:lstStyle/>
          <a:p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+mj-lt"/>
              </a:rPr>
              <a:t>This can be shown with an ERD like the one below: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3108409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AUTHOR_OF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35348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33528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PUBLICATION</a:t>
            </a: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362200" y="3620184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5943600" y="3619500"/>
            <a:ext cx="685800" cy="2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32999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854" y="31688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M</a:t>
            </a:r>
            <a:endParaRPr lang="en-AU" dirty="0">
              <a:latin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867400" y="3533002"/>
            <a:ext cx="762000" cy="4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8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Attributes of relationship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>
                <a:latin typeface="+mj-lt"/>
              </a:rPr>
              <a:t>Relationship types can have attributes – for example,</a:t>
            </a:r>
          </a:p>
          <a:p>
            <a:pPr lvl="1">
              <a:lnSpc>
                <a:spcPct val="150000"/>
              </a:lnSpc>
            </a:pPr>
            <a:r>
              <a:rPr lang="en-AU" sz="2000" dirty="0">
                <a:latin typeface="+mj-lt"/>
              </a:rPr>
              <a:t>a researcher may work on several projects. The fraction of her time devoted to a particular project could be an attribute of the WORKS ON relationship type.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+mj-lt"/>
              </a:rPr>
              <a:t>This can be shown in an ERD as below: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2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0404"/>
            <a:ext cx="8092440" cy="856396"/>
          </a:xfrm>
        </p:spPr>
        <p:txBody>
          <a:bodyPr>
            <a:normAutofit fontScale="90000"/>
          </a:bodyPr>
          <a:lstStyle/>
          <a:p>
            <a:r>
              <a:rPr lang="en-AU" dirty="0"/>
              <a:t>Attributes of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172325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13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0404"/>
            <a:ext cx="8016240" cy="856396"/>
          </a:xfrm>
        </p:spPr>
        <p:txBody>
          <a:bodyPr>
            <a:normAutofit fontScale="90000"/>
          </a:bodyPr>
          <a:lstStyle/>
          <a:p>
            <a:r>
              <a:rPr lang="en-AU" dirty="0"/>
              <a:t>Attributes of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09160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+mj-lt"/>
              </a:rPr>
              <a:t>The notation used for ERDs is summarised in </a:t>
            </a:r>
            <a:r>
              <a:rPr lang="en-AU" sz="2400" dirty="0" err="1">
                <a:latin typeface="+mj-lt"/>
              </a:rPr>
              <a:t>Elmasre</a:t>
            </a:r>
            <a:r>
              <a:rPr lang="en-AU" sz="2400" dirty="0">
                <a:latin typeface="+mj-lt"/>
              </a:rPr>
              <a:t>/</a:t>
            </a:r>
            <a:r>
              <a:rPr lang="en-AU" sz="2400" dirty="0" err="1">
                <a:latin typeface="+mj-lt"/>
              </a:rPr>
              <a:t>Navathe</a:t>
            </a:r>
            <a:r>
              <a:rPr lang="en-AU" sz="2400" dirty="0">
                <a:latin typeface="+mj-lt"/>
              </a:rPr>
              <a:t> Figure 3.15.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F77509-BE7E-43BF-8F51-F26DBB1CFEF7}"/>
              </a:ext>
            </a:extLst>
          </p:cNvPr>
          <p:cNvGrpSpPr/>
          <p:nvPr/>
        </p:nvGrpSpPr>
        <p:grpSpPr>
          <a:xfrm>
            <a:off x="2362200" y="1600200"/>
            <a:ext cx="4800600" cy="4642124"/>
            <a:chOff x="457200" y="1981200"/>
            <a:chExt cx="4800600" cy="4946924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981200"/>
              <a:ext cx="4800600" cy="3355426"/>
            </a:xfrm>
            <a:prstGeom prst="rect">
              <a:avLst/>
            </a:prstGeom>
            <a:ln>
              <a:noFill/>
            </a:ln>
            <a:extLst/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334000"/>
              <a:ext cx="4800600" cy="1594124"/>
            </a:xfrm>
            <a:prstGeom prst="rect">
              <a:avLst/>
            </a:prstGeom>
            <a:ln>
              <a:noFill/>
            </a:ln>
            <a:extLst/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</p:pic>
      </p:grpSp>
    </p:spTree>
    <p:extLst>
      <p:ext uri="{BB962C8B-B14F-4D97-AF65-F5344CB8AC3E}">
        <p14:creationId xmlns:p14="http://schemas.microsoft.com/office/powerpoint/2010/main" val="1667988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Enhanced ER (EER)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>
                <a:latin typeface="+mj-lt"/>
              </a:rPr>
              <a:t>Designers must use additionally modelling concepts to</a:t>
            </a:r>
          </a:p>
          <a:p>
            <a:pPr lvl="1">
              <a:lnSpc>
                <a:spcPct val="150000"/>
              </a:lnSpc>
            </a:pPr>
            <a:r>
              <a:rPr lang="en-AU" sz="2400" dirty="0">
                <a:latin typeface="+mj-lt"/>
              </a:rPr>
              <a:t>represent the requirements from applications as accurately and explicitly as possible.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79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Enhanced ER (EER) model</a:t>
            </a:r>
            <a:r>
              <a:rPr lang="da-DK" sz="2000" dirty="0"/>
              <a:t>(cont)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>
                <a:latin typeface="+mj-lt"/>
              </a:rPr>
              <a:t>There are many extensions to the ER model. We will look at one:</a:t>
            </a:r>
          </a:p>
          <a:p>
            <a:pPr lvl="1">
              <a:lnSpc>
                <a:spcPct val="150000"/>
              </a:lnSpc>
            </a:pPr>
            <a:r>
              <a:rPr lang="en-AU" sz="2000" i="1" dirty="0">
                <a:latin typeface="+mj-lt"/>
              </a:rPr>
              <a:t>Specialisation</a:t>
            </a:r>
            <a:r>
              <a:rPr lang="en-AU" sz="2000" dirty="0">
                <a:latin typeface="+mj-lt"/>
              </a:rPr>
              <a:t>: the process of defining a set of subclasses of an entity type; this entity type is called the superclass of the specialization.</a:t>
            </a:r>
          </a:p>
          <a:p>
            <a:pPr lvl="1">
              <a:lnSpc>
                <a:spcPct val="150000"/>
              </a:lnSpc>
            </a:pPr>
            <a:r>
              <a:rPr lang="en-AU" sz="2000" i="1" dirty="0">
                <a:latin typeface="+mj-lt"/>
              </a:rPr>
              <a:t>Generalisation</a:t>
            </a:r>
            <a:r>
              <a:rPr lang="en-AU" sz="2000" dirty="0">
                <a:latin typeface="+mj-lt"/>
              </a:rPr>
              <a:t>: a reverse process of specialisation.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+mj-lt"/>
              </a:rPr>
              <a:t>A subclass inherits all the attributes of the superclasses.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3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Enhanced ER (EER) model</a:t>
            </a:r>
            <a:r>
              <a:rPr lang="da-DK" sz="2000" dirty="0"/>
              <a:t>(cont)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>
                <a:latin typeface="+mj-lt"/>
              </a:rPr>
              <a:t>A specialisation involves the following aspects:</a:t>
            </a:r>
          </a:p>
          <a:p>
            <a:pPr lvl="1">
              <a:lnSpc>
                <a:spcPct val="170000"/>
              </a:lnSpc>
            </a:pPr>
            <a:r>
              <a:rPr lang="en-AU" dirty="0">
                <a:latin typeface="+mj-lt"/>
              </a:rPr>
              <a:t>Define a set of subclasses of an entity type.</a:t>
            </a:r>
          </a:p>
          <a:p>
            <a:pPr lvl="1">
              <a:lnSpc>
                <a:spcPct val="170000"/>
              </a:lnSpc>
            </a:pPr>
            <a:r>
              <a:rPr lang="en-AU" dirty="0">
                <a:latin typeface="+mj-lt"/>
              </a:rPr>
              <a:t>Associate additional specific attributes with each subclass.</a:t>
            </a:r>
          </a:p>
          <a:p>
            <a:pPr lvl="1">
              <a:lnSpc>
                <a:spcPct val="170000"/>
              </a:lnSpc>
            </a:pPr>
            <a:r>
              <a:rPr lang="en-AU" dirty="0">
                <a:latin typeface="+mj-lt"/>
              </a:rPr>
              <a:t>Establish additional specific relationship types between each subclass and other entity types, or other subclasses.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+mj-lt"/>
              </a:rPr>
              <a:t>A subclass may have multiple superclasses.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+mj-lt"/>
              </a:rPr>
              <a:t>A specialisation:</a:t>
            </a:r>
          </a:p>
          <a:p>
            <a:pPr lvl="1">
              <a:lnSpc>
                <a:spcPct val="170000"/>
              </a:lnSpc>
            </a:pPr>
            <a:r>
              <a:rPr lang="en-AU" dirty="0">
                <a:latin typeface="+mj-lt"/>
              </a:rPr>
              <a:t>may be either total or partial; and</a:t>
            </a:r>
          </a:p>
          <a:p>
            <a:pPr lvl="1">
              <a:lnSpc>
                <a:spcPct val="170000"/>
              </a:lnSpc>
            </a:pPr>
            <a:r>
              <a:rPr lang="en-AU" dirty="0">
                <a:latin typeface="+mj-lt"/>
              </a:rPr>
              <a:t>may be either disjoint or overlapping.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43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257800" cy="48732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FE79A90-BF91-4DB1-8FFC-270B122B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0404"/>
            <a:ext cx="7543800" cy="856396"/>
          </a:xfrm>
        </p:spPr>
        <p:txBody>
          <a:bodyPr>
            <a:normAutofit/>
          </a:bodyPr>
          <a:lstStyle/>
          <a:p>
            <a:r>
              <a:rPr lang="da-DK" dirty="0"/>
              <a:t>Enhanced ER (EER) model</a:t>
            </a:r>
            <a:r>
              <a:rPr lang="da-DK" sz="2000" dirty="0"/>
              <a:t>(cont)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164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>
                <a:latin typeface="+mj-lt"/>
              </a:rPr>
              <a:t>Faithfulness: reflect reality.</a:t>
            </a:r>
          </a:p>
          <a:p>
            <a:pPr>
              <a:lnSpc>
                <a:spcPct val="150000"/>
              </a:lnSpc>
            </a:pPr>
            <a:r>
              <a:rPr lang="en-AU" sz="2800" dirty="0">
                <a:latin typeface="+mj-lt"/>
              </a:rPr>
              <a:t>Avoid redundancy.</a:t>
            </a:r>
          </a:p>
          <a:p>
            <a:pPr>
              <a:lnSpc>
                <a:spcPct val="150000"/>
              </a:lnSpc>
            </a:pPr>
            <a:r>
              <a:rPr lang="en-AU" sz="2800" dirty="0">
                <a:latin typeface="+mj-lt"/>
              </a:rPr>
              <a:t>Picking the right kind of element.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Entity-Relationship Model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i="1" dirty="0">
                <a:latin typeface="+mj-lt"/>
              </a:rPr>
              <a:t>Entity type</a:t>
            </a:r>
            <a:r>
              <a:rPr lang="en-AU" dirty="0">
                <a:latin typeface="+mj-lt"/>
              </a:rPr>
              <a:t>: Group of object with the same properties</a:t>
            </a:r>
          </a:p>
          <a:p>
            <a:pPr>
              <a:lnSpc>
                <a:spcPct val="160000"/>
              </a:lnSpc>
            </a:pPr>
            <a:r>
              <a:rPr lang="en-AU" i="1" dirty="0">
                <a:latin typeface="+mj-lt"/>
              </a:rPr>
              <a:t>Entity</a:t>
            </a:r>
            <a:r>
              <a:rPr lang="en-AU" dirty="0">
                <a:latin typeface="+mj-lt"/>
              </a:rPr>
              <a:t>: member of an entity type - analogous to an object.</a:t>
            </a:r>
          </a:p>
          <a:p>
            <a:pPr>
              <a:lnSpc>
                <a:spcPct val="160000"/>
              </a:lnSpc>
            </a:pPr>
            <a:r>
              <a:rPr lang="en-AU" i="1" dirty="0">
                <a:latin typeface="+mj-lt"/>
              </a:rPr>
              <a:t>Attribute</a:t>
            </a:r>
            <a:r>
              <a:rPr lang="en-AU" dirty="0">
                <a:latin typeface="+mj-lt"/>
              </a:rPr>
              <a:t>: a property of object</a:t>
            </a:r>
          </a:p>
          <a:p>
            <a:pPr>
              <a:lnSpc>
                <a:spcPct val="160000"/>
              </a:lnSpc>
            </a:pPr>
            <a:r>
              <a:rPr lang="en-AU" i="1" dirty="0">
                <a:latin typeface="+mj-lt"/>
              </a:rPr>
              <a:t>Relationship</a:t>
            </a:r>
            <a:r>
              <a:rPr lang="en-AU" dirty="0">
                <a:latin typeface="+mj-lt"/>
              </a:rPr>
              <a:t>: among objects</a:t>
            </a:r>
          </a:p>
          <a:p>
            <a:pPr lvl="1">
              <a:lnSpc>
                <a:spcPct val="160000"/>
              </a:lnSpc>
            </a:pPr>
            <a:r>
              <a:rPr lang="en-AU" dirty="0">
                <a:latin typeface="+mj-lt"/>
              </a:rPr>
              <a:t>ER can model “n-way” relationship,  </a:t>
            </a:r>
          </a:p>
          <a:p>
            <a:pPr lvl="1">
              <a:lnSpc>
                <a:spcPct val="160000"/>
              </a:lnSpc>
            </a:pPr>
            <a:r>
              <a:rPr lang="en-AU" dirty="0">
                <a:latin typeface="+mj-lt"/>
              </a:rPr>
              <a:t>ER models a relationship and its inverse  by a single relationship.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i="1" dirty="0">
                <a:latin typeface="+mj-lt"/>
              </a:rPr>
              <a:t>Entities</a:t>
            </a:r>
            <a:r>
              <a:rPr lang="en-AU" dirty="0">
                <a:latin typeface="+mj-lt"/>
              </a:rPr>
              <a:t> represent things in the real world.</a:t>
            </a:r>
          </a:p>
          <a:p>
            <a:pPr>
              <a:lnSpc>
                <a:spcPct val="150000"/>
              </a:lnSpc>
            </a:pPr>
            <a:r>
              <a:rPr lang="en-AU" i="1" dirty="0">
                <a:latin typeface="+mj-lt"/>
              </a:rPr>
              <a:t>Attributes</a:t>
            </a:r>
            <a:r>
              <a:rPr lang="en-AU" dirty="0">
                <a:latin typeface="+mj-lt"/>
              </a:rPr>
              <a:t> describe properties of entities.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Attributes may be</a:t>
            </a:r>
          </a:p>
          <a:p>
            <a:pPr lvl="1">
              <a:lnSpc>
                <a:spcPct val="150000"/>
              </a:lnSpc>
            </a:pPr>
            <a:r>
              <a:rPr lang="en-AU" dirty="0">
                <a:latin typeface="+mj-lt"/>
              </a:rPr>
              <a:t>simple(atomic) e.g. sex = ’Female’, or</a:t>
            </a:r>
          </a:p>
          <a:p>
            <a:pPr lvl="1">
              <a:lnSpc>
                <a:spcPct val="150000"/>
              </a:lnSpc>
            </a:pPr>
            <a:r>
              <a:rPr lang="en-AU" dirty="0">
                <a:latin typeface="+mj-lt"/>
              </a:rPr>
              <a:t>composite e.g. name consists of title (Dr), Initials (C.C.), family name (Chen).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Each entity has values for each attribute.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Attributes may be</a:t>
            </a:r>
          </a:p>
          <a:p>
            <a:pPr lvl="1">
              <a:lnSpc>
                <a:spcPct val="150000"/>
              </a:lnSpc>
            </a:pPr>
            <a:r>
              <a:rPr lang="en-AU" i="1" dirty="0">
                <a:latin typeface="+mj-lt"/>
              </a:rPr>
              <a:t>single-valued</a:t>
            </a:r>
            <a:r>
              <a:rPr lang="en-AU" dirty="0">
                <a:latin typeface="+mj-lt"/>
              </a:rPr>
              <a:t> e.g. student number, name, or</a:t>
            </a:r>
          </a:p>
          <a:p>
            <a:pPr lvl="1">
              <a:lnSpc>
                <a:spcPct val="150000"/>
              </a:lnSpc>
            </a:pPr>
            <a:r>
              <a:rPr lang="en-AU" i="1" dirty="0">
                <a:latin typeface="+mj-lt"/>
              </a:rPr>
              <a:t>multivalued</a:t>
            </a:r>
            <a:r>
              <a:rPr lang="en-AU" dirty="0">
                <a:latin typeface="+mj-lt"/>
              </a:rPr>
              <a:t> e.g. keywords = neural networks, computer graphics, databases.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Each simple attribute has a </a:t>
            </a:r>
            <a:r>
              <a:rPr lang="en-AU" i="1" dirty="0">
                <a:latin typeface="+mj-lt"/>
              </a:rPr>
              <a:t>value set (domain)</a:t>
            </a:r>
            <a:r>
              <a:rPr lang="en-AU" dirty="0">
                <a:latin typeface="+mj-lt"/>
              </a:rPr>
              <a:t>: the set of possible values for that attribute.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In a composite attribute </a:t>
            </a:r>
            <a:r>
              <a:rPr lang="en-AU" i="1" dirty="0">
                <a:latin typeface="+mj-lt"/>
              </a:rPr>
              <a:t>A =</a:t>
            </a:r>
            <a:r>
              <a:rPr lang="en-AU" dirty="0">
                <a:latin typeface="+mj-lt"/>
              </a:rPr>
              <a:t> </a:t>
            </a:r>
            <a:r>
              <a:rPr lang="en-AU" i="1" dirty="0">
                <a:latin typeface="+mj-lt"/>
              </a:rPr>
              <a:t>(A</a:t>
            </a:r>
            <a:r>
              <a:rPr lang="en-AU" i="1" baseline="-25000" dirty="0">
                <a:latin typeface="+mj-lt"/>
              </a:rPr>
              <a:t>1</a:t>
            </a:r>
            <a:r>
              <a:rPr lang="en-AU" i="1" dirty="0">
                <a:latin typeface="+mj-lt"/>
              </a:rPr>
              <a:t>, . . . , A</a:t>
            </a:r>
            <a:r>
              <a:rPr lang="en-AU" i="1" baseline="-25000" dirty="0">
                <a:latin typeface="+mj-lt"/>
              </a:rPr>
              <a:t>n</a:t>
            </a:r>
            <a:r>
              <a:rPr lang="en-AU" i="1" dirty="0">
                <a:latin typeface="+mj-lt"/>
              </a:rPr>
              <a:t>)</a:t>
            </a:r>
            <a:r>
              <a:rPr lang="en-AU" dirty="0">
                <a:latin typeface="+mj-lt"/>
              </a:rPr>
              <a:t>, suppose that </a:t>
            </a:r>
            <a:r>
              <a:rPr lang="en-AU" i="1" dirty="0">
                <a:latin typeface="+mj-lt"/>
              </a:rPr>
              <a:t>V</a:t>
            </a:r>
            <a:r>
              <a:rPr lang="en-AU" i="1" baseline="-25000" dirty="0">
                <a:latin typeface="+mj-lt"/>
              </a:rPr>
              <a:t>1</a:t>
            </a:r>
            <a:r>
              <a:rPr lang="en-AU" i="1" dirty="0">
                <a:latin typeface="+mj-lt"/>
              </a:rPr>
              <a:t>, ..., </a:t>
            </a:r>
            <a:r>
              <a:rPr lang="en-AU" i="1" dirty="0" err="1">
                <a:latin typeface="+mj-lt"/>
              </a:rPr>
              <a:t>V</a:t>
            </a:r>
            <a:r>
              <a:rPr lang="en-AU" i="1" baseline="-25000" dirty="0" err="1">
                <a:latin typeface="+mj-lt"/>
              </a:rPr>
              <a:t>n</a:t>
            </a:r>
            <a:r>
              <a:rPr lang="en-AU" dirty="0">
                <a:latin typeface="+mj-lt"/>
              </a:rPr>
              <a:t> are the domains of </a:t>
            </a:r>
            <a:r>
              <a:rPr lang="en-AU" i="1" dirty="0">
                <a:latin typeface="+mj-lt"/>
              </a:rPr>
              <a:t>A</a:t>
            </a:r>
            <a:r>
              <a:rPr lang="en-AU" i="1" baseline="-25000" dirty="0">
                <a:latin typeface="+mj-lt"/>
              </a:rPr>
              <a:t>1</a:t>
            </a:r>
            <a:r>
              <a:rPr lang="en-AU" i="1" dirty="0">
                <a:latin typeface="+mj-lt"/>
              </a:rPr>
              <a:t>, . . . , A</a:t>
            </a:r>
            <a:r>
              <a:rPr lang="en-AU" i="1" baseline="-25000" dirty="0">
                <a:latin typeface="+mj-lt"/>
              </a:rPr>
              <a:t>n</a:t>
            </a:r>
            <a:r>
              <a:rPr lang="en-AU" dirty="0">
                <a:latin typeface="+mj-lt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The domain </a:t>
            </a:r>
            <a:r>
              <a:rPr lang="en-AU" i="1" dirty="0">
                <a:latin typeface="+mj-lt"/>
              </a:rPr>
              <a:t>V</a:t>
            </a:r>
            <a:r>
              <a:rPr lang="en-AU" dirty="0">
                <a:latin typeface="+mj-lt"/>
              </a:rPr>
              <a:t> of </a:t>
            </a:r>
            <a:r>
              <a:rPr lang="en-AU" i="1" dirty="0">
                <a:latin typeface="+mj-lt"/>
              </a:rPr>
              <a:t>A</a:t>
            </a:r>
            <a:r>
              <a:rPr lang="en-AU" dirty="0">
                <a:latin typeface="+mj-lt"/>
              </a:rPr>
              <a:t> is </a:t>
            </a:r>
            <a:r>
              <a:rPr lang="en-AU" i="1" dirty="0">
                <a:latin typeface="+mj-lt"/>
              </a:rPr>
              <a:t>V</a:t>
            </a:r>
            <a:r>
              <a:rPr lang="en-AU" i="1" baseline="-25000" dirty="0">
                <a:latin typeface="+mj-lt"/>
              </a:rPr>
              <a:t>1</a:t>
            </a:r>
            <a:r>
              <a:rPr lang="en-AU" i="1" dirty="0">
                <a:latin typeface="+mj-lt"/>
              </a:rPr>
              <a:t> × . . . × </a:t>
            </a:r>
            <a:r>
              <a:rPr lang="en-AU" i="1" dirty="0" err="1">
                <a:latin typeface="+mj-lt"/>
              </a:rPr>
              <a:t>V</a:t>
            </a:r>
            <a:r>
              <a:rPr lang="en-AU" i="1" baseline="-25000" dirty="0" err="1">
                <a:latin typeface="+mj-lt"/>
              </a:rPr>
              <a:t>n</a:t>
            </a:r>
            <a:r>
              <a:rPr lang="en-AU" dirty="0">
                <a:latin typeface="+mj-lt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Mathematically, an attribute </a:t>
            </a:r>
            <a:r>
              <a:rPr lang="en-AU" i="1" dirty="0">
                <a:latin typeface="+mj-lt"/>
              </a:rPr>
              <a:t>A</a:t>
            </a:r>
            <a:r>
              <a:rPr lang="en-AU" dirty="0">
                <a:latin typeface="+mj-lt"/>
              </a:rPr>
              <a:t> of an entity type </a:t>
            </a:r>
            <a:r>
              <a:rPr lang="en-AU" i="1" dirty="0">
                <a:latin typeface="+mj-lt"/>
              </a:rPr>
              <a:t>E</a:t>
            </a:r>
            <a:r>
              <a:rPr lang="en-AU" dirty="0">
                <a:latin typeface="+mj-lt"/>
              </a:rPr>
              <a:t> is a function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AU" i="1" dirty="0">
                <a:latin typeface="+mj-lt"/>
              </a:rPr>
              <a:t>A : E → ℘(V ) 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where </a:t>
            </a:r>
            <a:r>
              <a:rPr lang="en-AU" i="1" dirty="0">
                <a:latin typeface="+mj-lt"/>
              </a:rPr>
              <a:t>V</a:t>
            </a:r>
            <a:r>
              <a:rPr lang="en-AU" dirty="0">
                <a:latin typeface="+mj-lt"/>
              </a:rPr>
              <a:t> is the domain of </a:t>
            </a:r>
            <a:r>
              <a:rPr lang="en-AU" i="1" dirty="0">
                <a:latin typeface="+mj-lt"/>
              </a:rPr>
              <a:t>A</a:t>
            </a:r>
            <a:r>
              <a:rPr lang="en-AU" dirty="0">
                <a:latin typeface="+mj-lt"/>
              </a:rPr>
              <a:t>, and ℘(V ) is the power set of </a:t>
            </a:r>
            <a:r>
              <a:rPr lang="en-AU" i="1" dirty="0">
                <a:latin typeface="+mj-lt"/>
              </a:rPr>
              <a:t>V</a:t>
            </a:r>
            <a:r>
              <a:rPr lang="en-AU" dirty="0">
                <a:latin typeface="+mj-lt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+mj-lt"/>
              </a:rPr>
              <a:t>For single-valued attributes, </a:t>
            </a:r>
            <a:r>
              <a:rPr lang="en-AU" i="1" dirty="0">
                <a:latin typeface="+mj-lt"/>
              </a:rPr>
              <a:t>A(e)</a:t>
            </a:r>
            <a:r>
              <a:rPr lang="en-AU" dirty="0">
                <a:latin typeface="+mj-lt"/>
              </a:rPr>
              <a:t> must be a singleton.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An attribute can have a null value if, for example:</a:t>
            </a:r>
          </a:p>
          <a:p>
            <a:pPr lvl="1">
              <a:lnSpc>
                <a:spcPct val="150000"/>
              </a:lnSpc>
            </a:pPr>
            <a:r>
              <a:rPr lang="en-AU" dirty="0">
                <a:latin typeface="+mj-lt"/>
              </a:rPr>
              <a:t>there is no suitable value e.g. a student may have no interests: keywords = NULL</a:t>
            </a:r>
          </a:p>
          <a:p>
            <a:pPr lvl="1">
              <a:lnSpc>
                <a:spcPct val="150000"/>
              </a:lnSpc>
            </a:pPr>
            <a:r>
              <a:rPr lang="en-AU" dirty="0">
                <a:latin typeface="+mj-lt"/>
              </a:rPr>
              <a:t>the true value is not known e.g. the marriage date of a person is not known: marriage date = NULL.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A derived attribute is one whose value can be derived from other attributes and entities. e.g. number of students.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An </a:t>
            </a:r>
            <a:r>
              <a:rPr lang="en-AU" i="1" dirty="0">
                <a:latin typeface="+mj-lt"/>
              </a:rPr>
              <a:t>entity</a:t>
            </a:r>
            <a:r>
              <a:rPr lang="en-AU" dirty="0">
                <a:latin typeface="+mj-lt"/>
              </a:rPr>
              <a:t> type is a set of entities with the same attributes.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It is described by an </a:t>
            </a:r>
            <a:r>
              <a:rPr lang="en-AU" i="1" dirty="0">
                <a:latin typeface="+mj-lt"/>
              </a:rPr>
              <a:t>entity</a:t>
            </a:r>
            <a:r>
              <a:rPr lang="en-AU" dirty="0">
                <a:latin typeface="+mj-lt"/>
              </a:rPr>
              <a:t> schema: a name and a list of attributes.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The set of individual entity </a:t>
            </a:r>
            <a:r>
              <a:rPr lang="en-AU" i="1" dirty="0">
                <a:latin typeface="+mj-lt"/>
              </a:rPr>
              <a:t>instances</a:t>
            </a:r>
            <a:r>
              <a:rPr lang="en-AU" dirty="0">
                <a:latin typeface="+mj-lt"/>
              </a:rPr>
              <a:t> at a particular moment in time is called an extension of the entity type.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265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532</TotalTime>
  <Words>1754</Words>
  <Application>Microsoft Office PowerPoint</Application>
  <PresentationFormat>On-screen Show (4:3)</PresentationFormat>
  <Paragraphs>234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等线</vt:lpstr>
      <vt:lpstr>Arial</vt:lpstr>
      <vt:lpstr>Calibri</vt:lpstr>
      <vt:lpstr>Times New Roman</vt:lpstr>
      <vt:lpstr>回顾</vt:lpstr>
      <vt:lpstr>Conceptual Database Design</vt:lpstr>
      <vt:lpstr>Conceptual Database Design</vt:lpstr>
      <vt:lpstr>Entity-Relationship Model</vt:lpstr>
      <vt:lpstr>Entity-Relationship Model(cont)</vt:lpstr>
      <vt:lpstr>Entity and Attributes</vt:lpstr>
      <vt:lpstr>Entity and Attributes(cont)</vt:lpstr>
      <vt:lpstr>Entity and Attributes(cont)</vt:lpstr>
      <vt:lpstr>Entity and Attributes(cont)</vt:lpstr>
      <vt:lpstr>Entity and Attributes(cont)</vt:lpstr>
      <vt:lpstr>Entity and Attributes(cont)</vt:lpstr>
      <vt:lpstr>Entity and Attributes(cont)</vt:lpstr>
      <vt:lpstr>Entity and Attributes(cont)</vt:lpstr>
      <vt:lpstr>Entity and Attributes(cont)</vt:lpstr>
      <vt:lpstr>Entity and Attributes(cont)</vt:lpstr>
      <vt:lpstr>Relationships</vt:lpstr>
      <vt:lpstr>Relationships(cont)</vt:lpstr>
      <vt:lpstr>Relationships(cont)</vt:lpstr>
      <vt:lpstr>Relationships(cont)</vt:lpstr>
      <vt:lpstr>Relationships(cont)</vt:lpstr>
      <vt:lpstr>Relationships(cont)</vt:lpstr>
      <vt:lpstr>Relationships(cont)</vt:lpstr>
      <vt:lpstr>Weak entity types</vt:lpstr>
      <vt:lpstr>Weak entity types(cont)</vt:lpstr>
      <vt:lpstr>Constraints on relationship types</vt:lpstr>
      <vt:lpstr>Constraints on relationship types(cont)</vt:lpstr>
      <vt:lpstr>Constraints on relationship types(cont)</vt:lpstr>
      <vt:lpstr>Constraints on relationship types(cont)</vt:lpstr>
      <vt:lpstr>Constraints on relationship types(cont)</vt:lpstr>
      <vt:lpstr>Constraints on relationship types(cont)</vt:lpstr>
      <vt:lpstr>Constraints on relationship types(cont)</vt:lpstr>
      <vt:lpstr>Constraints on relationship types(cont)</vt:lpstr>
      <vt:lpstr>Attributes of relationship types</vt:lpstr>
      <vt:lpstr>Attributes of relationship types(cont)</vt:lpstr>
      <vt:lpstr>Attributes of relationship types(cont)</vt:lpstr>
      <vt:lpstr>Enhanced ER (EER) model</vt:lpstr>
      <vt:lpstr>Enhanced ER (EER) model(cont)</vt:lpstr>
      <vt:lpstr>Enhanced ER (EER) model(cont)</vt:lpstr>
      <vt:lpstr>Enhanced ER (EER) model(cont)</vt:lpstr>
      <vt:lpstr>Design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Database Design</dc:title>
  <dc:creator>Kai Wang</dc:creator>
  <cp:lastModifiedBy>Yuren Mao</cp:lastModifiedBy>
  <cp:revision>12</cp:revision>
  <dcterms:created xsi:type="dcterms:W3CDTF">2018-12-30T03:09:47Z</dcterms:created>
  <dcterms:modified xsi:type="dcterms:W3CDTF">2019-02-15T11:07:05Z</dcterms:modified>
</cp:coreProperties>
</file>