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53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54" r:id="rId43"/>
    <p:sldId id="296" r:id="rId44"/>
    <p:sldId id="355" r:id="rId45"/>
    <p:sldId id="297" r:id="rId46"/>
    <p:sldId id="346" r:id="rId47"/>
    <p:sldId id="298" r:id="rId48"/>
    <p:sldId id="356" r:id="rId49"/>
    <p:sldId id="299" r:id="rId50"/>
    <p:sldId id="348" r:id="rId51"/>
    <p:sldId id="357" r:id="rId52"/>
    <p:sldId id="300" r:id="rId53"/>
    <p:sldId id="301" r:id="rId54"/>
    <p:sldId id="358" r:id="rId55"/>
    <p:sldId id="302" r:id="rId56"/>
    <p:sldId id="303" r:id="rId57"/>
    <p:sldId id="351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84194" autoAdjust="0"/>
  </p:normalViewPr>
  <p:slideViewPr>
    <p:cSldViewPr>
      <p:cViewPr varScale="1">
        <p:scale>
          <a:sx n="92" d="100"/>
          <a:sy n="92" d="100"/>
        </p:scale>
        <p:origin x="23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35D9-115A-445A-8AD1-6B59671B125F}" type="datetimeFigureOut">
              <a:rPr lang="en-AU" smtClean="0"/>
              <a:t>14/1/19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EAE6-F9D6-494B-9A15-27AB53E482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50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3155-0A8D-416F-AD56-8E509A5E4AF4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46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908D-EB04-4E0F-B87A-671B9BA1FEA4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3432-5AEE-4B7C-A07E-8B3AAD746343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73C-D722-462D-AF6D-DCD9B4746AFF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9E5-1874-4C1A-A1D9-EE81A84DCECE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2D-CE5A-4C32-AC38-95BC7CAED543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2AC2-F1AD-4C27-BBA6-359267DC24E4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CC8-51F2-4102-956F-714292FB8170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A66-3FCB-4D53-B1C8-C744474996AE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2280D9-E56A-4667-B37A-6BBEF1C366CE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DA2F-22B8-47E0-BD44-87D799675585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66800"/>
            <a:ext cx="7543801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ED53F-65B9-4DC8-A339-6FB8AE5BA396}" type="datetime1">
              <a:rPr lang="en-US" altLang="zh-CN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906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SQL</a:t>
            </a:r>
            <a:endParaRPr lang="en-AU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4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Query syntax is: 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SELECT attributes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FROM relations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WHERE 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The result of this statement is a table, which is typically displayed on output.</a:t>
            </a:r>
          </a:p>
          <a:p>
            <a:pPr>
              <a:lnSpc>
                <a:spcPct val="160000"/>
              </a:lnSpc>
            </a:pPr>
            <a:r>
              <a:rPr lang="en-AU" dirty="0"/>
              <a:t>The SELECT statement contains the functionality of </a:t>
            </a:r>
            <a:r>
              <a:rPr lang="en-AU" i="1" dirty="0"/>
              <a:t>select</a:t>
            </a:r>
            <a:r>
              <a:rPr lang="en-AU" dirty="0"/>
              <a:t>, </a:t>
            </a:r>
            <a:r>
              <a:rPr lang="en-AU" i="1" dirty="0"/>
              <a:t>project</a:t>
            </a:r>
            <a:r>
              <a:rPr lang="en-AU" dirty="0"/>
              <a:t> and </a:t>
            </a:r>
            <a:r>
              <a:rPr lang="en-AU" i="1" dirty="0"/>
              <a:t>join</a:t>
            </a:r>
            <a:r>
              <a:rPr lang="en-AU" dirty="0"/>
              <a:t> from the relational algebra.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Names are used to identify objects such as tables, attributes, views, ...</a:t>
            </a:r>
          </a:p>
          <a:p>
            <a:pPr>
              <a:lnSpc>
                <a:spcPct val="170000"/>
              </a:lnSpc>
            </a:pPr>
            <a:r>
              <a:rPr lang="en-AU" dirty="0"/>
              <a:t>Identifiers in SQL use similar conventions to common programming languages: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a sequence of alpha-</a:t>
            </a:r>
            <a:r>
              <a:rPr lang="en-AU" dirty="0" err="1"/>
              <a:t>numerics</a:t>
            </a:r>
            <a:r>
              <a:rPr lang="en-AU" dirty="0"/>
              <a:t>, starting with an alphabetic,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not case-sensitive,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reserve word disallowed,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Some of the frequently-used ones:</a:t>
            </a:r>
          </a:p>
          <a:p>
            <a:pPr lvl="1"/>
            <a:r>
              <a:rPr lang="en-AU" dirty="0"/>
              <a:t>ALTER    AND    CREATE</a:t>
            </a:r>
          </a:p>
          <a:p>
            <a:pPr lvl="1"/>
            <a:r>
              <a:rPr lang="en-AU" dirty="0"/>
              <a:t>FROM    INSERT    NOT    OR </a:t>
            </a:r>
          </a:p>
          <a:p>
            <a:pPr lvl="1"/>
            <a:r>
              <a:rPr lang="en-US" dirty="0"/>
              <a:t>SELECT    TABLE    WHERE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US" dirty="0"/>
              <a:t>For PostgreSQL Keywords see the </a:t>
            </a:r>
            <a:r>
              <a:rPr lang="en-US" dirty="0" err="1"/>
              <a:t>Appendex</a:t>
            </a:r>
            <a:r>
              <a:rPr lang="en-US" dirty="0"/>
              <a:t> of </a:t>
            </a:r>
            <a:r>
              <a:rPr lang="en-AU" dirty="0"/>
              <a:t>PostgreSQL doc 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All attributes in SQL relations have domain specified.</a:t>
            </a:r>
          </a:p>
          <a:p>
            <a:pPr>
              <a:lnSpc>
                <a:spcPct val="150000"/>
              </a:lnSpc>
            </a:pPr>
            <a:r>
              <a:rPr lang="en-AU" dirty="0"/>
              <a:t>SQL supports a small set of useful built-in data types: strings, numbers, dates, bit-strings.</a:t>
            </a:r>
          </a:p>
          <a:p>
            <a:pPr>
              <a:lnSpc>
                <a:spcPct val="150000"/>
              </a:lnSpc>
            </a:pPr>
            <a:r>
              <a:rPr lang="en-US" dirty="0"/>
              <a:t>Self defined data type is allowed in PostgreSQL.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Various type conversions are available: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date to string, string to date, integer to real ...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applied automatically “where they make sense”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Basic domain (type) checking is performed automatically.</a:t>
            </a:r>
          </a:p>
          <a:p>
            <a:pPr>
              <a:lnSpc>
                <a:spcPct val="150000"/>
              </a:lnSpc>
            </a:pPr>
            <a:r>
              <a:rPr lang="en-AU" dirty="0"/>
              <a:t>Constraints can be used to “enforce” more complex domain membership conditions. </a:t>
            </a:r>
          </a:p>
          <a:p>
            <a:pPr>
              <a:lnSpc>
                <a:spcPct val="150000"/>
              </a:lnSpc>
            </a:pPr>
            <a:r>
              <a:rPr lang="en-AU" dirty="0"/>
              <a:t>The NULL value is a member of all data types.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Comparison operators are defined on all types.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b="1" dirty="0"/>
              <a:t>&lt;	&gt;	&lt;=	&gt;=	=	!=</a:t>
            </a:r>
          </a:p>
          <a:p>
            <a:pPr>
              <a:lnSpc>
                <a:spcPct val="170000"/>
              </a:lnSpc>
            </a:pPr>
            <a:r>
              <a:rPr lang="en-AU" dirty="0"/>
              <a:t>Boolean operators AND, OR, NOT are available within WHERE expressions to combine results of comparisons.</a:t>
            </a:r>
          </a:p>
          <a:p>
            <a:pPr>
              <a:lnSpc>
                <a:spcPct val="170000"/>
              </a:lnSpc>
            </a:pPr>
            <a:r>
              <a:rPr lang="en-AU" dirty="0"/>
              <a:t>Comparison against NULL yields FALSE.</a:t>
            </a:r>
          </a:p>
          <a:p>
            <a:pPr>
              <a:lnSpc>
                <a:spcPct val="170000"/>
              </a:lnSpc>
            </a:pPr>
            <a:r>
              <a:rPr lang="en-AU" dirty="0"/>
              <a:t>Can explicitly test for NULL using:</a:t>
            </a:r>
          </a:p>
          <a:p>
            <a:pPr lvl="1">
              <a:lnSpc>
                <a:spcPct val="170000"/>
              </a:lnSpc>
            </a:pPr>
            <a:r>
              <a:rPr lang="en-AU" b="1" i="1" dirty="0" err="1"/>
              <a:t>attr</a:t>
            </a:r>
            <a:r>
              <a:rPr lang="en-AU" b="1" dirty="0"/>
              <a:t> IS NULL 		</a:t>
            </a:r>
            <a:r>
              <a:rPr lang="en-AU" b="1" i="1" dirty="0" err="1"/>
              <a:t>attr</a:t>
            </a:r>
            <a:r>
              <a:rPr lang="en-AU" b="1" dirty="0"/>
              <a:t> IS NOT NULL</a:t>
            </a:r>
          </a:p>
          <a:p>
            <a:pPr>
              <a:lnSpc>
                <a:spcPct val="170000"/>
              </a:lnSpc>
            </a:pPr>
            <a:r>
              <a:rPr lang="en-AU" dirty="0"/>
              <a:t>Most data types also have type-specific operations available (e.g. arithmetic for numbers).</a:t>
            </a:r>
          </a:p>
          <a:p>
            <a:pPr>
              <a:lnSpc>
                <a:spcPct val="170000"/>
              </a:lnSpc>
            </a:pPr>
            <a:r>
              <a:rPr lang="en-AU" dirty="0"/>
              <a:t>Which operations are actually applied depends on the implementation.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Two kinds of string are available: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n</a:t>
            </a:r>
            <a:r>
              <a:rPr lang="en-AU" dirty="0"/>
              <a:t> bytes, left-justified, blank-padded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VARCHAR(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0..n </a:t>
            </a:r>
            <a:r>
              <a:rPr lang="en-AU" dirty="0"/>
              <a:t>bytes, no padding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types can be coerced by blank-padding or truncation.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literals are written using single quotes.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‘John’ = "John" = "John " != "JOHN"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str</a:t>
            </a:r>
            <a:r>
              <a:rPr lang="en-AU" i="1" baseline="-25000" dirty="0"/>
              <a:t>1 </a:t>
            </a:r>
            <a:r>
              <a:rPr lang="en-AU" i="1" dirty="0"/>
              <a:t>&lt; str</a:t>
            </a:r>
            <a:r>
              <a:rPr lang="en-AU" i="1" baseline="-25000" dirty="0"/>
              <a:t>2 </a:t>
            </a:r>
            <a:r>
              <a:rPr lang="en-AU" i="1" dirty="0"/>
              <a:t> </a:t>
            </a:r>
            <a:r>
              <a:rPr lang="en-AU" dirty="0"/>
              <a:t>... compare using dictionary order</a:t>
            </a:r>
          </a:p>
          <a:p>
            <a:pPr>
              <a:lnSpc>
                <a:spcPct val="160000"/>
              </a:lnSpc>
            </a:pPr>
            <a:r>
              <a:rPr lang="en-AU" i="1" dirty="0" err="1"/>
              <a:t>str</a:t>
            </a:r>
            <a:r>
              <a:rPr lang="en-AU" dirty="0"/>
              <a:t> LIKE </a:t>
            </a:r>
            <a:r>
              <a:rPr lang="en-AU" i="1" dirty="0"/>
              <a:t>pattern</a:t>
            </a:r>
            <a:r>
              <a:rPr lang="en-AU" dirty="0"/>
              <a:t> ... matches string to pattern</a:t>
            </a:r>
          </a:p>
          <a:p>
            <a:pPr>
              <a:lnSpc>
                <a:spcPct val="160000"/>
              </a:lnSpc>
            </a:pPr>
            <a:r>
              <a:rPr lang="en-AU" dirty="0"/>
              <a:t>Two kinds of pattern-matching: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% matches anything (like *)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_ matches any single char (like .)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Examples: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‘</a:t>
            </a:r>
            <a:r>
              <a:rPr lang="en-AU" dirty="0" err="1"/>
              <a:t>Ja</a:t>
            </a:r>
            <a:r>
              <a:rPr lang="en-AU" dirty="0"/>
              <a:t>%’ 		Name begins with ‘</a:t>
            </a:r>
            <a:r>
              <a:rPr lang="en-AU" dirty="0" err="1"/>
              <a:t>Ja</a:t>
            </a:r>
            <a:r>
              <a:rPr lang="en-AU" dirty="0"/>
              <a:t>’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 ‘_</a:t>
            </a:r>
            <a:r>
              <a:rPr lang="en-AU" dirty="0" err="1"/>
              <a:t>i</a:t>
            </a:r>
            <a:r>
              <a:rPr lang="en-AU" dirty="0"/>
              <a:t>%’ 		Name has ‘</a:t>
            </a:r>
            <a:r>
              <a:rPr lang="en-AU" dirty="0" err="1"/>
              <a:t>i</a:t>
            </a:r>
            <a:r>
              <a:rPr lang="en-AU" dirty="0"/>
              <a:t>’ as 2nd letter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‘%</a:t>
            </a:r>
            <a:r>
              <a:rPr lang="en-AU" dirty="0" err="1"/>
              <a:t>o%o</a:t>
            </a:r>
            <a:r>
              <a:rPr lang="en-AU" dirty="0"/>
              <a:t>%’ 		Name contains two ‘o’s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string</a:t>
            </a:r>
            <a:r>
              <a:rPr lang="en-AU" dirty="0"/>
              <a:t> || </a:t>
            </a:r>
            <a:r>
              <a:rPr lang="en-AU" i="1" dirty="0"/>
              <a:t>string</a:t>
            </a:r>
            <a:r>
              <a:rPr lang="en-AU" dirty="0"/>
              <a:t> … concatenate two strings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‘Post’|| ‘</a:t>
            </a:r>
            <a:r>
              <a:rPr lang="en-AU" dirty="0" err="1"/>
              <a:t>greSQL</a:t>
            </a:r>
            <a:r>
              <a:rPr lang="en-AU" dirty="0"/>
              <a:t>’ -&gt; </a:t>
            </a:r>
            <a:r>
              <a:rPr lang="en-AU" dirty="0" err="1"/>
              <a:t>PostgreSQL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LENGTH(</a:t>
            </a:r>
            <a:r>
              <a:rPr lang="en-AU" i="1" dirty="0" err="1"/>
              <a:t>str</a:t>
            </a:r>
            <a:r>
              <a:rPr lang="en-AU" dirty="0"/>
              <a:t>) ... return length of string</a:t>
            </a:r>
          </a:p>
          <a:p>
            <a:pPr>
              <a:lnSpc>
                <a:spcPct val="170000"/>
              </a:lnSpc>
            </a:pPr>
            <a:r>
              <a:rPr lang="en-AU" dirty="0"/>
              <a:t>SUBSTR(</a:t>
            </a:r>
            <a:r>
              <a:rPr lang="en-AU" i="1" dirty="0" err="1"/>
              <a:t>str,start,length</a:t>
            </a:r>
            <a:r>
              <a:rPr lang="en-AU" dirty="0"/>
              <a:t>) ... extract chars from within string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substring('Thomas' from 2 for 3) -&gt; </a:t>
            </a:r>
            <a:r>
              <a:rPr lang="en-AU" dirty="0" err="1"/>
              <a:t>hom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Dates are simply specially-formatted strings, with a range of operations to implement date semantics.</a:t>
            </a:r>
          </a:p>
          <a:p>
            <a:pPr>
              <a:lnSpc>
                <a:spcPct val="170000"/>
              </a:lnSpc>
            </a:pPr>
            <a:r>
              <a:rPr lang="en-AU" dirty="0"/>
              <a:t>Format is typically DD-Mon-YYYY, e.g. ’18-Aug-1998’</a:t>
            </a:r>
          </a:p>
          <a:p>
            <a:pPr>
              <a:lnSpc>
                <a:spcPct val="170000"/>
              </a:lnSpc>
            </a:pPr>
            <a:r>
              <a:rPr lang="en-AU" dirty="0"/>
              <a:t>Accepts other formats </a:t>
            </a:r>
          </a:p>
          <a:p>
            <a:pPr>
              <a:lnSpc>
                <a:spcPct val="170000"/>
              </a:lnSpc>
            </a:pPr>
            <a:r>
              <a:rPr lang="en-AU" dirty="0"/>
              <a:t>Comparison operators implement before (&lt;) and after (&gt;).</a:t>
            </a:r>
          </a:p>
          <a:p>
            <a:pPr>
              <a:lnSpc>
                <a:spcPct val="170000"/>
              </a:lnSpc>
            </a:pPr>
            <a:r>
              <a:rPr lang="en-AU" dirty="0"/>
              <a:t>(start1, end1) OVERLAPS (start2, end2)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This expression yields true when two time periods (defined by their endpoints) overlap, false when they do not overlap.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(DATE '2001-02-16', DATE '2001-12-21') OVERLAPS (DATE '2001-10-30', DATE '2002-10-30');  -&gt; </a:t>
            </a:r>
            <a:r>
              <a:rPr lang="en-AU" i="1" dirty="0"/>
              <a:t>Result: </a:t>
            </a:r>
            <a:r>
              <a:rPr lang="en-AU" dirty="0"/>
              <a:t>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SQL-99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= Structured Query Language (pronounced “sequel”).</a:t>
            </a:r>
          </a:p>
          <a:p>
            <a:pPr>
              <a:lnSpc>
                <a:spcPct val="170000"/>
              </a:lnSpc>
            </a:pPr>
            <a:r>
              <a:rPr lang="en-AU" dirty="0"/>
              <a:t>An ANSI/ISO standard language for querying and manipulating relational DBMSs.</a:t>
            </a:r>
          </a:p>
          <a:p>
            <a:pPr>
              <a:lnSpc>
                <a:spcPct val="170000"/>
              </a:lnSpc>
            </a:pPr>
            <a:r>
              <a:rPr lang="en-AU" dirty="0"/>
              <a:t>Developed at IBM (San Jose Lab) during the 1970’s, and standardised during the 1980’s.</a:t>
            </a:r>
          </a:p>
          <a:p>
            <a:pPr>
              <a:lnSpc>
                <a:spcPct val="170000"/>
              </a:lnSpc>
            </a:pPr>
            <a:r>
              <a:rPr lang="en-AU" dirty="0"/>
              <a:t>Appears that SQL will survive the rise of object-relational database systems.</a:t>
            </a:r>
          </a:p>
          <a:p>
            <a:pPr>
              <a:lnSpc>
                <a:spcPct val="170000"/>
              </a:lnSpc>
            </a:pPr>
            <a:r>
              <a:rPr lang="en-AU" dirty="0"/>
              <a:t>Designed to be a “human readable” language supporting: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relational algebra operations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aggregation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Various kinds of numbers are available:</a:t>
            </a:r>
          </a:p>
          <a:p>
            <a:pPr>
              <a:lnSpc>
                <a:spcPct val="160000"/>
              </a:lnSpc>
            </a:pPr>
            <a:r>
              <a:rPr lang="en-AU" i="1" dirty="0" err="1"/>
              <a:t>smallint</a:t>
            </a:r>
            <a:r>
              <a:rPr lang="en-AU" i="1" dirty="0"/>
              <a:t>, </a:t>
            </a:r>
            <a:r>
              <a:rPr lang="en-AU" i="1" dirty="0" err="1"/>
              <a:t>int</a:t>
            </a:r>
            <a:r>
              <a:rPr lang="en-AU" i="1" dirty="0"/>
              <a:t>, </a:t>
            </a:r>
            <a:r>
              <a:rPr lang="en-AU" i="1" dirty="0" err="1"/>
              <a:t>bigint</a:t>
            </a:r>
            <a:r>
              <a:rPr lang="en-AU" i="1" dirty="0"/>
              <a:t> </a:t>
            </a:r>
            <a:r>
              <a:rPr lang="en-AU" dirty="0"/>
              <a:t>... 2-bytes, 4-bytes and 8-bytes integers</a:t>
            </a:r>
          </a:p>
          <a:p>
            <a:pPr>
              <a:lnSpc>
                <a:spcPct val="160000"/>
              </a:lnSpc>
            </a:pPr>
            <a:r>
              <a:rPr lang="en-AU" i="1" dirty="0"/>
              <a:t>real, double precision</a:t>
            </a:r>
            <a:r>
              <a:rPr lang="en-AU" dirty="0"/>
              <a:t>... 4-bytes and 8-bytes floating point</a:t>
            </a:r>
          </a:p>
          <a:p>
            <a:pPr>
              <a:lnSpc>
                <a:spcPct val="160000"/>
              </a:lnSpc>
            </a:pPr>
            <a:r>
              <a:rPr lang="en-AU" i="1" dirty="0"/>
              <a:t>numeric(precision, scale)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scale</a:t>
            </a:r>
            <a:r>
              <a:rPr lang="en-AU" dirty="0"/>
              <a:t> of a numeric is the count of decimal digits in the fractional part, to the right of the decimal point.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precision </a:t>
            </a:r>
            <a:r>
              <a:rPr lang="en-AU" dirty="0"/>
              <a:t>of a numeric is the total count of significant digits in the whole number</a:t>
            </a:r>
            <a:endParaRPr lang="en-AU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Arithmetic operations: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+  - * / abs ceil floor power </a:t>
            </a:r>
            <a:r>
              <a:rPr lang="en-AU" dirty="0" err="1"/>
              <a:t>sqrt</a:t>
            </a:r>
            <a:r>
              <a:rPr lang="en-AU" dirty="0"/>
              <a:t> sin …</a:t>
            </a:r>
          </a:p>
          <a:p>
            <a:pPr>
              <a:lnSpc>
                <a:spcPct val="170000"/>
              </a:lnSpc>
            </a:pPr>
            <a:r>
              <a:rPr lang="en-AU" dirty="0"/>
              <a:t>Some operations apply to a column of numbers in a relation: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AVG(</a:t>
            </a:r>
            <a:r>
              <a:rPr lang="en-AU" i="1" dirty="0" err="1"/>
              <a:t>attr</a:t>
            </a:r>
            <a:r>
              <a:rPr lang="en-AU" dirty="0"/>
              <a:t>) ... mean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COUNT(</a:t>
            </a:r>
            <a:r>
              <a:rPr lang="en-AU" i="1" dirty="0" err="1"/>
              <a:t>attr</a:t>
            </a:r>
            <a:r>
              <a:rPr lang="en-AU" dirty="0"/>
              <a:t>) ... number of rows in </a:t>
            </a:r>
            <a:r>
              <a:rPr lang="en-AU" i="1" dirty="0" err="1"/>
              <a:t>attr</a:t>
            </a:r>
            <a:r>
              <a:rPr lang="en-AU" dirty="0"/>
              <a:t> column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MIN/MAX(</a:t>
            </a:r>
            <a:r>
              <a:rPr lang="en-AU" i="1" dirty="0" err="1"/>
              <a:t>attr</a:t>
            </a:r>
            <a:r>
              <a:rPr lang="en-AU" dirty="0"/>
              <a:t>) ... min/max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SUM(</a:t>
            </a:r>
            <a:r>
              <a:rPr lang="en-AU" i="1" dirty="0" err="1"/>
              <a:t>attr</a:t>
            </a:r>
            <a:r>
              <a:rPr lang="en-AU" dirty="0"/>
              <a:t>) ... sum of values for </a:t>
            </a:r>
            <a:r>
              <a:rPr lang="en-AU" i="1" dirty="0" err="1"/>
              <a:t>attr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Note: NULL value produces NULL result for arithmetic operation, but NULL is ignored in column operations.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 and Set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Tuple and set constants are both written as: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(val1, val2, val3, ... )</a:t>
            </a:r>
          </a:p>
          <a:p>
            <a:pPr>
              <a:lnSpc>
                <a:spcPct val="170000"/>
              </a:lnSpc>
            </a:pPr>
            <a:r>
              <a:rPr lang="en-AU" dirty="0"/>
              <a:t>The correct interpretation is worked out from the context.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Examples:</a:t>
            </a:r>
          </a:p>
          <a:p>
            <a:pPr marL="457200" lvl="1" indent="0">
              <a:buNone/>
            </a:pPr>
            <a:r>
              <a:rPr lang="en-AU" dirty="0"/>
              <a:t>Student(</a:t>
            </a:r>
            <a:r>
              <a:rPr lang="en-AU" dirty="0" err="1"/>
              <a:t>stude</a:t>
            </a:r>
            <a:r>
              <a:rPr lang="en-AU" dirty="0"/>
              <a:t>#, name, course)</a:t>
            </a:r>
          </a:p>
          <a:p>
            <a:pPr marL="457200" lvl="1" indent="0">
              <a:buNone/>
            </a:pPr>
            <a:r>
              <a:rPr lang="en-AU" dirty="0"/>
              <a:t>( 2177364, ’Jack Smith’, ’BSc’)	 -- tuple literal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Employees</a:t>
            </a:r>
          </a:p>
          <a:p>
            <a:pPr marL="457200" lvl="1" indent="0">
              <a:buNone/>
            </a:pPr>
            <a:r>
              <a:rPr lang="en-AU" dirty="0"/>
              <a:t>WHERE job IN (’Lecturer’, ’Tutor’, ’Professor’); 	-- set literal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start with relation </a:t>
            </a:r>
            <a:r>
              <a:rPr lang="en-AU" i="1" dirty="0"/>
              <a:t>R</a:t>
            </a:r>
            <a:r>
              <a:rPr lang="en-AU" dirty="0"/>
              <a:t> in FROM clause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914400" lvl="2" indent="0">
              <a:buNone/>
            </a:pPr>
            <a:r>
              <a:rPr lang="en-AU" dirty="0"/>
              <a:t>FROM </a:t>
            </a:r>
            <a:r>
              <a:rPr lang="en-AU" i="1" dirty="0"/>
              <a:t>R</a:t>
            </a:r>
          </a:p>
          <a:p>
            <a:pPr marL="914400" lvl="2" indent="0">
              <a:buNone/>
            </a:pPr>
            <a:r>
              <a:rPr lang="en-AU" dirty="0"/>
              <a:t>WHERE </a:t>
            </a:r>
            <a:r>
              <a:rPr lang="en-AU" i="1" dirty="0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Querying a Single Relation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Operationally, we think in terms of a </a:t>
            </a:r>
            <a:r>
              <a:rPr lang="en-AU" i="1" dirty="0"/>
              <a:t>tuple variable</a:t>
            </a:r>
            <a:r>
              <a:rPr lang="en-AU" dirty="0"/>
              <a:t> ranging over all tuples of the relation.</a:t>
            </a:r>
          </a:p>
          <a:p>
            <a:pPr>
              <a:lnSpc>
                <a:spcPct val="170000"/>
              </a:lnSpc>
            </a:pPr>
            <a:r>
              <a:rPr lang="en-AU" dirty="0"/>
              <a:t>Operational semantics: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buNone/>
            </a:pPr>
            <a:r>
              <a:rPr lang="en-AU" dirty="0"/>
              <a:t>	check whether T satisfies the condition in the WHERE clause</a:t>
            </a:r>
          </a:p>
          <a:p>
            <a:pPr marL="457200" lvl="1" indent="0">
              <a:buNone/>
            </a:pPr>
            <a:r>
              <a:rPr lang="en-AU" dirty="0"/>
              <a:t>	IF it does THEN</a:t>
            </a:r>
          </a:p>
          <a:p>
            <a:pPr marL="457200" lvl="1" indent="0">
              <a:buNone/>
            </a:pPr>
            <a:r>
              <a:rPr lang="en-AU" dirty="0"/>
              <a:t>		print the attributes of T that are</a:t>
            </a:r>
          </a:p>
          <a:p>
            <a:pPr marL="457200" lvl="1" indent="0">
              <a:buNone/>
            </a:pPr>
            <a:r>
              <a:rPr lang="en-AU" dirty="0"/>
              <a:t>		specified in the SELECT clause</a:t>
            </a:r>
          </a:p>
          <a:p>
            <a:pPr marL="457200" lvl="1" indent="0">
              <a:buNone/>
            </a:pPr>
            <a:r>
              <a:rPr lang="en-AU" dirty="0"/>
              <a:t>	END</a:t>
            </a:r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Assume a relation </a:t>
            </a:r>
            <a:r>
              <a:rPr lang="en-AU" i="1" dirty="0"/>
              <a:t>R</a:t>
            </a:r>
            <a:r>
              <a:rPr lang="en-AU" dirty="0"/>
              <a:t> and attributes </a:t>
            </a:r>
            <a:r>
              <a:rPr lang="en-AU" i="1" dirty="0"/>
              <a:t>X ⊆ R</a:t>
            </a:r>
            <a:r>
              <a:rPr lang="en-AU" dirty="0"/>
              <a:t>.</a:t>
            </a:r>
          </a:p>
          <a:p>
            <a:pPr>
              <a:lnSpc>
                <a:spcPct val="140000"/>
              </a:lnSpc>
            </a:pPr>
            <a:r>
              <a:rPr lang="en-AU" i="1" dirty="0"/>
              <a:t>π</a:t>
            </a:r>
            <a:r>
              <a:rPr lang="en-AU" i="1" baseline="-25000" dirty="0"/>
              <a:t>X</a:t>
            </a:r>
            <a:r>
              <a:rPr lang="en-AU" i="1" dirty="0"/>
              <a:t> (R)</a:t>
            </a:r>
            <a:r>
              <a:rPr lang="en-AU" dirty="0"/>
              <a:t> is implemented in SQL as:</a:t>
            </a:r>
          </a:p>
          <a:p>
            <a:pPr lvl="1">
              <a:lnSpc>
                <a:spcPct val="140000"/>
              </a:lnSpc>
            </a:pPr>
            <a:r>
              <a:rPr lang="en-AU" dirty="0"/>
              <a:t>SELECT </a:t>
            </a:r>
            <a:r>
              <a:rPr lang="en-AU" i="1" dirty="0"/>
              <a:t>X</a:t>
            </a:r>
            <a:r>
              <a:rPr lang="en-AU" dirty="0"/>
              <a:t> FROM </a:t>
            </a:r>
            <a:r>
              <a:rPr lang="en-AU" i="1" dirty="0"/>
              <a:t>R</a:t>
            </a:r>
          </a:p>
          <a:p>
            <a:pPr>
              <a:lnSpc>
                <a:spcPct val="14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40000"/>
              </a:lnSpc>
            </a:pPr>
            <a:r>
              <a:rPr lang="en-AU" dirty="0"/>
              <a:t>Names of drinkers: </a:t>
            </a:r>
            <a:r>
              <a:rPr lang="en-AU" i="1" dirty="0"/>
              <a:t>π</a:t>
            </a:r>
            <a:r>
              <a:rPr lang="en-AU" i="1" baseline="-25000" dirty="0"/>
              <a:t>Name</a:t>
            </a:r>
            <a:r>
              <a:rPr lang="en-AU" i="1" dirty="0"/>
              <a:t>(Drinkers)</a:t>
            </a:r>
          </a:p>
          <a:p>
            <a:pPr lvl="1">
              <a:lnSpc>
                <a:spcPct val="140000"/>
              </a:lnSpc>
            </a:pPr>
            <a:r>
              <a:rPr lang="en-AU" dirty="0"/>
              <a:t>SELECT Name FROM Drinkers;</a:t>
            </a:r>
          </a:p>
          <a:p>
            <a:pPr marL="457200" lvl="1" indent="0">
              <a:buNone/>
            </a:pPr>
            <a:r>
              <a:rPr lang="en-AU" sz="2100" dirty="0"/>
              <a:t>Name</a:t>
            </a:r>
          </a:p>
          <a:p>
            <a:pPr marL="457200" lvl="1" indent="0">
              <a:buNone/>
            </a:pPr>
            <a:r>
              <a:rPr lang="en-AU" sz="2100" dirty="0"/>
              <a:t>--------------------</a:t>
            </a:r>
          </a:p>
          <a:p>
            <a:pPr marL="457200" lvl="1" indent="0">
              <a:buNone/>
            </a:pPr>
            <a:r>
              <a:rPr lang="en-AU" sz="2100" dirty="0"/>
              <a:t>Adam</a:t>
            </a:r>
          </a:p>
          <a:p>
            <a:pPr marL="457200" lvl="1" indent="0">
              <a:buNone/>
            </a:pPr>
            <a:r>
              <a:rPr lang="en-AU" sz="2100" dirty="0" err="1"/>
              <a:t>Gernot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John</a:t>
            </a:r>
          </a:p>
          <a:p>
            <a:pPr marL="457200" lvl="1" indent="0">
              <a:buNone/>
            </a:pPr>
            <a:r>
              <a:rPr lang="en-AU" sz="2100" dirty="0"/>
              <a:t>Justin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63913"/>
              </p:ext>
            </p:extLst>
          </p:nvPr>
        </p:nvGraphicFramePr>
        <p:xfrm>
          <a:off x="3657600" y="4495800"/>
          <a:ext cx="5105400" cy="14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2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47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70000"/>
              </a:lnSpc>
            </a:pPr>
            <a:r>
              <a:rPr lang="en-AU" dirty="0"/>
              <a:t>Names and addresses of drinkers = </a:t>
            </a:r>
            <a:r>
              <a:rPr lang="en-AU" i="1" dirty="0"/>
              <a:t>π</a:t>
            </a:r>
            <a:r>
              <a:rPr lang="en-AU" i="1" baseline="-25000" dirty="0" err="1"/>
              <a:t>Name,Addr</a:t>
            </a:r>
            <a:r>
              <a:rPr lang="en-AU" i="1" dirty="0"/>
              <a:t>(Drinkers)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Name, </a:t>
            </a:r>
            <a:r>
              <a:rPr lang="en-AU" dirty="0" err="1"/>
              <a:t>Addr</a:t>
            </a:r>
            <a:r>
              <a:rPr lang="en-AU" dirty="0"/>
              <a:t> FROM Drinkers;</a:t>
            </a:r>
          </a:p>
          <a:p>
            <a:pPr marL="457200" lvl="1" indent="0">
              <a:buNone/>
            </a:pPr>
            <a:r>
              <a:rPr lang="en-AU" dirty="0"/>
              <a:t>NAME 	ADDR</a:t>
            </a:r>
          </a:p>
          <a:p>
            <a:pPr marL="457200" lvl="1" indent="0">
              <a:buNone/>
            </a:pPr>
            <a:r>
              <a:rPr lang="en-AU" dirty="0"/>
              <a:t>--------------- 	--------------------</a:t>
            </a:r>
          </a:p>
          <a:p>
            <a:pPr marL="457200" lvl="1" indent="0">
              <a:buNone/>
            </a:pPr>
            <a:r>
              <a:rPr lang="en-AU" dirty="0"/>
              <a:t>Adam 	Randwick</a:t>
            </a:r>
          </a:p>
          <a:p>
            <a:pPr marL="457200" lvl="1" indent="0">
              <a:buNone/>
            </a:pPr>
            <a:r>
              <a:rPr lang="en-AU" dirty="0"/>
              <a:t>Gernot 	Newtown</a:t>
            </a:r>
          </a:p>
          <a:p>
            <a:pPr marL="457200" lvl="1" indent="0">
              <a:buNone/>
            </a:pPr>
            <a:r>
              <a:rPr lang="en-AU" dirty="0"/>
              <a:t>John 	Clovelly</a:t>
            </a:r>
          </a:p>
          <a:p>
            <a:pPr marL="457200" lvl="1" indent="0">
              <a:buNone/>
            </a:pPr>
            <a:r>
              <a:rPr lang="en-AU" dirty="0"/>
              <a:t>Justin	Mosman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symbol ∗ denotes a list of all attributes.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All information about drinkers: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SELECT * FROM Drinkers;</a:t>
            </a:r>
          </a:p>
          <a:p>
            <a:pPr marL="457200" lvl="1" indent="0">
              <a:buNone/>
            </a:pPr>
            <a:r>
              <a:rPr lang="en-AU" sz="1900" dirty="0"/>
              <a:t>NAME 	ADDR 		PHONE</a:t>
            </a:r>
          </a:p>
          <a:p>
            <a:pPr marL="457200" lvl="1" indent="0">
              <a:buNone/>
            </a:pPr>
            <a:r>
              <a:rPr lang="en-AU" sz="1900" dirty="0"/>
              <a:t>--------------- 	-------------------- 	----------</a:t>
            </a:r>
          </a:p>
          <a:p>
            <a:pPr marL="457200" lvl="1" indent="0">
              <a:buNone/>
            </a:pPr>
            <a:r>
              <a:rPr lang="en-AU" sz="1900" dirty="0"/>
              <a:t>Adam 	Randwick 	9385-4444</a:t>
            </a:r>
          </a:p>
          <a:p>
            <a:pPr marL="457200" lvl="1" indent="0">
              <a:buNone/>
            </a:pPr>
            <a:r>
              <a:rPr lang="en-AU" sz="1900" dirty="0" err="1"/>
              <a:t>Gernot</a:t>
            </a:r>
            <a:r>
              <a:rPr lang="en-AU" sz="1900" dirty="0"/>
              <a:t> 	Newtown 	9415-3378</a:t>
            </a:r>
          </a:p>
          <a:p>
            <a:pPr marL="457200" lvl="1" indent="0">
              <a:buNone/>
            </a:pPr>
            <a:r>
              <a:rPr lang="en-AU" sz="1900" dirty="0"/>
              <a:t>John 	Clovelly 		9665-1234</a:t>
            </a:r>
          </a:p>
          <a:p>
            <a:pPr marL="457200" lvl="1" indent="0">
              <a:buNone/>
            </a:pPr>
            <a:r>
              <a:rPr lang="en-AU" sz="1900" dirty="0"/>
              <a:t>Justin 	Mosman 		9845-4321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5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8006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AU" sz="1600" i="1" dirty="0" err="1"/>
              <a:t>σ</a:t>
            </a:r>
            <a:r>
              <a:rPr lang="en-AU" sz="1600" baseline="-25000" dirty="0" err="1"/>
              <a:t>Cond</a:t>
            </a:r>
            <a:r>
              <a:rPr lang="en-AU" sz="1600" dirty="0"/>
              <a:t>(</a:t>
            </a:r>
            <a:r>
              <a:rPr lang="en-AU" sz="1600" i="1" dirty="0" err="1"/>
              <a:t>Rel</a:t>
            </a:r>
            <a:r>
              <a:rPr lang="en-AU" sz="1600" dirty="0"/>
              <a:t>) is implemented in SQL as: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SELECT * FROM </a:t>
            </a:r>
            <a:r>
              <a:rPr lang="en-AU" sz="1600" dirty="0" err="1"/>
              <a:t>Rel</a:t>
            </a:r>
            <a:r>
              <a:rPr lang="en-AU" sz="1600" dirty="0"/>
              <a:t> WHERE Cond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Example: Find the price that </a:t>
            </a:r>
            <a:r>
              <a:rPr lang="en-AU" sz="1600" b="1" dirty="0"/>
              <a:t>Regent Hotel </a:t>
            </a:r>
            <a:r>
              <a:rPr lang="en-AU" sz="1600" dirty="0"/>
              <a:t>charges for </a:t>
            </a:r>
            <a:r>
              <a:rPr lang="en-AU" sz="1600" b="1" dirty="0"/>
              <a:t>New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SELECT price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WHERE bar = ’Regent Hotel’ AND beer = ’New’;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PRICE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2.2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The condition can be an arbitrarily complex </a:t>
            </a:r>
            <a:r>
              <a:rPr lang="en-AU" sz="1600" dirty="0" err="1"/>
              <a:t>boolean</a:t>
            </a:r>
            <a:r>
              <a:rPr lang="en-AU" sz="1600" dirty="0"/>
              <a:t>-valued expression using the operators mentioned previously.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458733"/>
              </p:ext>
            </p:extLst>
          </p:nvPr>
        </p:nvGraphicFramePr>
        <p:xfrm>
          <a:off x="5262267" y="609600"/>
          <a:ext cx="3860799" cy="558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0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105400" y="49530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05400" y="52578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>
            <a:extLst>
              <a:ext uri="{FF2B5EF4-FFF2-40B4-BE49-F238E27FC236}">
                <a16:creationId xmlns:a16="http://schemas.microsoft.com/office/drawing/2014/main" id="{49EAD275-7B4E-45AC-937D-7E4D37E5D4B1}"/>
              </a:ext>
            </a:extLst>
          </p:cNvPr>
          <p:cNvSpPr/>
          <p:nvPr/>
        </p:nvSpPr>
        <p:spPr>
          <a:xfrm>
            <a:off x="6553200" y="4800600"/>
            <a:ext cx="1295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AU" dirty="0"/>
              <a:t>Selection by SQL</a:t>
            </a:r>
            <a:r>
              <a:rPr lang="en-AU" baseline="-25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“typical” SELECT query:</a:t>
            </a:r>
          </a:p>
          <a:p>
            <a:pPr marL="457200" lvl="1" indent="0">
              <a:buNone/>
            </a:pPr>
            <a:r>
              <a:rPr lang="en-AU" sz="2400" dirty="0"/>
              <a:t>SELECT a1, a2, a3</a:t>
            </a:r>
          </a:p>
          <a:p>
            <a:pPr marL="457200" lvl="1" indent="0">
              <a:buNone/>
            </a:pPr>
            <a:r>
              <a:rPr lang="en-AU" sz="2400" dirty="0"/>
              <a:t>FROM </a:t>
            </a:r>
            <a:r>
              <a:rPr lang="en-AU" sz="2400" dirty="0" err="1"/>
              <a:t>Rel</a:t>
            </a:r>
            <a:endParaRPr lang="en-AU" sz="2400" dirty="0"/>
          </a:p>
          <a:p>
            <a:pPr marL="457200" lvl="1" indent="0">
              <a:buNone/>
            </a:pPr>
            <a:r>
              <a:rPr lang="en-AU" sz="2400" dirty="0"/>
              <a:t>WHERE Cond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This corresponds to select followed by project: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sz="2400" i="1" dirty="0"/>
              <a:t>π</a:t>
            </a:r>
            <a:r>
              <a:rPr lang="en-AU" sz="2400" baseline="-25000" dirty="0"/>
              <a:t>{a1,a2,a3}</a:t>
            </a:r>
            <a:r>
              <a:rPr lang="en-AU" sz="2400" dirty="0"/>
              <a:t>(</a:t>
            </a:r>
            <a:r>
              <a:rPr lang="en-AU" sz="2400" i="1" dirty="0" err="1"/>
              <a:t>σ</a:t>
            </a:r>
            <a:r>
              <a:rPr lang="en-AU" sz="2400" baseline="-25000" dirty="0" err="1"/>
              <a:t>Cond</a:t>
            </a:r>
            <a:r>
              <a:rPr lang="en-AU" sz="2400" dirty="0"/>
              <a:t>(</a:t>
            </a:r>
            <a:r>
              <a:rPr lang="en-AU" sz="2400" i="1" dirty="0" err="1"/>
              <a:t>Rel</a:t>
            </a:r>
            <a:r>
              <a:rPr lang="en-AU" sz="2400" dirty="0"/>
              <a:t>)).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Sample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To illustrate the features of SQL, we use a small example database below: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Beers(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manf</a:t>
            </a:r>
            <a:r>
              <a:rPr lang="en-AU" dirty="0"/>
              <a:t> ), Bars(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Drinkers(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phone ), Likes( </a:t>
            </a:r>
            <a:r>
              <a:rPr lang="en-AU" i="1" u="sng" dirty="0"/>
              <a:t>drinker, beer </a:t>
            </a:r>
            <a:r>
              <a:rPr lang="en-AU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Sells( </a:t>
            </a:r>
            <a:r>
              <a:rPr lang="en-AU" i="1" u="sng" dirty="0"/>
              <a:t>bar, beer</a:t>
            </a:r>
            <a:r>
              <a:rPr lang="en-AU" dirty="0"/>
              <a:t>, price ), Frequents( </a:t>
            </a:r>
            <a:r>
              <a:rPr lang="en-AU" i="1" u="sng" dirty="0"/>
              <a:t>drinker, bar </a:t>
            </a:r>
            <a:r>
              <a:rPr lang="en-AU" dirty="0"/>
              <a:t>)</a:t>
            </a:r>
          </a:p>
          <a:p>
            <a:pPr>
              <a:lnSpc>
                <a:spcPct val="150000"/>
              </a:lnSpc>
            </a:pPr>
            <a:r>
              <a:rPr lang="en-AU" dirty="0"/>
              <a:t>keys are in </a:t>
            </a:r>
            <a:r>
              <a:rPr lang="en-AU" i="1" dirty="0"/>
              <a:t>italic</a:t>
            </a:r>
            <a:r>
              <a:rPr lang="en-AU" dirty="0"/>
              <a:t> font and highlighted by underscore.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AU" dirty="0"/>
              <a:t>Renaming via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Ullman/</a:t>
            </a:r>
            <a:r>
              <a:rPr lang="en-AU" sz="2400" dirty="0" err="1"/>
              <a:t>Widom</a:t>
            </a:r>
            <a:r>
              <a:rPr lang="en-AU" sz="2400" dirty="0"/>
              <a:t> define a renaming operator ρ to avoid name clashes.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For example, </a:t>
            </a:r>
            <a:r>
              <a:rPr lang="en-AU" sz="2400" i="1" dirty="0"/>
              <a:t>Address</a:t>
            </a:r>
            <a:r>
              <a:rPr lang="en-AU" sz="2400" dirty="0"/>
              <a:t> field in </a:t>
            </a:r>
            <a:r>
              <a:rPr lang="en-AU" sz="2400" i="1" dirty="0"/>
              <a:t>Academic</a:t>
            </a:r>
            <a:r>
              <a:rPr lang="en-AU" sz="2400" dirty="0"/>
              <a:t> and </a:t>
            </a:r>
            <a:r>
              <a:rPr lang="en-AU" sz="2400" i="1" dirty="0"/>
              <a:t>Student</a:t>
            </a:r>
            <a:r>
              <a:rPr lang="en-AU" sz="2400" dirty="0"/>
              <a:t>.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Example: </a:t>
            </a:r>
            <a:r>
              <a:rPr lang="en-AU" sz="2400" i="1" dirty="0" err="1"/>
              <a:t>ρ</a:t>
            </a:r>
            <a:r>
              <a:rPr lang="en-AU" sz="2400" i="1" baseline="-25000" dirty="0" err="1"/>
              <a:t>Beers</a:t>
            </a:r>
            <a:r>
              <a:rPr lang="en-AU" sz="2400" baseline="-25000" dirty="0"/>
              <a:t>(</a:t>
            </a:r>
            <a:r>
              <a:rPr lang="en-AU" sz="2400" i="1" baseline="-25000" dirty="0" err="1"/>
              <a:t>Brand,Brewer</a:t>
            </a:r>
            <a:r>
              <a:rPr lang="en-AU" sz="2400" baseline="-25000" dirty="0"/>
              <a:t>)</a:t>
            </a:r>
            <a:r>
              <a:rPr lang="en-AU" sz="2400" dirty="0"/>
              <a:t>(</a:t>
            </a:r>
            <a:r>
              <a:rPr lang="en-AU" sz="2400" i="1" dirty="0"/>
              <a:t>Beers</a:t>
            </a:r>
            <a:r>
              <a:rPr lang="en-AU" sz="2400" dirty="0"/>
              <a:t>)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Gives a new relation, with same data as </a:t>
            </a:r>
            <a:r>
              <a:rPr lang="en-AU" sz="2400" i="1" dirty="0"/>
              <a:t>Beers</a:t>
            </a:r>
            <a:r>
              <a:rPr lang="en-AU" sz="2400" dirty="0"/>
              <a:t>, but with attribute names changed.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SQL provides </a:t>
            </a:r>
            <a:r>
              <a:rPr lang="en-AU" sz="2400" i="1" dirty="0"/>
              <a:t>AS</a:t>
            </a:r>
            <a:r>
              <a:rPr lang="en-AU" sz="2400" dirty="0"/>
              <a:t> to achieve this; it is used in the SELECT part.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as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Beers(name, </a:t>
            </a:r>
            <a:r>
              <a:rPr lang="en-AU" dirty="0" err="1"/>
              <a:t>manf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SELECT name AS Brand, </a:t>
            </a:r>
            <a:r>
              <a:rPr lang="en-AU" dirty="0" err="1"/>
              <a:t>manf</a:t>
            </a:r>
            <a:r>
              <a:rPr lang="en-AU" dirty="0"/>
              <a:t> AS Brewer FROM Beers;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BRAND 			BREWER</a:t>
            </a:r>
          </a:p>
          <a:p>
            <a:pPr marL="457200" lvl="1" indent="0">
              <a:buNone/>
            </a:pPr>
            <a:r>
              <a:rPr lang="en-AU" dirty="0"/>
              <a:t>------------------------- 		--------------------</a:t>
            </a:r>
          </a:p>
          <a:p>
            <a:pPr marL="457200" lvl="1" indent="0">
              <a:buNone/>
            </a:pPr>
            <a:r>
              <a:rPr lang="en-AU" dirty="0"/>
              <a:t>80/- 				Caledonian</a:t>
            </a:r>
          </a:p>
          <a:p>
            <a:pPr marL="457200" lvl="1" indent="0">
              <a:buNone/>
            </a:pPr>
            <a:r>
              <a:rPr lang="en-AU" dirty="0"/>
              <a:t>Bigfoot Barley Wine 		Sierra Nevada</a:t>
            </a:r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 		George IV Inn</a:t>
            </a:r>
          </a:p>
          <a:p>
            <a:pPr marL="457200" lvl="1" indent="0">
              <a:buNone/>
            </a:pPr>
            <a:r>
              <a:rPr lang="en-AU" dirty="0"/>
              <a:t>Crown Lager 			Carlton</a:t>
            </a:r>
          </a:p>
          <a:p>
            <a:pPr marL="457200" lvl="1" indent="0">
              <a:buNone/>
            </a:pPr>
            <a:r>
              <a:rPr lang="en-AU" dirty="0"/>
              <a:t>Fosters Lager 			Carlton</a:t>
            </a:r>
          </a:p>
          <a:p>
            <a:pPr marL="457200" lvl="1" indent="0">
              <a:buNone/>
            </a:pPr>
            <a:r>
              <a:rPr lang="en-AU" dirty="0"/>
              <a:t>Invalid Stout 			Carlton</a:t>
            </a:r>
          </a:p>
          <a:p>
            <a:pPr marL="457200" lvl="1" indent="0">
              <a:buNone/>
            </a:pPr>
            <a:r>
              <a:rPr lang="en-AU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Expressions as Values in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/>
              <a:t>AS</a:t>
            </a:r>
            <a:r>
              <a:rPr lang="en-AU" dirty="0"/>
              <a:t> can also be used to introduce computed values</a:t>
            </a:r>
          </a:p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Sells(bar, beer, price)</a:t>
            </a:r>
          </a:p>
          <a:p>
            <a:pPr marL="457200" lvl="1" indent="0">
              <a:buNone/>
            </a:pPr>
            <a:r>
              <a:rPr lang="en-AU" dirty="0"/>
              <a:t>SELECT bar, beer, price*120 AS </a:t>
            </a:r>
            <a:r>
              <a:rPr lang="en-AU" dirty="0" err="1"/>
              <a:t>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		BEER 			PRICEINYEN</a:t>
            </a:r>
          </a:p>
          <a:p>
            <a:pPr marL="457200" lvl="1" indent="0">
              <a:buNone/>
            </a:pPr>
            <a:r>
              <a:rPr lang="en-AU" dirty="0"/>
              <a:t>------------------ 	-----------------------		----------------</a:t>
            </a:r>
          </a:p>
          <a:p>
            <a:pPr marL="457200" lvl="1" indent="0">
              <a:buNone/>
            </a:pPr>
            <a:r>
              <a:rPr lang="en-AU" dirty="0"/>
              <a:t>Australia Hotel 	</a:t>
            </a:r>
            <a:r>
              <a:rPr lang="en-AU" dirty="0" err="1"/>
              <a:t>Burragorang</a:t>
            </a:r>
            <a:r>
              <a:rPr lang="en-AU" dirty="0"/>
              <a:t> Bock 		420</a:t>
            </a:r>
          </a:p>
          <a:p>
            <a:pPr marL="457200" lvl="1" indent="0">
              <a:buNone/>
            </a:pPr>
            <a:r>
              <a:rPr lang="en-AU" dirty="0"/>
              <a:t>Coogee Bay Hotel 	New 			270</a:t>
            </a:r>
          </a:p>
          <a:p>
            <a:pPr marL="457200" lvl="1" indent="0">
              <a:buNone/>
            </a:pPr>
            <a:r>
              <a:rPr lang="en-AU" dirty="0"/>
              <a:t>Coogee Bay Hotel 	Old 			300</a:t>
            </a:r>
          </a:p>
          <a:p>
            <a:pPr marL="457200" lvl="1" indent="0">
              <a:buNone/>
            </a:pPr>
            <a:r>
              <a:rPr lang="en-AU" dirty="0"/>
              <a:t>Coogee Bay Hotel 	Sparkling Ale 		336</a:t>
            </a:r>
          </a:p>
          <a:p>
            <a:pPr marL="457200" lvl="1" indent="0">
              <a:buNone/>
            </a:pPr>
            <a:r>
              <a:rPr lang="en-AU" dirty="0"/>
              <a:t>Coogee Bay Hotel 	Victoria Bitter 		276</a:t>
            </a:r>
          </a:p>
          <a:p>
            <a:pPr marL="457200" lvl="1" indent="0">
              <a:buNone/>
            </a:pPr>
            <a:r>
              <a:rPr lang="en-AU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5791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Just Display but no change to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1840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Inserting Text in Result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5105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Trick: to put text in output columns, use constant expression with </a:t>
            </a:r>
            <a:r>
              <a:rPr lang="en-AU" sz="1800" i="1" dirty="0"/>
              <a:t>AS</a:t>
            </a:r>
            <a:r>
              <a:rPr lang="en-AU" sz="18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Example: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Likes(</a:t>
            </a:r>
            <a:r>
              <a:rPr lang="en-AU" sz="1800" u="sng" dirty="0"/>
              <a:t>drinker, beer</a:t>
            </a:r>
            <a:r>
              <a:rPr lang="en-AU" sz="1800" dirty="0"/>
              <a:t>)</a:t>
            </a:r>
          </a:p>
          <a:p>
            <a:pPr marL="57150" indent="0">
              <a:buNone/>
            </a:pPr>
            <a:r>
              <a:rPr lang="en-AU" sz="1800" dirty="0"/>
              <a:t>SELECT drinker, ‘likes </a:t>
            </a:r>
            <a:r>
              <a:rPr lang="en-AU" sz="1800" dirty="0" err="1"/>
              <a:t>Cooper’’s</a:t>
            </a:r>
            <a:r>
              <a:rPr lang="en-AU" sz="1800" dirty="0"/>
              <a:t>’ AS </a:t>
            </a:r>
            <a:r>
              <a:rPr lang="en-AU" sz="1800" dirty="0" err="1"/>
              <a:t>WhoLikes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FROM Likes</a:t>
            </a:r>
          </a:p>
          <a:p>
            <a:pPr marL="57150" indent="0">
              <a:buNone/>
            </a:pPr>
            <a:r>
              <a:rPr lang="en-AU" sz="1800" dirty="0"/>
              <a:t>WHERE beer = ‘Sparkling Ale’;</a:t>
            </a:r>
          </a:p>
          <a:p>
            <a:pPr marL="57150" indent="0">
              <a:buNone/>
            </a:pP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DRINKER 	WHOLIKES</a:t>
            </a:r>
          </a:p>
          <a:p>
            <a:pPr marL="57150" indent="0">
              <a:buNone/>
            </a:pPr>
            <a:r>
              <a:rPr lang="en-AU" sz="1800" dirty="0"/>
              <a:t>---------------	 --------------</a:t>
            </a:r>
          </a:p>
          <a:p>
            <a:pPr marL="57150" indent="0">
              <a:buNone/>
            </a:pPr>
            <a:r>
              <a:rPr lang="en-AU" sz="1800" dirty="0" err="1"/>
              <a:t>Gernot</a:t>
            </a:r>
            <a:r>
              <a:rPr lang="en-AU" sz="1800" dirty="0"/>
              <a:t> 		likes Cooper’s</a:t>
            </a:r>
          </a:p>
          <a:p>
            <a:pPr marL="57150" indent="0">
              <a:buNone/>
            </a:pPr>
            <a:r>
              <a:rPr lang="en-AU" sz="1800" dirty="0"/>
              <a:t>Justin 		likes Cooper’s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973502"/>
              </p:ext>
            </p:extLst>
          </p:nvPr>
        </p:nvGraphicFramePr>
        <p:xfrm>
          <a:off x="5486400" y="1676400"/>
          <a:ext cx="3352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5181600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86400" y="3429000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2E3EBC-FB02-4141-9F31-89DD2DC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8D9E6D-D99F-4926-9719-5D60E10B8A48}"/>
              </a:ext>
            </a:extLst>
          </p:cNvPr>
          <p:cNvSpPr txBox="1">
            <a:spLocks/>
          </p:cNvSpPr>
          <p:nvPr/>
        </p:nvSpPr>
        <p:spPr>
          <a:xfrm>
            <a:off x="4648200" y="5862"/>
            <a:ext cx="4648200" cy="9127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AU" sz="2000" dirty="0"/>
              <a:t>SELECT </a:t>
            </a:r>
            <a:r>
              <a:rPr lang="en-AU" sz="2000" dirty="0" err="1"/>
              <a:t>Manf</a:t>
            </a:r>
            <a:br>
              <a:rPr lang="en-AU" sz="2000" dirty="0"/>
            </a:br>
            <a:r>
              <a:rPr lang="en-AU" sz="2000" dirty="0"/>
              <a:t>FROM Likes, Beers</a:t>
            </a:r>
            <a:br>
              <a:rPr lang="en-AU" sz="2000" dirty="0"/>
            </a:br>
            <a:r>
              <a:rPr lang="en-AU" sz="2000" dirty="0"/>
              <a:t>WHERE drinker = ‘John’ AND beer = name;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58D8A0-C4BB-4803-BF27-8D1B6EF2C4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744770"/>
              </p:ext>
            </p:extLst>
          </p:nvPr>
        </p:nvGraphicFramePr>
        <p:xfrm>
          <a:off x="5025851" y="1365422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3CA58F-5DAC-41FA-BC13-0E614C85362F}"/>
              </a:ext>
            </a:extLst>
          </p:cNvPr>
          <p:cNvSpPr txBox="1"/>
          <p:nvPr/>
        </p:nvSpPr>
        <p:spPr>
          <a:xfrm>
            <a:off x="4984402" y="90822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C8EF09-3B6E-4233-93CB-AFC348556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46047"/>
              </p:ext>
            </p:extLst>
          </p:nvPr>
        </p:nvGraphicFramePr>
        <p:xfrm>
          <a:off x="377651" y="1365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B8BB8CBE-F4D0-4E77-AA97-B855B061176F}"/>
              </a:ext>
            </a:extLst>
          </p:cNvPr>
          <p:cNvSpPr txBox="1"/>
          <p:nvPr/>
        </p:nvSpPr>
        <p:spPr>
          <a:xfrm>
            <a:off x="3048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2D19C08-966C-4581-B62B-ABA07A03293A}"/>
              </a:ext>
            </a:extLst>
          </p:cNvPr>
          <p:cNvSpPr/>
          <p:nvPr/>
        </p:nvSpPr>
        <p:spPr>
          <a:xfrm>
            <a:off x="304800" y="228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altLang="zh-CN" sz="2000" dirty="0"/>
              <a:t>Find the brewers whose beers John likes</a:t>
            </a:r>
            <a:r>
              <a:rPr lang="en-AU" sz="2000" dirty="0">
                <a:ea typeface="+mj-ea"/>
                <a:cs typeface="+mj-cs"/>
              </a:rPr>
              <a:t>.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2C32CD0-1157-4EB4-A7D7-34393018FD7C}"/>
              </a:ext>
            </a:extLst>
          </p:cNvPr>
          <p:cNvSpPr/>
          <p:nvPr/>
        </p:nvSpPr>
        <p:spPr>
          <a:xfrm>
            <a:off x="2590800" y="3575222"/>
            <a:ext cx="2285999" cy="152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A0D6BF1-841D-49BE-96B1-E2CCCC9A72C1}"/>
              </a:ext>
            </a:extLst>
          </p:cNvPr>
          <p:cNvSpPr/>
          <p:nvPr/>
        </p:nvSpPr>
        <p:spPr>
          <a:xfrm>
            <a:off x="5038551" y="1670222"/>
            <a:ext cx="3755851" cy="152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AFEA453-B082-4236-84DE-C4824F17B45F}"/>
              </a:ext>
            </a:extLst>
          </p:cNvPr>
          <p:cNvSpPr/>
          <p:nvPr/>
        </p:nvSpPr>
        <p:spPr>
          <a:xfrm>
            <a:off x="5029200" y="1828800"/>
            <a:ext cx="3810000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26BF9BF-6E53-4DF4-8061-A72BA95DF400}"/>
              </a:ext>
            </a:extLst>
          </p:cNvPr>
          <p:cNvSpPr/>
          <p:nvPr/>
        </p:nvSpPr>
        <p:spPr>
          <a:xfrm>
            <a:off x="5038551" y="4184822"/>
            <a:ext cx="3759200" cy="190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585894D-1D5C-4B83-81FF-50A8B4DF6853}"/>
              </a:ext>
            </a:extLst>
          </p:cNvPr>
          <p:cNvSpPr/>
          <p:nvPr/>
        </p:nvSpPr>
        <p:spPr>
          <a:xfrm>
            <a:off x="5038551" y="5632622"/>
            <a:ext cx="3759200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Example: Find the brewers whose beers John likes.</a:t>
                </a:r>
              </a:p>
              <a:p>
                <a:pPr lvl="1"/>
                <a:r>
                  <a:rPr lang="en-AU" dirty="0"/>
                  <a:t>Likes(drinker, beer)</a:t>
                </a:r>
              </a:p>
              <a:p>
                <a:pPr lvl="1"/>
                <a:r>
                  <a:rPr lang="en-AU" dirty="0"/>
                  <a:t>Beers(name, </a:t>
                </a:r>
                <a:r>
                  <a:rPr lang="en-AU" dirty="0" err="1"/>
                  <a:t>manf</a:t>
                </a:r>
                <a:r>
                  <a:rPr lang="en-AU" dirty="0"/>
                  <a:t>)</a:t>
                </a:r>
              </a:p>
              <a:p>
                <a:pPr marL="457200" lvl="1" indent="0">
                  <a:buNone/>
                </a:pPr>
                <a:r>
                  <a:rPr lang="en-AU" dirty="0"/>
                  <a:t>SELECT </a:t>
                </a:r>
                <a:r>
                  <a:rPr lang="en-AU" dirty="0" err="1"/>
                  <a:t>Manf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FROM Likes, Beers</a:t>
                </a:r>
              </a:p>
              <a:p>
                <a:pPr marL="457200" lvl="1" indent="0">
                  <a:buNone/>
                </a:pPr>
                <a:r>
                  <a:rPr lang="en-AU" dirty="0"/>
                  <a:t>WHERE drinker = ‘John’ AND beer = name;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MANF</a:t>
                </a:r>
              </a:p>
              <a:p>
                <a:pPr marL="457200" lvl="1" indent="0">
                  <a:buNone/>
                </a:pPr>
                <a:r>
                  <a:rPr lang="en-AU" dirty="0"/>
                  <a:t>--------------------</a:t>
                </a:r>
              </a:p>
              <a:p>
                <a:pPr marL="457200" lvl="1" indent="0">
                  <a:buNone/>
                </a:pPr>
                <a:r>
                  <a:rPr lang="en-AU" dirty="0"/>
                  <a:t>Caledonian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Lord Nelson</a:t>
                </a:r>
              </a:p>
              <a:p>
                <a:r>
                  <a:rPr lang="en-AU" dirty="0"/>
                  <a:t>Note: could eliminate the duplicates by using </a:t>
                </a:r>
                <a:r>
                  <a:rPr lang="en-AU" i="1" dirty="0"/>
                  <a:t>DISTINCT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Relational algebra</a:t>
                </a:r>
                <a:r>
                  <a:rPr lang="en-AU" i="1" dirty="0"/>
                  <a:t>: </a:t>
                </a:r>
                <a:r>
                  <a:rPr lang="el-GR" i="1" dirty="0"/>
                  <a:t>π</a:t>
                </a:r>
                <a:r>
                  <a:rPr lang="en-AU" i="1" baseline="-25000" dirty="0" err="1"/>
                  <a:t>manf</a:t>
                </a:r>
                <a:r>
                  <a:rPr lang="en-AU" i="1" baseline="-25000" dirty="0"/>
                  <a:t> </a:t>
                </a:r>
                <a:r>
                  <a:rPr lang="en-AU" i="1" dirty="0"/>
                  <a:t>(</a:t>
                </a:r>
                <a:r>
                  <a:rPr lang="el-GR" i="1" dirty="0"/>
                  <a:t>σ</a:t>
                </a:r>
                <a:r>
                  <a:rPr lang="en-AU" i="1" baseline="-25000" dirty="0"/>
                  <a:t>drinker=‘John′ </a:t>
                </a:r>
                <a:r>
                  <a:rPr lang="en-AU" i="1" dirty="0"/>
                  <a:t>Likes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AU" i="1" dirty="0"/>
                  <a:t> Beers).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Syntax: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r>
              <a:rPr lang="en-AU" dirty="0"/>
              <a:t>FROM clause contains a list of relations.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SQL </a:t>
            </a:r>
            <a:r>
              <a:rPr lang="en-AU" i="1" dirty="0"/>
              <a:t>SELECT</a:t>
            </a:r>
            <a:r>
              <a:rPr lang="en-AU" dirty="0"/>
              <a:t> statement on several relations: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start with product </a:t>
            </a:r>
            <a:r>
              <a:rPr lang="en-AU" i="1" dirty="0"/>
              <a:t>R1 × R2 × ... </a:t>
            </a:r>
            <a:r>
              <a:rPr lang="en-AU" dirty="0"/>
              <a:t>in FROM clause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5410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Operational semantics of </a:t>
            </a:r>
            <a:r>
              <a:rPr lang="en-AU" i="1" dirty="0"/>
              <a:t>SELECT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FOR EACH tuple T1 in R1 DO</a:t>
            </a:r>
          </a:p>
          <a:p>
            <a:pPr marL="457200" lvl="1" indent="0">
              <a:buNone/>
            </a:pPr>
            <a:r>
              <a:rPr lang="en-AU" dirty="0"/>
              <a:t>	FOR EACH tuple T2 in R2 DO</a:t>
            </a:r>
          </a:p>
          <a:p>
            <a:pPr marL="457200" lvl="1" indent="0">
              <a:buNone/>
            </a:pPr>
            <a:r>
              <a:rPr lang="en-AU" dirty="0"/>
              <a:t>	    ...</a:t>
            </a:r>
          </a:p>
          <a:p>
            <a:pPr marL="457200" lvl="1" indent="0">
              <a:buNone/>
            </a:pPr>
            <a:r>
              <a:rPr lang="en-AU" dirty="0"/>
              <a:t>	         check WHERE condition for current</a:t>
            </a:r>
          </a:p>
          <a:p>
            <a:pPr marL="457200" lvl="1" indent="0">
              <a:buNone/>
            </a:pPr>
            <a:r>
              <a:rPr lang="en-AU" dirty="0"/>
              <a:t>	         assignment of T1, T2, ... </a:t>
            </a:r>
            <a:r>
              <a:rPr lang="en-AU" dirty="0" err="1"/>
              <a:t>vars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IF holds THEN</a:t>
            </a:r>
          </a:p>
          <a:p>
            <a:pPr marL="457200" lvl="1" indent="0">
              <a:buNone/>
            </a:pPr>
            <a:r>
              <a:rPr lang="en-AU" dirty="0"/>
              <a:t>		print attributes of T1, T2, ...</a:t>
            </a:r>
          </a:p>
          <a:p>
            <a:pPr marL="457200" lvl="1" indent="0">
              <a:buNone/>
            </a:pPr>
            <a:r>
              <a:rPr lang="en-AU" dirty="0"/>
              <a:t>		specified in SELECT	END</a:t>
            </a:r>
          </a:p>
          <a:p>
            <a:pPr marL="457200" lvl="1" indent="0">
              <a:buNone/>
            </a:pPr>
            <a:r>
              <a:rPr lang="en-AU" dirty="0"/>
              <a:t>	          END</a:t>
            </a:r>
          </a:p>
          <a:p>
            <a:pPr marL="457200" lvl="1" indent="0">
              <a:buNone/>
            </a:pPr>
            <a:r>
              <a:rPr lang="en-AU" dirty="0"/>
              <a:t>	     ...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For efficiency reasons,  it is not implemented in this way!</a:t>
            </a:r>
          </a:p>
        </p:txBody>
      </p:sp>
    </p:spTree>
    <p:extLst>
      <p:ext uri="{BB962C8B-B14F-4D97-AF65-F5344CB8AC3E}">
        <p14:creationId xmlns:p14="http://schemas.microsoft.com/office/powerpoint/2010/main" val="2981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5638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If a selection condition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refers to two relations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relations have attributes with the same name</a:t>
            </a:r>
          </a:p>
          <a:p>
            <a:pPr>
              <a:lnSpc>
                <a:spcPct val="170000"/>
              </a:lnSpc>
            </a:pPr>
            <a:r>
              <a:rPr lang="en-AU" dirty="0"/>
              <a:t>use the relation name to disambiguate.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Which hotels have the same name as a beer?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Bars.name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Bars, 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Bars.name = Beers.name;</a:t>
            </a:r>
          </a:p>
          <a:p>
            <a:pPr>
              <a:lnSpc>
                <a:spcPct val="170000"/>
              </a:lnSpc>
            </a:pPr>
            <a:r>
              <a:rPr lang="en-AU" dirty="0"/>
              <a:t>None of them do, so the result is empty.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40510" y="3429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Beers( name, </a:t>
            </a:r>
            <a:r>
              <a:rPr lang="en-AU" dirty="0" err="1"/>
              <a:t>manf</a:t>
            </a:r>
            <a:r>
              <a:rPr lang="en-AU" dirty="0"/>
              <a:t> ) </a:t>
            </a:r>
          </a:p>
          <a:p>
            <a:r>
              <a:rPr lang="en-AU" dirty="0"/>
              <a:t>Bars( name,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</p:txBody>
      </p:sp>
    </p:spTree>
    <p:extLst>
      <p:ext uri="{BB962C8B-B14F-4D97-AF65-F5344CB8AC3E}">
        <p14:creationId xmlns:p14="http://schemas.microsoft.com/office/powerpoint/2010/main" val="31941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3859"/>
              </p:ext>
            </p:extLst>
          </p:nvPr>
        </p:nvGraphicFramePr>
        <p:xfrm>
          <a:off x="2133600" y="1524000"/>
          <a:ext cx="4876800" cy="210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Sydney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Kingsford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987654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28127"/>
              </p:ext>
            </p:extLst>
          </p:nvPr>
        </p:nvGraphicFramePr>
        <p:xfrm>
          <a:off x="2133600" y="3943866"/>
          <a:ext cx="5105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23357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4343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</p:spTree>
    <p:extLst>
      <p:ext uri="{BB962C8B-B14F-4D97-AF65-F5344CB8AC3E}">
        <p14:creationId xmlns:p14="http://schemas.microsoft.com/office/powerpoint/2010/main" val="3143577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use such qualified names, even if there is no ambiguity: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Sells.beer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dirty="0" err="1"/>
              <a:t>Sells.price</a:t>
            </a:r>
            <a:r>
              <a:rPr lang="en-AU" dirty="0"/>
              <a:t> &gt; 3.00;</a:t>
            </a:r>
          </a:p>
          <a:p>
            <a:pPr>
              <a:lnSpc>
                <a:spcPct val="160000"/>
              </a:lnSpc>
            </a:pPr>
            <a:r>
              <a:rPr lang="en-AU" dirty="0"/>
              <a:t>Advice: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qualify attribute names only when absolutely necessary.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SQL’s AS operator cannot be used to resolve name clashes.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7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The relation-dot-attribute convention doesn’t help if we use the same relation twice in SELECT.</a:t>
            </a:r>
          </a:p>
          <a:p>
            <a:pPr>
              <a:lnSpc>
                <a:spcPct val="170000"/>
              </a:lnSpc>
            </a:pPr>
            <a:r>
              <a:rPr lang="en-AU" dirty="0"/>
              <a:t>To handle this, we need to define new names for each “instance” of the relation in the FROM clause.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Find pairs of beers by the same manufacturer.</a:t>
            </a:r>
          </a:p>
          <a:p>
            <a:pPr>
              <a:lnSpc>
                <a:spcPct val="170000"/>
              </a:lnSpc>
            </a:pPr>
            <a:r>
              <a:rPr lang="en-AU" dirty="0"/>
              <a:t>Note: we should avoid: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pairing a beer with itself e.g. (</a:t>
            </a:r>
            <a:r>
              <a:rPr lang="en-AU" dirty="0" err="1"/>
              <a:t>New,New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same pairs with different order e.g. (</a:t>
            </a:r>
            <a:r>
              <a:rPr lang="en-AU" dirty="0" err="1"/>
              <a:t>New,Old</a:t>
            </a:r>
            <a:r>
              <a:rPr lang="en-AU" dirty="0"/>
              <a:t>) (</a:t>
            </a:r>
            <a:r>
              <a:rPr lang="en-AU" dirty="0" err="1"/>
              <a:t>Old,New</a:t>
            </a:r>
            <a:r>
              <a:rPr lang="en-AU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1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8C3190-E96F-4C77-BE1E-4A9086DB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E23FC4-D6D5-43E2-B9CC-A2147D6F5108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29600" cy="94456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SELECT b1.name, b2.name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FROM Beers b1, Beers b2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WHERE b1.manf = b2.manf AND b1.name &lt; b2.name;</a:t>
            </a:r>
            <a:endParaRPr lang="en-A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EA12D-4A77-488C-98D5-E5E9E4AC56EA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NAME 		NAME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---------------- 	----------------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Crown Lager 	Fosters Lager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Crown Lager 	Invalid Stout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Fosters Lager 	Invalid Stout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Fosters Lager 	Melbourne Bitter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….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7FBE56-E320-4087-89FF-A0387FF4B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58177"/>
              </p:ext>
            </p:extLst>
          </p:nvPr>
        </p:nvGraphicFramePr>
        <p:xfrm>
          <a:off x="5029200" y="1447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45E24DB8-13BC-464C-8E29-11FE08D4C177}"/>
              </a:ext>
            </a:extLst>
          </p:cNvPr>
          <p:cNvSpPr txBox="1"/>
          <p:nvPr/>
        </p:nvSpPr>
        <p:spPr>
          <a:xfrm>
            <a:off x="4953000" y="106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</p:spTree>
    <p:extLst>
      <p:ext uri="{BB962C8B-B14F-4D97-AF65-F5344CB8AC3E}">
        <p14:creationId xmlns:p14="http://schemas.microsoft.com/office/powerpoint/2010/main" val="19054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result of a SELECT-FROM-WHERE query can be used in the WHERE clause of another query.</a:t>
            </a:r>
          </a:p>
          <a:p>
            <a:pPr>
              <a:lnSpc>
                <a:spcPct val="150000"/>
              </a:lnSpc>
            </a:pPr>
            <a:r>
              <a:rPr lang="en-AU" b="1" dirty="0"/>
              <a:t>Simplest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one tuple.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Can treat the result as a constant value and use =.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69A336-5415-4662-991B-DFE3528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8B5EC64-ED51-406D-8D7F-1C28091DF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8039"/>
              </p:ext>
            </p:extLst>
          </p:nvPr>
        </p:nvGraphicFramePr>
        <p:xfrm>
          <a:off x="2743200" y="9144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C6B245F9-2EF1-4AE1-891F-079136DEEDFE}"/>
              </a:ext>
            </a:extLst>
          </p:cNvPr>
          <p:cNvSpPr txBox="1"/>
          <p:nvPr/>
        </p:nvSpPr>
        <p:spPr>
          <a:xfrm>
            <a:off x="19050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Sells: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DDF1C5-4B20-414F-8E91-62C33035EA1E}"/>
              </a:ext>
            </a:extLst>
          </p:cNvPr>
          <p:cNvSpPr/>
          <p:nvPr/>
        </p:nvSpPr>
        <p:spPr>
          <a:xfrm>
            <a:off x="609600" y="152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000" b="1" dirty="0">
                <a:solidFill>
                  <a:prstClr val="black"/>
                </a:solidFill>
              </a:rPr>
              <a:t>Example</a:t>
            </a:r>
            <a:r>
              <a:rPr lang="en-AU" sz="2000" dirty="0">
                <a:solidFill>
                  <a:prstClr val="black"/>
                </a:solidFill>
              </a:rPr>
              <a:t>: Find bars that sell New at the price same as the Coogee Bay Hotel charges for VB.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5DE04F7-8253-4600-A9F6-53FD07AE72A7}"/>
              </a:ext>
            </a:extLst>
          </p:cNvPr>
          <p:cNvSpPr/>
          <p:nvPr/>
        </p:nvSpPr>
        <p:spPr>
          <a:xfrm>
            <a:off x="2743200" y="2590800"/>
            <a:ext cx="48768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A2C77B8B-825F-4CF2-903A-E2ECBEB07E9A}"/>
              </a:ext>
            </a:extLst>
          </p:cNvPr>
          <p:cNvCxnSpPr/>
          <p:nvPr/>
        </p:nvCxnSpPr>
        <p:spPr>
          <a:xfrm>
            <a:off x="1447800" y="54102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VB.</a:t>
            </a:r>
          </a:p>
          <a:p>
            <a:pPr marL="0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bar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‘New’</a:t>
            </a:r>
          </a:p>
          <a:p>
            <a:pPr marL="457200" lvl="1" indent="0">
              <a:buNone/>
            </a:pPr>
            <a:r>
              <a:rPr lang="en-AU" dirty="0"/>
              <a:t>	      AND price =</a:t>
            </a:r>
          </a:p>
          <a:p>
            <a:pPr marL="457200" lvl="1" indent="0">
              <a:buNone/>
            </a:pPr>
            <a:r>
              <a:rPr lang="en-AU" dirty="0"/>
              <a:t>		(SELECT price</a:t>
            </a:r>
          </a:p>
          <a:p>
            <a:pPr marL="457200" lvl="1" indent="0">
              <a:buNone/>
            </a:pPr>
            <a:r>
              <a:rPr lang="en-AU" dirty="0"/>
              <a:t>		  FROM Sells</a:t>
            </a:r>
          </a:p>
          <a:p>
            <a:pPr marL="457200" lvl="1" indent="0">
              <a:buNone/>
            </a:pPr>
            <a:r>
              <a:rPr lang="en-AU" dirty="0"/>
              <a:t>		  WHERE bar = ‘Coogee Bay Hotel’</a:t>
            </a:r>
          </a:p>
          <a:p>
            <a:pPr marL="457200" lvl="1" indent="0">
              <a:buNone/>
            </a:pPr>
            <a:r>
              <a:rPr lang="en-AU" dirty="0"/>
              <a:t>		  AND beer = ‘Victoria Bitter’ 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Hotel</a:t>
            </a:r>
          </a:p>
          <a:p>
            <a:pPr marL="457200" lvl="1" indent="0">
              <a:buNone/>
            </a:pPr>
            <a:endParaRPr lang="en-AU" dirty="0"/>
          </a:p>
          <a:p>
            <a:pPr marL="0" lvl="1" indent="0">
              <a:buNone/>
            </a:pPr>
            <a:r>
              <a:rPr lang="en-AU" sz="2600" b="1" dirty="0"/>
              <a:t>Parentheses around the </a:t>
            </a:r>
            <a:r>
              <a:rPr lang="en-AU" sz="2600" b="1" dirty="0" err="1"/>
              <a:t>subquery</a:t>
            </a:r>
            <a:r>
              <a:rPr lang="en-AU" sz="2600" b="1" dirty="0"/>
              <a:t> are required.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5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 use subqueries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b="1" dirty="0"/>
              <a:t>Example</a:t>
            </a:r>
            <a:r>
              <a:rPr lang="en-AU" sz="1800" dirty="0"/>
              <a:t>: Find bars that sell New at the price same as the Coogee Bay Hotel charges for VB.</a:t>
            </a:r>
          </a:p>
          <a:p>
            <a:endParaRPr lang="en-AU" sz="1800" dirty="0"/>
          </a:p>
          <a:p>
            <a:pPr marL="457200" lvl="1" indent="0">
              <a:buNone/>
            </a:pPr>
            <a:r>
              <a:rPr lang="en-AU" dirty="0"/>
              <a:t>SELECT b2.bar</a:t>
            </a:r>
          </a:p>
          <a:p>
            <a:pPr marL="457200" lvl="1" indent="0">
              <a:buNone/>
            </a:pPr>
            <a:r>
              <a:rPr lang="en-AU" dirty="0"/>
              <a:t>FROM Sells b1, Sells b2</a:t>
            </a:r>
          </a:p>
          <a:p>
            <a:pPr marL="457200" lvl="1" indent="0">
              <a:buNone/>
            </a:pPr>
            <a:r>
              <a:rPr lang="en-AU" dirty="0"/>
              <a:t>WHERE b1.beer </a:t>
            </a:r>
            <a:r>
              <a:rPr lang="en-AU" dirty="0">
                <a:solidFill>
                  <a:prstClr val="black"/>
                </a:solidFill>
              </a:rPr>
              <a:t>= ‘Victoria Bitter’ </a:t>
            </a:r>
            <a:r>
              <a:rPr lang="en-AU" dirty="0"/>
              <a:t>and b1.bar = </a:t>
            </a:r>
            <a:r>
              <a:rPr lang="en-AU" dirty="0">
                <a:solidFill>
                  <a:prstClr val="black"/>
                </a:solidFill>
              </a:rPr>
              <a:t>‘Coogee Bay Hotel’ </a:t>
            </a:r>
            <a:r>
              <a:rPr lang="en-AU" dirty="0"/>
              <a:t>and </a:t>
            </a:r>
          </a:p>
          <a:p>
            <a:pPr marL="457200" lvl="1" indent="0">
              <a:buNone/>
            </a:pPr>
            <a:r>
              <a:rPr lang="en-AU" dirty="0"/>
              <a:t>b1.price = b2.price and b2.beer = ‘New’;</a:t>
            </a:r>
          </a:p>
          <a:p>
            <a:pPr marL="457200" lvl="1" indent="0">
              <a:buNone/>
            </a:pPr>
            <a:r>
              <a:rPr lang="en-AU" dirty="0"/>
              <a:t>	 </a:t>
            </a:r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Hotel</a:t>
            </a:r>
          </a:p>
          <a:p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Complex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multiple tuples/a relation.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Treat it as a list of values, and use the various operators on lists/sets (e.g. IN).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IN Operator</a:t>
            </a:r>
          </a:p>
          <a:p>
            <a:pPr>
              <a:lnSpc>
                <a:spcPct val="170000"/>
              </a:lnSpc>
            </a:pPr>
            <a:r>
              <a:rPr lang="en-AU" dirty="0"/>
              <a:t>Tests whether a specified tuple is contained in a relation.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tuple</a:t>
            </a:r>
            <a:r>
              <a:rPr lang="en-AU" dirty="0"/>
              <a:t> IN relation: is true </a:t>
            </a:r>
            <a:r>
              <a:rPr lang="en-AU" dirty="0" err="1"/>
              <a:t>iff</a:t>
            </a:r>
            <a:r>
              <a:rPr lang="en-AU" dirty="0"/>
              <a:t> the tuple is contained in the relation.</a:t>
            </a:r>
          </a:p>
          <a:p>
            <a:pPr>
              <a:lnSpc>
                <a:spcPct val="170000"/>
              </a:lnSpc>
            </a:pPr>
            <a:r>
              <a:rPr lang="en-AU" dirty="0"/>
              <a:t>Conversely for </a:t>
            </a:r>
            <a:r>
              <a:rPr lang="en-AU" i="1" dirty="0"/>
              <a:t>tuple</a:t>
            </a:r>
            <a:r>
              <a:rPr lang="en-AU" dirty="0"/>
              <a:t> NOT IN relation.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522A00-F84D-470B-B494-A60BC11D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C511-727D-43E7-ACA0-89B01DC6514D}"/>
              </a:ext>
            </a:extLst>
          </p:cNvPr>
          <p:cNvSpPr txBox="1">
            <a:spLocks/>
          </p:cNvSpPr>
          <p:nvPr/>
        </p:nvSpPr>
        <p:spPr>
          <a:xfrm>
            <a:off x="304800" y="228601"/>
            <a:ext cx="8229600" cy="533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sz="2400" b="1"/>
              <a:t>Example: </a:t>
            </a:r>
            <a:r>
              <a:rPr lang="en-AU" sz="2400"/>
              <a:t>Find the name and brewers of beers that John likes. </a:t>
            </a:r>
            <a:endParaRPr lang="en-AU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D87CB2-69DC-4DD5-91DE-84BCACE7C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444855"/>
              </p:ext>
            </p:extLst>
          </p:nvPr>
        </p:nvGraphicFramePr>
        <p:xfrm>
          <a:off x="5029200" y="13462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F58FA83C-3E1F-4097-B577-77CEB74654B7}"/>
              </a:ext>
            </a:extLst>
          </p:cNvPr>
          <p:cNvSpPr txBox="1"/>
          <p:nvPr/>
        </p:nvSpPr>
        <p:spPr>
          <a:xfrm>
            <a:off x="5029200" y="88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071E2D4-89BE-4C13-A499-E5FEC12F1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04367"/>
              </p:ext>
            </p:extLst>
          </p:nvPr>
        </p:nvGraphicFramePr>
        <p:xfrm>
          <a:off x="381000" y="1365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10">
            <a:extLst>
              <a:ext uri="{FF2B5EF4-FFF2-40B4-BE49-F238E27FC236}">
                <a16:creationId xmlns:a16="http://schemas.microsoft.com/office/drawing/2014/main" id="{A354E794-0298-4075-9CBD-63ABACB2B36B}"/>
              </a:ext>
            </a:extLst>
          </p:cNvPr>
          <p:cNvSpPr txBox="1"/>
          <p:nvPr/>
        </p:nvSpPr>
        <p:spPr>
          <a:xfrm>
            <a:off x="3048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3B691A0-FFFD-488C-9A9E-0903DD54883D}"/>
              </a:ext>
            </a:extLst>
          </p:cNvPr>
          <p:cNvSpPr/>
          <p:nvPr/>
        </p:nvSpPr>
        <p:spPr>
          <a:xfrm>
            <a:off x="2590800" y="3619500"/>
            <a:ext cx="2286000" cy="1447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18381F0-25E8-4506-9B5F-DF690D7DA193}"/>
              </a:ext>
            </a:extLst>
          </p:cNvPr>
          <p:cNvSpPr/>
          <p:nvPr/>
        </p:nvSpPr>
        <p:spPr>
          <a:xfrm>
            <a:off x="8458200" y="16510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3D46BB4-C0E4-4AE4-9148-6A5195336964}"/>
              </a:ext>
            </a:extLst>
          </p:cNvPr>
          <p:cNvSpPr/>
          <p:nvPr/>
        </p:nvSpPr>
        <p:spPr>
          <a:xfrm>
            <a:off x="8458200" y="1879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7103AB1-D6D6-480B-A2D2-2059F59CFE8C}"/>
              </a:ext>
            </a:extLst>
          </p:cNvPr>
          <p:cNvSpPr/>
          <p:nvPr/>
        </p:nvSpPr>
        <p:spPr>
          <a:xfrm>
            <a:off x="8458200" y="4165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F9A5D14-810B-41CB-90DE-B30AA5D814A1}"/>
              </a:ext>
            </a:extLst>
          </p:cNvPr>
          <p:cNvSpPr/>
          <p:nvPr/>
        </p:nvSpPr>
        <p:spPr>
          <a:xfrm>
            <a:off x="8458200" y="5689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21041" cy="4726094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name and brewers of beers that John likes.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/>
              <a:t>	       (SELECT beer</a:t>
            </a:r>
          </a:p>
          <a:p>
            <a:pPr marL="457200" lvl="1" indent="0">
              <a:buNone/>
            </a:pPr>
            <a:r>
              <a:rPr lang="en-AU" dirty="0"/>
              <a:t>	        FROM Likes</a:t>
            </a:r>
          </a:p>
          <a:p>
            <a:pPr marL="457200" lvl="1" indent="0">
              <a:buNone/>
            </a:pPr>
            <a:r>
              <a:rPr lang="en-AU" dirty="0"/>
              <a:t>	        WHERE drinker = ’John’</a:t>
            </a:r>
          </a:p>
          <a:p>
            <a:pPr marL="457200" lvl="1" indent="0">
              <a:buNone/>
            </a:pPr>
            <a:r>
              <a:rPr lang="en-AU" dirty="0"/>
              <a:t>	         );</a:t>
            </a:r>
          </a:p>
          <a:p>
            <a:pPr marL="457200" lvl="1" indent="0">
              <a:buNone/>
            </a:pPr>
            <a:r>
              <a:rPr lang="en-AU" dirty="0"/>
              <a:t>NAME 		MANF</a:t>
            </a:r>
          </a:p>
          <a:p>
            <a:pPr marL="457200" lvl="1" indent="0">
              <a:buNone/>
            </a:pPr>
            <a:r>
              <a:rPr lang="en-AU" dirty="0"/>
              <a:t>------------------------- 	---------------</a:t>
            </a:r>
          </a:p>
          <a:p>
            <a:pPr marL="457200" lvl="1" indent="0">
              <a:buNone/>
            </a:pPr>
            <a:r>
              <a:rPr lang="en-AU" dirty="0"/>
              <a:t>80/- 			Caledonian</a:t>
            </a:r>
          </a:p>
          <a:p>
            <a:pPr marL="457200" lvl="1" indent="0">
              <a:buNone/>
            </a:pPr>
            <a:r>
              <a:rPr lang="en-AU" dirty="0"/>
              <a:t>Bigfoot Barley Wine 	Sierra Nevada</a:t>
            </a:r>
          </a:p>
          <a:p>
            <a:pPr marL="457200" lvl="1" indent="0">
              <a:buNone/>
            </a:pPr>
            <a:r>
              <a:rPr lang="en-AU" dirty="0"/>
              <a:t>Pale Ale 		Sierra Nevada</a:t>
            </a:r>
          </a:p>
          <a:p>
            <a:pPr marL="457200" lvl="1" indent="0">
              <a:buNone/>
            </a:pPr>
            <a:r>
              <a:rPr lang="en-AU" dirty="0"/>
              <a:t>Three Sheets 		Lord Nelson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343400" cy="2957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answers the question ”What are the names of the beers that John likes?”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Note that this query can be answered equally well without using 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version is potentially (but not always) less efficient.</a:t>
            </a:r>
          </a:p>
        </p:txBody>
      </p:sp>
    </p:spTree>
    <p:extLst>
      <p:ext uri="{BB962C8B-B14F-4D97-AF65-F5344CB8AC3E}">
        <p14:creationId xmlns:p14="http://schemas.microsoft.com/office/powerpoint/2010/main" val="31991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788288"/>
              </p:ext>
            </p:extLst>
          </p:nvPr>
        </p:nvGraphicFramePr>
        <p:xfrm>
          <a:off x="2438400" y="12192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Beers:</a:t>
            </a:r>
          </a:p>
        </p:txBody>
      </p:sp>
    </p:spTree>
    <p:extLst>
      <p:ext uri="{BB962C8B-B14F-4D97-AF65-F5344CB8AC3E}">
        <p14:creationId xmlns:p14="http://schemas.microsoft.com/office/powerpoint/2010/main" val="1822397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name and brewers of beers that John likes.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/>
              <a:t>	       (SELECT beer</a:t>
            </a:r>
          </a:p>
          <a:p>
            <a:pPr marL="457200" lvl="1" indent="0">
              <a:buNone/>
            </a:pPr>
            <a:r>
              <a:rPr lang="en-AU" dirty="0"/>
              <a:t>	        FROM Likes</a:t>
            </a:r>
          </a:p>
          <a:p>
            <a:pPr marL="457200" lvl="1" indent="0">
              <a:buNone/>
            </a:pPr>
            <a:r>
              <a:rPr lang="en-AU" dirty="0"/>
              <a:t>	        WHERE drinker = ’John’</a:t>
            </a:r>
          </a:p>
          <a:p>
            <a:pPr marL="457200" lvl="1" indent="0">
              <a:buNone/>
            </a:pPr>
            <a:r>
              <a:rPr lang="en-AU" dirty="0"/>
              <a:t>	         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</a:p>
          <a:p>
            <a:pPr marL="457200" lvl="1" indent="0">
              <a:buNone/>
            </a:pPr>
            <a:r>
              <a:rPr lang="en-AU" dirty="0"/>
              <a:t>------------------------- 	---------------</a:t>
            </a:r>
          </a:p>
          <a:p>
            <a:pPr marL="457200" lvl="1" indent="0">
              <a:buNone/>
            </a:pPr>
            <a:r>
              <a:rPr lang="en-AU" dirty="0"/>
              <a:t>80/- 			Caledonian</a:t>
            </a:r>
          </a:p>
          <a:p>
            <a:pPr marL="457200" lvl="1" indent="0">
              <a:buNone/>
            </a:pPr>
            <a:r>
              <a:rPr lang="en-AU" dirty="0"/>
              <a:t>Bigfoot Barley Wine 	Sierra Nevada</a:t>
            </a:r>
          </a:p>
          <a:p>
            <a:pPr marL="457200" lvl="1" indent="0">
              <a:buNone/>
            </a:pPr>
            <a:r>
              <a:rPr lang="en-AU" dirty="0"/>
              <a:t>Pale Ale 		Sierra Nevada</a:t>
            </a:r>
          </a:p>
          <a:p>
            <a:pPr marL="457200" lvl="1" indent="0">
              <a:buNone/>
            </a:pPr>
            <a:r>
              <a:rPr lang="en-AU" dirty="0"/>
              <a:t>Three Sheets 		Lord Nelson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1676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SELECT Beers.*</a:t>
            </a:r>
          </a:p>
          <a:p>
            <a:pPr>
              <a:lnSpc>
                <a:spcPct val="150000"/>
              </a:lnSpc>
            </a:pPr>
            <a:r>
              <a:rPr lang="en-AU" dirty="0"/>
              <a:t>FROM Beers, Likes</a:t>
            </a:r>
          </a:p>
          <a:p>
            <a:pPr>
              <a:lnSpc>
                <a:spcPct val="150000"/>
              </a:lnSpc>
            </a:pPr>
            <a:r>
              <a:rPr lang="en-AU" dirty="0"/>
              <a:t>Where Beers.name = </a:t>
            </a:r>
            <a:r>
              <a:rPr lang="en-AU" dirty="0" err="1"/>
              <a:t>Likes.beer</a:t>
            </a:r>
            <a:r>
              <a:rPr lang="en-AU" dirty="0"/>
              <a:t> and </a:t>
            </a:r>
          </a:p>
          <a:p>
            <a:pPr>
              <a:lnSpc>
                <a:spcPct val="150000"/>
              </a:lnSpc>
            </a:pPr>
            <a:r>
              <a:rPr lang="en-AU" dirty="0" err="1"/>
              <a:t>Likes.drinker</a:t>
            </a:r>
            <a:r>
              <a:rPr lang="en-AU" dirty="0"/>
              <a:t> = ‘John’;</a:t>
            </a:r>
          </a:p>
        </p:txBody>
      </p:sp>
    </p:spTree>
    <p:extLst>
      <p:ext uri="{BB962C8B-B14F-4D97-AF65-F5344CB8AC3E}">
        <p14:creationId xmlns:p14="http://schemas.microsoft.com/office/powerpoint/2010/main" val="10810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4E2A2-1D51-4485-92B3-E4A12CF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3248A47-93FD-48C8-B74D-65051198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411794"/>
              </p:ext>
            </p:extLst>
          </p:nvPr>
        </p:nvGraphicFramePr>
        <p:xfrm>
          <a:off x="2247900" y="914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C9481BA-549E-4D7E-B4D8-DC396EB13F01}"/>
              </a:ext>
            </a:extLst>
          </p:cNvPr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6FA539-BF6B-4E2A-96F2-20034B6C99B0}"/>
              </a:ext>
            </a:extLst>
          </p:cNvPr>
          <p:cNvSpPr/>
          <p:nvPr/>
        </p:nvSpPr>
        <p:spPr>
          <a:xfrm>
            <a:off x="304800" y="152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400" b="1" dirty="0">
                <a:solidFill>
                  <a:prstClr val="black"/>
                </a:solidFill>
              </a:rPr>
              <a:t>Example:</a:t>
            </a:r>
            <a:r>
              <a:rPr lang="en-AU" sz="2400" dirty="0">
                <a:solidFill>
                  <a:prstClr val="black"/>
                </a:solidFill>
              </a:rPr>
              <a:t> Find the beers uniquely made by their manufacturer.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167451A-209C-48B2-90AF-A0BB8029EDF4}"/>
              </a:ext>
            </a:extLst>
          </p:cNvPr>
          <p:cNvSpPr/>
          <p:nvPr/>
        </p:nvSpPr>
        <p:spPr>
          <a:xfrm>
            <a:off x="2209800" y="1981200"/>
            <a:ext cx="3810000" cy="914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E28DB6-6057-463F-B1AC-34DB85CF1BDB}"/>
              </a:ext>
            </a:extLst>
          </p:cNvPr>
          <p:cNvSpPr/>
          <p:nvPr/>
        </p:nvSpPr>
        <p:spPr>
          <a:xfrm>
            <a:off x="2209800" y="1219200"/>
            <a:ext cx="3810000" cy="1524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2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EXISTS( relation ) is true </a:t>
            </a:r>
            <a:r>
              <a:rPr lang="en-AU" dirty="0" err="1"/>
              <a:t>iff</a:t>
            </a:r>
            <a:r>
              <a:rPr lang="en-AU" dirty="0"/>
              <a:t> the relation is non-empty.</a:t>
            </a:r>
          </a:p>
          <a:p>
            <a:r>
              <a:rPr lang="en-AU" b="1" dirty="0"/>
              <a:t>Example:</a:t>
            </a:r>
            <a:r>
              <a:rPr lang="en-AU" dirty="0"/>
              <a:t> Find the beers uniquely made by their manufacturer.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Beers b1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/>
              <a:t>		(SELECT *</a:t>
            </a:r>
          </a:p>
          <a:p>
            <a:pPr marL="457200" lvl="1" indent="0">
              <a:buNone/>
            </a:pPr>
            <a:r>
              <a:rPr lang="en-AU" dirty="0"/>
              <a:t>		 FROM Beers</a:t>
            </a:r>
          </a:p>
          <a:p>
            <a:pPr marL="457200" lvl="1" indent="0">
              <a:buNone/>
            </a:pPr>
            <a:r>
              <a:rPr lang="en-AU" dirty="0"/>
              <a:t>		 WHERE </a:t>
            </a:r>
            <a:r>
              <a:rPr lang="en-AU" dirty="0" err="1"/>
              <a:t>manf</a:t>
            </a:r>
            <a:r>
              <a:rPr lang="en-AU" dirty="0"/>
              <a:t> = b1.manf</a:t>
            </a:r>
          </a:p>
          <a:p>
            <a:pPr marL="457200" lvl="1" indent="0">
              <a:buNone/>
            </a:pPr>
            <a:r>
              <a:rPr lang="en-AU" dirty="0"/>
              <a:t>		 AND name != b1.name</a:t>
            </a:r>
          </a:p>
          <a:p>
            <a:pPr marL="457200" lvl="1" indent="0">
              <a:buNone/>
            </a:pPr>
            <a:r>
              <a:rPr lang="en-AU" dirty="0"/>
              <a:t>		 );</a:t>
            </a:r>
          </a:p>
          <a:p>
            <a:pPr marL="457200" lvl="1" indent="0">
              <a:buNone/>
            </a:pPr>
            <a:r>
              <a:rPr lang="en-AU" dirty="0"/>
              <a:t>NAME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80/-</a:t>
            </a:r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</a:t>
            </a:r>
          </a:p>
          <a:p>
            <a:pPr marL="457200" lvl="1" indent="0">
              <a:buNone/>
            </a:pPr>
            <a:r>
              <a:rPr lang="en-AU" dirty="0"/>
              <a:t>Premium Lager</a:t>
            </a:r>
          </a:p>
          <a:p>
            <a:r>
              <a:rPr lang="en-AU" dirty="0"/>
              <a:t>A </a:t>
            </a:r>
            <a:r>
              <a:rPr lang="en-AU" dirty="0" err="1"/>
              <a:t>subquery</a:t>
            </a:r>
            <a:r>
              <a:rPr lang="en-AU" dirty="0"/>
              <a:t> that refers to values from a surrounding query is called a </a:t>
            </a:r>
            <a:r>
              <a:rPr lang="en-AU" i="1" dirty="0"/>
              <a:t>correlated </a:t>
            </a:r>
            <a:r>
              <a:rPr lang="en-AU" i="1" dirty="0" err="1"/>
              <a:t>subquery</a:t>
            </a:r>
            <a:r>
              <a:rPr lang="en-AU" i="1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3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ANY and ALL behave as existential and universal quantifiers respectively.</a:t>
            </a:r>
          </a:p>
          <a:p>
            <a:r>
              <a:rPr lang="en-AU" b="1" dirty="0"/>
              <a:t>Example: </a:t>
            </a:r>
            <a:r>
              <a:rPr lang="en-AU" dirty="0"/>
              <a:t>Find the beers sold for the highest price.</a:t>
            </a:r>
          </a:p>
          <a:p>
            <a:pPr marL="457200" lvl="1" indent="0">
              <a:buNone/>
            </a:pP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price &gt;=</a:t>
            </a:r>
          </a:p>
          <a:p>
            <a:pPr marL="457200" lvl="1" indent="0">
              <a:buNone/>
            </a:pPr>
            <a:r>
              <a:rPr lang="en-AU" dirty="0"/>
              <a:t>	    ALL(</a:t>
            </a:r>
          </a:p>
          <a:p>
            <a:pPr marL="457200" lvl="1" indent="0">
              <a:buNone/>
            </a:pPr>
            <a:r>
              <a:rPr lang="en-AU" dirty="0"/>
              <a:t>	          SELECT price</a:t>
            </a:r>
          </a:p>
          <a:p>
            <a:pPr marL="457200" lvl="1" indent="0">
              <a:buNone/>
            </a:pPr>
            <a:r>
              <a:rPr lang="en-AU" dirty="0"/>
              <a:t>	          FROM sells</a:t>
            </a:r>
          </a:p>
          <a:p>
            <a:pPr marL="457200" lvl="1" indent="0">
              <a:buNone/>
            </a:pPr>
            <a:r>
              <a:rPr lang="en-AU" dirty="0"/>
              <a:t>	           );</a:t>
            </a:r>
          </a:p>
          <a:p>
            <a:pPr marL="457200" lvl="1" indent="0">
              <a:buNone/>
            </a:pPr>
            <a:r>
              <a:rPr lang="en-AU" dirty="0"/>
              <a:t>BEER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Three Sheets</a:t>
            </a:r>
          </a:p>
          <a:p>
            <a:pPr marL="457200" lvl="1" indent="0">
              <a:buNone/>
            </a:pPr>
            <a:r>
              <a:rPr lang="en-AU" dirty="0"/>
              <a:t>Old Admiral</a:t>
            </a:r>
          </a:p>
          <a:p>
            <a:r>
              <a:rPr lang="en-AU" dirty="0"/>
              <a:t>Beware: in common use, ”any” and ”all” are often synonyms.</a:t>
            </a:r>
          </a:p>
          <a:p>
            <a:r>
              <a:rPr lang="en-AU" dirty="0"/>
              <a:t>E.g. ”I’m better than any of you” vs. ”I’m better than all of you”.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097D7-9FFB-4ACD-AF0B-74619570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CCD83F14-D6DA-4E91-8A0F-C18049C3A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44291"/>
              </p:ext>
            </p:extLst>
          </p:nvPr>
        </p:nvGraphicFramePr>
        <p:xfrm>
          <a:off x="609600" y="990600"/>
          <a:ext cx="402589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8DC5D966-FBAF-4D13-BCCD-B40CA4392CE7}"/>
              </a:ext>
            </a:extLst>
          </p:cNvPr>
          <p:cNvSpPr txBox="1"/>
          <p:nvPr/>
        </p:nvSpPr>
        <p:spPr>
          <a:xfrm>
            <a:off x="533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22475F6-D9B1-4FEB-A8FA-8D84DE15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618533"/>
              </p:ext>
            </p:extLst>
          </p:nvPr>
        </p:nvGraphicFramePr>
        <p:xfrm>
          <a:off x="5638800" y="685800"/>
          <a:ext cx="3302000" cy="338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id="{FD1BD971-F975-4B0E-8211-E4B24E809D48}"/>
              </a:ext>
            </a:extLst>
          </p:cNvPr>
          <p:cNvSpPr txBox="1"/>
          <p:nvPr/>
        </p:nvSpPr>
        <p:spPr>
          <a:xfrm>
            <a:off x="5537200" y="381000"/>
            <a:ext cx="78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75E1DDC6-D28B-4488-9124-0DA40627A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2954"/>
              </p:ext>
            </p:extLst>
          </p:nvPr>
        </p:nvGraphicFramePr>
        <p:xfrm>
          <a:off x="5791200" y="4114800"/>
          <a:ext cx="3124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10">
            <a:extLst>
              <a:ext uri="{FF2B5EF4-FFF2-40B4-BE49-F238E27FC236}">
                <a16:creationId xmlns:a16="http://schemas.microsoft.com/office/drawing/2014/main" id="{1B5CEA3E-DA04-4027-81D1-DA3D4BE0BDAB}"/>
              </a:ext>
            </a:extLst>
          </p:cNvPr>
          <p:cNvSpPr txBox="1"/>
          <p:nvPr/>
        </p:nvSpPr>
        <p:spPr>
          <a:xfrm>
            <a:off x="4660900" y="41148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Frequents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67E9DBC-D0DF-4423-9311-6243F2934471}"/>
              </a:ext>
            </a:extLst>
          </p:cNvPr>
          <p:cNvSpPr/>
          <p:nvPr/>
        </p:nvSpPr>
        <p:spPr>
          <a:xfrm>
            <a:off x="381000" y="2512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000" dirty="0"/>
              <a:t>Find the drinkers and beers such that the drinker likes the beer and frequents a bar that sells it.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E8A7629-314D-49F6-9C3B-37453BC55551}"/>
              </a:ext>
            </a:extLst>
          </p:cNvPr>
          <p:cNvSpPr/>
          <p:nvPr/>
        </p:nvSpPr>
        <p:spPr>
          <a:xfrm>
            <a:off x="5791200" y="4390430"/>
            <a:ext cx="3124200" cy="240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F7D174C-DBD7-4EB5-A8AA-84BECB46B574}"/>
              </a:ext>
            </a:extLst>
          </p:cNvPr>
          <p:cNvSpPr/>
          <p:nvPr/>
        </p:nvSpPr>
        <p:spPr>
          <a:xfrm>
            <a:off x="609600" y="1752600"/>
            <a:ext cx="40386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C38AEC4-E387-4CBB-AA0C-1D3D2CE094E5}"/>
              </a:ext>
            </a:extLst>
          </p:cNvPr>
          <p:cNvSpPr/>
          <p:nvPr/>
        </p:nvSpPr>
        <p:spPr>
          <a:xfrm>
            <a:off x="5600700" y="1542989"/>
            <a:ext cx="3302000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9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Union, Intersection,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R1 UNION R2: produces the union of the two relations R1 and R2.</a:t>
            </a:r>
          </a:p>
          <a:p>
            <a:r>
              <a:rPr lang="en-AU" dirty="0"/>
              <a:t>Similarly for R1 INTERSECT R2 and R1 Except R2.</a:t>
            </a:r>
          </a:p>
          <a:p>
            <a:r>
              <a:rPr lang="en-AU" b="1" dirty="0"/>
              <a:t>Example: </a:t>
            </a:r>
            <a:r>
              <a:rPr lang="en-AU" dirty="0"/>
              <a:t>Find the drinkers and beers such that the drinker likes the beer and frequents a bar that sells it.</a:t>
            </a:r>
          </a:p>
          <a:p>
            <a:pPr marL="857250" lvl="2" indent="0">
              <a:buNone/>
            </a:pPr>
            <a:r>
              <a:rPr lang="en-AU" sz="1600" dirty="0"/>
              <a:t>(SELECT *</a:t>
            </a:r>
          </a:p>
          <a:p>
            <a:pPr marL="857250" lvl="2" indent="0">
              <a:buNone/>
            </a:pPr>
            <a:r>
              <a:rPr lang="en-AU" sz="1600" dirty="0"/>
              <a:t>  FROM Likes</a:t>
            </a:r>
          </a:p>
          <a:p>
            <a:pPr marL="857250" lvl="2" indent="0">
              <a:buNone/>
            </a:pPr>
            <a:r>
              <a:rPr lang="en-AU" sz="1600" dirty="0"/>
              <a:t>)</a:t>
            </a:r>
          </a:p>
          <a:p>
            <a:pPr marL="857250" lvl="2" indent="0">
              <a:buNone/>
            </a:pPr>
            <a:r>
              <a:rPr lang="en-AU" sz="1600" dirty="0"/>
              <a:t>	INTERSECT</a:t>
            </a:r>
          </a:p>
          <a:p>
            <a:pPr marL="857250" lvl="2" indent="0">
              <a:buNone/>
            </a:pPr>
            <a:r>
              <a:rPr lang="en-AU" sz="1600" dirty="0"/>
              <a:t>(SELECT </a:t>
            </a:r>
            <a:r>
              <a:rPr lang="en-AU" sz="1600" dirty="0" err="1"/>
              <a:t>drinker,beer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  FROM Sells, Frequents</a:t>
            </a:r>
          </a:p>
          <a:p>
            <a:pPr marL="857250" lvl="2" indent="0">
              <a:buNone/>
            </a:pPr>
            <a:r>
              <a:rPr lang="en-AU" sz="1600" dirty="0"/>
              <a:t>  WHERE </a:t>
            </a:r>
            <a:r>
              <a:rPr lang="en-AU" sz="1600" dirty="0" err="1"/>
              <a:t>Frequents.bar</a:t>
            </a:r>
            <a:r>
              <a:rPr lang="en-AU" sz="1600" dirty="0"/>
              <a:t> = </a:t>
            </a:r>
            <a:r>
              <a:rPr lang="en-AU" sz="1600" dirty="0" err="1"/>
              <a:t>Sells.bar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);</a:t>
            </a:r>
          </a:p>
          <a:p>
            <a:pPr marL="857250" lvl="2" indent="0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AU" sz="1600" dirty="0"/>
              <a:t>DRINKER 		BEER</a:t>
            </a:r>
          </a:p>
          <a:p>
            <a:pPr marL="857250" lvl="2" indent="0">
              <a:buNone/>
            </a:pPr>
            <a:r>
              <a:rPr lang="en-AU" sz="1600" dirty="0"/>
              <a:t>--------------- 	--------------------</a:t>
            </a:r>
          </a:p>
          <a:p>
            <a:pPr marL="857250" lvl="2" indent="0">
              <a:buNone/>
            </a:pPr>
            <a:r>
              <a:rPr lang="en-AU" sz="1600" dirty="0"/>
              <a:t>Adam 		New</a:t>
            </a:r>
          </a:p>
          <a:p>
            <a:pPr marL="857250" lvl="2" indent="0">
              <a:buNone/>
            </a:pPr>
            <a:r>
              <a:rPr lang="en-AU" sz="1600" dirty="0"/>
              <a:t>John 		Three Sheets</a:t>
            </a:r>
          </a:p>
          <a:p>
            <a:pPr marL="857250" lvl="2" indent="0">
              <a:buNone/>
            </a:pPr>
            <a:r>
              <a:rPr lang="en-AU" sz="1600" dirty="0"/>
              <a:t>Justin 		Victoria Bitter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066800"/>
          </a:xfrm>
        </p:spPr>
        <p:txBody>
          <a:bodyPr>
            <a:normAutofit/>
          </a:bodyPr>
          <a:lstStyle/>
          <a:p>
            <a:r>
              <a:rPr lang="en-AU" sz="2400" dirty="0"/>
              <a:t>Find bars each of which sell all beers Justin likes.</a:t>
            </a:r>
          </a:p>
          <a:p>
            <a:r>
              <a:rPr lang="en-AU" sz="2400" dirty="0"/>
              <a:t>Relational Algebra: </a:t>
            </a:r>
            <a:r>
              <a:rPr lang="el-GR" sz="2400" dirty="0"/>
              <a:t>π</a:t>
            </a:r>
            <a:r>
              <a:rPr lang="en-AU" sz="2400" i="1" baseline="-25000" dirty="0" err="1"/>
              <a:t>bar,beer</a:t>
            </a:r>
            <a:r>
              <a:rPr lang="en-AU" sz="2400" i="1" dirty="0" err="1"/>
              <a:t>Sells</a:t>
            </a:r>
            <a:r>
              <a:rPr lang="en-AU" sz="2400" dirty="0"/>
              <a:t> ÷ (</a:t>
            </a:r>
            <a:r>
              <a:rPr lang="el-GR" sz="2400" i="1" dirty="0"/>
              <a:t>π</a:t>
            </a:r>
            <a:r>
              <a:rPr lang="en-AU" sz="2400" i="1" baseline="-25000" dirty="0"/>
              <a:t>beer</a:t>
            </a:r>
            <a:r>
              <a:rPr lang="en-AU" sz="2400" dirty="0"/>
              <a:t>(</a:t>
            </a:r>
            <a:r>
              <a:rPr lang="el-GR" sz="2400" i="1" dirty="0"/>
              <a:t>σ</a:t>
            </a:r>
            <a:r>
              <a:rPr lang="en-AU" sz="2400" i="1" baseline="-25000" dirty="0"/>
              <a:t>drinker=′Justin′</a:t>
            </a:r>
            <a:r>
              <a:rPr lang="en-AU" sz="2400" i="1" dirty="0"/>
              <a:t> Likes</a:t>
            </a:r>
            <a:r>
              <a:rPr lang="en-AU" sz="2400" dirty="0"/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73147"/>
              </p:ext>
            </p:extLst>
          </p:nvPr>
        </p:nvGraphicFramePr>
        <p:xfrm>
          <a:off x="152400" y="2057400"/>
          <a:ext cx="4876800" cy="424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2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84108"/>
              </p:ext>
            </p:extLst>
          </p:nvPr>
        </p:nvGraphicFramePr>
        <p:xfrm>
          <a:off x="5257800" y="2057400"/>
          <a:ext cx="365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086600" y="4648200"/>
            <a:ext cx="1828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52400" y="2779163"/>
            <a:ext cx="3200400" cy="990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752600" y="2779163"/>
            <a:ext cx="1600200" cy="990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Find bars each of which sell all beers Justin likes.</a:t>
            </a:r>
          </a:p>
          <a:p>
            <a:r>
              <a:rPr lang="en-AU" dirty="0"/>
              <a:t>Relational Algebra: </a:t>
            </a:r>
            <a:r>
              <a:rPr lang="en-AU" i="1" dirty="0"/>
              <a:t>Sells</a:t>
            </a:r>
            <a:r>
              <a:rPr lang="en-AU" dirty="0"/>
              <a:t> ÷ (</a:t>
            </a:r>
            <a:r>
              <a:rPr lang="el-GR" i="1" dirty="0"/>
              <a:t>π</a:t>
            </a:r>
            <a:r>
              <a:rPr lang="en-AU" i="1" baseline="-25000" dirty="0"/>
              <a:t>beer</a:t>
            </a:r>
            <a:r>
              <a:rPr lang="en-AU" dirty="0"/>
              <a:t>(</a:t>
            </a:r>
            <a:r>
              <a:rPr lang="el-GR" i="1" dirty="0"/>
              <a:t>σ</a:t>
            </a:r>
            <a:r>
              <a:rPr lang="en-AU" i="1" baseline="-25000" dirty="0"/>
              <a:t>drinker=′Justin′</a:t>
            </a:r>
            <a:r>
              <a:rPr lang="en-AU" i="1" dirty="0"/>
              <a:t> Likes</a:t>
            </a:r>
            <a:r>
              <a:rPr lang="en-AU" dirty="0"/>
              <a:t>))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distinct </a:t>
            </a:r>
            <a:r>
              <a:rPr lang="en-AU" dirty="0" err="1"/>
              <a:t>a.bar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 a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/>
              <a:t>	( (select </a:t>
            </a:r>
            <a:r>
              <a:rPr lang="en-AU" dirty="0" err="1"/>
              <a:t>b.beer</a:t>
            </a:r>
            <a:r>
              <a:rPr lang="en-AU" dirty="0"/>
              <a:t> from likes b</a:t>
            </a:r>
          </a:p>
          <a:p>
            <a:pPr marL="457200" lvl="1" indent="0">
              <a:buNone/>
            </a:pPr>
            <a:r>
              <a:rPr lang="en-AU" dirty="0"/>
              <a:t>	    where </a:t>
            </a:r>
            <a:r>
              <a:rPr lang="en-AU" dirty="0" err="1"/>
              <a:t>b.drinker</a:t>
            </a:r>
            <a:r>
              <a:rPr lang="en-AU" dirty="0"/>
              <a:t> = ’Justin’)</a:t>
            </a:r>
          </a:p>
          <a:p>
            <a:pPr marL="457200" lvl="1" indent="0">
              <a:buNone/>
            </a:pPr>
            <a:r>
              <a:rPr lang="en-AU" dirty="0"/>
              <a:t>	    except</a:t>
            </a:r>
          </a:p>
          <a:p>
            <a:pPr marL="457200" lvl="1" indent="0">
              <a:buNone/>
            </a:pPr>
            <a:r>
              <a:rPr lang="en-AU" dirty="0"/>
              <a:t>	   (select </a:t>
            </a:r>
            <a:r>
              <a:rPr lang="en-AU" dirty="0" err="1"/>
              <a:t>c.beer</a:t>
            </a:r>
            <a:r>
              <a:rPr lang="en-AU" dirty="0"/>
              <a:t> from sells c</a:t>
            </a:r>
          </a:p>
          <a:p>
            <a:pPr marL="457200" lvl="1" indent="0">
              <a:buNone/>
            </a:pPr>
            <a:r>
              <a:rPr lang="en-AU" dirty="0"/>
              <a:t>	     where </a:t>
            </a:r>
            <a:r>
              <a:rPr lang="en-AU" dirty="0" err="1"/>
              <a:t>c.bar</a:t>
            </a:r>
            <a:r>
              <a:rPr lang="en-AU" dirty="0"/>
              <a:t> = </a:t>
            </a:r>
            <a:r>
              <a:rPr lang="en-AU" dirty="0" err="1"/>
              <a:t>a.bar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/>
              <a:t>	  );</a:t>
            </a:r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------------------------------</a:t>
            </a:r>
          </a:p>
          <a:p>
            <a:pPr marL="457200" lvl="1" indent="0">
              <a:buNone/>
            </a:pPr>
            <a:r>
              <a:rPr lang="en-AU" dirty="0"/>
              <a:t>Coogee Bay Hotel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7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Selection clauses can contain aggregation operations.</a:t>
            </a:r>
          </a:p>
          <a:p>
            <a:r>
              <a:rPr lang="en-AU" b="1" dirty="0"/>
              <a:t>Example:</a:t>
            </a:r>
            <a:r>
              <a:rPr lang="en-AU" dirty="0"/>
              <a:t> What is the average price of New?</a:t>
            </a:r>
          </a:p>
          <a:p>
            <a:pPr marL="457200" lvl="1" indent="0">
              <a:buNone/>
            </a:pPr>
            <a:r>
              <a:rPr lang="en-AU" dirty="0"/>
              <a:t>SELECT AVG(price)        		  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’New’;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AVG(PRICE)</a:t>
            </a:r>
          </a:p>
          <a:p>
            <a:pPr marL="457200" lvl="1" indent="0">
              <a:buNone/>
            </a:pPr>
            <a:r>
              <a:rPr lang="en-AU" dirty="0"/>
              <a:t>----------</a:t>
            </a:r>
          </a:p>
          <a:p>
            <a:pPr marL="457200" lvl="1" indent="0">
              <a:buNone/>
            </a:pPr>
            <a:r>
              <a:rPr lang="en-AU" dirty="0"/>
              <a:t>2.3875</a:t>
            </a:r>
          </a:p>
          <a:p>
            <a:r>
              <a:rPr lang="en-AU" dirty="0"/>
              <a:t>All prices for ’New’ will be included, even if two hotels sell it at the same price.</a:t>
            </a:r>
          </a:p>
          <a:p>
            <a:r>
              <a:rPr lang="en-AU" dirty="0"/>
              <a:t>If set semantics used, the result would be wrong.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205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1916668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AVG (DISTINCT price)</a:t>
            </a:r>
          </a:p>
        </p:txBody>
      </p:sp>
    </p:spTree>
    <p:extLst>
      <p:ext uri="{BB962C8B-B14F-4D97-AF65-F5344CB8AC3E}">
        <p14:creationId xmlns:p14="http://schemas.microsoft.com/office/powerpoint/2010/main" val="32306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we want set semantics, we can force using DISTINCT.</a:t>
            </a:r>
          </a:p>
          <a:p>
            <a:r>
              <a:rPr lang="en-AU" b="1" dirty="0"/>
              <a:t>Example:</a:t>
            </a:r>
            <a:r>
              <a:rPr lang="en-AU" dirty="0"/>
              <a:t> How many different bars sell beer?</a:t>
            </a:r>
          </a:p>
          <a:p>
            <a:pPr marL="457200" lvl="1" indent="0">
              <a:buNone/>
            </a:pPr>
            <a:r>
              <a:rPr lang="en-AU" dirty="0"/>
              <a:t>SELECT COUNT(DISTINCT bar)</a:t>
            </a:r>
          </a:p>
          <a:p>
            <a:pPr marL="457200" lvl="1" indent="0">
              <a:buNone/>
            </a:pPr>
            <a:r>
              <a:rPr lang="en-AU" dirty="0"/>
              <a:t>FROM Sells;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COUNT(DISTINCTBAR)</a:t>
            </a:r>
          </a:p>
          <a:p>
            <a:pPr marL="457200" lvl="1" indent="0">
              <a:buNone/>
            </a:pPr>
            <a:r>
              <a:rPr lang="en-AU" dirty="0"/>
              <a:t>------------------</a:t>
            </a:r>
          </a:p>
          <a:p>
            <a:pPr marL="457200" lvl="1" indent="0">
              <a:buNone/>
            </a:pPr>
            <a:r>
              <a:rPr lang="en-AU" dirty="0"/>
              <a:t>6</a:t>
            </a:r>
          </a:p>
          <a:p>
            <a:r>
              <a:rPr lang="en-AU" dirty="0"/>
              <a:t>Without DISTINCT, the result is 15 ... the number of entries in the Sells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6631"/>
              </p:ext>
            </p:extLst>
          </p:nvPr>
        </p:nvGraphicFramePr>
        <p:xfrm>
          <a:off x="4495800" y="15240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44939"/>
              </p:ext>
            </p:extLst>
          </p:nvPr>
        </p:nvGraphicFramePr>
        <p:xfrm>
          <a:off x="914400" y="1854200"/>
          <a:ext cx="3429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1143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Likes: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Frequents:</a:t>
            </a:r>
          </a:p>
        </p:txBody>
      </p:sp>
    </p:spTree>
    <p:extLst>
      <p:ext uri="{BB962C8B-B14F-4D97-AF65-F5344CB8AC3E}">
        <p14:creationId xmlns:p14="http://schemas.microsoft.com/office/powerpoint/2010/main" val="4235586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following operators apply to a list of numeric values in one column of a relation: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SUM     AVG    MIN     MAX     COUNT</a:t>
            </a:r>
          </a:p>
          <a:p>
            <a:pPr>
              <a:lnSpc>
                <a:spcPct val="160000"/>
              </a:lnSpc>
            </a:pPr>
            <a:r>
              <a:rPr lang="en-AU" dirty="0"/>
              <a:t>The notation COUNT(*) gives the number of tuples in a relation.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How many different beers are there?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COUNT(*) FROM Beers;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COUNT(*)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5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80196"/>
          </a:xfrm>
        </p:spPr>
        <p:txBody>
          <a:bodyPr/>
          <a:lstStyle/>
          <a:p>
            <a:r>
              <a:rPr lang="en-AU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3" y="9906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U" i="1" dirty="0"/>
              <a:t>SELECT-FROM-WHERE</a:t>
            </a:r>
            <a:r>
              <a:rPr lang="en-AU" dirty="0"/>
              <a:t> can be followed by </a:t>
            </a:r>
            <a:r>
              <a:rPr lang="en-AU" i="1" dirty="0"/>
              <a:t>GROUP BY </a:t>
            </a:r>
            <a:r>
              <a:rPr lang="en-AU" dirty="0"/>
              <a:t>to:</a:t>
            </a:r>
          </a:p>
          <a:p>
            <a:pPr lvl="1">
              <a:lnSpc>
                <a:spcPct val="95000"/>
              </a:lnSpc>
            </a:pPr>
            <a:r>
              <a:rPr lang="en-AU" sz="2000" dirty="0"/>
              <a:t>partition result relation into groups (according to values of specified attribute)</a:t>
            </a:r>
          </a:p>
          <a:p>
            <a:pPr lvl="1">
              <a:lnSpc>
                <a:spcPct val="95000"/>
              </a:lnSpc>
            </a:pPr>
            <a:r>
              <a:rPr lang="en-AU" sz="2000" dirty="0"/>
              <a:t>treat each group separately in computing aggregations</a:t>
            </a:r>
          </a:p>
          <a:p>
            <a:pPr>
              <a:lnSpc>
                <a:spcPct val="95000"/>
              </a:lnSpc>
            </a:pPr>
            <a:r>
              <a:rPr lang="en-AU" b="1" dirty="0"/>
              <a:t>Example: </a:t>
            </a:r>
            <a:r>
              <a:rPr lang="en-AU" dirty="0"/>
              <a:t>How many beers does each brewer make?</a:t>
            </a:r>
          </a:p>
          <a:p>
            <a:pPr>
              <a:lnSpc>
                <a:spcPct val="95000"/>
              </a:lnSpc>
            </a:pPr>
            <a:endParaRPr lang="en-AU" dirty="0"/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SELECT </a:t>
            </a:r>
            <a:r>
              <a:rPr lang="en-AU" sz="2000" dirty="0" err="1"/>
              <a:t>manf</a:t>
            </a:r>
            <a:r>
              <a:rPr lang="en-AU" sz="2000" dirty="0"/>
              <a:t>, COUNT(beer)</a:t>
            </a:r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FROM Beers </a:t>
            </a:r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GROUP BY </a:t>
            </a:r>
            <a:r>
              <a:rPr lang="en-AU" sz="2000" dirty="0" err="1"/>
              <a:t>manf</a:t>
            </a:r>
            <a:r>
              <a:rPr lang="en-AU" sz="2000" dirty="0"/>
              <a:t>;</a:t>
            </a:r>
          </a:p>
          <a:p>
            <a:pPr marL="457200" lvl="1" indent="0">
              <a:lnSpc>
                <a:spcPct val="95000"/>
              </a:lnSpc>
              <a:buNone/>
            </a:pP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9E46EC-333D-4B80-B9FA-2B29924AF444}"/>
              </a:ext>
            </a:extLst>
          </p:cNvPr>
          <p:cNvSpPr/>
          <p:nvPr/>
        </p:nvSpPr>
        <p:spPr>
          <a:xfrm>
            <a:off x="4577862" y="327660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5000"/>
              </a:lnSpc>
            </a:pPr>
            <a:r>
              <a:rPr lang="en-AU" altLang="zh-CN" sz="2000" dirty="0"/>
              <a:t>MANF 			COUNT(beer)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-------------------- 	-----------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Caledonian 		1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Carlton 			5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Cascade 			1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Cooper’s 		2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George IV Inn 	1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Lord Nelson 		2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Sierra Nevada 	2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Toohey’s 		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7483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/>
              <a:t>GROUP BY </a:t>
            </a:r>
            <a:r>
              <a:rPr lang="en-AU" dirty="0"/>
              <a:t>is used as follows: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attributes/aggregations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relations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i="1" dirty="0"/>
              <a:t>attribute</a:t>
            </a:r>
          </a:p>
          <a:p>
            <a:r>
              <a:rPr lang="en-AU" dirty="0"/>
              <a:t>Semantics:</a:t>
            </a:r>
          </a:p>
          <a:p>
            <a:pPr lvl="1"/>
            <a:r>
              <a:rPr lang="en-AU" dirty="0"/>
              <a:t>partition result into groups based on distinct values of attribute</a:t>
            </a:r>
          </a:p>
          <a:p>
            <a:pPr lvl="1"/>
            <a:r>
              <a:rPr lang="en-AU" dirty="0"/>
              <a:t>apply any aggregation separately to each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5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Grouping is typically used in queries involving the phrase “for each”.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For each drinker, find the average price of New at the bars they frequently go to.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drinker, AVG(price)</a:t>
            </a:r>
          </a:p>
          <a:p>
            <a:pPr marL="457200" lvl="1" indent="0">
              <a:buNone/>
            </a:pPr>
            <a:r>
              <a:rPr lang="en-AU" dirty="0"/>
              <a:t>FROM Frequents, Sells</a:t>
            </a:r>
          </a:p>
          <a:p>
            <a:pPr marL="457200" lvl="1" indent="0">
              <a:buNone/>
            </a:pPr>
            <a:r>
              <a:rPr lang="en-AU" dirty="0"/>
              <a:t>WHERE beer = ’New’ AND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drinker;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DRINKER 		AVG(PRICE)</a:t>
            </a:r>
          </a:p>
          <a:p>
            <a:pPr marL="457200" lvl="1" indent="0">
              <a:buNone/>
            </a:pPr>
            <a:r>
              <a:rPr lang="en-AU" dirty="0"/>
              <a:t>------------------	----------------</a:t>
            </a:r>
          </a:p>
          <a:p>
            <a:pPr marL="457200" lvl="1" indent="0">
              <a:buNone/>
            </a:pPr>
            <a:r>
              <a:rPr lang="en-AU" dirty="0"/>
              <a:t>Adam 		2.25</a:t>
            </a:r>
          </a:p>
          <a:p>
            <a:pPr marL="457200" lvl="1" indent="0">
              <a:buNone/>
            </a:pPr>
            <a:r>
              <a:rPr lang="en-AU" dirty="0"/>
              <a:t>John 		2.25</a:t>
            </a:r>
          </a:p>
          <a:p>
            <a:pPr marL="457200" lvl="1" indent="0">
              <a:buNone/>
            </a:pPr>
            <a:r>
              <a:rPr lang="en-AU" dirty="0"/>
              <a:t>Justin 		2.5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2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When using grouping, every attribute in the SELECT list must: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have an aggregation operator applied to it OR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appear in a GROUP-BY clause</a:t>
            </a:r>
          </a:p>
          <a:p>
            <a:pPr>
              <a:lnSpc>
                <a:spcPct val="170000"/>
              </a:lnSpc>
            </a:pPr>
            <a:r>
              <a:rPr lang="en-AU" b="1" dirty="0"/>
              <a:t>Incorrect Example: </a:t>
            </a:r>
            <a:r>
              <a:rPr lang="en-AU" dirty="0"/>
              <a:t>Find the cheapest beer price in each bar.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FROM Sells;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column "</a:t>
            </a:r>
            <a:r>
              <a:rPr lang="en-US" dirty="0" err="1">
                <a:solidFill>
                  <a:srgbClr val="FF0000"/>
                </a:solidFill>
              </a:rPr>
              <a:t>sells.bar</a:t>
            </a:r>
            <a:r>
              <a:rPr lang="en-US" dirty="0">
                <a:solidFill>
                  <a:srgbClr val="FF0000"/>
                </a:solidFill>
              </a:rPr>
              <a:t>" must appear in the GROUP BY clause or be used in an aggregate function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 1: select bar, min(price) from sells;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3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answer the above query?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GROUP BY BAR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				MIN(PRICE)</a:t>
            </a:r>
          </a:p>
          <a:p>
            <a:pPr marL="457200" lvl="1" indent="0">
              <a:buNone/>
            </a:pPr>
            <a:r>
              <a:rPr lang="en-AU" dirty="0"/>
              <a:t>-------------------		---------------------</a:t>
            </a:r>
          </a:p>
          <a:p>
            <a:pPr marL="457200" lvl="1" indent="0">
              <a:buNone/>
            </a:pPr>
            <a:r>
              <a:rPr lang="en-AU" dirty="0"/>
              <a:t>Australia Hotel 		3.5</a:t>
            </a:r>
          </a:p>
          <a:p>
            <a:pPr marL="457200" lvl="1" indent="0">
              <a:buNone/>
            </a:pPr>
            <a:r>
              <a:rPr lang="en-AU" dirty="0"/>
              <a:t>Coogee Bay Hotel 		2.25</a:t>
            </a:r>
          </a:p>
          <a:p>
            <a:pPr marL="457200" lvl="1" indent="0">
              <a:buNone/>
            </a:pPr>
            <a:r>
              <a:rPr lang="en-AU" dirty="0"/>
              <a:t>Lord Nelson 			3.75</a:t>
            </a:r>
          </a:p>
          <a:p>
            <a:pPr marL="457200" lvl="1" indent="0">
              <a:buNone/>
            </a:pPr>
            <a:r>
              <a:rPr lang="en-AU" dirty="0"/>
              <a:t>Marble Bar 			2.8</a:t>
            </a:r>
          </a:p>
          <a:p>
            <a:pPr marL="457200" lvl="1" indent="0">
              <a:buNone/>
            </a:pPr>
            <a:r>
              <a:rPr lang="en-AU" dirty="0"/>
              <a:t>Regent Hotel 			2.2</a:t>
            </a:r>
          </a:p>
          <a:p>
            <a:pPr marL="457200" lvl="1" indent="0">
              <a:buNone/>
            </a:pPr>
            <a:r>
              <a:rPr lang="en-AU" dirty="0"/>
              <a:t>Royal Hotel 			2.3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81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In some queries, you can use the WHERE condition to eliminate groups.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Average beer price by suburb excluding hotels in The Rocks.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Bars.addr</a:t>
            </a:r>
            <a:r>
              <a:rPr lang="en-AU" dirty="0"/>
              <a:t>, AVG(</a:t>
            </a:r>
            <a:r>
              <a:rPr lang="en-AU" dirty="0" err="1"/>
              <a:t>Sells.price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FROM Sells, Bars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Bars.addr</a:t>
            </a:r>
            <a:r>
              <a:rPr lang="en-AU" dirty="0"/>
              <a:t> != ’The Rocks’</a:t>
            </a:r>
          </a:p>
          <a:p>
            <a:pPr marL="457200" lvl="1" indent="0">
              <a:buNone/>
            </a:pPr>
            <a:r>
              <a:rPr lang="en-AU" dirty="0"/>
              <a:t>AND </a:t>
            </a:r>
            <a:r>
              <a:rPr lang="en-AU" dirty="0" err="1"/>
              <a:t>Sells.bar</a:t>
            </a:r>
            <a:r>
              <a:rPr lang="en-AU" dirty="0"/>
              <a:t> = Bars.name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err="1"/>
              <a:t>Bars.addr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ADDR 		AVG(SELLS.PRICE)</a:t>
            </a:r>
          </a:p>
          <a:p>
            <a:pPr marL="457200" lvl="1" indent="0">
              <a:buNone/>
            </a:pPr>
            <a:r>
              <a:rPr lang="en-AU" dirty="0"/>
              <a:t>-------------------- 	----------------</a:t>
            </a:r>
          </a:p>
          <a:p>
            <a:pPr marL="457200" lvl="1" indent="0">
              <a:buNone/>
            </a:pPr>
            <a:r>
              <a:rPr lang="en-AU" dirty="0"/>
              <a:t>Coogee 		2.4625</a:t>
            </a:r>
          </a:p>
          <a:p>
            <a:pPr marL="457200" lvl="1" indent="0">
              <a:buNone/>
            </a:pPr>
            <a:r>
              <a:rPr lang="en-AU" dirty="0"/>
              <a:t>Kingsford 		2.2</a:t>
            </a:r>
          </a:p>
          <a:p>
            <a:pPr marL="457200" lvl="1" indent="0">
              <a:buNone/>
            </a:pPr>
            <a:r>
              <a:rPr lang="en-AU" dirty="0"/>
              <a:t>Randwick 		2.3</a:t>
            </a:r>
          </a:p>
          <a:p>
            <a:pPr marL="457200" lvl="1" indent="0">
              <a:buNone/>
            </a:pPr>
            <a:r>
              <a:rPr lang="en-AU" dirty="0"/>
              <a:t>Sydney 		2.8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For more complex conditions on groups, use the HAVING clause.</a:t>
            </a:r>
          </a:p>
          <a:p>
            <a:r>
              <a:rPr lang="en-AU" dirty="0"/>
              <a:t>HAVING is used to qualify a GROUP-BY clause: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attributes/aggregations</a:t>
            </a:r>
          </a:p>
          <a:p>
            <a:pPr marL="457200" lvl="1" indent="0">
              <a:buNone/>
            </a:pPr>
            <a:r>
              <a:rPr lang="en-AU" dirty="0"/>
              <a:t>FROM relations</a:t>
            </a:r>
          </a:p>
          <a:p>
            <a:pPr marL="457200" lvl="1" indent="0">
              <a:buNone/>
            </a:pPr>
            <a:r>
              <a:rPr lang="en-AU" dirty="0"/>
              <a:t>WHERE condition (on tuples)</a:t>
            </a:r>
          </a:p>
          <a:p>
            <a:pPr marL="457200" lvl="1" indent="0">
              <a:buNone/>
            </a:pPr>
            <a:r>
              <a:rPr lang="en-AU" dirty="0"/>
              <a:t>GROUP BY attribute</a:t>
            </a:r>
          </a:p>
          <a:p>
            <a:pPr marL="457200" lvl="1" indent="0">
              <a:buNone/>
            </a:pPr>
            <a:r>
              <a:rPr lang="en-AU" dirty="0"/>
              <a:t>HAVING condition (on group);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Semantics of HAVING:</a:t>
            </a:r>
          </a:p>
          <a:p>
            <a:pPr lvl="1"/>
            <a:r>
              <a:rPr lang="en-AU" dirty="0"/>
              <a:t>generate the groups as for GROUP-BY</a:t>
            </a:r>
          </a:p>
          <a:p>
            <a:pPr lvl="1"/>
            <a:r>
              <a:rPr lang="en-AU" dirty="0"/>
              <a:t>eliminate any group not satisfying HAVING condition</a:t>
            </a:r>
          </a:p>
          <a:p>
            <a:pPr lvl="1"/>
            <a:r>
              <a:rPr lang="en-AU" dirty="0"/>
              <a:t>apply an aggregation to remaining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9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410200"/>
          </a:xfrm>
        </p:spPr>
        <p:txBody>
          <a:bodyPr>
            <a:normAutofit/>
          </a:bodyPr>
          <a:lstStyle/>
          <a:p>
            <a:r>
              <a:rPr lang="en-AU" sz="2400" b="1" dirty="0"/>
              <a:t>Example: </a:t>
            </a:r>
            <a:r>
              <a:rPr lang="en-AU" sz="2400" dirty="0"/>
              <a:t>Find the average price of popular beers (i.e. those that are served in more than one hotel).</a:t>
            </a:r>
          </a:p>
          <a:p>
            <a:endParaRPr lang="en-AU" sz="2400" dirty="0"/>
          </a:p>
          <a:p>
            <a:pPr marL="457200" lvl="1" indent="0">
              <a:buNone/>
            </a:pPr>
            <a:r>
              <a:rPr lang="en-AU" sz="2000" dirty="0"/>
              <a:t>SELECT beer, AVG(price)</a:t>
            </a:r>
          </a:p>
          <a:p>
            <a:pPr marL="457200" lvl="1" indent="0">
              <a:buNone/>
            </a:pPr>
            <a:r>
              <a:rPr lang="en-AU" sz="2000" dirty="0"/>
              <a:t>FROM Sells</a:t>
            </a:r>
          </a:p>
          <a:p>
            <a:pPr marL="457200" lvl="1" indent="0">
              <a:buNone/>
            </a:pPr>
            <a:r>
              <a:rPr lang="en-AU" sz="2000" dirty="0"/>
              <a:t>GROUP BY beer</a:t>
            </a:r>
          </a:p>
          <a:p>
            <a:pPr marL="457200" lvl="1" indent="0">
              <a:buNone/>
            </a:pPr>
            <a:r>
              <a:rPr lang="en-AU" sz="2000" dirty="0"/>
              <a:t>HAVING COUNT(bar) &gt; 1;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BEER 		AVG(PRICE)</a:t>
            </a:r>
          </a:p>
          <a:p>
            <a:pPr marL="457200" lvl="1" indent="0">
              <a:buNone/>
            </a:pPr>
            <a:r>
              <a:rPr lang="en-AU" sz="2000" dirty="0"/>
              <a:t>--------------------	-----------------</a:t>
            </a:r>
          </a:p>
          <a:p>
            <a:pPr marL="457200" lvl="1" indent="0">
              <a:buNone/>
            </a:pPr>
            <a:r>
              <a:rPr lang="en-AU" sz="2000" dirty="0"/>
              <a:t>New 		2.3875</a:t>
            </a:r>
          </a:p>
          <a:p>
            <a:pPr marL="457200" lvl="1" indent="0">
              <a:buNone/>
            </a:pPr>
            <a:r>
              <a:rPr lang="en-AU" sz="2000" dirty="0"/>
              <a:t>Old 			2.53333333</a:t>
            </a:r>
          </a:p>
          <a:p>
            <a:pPr marL="457200" lvl="1" indent="0">
              <a:buNone/>
            </a:pPr>
            <a:r>
              <a:rPr lang="en-AU" sz="2000" dirty="0"/>
              <a:t>Victoria Bitter 	2.4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3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Defining a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 (tables) are created using: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i="1" dirty="0" err="1"/>
              <a:t>RelName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i="1" dirty="0"/>
              <a:t>attribute</a:t>
            </a:r>
            <a:r>
              <a:rPr lang="en-AU" i="1" baseline="-25000" dirty="0"/>
              <a:t>1</a:t>
            </a:r>
            <a:r>
              <a:rPr lang="en-AU" i="1" dirty="0"/>
              <a:t> ˜ domain</a:t>
            </a:r>
            <a:r>
              <a:rPr lang="en-AU" i="1" baseline="-25000" dirty="0"/>
              <a:t>1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i="1" dirty="0"/>
              <a:t>	attribute</a:t>
            </a:r>
            <a:r>
              <a:rPr lang="en-AU" i="1" baseline="-25000" dirty="0"/>
              <a:t>2</a:t>
            </a:r>
            <a:r>
              <a:rPr lang="en-AU" i="1" dirty="0"/>
              <a:t> ˜ domain</a:t>
            </a:r>
            <a:r>
              <a:rPr lang="en-AU" i="1" baseline="-25000" dirty="0"/>
              <a:t>2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i="1" dirty="0"/>
              <a:t>	attribute</a:t>
            </a:r>
            <a:r>
              <a:rPr lang="en-AU" i="1" baseline="-25000" dirty="0"/>
              <a:t>3</a:t>
            </a:r>
            <a:r>
              <a:rPr lang="en-AU" i="1" dirty="0"/>
              <a:t> ˜ domain</a:t>
            </a:r>
            <a:r>
              <a:rPr lang="en-AU" i="1" baseline="-25000" dirty="0"/>
              <a:t>3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dirty="0"/>
              <a:t>	...</a:t>
            </a:r>
          </a:p>
          <a:p>
            <a:pPr marL="457200" lvl="1" indent="0">
              <a:buNone/>
            </a:pPr>
            <a:r>
              <a:rPr lang="en-AU" dirty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where properties can include details about primary keys,</a:t>
            </a:r>
          </a:p>
          <a:p>
            <a:r>
              <a:rPr lang="en-AU" dirty="0"/>
              <a:t>foreign keys, default values, and constraints on attribute values.</a:t>
            </a:r>
          </a:p>
          <a:p>
            <a:r>
              <a:rPr lang="en-AU" dirty="0"/>
              <a:t>Tables are removed via </a:t>
            </a:r>
            <a:r>
              <a:rPr lang="en-AU" b="1" dirty="0"/>
              <a:t>DROP TABLE</a:t>
            </a:r>
            <a:r>
              <a:rPr lang="en-AU" dirty="0"/>
              <a:t> </a:t>
            </a:r>
            <a:r>
              <a:rPr lang="en-AU" i="1" dirty="0" err="1"/>
              <a:t>RelName</a:t>
            </a:r>
            <a:r>
              <a:rPr lang="en-AU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364848"/>
              </p:ext>
            </p:extLst>
          </p:nvPr>
        </p:nvGraphicFramePr>
        <p:xfrm>
          <a:off x="2209800" y="1066800"/>
          <a:ext cx="4876800" cy="51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Sells:</a:t>
            </a:r>
          </a:p>
        </p:txBody>
      </p:sp>
    </p:spTree>
    <p:extLst>
      <p:ext uri="{BB962C8B-B14F-4D97-AF65-F5344CB8AC3E}">
        <p14:creationId xmlns:p14="http://schemas.microsoft.com/office/powerpoint/2010/main" val="28372720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Defining a Database Schema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</a:t>
            </a:r>
          </a:p>
          <a:p>
            <a:endParaRPr lang="en-AU" b="1" dirty="0"/>
          </a:p>
          <a:p>
            <a:pPr marL="457200" lvl="1" indent="0">
              <a:buNone/>
            </a:pPr>
            <a:r>
              <a:rPr lang="en-AU" dirty="0"/>
              <a:t>CREATE TABLE Beers (</a:t>
            </a:r>
          </a:p>
          <a:p>
            <a:pPr marL="457200" lvl="1" indent="0">
              <a:buNone/>
            </a:pPr>
            <a:r>
              <a:rPr lang="en-AU" dirty="0"/>
              <a:t>	name VARCHAR(20) PRIMARY KEY,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manf</a:t>
            </a:r>
            <a:r>
              <a:rPr lang="en-AU" dirty="0"/>
              <a:t> VARCHAR(20),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  <a:p>
            <a:pPr marL="457200" lvl="1" indent="0">
              <a:buNone/>
            </a:pPr>
            <a:r>
              <a:rPr lang="en-AU" dirty="0"/>
              <a:t>CREATE TABLE Bars (</a:t>
            </a:r>
          </a:p>
          <a:p>
            <a:pPr marL="457200" lvl="1" indent="0">
              <a:buNone/>
            </a:pPr>
            <a:r>
              <a:rPr lang="en-AU" dirty="0"/>
              <a:t>	name VARCHAR(30) PRIMARY KEY,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addr</a:t>
            </a:r>
            <a:r>
              <a:rPr lang="en-AU" dirty="0"/>
              <a:t> VARCHAR(30),</a:t>
            </a:r>
          </a:p>
          <a:p>
            <a:pPr marL="457200" lvl="1" indent="0">
              <a:buNone/>
            </a:pPr>
            <a:r>
              <a:rPr lang="en-AU" dirty="0"/>
              <a:t>	license INTEGER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0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Primary keys:</a:t>
            </a:r>
          </a:p>
          <a:p>
            <a:pPr lvl="1"/>
            <a:r>
              <a:rPr lang="en-AU" sz="2400" dirty="0"/>
              <a:t>if a single attribute, declare with attribute</a:t>
            </a:r>
          </a:p>
          <a:p>
            <a:pPr lvl="1"/>
            <a:r>
              <a:rPr lang="en-AU" sz="2400" dirty="0"/>
              <a:t>if several attributes, declare at end of attribute list</a:t>
            </a:r>
          </a:p>
          <a:p>
            <a:r>
              <a:rPr lang="en-AU" sz="2800" dirty="0"/>
              <a:t>For attributes which have distinct values for each tuple, can note this via:</a:t>
            </a:r>
          </a:p>
          <a:p>
            <a:pPr lvl="1"/>
            <a:r>
              <a:rPr lang="en-AU" sz="2400" i="1" dirty="0"/>
              <a:t>attribute domain</a:t>
            </a:r>
            <a:r>
              <a:rPr lang="en-AU" sz="2400" dirty="0"/>
              <a:t> UNIQUE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96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43801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Declaring foreign keys assures referential integrity.</a:t>
            </a:r>
          </a:p>
          <a:p>
            <a:pPr>
              <a:lnSpc>
                <a:spcPct val="170000"/>
              </a:lnSpc>
            </a:pPr>
            <a:r>
              <a:rPr lang="en-AU" dirty="0"/>
              <a:t>Foreign a key: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specify Relation (Attribute) to which it refers.</a:t>
            </a:r>
          </a:p>
          <a:p>
            <a:pPr>
              <a:lnSpc>
                <a:spcPct val="170000"/>
              </a:lnSpc>
            </a:pPr>
            <a:r>
              <a:rPr lang="en-AU" dirty="0"/>
              <a:t>For instance, if we want to delete a tuple from Beers, and there are tuples in Sells that refer to it, we could either:</a:t>
            </a:r>
          </a:p>
          <a:p>
            <a:pPr lvl="1">
              <a:lnSpc>
                <a:spcPct val="170000"/>
              </a:lnSpc>
            </a:pPr>
            <a:r>
              <a:rPr lang="en-AU" b="1" dirty="0"/>
              <a:t>reject</a:t>
            </a:r>
            <a:r>
              <a:rPr lang="en-AU" dirty="0"/>
              <a:t> the deletion </a:t>
            </a:r>
          </a:p>
          <a:p>
            <a:pPr lvl="1">
              <a:lnSpc>
                <a:spcPct val="170000"/>
              </a:lnSpc>
            </a:pPr>
            <a:r>
              <a:rPr lang="en-AU" b="1" dirty="0"/>
              <a:t>cascade</a:t>
            </a:r>
            <a:r>
              <a:rPr lang="en-AU" dirty="0"/>
              <a:t> the deletion and remove Sells records</a:t>
            </a:r>
          </a:p>
          <a:p>
            <a:pPr lvl="1">
              <a:lnSpc>
                <a:spcPct val="170000"/>
              </a:lnSpc>
            </a:pPr>
            <a:r>
              <a:rPr lang="en-AU" b="1" dirty="0"/>
              <a:t>set-NULL</a:t>
            </a:r>
            <a:r>
              <a:rPr lang="en-AU" dirty="0"/>
              <a:t> the foreign key attribute</a:t>
            </a:r>
          </a:p>
          <a:p>
            <a:pPr>
              <a:lnSpc>
                <a:spcPct val="170000"/>
              </a:lnSpc>
            </a:pPr>
            <a:r>
              <a:rPr lang="en-AU" dirty="0"/>
              <a:t>Can force cascade via </a:t>
            </a:r>
            <a:r>
              <a:rPr lang="en-AU" i="1" dirty="0"/>
              <a:t>ON DELETE CASCADE </a:t>
            </a:r>
            <a:r>
              <a:rPr lang="en-AU" dirty="0"/>
              <a:t>after </a:t>
            </a:r>
            <a:r>
              <a:rPr lang="en-AU" i="1" dirty="0"/>
              <a:t>REFERENCES</a:t>
            </a:r>
            <a:r>
              <a:rPr lang="en-AU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7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Can specify that an attribute is not allowed to be </a:t>
            </a:r>
            <a:r>
              <a:rPr lang="en-AU" i="1" dirty="0"/>
              <a:t>NULL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This property applies automatically to </a:t>
            </a:r>
            <a:r>
              <a:rPr lang="en-AU" i="1" dirty="0"/>
              <a:t>PRIMARY KEY </a:t>
            </a:r>
            <a:r>
              <a:rPr lang="en-AU" dirty="0"/>
              <a:t>attributes.</a:t>
            </a:r>
          </a:p>
          <a:p>
            <a:pPr>
              <a:lnSpc>
                <a:spcPct val="170000"/>
              </a:lnSpc>
            </a:pPr>
            <a:r>
              <a:rPr lang="en-AU" dirty="0"/>
              <a:t>Can specify a </a:t>
            </a:r>
            <a:r>
              <a:rPr lang="en-AU" i="1" dirty="0"/>
              <a:t>DEFAULT</a:t>
            </a:r>
            <a:r>
              <a:rPr lang="en-AU" dirty="0"/>
              <a:t> value which will be assigned if none is supplied during insert.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Likes (</a:t>
            </a:r>
          </a:p>
          <a:p>
            <a:pPr marL="457200" lvl="1" indent="0">
              <a:buNone/>
            </a:pPr>
            <a:r>
              <a:rPr lang="en-AU" dirty="0"/>
              <a:t>	drinker VARCHAR(20) DEFAULT ’Joe’,</a:t>
            </a:r>
          </a:p>
          <a:p>
            <a:pPr marL="457200" lvl="1" indent="0">
              <a:buNone/>
            </a:pPr>
            <a:r>
              <a:rPr lang="en-AU" dirty="0"/>
              <a:t>	beer VARCHAR(30) DEFAULT ’New’,</a:t>
            </a:r>
          </a:p>
          <a:p>
            <a:pPr marL="457200" lvl="1" indent="0">
              <a:buNone/>
            </a:pPr>
            <a:r>
              <a:rPr lang="en-AU" dirty="0"/>
              <a:t>	PRIMARY KEY(drinker, beer)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2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In fact, </a:t>
            </a:r>
            <a:r>
              <a:rPr lang="en-AU" i="1" dirty="0"/>
              <a:t>NOT NULL </a:t>
            </a:r>
            <a:r>
              <a:rPr lang="en-AU" dirty="0"/>
              <a:t>is a special case of a constraint on the value that an attribute is allowed to take.</a:t>
            </a:r>
          </a:p>
          <a:p>
            <a:pPr>
              <a:lnSpc>
                <a:spcPct val="160000"/>
              </a:lnSpc>
            </a:pPr>
            <a:r>
              <a:rPr lang="en-AU" dirty="0"/>
              <a:t>SQL has a more general mechanism for specifying such constraints.</a:t>
            </a:r>
          </a:p>
          <a:p>
            <a:pPr lvl="1">
              <a:lnSpc>
                <a:spcPct val="160000"/>
              </a:lnSpc>
            </a:pPr>
            <a:r>
              <a:rPr lang="en-AU" i="1" dirty="0" err="1"/>
              <a:t>attr_name</a:t>
            </a:r>
            <a:r>
              <a:rPr lang="en-AU" dirty="0"/>
              <a:t> </a:t>
            </a:r>
            <a:r>
              <a:rPr lang="en-AU" i="1" dirty="0"/>
              <a:t>type</a:t>
            </a:r>
            <a:r>
              <a:rPr lang="en-AU" dirty="0"/>
              <a:t> CHECK ( condition )</a:t>
            </a:r>
          </a:p>
          <a:p>
            <a:pPr>
              <a:lnSpc>
                <a:spcPct val="160000"/>
              </a:lnSpc>
            </a:pPr>
            <a:r>
              <a:rPr lang="en-AU" dirty="0"/>
              <a:t>The Condition can be arbitrarily complex, and may even involve other attributes, relations and </a:t>
            </a:r>
            <a:r>
              <a:rPr lang="en-AU" i="1" dirty="0"/>
              <a:t>SELECT</a:t>
            </a:r>
            <a:r>
              <a:rPr lang="en-AU" dirty="0"/>
              <a:t> queries.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6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Example</a:t>
            </a:r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/>
              <a:t>	gender CHAR(1) CHECK (gender IN (’M’,’F’)),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Xvalue</a:t>
            </a:r>
            <a:r>
              <a:rPr lang="en-AU" dirty="0"/>
              <a:t> INT NOT NULL,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Yvalue</a:t>
            </a:r>
            <a:r>
              <a:rPr lang="en-AU" dirty="0"/>
              <a:t> INT CHECK (</a:t>
            </a:r>
            <a:r>
              <a:rPr lang="en-AU" dirty="0" err="1"/>
              <a:t>Yvalue</a:t>
            </a:r>
            <a:r>
              <a:rPr lang="en-AU" dirty="0"/>
              <a:t> &gt; </a:t>
            </a:r>
            <a:r>
              <a:rPr lang="en-AU" dirty="0" err="1"/>
              <a:t>Xvalue</a:t>
            </a:r>
            <a:r>
              <a:rPr lang="en-AU" dirty="0"/>
              <a:t>),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Zvalue</a:t>
            </a:r>
            <a:r>
              <a:rPr lang="en-AU" dirty="0"/>
              <a:t> FLOAT CHECK (</a:t>
            </a:r>
            <a:r>
              <a:rPr lang="en-AU" dirty="0" err="1"/>
              <a:t>Zvalue</a:t>
            </a:r>
            <a:r>
              <a:rPr lang="en-AU" dirty="0"/>
              <a:t> &gt; ( SELECT MAX(price)</a:t>
            </a:r>
          </a:p>
          <a:p>
            <a:pPr marL="457200" lvl="1" indent="0">
              <a:buNone/>
            </a:pPr>
            <a:r>
              <a:rPr lang="en-AU" dirty="0"/>
              <a:t>					         FROM Sells))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1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sz="1800" dirty="0"/>
              <a:t>Simple Insertion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Accomplished via the INSERT operation: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Relation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	(val1, val2, val3, ...)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Example: Add the fact that Justin likes ’Old’.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Likes VALUES (’Justin’, ’Old’);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Can re-order attributes in tuple constant as long as order is specified in the INTO clause.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Sells(</a:t>
            </a:r>
            <a:r>
              <a:rPr lang="en-AU" sz="1600" dirty="0" err="1"/>
              <a:t>price,bar,beer</a:t>
            </a:r>
            <a:r>
              <a:rPr lang="en-AU" sz="1600" dirty="0"/>
              <a:t>)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	(2.50, ’Coogee Bay Hotel’, ’Pale Ale’);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888" y="1066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insertion with insufficient values.</a:t>
            </a:r>
          </a:p>
          <a:p>
            <a:pPr>
              <a:lnSpc>
                <a:spcPct val="160000"/>
              </a:lnSpc>
            </a:pPr>
            <a:r>
              <a:rPr lang="en-AU" dirty="0"/>
              <a:t>E.g. we specify that drinkers’ phone numbers cannot be NULL.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ALTER TABLE Drinkers ALTER COLUMN phone SET NOT NULL;</a:t>
            </a:r>
          </a:p>
          <a:p>
            <a:pPr>
              <a:lnSpc>
                <a:spcPct val="160000"/>
              </a:lnSpc>
            </a:pPr>
            <a:r>
              <a:rPr lang="en-AU" dirty="0"/>
              <a:t>And then try to insert a new drinker whose phone number we don’t know: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Drinkers(</a:t>
            </a:r>
            <a:r>
              <a:rPr lang="en-AU" dirty="0" err="1"/>
              <a:t>name,addr</a:t>
            </a:r>
            <a:r>
              <a:rPr lang="en-AU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(’Zoe’, ’Manly’);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null value in column "phone" violates not-null constraint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DETAIL:  Failing row contains (Zoe, Manly, null).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11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8244841" cy="47260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Can use the result of a query to perform insertion of multiple tuples at once.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AU" dirty="0"/>
              <a:t>	INSERT INTO Relation ( </a:t>
            </a:r>
            <a:r>
              <a:rPr lang="en-AU" dirty="0" err="1"/>
              <a:t>Subquery</a:t>
            </a:r>
            <a:r>
              <a:rPr lang="en-AU" dirty="0"/>
              <a:t> );</a:t>
            </a:r>
          </a:p>
          <a:p>
            <a:pPr>
              <a:lnSpc>
                <a:spcPct val="200000"/>
              </a:lnSpc>
            </a:pPr>
            <a:r>
              <a:rPr lang="en-AU" dirty="0"/>
              <a:t>Tuples of </a:t>
            </a:r>
            <a:r>
              <a:rPr lang="en-AU" dirty="0" err="1"/>
              <a:t>Subquery</a:t>
            </a:r>
            <a:r>
              <a:rPr lang="en-AU" dirty="0"/>
              <a:t> must be projected into a suitable format (i.e. matching the tuple-type of Relation 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5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Create a relation of John’s potential drinking buddies (i.e. people who go to the same bars as John).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dirty="0" err="1"/>
              <a:t>DrinkingBuddies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/>
              <a:t>	name </a:t>
            </a:r>
            <a:r>
              <a:rPr lang="en-AU" dirty="0" err="1"/>
              <a:t>varchar</a:t>
            </a:r>
            <a:r>
              <a:rPr lang="en-AU" dirty="0"/>
              <a:t>(20)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DrinkingBuddies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/>
              <a:t>	SELECT DISTINCT f2.drinker</a:t>
            </a:r>
          </a:p>
          <a:p>
            <a:pPr marL="457200" lvl="1" indent="0">
              <a:buNone/>
            </a:pPr>
            <a:r>
              <a:rPr lang="en-AU" dirty="0"/>
              <a:t>	FROM Frequents f1, Frequents f2</a:t>
            </a:r>
          </a:p>
          <a:p>
            <a:pPr marL="457200" lvl="1" indent="0">
              <a:buNone/>
            </a:pPr>
            <a:r>
              <a:rPr lang="en-AU" dirty="0"/>
              <a:t>	WHERE f1.drinker = ’John’</a:t>
            </a:r>
          </a:p>
          <a:p>
            <a:pPr marL="457200" lvl="1" indent="0">
              <a:buNone/>
            </a:pPr>
            <a:r>
              <a:rPr lang="en-AU" dirty="0"/>
              <a:t>		AND f2.drinker != ’John’</a:t>
            </a:r>
          </a:p>
          <a:p>
            <a:pPr marL="457200" lvl="1" indent="0">
              <a:buNone/>
            </a:pPr>
            <a:r>
              <a:rPr lang="en-AU" dirty="0"/>
              <a:t>		AND f1.bar = f2.bar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AC4CA8-949C-4E00-B6CA-8B027E3C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85F13D-9F97-4277-B8FD-618DD3CF753A}"/>
              </a:ext>
            </a:extLst>
          </p:cNvPr>
          <p:cNvSpPr txBox="1">
            <a:spLocks/>
          </p:cNvSpPr>
          <p:nvPr/>
        </p:nvSpPr>
        <p:spPr>
          <a:xfrm>
            <a:off x="609600" y="5029200"/>
            <a:ext cx="8305800" cy="1219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70000"/>
              </a:lnSpc>
              <a:spcBef>
                <a:spcPct val="20000"/>
              </a:spcBef>
            </a:pPr>
            <a:r>
              <a:rPr lang="en-AU" sz="2400" dirty="0">
                <a:latin typeface="+mn-lt"/>
              </a:rPr>
              <a:t>	</a:t>
            </a:r>
            <a:r>
              <a:rPr lang="en-AU" sz="2000" dirty="0">
                <a:latin typeface="+mn-lt"/>
              </a:rPr>
              <a:t>SQL Queries:  What beers are made by Toohey’s?”</a:t>
            </a:r>
            <a:br>
              <a:rPr lang="en-AU" sz="2000" dirty="0">
                <a:latin typeface="+mn-lt"/>
              </a:rPr>
            </a:b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SELECT Name FROM Beers WHERE </a:t>
            </a:r>
            <a:r>
              <a:rPr lang="en-AU" sz="2000" i="1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Manf</a:t>
            </a: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= ‘</a:t>
            </a:r>
            <a:r>
              <a:rPr lang="en-AU" sz="2000" i="1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Toohey’’s</a:t>
            </a: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’;</a:t>
            </a:r>
            <a:endParaRPr lang="en-AU" sz="2400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5BEB3-CCA5-495D-9D1E-3DA86B257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16472"/>
              </p:ext>
            </p:extLst>
          </p:nvPr>
        </p:nvGraphicFramePr>
        <p:xfrm>
          <a:off x="2438400" y="304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7FAA6E-393D-4320-83BF-5162D6904F40}"/>
              </a:ext>
            </a:extLst>
          </p:cNvPr>
          <p:cNvSpPr txBox="1"/>
          <p:nvPr/>
        </p:nvSpPr>
        <p:spPr>
          <a:xfrm>
            <a:off x="9144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7FB7010-E087-476A-8B62-B9D98D76A7CB}"/>
              </a:ext>
            </a:extLst>
          </p:cNvPr>
          <p:cNvCxnSpPr/>
          <p:nvPr/>
        </p:nvCxnSpPr>
        <p:spPr>
          <a:xfrm flipH="1">
            <a:off x="5867400" y="24384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3DBDFA67-AAD5-4769-AF04-9A316E1A52AA}"/>
              </a:ext>
            </a:extLst>
          </p:cNvPr>
          <p:cNvCxnSpPr/>
          <p:nvPr/>
        </p:nvCxnSpPr>
        <p:spPr>
          <a:xfrm flipH="1">
            <a:off x="5867400" y="2743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FE18566F-222A-47C5-A1D5-C689D45B7732}"/>
              </a:ext>
            </a:extLst>
          </p:cNvPr>
          <p:cNvCxnSpPr/>
          <p:nvPr/>
        </p:nvCxnSpPr>
        <p:spPr>
          <a:xfrm flipH="1">
            <a:off x="5867400" y="3733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ED7EEADF-073C-4739-AA79-3D9828893828}"/>
              </a:ext>
            </a:extLst>
          </p:cNvPr>
          <p:cNvCxnSpPr/>
          <p:nvPr/>
        </p:nvCxnSpPr>
        <p:spPr>
          <a:xfrm flipH="1">
            <a:off x="5867400" y="40386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A1CBB21-5E2A-4EE2-8F36-08FE5C8C77BE}"/>
              </a:ext>
            </a:extLst>
          </p:cNvPr>
          <p:cNvSpPr/>
          <p:nvPr/>
        </p:nvSpPr>
        <p:spPr>
          <a:xfrm>
            <a:off x="304800" y="-10886"/>
            <a:ext cx="1362874" cy="63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AU" altLang="zh-CN" sz="2400" i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253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Accomplished via the DELETE operation: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Relation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Removes all tuples from Relation that satisfy Condition.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Example:</a:t>
            </a:r>
            <a:r>
              <a:rPr lang="en-AU" dirty="0"/>
              <a:t> Justin no longer likes Sparkling Ale.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Likes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drinker = ’Justin’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AND beer = ’Sparkling Ale’;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Special case: </a:t>
            </a:r>
            <a:r>
              <a:rPr lang="en-AU" dirty="0"/>
              <a:t>Make relation R empty.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04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27" y="1066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Delete all beers for which there is another beer by the same manufacturer.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DELETE FROM Beers b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EXISTS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( SELECT 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FROM 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WHERE </a:t>
            </a:r>
            <a:r>
              <a:rPr lang="en-AU" dirty="0" err="1"/>
              <a:t>manf</a:t>
            </a:r>
            <a:r>
              <a:rPr lang="en-AU" dirty="0"/>
              <a:t> = </a:t>
            </a:r>
            <a:r>
              <a:rPr lang="en-AU" dirty="0" err="1"/>
              <a:t>b.manf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AND name != b.name);</a:t>
            </a:r>
          </a:p>
          <a:p>
            <a:pPr>
              <a:lnSpc>
                <a:spcPct val="170000"/>
              </a:lnSpc>
            </a:pPr>
            <a:r>
              <a:rPr lang="en-AU" dirty="0"/>
              <a:t>Semantics here is subtle ...</a:t>
            </a:r>
          </a:p>
          <a:p>
            <a:pPr>
              <a:lnSpc>
                <a:spcPct val="170000"/>
              </a:lnSpc>
            </a:pPr>
            <a:r>
              <a:rPr lang="en-AU" dirty="0"/>
              <a:t>If there is a manufacturer that makes only two beers, how many of them will be deleted?</a:t>
            </a:r>
          </a:p>
          <a:p>
            <a:pPr>
              <a:lnSpc>
                <a:spcPct val="170000"/>
              </a:lnSpc>
            </a:pPr>
            <a:r>
              <a:rPr lang="en-AU" dirty="0"/>
              <a:t>E.g. after first beer is deleted, second beer no longer satisfies condition.</a:t>
            </a:r>
          </a:p>
          <a:p>
            <a:pPr>
              <a:lnSpc>
                <a:spcPct val="170000"/>
              </a:lnSpc>
            </a:pPr>
            <a:r>
              <a:rPr lang="en-AU" dirty="0"/>
              <a:t>In fact, condition is evaluated for each tuple before making any changes.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51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749" y="10668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Semantics of the above Deletion:</a:t>
            </a:r>
          </a:p>
          <a:p>
            <a:pPr>
              <a:lnSpc>
                <a:spcPct val="170000"/>
              </a:lnSpc>
            </a:pPr>
            <a:r>
              <a:rPr lang="en-AU" dirty="0"/>
              <a:t>Evaluation of DELETE FROM R WHERE Cond can be viewed 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IF T satisfies Cond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    make a note of this 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END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noted tuple T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remove T from relation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7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772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An update allows you to modify values of specified attributes in specified tuples of a relation: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</a:t>
            </a:r>
            <a:r>
              <a:rPr lang="en-AU" i="1" dirty="0"/>
              <a:t>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i="1" dirty="0"/>
              <a:t>list of assignments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40000"/>
              </a:lnSpc>
            </a:pPr>
            <a:r>
              <a:rPr lang="en-AU" dirty="0"/>
              <a:t>Each tuple in relation R that satisfies Condition has the assignments applied to it.</a:t>
            </a:r>
          </a:p>
          <a:p>
            <a:pPr>
              <a:lnSpc>
                <a:spcPct val="140000"/>
              </a:lnSpc>
            </a:pPr>
            <a:r>
              <a:rPr lang="en-AU" b="1" dirty="0"/>
              <a:t>Example: </a:t>
            </a:r>
            <a:r>
              <a:rPr lang="en-AU" dirty="0"/>
              <a:t>John moves to Coogee.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Drinkers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dirty="0" err="1"/>
              <a:t>addr</a:t>
            </a:r>
            <a:r>
              <a:rPr lang="en-AU" dirty="0"/>
              <a:t> = ’Coogee’ 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       phone = ’9665-4321’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name = ’John’;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3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update many tuples at once (all tuples that satisfy condition)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“Good” Example</a:t>
            </a:r>
            <a:r>
              <a:rPr lang="en-AU" dirty="0"/>
              <a:t>: Make $3 the maximum price for beer.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3.00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price &gt; 3.00;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“Bad” Example</a:t>
            </a:r>
            <a:r>
              <a:rPr lang="en-AU" dirty="0"/>
              <a:t>: Increase beer prices by 10%.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price * 1.10;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27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Accomplished via the ALTER TABLE operation: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ALTER TABLE </a:t>
            </a:r>
            <a:r>
              <a:rPr lang="en-AU" i="1" dirty="0"/>
              <a:t>Relation Modifications</a:t>
            </a:r>
          </a:p>
          <a:p>
            <a:pPr>
              <a:lnSpc>
                <a:spcPct val="150000"/>
              </a:lnSpc>
            </a:pPr>
            <a:r>
              <a:rPr lang="en-AU" dirty="0"/>
              <a:t>Some possible modifications are: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add a new column (attribute),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change the properties of an existing attribute,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remove an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7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 Add phone numbers for hotels.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ALTER TABLE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ADD phone char(10) DEFAULT ’Unlisted’;</a:t>
            </a:r>
          </a:p>
          <a:p>
            <a:pPr>
              <a:lnSpc>
                <a:spcPct val="170000"/>
              </a:lnSpc>
            </a:pPr>
            <a:r>
              <a:rPr lang="en-AU" dirty="0"/>
              <a:t>This appends a new column to the table and sets value for this attribute to ’Unlisted’ in every tuple.</a:t>
            </a:r>
          </a:p>
          <a:p>
            <a:pPr>
              <a:lnSpc>
                <a:spcPct val="170000"/>
              </a:lnSpc>
            </a:pPr>
            <a:r>
              <a:rPr lang="en-AU" dirty="0"/>
              <a:t>Specific phone numbers can subsequently be added via: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UPDATE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SET phone = ’9665-0000’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WHERE name = ’Coogee Bay Hotel’;</a:t>
            </a:r>
          </a:p>
          <a:p>
            <a:pPr>
              <a:lnSpc>
                <a:spcPct val="170000"/>
              </a:lnSpc>
            </a:pPr>
            <a:r>
              <a:rPr lang="en-AU" dirty="0"/>
              <a:t>If no default values is given, new column is set to all NULL.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3048000"/>
          </a:xfrm>
        </p:spPr>
        <p:txBody>
          <a:bodyPr>
            <a:normAutofit fontScale="92500"/>
          </a:bodyPr>
          <a:lstStyle/>
          <a:p>
            <a:r>
              <a:rPr lang="en-AU" sz="2400" dirty="0"/>
              <a:t>Can make multiple changes to one relation with a single ALTER.</a:t>
            </a:r>
          </a:p>
          <a:p>
            <a:r>
              <a:rPr lang="en-AU" sz="2400" dirty="0"/>
              <a:t>Example: Add opening and closing times to Bars</a:t>
            </a:r>
          </a:p>
          <a:p>
            <a:pPr marL="457200" lvl="1" indent="0">
              <a:buNone/>
            </a:pPr>
            <a:r>
              <a:rPr lang="en-AU" sz="2000" dirty="0"/>
              <a:t>ALTER TABLE Bars </a:t>
            </a:r>
          </a:p>
          <a:p>
            <a:pPr marL="457200" lvl="1" indent="0">
              <a:buNone/>
            </a:pPr>
            <a:r>
              <a:rPr lang="en-AU" sz="2000" dirty="0"/>
              <a:t>Add opens NUMERIC(4,2) DEFAULT 10.00 ,</a:t>
            </a:r>
          </a:p>
          <a:p>
            <a:pPr marL="457200" lvl="1" indent="0">
              <a:buNone/>
            </a:pPr>
            <a:r>
              <a:rPr lang="en-AU" sz="2000" dirty="0"/>
              <a:t>Add closes NUMERIC(4,2) DEFAULT 23.00 ,</a:t>
            </a:r>
          </a:p>
          <a:p>
            <a:pPr marL="457200" lvl="1" indent="0">
              <a:buNone/>
            </a:pPr>
            <a:r>
              <a:rPr lang="en-AU" sz="2000" dirty="0"/>
              <a:t>Add manager VARCHAR(20)</a:t>
            </a:r>
          </a:p>
          <a:p>
            <a:pPr marL="457200" lvl="1" indent="0">
              <a:buNone/>
            </a:pPr>
            <a:r>
              <a:rPr lang="en-AU" sz="2000" dirty="0"/>
              <a:t>;</a:t>
            </a:r>
          </a:p>
          <a:p>
            <a:r>
              <a:rPr lang="en-AU" sz="2400" dirty="0"/>
              <a:t>Note that manager will be initially </a:t>
            </a:r>
            <a:r>
              <a:rPr lang="en-AU" sz="2400" i="1" dirty="0"/>
              <a:t>NULL</a:t>
            </a:r>
            <a:r>
              <a:rPr lang="en-AU" sz="2400" dirty="0"/>
              <a:t> for all hotels.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</a:t>
            </a:r>
            <a:r>
              <a:rPr lang="en-AU" b="1" dirty="0"/>
              <a:t>view</a:t>
            </a:r>
            <a:r>
              <a:rPr lang="en-AU" dirty="0"/>
              <a:t> is like a ”virtual relation” defined in terms of other relations.</a:t>
            </a:r>
          </a:p>
          <a:p>
            <a:pPr>
              <a:lnSpc>
                <a:spcPct val="170000"/>
              </a:lnSpc>
            </a:pPr>
            <a:r>
              <a:rPr lang="en-AU" dirty="0"/>
              <a:t>The other relations may be views (</a:t>
            </a:r>
            <a:r>
              <a:rPr lang="en-AU" i="1" dirty="0" err="1"/>
              <a:t>intensional</a:t>
            </a:r>
            <a:r>
              <a:rPr lang="en-AU" i="1" dirty="0"/>
              <a:t> relations</a:t>
            </a:r>
            <a:r>
              <a:rPr lang="en-AU" dirty="0"/>
              <a:t>) or stored relations (</a:t>
            </a:r>
            <a:r>
              <a:rPr lang="en-AU" i="1" dirty="0"/>
              <a:t>extensional relations, base relations</a:t>
            </a:r>
            <a:r>
              <a:rPr lang="en-AU" dirty="0"/>
              <a:t>).</a:t>
            </a:r>
          </a:p>
          <a:p>
            <a:pPr>
              <a:lnSpc>
                <a:spcPct val="170000"/>
              </a:lnSpc>
            </a:pPr>
            <a:r>
              <a:rPr lang="en-AU" dirty="0"/>
              <a:t>View are defined via: CREATE VIEW </a:t>
            </a:r>
            <a:r>
              <a:rPr lang="en-AU" i="1" dirty="0" err="1"/>
              <a:t>ViewName</a:t>
            </a:r>
            <a:r>
              <a:rPr lang="en-AU" dirty="0"/>
              <a:t> AS </a:t>
            </a:r>
            <a:r>
              <a:rPr lang="en-AU" i="1" dirty="0"/>
              <a:t>Query</a:t>
            </a:r>
          </a:p>
          <a:p>
            <a:pPr>
              <a:lnSpc>
                <a:spcPct val="170000"/>
              </a:lnSpc>
            </a:pPr>
            <a:r>
              <a:rPr lang="en-AU" dirty="0"/>
              <a:t>The view is valid only as long as the underlying query is valid. </a:t>
            </a:r>
          </a:p>
          <a:p>
            <a:pPr>
              <a:lnSpc>
                <a:spcPct val="170000"/>
              </a:lnSpc>
            </a:pPr>
            <a:r>
              <a:rPr lang="en-AU" dirty="0"/>
              <a:t>Views may be removed via: DROP VIEW </a:t>
            </a:r>
            <a:r>
              <a:rPr lang="en-AU" i="1" dirty="0" err="1"/>
              <a:t>ViewName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Removing a view has no effect on the relations used by the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3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  <a:r>
              <a:rPr lang="en-AU" dirty="0"/>
              <a:t> An avid CUB drinker might not be interested in any other kinds of beer.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MyBeers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name, </a:t>
            </a:r>
            <a:r>
              <a:rPr lang="en-AU" dirty="0" err="1"/>
              <a:t>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FROM Beers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manf</a:t>
            </a:r>
            <a:r>
              <a:rPr lang="en-AU" dirty="0"/>
              <a:t> = ’Carlton’;</a:t>
            </a:r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MyBeers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</a:p>
          <a:p>
            <a:pPr marL="457200" lvl="1" indent="0">
              <a:buNone/>
            </a:pPr>
            <a:r>
              <a:rPr lang="en-AU" dirty="0"/>
              <a:t>------------------------- 	------------</a:t>
            </a:r>
          </a:p>
          <a:p>
            <a:pPr marL="457200" lvl="1" indent="0">
              <a:buNone/>
            </a:pPr>
            <a:r>
              <a:rPr lang="en-AU" dirty="0"/>
              <a:t>Crown Lager 		Carlton</a:t>
            </a:r>
          </a:p>
          <a:p>
            <a:pPr marL="457200" lvl="1" indent="0">
              <a:buNone/>
            </a:pPr>
            <a:r>
              <a:rPr lang="en-AU" dirty="0"/>
              <a:t>Fosters Lager 		Carlton</a:t>
            </a:r>
          </a:p>
          <a:p>
            <a:pPr marL="457200" lvl="1" indent="0">
              <a:buNone/>
            </a:pPr>
            <a:r>
              <a:rPr lang="en-AU" dirty="0"/>
              <a:t>Invalid Stout 		Carlton</a:t>
            </a:r>
          </a:p>
          <a:p>
            <a:pPr marL="457200" lvl="1" indent="0">
              <a:buNone/>
            </a:pPr>
            <a:r>
              <a:rPr lang="en-AU" dirty="0"/>
              <a:t>Melbourne Bitter 	Carlton</a:t>
            </a:r>
          </a:p>
          <a:p>
            <a:pPr marL="457200" lvl="1" indent="0">
              <a:buNone/>
            </a:pPr>
            <a:r>
              <a:rPr lang="en-AU" dirty="0"/>
              <a:t>Victoria Bitter 		Carlton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AU" sz="1800" dirty="0"/>
              <a:t>To answer the question “What beers are made by Toohey’s?”, we could ask:</a:t>
            </a:r>
          </a:p>
          <a:p>
            <a:pPr>
              <a:lnSpc>
                <a:spcPct val="170000"/>
              </a:lnSpc>
            </a:pPr>
            <a:r>
              <a:rPr lang="en-AU" sz="1800" i="1" dirty="0"/>
              <a:t>SELECT Name FROM Beers WHERE </a:t>
            </a:r>
            <a:r>
              <a:rPr lang="en-AU" sz="1800" i="1" dirty="0" err="1"/>
              <a:t>Manf</a:t>
            </a:r>
            <a:r>
              <a:rPr lang="en-AU" sz="1800" i="1" dirty="0"/>
              <a:t> = ‘</a:t>
            </a:r>
            <a:r>
              <a:rPr lang="en-AU" sz="1800" i="1" dirty="0" err="1"/>
              <a:t>Toohey</a:t>
            </a:r>
            <a:r>
              <a:rPr lang="en-AU" sz="1800" i="1" dirty="0"/>
              <a:t>’’s’;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This gives a subset of the Beers relation, displayed as: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Name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--------------------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New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Old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Red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Sheaf Stout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Quotes are escaped by doubling them (‘ ‘)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23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 view might not use all attributes of the base relations.</a:t>
            </a:r>
          </a:p>
          <a:p>
            <a:r>
              <a:rPr lang="en-AU" b="1" dirty="0"/>
              <a:t>Example:</a:t>
            </a:r>
            <a:r>
              <a:rPr lang="en-AU" dirty="0"/>
              <a:t> We don’t really need the address of inner-city hotels.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name, license</a:t>
            </a:r>
          </a:p>
          <a:p>
            <a:pPr marL="457200" lvl="1" indent="0">
              <a:buNone/>
            </a:pPr>
            <a:r>
              <a:rPr lang="en-AU" dirty="0"/>
              <a:t>	FROM Bars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= ’The Rocks’ OR </a:t>
            </a:r>
            <a:r>
              <a:rPr lang="en-AU" dirty="0" err="1"/>
              <a:t>addr</a:t>
            </a:r>
            <a:r>
              <a:rPr lang="en-AU" dirty="0"/>
              <a:t> = ’Sydney’;</a:t>
            </a:r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InnerCityHotels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LICENSE</a:t>
            </a:r>
          </a:p>
          <a:p>
            <a:pPr marL="457200" lvl="1" indent="0">
              <a:buNone/>
            </a:pPr>
            <a:r>
              <a:rPr lang="en-AU" dirty="0"/>
              <a:t>------------------------------ 	----------</a:t>
            </a:r>
          </a:p>
          <a:p>
            <a:pPr marL="457200" lvl="1" indent="0">
              <a:buNone/>
            </a:pPr>
            <a:r>
              <a:rPr lang="en-AU" dirty="0"/>
              <a:t>Australia Hotel 		123456</a:t>
            </a:r>
          </a:p>
          <a:p>
            <a:pPr marL="457200" lvl="1" indent="0">
              <a:buNone/>
            </a:pPr>
            <a:r>
              <a:rPr lang="en-AU" dirty="0"/>
              <a:t>Lord Nelson 			123888</a:t>
            </a:r>
          </a:p>
          <a:p>
            <a:pPr marL="457200" lvl="1" indent="0">
              <a:buNone/>
            </a:pPr>
            <a:r>
              <a:rPr lang="en-AU" dirty="0"/>
              <a:t>Marble Bar 			122123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0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This can be achieved in two different ways: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SELECT name AS pub, license AS </a:t>
            </a:r>
            <a:r>
              <a:rPr lang="en-AU" dirty="0" err="1"/>
              <a:t>lic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FROM 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(</a:t>
            </a:r>
            <a:r>
              <a:rPr lang="en-AU" dirty="0" err="1"/>
              <a:t>pub,lic</a:t>
            </a:r>
            <a:r>
              <a:rPr lang="en-AU" dirty="0"/>
              <a:t>)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SELECT name, license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FROM 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42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Views can be used in queries just as if they were stored relations.</a:t>
            </a:r>
          </a:p>
          <a:p>
            <a:pPr>
              <a:lnSpc>
                <a:spcPct val="170000"/>
              </a:lnSpc>
            </a:pPr>
            <a:r>
              <a:rPr lang="en-AU" dirty="0"/>
              <a:t>Unlike stored relations, views can ”change” without explicit modification operations (i.e. by changing underlying relations).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</a:t>
            </a:r>
            <a:r>
              <a:rPr lang="en-AU" dirty="0"/>
              <a:t>: The Lord Nelson changes license.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UPDATE Bars SET license=‘111223’ WHERE name=‘Lord Nelson’</a:t>
            </a:r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InnerCityHotels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LICENSE</a:t>
            </a:r>
          </a:p>
          <a:p>
            <a:pPr marL="457200" lvl="1" indent="0">
              <a:buNone/>
            </a:pPr>
            <a:r>
              <a:rPr lang="en-AU" dirty="0"/>
              <a:t>------------------------------ 	----------</a:t>
            </a:r>
          </a:p>
          <a:p>
            <a:pPr marL="457200" lvl="1" indent="0">
              <a:buNone/>
            </a:pPr>
            <a:r>
              <a:rPr lang="en-AU" dirty="0"/>
              <a:t>Australia Hotel 	123456</a:t>
            </a:r>
          </a:p>
          <a:p>
            <a:pPr marL="457200" lvl="1" indent="0">
              <a:buNone/>
            </a:pPr>
            <a:r>
              <a:rPr lang="en-AU" dirty="0"/>
              <a:t>Marble Bar 		12212</a:t>
            </a:r>
          </a:p>
          <a:p>
            <a:pPr marL="457200" lvl="1" indent="0">
              <a:buNone/>
            </a:pPr>
            <a:r>
              <a:rPr lang="en-AU" altLang="zh-CN" dirty="0"/>
              <a:t>Lord Nelson		111223	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97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can treat views as ”macros” that will be re-written into queries on the base relation.</a:t>
            </a:r>
          </a:p>
          <a:p>
            <a:pPr>
              <a:lnSpc>
                <a:spcPct val="160000"/>
              </a:lnSpc>
            </a:pPr>
            <a:r>
              <a:rPr lang="en-AU" dirty="0"/>
              <a:t>This is most easily seen by converting to relational algebra, and following transformation that an SQL query evaluator might make.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</a:t>
            </a:r>
            <a:r>
              <a:rPr lang="en-AU" dirty="0"/>
              <a:t>: Using the </a:t>
            </a:r>
            <a:r>
              <a:rPr lang="en-AU" dirty="0" err="1"/>
              <a:t>InnerCityHotels</a:t>
            </a:r>
            <a:r>
              <a:rPr lang="en-AU" dirty="0"/>
              <a:t> view.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name, license</a:t>
            </a:r>
          </a:p>
          <a:p>
            <a:pPr marL="457200" lvl="1" indent="0">
              <a:buNone/>
            </a:pPr>
            <a:r>
              <a:rPr lang="en-AU" dirty="0"/>
              <a:t>	FROM Bars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SELECT pub FROM </a:t>
            </a:r>
            <a:r>
              <a:rPr lang="en-AU" dirty="0" err="1"/>
              <a:t>InnerCityHotels</a:t>
            </a:r>
            <a:r>
              <a:rPr lang="en-AU" dirty="0"/>
              <a:t> WHERE </a:t>
            </a:r>
            <a:r>
              <a:rPr lang="en-AU" dirty="0" err="1"/>
              <a:t>lic</a:t>
            </a:r>
            <a:r>
              <a:rPr lang="en-AU" dirty="0"/>
              <a:t> = ’123456’;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70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Under the following conditions, it makes sense to allow view updates: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the view involves a single relation R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the WHERE clause does not involve R in a </a:t>
            </a:r>
            <a:r>
              <a:rPr lang="en-AU" sz="2000" dirty="0" err="1"/>
              <a:t>subquery</a:t>
            </a:r>
            <a:endParaRPr lang="en-AU" sz="2000" dirty="0"/>
          </a:p>
          <a:p>
            <a:pPr lvl="1">
              <a:lnSpc>
                <a:spcPct val="150000"/>
              </a:lnSpc>
            </a:pPr>
            <a:r>
              <a:rPr lang="en-AU" sz="2000" dirty="0"/>
              <a:t>there must be attributes in SELECT that allow the new tuple to be retrieved; unmentioned attributes are set to NULL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19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Our </a:t>
            </a:r>
            <a:r>
              <a:rPr lang="en-AU" dirty="0" err="1"/>
              <a:t>InnerCityHotel</a:t>
            </a:r>
            <a:r>
              <a:rPr lang="en-AU" dirty="0"/>
              <a:t> view is not updatable.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</a:t>
            </a:r>
            <a:r>
              <a:rPr lang="en-AU" dirty="0" err="1"/>
              <a:t>InnerCityHotels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</a:t>
            </a:r>
            <a:r>
              <a:rPr lang="en-AU" dirty="0" err="1"/>
              <a:t>Jackson’’s</a:t>
            </a:r>
            <a:r>
              <a:rPr lang="en-AU" dirty="0"/>
              <a:t> on George’, ’9876543’);</a:t>
            </a:r>
          </a:p>
          <a:p>
            <a:pPr>
              <a:lnSpc>
                <a:spcPct val="160000"/>
              </a:lnSpc>
            </a:pPr>
            <a:r>
              <a:rPr lang="en-AU" dirty="0"/>
              <a:t>creates a new tuple in the Bars relation: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NULL, ’9876543’)</a:t>
            </a:r>
          </a:p>
          <a:p>
            <a:pPr>
              <a:lnSpc>
                <a:spcPct val="160000"/>
              </a:lnSpc>
            </a:pPr>
            <a:r>
              <a:rPr lang="en-AU" dirty="0"/>
              <a:t>when we SELECT from the view, this new tuple does not satisfy the view condition: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err="1"/>
              <a:t>addr</a:t>
            </a:r>
            <a:r>
              <a:rPr lang="en-AU" dirty="0"/>
              <a:t> IN (’The Rocks’, ’Sydney’)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we had chosen to omit the license attribute instead, it would be updatable: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</a:t>
            </a:r>
            <a:r>
              <a:rPr lang="en-AU" dirty="0" err="1"/>
              <a:t>name,addr</a:t>
            </a:r>
            <a:r>
              <a:rPr lang="en-AU" dirty="0"/>
              <a:t> FROM Bars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CityHotels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VALUES (’</a:t>
            </a:r>
            <a:r>
              <a:rPr lang="en-AU" dirty="0" err="1"/>
              <a:t>Jackson’’s</a:t>
            </a:r>
            <a:r>
              <a:rPr lang="en-AU" dirty="0"/>
              <a:t> on George’, ’Sydney’);</a:t>
            </a:r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ADDR</a:t>
            </a:r>
          </a:p>
          <a:p>
            <a:pPr marL="457200" lvl="1" indent="0">
              <a:buNone/>
            </a:pPr>
            <a:r>
              <a:rPr lang="en-AU" dirty="0"/>
              <a:t>------------------------- 		-----------------</a:t>
            </a:r>
          </a:p>
          <a:p>
            <a:pPr marL="457200" lvl="1" indent="0">
              <a:buNone/>
            </a:pPr>
            <a:r>
              <a:rPr lang="en-AU" dirty="0"/>
              <a:t>Australia Hotel 		The Rocks</a:t>
            </a:r>
          </a:p>
          <a:p>
            <a:pPr marL="457200" lvl="1" indent="0">
              <a:buNone/>
            </a:pPr>
            <a:r>
              <a:rPr lang="en-AU" dirty="0"/>
              <a:t>Marble Bar 			Sydney</a:t>
            </a:r>
          </a:p>
          <a:p>
            <a:pPr marL="457200" lvl="1" indent="0">
              <a:buNone/>
            </a:pPr>
            <a:r>
              <a:rPr lang="en-AU" dirty="0"/>
              <a:t>Jackson’s on George 		Sydney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26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5383</Words>
  <Application>Microsoft Macintosh PowerPoint</Application>
  <PresentationFormat>On-screen Show (4:3)</PresentationFormat>
  <Paragraphs>1719</Paragraphs>
  <Slides>96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Cambria Math</vt:lpstr>
      <vt:lpstr>Times New Roman</vt:lpstr>
      <vt:lpstr>Wingdings</vt:lpstr>
      <vt:lpstr>回顾</vt:lpstr>
      <vt:lpstr>SQL</vt:lpstr>
      <vt:lpstr>SQL-99</vt:lpstr>
      <vt:lpstr>Sample Database</vt:lpstr>
      <vt:lpstr>Sample Database(cont)</vt:lpstr>
      <vt:lpstr>Sample Database(cont)</vt:lpstr>
      <vt:lpstr>Sample Database(cont)</vt:lpstr>
      <vt:lpstr>Sample Database(cont)</vt:lpstr>
      <vt:lpstr>PowerPoint Presentation</vt:lpstr>
      <vt:lpstr>SQL Queries</vt:lpstr>
      <vt:lpstr>SQL Queries(cont)</vt:lpstr>
      <vt:lpstr>SQL Identifiers</vt:lpstr>
      <vt:lpstr>SQL Keywords</vt:lpstr>
      <vt:lpstr>SQL Data Types</vt:lpstr>
      <vt:lpstr>SQL Data Types(cont.)</vt:lpstr>
      <vt:lpstr>SQL Data Types(cont.)</vt:lpstr>
      <vt:lpstr>SQL Strings</vt:lpstr>
      <vt:lpstr>String comparison</vt:lpstr>
      <vt:lpstr>String manipulation</vt:lpstr>
      <vt:lpstr>SQL Dates</vt:lpstr>
      <vt:lpstr>SQL Numbers</vt:lpstr>
      <vt:lpstr>SQL Numbers(cont.)</vt:lpstr>
      <vt:lpstr>Tuple and Set Literals</vt:lpstr>
      <vt:lpstr>Querying a Single Relation</vt:lpstr>
      <vt:lpstr>Querying a Single Relation(cont.)</vt:lpstr>
      <vt:lpstr>Projection by SQL</vt:lpstr>
      <vt:lpstr>Projection by SQL(cont.)</vt:lpstr>
      <vt:lpstr>Projection by SQL(cont.)</vt:lpstr>
      <vt:lpstr>Selection by SQL</vt:lpstr>
      <vt:lpstr>Selection by SQL(cont.)</vt:lpstr>
      <vt:lpstr>Renaming via as</vt:lpstr>
      <vt:lpstr>Renaming via as(cont.)</vt:lpstr>
      <vt:lpstr>Expressions as Values in Columns</vt:lpstr>
      <vt:lpstr>Inserting Text in Result Table</vt:lpstr>
      <vt:lpstr>PowerPoint Presentation</vt:lpstr>
      <vt:lpstr>Querying Multi-relations</vt:lpstr>
      <vt:lpstr>Querying Multi-relations(cont.)</vt:lpstr>
      <vt:lpstr>Querying Multi-relations(cont.)</vt:lpstr>
      <vt:lpstr>Querying Multi-relations(cont.)</vt:lpstr>
      <vt:lpstr>Attribute Name Clashes</vt:lpstr>
      <vt:lpstr>Attribute Name Clashes(cont.)</vt:lpstr>
      <vt:lpstr>Table Name Clashes</vt:lpstr>
      <vt:lpstr>PowerPoint Presentation</vt:lpstr>
      <vt:lpstr>Subqueries</vt:lpstr>
      <vt:lpstr>PowerPoint Presentation</vt:lpstr>
      <vt:lpstr>Subqueries(cont.)</vt:lpstr>
      <vt:lpstr>NOT use subqueries</vt:lpstr>
      <vt:lpstr>Subqueries(cont.)</vt:lpstr>
      <vt:lpstr>PowerPoint Presentation</vt:lpstr>
      <vt:lpstr>Subqueries(cont.)</vt:lpstr>
      <vt:lpstr>Subqueries(cont.)</vt:lpstr>
      <vt:lpstr>PowerPoint Presentation</vt:lpstr>
      <vt:lpstr>EXISTS Function</vt:lpstr>
      <vt:lpstr>Quantifiers</vt:lpstr>
      <vt:lpstr>PowerPoint Presentation</vt:lpstr>
      <vt:lpstr>Union, Intersection, Difference</vt:lpstr>
      <vt:lpstr>Divide Operation</vt:lpstr>
      <vt:lpstr>Divide Operation</vt:lpstr>
      <vt:lpstr>Aggregation</vt:lpstr>
      <vt:lpstr>Aggregation(cont.)</vt:lpstr>
      <vt:lpstr>Aggregation(cont.)</vt:lpstr>
      <vt:lpstr>Grouping</vt:lpstr>
      <vt:lpstr>Grouping(cont.)</vt:lpstr>
      <vt:lpstr>Grouping(cont.)</vt:lpstr>
      <vt:lpstr>Grouping(cont.)</vt:lpstr>
      <vt:lpstr>Grouping(cont.)</vt:lpstr>
      <vt:lpstr>Eliminating Groups</vt:lpstr>
      <vt:lpstr>Eliminating Groups(cont.)</vt:lpstr>
      <vt:lpstr>Eliminating Groups(cont.)</vt:lpstr>
      <vt:lpstr>Defining a Database Schema</vt:lpstr>
      <vt:lpstr>Defining a Database Schema(cont.)</vt:lpstr>
      <vt:lpstr>Declaring Keys</vt:lpstr>
      <vt:lpstr>Declaring Keys(cont.)</vt:lpstr>
      <vt:lpstr>Other Attribute Properties</vt:lpstr>
      <vt:lpstr>Other Attribute Properties(cont.)</vt:lpstr>
      <vt:lpstr>Other Attribute Properties(cont.)</vt:lpstr>
      <vt:lpstr>Database Modification</vt:lpstr>
      <vt:lpstr>Simple Insertion</vt:lpstr>
      <vt:lpstr>Insertion from Queries</vt:lpstr>
      <vt:lpstr>Insertion from Queries(cont.)</vt:lpstr>
      <vt:lpstr>Deletion</vt:lpstr>
      <vt:lpstr>Deletion(cont.)</vt:lpstr>
      <vt:lpstr>Deletion(cont.)</vt:lpstr>
      <vt:lpstr>Updates</vt:lpstr>
      <vt:lpstr>Updates(cont.)</vt:lpstr>
      <vt:lpstr>Changing Tables</vt:lpstr>
      <vt:lpstr>Changing Tables(cont.)</vt:lpstr>
      <vt:lpstr>Changing Tables(cont.)</vt:lpstr>
      <vt:lpstr>Views</vt:lpstr>
      <vt:lpstr>Views(cont.)</vt:lpstr>
      <vt:lpstr>Views(cont.)</vt:lpstr>
      <vt:lpstr>Renaming View Attributes</vt:lpstr>
      <vt:lpstr>Querying Views</vt:lpstr>
      <vt:lpstr>Querying Views(cont.)</vt:lpstr>
      <vt:lpstr>Updating Views</vt:lpstr>
      <vt:lpstr>Updating Views(cont.)</vt:lpstr>
      <vt:lpstr>Updating Views(cont.)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Kai Wang</dc:creator>
  <cp:lastModifiedBy>CJ Huang</cp:lastModifiedBy>
  <cp:revision>90</cp:revision>
  <dcterms:created xsi:type="dcterms:W3CDTF">2019-01-01T23:50:37Z</dcterms:created>
  <dcterms:modified xsi:type="dcterms:W3CDTF">2019-01-14T04:40:11Z</dcterms:modified>
</cp:coreProperties>
</file>