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  <p:sldMasterId id="2147483669" r:id="rId3"/>
  </p:sldMasterIdLst>
  <p:notesMasterIdLst>
    <p:notesMasterId r:id="rId4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 type="screen4x3"/>
  <p:notesSz cx="6858000" cy="9144000"/>
  <p:embeddedFontLst>
    <p:embeddedFont>
      <p:font typeface="Calibri" pitchFamily="34" charset="0"/>
      <p:regular r:id="rId45"/>
      <p:bold r:id="rId46"/>
      <p:italic r:id="rId47"/>
      <p:boldItalic r:id="rId48"/>
    </p:embeddedFont>
    <p:embeddedFont>
      <p:font typeface="Comic Sans MS" pitchFamily="66" charset="0"/>
      <p:regular r:id="rId49"/>
      <p:bold r:id="rId50"/>
      <p:italic r:id="rId51"/>
      <p:boldItalic r:id="rId52"/>
    </p:embeddedFont>
    <p:embeddedFont>
      <p:font typeface="Questrial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7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21daa4f79_0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521daa4f79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21daa4f79_0_2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521daa4f79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21daa4f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21daa4f79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521daa4f79_0_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21daa4f79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21daa4f79_0_5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521daa4f79_0_55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21daa4f79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21daa4f79_0_5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521daa4f79_0_52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21daa4f79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21daa4f79_0_5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521daa4f79_0_53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21daa4f79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21daa4f79_0_5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521daa4f79_0_54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21daa4f79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21daa4f79_0_5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521daa4f79_0_54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21daa4f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21daa4f7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521daa4f79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21daa4f79_0_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521daa4f7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21daa4f79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521daa4f79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04800" y="685801"/>
            <a:ext cx="8610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E6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4343400" y="3276601"/>
            <a:ext cx="47244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860029" y="609601"/>
            <a:ext cx="2892000" cy="1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3867150" y="592666"/>
            <a:ext cx="4418400" cy="5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860029" y="2249486"/>
            <a:ext cx="2892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856060" y="609600"/>
            <a:ext cx="4450800" cy="1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>
            <a:spLocks noGrp="1"/>
          </p:cNvSpPr>
          <p:nvPr>
            <p:ph type="pic" idx="2"/>
          </p:nvPr>
        </p:nvSpPr>
        <p:spPr>
          <a:xfrm>
            <a:off x="5535541" y="609601"/>
            <a:ext cx="2749800" cy="518160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body" idx="1"/>
          </p:nvPr>
        </p:nvSpPr>
        <p:spPr>
          <a:xfrm>
            <a:off x="856057" y="2249486"/>
            <a:ext cx="44508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856057" y="4304664"/>
            <a:ext cx="74343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est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5"/>
          <p:cNvSpPr>
            <a:spLocks noGrp="1"/>
          </p:cNvSpPr>
          <p:nvPr>
            <p:ph type="pic" idx="2"/>
          </p:nvPr>
        </p:nvSpPr>
        <p:spPr>
          <a:xfrm>
            <a:off x="856058" y="606426"/>
            <a:ext cx="7434300" cy="3299700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856023" y="5124020"/>
            <a:ext cx="74331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856092" y="609600"/>
            <a:ext cx="7429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body" idx="1"/>
          </p:nvPr>
        </p:nvSpPr>
        <p:spPr>
          <a:xfrm>
            <a:off x="856057" y="4419599"/>
            <a:ext cx="74283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1084659" y="609599"/>
            <a:ext cx="6977100" cy="27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body" idx="1"/>
          </p:nvPr>
        </p:nvSpPr>
        <p:spPr>
          <a:xfrm>
            <a:off x="1290483" y="3365557"/>
            <a:ext cx="65643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2"/>
          </p:nvPr>
        </p:nvSpPr>
        <p:spPr>
          <a:xfrm>
            <a:off x="856058" y="4309919"/>
            <a:ext cx="7429500" cy="14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677634" y="732394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7903028" y="2764972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856057" y="2134041"/>
            <a:ext cx="7429500" cy="25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body" idx="1"/>
          </p:nvPr>
        </p:nvSpPr>
        <p:spPr>
          <a:xfrm>
            <a:off x="856023" y="4657655"/>
            <a:ext cx="7428300" cy="1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title"/>
          </p:nvPr>
        </p:nvSpPr>
        <p:spPr>
          <a:xfrm>
            <a:off x="856060" y="609600"/>
            <a:ext cx="74295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body" idx="1"/>
          </p:nvPr>
        </p:nvSpPr>
        <p:spPr>
          <a:xfrm>
            <a:off x="856057" y="2674463"/>
            <a:ext cx="2397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body" idx="2"/>
          </p:nvPr>
        </p:nvSpPr>
        <p:spPr>
          <a:xfrm>
            <a:off x="845938" y="3360263"/>
            <a:ext cx="2406600" cy="2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body" idx="3"/>
          </p:nvPr>
        </p:nvSpPr>
        <p:spPr>
          <a:xfrm>
            <a:off x="3386075" y="2677635"/>
            <a:ext cx="2388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body" idx="4"/>
          </p:nvPr>
        </p:nvSpPr>
        <p:spPr>
          <a:xfrm>
            <a:off x="3378160" y="3363435"/>
            <a:ext cx="2397000" cy="2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body" idx="5"/>
          </p:nvPr>
        </p:nvSpPr>
        <p:spPr>
          <a:xfrm>
            <a:off x="5889332" y="2674463"/>
            <a:ext cx="2396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6"/>
          </p:nvPr>
        </p:nvSpPr>
        <p:spPr>
          <a:xfrm>
            <a:off x="5889332" y="3360263"/>
            <a:ext cx="2396100" cy="2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28" name="Google Shape;228;p19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9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856058" y="609600"/>
            <a:ext cx="74295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body" idx="1"/>
          </p:nvPr>
        </p:nvSpPr>
        <p:spPr>
          <a:xfrm>
            <a:off x="856060" y="4404596"/>
            <a:ext cx="23964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34" name="Google Shape;234;p20"/>
          <p:cNvSpPr>
            <a:spLocks noGrp="1"/>
          </p:cNvSpPr>
          <p:nvPr>
            <p:ph type="pic" idx="2"/>
          </p:nvPr>
        </p:nvSpPr>
        <p:spPr>
          <a:xfrm>
            <a:off x="856060" y="2666998"/>
            <a:ext cx="239640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body" idx="3"/>
          </p:nvPr>
        </p:nvSpPr>
        <p:spPr>
          <a:xfrm>
            <a:off x="856060" y="4980858"/>
            <a:ext cx="23964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body" idx="4"/>
          </p:nvPr>
        </p:nvSpPr>
        <p:spPr>
          <a:xfrm>
            <a:off x="3366790" y="4404596"/>
            <a:ext cx="2400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37" name="Google Shape;237;p20"/>
          <p:cNvSpPr>
            <a:spLocks noGrp="1"/>
          </p:cNvSpPr>
          <p:nvPr>
            <p:ph type="pic" idx="5"/>
          </p:nvPr>
        </p:nvSpPr>
        <p:spPr>
          <a:xfrm>
            <a:off x="3366790" y="2666998"/>
            <a:ext cx="239910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6"/>
          </p:nvPr>
        </p:nvSpPr>
        <p:spPr>
          <a:xfrm>
            <a:off x="3365695" y="4980857"/>
            <a:ext cx="24003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7"/>
          </p:nvPr>
        </p:nvSpPr>
        <p:spPr>
          <a:xfrm>
            <a:off x="5889425" y="4404595"/>
            <a:ext cx="23931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40" name="Google Shape;240;p20"/>
          <p:cNvSpPr>
            <a:spLocks noGrp="1"/>
          </p:cNvSpPr>
          <p:nvPr>
            <p:ph type="pic" idx="8"/>
          </p:nvPr>
        </p:nvSpPr>
        <p:spPr>
          <a:xfrm>
            <a:off x="5889332" y="2666998"/>
            <a:ext cx="239610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body" idx="9"/>
          </p:nvPr>
        </p:nvSpPr>
        <p:spPr>
          <a:xfrm>
            <a:off x="5889332" y="4980854"/>
            <a:ext cx="23961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 rot="5400000">
            <a:off x="2799908" y="305637"/>
            <a:ext cx="35418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1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 rot="5400000">
            <a:off x="4942958" y="2448599"/>
            <a:ext cx="5181600" cy="15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body" idx="1"/>
          </p:nvPr>
        </p:nvSpPr>
        <p:spPr>
          <a:xfrm rot="5400000">
            <a:off x="1170900" y="294599"/>
            <a:ext cx="5181600" cy="5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752601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57200" y="1295401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914400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6"/>
          <p:cNvGrpSpPr/>
          <p:nvPr/>
        </p:nvGrpSpPr>
        <p:grpSpPr>
          <a:xfrm>
            <a:off x="0" y="0"/>
            <a:ext cx="1728788" cy="6858000"/>
            <a:chOff x="0" y="0"/>
            <a:chExt cx="2305051" cy="6858000"/>
          </a:xfrm>
        </p:grpSpPr>
        <p:sp>
          <p:nvSpPr>
            <p:cNvPr id="82" name="Google Shape;82;p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8" name="Google Shape;88;p6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p6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" name="Google Shape;91;p6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2" name="Google Shape;92;p6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p6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7" name="Google Shape;97;p6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p6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p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p6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p6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9" name="Google Shape;109;p6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3" name="Google Shape;113;p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4" name="Google Shape;114;p6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" name="Google Shape;116;p6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7" name="Google Shape;117;p6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9" name="Google Shape;119;p6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1" name="Google Shape;121;p6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4" name="Google Shape;124;p6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6" name="Google Shape;126;p6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9" name="Google Shape;129;p6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30" name="Google Shape;130;p6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33" name="Google Shape;133;p6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35" name="Google Shape;135;p6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6"/>
          <p:cNvSpPr txBox="1">
            <a:spLocks noGrp="1"/>
          </p:cNvSpPr>
          <p:nvPr>
            <p:ph type="ctrTitle"/>
          </p:nvPr>
        </p:nvSpPr>
        <p:spPr>
          <a:xfrm>
            <a:off x="1407318" y="1122363"/>
            <a:ext cx="65937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est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subTitle" idx="1"/>
          </p:nvPr>
        </p:nvSpPr>
        <p:spPr>
          <a:xfrm>
            <a:off x="1407318" y="3602038"/>
            <a:ext cx="65937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dt" idx="10"/>
          </p:nvPr>
        </p:nvSpPr>
        <p:spPr>
          <a:xfrm>
            <a:off x="5308133" y="541020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ftr" idx="11"/>
          </p:nvPr>
        </p:nvSpPr>
        <p:spPr>
          <a:xfrm>
            <a:off x="1407318" y="5410201"/>
            <a:ext cx="384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idx="12"/>
          </p:nvPr>
        </p:nvSpPr>
        <p:spPr>
          <a:xfrm>
            <a:off x="7422683" y="5410199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856059" y="2249487"/>
            <a:ext cx="74295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856058" y="1419226"/>
            <a:ext cx="7429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1"/>
          </p:nvPr>
        </p:nvSpPr>
        <p:spPr>
          <a:xfrm>
            <a:off x="856058" y="4424362"/>
            <a:ext cx="74295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 cap="none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856057" y="2249486"/>
            <a:ext cx="36588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body" idx="2"/>
          </p:nvPr>
        </p:nvSpPr>
        <p:spPr>
          <a:xfrm>
            <a:off x="4629150" y="2249486"/>
            <a:ext cx="36564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856058" y="619126"/>
            <a:ext cx="7429500" cy="1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1027514" y="2249486"/>
            <a:ext cx="3487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body" idx="2"/>
          </p:nvPr>
        </p:nvSpPr>
        <p:spPr>
          <a:xfrm>
            <a:off x="856057" y="3073397"/>
            <a:ext cx="36588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body" idx="3"/>
          </p:nvPr>
        </p:nvSpPr>
        <p:spPr>
          <a:xfrm>
            <a:off x="4800606" y="2249485"/>
            <a:ext cx="3485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body" idx="4"/>
          </p:nvPr>
        </p:nvSpPr>
        <p:spPr>
          <a:xfrm>
            <a:off x="4629150" y="3073397"/>
            <a:ext cx="36564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1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4724400" y="2133600"/>
            <a:ext cx="4419600" cy="47244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0" y="2133600"/>
            <a:ext cx="4724400" cy="472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0"/>
            <a:ext cx="9144000" cy="2133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8600" y="2743200"/>
            <a:ext cx="4343400" cy="3810000"/>
          </a:xfrm>
          <a:prstGeom prst="rect">
            <a:avLst/>
          </a:prstGeom>
          <a:solidFill>
            <a:srgbClr val="002E62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0" y="334962"/>
            <a:ext cx="9144000" cy="6096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" name="Google Shape;23;p3" descr="Nevada_N_RG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2562"/>
            <a:ext cx="914400" cy="914400"/>
          </a:xfrm>
          <a:prstGeom prst="rect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4" name="Google Shape;24;p3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  <a:defRPr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914400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5"/>
          <p:cNvGrpSpPr/>
          <p:nvPr/>
        </p:nvGrpSpPr>
        <p:grpSpPr>
          <a:xfrm>
            <a:off x="-10716" y="0"/>
            <a:ext cx="9040416" cy="6858000"/>
            <a:chOff x="-14288" y="0"/>
            <a:chExt cx="12053888" cy="6858000"/>
          </a:xfrm>
        </p:grpSpPr>
        <p:grpSp>
          <p:nvGrpSpPr>
            <p:cNvPr id="35" name="Google Shape;35;p5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36" name="Google Shape;36;p5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0" name="Google Shape;40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2" name="Google Shape;42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" name="Google Shape;43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6" name="Google Shape;46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" name="Google Shape;47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48" name="Google Shape;48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9" name="Google Shape;49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50" name="Google Shape;50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51" name="Google Shape;51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54" name="Google Shape;54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56" name="Google Shape;56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58" name="Google Shape;58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59" name="Google Shape;59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62" name="Google Shape;62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5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64" name="Google Shape;64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65" name="Google Shape;65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68" name="Google Shape;68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70" name="Google Shape;70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72" name="Google Shape;72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1"/>
          </p:nvPr>
        </p:nvSpPr>
        <p:spPr>
          <a:xfrm>
            <a:off x="856059" y="2249487"/>
            <a:ext cx="74295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dt" idx="10"/>
          </p:nvPr>
        </p:nvSpPr>
        <p:spPr>
          <a:xfrm>
            <a:off x="5592691" y="588327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ftr" idx="11"/>
          </p:nvPr>
        </p:nvSpPr>
        <p:spPr>
          <a:xfrm>
            <a:off x="856058" y="5883275"/>
            <a:ext cx="46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>
            <a:spLocks noGrp="1"/>
          </p:cNvSpPr>
          <p:nvPr>
            <p:ph type="ctrTitle"/>
          </p:nvPr>
        </p:nvSpPr>
        <p:spPr>
          <a:xfrm>
            <a:off x="304800" y="685800"/>
            <a:ext cx="8610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E62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2E62"/>
                </a:solidFill>
                <a:latin typeface="Calibri"/>
                <a:ea typeface="Calibri"/>
                <a:cs typeface="Calibri"/>
                <a:sym typeface="Calibri"/>
              </a:rPr>
              <a:t>Lecture 15:</a:t>
            </a:r>
            <a:br>
              <a:rPr lang="en-US" sz="4400" b="0" i="0" u="none">
                <a:solidFill>
                  <a:srgbClr val="002E6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>
                <a:solidFill>
                  <a:srgbClr val="002E62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990600" y="6407150"/>
            <a:ext cx="37099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4F4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rPr>
              <a:t>Modified from Mark Baker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Questrial"/>
              <a:buNone/>
            </a:pPr>
            <a:r>
              <a:rPr lang="en-US" sz="4800" b="1">
                <a:solidFill>
                  <a:srgbClr val="0070C0"/>
                </a:solidFill>
              </a:rPr>
              <a:t>DATA CENTER</a:t>
            </a:r>
            <a:endParaRPr/>
          </a:p>
        </p:txBody>
      </p:sp>
      <p:sp>
        <p:nvSpPr>
          <p:cNvPr id="342" name="Google Shape;342;p32"/>
          <p:cNvSpPr txBox="1">
            <a:spLocks noGrp="1"/>
          </p:cNvSpPr>
          <p:nvPr>
            <p:ph type="body" idx="1"/>
          </p:nvPr>
        </p:nvSpPr>
        <p:spPr>
          <a:xfrm>
            <a:off x="0" y="973122"/>
            <a:ext cx="9144000" cy="5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3200" b="1"/>
              <a:t>Data Center – facility used to house computer systems and associated components</a:t>
            </a:r>
            <a:endParaRPr/>
          </a:p>
          <a:p>
            <a:pPr marL="91440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</a:pPr>
            <a:endParaRPr/>
          </a:p>
          <a:p>
            <a:pPr marL="1143000" lvl="2" indent="-85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</a:pPr>
            <a:endParaRPr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/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344" name="Google Shape;344;p32" descr="lhc2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6493" y="2492928"/>
            <a:ext cx="4541033" cy="265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1" y="2306272"/>
            <a:ext cx="4532540" cy="2870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Questrial"/>
              <a:buNone/>
            </a:pPr>
            <a:r>
              <a:rPr lang="en-US" sz="4800" b="1">
                <a:solidFill>
                  <a:srgbClr val="0070C0"/>
                </a:solidFill>
              </a:rPr>
              <a:t>DISTRIBUTED SERVERS</a:t>
            </a:r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body" idx="1"/>
          </p:nvPr>
        </p:nvSpPr>
        <p:spPr>
          <a:xfrm>
            <a:off x="0" y="788566"/>
            <a:ext cx="9144000" cy="60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90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b="1" dirty="0"/>
              <a:t>Servers host the resources needed by cloud users</a:t>
            </a:r>
            <a:endParaRPr sz="300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400" b="1" dirty="0"/>
              <a:t>Compute nodes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50"/>
              <a:buChar char="•"/>
            </a:pPr>
            <a:r>
              <a:rPr lang="en-US" sz="2200" dirty="0"/>
              <a:t>Provides CPU, Memory, Scratch Storage, and Networking resources through virtualized interfaces.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50"/>
              <a:buChar char="•"/>
            </a:pPr>
            <a:r>
              <a:rPr lang="en-US" sz="2200" dirty="0"/>
              <a:t>Hosts guest operating systems (Virtual Machines) using one or more VM hypervisors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50"/>
              <a:buChar char="•"/>
            </a:pPr>
            <a:r>
              <a:rPr lang="en-US" sz="2200" dirty="0"/>
              <a:t>Resource interface depends on the type of cloud (horizontal/vertical cloud)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400" b="1" dirty="0"/>
              <a:t>Storage nodes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50"/>
              <a:buChar char="•"/>
            </a:pPr>
            <a:r>
              <a:rPr lang="en-US" sz="2200" dirty="0"/>
              <a:t>Compute nodes only provide temporary storage space for users/applications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50"/>
              <a:buChar char="•"/>
            </a:pPr>
            <a:r>
              <a:rPr lang="en-US" sz="2200" dirty="0"/>
              <a:t>Storage nodes provide long term data storage solutions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50"/>
              <a:buChar char="•"/>
            </a:pPr>
            <a:r>
              <a:rPr lang="en-US" sz="2200" dirty="0"/>
              <a:t>Can be mapped to specific processes running on compute nodes, users, interface applications, etc.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400" b="1" dirty="0"/>
              <a:t>Administrative nodes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50"/>
              <a:buChar char="•"/>
            </a:pPr>
            <a:r>
              <a:rPr lang="en-US" sz="2200" dirty="0"/>
              <a:t>Provides “hidden” back-end services such as resource load balancing, administrative/resource databases, security/firewalls, cloud </a:t>
            </a:r>
            <a:r>
              <a:rPr lang="en-US" sz="2200" dirty="0" err="1"/>
              <a:t>macromanagement</a:t>
            </a:r>
            <a:r>
              <a:rPr lang="en-US" sz="2200" dirty="0"/>
              <a:t> </a:t>
            </a:r>
            <a:endParaRPr/>
          </a:p>
          <a:p>
            <a:pPr marL="1143000" lvl="2" indent="-85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</a:pPr>
            <a:endParaRPr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/>
          </a:p>
        </p:txBody>
      </p:sp>
      <p:sp>
        <p:nvSpPr>
          <p:cNvPr id="352" name="Google Shape;352;p33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1752601" y="76200"/>
            <a:ext cx="7239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TYPES OF CLOUDS</a:t>
            </a:r>
            <a:endParaRPr/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6553200" y="6340475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12</a:t>
            </a:fld>
            <a:endParaRPr/>
          </a:p>
        </p:txBody>
      </p:sp>
      <p:sp>
        <p:nvSpPr>
          <p:cNvPr id="360" name="Google Shape;360;p34"/>
          <p:cNvSpPr txBox="1">
            <a:spLocks noGrp="1"/>
          </p:cNvSpPr>
          <p:nvPr>
            <p:ph type="body" idx="1"/>
          </p:nvPr>
        </p:nvSpPr>
        <p:spPr>
          <a:xfrm>
            <a:off x="0" y="1142999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3200" b="1"/>
              <a:t>Public Cloud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00"/>
              <a:buChar char="–"/>
            </a:pPr>
            <a:r>
              <a:rPr lang="en-US" sz="2800"/>
              <a:t>Marketed based on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400"/>
              <a:t>Resources offered, availability, security, price</a:t>
            </a:r>
            <a:endParaRPr/>
          </a:p>
          <a:p>
            <a:pPr marL="228600" lvl="0" indent="-254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3200" b="1"/>
              <a:t>Local/Private Cloud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00"/>
              <a:buChar char="–"/>
            </a:pPr>
            <a:r>
              <a:rPr lang="en-US" sz="2800"/>
              <a:t>Cloud architectures tailored to an organization’s needs.</a:t>
            </a:r>
            <a:endParaRPr/>
          </a:p>
          <a:p>
            <a:pPr marL="228600" lvl="0" indent="-254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3200" b="1"/>
              <a:t>Hybrid Cloud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00"/>
              <a:buChar char="–"/>
            </a:pPr>
            <a:r>
              <a:rPr lang="en-US" sz="2800"/>
              <a:t>Combination of public and local cloud resources.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Service Models</a:t>
            </a:r>
            <a:endParaRPr/>
          </a:p>
        </p:txBody>
      </p:sp>
      <p:sp>
        <p:nvSpPr>
          <p:cNvPr id="366" name="Google Shape;366;p35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13</a:t>
            </a:fld>
            <a:endParaRPr/>
          </a:p>
        </p:txBody>
      </p:sp>
      <p:sp>
        <p:nvSpPr>
          <p:cNvPr id="367" name="Google Shape;367;p35"/>
          <p:cNvSpPr/>
          <p:nvPr/>
        </p:nvSpPr>
        <p:spPr>
          <a:xfrm>
            <a:off x="1447800" y="1066800"/>
            <a:ext cx="2162175" cy="609600"/>
          </a:xfrm>
          <a:prstGeom prst="roundRect">
            <a:avLst>
              <a:gd name="adj" fmla="val 16667"/>
            </a:avLst>
          </a:prstGeom>
          <a:solidFill>
            <a:srgbClr val="2D2D8A"/>
          </a:solidFill>
          <a:ln w="25400" cap="flat" cmpd="sng">
            <a:solidFill>
              <a:srgbClr val="1E1E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Software as a Service (SaaS)</a:t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4117975" y="1066800"/>
            <a:ext cx="2162175" cy="609600"/>
          </a:xfrm>
          <a:prstGeom prst="roundRect">
            <a:avLst>
              <a:gd name="adj" fmla="val 16667"/>
            </a:avLst>
          </a:prstGeom>
          <a:solidFill>
            <a:srgbClr val="2D2D8A"/>
          </a:solidFill>
          <a:ln w="25400" cap="flat" cmpd="sng">
            <a:solidFill>
              <a:srgbClr val="1E1E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Platform as a Service (PaaS)</a:t>
            </a:r>
            <a:endParaRPr/>
          </a:p>
        </p:txBody>
      </p:sp>
      <p:sp>
        <p:nvSpPr>
          <p:cNvPr id="369" name="Google Shape;369;p35"/>
          <p:cNvSpPr/>
          <p:nvPr/>
        </p:nvSpPr>
        <p:spPr>
          <a:xfrm>
            <a:off x="6705600" y="1066800"/>
            <a:ext cx="2162175" cy="609600"/>
          </a:xfrm>
          <a:prstGeom prst="roundRect">
            <a:avLst>
              <a:gd name="adj" fmla="val 16667"/>
            </a:avLst>
          </a:prstGeom>
          <a:solidFill>
            <a:srgbClr val="2D2D8A"/>
          </a:solidFill>
          <a:ln w="25400" cap="flat" cmpd="sng">
            <a:solidFill>
              <a:srgbClr val="1E1E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Infrastructure as a Service (IaaS)</a:t>
            </a:r>
            <a:endParaRPr/>
          </a:p>
        </p:txBody>
      </p:sp>
      <p:pic>
        <p:nvPicPr>
          <p:cNvPr id="370" name="Google Shape;37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7887" y="4876800"/>
            <a:ext cx="6157912" cy="1457325"/>
          </a:xfrm>
          <a:prstGeom prst="rect">
            <a:avLst/>
          </a:prstGeom>
          <a:noFill/>
          <a:ln>
            <a:noFill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pic>
      <p:pic>
        <p:nvPicPr>
          <p:cNvPr id="371" name="Google Shape;37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6775" y="3200400"/>
            <a:ext cx="6157912" cy="1447800"/>
          </a:xfrm>
          <a:prstGeom prst="rect">
            <a:avLst/>
          </a:prstGeom>
          <a:noFill/>
          <a:ln>
            <a:noFill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pic>
      <p:pic>
        <p:nvPicPr>
          <p:cNvPr id="372" name="Google Shape;37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47887" y="1828800"/>
            <a:ext cx="6157912" cy="1219200"/>
          </a:xfrm>
          <a:prstGeom prst="rect">
            <a:avLst/>
          </a:prstGeom>
          <a:noFill/>
          <a:ln>
            <a:noFill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</p:pic>
      <p:pic>
        <p:nvPicPr>
          <p:cNvPr id="373" name="Google Shape;373;p35" descr="Amazon Web Service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1462" y="5033962"/>
            <a:ext cx="15621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5" descr="Dedicated Server, Managed Hosting &amp; Web Hosting from Rackspa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0037" y="5762625"/>
            <a:ext cx="1504950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35"/>
          <p:cNvGrpSpPr/>
          <p:nvPr/>
        </p:nvGrpSpPr>
        <p:grpSpPr>
          <a:xfrm>
            <a:off x="55562" y="3200400"/>
            <a:ext cx="2092325" cy="646112"/>
            <a:chOff x="0" y="0"/>
            <a:chExt cx="2147483647" cy="2147483647"/>
          </a:xfrm>
        </p:grpSpPr>
        <p:pic>
          <p:nvPicPr>
            <p:cNvPr id="376" name="Google Shape;376;p35" descr="App Engine icon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2511"/>
              <a:ext cx="568661378" cy="1886352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5"/>
            <p:cNvSpPr txBox="1"/>
            <p:nvPr/>
          </p:nvSpPr>
          <p:spPr>
            <a:xfrm>
              <a:off x="725076310" y="0"/>
              <a:ext cx="1422407335" cy="2147483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Google App Engine</a:t>
              </a:r>
              <a:endParaRPr/>
            </a:p>
          </p:txBody>
        </p:sp>
      </p:grpSp>
      <p:pic>
        <p:nvPicPr>
          <p:cNvPr id="378" name="Google Shape;378;p35" descr="Windows Azure Platform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1787" y="3932237"/>
            <a:ext cx="17256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5"/>
          <p:cNvSpPr txBox="1"/>
          <p:nvPr/>
        </p:nvSpPr>
        <p:spPr>
          <a:xfrm>
            <a:off x="163512" y="2079625"/>
            <a:ext cx="17780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SalesForce CRM</a:t>
            </a:r>
            <a:endParaRPr/>
          </a:p>
        </p:txBody>
      </p:sp>
      <p:sp>
        <p:nvSpPr>
          <p:cNvPr id="380" name="Google Shape;380;p35"/>
          <p:cNvSpPr txBox="1"/>
          <p:nvPr/>
        </p:nvSpPr>
        <p:spPr>
          <a:xfrm>
            <a:off x="168275" y="2520950"/>
            <a:ext cx="177641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LotusLive</a:t>
            </a:r>
            <a:endParaRPr/>
          </a:p>
        </p:txBody>
      </p:sp>
      <p:sp>
        <p:nvSpPr>
          <p:cNvPr id="381" name="Google Shape;381;p35"/>
          <p:cNvSpPr txBox="1"/>
          <p:nvPr/>
        </p:nvSpPr>
        <p:spPr>
          <a:xfrm>
            <a:off x="457200" y="6400800"/>
            <a:ext cx="570865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mic Sans MS"/>
              <a:buNone/>
            </a:pPr>
            <a:r>
              <a:rPr lang="en-US" sz="9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Adopted from: Effectively and Securely Using the Cloud Computing Paradigm by peter Mell, Tim Grance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Different Cloud Computing Layers‏</a:t>
            </a:r>
            <a:endParaRPr/>
          </a:p>
        </p:txBody>
      </p:sp>
      <p:grpSp>
        <p:nvGrpSpPr>
          <p:cNvPr id="387" name="Google Shape;387;p36"/>
          <p:cNvGrpSpPr/>
          <p:nvPr/>
        </p:nvGrpSpPr>
        <p:grpSpPr>
          <a:xfrm>
            <a:off x="533400" y="1143000"/>
            <a:ext cx="8077200" cy="4605337"/>
            <a:chOff x="0" y="0"/>
            <a:chExt cx="2147483647" cy="2147483647"/>
          </a:xfrm>
        </p:grpSpPr>
        <p:sp>
          <p:nvSpPr>
            <p:cNvPr id="388" name="Google Shape;388;p36"/>
            <p:cNvSpPr/>
            <p:nvPr/>
          </p:nvSpPr>
          <p:spPr>
            <a:xfrm>
              <a:off x="0" y="0"/>
              <a:ext cx="2147483647" cy="2123273477"/>
            </a:xfrm>
            <a:prstGeom prst="roundRect">
              <a:avLst>
                <a:gd name="adj" fmla="val 0"/>
              </a:avLst>
            </a:pr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2925" tIns="41450" rIns="82925" bIns="414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89" name="Google Shape;389;p36"/>
            <p:cNvCxnSpPr/>
            <p:nvPr/>
          </p:nvCxnSpPr>
          <p:spPr>
            <a:xfrm flipH="1">
              <a:off x="1041735596" y="8070225"/>
              <a:ext cx="10522581" cy="213941342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0" name="Google Shape;390;p36"/>
            <p:cNvCxnSpPr/>
            <p:nvPr/>
          </p:nvCxnSpPr>
          <p:spPr>
            <a:xfrm>
              <a:off x="67958199" y="627055424"/>
              <a:ext cx="2019458794" cy="8072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1" name="Google Shape;391;p36"/>
            <p:cNvCxnSpPr/>
            <p:nvPr/>
          </p:nvCxnSpPr>
          <p:spPr>
            <a:xfrm>
              <a:off x="85934414" y="1212952875"/>
              <a:ext cx="2019458794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92" name="Google Shape;392;p36"/>
            <p:cNvSpPr txBox="1"/>
            <p:nvPr/>
          </p:nvSpPr>
          <p:spPr>
            <a:xfrm>
              <a:off x="289370999" y="146877880"/>
              <a:ext cx="529636615" cy="415615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625" tIns="40800" rIns="81625" bIns="4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Comic Sans MS"/>
                <a:buNone/>
              </a:pPr>
              <a:r>
                <a:rPr lang="en-US" sz="2500" b="1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Application Service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Comic Sans MS"/>
                <a:buNone/>
              </a:pPr>
              <a:r>
                <a:rPr lang="en-US" sz="2500" b="1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(SaaS)‏</a:t>
              </a:r>
              <a:endParaRPr/>
            </a:p>
          </p:txBody>
        </p:sp>
        <p:sp>
          <p:nvSpPr>
            <p:cNvPr id="393" name="Google Shape;393;p36"/>
            <p:cNvSpPr txBox="1"/>
            <p:nvPr/>
          </p:nvSpPr>
          <p:spPr>
            <a:xfrm>
              <a:off x="82426896" y="811056292"/>
              <a:ext cx="908887893" cy="280843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625" tIns="40800" rIns="81625" bIns="4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Comic Sans MS"/>
                <a:buNone/>
              </a:pPr>
              <a:r>
                <a:rPr lang="en-US" sz="2500" b="1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Application Platform</a:t>
              </a:r>
              <a:endParaRPr/>
            </a:p>
          </p:txBody>
        </p:sp>
        <p:cxnSp>
          <p:nvCxnSpPr>
            <p:cNvPr id="394" name="Google Shape;394;p36"/>
            <p:cNvCxnSpPr/>
            <p:nvPr/>
          </p:nvCxnSpPr>
          <p:spPr>
            <a:xfrm>
              <a:off x="63573801" y="1660042672"/>
              <a:ext cx="2019458794" cy="8072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95" name="Google Shape;395;p36"/>
            <p:cNvSpPr txBox="1"/>
            <p:nvPr/>
          </p:nvSpPr>
          <p:spPr>
            <a:xfrm>
              <a:off x="160907668" y="1292848291"/>
              <a:ext cx="641439194" cy="253404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625" tIns="40800" rIns="81625" bIns="4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Comic Sans MS"/>
                <a:buNone/>
              </a:pPr>
              <a:r>
                <a:rPr lang="en-US" sz="2500" b="1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Server Platform</a:t>
              </a:r>
              <a:endParaRPr/>
            </a:p>
          </p:txBody>
        </p:sp>
        <p:sp>
          <p:nvSpPr>
            <p:cNvPr id="396" name="Google Shape;396;p36"/>
            <p:cNvSpPr txBox="1"/>
            <p:nvPr/>
          </p:nvSpPr>
          <p:spPr>
            <a:xfrm>
              <a:off x="140739384" y="1754464469"/>
              <a:ext cx="708082187" cy="255825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625" tIns="40800" rIns="81625" bIns="4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Comic Sans MS"/>
                <a:buNone/>
              </a:pPr>
              <a:r>
                <a:rPr lang="en-US" sz="2500" b="1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Storage Platform</a:t>
              </a:r>
              <a:endParaRPr/>
            </a:p>
          </p:txBody>
        </p:sp>
        <p:sp>
          <p:nvSpPr>
            <p:cNvPr id="397" name="Google Shape;397;p36"/>
            <p:cNvSpPr txBox="1"/>
            <p:nvPr/>
          </p:nvSpPr>
          <p:spPr>
            <a:xfrm>
              <a:off x="1106624820" y="1798043740"/>
              <a:ext cx="953608861" cy="198527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625" tIns="40800" rIns="81625" bIns="4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mic Sans M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Amazon S3, Dell, Apple, ...</a:t>
              </a:r>
              <a:endParaRPr/>
            </a:p>
          </p:txBody>
        </p:sp>
        <p:sp>
          <p:nvSpPr>
            <p:cNvPr id="398" name="Google Shape;398;p36"/>
            <p:cNvSpPr txBox="1"/>
            <p:nvPr/>
          </p:nvSpPr>
          <p:spPr>
            <a:xfrm>
              <a:off x="1093471573" y="1260567387"/>
              <a:ext cx="974215698" cy="355089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625" tIns="40800" rIns="81625" bIns="4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mic Sans M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3Tera, EC2, SliceHost,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mic Sans M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GoGrid, RightScale, Linode</a:t>
              </a:r>
              <a:endParaRPr/>
            </a:p>
          </p:txBody>
        </p:sp>
        <p:sp>
          <p:nvSpPr>
            <p:cNvPr id="399" name="Google Shape;399;p36"/>
            <p:cNvSpPr txBox="1"/>
            <p:nvPr/>
          </p:nvSpPr>
          <p:spPr>
            <a:xfrm>
              <a:off x="1089087296" y="675476651"/>
              <a:ext cx="991314794" cy="5116515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625" tIns="40800" rIns="81625" bIns="4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mic Sans M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Google App Engine, Mosso,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mic Sans M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Force.com, Engine Yard,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mic Sans M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Facebook, Heroku,  AWS</a:t>
              </a:r>
              <a:endParaRPr/>
            </a:p>
          </p:txBody>
        </p:sp>
        <p:sp>
          <p:nvSpPr>
            <p:cNvPr id="400" name="Google Shape;400;p36"/>
            <p:cNvSpPr txBox="1"/>
            <p:nvPr/>
          </p:nvSpPr>
          <p:spPr>
            <a:xfrm>
              <a:off x="1071549634" y="81508910"/>
              <a:ext cx="1050942752" cy="5116515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625" tIns="40800" rIns="81625" bIns="4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mic Sans M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MS Live/ExchangeLabs, IBM,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mic Sans M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Google Apps; Salesforce.com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mic Sans M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Quicken Online, Zoho, Cisco</a:t>
              </a:r>
              <a:endParaRPr/>
            </a:p>
          </p:txBody>
        </p:sp>
      </p:grpSp>
      <p:sp>
        <p:nvSpPr>
          <p:cNvPr id="401" name="Google Shape;401;p36"/>
          <p:cNvSpPr txBox="1"/>
          <p:nvPr/>
        </p:nvSpPr>
        <p:spPr>
          <a:xfrm>
            <a:off x="2097087" y="6353175"/>
            <a:ext cx="4632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14</a:t>
            </a:fld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>
            <a:spLocks noGrp="1"/>
          </p:cNvSpPr>
          <p:nvPr>
            <p:ph type="title"/>
          </p:nvPr>
        </p:nvSpPr>
        <p:spPr>
          <a:xfrm>
            <a:off x="1752601" y="76200"/>
            <a:ext cx="7239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rgbClr val="FFFFFF"/>
                </a:solidFill>
              </a:rPr>
              <a:t>Cloud services 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9" name="Google Shape;409;p37"/>
          <p:cNvSpPr txBox="1">
            <a:spLocks noGrp="1"/>
          </p:cNvSpPr>
          <p:nvPr>
            <p:ph type="body" idx="1"/>
          </p:nvPr>
        </p:nvSpPr>
        <p:spPr>
          <a:xfrm>
            <a:off x="457200" y="1295401"/>
            <a:ext cx="8229600" cy="483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Machines in the cloud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Can I move my VM elsewhere?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Storage in the cloud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Can I move my data elsewhere?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Databases in the cloud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Can I move my data elsewhere?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Applications in the cloud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Can I run my application elsewhere?</a:t>
            </a:r>
            <a:endParaRPr/>
          </a:p>
        </p:txBody>
      </p:sp>
      <p:sp>
        <p:nvSpPr>
          <p:cNvPr id="410" name="Google Shape;410;p37"/>
          <p:cNvSpPr txBox="1">
            <a:spLocks noGrp="1"/>
          </p:cNvSpPr>
          <p:nvPr>
            <p:ph type="sldNum" idx="12"/>
          </p:nvPr>
        </p:nvSpPr>
        <p:spPr>
          <a:xfrm>
            <a:off x="6553200" y="6340475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>
            <a:spLocks noGrp="1"/>
          </p:cNvSpPr>
          <p:nvPr>
            <p:ph type="title"/>
          </p:nvPr>
        </p:nvSpPr>
        <p:spPr>
          <a:xfrm>
            <a:off x="1752601" y="76200"/>
            <a:ext cx="7239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rgbClr val="FFFFFF"/>
                </a:solidFill>
              </a:rPr>
              <a:t>Cloud services </a:t>
            </a:r>
            <a:r>
              <a:rPr lang="en-US" sz="32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417" name="Google Shape;417;p38"/>
          <p:cNvSpPr txBox="1">
            <a:spLocks noGrp="1"/>
          </p:cNvSpPr>
          <p:nvPr>
            <p:ph type="body" idx="1"/>
          </p:nvPr>
        </p:nvSpPr>
        <p:spPr>
          <a:xfrm>
            <a:off x="457200" y="1295401"/>
            <a:ext cx="8229600" cy="483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There are four basic things people are doing in the cloud: 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Machines in the cloud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Storage in the cloud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Databases in the cloud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Applications in the cloud  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In addition to these four basics, cloud providers offer other services such as message queues and data mining  All of these things are lumped into the generic term “cloud computing”</a:t>
            </a:r>
            <a:endParaRPr sz="2400"/>
          </a:p>
        </p:txBody>
      </p:sp>
      <p:sp>
        <p:nvSpPr>
          <p:cNvPr id="418" name="Google Shape;418;p38"/>
          <p:cNvSpPr txBox="1">
            <a:spLocks noGrp="1"/>
          </p:cNvSpPr>
          <p:nvPr>
            <p:ph type="sldNum" idx="12"/>
          </p:nvPr>
        </p:nvSpPr>
        <p:spPr>
          <a:xfrm>
            <a:off x="6553200" y="6340475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1752601" y="76200"/>
            <a:ext cx="7239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Machines in the cloud  </a:t>
            </a:r>
            <a:endParaRPr/>
          </a:p>
        </p:txBody>
      </p:sp>
      <p:sp>
        <p:nvSpPr>
          <p:cNvPr id="425" name="Google Shape;425;p39"/>
          <p:cNvSpPr txBox="1">
            <a:spLocks noGrp="1"/>
          </p:cNvSpPr>
          <p:nvPr>
            <p:ph type="body" idx="1"/>
          </p:nvPr>
        </p:nvSpPr>
        <p:spPr>
          <a:xfrm>
            <a:off x="457200" y="1295401"/>
            <a:ext cx="8229600" cy="483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/>
              <a:t>Many cloud providers allow you to create a Virtual Machine (VM) and deploy it in the cloud: </a:t>
            </a:r>
            <a:endParaRPr sz="2800"/>
          </a:p>
          <a:p>
            <a:pPr marL="457200" lvl="0" indent="-406400" algn="l" rtl="0"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Your VM images are stored in cloud storage 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You can create as many images as you need 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You can automatically start and stop running instances of those images as needed  </a:t>
            </a:r>
            <a:endParaRPr sz="2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/>
              <a:t>This is the simplest way to get started in the cloud, particularly if you’ve been using virtualization already</a:t>
            </a:r>
            <a:endParaRPr sz="2800"/>
          </a:p>
        </p:txBody>
      </p:sp>
      <p:sp>
        <p:nvSpPr>
          <p:cNvPr id="426" name="Google Shape;426;p39"/>
          <p:cNvSpPr txBox="1">
            <a:spLocks noGrp="1"/>
          </p:cNvSpPr>
          <p:nvPr>
            <p:ph type="sldNum" idx="12"/>
          </p:nvPr>
        </p:nvSpPr>
        <p:spPr>
          <a:xfrm>
            <a:off x="6553200" y="6340475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>
            <a:spLocks noGrp="1"/>
          </p:cNvSpPr>
          <p:nvPr>
            <p:ph type="title"/>
          </p:nvPr>
        </p:nvSpPr>
        <p:spPr>
          <a:xfrm>
            <a:off x="1752601" y="76200"/>
            <a:ext cx="7239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FFFFFF"/>
                </a:solidFill>
              </a:rPr>
              <a:t>Storage in the cloud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3" name="Google Shape;433;p40"/>
          <p:cNvSpPr txBox="1">
            <a:spLocks noGrp="1"/>
          </p:cNvSpPr>
          <p:nvPr>
            <p:ph type="body" idx="1"/>
          </p:nvPr>
        </p:nvSpPr>
        <p:spPr>
          <a:xfrm>
            <a:off x="457200" y="1295401"/>
            <a:ext cx="8229600" cy="483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 Most cloud storage systems are designed as distributed, redundant systems 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Your data are stored on more than one disk in more than one place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If one part of the system goes down, the rest of the system keeps going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“There should never be a single point of failure” is a stated design goal  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But you can’t think of cloud storage as just another hard drive</a:t>
            </a:r>
            <a:endParaRPr sz="2400"/>
          </a:p>
        </p:txBody>
      </p:sp>
      <p:sp>
        <p:nvSpPr>
          <p:cNvPr id="434" name="Google Shape;434;p40"/>
          <p:cNvSpPr txBox="1">
            <a:spLocks noGrp="1"/>
          </p:cNvSpPr>
          <p:nvPr>
            <p:ph type="sldNum" idx="12"/>
          </p:nvPr>
        </p:nvSpPr>
        <p:spPr>
          <a:xfrm>
            <a:off x="6553200" y="6340475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>
            <a:spLocks noGrp="1"/>
          </p:cNvSpPr>
          <p:nvPr>
            <p:ph type="title"/>
          </p:nvPr>
        </p:nvSpPr>
        <p:spPr>
          <a:xfrm>
            <a:off x="1752601" y="76200"/>
            <a:ext cx="7239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FFFFFF"/>
                </a:solidFill>
              </a:rPr>
              <a:t>Databases in the cloud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1" name="Google Shape;441;p41"/>
          <p:cNvSpPr txBox="1">
            <a:spLocks noGrp="1"/>
          </p:cNvSpPr>
          <p:nvPr>
            <p:ph type="body" idx="1"/>
          </p:nvPr>
        </p:nvSpPr>
        <p:spPr>
          <a:xfrm>
            <a:off x="457200" y="1295401"/>
            <a:ext cx="8229600" cy="483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/>
              <a:t>Cloud databases have similar design points Datasets are distributed for reliability </a:t>
            </a:r>
            <a:endParaRPr sz="2800"/>
          </a:p>
          <a:p>
            <a:pPr marL="457200" lvl="0" indent="-400050" algn="l" rtl="0">
              <a:spcBef>
                <a:spcPts val="36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Some cloud databases support schemas, some don’t 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Some cloud databases support joins, most don’t Some cloud databases are relational, almost all aren’t 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Some cloud databases are transactional, some aren’t</a:t>
            </a:r>
            <a:endParaRPr sz="2700"/>
          </a:p>
        </p:txBody>
      </p:sp>
      <p:sp>
        <p:nvSpPr>
          <p:cNvPr id="442" name="Google Shape;442;p41"/>
          <p:cNvSpPr txBox="1">
            <a:spLocks noGrp="1"/>
          </p:cNvSpPr>
          <p:nvPr>
            <p:ph type="sldNum" idx="12"/>
          </p:nvPr>
        </p:nvSpPr>
        <p:spPr>
          <a:xfrm>
            <a:off x="6553200" y="6340475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Cloud Computing?</a:t>
            </a:r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general term used to describe a new class of network based computing that takes place over the Internet,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basically a step on from Utility Computing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collection/group of integrated and networked hardware, software and Internet infrastructure (called a platform).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Internet for communication and transport provides hardware, software and networking services to clients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platforms hide the complexity and details of the underlying infrastructure from users and applications by providing very simple graphical interface or API (Applications Programming Interface).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2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as a Service (SaaS)</a:t>
            </a:r>
            <a:endParaRPr/>
          </a:p>
        </p:txBody>
      </p:sp>
      <p:sp>
        <p:nvSpPr>
          <p:cNvPr id="448" name="Google Shape;448;p4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SaaS is a model of software deployment where an application is hosted as a service provided to customers across the Internet.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Saas </a:t>
            </a:r>
            <a:r>
              <a:rPr lang="en-US" sz="2800"/>
              <a:t>soothes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sz="2800"/>
              <a:t>load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software maintenance/support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users </a:t>
            </a:r>
            <a:r>
              <a:rPr lang="en-US" sz="2400"/>
              <a:t>quit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 over software versions and requirements.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that are used in this </a:t>
            </a:r>
            <a:r>
              <a:rPr lang="en-US" sz="2800"/>
              <a:t>field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as a Servic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(PaaS) and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(IaaS)</a:t>
            </a:r>
            <a:endParaRPr/>
          </a:p>
          <a:p>
            <a:pPr marL="342882" marR="0" lvl="0" indent="-1904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2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/>
          </a:p>
        </p:txBody>
      </p:sp>
      <p:sp>
        <p:nvSpPr>
          <p:cNvPr id="455" name="Google Shape;455;p43"/>
          <p:cNvSpPr txBox="1">
            <a:spLocks noGrp="1"/>
          </p:cNvSpPr>
          <p:nvPr>
            <p:ph type="body" idx="1"/>
          </p:nvPr>
        </p:nvSpPr>
        <p:spPr>
          <a:xfrm>
            <a:off x="457200" y="1262062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workspaces: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abstraction of an execution environment that can be made dynamically available to authorized clients by using well-defined protocols,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quota (e.g. CPU, memory share),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configuration (e.g. O/S, provided services).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on Virtual Machines (VMs):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 of a physical host machine,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Hypervisor intercepts and emulates instructions from VMs, and allows management of VMs,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VMWare, Xen, etc.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infrastructure API: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Plug-ins to hardware/support structures</a:t>
            </a:r>
            <a:endParaRPr/>
          </a:p>
        </p:txBody>
      </p:sp>
      <p:grpSp>
        <p:nvGrpSpPr>
          <p:cNvPr id="456" name="Google Shape;456;p43"/>
          <p:cNvGrpSpPr/>
          <p:nvPr/>
        </p:nvGrpSpPr>
        <p:grpSpPr>
          <a:xfrm>
            <a:off x="7013575" y="4710112"/>
            <a:ext cx="1879600" cy="1671637"/>
            <a:chOff x="0" y="0"/>
            <a:chExt cx="2147483647" cy="2147483646"/>
          </a:xfrm>
        </p:grpSpPr>
        <p:sp>
          <p:nvSpPr>
            <p:cNvPr id="457" name="Google Shape;457;p43"/>
            <p:cNvSpPr/>
            <p:nvPr/>
          </p:nvSpPr>
          <p:spPr>
            <a:xfrm>
              <a:off x="0" y="1314015195"/>
              <a:ext cx="2089939551" cy="37543292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omic Sans MS"/>
                <a:buNone/>
              </a:pPr>
              <a:r>
                <a:rPr lang="en-US" sz="1400" b="0" i="0" u="none">
                  <a:solidFill>
                    <a:srgbClr val="C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Hardware</a:t>
              </a: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0" y="438005134"/>
              <a:ext cx="659980902" cy="375432924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omic Sans MS"/>
                <a:buNone/>
              </a:pPr>
              <a:r>
                <a:rPr lang="en-US" sz="1400" b="0" i="0" u="none">
                  <a:solidFill>
                    <a:srgbClr val="C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OS</a:t>
              </a: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0" y="0"/>
              <a:ext cx="659980902" cy="37543375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omic Sans MS"/>
                <a:buNone/>
              </a:pPr>
              <a:r>
                <a:rPr lang="en-US" sz="1400" b="0" i="0" u="none">
                  <a:solidFill>
                    <a:srgbClr val="C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App</a:t>
              </a: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714979363" y="0"/>
              <a:ext cx="659980902" cy="3754329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omic Sans MS"/>
                <a:buNone/>
              </a:pPr>
              <a:r>
                <a:rPr lang="en-US" sz="1400" b="0" i="0" u="none">
                  <a:solidFill>
                    <a:srgbClr val="C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App</a:t>
              </a: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1429958727" y="0"/>
              <a:ext cx="659980902" cy="3754329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omic Sans MS"/>
                <a:buNone/>
              </a:pPr>
              <a:r>
                <a:rPr lang="en-US" sz="1400" b="0" i="0" u="none">
                  <a:solidFill>
                    <a:srgbClr val="C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App</a:t>
              </a: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0" y="876010164"/>
              <a:ext cx="2089939551" cy="375432924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omic Sans MS"/>
                <a:buNone/>
              </a:pPr>
              <a:r>
                <a:rPr lang="en-US" sz="1400" b="0" i="0" u="none">
                  <a:solidFill>
                    <a:srgbClr val="C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Hypervisor</a:t>
              </a: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714979363" y="438005134"/>
              <a:ext cx="659980902" cy="375432924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omic Sans MS"/>
                <a:buNone/>
              </a:pPr>
              <a:r>
                <a:rPr lang="en-US" sz="1400" b="0" i="0" u="none">
                  <a:solidFill>
                    <a:srgbClr val="C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OS</a:t>
              </a: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1429958727" y="438005134"/>
              <a:ext cx="659980902" cy="375432924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omic Sans MS"/>
                <a:buNone/>
              </a:pPr>
              <a:r>
                <a:rPr lang="en-US" sz="1400" b="0" i="0" u="none">
                  <a:solidFill>
                    <a:srgbClr val="C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OS</a:t>
              </a:r>
              <a:endParaRPr/>
            </a:p>
          </p:txBody>
        </p:sp>
        <p:sp>
          <p:nvSpPr>
            <p:cNvPr id="465" name="Google Shape;465;p43"/>
            <p:cNvSpPr txBox="1"/>
            <p:nvPr/>
          </p:nvSpPr>
          <p:spPr>
            <a:xfrm>
              <a:off x="260202364" y="1752021053"/>
              <a:ext cx="1887281282" cy="395462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omic Sans MS"/>
                <a:buNone/>
              </a:pPr>
              <a:r>
                <a:rPr lang="en-US" sz="1400" b="0" i="0" u="none">
                  <a:solidFill>
                    <a:srgbClr val="C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Virtualized Stack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Virtual Machines</a:t>
            </a:r>
            <a:endParaRPr/>
          </a:p>
        </p:txBody>
      </p:sp>
      <p:grpSp>
        <p:nvGrpSpPr>
          <p:cNvPr id="471" name="Google Shape;471;p44"/>
          <p:cNvGrpSpPr/>
          <p:nvPr/>
        </p:nvGrpSpPr>
        <p:grpSpPr>
          <a:xfrm>
            <a:off x="892873" y="2466851"/>
            <a:ext cx="2758059" cy="1905295"/>
            <a:chOff x="0" y="0"/>
            <a:chExt cx="2147483647" cy="2147483647"/>
          </a:xfrm>
        </p:grpSpPr>
        <p:sp>
          <p:nvSpPr>
            <p:cNvPr id="472" name="Google Shape;472;p44"/>
            <p:cNvSpPr/>
            <p:nvPr/>
          </p:nvSpPr>
          <p:spPr>
            <a:xfrm>
              <a:off x="0" y="1145290058"/>
              <a:ext cx="2147483553" cy="49083865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Hardware</a:t>
              </a:r>
              <a:endParaRPr/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0" y="572645029"/>
              <a:ext cx="2147483553" cy="490838654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Operating System</a:t>
              </a:r>
              <a:endParaRPr/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0" y="0"/>
              <a:ext cx="678152701" cy="490838654"/>
            </a:xfrm>
            <a:prstGeom prst="roundRect">
              <a:avLst>
                <a:gd name="adj" fmla="val 16667"/>
              </a:avLst>
            </a:prstGeom>
            <a:solidFill>
              <a:srgbClr val="99CC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/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734665472" y="0"/>
              <a:ext cx="678152701" cy="490838654"/>
            </a:xfrm>
            <a:prstGeom prst="roundRect">
              <a:avLst>
                <a:gd name="adj" fmla="val 16667"/>
              </a:avLst>
            </a:prstGeom>
            <a:solidFill>
              <a:srgbClr val="99CC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/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1469330945" y="0"/>
              <a:ext cx="678152701" cy="490838654"/>
            </a:xfrm>
            <a:prstGeom prst="roundRect">
              <a:avLst>
                <a:gd name="adj" fmla="val 16667"/>
              </a:avLst>
            </a:prstGeom>
            <a:solidFill>
              <a:srgbClr val="99CC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/>
            </a:p>
          </p:txBody>
        </p:sp>
        <p:sp>
          <p:nvSpPr>
            <p:cNvPr id="477" name="Google Shape;477;p44"/>
            <p:cNvSpPr txBox="1"/>
            <p:nvPr/>
          </p:nvSpPr>
          <p:spPr>
            <a:xfrm>
              <a:off x="283441770" y="1717935358"/>
              <a:ext cx="1657679927" cy="429548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lang="en-US" sz="2000" b="1" i="0" u="none">
                  <a:latin typeface="Arial"/>
                  <a:ea typeface="Arial"/>
                  <a:cs typeface="Arial"/>
                  <a:sym typeface="Arial"/>
                </a:rPr>
                <a:t>Traditional Stack</a:t>
              </a:r>
              <a:endParaRPr/>
            </a:p>
          </p:txBody>
        </p:sp>
      </p:grpSp>
      <p:grpSp>
        <p:nvGrpSpPr>
          <p:cNvPr id="478" name="Google Shape;478;p44"/>
          <p:cNvGrpSpPr/>
          <p:nvPr/>
        </p:nvGrpSpPr>
        <p:grpSpPr>
          <a:xfrm>
            <a:off x="4761357" y="1958761"/>
            <a:ext cx="2758059" cy="2413359"/>
            <a:chOff x="0" y="0"/>
            <a:chExt cx="2147483647" cy="2147483647"/>
          </a:xfrm>
        </p:grpSpPr>
        <p:sp>
          <p:nvSpPr>
            <p:cNvPr id="479" name="Google Shape;479;p44"/>
            <p:cNvSpPr/>
            <p:nvPr/>
          </p:nvSpPr>
          <p:spPr>
            <a:xfrm>
              <a:off x="0" y="1356273196"/>
              <a:ext cx="2147483553" cy="387506642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Hardware</a:t>
              </a:r>
              <a:endParaRPr/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0" y="452091136"/>
              <a:ext cx="678152701" cy="387506642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OS</a:t>
              </a:r>
              <a:endParaRPr/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0" y="0"/>
              <a:ext cx="678152701" cy="387506642"/>
            </a:xfrm>
            <a:prstGeom prst="roundRect">
              <a:avLst>
                <a:gd name="adj" fmla="val 16667"/>
              </a:avLst>
            </a:prstGeom>
            <a:solidFill>
              <a:srgbClr val="99CC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/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734665472" y="0"/>
              <a:ext cx="678152701" cy="387506642"/>
            </a:xfrm>
            <a:prstGeom prst="roundRect">
              <a:avLst>
                <a:gd name="adj" fmla="val 16667"/>
              </a:avLst>
            </a:prstGeom>
            <a:solidFill>
              <a:srgbClr val="99CC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/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1469330945" y="0"/>
              <a:ext cx="678152701" cy="387506642"/>
            </a:xfrm>
            <a:prstGeom prst="roundRect">
              <a:avLst>
                <a:gd name="adj" fmla="val 16667"/>
              </a:avLst>
            </a:prstGeom>
            <a:solidFill>
              <a:srgbClr val="99CC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0" y="904182166"/>
              <a:ext cx="2147483553" cy="387506642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Hypervisor</a:t>
              </a:r>
              <a:endParaRPr/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734665472" y="452091136"/>
              <a:ext cx="678152701" cy="387506642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OS</a:t>
              </a:r>
              <a:endParaRPr/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1469330945" y="452091136"/>
              <a:ext cx="678152701" cy="387506642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OS</a:t>
              </a:r>
              <a:endParaRPr/>
            </a:p>
          </p:txBody>
        </p:sp>
        <p:sp>
          <p:nvSpPr>
            <p:cNvPr id="487" name="Google Shape;487;p44"/>
            <p:cNvSpPr txBox="1"/>
            <p:nvPr/>
          </p:nvSpPr>
          <p:spPr>
            <a:xfrm>
              <a:off x="267366728" y="1808364440"/>
              <a:ext cx="1654065971" cy="339119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lang="en-US" sz="2000" b="1" i="0" u="none">
                  <a:latin typeface="Arial"/>
                  <a:ea typeface="Arial"/>
                  <a:cs typeface="Arial"/>
                  <a:sym typeface="Arial"/>
                </a:rPr>
                <a:t>Virtualized Stack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Virtualization in General</a:t>
            </a:r>
            <a:endParaRPr/>
          </a:p>
        </p:txBody>
      </p:sp>
      <p:sp>
        <p:nvSpPr>
          <p:cNvPr id="493" name="Google Shape;493;p4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6868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virtual machines: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operating systems where the physical hardware is unavailable,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create new machines, backup machines, etc.,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testing using “clean” installs of operating systems and software,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Emulate more machines than are physically available,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Timeshare lightly loaded systems on one host,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 problems (suspend and resume the problem machine),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migration of virtual machines (shutdown needed or not).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legacy systems!</a:t>
            </a:r>
            <a:endParaRPr/>
          </a:p>
          <a:p>
            <a:pPr marL="342882" marR="0" lvl="0" indent="-1904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5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23</a:t>
            </a:fld>
            <a:endParaRPr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6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the purpose and benefits?</a:t>
            </a:r>
            <a:endParaRPr/>
          </a:p>
        </p:txBody>
      </p:sp>
      <p:sp>
        <p:nvSpPr>
          <p:cNvPr id="500" name="Google Shape;500;p4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 enables companies and applications, which are system infrastructure dependent, to be infrastructure-less.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the Cloud infrastructure on “pay as used and on demand”, all of us can save in capital and operational investment!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can: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their data on the platform instead of on their own desktop PCs and/or on their own servers.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put their applications on the cloud and use the servers within the cloud to do processing and data manipulations etc. </a:t>
            </a:r>
            <a:endParaRPr/>
          </a:p>
        </p:txBody>
      </p:sp>
      <p:sp>
        <p:nvSpPr>
          <p:cNvPr id="501" name="Google Shape;501;p46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Commercial Cloud Offerings</a:t>
            </a:r>
            <a:endParaRPr/>
          </a:p>
        </p:txBody>
      </p:sp>
      <p:pic>
        <p:nvPicPr>
          <p:cNvPr id="507" name="Google Shape;50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62" y="1235075"/>
            <a:ext cx="5421312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6662" y="2155825"/>
            <a:ext cx="35290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53337" y="3514725"/>
            <a:ext cx="989012" cy="155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52587" y="4849812"/>
            <a:ext cx="1857375" cy="69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94162" y="3467100"/>
            <a:ext cx="26543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89650" y="1587500"/>
            <a:ext cx="2695575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29137" y="4979987"/>
            <a:ext cx="1851025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8487" y="3478212"/>
            <a:ext cx="1787525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82875" y="3519487"/>
            <a:ext cx="1131887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0537" y="2290762"/>
            <a:ext cx="433863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7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25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Storage</a:t>
            </a:r>
            <a:endParaRPr/>
          </a:p>
        </p:txBody>
      </p:sp>
      <p:sp>
        <p:nvSpPr>
          <p:cNvPr id="523" name="Google Shape;523;p4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large Web companies are now exploiting the fact that they have data storage capacity that can be hired out to others.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data stored remotely to be temporarily cached on desktop computers, mobile phones or other Internet-linked devices. </a:t>
            </a:r>
            <a:endParaRPr/>
          </a:p>
          <a:p>
            <a:pPr marL="741362" marR="0" lvl="1" indent="-1317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Amazon’s Elastic Compute Cloud (EC2) and Simple Storage Solution (S3) are well known examples</a:t>
            </a: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Mechanical Turk</a:t>
            </a:r>
            <a:endParaRPr/>
          </a:p>
        </p:txBody>
      </p:sp>
      <p:sp>
        <p:nvSpPr>
          <p:cNvPr id="524" name="Google Shape;524;p48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Opportunities and Challenges</a:t>
            </a:r>
            <a:endParaRPr/>
          </a:p>
        </p:txBody>
      </p:sp>
      <p:sp>
        <p:nvSpPr>
          <p:cNvPr id="530" name="Google Shape;530;p4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of the cloud provides a number of opportunities: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enables services to be used without any understanding of their infrastructure.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 works using economies of scale: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potentially lowers the outlay expense for start up companies, as they would no longer need to buy their own software or servers. 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would be by on-demand pricing. 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Vendors and Service providers claim costs by establishing an ongoing revenue stream.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services are stored remotely but accessible from “anywhere”. </a:t>
            </a:r>
            <a:endParaRPr/>
          </a:p>
        </p:txBody>
      </p:sp>
      <p:sp>
        <p:nvSpPr>
          <p:cNvPr id="531" name="Google Shape;531;p49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0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Opportunities and Challenges</a:t>
            </a:r>
            <a:endParaRPr/>
          </a:p>
        </p:txBody>
      </p:sp>
      <p:sp>
        <p:nvSpPr>
          <p:cNvPr id="537" name="Google Shape;537;p50"/>
          <p:cNvSpPr txBox="1">
            <a:spLocks noGrp="1"/>
          </p:cNvSpPr>
          <p:nvPr>
            <p:ph type="body" idx="1"/>
          </p:nvPr>
        </p:nvSpPr>
        <p:spPr>
          <a:xfrm>
            <a:off x="457200" y="1125537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parallel there has been backlash against cloud computing: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cloud computing means dependence on others and that could possibly limit flexibility and innovation: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others are likely become the bigger Internet companies like Google and IBM, who may monopolise the market.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could prove to be a big issue: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still unclear how safe out-sourced data is and when using these services ownership of data is not always clear.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also issues relating to policy and access: 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your data is stored abroad whose policy do you adhere to? 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the remote server goes down? 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then access files? 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have been cases of users being locked out of accounts and losing access to data.</a:t>
            </a:r>
            <a:endParaRPr/>
          </a:p>
          <a:p>
            <a:pPr marL="342882" marR="0" lvl="0" indent="-22858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50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1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Cloud Computing</a:t>
            </a:r>
            <a:endParaRPr/>
          </a:p>
        </p:txBody>
      </p:sp>
      <p:sp>
        <p:nvSpPr>
          <p:cNvPr id="544" name="Google Shape;544;p5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507412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computer costs: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 not need a high-powered and high-priced computer to run cloud computing's web-based applications.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applications run in the cloud, not on the desktop PC, your desktop PC does not need the processing power or hard disk space demanded by traditional desktop software.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are using web-based applications, your PC can be less expensive, with a smaller hard disk, less memory, more efficient processor...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fact, your PC in this scenario does not even need a CD or DVD drive, as no software programs have to be loaded and no document files need to be saved.</a:t>
            </a:r>
            <a:endParaRPr/>
          </a:p>
        </p:txBody>
      </p:sp>
      <p:sp>
        <p:nvSpPr>
          <p:cNvPr id="545" name="Google Shape;545;p51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Cloud Computing?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addition, the platform provides on demand services, that are always on, anywhere, anytime and any place.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for use and as needed, elastic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up and down in capacity and functionalities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hardware and software services are available to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public, enterprises, corporations and businesses markets</a:t>
            </a:r>
            <a:endParaRPr/>
          </a:p>
        </p:txBody>
      </p:sp>
      <p:sp>
        <p:nvSpPr>
          <p:cNvPr id="276" name="Google Shape;276;p25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2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Cloud Computing</a:t>
            </a:r>
            <a:endParaRPr/>
          </a:p>
        </p:txBody>
      </p:sp>
      <p:sp>
        <p:nvSpPr>
          <p:cNvPr id="551" name="Google Shape;551;p5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performance: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few large programs hogging your computer's memory, you will see better performance from your PC.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 in a cloud computing system boot and run faster because they have fewer programs and processes loaded into memory…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software costs: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purchasing expensive software applications, you can get most of what you need for free-ish!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cloud computing applications today, such as the Google Docs suite.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than paying for similar commercial software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alone may be justification for switching to cloud applications.</a:t>
            </a:r>
            <a:endParaRPr/>
          </a:p>
        </p:txBody>
      </p:sp>
      <p:sp>
        <p:nvSpPr>
          <p:cNvPr id="552" name="Google Shape;552;p52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3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Cloud Computing</a:t>
            </a:r>
            <a:endParaRPr/>
          </a:p>
        </p:txBody>
      </p:sp>
      <p:sp>
        <p:nvSpPr>
          <p:cNvPr id="558" name="Google Shape;558;p5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 software updates: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advantage to cloud computing is that you are no longer faced with choosing between obsolete software and high upgrade costs.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application is web-based, updates happen automatically 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the next time you log into the cloud.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access a web-based application, you get the latest version 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needing to pay for or download an upgrade.</a:t>
            </a:r>
            <a:endParaRPr/>
          </a:p>
          <a:p>
            <a:pPr marL="1141412" marR="0" lvl="2" indent="-12541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document format compatibility.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 not have to worry about the documents you create on your machine being compatible with other users' applications or OSes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potentially no format incompatibilities when everyone is sharing documents and applications in the cloud.</a:t>
            </a:r>
            <a:endParaRPr/>
          </a:p>
        </p:txBody>
      </p:sp>
      <p:sp>
        <p:nvSpPr>
          <p:cNvPr id="559" name="Google Shape;559;p53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4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Cloud Computing</a:t>
            </a:r>
            <a:endParaRPr/>
          </a:p>
        </p:txBody>
      </p:sp>
      <p:sp>
        <p:nvSpPr>
          <p:cNvPr id="565" name="Google Shape;565;p54"/>
          <p:cNvSpPr txBox="1">
            <a:spLocks noGrp="1"/>
          </p:cNvSpPr>
          <p:nvPr>
            <p:ph type="body" idx="1"/>
          </p:nvPr>
        </p:nvSpPr>
        <p:spPr>
          <a:xfrm>
            <a:off x="457200" y="1196975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Unlimited storage capacity: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 offers virtually limitless storage.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computer's current 1 Tbyte hard drive is small compared to the hundreds of Pbytes available in the cloud.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data reliability: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desktop computing, in which if a hard disk crashes and destroy all your valuable data, a computer crashing in the cloud should not affect the storage of your data.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your personal computer crashes, all your data is still out there in the cloud, still accessible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world where few individual desktop PC users back up their data on a regular basis, cloud computing is a data-safe computing platform!</a:t>
            </a:r>
            <a:endParaRPr/>
          </a:p>
        </p:txBody>
      </p:sp>
      <p:sp>
        <p:nvSpPr>
          <p:cNvPr id="566" name="Google Shape;566;p54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5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Cloud Computing</a:t>
            </a:r>
            <a:endParaRPr/>
          </a:p>
        </p:txBody>
      </p:sp>
      <p:sp>
        <p:nvSpPr>
          <p:cNvPr id="572" name="Google Shape;572;p5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36295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Universal document access: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not a problem with cloud computing, because you do not take your documents with you.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Instead, they stay in the cloud, and you can access them whenever you have a computer and an Internet connection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are instantly available from wherever you are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 version availability: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edit a document at home, that edited version is what you see when you access the document at work.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cloud always hosts the latest version of your documents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long as you are connected, you are not in danger of having an outdated version</a:t>
            </a:r>
            <a:endParaRPr/>
          </a:p>
        </p:txBody>
      </p:sp>
      <p:sp>
        <p:nvSpPr>
          <p:cNvPr id="573" name="Google Shape;573;p55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6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Cloud Computing</a:t>
            </a:r>
            <a:endParaRPr/>
          </a:p>
        </p:txBody>
      </p:sp>
      <p:sp>
        <p:nvSpPr>
          <p:cNvPr id="579" name="Google Shape;579;p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435975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group collaboration: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documents leads directly to better collaboration.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users do this as it is an important advantages of cloud computing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users can collaborate easily on documents and projects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independence.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no longer tethered to a single computer or network.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to computers, applications and documents follow you through the cloud.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to a portable device, and your applications and documents are still available.</a:t>
            </a:r>
            <a:endParaRPr/>
          </a:p>
        </p:txBody>
      </p:sp>
      <p:sp>
        <p:nvSpPr>
          <p:cNvPr id="580" name="Google Shape;580;p56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7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Disadvantages of Cloud Computing</a:t>
            </a:r>
            <a:endParaRPr/>
          </a:p>
        </p:txBody>
      </p:sp>
      <p:sp>
        <p:nvSpPr>
          <p:cNvPr id="586" name="Google Shape;586;p5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 constant Internet connection: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 is impossible if you cannot connect to the Internet.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you use the Internet to connect to both your applications and documents, if you do not have an Internet connection you cannot access anything, even your own documents.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dead Internet connection means no work and in areas where Internet connections are few or inherently unreliable, this could be a deal-breaker. </a:t>
            </a:r>
            <a:endParaRPr/>
          </a:p>
        </p:txBody>
      </p:sp>
      <p:sp>
        <p:nvSpPr>
          <p:cNvPr id="587" name="Google Shape;587;p57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8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Disadvantages of Cloud Computing</a:t>
            </a:r>
            <a:endParaRPr/>
          </a:p>
        </p:txBody>
      </p:sp>
      <p:sp>
        <p:nvSpPr>
          <p:cNvPr id="593" name="Google Shape;593;p5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work well with low-speed connections: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a low-speed Internet connection, such as that found with dial-up services, makes cloud computing painful at best and often impossible.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Web-based applications require a lot of bandwidth to download, as do large documents.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might be limited: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situation is bound to change, but today many web-based applications simply are not as full-featured as their desktop-based applications.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you can do a lot more with Microsoft PowerPoint than with Google Presentation's web-based offering</a:t>
            </a:r>
            <a:endParaRPr/>
          </a:p>
          <a:p>
            <a:pPr marL="342882" marR="0" lvl="0" indent="-2158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58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9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Disadvantages of Cloud Computing</a:t>
            </a:r>
            <a:endParaRPr/>
          </a:p>
        </p:txBody>
      </p:sp>
      <p:sp>
        <p:nvSpPr>
          <p:cNvPr id="600" name="Google Shape;600;p5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slow: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with a fast connection, web-based applications can sometimes be slower than accessing a similar software program on your desktop PC.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about the program, from the interface to the current document, has to be sent back and forth from your computer to the computers in the cloud.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cloud servers happen to be backed up at that moment, or if the Internet is having a slow day, you would not get the instantaneous access you might expect from desktop applications.</a:t>
            </a:r>
            <a:endParaRPr/>
          </a:p>
        </p:txBody>
      </p:sp>
      <p:sp>
        <p:nvSpPr>
          <p:cNvPr id="601" name="Google Shape;601;p59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0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Disadvantages of Cloud Computing</a:t>
            </a:r>
            <a:endParaRPr/>
          </a:p>
        </p:txBody>
      </p:sp>
      <p:sp>
        <p:nvSpPr>
          <p:cNvPr id="607" name="Google Shape;607;p6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57885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Stored data might not be secure: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cloud computing, all your data is stored on the cloud. 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questions is How secure is the cloud?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unauthorised users gain access to your confidential data?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data can be lost: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Theoretically, data stored in the cloud is safe, replicated across multiple machines.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on the off chance that your data goes missing, you have no physical or local backup. 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simply, relying on the cloud puts you at risk if the cloud lets you down.</a:t>
            </a:r>
            <a:endParaRPr/>
          </a:p>
        </p:txBody>
      </p:sp>
      <p:sp>
        <p:nvSpPr>
          <p:cNvPr id="608" name="Google Shape;608;p60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1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Disadvantages of Cloud Computing</a:t>
            </a:r>
            <a:endParaRPr/>
          </a:p>
        </p:txBody>
      </p:sp>
      <p:sp>
        <p:nvSpPr>
          <p:cNvPr id="614" name="Google Shape;614;p61"/>
          <p:cNvSpPr txBox="1">
            <a:spLocks noGrp="1"/>
          </p:cNvSpPr>
          <p:nvPr>
            <p:ph type="body" idx="1"/>
          </p:nvPr>
        </p:nvSpPr>
        <p:spPr>
          <a:xfrm>
            <a:off x="457200" y="1196975"/>
            <a:ext cx="857885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Concerns: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cloud systems uses different protocols and different APIs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not be possible to run applications between cloud based systems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has created its own DB system (not SQL 92), and workflow system (many popular workflow systems out there)</a:t>
            </a:r>
            <a:endParaRPr/>
          </a:p>
          <a:p>
            <a:pPr marL="1141412" marR="0" lvl="2" indent="-2270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your normal applications will have to be adapted to execute on these platforms.</a:t>
            </a:r>
            <a:endParaRPr/>
          </a:p>
          <a:p>
            <a:pPr marL="342882" marR="0" lvl="0" indent="-2158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61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/>
          <p:nvPr/>
        </p:nvSpPr>
        <p:spPr>
          <a:xfrm>
            <a:off x="762000" y="914400"/>
            <a:ext cx="7315200" cy="4038600"/>
          </a:xfrm>
          <a:custGeom>
            <a:avLst/>
            <a:gdLst/>
            <a:ahLst/>
            <a:cxnLst/>
            <a:rect l="l" t="t" r="r" b="b"/>
            <a:pathLst>
              <a:path w="43200" h="43200" extrusionOk="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chemeClr val="lt2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" name="Google Shape;282;p26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Cloud Computing</a:t>
            </a:r>
            <a:endParaRPr/>
          </a:p>
        </p:txBody>
      </p:sp>
      <p:sp>
        <p:nvSpPr>
          <p:cNvPr id="283" name="Google Shape;283;p26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4</a:t>
            </a:fld>
            <a:endParaRPr/>
          </a:p>
        </p:txBody>
      </p:sp>
      <p:pic>
        <p:nvPicPr>
          <p:cNvPr id="284" name="Google Shape;284;p26" descr="C:\Documents and Settings\hemaj\Local Settings\Temporary Internet Files\Content.IE5\94AVCMI7\MC900016667[1]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1676400"/>
            <a:ext cx="1441450" cy="151606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 txBox="1"/>
          <p:nvPr/>
        </p:nvSpPr>
        <p:spPr>
          <a:xfrm>
            <a:off x="5224462" y="3187700"/>
            <a:ext cx="2474912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NETWORK</a:t>
            </a:r>
            <a:endParaRPr sz="16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6" name="Google Shape;286;p26" descr="C:\Documents and Settings\hemaj\Local Settings\Temporary Internet Files\Content.IE5\QAMRBPPQ\MC900434845[1]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2286000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6" descr="C:\Documents and Settings\hemaj\Local Settings\Temporary Internet Files\Content.IE5\6LL7HR2V\MC900197438[1].wm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3800" y="2895600"/>
            <a:ext cx="14478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6"/>
          <p:cNvSpPr txBox="1"/>
          <p:nvPr/>
        </p:nvSpPr>
        <p:spPr>
          <a:xfrm>
            <a:off x="1414462" y="3876675"/>
            <a:ext cx="2395537" cy="68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STORAGE (DATABASE)</a:t>
            </a:r>
            <a:endParaRPr sz="16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3925887" y="4486275"/>
            <a:ext cx="1182687" cy="4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SERVERS</a:t>
            </a:r>
            <a:endParaRPr sz="16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0" name="Google Shape;290;p26" descr="C:\Documents and Settings\hemaj\Local Settings\Temporary Internet Files\Content.IE5\6LL7HR2V\MC900149562[1].wm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57600" y="1600200"/>
            <a:ext cx="1314450" cy="11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6"/>
          <p:cNvSpPr txBox="1"/>
          <p:nvPr/>
        </p:nvSpPr>
        <p:spPr>
          <a:xfrm>
            <a:off x="2097087" y="1663700"/>
            <a:ext cx="1182687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SERVICES</a:t>
            </a:r>
            <a:endParaRPr sz="16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3395662" y="1358900"/>
            <a:ext cx="1633537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APPLICATIONS</a:t>
            </a:r>
            <a:endParaRPr sz="16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838200" y="5181600"/>
            <a:ext cx="76200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4" name="Google Shape;294;p26"/>
          <p:cNvCxnSpPr/>
          <p:nvPr/>
        </p:nvCxnSpPr>
        <p:spPr>
          <a:xfrm rot="10800000" flipH="1">
            <a:off x="5181600" y="2590800"/>
            <a:ext cx="609600" cy="1143000"/>
          </a:xfrm>
          <a:prstGeom prst="straightConnector1">
            <a:avLst/>
          </a:prstGeom>
          <a:noFill/>
          <a:ln w="25400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5" name="Google Shape;295;p26"/>
          <p:cNvCxnSpPr/>
          <p:nvPr/>
        </p:nvCxnSpPr>
        <p:spPr>
          <a:xfrm rot="10800000">
            <a:off x="4972050" y="2174875"/>
            <a:ext cx="819150" cy="415925"/>
          </a:xfrm>
          <a:prstGeom prst="straightConnector1">
            <a:avLst/>
          </a:prstGeom>
          <a:noFill/>
          <a:ln w="25400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6" name="Google Shape;296;p26"/>
          <p:cNvCxnSpPr/>
          <p:nvPr/>
        </p:nvCxnSpPr>
        <p:spPr>
          <a:xfrm rot="10800000" flipH="1">
            <a:off x="2438400" y="2260600"/>
            <a:ext cx="266700" cy="101600"/>
          </a:xfrm>
          <a:prstGeom prst="straightConnector1">
            <a:avLst/>
          </a:prstGeom>
          <a:noFill/>
          <a:ln w="25400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7" name="Google Shape;297;p26"/>
          <p:cNvCxnSpPr/>
          <p:nvPr/>
        </p:nvCxnSpPr>
        <p:spPr>
          <a:xfrm rot="10800000">
            <a:off x="2971800" y="3200400"/>
            <a:ext cx="762000" cy="685800"/>
          </a:xfrm>
          <a:prstGeom prst="straightConnector1">
            <a:avLst/>
          </a:prstGeom>
          <a:noFill/>
          <a:ln w="25400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8" name="Google Shape;298;p26"/>
          <p:cNvCxnSpPr/>
          <p:nvPr/>
        </p:nvCxnSpPr>
        <p:spPr>
          <a:xfrm flipH="1">
            <a:off x="2667000" y="1905000"/>
            <a:ext cx="990600" cy="152400"/>
          </a:xfrm>
          <a:prstGeom prst="straightConnector1">
            <a:avLst/>
          </a:prstGeom>
          <a:noFill/>
          <a:ln w="25400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99" name="Google Shape;299;p26"/>
          <p:cNvSpPr txBox="1"/>
          <p:nvPr/>
        </p:nvSpPr>
        <p:spPr>
          <a:xfrm>
            <a:off x="457200" y="6400800"/>
            <a:ext cx="570865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mic Sans MS"/>
              <a:buNone/>
            </a:pPr>
            <a:r>
              <a:rPr lang="en-US" sz="9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Adopted from: Effectively and Securely Using the Cloud Computing Paradigm by peter Mell, Tim Grance</a:t>
            </a:r>
            <a:endParaRPr/>
          </a:p>
        </p:txBody>
      </p:sp>
      <p:sp>
        <p:nvSpPr>
          <p:cNvPr id="300" name="Google Shape;300;p2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1381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13811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13811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13811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13811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pool of configurable computing resources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On-demand network access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Provisioned by the Service Provider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2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Future</a:t>
            </a:r>
            <a:endParaRPr/>
          </a:p>
        </p:txBody>
      </p:sp>
      <p:sp>
        <p:nvSpPr>
          <p:cNvPr id="621" name="Google Shape;621;p6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of the activities loosely grouped together under cloud computing have already been happening and centralised computing activity is not a new phenomena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Computing was the last research-led centralised approach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 there are concerns that the mainstream adoption of cloud computing could cause many problems for users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new open source systems appearing that you can install and run on your local cluster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 run a variety of applications on these systems</a:t>
            </a:r>
            <a:endParaRPr/>
          </a:p>
          <a:p>
            <a:pPr marL="342882" marR="0" lvl="0" indent="-21588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62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>
            <a:spLocks noGrp="1"/>
          </p:cNvSpPr>
          <p:nvPr>
            <p:ph type="title"/>
          </p:nvPr>
        </p:nvSpPr>
        <p:spPr>
          <a:xfrm>
            <a:off x="1752601" y="76200"/>
            <a:ext cx="7239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Definition By NIST</a:t>
            </a:r>
            <a:endParaRPr/>
          </a:p>
        </p:txBody>
      </p:sp>
      <p:sp>
        <p:nvSpPr>
          <p:cNvPr id="307" name="Google Shape;307;p27"/>
          <p:cNvSpPr txBox="1">
            <a:spLocks noGrp="1"/>
          </p:cNvSpPr>
          <p:nvPr>
            <p:ph type="sldNum" idx="12"/>
          </p:nvPr>
        </p:nvSpPr>
        <p:spPr>
          <a:xfrm>
            <a:off x="6553200" y="6340475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5</a:t>
            </a:fld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381000" y="1235075"/>
            <a:ext cx="8305800" cy="5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The U.S. National Institute of Standards and Technology (NIST) deﬁnes cloud computing as: </a:t>
            </a:r>
            <a:endParaRPr sz="24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2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Cloud computing is a model for enabling ubiquitous, convenient, on-demand network access to a shared pool of conﬁgurable computing resources (e.g., networks, servers, storage, applications, and services) that can be rapidly provisioned and released with minimal management effort or service provider interaction.</a:t>
            </a:r>
            <a:endParaRPr sz="20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882" lvl="0" indent="-19048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rgbClr val="FFFFFF"/>
                </a:solidFill>
              </a:rPr>
              <a:t>Cloud characteristics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28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Rapid elasticity </a:t>
            </a:r>
            <a:endParaRPr sz="2400"/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You can go from 5 servers to 50 or from 50 servers to 5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Measured service </a:t>
            </a:r>
            <a:endParaRPr sz="2400"/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You pay for what you use  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On-demand self-service </a:t>
            </a:r>
            <a:endParaRPr sz="2400"/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You get elasticity automatically  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Ubiquitous network access </a:t>
            </a:r>
            <a:endParaRPr sz="2400"/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You can access the cloud from anywhere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Location-independent resource pooling </a:t>
            </a:r>
            <a:endParaRPr sz="2400"/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You work with virtual machines that could be hosted anywhere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Architecture</a:t>
            </a:r>
            <a:endParaRPr/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098550"/>
            <a:ext cx="7983537" cy="578643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9"/>
          <p:cNvSpPr txBox="1"/>
          <p:nvPr/>
        </p:nvSpPr>
        <p:spPr>
          <a:xfrm>
            <a:off x="6553200" y="6340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fld id="{00000000-1234-1234-1234-123412341234}" type="slidenum">
              <a:rPr lang="en-US" sz="12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mic Sans MS"/>
                <a:buNone/>
              </a:pPr>
              <a:t>7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Questrial"/>
              <a:buNone/>
            </a:pPr>
            <a:r>
              <a:rPr lang="en-US" sz="4800" b="1">
                <a:solidFill>
                  <a:srgbClr val="0070C0"/>
                </a:solidFill>
              </a:rPr>
              <a:t>CLOUD COMPONENTS</a:t>
            </a:r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1"/>
          </p:nvPr>
        </p:nvSpPr>
        <p:spPr>
          <a:xfrm>
            <a:off x="0" y="1015068"/>
            <a:ext cx="9144000" cy="58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</a:pPr>
            <a:r>
              <a:rPr lang="en-US" sz="4000" b="1"/>
              <a:t>3 components</a:t>
            </a:r>
            <a:endParaRPr/>
          </a:p>
          <a:p>
            <a:pPr marL="685800" lvl="1" indent="-254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3200"/>
              <a:t>Clients</a:t>
            </a:r>
            <a:endParaRPr/>
          </a:p>
          <a:p>
            <a:pPr marL="685800" lvl="1" indent="-254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3200"/>
              <a:t>Datacenter</a:t>
            </a:r>
            <a:endParaRPr/>
          </a:p>
          <a:p>
            <a:pPr marL="685800" lvl="1" indent="-254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3200"/>
              <a:t>Distributed servers</a:t>
            </a: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Questrial"/>
              <a:buNone/>
            </a:pPr>
            <a:r>
              <a:rPr lang="en-US" sz="4800" b="1">
                <a:solidFill>
                  <a:srgbClr val="0070C0"/>
                </a:solidFill>
              </a:rPr>
              <a:t>CLOUD COMPONENTS</a:t>
            </a:r>
            <a:endParaRPr/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0" y="838899"/>
            <a:ext cx="9144000" cy="6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Clients</a:t>
            </a:r>
            <a:endParaRPr/>
          </a:p>
          <a:p>
            <a:pPr marL="685800" lvl="1" indent="-158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Mobile</a:t>
            </a:r>
            <a:endParaRPr sz="2400"/>
          </a:p>
          <a:p>
            <a:pPr marL="1143000" lvl="2" indent="-190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SmartPhones, Tablets, Service Hubs</a:t>
            </a:r>
            <a:endParaRPr sz="2400"/>
          </a:p>
          <a:p>
            <a:pPr marL="685800" lvl="1" indent="-158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Thin</a:t>
            </a:r>
            <a:r>
              <a:rPr lang="en-US" sz="2400"/>
              <a:t> </a:t>
            </a:r>
            <a:endParaRPr sz="2400"/>
          </a:p>
          <a:p>
            <a:pPr marL="1143000" lvl="2" indent="-190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 internal hard drives, lets servers do all work, displays info</a:t>
            </a:r>
            <a:endParaRPr sz="2400"/>
          </a:p>
          <a:p>
            <a:pPr marL="685800" lvl="1" indent="-158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Thick</a:t>
            </a:r>
            <a:endParaRPr sz="2400"/>
          </a:p>
          <a:p>
            <a:pPr marL="1143000" lvl="2" indent="-190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Laptops, desktop computers</a:t>
            </a:r>
            <a:endParaRPr sz="2400"/>
          </a:p>
          <a:p>
            <a:pPr marL="685800" lvl="1" indent="-158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Which is the best?</a:t>
            </a:r>
            <a:endParaRPr sz="2400"/>
          </a:p>
          <a:p>
            <a:pPr marL="1143000" lvl="2" indent="-190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Thin - lower costs, security, power consumption, easy to replace, less noise</a:t>
            </a:r>
            <a:endParaRPr sz="2400"/>
          </a:p>
          <a:p>
            <a:pPr marL="1143000" lvl="2" indent="-85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</a:pPr>
            <a:endParaRPr sz="240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sldNum" idx="12"/>
          </p:nvPr>
        </p:nvSpPr>
        <p:spPr>
          <a:xfrm>
            <a:off x="7707241" y="5883274"/>
            <a:ext cx="5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UN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UN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2838</Words>
  <PresentationFormat>عرض على الشاشة (3:4)‏</PresentationFormat>
  <Paragraphs>361</Paragraphs>
  <Slides>40</Slides>
  <Notes>40</Notes>
  <HiddenSlides>1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سمة</vt:lpstr>
      </vt:variant>
      <vt:variant>
        <vt:i4>3</vt:i4>
      </vt:variant>
      <vt:variant>
        <vt:lpstr>عناوين الشرائح</vt:lpstr>
      </vt:variant>
      <vt:variant>
        <vt:i4>40</vt:i4>
      </vt:variant>
    </vt:vector>
  </HeadingPairs>
  <TitlesOfParts>
    <vt:vector size="48" baseType="lpstr">
      <vt:lpstr>Arial</vt:lpstr>
      <vt:lpstr>Calibri</vt:lpstr>
      <vt:lpstr>Comic Sans MS</vt:lpstr>
      <vt:lpstr>Questrial</vt:lpstr>
      <vt:lpstr>Times New Roman</vt:lpstr>
      <vt:lpstr>1_UNR</vt:lpstr>
      <vt:lpstr>2_UNR</vt:lpstr>
      <vt:lpstr>Circuit</vt:lpstr>
      <vt:lpstr>Lecture 15: Cloud Computing</vt:lpstr>
      <vt:lpstr>What is Cloud Computing?</vt:lpstr>
      <vt:lpstr>What is Cloud Computing?</vt:lpstr>
      <vt:lpstr>What is Cloud Computing</vt:lpstr>
      <vt:lpstr>Cloud Definition By NIST</vt:lpstr>
      <vt:lpstr>Cloud characteristics  </vt:lpstr>
      <vt:lpstr>Cloud Architecture</vt:lpstr>
      <vt:lpstr>CLOUD COMPONENTS</vt:lpstr>
      <vt:lpstr>CLOUD COMPONENTS</vt:lpstr>
      <vt:lpstr>DATA CENTER</vt:lpstr>
      <vt:lpstr>DISTRIBUTED SERVERS</vt:lpstr>
      <vt:lpstr>TYPES OF CLOUDS</vt:lpstr>
      <vt:lpstr>Cloud Service Models</vt:lpstr>
      <vt:lpstr>Different Cloud Computing Layers‏</vt:lpstr>
      <vt:lpstr>Cloud services  </vt:lpstr>
      <vt:lpstr>Cloud services  </vt:lpstr>
      <vt:lpstr>Machines in the cloud  </vt:lpstr>
      <vt:lpstr>Storage in the cloud </vt:lpstr>
      <vt:lpstr>Databases in the cloud </vt:lpstr>
      <vt:lpstr>Software as a Service (SaaS)</vt:lpstr>
      <vt:lpstr>Virtualization</vt:lpstr>
      <vt:lpstr>Virtual Machines</vt:lpstr>
      <vt:lpstr>Virtualization in General</vt:lpstr>
      <vt:lpstr>What is the purpose and benefits?</vt:lpstr>
      <vt:lpstr>Some Commercial Cloud Offerings</vt:lpstr>
      <vt:lpstr>Cloud Storage</vt:lpstr>
      <vt:lpstr>Opportunities and Challenges</vt:lpstr>
      <vt:lpstr>Opportunities and Challenges</vt:lpstr>
      <vt:lpstr>Advantages of Cloud Computing</vt:lpstr>
      <vt:lpstr>Advantages of Cloud Computing</vt:lpstr>
      <vt:lpstr>Advantages of Cloud Computing</vt:lpstr>
      <vt:lpstr>Advantages of Cloud Computing</vt:lpstr>
      <vt:lpstr>Advantages of Cloud Computing</vt:lpstr>
      <vt:lpstr>Advantages of Cloud Computing</vt:lpstr>
      <vt:lpstr>Disadvantages of Cloud Computing</vt:lpstr>
      <vt:lpstr>Disadvantages of Cloud Computing</vt:lpstr>
      <vt:lpstr>Disadvantages of Cloud Computing</vt:lpstr>
      <vt:lpstr>Disadvantages of Cloud Computing</vt:lpstr>
      <vt:lpstr>Disadvantages of Cloud Computing</vt:lpstr>
      <vt:lpstr>The Future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15: Cloud Computing</dc:title>
  <dc:creator>abdulrahman aljabr</dc:creator>
  <cp:lastModifiedBy>L</cp:lastModifiedBy>
  <cp:revision>1</cp:revision>
  <dcterms:modified xsi:type="dcterms:W3CDTF">2020-03-09T16:45:13Z</dcterms:modified>
</cp:coreProperties>
</file>