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62" r:id="rId3"/>
    <p:sldId id="257" r:id="rId4"/>
    <p:sldId id="261" r:id="rId5"/>
    <p:sldId id="258" r:id="rId6"/>
    <p:sldId id="259" r:id="rId7"/>
    <p:sldId id="268" r:id="rId8"/>
    <p:sldId id="267" r:id="rId9"/>
    <p:sldId id="266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4F24-D172-4A90-AFBE-E38F04EB78D6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92F15-25E2-481E-84F5-AB8452853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92F15-25E2-481E-84F5-AB8452853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28C200-0E84-4F56-9936-680F55611E73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76D7A7-141E-447B-AB2D-79D7C3CCDE7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tanderbank.com/us/perso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 Santander Customer Satisfaction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SEA DAT02</a:t>
            </a:r>
          </a:p>
          <a:p>
            <a:r>
              <a:rPr lang="en-US" dirty="0" smtClean="0"/>
              <a:t>(THIS PERSON IS NAMED RACHEL CHEN)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at some more slightly deeper glances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0050"/>
            <a:ext cx="3657600" cy="25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227521"/>
            <a:ext cx="3657600" cy="33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0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everything else.</a:t>
            </a:r>
          </a:p>
          <a:p>
            <a:r>
              <a:rPr lang="en-US" dirty="0" smtClean="0"/>
              <a:t>Determine how other features relate to one another if there are more relationships I haven’t figured out yet.</a:t>
            </a:r>
            <a:endParaRPr lang="en-US" dirty="0" smtClean="0"/>
          </a:p>
          <a:p>
            <a:r>
              <a:rPr lang="en-US" dirty="0" smtClean="0"/>
              <a:t>Narrow down potential features as much as possible.</a:t>
            </a:r>
          </a:p>
          <a:p>
            <a:r>
              <a:rPr lang="en-US" dirty="0" smtClean="0"/>
              <a:t>Cross validate within train.csv before attempting to predict test.csv.</a:t>
            </a:r>
          </a:p>
        </p:txBody>
      </p:sp>
    </p:spTree>
    <p:extLst>
      <p:ext uri="{BB962C8B-B14F-4D97-AF65-F5344CB8AC3E}">
        <p14:creationId xmlns:p14="http://schemas.microsoft.com/office/powerpoint/2010/main" val="187471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Santander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Santander Group is a Spanish banking group.</a:t>
            </a:r>
          </a:p>
          <a:p>
            <a:r>
              <a:rPr lang="en-US" dirty="0" smtClean="0"/>
              <a:t>It’s pretty huge.</a:t>
            </a:r>
          </a:p>
          <a:p>
            <a:r>
              <a:rPr lang="en-US" dirty="0" err="1" smtClean="0"/>
              <a:t>Uuuuh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Santander </a:t>
            </a:r>
            <a:r>
              <a:rPr lang="en-US" dirty="0"/>
              <a:t>Bank, N. A</a:t>
            </a:r>
            <a:r>
              <a:rPr lang="en-US" dirty="0" smtClean="0"/>
              <a:t>. is the North American subsidiary but this is irrelevant.</a:t>
            </a:r>
          </a:p>
        </p:txBody>
      </p:sp>
    </p:spTree>
    <p:extLst>
      <p:ext uri="{BB962C8B-B14F-4D97-AF65-F5344CB8AC3E}">
        <p14:creationId xmlns:p14="http://schemas.microsoft.com/office/powerpoint/2010/main" val="179480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customers are happy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frontline support teams to C-suites, customer satisfaction is a key measure of success. Unhappy customers don't stick around. What's more, unhappy customers rarely voice their dissatisfaction before leaving.</a:t>
            </a:r>
          </a:p>
          <a:p>
            <a:r>
              <a:rPr lang="en-US" dirty="0">
                <a:hlinkClick r:id="rId2"/>
              </a:rPr>
              <a:t>Santander Bank</a:t>
            </a:r>
            <a:r>
              <a:rPr lang="en-US" dirty="0"/>
              <a:t> is asking </a:t>
            </a:r>
            <a:r>
              <a:rPr lang="en-US" dirty="0" err="1"/>
              <a:t>Kagglers</a:t>
            </a:r>
            <a:r>
              <a:rPr lang="en-US" dirty="0"/>
              <a:t> to help them identify dissatisfied customers early in their relationship. Doing so would allow Santander to take proactive steps to improve a customer's happiness before it's too late.</a:t>
            </a:r>
          </a:p>
          <a:p>
            <a:r>
              <a:rPr lang="en-US" dirty="0"/>
              <a:t>In this competition, you'll work with hundreds of anonymized features to predict if a customer is satisfied or dissatisfied with their banking experience.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Tl;dr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which customers are likely to leave Santander </a:t>
            </a:r>
            <a:r>
              <a:rPr lang="en-US" dirty="0" smtClean="0"/>
              <a:t>bank (binary response: 0 for happy, 1 for unhappy) </a:t>
            </a:r>
            <a:r>
              <a:rPr lang="en-US" dirty="0" smtClean="0"/>
              <a:t>based on given data containing demographic features and an account of each customer’s finances and bank </a:t>
            </a:r>
            <a:r>
              <a:rPr lang="en-US" dirty="0" smtClean="0"/>
              <a:t>services usage </a:t>
            </a:r>
            <a:r>
              <a:rPr lang="en-US" dirty="0" smtClean="0"/>
              <a:t>over a period of three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9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/>
              <a:t>data at a glance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at least been provided by Santander </a:t>
            </a:r>
            <a:r>
              <a:rPr lang="en-US" dirty="0" smtClean="0"/>
              <a:t>Bank.</a:t>
            </a:r>
          </a:p>
          <a:p>
            <a:r>
              <a:rPr lang="en-US" dirty="0" smtClean="0"/>
              <a:t>Training </a:t>
            </a:r>
            <a:r>
              <a:rPr lang="en-US" dirty="0" smtClean="0"/>
              <a:t>and testing data already split into train.csv and test.csv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There’s </a:t>
            </a:r>
            <a:r>
              <a:rPr lang="en-US" dirty="0" smtClean="0"/>
              <a:t>no data dictionary provided.</a:t>
            </a:r>
            <a:endParaRPr lang="en-US" dirty="0" smtClean="0"/>
          </a:p>
          <a:p>
            <a:r>
              <a:rPr lang="en-US" dirty="0" smtClean="0"/>
              <a:t>The features are also all in Spanish.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Nationality, age, use of various bank products, mortgages, balances, wages, fees, stocks(?), duration of implementation or use of product,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types of features, different variables for each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imp_ent_varX</a:t>
            </a:r>
            <a:r>
              <a:rPr lang="en-US" dirty="0" smtClean="0"/>
              <a:t>, delta_imp_amort_varX_1y3, </a:t>
            </a:r>
            <a:r>
              <a:rPr lang="en-US" dirty="0" err="1" smtClean="0"/>
              <a:t>num_meses_varX</a:t>
            </a:r>
            <a:r>
              <a:rPr lang="en-US" dirty="0" smtClean="0"/>
              <a:t>, where X is a positive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0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data </a:t>
            </a:r>
            <a:r>
              <a:rPr lang="en-US" sz="3600" dirty="0" smtClean="0"/>
              <a:t>at another glance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train.csv original shape = </a:t>
            </a:r>
            <a:r>
              <a:rPr lang="en-US" dirty="0"/>
              <a:t>(</a:t>
            </a:r>
            <a:r>
              <a:rPr lang="en-US" dirty="0" smtClean="0"/>
              <a:t>76020, </a:t>
            </a:r>
            <a:r>
              <a:rPr lang="en-US" dirty="0"/>
              <a:t>371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test.csv original shape = (75818, 370</a:t>
            </a:r>
            <a:r>
              <a:rPr lang="en-US" dirty="0" smtClean="0"/>
              <a:t>)</a:t>
            </a:r>
          </a:p>
          <a:p>
            <a:r>
              <a:rPr lang="en-US" dirty="0"/>
              <a:t>According to train.csv, 4% of customers are discontent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“Delta” features have errors coded as 9999999999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mostly 0’s, occasional -1 and 9999999999.</a:t>
            </a:r>
          </a:p>
          <a:p>
            <a:r>
              <a:rPr lang="en-US" dirty="0" smtClean="0"/>
              <a:t>Nationality </a:t>
            </a:r>
            <a:r>
              <a:rPr lang="en-US" dirty="0" smtClean="0"/>
              <a:t>feature </a:t>
            </a:r>
            <a:r>
              <a:rPr lang="en-US" dirty="0" smtClean="0"/>
              <a:t>has errors coded as -999999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few seemingly all-zero columns.</a:t>
            </a:r>
          </a:p>
          <a:p>
            <a:pPr lvl="1"/>
            <a:r>
              <a:rPr lang="en-US" dirty="0" err="1"/>
              <a:t>importe</a:t>
            </a:r>
            <a:r>
              <a:rPr lang="en-US" dirty="0"/>
              <a:t> </a:t>
            </a:r>
            <a:r>
              <a:rPr lang="en-US" dirty="0" err="1" smtClean="0"/>
              <a:t>amortización</a:t>
            </a:r>
            <a:r>
              <a:rPr lang="en-US" dirty="0" smtClean="0"/>
              <a:t>, </a:t>
            </a:r>
            <a:r>
              <a:rPr lang="en-US" dirty="0" err="1" smtClean="0"/>
              <a:t>importe</a:t>
            </a:r>
            <a:r>
              <a:rPr lang="en-US" dirty="0" smtClean="0"/>
              <a:t> </a:t>
            </a:r>
            <a:r>
              <a:rPr lang="en-US" dirty="0" err="1" smtClean="0"/>
              <a:t>reembolso</a:t>
            </a:r>
            <a:r>
              <a:rPr lang="en-US" dirty="0" smtClean="0"/>
              <a:t>, </a:t>
            </a:r>
            <a:r>
              <a:rPr lang="en-US" dirty="0" err="1"/>
              <a:t>número</a:t>
            </a:r>
            <a:r>
              <a:rPr lang="en-US" dirty="0"/>
              <a:t> </a:t>
            </a:r>
            <a:r>
              <a:rPr lang="en-US" dirty="0" err="1" smtClean="0"/>
              <a:t>reembolso</a:t>
            </a:r>
            <a:r>
              <a:rPr lang="en-US" dirty="0" smtClean="0"/>
              <a:t>,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endParaRPr lang="en-US" dirty="0" smtClean="0"/>
          </a:p>
          <a:p>
            <a:r>
              <a:rPr lang="en-US" dirty="0" smtClean="0"/>
              <a:t>Some columns are the sums of other columns.</a:t>
            </a:r>
          </a:p>
        </p:txBody>
      </p:sp>
    </p:spTree>
    <p:extLst>
      <p:ext uri="{BB962C8B-B14F-4D97-AF65-F5344CB8AC3E}">
        <p14:creationId xmlns:p14="http://schemas.microsoft.com/office/powerpoint/2010/main" val="121852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itself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720612"/>
          <a:ext cx="7467600" cy="4632801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29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'ID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var15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imp_ent_var16_ult1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imp_op_var39_comer_ult1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imp_op_var39_comer_ult3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imp_op_var40_comer_ult1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imp_op_var40_comer_ult3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imp_op_var40_efect_ult1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imp_op_var40_efect_ult3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imp_op_var40_ult1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imp_op_var41_comer_ult1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imp_op_var41_comer_ult3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imp_op_var41_efect_ult1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imp_op_var41_efect_ult3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imp_op_var41_ult1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imp_op_var39_efect_ult1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imp_op_var39_efect_ult3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imp_op_var39_ult1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imp_sal_var16_ult1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ind_var1_0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1086.48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1952.91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1086.48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1952.91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1446.48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1446.48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70.95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117.75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122.25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117.75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122.25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117.75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117.75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1658.37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5722.77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247.56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835.86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1585.86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1410.81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4886.91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1710.81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3296.67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55.05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127.44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55.05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127.44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115.05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115.05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556" marR="5556" marT="55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49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at a slightly deeper glance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772076"/>
          <a:ext cx="3657600" cy="4228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528"/>
                <a:gridCol w="330009"/>
                <a:gridCol w="330009"/>
                <a:gridCol w="330009"/>
                <a:gridCol w="330009"/>
                <a:gridCol w="330009"/>
                <a:gridCol w="330009"/>
                <a:gridCol w="330009"/>
                <a:gridCol w="330009"/>
              </a:tblGrid>
              <a:tr h="103128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count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mean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25%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50%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75%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'ID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75964.05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43781.95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38104.75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113748.8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151838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var3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-1523.2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39033.46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-999999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var15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33.21287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12.95649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imp_ent_var16_ult1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86.20827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1614.757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210000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imp_op_var39_comer_ult1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72.36307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339.3158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12888.03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imp_op_var39_comer_ult3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119.5296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546.2663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21024.81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imp_op_var40_comer_ult1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3.55913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93.15575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8237.82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imp_op_var40_comer_ult3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6.472698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153.7371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11073.57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imp_op_var40_efect_ult1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0.412946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30.60486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imp_op_var40_efect_ult3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0.567352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36.51351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imp_op_var40_ult1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3.160715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95.2682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8237.82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imp_op_var41_comer_ult1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68.80394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319.6055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12888.03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imp_op_var41_comer_ult3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113.0569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512.1548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16566.81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imp_op_var41_efect_ult1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68.20514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531.8979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45990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imp_op_var41_efect_ult3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113.2251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950.0864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131100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imp_op_var41_ult1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137.2428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697.7126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47598.09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imp_op_var39_efect_ult1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68.61809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535.4737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45990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imp_op_var39_efect_ult3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113.7924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953.5786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131100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imp_op_var39_ult1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140.4035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712.7672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47598.09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imp_sal_var16_ult1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5.477676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465.3911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105000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0.011458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0.106425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0.003762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0.061221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ind_var5_0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0.958024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0.200535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0.66376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0.472425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ind_var6_0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0.000105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0.010258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ind_var8_0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0.032833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0.178202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0.028598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0.166674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ind_var12_0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0.067522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0.250925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0.045462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0.208316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0.052249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0.222531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ind_var13_corto_0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0.042936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0.202714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ind_var13_corto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0.041476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0.19939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ind_var13_largo_0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0.010168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0.100325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ind_var13_largo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0.009997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0.099486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ind_var13_medio_0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ind_var13_medio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0.050855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0.219703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62962333"/>
              </p:ext>
            </p:extLst>
          </p:nvPr>
        </p:nvGraphicFramePr>
        <p:xfrm>
          <a:off x="4270375" y="1828800"/>
          <a:ext cx="3657600" cy="412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528"/>
                <a:gridCol w="330009"/>
                <a:gridCol w="330009"/>
                <a:gridCol w="330009"/>
                <a:gridCol w="330009"/>
                <a:gridCol w="330009"/>
                <a:gridCol w="330009"/>
                <a:gridCol w="330009"/>
                <a:gridCol w="330009"/>
              </a:tblGrid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ind_var14_0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0.023652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0.151962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0.005301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0.072617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ind_var17_0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0.001802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0.042414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0.038012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ind_var18_0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0.004196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0.064643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ind_var20_0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0.003631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0.060146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0.002697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0.05186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ind_var24_0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0.04237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0.201434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0.037885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0.190919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ind_var25_cte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0.026427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0.160403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ind_var26_0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0.024638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0.155021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ind_var26_cte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0.027559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0.163705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0.024638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0.155021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ind_var25_0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0.023639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0.151921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0.023639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0.151921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ind_var27_0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ind_var28_0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ind_var29_0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0.000105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0.010258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ind_var30_0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0.995488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0.06702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0.732833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0.442483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ind_var31_0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0.004275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0.065245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0.06047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ind_var32_cte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0.034767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ind_var32_0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0.001079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0.032826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0.001079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0.032826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ind_var33_0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0.00075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0.027372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0.000631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0.02512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ind_var34_0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0.005129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ind_var37_cte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0.072297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0.25898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ind_var37_0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0.065259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0.246984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0.065259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0.246984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ind_var39_0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0.880755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0.324079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ind_var40_0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0.011418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0.106244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  <a:tr h="10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ind_var40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76020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0.003723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0.060901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56" marR="5156" marT="51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59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at another slightly deeper glance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224007"/>
            <a:ext cx="3657600" cy="332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909762"/>
            <a:ext cx="31623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060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805</TotalTime>
  <Words>1921</Words>
  <Application>Microsoft Office PowerPoint</Application>
  <PresentationFormat>On-screen Show (4:3)</PresentationFormat>
  <Paragraphs>1611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Kaggle Competition: Santander Customer Satisfaction</vt:lpstr>
      <vt:lpstr>Santander Bank</vt:lpstr>
      <vt:lpstr>Which customers are happy customers?</vt:lpstr>
      <vt:lpstr>Tl;dr:</vt:lpstr>
      <vt:lpstr>The data at a glance</vt:lpstr>
      <vt:lpstr>The data at another glance</vt:lpstr>
      <vt:lpstr>The data itself</vt:lpstr>
      <vt:lpstr>The data at a slightly deeper glance</vt:lpstr>
      <vt:lpstr>The data at another slightly deeper glance</vt:lpstr>
      <vt:lpstr>The data at some more slightly deeper glances</vt:lpstr>
      <vt:lpstr>What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Chen</dc:creator>
  <cp:lastModifiedBy>Rachel</cp:lastModifiedBy>
  <cp:revision>37</cp:revision>
  <dcterms:created xsi:type="dcterms:W3CDTF">2016-04-20T21:48:00Z</dcterms:created>
  <dcterms:modified xsi:type="dcterms:W3CDTF">2016-04-21T22:40:52Z</dcterms:modified>
</cp:coreProperties>
</file>