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0" r:id="rId1"/>
    <p:sldMasterId id="2147484994" r:id="rId2"/>
    <p:sldMasterId id="2147484987" r:id="rId3"/>
    <p:sldMasterId id="2147484787" r:id="rId4"/>
  </p:sldMasterIdLst>
  <p:notesMasterIdLst>
    <p:notesMasterId r:id="rId19"/>
  </p:notesMasterIdLst>
  <p:handoutMasterIdLst>
    <p:handoutMasterId r:id="rId20"/>
  </p:handoutMasterIdLst>
  <p:sldIdLst>
    <p:sldId id="256" r:id="rId5"/>
    <p:sldId id="274" r:id="rId6"/>
    <p:sldId id="281" r:id="rId7"/>
    <p:sldId id="275" r:id="rId8"/>
    <p:sldId id="276" r:id="rId9"/>
    <p:sldId id="277" r:id="rId10"/>
    <p:sldId id="278" r:id="rId11"/>
    <p:sldId id="279" r:id="rId12"/>
    <p:sldId id="280" r:id="rId13"/>
    <p:sldId id="270" r:id="rId14"/>
    <p:sldId id="271" r:id="rId15"/>
    <p:sldId id="272" r:id="rId16"/>
    <p:sldId id="273" r:id="rId17"/>
    <p:sldId id="282" r:id="rId18"/>
  </p:sldIdLst>
  <p:sldSz cx="9144000" cy="6858000" type="screen4x3"/>
  <p:notesSz cx="7315200" cy="96012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34" autoAdjust="0"/>
    <p:restoredTop sz="98940" autoAdjust="0"/>
  </p:normalViewPr>
  <p:slideViewPr>
    <p:cSldViewPr>
      <p:cViewPr varScale="1">
        <p:scale>
          <a:sx n="111" d="100"/>
          <a:sy n="111" d="100"/>
        </p:scale>
        <p:origin x="164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760"/>
    </p:cViewPr>
  </p:sorterViewPr>
  <p:notesViewPr>
    <p:cSldViewPr>
      <p:cViewPr>
        <p:scale>
          <a:sx n="90" d="100"/>
          <a:sy n="90" d="100"/>
        </p:scale>
        <p:origin x="2688" y="-618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586" name="Picture 146" descr="top pp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8275" y="171450"/>
            <a:ext cx="6837363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Group 147"/>
          <p:cNvGraphicFramePr>
            <a:graphicFrameLocks noGrp="1"/>
          </p:cNvGraphicFramePr>
          <p:nvPr/>
        </p:nvGraphicFramePr>
        <p:xfrm>
          <a:off x="344488" y="8931275"/>
          <a:ext cx="6615112" cy="327025"/>
        </p:xfrm>
        <a:graphic>
          <a:graphicData uri="http://schemas.openxmlformats.org/drawingml/2006/table">
            <a:tbl>
              <a:tblPr/>
              <a:tblGrid>
                <a:gridCol w="567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4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70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6700" algn="ctr"/>
                          <a:tab pos="5611813" algn="r"/>
                        </a:tabLst>
                      </a:pPr>
                      <a:r>
                        <a:rPr kumimoji="0" lang="pt-B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quare721 BT" pitchFamily="34" charset="0"/>
                          <a:cs typeface="Times New Roman" pitchFamily="18" charset="0"/>
                        </a:rPr>
                        <a:t>MBA em Engenharia de Software Orientada a Serviços (SOA)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quare721 BT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6700" algn="ctr"/>
                          <a:tab pos="5611813" algn="r"/>
                        </a:tabLst>
                      </a:pPr>
                      <a:r>
                        <a:rPr lang="pt-BR" sz="800" dirty="0" err="1">
                          <a:latin typeface="Square721 BT" pitchFamily="34" charset="0"/>
                          <a:cs typeface="Calibri" pitchFamily="34" charset="0"/>
                        </a:rPr>
                        <a:t>Profª</a:t>
                      </a:r>
                      <a:r>
                        <a:rPr lang="pt-BR" sz="800" dirty="0">
                          <a:latin typeface="Square721 BT" pitchFamily="34" charset="0"/>
                          <a:cs typeface="Calibri" pitchFamily="34" charset="0"/>
                        </a:rPr>
                        <a:t> </a:t>
                      </a:r>
                      <a:r>
                        <a:rPr lang="en-US" sz="800" dirty="0">
                          <a:latin typeface="Square721 BT" pitchFamily="34" charset="0"/>
                          <a:cs typeface="Calibri" pitchFamily="34" charset="0"/>
                        </a:rPr>
                        <a:t>. </a:t>
                      </a:r>
                      <a:r>
                        <a:rPr lang="en-US" sz="800" dirty="0" err="1">
                          <a:latin typeface="Square721 BT" pitchFamily="34" charset="0"/>
                          <a:cs typeface="Calibri" pitchFamily="34" charset="0"/>
                        </a:rPr>
                        <a:t>MSc</a:t>
                      </a:r>
                      <a:r>
                        <a:rPr lang="en-US" sz="800" dirty="0">
                          <a:latin typeface="Square721 BT" pitchFamily="34" charset="0"/>
                          <a:cs typeface="Calibri" pitchFamily="34" charset="0"/>
                        </a:rPr>
                        <a:t> </a:t>
                      </a:r>
                      <a:r>
                        <a:rPr lang="pt-BR" sz="800" dirty="0">
                          <a:latin typeface="Square721 BT" pitchFamily="34" charset="0"/>
                          <a:cs typeface="Calibri" pitchFamily="34" charset="0"/>
                        </a:rPr>
                        <a:t>Susanne Anjos Andrade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quare721 BT" pitchFamily="34" charset="0"/>
                      </a:endParaRPr>
                    </a:p>
                  </a:txBody>
                  <a:tcPr marT="35541" marB="35541" anchor="ctr" horzOverflow="overflow">
                    <a:lnL cap="flat"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806700" algn="ctr"/>
                          <a:tab pos="5611813" algn="r"/>
                        </a:tabLst>
                      </a:pPr>
                      <a:endParaRPr kumimoji="0" lang="pt-B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35541" marB="35541" anchor="ctr" horzOverflow="overflow">
                    <a:lnL>
                      <a:noFill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Rectangle 13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2550" y="8777288"/>
            <a:ext cx="3076575" cy="39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Square721 BT" pitchFamily="34" charset="0"/>
                <a:cs typeface="Arial" charset="0"/>
              </a:defRPr>
            </a:lvl1pPr>
          </a:lstStyle>
          <a:p>
            <a:pPr>
              <a:defRPr/>
            </a:pPr>
            <a:r>
              <a:rPr lang="pt-BR" altLang="pt-BR"/>
              <a:t>Página - </a:t>
            </a:r>
            <a:fld id="{88121595-5D08-4716-8E83-5C360206DA5B}" type="slidenum">
              <a:rPr lang="pt-BR" altLang="pt-BR"/>
              <a:pPr>
                <a:defRPr/>
              </a:pPr>
              <a:t>‹#›</a:t>
            </a:fld>
            <a:r>
              <a:rPr lang="pt-BR" altLang="pt-B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112334" tIns="56167" rIns="112334" bIns="5616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5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112334" tIns="56167" rIns="112334" bIns="5616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500">
                <a:latin typeface="+mn-lt"/>
                <a:cs typeface="+mn-cs"/>
              </a:defRPr>
            </a:lvl1pPr>
          </a:lstStyle>
          <a:p>
            <a:pPr>
              <a:defRPr/>
            </a:pPr>
            <a:fld id="{B65F7BDC-2A7F-4B46-948E-3DBE9C9B4130}" type="datetimeFigureOut">
              <a:rPr lang="pt-BR"/>
              <a:pPr>
                <a:defRPr/>
              </a:pPr>
              <a:t>24/09/2025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12334" tIns="56167" rIns="112334" bIns="56167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21175"/>
          </a:xfrm>
          <a:prstGeom prst="rect">
            <a:avLst/>
          </a:prstGeom>
        </p:spPr>
        <p:txBody>
          <a:bodyPr vert="horz" lIns="112334" tIns="56167" rIns="112334" bIns="56167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112334" tIns="56167" rIns="112334" bIns="5616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5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112334" tIns="56167" rIns="112334" bIns="5616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5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D5807353-79C8-432B-ACED-FACEE3E13C7C}" type="slidenum">
              <a:rPr lang="pt-BR" altLang="pt-BR"/>
              <a:pPr>
                <a:defRPr/>
              </a:pPr>
              <a:t>‹#›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- Explicar o contexto: clientes desconfiam de tamanhos e prazos.</a:t>
            </a:r>
          </a:p>
          <a:p>
            <a:r>
              <a:t>- Provador Virtual sugere tamanhos corretos.</a:t>
            </a:r>
          </a:p>
          <a:p>
            <a:r>
              <a:t>- Checkout de confiança mostra transparência em frete e prazos.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769BA7-F150-2A01-FC16-C19632343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E84909-29F3-1654-21FF-3F1F7951A5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91262F-38D7-CFDB-2AA4-BFDAABF826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- Explicar o contexto: clientes desconfiam de tamanhos e prazos.</a:t>
            </a:r>
          </a:p>
          <a:p>
            <a:r>
              <a:t>- Provador Virtual sugere tamanhos corretos.</a:t>
            </a:r>
          </a:p>
          <a:p>
            <a:r>
              <a:t>- Checkout de confiança mostra transparência em frete e prazos.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51A570-B342-7FA7-E965-4A5DA2BD5E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702766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- Deixar claro as hipóteses que estamos testando.</a:t>
            </a:r>
          </a:p>
          <a:p>
            <a:r>
              <a:t>- Relacionar aprendizado com métricas de negócio: conversão, NPS, LTV.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- Listar perguntas que direcionam os experimentos e testes.</a:t>
            </a:r>
          </a:p>
          <a:p>
            <a:r>
              <a:t>- Mostrar que são dúvidas abertas que o projeto precisa validar.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- Destacar riscos técnicos, legais e de negócio.</a:t>
            </a:r>
          </a:p>
          <a:p>
            <a:r>
              <a:t>- Explicar as estratégias de mitigação associadas a cada risco.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- Explicar expectativas de cada stakeholder.</a:t>
            </a:r>
          </a:p>
          <a:p>
            <a:r>
              <a:t>- Conectar com os ganhos de negócio e experiência do usuário.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- Esses requisitos são essenciais para garantir confiança e continuidade do negócio.</a:t>
            </a:r>
          </a:p>
          <a:p>
            <a:r>
              <a:t>- Explicar que são requisitos não funcionais mas críticos.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- Mostrar que a equipe debateu escolhas complexas.</a:t>
            </a:r>
          </a:p>
          <a:p>
            <a:r>
              <a:t>- Algumas decisões foram feitas com incerteza, outras não podiam ser revertidas.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39552" y="260648"/>
            <a:ext cx="7056784" cy="504056"/>
          </a:xfrm>
        </p:spPr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95536" y="1268760"/>
            <a:ext cx="7916416" cy="5184576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67544" y="116632"/>
            <a:ext cx="7128792" cy="7920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5054" y="1340768"/>
            <a:ext cx="8283409" cy="5256584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272808" cy="5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015" y="260350"/>
            <a:ext cx="7272337" cy="5048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015" y="260350"/>
            <a:ext cx="7272337" cy="5048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272337" cy="5048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635896" y="764704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199" y="1926754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272808" cy="504800"/>
          </a:xfrm>
        </p:spPr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467544" y="836712"/>
            <a:ext cx="8229600" cy="56355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>
          <a:xfrm>
            <a:off x="0" y="3212976"/>
            <a:ext cx="9144000" cy="7927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pt-BR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6"/>
          <p:cNvSpPr>
            <a:spLocks noGrp="1"/>
          </p:cNvSpPr>
          <p:nvPr>
            <p:ph type="body" sz="quarter" idx="10"/>
          </p:nvPr>
        </p:nvSpPr>
        <p:spPr>
          <a:xfrm>
            <a:off x="0" y="3212976"/>
            <a:ext cx="9144000" cy="7927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pt-BR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/>
          <p:cNvSpPr>
            <a:spLocks noGrp="1"/>
          </p:cNvSpPr>
          <p:nvPr>
            <p:ph type="body" sz="quarter" idx="10"/>
          </p:nvPr>
        </p:nvSpPr>
        <p:spPr>
          <a:xfrm>
            <a:off x="0" y="3212976"/>
            <a:ext cx="9144000" cy="7927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pt-BR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6"/>
          <p:cNvSpPr>
            <a:spLocks noGrp="1"/>
          </p:cNvSpPr>
          <p:nvPr>
            <p:ph type="body" sz="quarter" idx="10"/>
          </p:nvPr>
        </p:nvSpPr>
        <p:spPr>
          <a:xfrm>
            <a:off x="3995936" y="2708920"/>
            <a:ext cx="3529012" cy="79273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7272337" cy="504825"/>
          </a:xfrm>
        </p:spPr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3" y="260648"/>
            <a:ext cx="7056784" cy="504825"/>
          </a:xfrm>
        </p:spPr>
        <p:txBody>
          <a:bodyPr/>
          <a:lstStyle>
            <a:lvl1pPr>
              <a:defRPr/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3" y="260648"/>
            <a:ext cx="6912768" cy="504825"/>
          </a:xfrm>
        </p:spPr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81624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81624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978297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9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6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395288" y="260350"/>
            <a:ext cx="7272337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126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395288" y="1165225"/>
            <a:ext cx="8497887" cy="535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pic>
        <p:nvPicPr>
          <p:cNvPr id="11268" name="Picture 2" descr="C:\Users\cl0817\Desktop\MioloBranco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Imagem 1"/>
          <p:cNvPicPr>
            <a:picLocks noChangeAspect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197" r:id="rId1"/>
    <p:sldLayoutId id="2147485198" r:id="rId2"/>
    <p:sldLayoutId id="2147485199" r:id="rId3"/>
    <p:sldLayoutId id="2147485200" r:id="rId4"/>
    <p:sldLayoutId id="2147485201" r:id="rId5"/>
    <p:sldLayoutId id="2147485202" r:id="rId6"/>
    <p:sldLayoutId id="2147485203" r:id="rId7"/>
    <p:sldLayoutId id="2147485204" r:id="rId8"/>
    <p:sldLayoutId id="2147485205" r:id="rId9"/>
    <p:sldLayoutId id="2147485206" r:id="rId10"/>
    <p:sldLayoutId id="21474852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395288" y="260350"/>
            <a:ext cx="7272337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2291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395288" y="1165225"/>
            <a:ext cx="8497887" cy="535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2052" name="CaixaDeTexto 5"/>
          <p:cNvSpPr txBox="1">
            <a:spLocks noChangeArrowheads="1"/>
          </p:cNvSpPr>
          <p:nvPr userDrawn="1"/>
        </p:nvSpPr>
        <p:spPr bwMode="auto">
          <a:xfrm>
            <a:off x="3779838" y="3252788"/>
            <a:ext cx="17637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000" b="1">
                <a:latin typeface="Arial" charset="0"/>
                <a:cs typeface="Arial" charset="0"/>
              </a:rPr>
              <a:t>TEMPLATE 2</a:t>
            </a:r>
          </a:p>
        </p:txBody>
      </p:sp>
      <p:pic>
        <p:nvPicPr>
          <p:cNvPr id="12293" name="Imagem 2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208" r:id="rId1"/>
    <p:sldLayoutId id="2147485209" r:id="rId2"/>
    <p:sldLayoutId id="2147485210" r:id="rId3"/>
    <p:sldLayoutId id="2147485211" r:id="rId4"/>
    <p:sldLayoutId id="2147485212" r:id="rId5"/>
    <p:sldLayoutId id="2147485213" r:id="rId6"/>
    <p:sldLayoutId id="2147485214" r:id="rId7"/>
    <p:sldLayoutId id="2147485215" r:id="rId8"/>
    <p:sldLayoutId id="2147485216" r:id="rId9"/>
    <p:sldLayoutId id="2147485222" r:id="rId10"/>
    <p:sldLayoutId id="214748521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3315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3C92FB3-8365-4DDB-A47B-E49A63E2B1ED}" type="datetimeFigureOut">
              <a:rPr lang="pt-BR"/>
              <a:pPr>
                <a:defRPr/>
              </a:pPr>
              <a:t>24/09/2025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7B13499-CE9F-441A-BF27-E60D261D1B2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pic>
        <p:nvPicPr>
          <p:cNvPr id="13319" name="Picture 2" descr="C:\Users\cl0817\Desktop\CoringasLogos.jpg"/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0" name="Imagem 7"/>
          <p:cNvPicPr>
            <a:picLocks noChangeAspect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0" y="0"/>
            <a:ext cx="916146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1" name="Imagem 8"/>
          <p:cNvPicPr>
            <a:picLocks noChangeAspect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0" y="1692275"/>
            <a:ext cx="9161463" cy="390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223" r:id="rId1"/>
    <p:sldLayoutId id="2147485224" r:id="rId2"/>
    <p:sldLayoutId id="2147485225" r:id="rId3"/>
    <p:sldLayoutId id="2147485226" r:id="rId4"/>
    <p:sldLayoutId id="2147485227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Imagem 1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588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219" r:id="rId1"/>
    <p:sldLayoutId id="2147485221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1600" dirty="0"/>
              <a:t>6ASOR Arquitetura da escolha- Thiago Viola</a:t>
            </a:r>
            <a:br>
              <a:rPr lang="pt-BR" sz="1600" dirty="0"/>
            </a:br>
            <a:r>
              <a:rPr lang="pt-BR" sz="1600" dirty="0"/>
              <a:t>Felipe </a:t>
            </a:r>
            <a:r>
              <a:rPr lang="pt-BR" sz="1600" dirty="0" err="1"/>
              <a:t>Torigoe</a:t>
            </a:r>
            <a:r>
              <a:rPr lang="pt-BR" sz="1600" dirty="0"/>
              <a:t> Carrera - RM358494</a:t>
            </a:r>
            <a:endParaRPr sz="1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6DC4A56-1940-213C-7704-DB81394D961D}"/>
              </a:ext>
            </a:extLst>
          </p:cNvPr>
          <p:cNvSpPr txBox="1">
            <a:spLocks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pt-BR" dirty="0"/>
              <a:t>E-Commerce Provador Virtual + Checkout de Confiança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rgbClr val="002060"/>
                </a:solidFill>
              </a:rPr>
              <a:t>Freeform</a:t>
            </a:r>
            <a:r>
              <a:rPr lang="pt-BR" dirty="0">
                <a:solidFill>
                  <a:srgbClr val="002060"/>
                </a:solidFill>
              </a:rPr>
              <a:t> Arquitetura</a:t>
            </a:r>
            <a:endParaRPr dirty="0"/>
          </a:p>
        </p:txBody>
      </p:sp>
      <p:pic>
        <p:nvPicPr>
          <p:cNvPr id="4" name="Picture 3" descr="FreeFor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7772400" cy="450480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2060"/>
                </a:solidFill>
              </a:rPr>
              <a:t>C4 - Contexto</a:t>
            </a:r>
            <a:endParaRPr dirty="0"/>
          </a:p>
        </p:txBody>
      </p:sp>
      <p:pic>
        <p:nvPicPr>
          <p:cNvPr id="4" name="Picture 3" descr="contex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856" y="908720"/>
            <a:ext cx="6321896" cy="549006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2060"/>
                </a:solidFill>
              </a:rPr>
              <a:t>C4 - Container</a:t>
            </a:r>
            <a:endParaRPr dirty="0"/>
          </a:p>
        </p:txBody>
      </p:sp>
      <p:pic>
        <p:nvPicPr>
          <p:cNvPr id="4" name="Picture 3" descr="contain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196752"/>
            <a:ext cx="4737720" cy="500771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2060"/>
                </a:solidFill>
              </a:rPr>
              <a:t>C4 - Componente</a:t>
            </a:r>
            <a:endParaRPr dirty="0"/>
          </a:p>
        </p:txBody>
      </p:sp>
      <p:pic>
        <p:nvPicPr>
          <p:cNvPr id="4" name="Picture 3" descr="compon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780682"/>
            <a:ext cx="2766765" cy="570586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9741B-27AA-26A6-A353-34D762C61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8DE9A85-E16D-CADB-B758-D8BC7AD42D49}"/>
              </a:ext>
            </a:extLst>
          </p:cNvPr>
          <p:cNvSpPr txBox="1">
            <a:spLocks/>
          </p:cNvSpPr>
          <p:nvPr/>
        </p:nvSpPr>
        <p:spPr bwMode="auto">
          <a:xfrm>
            <a:off x="3601008" y="2693987"/>
            <a:ext cx="1941984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432263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2060"/>
                </a:solidFill>
              </a:rPr>
              <a:t>Tema</a:t>
            </a: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3CCEF30-49AE-279A-BB55-25397622A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380" y="1008112"/>
            <a:ext cx="5589240" cy="5589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FDD2F6-8E3E-DFBC-ED43-1BCFA595C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9F79A-15B3-2353-CAB7-DAB54F0F8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2060"/>
                </a:solidFill>
              </a:rPr>
              <a:t>Solução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4B7D39-9CBC-B5B2-B64E-685027F5CFFA}"/>
              </a:ext>
            </a:extLst>
          </p:cNvPr>
          <p:cNvSpPr txBox="1"/>
          <p:nvPr/>
        </p:nvSpPr>
        <p:spPr>
          <a:xfrm>
            <a:off x="731520" y="1371600"/>
            <a:ext cx="795528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Nosso projeto aborda o </a:t>
            </a:r>
            <a:r>
              <a:rPr lang="pt-BR" b="1" dirty="0"/>
              <a:t>E-Commerce de Moda com Inteligência Artificial</a:t>
            </a:r>
            <a:r>
              <a:rPr lang="pt-BR" dirty="0"/>
              <a:t>, focando em duas frentes principais:</a:t>
            </a:r>
          </a:p>
          <a:p>
            <a:r>
              <a:rPr lang="pt-BR" b="1" dirty="0"/>
              <a:t>Provador Virtual</a:t>
            </a:r>
            <a:r>
              <a:rPr lang="pt-BR" dirty="0"/>
              <a:t> – que utiliza machine learning para recomendar tamanhos adequados a cada cliente.</a:t>
            </a:r>
          </a:p>
          <a:p>
            <a:r>
              <a:rPr lang="pt-BR" b="1" dirty="0"/>
              <a:t>Checkout de Confiança</a:t>
            </a:r>
            <a:r>
              <a:rPr lang="pt-BR" dirty="0"/>
              <a:t> – que traz transparência sobre frete, prazos e disponibilidade de estoque.</a:t>
            </a:r>
          </a:p>
          <a:p>
            <a:r>
              <a:rPr lang="pt-BR" b="1" dirty="0"/>
              <a:t>Problema identificado:</a:t>
            </a:r>
            <a:endParaRPr lang="pt-BR" dirty="0"/>
          </a:p>
          <a:p>
            <a:r>
              <a:rPr lang="pt-BR" dirty="0"/>
              <a:t>A taxa de devolução no varejo de moda online é elevada, muitas vezes superior a 20%, principalmente por erros na escolha de tamanho.</a:t>
            </a:r>
          </a:p>
          <a:p>
            <a:r>
              <a:rPr lang="pt-BR" dirty="0"/>
              <a:t>Clientes abandonam o carrinho por falta de clareza no prazo de entrega e custos finais.</a:t>
            </a:r>
          </a:p>
          <a:p>
            <a:r>
              <a:rPr lang="pt-BR" dirty="0"/>
              <a:t>A falta de integração entre catálogo, estoque real e logística gera frustração e perda de credibilidade.</a:t>
            </a:r>
          </a:p>
          <a:p>
            <a:r>
              <a:rPr lang="pt-BR" b="1" dirty="0"/>
              <a:t>Objetivo:</a:t>
            </a:r>
            <a:r>
              <a:rPr lang="pt-BR" dirty="0"/>
              <a:t> reduzir devoluções, aumentar conversão e oferecer ao cliente uma experiência de compra clara, confiável e transparente.</a:t>
            </a:r>
          </a:p>
        </p:txBody>
      </p:sp>
    </p:spTree>
    <p:extLst>
      <p:ext uri="{BB962C8B-B14F-4D97-AF65-F5344CB8AC3E}">
        <p14:creationId xmlns:p14="http://schemas.microsoft.com/office/powerpoint/2010/main" val="898451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2060"/>
                </a:solidFill>
              </a:rPr>
              <a:t>O que Esperamos Aprender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31521" y="1371600"/>
            <a:ext cx="751288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Com este projeto, buscamos validar hipóteses que impactam diretamente o negócio:</a:t>
            </a:r>
          </a:p>
          <a:p>
            <a:r>
              <a:rPr lang="pt-BR" b="1" dirty="0"/>
              <a:t>Impacto do provador virtual:</a:t>
            </a:r>
            <a:r>
              <a:rPr lang="pt-BR" dirty="0"/>
              <a:t> será que as recomendações de tamanho realmente aumentam a confiança e reduzem devoluções?</a:t>
            </a:r>
          </a:p>
          <a:p>
            <a:r>
              <a:rPr lang="pt-BR" b="1" dirty="0"/>
              <a:t>Conversão e abandono:</a:t>
            </a:r>
            <a:r>
              <a:rPr lang="pt-BR" dirty="0"/>
              <a:t> a transparência no checkout pode reduzir abandono de carrinho?</a:t>
            </a:r>
          </a:p>
          <a:p>
            <a:r>
              <a:rPr lang="pt-BR" b="1" dirty="0"/>
              <a:t>Escalabilidade:</a:t>
            </a:r>
            <a:r>
              <a:rPr lang="pt-BR" dirty="0"/>
              <a:t> a arquitetura é resiliente o suficiente para suportar eventos de alta demanda, como a Black Friday?</a:t>
            </a:r>
          </a:p>
          <a:p>
            <a:r>
              <a:rPr lang="pt-BR" b="1" dirty="0"/>
              <a:t>Trade-off custo/benefício:</a:t>
            </a:r>
            <a:r>
              <a:rPr lang="pt-BR" dirty="0"/>
              <a:t> o investimento em IA e infraestrutura se paga em relação às economias obtidas com menos devoluções?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2060"/>
                </a:solidFill>
              </a:rPr>
              <a:t>Perguntas Críticas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31521" y="1371600"/>
            <a:ext cx="765690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Para guiar nosso aprendizado, definimos questões centrais:</a:t>
            </a:r>
          </a:p>
          <a:p>
            <a:r>
              <a:rPr lang="pt-BR" dirty="0"/>
              <a:t>Qual a taxa de acerto do modelo de recomendação de tamanhos?</a:t>
            </a:r>
          </a:p>
          <a:p>
            <a:r>
              <a:rPr lang="pt-BR" dirty="0"/>
              <a:t>Conseguimos reduzir as devoluções em pelo menos 15%?</a:t>
            </a:r>
          </a:p>
          <a:p>
            <a:r>
              <a:rPr lang="pt-BR" dirty="0"/>
              <a:t>O abandono de carrinho diminui com a transparência no prazo de entrega?</a:t>
            </a:r>
          </a:p>
          <a:p>
            <a:r>
              <a:rPr lang="pt-BR" dirty="0"/>
              <a:t>A arquitetura suporta milhares de pedidos simultâneos sem degradação de performance?</a:t>
            </a:r>
          </a:p>
          <a:p>
            <a:r>
              <a:rPr lang="pt-BR" dirty="0"/>
              <a:t>Até que ponto os clientes aceitam compartilhar dados (fotos, medidas) para obter recomendações personalizadas?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2060"/>
                </a:solidFill>
              </a:rPr>
              <a:t>Principais Riscos e Planos de Mitigação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780092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O projeto envolve riscos que precisam ser tratados:</a:t>
            </a:r>
          </a:p>
          <a:p>
            <a:r>
              <a:rPr lang="pt-BR" b="1" dirty="0"/>
              <a:t>Privacidade e LGPD:</a:t>
            </a:r>
            <a:r>
              <a:rPr lang="pt-BR" dirty="0"/>
              <a:t> risco de exposição de dados sensíveis (fotos e medidas).</a:t>
            </a:r>
          </a:p>
          <a:p>
            <a:pPr lvl="1"/>
            <a:r>
              <a:rPr lang="pt-BR" i="1" dirty="0"/>
              <a:t>Mitigação:</a:t>
            </a:r>
            <a:r>
              <a:rPr lang="pt-BR" dirty="0"/>
              <a:t> serviço dedicado de </a:t>
            </a:r>
            <a:r>
              <a:rPr lang="pt-BR" dirty="0" err="1"/>
              <a:t>Consent</a:t>
            </a:r>
            <a:r>
              <a:rPr lang="pt-BR" dirty="0"/>
              <a:t>/</a:t>
            </a:r>
            <a:r>
              <a:rPr lang="pt-BR" dirty="0" err="1"/>
              <a:t>Privacy</a:t>
            </a:r>
            <a:r>
              <a:rPr lang="pt-BR" dirty="0"/>
              <a:t>, dados efêmeros, anonimização e criptografia ponta a ponta.</a:t>
            </a:r>
          </a:p>
          <a:p>
            <a:r>
              <a:rPr lang="pt-BR" b="1" dirty="0"/>
              <a:t>Precisão do modelo ML:</a:t>
            </a:r>
            <a:r>
              <a:rPr lang="pt-BR" dirty="0"/>
              <a:t> recomendações incorretas podem gerar frustração.</a:t>
            </a:r>
          </a:p>
          <a:p>
            <a:pPr lvl="1"/>
            <a:r>
              <a:rPr lang="pt-BR" i="1" dirty="0"/>
              <a:t>Mitigação:</a:t>
            </a:r>
            <a:r>
              <a:rPr lang="pt-BR" dirty="0"/>
              <a:t> </a:t>
            </a:r>
            <a:r>
              <a:rPr lang="pt-BR" dirty="0" err="1"/>
              <a:t>fallback</a:t>
            </a:r>
            <a:r>
              <a:rPr lang="pt-BR" dirty="0"/>
              <a:t> sugerindo 2 tamanhos alternativos, treinamento contínuo com feedback do cliente.</a:t>
            </a:r>
          </a:p>
          <a:p>
            <a:r>
              <a:rPr lang="pt-BR" b="1" dirty="0"/>
              <a:t>Escalabilidade:</a:t>
            </a:r>
            <a:r>
              <a:rPr lang="pt-BR" dirty="0"/>
              <a:t> risco de indisponibilidade em picos.</a:t>
            </a:r>
          </a:p>
          <a:p>
            <a:pPr lvl="1"/>
            <a:r>
              <a:rPr lang="pt-BR" i="1" dirty="0"/>
              <a:t>Mitigação:</a:t>
            </a:r>
            <a:r>
              <a:rPr lang="pt-BR" dirty="0"/>
              <a:t> arquitetura orientada a eventos, filas assíncronas, </a:t>
            </a:r>
            <a:r>
              <a:rPr lang="pt-BR" dirty="0" err="1"/>
              <a:t>autoscaling</a:t>
            </a:r>
            <a:r>
              <a:rPr lang="pt-BR" dirty="0"/>
              <a:t> automático em cloud.</a:t>
            </a:r>
          </a:p>
          <a:p>
            <a:r>
              <a:rPr lang="pt-BR" b="1" dirty="0"/>
              <a:t>Inconsistência de estoque:</a:t>
            </a:r>
            <a:r>
              <a:rPr lang="pt-BR" dirty="0"/>
              <a:t> pedidos confirmados sem produto disponível.</a:t>
            </a:r>
          </a:p>
          <a:p>
            <a:pPr lvl="1"/>
            <a:r>
              <a:rPr lang="pt-BR" i="1" dirty="0"/>
              <a:t>Mitigação:</a:t>
            </a:r>
            <a:r>
              <a:rPr lang="pt-BR" dirty="0"/>
              <a:t> centralizar reservas no OMS, integração forte entre catálogo, WMS e transportadoras.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2060"/>
                </a:solidFill>
              </a:rPr>
              <a:t>Stakeholders e Usuários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3840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1F9C8F1-6CEB-09BD-8ADC-934B548B4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776" y="1556266"/>
            <a:ext cx="860444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Cliente final: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busca confiança na compra, quer reduzir devoluções e ter clareza em prazos e fretes.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Atendente: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precisa de informações rápidas e consistentes para resolver chamados.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Equipe de Catálogo: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necessita de ferramentas simples para atualizar dados de produtos e medidas.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Equipe de Logística: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espera previsibilidade no estoque e integração fluida com transportadoras.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DPO (Data 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Protection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Officer):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garante a conformidade da arquitetura com a LGPD.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Diretoria/negócio: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deseja aumento de conversão, redução de custos operacionais e melhoria de NPS.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2060"/>
                </a:solidFill>
              </a:rPr>
              <a:t>Requisitos Arquiteturais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31521" y="1371600"/>
            <a:ext cx="787292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Para garantir que a solução atenda ao negócio, definimos requisitos fundamentais:</a:t>
            </a:r>
          </a:p>
          <a:p>
            <a:r>
              <a:rPr lang="pt-BR" b="1" dirty="0"/>
              <a:t>Privacidade </a:t>
            </a:r>
            <a:r>
              <a:rPr lang="pt-BR" b="1" dirty="0" err="1"/>
              <a:t>by</a:t>
            </a:r>
            <a:r>
              <a:rPr lang="pt-BR" b="1" dirty="0"/>
              <a:t> design:</a:t>
            </a:r>
            <a:r>
              <a:rPr lang="pt-BR" dirty="0"/>
              <a:t> dados sensíveis só podem ser processados com consentimento.</a:t>
            </a:r>
          </a:p>
          <a:p>
            <a:r>
              <a:rPr lang="pt-BR" b="1" dirty="0"/>
              <a:t>Alta disponibilidade:</a:t>
            </a:r>
            <a:r>
              <a:rPr lang="pt-BR" dirty="0"/>
              <a:t> SLA mínimo de 99,9%.</a:t>
            </a:r>
          </a:p>
          <a:p>
            <a:r>
              <a:rPr lang="pt-BR" b="1" dirty="0"/>
              <a:t>Baixa latência:</a:t>
            </a:r>
            <a:r>
              <a:rPr lang="pt-BR" dirty="0"/>
              <a:t> consultas de catálogo e checkout com p95 &lt; 400ms.</a:t>
            </a:r>
          </a:p>
          <a:p>
            <a:r>
              <a:rPr lang="pt-BR" b="1" dirty="0" err="1"/>
              <a:t>Observabilidade</a:t>
            </a:r>
            <a:r>
              <a:rPr lang="pt-BR" b="1" dirty="0"/>
              <a:t> ponta a ponta:</a:t>
            </a:r>
            <a:r>
              <a:rPr lang="pt-BR" dirty="0"/>
              <a:t> logs centralizados, métricas e traces distribuídos.</a:t>
            </a:r>
          </a:p>
          <a:p>
            <a:r>
              <a:rPr lang="pt-BR" b="1" dirty="0"/>
              <a:t>Escalabilidade elástica:</a:t>
            </a:r>
            <a:r>
              <a:rPr lang="pt-BR" dirty="0"/>
              <a:t> suportar picos 10x sem queda de </a:t>
            </a:r>
            <a:r>
              <a:rPr lang="pt-BR" dirty="0" err="1"/>
              <a:t>performance.z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002060"/>
                </a:solidFill>
              </a:rPr>
              <a:t>Discussões e Decisões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31520" y="1371600"/>
            <a:ext cx="78729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Decisão difícil:</a:t>
            </a:r>
            <a:r>
              <a:rPr lang="pt-BR" dirty="0"/>
              <a:t> centralizar reservas no OMS para evitar inconsistência de estoque.</a:t>
            </a:r>
          </a:p>
          <a:p>
            <a:r>
              <a:rPr lang="pt-BR" b="1" dirty="0"/>
              <a:t>Sob incerteza:</a:t>
            </a:r>
            <a:r>
              <a:rPr lang="pt-BR" dirty="0"/>
              <a:t> colocar o provador ML em produção ou rodar em paralelo como teste A/B.</a:t>
            </a:r>
          </a:p>
          <a:p>
            <a:r>
              <a:rPr lang="pt-BR" b="1" dirty="0"/>
              <a:t>Ponto sem retorno:</a:t>
            </a:r>
            <a:r>
              <a:rPr lang="pt-BR" dirty="0"/>
              <a:t> definição do formato dos dados de entrada (fotos/medidas).</a:t>
            </a:r>
          </a:p>
          <a:p>
            <a:r>
              <a:rPr lang="pt-BR" b="1" dirty="0"/>
              <a:t>Discussão importante:</a:t>
            </a:r>
            <a:r>
              <a:rPr lang="pt-BR" dirty="0"/>
              <a:t> até onde coletar dados do cliente sem comprometer confiança e aderência à LGPD.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6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1548</TotalTime>
  <Words>887</Words>
  <Application>Microsoft Office PowerPoint</Application>
  <PresentationFormat>On-screen Show (4:3)</PresentationFormat>
  <Paragraphs>77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Square721 BT</vt:lpstr>
      <vt:lpstr>Arial</vt:lpstr>
      <vt:lpstr>Calibri</vt:lpstr>
      <vt:lpstr>Times New Roman</vt:lpstr>
      <vt:lpstr>Tema do Office</vt:lpstr>
      <vt:lpstr>2_Tema do Office</vt:lpstr>
      <vt:lpstr>6_Personalizar design</vt:lpstr>
      <vt:lpstr>1_Tema do Office</vt:lpstr>
      <vt:lpstr>6ASOR Arquitetura da escolha- Thiago Viola Felipe Torigoe Carrera - RM358494</vt:lpstr>
      <vt:lpstr>Tema</vt:lpstr>
      <vt:lpstr>Solução</vt:lpstr>
      <vt:lpstr>O que Esperamos Aprender</vt:lpstr>
      <vt:lpstr>Perguntas Críticas</vt:lpstr>
      <vt:lpstr>Principais Riscos e Planos de Mitigação</vt:lpstr>
      <vt:lpstr>Stakeholders e Usuários</vt:lpstr>
      <vt:lpstr>Requisitos Arquiteturais</vt:lpstr>
      <vt:lpstr>Discussões e Decisões</vt:lpstr>
      <vt:lpstr>Freeform Arquitetura</vt:lpstr>
      <vt:lpstr>C4 - Contexto</vt:lpstr>
      <vt:lpstr>C4 - Container</vt:lpstr>
      <vt:lpstr>C4 - Componente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Susanne Andrade</dc:creator>
  <cp:lastModifiedBy>Skylone</cp:lastModifiedBy>
  <cp:revision>409</cp:revision>
  <cp:lastPrinted>2015-08-20T10:58:19Z</cp:lastPrinted>
  <dcterms:created xsi:type="dcterms:W3CDTF">2012-10-02T15:58:15Z</dcterms:created>
  <dcterms:modified xsi:type="dcterms:W3CDTF">2025-09-24T23:50:36Z</dcterms:modified>
</cp:coreProperties>
</file>