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notesMasterIdLst>
    <p:notesMasterId r:id="rId28"/>
  </p:notesMasterIdLst>
  <p:sldIdLst>
    <p:sldId id="256" r:id="rId3"/>
    <p:sldId id="257" r:id="rId4"/>
    <p:sldId id="282" r:id="rId5"/>
    <p:sldId id="329" r:id="rId6"/>
    <p:sldId id="330" r:id="rId7"/>
    <p:sldId id="331" r:id="rId8"/>
    <p:sldId id="332" r:id="rId9"/>
    <p:sldId id="333" r:id="rId10"/>
    <p:sldId id="334" r:id="rId11"/>
    <p:sldId id="258" r:id="rId12"/>
    <p:sldId id="317" r:id="rId13"/>
    <p:sldId id="325" r:id="rId14"/>
    <p:sldId id="326" r:id="rId15"/>
    <p:sldId id="327" r:id="rId16"/>
    <p:sldId id="328" r:id="rId17"/>
    <p:sldId id="318" r:id="rId18"/>
    <p:sldId id="283" r:id="rId19"/>
    <p:sldId id="314" r:id="rId20"/>
    <p:sldId id="335" r:id="rId21"/>
    <p:sldId id="323" r:id="rId22"/>
    <p:sldId id="324" r:id="rId23"/>
    <p:sldId id="336" r:id="rId24"/>
    <p:sldId id="337" r:id="rId25"/>
    <p:sldId id="338" r:id="rId26"/>
    <p:sldId id="30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7" autoAdjust="0"/>
    <p:restoredTop sz="80028" autoAdjust="0"/>
  </p:normalViewPr>
  <p:slideViewPr>
    <p:cSldViewPr snapToGrid="0" showGuides="1">
      <p:cViewPr varScale="1">
        <p:scale>
          <a:sx n="87" d="100"/>
          <a:sy n="87" d="100"/>
        </p:scale>
        <p:origin x="232" y="464"/>
      </p:cViewPr>
      <p:guideLst>
        <p:guide orient="horz" pos="22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0295A-D548-463D-A0FB-7869A4CA0027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F0AFC-48CF-49C0-954B-6A141C32AE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609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384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251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582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160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常量声明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变量声明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函数声明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类的声明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217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178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878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450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0241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794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16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140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7126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026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609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33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406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760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586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076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1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B6578-AAF6-4D63-A545-F6C311EB50A4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CA8F1-65B7-4168-9E5A-D348FEC2CD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258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B6578-AAF6-4D63-A545-F6C311EB50A4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CA8F1-65B7-4168-9E5A-D348FEC2C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767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6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33580" y="1925046"/>
            <a:ext cx="772483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Project Proposal</a:t>
            </a:r>
          </a:p>
        </p:txBody>
      </p:sp>
      <p:sp>
        <p:nvSpPr>
          <p:cNvPr id="6" name="文本框 8"/>
          <p:cNvSpPr txBox="1"/>
          <p:nvPr/>
        </p:nvSpPr>
        <p:spPr>
          <a:xfrm>
            <a:off x="2233295" y="2749550"/>
            <a:ext cx="7895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编译原理大作业汇报</a:t>
            </a:r>
          </a:p>
        </p:txBody>
      </p:sp>
      <p:sp>
        <p:nvSpPr>
          <p:cNvPr id="7" name="文本框 3"/>
          <p:cNvSpPr txBox="1"/>
          <p:nvPr/>
        </p:nvSpPr>
        <p:spPr>
          <a:xfrm>
            <a:off x="4719305" y="3767455"/>
            <a:ext cx="279402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Sky   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Compiler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10" name="椭圆 9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自由: 形状 34"/>
          <p:cNvSpPr/>
          <p:nvPr/>
        </p:nvSpPr>
        <p:spPr>
          <a:xfrm rot="2700000">
            <a:off x="6145376" y="5876946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3"/>
          <p:cNvSpPr txBox="1"/>
          <p:nvPr/>
        </p:nvSpPr>
        <p:spPr>
          <a:xfrm>
            <a:off x="4664710" y="4222750"/>
            <a:ext cx="2872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计算机科学与技术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刘一辰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计算机科学与技术 黄海烽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algn="dist"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计算机科学与技术 周思颖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4664710" y="4591050"/>
            <a:ext cx="2872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5159375" y="3442593"/>
            <a:ext cx="1533656" cy="461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P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arsing</a:t>
            </a:r>
            <a:endParaRPr kumimoji="1" lang="en-US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8"/>
          <p:cNvSpPr txBox="1"/>
          <p:nvPr/>
        </p:nvSpPr>
        <p:spPr>
          <a:xfrm>
            <a:off x="5159373" y="2674243"/>
            <a:ext cx="468929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语法分析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990481" y="277676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273698" y="250468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/>
                <a:t>2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11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语法分析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语法规则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2C9C88-DF39-1345-AFCC-D95A560B95C5}"/>
              </a:ext>
            </a:extLst>
          </p:cNvPr>
          <p:cNvSpPr txBox="1"/>
          <p:nvPr/>
        </p:nvSpPr>
        <p:spPr>
          <a:xfrm>
            <a:off x="724546" y="922455"/>
            <a:ext cx="511745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program: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global_area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main_func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               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global_area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global_area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const_declaration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';'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|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global_area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var_declaration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';'         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|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global_area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func_declaration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      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|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global_area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class_declaration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    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|                                        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const_declaration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LET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const_list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const_list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const_list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','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const_expr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const_expr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const_expr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name '='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const_value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const_value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INTEGER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FLOAT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DOUBLE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CHAR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BOOLEAN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STRING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endParaRPr kumimoji="1"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683EDF-95F8-8947-9189-008E7BD8AFDF}"/>
              </a:ext>
            </a:extLst>
          </p:cNvPr>
          <p:cNvSpPr txBox="1"/>
          <p:nvPr/>
        </p:nvSpPr>
        <p:spPr>
          <a:xfrm>
            <a:off x="6485466" y="922455"/>
            <a:ext cx="570653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altLang="zh-CN" dirty="0" err="1">
                <a:solidFill>
                  <a:schemeClr val="bg2">
                    <a:lumMod val="25000"/>
                  </a:schemeClr>
                </a:solidFill>
              </a:rPr>
              <a:t>var_declaration</a:t>
            </a:r>
            <a:r>
              <a:rPr lang="es-ES" altLang="zh-CN" dirty="0">
                <a:solidFill>
                  <a:schemeClr val="bg2">
                    <a:lumMod val="25000"/>
                  </a:schemeClr>
                </a:solidFill>
              </a:rPr>
              <a:t>: VAR </a:t>
            </a:r>
            <a:r>
              <a:rPr lang="es-ES" altLang="zh-CN" dirty="0" err="1">
                <a:solidFill>
                  <a:schemeClr val="bg2">
                    <a:lumMod val="25000"/>
                  </a:schemeClr>
                </a:solidFill>
              </a:rPr>
              <a:t>var_list</a:t>
            </a:r>
            <a:r>
              <a:rPr lang="es-ES" altLang="zh-CN" dirty="0">
                <a:solidFill>
                  <a:schemeClr val="bg2">
                    <a:lumMod val="25000"/>
                  </a:schemeClr>
                </a:solidFill>
              </a:rPr>
              <a:t>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para_list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var_list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var_list</a:t>
            </a:r>
            <a:r>
              <a:rPr lang="es-ES" altLang="zh-CN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s-ES" altLang="zh-CN" dirty="0" err="1">
                <a:solidFill>
                  <a:schemeClr val="bg2">
                    <a:lumMod val="25000"/>
                  </a:schemeClr>
                </a:solidFill>
              </a:rPr>
              <a:t>var_list</a:t>
            </a:r>
            <a:r>
              <a:rPr lang="es-ES" altLang="zh-CN" dirty="0">
                <a:solidFill>
                  <a:schemeClr val="bg2">
                    <a:lumMod val="25000"/>
                  </a:schemeClr>
                </a:solidFill>
              </a:rPr>
              <a:t> ',' </a:t>
            </a:r>
            <a:r>
              <a:rPr lang="es-ES" altLang="zh-CN" dirty="0" err="1">
                <a:solidFill>
                  <a:schemeClr val="bg2">
                    <a:lumMod val="25000"/>
                  </a:schemeClr>
                </a:solidFill>
              </a:rPr>
              <a:t>var_expr</a:t>
            </a:r>
            <a:r>
              <a:rPr lang="es-ES" altLang="zh-CN" dirty="0">
                <a:solidFill>
                  <a:schemeClr val="bg2">
                    <a:lumMod val="25000"/>
                  </a:schemeClr>
                </a:solidFill>
              </a:rPr>
              <a:t>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s-ES" altLang="zh-CN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|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var_expr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var_expr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name '=' expression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name '='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lambda_expression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name ':'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type_declaration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name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type_declaration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var_type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array_type_declaration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  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func_type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                       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array_type_declaration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var_type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'[' INTEGER ']'    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func_type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FUNCTION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496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12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语法分析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语法规则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2C9C88-DF39-1345-AFCC-D95A560B95C5}"/>
              </a:ext>
            </a:extLst>
          </p:cNvPr>
          <p:cNvSpPr txBox="1"/>
          <p:nvPr/>
        </p:nvSpPr>
        <p:spPr>
          <a:xfrm>
            <a:off x="525973" y="922455"/>
            <a:ext cx="97741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err="1"/>
              <a:t>var_type</a:t>
            </a:r>
            <a:r>
              <a:rPr lang="en-US" altLang="zh-CN" dirty="0"/>
              <a:t>: TYPE_INT        </a:t>
            </a:r>
            <a:endParaRPr lang="zh-CN" altLang="zh-CN" dirty="0"/>
          </a:p>
          <a:p>
            <a:pPr lvl="0"/>
            <a:r>
              <a:rPr lang="en-US" altLang="zh-CN" dirty="0"/>
              <a:t>    | TYPE_INT_POINTER       </a:t>
            </a:r>
            <a:endParaRPr lang="zh-CN" altLang="zh-CN" dirty="0"/>
          </a:p>
          <a:p>
            <a:pPr lvl="0"/>
            <a:r>
              <a:rPr lang="en-US" altLang="zh-CN" dirty="0"/>
              <a:t>    | TYPE_INT_64            </a:t>
            </a:r>
            <a:endParaRPr lang="zh-CN" altLang="zh-CN" dirty="0"/>
          </a:p>
          <a:p>
            <a:pPr lvl="0"/>
            <a:r>
              <a:rPr lang="en-US" altLang="zh-CN" dirty="0"/>
              <a:t>    | TYPE_INT_64_POINTER            </a:t>
            </a:r>
            <a:endParaRPr lang="zh-CN" altLang="zh-CN" dirty="0"/>
          </a:p>
          <a:p>
            <a:pPr lvl="0"/>
            <a:r>
              <a:rPr lang="en-US" altLang="zh-CN" dirty="0"/>
              <a:t>    | TYPE_CHAR               </a:t>
            </a:r>
            <a:endParaRPr lang="zh-CN" altLang="zh-CN" dirty="0"/>
          </a:p>
          <a:p>
            <a:pPr lvl="0"/>
            <a:r>
              <a:rPr lang="en-US" altLang="zh-CN" dirty="0"/>
              <a:t>    | TYPE_CHAR_POINTER             </a:t>
            </a:r>
            <a:endParaRPr lang="zh-CN" altLang="zh-CN" dirty="0"/>
          </a:p>
          <a:p>
            <a:pPr lvl="0"/>
            <a:r>
              <a:rPr lang="en-US" altLang="zh-CN" dirty="0"/>
              <a:t>    | TYPE_FLOAT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TYPE_FLOAT_POINTER              </a:t>
            </a:r>
            <a:endParaRPr lang="zh-CN" altLang="zh-CN" dirty="0"/>
          </a:p>
          <a:p>
            <a:pPr lvl="0"/>
            <a:r>
              <a:rPr lang="en-US" altLang="zh-CN" dirty="0"/>
              <a:t>    | TYPE_DOUBLE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TYPE_DOUBLE_POINTER              </a:t>
            </a:r>
            <a:endParaRPr lang="zh-CN" altLang="zh-CN" dirty="0"/>
          </a:p>
          <a:p>
            <a:pPr lvl="0"/>
            <a:r>
              <a:rPr lang="en-US" altLang="zh-CN" dirty="0"/>
              <a:t>    | TYPE_BOOL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TYPE_BOOL_POINTER     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func_declaration</a:t>
            </a:r>
            <a:r>
              <a:rPr lang="en-US" altLang="zh-CN" dirty="0"/>
              <a:t>: FUNCTION name '(' </a:t>
            </a:r>
            <a:r>
              <a:rPr lang="en-US" altLang="zh-CN" dirty="0" err="1"/>
              <a:t>para_list</a:t>
            </a:r>
            <a:r>
              <a:rPr lang="en-US" altLang="zh-CN" dirty="0"/>
              <a:t> ')' </a:t>
            </a:r>
            <a:r>
              <a:rPr lang="en-US" altLang="zh-CN" dirty="0" err="1"/>
              <a:t>compound_statement</a:t>
            </a:r>
            <a:r>
              <a:rPr lang="en-US" altLang="zh-CN" dirty="0"/>
              <a:t>  </a:t>
            </a:r>
            <a:endParaRPr lang="zh-CN" altLang="zh-CN" dirty="0"/>
          </a:p>
          <a:p>
            <a:pPr lvl="0"/>
            <a:r>
              <a:rPr lang="en-US" altLang="zh-CN" dirty="0"/>
              <a:t>    | FUNCTION name '(' </a:t>
            </a:r>
            <a:r>
              <a:rPr lang="en-US" altLang="zh-CN" dirty="0" err="1"/>
              <a:t>para_list</a:t>
            </a:r>
            <a:r>
              <a:rPr lang="en-US" altLang="zh-CN" dirty="0"/>
              <a:t> ')' OPER_PTR </a:t>
            </a:r>
            <a:r>
              <a:rPr lang="en-US" altLang="zh-CN" dirty="0" err="1"/>
              <a:t>var_type</a:t>
            </a:r>
            <a:r>
              <a:rPr lang="en-US" altLang="zh-CN" dirty="0"/>
              <a:t> </a:t>
            </a:r>
            <a:r>
              <a:rPr lang="en-US" altLang="zh-CN" dirty="0" err="1"/>
              <a:t>compound_statement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main_func</a:t>
            </a:r>
            <a:r>
              <a:rPr lang="en-US" altLang="zh-CN" dirty="0"/>
              <a:t>: FUNCTION MAIN '(' ')' OPER_PTR TYPE_INT </a:t>
            </a:r>
            <a:r>
              <a:rPr lang="en-US" altLang="zh-CN" dirty="0" err="1"/>
              <a:t>compound_statement</a:t>
            </a:r>
            <a:r>
              <a:rPr lang="en-US" altLang="zh-CN" dirty="0"/>
              <a:t>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statement_list</a:t>
            </a:r>
            <a:r>
              <a:rPr lang="en-US" altLang="zh-CN" dirty="0"/>
              <a:t>: </a:t>
            </a:r>
            <a:r>
              <a:rPr lang="en-US" altLang="zh-CN" dirty="0" err="1"/>
              <a:t>statement_list</a:t>
            </a:r>
            <a:r>
              <a:rPr lang="en-US" altLang="zh-CN" dirty="0"/>
              <a:t> statement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                                                   </a:t>
            </a:r>
            <a:endParaRPr lang="zh-CN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683EDF-95F8-8947-9189-008E7BD8AFDF}"/>
              </a:ext>
            </a:extLst>
          </p:cNvPr>
          <p:cNvSpPr txBox="1"/>
          <p:nvPr/>
        </p:nvSpPr>
        <p:spPr>
          <a:xfrm>
            <a:off x="6094510" y="938565"/>
            <a:ext cx="59774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/>
              <a:t>statement: </a:t>
            </a:r>
            <a:r>
              <a:rPr lang="en-US" altLang="zh-CN" dirty="0" err="1"/>
              <a:t>compound_statement</a:t>
            </a:r>
            <a:r>
              <a:rPr lang="en-US" altLang="zh-CN" dirty="0"/>
              <a:t>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branch_statement</a:t>
            </a:r>
            <a:r>
              <a:rPr lang="en-US" altLang="zh-CN" dirty="0"/>
              <a:t>   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for_statement</a:t>
            </a:r>
            <a:r>
              <a:rPr lang="en-US" altLang="zh-CN" dirty="0"/>
              <a:t>    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jump_statement</a:t>
            </a:r>
            <a:r>
              <a:rPr lang="en-US" altLang="zh-CN" dirty="0"/>
              <a:t> ';' 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assign_statement</a:t>
            </a:r>
            <a:r>
              <a:rPr lang="en-US" altLang="zh-CN" dirty="0"/>
              <a:t> ';'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var_declaration</a:t>
            </a:r>
            <a:r>
              <a:rPr lang="en-US" altLang="zh-CN" dirty="0"/>
              <a:t> ';'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const_declaration</a:t>
            </a:r>
            <a:r>
              <a:rPr lang="en-US" altLang="zh-CN" dirty="0"/>
              <a:t> ';'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name '(' </a:t>
            </a:r>
            <a:r>
              <a:rPr lang="en-US" altLang="zh-CN" dirty="0" err="1"/>
              <a:t>expression_list</a:t>
            </a:r>
            <a:r>
              <a:rPr lang="en-US" altLang="zh-CN" dirty="0"/>
              <a:t> ')' ';'                    </a:t>
            </a:r>
            <a:endParaRPr lang="zh-CN" altLang="zh-CN" dirty="0"/>
          </a:p>
          <a:p>
            <a:r>
              <a:rPr lang="en-US" altLang="zh-CN" dirty="0"/>
              <a:t> </a:t>
            </a:r>
          </a:p>
          <a:p>
            <a:pPr lvl="0"/>
            <a:r>
              <a:rPr lang="en-US" altLang="zh-CN" dirty="0" err="1"/>
              <a:t>compound_statement</a:t>
            </a:r>
            <a:r>
              <a:rPr lang="en-US" altLang="zh-CN" dirty="0"/>
              <a:t>: '{' </a:t>
            </a:r>
            <a:r>
              <a:rPr lang="en-US" altLang="zh-CN" dirty="0" err="1"/>
              <a:t>statement_list</a:t>
            </a:r>
            <a:r>
              <a:rPr lang="en-US" altLang="zh-CN" dirty="0"/>
              <a:t> '}'                  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36607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13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语法分析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语法规则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2C9C88-DF39-1345-AFCC-D95A560B95C5}"/>
              </a:ext>
            </a:extLst>
          </p:cNvPr>
          <p:cNvSpPr txBox="1"/>
          <p:nvPr/>
        </p:nvSpPr>
        <p:spPr>
          <a:xfrm>
            <a:off x="470545" y="1125655"/>
            <a:ext cx="92830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err="1"/>
              <a:t>branch_statement</a:t>
            </a:r>
            <a:r>
              <a:rPr lang="en-US" altLang="zh-CN" dirty="0"/>
              <a:t>: IF '(' expression ')' </a:t>
            </a:r>
            <a:r>
              <a:rPr lang="en-US" altLang="zh-CN" dirty="0" err="1"/>
              <a:t>compound_statement</a:t>
            </a:r>
            <a:r>
              <a:rPr lang="en-US" altLang="zh-CN" dirty="0"/>
              <a:t>           </a:t>
            </a:r>
            <a:endParaRPr lang="zh-CN" altLang="zh-CN" dirty="0"/>
          </a:p>
          <a:p>
            <a:pPr lvl="0"/>
            <a:r>
              <a:rPr lang="en-US" altLang="zh-CN" dirty="0"/>
              <a:t>    | IF '(' expression ')' </a:t>
            </a:r>
            <a:r>
              <a:rPr lang="en-US" altLang="zh-CN" dirty="0" err="1"/>
              <a:t>compound_statement</a:t>
            </a:r>
            <a:r>
              <a:rPr lang="en-US" altLang="zh-CN" dirty="0"/>
              <a:t> ELSE </a:t>
            </a:r>
            <a:r>
              <a:rPr lang="en-US" altLang="zh-CN" dirty="0" err="1"/>
              <a:t>compound_statement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for_statement</a:t>
            </a:r>
            <a:r>
              <a:rPr lang="en-US" altLang="zh-CN" dirty="0"/>
              <a:t>: WHILE '(' expression ')' </a:t>
            </a:r>
            <a:r>
              <a:rPr lang="en-US" altLang="zh-CN" dirty="0" err="1"/>
              <a:t>compound_statement</a:t>
            </a:r>
            <a:r>
              <a:rPr lang="en-US" altLang="zh-CN" dirty="0"/>
              <a:t>          </a:t>
            </a:r>
            <a:endParaRPr lang="zh-CN" altLang="zh-CN" dirty="0"/>
          </a:p>
          <a:p>
            <a:pPr lvl="0"/>
            <a:r>
              <a:rPr lang="en-US" altLang="zh-CN" dirty="0"/>
              <a:t>    | FOR name IN '[' expression ',' expression ',' expression ']' </a:t>
            </a:r>
            <a:r>
              <a:rPr lang="en-US" altLang="zh-CN" dirty="0" err="1"/>
              <a:t>compound_statement</a:t>
            </a:r>
            <a:r>
              <a:rPr lang="en-US" altLang="zh-CN" dirty="0"/>
              <a:t>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jump_statement</a:t>
            </a:r>
            <a:r>
              <a:rPr lang="en-US" altLang="zh-CN" dirty="0"/>
              <a:t>: JUMP_BREAK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JUMP_CONTINUE                 </a:t>
            </a:r>
            <a:endParaRPr lang="zh-CN" altLang="zh-CN" dirty="0"/>
          </a:p>
          <a:p>
            <a:pPr lvl="0"/>
            <a:r>
              <a:rPr lang="en-US" altLang="zh-CN" dirty="0"/>
              <a:t>    | JUMP_RETURN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JUMP_RETURN expression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/>
              <a:t>expression: expression OPER_OR </a:t>
            </a:r>
            <a:r>
              <a:rPr lang="en-US" altLang="zh-CN" dirty="0" err="1"/>
              <a:t>expression_or</a:t>
            </a:r>
            <a:r>
              <a:rPr lang="en-US" altLang="zh-CN" dirty="0"/>
              <a:t>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expression_or</a:t>
            </a:r>
            <a:r>
              <a:rPr lang="en-US" altLang="zh-CN" dirty="0"/>
              <a:t>                        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expression_or</a:t>
            </a:r>
            <a:r>
              <a:rPr lang="en-US" altLang="zh-CN" dirty="0"/>
              <a:t>: </a:t>
            </a:r>
            <a:r>
              <a:rPr lang="en-US" altLang="zh-CN" dirty="0" err="1"/>
              <a:t>expression_or</a:t>
            </a:r>
            <a:r>
              <a:rPr lang="en-US" altLang="zh-CN" dirty="0"/>
              <a:t> OPER_AND </a:t>
            </a:r>
            <a:r>
              <a:rPr lang="en-US" altLang="zh-CN" dirty="0" err="1"/>
              <a:t>expression_and</a:t>
            </a:r>
            <a:r>
              <a:rPr lang="en-US" altLang="zh-CN" dirty="0"/>
              <a:t>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expression_and</a:t>
            </a:r>
            <a:r>
              <a:rPr lang="en-US" altLang="zh-CN" dirty="0"/>
              <a:t>                      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814BD0-4026-C84D-878A-7E2E205CCDAA}"/>
              </a:ext>
            </a:extLst>
          </p:cNvPr>
          <p:cNvSpPr txBox="1"/>
          <p:nvPr/>
        </p:nvSpPr>
        <p:spPr>
          <a:xfrm>
            <a:off x="6739466" y="3064934"/>
            <a:ext cx="54525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err="1"/>
              <a:t>expression_and</a:t>
            </a:r>
            <a:r>
              <a:rPr lang="en-US" altLang="zh-CN" dirty="0"/>
              <a:t>: </a:t>
            </a:r>
            <a:r>
              <a:rPr lang="en-US" altLang="zh-CN" dirty="0" err="1"/>
              <a:t>expression_and</a:t>
            </a:r>
            <a:r>
              <a:rPr lang="en-US" altLang="zh-CN" dirty="0"/>
              <a:t> OPER_EQ expr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expression_and</a:t>
            </a:r>
            <a:r>
              <a:rPr lang="en-US" altLang="zh-CN" dirty="0"/>
              <a:t> OPER_NE expr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expression_and</a:t>
            </a:r>
            <a:r>
              <a:rPr lang="en-US" altLang="zh-CN" dirty="0"/>
              <a:t> OPER_GT expr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expression_and</a:t>
            </a:r>
            <a:r>
              <a:rPr lang="en-US" altLang="zh-CN" dirty="0"/>
              <a:t> OPER_LT expr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expression_and</a:t>
            </a:r>
            <a:r>
              <a:rPr lang="en-US" altLang="zh-CN" dirty="0"/>
              <a:t> OPER_GE expr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expression_and</a:t>
            </a:r>
            <a:r>
              <a:rPr lang="en-US" altLang="zh-CN" dirty="0"/>
              <a:t> OPER_LE expr           </a:t>
            </a:r>
            <a:endParaRPr lang="zh-CN" altLang="zh-CN" dirty="0"/>
          </a:p>
          <a:p>
            <a:pPr lvl="0"/>
            <a:r>
              <a:rPr lang="en-US" altLang="zh-CN" dirty="0"/>
              <a:t>    | expr                                     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026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14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语法分析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语法规则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2C9C88-DF39-1345-AFCC-D95A560B95C5}"/>
              </a:ext>
            </a:extLst>
          </p:cNvPr>
          <p:cNvSpPr txBox="1"/>
          <p:nvPr/>
        </p:nvSpPr>
        <p:spPr>
          <a:xfrm>
            <a:off x="484384" y="922455"/>
            <a:ext cx="55915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/>
              <a:t>expr: expr OPER_LEFT </a:t>
            </a:r>
            <a:r>
              <a:rPr lang="en-US" altLang="zh-CN" dirty="0" err="1"/>
              <a:t>expr_shift</a:t>
            </a:r>
            <a:r>
              <a:rPr lang="en-US" altLang="zh-CN" dirty="0"/>
              <a:t>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expr OPER_RIGHT </a:t>
            </a:r>
            <a:r>
              <a:rPr lang="en-US" altLang="zh-CN" dirty="0" err="1"/>
              <a:t>expr_shift</a:t>
            </a:r>
            <a:r>
              <a:rPr lang="en-US" altLang="zh-CN" dirty="0"/>
              <a:t>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expr_shift</a:t>
            </a:r>
            <a:r>
              <a:rPr lang="en-US" altLang="zh-CN" dirty="0"/>
              <a:t>                          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expr_shift</a:t>
            </a:r>
            <a:r>
              <a:rPr lang="en-US" altLang="zh-CN" dirty="0"/>
              <a:t>: </a:t>
            </a:r>
            <a:r>
              <a:rPr lang="en-US" altLang="zh-CN" dirty="0" err="1"/>
              <a:t>expr_shift</a:t>
            </a:r>
            <a:r>
              <a:rPr lang="en-US" altLang="zh-CN" dirty="0"/>
              <a:t> OPER_PLUS term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expr_shift</a:t>
            </a:r>
            <a:r>
              <a:rPr lang="en-US" altLang="zh-CN" dirty="0"/>
              <a:t> OPER_MINUS term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term                                  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/>
              <a:t>term: term '*' factor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term OPER_DIV factor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term OPER_MOD factor                </a:t>
            </a:r>
            <a:endParaRPr lang="zh-CN" altLang="zh-CN" dirty="0"/>
          </a:p>
          <a:p>
            <a:pPr lvl="0"/>
            <a:r>
              <a:rPr lang="en-US" altLang="zh-CN" dirty="0"/>
              <a:t>    | factor                      </a:t>
            </a:r>
          </a:p>
          <a:p>
            <a:pPr lvl="0"/>
            <a:r>
              <a:rPr lang="en-US" altLang="zh-CN" dirty="0"/>
              <a:t>                   </a:t>
            </a:r>
            <a:endParaRPr lang="zh-CN" altLang="zh-CN" dirty="0"/>
          </a:p>
          <a:p>
            <a:pPr lvl="0"/>
            <a:r>
              <a:rPr lang="en-US" altLang="zh-CN" dirty="0"/>
              <a:t> factor: OPER_MINUS factor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OPER_NOT factor                 </a:t>
            </a:r>
            <a:endParaRPr lang="zh-CN" altLang="zh-CN" dirty="0"/>
          </a:p>
          <a:p>
            <a:pPr lvl="0"/>
            <a:r>
              <a:rPr lang="en-US" altLang="zh-CN" dirty="0"/>
              <a:t>    | number                            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114682-FA9E-F149-AF2E-B4C7C64F12DD}"/>
              </a:ext>
            </a:extLst>
          </p:cNvPr>
          <p:cNvSpPr txBox="1"/>
          <p:nvPr/>
        </p:nvSpPr>
        <p:spPr>
          <a:xfrm>
            <a:off x="5879976" y="745544"/>
            <a:ext cx="55915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/>
              <a:t>number: name '[' expression ']'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name '.' name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'(' expression ')'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name '(' </a:t>
            </a:r>
            <a:r>
              <a:rPr lang="en-US" altLang="zh-CN" dirty="0" err="1"/>
              <a:t>expression_list</a:t>
            </a:r>
            <a:r>
              <a:rPr lang="en-US" altLang="zh-CN" dirty="0"/>
              <a:t> ')'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const_value</a:t>
            </a:r>
            <a:r>
              <a:rPr lang="en-US" altLang="zh-CN" dirty="0"/>
              <a:t>   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name      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'*' name '[' expression ']'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'*' name '.' name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'*' name '(' </a:t>
            </a:r>
            <a:r>
              <a:rPr lang="en-US" altLang="zh-CN" dirty="0" err="1"/>
              <a:t>expression_list</a:t>
            </a:r>
            <a:r>
              <a:rPr lang="en-US" altLang="zh-CN" dirty="0"/>
              <a:t> ')'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'*' name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'*' '(' expression ')'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'&amp;' name      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'&amp;' name '[' expression ']’   </a:t>
            </a:r>
          </a:p>
          <a:p>
            <a:pPr lvl="0"/>
            <a:endParaRPr lang="en-US" altLang="zh-CN" dirty="0"/>
          </a:p>
          <a:p>
            <a:pPr lvl="0"/>
            <a:r>
              <a:rPr lang="en-US" altLang="zh-CN" dirty="0" err="1"/>
              <a:t>expression_list</a:t>
            </a:r>
            <a:r>
              <a:rPr lang="en-US" altLang="zh-CN" dirty="0"/>
              <a:t>: </a:t>
            </a:r>
            <a:r>
              <a:rPr lang="en-US" altLang="zh-CN" dirty="0" err="1"/>
              <a:t>expression_list</a:t>
            </a:r>
            <a:r>
              <a:rPr lang="en-US" altLang="zh-CN" dirty="0"/>
              <a:t> ',' expression                </a:t>
            </a:r>
            <a:endParaRPr lang="zh-CN" altLang="zh-CN" dirty="0"/>
          </a:p>
          <a:p>
            <a:pPr lvl="0"/>
            <a:r>
              <a:rPr lang="en-US" altLang="zh-CN" dirty="0"/>
              <a:t>    | expression      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               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                   </a:t>
            </a:r>
            <a:endParaRPr lang="zh-CN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140A0-4DAC-5043-97CF-86766C8A8BAD}"/>
              </a:ext>
            </a:extLst>
          </p:cNvPr>
          <p:cNvSpPr txBox="1"/>
          <p:nvPr/>
        </p:nvSpPr>
        <p:spPr>
          <a:xfrm>
            <a:off x="484384" y="5596052"/>
            <a:ext cx="102017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dirty="0" err="1"/>
              <a:t>lambda_expression</a:t>
            </a:r>
            <a:r>
              <a:rPr lang="en-US" altLang="zh-CN" dirty="0"/>
              <a:t>: LAMBDA '(' </a:t>
            </a:r>
            <a:r>
              <a:rPr lang="en-US" altLang="zh-CN" dirty="0" err="1"/>
              <a:t>para_list</a:t>
            </a:r>
            <a:r>
              <a:rPr lang="en-US" altLang="zh-CN" dirty="0"/>
              <a:t> ')' ':' </a:t>
            </a:r>
            <a:r>
              <a:rPr lang="en-US" altLang="zh-CN" dirty="0" err="1"/>
              <a:t>var_type</a:t>
            </a:r>
            <a:r>
              <a:rPr lang="en-US" altLang="zh-CN" dirty="0"/>
              <a:t> OPER_PTR </a:t>
            </a:r>
            <a:r>
              <a:rPr lang="en-US" altLang="zh-CN" dirty="0" err="1"/>
              <a:t>compound_statement</a:t>
            </a:r>
            <a:r>
              <a:rPr lang="en-US" altLang="zh-CN" dirty="0"/>
              <a:t>     </a:t>
            </a:r>
            <a:endParaRPr lang="zh-CN" altLang="zh-CN" dirty="0"/>
          </a:p>
          <a:p>
            <a:pPr lvl="0"/>
            <a:r>
              <a:rPr lang="en-US" altLang="zh-CN" dirty="0"/>
              <a:t>    | LAMBDA '(' </a:t>
            </a:r>
            <a:r>
              <a:rPr lang="en-US" altLang="zh-CN" dirty="0" err="1"/>
              <a:t>para_list</a:t>
            </a:r>
            <a:r>
              <a:rPr lang="en-US" altLang="zh-CN" dirty="0"/>
              <a:t> ')' ':' </a:t>
            </a:r>
            <a:r>
              <a:rPr lang="en-US" altLang="zh-CN" dirty="0" err="1"/>
              <a:t>var_type</a:t>
            </a:r>
            <a:r>
              <a:rPr lang="en-US" altLang="zh-CN" dirty="0"/>
              <a:t> OPER_PTR expression        </a:t>
            </a:r>
            <a:endParaRPr lang="zh-CN" altLang="zh-CN" dirty="0"/>
          </a:p>
          <a:p>
            <a:pPr lvl="0"/>
            <a:r>
              <a:rPr lang="en-US" altLang="zh-CN" dirty="0"/>
              <a:t>    | LAMBDA '(' </a:t>
            </a:r>
            <a:r>
              <a:rPr lang="en-US" altLang="zh-CN" dirty="0" err="1"/>
              <a:t>para_list</a:t>
            </a:r>
            <a:r>
              <a:rPr lang="en-US" altLang="zh-CN" dirty="0"/>
              <a:t> ')' OPER_PTR </a:t>
            </a:r>
            <a:r>
              <a:rPr lang="en-US" altLang="zh-CN" dirty="0" err="1"/>
              <a:t>compound_statement</a:t>
            </a:r>
            <a:r>
              <a:rPr lang="en-US" altLang="zh-CN" dirty="0"/>
              <a:t>   </a:t>
            </a:r>
            <a:endParaRPr lang="zh-CN" altLang="zh-CN" dirty="0"/>
          </a:p>
          <a:p>
            <a:pPr lvl="0"/>
            <a:r>
              <a:rPr lang="en-US" altLang="zh-CN" dirty="0"/>
              <a:t>    | LAMBDA '(' </a:t>
            </a:r>
            <a:r>
              <a:rPr lang="en-US" altLang="zh-CN" dirty="0" err="1"/>
              <a:t>para_list</a:t>
            </a:r>
            <a:r>
              <a:rPr lang="en-US" altLang="zh-CN" dirty="0"/>
              <a:t> ')' OPER_PTR expression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6561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15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语法分析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语法规则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2C9C88-DF39-1345-AFCC-D95A560B95C5}"/>
              </a:ext>
            </a:extLst>
          </p:cNvPr>
          <p:cNvSpPr txBox="1"/>
          <p:nvPr/>
        </p:nvSpPr>
        <p:spPr>
          <a:xfrm>
            <a:off x="555212" y="671691"/>
            <a:ext cx="979105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assign_statement</a:t>
            </a:r>
            <a:endParaRPr lang="zh-CN" altLang="zh-CN" dirty="0"/>
          </a:p>
          <a:p>
            <a:pPr lvl="0"/>
            <a:r>
              <a:rPr lang="en-US" altLang="zh-CN" dirty="0"/>
              <a:t>    : name '=' expression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name '=' </a:t>
            </a:r>
            <a:r>
              <a:rPr lang="en-US" altLang="zh-CN" dirty="0" err="1"/>
              <a:t>lambda_expression</a:t>
            </a:r>
            <a:r>
              <a:rPr lang="en-US" altLang="zh-CN" dirty="0"/>
              <a:t>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name '[' expression ']' '=' expression    </a:t>
            </a:r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name: IDENTIFIER                 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class_declaration</a:t>
            </a:r>
            <a:r>
              <a:rPr lang="en-US" altLang="zh-CN" dirty="0"/>
              <a:t>: CLASS name </a:t>
            </a:r>
            <a:r>
              <a:rPr lang="en-US" altLang="zh-CN" dirty="0" err="1"/>
              <a:t>inherit_part</a:t>
            </a:r>
            <a:r>
              <a:rPr lang="en-US" altLang="zh-CN" dirty="0"/>
              <a:t> '{' </a:t>
            </a:r>
            <a:r>
              <a:rPr lang="en-US" altLang="zh-CN" dirty="0" err="1"/>
              <a:t>class_body</a:t>
            </a:r>
            <a:r>
              <a:rPr lang="en-US" altLang="zh-CN" dirty="0"/>
              <a:t> '}'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inherit_part</a:t>
            </a:r>
            <a:r>
              <a:rPr lang="en-US" altLang="zh-CN" dirty="0"/>
              <a:t>: ':' name   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                                                     </a:t>
            </a:r>
            <a:endParaRPr lang="zh-CN" altLang="zh-CN" dirty="0"/>
          </a:p>
          <a:p>
            <a:r>
              <a:rPr lang="en-US" altLang="zh-CN" dirty="0"/>
              <a:t>      </a:t>
            </a:r>
            <a:endParaRPr lang="zh-CN" altLang="zh-CN" dirty="0"/>
          </a:p>
          <a:p>
            <a:pPr lvl="0"/>
            <a:r>
              <a:rPr lang="en-US" altLang="zh-CN" dirty="0" err="1"/>
              <a:t>class_body</a:t>
            </a:r>
            <a:r>
              <a:rPr lang="en-US" altLang="zh-CN" dirty="0"/>
              <a:t>: </a:t>
            </a:r>
            <a:r>
              <a:rPr lang="en-US" altLang="zh-CN" dirty="0" err="1"/>
              <a:t>class_init</a:t>
            </a:r>
            <a:r>
              <a:rPr lang="en-US" altLang="zh-CN" dirty="0"/>
              <a:t> </a:t>
            </a:r>
            <a:r>
              <a:rPr lang="en-US" altLang="zh-CN" dirty="0" err="1"/>
              <a:t>class_del</a:t>
            </a:r>
            <a:r>
              <a:rPr lang="en-US" altLang="zh-CN" dirty="0"/>
              <a:t> </a:t>
            </a:r>
            <a:r>
              <a:rPr lang="en-US" altLang="zh-CN" dirty="0" err="1"/>
              <a:t>func_declaration_list</a:t>
            </a:r>
            <a:r>
              <a:rPr lang="en-US" altLang="zh-CN" dirty="0"/>
              <a:t>   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class_ini</a:t>
            </a:r>
            <a:r>
              <a:rPr lang="en-US" altLang="zh-CN" dirty="0"/>
              <a:t>: FUNCTION INIT '(' </a:t>
            </a:r>
            <a:r>
              <a:rPr lang="en-US" altLang="zh-CN" dirty="0" err="1"/>
              <a:t>var_list</a:t>
            </a:r>
            <a:r>
              <a:rPr lang="en-US" altLang="zh-CN" dirty="0"/>
              <a:t> ')' OPER_PTR </a:t>
            </a:r>
            <a:r>
              <a:rPr lang="en-US" altLang="zh-CN" dirty="0" err="1"/>
              <a:t>var_type</a:t>
            </a:r>
            <a:r>
              <a:rPr lang="en-US" altLang="zh-CN" dirty="0"/>
              <a:t> </a:t>
            </a:r>
            <a:r>
              <a:rPr lang="en-US" altLang="zh-CN" dirty="0" err="1"/>
              <a:t>compound_statement</a:t>
            </a:r>
            <a:r>
              <a:rPr lang="en-US" altLang="zh-CN" dirty="0"/>
              <a:t>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class_del</a:t>
            </a:r>
            <a:r>
              <a:rPr lang="en-US" altLang="zh-CN" dirty="0"/>
              <a:t>: FUNCTION DEL '(' </a:t>
            </a:r>
            <a:r>
              <a:rPr lang="en-US" altLang="zh-CN" dirty="0" err="1"/>
              <a:t>var_list</a:t>
            </a:r>
            <a:r>
              <a:rPr lang="en-US" altLang="zh-CN" dirty="0"/>
              <a:t> ')' OPER_PTR </a:t>
            </a:r>
            <a:r>
              <a:rPr lang="en-US" altLang="zh-CN" dirty="0" err="1"/>
              <a:t>var_type</a:t>
            </a:r>
            <a:r>
              <a:rPr lang="en-US" altLang="zh-CN" dirty="0"/>
              <a:t> </a:t>
            </a:r>
            <a:r>
              <a:rPr lang="en-US" altLang="zh-CN" dirty="0" err="1"/>
              <a:t>compound_statement</a:t>
            </a:r>
            <a:r>
              <a:rPr lang="en-US" altLang="zh-CN" dirty="0"/>
              <a:t>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func_declaration_list</a:t>
            </a:r>
            <a:r>
              <a:rPr lang="en-US" altLang="zh-CN" dirty="0"/>
              <a:t>: </a:t>
            </a:r>
            <a:r>
              <a:rPr lang="en-US" altLang="zh-CN" dirty="0" err="1"/>
              <a:t>func_declaration_list</a:t>
            </a:r>
            <a:r>
              <a:rPr lang="en-US" altLang="zh-CN" dirty="0"/>
              <a:t> </a:t>
            </a:r>
            <a:r>
              <a:rPr lang="en-US" altLang="zh-CN" dirty="0" err="1"/>
              <a:t>func_declaration</a:t>
            </a:r>
            <a:r>
              <a:rPr lang="en-US" altLang="zh-CN" dirty="0"/>
              <a:t>     </a:t>
            </a:r>
            <a:endParaRPr lang="zh-CN" altLang="zh-CN" dirty="0"/>
          </a:p>
          <a:p>
            <a:pPr lvl="0"/>
            <a:r>
              <a:rPr lang="en-US" altLang="zh-CN" dirty="0"/>
              <a:t>    |  </a:t>
            </a:r>
            <a:endParaRPr lang="zh-CN" altLang="zh-CN" dirty="0"/>
          </a:p>
          <a:p>
            <a:pPr lvl="0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46499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16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功能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CC8C7D-9D49-E043-856B-6FA9774D887C}"/>
              </a:ext>
            </a:extLst>
          </p:cNvPr>
          <p:cNvSpPr txBox="1"/>
          <p:nvPr/>
        </p:nvSpPr>
        <p:spPr>
          <a:xfrm>
            <a:off x="3466312" y="3271668"/>
            <a:ext cx="35591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数据类型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整数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单精度浮点数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双精度浮点数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布尔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字符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以上五种类型的</a:t>
            </a:r>
            <a:r>
              <a:rPr kumimoji="1" lang="zh-CN" altLang="en-US" u="sng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与数组</a:t>
            </a:r>
            <a:endParaRPr kumimoji="1" lang="en-US" altLang="zh-CN" u="sng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字符串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65CDC72-8E4C-8C4F-A2B4-1A51F47B7FAA}"/>
              </a:ext>
            </a:extLst>
          </p:cNvPr>
          <p:cNvSpPr txBox="1"/>
          <p:nvPr/>
        </p:nvSpPr>
        <p:spPr>
          <a:xfrm>
            <a:off x="614284" y="3271668"/>
            <a:ext cx="2133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语句类型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复合语句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分支语句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循环语句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跳转语句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赋值语句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F8EE1E7-4C83-5240-B448-B28ECAD4C877}"/>
              </a:ext>
            </a:extLst>
          </p:cNvPr>
          <p:cNvSpPr txBox="1"/>
          <p:nvPr/>
        </p:nvSpPr>
        <p:spPr>
          <a:xfrm>
            <a:off x="7143213" y="3245077"/>
            <a:ext cx="50199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有优先级的运算符（从低到高）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或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与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等于 不等于 大于 大于等于 小于 小于等于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向左移位 向右移位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加 减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乘 除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取负、取否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[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] 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 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( ) </a:t>
            </a:r>
          </a:p>
          <a:p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剪去对角的矩形 5">
            <a:extLst>
              <a:ext uri="{FF2B5EF4-FFF2-40B4-BE49-F238E27FC236}">
                <a16:creationId xmlns:a16="http://schemas.microsoft.com/office/drawing/2014/main" id="{B73716F0-851A-E84B-9C7D-DB5582F8451F}"/>
              </a:ext>
            </a:extLst>
          </p:cNvPr>
          <p:cNvSpPr/>
          <p:nvPr/>
        </p:nvSpPr>
        <p:spPr>
          <a:xfrm>
            <a:off x="4183737" y="922455"/>
            <a:ext cx="1479738" cy="855764"/>
          </a:xfrm>
          <a:prstGeom prst="snip2Diag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常量声明</a:t>
            </a:r>
          </a:p>
        </p:txBody>
      </p:sp>
      <p:sp>
        <p:nvSpPr>
          <p:cNvPr id="27" name="剪去对角的矩形 26">
            <a:extLst>
              <a:ext uri="{FF2B5EF4-FFF2-40B4-BE49-F238E27FC236}">
                <a16:creationId xmlns:a16="http://schemas.microsoft.com/office/drawing/2014/main" id="{90DF9708-F9B1-0440-9269-83519FE5A05E}"/>
              </a:ext>
            </a:extLst>
          </p:cNvPr>
          <p:cNvSpPr/>
          <p:nvPr/>
        </p:nvSpPr>
        <p:spPr>
          <a:xfrm rot="10800000">
            <a:off x="5663475" y="1778219"/>
            <a:ext cx="1479738" cy="855764"/>
          </a:xfrm>
          <a:prstGeom prst="snip2Diag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232191-01FF-034A-9BEF-F3B9BD200987}"/>
              </a:ext>
            </a:extLst>
          </p:cNvPr>
          <p:cNvSpPr txBox="1"/>
          <p:nvPr/>
        </p:nvSpPr>
        <p:spPr>
          <a:xfrm>
            <a:off x="5810098" y="114053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变量声明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78606D2-3595-5342-86C1-CF8148ECAF5B}"/>
              </a:ext>
            </a:extLst>
          </p:cNvPr>
          <p:cNvSpPr/>
          <p:nvPr/>
        </p:nvSpPr>
        <p:spPr>
          <a:xfrm>
            <a:off x="4369608" y="1997422"/>
            <a:ext cx="1107996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函数声明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898C07-4ED6-4648-A81B-0A9CA48F17B2}"/>
              </a:ext>
            </a:extLst>
          </p:cNvPr>
          <p:cNvSpPr/>
          <p:nvPr/>
        </p:nvSpPr>
        <p:spPr>
          <a:xfrm>
            <a:off x="5925514" y="1997422"/>
            <a:ext cx="877163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类声明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1436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5008879" y="3471545"/>
            <a:ext cx="340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>
              <a:defRPr/>
            </a:pP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Tools and framework</a:t>
            </a:r>
          </a:p>
        </p:txBody>
      </p:sp>
      <p:sp>
        <p:nvSpPr>
          <p:cNvPr id="3" name="文本框 8"/>
          <p:cNvSpPr txBox="1"/>
          <p:nvPr/>
        </p:nvSpPr>
        <p:spPr>
          <a:xfrm>
            <a:off x="5008878" y="2702183"/>
            <a:ext cx="468929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工具与框架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839986" y="280470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123203" y="253262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/>
                <a:t>3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18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5" name="Text Placeholder 33"/>
          <p:cNvSpPr txBox="1"/>
          <p:nvPr/>
        </p:nvSpPr>
        <p:spPr>
          <a:xfrm>
            <a:off x="1757797" y="1927081"/>
            <a:ext cx="2233060" cy="37152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sz="24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Text Placeholder 33"/>
          <p:cNvSpPr txBox="1"/>
          <p:nvPr/>
        </p:nvSpPr>
        <p:spPr>
          <a:xfrm>
            <a:off x="1127916" y="2489424"/>
            <a:ext cx="5229494" cy="14781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AU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0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buClrTx/>
              <a:buSzTx/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工具与框架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453318F-BCFA-654A-B298-DCFE810D6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64" y="1444420"/>
            <a:ext cx="10813103" cy="3969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19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7" name="Text Placeholder 33"/>
          <p:cNvSpPr txBox="1"/>
          <p:nvPr/>
        </p:nvSpPr>
        <p:spPr>
          <a:xfrm>
            <a:off x="670717" y="1089120"/>
            <a:ext cx="4476471" cy="72049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LLVM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 框架</a:t>
            </a:r>
            <a:endParaRPr lang="en-AU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0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buClrTx/>
              <a:buSzTx/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工具与框架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D6D9E9D-B90C-3349-9A5D-D19B03968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616" y="1651818"/>
            <a:ext cx="9980767" cy="3985773"/>
          </a:xfrm>
          <a:prstGeom prst="rect">
            <a:avLst/>
          </a:prstGeom>
        </p:spPr>
      </p:pic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9E98634F-BE0B-5C4E-B7EC-DBDAE28BC5F7}"/>
              </a:ext>
            </a:extLst>
          </p:cNvPr>
          <p:cNvSpPr txBox="1"/>
          <p:nvPr/>
        </p:nvSpPr>
        <p:spPr>
          <a:xfrm>
            <a:off x="8539316" y="5958349"/>
            <a:ext cx="2353541" cy="78214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AU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图源百度百科</a:t>
            </a:r>
            <a:endParaRPr lang="en-AU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4314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66211" y="1430464"/>
            <a:ext cx="3061161" cy="771989"/>
            <a:chOff x="4123410" y="1826618"/>
            <a:chExt cx="3061161" cy="771989"/>
          </a:xfrm>
        </p:grpSpPr>
        <p:grpSp>
          <p:nvGrpSpPr>
            <p:cNvPr id="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8"/>
            <p:cNvSpPr txBox="1"/>
            <p:nvPr/>
          </p:nvSpPr>
          <p:spPr>
            <a:xfrm>
              <a:off x="4927756" y="1844007"/>
              <a:ext cx="225681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语言介绍</a:t>
              </a:r>
              <a:endPara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927954" y="2290830"/>
              <a:ext cx="1371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Introduction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4466211" y="2771519"/>
            <a:ext cx="3061161" cy="773306"/>
            <a:chOff x="4123410" y="1826618"/>
            <a:chExt cx="3061161" cy="773892"/>
          </a:xfrm>
        </p:grpSpPr>
        <p:grpSp>
          <p:nvGrpSpPr>
            <p:cNvPr id="12" name="组合 11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3" name="文本框 8"/>
            <p:cNvSpPr txBox="1"/>
            <p:nvPr/>
          </p:nvSpPr>
          <p:spPr>
            <a:xfrm>
              <a:off x="4927756" y="1844007"/>
              <a:ext cx="2256815" cy="400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just">
                <a:defRPr/>
              </a:pPr>
              <a:r>
                <a: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语法分析</a:t>
              </a:r>
              <a:endPara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文本框 4"/>
            <p:cNvSpPr txBox="1"/>
            <p:nvPr/>
          </p:nvSpPr>
          <p:spPr>
            <a:xfrm>
              <a:off x="4927956" y="2292500"/>
              <a:ext cx="825237" cy="30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dist">
                <a:defRPr/>
              </a:pPr>
              <a:r>
                <a:rPr kumimoji="1"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Parsing</a:t>
              </a:r>
              <a:endParaRPr kumimoji="1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4466211" y="4112003"/>
            <a:ext cx="3061161" cy="750673"/>
            <a:chOff x="4123410" y="1826618"/>
            <a:chExt cx="3061161" cy="751242"/>
          </a:xfrm>
        </p:grpSpPr>
        <p:grpSp>
          <p:nvGrpSpPr>
            <p:cNvPr id="21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2" name="文本框 8"/>
            <p:cNvSpPr txBox="1"/>
            <p:nvPr/>
          </p:nvSpPr>
          <p:spPr>
            <a:xfrm>
              <a:off x="4927756" y="1844007"/>
              <a:ext cx="2256815" cy="400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工具与框架</a:t>
              </a:r>
              <a:endPara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文本框 4"/>
            <p:cNvSpPr txBox="1"/>
            <p:nvPr/>
          </p:nvSpPr>
          <p:spPr>
            <a:xfrm>
              <a:off x="4927953" y="2269850"/>
              <a:ext cx="2131527" cy="30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Tools and framework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/>
          <p:cNvSpPr txBox="1"/>
          <p:nvPr/>
        </p:nvSpPr>
        <p:spPr>
          <a:xfrm>
            <a:off x="4789715" y="208096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</a:rPr>
              <a:t>CONTENT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39" name="自由: 形状 85"/>
          <p:cNvSpPr/>
          <p:nvPr/>
        </p:nvSpPr>
        <p:spPr>
          <a:xfrm rot="2700000">
            <a:off x="6025850" y="813191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6468D14-347B-41FD-A1F2-47FBAAA31300}"/>
              </a:ext>
            </a:extLst>
          </p:cNvPr>
          <p:cNvGrpSpPr/>
          <p:nvPr/>
        </p:nvGrpSpPr>
        <p:grpSpPr>
          <a:xfrm>
            <a:off x="4466211" y="5421244"/>
            <a:ext cx="4097925" cy="750670"/>
            <a:chOff x="4123410" y="1826618"/>
            <a:chExt cx="4097925" cy="751239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69BFF3C-1F88-4E4B-B15B-671BA48280BD}"/>
                </a:ext>
              </a:extLst>
            </p:cNvPr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173B3A2B-30B8-4038-BFEE-03D1A3A1BEE7}"/>
                  </a:ext>
                </a:extLst>
              </p:cNvPr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F8DD7DDF-E128-46CB-89F5-C0B663663D8F}"/>
                  </a:ext>
                </a:extLst>
              </p:cNvPr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9A64326A-789C-4860-B682-CDC3CCBF4911}"/>
                  </a:ext>
                </a:extLst>
              </p:cNvPr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827016E0-2C9E-47F4-A279-3C4D2268639C}"/>
                  </a:ext>
                </a:extLst>
              </p:cNvPr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33" name="文本框 8">
              <a:extLst>
                <a:ext uri="{FF2B5EF4-FFF2-40B4-BE49-F238E27FC236}">
                  <a16:creationId xmlns:a16="http://schemas.microsoft.com/office/drawing/2014/main" id="{BE5D9C99-91D8-4EE7-9591-C8B49EB1B722}"/>
                </a:ext>
              </a:extLst>
            </p:cNvPr>
            <p:cNvSpPr txBox="1"/>
            <p:nvPr/>
          </p:nvSpPr>
          <p:spPr>
            <a:xfrm>
              <a:off x="4927756" y="1844007"/>
              <a:ext cx="2814077" cy="400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just">
                <a:defRPr/>
              </a:pPr>
              <a:r>
                <a: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独特之处及其实现方式</a:t>
              </a:r>
              <a:endPara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文本框 4">
              <a:extLst>
                <a:ext uri="{FF2B5EF4-FFF2-40B4-BE49-F238E27FC236}">
                  <a16:creationId xmlns:a16="http://schemas.microsoft.com/office/drawing/2014/main" id="{9B5BBA7E-19E2-4DD2-A3B8-A4BC51C8395F}"/>
                </a:ext>
              </a:extLst>
            </p:cNvPr>
            <p:cNvSpPr txBox="1"/>
            <p:nvPr/>
          </p:nvSpPr>
          <p:spPr>
            <a:xfrm>
              <a:off x="4927954" y="2269847"/>
              <a:ext cx="3293381" cy="30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dist">
                <a:defRPr/>
              </a:pPr>
              <a:r>
                <a:rPr kumimoji="1"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Uniqueness and how to achieve it </a:t>
              </a:r>
              <a:endParaRPr kumimoji="1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4F2D596C-B29B-472C-A50E-A33399629A4D}"/>
                </a:ext>
              </a:extLst>
            </p:cNvPr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5008879" y="3471545"/>
            <a:ext cx="5272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>
              <a:defRPr/>
            </a:pP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Uniqueness and how to achieve it </a:t>
            </a:r>
          </a:p>
        </p:txBody>
      </p:sp>
      <p:sp>
        <p:nvSpPr>
          <p:cNvPr id="3" name="文本框 8"/>
          <p:cNvSpPr txBox="1"/>
          <p:nvPr/>
        </p:nvSpPr>
        <p:spPr>
          <a:xfrm>
            <a:off x="5008878" y="2702183"/>
            <a:ext cx="58524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独特之处及其实现方式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839986" y="280470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123203" y="253262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/>
                <a:t>4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7059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21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0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buClrTx/>
              <a:buSzTx/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独特之处及其实现方式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E37F36-9C21-804B-A790-10852336F5F6}"/>
              </a:ext>
            </a:extLst>
          </p:cNvPr>
          <p:cNvSpPr txBox="1"/>
          <p:nvPr/>
        </p:nvSpPr>
        <p:spPr>
          <a:xfrm>
            <a:off x="703773" y="1522854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/>
              <a:t>类型推断</a:t>
            </a:r>
            <a:endParaRPr lang="zh-CN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1E4D4B-FEC9-2A43-A741-AD6F9CEA125A}"/>
              </a:ext>
            </a:extLst>
          </p:cNvPr>
          <p:cNvSpPr txBox="1"/>
          <p:nvPr/>
        </p:nvSpPr>
        <p:spPr>
          <a:xfrm>
            <a:off x="703772" y="2354085"/>
            <a:ext cx="9774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	</a:t>
            </a:r>
            <a:r>
              <a:rPr lang="zh-CN" altLang="en-US" sz="2400" dirty="0"/>
              <a:t>如果在定义一个变量时有对其赋初始值，则无需指定该变量的类型。编译器会自动根据其初始值的类型来自动对其进行类型推断，并直接指定其类型。</a:t>
            </a:r>
            <a:endParaRPr lang="zh-CN" altLang="zh-CN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44A0A2-9DE3-854B-965C-4E1B060CE073}"/>
              </a:ext>
            </a:extLst>
          </p:cNvPr>
          <p:cNvSpPr txBox="1"/>
          <p:nvPr/>
        </p:nvSpPr>
        <p:spPr>
          <a:xfrm>
            <a:off x="703772" y="4138235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/>
              <a:t>具体实现</a:t>
            </a:r>
            <a:endParaRPr lang="zh-CN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B15D26-9EB8-F348-8CD0-71D852A50341}"/>
              </a:ext>
            </a:extLst>
          </p:cNvPr>
          <p:cNvSpPr txBox="1"/>
          <p:nvPr/>
        </p:nvSpPr>
        <p:spPr>
          <a:xfrm>
            <a:off x="703771" y="4873482"/>
            <a:ext cx="9774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	</a:t>
            </a:r>
            <a:r>
              <a:rPr lang="zh-CN" altLang="en-US" sz="2400" dirty="0"/>
              <a:t>我们在</a:t>
            </a:r>
            <a:r>
              <a:rPr lang="en-US" altLang="zh-CN" sz="2400" dirty="0"/>
              <a:t> AST </a:t>
            </a:r>
            <a:r>
              <a:rPr lang="zh-CN" altLang="en-US" sz="2400" dirty="0"/>
              <a:t>的表达式相关节点中保存了该表达式类型，所以在进行变量赋值时可以直接获取表达式类型。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81468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22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0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buClrTx/>
              <a:buSzTx/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独特之处及其实现方式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E37F36-9C21-804B-A790-10852336F5F6}"/>
              </a:ext>
            </a:extLst>
          </p:cNvPr>
          <p:cNvSpPr txBox="1"/>
          <p:nvPr/>
        </p:nvSpPr>
        <p:spPr>
          <a:xfrm>
            <a:off x="703773" y="1522854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For </a:t>
            </a:r>
            <a:r>
              <a:rPr lang="zh-CN" altLang="en-US" sz="2400" dirty="0"/>
              <a:t>循环的奇特形式</a:t>
            </a:r>
            <a:endParaRPr lang="zh-CN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1E4D4B-FEC9-2A43-A741-AD6F9CEA125A}"/>
              </a:ext>
            </a:extLst>
          </p:cNvPr>
          <p:cNvSpPr txBox="1"/>
          <p:nvPr/>
        </p:nvSpPr>
        <p:spPr>
          <a:xfrm>
            <a:off x="703772" y="2354085"/>
            <a:ext cx="9774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	</a:t>
            </a:r>
            <a:r>
              <a:rPr lang="zh-CN" altLang="en-US" sz="2400" dirty="0"/>
              <a:t>对于</a:t>
            </a:r>
            <a:r>
              <a:rPr lang="en-US" altLang="zh-CN" sz="2400" dirty="0"/>
              <a:t> for </a:t>
            </a:r>
            <a:r>
              <a:rPr lang="zh-CN" altLang="en-US" sz="2400" dirty="0"/>
              <a:t>循环，我们没有采用</a:t>
            </a:r>
            <a:r>
              <a:rPr lang="en-US" altLang="zh-CN" sz="2400" dirty="0"/>
              <a:t> C </a:t>
            </a:r>
            <a:r>
              <a:rPr lang="zh-CN" altLang="en-US" sz="2400" dirty="0"/>
              <a:t>风格，而是使用了一种自定义的格式。</a:t>
            </a:r>
            <a:r>
              <a:rPr lang="zh-CN" altLang="en-US" sz="2400" strike="sngStrike" dirty="0"/>
              <a:t>（虽然有点像</a:t>
            </a:r>
            <a:r>
              <a:rPr lang="en-US" altLang="zh-CN" sz="2400" strike="sngStrike" dirty="0"/>
              <a:t>python</a:t>
            </a:r>
            <a:r>
              <a:rPr lang="zh-CN" altLang="en-US" sz="2400" strike="sngStrike" dirty="0"/>
              <a:t>）</a:t>
            </a:r>
            <a:endParaRPr lang="en-US" altLang="zh-CN" sz="2400" strike="sngStrike" dirty="0"/>
          </a:p>
        </p:txBody>
      </p:sp>
    </p:spTree>
    <p:extLst>
      <p:ext uri="{BB962C8B-B14F-4D97-AF65-F5344CB8AC3E}">
        <p14:creationId xmlns:p14="http://schemas.microsoft.com/office/powerpoint/2010/main" val="2038082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23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0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buClrTx/>
              <a:buSzTx/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独特之处及其实现方式</a:t>
            </a:r>
          </a:p>
        </p:txBody>
      </p:sp>
      <p:pic>
        <p:nvPicPr>
          <p:cNvPr id="1025" name="Picture 1" descr="page34image21111536">
            <a:extLst>
              <a:ext uri="{FF2B5EF4-FFF2-40B4-BE49-F238E27FC236}">
                <a16:creationId xmlns:a16="http://schemas.microsoft.com/office/drawing/2014/main" id="{4F1C8A6A-857F-4946-B588-62ABA5EA0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929" y="1327355"/>
            <a:ext cx="6732348" cy="494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268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24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0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buClrTx/>
              <a:buSzTx/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独特之处及其实现方式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902E263-CE7E-F146-BC35-B1CEC160B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87" y="2333410"/>
            <a:ext cx="11407026" cy="219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86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5" name="椭圆 4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自由: 形状 27"/>
          <p:cNvSpPr/>
          <p:nvPr/>
        </p:nvSpPr>
        <p:spPr>
          <a:xfrm rot="13500000">
            <a:off x="6068577" y="783410"/>
            <a:ext cx="293901" cy="293901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空心弧 2"/>
          <p:cNvSpPr/>
          <p:nvPr/>
        </p:nvSpPr>
        <p:spPr>
          <a:xfrm rot="7086271">
            <a:off x="6496050" y="2687637"/>
            <a:ext cx="1482725" cy="1482725"/>
          </a:xfrm>
          <a:custGeom>
            <a:avLst/>
            <a:gdLst/>
            <a:ahLst/>
            <a:cxnLst>
              <a:cxn ang="0">
                <a:pos x="719254" y="1482395"/>
              </a:cxn>
              <a:cxn ang="0">
                <a:pos x="18905" y="907716"/>
              </a:cxn>
              <a:cxn ang="0">
                <a:pos x="397400" y="84620"/>
              </a:cxn>
              <a:cxn ang="0">
                <a:pos x="1289534" y="242235"/>
              </a:cxn>
              <a:cxn ang="0">
                <a:pos x="1363085" y="1145194"/>
              </a:cxn>
              <a:cxn ang="0">
                <a:pos x="1349991" y="1136690"/>
              </a:cxn>
              <a:cxn ang="0">
                <a:pos x="1277989" y="252748"/>
              </a:cxn>
              <a:cxn ang="0">
                <a:pos x="404645" y="98453"/>
              </a:cxn>
              <a:cxn ang="0">
                <a:pos x="34121" y="904213"/>
              </a:cxn>
              <a:cxn ang="0">
                <a:pos x="719720" y="1466788"/>
              </a:cxn>
              <a:cxn ang="0">
                <a:pos x="719254" y="1482395"/>
              </a:cxn>
            </a:cxnLst>
            <a:rect l="0" t="0" r="0" b="0"/>
            <a:pathLst>
              <a:path w="1482725" h="1482725">
                <a:moveTo>
                  <a:pt x="719254" y="1482395"/>
                </a:moveTo>
                <a:cubicBezTo>
                  <a:pt x="382299" y="1472342"/>
                  <a:pt x="94548" y="1236225"/>
                  <a:pt x="18905" y="907716"/>
                </a:cubicBezTo>
                <a:cubicBezTo>
                  <a:pt x="-56738" y="579208"/>
                  <a:pt x="98774" y="241023"/>
                  <a:pt x="397400" y="84620"/>
                </a:cubicBezTo>
                <a:cubicBezTo>
                  <a:pt x="696026" y="-71783"/>
                  <a:pt x="1062576" y="-7024"/>
                  <a:pt x="1289534" y="242235"/>
                </a:cubicBezTo>
                <a:cubicBezTo>
                  <a:pt x="1516492" y="491494"/>
                  <a:pt x="1546711" y="862491"/>
                  <a:pt x="1363085" y="1145194"/>
                </a:cubicBezTo>
                <a:lnTo>
                  <a:pt x="1349991" y="1136690"/>
                </a:lnTo>
                <a:cubicBezTo>
                  <a:pt x="1529750" y="859941"/>
                  <a:pt x="1500167" y="496757"/>
                  <a:pt x="1277989" y="252748"/>
                </a:cubicBezTo>
                <a:cubicBezTo>
                  <a:pt x="1055811" y="8739"/>
                  <a:pt x="696982" y="-54656"/>
                  <a:pt x="404645" y="98453"/>
                </a:cubicBezTo>
                <a:cubicBezTo>
                  <a:pt x="112308" y="251562"/>
                  <a:pt x="-39929" y="582624"/>
                  <a:pt x="34121" y="904213"/>
                </a:cubicBezTo>
                <a:cubicBezTo>
                  <a:pt x="108171" y="1225803"/>
                  <a:pt x="389862" y="1456947"/>
                  <a:pt x="719720" y="1466788"/>
                </a:cubicBezTo>
                <a:cubicBezTo>
                  <a:pt x="719565" y="1471990"/>
                  <a:pt x="719409" y="1477193"/>
                  <a:pt x="719254" y="1482395"/>
                </a:cubicBezTo>
                <a:close/>
              </a:path>
            </a:pathLst>
          </a:custGeom>
          <a:solidFill>
            <a:schemeClr val="bg1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60863" y="3773487"/>
            <a:ext cx="2192337" cy="3698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谢谢聆听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464535" y="3727366"/>
            <a:ext cx="5127040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en-US" altLang="zh-CN" sz="2400" dirty="0">
                <a:solidFill>
                  <a:schemeClr val="accent2"/>
                </a:solidFill>
                <a:cs typeface="+mn-ea"/>
                <a:sym typeface="+mn-lt"/>
              </a:rPr>
              <a:t>THANKS FOR YOUR WATCHING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396565" y="2619440"/>
            <a:ext cx="5262980" cy="110799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/>
            <a:r>
              <a:rPr lang="zh-CN" altLang="en-US" sz="6600" dirty="0">
                <a:solidFill>
                  <a:srgbClr val="F23B48"/>
                </a:solidFill>
                <a:cs typeface="+mn-ea"/>
                <a:sym typeface="+mn-lt"/>
              </a:rPr>
              <a:t>谢谢您的观看</a:t>
            </a:r>
            <a:endParaRPr lang="en-US" altLang="zh-CN" sz="6600" dirty="0">
              <a:solidFill>
                <a:srgbClr val="F23B48"/>
              </a:solidFill>
              <a:cs typeface="+mn-ea"/>
              <a:sym typeface="+mn-lt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4664710" y="4222750"/>
            <a:ext cx="2872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计算机科学与技术 刘一辰</a:t>
            </a:r>
            <a:r>
              <a:rPr lang="zh-CN" altLang="en-US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计算机科学与技术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黄海烽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 algn="dist"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计算机科学与技术 周思颖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5083811" y="3415030"/>
            <a:ext cx="2042204" cy="461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>
              <a:defRPr/>
            </a:pPr>
            <a:r>
              <a:rPr kumimoji="1" lang="en-US" sz="24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Introduction</a:t>
            </a:r>
          </a:p>
        </p:txBody>
      </p:sp>
      <p:sp>
        <p:nvSpPr>
          <p:cNvPr id="3" name="文本框 8"/>
          <p:cNvSpPr txBox="1"/>
          <p:nvPr/>
        </p:nvSpPr>
        <p:spPr>
          <a:xfrm>
            <a:off x="5083808" y="2645668"/>
            <a:ext cx="468929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语言介绍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914916" y="2748189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198133" y="2476113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/>
                <a:t>1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4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语言介绍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变量定义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2C9C88-DF39-1345-AFCC-D95A560B95C5}"/>
              </a:ext>
            </a:extLst>
          </p:cNvPr>
          <p:cNvSpPr txBox="1"/>
          <p:nvPr/>
        </p:nvSpPr>
        <p:spPr>
          <a:xfrm>
            <a:off x="551373" y="1370454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/>
              <a:t>我们包含了很多种基本类型：</a:t>
            </a:r>
            <a:endParaRPr lang="zh-CN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57CAD8-42CA-CF49-89A0-C4F3E4BF5E4D}"/>
              </a:ext>
            </a:extLst>
          </p:cNvPr>
          <p:cNvSpPr txBox="1"/>
          <p:nvPr/>
        </p:nvSpPr>
        <p:spPr>
          <a:xfrm>
            <a:off x="936086" y="2280118"/>
            <a:ext cx="10319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int(32-bit), long long(64-bit), bool(1-bit), </a:t>
            </a:r>
          </a:p>
          <a:p>
            <a:pPr lvl="0"/>
            <a:r>
              <a:rPr lang="en-US" altLang="zh-CN" sz="2400" dirty="0"/>
              <a:t>char(8-bit), float(32-bit), double(64-bit) </a:t>
            </a:r>
            <a:endParaRPr lang="zh-CN" altLang="zh-CN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9DD1E33-8E90-7C46-9E4E-D3CDABB0FD2F}"/>
              </a:ext>
            </a:extLst>
          </p:cNvPr>
          <p:cNvSpPr txBox="1"/>
          <p:nvPr/>
        </p:nvSpPr>
        <p:spPr>
          <a:xfrm>
            <a:off x="551372" y="3189782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/>
              <a:t>还有一些基本的不是很基本的类型，数组类型：</a:t>
            </a:r>
            <a:endParaRPr lang="zh-CN" altLang="zh-CN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1A21C1-7DC8-4E49-8FAD-FE4BA6BFE588}"/>
              </a:ext>
            </a:extLst>
          </p:cNvPr>
          <p:cNvSpPr txBox="1"/>
          <p:nvPr/>
        </p:nvSpPr>
        <p:spPr>
          <a:xfrm>
            <a:off x="936086" y="4099446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int[], long long[], char[], bool[], float[], double[]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17032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5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语言介绍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变量定义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2C9C88-DF39-1345-AFCC-D95A560B95C5}"/>
              </a:ext>
            </a:extLst>
          </p:cNvPr>
          <p:cNvSpPr txBox="1"/>
          <p:nvPr/>
        </p:nvSpPr>
        <p:spPr>
          <a:xfrm>
            <a:off x="551373" y="1370454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/>
              <a:t>我该如何定义一个变量？</a:t>
            </a:r>
            <a:endParaRPr lang="zh-CN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57CAD8-42CA-CF49-89A0-C4F3E4BF5E4D}"/>
              </a:ext>
            </a:extLst>
          </p:cNvPr>
          <p:cNvSpPr txBox="1"/>
          <p:nvPr/>
        </p:nvSpPr>
        <p:spPr>
          <a:xfrm>
            <a:off x="936086" y="2134785"/>
            <a:ext cx="10319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Var </a:t>
            </a:r>
            <a:r>
              <a:rPr lang="zh-CN" altLang="en-US" sz="2400" dirty="0"/>
              <a:t>变量名： 类型；</a:t>
            </a:r>
            <a:endParaRPr lang="en-US" altLang="zh-CN" sz="2400" dirty="0"/>
          </a:p>
          <a:p>
            <a:pPr lvl="0"/>
            <a:r>
              <a:rPr lang="zh-CN" altLang="en-US" sz="2400" dirty="0"/>
              <a:t>例如：</a:t>
            </a:r>
            <a:r>
              <a:rPr lang="en-US" altLang="zh-CN" sz="2400" dirty="0"/>
              <a:t>var a : int;</a:t>
            </a:r>
            <a:endParaRPr lang="zh-CN" altLang="zh-CN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9DD1E33-8E90-7C46-9E4E-D3CDABB0FD2F}"/>
              </a:ext>
            </a:extLst>
          </p:cNvPr>
          <p:cNvSpPr txBox="1"/>
          <p:nvPr/>
        </p:nvSpPr>
        <p:spPr>
          <a:xfrm>
            <a:off x="551372" y="3104282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/>
              <a:t>我该如何定义一个常量？</a:t>
            </a:r>
            <a:endParaRPr lang="zh-CN" altLang="zh-CN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1A21C1-7DC8-4E49-8FAD-FE4BA6BFE588}"/>
              </a:ext>
            </a:extLst>
          </p:cNvPr>
          <p:cNvSpPr txBox="1"/>
          <p:nvPr/>
        </p:nvSpPr>
        <p:spPr>
          <a:xfrm>
            <a:off x="936086" y="3822446"/>
            <a:ext cx="9774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Val </a:t>
            </a:r>
            <a:r>
              <a:rPr lang="zh-CN" altLang="en-US" sz="2400" dirty="0"/>
              <a:t>变量名： 类型；</a:t>
            </a:r>
            <a:endParaRPr lang="en-US" altLang="zh-CN" sz="2400" dirty="0"/>
          </a:p>
          <a:p>
            <a:pPr lvl="0"/>
            <a:r>
              <a:rPr lang="zh-CN" altLang="en-US" sz="2400" dirty="0"/>
              <a:t>例如</a:t>
            </a:r>
            <a:r>
              <a:rPr lang="en-US" altLang="zh-CN" sz="2400" dirty="0"/>
              <a:t> : 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 a : int = 233;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BD7D82-D2A0-3844-9642-ADC567056FBF}"/>
              </a:ext>
            </a:extLst>
          </p:cNvPr>
          <p:cNvSpPr txBox="1"/>
          <p:nvPr/>
        </p:nvSpPr>
        <p:spPr>
          <a:xfrm>
            <a:off x="551372" y="4842219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/>
              <a:t>其实你也可以不用指定类型，因为可以自动推断：</a:t>
            </a:r>
            <a:endParaRPr lang="zh-CN" altLang="zh-CN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8A162D-636C-304A-807D-CDC632DBACB0}"/>
              </a:ext>
            </a:extLst>
          </p:cNvPr>
          <p:cNvSpPr txBox="1"/>
          <p:nvPr/>
        </p:nvSpPr>
        <p:spPr>
          <a:xfrm>
            <a:off x="936086" y="5487546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Var c = 3; // </a:t>
            </a:r>
            <a:r>
              <a:rPr lang="zh-CN" altLang="en-US" sz="2400" dirty="0"/>
              <a:t>会被自动推断为</a:t>
            </a:r>
            <a:r>
              <a:rPr lang="en-US" altLang="zh-CN" sz="2400" dirty="0"/>
              <a:t> int</a:t>
            </a:r>
            <a:r>
              <a:rPr lang="zh-CN" altLang="en-US" sz="2400" dirty="0"/>
              <a:t> 类型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07876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6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语言介绍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函数调用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2C9C88-DF39-1345-AFCC-D95A560B95C5}"/>
              </a:ext>
            </a:extLst>
          </p:cNvPr>
          <p:cNvSpPr txBox="1"/>
          <p:nvPr/>
        </p:nvSpPr>
        <p:spPr>
          <a:xfrm>
            <a:off x="703773" y="3429000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 err="1"/>
              <a:t>func</a:t>
            </a:r>
            <a:r>
              <a:rPr lang="en-US" altLang="zh-CN" sz="2400" dirty="0"/>
              <a:t> </a:t>
            </a:r>
            <a:r>
              <a:rPr lang="zh-CN" altLang="en-US" sz="2400" dirty="0"/>
              <a:t>函数名</a:t>
            </a:r>
            <a:r>
              <a:rPr lang="en-US" altLang="zh-CN" sz="2400" dirty="0"/>
              <a:t>(</a:t>
            </a:r>
            <a:r>
              <a:rPr lang="zh-CN" altLang="en-US" sz="2400" dirty="0"/>
              <a:t>函数参数</a:t>
            </a:r>
            <a:r>
              <a:rPr lang="en-US" altLang="zh-CN" sz="2400" dirty="0"/>
              <a:t>) -&gt; </a:t>
            </a:r>
            <a:r>
              <a:rPr lang="zh-CN" altLang="en-US" sz="2400" dirty="0"/>
              <a:t>返回值</a:t>
            </a:r>
            <a:r>
              <a:rPr lang="en-US" altLang="zh-CN" sz="2400" dirty="0"/>
              <a:t> {</a:t>
            </a:r>
            <a:r>
              <a:rPr lang="zh-CN" altLang="en-US" sz="2400" dirty="0"/>
              <a:t> 函数体</a:t>
            </a:r>
            <a:r>
              <a:rPr lang="en-US" altLang="zh-CN" sz="2400" dirty="0"/>
              <a:t> }</a:t>
            </a:r>
            <a:endParaRPr lang="zh-CN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57CAD8-42CA-CF49-89A0-C4F3E4BF5E4D}"/>
              </a:ext>
            </a:extLst>
          </p:cNvPr>
          <p:cNvSpPr txBox="1"/>
          <p:nvPr/>
        </p:nvSpPr>
        <p:spPr>
          <a:xfrm>
            <a:off x="936086" y="2280118"/>
            <a:ext cx="10319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 err="1"/>
              <a:t>func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thisIsAFunc</a:t>
            </a:r>
            <a:r>
              <a:rPr lang="en-US" altLang="zh-CN" sz="2400" dirty="0"/>
              <a:t>(var </a:t>
            </a:r>
            <a:r>
              <a:rPr lang="en-US" altLang="zh-CN" sz="2400" dirty="0" err="1"/>
              <a:t>a:int</a:t>
            </a:r>
            <a:r>
              <a:rPr lang="en-US" altLang="zh-CN" sz="2400" dirty="0"/>
              <a:t>, var </a:t>
            </a:r>
            <a:r>
              <a:rPr lang="en-US" altLang="zh-CN" sz="2400" dirty="0" err="1"/>
              <a:t>b:bool</a:t>
            </a:r>
            <a:r>
              <a:rPr lang="en-US" altLang="zh-CN" sz="2400" dirty="0"/>
              <a:t>) -&gt; int {} </a:t>
            </a:r>
            <a:endParaRPr lang="zh-CN" altLang="zh-CN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E1C80D-52FF-024C-A879-95FD4CEA9529}"/>
              </a:ext>
            </a:extLst>
          </p:cNvPr>
          <p:cNvSpPr txBox="1"/>
          <p:nvPr/>
        </p:nvSpPr>
        <p:spPr>
          <a:xfrm>
            <a:off x="703773" y="1522854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/>
              <a:t>调用函数？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09941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7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语言介绍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循环语句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2C9C88-DF39-1345-AFCC-D95A560B95C5}"/>
              </a:ext>
            </a:extLst>
          </p:cNvPr>
          <p:cNvSpPr txBox="1"/>
          <p:nvPr/>
        </p:nvSpPr>
        <p:spPr>
          <a:xfrm>
            <a:off x="1208939" y="3198167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for </a:t>
            </a:r>
            <a:r>
              <a:rPr lang="zh-CN" altLang="en-US" sz="2400" dirty="0"/>
              <a:t>变量名</a:t>
            </a:r>
            <a:r>
              <a:rPr lang="en-US" altLang="zh-CN" sz="2400" dirty="0"/>
              <a:t> in [</a:t>
            </a:r>
            <a:r>
              <a:rPr lang="zh-CN" altLang="en-US" sz="2400" dirty="0"/>
              <a:t>初始值， 终止值， </a:t>
            </a:r>
            <a:r>
              <a:rPr lang="en-US" altLang="zh-CN" sz="2400" dirty="0"/>
              <a:t>step</a:t>
            </a:r>
            <a:r>
              <a:rPr lang="zh-CN" altLang="en-US" sz="2400" dirty="0"/>
              <a:t>步数</a:t>
            </a:r>
            <a:r>
              <a:rPr lang="en-US" altLang="zh-CN" sz="2400" dirty="0"/>
              <a:t>] { for</a:t>
            </a:r>
            <a:r>
              <a:rPr lang="zh-CN" altLang="en-US" sz="2400" dirty="0"/>
              <a:t>循环体</a:t>
            </a:r>
            <a:r>
              <a:rPr lang="en-US" altLang="zh-CN" sz="2400" dirty="0"/>
              <a:t> }</a:t>
            </a:r>
            <a:endParaRPr lang="zh-CN" altLang="zh-CN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E1C80D-52FF-024C-A879-95FD4CEA9529}"/>
              </a:ext>
            </a:extLst>
          </p:cNvPr>
          <p:cNvSpPr txBox="1"/>
          <p:nvPr/>
        </p:nvSpPr>
        <p:spPr>
          <a:xfrm>
            <a:off x="703773" y="1522854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While</a:t>
            </a:r>
            <a:r>
              <a:rPr lang="zh-CN" altLang="en-US" sz="2400" dirty="0"/>
              <a:t>循环就不多说了，大家都懂</a:t>
            </a:r>
            <a:endParaRPr lang="zh-CN" altLang="zh-CN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69734F-D6A0-F14B-9CA4-B514D8D745FC}"/>
              </a:ext>
            </a:extLst>
          </p:cNvPr>
          <p:cNvSpPr txBox="1"/>
          <p:nvPr/>
        </p:nvSpPr>
        <p:spPr>
          <a:xfrm>
            <a:off x="703773" y="2280118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For</a:t>
            </a:r>
            <a:r>
              <a:rPr lang="zh-CN" altLang="en-US" sz="2400" dirty="0"/>
              <a:t> 循环：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25707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8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语言介绍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循环语句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E1C80D-52FF-024C-A879-95FD4CEA9529}"/>
              </a:ext>
            </a:extLst>
          </p:cNvPr>
          <p:cNvSpPr txBox="1"/>
          <p:nvPr/>
        </p:nvSpPr>
        <p:spPr>
          <a:xfrm>
            <a:off x="703773" y="1522854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/>
              <a:t>举个栗子</a:t>
            </a:r>
            <a:endParaRPr lang="zh-CN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7CC3802-0B73-D04F-9837-608D236F6D71}"/>
              </a:ext>
            </a:extLst>
          </p:cNvPr>
          <p:cNvSpPr/>
          <p:nvPr/>
        </p:nvSpPr>
        <p:spPr>
          <a:xfrm>
            <a:off x="1164234" y="28288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in [0, n, 1] {</a:t>
            </a:r>
            <a:br>
              <a:rPr lang="en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   a[</a:t>
            </a:r>
            <a:r>
              <a:rPr lang="en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br>
              <a:rPr lang="en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32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9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语言介绍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其他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E1C80D-52FF-024C-A879-95FD4CEA9529}"/>
              </a:ext>
            </a:extLst>
          </p:cNvPr>
          <p:cNvSpPr txBox="1"/>
          <p:nvPr/>
        </p:nvSpPr>
        <p:spPr>
          <a:xfrm>
            <a:off x="394057" y="1611345"/>
            <a:ext cx="9774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/>
              <a:t>至于其他的琐碎的语法</a:t>
            </a:r>
            <a:endParaRPr lang="en-US" altLang="zh-CN" sz="2400" dirty="0"/>
          </a:p>
          <a:p>
            <a:pPr lvl="0"/>
            <a:endParaRPr lang="en-US" altLang="zh-CN" sz="2400" dirty="0"/>
          </a:p>
          <a:p>
            <a:pPr lvl="0"/>
            <a:r>
              <a:rPr lang="zh-CN" altLang="en-US" sz="2400" dirty="0"/>
              <a:t>直接看代码更快一些</a:t>
            </a:r>
            <a:endParaRPr lang="zh-CN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D6CF065-FB73-4D45-B143-DF83B25B1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737" y="901193"/>
            <a:ext cx="7591827" cy="590157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E4093F9-268B-D04C-BBEA-BD9617C18D40}"/>
              </a:ext>
            </a:extLst>
          </p:cNvPr>
          <p:cNvSpPr txBox="1"/>
          <p:nvPr/>
        </p:nvSpPr>
        <p:spPr>
          <a:xfrm>
            <a:off x="720436" y="5246655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strike="sngStrike" dirty="0"/>
              <a:t>感觉跟</a:t>
            </a:r>
            <a:r>
              <a:rPr lang="en-US" altLang="zh-CN" sz="2400" strike="sngStrike" dirty="0"/>
              <a:t> C </a:t>
            </a:r>
            <a:r>
              <a:rPr lang="zh-CN" altLang="en-US" sz="2400" strike="sngStrike" dirty="0"/>
              <a:t>好像</a:t>
            </a:r>
            <a:endParaRPr lang="zh-CN" altLang="zh-CN" sz="2400" strike="sngStrike" dirty="0"/>
          </a:p>
        </p:txBody>
      </p:sp>
    </p:spTree>
    <p:extLst>
      <p:ext uri="{BB962C8B-B14F-4D97-AF65-F5344CB8AC3E}">
        <p14:creationId xmlns:p14="http://schemas.microsoft.com/office/powerpoint/2010/main" val="2401226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3B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3076</TotalTime>
  <Words>1628</Words>
  <Application>Microsoft Macintosh PowerPoint</Application>
  <PresentationFormat>宽屏</PresentationFormat>
  <Paragraphs>318</Paragraphs>
  <Slides>25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微软雅黑</vt:lpstr>
      <vt:lpstr>Lato</vt:lpstr>
      <vt:lpstr>Raleway</vt:lpstr>
      <vt:lpstr>Arial</vt:lpstr>
      <vt:lpstr>Calibri</vt:lpstr>
      <vt:lpstr>Consolas</vt:lpstr>
      <vt:lpstr>Office Theme</vt:lpstr>
      <vt:lpstr>11_Office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/>
  <dc:description>http://www.ypppt.com/</dc:description>
  <cp:lastModifiedBy>Microsoft Office User</cp:lastModifiedBy>
  <cp:revision>77</cp:revision>
  <dcterms:created xsi:type="dcterms:W3CDTF">2017-02-13T15:17:00Z</dcterms:created>
  <dcterms:modified xsi:type="dcterms:W3CDTF">2021-06-26T04:43:41Z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