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36"/>
  </p:notesMasterIdLst>
  <p:sldIdLst>
    <p:sldId id="256" r:id="rId3"/>
    <p:sldId id="257" r:id="rId4"/>
    <p:sldId id="282" r:id="rId5"/>
    <p:sldId id="340" r:id="rId6"/>
    <p:sldId id="329" r:id="rId7"/>
    <p:sldId id="330" r:id="rId8"/>
    <p:sldId id="331" r:id="rId9"/>
    <p:sldId id="332" r:id="rId10"/>
    <p:sldId id="333" r:id="rId11"/>
    <p:sldId id="334" r:id="rId12"/>
    <p:sldId id="258" r:id="rId13"/>
    <p:sldId id="317" r:id="rId14"/>
    <p:sldId id="325" r:id="rId15"/>
    <p:sldId id="326" r:id="rId16"/>
    <p:sldId id="327" r:id="rId17"/>
    <p:sldId id="328" r:id="rId18"/>
    <p:sldId id="341" r:id="rId19"/>
    <p:sldId id="342" r:id="rId20"/>
    <p:sldId id="343" r:id="rId21"/>
    <p:sldId id="344" r:id="rId22"/>
    <p:sldId id="345" r:id="rId23"/>
    <p:sldId id="318" r:id="rId24"/>
    <p:sldId id="283" r:id="rId25"/>
    <p:sldId id="314" r:id="rId26"/>
    <p:sldId id="335" r:id="rId27"/>
    <p:sldId id="323" r:id="rId28"/>
    <p:sldId id="324" r:id="rId29"/>
    <p:sldId id="339" r:id="rId30"/>
    <p:sldId id="336" r:id="rId31"/>
    <p:sldId id="337" r:id="rId32"/>
    <p:sldId id="338" r:id="rId33"/>
    <p:sldId id="346" r:id="rId34"/>
    <p:sldId id="30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80014" autoAdjust="0"/>
  </p:normalViewPr>
  <p:slideViewPr>
    <p:cSldViewPr snapToGrid="0" showGuides="1">
      <p:cViewPr varScale="1">
        <p:scale>
          <a:sx n="93" d="100"/>
          <a:sy n="93" d="100"/>
        </p:scale>
        <p:origin x="248" y="38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0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8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51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82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6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内容太多了，没有全部展开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1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69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变量声明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函数声明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类的声明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78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7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16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50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24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4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3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40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12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26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2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0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0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0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60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8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7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5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1925046"/>
            <a:ext cx="7724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Project Proposal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2233295" y="2749550"/>
            <a:ext cx="789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编译原理大作业汇报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4719305" y="3767455"/>
            <a:ext cx="27940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Sky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Compiler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刘一辰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664710" y="4591050"/>
            <a:ext cx="287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其他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394057" y="161134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至于其他的琐碎的语法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直接看代码更快一些</a:t>
            </a:r>
            <a:endParaRPr lang="zh-C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6CF065-FB73-4D45-B143-DF83B25B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37" y="901193"/>
            <a:ext cx="7591827" cy="59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159375" y="3442593"/>
            <a:ext cx="1533656" cy="46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arsing</a:t>
            </a:r>
            <a:endParaRPr kumimoji="1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159373" y="267424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语法分析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90481" y="277676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273698" y="250468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24546" y="922455"/>
            <a:ext cx="51174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program: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main_func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class_declaration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LET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INTEGER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FLOAT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DOUBLE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CHAR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BOOLEAN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STRING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485466" y="922455"/>
            <a:ext cx="5706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VAR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para_list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expression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lambda_expression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':'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'[' INTEGER ']'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FUNCTION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25973" y="922455"/>
            <a:ext cx="97741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var_type</a:t>
            </a:r>
            <a:r>
              <a:rPr lang="en-US" altLang="zh-CN" dirty="0"/>
              <a:t>: TYPE_INT        </a:t>
            </a:r>
            <a:endParaRPr lang="zh-CN" altLang="zh-CN" dirty="0"/>
          </a:p>
          <a:p>
            <a:pPr lvl="0"/>
            <a:r>
              <a:rPr lang="en-US" altLang="zh-CN" dirty="0"/>
              <a:t>    | TYPE_INT_64            </a:t>
            </a:r>
            <a:endParaRPr lang="zh-CN" altLang="zh-CN" dirty="0"/>
          </a:p>
          <a:p>
            <a:pPr lvl="0"/>
            <a:r>
              <a:rPr lang="en-US" altLang="zh-CN" dirty="0"/>
              <a:t>    | TYPE_INT_64_POINTER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TYPE_CHAR_POINTER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TYPE_BOOL_POINTER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</a:t>
            </a:r>
            <a:r>
              <a:rPr lang="en-US" altLang="zh-CN" dirty="0"/>
              <a:t>: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pPr lvl="0"/>
            <a:r>
              <a:rPr lang="en-US" altLang="zh-CN" dirty="0"/>
              <a:t>    |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main_func</a:t>
            </a:r>
            <a:r>
              <a:rPr lang="en-US" altLang="zh-CN" dirty="0"/>
              <a:t>: FUNCTION MAIN '(' ')' OPER_PTR TYPE_INT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statement_list</a:t>
            </a:r>
            <a:r>
              <a:rPr lang="en-US" altLang="zh-CN" dirty="0"/>
              <a:t>: </a:t>
            </a:r>
            <a:r>
              <a:rPr lang="en-US" altLang="zh-CN" dirty="0" err="1"/>
              <a:t>statement_list</a:t>
            </a:r>
            <a:r>
              <a:rPr lang="en-US" altLang="zh-CN" dirty="0"/>
              <a:t> statement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094510" y="938565"/>
            <a:ext cx="5977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statement: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branch_statement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for_statement</a:t>
            </a:r>
            <a:r>
              <a:rPr lang="en-US" altLang="zh-CN" dirty="0"/>
              <a:t>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jump_statement</a:t>
            </a:r>
            <a:r>
              <a:rPr lang="en-US" altLang="zh-CN" dirty="0"/>
              <a:t> ';'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assign_statement</a:t>
            </a:r>
            <a:r>
              <a:rPr lang="en-US" altLang="zh-CN" dirty="0"/>
              <a:t> ';'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var_declaration</a:t>
            </a:r>
            <a:r>
              <a:rPr lang="en-US" altLang="zh-CN" dirty="0"/>
              <a:t> ';'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const_declaration</a:t>
            </a:r>
            <a:r>
              <a:rPr lang="en-US" altLang="zh-CN" dirty="0"/>
              <a:t> ';'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';'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pPr lvl="0"/>
            <a:r>
              <a:rPr lang="en-US" altLang="zh-CN" dirty="0" err="1"/>
              <a:t>compound_statement</a:t>
            </a:r>
            <a:r>
              <a:rPr lang="en-US" altLang="zh-CN" dirty="0"/>
              <a:t>: '{' </a:t>
            </a:r>
            <a:r>
              <a:rPr lang="en-US" altLang="zh-CN" dirty="0" err="1"/>
              <a:t>statement_list</a:t>
            </a:r>
            <a:r>
              <a:rPr lang="en-US" altLang="zh-CN" dirty="0"/>
              <a:t> '}'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660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70545" y="1125655"/>
            <a:ext cx="9283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branch_statement</a:t>
            </a:r>
            <a:r>
              <a:rPr lang="en-US" altLang="zh-CN" dirty="0"/>
              <a:t>: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</a:t>
            </a:r>
            <a:endParaRPr lang="zh-CN" altLang="zh-CN" dirty="0"/>
          </a:p>
          <a:p>
            <a:pPr lvl="0"/>
            <a:r>
              <a:rPr lang="en-US" altLang="zh-CN" dirty="0"/>
              <a:t>    |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ELSE </a:t>
            </a:r>
            <a:r>
              <a:rPr lang="en-US" altLang="zh-CN" dirty="0" err="1"/>
              <a:t>compound_statement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for_statement</a:t>
            </a:r>
            <a:r>
              <a:rPr lang="en-US" altLang="zh-CN" dirty="0"/>
              <a:t>: WHILE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</a:t>
            </a:r>
            <a:endParaRPr lang="zh-CN" altLang="zh-CN" dirty="0"/>
          </a:p>
          <a:p>
            <a:pPr lvl="0"/>
            <a:r>
              <a:rPr lang="en-US" altLang="zh-CN" dirty="0"/>
              <a:t>    | FOR name IN '[' expression ',' expression ',' expression ']'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jump_statement</a:t>
            </a:r>
            <a:r>
              <a:rPr lang="en-US" altLang="zh-CN" dirty="0"/>
              <a:t>: JUMP_BREAK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JUMP_CONTINUE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expression: expression OPER_OR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expression_or</a:t>
            </a:r>
            <a:r>
              <a:rPr lang="en-US" altLang="zh-CN" dirty="0"/>
              <a:t>: </a:t>
            </a:r>
            <a:r>
              <a:rPr lang="en-US" altLang="zh-CN" dirty="0" err="1"/>
              <a:t>expression_or</a:t>
            </a:r>
            <a:r>
              <a:rPr lang="en-US" altLang="zh-CN" dirty="0"/>
              <a:t> OPER_AND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14BD0-4026-C84D-878A-7E2E205CCDAA}"/>
              </a:ext>
            </a:extLst>
          </p:cNvPr>
          <p:cNvSpPr txBox="1"/>
          <p:nvPr/>
        </p:nvSpPr>
        <p:spPr>
          <a:xfrm>
            <a:off x="6739466" y="3064934"/>
            <a:ext cx="5452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expression_and</a:t>
            </a:r>
            <a:r>
              <a:rPr lang="en-US" altLang="zh-CN" dirty="0"/>
              <a:t>: </a:t>
            </a:r>
            <a:r>
              <a:rPr lang="en-US" altLang="zh-CN" dirty="0" err="1"/>
              <a:t>expression_and</a:t>
            </a:r>
            <a:r>
              <a:rPr lang="en-US" altLang="zh-CN" dirty="0"/>
              <a:t> OPER_EQ expr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OPER_NE expr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OPER_GT expr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OPER_LT expr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OPER_GE expr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OPER_LE expr           </a:t>
            </a:r>
            <a:endParaRPr lang="zh-CN" altLang="zh-CN" dirty="0"/>
          </a:p>
          <a:p>
            <a:pPr lvl="0"/>
            <a:r>
              <a:rPr lang="en-US" altLang="zh-CN" dirty="0"/>
              <a:t>    | expr                                   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02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84384" y="922455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expr: expr OPER_LEFT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 OPER_RIGHT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expr_shift</a:t>
            </a:r>
            <a:r>
              <a:rPr lang="en-US" altLang="zh-CN" dirty="0"/>
              <a:t>: </a:t>
            </a:r>
            <a:r>
              <a:rPr lang="en-US" altLang="zh-CN" dirty="0" err="1"/>
              <a:t>expr_shift</a:t>
            </a:r>
            <a:r>
              <a:rPr lang="en-US" altLang="zh-CN" dirty="0"/>
              <a:t> OPER_PLUS term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OPER_MINUS term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     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term: term '*' factor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OPER_DIV factor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OPER_MOD factor                </a:t>
            </a:r>
            <a:endParaRPr lang="zh-CN" altLang="zh-CN" dirty="0"/>
          </a:p>
          <a:p>
            <a:pPr lvl="0"/>
            <a:r>
              <a:rPr lang="en-US" altLang="zh-CN" dirty="0"/>
              <a:t>    | factor                      </a:t>
            </a:r>
          </a:p>
          <a:p>
            <a:pPr lvl="0"/>
            <a:r>
              <a:rPr lang="en-US" altLang="zh-CN" dirty="0"/>
              <a:t>                   </a:t>
            </a:r>
            <a:endParaRPr lang="zh-CN" altLang="zh-CN" dirty="0"/>
          </a:p>
          <a:p>
            <a:pPr lvl="0"/>
            <a:r>
              <a:rPr lang="en-US" altLang="zh-CN" dirty="0"/>
              <a:t> factor: OPER_MINUS factor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OPER_NOT factor                 </a:t>
            </a:r>
            <a:endParaRPr lang="zh-CN" altLang="zh-CN" dirty="0"/>
          </a:p>
          <a:p>
            <a:pPr lvl="0"/>
            <a:r>
              <a:rPr lang="en-US" altLang="zh-CN" dirty="0"/>
              <a:t>    | number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114682-FA9E-F149-AF2E-B4C7C64F12DD}"/>
              </a:ext>
            </a:extLst>
          </p:cNvPr>
          <p:cNvSpPr txBox="1"/>
          <p:nvPr/>
        </p:nvSpPr>
        <p:spPr>
          <a:xfrm>
            <a:off x="5879976" y="745544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number: name '[' expression ']'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'.' name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'(' expression ')'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const_value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'[' expression ']'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'.' name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'(' expression ')'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'[' expression ']’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 err="1"/>
              <a:t>expression_list</a:t>
            </a:r>
            <a:r>
              <a:rPr lang="en-US" altLang="zh-CN" dirty="0"/>
              <a:t>: </a:t>
            </a:r>
            <a:r>
              <a:rPr lang="en-US" altLang="zh-CN" dirty="0" err="1"/>
              <a:t>expression_list</a:t>
            </a:r>
            <a:r>
              <a:rPr lang="en-US" altLang="zh-CN" dirty="0"/>
              <a:t> ',' expression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expression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                 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5656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5212" y="671691"/>
            <a:ext cx="97910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assign_statement</a:t>
            </a:r>
            <a:endParaRPr lang="zh-CN" altLang="zh-CN" dirty="0"/>
          </a:p>
          <a:p>
            <a:pPr lvl="0"/>
            <a:r>
              <a:rPr lang="en-US" altLang="zh-CN" dirty="0"/>
              <a:t>    : name '=' expression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'=' </a:t>
            </a:r>
            <a:r>
              <a:rPr lang="en-US" altLang="zh-CN" dirty="0" err="1"/>
              <a:t>lambda_expression</a:t>
            </a:r>
            <a:r>
              <a:rPr lang="en-US" altLang="zh-CN" dirty="0"/>
              <a:t>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'[' expression ']' '=' expression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name: IDENTIFIER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class_declaration</a:t>
            </a:r>
            <a:r>
              <a:rPr lang="en-US" altLang="zh-CN" dirty="0"/>
              <a:t>: CLASS name </a:t>
            </a:r>
            <a:r>
              <a:rPr lang="en-US" altLang="zh-CN" dirty="0" err="1"/>
              <a:t>inherit_part</a:t>
            </a:r>
            <a:r>
              <a:rPr lang="en-US" altLang="zh-CN" dirty="0"/>
              <a:t> '{' </a:t>
            </a:r>
            <a:r>
              <a:rPr lang="en-US" altLang="zh-CN" dirty="0" err="1"/>
              <a:t>class_body</a:t>
            </a:r>
            <a:r>
              <a:rPr lang="en-US" altLang="zh-CN" dirty="0"/>
              <a:t> '}'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inherit_part</a:t>
            </a:r>
            <a:r>
              <a:rPr lang="en-US" altLang="zh-CN" dirty="0"/>
              <a:t>: ':' name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  </a:t>
            </a:r>
            <a:endParaRPr lang="zh-CN" altLang="zh-CN" dirty="0"/>
          </a:p>
          <a:p>
            <a:r>
              <a:rPr lang="en-US" altLang="zh-CN" dirty="0"/>
              <a:t>      </a:t>
            </a:r>
            <a:endParaRPr lang="zh-CN" altLang="zh-CN" dirty="0"/>
          </a:p>
          <a:p>
            <a:pPr lvl="0"/>
            <a:r>
              <a:rPr lang="en-US" altLang="zh-CN" dirty="0" err="1"/>
              <a:t>class_body</a:t>
            </a:r>
            <a:r>
              <a:rPr lang="en-US" altLang="zh-CN" dirty="0"/>
              <a:t>: </a:t>
            </a:r>
            <a:r>
              <a:rPr lang="en-US" altLang="zh-CN" dirty="0" err="1"/>
              <a:t>class_init</a:t>
            </a:r>
            <a:r>
              <a:rPr lang="en-US" altLang="zh-CN" dirty="0"/>
              <a:t> </a:t>
            </a:r>
            <a:r>
              <a:rPr lang="en-US" altLang="zh-CN" dirty="0" err="1"/>
              <a:t>class_del</a:t>
            </a:r>
            <a:r>
              <a:rPr lang="en-US" altLang="zh-CN" dirty="0"/>
              <a:t>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class_ini</a:t>
            </a:r>
            <a:r>
              <a:rPr lang="en-US" altLang="zh-CN" dirty="0"/>
              <a:t>: FUNCTION INIT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class_del</a:t>
            </a:r>
            <a:r>
              <a:rPr lang="en-US" altLang="zh-CN" dirty="0"/>
              <a:t>: FUNCTION DEL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func_declaration_list</a:t>
            </a:r>
            <a:r>
              <a:rPr lang="en-US" altLang="zh-CN" dirty="0"/>
              <a:t>: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</a:t>
            </a:r>
            <a:r>
              <a:rPr lang="en-US" altLang="zh-CN" dirty="0" err="1"/>
              <a:t>func_declaration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 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64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814962-FBEE-9C43-8360-5D1DFF1B8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继承关系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E6AF8B-4A30-554E-8614-004E0EEC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17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图片 6" descr="图形用户界面, 应用程序, Teams&#10;&#10;描述已自动生成">
            <a:extLst>
              <a:ext uri="{FF2B5EF4-FFF2-40B4-BE49-F238E27FC236}">
                <a16:creationId xmlns:a16="http://schemas.microsoft.com/office/drawing/2014/main" id="{38243E0C-8D7C-5646-8A5C-7A9E1B23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923"/>
            <a:ext cx="12192000" cy="41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4269C3-F46D-7F4E-9DC0-F2B04D8E7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C8829-83B0-934E-98D6-143F6C81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18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6813D2-4064-9C4A-9282-5F9E34F331EE}"/>
              </a:ext>
            </a:extLst>
          </p:cNvPr>
          <p:cNvSpPr txBox="1"/>
          <p:nvPr/>
        </p:nvSpPr>
        <p:spPr>
          <a:xfrm>
            <a:off x="1584870" y="1787951"/>
            <a:ext cx="879103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主要分为两类节点：</a:t>
            </a:r>
            <a:r>
              <a:rPr kumimoji="1" lang="en-US" altLang="zh-CN" dirty="0" err="1"/>
              <a:t>ExprNode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StatNode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ExprNode</a:t>
            </a:r>
            <a:r>
              <a:rPr kumimoji="1" lang="zh-CN" altLang="en-US" dirty="0"/>
              <a:t>是表达式类，其子类可以是左值表达式或右值表达式，</a:t>
            </a:r>
            <a:r>
              <a:rPr kumimoji="1" lang="en-US" altLang="zh-CN" dirty="0" err="1"/>
              <a:t>ExprNode</a:t>
            </a:r>
            <a:r>
              <a:rPr kumimoji="1" lang="zh-CN" altLang="en-US" dirty="0"/>
              <a:t>的成员变量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用于确定该表达式值的类型（类型推断）。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StatNode</a:t>
            </a:r>
            <a:r>
              <a:rPr kumimoji="1" lang="zh-CN" altLang="en-US" dirty="0"/>
              <a:t>是语句类，其子类包括赋值语句、循环语句、条件控制语句、变量定义语句等。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比较特殊的是</a:t>
            </a:r>
            <a:r>
              <a:rPr kumimoji="1" lang="en-US" altLang="zh-CN" dirty="0" err="1"/>
              <a:t>FuncCall</a:t>
            </a:r>
            <a:r>
              <a:rPr kumimoji="1" lang="zh-CN" altLang="en-US" dirty="0"/>
              <a:t>类，即函数调用，它有可能是表达式，也有可能是语句，因此采用了多继承。</a:t>
            </a:r>
          </a:p>
        </p:txBody>
      </p:sp>
    </p:spTree>
    <p:extLst>
      <p:ext uri="{BB962C8B-B14F-4D97-AF65-F5344CB8AC3E}">
        <p14:creationId xmlns:p14="http://schemas.microsoft.com/office/powerpoint/2010/main" val="159274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4269C3-F46D-7F4E-9DC0-F2B04D8E7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C8829-83B0-934E-98D6-143F6C81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19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AD22FBC-40B2-954B-945C-E6E8E36C9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" y="327460"/>
            <a:ext cx="3626263" cy="6418902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9BD797FF-9FFE-064D-BB4C-EB2CF64C8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63" y="0"/>
            <a:ext cx="9778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4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6211" y="1430464"/>
            <a:ext cx="3061161" cy="771989"/>
            <a:chOff x="4123410" y="1826618"/>
            <a:chExt cx="3061161" cy="77198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语言介绍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954" y="2290830"/>
              <a:ext cx="1371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Introduction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466211" y="2771519"/>
            <a:ext cx="3061161" cy="773306"/>
            <a:chOff x="4123410" y="1826618"/>
            <a:chExt cx="3061161" cy="77389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语法分析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956" y="2292500"/>
              <a:ext cx="82523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Parsing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66211" y="4112003"/>
            <a:ext cx="3061161" cy="750673"/>
            <a:chOff x="4123410" y="1826618"/>
            <a:chExt cx="3061161" cy="751242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工具与框架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953" y="2269850"/>
              <a:ext cx="213152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Tools and framework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468D14-347B-41FD-A1F2-47FBAAA31300}"/>
              </a:ext>
            </a:extLst>
          </p:cNvPr>
          <p:cNvGrpSpPr/>
          <p:nvPr/>
        </p:nvGrpSpPr>
        <p:grpSpPr>
          <a:xfrm>
            <a:off x="4466211" y="5421244"/>
            <a:ext cx="4097925" cy="750670"/>
            <a:chOff x="4123410" y="1826618"/>
            <a:chExt cx="4097925" cy="75123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9BFF3C-1F88-4E4B-B15B-671BA48280BD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73B3A2B-30B8-4038-BFEE-03D1A3A1BEE7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8DD7DDF-E128-46CB-89F5-C0B663663D8F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A64326A-789C-4860-B682-CDC3CCBF4911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27016E0-2C9E-47F4-A279-3C4D2268639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">
              <a:extLst>
                <a:ext uri="{FF2B5EF4-FFF2-40B4-BE49-F238E27FC236}">
                  <a16:creationId xmlns:a16="http://schemas.microsoft.com/office/drawing/2014/main" id="{BE5D9C99-91D8-4EE7-9591-C8B49EB1B722}"/>
                </a:ext>
              </a:extLst>
            </p:cNvPr>
            <p:cNvSpPr txBox="1"/>
            <p:nvPr/>
          </p:nvSpPr>
          <p:spPr>
            <a:xfrm>
              <a:off x="4927756" y="1844007"/>
              <a:ext cx="2814077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独特之处及其实现方式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4">
              <a:extLst>
                <a:ext uri="{FF2B5EF4-FFF2-40B4-BE49-F238E27FC236}">
                  <a16:creationId xmlns:a16="http://schemas.microsoft.com/office/drawing/2014/main" id="{9B5BBA7E-19E2-4DD2-A3B8-A4BC51C8395F}"/>
                </a:ext>
              </a:extLst>
            </p:cNvPr>
            <p:cNvSpPr txBox="1"/>
            <p:nvPr/>
          </p:nvSpPr>
          <p:spPr>
            <a:xfrm>
              <a:off x="4927954" y="2269847"/>
              <a:ext cx="3293381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Uniqueness and how to achieve it 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F2D596C-B29B-472C-A50E-A33399629A4D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2B5C-F245-1E44-B7DC-CA8BDCE50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6483EF-E85B-0444-877A-6EAEAE05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20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319B09-B630-0543-B8FD-B71EE53A3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02" y="0"/>
            <a:ext cx="954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2B5C-F245-1E44-B7DC-CA8BDCE50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6483EF-E85B-0444-877A-6EAEAE05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21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3C54E055-077F-994D-915F-1B77F09F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3" y="0"/>
            <a:ext cx="938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7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CC8C7D-9D49-E043-856B-6FA9774D887C}"/>
              </a:ext>
            </a:extLst>
          </p:cNvPr>
          <p:cNvSpPr txBox="1"/>
          <p:nvPr/>
        </p:nvSpPr>
        <p:spPr>
          <a:xfrm>
            <a:off x="3466312" y="3271668"/>
            <a:ext cx="355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布尔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以上五种类型的</a:t>
            </a:r>
            <a:r>
              <a:rPr kumimoji="1" lang="zh-CN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数组</a:t>
            </a:r>
            <a:endParaRPr kumimoji="1" lang="en-US" altLang="zh-CN" u="sng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字符串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5CDC72-8E4C-8C4F-A2B4-1A51F47B7FAA}"/>
              </a:ext>
            </a:extLst>
          </p:cNvPr>
          <p:cNvSpPr txBox="1"/>
          <p:nvPr/>
        </p:nvSpPr>
        <p:spPr>
          <a:xfrm>
            <a:off x="614284" y="3271668"/>
            <a:ext cx="213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语句类型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复合语句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跳转语句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赋值语句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8EE1E7-4C83-5240-B448-B28ECAD4C877}"/>
              </a:ext>
            </a:extLst>
          </p:cNvPr>
          <p:cNvSpPr txBox="1"/>
          <p:nvPr/>
        </p:nvSpPr>
        <p:spPr>
          <a:xfrm>
            <a:off x="7143213" y="3245077"/>
            <a:ext cx="5019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有优先级的运算符（从低到高）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等于 不等于 大于 大于等于 小于 小于等于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向左移位 向右移位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 减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乘 除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取负、取否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]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( ) 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B73716F0-851A-E84B-9C7D-DB5582F8451F}"/>
              </a:ext>
            </a:extLst>
          </p:cNvPr>
          <p:cNvSpPr/>
          <p:nvPr/>
        </p:nvSpPr>
        <p:spPr>
          <a:xfrm>
            <a:off x="4183737" y="922455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</p:txBody>
      </p:sp>
      <p:sp>
        <p:nvSpPr>
          <p:cNvPr id="27" name="剪去对角的矩形 26">
            <a:extLst>
              <a:ext uri="{FF2B5EF4-FFF2-40B4-BE49-F238E27FC236}">
                <a16:creationId xmlns:a16="http://schemas.microsoft.com/office/drawing/2014/main" id="{90DF9708-F9B1-0440-9269-83519FE5A05E}"/>
              </a:ext>
            </a:extLst>
          </p:cNvPr>
          <p:cNvSpPr/>
          <p:nvPr/>
        </p:nvSpPr>
        <p:spPr>
          <a:xfrm rot="10800000">
            <a:off x="5663475" y="1778219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32191-01FF-034A-9BEF-F3B9BD200987}"/>
              </a:ext>
            </a:extLst>
          </p:cNvPr>
          <p:cNvSpPr txBox="1"/>
          <p:nvPr/>
        </p:nvSpPr>
        <p:spPr>
          <a:xfrm>
            <a:off x="5810098" y="11405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变量声明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8606D2-3595-5342-86C1-CF8148ECAF5B}"/>
              </a:ext>
            </a:extLst>
          </p:cNvPr>
          <p:cNvSpPr/>
          <p:nvPr/>
        </p:nvSpPr>
        <p:spPr>
          <a:xfrm>
            <a:off x="4369608" y="1997422"/>
            <a:ext cx="1107996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98C07-4ED6-4648-A81B-0A9CA48F17B2}"/>
              </a:ext>
            </a:extLst>
          </p:cNvPr>
          <p:cNvSpPr/>
          <p:nvPr/>
        </p:nvSpPr>
        <p:spPr>
          <a:xfrm>
            <a:off x="5925514" y="1997422"/>
            <a:ext cx="1107996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语句执行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43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34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Tools and framework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工具与框架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1757797" y="1927081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1127916" y="2489424"/>
            <a:ext cx="5229494" cy="14781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3318F-BCFA-654A-B298-DCFE810D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8" y="2112844"/>
            <a:ext cx="10813103" cy="39691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C6E0D1-AD35-0345-A94C-77455ABE2E56}"/>
              </a:ext>
            </a:extLst>
          </p:cNvPr>
          <p:cNvSpPr txBox="1"/>
          <p:nvPr/>
        </p:nvSpPr>
        <p:spPr>
          <a:xfrm>
            <a:off x="1127916" y="1346200"/>
            <a:ext cx="307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Flex, Bison, LLVM</a:t>
            </a:r>
            <a:endParaRPr kumimoji="1"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670717" y="1089120"/>
            <a:ext cx="4476471" cy="72049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LLVM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框架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6D9E9D-B90C-3349-9A5D-D19B0396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16" y="1651818"/>
            <a:ext cx="9980767" cy="3985773"/>
          </a:xfrm>
          <a:prstGeom prst="rect">
            <a:avLst/>
          </a:prstGeom>
        </p:spPr>
      </p:pic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9E98634F-BE0B-5C4E-B7EC-DBDAE28BC5F7}"/>
              </a:ext>
            </a:extLst>
          </p:cNvPr>
          <p:cNvSpPr txBox="1"/>
          <p:nvPr/>
        </p:nvSpPr>
        <p:spPr>
          <a:xfrm>
            <a:off x="8539316" y="5958349"/>
            <a:ext cx="2353541" cy="78214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图源百度百科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31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527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Uniqueness and how to achieve it 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5852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独特之处及其实现方式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05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37F36-9C21-804B-A790-10852336F5F6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类型推断</a:t>
            </a:r>
            <a:endParaRPr lang="zh-CN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4D4B-FEC9-2A43-A741-AD6F9CEA125A}"/>
              </a:ext>
            </a:extLst>
          </p:cNvPr>
          <p:cNvSpPr txBox="1"/>
          <p:nvPr/>
        </p:nvSpPr>
        <p:spPr>
          <a:xfrm>
            <a:off x="703772" y="235408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如果在定义一个变量时有对其赋初始值，则无需指定该变量的类型。编译器会自动根据其初始值的类型来自动对其进行类型推断，并直接指定其类型。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4A0A2-9DE3-854B-965C-4E1B060CE073}"/>
              </a:ext>
            </a:extLst>
          </p:cNvPr>
          <p:cNvSpPr txBox="1"/>
          <p:nvPr/>
        </p:nvSpPr>
        <p:spPr>
          <a:xfrm>
            <a:off x="703772" y="4138235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具体实现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15D26-9EB8-F348-8CD0-71D852A50341}"/>
              </a:ext>
            </a:extLst>
          </p:cNvPr>
          <p:cNvSpPr txBox="1"/>
          <p:nvPr/>
        </p:nvSpPr>
        <p:spPr>
          <a:xfrm>
            <a:off x="703771" y="4873482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我们在</a:t>
            </a:r>
            <a:r>
              <a:rPr lang="en-US" altLang="zh-CN" sz="2400" dirty="0"/>
              <a:t> AST </a:t>
            </a:r>
            <a:r>
              <a:rPr lang="zh-CN" altLang="en-US" sz="2400" dirty="0"/>
              <a:t>的表达式相关节点中保存了该表达式类型，所以在进行变量赋值时可以直接获取表达式类型。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146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613C51-78D9-2544-B715-4DEABB3D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24" y="1549400"/>
            <a:ext cx="8545095" cy="172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1446F8-3D31-6649-AFDC-AD17C97F3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50" y="4038600"/>
            <a:ext cx="6718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3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37F36-9C21-804B-A790-10852336F5F6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 </a:t>
            </a:r>
            <a:r>
              <a:rPr lang="zh-CN" altLang="en-US" sz="2400" dirty="0"/>
              <a:t>循环</a:t>
            </a:r>
            <a:endParaRPr lang="zh-CN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4D4B-FEC9-2A43-A741-AD6F9CEA125A}"/>
              </a:ext>
            </a:extLst>
          </p:cNvPr>
          <p:cNvSpPr txBox="1"/>
          <p:nvPr/>
        </p:nvSpPr>
        <p:spPr>
          <a:xfrm>
            <a:off x="703772" y="2354085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对于</a:t>
            </a:r>
            <a:r>
              <a:rPr lang="en-US" altLang="zh-CN" sz="2400" dirty="0"/>
              <a:t> for </a:t>
            </a:r>
            <a:r>
              <a:rPr lang="zh-CN" altLang="en-US" sz="2400" dirty="0"/>
              <a:t>循环，我们没有采用</a:t>
            </a:r>
            <a:r>
              <a:rPr lang="en-US" altLang="zh-CN" sz="2400" dirty="0"/>
              <a:t> C </a:t>
            </a:r>
            <a:r>
              <a:rPr lang="zh-CN" altLang="en-US" sz="2400" dirty="0"/>
              <a:t>风格，而是使用了一种自定义的格式。</a:t>
            </a:r>
            <a:r>
              <a:rPr lang="zh-CN" altLang="en-US" sz="2400" strike="sngStrike" dirty="0"/>
              <a:t>（虽然有点像</a:t>
            </a:r>
            <a:r>
              <a:rPr lang="en-US" altLang="zh-CN" sz="2400" strike="sngStrike" dirty="0"/>
              <a:t>python</a:t>
            </a:r>
            <a:r>
              <a:rPr lang="zh-CN" altLang="en-US" sz="2400" strike="sngStrike" dirty="0"/>
              <a:t>）</a:t>
            </a:r>
            <a:endParaRPr lang="en-US" altLang="zh-CN" sz="2400" strike="sngStrike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8064F-317C-194C-A8D4-CE11CD048B3B}"/>
              </a:ext>
            </a:extLst>
          </p:cNvPr>
          <p:cNvSpPr/>
          <p:nvPr/>
        </p:nvSpPr>
        <p:spPr>
          <a:xfrm>
            <a:off x="2542832" y="40165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in [0, n, 1] {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8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83811" y="3415030"/>
            <a:ext cx="2042204" cy="46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Introduction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83808" y="264566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语言介绍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14916" y="2748189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98133" y="2476113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30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pic>
        <p:nvPicPr>
          <p:cNvPr id="1025" name="Picture 1" descr="page34image21111536">
            <a:extLst>
              <a:ext uri="{FF2B5EF4-FFF2-40B4-BE49-F238E27FC236}">
                <a16:creationId xmlns:a16="http://schemas.microsoft.com/office/drawing/2014/main" id="{4F1C8A6A-857F-4946-B588-62ABA5EA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29" y="1327355"/>
            <a:ext cx="6732348" cy="49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6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31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02E263-CE7E-F146-BC35-B1CEC160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7" y="2333410"/>
            <a:ext cx="11407026" cy="21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32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小组分工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A0A8AF-3AE0-D349-B829-254200E7FABC}"/>
              </a:ext>
            </a:extLst>
          </p:cNvPr>
          <p:cNvSpPr txBox="1"/>
          <p:nvPr/>
        </p:nvSpPr>
        <p:spPr>
          <a:xfrm>
            <a:off x="508577" y="1928122"/>
            <a:ext cx="11174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刘一辰（</a:t>
            </a:r>
            <a:r>
              <a:rPr kumimoji="1" lang="en-US" altLang="zh-CN" sz="2400" dirty="0"/>
              <a:t>3180102886</a:t>
            </a:r>
            <a:r>
              <a:rPr kumimoji="1" lang="zh-CN" altLang="en-US" sz="2400" dirty="0"/>
              <a:t>）：语义分析（</a:t>
            </a:r>
            <a:r>
              <a:rPr kumimoji="1" lang="en-US" altLang="zh-CN" sz="2400" dirty="0"/>
              <a:t>LLVM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 + </a:t>
            </a:r>
            <a:r>
              <a:rPr kumimoji="1" lang="zh-CN" altLang="en-US" sz="2400" dirty="0"/>
              <a:t>中间代码生成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运行环境设计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目标代码生成</a:t>
            </a:r>
            <a:endParaRPr kumimoji="1" lang="en-US" altLang="zh-CN" sz="2400" dirty="0"/>
          </a:p>
          <a:p>
            <a:r>
              <a:rPr kumimoji="1" lang="zh-CN" altLang="en-US" sz="2400" dirty="0"/>
              <a:t>黄海烽（</a:t>
            </a:r>
            <a:r>
              <a:rPr kumimoji="1" lang="en-US" altLang="zh-CN" sz="2400" dirty="0"/>
              <a:t>3180102339</a:t>
            </a:r>
            <a:r>
              <a:rPr kumimoji="1" lang="zh-CN" altLang="en-US" sz="2400" dirty="0"/>
              <a:t>）：语法分析</a:t>
            </a:r>
            <a:r>
              <a:rPr kumimoji="1" lang="en-US" altLang="zh-CN" sz="2400" dirty="0"/>
              <a:t> + AST</a:t>
            </a:r>
          </a:p>
          <a:p>
            <a:r>
              <a:rPr kumimoji="1" lang="zh-CN" altLang="en-US" sz="2400" dirty="0"/>
              <a:t>周思颖（</a:t>
            </a:r>
            <a:r>
              <a:rPr kumimoji="1" lang="en-US" altLang="zh-CN" sz="2400" dirty="0"/>
              <a:t>3180104714</a:t>
            </a:r>
            <a:r>
              <a:rPr kumimoji="1" lang="zh-CN" altLang="en-US" sz="2400" dirty="0"/>
              <a:t>）：词法分析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语法分析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8889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64535" y="3727366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242952" y="2619440"/>
            <a:ext cx="3570208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谢谢大家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刘一辰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语法和功能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zh-CN" altLang="en-US" sz="2400" dirty="0"/>
              <a:t>顺序、选择和循环结构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变量定义和赋值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常量定义和赋值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函数定义与调用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输入输出函数（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注释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循环控制语句（</a:t>
            </a:r>
            <a:r>
              <a:rPr lang="en-US" altLang="zh-CN" sz="2400" dirty="0"/>
              <a:t>break , continue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zh-CN" altLang="en-US" sz="2400" dirty="0"/>
              <a:t>全局变量和局部变量不同作用域</a:t>
            </a:r>
            <a:endParaRPr lang="en-US" altLang="zh-CN" sz="2400" dirty="0"/>
          </a:p>
          <a:p>
            <a:pPr marL="457200" lvl="0" indent="-457200">
              <a:buAutoNum type="arabicPeriod"/>
            </a:pPr>
            <a:r>
              <a:rPr lang="en-US" altLang="zh-CN" sz="2400" dirty="0"/>
              <a:t>…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955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我们包含了很多种基本类型：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int(32-bit), long long(64-bit), bool(1-bit), </a:t>
            </a:r>
          </a:p>
          <a:p>
            <a:pPr lvl="0"/>
            <a:r>
              <a:rPr lang="en-US" altLang="zh-CN" sz="2400" dirty="0"/>
              <a:t>char(8-bit), float(32-bit), double(64-bit) 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897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还有一些基本的不是很基本的类型，数组类型：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40994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int[], long long[], char[], bool[], float[], double[]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703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我该如何定义一个变量？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134785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例如：</a:t>
            </a:r>
            <a:r>
              <a:rPr lang="en-US" altLang="zh-CN" sz="2400" dirty="0"/>
              <a:t>var a : int;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042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我该如何定义一个常量？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3822446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Val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a : int = 233;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BD7D82-D2A0-3844-9642-ADC567056FBF}"/>
              </a:ext>
            </a:extLst>
          </p:cNvPr>
          <p:cNvSpPr txBox="1"/>
          <p:nvPr/>
        </p:nvSpPr>
        <p:spPr>
          <a:xfrm>
            <a:off x="551372" y="4842219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其实你也可以不用指定类型，因为可以自动推断：</a:t>
            </a:r>
            <a:endParaRPr lang="zh-CN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A162D-636C-304A-807D-CDC632DBACB0}"/>
              </a:ext>
            </a:extLst>
          </p:cNvPr>
          <p:cNvSpPr txBox="1"/>
          <p:nvPr/>
        </p:nvSpPr>
        <p:spPr>
          <a:xfrm>
            <a:off x="936086" y="54875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c = 3; // </a:t>
            </a:r>
            <a:r>
              <a:rPr lang="zh-CN" altLang="en-US" sz="2400" dirty="0"/>
              <a:t>会被自动推断为</a:t>
            </a:r>
            <a:r>
              <a:rPr lang="en-US" altLang="zh-CN" sz="2400" dirty="0"/>
              <a:t> int</a:t>
            </a:r>
            <a:r>
              <a:rPr lang="zh-CN" altLang="en-US" sz="2400" dirty="0"/>
              <a:t> 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787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函数调用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03773" y="3429000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zh-CN" altLang="en-US" sz="2400" dirty="0"/>
              <a:t>函数名</a:t>
            </a:r>
            <a:r>
              <a:rPr lang="en-US" altLang="zh-CN" sz="2400" dirty="0"/>
              <a:t>(</a:t>
            </a:r>
            <a:r>
              <a:rPr lang="zh-CN" altLang="en-US" sz="2400" dirty="0"/>
              <a:t>函数参数</a:t>
            </a:r>
            <a:r>
              <a:rPr lang="en-US" altLang="zh-CN" sz="2400" dirty="0"/>
              <a:t>) -&gt;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 {</a:t>
            </a:r>
            <a:r>
              <a:rPr lang="zh-CN" altLang="en-US" sz="2400" dirty="0"/>
              <a:t> 函数体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thisIsAFunc</a:t>
            </a:r>
            <a:r>
              <a:rPr lang="en-US" altLang="zh-CN" sz="2400" dirty="0"/>
              <a:t>(var </a:t>
            </a:r>
            <a:r>
              <a:rPr lang="en-US" altLang="zh-CN" sz="2400" dirty="0" err="1"/>
              <a:t>a:int</a:t>
            </a:r>
            <a:r>
              <a:rPr lang="en-US" altLang="zh-CN" sz="2400" dirty="0"/>
              <a:t>, var </a:t>
            </a:r>
            <a:r>
              <a:rPr lang="en-US" altLang="zh-CN" sz="2400" dirty="0" err="1"/>
              <a:t>b:bool</a:t>
            </a:r>
            <a:r>
              <a:rPr lang="en-US" altLang="zh-CN" sz="2400" dirty="0"/>
              <a:t>) -&gt; int {} 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调用函数？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994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1208939" y="3198167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 </a:t>
            </a:r>
            <a:r>
              <a:rPr lang="zh-CN" altLang="en-US" sz="2400" dirty="0"/>
              <a:t>变量名</a:t>
            </a:r>
            <a:r>
              <a:rPr lang="en-US" altLang="zh-CN" sz="2400" dirty="0"/>
              <a:t> in [</a:t>
            </a:r>
            <a:r>
              <a:rPr lang="zh-CN" altLang="en-US" sz="2400" dirty="0"/>
              <a:t>初始值， 终止值， </a:t>
            </a:r>
            <a:r>
              <a:rPr lang="en-US" altLang="zh-CN" sz="2400" dirty="0"/>
              <a:t>step</a:t>
            </a:r>
            <a:r>
              <a:rPr lang="zh-CN" altLang="en-US" sz="2400" dirty="0"/>
              <a:t>步数</a:t>
            </a:r>
            <a:r>
              <a:rPr lang="en-US" altLang="zh-CN" sz="2400" dirty="0"/>
              <a:t>] { for</a:t>
            </a:r>
            <a:r>
              <a:rPr lang="zh-CN" altLang="en-US" sz="2400" dirty="0"/>
              <a:t>循环体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While</a:t>
            </a:r>
            <a:r>
              <a:rPr lang="zh-CN" altLang="en-US" sz="2400" dirty="0"/>
              <a:t>循环与</a:t>
            </a:r>
            <a:r>
              <a:rPr lang="en-US" altLang="zh-CN" sz="2400" dirty="0"/>
              <a:t> C </a:t>
            </a:r>
            <a:r>
              <a:rPr lang="zh-CN" altLang="en-US" sz="2400" dirty="0"/>
              <a:t>格式相同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69734F-D6A0-F14B-9CA4-B514D8D745FC}"/>
              </a:ext>
            </a:extLst>
          </p:cNvPr>
          <p:cNvSpPr txBox="1"/>
          <p:nvPr/>
        </p:nvSpPr>
        <p:spPr>
          <a:xfrm>
            <a:off x="703773" y="2280118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</a:t>
            </a:r>
            <a:r>
              <a:rPr lang="zh-CN" altLang="en-US" sz="2400" dirty="0"/>
              <a:t> 循环：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70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举个栗子</a:t>
            </a:r>
            <a:endParaRPr lang="zh-CN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CC3802-0B73-D04F-9837-608D236F6D71}"/>
              </a:ext>
            </a:extLst>
          </p:cNvPr>
          <p:cNvSpPr/>
          <p:nvPr/>
        </p:nvSpPr>
        <p:spPr>
          <a:xfrm>
            <a:off x="1164234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in [0, n, 1] {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3137</TotalTime>
  <Words>1818</Words>
  <Application>Microsoft Macintosh PowerPoint</Application>
  <PresentationFormat>宽屏</PresentationFormat>
  <Paragraphs>351</Paragraphs>
  <Slides>33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微软雅黑</vt:lpstr>
      <vt:lpstr>Lato</vt:lpstr>
      <vt:lpstr>Raleway</vt:lpstr>
      <vt:lpstr>Arial</vt:lpstr>
      <vt:lpstr>Calibri</vt:lpstr>
      <vt:lpstr>Consolas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Microsoft Office User</cp:lastModifiedBy>
  <cp:revision>102</cp:revision>
  <dcterms:created xsi:type="dcterms:W3CDTF">2017-02-13T15:17:00Z</dcterms:created>
  <dcterms:modified xsi:type="dcterms:W3CDTF">2021-06-27T05:45:37Z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