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8"/>
  </p:notesMasterIdLst>
  <p:sldIdLst>
    <p:sldId id="256" r:id="rId3"/>
    <p:sldId id="257" r:id="rId4"/>
    <p:sldId id="258" r:id="rId5"/>
    <p:sldId id="317" r:id="rId6"/>
    <p:sldId id="325" r:id="rId7"/>
    <p:sldId id="326" r:id="rId8"/>
    <p:sldId id="327" r:id="rId9"/>
    <p:sldId id="328" r:id="rId10"/>
    <p:sldId id="282" r:id="rId11"/>
    <p:sldId id="318" r:id="rId12"/>
    <p:sldId id="283" r:id="rId13"/>
    <p:sldId id="314" r:id="rId14"/>
    <p:sldId id="323" r:id="rId15"/>
    <p:sldId id="324" r:id="rId16"/>
    <p:sldId id="30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80050" autoAdjust="0"/>
  </p:normalViewPr>
  <p:slideViewPr>
    <p:cSldViewPr snapToGrid="0" showGuides="1">
      <p:cViewPr varScale="1">
        <p:scale>
          <a:sx n="76" d="100"/>
          <a:sy n="76" d="100"/>
        </p:scale>
        <p:origin x="232" y="312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09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78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2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9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1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8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251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8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6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常量声明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变量声明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函数声明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类的声明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1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7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58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67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3580" y="1925046"/>
            <a:ext cx="77248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Project Proposal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2233295" y="2749550"/>
            <a:ext cx="7895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编译原理大作业汇报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4719305" y="3767455"/>
            <a:ext cx="27940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Sky 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Compiler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3"/>
          <p:cNvSpPr txBox="1"/>
          <p:nvPr/>
        </p:nvSpPr>
        <p:spPr>
          <a:xfrm>
            <a:off x="4664710" y="4222750"/>
            <a:ext cx="287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刘一辰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黄海烽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algn="dist"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计算机科学与技术 周思颖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4664710" y="4591050"/>
            <a:ext cx="2872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10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功能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CC8C7D-9D49-E043-856B-6FA9774D887C}"/>
              </a:ext>
            </a:extLst>
          </p:cNvPr>
          <p:cNvSpPr txBox="1"/>
          <p:nvPr/>
        </p:nvSpPr>
        <p:spPr>
          <a:xfrm>
            <a:off x="3466312" y="3271668"/>
            <a:ext cx="3559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数据类型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整数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单精度浮点数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双精度浮点数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布尔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字符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以上五种类型的</a:t>
            </a:r>
            <a:r>
              <a:rPr kumimoji="1" lang="zh-CN" altLang="en-US" u="sng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指针与数组</a:t>
            </a:r>
            <a:endParaRPr kumimoji="1" lang="en-US" altLang="zh-CN" u="sng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字符串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65CDC72-8E4C-8C4F-A2B4-1A51F47B7FAA}"/>
              </a:ext>
            </a:extLst>
          </p:cNvPr>
          <p:cNvSpPr txBox="1"/>
          <p:nvPr/>
        </p:nvSpPr>
        <p:spPr>
          <a:xfrm>
            <a:off x="614284" y="3271668"/>
            <a:ext cx="2133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语句类型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复合语句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分支语句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循环语句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跳转语句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赋值语句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F8EE1E7-4C83-5240-B448-B28ECAD4C877}"/>
              </a:ext>
            </a:extLst>
          </p:cNvPr>
          <p:cNvSpPr txBox="1"/>
          <p:nvPr/>
        </p:nvSpPr>
        <p:spPr>
          <a:xfrm>
            <a:off x="7143213" y="3245077"/>
            <a:ext cx="50199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有优先级的运算符（从低到高）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或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与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等于 不等于 大于 大于等于 小于 小于等于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向左移位 向右移位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加 减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乘 除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取负、取否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[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]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( ) 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剪去对角的矩形 5">
            <a:extLst>
              <a:ext uri="{FF2B5EF4-FFF2-40B4-BE49-F238E27FC236}">
                <a16:creationId xmlns:a16="http://schemas.microsoft.com/office/drawing/2014/main" id="{B73716F0-851A-E84B-9C7D-DB5582F8451F}"/>
              </a:ext>
            </a:extLst>
          </p:cNvPr>
          <p:cNvSpPr/>
          <p:nvPr/>
        </p:nvSpPr>
        <p:spPr>
          <a:xfrm>
            <a:off x="4183737" y="922455"/>
            <a:ext cx="1479738" cy="855764"/>
          </a:xfrm>
          <a:prstGeom prst="snip2Diag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常量声明</a:t>
            </a:r>
          </a:p>
        </p:txBody>
      </p:sp>
      <p:sp>
        <p:nvSpPr>
          <p:cNvPr id="27" name="剪去对角的矩形 26">
            <a:extLst>
              <a:ext uri="{FF2B5EF4-FFF2-40B4-BE49-F238E27FC236}">
                <a16:creationId xmlns:a16="http://schemas.microsoft.com/office/drawing/2014/main" id="{90DF9708-F9B1-0440-9269-83519FE5A05E}"/>
              </a:ext>
            </a:extLst>
          </p:cNvPr>
          <p:cNvSpPr/>
          <p:nvPr/>
        </p:nvSpPr>
        <p:spPr>
          <a:xfrm rot="10800000">
            <a:off x="5663475" y="1778219"/>
            <a:ext cx="1479738" cy="855764"/>
          </a:xfrm>
          <a:prstGeom prst="snip2Diag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32191-01FF-034A-9BEF-F3B9BD200987}"/>
              </a:ext>
            </a:extLst>
          </p:cNvPr>
          <p:cNvSpPr txBox="1"/>
          <p:nvPr/>
        </p:nvSpPr>
        <p:spPr>
          <a:xfrm>
            <a:off x="5810098" y="114053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变量声明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8606D2-3595-5342-86C1-CF8148ECAF5B}"/>
              </a:ext>
            </a:extLst>
          </p:cNvPr>
          <p:cNvSpPr/>
          <p:nvPr/>
        </p:nvSpPr>
        <p:spPr>
          <a:xfrm>
            <a:off x="4369608" y="1997422"/>
            <a:ext cx="1107996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函数声明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898C07-4ED6-4648-A81B-0A9CA48F17B2}"/>
              </a:ext>
            </a:extLst>
          </p:cNvPr>
          <p:cNvSpPr/>
          <p:nvPr/>
        </p:nvSpPr>
        <p:spPr>
          <a:xfrm>
            <a:off x="5925514" y="1997422"/>
            <a:ext cx="877163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类声明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43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008879" y="3471545"/>
            <a:ext cx="340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Tools and framework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5008878" y="270218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工具与框架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39986" y="280470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23203" y="253262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1757797" y="1927081"/>
            <a:ext cx="2233060" cy="3715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2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Oval 117"/>
          <p:cNvSpPr/>
          <p:nvPr/>
        </p:nvSpPr>
        <p:spPr>
          <a:xfrm>
            <a:off x="1112440" y="177658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1127916" y="2489424"/>
            <a:ext cx="5229494" cy="14781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reeform 129"/>
          <p:cNvSpPr>
            <a:spLocks noEditPoints="1" noChangeArrowheads="1"/>
          </p:cNvSpPr>
          <p:nvPr/>
        </p:nvSpPr>
        <p:spPr bwMode="auto">
          <a:xfrm>
            <a:off x="1195872" y="192708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工具与框架</a:t>
            </a:r>
          </a:p>
        </p:txBody>
      </p:sp>
      <p:sp>
        <p:nvSpPr>
          <p:cNvPr id="19" name="Oval 117">
            <a:extLst>
              <a:ext uri="{FF2B5EF4-FFF2-40B4-BE49-F238E27FC236}">
                <a16:creationId xmlns:a16="http://schemas.microsoft.com/office/drawing/2014/main" id="{48E9985C-656D-48E7-B91D-90B73E1D6C99}"/>
              </a:ext>
            </a:extLst>
          </p:cNvPr>
          <p:cNvSpPr/>
          <p:nvPr/>
        </p:nvSpPr>
        <p:spPr>
          <a:xfrm>
            <a:off x="6749224" y="1776588"/>
            <a:ext cx="522021" cy="522020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Freeform 129">
            <a:extLst>
              <a:ext uri="{FF2B5EF4-FFF2-40B4-BE49-F238E27FC236}">
                <a16:creationId xmlns:a16="http://schemas.microsoft.com/office/drawing/2014/main" id="{61EBF6F5-9765-4CBD-9EF7-33AC8DB85A0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832656" y="1927081"/>
            <a:ext cx="361688" cy="185257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6"/>
              <a:gd name="T115" fmla="*/ 0 h 94"/>
              <a:gd name="T116" fmla="*/ 216 w 216"/>
              <a:gd name="T117" fmla="*/ 94 h 9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008879" y="3471545"/>
            <a:ext cx="527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Uniqueness and how to achieve it 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5008878" y="2702183"/>
            <a:ext cx="5852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独特之处及其实现方式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39986" y="280470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23203" y="253262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059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188146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464535" y="3727366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96565" y="2619440"/>
            <a:ext cx="52629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谢谢您的观看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4664710" y="4222750"/>
            <a:ext cx="287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刘一辰</a:t>
            </a:r>
            <a:r>
              <a:rPr lang="zh-CN" altLang="en-US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黄海烽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dist"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计算机科学与技术 周思颖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6211" y="1430464"/>
            <a:ext cx="3061161" cy="771989"/>
            <a:chOff x="4123410" y="1826618"/>
            <a:chExt cx="3061161" cy="77198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44007"/>
              <a:ext cx="225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语法分析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27955" y="2290830"/>
              <a:ext cx="910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</a:t>
              </a: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arsing</a:t>
              </a:r>
              <a:endPara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466211" y="2771519"/>
            <a:ext cx="3061161" cy="773306"/>
            <a:chOff x="4123410" y="1826618"/>
            <a:chExt cx="3061161" cy="773892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6" y="1844007"/>
              <a:ext cx="2256815" cy="40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功能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4"/>
            <p:cNvSpPr txBox="1"/>
            <p:nvPr/>
          </p:nvSpPr>
          <p:spPr>
            <a:xfrm>
              <a:off x="4927956" y="2292500"/>
              <a:ext cx="1007380" cy="3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dist">
                <a:defRPr/>
              </a:pPr>
              <a:r>
                <a:rPr kumimoji="1"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Features</a:t>
              </a:r>
              <a:endPara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466211" y="4112003"/>
            <a:ext cx="3061161" cy="750673"/>
            <a:chOff x="4123410" y="1826618"/>
            <a:chExt cx="3061161" cy="751242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40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工具与框架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4927953" y="2269850"/>
              <a:ext cx="2131527" cy="3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Tools and framework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468D14-347B-41FD-A1F2-47FBAAA31300}"/>
              </a:ext>
            </a:extLst>
          </p:cNvPr>
          <p:cNvGrpSpPr/>
          <p:nvPr/>
        </p:nvGrpSpPr>
        <p:grpSpPr>
          <a:xfrm>
            <a:off x="4466211" y="5421244"/>
            <a:ext cx="4097925" cy="750670"/>
            <a:chOff x="4123410" y="1826618"/>
            <a:chExt cx="4097925" cy="751239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69BFF3C-1F88-4E4B-B15B-671BA48280BD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173B3A2B-30B8-4038-BFEE-03D1A3A1BEE7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8DD7DDF-E128-46CB-89F5-C0B663663D8F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A64326A-789C-4860-B682-CDC3CCBF4911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827016E0-2C9E-47F4-A279-3C4D2268639C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8">
              <a:extLst>
                <a:ext uri="{FF2B5EF4-FFF2-40B4-BE49-F238E27FC236}">
                  <a16:creationId xmlns:a16="http://schemas.microsoft.com/office/drawing/2014/main" id="{BE5D9C99-91D8-4EE7-9591-C8B49EB1B722}"/>
                </a:ext>
              </a:extLst>
            </p:cNvPr>
            <p:cNvSpPr txBox="1"/>
            <p:nvPr/>
          </p:nvSpPr>
          <p:spPr>
            <a:xfrm>
              <a:off x="4927756" y="1844007"/>
              <a:ext cx="2814077" cy="40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独特之处及其实现方式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文本框 4">
              <a:extLst>
                <a:ext uri="{FF2B5EF4-FFF2-40B4-BE49-F238E27FC236}">
                  <a16:creationId xmlns:a16="http://schemas.microsoft.com/office/drawing/2014/main" id="{9B5BBA7E-19E2-4DD2-A3B8-A4BC51C8395F}"/>
                </a:ext>
              </a:extLst>
            </p:cNvPr>
            <p:cNvSpPr txBox="1"/>
            <p:nvPr/>
          </p:nvSpPr>
          <p:spPr>
            <a:xfrm>
              <a:off x="4927954" y="2269847"/>
              <a:ext cx="3293381" cy="3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dist">
                <a:defRPr/>
              </a:pPr>
              <a:r>
                <a:rPr kumimoji="1"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Uniqueness and how to achieve it </a:t>
              </a:r>
              <a:endPara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F2D596C-B29B-472C-A50E-A33399629A4D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159375" y="3442593"/>
            <a:ext cx="1533656" cy="46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arsing</a:t>
            </a:r>
            <a:endParaRPr kumimoji="1" 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159373" y="267424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语法分析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990481" y="277676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273698" y="250468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724546" y="922455"/>
            <a:ext cx="511745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program: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main_func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';'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';'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func_declaration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class_declaration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                             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LET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const_list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','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const_expr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name '='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const_value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const_value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INTEGER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FLOAT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DOUBLE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CHAR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BOOLEAN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STRING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683EDF-95F8-8947-9189-008E7BD8AFDF}"/>
              </a:ext>
            </a:extLst>
          </p:cNvPr>
          <p:cNvSpPr txBox="1"/>
          <p:nvPr/>
        </p:nvSpPr>
        <p:spPr>
          <a:xfrm>
            <a:off x="6485466" y="922455"/>
            <a:ext cx="57065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var_declaration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: VAR </a:t>
            </a:r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para_list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',' </a:t>
            </a:r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var_expr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name '=' expression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name '='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lambda_expression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name ':'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name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array_type_declaration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func_type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array_type_declaration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'[' INTEGER ']'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func_type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FUNCTION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96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25973" y="922455"/>
            <a:ext cx="97741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/>
              <a:t>var_type</a:t>
            </a:r>
            <a:r>
              <a:rPr lang="en-US" altLang="zh-CN" dirty="0"/>
              <a:t>: TYPE_INT        </a:t>
            </a:r>
            <a:endParaRPr lang="zh-CN" altLang="zh-CN" dirty="0"/>
          </a:p>
          <a:p>
            <a:pPr lvl="0"/>
            <a:r>
              <a:rPr lang="en-US" altLang="zh-CN" dirty="0"/>
              <a:t>    | TYPE_INT_POINTER       </a:t>
            </a:r>
            <a:endParaRPr lang="zh-CN" altLang="zh-CN" dirty="0"/>
          </a:p>
          <a:p>
            <a:pPr lvl="0"/>
            <a:r>
              <a:rPr lang="en-US" altLang="zh-CN" dirty="0"/>
              <a:t>    | TYPE_INT_64            </a:t>
            </a:r>
            <a:endParaRPr lang="zh-CN" altLang="zh-CN" dirty="0"/>
          </a:p>
          <a:p>
            <a:pPr lvl="0"/>
            <a:r>
              <a:rPr lang="en-US" altLang="zh-CN" dirty="0"/>
              <a:t>    | TYPE_INT_64_POINTER            </a:t>
            </a:r>
            <a:endParaRPr lang="zh-CN" altLang="zh-CN" dirty="0"/>
          </a:p>
          <a:p>
            <a:pPr lvl="0"/>
            <a:r>
              <a:rPr lang="en-US" altLang="zh-CN" dirty="0"/>
              <a:t>    | TYPE_CHAR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TYPE_CHAR_POINTER             </a:t>
            </a:r>
            <a:endParaRPr lang="zh-CN" altLang="zh-CN" dirty="0"/>
          </a:p>
          <a:p>
            <a:pPr lvl="0"/>
            <a:r>
              <a:rPr lang="en-US" altLang="zh-CN" dirty="0"/>
              <a:t>    | TYPE_FLOAT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TYPE_FLOAT_POINTER              </a:t>
            </a:r>
            <a:endParaRPr lang="zh-CN" altLang="zh-CN" dirty="0"/>
          </a:p>
          <a:p>
            <a:pPr lvl="0"/>
            <a:r>
              <a:rPr lang="en-US" altLang="zh-CN" dirty="0"/>
              <a:t>    | TYPE_DOUBLE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TYPE_DOUBLE_POINTER              </a:t>
            </a:r>
            <a:endParaRPr lang="zh-CN" altLang="zh-CN" dirty="0"/>
          </a:p>
          <a:p>
            <a:pPr lvl="0"/>
            <a:r>
              <a:rPr lang="en-US" altLang="zh-CN" dirty="0"/>
              <a:t>    | TYPE_BOOL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TYPE_BOOL_POINTER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func_declaration</a:t>
            </a:r>
            <a:r>
              <a:rPr lang="en-US" altLang="zh-CN" dirty="0"/>
              <a:t>: FUNCTION name '(' </a:t>
            </a:r>
            <a:r>
              <a:rPr lang="en-US" altLang="zh-CN" dirty="0" err="1"/>
              <a:t>para_list</a:t>
            </a:r>
            <a:r>
              <a:rPr lang="en-US" altLang="zh-CN" dirty="0"/>
              <a:t>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</a:t>
            </a:r>
            <a:endParaRPr lang="zh-CN" altLang="zh-CN" dirty="0"/>
          </a:p>
          <a:p>
            <a:pPr lvl="0"/>
            <a:r>
              <a:rPr lang="en-US" altLang="zh-CN" dirty="0"/>
              <a:t>    | FUNCTION name '(' </a:t>
            </a:r>
            <a:r>
              <a:rPr lang="en-US" altLang="zh-CN" dirty="0" err="1"/>
              <a:t>para_list</a:t>
            </a:r>
            <a:r>
              <a:rPr lang="en-US" altLang="zh-CN" dirty="0"/>
              <a:t> ')' OPER_PTR </a:t>
            </a:r>
            <a:r>
              <a:rPr lang="en-US" altLang="zh-CN" dirty="0" err="1"/>
              <a:t>var_type</a:t>
            </a:r>
            <a:r>
              <a:rPr lang="en-US" altLang="zh-CN" dirty="0"/>
              <a:t> </a:t>
            </a:r>
            <a:r>
              <a:rPr lang="en-US" altLang="zh-CN" dirty="0" err="1"/>
              <a:t>compound_statement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main_func</a:t>
            </a:r>
            <a:r>
              <a:rPr lang="en-US" altLang="zh-CN" dirty="0"/>
              <a:t>: FUNCTION MAIN '(' ')' OPER_PTR TYPE_INT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statement_list</a:t>
            </a:r>
            <a:r>
              <a:rPr lang="en-US" altLang="zh-CN" dirty="0"/>
              <a:t>: </a:t>
            </a:r>
            <a:r>
              <a:rPr lang="en-US" altLang="zh-CN" dirty="0" err="1"/>
              <a:t>statement_list</a:t>
            </a:r>
            <a:r>
              <a:rPr lang="en-US" altLang="zh-CN" dirty="0"/>
              <a:t> statement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                                                   </a:t>
            </a:r>
            <a:endParaRPr lang="zh-CN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683EDF-95F8-8947-9189-008E7BD8AFDF}"/>
              </a:ext>
            </a:extLst>
          </p:cNvPr>
          <p:cNvSpPr txBox="1"/>
          <p:nvPr/>
        </p:nvSpPr>
        <p:spPr>
          <a:xfrm>
            <a:off x="6094510" y="938565"/>
            <a:ext cx="59774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statement: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branch_statement</a:t>
            </a:r>
            <a:r>
              <a:rPr lang="en-US" altLang="zh-CN" dirty="0"/>
              <a:t>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for_statement</a:t>
            </a:r>
            <a:r>
              <a:rPr lang="en-US" altLang="zh-CN" dirty="0"/>
              <a:t>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jump_statement</a:t>
            </a:r>
            <a:r>
              <a:rPr lang="en-US" altLang="zh-CN" dirty="0"/>
              <a:t> ';'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assign_statement</a:t>
            </a:r>
            <a:r>
              <a:rPr lang="en-US" altLang="zh-CN" dirty="0"/>
              <a:t> ';'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var_declaration</a:t>
            </a:r>
            <a:r>
              <a:rPr lang="en-US" altLang="zh-CN" dirty="0"/>
              <a:t> ';'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const_declaration</a:t>
            </a:r>
            <a:r>
              <a:rPr lang="en-US" altLang="zh-CN" dirty="0"/>
              <a:t> ';'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'(' </a:t>
            </a:r>
            <a:r>
              <a:rPr lang="en-US" altLang="zh-CN" dirty="0" err="1"/>
              <a:t>expression_list</a:t>
            </a:r>
            <a:r>
              <a:rPr lang="en-US" altLang="zh-CN" dirty="0"/>
              <a:t> ')' ';'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</a:p>
          <a:p>
            <a:pPr lvl="0"/>
            <a:r>
              <a:rPr lang="en-US" altLang="zh-CN" dirty="0" err="1"/>
              <a:t>compound_statement</a:t>
            </a:r>
            <a:r>
              <a:rPr lang="en-US" altLang="zh-CN" dirty="0"/>
              <a:t>: '{' </a:t>
            </a:r>
            <a:r>
              <a:rPr lang="en-US" altLang="zh-CN" dirty="0" err="1"/>
              <a:t>statement_list</a:t>
            </a:r>
            <a:r>
              <a:rPr lang="en-US" altLang="zh-CN" dirty="0"/>
              <a:t> '}'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660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470545" y="1125655"/>
            <a:ext cx="92830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/>
              <a:t>branch_statement</a:t>
            </a:r>
            <a:r>
              <a:rPr lang="en-US" altLang="zh-CN" dirty="0"/>
              <a:t>: IF '(' expression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      </a:t>
            </a:r>
            <a:endParaRPr lang="zh-CN" altLang="zh-CN" dirty="0"/>
          </a:p>
          <a:p>
            <a:pPr lvl="0"/>
            <a:r>
              <a:rPr lang="en-US" altLang="zh-CN" dirty="0"/>
              <a:t>    | IF '(' expression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ELSE </a:t>
            </a:r>
            <a:r>
              <a:rPr lang="en-US" altLang="zh-CN" dirty="0" err="1"/>
              <a:t>compound_statement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for_statement</a:t>
            </a:r>
            <a:r>
              <a:rPr lang="en-US" altLang="zh-CN" dirty="0"/>
              <a:t>: WHILE '(' expression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     </a:t>
            </a:r>
            <a:endParaRPr lang="zh-CN" altLang="zh-CN" dirty="0"/>
          </a:p>
          <a:p>
            <a:pPr lvl="0"/>
            <a:r>
              <a:rPr lang="en-US" altLang="zh-CN" dirty="0"/>
              <a:t>    | FOR name IN '[' expression ',' expression ',' expression ']'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jump_statement</a:t>
            </a:r>
            <a:r>
              <a:rPr lang="en-US" altLang="zh-CN" dirty="0"/>
              <a:t>: JUMP_BREAK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JUMP_CONTINUE                 </a:t>
            </a:r>
            <a:endParaRPr lang="zh-CN" altLang="zh-CN" dirty="0"/>
          </a:p>
          <a:p>
            <a:pPr lvl="0"/>
            <a:r>
              <a:rPr lang="en-US" altLang="zh-CN" dirty="0"/>
              <a:t>    | JUMP_RETURN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JUMP_RETURN expression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expression: expression OPER_OR </a:t>
            </a:r>
            <a:r>
              <a:rPr lang="en-US" altLang="zh-CN" dirty="0" err="1"/>
              <a:t>expression_or</a:t>
            </a:r>
            <a:r>
              <a:rPr lang="en-US" altLang="zh-CN" dirty="0"/>
              <a:t>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expression_or</a:t>
            </a:r>
            <a:r>
              <a:rPr lang="en-US" altLang="zh-CN" dirty="0"/>
              <a:t>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expression_or</a:t>
            </a:r>
            <a:r>
              <a:rPr lang="en-US" altLang="zh-CN" dirty="0"/>
              <a:t>: </a:t>
            </a:r>
            <a:r>
              <a:rPr lang="en-US" altLang="zh-CN" dirty="0" err="1"/>
              <a:t>expression_or</a:t>
            </a:r>
            <a:r>
              <a:rPr lang="en-US" altLang="zh-CN" dirty="0"/>
              <a:t> OPER_AND </a:t>
            </a:r>
            <a:r>
              <a:rPr lang="en-US" altLang="zh-CN" dirty="0" err="1"/>
              <a:t>expression_and</a:t>
            </a:r>
            <a:r>
              <a:rPr lang="en-US" altLang="zh-CN" dirty="0"/>
              <a:t>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814BD0-4026-C84D-878A-7E2E205CCDAA}"/>
              </a:ext>
            </a:extLst>
          </p:cNvPr>
          <p:cNvSpPr txBox="1"/>
          <p:nvPr/>
        </p:nvSpPr>
        <p:spPr>
          <a:xfrm>
            <a:off x="6739466" y="3064934"/>
            <a:ext cx="5452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/>
              <a:t>expression_and</a:t>
            </a:r>
            <a:r>
              <a:rPr lang="en-US" altLang="zh-CN" dirty="0"/>
              <a:t>: </a:t>
            </a:r>
            <a:r>
              <a:rPr lang="en-US" altLang="zh-CN" dirty="0" err="1"/>
              <a:t>expression_and</a:t>
            </a:r>
            <a:r>
              <a:rPr lang="en-US" altLang="zh-CN" dirty="0"/>
              <a:t> OPER_EQ expr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OPER_NE expr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OPER_GT expr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OPER_LT expr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OPER_GE expr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OPER_LE expr           </a:t>
            </a:r>
            <a:endParaRPr lang="zh-CN" altLang="zh-CN" dirty="0"/>
          </a:p>
          <a:p>
            <a:pPr lvl="0"/>
            <a:r>
              <a:rPr lang="en-US" altLang="zh-CN" dirty="0"/>
              <a:t>    | expr                                     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02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484384" y="922455"/>
            <a:ext cx="5591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expr: expr OPER_LEFT </a:t>
            </a:r>
            <a:r>
              <a:rPr lang="en-US" altLang="zh-CN" dirty="0" err="1"/>
              <a:t>expr_shift</a:t>
            </a:r>
            <a:r>
              <a:rPr lang="en-US" altLang="zh-CN" dirty="0"/>
              <a:t>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expr OPER_RIGHT </a:t>
            </a:r>
            <a:r>
              <a:rPr lang="en-US" altLang="zh-CN" dirty="0" err="1"/>
              <a:t>expr_shift</a:t>
            </a:r>
            <a:r>
              <a:rPr lang="en-US" altLang="zh-CN" dirty="0"/>
              <a:t>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expr_shift</a:t>
            </a:r>
            <a:r>
              <a:rPr lang="en-US" altLang="zh-CN" dirty="0"/>
              <a:t>  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expr_shift</a:t>
            </a:r>
            <a:r>
              <a:rPr lang="en-US" altLang="zh-CN" dirty="0"/>
              <a:t>: </a:t>
            </a:r>
            <a:r>
              <a:rPr lang="en-US" altLang="zh-CN" dirty="0" err="1"/>
              <a:t>expr_shift</a:t>
            </a:r>
            <a:r>
              <a:rPr lang="en-US" altLang="zh-CN" dirty="0"/>
              <a:t> OPER_PLUS term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expr_shift</a:t>
            </a:r>
            <a:r>
              <a:rPr lang="en-US" altLang="zh-CN" dirty="0"/>
              <a:t> OPER_MINUS term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term          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term: term '*' factor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term OPER_DIV factor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term OPER_MOD factor                </a:t>
            </a:r>
            <a:endParaRPr lang="zh-CN" altLang="zh-CN" dirty="0"/>
          </a:p>
          <a:p>
            <a:pPr lvl="0"/>
            <a:r>
              <a:rPr lang="en-US" altLang="zh-CN" dirty="0"/>
              <a:t>    | factor                      </a:t>
            </a:r>
          </a:p>
          <a:p>
            <a:pPr lvl="0"/>
            <a:r>
              <a:rPr lang="en-US" altLang="zh-CN" dirty="0"/>
              <a:t>                   </a:t>
            </a:r>
            <a:endParaRPr lang="zh-CN" altLang="zh-CN" dirty="0"/>
          </a:p>
          <a:p>
            <a:pPr lvl="0"/>
            <a:r>
              <a:rPr lang="en-US" altLang="zh-CN" dirty="0"/>
              <a:t> factor: OPER_MINUS factor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OPER_NOT factor                 </a:t>
            </a:r>
            <a:endParaRPr lang="zh-CN" altLang="zh-CN" dirty="0"/>
          </a:p>
          <a:p>
            <a:pPr lvl="0"/>
            <a:r>
              <a:rPr lang="en-US" altLang="zh-CN" dirty="0"/>
              <a:t>    | number    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114682-FA9E-F149-AF2E-B4C7C64F12DD}"/>
              </a:ext>
            </a:extLst>
          </p:cNvPr>
          <p:cNvSpPr txBox="1"/>
          <p:nvPr/>
        </p:nvSpPr>
        <p:spPr>
          <a:xfrm>
            <a:off x="5879976" y="745544"/>
            <a:ext cx="5591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number: name '[' expression ']'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'.' name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'(' expression ')'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'(' </a:t>
            </a:r>
            <a:r>
              <a:rPr lang="en-US" altLang="zh-CN" dirty="0" err="1"/>
              <a:t>expression_list</a:t>
            </a:r>
            <a:r>
              <a:rPr lang="en-US" altLang="zh-CN" dirty="0"/>
              <a:t> ')'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const_value</a:t>
            </a:r>
            <a:r>
              <a:rPr lang="en-US" altLang="zh-CN" dirty="0"/>
              <a:t>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'[' expression ']'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'.' name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'(' </a:t>
            </a:r>
            <a:r>
              <a:rPr lang="en-US" altLang="zh-CN" dirty="0" err="1"/>
              <a:t>expression_list</a:t>
            </a:r>
            <a:r>
              <a:rPr lang="en-US" altLang="zh-CN" dirty="0"/>
              <a:t> ')'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'(' expression ')'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'&amp;' name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'&amp;' name '[' expression ']’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 err="1"/>
              <a:t>expression_list</a:t>
            </a:r>
            <a:r>
              <a:rPr lang="en-US" altLang="zh-CN" dirty="0"/>
              <a:t>: </a:t>
            </a:r>
            <a:r>
              <a:rPr lang="en-US" altLang="zh-CN" dirty="0" err="1"/>
              <a:t>expression_list</a:t>
            </a:r>
            <a:r>
              <a:rPr lang="en-US" altLang="zh-CN" dirty="0"/>
              <a:t> ',' expression                </a:t>
            </a:r>
            <a:endParaRPr lang="zh-CN" altLang="zh-CN" dirty="0"/>
          </a:p>
          <a:p>
            <a:pPr lvl="0"/>
            <a:r>
              <a:rPr lang="en-US" altLang="zh-CN" dirty="0"/>
              <a:t>    | expression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         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                   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140A0-4DAC-5043-97CF-86766C8A8BAD}"/>
              </a:ext>
            </a:extLst>
          </p:cNvPr>
          <p:cNvSpPr txBox="1"/>
          <p:nvPr/>
        </p:nvSpPr>
        <p:spPr>
          <a:xfrm>
            <a:off x="484384" y="5596052"/>
            <a:ext cx="102017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 err="1"/>
              <a:t>lambda_expression</a:t>
            </a:r>
            <a:r>
              <a:rPr lang="en-US" altLang="zh-CN" dirty="0"/>
              <a:t>: LAMBDA '(' </a:t>
            </a:r>
            <a:r>
              <a:rPr lang="en-US" altLang="zh-CN" dirty="0" err="1"/>
              <a:t>para_list</a:t>
            </a:r>
            <a:r>
              <a:rPr lang="en-US" altLang="zh-CN" dirty="0"/>
              <a:t> ')' ':' </a:t>
            </a:r>
            <a:r>
              <a:rPr lang="en-US" altLang="zh-CN" dirty="0" err="1"/>
              <a:t>var_type</a:t>
            </a:r>
            <a:r>
              <a:rPr lang="en-US" altLang="zh-CN" dirty="0"/>
              <a:t> OPER_PTR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</a:t>
            </a:r>
            <a:endParaRPr lang="zh-CN" altLang="zh-CN" dirty="0"/>
          </a:p>
          <a:p>
            <a:pPr lvl="0"/>
            <a:r>
              <a:rPr lang="en-US" altLang="zh-CN" dirty="0"/>
              <a:t>    | LAMBDA '(' </a:t>
            </a:r>
            <a:r>
              <a:rPr lang="en-US" altLang="zh-CN" dirty="0" err="1"/>
              <a:t>para_list</a:t>
            </a:r>
            <a:r>
              <a:rPr lang="en-US" altLang="zh-CN" dirty="0"/>
              <a:t> ')' ':' </a:t>
            </a:r>
            <a:r>
              <a:rPr lang="en-US" altLang="zh-CN" dirty="0" err="1"/>
              <a:t>var_type</a:t>
            </a:r>
            <a:r>
              <a:rPr lang="en-US" altLang="zh-CN" dirty="0"/>
              <a:t> OPER_PTR expression        </a:t>
            </a:r>
            <a:endParaRPr lang="zh-CN" altLang="zh-CN" dirty="0"/>
          </a:p>
          <a:p>
            <a:pPr lvl="0"/>
            <a:r>
              <a:rPr lang="en-US" altLang="zh-CN" dirty="0"/>
              <a:t>    | LAMBDA '(' </a:t>
            </a:r>
            <a:r>
              <a:rPr lang="en-US" altLang="zh-CN" dirty="0" err="1"/>
              <a:t>para_list</a:t>
            </a:r>
            <a:r>
              <a:rPr lang="en-US" altLang="zh-CN" dirty="0"/>
              <a:t> ')' OPER_PTR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</a:t>
            </a:r>
            <a:endParaRPr lang="zh-CN" altLang="zh-CN" dirty="0"/>
          </a:p>
          <a:p>
            <a:pPr lvl="0"/>
            <a:r>
              <a:rPr lang="en-US" altLang="zh-CN" dirty="0"/>
              <a:t>    | LAMBDA '(' </a:t>
            </a:r>
            <a:r>
              <a:rPr lang="en-US" altLang="zh-CN" dirty="0" err="1"/>
              <a:t>para_list</a:t>
            </a:r>
            <a:r>
              <a:rPr lang="en-US" altLang="zh-CN" dirty="0"/>
              <a:t> ')' OPER_PTR expression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56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55212" y="671691"/>
            <a:ext cx="97910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assign_statement</a:t>
            </a:r>
            <a:endParaRPr lang="zh-CN" altLang="zh-CN" dirty="0"/>
          </a:p>
          <a:p>
            <a:pPr lvl="0"/>
            <a:r>
              <a:rPr lang="en-US" altLang="zh-CN" dirty="0"/>
              <a:t>    : name '=' expression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'=' </a:t>
            </a:r>
            <a:r>
              <a:rPr lang="en-US" altLang="zh-CN" dirty="0" err="1"/>
              <a:t>lambda_expression</a:t>
            </a:r>
            <a:r>
              <a:rPr lang="en-US" altLang="zh-CN" dirty="0"/>
              <a:t>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'[' expression ']' '=' expression 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name: IDENTIFIER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class_declaration</a:t>
            </a:r>
            <a:r>
              <a:rPr lang="en-US" altLang="zh-CN" dirty="0"/>
              <a:t>: CLASS name </a:t>
            </a:r>
            <a:r>
              <a:rPr lang="en-US" altLang="zh-CN" dirty="0" err="1"/>
              <a:t>inherit_part</a:t>
            </a:r>
            <a:r>
              <a:rPr lang="en-US" altLang="zh-CN" dirty="0"/>
              <a:t> '{' </a:t>
            </a:r>
            <a:r>
              <a:rPr lang="en-US" altLang="zh-CN" dirty="0" err="1"/>
              <a:t>class_body</a:t>
            </a:r>
            <a:r>
              <a:rPr lang="en-US" altLang="zh-CN" dirty="0"/>
              <a:t> '}'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inherit_part</a:t>
            </a:r>
            <a:r>
              <a:rPr lang="en-US" altLang="zh-CN" dirty="0"/>
              <a:t>: ':' name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                                                     </a:t>
            </a:r>
            <a:endParaRPr lang="zh-CN" altLang="zh-CN" dirty="0"/>
          </a:p>
          <a:p>
            <a:r>
              <a:rPr lang="en-US" altLang="zh-CN" dirty="0"/>
              <a:t>      </a:t>
            </a:r>
            <a:endParaRPr lang="zh-CN" altLang="zh-CN" dirty="0"/>
          </a:p>
          <a:p>
            <a:pPr lvl="0"/>
            <a:r>
              <a:rPr lang="en-US" altLang="zh-CN" dirty="0" err="1"/>
              <a:t>class_body</a:t>
            </a:r>
            <a:r>
              <a:rPr lang="en-US" altLang="zh-CN" dirty="0"/>
              <a:t>: </a:t>
            </a:r>
            <a:r>
              <a:rPr lang="en-US" altLang="zh-CN" dirty="0" err="1"/>
              <a:t>class_init</a:t>
            </a:r>
            <a:r>
              <a:rPr lang="en-US" altLang="zh-CN" dirty="0"/>
              <a:t> </a:t>
            </a:r>
            <a:r>
              <a:rPr lang="en-US" altLang="zh-CN" dirty="0" err="1"/>
              <a:t>class_del</a:t>
            </a:r>
            <a:r>
              <a:rPr lang="en-US" altLang="zh-CN" dirty="0"/>
              <a:t> </a:t>
            </a:r>
            <a:r>
              <a:rPr lang="en-US" altLang="zh-CN" dirty="0" err="1"/>
              <a:t>func_declaration_list</a:t>
            </a:r>
            <a:r>
              <a:rPr lang="en-US" altLang="zh-CN" dirty="0"/>
              <a:t>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class_ini</a:t>
            </a:r>
            <a:r>
              <a:rPr lang="en-US" altLang="zh-CN" dirty="0"/>
              <a:t>: FUNCTION INIT '(' </a:t>
            </a:r>
            <a:r>
              <a:rPr lang="en-US" altLang="zh-CN" dirty="0" err="1"/>
              <a:t>var_list</a:t>
            </a:r>
            <a:r>
              <a:rPr lang="en-US" altLang="zh-CN" dirty="0"/>
              <a:t> ')' OPER_PTR </a:t>
            </a:r>
            <a:r>
              <a:rPr lang="en-US" altLang="zh-CN" dirty="0" err="1"/>
              <a:t>var_type</a:t>
            </a:r>
            <a:r>
              <a:rPr lang="en-US" altLang="zh-CN" dirty="0"/>
              <a:t>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class_del</a:t>
            </a:r>
            <a:r>
              <a:rPr lang="en-US" altLang="zh-CN" dirty="0"/>
              <a:t>: FUNCTION DEL '(' </a:t>
            </a:r>
            <a:r>
              <a:rPr lang="en-US" altLang="zh-CN" dirty="0" err="1"/>
              <a:t>var_list</a:t>
            </a:r>
            <a:r>
              <a:rPr lang="en-US" altLang="zh-CN" dirty="0"/>
              <a:t> ')' OPER_PTR </a:t>
            </a:r>
            <a:r>
              <a:rPr lang="en-US" altLang="zh-CN" dirty="0" err="1"/>
              <a:t>var_type</a:t>
            </a:r>
            <a:r>
              <a:rPr lang="en-US" altLang="zh-CN" dirty="0"/>
              <a:t>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func_declaration_list</a:t>
            </a:r>
            <a:r>
              <a:rPr lang="en-US" altLang="zh-CN" dirty="0"/>
              <a:t>: </a:t>
            </a:r>
            <a:r>
              <a:rPr lang="en-US" altLang="zh-CN" dirty="0" err="1"/>
              <a:t>func_declaration_list</a:t>
            </a:r>
            <a:r>
              <a:rPr lang="en-US" altLang="zh-CN" dirty="0"/>
              <a:t> </a:t>
            </a:r>
            <a:r>
              <a:rPr lang="en-US" altLang="zh-CN" dirty="0" err="1"/>
              <a:t>func_declaration</a:t>
            </a:r>
            <a:r>
              <a:rPr lang="en-US" altLang="zh-CN" dirty="0"/>
              <a:t>     </a:t>
            </a:r>
            <a:endParaRPr lang="zh-CN" altLang="zh-CN" dirty="0"/>
          </a:p>
          <a:p>
            <a:pPr lvl="0"/>
            <a:r>
              <a:rPr lang="en-US" altLang="zh-CN" dirty="0"/>
              <a:t>    |  </a:t>
            </a:r>
            <a:endParaRPr lang="zh-CN" altLang="zh-CN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4649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083811" y="3415030"/>
            <a:ext cx="2042204" cy="46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>
              <a:defRPr/>
            </a:pPr>
            <a:r>
              <a:rPr kumimoji="1" lang="en-US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Features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5083808" y="2645668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14916" y="2748189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98133" y="2476113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2956</TotalTime>
  <Words>1201</Words>
  <Application>Microsoft Macintosh PowerPoint</Application>
  <PresentationFormat>宽屏</PresentationFormat>
  <Paragraphs>255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Lato</vt:lpstr>
      <vt:lpstr>Raleway</vt:lpstr>
      <vt:lpstr>Arial</vt:lpstr>
      <vt:lpstr>Calibri</vt:lpstr>
      <vt:lpstr>Office Theme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>http://www.ypppt.com/</dc:description>
  <cp:lastModifiedBy>Microsoft Office User</cp:lastModifiedBy>
  <cp:revision>52</cp:revision>
  <dcterms:created xsi:type="dcterms:W3CDTF">2017-02-13T15:17:00Z</dcterms:created>
  <dcterms:modified xsi:type="dcterms:W3CDTF">2021-06-17T11:10:47Z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