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1"/>
  </p:notesMasterIdLst>
  <p:sldIdLst>
    <p:sldId id="256" r:id="rId4"/>
    <p:sldId id="257" r:id="rId5"/>
    <p:sldId id="313" r:id="rId6"/>
    <p:sldId id="304" r:id="rId7"/>
    <p:sldId id="258" r:id="rId8"/>
    <p:sldId id="259" r:id="rId9"/>
    <p:sldId id="261" r:id="rId10"/>
    <p:sldId id="305" r:id="rId11"/>
    <p:sldId id="306" r:id="rId12"/>
    <p:sldId id="307" r:id="rId13"/>
    <p:sldId id="311" r:id="rId14"/>
    <p:sldId id="314" r:id="rId15"/>
    <p:sldId id="316" r:id="rId16"/>
    <p:sldId id="317" r:id="rId17"/>
    <p:sldId id="318" r:id="rId18"/>
    <p:sldId id="319" r:id="rId19"/>
    <p:sldId id="308" r:id="rId2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8"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9"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0"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654810" y="3283128"/>
            <a:ext cx="5332257" cy="957967"/>
          </a:xfrm>
        </p:spPr>
        <p:txBody>
          <a:bodyPr anchor="b">
            <a:normAutofit/>
          </a:bodyPr>
          <a:lstStyle>
            <a:lvl1pPr algn="l">
              <a:defRPr sz="45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654810" y="4312525"/>
            <a:ext cx="5332257" cy="813543"/>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8"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9"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0"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654810" y="3283128"/>
            <a:ext cx="5332257" cy="957967"/>
          </a:xfrm>
        </p:spPr>
        <p:txBody>
          <a:bodyPr anchor="b">
            <a:normAutofit/>
          </a:bodyPr>
          <a:lstStyle>
            <a:lvl1pPr algn="l">
              <a:defRPr sz="45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654810" y="4312525"/>
            <a:ext cx="5332257" cy="813543"/>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10"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1"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12"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3"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42925" y="1709739"/>
            <a:ext cx="6848475" cy="1719261"/>
          </a:xfrm>
        </p:spPr>
        <p:txBody>
          <a:bodyPr anchor="b">
            <a:normAutofit/>
          </a:bodyPr>
          <a:lstStyle>
            <a:lvl1pPr>
              <a:defRPr sz="50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42925" y="3568698"/>
            <a:ext cx="6848475" cy="1549401"/>
          </a:xfrm>
        </p:spPr>
        <p:txBody>
          <a:bodyPr>
            <a:normAutofit/>
          </a:bodyPr>
          <a:lstStyle>
            <a:lvl1pPr marL="0" indent="0">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9"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10"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1"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71500" y="2158998"/>
            <a:ext cx="4286250" cy="1382451"/>
          </a:xfrm>
        </p:spPr>
        <p:txBody>
          <a:bodyPr anchor="b">
            <a:noAutofit/>
          </a:bodyPr>
          <a:lstStyle>
            <a:lvl1pPr>
              <a:defRPr sz="6000" b="1">
                <a:solidFill>
                  <a:schemeClr val="bg1"/>
                </a:solidFill>
              </a:defRPr>
            </a:lvl1pPr>
          </a:lstStyle>
          <a:p>
            <a:r>
              <a:rPr lang="zh-CN" altLang="en-US" dirty="0"/>
              <a:t>编辑标题</a:t>
            </a:r>
            <a:endParaRPr lang="zh-CN" altLang="en-US" dirty="0"/>
          </a:p>
        </p:txBody>
      </p:sp>
      <p:sp>
        <p:nvSpPr>
          <p:cNvPr id="13" name="文本占位符 12"/>
          <p:cNvSpPr>
            <a:spLocks noGrp="1"/>
          </p:cNvSpPr>
          <p:nvPr>
            <p:ph type="body" sz="quarter" idx="13" hasCustomPrompt="1"/>
          </p:nvPr>
        </p:nvSpPr>
        <p:spPr>
          <a:xfrm>
            <a:off x="571500" y="3733800"/>
            <a:ext cx="4286250" cy="1185863"/>
          </a:xfrm>
        </p:spPr>
        <p:txBody>
          <a:bodyPr/>
          <a:lstStyle>
            <a:lvl1pPr marL="0" indent="0">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10"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1"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12"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3"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42925" y="1709739"/>
            <a:ext cx="6848475" cy="1719261"/>
          </a:xfrm>
        </p:spPr>
        <p:txBody>
          <a:bodyPr anchor="b">
            <a:normAutofit/>
          </a:bodyPr>
          <a:lstStyle>
            <a:lvl1pPr>
              <a:defRPr sz="50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42925" y="3568698"/>
            <a:ext cx="6848475" cy="1549401"/>
          </a:xfrm>
        </p:spPr>
        <p:txBody>
          <a:bodyPr>
            <a:normAutofit/>
          </a:bodyPr>
          <a:lstStyle>
            <a:lvl1pPr marL="0" indent="0">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9"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10"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1"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71500" y="2158998"/>
            <a:ext cx="4286250" cy="1382451"/>
          </a:xfrm>
        </p:spPr>
        <p:txBody>
          <a:bodyPr anchor="b">
            <a:noAutofit/>
          </a:bodyPr>
          <a:lstStyle>
            <a:lvl1pPr>
              <a:defRPr sz="6000" b="1">
                <a:solidFill>
                  <a:schemeClr val="bg1"/>
                </a:solidFill>
              </a:defRPr>
            </a:lvl1pPr>
          </a:lstStyle>
          <a:p>
            <a:r>
              <a:rPr lang="zh-CN" altLang="en-US" dirty="0"/>
              <a:t>编辑标题</a:t>
            </a:r>
            <a:endParaRPr lang="zh-CN" altLang="en-US" dirty="0"/>
          </a:p>
        </p:txBody>
      </p:sp>
      <p:sp>
        <p:nvSpPr>
          <p:cNvPr id="13" name="文本占位符 12"/>
          <p:cNvSpPr>
            <a:spLocks noGrp="1"/>
          </p:cNvSpPr>
          <p:nvPr>
            <p:ph type="body" sz="quarter" idx="13" hasCustomPrompt="1"/>
          </p:nvPr>
        </p:nvSpPr>
        <p:spPr>
          <a:xfrm>
            <a:off x="571500" y="3733800"/>
            <a:ext cx="4286250" cy="1185863"/>
          </a:xfrm>
        </p:spPr>
        <p:txBody>
          <a:bodyPr/>
          <a:lstStyle>
            <a:lvl1pPr marL="0" indent="0">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3.xml"/><Relationship Id="rId14" Type="http://schemas.openxmlformats.org/officeDocument/2006/relationships/tags" Target="../tags/tag2.xml"/><Relationship Id="rId13" Type="http://schemas.openxmlformats.org/officeDocument/2006/relationships/tags" Target="../tags/tag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7.xml"/><Relationship Id="rId3" Type="http://schemas.openxmlformats.org/officeDocument/2006/relationships/image" Target="../media/image7.png"/><Relationship Id="rId2" Type="http://schemas.openxmlformats.org/officeDocument/2006/relationships/tags" Target="../tags/tag36.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39.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image" Target="../media/image10.png"/><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image" Target="../media/image10.png"/><Relationship Id="rId1" Type="http://schemas.openxmlformats.org/officeDocument/2006/relationships/tags" Target="../tags/tag47.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0.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49.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52.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xml"/><Relationship Id="rId3"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5.png"/><Relationship Id="rId2" Type="http://schemas.openxmlformats.org/officeDocument/2006/relationships/tags" Target="../tags/tag30.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4.xml"/><Relationship Id="rId3" Type="http://schemas.openxmlformats.org/officeDocument/2006/relationships/image" Target="../media/image6.png"/><Relationship Id="rId2" Type="http://schemas.openxmlformats.org/officeDocument/2006/relationships/tags" Target="../tags/tag33.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custDataLst>
              <p:tags r:id="rId1"/>
            </p:custDataLst>
          </p:nvPr>
        </p:nvSpPr>
        <p:spPr/>
        <p:txBody>
          <a:bodyPr>
            <a:normAutofit fontScale="90000"/>
          </a:bodyPr>
          <a:p>
            <a:r>
              <a:t>Data Mining </a:t>
            </a:r>
          </a:p>
          <a:p>
            <a:r>
              <a:t>—Adult</a:t>
            </a:r>
          </a:p>
        </p:txBody>
      </p:sp>
      <p:sp>
        <p:nvSpPr>
          <p:cNvPr id="9" name="副标题 8"/>
          <p:cNvSpPr>
            <a:spLocks noGrp="1"/>
          </p:cNvSpPr>
          <p:nvPr>
            <p:ph type="subTitle" idx="1"/>
            <p:custDataLst>
              <p:tags r:id="rId2"/>
            </p:custDataLst>
          </p:nvPr>
        </p:nvSpPr>
        <p:spPr/>
        <p:txBody>
          <a:bodyPr>
            <a:normAutofit/>
          </a:bodyPr>
          <a:p>
            <a:r>
              <a:t>陶睿</a:t>
            </a:r>
          </a:p>
          <a:p>
            <a:r>
              <a:t>201714738</a:t>
            </a:r>
          </a:p>
        </p:txBody>
      </p:sp>
    </p:spTree>
    <p:custDataLst>
      <p:tags r:id="rId3"/>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a:p>
            <a:r>
              <a:rPr lang="zh-CN" altLang="en-US"/>
              <a:t>组合分类器</a:t>
            </a:r>
            <a:endParaRPr lang="zh-CN" altLang="en-US"/>
          </a:p>
        </p:txBody>
      </p:sp>
      <p:sp>
        <p:nvSpPr>
          <p:cNvPr id="9" name="内容占位符 8"/>
          <p:cNvSpPr>
            <a:spLocks noGrp="1"/>
          </p:cNvSpPr>
          <p:nvPr>
            <p:ph idx="1"/>
            <p:custDataLst>
              <p:tags r:id="rId2"/>
            </p:custDataLst>
          </p:nvPr>
        </p:nvSpPr>
        <p:spPr/>
        <p:txBody>
          <a:bodyPr/>
          <a:p>
            <a:r>
              <a:rPr lang="zh-CN" altLang="en-US"/>
              <a:t>为了提高分类结果，我们将上面三个分类器进行组合，然后投票</a:t>
            </a:r>
            <a:endParaRPr lang="zh-CN" altLang="en-US"/>
          </a:p>
        </p:txBody>
      </p:sp>
      <p:pic>
        <p:nvPicPr>
          <p:cNvPr id="6" name="图片 5"/>
          <p:cNvPicPr>
            <a:picLocks noChangeAspect="1"/>
          </p:cNvPicPr>
          <p:nvPr/>
        </p:nvPicPr>
        <p:blipFill>
          <a:blip r:embed="rId3"/>
          <a:stretch>
            <a:fillRect/>
          </a:stretch>
        </p:blipFill>
        <p:spPr>
          <a:xfrm>
            <a:off x="1143000" y="2774950"/>
            <a:ext cx="6858000" cy="3745230"/>
          </a:xfrm>
          <a:prstGeom prst="rect">
            <a:avLst/>
          </a:prstGeom>
        </p:spPr>
      </p:pic>
    </p:spTree>
    <p:custDataLst>
      <p:tags r:id="rId4"/>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a:p>
            <a:r>
              <a:rPr>
                <a:latin typeface="+mj-ea"/>
                <a:cs typeface="+mj-ea"/>
                <a:sym typeface="+mn-ea"/>
              </a:rPr>
              <a:t>DNNLinear组合分类器</a:t>
            </a:r>
            <a:endParaRPr lang="zh-CN" altLang="en-US"/>
          </a:p>
        </p:txBody>
      </p:sp>
      <p:sp>
        <p:nvSpPr>
          <p:cNvPr id="9" name="内容占位符 8"/>
          <p:cNvSpPr>
            <a:spLocks noGrp="1"/>
          </p:cNvSpPr>
          <p:nvPr>
            <p:ph idx="1"/>
            <p:custDataLst>
              <p:tags r:id="rId2"/>
            </p:custDataLst>
          </p:nvPr>
        </p:nvSpPr>
        <p:spPr/>
        <p:txBody>
          <a:bodyPr/>
          <a:p>
            <a:r>
              <a:rPr lang="en-US" altLang="zh-CN" sz="2000">
                <a:latin typeface="+mj-ea"/>
                <a:ea typeface="+mj-ea"/>
                <a:cs typeface="+mj-ea"/>
              </a:rPr>
              <a:t>Linear</a:t>
            </a:r>
            <a:r>
              <a:rPr lang="zh-CN" altLang="en-US" sz="2000">
                <a:latin typeface="+mj-ea"/>
                <a:ea typeface="+mj-ea"/>
                <a:cs typeface="+mj-ea"/>
              </a:rPr>
              <a:t>分类器和</a:t>
            </a:r>
            <a:r>
              <a:rPr lang="en-US" altLang="zh-CN" sz="2000">
                <a:latin typeface="+mj-ea"/>
                <a:ea typeface="+mj-ea"/>
                <a:cs typeface="+mj-ea"/>
              </a:rPr>
              <a:t>Deep</a:t>
            </a:r>
            <a:r>
              <a:rPr lang="zh-CN" altLang="en-US" sz="2000">
                <a:latin typeface="+mj-ea"/>
                <a:ea typeface="+mj-ea"/>
                <a:cs typeface="+mj-ea"/>
              </a:rPr>
              <a:t>分类器结合。</a:t>
            </a:r>
            <a:endParaRPr lang="zh-CN" altLang="en-US" sz="2000">
              <a:latin typeface="+mj-ea"/>
              <a:ea typeface="+mj-ea"/>
              <a:cs typeface="+mj-ea"/>
            </a:endParaRPr>
          </a:p>
        </p:txBody>
      </p:sp>
      <p:pic>
        <p:nvPicPr>
          <p:cNvPr id="2" name="图片 1"/>
          <p:cNvPicPr>
            <a:picLocks noChangeAspect="1"/>
          </p:cNvPicPr>
          <p:nvPr/>
        </p:nvPicPr>
        <p:blipFill>
          <a:blip r:embed="rId3"/>
          <a:stretch>
            <a:fillRect/>
          </a:stretch>
        </p:blipFill>
        <p:spPr>
          <a:xfrm>
            <a:off x="1980565" y="2331720"/>
            <a:ext cx="4758055" cy="1866900"/>
          </a:xfrm>
          <a:prstGeom prst="rect">
            <a:avLst/>
          </a:prstGeom>
        </p:spPr>
      </p:pic>
      <p:pic>
        <p:nvPicPr>
          <p:cNvPr id="3" name="图片 2"/>
          <p:cNvPicPr>
            <a:picLocks noChangeAspect="1"/>
          </p:cNvPicPr>
          <p:nvPr/>
        </p:nvPicPr>
        <p:blipFill>
          <a:blip r:embed="rId4"/>
          <a:stretch>
            <a:fillRect/>
          </a:stretch>
        </p:blipFill>
        <p:spPr>
          <a:xfrm>
            <a:off x="1980565" y="4284980"/>
            <a:ext cx="5182235" cy="2491740"/>
          </a:xfrm>
          <a:prstGeom prst="rect">
            <a:avLst/>
          </a:prstGeom>
        </p:spPr>
      </p:pic>
    </p:spTree>
    <p:custDataLst>
      <p:tags r:id="rId5"/>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custDataLst>
              <p:tags r:id="rId1"/>
            </p:custDataLst>
          </p:nvPr>
        </p:nvCxnSpPr>
        <p:spPr>
          <a:xfrm>
            <a:off x="1617502" y="3357339"/>
            <a:ext cx="5970277" cy="3349"/>
          </a:xfrm>
          <a:prstGeom prst="line">
            <a:avLst/>
          </a:prstGeom>
          <a:ln>
            <a:gradFill>
              <a:gsLst>
                <a:gs pos="0">
                  <a:schemeClr val="bg2"/>
                </a:gs>
                <a:gs pos="50000">
                  <a:schemeClr val="tx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2"/>
            </p:custDataLst>
          </p:nvPr>
        </p:nvSpPr>
        <p:spPr>
          <a:xfrm>
            <a:off x="1617501" y="2397621"/>
            <a:ext cx="5970277" cy="898196"/>
          </a:xfrm>
          <a:prstGeom prst="rect">
            <a:avLst/>
          </a:prstGeom>
        </p:spPr>
        <p:txBody>
          <a:bodyPr vert="horz" lIns="48220" tIns="24110" rIns="48220" bIns="2411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sz="2530">
                <a:solidFill>
                  <a:schemeClr val="tx1"/>
                </a:solidFill>
              </a:rPr>
              <a:t>结果</a:t>
            </a:r>
            <a:r>
              <a:rPr lang="en-US" altLang="zh-CN" sz="2530">
                <a:solidFill>
                  <a:schemeClr val="tx1"/>
                </a:solidFill>
              </a:rPr>
              <a:t>&amp;</a:t>
            </a:r>
            <a:r>
              <a:rPr lang="zh-CN" altLang="en-US" sz="2530">
                <a:solidFill>
                  <a:schemeClr val="tx1"/>
                </a:solidFill>
              </a:rPr>
              <a:t>分析</a:t>
            </a:r>
            <a:endParaRPr lang="zh-CN" altLang="en-US" sz="2530">
              <a:solidFill>
                <a:schemeClr val="tx1"/>
              </a:solidFill>
            </a:endParaRPr>
          </a:p>
        </p:txBody>
      </p:sp>
      <p:sp>
        <p:nvSpPr>
          <p:cNvPr id="13" name="文本框 12"/>
          <p:cNvSpPr txBox="1"/>
          <p:nvPr>
            <p:custDataLst>
              <p:tags r:id="rId3"/>
            </p:custDataLst>
          </p:nvPr>
        </p:nvSpPr>
        <p:spPr>
          <a:xfrm>
            <a:off x="1617500" y="3427418"/>
            <a:ext cx="5970277" cy="564152"/>
          </a:xfrm>
          <a:prstGeom prst="rect">
            <a:avLst/>
          </a:prstGeom>
        </p:spPr>
        <p:txBody>
          <a:bodyPr vert="horz" lIns="48220" tIns="24110" rIns="48220" bIns="24110" rtlCol="0"/>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44500" indent="-444500" algn="l">
              <a:lnSpc>
                <a:spcPct val="120000"/>
              </a:lnSpc>
              <a:buClrTx/>
              <a:buSzTx/>
              <a:buFontTx/>
              <a:buChar char="•"/>
            </a:pPr>
            <a:r>
              <a:rPr lang="zh-CN" sz="2400">
                <a:latin typeface="+mj-ea"/>
                <a:ea typeface="+mj-ea"/>
                <a:cs typeface="+mj-ea"/>
              </a:rPr>
              <a:t>每种参数都分别实验</a:t>
            </a:r>
            <a:r>
              <a:rPr lang="en-US" altLang="zh-CN" sz="2400">
                <a:latin typeface="+mj-ea"/>
                <a:ea typeface="+mj-ea"/>
                <a:cs typeface="+mj-ea"/>
              </a:rPr>
              <a:t>3-4</a:t>
            </a:r>
            <a:r>
              <a:rPr lang="zh-CN" altLang="en-US" sz="2400">
                <a:latin typeface="+mj-ea"/>
                <a:ea typeface="+mj-ea"/>
                <a:cs typeface="+mj-ea"/>
              </a:rPr>
              <a:t>次，取平均值</a:t>
            </a:r>
            <a:endParaRPr lang="zh-CN" altLang="en-US" sz="2400">
              <a:latin typeface="+mj-ea"/>
              <a:ea typeface="+mj-ea"/>
              <a:cs typeface="+mj-ea"/>
            </a:endParaRPr>
          </a:p>
          <a:p>
            <a:pPr marL="444500" indent="-444500" algn="l">
              <a:lnSpc>
                <a:spcPct val="120000"/>
              </a:lnSpc>
              <a:buClrTx/>
              <a:buSzTx/>
              <a:buFontTx/>
              <a:buChar char="•"/>
            </a:pPr>
            <a:r>
              <a:rPr lang="zh-CN" altLang="en-US" sz="2400">
                <a:latin typeface="+mj-ea"/>
                <a:ea typeface="+mj-ea"/>
                <a:cs typeface="+mj-ea"/>
              </a:rPr>
              <a:t>测试了</a:t>
            </a:r>
            <a:r>
              <a:rPr lang="en-US" altLang="zh-CN" sz="2400">
                <a:latin typeface="+mj-ea"/>
                <a:ea typeface="+mj-ea"/>
                <a:cs typeface="+mj-ea"/>
              </a:rPr>
              <a:t>PCA </a:t>
            </a:r>
            <a:r>
              <a:rPr lang="zh-CN" altLang="en-US" sz="2400">
                <a:latin typeface="+mj-ea"/>
                <a:ea typeface="+mj-ea"/>
                <a:cs typeface="+mj-ea"/>
              </a:rPr>
              <a:t>维度，训练数据个数的影响</a:t>
            </a:r>
            <a:endParaRPr lang="zh-CN" altLang="en-US" sz="2400">
              <a:latin typeface="+mj-ea"/>
              <a:ea typeface="+mj-ea"/>
              <a:cs typeface="+mj-ea"/>
            </a:endParaRPr>
          </a:p>
          <a:p>
            <a:pPr marL="444500" indent="-444500" algn="l">
              <a:lnSpc>
                <a:spcPct val="120000"/>
              </a:lnSpc>
              <a:buClrTx/>
              <a:buSzTx/>
              <a:buFontTx/>
              <a:buChar char="•"/>
            </a:pPr>
            <a:r>
              <a:rPr lang="zh-CN" altLang="en-US" sz="2400">
                <a:latin typeface="+mj-ea"/>
                <a:ea typeface="+mj-ea"/>
                <a:cs typeface="+mj-ea"/>
              </a:rPr>
              <a:t>讨论结果</a:t>
            </a:r>
            <a:endParaRPr lang="zh-CN" altLang="en-US" sz="2400">
              <a:latin typeface="+mj-ea"/>
              <a:ea typeface="+mj-ea"/>
              <a:cs typeface="+mj-ea"/>
            </a:endParaRPr>
          </a:p>
        </p:txBody>
      </p:sp>
    </p:spTree>
    <p:custDataLst>
      <p:tags r:id="rId4"/>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p:nvPr>
            <p:ph type="title"/>
          </p:nvPr>
        </p:nvSpPr>
        <p:spPr/>
        <p:txBody>
          <a:bodyPr/>
          <a:p>
            <a:endParaRPr lang="zh-CN" altLang="en-US"/>
          </a:p>
        </p:txBody>
      </p:sp>
      <p:sp>
        <p:nvSpPr>
          <p:cNvPr id="13" name="文本框 12"/>
          <p:cNvSpPr txBox="1"/>
          <p:nvPr>
            <p:custDataLst>
              <p:tags r:id="rId1"/>
            </p:custDataLst>
          </p:nvPr>
        </p:nvSpPr>
        <p:spPr>
          <a:xfrm>
            <a:off x="628650" y="2980690"/>
            <a:ext cx="8041640" cy="3439160"/>
          </a:xfrm>
          <a:prstGeom prst="rect">
            <a:avLst/>
          </a:prstGeom>
        </p:spPr>
        <p:txBody>
          <a:bodyPr vert="horz" lIns="48220" tIns="24110" rIns="48220" bIns="24110" rtlCol="0"/>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20000"/>
              </a:lnSpc>
              <a:buClrTx/>
              <a:buSzTx/>
              <a:buFontTx/>
            </a:pPr>
            <a:r>
              <a:rPr lang="en-US" sz="3200">
                <a:latin typeface="+mj-ea"/>
                <a:ea typeface="+mj-ea"/>
                <a:cs typeface="+mj-ea"/>
              </a:rPr>
              <a:t>1.PCA</a:t>
            </a:r>
            <a:r>
              <a:rPr lang="zh-CN" altLang="en-US" sz="3200">
                <a:latin typeface="+mj-ea"/>
                <a:ea typeface="+mj-ea"/>
                <a:cs typeface="+mj-ea"/>
              </a:rPr>
              <a:t>维度的影响</a:t>
            </a:r>
            <a:endParaRPr lang="zh-CN" altLang="en-US" sz="1800">
              <a:latin typeface="+mj-ea"/>
              <a:ea typeface="+mj-ea"/>
              <a:cs typeface="+mj-ea"/>
            </a:endParaRPr>
          </a:p>
          <a:p>
            <a:pPr marL="444500" indent="-444500" algn="l">
              <a:lnSpc>
                <a:spcPct val="120000"/>
              </a:lnSpc>
              <a:buClrTx/>
              <a:buSzTx/>
              <a:buFontTx/>
              <a:buChar char="•"/>
            </a:pPr>
            <a:endParaRPr lang="zh-CN" altLang="en-US" sz="1800">
              <a:latin typeface="+mj-ea"/>
              <a:ea typeface="+mj-ea"/>
              <a:cs typeface="+mj-ea"/>
            </a:endParaRPr>
          </a:p>
          <a:p>
            <a:pPr marL="444500" indent="-444500" algn="l">
              <a:lnSpc>
                <a:spcPct val="120000"/>
              </a:lnSpc>
              <a:buClrTx/>
              <a:buSzTx/>
              <a:buFontTx/>
              <a:buChar char="•"/>
            </a:pPr>
            <a:r>
              <a:rPr lang="en-US" altLang="zh-CN" sz="1800">
                <a:latin typeface="+mj-ea"/>
                <a:ea typeface="+mj-ea"/>
                <a:cs typeface="+mj-ea"/>
              </a:rPr>
              <a:t>PCA</a:t>
            </a:r>
            <a:r>
              <a:rPr lang="zh-CN" altLang="en-US" sz="1800">
                <a:latin typeface="+mj-ea"/>
                <a:ea typeface="+mj-ea"/>
                <a:cs typeface="+mj-ea"/>
              </a:rPr>
              <a:t>降维后可以将</a:t>
            </a:r>
            <a:r>
              <a:rPr lang="en-US" altLang="zh-CN" sz="1800">
                <a:latin typeface="+mj-ea"/>
                <a:ea typeface="+mj-ea"/>
                <a:cs typeface="+mj-ea"/>
              </a:rPr>
              <a:t>14</a:t>
            </a:r>
            <a:r>
              <a:rPr lang="zh-CN" altLang="en-US" sz="1800">
                <a:latin typeface="+mj-ea"/>
                <a:ea typeface="+mj-ea"/>
                <a:cs typeface="+mj-ea"/>
              </a:rPr>
              <a:t>维数据降为</a:t>
            </a:r>
            <a:r>
              <a:rPr lang="en-US" altLang="zh-CN" sz="1800">
                <a:latin typeface="+mj-ea"/>
                <a:ea typeface="+mj-ea"/>
                <a:cs typeface="+mj-ea"/>
              </a:rPr>
              <a:t>dim</a:t>
            </a:r>
            <a:r>
              <a:rPr lang="zh-CN" altLang="en-US" sz="1800">
                <a:latin typeface="+mj-ea"/>
                <a:ea typeface="+mj-ea"/>
                <a:cs typeface="+mj-ea"/>
              </a:rPr>
              <a:t>维数据</a:t>
            </a:r>
            <a:endParaRPr lang="zh-CN" altLang="en-US" sz="1800">
              <a:latin typeface="+mj-ea"/>
              <a:ea typeface="+mj-ea"/>
              <a:cs typeface="+mj-ea"/>
            </a:endParaRPr>
          </a:p>
          <a:p>
            <a:pPr marL="444500" indent="-444500" algn="l">
              <a:lnSpc>
                <a:spcPct val="120000"/>
              </a:lnSpc>
              <a:buClrTx/>
              <a:buSzTx/>
              <a:buFontTx/>
              <a:buChar char="•"/>
            </a:pPr>
            <a:r>
              <a:rPr lang="zh-CN" altLang="en-US" sz="1800">
                <a:latin typeface="+mj-ea"/>
                <a:ea typeface="+mj-ea"/>
                <a:cs typeface="+mj-ea"/>
              </a:rPr>
              <a:t>分别选取</a:t>
            </a:r>
            <a:r>
              <a:rPr lang="en-US" altLang="zh-CN" sz="1800">
                <a:latin typeface="+mj-ea"/>
                <a:ea typeface="+mj-ea"/>
                <a:cs typeface="+mj-ea"/>
              </a:rPr>
              <a:t>dim</a:t>
            </a:r>
            <a:r>
              <a:rPr lang="zh-CN" altLang="en-US" sz="1800">
                <a:latin typeface="+mj-ea"/>
                <a:ea typeface="+mj-ea"/>
                <a:cs typeface="+mj-ea"/>
              </a:rPr>
              <a:t>为</a:t>
            </a:r>
            <a:r>
              <a:rPr lang="en-US" altLang="zh-CN" sz="1800">
                <a:latin typeface="+mj-ea"/>
                <a:ea typeface="+mj-ea"/>
                <a:cs typeface="+mj-ea"/>
              </a:rPr>
              <a:t>2 4 8</a:t>
            </a:r>
            <a:endParaRPr lang="en-US" altLang="zh-CN" sz="1800">
              <a:latin typeface="+mj-ea"/>
              <a:ea typeface="+mj-ea"/>
              <a:cs typeface="+mj-ea"/>
            </a:endParaRPr>
          </a:p>
          <a:p>
            <a:pPr marL="444500" indent="-444500" algn="l">
              <a:lnSpc>
                <a:spcPct val="120000"/>
              </a:lnSpc>
              <a:buClrTx/>
              <a:buSzTx/>
              <a:buFontTx/>
              <a:buChar char="•"/>
            </a:pPr>
            <a:r>
              <a:rPr lang="zh-CN" altLang="en-US" sz="1800">
                <a:latin typeface="+mj-ea"/>
                <a:ea typeface="+mj-ea"/>
                <a:cs typeface="+mj-ea"/>
              </a:rPr>
              <a:t>训练集数目</a:t>
            </a:r>
            <a:r>
              <a:rPr lang="en-US" altLang="zh-CN" sz="1800">
                <a:latin typeface="+mj-ea"/>
                <a:ea typeface="+mj-ea"/>
                <a:cs typeface="+mj-ea"/>
              </a:rPr>
              <a:t>20000</a:t>
            </a:r>
            <a:r>
              <a:rPr lang="zh-CN" altLang="en-US" sz="1800">
                <a:latin typeface="+mj-ea"/>
                <a:ea typeface="+mj-ea"/>
                <a:cs typeface="+mj-ea"/>
              </a:rPr>
              <a:t>，测试集数目</a:t>
            </a:r>
            <a:r>
              <a:rPr lang="en-US" altLang="zh-CN" sz="1800">
                <a:latin typeface="+mj-ea"/>
                <a:ea typeface="+mj-ea"/>
                <a:cs typeface="+mj-ea"/>
              </a:rPr>
              <a:t>1000</a:t>
            </a:r>
            <a:endParaRPr lang="en-US" altLang="zh-CN" sz="1800">
              <a:latin typeface="+mj-ea"/>
              <a:ea typeface="+mj-ea"/>
              <a:cs typeface="+mj-ea"/>
            </a:endParaRPr>
          </a:p>
          <a:p>
            <a:pPr marL="444500" indent="-444500" algn="l">
              <a:lnSpc>
                <a:spcPct val="120000"/>
              </a:lnSpc>
              <a:buClrTx/>
              <a:buSzTx/>
              <a:buFontTx/>
              <a:buChar char="•"/>
            </a:pPr>
            <a:r>
              <a:rPr lang="en-US" altLang="zh-CN" sz="1800">
                <a:latin typeface="+mj-ea"/>
                <a:ea typeface="+mj-ea"/>
                <a:cs typeface="+mj-ea"/>
              </a:rPr>
              <a:t>dim</a:t>
            </a:r>
            <a:r>
              <a:rPr lang="zh-CN" altLang="en-US" sz="1800">
                <a:latin typeface="+mj-ea"/>
                <a:ea typeface="+mj-ea"/>
                <a:cs typeface="+mj-ea"/>
              </a:rPr>
              <a:t>为</a:t>
            </a:r>
            <a:r>
              <a:rPr lang="en-US" altLang="zh-CN" sz="1800">
                <a:latin typeface="+mj-ea"/>
                <a:ea typeface="+mj-ea"/>
                <a:cs typeface="+mj-ea"/>
              </a:rPr>
              <a:t>4</a:t>
            </a:r>
            <a:r>
              <a:rPr lang="zh-CN" altLang="en-US" sz="1800">
                <a:latin typeface="+mj-ea"/>
                <a:ea typeface="+mj-ea"/>
                <a:cs typeface="+mj-ea"/>
              </a:rPr>
              <a:t>时，所用时间最少。</a:t>
            </a:r>
            <a:r>
              <a:rPr lang="en-US" altLang="zh-CN" sz="1800">
                <a:latin typeface="+mj-ea"/>
                <a:ea typeface="+mj-ea"/>
                <a:cs typeface="+mj-ea"/>
              </a:rPr>
              <a:t>dim&gt;4</a:t>
            </a:r>
            <a:r>
              <a:rPr lang="zh-CN" altLang="en-US" sz="1800">
                <a:latin typeface="+mj-ea"/>
                <a:ea typeface="+mj-ea"/>
                <a:cs typeface="+mj-ea"/>
              </a:rPr>
              <a:t>时，用时随</a:t>
            </a:r>
            <a:r>
              <a:rPr lang="en-US" altLang="zh-CN" sz="1800">
                <a:latin typeface="+mj-ea"/>
                <a:ea typeface="+mj-ea"/>
                <a:cs typeface="+mj-ea"/>
              </a:rPr>
              <a:t>dim</a:t>
            </a:r>
            <a:r>
              <a:rPr lang="zh-CN" altLang="en-US" sz="1800">
                <a:latin typeface="+mj-ea"/>
                <a:ea typeface="+mj-ea"/>
                <a:cs typeface="+mj-ea"/>
              </a:rPr>
              <a:t>增加而增加</a:t>
            </a:r>
            <a:endParaRPr lang="zh-CN" altLang="en-US" sz="1800">
              <a:latin typeface="+mj-ea"/>
              <a:ea typeface="+mj-ea"/>
              <a:cs typeface="+mj-ea"/>
            </a:endParaRPr>
          </a:p>
          <a:p>
            <a:pPr marL="444500" indent="-444500" algn="l">
              <a:lnSpc>
                <a:spcPct val="120000"/>
              </a:lnSpc>
              <a:buClrTx/>
              <a:buSzTx/>
              <a:buFontTx/>
              <a:buChar char="•"/>
            </a:pPr>
            <a:r>
              <a:rPr lang="en-US" altLang="zh-CN" sz="1800">
                <a:latin typeface="+mj-ea"/>
                <a:ea typeface="+mj-ea"/>
                <a:cs typeface="+mj-ea"/>
              </a:rPr>
              <a:t>accuracy</a:t>
            </a:r>
            <a:r>
              <a:rPr lang="zh-CN" altLang="en-US" sz="1800">
                <a:latin typeface="+mj-ea"/>
                <a:ea typeface="+mj-ea"/>
                <a:cs typeface="+mj-ea"/>
              </a:rPr>
              <a:t>上没有明显差异。</a:t>
            </a:r>
            <a:endParaRPr lang="en-US" altLang="zh-CN" sz="1800">
              <a:latin typeface="+mj-ea"/>
              <a:ea typeface="+mj-ea"/>
              <a:cs typeface="+mj-ea"/>
            </a:endParaRPr>
          </a:p>
          <a:p>
            <a:pPr marL="444500" indent="-444500" algn="l">
              <a:lnSpc>
                <a:spcPct val="120000"/>
              </a:lnSpc>
              <a:buClrTx/>
              <a:buSzTx/>
              <a:buFontTx/>
              <a:buChar char="•"/>
            </a:pPr>
            <a:endParaRPr lang="zh-CN" altLang="en-US" sz="1800">
              <a:latin typeface="+mj-ea"/>
              <a:ea typeface="+mj-ea"/>
              <a:cs typeface="+mj-ea"/>
            </a:endParaRPr>
          </a:p>
        </p:txBody>
      </p:sp>
      <p:pic>
        <p:nvPicPr>
          <p:cNvPr id="4" name="内容占位符 3"/>
          <p:cNvPicPr>
            <a:picLocks noChangeAspect="1"/>
          </p:cNvPicPr>
          <p:nvPr>
            <p:ph idx="1"/>
          </p:nvPr>
        </p:nvPicPr>
        <p:blipFill>
          <a:blip r:embed="rId2"/>
          <a:stretch>
            <a:fillRect/>
          </a:stretch>
        </p:blipFill>
        <p:spPr>
          <a:xfrm>
            <a:off x="687070" y="647700"/>
            <a:ext cx="8241030" cy="2079625"/>
          </a:xfrm>
          <a:prstGeom prst="rect">
            <a:avLst/>
          </a:prstGeom>
        </p:spPr>
      </p:pic>
    </p:spTree>
    <p:custDataLst>
      <p:tags r:id="rId3"/>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p:nvPr>
            <p:ph type="title"/>
          </p:nvPr>
        </p:nvSpPr>
        <p:spPr/>
        <p:txBody>
          <a:bodyPr/>
          <a:p>
            <a:endParaRPr lang="zh-CN" altLang="en-US"/>
          </a:p>
        </p:txBody>
      </p:sp>
      <p:sp>
        <p:nvSpPr>
          <p:cNvPr id="13" name="文本框 12"/>
          <p:cNvSpPr txBox="1"/>
          <p:nvPr>
            <p:custDataLst>
              <p:tags r:id="rId1"/>
            </p:custDataLst>
          </p:nvPr>
        </p:nvSpPr>
        <p:spPr>
          <a:xfrm>
            <a:off x="628650" y="2980690"/>
            <a:ext cx="8041640" cy="3439160"/>
          </a:xfrm>
          <a:prstGeom prst="rect">
            <a:avLst/>
          </a:prstGeom>
        </p:spPr>
        <p:txBody>
          <a:bodyPr vert="horz" lIns="48220" tIns="24110" rIns="48220" bIns="24110" rtlCol="0"/>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20000"/>
              </a:lnSpc>
              <a:buClrTx/>
              <a:buSzTx/>
              <a:buFontTx/>
            </a:pPr>
            <a:r>
              <a:rPr lang="en-US" sz="3200">
                <a:latin typeface="+mj-ea"/>
                <a:ea typeface="+mj-ea"/>
                <a:cs typeface="+mj-ea"/>
              </a:rPr>
              <a:t>2.</a:t>
            </a:r>
            <a:r>
              <a:rPr lang="zh-CN" sz="3200">
                <a:latin typeface="+mj-ea"/>
                <a:ea typeface="+mj-ea"/>
                <a:cs typeface="+mj-ea"/>
              </a:rPr>
              <a:t>训练集数目的影响</a:t>
            </a:r>
            <a:endParaRPr lang="zh-CN" altLang="en-US" sz="1800">
              <a:latin typeface="+mj-ea"/>
              <a:ea typeface="+mj-ea"/>
              <a:cs typeface="+mj-ea"/>
            </a:endParaRPr>
          </a:p>
          <a:p>
            <a:pPr marL="444500" indent="-444500" algn="l">
              <a:lnSpc>
                <a:spcPct val="120000"/>
              </a:lnSpc>
              <a:buClrTx/>
              <a:buSzTx/>
              <a:buFontTx/>
              <a:buChar char="•"/>
            </a:pPr>
            <a:endParaRPr lang="zh-CN" altLang="en-US" sz="1800">
              <a:latin typeface="+mj-ea"/>
              <a:ea typeface="+mj-ea"/>
              <a:cs typeface="+mj-ea"/>
            </a:endParaRPr>
          </a:p>
          <a:p>
            <a:pPr marL="444500" indent="-444500" algn="l">
              <a:lnSpc>
                <a:spcPct val="120000"/>
              </a:lnSpc>
              <a:buClrTx/>
              <a:buSzTx/>
              <a:buFontTx/>
              <a:buChar char="•"/>
            </a:pPr>
            <a:r>
              <a:rPr lang="en-US" altLang="zh-CN" sz="1800">
                <a:latin typeface="+mj-ea"/>
                <a:ea typeface="+mj-ea"/>
                <a:cs typeface="+mj-ea"/>
              </a:rPr>
              <a:t>PCA</a:t>
            </a:r>
            <a:r>
              <a:rPr lang="zh-CN" altLang="en-US" sz="1800">
                <a:latin typeface="+mj-ea"/>
                <a:ea typeface="+mj-ea"/>
                <a:cs typeface="+mj-ea"/>
              </a:rPr>
              <a:t>降维</a:t>
            </a:r>
            <a:r>
              <a:rPr lang="zh-CN" sz="1800">
                <a:latin typeface="+mj-ea"/>
                <a:ea typeface="+mj-ea"/>
                <a:cs typeface="+mj-ea"/>
              </a:rPr>
              <a:t>为</a:t>
            </a:r>
            <a:r>
              <a:rPr lang="en-US" altLang="zh-CN" sz="1800">
                <a:latin typeface="+mj-ea"/>
                <a:ea typeface="+mj-ea"/>
                <a:cs typeface="+mj-ea"/>
              </a:rPr>
              <a:t>4</a:t>
            </a:r>
            <a:r>
              <a:rPr lang="zh-CN" altLang="en-US" sz="1800">
                <a:latin typeface="+mj-ea"/>
                <a:ea typeface="+mj-ea"/>
                <a:cs typeface="+mj-ea"/>
              </a:rPr>
              <a:t>维数据</a:t>
            </a:r>
            <a:endParaRPr lang="en-US" altLang="zh-CN" sz="1800">
              <a:latin typeface="+mj-ea"/>
              <a:ea typeface="+mj-ea"/>
              <a:cs typeface="+mj-ea"/>
            </a:endParaRPr>
          </a:p>
          <a:p>
            <a:pPr marL="444500" indent="-444500" algn="l">
              <a:lnSpc>
                <a:spcPct val="120000"/>
              </a:lnSpc>
              <a:buClrTx/>
              <a:buSzTx/>
              <a:buFontTx/>
              <a:buChar char="•"/>
            </a:pPr>
            <a:r>
              <a:rPr lang="zh-CN" altLang="en-US" sz="1800">
                <a:latin typeface="+mj-ea"/>
                <a:ea typeface="+mj-ea"/>
                <a:cs typeface="+mj-ea"/>
              </a:rPr>
              <a:t>训练集数目</a:t>
            </a:r>
            <a:r>
              <a:rPr lang="en-US" altLang="zh-CN" sz="1800">
                <a:latin typeface="+mj-ea"/>
                <a:ea typeface="+mj-ea"/>
                <a:cs typeface="+mj-ea"/>
              </a:rPr>
              <a:t>100/10^3/10^4/2*10^4</a:t>
            </a:r>
            <a:r>
              <a:rPr lang="zh-CN" altLang="en-US" sz="1800">
                <a:latin typeface="+mj-ea"/>
                <a:ea typeface="+mj-ea"/>
                <a:cs typeface="+mj-ea"/>
              </a:rPr>
              <a:t>，测试集数目</a:t>
            </a:r>
            <a:r>
              <a:rPr lang="en-US" altLang="zh-CN" sz="1800">
                <a:latin typeface="+mj-ea"/>
                <a:ea typeface="+mj-ea"/>
                <a:cs typeface="+mj-ea"/>
              </a:rPr>
              <a:t>10^3</a:t>
            </a:r>
            <a:endParaRPr lang="en-US" altLang="zh-CN" sz="1800">
              <a:latin typeface="+mj-ea"/>
              <a:ea typeface="+mj-ea"/>
              <a:cs typeface="+mj-ea"/>
            </a:endParaRPr>
          </a:p>
          <a:p>
            <a:pPr marL="444500" indent="-444500" algn="l">
              <a:lnSpc>
                <a:spcPct val="120000"/>
              </a:lnSpc>
              <a:buClrTx/>
              <a:buSzTx/>
              <a:buFontTx/>
              <a:buChar char="•"/>
            </a:pPr>
            <a:r>
              <a:rPr lang="zh-CN" altLang="en-US" sz="1800">
                <a:latin typeface="+mj-ea"/>
                <a:ea typeface="+mj-ea"/>
                <a:cs typeface="+mj-ea"/>
              </a:rPr>
              <a:t>随着训练所用数据量增加，组合分类器</a:t>
            </a:r>
            <a:r>
              <a:rPr lang="en-US" altLang="zh-CN" sz="1800">
                <a:latin typeface="+mj-ea"/>
                <a:ea typeface="+mj-ea"/>
                <a:cs typeface="+mj-ea"/>
              </a:rPr>
              <a:t>accuracy</a:t>
            </a:r>
            <a:r>
              <a:rPr lang="zh-CN" altLang="en-US" sz="1800">
                <a:latin typeface="+mj-ea"/>
                <a:ea typeface="+mj-ea"/>
                <a:cs typeface="+mj-ea"/>
              </a:rPr>
              <a:t>从</a:t>
            </a:r>
            <a:r>
              <a:rPr lang="en-US" altLang="zh-CN" sz="1800">
                <a:latin typeface="+mj-ea"/>
                <a:ea typeface="+mj-ea"/>
                <a:cs typeface="+mj-ea"/>
              </a:rPr>
              <a:t>78.9</a:t>
            </a:r>
            <a:r>
              <a:rPr lang="zh-CN" altLang="en-US" sz="1800">
                <a:latin typeface="+mj-ea"/>
                <a:ea typeface="+mj-ea"/>
                <a:cs typeface="+mj-ea"/>
              </a:rPr>
              <a:t>提高到</a:t>
            </a:r>
            <a:r>
              <a:rPr lang="en-US" altLang="zh-CN" sz="1800">
                <a:latin typeface="+mj-ea"/>
                <a:ea typeface="+mj-ea"/>
                <a:cs typeface="+mj-ea"/>
              </a:rPr>
              <a:t>82.8</a:t>
            </a:r>
            <a:r>
              <a:rPr lang="zh-CN" altLang="en-US" sz="1800">
                <a:latin typeface="+mj-ea"/>
                <a:ea typeface="+mj-ea"/>
                <a:cs typeface="+mj-ea"/>
              </a:rPr>
              <a:t>。</a:t>
            </a:r>
            <a:endParaRPr lang="zh-CN" altLang="en-US" sz="1800">
              <a:latin typeface="+mj-ea"/>
              <a:ea typeface="+mj-ea"/>
              <a:cs typeface="+mj-ea"/>
            </a:endParaRPr>
          </a:p>
          <a:p>
            <a:pPr marL="444500" indent="-444500" algn="l">
              <a:lnSpc>
                <a:spcPct val="120000"/>
              </a:lnSpc>
              <a:buClrTx/>
              <a:buSzTx/>
              <a:buFontTx/>
              <a:buChar char="•"/>
            </a:pPr>
            <a:r>
              <a:rPr lang="zh-CN" altLang="en-US" sz="1800">
                <a:latin typeface="+mj-ea"/>
                <a:ea typeface="+mj-ea"/>
                <a:cs typeface="+mj-ea"/>
              </a:rPr>
              <a:t>其中</a:t>
            </a:r>
            <a:r>
              <a:rPr lang="en-US" altLang="zh-CN" sz="1800">
                <a:latin typeface="+mj-ea"/>
                <a:ea typeface="+mj-ea"/>
                <a:cs typeface="+mj-ea"/>
              </a:rPr>
              <a:t>SVM Bayes Ensemble</a:t>
            </a:r>
            <a:r>
              <a:rPr lang="zh-CN" altLang="en-US" sz="1800">
                <a:latin typeface="+mj-ea"/>
                <a:ea typeface="+mj-ea"/>
                <a:cs typeface="+mj-ea"/>
              </a:rPr>
              <a:t>提高比较明显，</a:t>
            </a:r>
            <a:r>
              <a:rPr lang="en-US" altLang="zh-CN" sz="1800">
                <a:latin typeface="+mj-ea"/>
                <a:ea typeface="+mj-ea"/>
                <a:cs typeface="+mj-ea"/>
              </a:rPr>
              <a:t>SGD</a:t>
            </a:r>
            <a:r>
              <a:rPr lang="zh-CN" altLang="en-US" sz="1800">
                <a:latin typeface="+mj-ea"/>
                <a:ea typeface="+mj-ea"/>
                <a:cs typeface="+mj-ea"/>
              </a:rPr>
              <a:t>波动比较大。</a:t>
            </a:r>
            <a:endParaRPr lang="en-US" altLang="zh-CN" sz="1800">
              <a:latin typeface="+mj-ea"/>
              <a:ea typeface="+mj-ea"/>
              <a:cs typeface="+mj-ea"/>
            </a:endParaRPr>
          </a:p>
          <a:p>
            <a:pPr marL="444500" indent="-444500" algn="l">
              <a:lnSpc>
                <a:spcPct val="120000"/>
              </a:lnSpc>
              <a:buClrTx/>
              <a:buSzTx/>
              <a:buFontTx/>
              <a:buChar char="•"/>
            </a:pPr>
            <a:endParaRPr lang="zh-CN" altLang="en-US" sz="1800">
              <a:latin typeface="+mj-ea"/>
              <a:ea typeface="+mj-ea"/>
              <a:cs typeface="+mj-ea"/>
            </a:endParaRPr>
          </a:p>
        </p:txBody>
      </p:sp>
      <p:pic>
        <p:nvPicPr>
          <p:cNvPr id="4" name="内容占位符 3"/>
          <p:cNvPicPr>
            <a:picLocks noChangeAspect="1"/>
          </p:cNvPicPr>
          <p:nvPr>
            <p:ph idx="1"/>
          </p:nvPr>
        </p:nvPicPr>
        <p:blipFill>
          <a:blip r:embed="rId2"/>
          <a:stretch>
            <a:fillRect/>
          </a:stretch>
        </p:blipFill>
        <p:spPr>
          <a:xfrm>
            <a:off x="687070" y="630555"/>
            <a:ext cx="8087360" cy="2040890"/>
          </a:xfrm>
          <a:prstGeom prst="rect">
            <a:avLst/>
          </a:prstGeom>
        </p:spPr>
      </p:pic>
    </p:spTree>
    <p:custDataLst>
      <p:tags r:id="rId3"/>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343535" y="3948430"/>
            <a:ext cx="6046470" cy="3141345"/>
          </a:xfrm>
          <a:prstGeom prst="rect">
            <a:avLst/>
          </a:prstGeom>
        </p:spPr>
        <p:txBody>
          <a:bodyPr vert="horz" lIns="48220" tIns="24110" rIns="48220" bIns="24110" rtlCol="0"/>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20000"/>
              </a:lnSpc>
              <a:buClrTx/>
              <a:buSzTx/>
              <a:buFontTx/>
            </a:pPr>
            <a:r>
              <a:rPr lang="en-US" sz="2400">
                <a:latin typeface="+mn-ea"/>
                <a:ea typeface="+mn-ea"/>
                <a:cs typeface="+mn-ea"/>
              </a:rPr>
              <a:t>3.SVM</a:t>
            </a:r>
            <a:r>
              <a:rPr lang="zh-CN" altLang="en-US" sz="2400">
                <a:latin typeface="+mn-ea"/>
                <a:ea typeface="+mn-ea"/>
                <a:cs typeface="+mn-ea"/>
              </a:rPr>
              <a:t>、</a:t>
            </a:r>
            <a:r>
              <a:rPr lang="en-US" sz="2400">
                <a:latin typeface="+mn-ea"/>
                <a:ea typeface="+mn-ea"/>
                <a:cs typeface="+mn-ea"/>
              </a:rPr>
              <a:t>Bayes</a:t>
            </a:r>
            <a:r>
              <a:rPr lang="zh-CN" altLang="en-US" sz="2400">
                <a:latin typeface="+mn-ea"/>
                <a:ea typeface="+mn-ea"/>
                <a:cs typeface="+mn-ea"/>
              </a:rPr>
              <a:t>、</a:t>
            </a:r>
            <a:r>
              <a:rPr lang="en-US" sz="2400">
                <a:latin typeface="+mn-ea"/>
                <a:ea typeface="+mn-ea"/>
                <a:cs typeface="+mn-ea"/>
              </a:rPr>
              <a:t>SGD</a:t>
            </a:r>
            <a:r>
              <a:rPr lang="zh-CN" altLang="en-US" sz="2400">
                <a:latin typeface="+mn-ea"/>
                <a:ea typeface="+mn-ea"/>
                <a:cs typeface="+mn-ea"/>
              </a:rPr>
              <a:t>及其组合</a:t>
            </a:r>
            <a:endParaRPr lang="zh-CN" altLang="en-US" sz="3200">
              <a:latin typeface="+mn-ea"/>
              <a:ea typeface="+mn-ea"/>
              <a:cs typeface="+mn-ea"/>
            </a:endParaRPr>
          </a:p>
          <a:p>
            <a:pPr algn="ctr">
              <a:lnSpc>
                <a:spcPct val="120000"/>
              </a:lnSpc>
              <a:buClrTx/>
              <a:buSzTx/>
              <a:buFontTx/>
            </a:pPr>
            <a:endParaRPr lang="zh-CN" altLang="en-US" sz="1800">
              <a:latin typeface="+mn-ea"/>
              <a:ea typeface="+mn-ea"/>
              <a:cs typeface="+mn-ea"/>
            </a:endParaRPr>
          </a:p>
          <a:p>
            <a:pPr marL="444500" indent="-444500" algn="l">
              <a:lnSpc>
                <a:spcPct val="120000"/>
              </a:lnSpc>
              <a:buClrTx/>
              <a:buSzTx/>
              <a:buFontTx/>
              <a:buChar char="•"/>
            </a:pPr>
            <a:r>
              <a:rPr lang="en-US" altLang="zh-CN" sz="1400">
                <a:latin typeface="+mn-ea"/>
                <a:ea typeface="+mn-ea"/>
                <a:cs typeface="+mn-ea"/>
              </a:rPr>
              <a:t>train = 20000 test = 1000 </a:t>
            </a:r>
            <a:endParaRPr lang="en-US" altLang="zh-CN" sz="1400">
              <a:latin typeface="+mn-ea"/>
              <a:ea typeface="+mn-ea"/>
              <a:cs typeface="+mn-ea"/>
            </a:endParaRPr>
          </a:p>
          <a:p>
            <a:pPr marL="444500" indent="-444500" algn="l">
              <a:lnSpc>
                <a:spcPct val="120000"/>
              </a:lnSpc>
              <a:buClrTx/>
              <a:buSzTx/>
              <a:buFontTx/>
              <a:buChar char="•"/>
            </a:pPr>
            <a:r>
              <a:rPr lang="zh-CN" altLang="en-US" sz="1400">
                <a:latin typeface="+mn-ea"/>
                <a:ea typeface="+mn-ea"/>
                <a:cs typeface="+mn-ea"/>
              </a:rPr>
              <a:t>四种方法</a:t>
            </a:r>
            <a:r>
              <a:rPr sz="1400">
                <a:latin typeface="+mn-ea"/>
                <a:ea typeface="+mn-ea"/>
                <a:cs typeface="+mn-ea"/>
              </a:rPr>
              <a:t>准确率Accuracy</a:t>
            </a:r>
            <a:r>
              <a:rPr lang="zh-CN" altLang="en-US" sz="1400">
                <a:latin typeface="+mn-ea"/>
                <a:ea typeface="+mn-ea"/>
                <a:cs typeface="+mn-ea"/>
              </a:rPr>
              <a:t>分别为</a:t>
            </a:r>
            <a:r>
              <a:rPr lang="en-US" altLang="zh-CN" sz="1400">
                <a:latin typeface="+mn-ea"/>
                <a:ea typeface="+mn-ea"/>
                <a:cs typeface="+mn-ea"/>
              </a:rPr>
              <a:t>=83%</a:t>
            </a:r>
            <a:r>
              <a:rPr lang="zh-CN" altLang="en-US" sz="1400">
                <a:latin typeface="+mn-ea"/>
                <a:ea typeface="+mn-ea"/>
                <a:cs typeface="+mn-ea"/>
              </a:rPr>
              <a:t>、</a:t>
            </a:r>
            <a:r>
              <a:rPr lang="en-US" altLang="zh-CN" sz="1400">
                <a:latin typeface="+mn-ea"/>
                <a:ea typeface="+mn-ea"/>
                <a:cs typeface="+mn-ea"/>
              </a:rPr>
              <a:t>81%</a:t>
            </a:r>
            <a:r>
              <a:rPr lang="zh-CN" altLang="en-US" sz="1400">
                <a:latin typeface="+mn-ea"/>
                <a:ea typeface="+mn-ea"/>
                <a:cs typeface="+mn-ea"/>
              </a:rPr>
              <a:t>、</a:t>
            </a:r>
            <a:r>
              <a:rPr lang="en-US" altLang="zh-CN" sz="1400">
                <a:latin typeface="+mn-ea"/>
                <a:ea typeface="+mn-ea"/>
                <a:cs typeface="+mn-ea"/>
              </a:rPr>
              <a:t>80%</a:t>
            </a:r>
            <a:r>
              <a:rPr lang="zh-CN" altLang="en-US" sz="1400">
                <a:latin typeface="+mn-ea"/>
                <a:ea typeface="+mn-ea"/>
                <a:cs typeface="+mn-ea"/>
              </a:rPr>
              <a:t>、</a:t>
            </a:r>
            <a:r>
              <a:rPr lang="en-US" altLang="zh-CN" sz="1400">
                <a:latin typeface="+mn-ea"/>
                <a:ea typeface="+mn-ea"/>
                <a:cs typeface="+mn-ea"/>
              </a:rPr>
              <a:t>83%</a:t>
            </a:r>
            <a:endParaRPr lang="zh-CN" altLang="en-US" sz="1400">
              <a:latin typeface="+mn-ea"/>
              <a:ea typeface="+mn-ea"/>
              <a:cs typeface="+mn-ea"/>
            </a:endParaRPr>
          </a:p>
          <a:p>
            <a:pPr marL="444500" indent="-444500" algn="l">
              <a:lnSpc>
                <a:spcPct val="120000"/>
              </a:lnSpc>
              <a:buClrTx/>
              <a:buSzTx/>
              <a:buFontTx/>
              <a:buChar char="•"/>
            </a:pPr>
            <a:r>
              <a:rPr lang="zh-CN" altLang="en-US" sz="1400">
                <a:latin typeface="+mn-ea"/>
                <a:ea typeface="+mn-ea"/>
                <a:cs typeface="+mn-ea"/>
              </a:rPr>
              <a:t>对工资少于50K的分类结果普遍较好，对大于50K的分类很差。原因可能是工资大于</a:t>
            </a:r>
            <a:r>
              <a:rPr lang="en-US" altLang="zh-CN" sz="1400">
                <a:latin typeface="+mn-ea"/>
                <a:ea typeface="+mn-ea"/>
                <a:cs typeface="+mn-ea"/>
              </a:rPr>
              <a:t>50K</a:t>
            </a:r>
            <a:r>
              <a:rPr lang="zh-CN" altLang="en-US" sz="1400">
                <a:latin typeface="+mn-ea"/>
                <a:ea typeface="+mn-ea"/>
                <a:cs typeface="+mn-ea"/>
              </a:rPr>
              <a:t>的样本数少且分布混在在工资小于</a:t>
            </a:r>
            <a:r>
              <a:rPr lang="en-US" altLang="zh-CN" sz="1400">
                <a:latin typeface="+mn-ea"/>
                <a:ea typeface="+mn-ea"/>
                <a:cs typeface="+mn-ea"/>
              </a:rPr>
              <a:t>50K</a:t>
            </a:r>
            <a:r>
              <a:rPr lang="zh-CN" altLang="en-US" sz="1400">
                <a:latin typeface="+mn-ea"/>
                <a:ea typeface="+mn-ea"/>
                <a:cs typeface="+mn-ea"/>
              </a:rPr>
              <a:t>的样本中。</a:t>
            </a:r>
            <a:endParaRPr lang="zh-CN" altLang="en-US" sz="1400">
              <a:latin typeface="+mn-ea"/>
              <a:ea typeface="+mn-ea"/>
              <a:cs typeface="+mn-ea"/>
            </a:endParaRPr>
          </a:p>
        </p:txBody>
      </p:sp>
      <p:pic>
        <p:nvPicPr>
          <p:cNvPr id="2" name="图片 1"/>
          <p:cNvPicPr>
            <a:picLocks noChangeAspect="1"/>
          </p:cNvPicPr>
          <p:nvPr/>
        </p:nvPicPr>
        <p:blipFill>
          <a:blip r:embed="rId2"/>
          <a:stretch>
            <a:fillRect/>
          </a:stretch>
        </p:blipFill>
        <p:spPr>
          <a:xfrm>
            <a:off x="5854065" y="149860"/>
            <a:ext cx="2788920" cy="3750310"/>
          </a:xfrm>
          <a:prstGeom prst="rect">
            <a:avLst/>
          </a:prstGeom>
        </p:spPr>
      </p:pic>
      <p:pic>
        <p:nvPicPr>
          <p:cNvPr id="3" name="图片 2"/>
          <p:cNvPicPr>
            <a:picLocks noChangeAspect="1"/>
          </p:cNvPicPr>
          <p:nvPr/>
        </p:nvPicPr>
        <p:blipFill>
          <a:blip r:embed="rId3"/>
          <a:stretch>
            <a:fillRect/>
          </a:stretch>
        </p:blipFill>
        <p:spPr>
          <a:xfrm>
            <a:off x="343535" y="535940"/>
            <a:ext cx="5430520" cy="3094990"/>
          </a:xfrm>
          <a:prstGeom prst="rect">
            <a:avLst/>
          </a:prstGeom>
        </p:spPr>
      </p:pic>
    </p:spTree>
    <p:custDataLst>
      <p:tags r:id="rId4"/>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756920" y="3595370"/>
            <a:ext cx="8041640" cy="3439160"/>
          </a:xfrm>
          <a:prstGeom prst="rect">
            <a:avLst/>
          </a:prstGeom>
        </p:spPr>
        <p:txBody>
          <a:bodyPr vert="horz" lIns="48220" tIns="24110" rIns="48220" bIns="24110" rtlCol="0"/>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20000"/>
              </a:lnSpc>
              <a:buClrTx/>
              <a:buSzTx/>
              <a:buFontTx/>
            </a:pPr>
            <a:endParaRPr lang="en-US" altLang="zh-CN" sz="3200">
              <a:latin typeface="+mj-ea"/>
              <a:ea typeface="+mj-ea"/>
              <a:cs typeface="+mj-ea"/>
            </a:endParaRPr>
          </a:p>
          <a:p>
            <a:pPr algn="ctr">
              <a:lnSpc>
                <a:spcPct val="120000"/>
              </a:lnSpc>
              <a:buClrTx/>
              <a:buSzTx/>
              <a:buFontTx/>
            </a:pPr>
            <a:r>
              <a:rPr lang="en-US" altLang="zh-CN" sz="3200">
                <a:latin typeface="+mj-ea"/>
                <a:ea typeface="+mj-ea"/>
                <a:cs typeface="+mj-ea"/>
              </a:rPr>
              <a:t>4.DNNLinear</a:t>
            </a:r>
            <a:r>
              <a:rPr lang="zh-CN" altLang="en-US" sz="3200">
                <a:latin typeface="+mj-ea"/>
                <a:ea typeface="+mj-ea"/>
                <a:cs typeface="+mj-ea"/>
              </a:rPr>
              <a:t>组合分类器结果</a:t>
            </a:r>
            <a:endParaRPr lang="zh-CN" altLang="en-US" sz="1800">
              <a:latin typeface="+mj-ea"/>
              <a:ea typeface="+mj-ea"/>
              <a:cs typeface="+mj-ea"/>
            </a:endParaRPr>
          </a:p>
          <a:p>
            <a:pPr marL="444500" indent="-444500" algn="l">
              <a:lnSpc>
                <a:spcPct val="120000"/>
              </a:lnSpc>
              <a:buClrTx/>
              <a:buSzTx/>
              <a:buFontTx/>
              <a:buChar char="•"/>
            </a:pPr>
            <a:endParaRPr lang="zh-CN" altLang="en-US" sz="1800">
              <a:latin typeface="+mj-ea"/>
              <a:ea typeface="+mj-ea"/>
              <a:cs typeface="+mj-ea"/>
            </a:endParaRPr>
          </a:p>
          <a:p>
            <a:pPr marL="444500" indent="-444500" algn="l">
              <a:lnSpc>
                <a:spcPct val="120000"/>
              </a:lnSpc>
              <a:buClrTx/>
              <a:buSzTx/>
              <a:buFontTx/>
              <a:buChar char="•"/>
            </a:pPr>
            <a:r>
              <a:rPr lang="zh-CN" sz="1800">
                <a:latin typeface="+mj-ea"/>
                <a:ea typeface="+mj-ea"/>
                <a:cs typeface="+mj-ea"/>
              </a:rPr>
              <a:t>迭代次数从</a:t>
            </a:r>
            <a:r>
              <a:rPr lang="en-US" altLang="zh-CN" sz="1800">
                <a:latin typeface="+mj-ea"/>
                <a:ea typeface="+mj-ea"/>
                <a:cs typeface="+mj-ea"/>
              </a:rPr>
              <a:t>1000</a:t>
            </a:r>
            <a:r>
              <a:rPr lang="zh-CN" sz="1800">
                <a:latin typeface="+mj-ea"/>
                <a:ea typeface="+mj-ea"/>
                <a:cs typeface="+mj-ea"/>
              </a:rPr>
              <a:t>增加到</a:t>
            </a:r>
            <a:r>
              <a:rPr lang="en-US" altLang="zh-CN" sz="1800">
                <a:latin typeface="+mj-ea"/>
                <a:ea typeface="+mj-ea"/>
                <a:cs typeface="+mj-ea"/>
              </a:rPr>
              <a:t>50000</a:t>
            </a:r>
            <a:r>
              <a:rPr lang="zh-CN" sz="1800">
                <a:latin typeface="+mj-ea"/>
                <a:ea typeface="+mj-ea"/>
                <a:cs typeface="+mj-ea"/>
              </a:rPr>
              <a:t>，</a:t>
            </a:r>
            <a:r>
              <a:rPr sz="1800">
                <a:latin typeface="+mn-ea"/>
                <a:ea typeface="+mn-ea"/>
                <a:cs typeface="+mn-ea"/>
                <a:sym typeface="+mn-ea"/>
              </a:rPr>
              <a:t>准确率Accuracy</a:t>
            </a:r>
            <a:r>
              <a:rPr lang="zh-CN" sz="1800">
                <a:latin typeface="+mn-ea"/>
                <a:ea typeface="+mn-ea"/>
                <a:cs typeface="+mn-ea"/>
                <a:sym typeface="+mn-ea"/>
              </a:rPr>
              <a:t>从</a:t>
            </a:r>
            <a:r>
              <a:rPr lang="en-US" altLang="zh-CN" sz="1800">
                <a:latin typeface="+mn-ea"/>
                <a:ea typeface="+mn-ea"/>
                <a:cs typeface="+mn-ea"/>
                <a:sym typeface="+mn-ea"/>
              </a:rPr>
              <a:t>0.805</a:t>
            </a:r>
            <a:r>
              <a:rPr lang="zh-CN" altLang="en-US" sz="1800">
                <a:latin typeface="+mn-ea"/>
                <a:ea typeface="+mn-ea"/>
                <a:cs typeface="+mn-ea"/>
                <a:sym typeface="+mn-ea"/>
              </a:rPr>
              <a:t>增长到</a:t>
            </a:r>
            <a:r>
              <a:rPr lang="en-US" altLang="zh-CN" sz="1800">
                <a:latin typeface="+mn-ea"/>
                <a:ea typeface="+mn-ea"/>
                <a:cs typeface="+mn-ea"/>
                <a:sym typeface="+mn-ea"/>
              </a:rPr>
              <a:t>0.853</a:t>
            </a:r>
            <a:endParaRPr lang="en-US" altLang="zh-CN" sz="1800">
              <a:latin typeface="+mn-ea"/>
              <a:ea typeface="+mn-ea"/>
              <a:cs typeface="+mn-ea"/>
              <a:sym typeface="+mn-ea"/>
            </a:endParaRPr>
          </a:p>
          <a:p>
            <a:pPr marL="444500" indent="-444500" algn="l">
              <a:lnSpc>
                <a:spcPct val="120000"/>
              </a:lnSpc>
              <a:buClrTx/>
              <a:buSzTx/>
              <a:buFontTx/>
              <a:buChar char="•"/>
            </a:pPr>
            <a:r>
              <a:rPr lang="zh-CN" altLang="en-US" sz="1800">
                <a:latin typeface="+mn-ea"/>
                <a:ea typeface="+mn-ea"/>
                <a:cs typeface="+mn-ea"/>
                <a:sym typeface="+mn-ea"/>
              </a:rPr>
              <a:t>迭代次数</a:t>
            </a:r>
            <a:r>
              <a:rPr lang="en-US" altLang="zh-CN" sz="1800">
                <a:latin typeface="+mn-ea"/>
                <a:ea typeface="+mn-ea"/>
                <a:cs typeface="+mn-ea"/>
                <a:sym typeface="+mn-ea"/>
              </a:rPr>
              <a:t>50000</a:t>
            </a:r>
            <a:r>
              <a:rPr lang="zh-CN" altLang="en-US" sz="1800">
                <a:latin typeface="+mn-ea"/>
                <a:ea typeface="+mn-ea"/>
                <a:cs typeface="+mn-ea"/>
                <a:sym typeface="+mn-ea"/>
              </a:rPr>
              <a:t>运行时间过久，放弃</a:t>
            </a:r>
            <a:endParaRPr lang="zh-CN" altLang="en-US" sz="1800">
              <a:latin typeface="+mj-ea"/>
              <a:ea typeface="+mj-ea"/>
              <a:cs typeface="+mj-ea"/>
            </a:endParaRPr>
          </a:p>
          <a:p>
            <a:pPr marL="444500" indent="-444500" algn="l">
              <a:lnSpc>
                <a:spcPct val="120000"/>
              </a:lnSpc>
              <a:buClrTx/>
              <a:buSzTx/>
              <a:buFontTx/>
              <a:buChar char="•"/>
            </a:pPr>
            <a:endParaRPr lang="zh-CN" altLang="en-US" sz="1800">
              <a:latin typeface="+mj-ea"/>
              <a:ea typeface="+mj-ea"/>
              <a:cs typeface="+mj-ea"/>
            </a:endParaRPr>
          </a:p>
        </p:txBody>
      </p:sp>
      <p:pic>
        <p:nvPicPr>
          <p:cNvPr id="6" name="图片 5"/>
          <p:cNvPicPr>
            <a:picLocks noChangeAspect="1"/>
          </p:cNvPicPr>
          <p:nvPr/>
        </p:nvPicPr>
        <p:blipFill>
          <a:blip r:embed="rId2"/>
          <a:stretch>
            <a:fillRect/>
          </a:stretch>
        </p:blipFill>
        <p:spPr>
          <a:xfrm>
            <a:off x="4050030" y="1067435"/>
            <a:ext cx="1421765" cy="1089660"/>
          </a:xfrm>
          <a:prstGeom prst="rect">
            <a:avLst/>
          </a:prstGeom>
        </p:spPr>
      </p:pic>
      <p:pic>
        <p:nvPicPr>
          <p:cNvPr id="2" name="图片 1"/>
          <p:cNvPicPr>
            <a:picLocks noChangeAspect="1"/>
          </p:cNvPicPr>
          <p:nvPr/>
        </p:nvPicPr>
        <p:blipFill>
          <a:blip r:embed="rId3"/>
          <a:stretch>
            <a:fillRect/>
          </a:stretch>
        </p:blipFill>
        <p:spPr>
          <a:xfrm>
            <a:off x="518795" y="1067435"/>
            <a:ext cx="1433195" cy="1089660"/>
          </a:xfrm>
          <a:prstGeom prst="rect">
            <a:avLst/>
          </a:prstGeom>
        </p:spPr>
      </p:pic>
      <p:pic>
        <p:nvPicPr>
          <p:cNvPr id="5" name="图片 4"/>
          <p:cNvPicPr>
            <a:picLocks noChangeAspect="1"/>
          </p:cNvPicPr>
          <p:nvPr/>
        </p:nvPicPr>
        <p:blipFill>
          <a:blip r:embed="rId4"/>
          <a:stretch>
            <a:fillRect/>
          </a:stretch>
        </p:blipFill>
        <p:spPr>
          <a:xfrm>
            <a:off x="2186305" y="1067435"/>
            <a:ext cx="1603375" cy="1089660"/>
          </a:xfrm>
          <a:prstGeom prst="rect">
            <a:avLst/>
          </a:prstGeom>
        </p:spPr>
      </p:pic>
      <p:pic>
        <p:nvPicPr>
          <p:cNvPr id="7" name="图片 6"/>
          <p:cNvPicPr>
            <a:picLocks noChangeAspect="1"/>
          </p:cNvPicPr>
          <p:nvPr/>
        </p:nvPicPr>
        <p:blipFill>
          <a:blip r:embed="rId5"/>
          <a:stretch>
            <a:fillRect/>
          </a:stretch>
        </p:blipFill>
        <p:spPr>
          <a:xfrm>
            <a:off x="5581650" y="1067435"/>
            <a:ext cx="1602105" cy="1089660"/>
          </a:xfrm>
          <a:prstGeom prst="rect">
            <a:avLst/>
          </a:prstGeom>
        </p:spPr>
      </p:pic>
      <p:pic>
        <p:nvPicPr>
          <p:cNvPr id="8" name="图片 7"/>
          <p:cNvPicPr>
            <a:picLocks noChangeAspect="1"/>
          </p:cNvPicPr>
          <p:nvPr/>
        </p:nvPicPr>
        <p:blipFill>
          <a:blip r:embed="rId6"/>
          <a:stretch>
            <a:fillRect/>
          </a:stretch>
        </p:blipFill>
        <p:spPr>
          <a:xfrm>
            <a:off x="7294245" y="1067435"/>
            <a:ext cx="1504315" cy="1089025"/>
          </a:xfrm>
          <a:prstGeom prst="rect">
            <a:avLst/>
          </a:prstGeom>
        </p:spPr>
      </p:pic>
      <p:pic>
        <p:nvPicPr>
          <p:cNvPr id="9" name="图片 8"/>
          <p:cNvPicPr>
            <a:picLocks noChangeAspect="1"/>
          </p:cNvPicPr>
          <p:nvPr/>
        </p:nvPicPr>
        <p:blipFill>
          <a:blip r:embed="rId7"/>
          <a:stretch>
            <a:fillRect/>
          </a:stretch>
        </p:blipFill>
        <p:spPr>
          <a:xfrm>
            <a:off x="367030" y="2382520"/>
            <a:ext cx="8409940" cy="1651000"/>
          </a:xfrm>
          <a:prstGeom prst="rect">
            <a:avLst/>
          </a:prstGeom>
        </p:spPr>
      </p:pic>
    </p:spTree>
    <p:custDataLst>
      <p:tags r:id="rId8"/>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谢谢观看</a:t>
            </a:r>
            <a:endParaRPr lang="zh-CN" altLang="en-US"/>
          </a:p>
        </p:txBody>
      </p:sp>
      <p:sp>
        <p:nvSpPr>
          <p:cNvPr id="4" name="内容占位符 3"/>
          <p:cNvSpPr>
            <a:spLocks noGrp="1"/>
          </p:cNvSpPr>
          <p:nvPr>
            <p:ph type="body" sz="quarter" idx="13"/>
            <p:custDataLst>
              <p:tags r:id="rId2"/>
            </p:custDataLst>
          </p:nvPr>
        </p:nvSpPr>
        <p:spPr/>
        <p:txBody>
          <a:bodyPr/>
          <a:lstStyle/>
          <a:p>
            <a:r>
              <a:rPr lang="en-US" altLang="zh-CN"/>
              <a:t>THANK YOU</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IMG_256"/>
          <p:cNvSpPr/>
          <p:nvPr/>
        </p:nvSpPr>
        <p:spPr>
          <a:xfrm>
            <a:off x="-1526977" y="2208559"/>
            <a:ext cx="214313" cy="214313"/>
          </a:xfrm>
          <a:prstGeom prst="rect">
            <a:avLst/>
          </a:prstGeom>
          <a:ln w="12700">
            <a:miter lim="400000"/>
          </a:ln>
        </p:spPr>
        <p:txBody>
          <a:bodyPr lIns="32146" rIns="32146" anchor="ctr"/>
          <a:lstStyle/>
          <a:p>
            <a:pPr algn="l" defTabSz="914400">
              <a:defRPr sz="1800" b="0">
                <a:latin typeface="等线" panose="02010600030101010101" charset="-122"/>
                <a:ea typeface="等线" panose="02010600030101010101" charset="-122"/>
                <a:cs typeface="等线" panose="02010600030101010101" charset="-122"/>
                <a:sym typeface="等线" panose="02010600030101010101" charset="-122"/>
              </a:defRPr>
            </a:pPr>
            <a:endParaRPr sz="1265"/>
          </a:p>
        </p:txBody>
      </p:sp>
      <p:sp>
        <p:nvSpPr>
          <p:cNvPr id="126" name="该数据从美国1994年人口普查数据库中抽取而来，因此也称作“人口普查收入”数据集，共包含48842条记录，年收入大于50k$的占比23.93%，年收入小于50k$的占比76.07%，数据集已经划分为训练数据32561条和测试数据16281条。该数据集类变量为年收入是否超过50k$，属性变量包括年龄、工种、学历、职业等14类重要信息，其中有8类属于类别离散型变量，另外6类属于数值连续型变量。该数据集是一个分类数据集，用来预测年收入是否超过50k$。"/>
          <p:cNvSpPr txBox="1"/>
          <p:nvPr/>
        </p:nvSpPr>
        <p:spPr>
          <a:xfrm>
            <a:off x="330663" y="1044051"/>
            <a:ext cx="8481405" cy="1417320"/>
          </a:xfrm>
          <a:prstGeom prst="rect">
            <a:avLst/>
          </a:prstGeom>
          <a:ln w="12700">
            <a:miter lim="400000"/>
          </a:ln>
        </p:spPr>
        <p:txBody>
          <a:bodyPr lIns="35718" tIns="35718" rIns="35718" bIns="35718" anchor="ctr">
            <a:spAutoFit/>
          </a:bodyPr>
          <a:lstStyle/>
          <a:p>
            <a:pPr algn="just" defTabSz="266700" eaLnBrk="1">
              <a:lnSpc>
                <a:spcPct val="100000"/>
              </a:lnSpc>
              <a:spcBef>
                <a:spcPts val="900"/>
              </a:spcBef>
              <a:defRPr sz="1500" b="0">
                <a:uFill>
                  <a:solidFill>
                    <a:srgbClr val="000000"/>
                  </a:solidFill>
                </a:u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sz="1600">
                <a:solidFill>
                  <a:srgbClr val="4F4F4F"/>
                </a:solidFill>
                <a:uFill>
                  <a:solidFill>
                    <a:srgbClr val="4F4F4F"/>
                  </a:solidFill>
                </a:uFill>
                <a:latin typeface="+mj-ea"/>
                <a:ea typeface="+mj-ea"/>
                <a:cs typeface="+mj-ea"/>
                <a:sym typeface="Arial" panose="020B0604020202020204"/>
              </a:rPr>
              <a:t>该数据从美国1994年人口普查数据库中抽取而来，因此也称作“人口普查收入”数据集，训练数据32561条和测试数据16281条。该数据集类变量为年收入是否超过50k$，是一个分类数据集，用来预测年收入是否超过50k$。</a:t>
            </a:r>
            <a:endParaRPr sz="1600">
              <a:solidFill>
                <a:srgbClr val="4F4F4F"/>
              </a:solidFill>
              <a:uFill>
                <a:solidFill>
                  <a:srgbClr val="4F4F4F"/>
                </a:solidFill>
              </a:uFill>
              <a:latin typeface="+mj-ea"/>
              <a:ea typeface="+mj-ea"/>
              <a:cs typeface="+mj-ea"/>
              <a:sym typeface="Arial" panose="020B0604020202020204"/>
            </a:endParaRPr>
          </a:p>
          <a:p>
            <a:pPr algn="just" defTabSz="266700" eaLnBrk="1">
              <a:lnSpc>
                <a:spcPct val="100000"/>
              </a:lnSpc>
              <a:spcBef>
                <a:spcPts val="900"/>
              </a:spcBef>
              <a:defRPr sz="1500" b="0">
                <a:uFill>
                  <a:solidFill>
                    <a:srgbClr val="000000"/>
                  </a:solidFill>
                </a:u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zh-CN" sz="1600">
                <a:solidFill>
                  <a:srgbClr val="4F4F4F"/>
                </a:solidFill>
                <a:uFill>
                  <a:solidFill>
                    <a:srgbClr val="4F4F4F"/>
                  </a:solidFill>
                </a:uFill>
                <a:latin typeface="+mj-ea"/>
                <a:ea typeface="+mj-ea"/>
                <a:cs typeface="+mj-ea"/>
                <a:sym typeface="Arial" panose="020B0604020202020204"/>
              </a:rPr>
              <a:t>用训练数据</a:t>
            </a:r>
            <a:r>
              <a:rPr sz="1600">
                <a:solidFill>
                  <a:srgbClr val="4F4F4F"/>
                </a:solidFill>
                <a:uFill>
                  <a:solidFill>
                    <a:srgbClr val="4F4F4F"/>
                  </a:solidFill>
                </a:uFill>
                <a:latin typeface="+mj-ea"/>
                <a:ea typeface="+mj-ea"/>
                <a:cs typeface="+mj-ea"/>
                <a:sym typeface="Arial" panose="020B0604020202020204"/>
              </a:rPr>
              <a:t>训练的分类器，对测试数据进行测试。</a:t>
            </a:r>
            <a:r>
              <a:rPr lang="zh-CN" sz="1600">
                <a:solidFill>
                  <a:srgbClr val="4F4F4F"/>
                </a:solidFill>
                <a:uFill>
                  <a:solidFill>
                    <a:srgbClr val="4F4F4F"/>
                  </a:solidFill>
                </a:uFill>
                <a:latin typeface="+mj-ea"/>
                <a:ea typeface="+mj-ea"/>
                <a:cs typeface="+mj-ea"/>
                <a:sym typeface="Arial" panose="020B0604020202020204"/>
              </a:rPr>
              <a:t>计算</a:t>
            </a:r>
            <a:r>
              <a:rPr sz="1600">
                <a:solidFill>
                  <a:srgbClr val="4F4F4F"/>
                </a:solidFill>
                <a:uFill>
                  <a:solidFill>
                    <a:srgbClr val="4F4F4F"/>
                  </a:solidFill>
                </a:uFill>
                <a:latin typeface="+mj-ea"/>
                <a:ea typeface="+mj-ea"/>
                <a:cs typeface="+mj-ea"/>
                <a:sym typeface="Arial" panose="020B0604020202020204"/>
              </a:rPr>
              <a:t>准确率（Precision），精度（Accuracy），召回率（Recall）</a:t>
            </a:r>
            <a:endParaRPr sz="1600">
              <a:solidFill>
                <a:srgbClr val="4F4F4F"/>
              </a:solidFill>
              <a:uFill>
                <a:solidFill>
                  <a:srgbClr val="4F4F4F"/>
                </a:solidFill>
              </a:uFill>
              <a:latin typeface="+mj-ea"/>
              <a:ea typeface="+mj-ea"/>
              <a:cs typeface="+mj-ea"/>
              <a:sym typeface="Arial" panose="020B0604020202020204"/>
            </a:endParaRPr>
          </a:p>
        </p:txBody>
      </p:sp>
      <p:graphicFrame>
        <p:nvGraphicFramePr>
          <p:cNvPr id="2" name="表格 1"/>
          <p:cNvGraphicFramePr/>
          <p:nvPr/>
        </p:nvGraphicFramePr>
        <p:xfrm>
          <a:off x="1668145" y="2625090"/>
          <a:ext cx="5807710" cy="4038600"/>
        </p:xfrm>
        <a:graphic>
          <a:graphicData uri="http://schemas.openxmlformats.org/drawingml/2006/table">
            <a:tbl>
              <a:tblPr firstRow="1" bandRow="1">
                <a:tableStyleId>{5C22544A-7EE6-4342-B048-85BDC9FD1C3A}</a:tableStyleId>
              </a:tblPr>
              <a:tblGrid>
                <a:gridCol w="1939290"/>
                <a:gridCol w="1935480"/>
                <a:gridCol w="1932940"/>
              </a:tblGrid>
              <a:tr h="269240">
                <a:tc>
                  <a:txBody>
                    <a:bodyPr/>
                    <a:p>
                      <a:pPr algn="l">
                        <a:buNone/>
                      </a:pPr>
                      <a:r>
                        <a:rPr lang="zh-CN" sz="1055">
                          <a:solidFill>
                            <a:srgbClr val="4F4F4F"/>
                          </a:solidFill>
                          <a:ea typeface="宋体" panose="02010600030101010101" pitchFamily="2" charset="-122"/>
                        </a:rPr>
                        <a:t>属性名</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EFF3F5"/>
                    </a:solidFill>
                  </a:tcPr>
                </a:tc>
                <a:tc>
                  <a:txBody>
                    <a:bodyPr/>
                    <a:p>
                      <a:pPr algn="l">
                        <a:buNone/>
                      </a:pPr>
                      <a:r>
                        <a:rPr lang="zh-CN" sz="1055">
                          <a:solidFill>
                            <a:srgbClr val="4F4F4F"/>
                          </a:solidFill>
                          <a:ea typeface="宋体" panose="02010600030101010101" pitchFamily="2" charset="-122"/>
                        </a:rPr>
                        <a:t>类型</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EFF3F5"/>
                    </a:solidFill>
                  </a:tcPr>
                </a:tc>
                <a:tc>
                  <a:txBody>
                    <a:bodyPr/>
                    <a:p>
                      <a:pPr algn="l">
                        <a:buNone/>
                      </a:pPr>
                      <a:r>
                        <a:rPr lang="zh-CN" sz="1055">
                          <a:solidFill>
                            <a:srgbClr val="4F4F4F"/>
                          </a:solidFill>
                          <a:ea typeface="宋体" panose="02010600030101010101" pitchFamily="2" charset="-122"/>
                        </a:rPr>
                        <a:t>含义</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EFF3F5"/>
                    </a:solidFill>
                  </a:tcPr>
                </a:tc>
              </a:tr>
              <a:tr h="269240">
                <a:tc>
                  <a:txBody>
                    <a:bodyPr/>
                    <a:p>
                      <a:pPr algn="l">
                        <a:buNone/>
                      </a:pPr>
                      <a:r>
                        <a:rPr lang="en-US" sz="1055">
                          <a:solidFill>
                            <a:srgbClr val="4F4F4F"/>
                          </a:solidFill>
                          <a:latin typeface="Arial" panose="020B0604020202020204" pitchFamily="34" charset="0"/>
                        </a:rPr>
                        <a:t>age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en-US" sz="1055">
                          <a:solidFill>
                            <a:srgbClr val="4F4F4F"/>
                          </a:solidFill>
                          <a:latin typeface="Arial" panose="020B0604020202020204" pitchFamily="34" charset="0"/>
                        </a:rPr>
                        <a:t>continuous</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zh-CN" sz="1055">
                          <a:solidFill>
                            <a:srgbClr val="4F4F4F"/>
                          </a:solidFill>
                          <a:ea typeface="宋体" panose="02010600030101010101" pitchFamily="2" charset="-122"/>
                        </a:rPr>
                        <a:t>年龄</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r>
              <a:tr h="269240">
                <a:tc>
                  <a:txBody>
                    <a:bodyPr/>
                    <a:p>
                      <a:pPr algn="l">
                        <a:buNone/>
                      </a:pPr>
                      <a:r>
                        <a:rPr lang="en-US" sz="1055">
                          <a:solidFill>
                            <a:srgbClr val="4F4F4F"/>
                          </a:solidFill>
                          <a:latin typeface="Arial" panose="020B0604020202020204" pitchFamily="34" charset="0"/>
                        </a:rPr>
                        <a:t>workclass</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en-US" sz="1055">
                          <a:solidFill>
                            <a:srgbClr val="4F4F4F"/>
                          </a:solidFill>
                          <a:latin typeface="Arial" panose="020B0604020202020204" pitchFamily="34" charset="0"/>
                        </a:rPr>
                        <a:t>discrete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zh-CN" sz="1055">
                          <a:solidFill>
                            <a:srgbClr val="4F4F4F"/>
                          </a:solidFill>
                          <a:ea typeface="宋体" panose="02010600030101010101" pitchFamily="2" charset="-122"/>
                        </a:rPr>
                        <a:t>工作类别</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r>
              <a:tr h="269240">
                <a:tc>
                  <a:txBody>
                    <a:bodyPr/>
                    <a:p>
                      <a:pPr algn="l">
                        <a:buNone/>
                      </a:pPr>
                      <a:r>
                        <a:rPr lang="en-US" sz="1055">
                          <a:solidFill>
                            <a:srgbClr val="4F4F4F"/>
                          </a:solidFill>
                          <a:latin typeface="Arial" panose="020B0604020202020204" pitchFamily="34" charset="0"/>
                        </a:rPr>
                        <a:t>fnlwgt</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en-US" sz="1055">
                          <a:solidFill>
                            <a:srgbClr val="4F4F4F"/>
                          </a:solidFill>
                          <a:latin typeface="Arial" panose="020B0604020202020204" pitchFamily="34" charset="0"/>
                        </a:rPr>
                        <a:t>continuous</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zh-CN" sz="1055">
                          <a:solidFill>
                            <a:srgbClr val="4F4F4F"/>
                          </a:solidFill>
                          <a:ea typeface="宋体" panose="02010600030101010101" pitchFamily="2" charset="-122"/>
                        </a:rPr>
                        <a:t>序号</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r>
              <a:tr h="269240">
                <a:tc>
                  <a:txBody>
                    <a:bodyPr/>
                    <a:p>
                      <a:pPr algn="l">
                        <a:buNone/>
                      </a:pPr>
                      <a:r>
                        <a:rPr lang="en-US" sz="1055">
                          <a:solidFill>
                            <a:srgbClr val="4F4F4F"/>
                          </a:solidFill>
                          <a:latin typeface="Arial" panose="020B0604020202020204" pitchFamily="34" charset="0"/>
                        </a:rPr>
                        <a:t>education</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en-US" sz="1055">
                          <a:solidFill>
                            <a:srgbClr val="4F4F4F"/>
                          </a:solidFill>
                          <a:latin typeface="Arial" panose="020B0604020202020204" pitchFamily="34" charset="0"/>
                        </a:rPr>
                        <a:t>discrete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zh-CN" sz="1055">
                          <a:solidFill>
                            <a:srgbClr val="4F4F4F"/>
                          </a:solidFill>
                          <a:ea typeface="宋体" panose="02010600030101010101" pitchFamily="2" charset="-122"/>
                        </a:rPr>
                        <a:t>受教育程度</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r>
              <a:tr h="269240">
                <a:tc>
                  <a:txBody>
                    <a:bodyPr/>
                    <a:p>
                      <a:pPr algn="l">
                        <a:buNone/>
                      </a:pPr>
                      <a:r>
                        <a:rPr lang="en-US" sz="1055">
                          <a:solidFill>
                            <a:srgbClr val="4F4F4F"/>
                          </a:solidFill>
                          <a:latin typeface="Arial" panose="020B0604020202020204" pitchFamily="34" charset="0"/>
                        </a:rPr>
                        <a:t>education-num</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en-US" sz="1055">
                          <a:solidFill>
                            <a:srgbClr val="4F4F4F"/>
                          </a:solidFill>
                          <a:latin typeface="Arial" panose="020B0604020202020204" pitchFamily="34" charset="0"/>
                        </a:rPr>
                        <a:t>continuous</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zh-CN" sz="1055">
                          <a:solidFill>
                            <a:srgbClr val="4F4F4F"/>
                          </a:solidFill>
                          <a:ea typeface="宋体" panose="02010600030101010101" pitchFamily="2" charset="-122"/>
                        </a:rPr>
                        <a:t>受教育时间</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r>
              <a:tr h="269240">
                <a:tc>
                  <a:txBody>
                    <a:bodyPr/>
                    <a:p>
                      <a:pPr algn="l">
                        <a:buNone/>
                      </a:pPr>
                      <a:r>
                        <a:rPr lang="en-US" sz="1055">
                          <a:solidFill>
                            <a:srgbClr val="4F4F4F"/>
                          </a:solidFill>
                          <a:latin typeface="Arial" panose="020B0604020202020204" pitchFamily="34" charset="0"/>
                        </a:rPr>
                        <a:t>marital-status</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en-US" sz="1055">
                          <a:solidFill>
                            <a:srgbClr val="4F4F4F"/>
                          </a:solidFill>
                          <a:latin typeface="Arial" panose="020B0604020202020204" pitchFamily="34" charset="0"/>
                        </a:rPr>
                        <a:t>discrete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zh-CN" sz="1055">
                          <a:solidFill>
                            <a:srgbClr val="4F4F4F"/>
                          </a:solidFill>
                          <a:ea typeface="宋体" panose="02010600030101010101" pitchFamily="2" charset="-122"/>
                        </a:rPr>
                        <a:t>婚姻状况</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r>
              <a:tr h="269240">
                <a:tc>
                  <a:txBody>
                    <a:bodyPr/>
                    <a:p>
                      <a:pPr algn="l">
                        <a:buNone/>
                      </a:pPr>
                      <a:r>
                        <a:rPr lang="en-US" sz="1055">
                          <a:solidFill>
                            <a:srgbClr val="4F4F4F"/>
                          </a:solidFill>
                          <a:latin typeface="Arial" panose="020B0604020202020204" pitchFamily="34" charset="0"/>
                        </a:rPr>
                        <a:t>occupation</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en-US" sz="1055">
                          <a:solidFill>
                            <a:srgbClr val="4F4F4F"/>
                          </a:solidFill>
                          <a:latin typeface="Arial" panose="020B0604020202020204" pitchFamily="34" charset="0"/>
                        </a:rPr>
                        <a:t>discrete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zh-CN" sz="1055">
                          <a:solidFill>
                            <a:srgbClr val="4F4F4F"/>
                          </a:solidFill>
                          <a:ea typeface="宋体" panose="02010600030101010101" pitchFamily="2" charset="-122"/>
                        </a:rPr>
                        <a:t>职业</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r>
              <a:tr h="269240">
                <a:tc>
                  <a:txBody>
                    <a:bodyPr/>
                    <a:p>
                      <a:pPr algn="l">
                        <a:buNone/>
                      </a:pPr>
                      <a:r>
                        <a:rPr lang="en-US" sz="1055">
                          <a:solidFill>
                            <a:srgbClr val="4F4F4F"/>
                          </a:solidFill>
                          <a:latin typeface="Arial" panose="020B0604020202020204" pitchFamily="34" charset="0"/>
                        </a:rPr>
                        <a:t>relationship</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en-US" sz="1055">
                          <a:solidFill>
                            <a:srgbClr val="4F4F4F"/>
                          </a:solidFill>
                          <a:latin typeface="Arial" panose="020B0604020202020204" pitchFamily="34" charset="0"/>
                        </a:rPr>
                        <a:t>discrete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zh-CN" sz="1055">
                          <a:solidFill>
                            <a:srgbClr val="4F4F4F"/>
                          </a:solidFill>
                          <a:ea typeface="宋体" panose="02010600030101010101" pitchFamily="2" charset="-122"/>
                        </a:rPr>
                        <a:t>社会角色</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r>
              <a:tr h="269240">
                <a:tc>
                  <a:txBody>
                    <a:bodyPr/>
                    <a:p>
                      <a:pPr algn="l">
                        <a:buNone/>
                      </a:pPr>
                      <a:r>
                        <a:rPr lang="en-US" sz="1055">
                          <a:solidFill>
                            <a:srgbClr val="4F4F4F"/>
                          </a:solidFill>
                          <a:latin typeface="Arial" panose="020B0604020202020204" pitchFamily="34" charset="0"/>
                        </a:rPr>
                        <a:t>race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en-US" sz="1055">
                          <a:solidFill>
                            <a:srgbClr val="4F4F4F"/>
                          </a:solidFill>
                          <a:latin typeface="Arial" panose="020B0604020202020204" pitchFamily="34" charset="0"/>
                        </a:rPr>
                        <a:t>discrete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zh-CN" sz="1055">
                          <a:solidFill>
                            <a:srgbClr val="4F4F4F"/>
                          </a:solidFill>
                          <a:ea typeface="宋体" panose="02010600030101010101" pitchFamily="2" charset="-122"/>
                        </a:rPr>
                        <a:t>种族</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r>
              <a:tr h="269240">
                <a:tc>
                  <a:txBody>
                    <a:bodyPr/>
                    <a:p>
                      <a:pPr algn="l">
                        <a:buNone/>
                      </a:pPr>
                      <a:r>
                        <a:rPr lang="en-US" sz="1055">
                          <a:solidFill>
                            <a:srgbClr val="4F4F4F"/>
                          </a:solidFill>
                          <a:latin typeface="Arial" panose="020B0604020202020204" pitchFamily="34" charset="0"/>
                        </a:rPr>
                        <a:t>sex</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en-US" sz="1055">
                          <a:solidFill>
                            <a:srgbClr val="4F4F4F"/>
                          </a:solidFill>
                          <a:latin typeface="Arial" panose="020B0604020202020204" pitchFamily="34" charset="0"/>
                        </a:rPr>
                        <a:t>discrete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zh-CN" sz="1055">
                          <a:solidFill>
                            <a:srgbClr val="4F4F4F"/>
                          </a:solidFill>
                          <a:ea typeface="宋体" panose="02010600030101010101" pitchFamily="2" charset="-122"/>
                        </a:rPr>
                        <a:t>性别</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r>
              <a:tr h="269240">
                <a:tc>
                  <a:txBody>
                    <a:bodyPr/>
                    <a:p>
                      <a:pPr algn="l">
                        <a:buNone/>
                      </a:pPr>
                      <a:r>
                        <a:rPr lang="en-US" sz="1055">
                          <a:solidFill>
                            <a:srgbClr val="4F4F4F"/>
                          </a:solidFill>
                          <a:latin typeface="Arial" panose="020B0604020202020204" pitchFamily="34" charset="0"/>
                        </a:rPr>
                        <a:t>capital-gain</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en-US" sz="1055">
                          <a:solidFill>
                            <a:srgbClr val="4F4F4F"/>
                          </a:solidFill>
                          <a:latin typeface="Arial" panose="020B0604020202020204" pitchFamily="34" charset="0"/>
                        </a:rPr>
                        <a:t>continuous</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zh-CN" sz="1055">
                          <a:solidFill>
                            <a:srgbClr val="4F4F4F"/>
                          </a:solidFill>
                          <a:ea typeface="宋体" panose="02010600030101010101" pitchFamily="2" charset="-122"/>
                        </a:rPr>
                        <a:t>资本收益</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r>
              <a:tr h="269240">
                <a:tc>
                  <a:txBody>
                    <a:bodyPr/>
                    <a:p>
                      <a:pPr algn="l">
                        <a:buNone/>
                      </a:pPr>
                      <a:r>
                        <a:rPr lang="en-US" sz="1055">
                          <a:solidFill>
                            <a:srgbClr val="4F4F4F"/>
                          </a:solidFill>
                          <a:latin typeface="Arial" panose="020B0604020202020204" pitchFamily="34" charset="0"/>
                        </a:rPr>
                        <a:t>capital-loss</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en-US" sz="1055">
                          <a:solidFill>
                            <a:srgbClr val="4F4F4F"/>
                          </a:solidFill>
                          <a:latin typeface="Arial" panose="020B0604020202020204" pitchFamily="34" charset="0"/>
                        </a:rPr>
                        <a:t>continuous</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zh-CN" sz="1055">
                          <a:solidFill>
                            <a:srgbClr val="4F4F4F"/>
                          </a:solidFill>
                          <a:ea typeface="宋体" panose="02010600030101010101" pitchFamily="2" charset="-122"/>
                        </a:rPr>
                        <a:t>资本支出</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r>
              <a:tr h="269240">
                <a:tc>
                  <a:txBody>
                    <a:bodyPr/>
                    <a:p>
                      <a:pPr algn="l">
                        <a:buNone/>
                      </a:pPr>
                      <a:r>
                        <a:rPr lang="en-US" sz="1055">
                          <a:solidFill>
                            <a:srgbClr val="4F4F4F"/>
                          </a:solidFill>
                          <a:latin typeface="Arial" panose="020B0604020202020204" pitchFamily="34" charset="0"/>
                        </a:rPr>
                        <a:t>hours-per-week</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en-US" sz="1055">
                          <a:solidFill>
                            <a:srgbClr val="4F4F4F"/>
                          </a:solidFill>
                          <a:latin typeface="Arial" panose="020B0604020202020204" pitchFamily="34" charset="0"/>
                        </a:rPr>
                        <a:t>continuous</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c>
                  <a:txBody>
                    <a:bodyPr/>
                    <a:p>
                      <a:pPr algn="l">
                        <a:buNone/>
                      </a:pPr>
                      <a:r>
                        <a:rPr lang="zh-CN" sz="1055">
                          <a:solidFill>
                            <a:srgbClr val="4F4F4F"/>
                          </a:solidFill>
                          <a:ea typeface="宋体" panose="02010600030101010101" pitchFamily="2" charset="-122"/>
                        </a:rPr>
                        <a:t>每周工作时间</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FFFFF"/>
                    </a:solidFill>
                  </a:tcPr>
                </a:tc>
              </a:tr>
              <a:tr h="269240">
                <a:tc>
                  <a:txBody>
                    <a:bodyPr/>
                    <a:p>
                      <a:pPr algn="l">
                        <a:buNone/>
                      </a:pPr>
                      <a:r>
                        <a:rPr lang="en-US" sz="1055">
                          <a:solidFill>
                            <a:srgbClr val="4F4F4F"/>
                          </a:solidFill>
                          <a:latin typeface="Arial" panose="020B0604020202020204" pitchFamily="34" charset="0"/>
                        </a:rPr>
                        <a:t>native-country</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en-US" sz="1055">
                          <a:solidFill>
                            <a:srgbClr val="4F4F4F"/>
                          </a:solidFill>
                          <a:latin typeface="Arial" panose="020B0604020202020204" pitchFamily="34" charset="0"/>
                        </a:rPr>
                        <a:t>discrete</a:t>
                      </a:r>
                      <a:endParaRPr lang="en-US" altLang="en-US" sz="1055">
                        <a:solidFill>
                          <a:srgbClr val="4F4F4F"/>
                        </a:solidFill>
                        <a:latin typeface="Arial" panose="020B0604020202020204" pitchFamily="34" charset="0"/>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c>
                  <a:txBody>
                    <a:bodyPr/>
                    <a:p>
                      <a:pPr algn="l">
                        <a:buNone/>
                      </a:pPr>
                      <a:r>
                        <a:rPr lang="zh-CN" sz="1055">
                          <a:solidFill>
                            <a:srgbClr val="4F4F4F"/>
                          </a:solidFill>
                          <a:ea typeface="宋体" panose="02010600030101010101" pitchFamily="2" charset="-122"/>
                        </a:rPr>
                        <a:t>国籍</a:t>
                      </a:r>
                      <a:endParaRPr lang="zh-CN" altLang="en-US" sz="1055">
                        <a:solidFill>
                          <a:srgbClr val="4F4F4F"/>
                        </a:solidFill>
                        <a:latin typeface="宋体" panose="02010600030101010101" pitchFamily="2" charset="-122"/>
                        <a:ea typeface="宋体" panose="02010600030101010101" pitchFamily="2" charset="-122"/>
                      </a:endParaRPr>
                    </a:p>
                  </a:txBody>
                  <a:tcPr marL="64293" marR="64293" marT="32146" marB="32146" vert="horz" anchor="ctr">
                    <a:lnL w="15240" cap="flat" cmpd="sng">
                      <a:solidFill>
                        <a:srgbClr val="DDDDDD"/>
                      </a:solidFill>
                      <a:prstDash val="solid"/>
                      <a:headEnd type="none" w="med" len="med"/>
                      <a:tailEnd type="none" w="med" len="med"/>
                    </a:lnL>
                    <a:lnR w="15240" cap="flat" cmpd="sng">
                      <a:solidFill>
                        <a:srgbClr val="DDDDDD"/>
                      </a:solidFill>
                      <a:prstDash val="solid"/>
                      <a:headEnd type="none" w="med" len="med"/>
                      <a:tailEnd type="none" w="med" len="med"/>
                    </a:lnR>
                    <a:lnT w="15240" cap="flat" cmpd="sng">
                      <a:solidFill>
                        <a:srgbClr val="DDDDDD"/>
                      </a:solidFill>
                      <a:prstDash val="solid"/>
                      <a:headEnd type="none" w="med" len="med"/>
                      <a:tailEnd type="none" w="med" len="med"/>
                    </a:lnT>
                    <a:lnB w="15240" cap="flat" cmpd="sng">
                      <a:solidFill>
                        <a:srgbClr val="DDDDDD"/>
                      </a:solidFill>
                      <a:prstDash val="solid"/>
                      <a:headEnd type="none" w="med" len="med"/>
                      <a:tailEnd type="none" w="med" len="med"/>
                    </a:lnB>
                    <a:lnTlToBr>
                      <a:noFill/>
                    </a:lnTlToBr>
                    <a:lnBlToTr>
                      <a:noFill/>
                    </a:lnBlToTr>
                    <a:solidFill>
                      <a:srgbClr val="F7F7F7"/>
                    </a:solidFill>
                  </a:tcPr>
                </a:tc>
              </a:tr>
            </a:tbl>
          </a:graphicData>
        </a:graphic>
      </p:graphicFrame>
      <p:sp>
        <p:nvSpPr>
          <p:cNvPr id="12" name="文本框 11"/>
          <p:cNvSpPr txBox="1"/>
          <p:nvPr>
            <p:custDataLst>
              <p:tags r:id="rId1"/>
            </p:custDataLst>
          </p:nvPr>
        </p:nvSpPr>
        <p:spPr>
          <a:xfrm>
            <a:off x="1586230" y="146050"/>
            <a:ext cx="5970270" cy="897890"/>
          </a:xfrm>
          <a:prstGeom prst="rect">
            <a:avLst/>
          </a:prstGeom>
        </p:spPr>
        <p:txBody>
          <a:bodyPr vert="horz" lIns="48220" tIns="24110" rIns="48220" bIns="2411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sz="2530">
                <a:solidFill>
                  <a:schemeClr val="tx1"/>
                </a:solidFill>
              </a:rPr>
              <a:t>数据集简介</a:t>
            </a:r>
            <a:endParaRPr lang="zh-CN" altLang="en-US" sz="2530">
              <a:solidFill>
                <a:schemeClr val="tx1"/>
              </a:solidFill>
            </a:endParaRPr>
          </a:p>
        </p:txBody>
      </p:sp>
    </p:spTree>
    <p:custDataLst>
      <p:tags r:id="rId2"/>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IMG_256"/>
          <p:cNvSpPr/>
          <p:nvPr/>
        </p:nvSpPr>
        <p:spPr>
          <a:xfrm>
            <a:off x="-1526977" y="2208559"/>
            <a:ext cx="214313" cy="214313"/>
          </a:xfrm>
          <a:prstGeom prst="rect">
            <a:avLst/>
          </a:prstGeom>
          <a:ln w="12700">
            <a:miter lim="400000"/>
          </a:ln>
        </p:spPr>
        <p:txBody>
          <a:bodyPr lIns="32146" rIns="32146" anchor="ctr"/>
          <a:lstStyle/>
          <a:p>
            <a:pPr algn="l" defTabSz="914400">
              <a:defRPr sz="1800" b="0">
                <a:latin typeface="等线" panose="02010600030101010101" charset="-122"/>
                <a:ea typeface="等线" panose="02010600030101010101" charset="-122"/>
                <a:cs typeface="等线" panose="02010600030101010101" charset="-122"/>
                <a:sym typeface="等线" panose="02010600030101010101" charset="-122"/>
              </a:defRPr>
            </a:pPr>
            <a:endParaRPr sz="1265"/>
          </a:p>
        </p:txBody>
      </p:sp>
      <p:sp>
        <p:nvSpPr>
          <p:cNvPr id="12" name="文本框 11"/>
          <p:cNvSpPr txBox="1"/>
          <p:nvPr>
            <p:custDataLst>
              <p:tags r:id="rId1"/>
            </p:custDataLst>
          </p:nvPr>
        </p:nvSpPr>
        <p:spPr>
          <a:xfrm>
            <a:off x="1586865" y="-20320"/>
            <a:ext cx="5970270" cy="897890"/>
          </a:xfrm>
          <a:prstGeom prst="rect">
            <a:avLst/>
          </a:prstGeom>
        </p:spPr>
        <p:txBody>
          <a:bodyPr vert="horz" lIns="48220" tIns="24110" rIns="48220" bIns="2411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sz="2530">
                <a:solidFill>
                  <a:schemeClr val="tx1"/>
                </a:solidFill>
              </a:rPr>
              <a:t>简单分析</a:t>
            </a:r>
            <a:endParaRPr lang="zh-CN" altLang="en-US" sz="2530">
              <a:solidFill>
                <a:schemeClr val="tx1"/>
              </a:solidFill>
            </a:endParaRPr>
          </a:p>
        </p:txBody>
      </p:sp>
      <p:pic>
        <p:nvPicPr>
          <p:cNvPr id="5" name="图片 4"/>
          <p:cNvPicPr>
            <a:picLocks noChangeAspect="1"/>
          </p:cNvPicPr>
          <p:nvPr/>
        </p:nvPicPr>
        <p:blipFill>
          <a:blip r:embed="rId2"/>
          <a:stretch>
            <a:fillRect/>
          </a:stretch>
        </p:blipFill>
        <p:spPr>
          <a:xfrm>
            <a:off x="1181100" y="1416685"/>
            <a:ext cx="6782435" cy="1798320"/>
          </a:xfrm>
          <a:prstGeom prst="rect">
            <a:avLst/>
          </a:prstGeom>
        </p:spPr>
      </p:pic>
      <p:pic>
        <p:nvPicPr>
          <p:cNvPr id="6" name="图片 5"/>
          <p:cNvPicPr>
            <a:picLocks noChangeAspect="1"/>
          </p:cNvPicPr>
          <p:nvPr/>
        </p:nvPicPr>
        <p:blipFill>
          <a:blip r:embed="rId3"/>
          <a:stretch>
            <a:fillRect/>
          </a:stretch>
        </p:blipFill>
        <p:spPr>
          <a:xfrm>
            <a:off x="1095375" y="3440430"/>
            <a:ext cx="3803015" cy="2659380"/>
          </a:xfrm>
          <a:prstGeom prst="rect">
            <a:avLst/>
          </a:prstGeom>
        </p:spPr>
      </p:pic>
      <p:pic>
        <p:nvPicPr>
          <p:cNvPr id="10" name="图片 9"/>
          <p:cNvPicPr>
            <a:picLocks noChangeAspect="1"/>
          </p:cNvPicPr>
          <p:nvPr/>
        </p:nvPicPr>
        <p:blipFill>
          <a:blip r:embed="rId4"/>
          <a:stretch>
            <a:fillRect/>
          </a:stretch>
        </p:blipFill>
        <p:spPr>
          <a:xfrm>
            <a:off x="5212080" y="3440430"/>
            <a:ext cx="3260725" cy="2736850"/>
          </a:xfrm>
          <a:prstGeom prst="rect">
            <a:avLst/>
          </a:prstGeom>
        </p:spPr>
      </p:pic>
    </p:spTree>
    <p:custDataLst>
      <p:tags r:id="rId5"/>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11" name="直接连接符 10"/>
          <p:cNvCxnSpPr/>
          <p:nvPr>
            <p:custDataLst>
              <p:tags r:id="rId1"/>
            </p:custDataLst>
          </p:nvPr>
        </p:nvCxnSpPr>
        <p:spPr>
          <a:xfrm>
            <a:off x="1617502" y="3357339"/>
            <a:ext cx="5970277" cy="3349"/>
          </a:xfrm>
          <a:prstGeom prst="line">
            <a:avLst/>
          </a:prstGeom>
          <a:ln>
            <a:gradFill>
              <a:gsLst>
                <a:gs pos="0">
                  <a:schemeClr val="bg2"/>
                </a:gs>
                <a:gs pos="50000">
                  <a:schemeClr val="tx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2"/>
            </p:custDataLst>
          </p:nvPr>
        </p:nvSpPr>
        <p:spPr>
          <a:xfrm>
            <a:off x="1617345" y="2397760"/>
            <a:ext cx="5970270" cy="897890"/>
          </a:xfrm>
          <a:prstGeom prst="rect">
            <a:avLst/>
          </a:prstGeom>
        </p:spPr>
        <p:txBody>
          <a:bodyPr vert="horz" lIns="48220" tIns="24110" rIns="48220" bIns="2411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sz="2530">
                <a:solidFill>
                  <a:schemeClr val="tx1"/>
                </a:solidFill>
              </a:rPr>
              <a:t>实验环境</a:t>
            </a:r>
            <a:endParaRPr lang="zh-CN" altLang="en-US" sz="2530">
              <a:solidFill>
                <a:schemeClr val="tx1"/>
              </a:solidFill>
            </a:endParaRPr>
          </a:p>
        </p:txBody>
      </p:sp>
      <p:sp>
        <p:nvSpPr>
          <p:cNvPr id="13" name="文本框 12"/>
          <p:cNvSpPr txBox="1"/>
          <p:nvPr>
            <p:custDataLst>
              <p:tags r:id="rId3"/>
            </p:custDataLst>
          </p:nvPr>
        </p:nvSpPr>
        <p:spPr>
          <a:xfrm>
            <a:off x="1617345" y="3427730"/>
            <a:ext cx="5970270" cy="563880"/>
          </a:xfrm>
          <a:prstGeom prst="rect">
            <a:avLst/>
          </a:prstGeom>
        </p:spPr>
        <p:txBody>
          <a:bodyPr vert="horz" lIns="48220" tIns="24110" rIns="48220" bIns="24110" rtlCol="0"/>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lnSpc>
                <a:spcPct val="120000"/>
              </a:lnSpc>
              <a:buClrTx/>
              <a:buSzTx/>
              <a:buFontTx/>
            </a:pPr>
            <a:r>
              <a:rPr lang="zh-CN" altLang="en-US" sz="1800">
                <a:latin typeface="+mn-ea"/>
                <a:ea typeface="+mn-ea"/>
                <a:cs typeface="+mn-ea"/>
              </a:rPr>
              <a:t>系统和语言</a:t>
            </a:r>
            <a:endParaRPr lang="en-US" sz="1800">
              <a:latin typeface="+mn-ea"/>
              <a:ea typeface="+mn-ea"/>
              <a:cs typeface="+mn-ea"/>
            </a:endParaRPr>
          </a:p>
          <a:p>
            <a:pPr marL="444500" indent="-444500" algn="l">
              <a:lnSpc>
                <a:spcPct val="120000"/>
              </a:lnSpc>
              <a:buClrTx/>
              <a:buSzTx/>
              <a:buFontTx/>
              <a:buChar char="•"/>
            </a:pPr>
            <a:r>
              <a:rPr lang="en-US" sz="1800">
                <a:latin typeface="+mn-ea"/>
                <a:ea typeface="+mn-ea"/>
                <a:cs typeface="+mn-ea"/>
              </a:rPr>
              <a:t>Windows 10</a:t>
            </a:r>
            <a:endParaRPr lang="en-US" sz="1800">
              <a:latin typeface="+mn-ea"/>
              <a:ea typeface="+mn-ea"/>
              <a:cs typeface="+mn-ea"/>
            </a:endParaRPr>
          </a:p>
          <a:p>
            <a:pPr marL="444500" indent="-444500" algn="l">
              <a:lnSpc>
                <a:spcPct val="120000"/>
              </a:lnSpc>
              <a:buClrTx/>
              <a:buSzTx/>
              <a:buFontTx/>
              <a:buChar char="•"/>
            </a:pPr>
            <a:r>
              <a:rPr lang="en-US" sz="1800">
                <a:latin typeface="+mn-ea"/>
                <a:ea typeface="+mn-ea"/>
                <a:cs typeface="+mn-ea"/>
              </a:rPr>
              <a:t>Python 2.7.15 &amp; Python3.6.3</a:t>
            </a:r>
            <a:endParaRPr lang="en-US" sz="1800">
              <a:latin typeface="+mn-ea"/>
              <a:ea typeface="+mn-ea"/>
              <a:cs typeface="+mn-ea"/>
            </a:endParaRPr>
          </a:p>
          <a:p>
            <a:pPr algn="l">
              <a:lnSpc>
                <a:spcPct val="120000"/>
              </a:lnSpc>
              <a:buClrTx/>
              <a:buSzTx/>
              <a:buFontTx/>
            </a:pPr>
            <a:r>
              <a:rPr lang="en-US" sz="1800">
                <a:latin typeface="+mn-ea"/>
                <a:ea typeface="+mn-ea"/>
                <a:cs typeface="+mn-ea"/>
              </a:rPr>
              <a:t>Python</a:t>
            </a:r>
            <a:r>
              <a:rPr lang="zh-CN" altLang="en-US" sz="1800">
                <a:latin typeface="+mn-ea"/>
                <a:ea typeface="+mn-ea"/>
                <a:cs typeface="+mn-ea"/>
              </a:rPr>
              <a:t>包</a:t>
            </a:r>
            <a:endParaRPr sz="1800">
              <a:latin typeface="+mn-ea"/>
              <a:ea typeface="+mn-ea"/>
              <a:cs typeface="+mn-ea"/>
            </a:endParaRPr>
          </a:p>
          <a:p>
            <a:pPr marL="444500" indent="-444500" algn="l">
              <a:lnSpc>
                <a:spcPct val="120000"/>
              </a:lnSpc>
              <a:buClrTx/>
              <a:buSzTx/>
              <a:buFontTx/>
              <a:buChar char="•"/>
            </a:pPr>
            <a:r>
              <a:rPr lang="en-US" sz="1800">
                <a:latin typeface="+mn-ea"/>
                <a:ea typeface="+mn-ea"/>
                <a:cs typeface="+mn-ea"/>
              </a:rPr>
              <a:t>Numpy 1.14.5</a:t>
            </a:r>
            <a:endParaRPr sz="1800">
              <a:latin typeface="+mn-ea"/>
              <a:ea typeface="+mn-ea"/>
              <a:cs typeface="+mn-ea"/>
            </a:endParaRPr>
          </a:p>
          <a:p>
            <a:pPr marL="444500" indent="-444500" algn="l">
              <a:lnSpc>
                <a:spcPct val="120000"/>
              </a:lnSpc>
              <a:buClrTx/>
              <a:buSzTx/>
              <a:buFontTx/>
              <a:buChar char="•"/>
            </a:pPr>
            <a:r>
              <a:rPr lang="en-US" sz="1800">
                <a:latin typeface="+mn-ea"/>
                <a:ea typeface="+mn-ea"/>
                <a:cs typeface="+mn-ea"/>
              </a:rPr>
              <a:t>Pandas 0.23.1</a:t>
            </a:r>
            <a:endParaRPr lang="zh-CN" altLang="en-US" sz="1800">
              <a:latin typeface="+mn-ea"/>
              <a:ea typeface="+mn-ea"/>
              <a:cs typeface="+mn-ea"/>
            </a:endParaRPr>
          </a:p>
          <a:p>
            <a:pPr marL="444500" indent="-444500" algn="l">
              <a:lnSpc>
                <a:spcPct val="120000"/>
              </a:lnSpc>
              <a:buClrTx/>
              <a:buSzTx/>
              <a:buFontTx/>
              <a:buChar char="•"/>
            </a:pPr>
            <a:r>
              <a:rPr lang="en-US" sz="1800">
                <a:latin typeface="+mn-ea"/>
                <a:ea typeface="+mn-ea"/>
                <a:cs typeface="+mn-ea"/>
              </a:rPr>
              <a:t>S</a:t>
            </a:r>
            <a:r>
              <a:rPr sz="1800">
                <a:latin typeface="+mn-ea"/>
                <a:ea typeface="+mn-ea"/>
                <a:cs typeface="+mn-ea"/>
              </a:rPr>
              <a:t>cikit-learn 0.19.1</a:t>
            </a:r>
            <a:endParaRPr sz="1800">
              <a:latin typeface="+mn-ea"/>
              <a:ea typeface="+mn-ea"/>
              <a:cs typeface="+mn-ea"/>
            </a:endParaRPr>
          </a:p>
          <a:p>
            <a:pPr marL="444500" indent="-444500" algn="l">
              <a:lnSpc>
                <a:spcPct val="120000"/>
              </a:lnSpc>
              <a:buClrTx/>
              <a:buSzTx/>
              <a:buFontTx/>
              <a:buChar char="•"/>
            </a:pPr>
            <a:r>
              <a:rPr lang="en-US" sz="1800">
                <a:latin typeface="+mn-ea"/>
                <a:ea typeface="+mn-ea"/>
                <a:cs typeface="+mn-ea"/>
              </a:rPr>
              <a:t>M</a:t>
            </a:r>
            <a:r>
              <a:rPr sz="1800">
                <a:latin typeface="+mn-ea"/>
                <a:ea typeface="+mn-ea"/>
                <a:cs typeface="+mn-ea"/>
              </a:rPr>
              <a:t>atplotlib </a:t>
            </a:r>
            <a:r>
              <a:rPr lang="en-US" sz="1800">
                <a:latin typeface="+mn-ea"/>
                <a:ea typeface="+mn-ea"/>
                <a:cs typeface="+mn-ea"/>
              </a:rPr>
              <a:t>2.2.2</a:t>
            </a:r>
            <a:endParaRPr lang="en-US" sz="1800">
              <a:latin typeface="+mn-ea"/>
              <a:ea typeface="+mn-ea"/>
              <a:cs typeface="+mn-ea"/>
            </a:endParaRPr>
          </a:p>
          <a:p>
            <a:pPr marL="444500" indent="-444500" algn="l">
              <a:lnSpc>
                <a:spcPct val="120000"/>
              </a:lnSpc>
              <a:buClrTx/>
              <a:buSzTx/>
              <a:buFontTx/>
              <a:buChar char="•"/>
            </a:pPr>
            <a:r>
              <a:rPr lang="en-US" sz="1800">
                <a:latin typeface="+mn-ea"/>
                <a:ea typeface="+mn-ea"/>
                <a:cs typeface="+mn-ea"/>
              </a:rPr>
              <a:t>Tensorflow 1.8.0</a:t>
            </a:r>
            <a:endParaRPr lang="en-US" sz="1800">
              <a:latin typeface="+mn-ea"/>
              <a:ea typeface="+mn-ea"/>
              <a:cs typeface="+mn-ea"/>
            </a:endParaRPr>
          </a:p>
        </p:txBody>
      </p:sp>
    </p:spTree>
    <p:custDataLst>
      <p:tags r:id="rId4"/>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custDataLst>
              <p:tags r:id="rId1"/>
            </p:custDataLst>
          </p:nvPr>
        </p:nvCxnSpPr>
        <p:spPr>
          <a:xfrm>
            <a:off x="1617502" y="3357339"/>
            <a:ext cx="5970277" cy="3349"/>
          </a:xfrm>
          <a:prstGeom prst="line">
            <a:avLst/>
          </a:prstGeom>
          <a:ln>
            <a:gradFill>
              <a:gsLst>
                <a:gs pos="0">
                  <a:schemeClr val="bg2"/>
                </a:gs>
                <a:gs pos="50000">
                  <a:schemeClr val="tx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2"/>
            </p:custDataLst>
          </p:nvPr>
        </p:nvSpPr>
        <p:spPr>
          <a:xfrm>
            <a:off x="1617501" y="2397621"/>
            <a:ext cx="5970277" cy="898196"/>
          </a:xfrm>
          <a:prstGeom prst="rect">
            <a:avLst/>
          </a:prstGeom>
        </p:spPr>
        <p:txBody>
          <a:bodyPr vert="horz" lIns="48220" tIns="24110" rIns="48220" bIns="2411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sz="2530">
                <a:solidFill>
                  <a:schemeClr val="tx1"/>
                </a:solidFill>
              </a:rPr>
              <a:t>数据预处理</a:t>
            </a:r>
            <a:endParaRPr sz="2530">
              <a:solidFill>
                <a:schemeClr val="tx1"/>
              </a:solidFill>
            </a:endParaRPr>
          </a:p>
        </p:txBody>
      </p:sp>
      <p:sp>
        <p:nvSpPr>
          <p:cNvPr id="13" name="文本框 12"/>
          <p:cNvSpPr txBox="1"/>
          <p:nvPr>
            <p:custDataLst>
              <p:tags r:id="rId3"/>
            </p:custDataLst>
          </p:nvPr>
        </p:nvSpPr>
        <p:spPr>
          <a:xfrm>
            <a:off x="1617345" y="3427730"/>
            <a:ext cx="5970270" cy="2341880"/>
          </a:xfrm>
          <a:prstGeom prst="rect">
            <a:avLst/>
          </a:prstGeom>
        </p:spPr>
        <p:txBody>
          <a:bodyPr vert="horz" lIns="48220" tIns="24110" rIns="48220" bIns="24110" rtlCol="0">
            <a:no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44500" indent="-444500" algn="l">
              <a:lnSpc>
                <a:spcPct val="120000"/>
              </a:lnSpc>
              <a:buClrTx/>
              <a:buSzTx/>
              <a:buFontTx/>
              <a:buChar char="•"/>
            </a:pPr>
            <a:r>
              <a:rPr sz="2400">
                <a:latin typeface="微软雅黑" panose="020B0503020204020204" charset="-122"/>
                <a:cs typeface="微软雅黑" panose="020B0503020204020204" charset="-122"/>
              </a:rPr>
              <a:t>data —&gt; csv</a:t>
            </a:r>
            <a:endParaRPr sz="2400">
              <a:latin typeface="微软雅黑" panose="020B0503020204020204" charset="-122"/>
              <a:cs typeface="微软雅黑" panose="020B0503020204020204" charset="-122"/>
            </a:endParaRPr>
          </a:p>
          <a:p>
            <a:pPr marL="444500" indent="-444500" algn="l">
              <a:lnSpc>
                <a:spcPct val="120000"/>
              </a:lnSpc>
              <a:buClrTx/>
              <a:buSzTx/>
              <a:buFontTx/>
              <a:buChar char="•"/>
            </a:pPr>
            <a:r>
              <a:rPr sz="2400">
                <a:latin typeface="微软雅黑" panose="020B0503020204020204" charset="-122"/>
                <a:cs typeface="微软雅黑" panose="020B0503020204020204" charset="-122"/>
              </a:rPr>
              <a:t>剔除缺省值</a:t>
            </a:r>
            <a:endParaRPr sz="2400">
              <a:latin typeface="微软雅黑" panose="020B0503020204020204" charset="-122"/>
              <a:cs typeface="微软雅黑" panose="020B0503020204020204" charset="-122"/>
            </a:endParaRPr>
          </a:p>
          <a:p>
            <a:pPr marL="444500" indent="-444500" algn="l">
              <a:lnSpc>
                <a:spcPct val="120000"/>
              </a:lnSpc>
              <a:buClrTx/>
              <a:buSzTx/>
              <a:buFontTx/>
              <a:buChar char="•"/>
            </a:pPr>
            <a:r>
              <a:rPr sz="2400">
                <a:latin typeface="微软雅黑" panose="020B0503020204020204" charset="-122"/>
                <a:cs typeface="微软雅黑" panose="020B0503020204020204" charset="-122"/>
              </a:rPr>
              <a:t>离散型—&gt;数值型  One hot encode</a:t>
            </a:r>
            <a:endParaRPr sz="2400">
              <a:latin typeface="微软雅黑" panose="020B0503020204020204" charset="-122"/>
              <a:cs typeface="微软雅黑" panose="020B0503020204020204" charset="-122"/>
            </a:endParaRPr>
          </a:p>
          <a:p>
            <a:pPr marL="444500" indent="-444500" algn="l">
              <a:lnSpc>
                <a:spcPct val="120000"/>
              </a:lnSpc>
              <a:buClrTx/>
              <a:buSzTx/>
              <a:buFontTx/>
              <a:buChar char="•"/>
            </a:pPr>
            <a:r>
              <a:rPr sz="2400">
                <a:uFill>
                  <a:solidFill>
                    <a:srgbClr val="333333"/>
                  </a:solidFill>
                </a:uFill>
                <a:latin typeface="微软雅黑" panose="020B0503020204020204" charset="-122"/>
                <a:cs typeface="微软雅黑" panose="020B0503020204020204" charset="-122"/>
                <a:sym typeface="宋体" panose="02010600030101010101" pitchFamily="2" charset="-122"/>
              </a:rPr>
              <a:t>feature scaling &amp; PCA</a:t>
            </a:r>
            <a:endParaRPr sz="2400">
              <a:uFill>
                <a:solidFill>
                  <a:srgbClr val="333333"/>
                </a:solidFill>
              </a:uFill>
              <a:latin typeface="微软雅黑" panose="020B0503020204020204" charset="-122"/>
              <a:cs typeface="微软雅黑" panose="020B0503020204020204" charset="-122"/>
              <a:sym typeface="宋体" panose="02010600030101010101" pitchFamily="2" charset="-122"/>
            </a:endParaRPr>
          </a:p>
        </p:txBody>
      </p:sp>
    </p:spTree>
    <p:custDataLst>
      <p:tags r:id="rId4"/>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custDataLst>
              <p:tags r:id="rId1"/>
            </p:custDataLst>
          </p:nvPr>
        </p:nvCxnSpPr>
        <p:spPr>
          <a:xfrm>
            <a:off x="1617502" y="3357339"/>
            <a:ext cx="5970277" cy="3349"/>
          </a:xfrm>
          <a:prstGeom prst="line">
            <a:avLst/>
          </a:prstGeom>
          <a:ln>
            <a:gradFill>
              <a:gsLst>
                <a:gs pos="0">
                  <a:schemeClr val="bg2"/>
                </a:gs>
                <a:gs pos="50000">
                  <a:schemeClr val="tx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2"/>
            </p:custDataLst>
          </p:nvPr>
        </p:nvSpPr>
        <p:spPr>
          <a:xfrm>
            <a:off x="1617501" y="2397621"/>
            <a:ext cx="5970277" cy="898196"/>
          </a:xfrm>
          <a:prstGeom prst="rect">
            <a:avLst/>
          </a:prstGeom>
        </p:spPr>
        <p:txBody>
          <a:bodyPr vert="horz" lIns="48220" tIns="24110" rIns="48220" bIns="2411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sz="2530">
                <a:solidFill>
                  <a:schemeClr val="tx1"/>
                </a:solidFill>
              </a:rPr>
              <a:t>分类器模型</a:t>
            </a:r>
            <a:endParaRPr sz="2530">
              <a:solidFill>
                <a:schemeClr val="tx1"/>
              </a:solidFill>
            </a:endParaRPr>
          </a:p>
        </p:txBody>
      </p:sp>
      <p:sp>
        <p:nvSpPr>
          <p:cNvPr id="13" name="文本框 12"/>
          <p:cNvSpPr txBox="1"/>
          <p:nvPr>
            <p:custDataLst>
              <p:tags r:id="rId3"/>
            </p:custDataLst>
          </p:nvPr>
        </p:nvSpPr>
        <p:spPr>
          <a:xfrm>
            <a:off x="1617500" y="3427418"/>
            <a:ext cx="5970277" cy="564152"/>
          </a:xfrm>
          <a:prstGeom prst="rect">
            <a:avLst/>
          </a:prstGeom>
        </p:spPr>
        <p:txBody>
          <a:bodyPr vert="horz" lIns="48220" tIns="24110" rIns="48220" bIns="24110" rtlCol="0"/>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44500" indent="-444500" algn="l">
              <a:lnSpc>
                <a:spcPct val="120000"/>
              </a:lnSpc>
              <a:buClrTx/>
              <a:buSzTx/>
              <a:buFontTx/>
              <a:buChar char="•"/>
            </a:pPr>
            <a:r>
              <a:rPr sz="2400">
                <a:latin typeface="+mj-ea"/>
                <a:ea typeface="+mj-ea"/>
                <a:cs typeface="+mj-ea"/>
              </a:rPr>
              <a:t>支持向量机</a:t>
            </a:r>
            <a:endParaRPr sz="2400">
              <a:latin typeface="+mj-ea"/>
              <a:ea typeface="+mj-ea"/>
              <a:cs typeface="+mj-ea"/>
            </a:endParaRPr>
          </a:p>
          <a:p>
            <a:pPr marL="444500" indent="-444500" algn="l">
              <a:lnSpc>
                <a:spcPct val="120000"/>
              </a:lnSpc>
              <a:buClrTx/>
              <a:buSzTx/>
              <a:buFontTx/>
              <a:buChar char="•"/>
            </a:pPr>
            <a:r>
              <a:rPr sz="2400">
                <a:latin typeface="+mj-ea"/>
                <a:ea typeface="+mj-ea"/>
                <a:cs typeface="+mj-ea"/>
              </a:rPr>
              <a:t>贝叶斯分类器</a:t>
            </a:r>
            <a:endParaRPr sz="2400">
              <a:latin typeface="+mj-ea"/>
              <a:ea typeface="+mj-ea"/>
              <a:cs typeface="+mj-ea"/>
            </a:endParaRPr>
          </a:p>
          <a:p>
            <a:pPr marL="444500" indent="-444500" algn="l">
              <a:lnSpc>
                <a:spcPct val="120000"/>
              </a:lnSpc>
              <a:buClrTx/>
              <a:buSzTx/>
              <a:buFontTx/>
              <a:buChar char="•"/>
            </a:pPr>
            <a:r>
              <a:rPr sz="2400">
                <a:latin typeface="+mj-ea"/>
                <a:ea typeface="+mj-ea"/>
                <a:cs typeface="+mj-ea"/>
              </a:rPr>
              <a:t>随机梯度下降</a:t>
            </a:r>
            <a:endParaRPr sz="2400">
              <a:latin typeface="+mj-ea"/>
              <a:ea typeface="+mj-ea"/>
              <a:cs typeface="+mj-ea"/>
            </a:endParaRPr>
          </a:p>
          <a:p>
            <a:pPr marL="444500" indent="-444500" algn="l">
              <a:lnSpc>
                <a:spcPct val="120000"/>
              </a:lnSpc>
              <a:buClrTx/>
              <a:buSzTx/>
              <a:buFontTx/>
              <a:buChar char="•"/>
            </a:pPr>
            <a:r>
              <a:rPr lang="en-US" sz="2400">
                <a:latin typeface="+mj-ea"/>
                <a:ea typeface="+mj-ea"/>
                <a:cs typeface="+mj-ea"/>
              </a:rPr>
              <a:t>SVM/BNB/SGD</a:t>
            </a:r>
            <a:r>
              <a:rPr lang="zh-CN" altLang="en-US" sz="2400">
                <a:latin typeface="+mj-ea"/>
                <a:ea typeface="+mj-ea"/>
                <a:cs typeface="+mj-ea"/>
              </a:rPr>
              <a:t>组合分类器</a:t>
            </a:r>
            <a:endParaRPr lang="zh-CN" altLang="en-US" sz="2400">
              <a:latin typeface="+mj-ea"/>
              <a:ea typeface="+mj-ea"/>
              <a:cs typeface="+mj-ea"/>
            </a:endParaRPr>
          </a:p>
          <a:p>
            <a:pPr marL="444500" indent="-444500" algn="l">
              <a:lnSpc>
                <a:spcPct val="120000"/>
              </a:lnSpc>
              <a:buClrTx/>
              <a:buSzTx/>
              <a:buFontTx/>
              <a:buChar char="•"/>
            </a:pPr>
            <a:r>
              <a:rPr sz="2400">
                <a:latin typeface="+mj-ea"/>
                <a:ea typeface="+mj-ea"/>
                <a:cs typeface="+mj-ea"/>
              </a:rPr>
              <a:t>DNNLinear组合分类器</a:t>
            </a:r>
            <a:endParaRPr sz="2400">
              <a:latin typeface="+mj-ea"/>
              <a:ea typeface="+mj-ea"/>
              <a:cs typeface="+mj-ea"/>
            </a:endParaRPr>
          </a:p>
        </p:txBody>
      </p:sp>
    </p:spTree>
    <p:custDataLst>
      <p:tags r:id="rId4"/>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a:p>
            <a:r>
              <a:rPr lang="en-US"/>
              <a:t>SVM</a:t>
            </a:r>
            <a:endParaRPr lang="en-US"/>
          </a:p>
        </p:txBody>
      </p:sp>
      <p:sp>
        <p:nvSpPr>
          <p:cNvPr id="9" name="内容占位符 8"/>
          <p:cNvSpPr>
            <a:spLocks noGrp="1"/>
          </p:cNvSpPr>
          <p:nvPr>
            <p:ph idx="1"/>
            <p:custDataLst>
              <p:tags r:id="rId2"/>
            </p:custDataLst>
          </p:nvPr>
        </p:nvSpPr>
        <p:spPr/>
        <p:txBody>
          <a:bodyPr/>
          <a:p>
            <a:r>
              <a:rPr lang="zh-CN" altLang="en-US"/>
              <a:t>SVM之所以受欢迎度这么高，另一个重要的原因是它很容易核化(kernelized)，能够解决非线性分类问题。</a:t>
            </a:r>
            <a:endParaRPr lang="zh-CN" altLang="en-US"/>
          </a:p>
          <a:p>
            <a:r>
              <a:rPr lang="zh-CN" altLang="en-US"/>
              <a:t>核方法的idea是为了解决线性不可分数据，在原来特征基础上创造出非线性的组合，然后利用映射函数将现有特征维度映射到更高维的特征空间，并且这个高维度特征空间能够使得原来线性不可分数据变成了线性可分的。</a:t>
            </a:r>
            <a:endParaRPr lang="zh-CN" altLang="en-US"/>
          </a:p>
          <a:p>
            <a:r>
              <a:rPr lang="zh-CN" altLang="en-US"/>
              <a:t>我们在这里选用核’rbf’，gamma = 1,代码如下：</a:t>
            </a:r>
            <a:endParaRPr lang="zh-CN" altLang="en-US"/>
          </a:p>
          <a:p>
            <a:endParaRPr lang="zh-CN" altLang="en-US"/>
          </a:p>
        </p:txBody>
      </p:sp>
      <p:pic>
        <p:nvPicPr>
          <p:cNvPr id="10" name="图片 9" descr="{A18F8ACB-A89F-A8C3-4704-5318D4495098}"/>
          <p:cNvPicPr>
            <a:picLocks noChangeAspect="1"/>
          </p:cNvPicPr>
          <p:nvPr/>
        </p:nvPicPr>
        <p:blipFill>
          <a:blip r:embed="rId3"/>
          <a:stretch>
            <a:fillRect/>
          </a:stretch>
        </p:blipFill>
        <p:spPr>
          <a:xfrm>
            <a:off x="2146300" y="4319270"/>
            <a:ext cx="4851400" cy="1206500"/>
          </a:xfrm>
          <a:prstGeom prst="rect">
            <a:avLst/>
          </a:prstGeom>
        </p:spPr>
      </p:pic>
    </p:spTree>
    <p:custDataLst>
      <p:tags r:id="rId4"/>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a:p>
            <a:r>
              <a:t>贝叶斯分类器</a:t>
            </a:r>
          </a:p>
        </p:txBody>
      </p:sp>
      <p:sp>
        <p:nvSpPr>
          <p:cNvPr id="9" name="内容占位符 8"/>
          <p:cNvSpPr>
            <a:spLocks noGrp="1"/>
          </p:cNvSpPr>
          <p:nvPr>
            <p:ph idx="1"/>
            <p:custDataLst>
              <p:tags r:id="rId2"/>
            </p:custDataLst>
          </p:nvPr>
        </p:nvSpPr>
        <p:spPr/>
        <p:txBody>
          <a:bodyPr/>
          <a:p>
            <a:r>
              <a:rPr lang="zh-CN" altLang="en-US" sz="2000"/>
              <a:t>高斯贝叶斯分类器进行训练，参数使用默认，代码如下</a:t>
            </a:r>
            <a:endParaRPr lang="zh-CN" altLang="en-US" sz="2000"/>
          </a:p>
        </p:txBody>
      </p:sp>
      <p:pic>
        <p:nvPicPr>
          <p:cNvPr id="2" name="图片 1"/>
          <p:cNvPicPr>
            <a:picLocks noChangeAspect="1"/>
          </p:cNvPicPr>
          <p:nvPr/>
        </p:nvPicPr>
        <p:blipFill>
          <a:blip r:embed="rId3"/>
          <a:stretch>
            <a:fillRect/>
          </a:stretch>
        </p:blipFill>
        <p:spPr>
          <a:xfrm>
            <a:off x="1995805" y="2659380"/>
            <a:ext cx="5151755" cy="1539240"/>
          </a:xfrm>
          <a:prstGeom prst="rect">
            <a:avLst/>
          </a:prstGeom>
        </p:spPr>
      </p:pic>
    </p:spTree>
    <p:custDataLst>
      <p:tags r:id="rId4"/>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a:p>
            <a:r>
              <a:t>随机梯度下降法</a:t>
            </a:r>
          </a:p>
        </p:txBody>
      </p:sp>
      <p:sp>
        <p:nvSpPr>
          <p:cNvPr id="9" name="内容占位符 8"/>
          <p:cNvSpPr>
            <a:spLocks noGrp="1"/>
          </p:cNvSpPr>
          <p:nvPr>
            <p:ph idx="1"/>
            <p:custDataLst>
              <p:tags r:id="rId2"/>
            </p:custDataLst>
          </p:nvPr>
        </p:nvSpPr>
        <p:spPr/>
        <p:txBody>
          <a:bodyPr/>
          <a:p>
            <a:r>
              <a:rPr lang="zh-CN" altLang="en-US" sz="2000"/>
              <a:t>随机梯度下降法(stochastic gradient descent)。有时也被称为迭代(iteration)/在线(on-line)梯度下降。随机梯度下降法每次只用一个样本对权重进行更新</a:t>
            </a:r>
            <a:endParaRPr lang="zh-CN" altLang="en-US" sz="2000"/>
          </a:p>
          <a:p>
            <a:r>
              <a:rPr lang="zh-CN" altLang="en-US" sz="2000"/>
              <a:t>虽然随机梯度下降被当作是梯度下降的近似算法，但实际上她往往比梯度下降收敛更快，因为相同时间内她对权重更新的更频繁。由于单个样本得到的损失函数相对于用整个训练集得到的损失函数具有随机性，反而会有助于随机梯度下降算法避免陷入局部最小点</a:t>
            </a:r>
            <a:endParaRPr lang="zh-CN" altLang="en-US" sz="2000"/>
          </a:p>
        </p:txBody>
      </p:sp>
      <p:pic>
        <p:nvPicPr>
          <p:cNvPr id="5" name="图片 4" descr="{0A4D06CA-9190-CDA5-AEF7-0F9F42CD4C98}"/>
          <p:cNvPicPr>
            <a:picLocks noChangeAspect="1"/>
          </p:cNvPicPr>
          <p:nvPr/>
        </p:nvPicPr>
        <p:blipFill>
          <a:blip r:embed="rId3"/>
          <a:stretch>
            <a:fillRect/>
          </a:stretch>
        </p:blipFill>
        <p:spPr>
          <a:xfrm>
            <a:off x="2489200" y="4842510"/>
            <a:ext cx="4165600" cy="1206500"/>
          </a:xfrm>
          <a:prstGeom prst="rect">
            <a:avLst/>
          </a:prstGeom>
        </p:spPr>
      </p:pic>
    </p:spTree>
    <p:custDataLst>
      <p:tags r:id="rId4"/>
    </p:custDataLst>
  </p:cSld>
  <p:clrMapOvr>
    <a:masterClrMapping/>
  </p:clrMapOvr>
  <p:transition/>
</p:sld>
</file>

<file path=ppt/tags/tag1.xml><?xml version="1.0" encoding="utf-8"?>
<p:tagLst xmlns:p="http://schemas.openxmlformats.org/presentationml/2006/main">
  <p:tag name="KSO_WM_TAG_VERSION" val="1.0"/>
  <p:tag name="KSO_WM_TEMPLATE_CATEGORY" val="custom"/>
  <p:tag name="KSO_WM_TEMPLATE_INDEX" val="20186845"/>
</p:tagLst>
</file>

<file path=ppt/tags/tag10.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11.xml><?xml version="1.0" encoding="utf-8"?>
<p:tagLst xmlns:p="http://schemas.openxmlformats.org/presentationml/2006/main">
  <p:tag name="KSO_WM_TEMPLATE_CATEGORY" val="custom"/>
  <p:tag name="KSO_WM_TEMPLATE_INDEX" val="20186845"/>
</p:tagLst>
</file>

<file path=ppt/tags/tag12.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13.xml><?xml version="1.0" encoding="utf-8"?>
<p:tagLst xmlns:p="http://schemas.openxmlformats.org/presentationml/2006/main">
  <p:tag name="KSO_WM_TEMPLATE_CATEGORY" val="custom"/>
  <p:tag name="KSO_WM_TEMPLATE_INDEX" val="20186845"/>
</p:tagLst>
</file>

<file path=ppt/tags/tag14.xml><?xml version="1.0" encoding="utf-8"?>
<p:tagLst xmlns:p="http://schemas.openxmlformats.org/presentationml/2006/main">
  <p:tag name="KSO_WM_TAG_VERSION" val="1.0"/>
  <p:tag name="KSO_WM_BEAUTIFY_FLAG" val="#wm#"/>
  <p:tag name="KSO_WM_UNIT_TYPE" val="i"/>
  <p:tag name="KSO_WM_UNIT_ID" val="custom20186845_20*i*2"/>
  <p:tag name="KSO_WM_TEMPLATE_CATEGORY" val="custom"/>
  <p:tag name="KSO_WM_TEMPLATE_INDEX" val="20186845"/>
  <p:tag name="KSO_WM_UNIT_INDEX" val="2"/>
</p:tagLst>
</file>

<file path=ppt/tags/tag15.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16.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17.xml><?xml version="1.0" encoding="utf-8"?>
<p:tagLst xmlns:p="http://schemas.openxmlformats.org/presentationml/2006/main">
  <p:tag name="KSO_WM_SLIDE_LAYOUT_CNT" val="1_1"/>
  <p:tag name="KSO_WM_SLIDE_LAYOUT" val="a_f"/>
  <p:tag name="KSO_WM_SLIDE_SIZE" val="668*63"/>
  <p:tag name="KSO_WM_SLIDE_POSITION" val="29*269"/>
  <p:tag name="KSO_WM_BEAUTIFY_FLAG" val="#wm#"/>
  <p:tag name="KSO_WM_SLIDE_TYPE" val="text"/>
  <p:tag name="KSO_WM_SLIDE_ITEM_CNT" val="1"/>
  <p:tag name="KSO_WM_SLIDE_INDEX" val="20"/>
  <p:tag name="KSO_WM_SLIDE_ID" val="custom20186845_20"/>
  <p:tag name="KSO_WM_TAG_VERSION" val="1.0"/>
  <p:tag name="KSO_WM_TEMPLATE_INDEX" val="20186845"/>
  <p:tag name="KSO_WM_TEMPLATE_CATEGORY" val="custom"/>
  <p:tag name="KSO_WM_SLIDE_SUBTYPE" val="pureTxt"/>
</p:tagLst>
</file>

<file path=ppt/tags/tag18.xml><?xml version="1.0" encoding="utf-8"?>
<p:tagLst xmlns:p="http://schemas.openxmlformats.org/presentationml/2006/main">
  <p:tag name="KSO_WM_TAG_VERSION" val="1.0"/>
  <p:tag name="KSO_WM_BEAUTIFY_FLAG" val="#wm#"/>
  <p:tag name="KSO_WM_UNIT_TYPE" val="i"/>
  <p:tag name="KSO_WM_UNIT_ID" val="custom20186845_20*i*2"/>
  <p:tag name="KSO_WM_TEMPLATE_CATEGORY" val="custom"/>
  <p:tag name="KSO_WM_TEMPLATE_INDEX" val="20186845"/>
  <p:tag name="KSO_WM_UNIT_INDEX" val="2"/>
</p:tagLst>
</file>

<file path=ppt/tags/tag19.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2.xml><?xml version="1.0" encoding="utf-8"?>
<p:tagLst xmlns:p="http://schemas.openxmlformats.org/presentationml/2006/main">
  <p:tag name="KSO_WM_TAG_VERSION" val="1.0"/>
  <p:tag name="KSO_WM_TEMPLATE_CATEGORY" val="custom"/>
  <p:tag name="KSO_WM_TEMPLATE_INDEX" val="20186845"/>
</p:tagLst>
</file>

<file path=ppt/tags/tag20.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21.xml><?xml version="1.0" encoding="utf-8"?>
<p:tagLst xmlns:p="http://schemas.openxmlformats.org/presentationml/2006/main">
  <p:tag name="KSO_WM_SLIDE_LAYOUT_CNT" val="1_1"/>
  <p:tag name="KSO_WM_SLIDE_LAYOUT" val="a_f"/>
  <p:tag name="KSO_WM_SLIDE_SIZE" val="668*63"/>
  <p:tag name="KSO_WM_SLIDE_POSITION" val="29*269"/>
  <p:tag name="KSO_WM_BEAUTIFY_FLAG" val="#wm#"/>
  <p:tag name="KSO_WM_SLIDE_TYPE" val="text"/>
  <p:tag name="KSO_WM_SLIDE_ITEM_CNT" val="1"/>
  <p:tag name="KSO_WM_SLIDE_INDEX" val="20"/>
  <p:tag name="KSO_WM_SLIDE_ID" val="custom20186845_20"/>
  <p:tag name="KSO_WM_TAG_VERSION" val="1.0"/>
  <p:tag name="KSO_WM_TEMPLATE_INDEX" val="20186845"/>
  <p:tag name="KSO_WM_TEMPLATE_CATEGORY" val="custom"/>
  <p:tag name="KSO_WM_SLIDE_SUBTYPE" val="pureTxt"/>
</p:tagLst>
</file>

<file path=ppt/tags/tag22.xml><?xml version="1.0" encoding="utf-8"?>
<p:tagLst xmlns:p="http://schemas.openxmlformats.org/presentationml/2006/main">
  <p:tag name="KSO_WM_TAG_VERSION" val="1.0"/>
  <p:tag name="KSO_WM_BEAUTIFY_FLAG" val="#wm#"/>
  <p:tag name="KSO_WM_UNIT_TYPE" val="i"/>
  <p:tag name="KSO_WM_UNIT_ID" val="custom20186845_20*i*2"/>
  <p:tag name="KSO_WM_TEMPLATE_CATEGORY" val="custom"/>
  <p:tag name="KSO_WM_TEMPLATE_INDEX" val="20186845"/>
  <p:tag name="KSO_WM_UNIT_INDEX" val="2"/>
</p:tagLst>
</file>

<file path=ppt/tags/tag23.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24.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25.xml><?xml version="1.0" encoding="utf-8"?>
<p:tagLst xmlns:p="http://schemas.openxmlformats.org/presentationml/2006/main">
  <p:tag name="KSO_WM_SLIDE_LAYOUT_CNT" val="1_1"/>
  <p:tag name="KSO_WM_SLIDE_LAYOUT" val="a_f"/>
  <p:tag name="KSO_WM_SLIDE_SIZE" val="668*63"/>
  <p:tag name="KSO_WM_SLIDE_POSITION" val="29*269"/>
  <p:tag name="KSO_WM_BEAUTIFY_FLAG" val="#wm#"/>
  <p:tag name="KSO_WM_SLIDE_TYPE" val="text"/>
  <p:tag name="KSO_WM_SLIDE_ITEM_CNT" val="1"/>
  <p:tag name="KSO_WM_SLIDE_INDEX" val="20"/>
  <p:tag name="KSO_WM_SLIDE_ID" val="custom20186845_20"/>
  <p:tag name="KSO_WM_TAG_VERSION" val="1.0"/>
  <p:tag name="KSO_WM_TEMPLATE_INDEX" val="20186845"/>
  <p:tag name="KSO_WM_TEMPLATE_CATEGORY" val="custom"/>
  <p:tag name="KSO_WM_SLIDE_SUBTYPE" val="pureTxt"/>
</p:tagLst>
</file>

<file path=ppt/tags/tag26.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45_2*a*1"/>
  <p:tag name="KSO_WM_UNIT_TYPE" val="a"/>
</p:tagLst>
</file>

<file path=ppt/tags/tag27.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5_2*f*1"/>
  <p:tag name="KSO_WM_UNIT_TYPE" val="f"/>
</p:tagLst>
</file>

<file path=ppt/tags/tag28.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29.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45_2*a*1"/>
  <p:tag name="KSO_WM_UNIT_TYPE" val="a"/>
</p:tagLst>
</file>

<file path=ppt/tags/tag3.xml><?xml version="1.0" encoding="utf-8"?>
<p:tagLst xmlns:p="http://schemas.openxmlformats.org/presentationml/2006/main">
  <p:tag name="KSO_WM_TEMPLATE_CATEGORY" val="custom"/>
  <p:tag name="KSO_WM_TEMPLATE_INDEX" val="20186845"/>
  <p:tag name="KSO_WM_TAG_VERSION" val="1.0"/>
  <p:tag name="KSO_WM_TEMPLATE_THUMBS_INDEX" val="1、6、10、17、19、22"/>
  <p:tag name="KSO_WM_BEAUTIFY_FLAG" val="#wm#"/>
</p:tagLst>
</file>

<file path=ppt/tags/tag30.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5_2*f*1"/>
  <p:tag name="KSO_WM_UNIT_TYPE" val="f"/>
</p:tagLst>
</file>

<file path=ppt/tags/tag31.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32.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45_2*a*1"/>
  <p:tag name="KSO_WM_UNIT_TYPE" val="a"/>
</p:tagLst>
</file>

<file path=ppt/tags/tag33.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5_2*f*1"/>
  <p:tag name="KSO_WM_UNIT_TYPE" val="f"/>
</p:tagLst>
</file>

<file path=ppt/tags/tag34.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35.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45_2*a*1"/>
  <p:tag name="KSO_WM_UNIT_TYPE" val="a"/>
</p:tagLst>
</file>

<file path=ppt/tags/tag36.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5_2*f*1"/>
  <p:tag name="KSO_WM_UNIT_TYPE" val="f"/>
</p:tagLst>
</file>

<file path=ppt/tags/tag37.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38.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45_2*a*1"/>
  <p:tag name="KSO_WM_UNIT_TYPE" val="a"/>
</p:tagLst>
</file>

<file path=ppt/tags/tag39.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5_2*f*1"/>
  <p:tag name="KSO_WM_UNIT_TYPE" val="f"/>
</p:tagLst>
</file>

<file path=ppt/tags/tag4.xml><?xml version="1.0" encoding="utf-8"?>
<p:tagLst xmlns:p="http://schemas.openxmlformats.org/presentationml/2006/main">
  <p:tag name="KSO_WM_TAG_VERSION" val="1.0"/>
  <p:tag name="KSO_WM_TEMPLATE_CATEGORY" val="custom"/>
  <p:tag name="KSO_WM_TEMPLATE_INDEX" val="20186845"/>
</p:tagLst>
</file>

<file path=ppt/tags/tag40.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41.xml><?xml version="1.0" encoding="utf-8"?>
<p:tagLst xmlns:p="http://schemas.openxmlformats.org/presentationml/2006/main">
  <p:tag name="KSO_WM_TAG_VERSION" val="1.0"/>
  <p:tag name="KSO_WM_BEAUTIFY_FLAG" val="#wm#"/>
  <p:tag name="KSO_WM_UNIT_TYPE" val="i"/>
  <p:tag name="KSO_WM_UNIT_ID" val="custom20186845_20*i*2"/>
  <p:tag name="KSO_WM_TEMPLATE_CATEGORY" val="custom"/>
  <p:tag name="KSO_WM_TEMPLATE_INDEX" val="20186845"/>
  <p:tag name="KSO_WM_UNIT_INDEX" val="2"/>
</p:tagLst>
</file>

<file path=ppt/tags/tag42.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43.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44.xml><?xml version="1.0" encoding="utf-8"?>
<p:tagLst xmlns:p="http://schemas.openxmlformats.org/presentationml/2006/main">
  <p:tag name="KSO_WM_SLIDE_LAYOUT_CNT" val="1_1"/>
  <p:tag name="KSO_WM_SLIDE_LAYOUT" val="a_f"/>
  <p:tag name="KSO_WM_SLIDE_SIZE" val="668*63"/>
  <p:tag name="KSO_WM_SLIDE_POSITION" val="29*269"/>
  <p:tag name="KSO_WM_BEAUTIFY_FLAG" val="#wm#"/>
  <p:tag name="KSO_WM_SLIDE_TYPE" val="text"/>
  <p:tag name="KSO_WM_SLIDE_ITEM_CNT" val="1"/>
  <p:tag name="KSO_WM_SLIDE_INDEX" val="20"/>
  <p:tag name="KSO_WM_SLIDE_ID" val="custom20186845_20"/>
  <p:tag name="KSO_WM_TAG_VERSION" val="1.0"/>
  <p:tag name="KSO_WM_TEMPLATE_INDEX" val="20186845"/>
  <p:tag name="KSO_WM_TEMPLATE_CATEGORY" val="custom"/>
  <p:tag name="KSO_WM_SLIDE_SUBTYPE" val="pureTxt"/>
</p:tagLst>
</file>

<file path=ppt/tags/tag45.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46.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47.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48.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49.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5.xml><?xml version="1.0" encoding="utf-8"?>
<p:tagLst xmlns:p="http://schemas.openxmlformats.org/presentationml/2006/main">
  <p:tag name="KSO_WM_TAG_VERSION" val="1.0"/>
  <p:tag name="KSO_WM_TEMPLATE_CATEGORY" val="custom"/>
  <p:tag name="KSO_WM_TEMPLATE_INDEX" val="20186845"/>
</p:tagLst>
</file>

<file path=ppt/tags/tag50.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51.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52.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53.xml><?xml version="1.0" encoding="utf-8"?>
<p:tagLst xmlns:p="http://schemas.openxmlformats.org/presentationml/2006/main">
  <p:tag name="KSO_WM_TEMPLATE_CATEGORY" val="custom"/>
  <p:tag name="KSO_WM_TEMPLATE_INDEX" val="20186845"/>
  <p:tag name="KSO_WM_UNIT_TYPE" val="a"/>
  <p:tag name="KSO_WM_UNIT_INDEX" val="1"/>
  <p:tag name="KSO_WM_UNIT_ID" val="custom20186845_22*a*1"/>
  <p:tag name="KSO_WM_UNIT_LAYERLEVEL" val="1"/>
  <p:tag name="KSO_WM_UNIT_VALUE" val="5"/>
  <p:tag name="KSO_WM_UNIT_ISCONTENTSTITLE" val="0"/>
  <p:tag name="KSO_WM_UNIT_HIGHLIGHT" val="0"/>
  <p:tag name="KSO_WM_UNIT_COMPATIBLE" val="0"/>
  <p:tag name="KSO_WM_UNIT_CLEAR" val="0"/>
  <p:tag name="KSO_WM_BEAUTIFY_FLAG" val="#wm#"/>
  <p:tag name="KSO_WM_TAG_VERSION" val="1.0"/>
  <p:tag name="KSO_WM_UNIT_PRESET_TEXT" val="谢谢观看"/>
</p:tagLst>
</file>

<file path=ppt/tags/tag54.xml><?xml version="1.0" encoding="utf-8"?>
<p:tagLst xmlns:p="http://schemas.openxmlformats.org/presentationml/2006/main">
  <p:tag name="KSO_WM_TEMPLATE_CATEGORY" val="custom"/>
  <p:tag name="KSO_WM_TEMPLATE_INDEX" val="20186845"/>
  <p:tag name="KSO_WM_UNIT_TYPE" val="b"/>
  <p:tag name="KSO_WM_UNIT_INDEX" val="1"/>
  <p:tag name="KSO_WM_UNIT_ID" val="custom20186845_22*b*1"/>
  <p:tag name="KSO_WM_UNIT_LAYERLEVEL" val="1"/>
  <p:tag name="KSO_WM_UNIT_VALUE" val="32"/>
  <p:tag name="KSO_WM_UNIT_ISCONTENTSTITLE" val="0"/>
  <p:tag name="KSO_WM_UNIT_HIGHLIGHT" val="0"/>
  <p:tag name="KSO_WM_UNIT_COMPATIBLE" val="0"/>
  <p:tag name="KSO_WM_UNIT_CLEAR" val="0"/>
  <p:tag name="KSO_WM_BEAUTIFY_FLAG" val="#wm#"/>
  <p:tag name="KSO_WM_TAG_VERSION" val="1.0"/>
  <p:tag name="KSO_WM_UNIT_PRESET_TEXT" val="THANK YOU"/>
</p:tagLst>
</file>

<file path=ppt/tags/tag55.xml><?xml version="1.0" encoding="utf-8"?>
<p:tagLst xmlns:p="http://schemas.openxmlformats.org/presentationml/2006/main">
  <p:tag name="KSO_WM_TEMPLATE_CATEGORY" val="custom"/>
  <p:tag name="KSO_WM_TEMPLATE_INDEX" val="20186845"/>
  <p:tag name="KSO_WM_TAG_VERSION" val="1.0"/>
  <p:tag name="KSO_WM_SLIDE_ID" val="custom20186845_22"/>
  <p:tag name="KSO_WM_SLIDE_INDEX" val="22"/>
  <p:tag name="KSO_WM_SLIDE_ITEM_CNT" val="2"/>
  <p:tag name="KSO_WM_SLIDE_LAYOUT" val="a_b"/>
  <p:tag name="KSO_WM_SLIDE_LAYOUT_CNT" val="1_1"/>
  <p:tag name="KSO_WM_SLIDE_TYPE" val="endPage"/>
  <p:tag name="KSO_WM_BEAUTIFY_FLAG" val="#wm#"/>
  <p:tag name="KSO_WM_SLIDE_SUBTYPE" val="pureTxt"/>
</p:tagLst>
</file>

<file path=ppt/tags/tag6.xml><?xml version="1.0" encoding="utf-8"?>
<p:tagLst xmlns:p="http://schemas.openxmlformats.org/presentationml/2006/main">
  <p:tag name="KSO_WM_TEMPLATE_CATEGORY" val="custom"/>
  <p:tag name="KSO_WM_TEMPLATE_INDEX" val="20186845"/>
  <p:tag name="KSO_WM_TAG_VERSION" val="1.0"/>
  <p:tag name="KSO_WM_TEMPLATE_THUMBS_INDEX" val="1、6、10、17、19、22"/>
  <p:tag name="KSO_WM_BEAUTIFY_FLAG" val="#wm#"/>
</p:tagLst>
</file>

<file path=ppt/tags/tag7.xml><?xml version="1.0" encoding="utf-8"?>
<p:tagLst xmlns:p="http://schemas.openxmlformats.org/presentationml/2006/main">
  <p:tag name="KSO_WM_TEMPLATE_CATEGORY" val="custom"/>
  <p:tag name="KSO_WM_TEMPLATE_INDEX" val="20186845"/>
  <p:tag name="KSO_WM_UNIT_TYPE" val="a"/>
  <p:tag name="KSO_WM_UNIT_INDEX" val="1"/>
  <p:tag name="KSO_WM_UNIT_ID" val="custom20186845_1*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绿色渐变简约模板"/>
</p:tagLst>
</file>

<file path=ppt/tags/tag8.xml><?xml version="1.0" encoding="utf-8"?>
<p:tagLst xmlns:p="http://schemas.openxmlformats.org/presentationml/2006/main">
  <p:tag name="KSO_WM_TEMPLATE_CATEGORY" val="custom"/>
  <p:tag name="KSO_WM_TEMPLATE_INDEX" val="20186845"/>
  <p:tag name="KSO_WM_UNIT_TYPE" val="b"/>
  <p:tag name="KSO_WM_UNIT_INDEX" val="1"/>
  <p:tag name="KSO_WM_UNIT_ID" val="custom20186845_1*b*1"/>
  <p:tag name="KSO_WM_UNIT_LAYERLEVEL" val="1"/>
  <p:tag name="KSO_WM_UNIT_VALUE" val="84"/>
  <p:tag name="KSO_WM_UNIT_ISCONTENTSTITLE" val="0"/>
  <p:tag name="KSO_WM_UNIT_HIGHLIGHT" val="0"/>
  <p:tag name="KSO_WM_UNIT_COMPATIBLE" val="0"/>
  <p:tag name="KSO_WM_UNIT_CLEAR" val="0"/>
  <p:tag name="KSO_WM_BEAUTIFY_FLAG" val="#wm#"/>
  <p:tag name="KSO_WM_TAG_VERSION" val="1.0"/>
  <p:tag name="KSO_WM_UNIT_PRESET_TEXT" val="Lorem ipsum dolor sit amet, consectetur adipisicing elit."/>
</p:tagLst>
</file>

<file path=ppt/tags/tag9.xml><?xml version="1.0" encoding="utf-8"?>
<p:tagLst xmlns:p="http://schemas.openxmlformats.org/presentationml/2006/main">
  <p:tag name="KSO_WM_TEMPLATE_CATEGORY" val="custom"/>
  <p:tag name="KSO_WM_TEMPLATE_INDEX" val="20186845"/>
  <p:tag name="KSO_WM_TAG_VERSION" val="1.0"/>
  <p:tag name="KSO_WM_SLIDE_ID" val="custom20186845_1"/>
  <p:tag name="KSO_WM_SLIDE_INDEX" val="1"/>
  <p:tag name="KSO_WM_SLIDE_ITEM_CNT" val="2"/>
  <p:tag name="KSO_WM_SLIDE_LAYOUT" val="a_b_c"/>
  <p:tag name="KSO_WM_SLIDE_LAYOUT_CNT" val="1_1_1"/>
  <p:tag name="KSO_WM_SLIDE_TYPE" val="title"/>
  <p:tag name="KSO_WM_TEMPLATE_THUMBS_INDEX" val="1、6、10、17、19、22、"/>
  <p:tag name="KSO_WM_BEAUTIFY_FLAG" val="#wm#"/>
  <p:tag name="KSO_WM_SLIDE_SUBTYPE" val="pureTxt"/>
</p:tagLst>
</file>

<file path=ppt/theme/theme1.xml><?xml version="1.0" encoding="utf-8"?>
<a:theme xmlns:a="http://schemas.openxmlformats.org/drawingml/2006/main" name="2_Office 主题​​">
  <a:themeElements>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xbt2e4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xbt2e4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1794</Words>
  <Application>WPS 演示</Application>
  <PresentationFormat/>
  <Paragraphs>193</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Arial</vt:lpstr>
      <vt:lpstr>宋体</vt:lpstr>
      <vt:lpstr>Wingdings</vt:lpstr>
      <vt:lpstr>Helvetica Neue</vt:lpstr>
      <vt:lpstr>Helvetica Neue Medium</vt:lpstr>
      <vt:lpstr>等线</vt:lpstr>
      <vt:lpstr>Arial</vt:lpstr>
      <vt:lpstr>Calibri</vt:lpstr>
      <vt:lpstr>微软雅黑</vt:lpstr>
      <vt:lpstr>Arial Unicode MS</vt:lpstr>
      <vt:lpstr>2_Office 主题​​</vt:lpstr>
      <vt:lpstr>1_Office 主题​​</vt:lpstr>
      <vt:lpstr>—Adult Dataset</vt:lpstr>
      <vt:lpstr>PowerPoint 演示文稿</vt:lpstr>
      <vt:lpstr>PowerPoint 演示文稿</vt:lpstr>
      <vt:lpstr>PowerPoint 演示文稿</vt:lpstr>
      <vt:lpstr>PowerPoint 演示文稿</vt:lpstr>
      <vt:lpstr>PowerPoint 演示文稿</vt:lpstr>
      <vt:lpstr>SVM</vt:lpstr>
      <vt:lpstr>贝叶斯分类器</vt:lpstr>
      <vt:lpstr>随机梯度下降法</vt:lpstr>
      <vt:lpstr>组合分类器</vt:lpstr>
      <vt:lpstr>DNNLinear组合分类器</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—Adult Dataset</dc:title>
  <dc:creator/>
  <cp:lastModifiedBy>Sky丶1379917181</cp:lastModifiedBy>
  <cp:revision>45</cp:revision>
  <dcterms:created xsi:type="dcterms:W3CDTF">2018-07-04T16:02:00Z</dcterms:created>
  <dcterms:modified xsi:type="dcterms:W3CDTF">2018-07-04T23:16:29Z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