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88" r:id="rId12"/>
    <p:sldId id="267" r:id="rId13"/>
    <p:sldId id="268" r:id="rId14"/>
    <p:sldId id="273" r:id="rId15"/>
    <p:sldId id="269" r:id="rId16"/>
    <p:sldId id="274" r:id="rId17"/>
    <p:sldId id="270" r:id="rId18"/>
    <p:sldId id="275" r:id="rId19"/>
    <p:sldId id="277" r:id="rId20"/>
    <p:sldId id="278" r:id="rId21"/>
    <p:sldId id="271" r:id="rId22"/>
    <p:sldId id="279" r:id="rId23"/>
    <p:sldId id="284" r:id="rId24"/>
    <p:sldId id="287" r:id="rId25"/>
    <p:sldId id="280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343009"/>
            <a:ext cx="3921309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A* Search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219200"/>
            <a:ext cx="8001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So in summary, for </a:t>
            </a:r>
            <a:r>
              <a:rPr lang="en-US" sz="2800" b="1" dirty="0" smtClean="0"/>
              <a:t>A* Search</a:t>
            </a:r>
            <a:r>
              <a:rPr lang="en-US" sz="2800" dirty="0" smtClean="0"/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g(n) + h(n)</a:t>
            </a:r>
            <a:endParaRPr lang="en-US" sz="28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b="1" dirty="0" smtClean="0"/>
              <a:t>Dijkstra’s</a:t>
            </a:r>
            <a:r>
              <a:rPr lang="en-US" sz="2800" dirty="0" smtClean="0"/>
              <a:t> algorithm,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h(n) = 0</a:t>
            </a:r>
            <a:r>
              <a:rPr lang="en-US" sz="2800" dirty="0" smtClean="0"/>
              <a:t> which leads to: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g(n).</a:t>
            </a: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 generic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Best-First Search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h(n).</a:t>
            </a:r>
          </a:p>
          <a:p>
            <a:pPr marL="465138" indent="-465138" algn="ctr">
              <a:lnSpc>
                <a:spcPct val="200000"/>
              </a:lnSpc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465138" indent="-465138" algn="ctr">
              <a:lnSpc>
                <a:spcPct val="20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1027" name="Picture 3" descr="C:\Users\user\Dropbox\BUET\August 2016\CSE 402\A-star al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" y="855663"/>
            <a:ext cx="9099550" cy="6002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914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Zerind</a:t>
            </a:r>
            <a:r>
              <a:rPr lang="en-US" sz="2000" b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75 + 374 = 449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1321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Timisoara: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118 + 329 = 447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702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Sibiu: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140 + 253 = 393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13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66" y="1447800"/>
            <a:ext cx="79875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2122465" y="4258007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9144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Rimnicu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Vilcea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(140+80) + 193 = 413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Oradea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(140+151) + 380 = 671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63440"/>
            <a:ext cx="8077200" cy="331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7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60" y="1524000"/>
            <a:ext cx="7989719" cy="32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914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an algorithm that is widely used for </a:t>
            </a:r>
            <a:r>
              <a:rPr lang="en-US" sz="2800" dirty="0" err="1" smtClean="0">
                <a:solidFill>
                  <a:srgbClr val="0070C0"/>
                </a:solidFill>
              </a:rPr>
              <a:t>pathfinding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graph traversal.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finds the optimal path (shortest path) between two points or nodes in a graph.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8010" y="9144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(140+80+97) + 100 = 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(140+99+211) + 0 = 450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Pitesti)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(140+80+97+101) + 0 = 418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71600" y="1295400"/>
            <a:ext cx="7391400" cy="5486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=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nodes in the correct path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&lt;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nodes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&gt;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can be overlooked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 ≥ 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 smtClean="0"/>
              <a:t> for all </a:t>
            </a:r>
            <a:r>
              <a:rPr lang="en-US" sz="2800" i="1" dirty="0" smtClean="0"/>
              <a:t>n</a:t>
            </a:r>
            <a:r>
              <a:rPr lang="en-US" sz="2800" dirty="0" smtClean="0"/>
              <a:t> (both admissible)</a:t>
            </a:r>
          </a:p>
          <a:p>
            <a:pPr marL="465138" indent="-465138">
              <a:lnSpc>
                <a:spcPct val="200000"/>
              </a:lnSpc>
            </a:pPr>
            <a:r>
              <a:rPr lang="en-US" sz="2800" dirty="0" smtClean="0"/>
              <a:t>	then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dominates</a:t>
            </a:r>
            <a:r>
              <a:rPr lang="en-US" sz="2800" dirty="0" smtClean="0"/>
              <a:t>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is better for search: it is guaranteed to expand less or equal number of nodes.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6875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Dominance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 heuristic </a:t>
            </a:r>
            <a:r>
              <a:rPr lang="en-US" sz="2800" i="1" dirty="0" smtClean="0"/>
              <a:t>h(n)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70C0"/>
                </a:solidFill>
              </a:rPr>
              <a:t>admissible</a:t>
            </a:r>
            <a:r>
              <a:rPr lang="en-US" sz="2800" dirty="0" smtClean="0"/>
              <a:t> if for every node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i="1" dirty="0" smtClean="0"/>
              <a:t>h(n) </a:t>
            </a:r>
            <a:r>
              <a:rPr lang="en-US" sz="2800" i="1" dirty="0" smtClean="0">
                <a:cs typeface="Arial" pitchFamily="34" charset="0"/>
              </a:rPr>
              <a:t>≤</a:t>
            </a:r>
            <a:r>
              <a:rPr lang="en-US" sz="2800" i="1" dirty="0" smtClean="0"/>
              <a:t> 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(n), </a:t>
            </a:r>
            <a:r>
              <a:rPr lang="en-US" sz="2800" dirty="0" smtClean="0"/>
              <a:t>where 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0070C0"/>
                </a:solidFill>
              </a:rPr>
              <a:t>true cost</a:t>
            </a:r>
            <a:r>
              <a:rPr lang="en-US" sz="2800" dirty="0" smtClean="0"/>
              <a:t> to reach the goal state from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An admissible heuristic </a:t>
            </a:r>
            <a:r>
              <a:rPr 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sz="2800" dirty="0" smtClean="0"/>
              <a:t> the cost to reach the goal, i.e., it is </a:t>
            </a:r>
            <a:r>
              <a:rPr lang="en-US" sz="2800" dirty="0" smtClean="0">
                <a:solidFill>
                  <a:srgbClr val="0070C0"/>
                </a:solidFill>
              </a:rPr>
              <a:t>optimistic.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/>
              <a:t>h(n) </a:t>
            </a:r>
            <a:r>
              <a:rPr lang="en-US" sz="2800" dirty="0" smtClean="0"/>
              <a:t>is admissible, A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using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TREE-SEARCH</a:t>
            </a:r>
            <a:r>
              <a:rPr lang="en-US" sz="2800" dirty="0" smtClean="0"/>
              <a:t> is optimal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6875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Admissible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23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 smtClean="0"/>
              <a:t>h(n) is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if for every node n and for every successor node n’ of n: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h(n) ≤ c(n, n’) + h(n’)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933514" y="4101710"/>
            <a:ext cx="4457886" cy="1918090"/>
            <a:chOff x="3312" y="3194"/>
            <a:chExt cx="2234" cy="85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52" y="3312"/>
              <a:ext cx="170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34" y="3840"/>
              <a:ext cx="221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n’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376" y="3456"/>
              <a:ext cx="170" cy="205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022" y="3194"/>
              <a:ext cx="3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h(n)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2" y="3696"/>
              <a:ext cx="50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c(n,n’)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20" y="3769"/>
              <a:ext cx="40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h(n’)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906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h(n) is consistent then h(n) is admissible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Frequently when h(n) is admissible, it is also consistent.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A* generates an optimal solution if h(n) is a </a:t>
            </a:r>
            <a:r>
              <a:rPr lang="en-US" sz="2800" dirty="0" smtClean="0">
                <a:solidFill>
                  <a:srgbClr val="0070C0"/>
                </a:solidFill>
              </a:rPr>
              <a:t>consistent heuristic</a:t>
            </a:r>
            <a:r>
              <a:rPr lang="en-US" sz="2800" dirty="0" smtClean="0"/>
              <a:t> and the search space is a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graph.</a:t>
            </a:r>
            <a:endParaRPr lang="en-US" sz="2800" b="1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6858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-762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Performance Analysis</a:t>
            </a:r>
            <a:endParaRPr lang="en-US" sz="48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1066800"/>
            <a:ext cx="8229600" cy="5791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unless there are infinitely many nodes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better the heuristic, the better the time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is perfect, O(d)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= 0,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same as BFS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Keeps all nodes in memory and save in case of repetition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or worse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A* usually runs out of space before it runs out of time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cannot expand f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i+1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unless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type of </a:t>
            </a:r>
            <a:r>
              <a:rPr lang="en-US" sz="2800" b="1" dirty="0" smtClean="0">
                <a:solidFill>
                  <a:srgbClr val="0070C0"/>
                </a:solidFill>
              </a:rPr>
              <a:t>Best-First Search</a:t>
            </a:r>
            <a:r>
              <a:rPr lang="en-US" sz="2800" b="1" dirty="0" smtClean="0"/>
              <a:t> </a:t>
            </a:r>
            <a:r>
              <a:rPr lang="en-US" sz="2800" dirty="0" smtClean="0"/>
              <a:t>algorithm.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uses an </a:t>
            </a:r>
            <a:r>
              <a:rPr lang="en-US" sz="2800" dirty="0" smtClean="0">
                <a:solidFill>
                  <a:srgbClr val="0070C0"/>
                </a:solidFill>
              </a:rPr>
              <a:t>evaluation function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i="1" dirty="0" smtClean="0"/>
              <a:t> </a:t>
            </a:r>
            <a:r>
              <a:rPr lang="en-US" sz="2800" dirty="0" smtClean="0"/>
              <a:t>for each node.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dirty="0" smtClean="0"/>
              <a:t> provides an estimate for the total cost.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expands the node n with smallest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217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What is the problem with Dijkstra’s </a:t>
            </a:r>
            <a:r>
              <a:rPr lang="en-US" sz="4800" b="1" dirty="0" err="1" smtClean="0"/>
              <a:t>Algoritm</a:t>
            </a:r>
            <a:r>
              <a:rPr lang="en-US" sz="4800" b="1" dirty="0" smtClean="0"/>
              <a:t>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Dijkstra’s is a greedy algorithm (like A*)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visits too many nodes.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just like Dijkstra’s with a small difference!!!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  <p:pic>
        <p:nvPicPr>
          <p:cNvPr id="7" name="Picture 4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0" y="19558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3900402">
            <a:off x="587740" y="2908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21428936">
            <a:off x="4435840" y="4851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21428936">
            <a:off x="473440" y="2184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21428936">
            <a:off x="244840" y="3784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21428936">
            <a:off x="1845040" y="3098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21428936">
            <a:off x="778240" y="1651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235440" y="3251200"/>
            <a:ext cx="2514600" cy="2514600"/>
            <a:chOff x="768" y="1488"/>
            <a:chExt cx="1584" cy="1584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-171064">
              <a:off x="1392" y="1776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-171064">
              <a:off x="1968" y="148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-171064">
              <a:off x="2112" y="2160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-171064">
              <a:off x="768" y="2112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 rot="-171064">
              <a:off x="816" y="244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 rot="-171064">
              <a:off x="816" y="2784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130558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Traversing too many nodes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752600"/>
            <a:ext cx="76200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Dijkstra’s algorithm has one cost function, which is real cost value from source to each node: 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f(n)=g(n).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Solution???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Use </a:t>
            </a:r>
            <a:r>
              <a:rPr lang="en-US" sz="2800" b="1" dirty="0" smtClean="0"/>
              <a:t>heuristics</a:t>
            </a:r>
            <a:r>
              <a:rPr lang="en-US" sz="2800" dirty="0" smtClean="0"/>
              <a:t> to guide the search.</a:t>
            </a:r>
          </a:p>
          <a:p>
            <a:pPr marL="465138" indent="-465138" algn="just">
              <a:lnSpc>
                <a:spcPct val="150000"/>
              </a:lnSpc>
            </a:pPr>
            <a:r>
              <a:rPr lang="en-US" sz="2800" b="1" dirty="0" smtClean="0"/>
              <a:t>	</a:t>
            </a:r>
            <a:r>
              <a:rPr lang="en-US" sz="2400" b="1" dirty="0" smtClean="0"/>
              <a:t>Heuristic: </a:t>
            </a:r>
            <a:r>
              <a:rPr lang="en-US" sz="2400" dirty="0" smtClean="0"/>
              <a:t>estimation of how to search for a solution</a:t>
            </a:r>
            <a:endParaRPr lang="en-US" sz="28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700" dirty="0" smtClean="0"/>
              <a:t>Evaluation function 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f(n) = g(n) + h(n) </a:t>
            </a:r>
            <a:r>
              <a:rPr lang="en-US" sz="2700" dirty="0" smtClean="0">
                <a:latin typeface="+mj-lt"/>
                <a:cs typeface="Times New Roman" pitchFamily="18" charset="0"/>
              </a:rPr>
              <a:t>where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g(n)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cost so far to reach </a:t>
            </a:r>
            <a:r>
              <a:rPr lang="en-US" sz="2700" i="1" dirty="0" smtClean="0"/>
              <a:t>n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700" dirty="0" smtClean="0"/>
              <a:t> estimated cost from </a:t>
            </a:r>
            <a:r>
              <a:rPr lang="en-US" sz="2700" i="1" dirty="0" smtClean="0"/>
              <a:t>n</a:t>
            </a:r>
            <a:r>
              <a:rPr lang="en-US" sz="2700" dirty="0" smtClean="0"/>
              <a:t> to goal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estimated total cost of path through </a:t>
            </a:r>
            <a:r>
              <a:rPr lang="en-US" sz="2700" i="1" dirty="0" smtClean="0"/>
              <a:t>n</a:t>
            </a:r>
            <a:r>
              <a:rPr lang="en-US" sz="2700" dirty="0" smtClean="0"/>
              <a:t> to goal</a:t>
            </a:r>
            <a:endParaRPr lang="en-US" sz="27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IDEA!!!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</TotalTime>
  <Words>873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yser</cp:lastModifiedBy>
  <cp:revision>71</cp:revision>
  <dcterms:created xsi:type="dcterms:W3CDTF">2006-08-16T00:00:00Z</dcterms:created>
  <dcterms:modified xsi:type="dcterms:W3CDTF">2016-10-08T11:14:12Z</dcterms:modified>
</cp:coreProperties>
</file>