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8"/>
  </p:notesMasterIdLst>
  <p:sldIdLst>
    <p:sldId id="256" r:id="rId2"/>
    <p:sldId id="257" r:id="rId3"/>
    <p:sldId id="287" r:id="rId4"/>
    <p:sldId id="260" r:id="rId5"/>
    <p:sldId id="293" r:id="rId6"/>
    <p:sldId id="284" r:id="rId7"/>
    <p:sldId id="285" r:id="rId8"/>
    <p:sldId id="294" r:id="rId9"/>
    <p:sldId id="281" r:id="rId10"/>
    <p:sldId id="282" r:id="rId11"/>
    <p:sldId id="283" r:id="rId12"/>
    <p:sldId id="288" r:id="rId13"/>
    <p:sldId id="289" r:id="rId14"/>
    <p:sldId id="303" r:id="rId15"/>
    <p:sldId id="291" r:id="rId16"/>
    <p:sldId id="298" r:id="rId17"/>
    <p:sldId id="299" r:id="rId18"/>
    <p:sldId id="300" r:id="rId19"/>
    <p:sldId id="302" r:id="rId20"/>
    <p:sldId id="292" r:id="rId21"/>
    <p:sldId id="305" r:id="rId22"/>
    <p:sldId id="301" r:id="rId23"/>
    <p:sldId id="304" r:id="rId24"/>
    <p:sldId id="295" r:id="rId25"/>
    <p:sldId id="271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24" autoAdjust="0"/>
  </p:normalViewPr>
  <p:slideViewPr>
    <p:cSldViewPr snapToGrid="0">
      <p:cViewPr varScale="1">
        <p:scale>
          <a:sx n="86" d="100"/>
          <a:sy n="86" d="100"/>
        </p:scale>
        <p:origin x="2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7D74-F3FC-409B-9322-107A4292627D}" type="datetimeFigureOut">
              <a:rPr lang="en-IN" smtClean="0"/>
              <a:pPr/>
              <a:t>13-07-2021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71625-C6B0-4B86-B42D-81C4F078F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7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71625-C6B0-4B86-B42D-81C4F078F03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11-05-2021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7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5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tBu1u5aBs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273" y="992142"/>
            <a:ext cx="6446114" cy="26161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45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 – Emotion Recognition Mode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detect the landmarks that are crucial points required for identifying the emotions/expressions, we use DLib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Normalization of key-points is done by calculating the mean of x and y axes which gives us the coordinates for center of gravity in all facial landmarks.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DLib Library file help to identify eyes,lips,nose,etc attributes on face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1642" y="6248400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5319D-3415-4051-B486-C8D0531025F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8756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SYSTEM – Neural Interface Mode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876004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Mode Uses EEG(Electro Encephalograph) sensor to detect beta waves from brain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These waves are transmitted over Bluetooth or Wi-Fi to Our system for processing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wave pattern respective profiles are switched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439" y="6232256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2256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201" y="0"/>
            <a:ext cx="10018713" cy="115844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449"/>
            <a:ext cx="12192000" cy="50899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14" y="6406005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49127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9284" y="6332030"/>
            <a:ext cx="22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No:- 1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3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51" y="0"/>
            <a:ext cx="10018713" cy="1014548"/>
          </a:xfrm>
        </p:spPr>
        <p:txBody>
          <a:bodyPr/>
          <a:lstStyle/>
          <a:p>
            <a:r>
              <a:rPr lang="en-US" sz="3600" b="1" dirty="0"/>
              <a:t>DESIGN DIAGRAM</a:t>
            </a:r>
            <a:endParaRPr lang="en-IN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" y="878733"/>
            <a:ext cx="12107308" cy="556411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9149" y="6442852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6585" y="6498285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4318" y="6488668"/>
            <a:ext cx="22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No:- 2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808" y="0"/>
            <a:ext cx="10018713" cy="1208314"/>
          </a:xfrm>
        </p:spPr>
        <p:txBody>
          <a:bodyPr/>
          <a:lstStyle/>
          <a:p>
            <a:r>
              <a:rPr lang="en-US" sz="3600" b="1" dirty="0"/>
              <a:t>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67" y="983673"/>
            <a:ext cx="10834245" cy="5028105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Raspberry Pi 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Node MCU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Graphic Card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Geforce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GTX 1060 6gb VRAM)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Relay  5V || 230V 10A x 4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EEG/ECG Sensor 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sensor, LDR, Humidity Sensor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3023" y="6260290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0459" y="6260290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808" y="0"/>
            <a:ext cx="10018713" cy="1208314"/>
          </a:xfrm>
        </p:spPr>
        <p:txBody>
          <a:bodyPr/>
          <a:lstStyle/>
          <a:p>
            <a:r>
              <a:rPr lang="en-US" sz="3600" b="1" dirty="0"/>
              <a:t>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412" y="983673"/>
            <a:ext cx="10834245" cy="5028105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Aurduino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IFTTT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3023" y="6260290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0459" y="6260290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MODULE I –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EMOTION RECOGNITION MODE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Connected Webcam is used to detect emotion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Face and facial landmarks are used to identify emotion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According to emotion profiles are switched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profile contain different tasks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4997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MODULE II –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NEURAL INTERFACE MODE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25492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 EEG Sensor to Interface with Brain to Carry brain wave signals to raspberry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Modulation of waves carries different instruction to raspberry pi to perform different tasks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EEG sensor is tuned to detect beta waves which deals with consciousness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According to wave modulation profiles are switched </a:t>
            </a:r>
          </a:p>
          <a:p>
            <a:endParaRPr lang="en-US" sz="2000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2256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776" y="86496"/>
            <a:ext cx="6197733" cy="1752599"/>
          </a:xfrm>
        </p:spPr>
        <p:txBody>
          <a:bodyPr/>
          <a:lstStyle/>
          <a:p>
            <a:r>
              <a:rPr lang="en-IN" b="1" dirty="0"/>
              <a:t>Result Analysis - Module I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338" y="6275585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92135" y="1821844"/>
            <a:ext cx="10018713" cy="3124201"/>
          </a:xfrm>
        </p:spPr>
        <p:txBody>
          <a:bodyPr/>
          <a:lstStyle/>
          <a:p>
            <a:r>
              <a:rPr lang="en-IN" dirty="0"/>
              <a:t>The face has been detected.</a:t>
            </a:r>
          </a:p>
          <a:p>
            <a:endParaRPr lang="en-IN" dirty="0"/>
          </a:p>
          <a:p>
            <a:r>
              <a:rPr lang="en-IN" dirty="0"/>
              <a:t>The landmarks have been plotted successfully.</a:t>
            </a:r>
          </a:p>
          <a:p>
            <a:endParaRPr lang="en-IN" dirty="0"/>
          </a:p>
          <a:p>
            <a:r>
              <a:rPr lang="en-IN" dirty="0"/>
              <a:t>The system is able to identify the type of emotion on the users face.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776" y="-398429"/>
            <a:ext cx="6183879" cy="1752599"/>
          </a:xfrm>
        </p:spPr>
        <p:txBody>
          <a:bodyPr/>
          <a:lstStyle/>
          <a:p>
            <a:r>
              <a:rPr lang="en-IN" b="1" dirty="0"/>
              <a:t>Result Analysis – Module I</a:t>
            </a:r>
            <a:endParaRPr lang="en-US" b="1" dirty="0"/>
          </a:p>
        </p:txBody>
      </p:sp>
      <p:pic>
        <p:nvPicPr>
          <p:cNvPr id="6" name="Content Placeholder 5" descr="WhatsApp Image 2021-06-11 at 10.22.38 PM (1).jpeg"/>
          <p:cNvPicPr>
            <a:picLocks noGrp="1" noChangeAspect="1"/>
          </p:cNvPicPr>
          <p:nvPr>
            <p:ph idx="1"/>
          </p:nvPr>
        </p:nvPicPr>
        <p:blipFill>
          <a:blip r:embed="rId2"/>
          <a:srcRect l="23187" t="3965" r="4067" b="9621"/>
          <a:stretch>
            <a:fillRect/>
          </a:stretch>
        </p:blipFill>
        <p:spPr>
          <a:xfrm>
            <a:off x="2964873" y="1066800"/>
            <a:ext cx="6400800" cy="47521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0207" y="6284709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-27338" y="6275585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8132" y="5915377"/>
            <a:ext cx="22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No:- 3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860" y="12390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SMART AUTOMATION USING MACHINE LEARNING ALGORITHMS AND NEURAL INTERFACE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97007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9711" y="3522136"/>
            <a:ext cx="10558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Guided by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	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Ms.Shabna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M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         							 			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	Asst. Prof 									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	Dept. Of CSE									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	MGM college of engineering &amp; pharmaceutical sciences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	Valanchery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9146" y="4098784"/>
            <a:ext cx="1137458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 </a:t>
            </a:r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Presented By,  </a:t>
            </a:r>
          </a:p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Akshay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Sankar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Hafeed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Minhaj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Fasalu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b="1" dirty="0"/>
              <a:t>				 		</a:t>
            </a:r>
          </a:p>
          <a:p>
            <a:r>
              <a:rPr lang="en-IN" b="1" dirty="0"/>
              <a:t>	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208252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 Analysis - Module II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system is able to detect the beta waves from the brain</a:t>
            </a:r>
          </a:p>
          <a:p>
            <a:endParaRPr lang="en-IN" dirty="0"/>
          </a:p>
          <a:p>
            <a:r>
              <a:rPr lang="en-IN" dirty="0"/>
              <a:t>The values are matched with predefined values in the system</a:t>
            </a:r>
          </a:p>
          <a:p>
            <a:endParaRPr lang="en-IN" dirty="0"/>
          </a:p>
          <a:p>
            <a:r>
              <a:rPr lang="en-IN" dirty="0"/>
              <a:t>The system then automates the required tasks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3023" y="6260290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-27338" y="6275585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 Analysis - Module II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668739"/>
            <a:ext cx="10018712" cy="312072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828479" y="5915377"/>
            <a:ext cx="370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No:- 4 Attention Level </a:t>
            </a:r>
            <a:r>
              <a:rPr lang="en-US" dirty="0" smtClean="0"/>
              <a:t>Graph From ECG Sensor</a:t>
            </a:r>
            <a:endParaRPr lang="en-IN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-27338" y="627558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096" y="-450310"/>
            <a:ext cx="10018713" cy="1752599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</a:p>
        </p:txBody>
      </p:sp>
      <p:pic>
        <p:nvPicPr>
          <p:cNvPr id="9" name="Content Placeholder 8" descr="WhatsApp Image 2021-06-11 at 10.22.3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32" y="1136071"/>
            <a:ext cx="6714331" cy="503574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3023" y="6260290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-27338" y="6275585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3069" y="6275585"/>
            <a:ext cx="22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No:- 5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8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096" y="-450310"/>
            <a:ext cx="10018713" cy="1752599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3023" y="6260290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WhatsApp Image 2021-06-11 at 10.22.37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1007919"/>
            <a:ext cx="6982691" cy="5237018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-27338" y="6275585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3069" y="6275585"/>
            <a:ext cx="22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No:- 6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8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r>
              <a:rPr lang="en-IN"/>
              <a:t> &amp; 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705" y="2438399"/>
            <a:ext cx="10018713" cy="3124201"/>
          </a:xfrm>
        </p:spPr>
        <p:txBody>
          <a:bodyPr>
            <a:noAutofit/>
          </a:bodyPr>
          <a:lstStyle/>
          <a:p>
            <a:r>
              <a:rPr lang="en-US" sz="1800" dirty="0"/>
              <a:t>An Intelligent System that controls Usage of Electricity</a:t>
            </a:r>
          </a:p>
          <a:p>
            <a:r>
              <a:rPr lang="en-US" sz="1800" dirty="0"/>
              <a:t>Easiness &amp; Comfort to Users</a:t>
            </a:r>
          </a:p>
          <a:p>
            <a:r>
              <a:rPr lang="en-US" sz="1800" dirty="0"/>
              <a:t>Manual Control is brought to Zero</a:t>
            </a:r>
            <a:endParaRPr lang="en-IN" sz="1800" dirty="0"/>
          </a:p>
          <a:p>
            <a:pPr marL="0" indent="0">
              <a:buNone/>
            </a:pPr>
            <a:r>
              <a:rPr lang="en-IN" sz="1800" b="1" u="sng" dirty="0"/>
              <a:t>Future Applications</a:t>
            </a:r>
            <a:endParaRPr lang="en-US" sz="1800" b="1" u="sng" dirty="0"/>
          </a:p>
          <a:p>
            <a:r>
              <a:rPr lang="en-IN" sz="1800" dirty="0"/>
              <a:t>Neural Interface</a:t>
            </a:r>
          </a:p>
          <a:p>
            <a:pPr lvl="1"/>
            <a:r>
              <a:rPr lang="en-IN" sz="1800" dirty="0" err="1"/>
              <a:t>BrainWave</a:t>
            </a:r>
            <a:r>
              <a:rPr lang="en-IN" sz="1800" dirty="0"/>
              <a:t> Controlled Video Editing Using Macros</a:t>
            </a:r>
          </a:p>
          <a:p>
            <a:pPr lvl="1"/>
            <a:r>
              <a:rPr lang="en-IN" sz="1800" dirty="0"/>
              <a:t>Automation Solution</a:t>
            </a:r>
          </a:p>
          <a:p>
            <a:pPr lvl="1"/>
            <a:r>
              <a:rPr lang="en-IN" sz="1800" dirty="0" err="1"/>
              <a:t>BrainWave</a:t>
            </a:r>
            <a:r>
              <a:rPr lang="en-IN" sz="1800" dirty="0"/>
              <a:t> Computing</a:t>
            </a:r>
          </a:p>
          <a:p>
            <a:pPr lvl="1"/>
            <a:r>
              <a:rPr lang="en-IN" sz="1800" dirty="0"/>
              <a:t>Gesture Controlled Automation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440" y="6275585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-27338" y="6275585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968" y="2788178"/>
            <a:ext cx="10131425" cy="364913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Minaee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Abdolrashidi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Minaee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Shervin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Amirali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Abdolrashidi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”Deep-Emotion: Facial Expression Recognition Using Attentional Convolutional Network.”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arXiv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preprint arXiv:1902.01019 (2019).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www.youtube.com/watch?v=DtBu1u5aBsc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Emotion Recognition Training.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Stack Overflow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Hackster.io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https://neuralink.com/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7226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-27338" y="6275585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768" y="2589068"/>
            <a:ext cx="3546763" cy="14562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0669"/>
            <a:ext cx="10018713" cy="895442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936" y="1925903"/>
            <a:ext cx="10018713" cy="396550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OBJECTIVE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LITERATURE SURVEY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EXISTING SYSTEM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PROPOSED SYSTEM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SYSTEM ARCHITECTURE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DESIGN DIAGRAM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REQUIREMENTS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MODULES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RESULT ANALYSIS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CONCLUSION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I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133879" y="6250308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964" y="414865"/>
            <a:ext cx="10131425" cy="145626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04" y="1536424"/>
            <a:ext cx="10131425" cy="4189461"/>
          </a:xfrm>
        </p:spPr>
        <p:txBody>
          <a:bodyPr>
            <a:no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Smart Home Systems are the subset of everyday computing.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this application is controlled by machine intelligence to provide circumstance-aware settings.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we define an improved Home automation system using multiple machine learning algorithms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1642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48381" y="6247292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833253"/>
            <a:ext cx="9930536" cy="202276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bring Strict Power Control and Save Energy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Achieve an intelligent control system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Bring Down the Manual Setting to Zero With Intelligent Control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370449" y="6206834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7842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002" y="270163"/>
            <a:ext cx="10018713" cy="1752599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49780"/>
              </p:ext>
            </p:extLst>
          </p:nvPr>
        </p:nvGraphicFramePr>
        <p:xfrm>
          <a:off x="1380037" y="1913467"/>
          <a:ext cx="10131424" cy="42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09">
                  <a:extLst>
                    <a:ext uri="{9D8B030D-6E8A-4147-A177-3AD203B41FA5}">
                      <a16:colId xmlns:a16="http://schemas.microsoft.com/office/drawing/2014/main" val="1580398663"/>
                    </a:ext>
                  </a:extLst>
                </a:gridCol>
                <a:gridCol w="4047403">
                  <a:extLst>
                    <a:ext uri="{9D8B030D-6E8A-4147-A177-3AD203B41FA5}">
                      <a16:colId xmlns:a16="http://schemas.microsoft.com/office/drawing/2014/main" val="96452791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72350329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609794236"/>
                    </a:ext>
                  </a:extLst>
                </a:gridCol>
              </a:tblGrid>
              <a:tr h="287192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67348"/>
                  </a:ext>
                </a:extLst>
              </a:tr>
              <a:tr h="10506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Energy Efficient Home Automation System Using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Manual Control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Only Have A Web Based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Learning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35262"/>
                  </a:ext>
                </a:extLst>
              </a:tr>
              <a:tr h="119755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-learning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 intelligent self learning system for home automation using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Manual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Learning</a:t>
                      </a:r>
                      <a:r>
                        <a:rPr lang="en-US" baseline="0" dirty="0"/>
                        <a:t>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Uses Less</a:t>
                      </a:r>
                      <a:r>
                        <a:rPr lang="en-US" baseline="0" dirty="0"/>
                        <a:t> Accurate Learning Algorithm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44685"/>
                  </a:ext>
                </a:extLst>
              </a:tr>
              <a:tr h="16810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Enhanced Smart Home Automation System based on Internet of Things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Manual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 Based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Controlled By Anywhere In The World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A Learning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</a:t>
                      </a:r>
                      <a:r>
                        <a:rPr lang="en-US" baseline="0" dirty="0"/>
                        <a:t> Not Have Web Capability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1891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5878" y="6360835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5319D-3415-4051-B486-C8D0531025F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22254" y="6360834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9356" y="6208435"/>
            <a:ext cx="22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No:-1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0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208" y="353291"/>
            <a:ext cx="10018713" cy="175259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904433"/>
              </p:ext>
            </p:extLst>
          </p:nvPr>
        </p:nvGraphicFramePr>
        <p:xfrm>
          <a:off x="1427955" y="1892011"/>
          <a:ext cx="10131424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82">
                  <a:extLst>
                    <a:ext uri="{9D8B030D-6E8A-4147-A177-3AD203B41FA5}">
                      <a16:colId xmlns:a16="http://schemas.microsoft.com/office/drawing/2014/main" val="1991998085"/>
                    </a:ext>
                  </a:extLst>
                </a:gridCol>
                <a:gridCol w="3978130">
                  <a:extLst>
                    <a:ext uri="{9D8B030D-6E8A-4147-A177-3AD203B41FA5}">
                      <a16:colId xmlns:a16="http://schemas.microsoft.com/office/drawing/2014/main" val="207072524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69764047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470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1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Enabling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automation using local clouds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</a:t>
                      </a:r>
                      <a:r>
                        <a:rPr lang="en-US" baseline="0" dirty="0"/>
                        <a:t> Manual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range of IOT Device Capabilities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AND WEB Based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Internet Is Requirement For</a:t>
                      </a:r>
                      <a:r>
                        <a:rPr lang="en-US" baseline="0" dirty="0"/>
                        <a:t> Connecting More Device Inoperability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1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 Automation using Machine Learning Algorithms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Manual Control Required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App or Web Based Apps Required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 Learning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Facial Recognition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Internet Is Not A Mandatory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Must Depend On Some Manual Control Until System Learns User Pattern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76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1297" y="6286211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2008" y="6286211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6693" y="6375703"/>
            <a:ext cx="22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No:-2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0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366" y="624224"/>
            <a:ext cx="10131425" cy="1456267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366" y="2504592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Traditional home automation systems that provide only remote access and control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are not that effective in terms of being ‘smart’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Lot of Manual Control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an interface for operation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Efficient</a:t>
            </a:r>
          </a:p>
          <a:p>
            <a:endParaRPr lang="en-US" sz="2000" dirty="0"/>
          </a:p>
          <a:p>
            <a:endParaRPr lang="en-IN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21804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9624" y="622068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 – Emotion Recognition Mode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094" y="2133599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Proposed System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Haarcascade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Classifier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Supervised Learning,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categorizes new examples.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use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Haarcascade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recognize facial expression, we extract facial landmark key points first and then it is given to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Haarcasacade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classifier to detect user’s mood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7225" y="6215061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5319D-3415-4051-B486-C8D0531025F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6129" y="6215060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12-07-2021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5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836</Words>
  <Application>Microsoft Office PowerPoint</Application>
  <PresentationFormat>Widescreen</PresentationFormat>
  <Paragraphs>243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Parallax</vt:lpstr>
      <vt:lpstr>WELCOME</vt:lpstr>
      <vt:lpstr>SMART AUTOMATION USING MACHINE LEARNING ALGORITHMS AND NEURAL INTERFACE</vt:lpstr>
      <vt:lpstr>CONTENTS</vt:lpstr>
      <vt:lpstr>INTRODUCTION</vt:lpstr>
      <vt:lpstr>OBJECTIVE</vt:lpstr>
      <vt:lpstr>LITERATURE SURVEY</vt:lpstr>
      <vt:lpstr>LITERATURE SURVEY</vt:lpstr>
      <vt:lpstr>EXISTING SYSTEM</vt:lpstr>
      <vt:lpstr>PROPOSED SYSTEM – Emotion Recognition Mode</vt:lpstr>
      <vt:lpstr>PROPOSED SYSTEM – Emotion Recognition Mode</vt:lpstr>
      <vt:lpstr>PROPOSED SYSTEM – Neural Interface Mode</vt:lpstr>
      <vt:lpstr>SYSTEM ARCHITECTURE</vt:lpstr>
      <vt:lpstr>DESIGN DIAGRAM</vt:lpstr>
      <vt:lpstr>REQUIREMENTS</vt:lpstr>
      <vt:lpstr>REQUIREMENTS</vt:lpstr>
      <vt:lpstr>MODULE I – EMOTION RECOGNITION MODE</vt:lpstr>
      <vt:lpstr>MODULE II – NEURAL INTERFACE MODE</vt:lpstr>
      <vt:lpstr>Result Analysis - Module I</vt:lpstr>
      <vt:lpstr>Result Analysis – Module I</vt:lpstr>
      <vt:lpstr>Result Analysis - Module II</vt:lpstr>
      <vt:lpstr>Result Analysis - Module II</vt:lpstr>
      <vt:lpstr>Setup</vt:lpstr>
      <vt:lpstr>Setup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Arora</dc:creator>
  <cp:lastModifiedBy>Razor</cp:lastModifiedBy>
  <cp:revision>116</cp:revision>
  <dcterms:created xsi:type="dcterms:W3CDTF">2020-11-07T15:05:47Z</dcterms:created>
  <dcterms:modified xsi:type="dcterms:W3CDTF">2021-07-13T04:33:55Z</dcterms:modified>
</cp:coreProperties>
</file>