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7" r:id="rId7"/>
    <p:sldId id="260" r:id="rId8"/>
    <p:sldId id="264" r:id="rId9"/>
    <p:sldId id="268" r:id="rId10"/>
    <p:sldId id="271" r:id="rId11"/>
    <p:sldId id="272" r:id="rId12"/>
    <p:sldId id="263" r:id="rId13"/>
    <p:sldId id="262" r:id="rId14"/>
    <p:sldId id="273" r:id="rId15"/>
    <p:sldId id="269" r:id="rId16"/>
    <p:sldId id="265" r:id="rId17"/>
    <p:sldId id="278" r:id="rId18"/>
    <p:sldId id="270" r:id="rId19"/>
    <p:sldId id="274" r:id="rId20"/>
    <p:sldId id="275" r:id="rId21"/>
    <p:sldId id="276" r:id="rId22"/>
    <p:sldId id="277"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9/25/2019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9/25/2019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9/25/2019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9/25/2019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9/25/2019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9/25/2019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93BE-6275-403D-81FF-77E1F28137CA}"/>
              </a:ext>
            </a:extLst>
          </p:cNvPr>
          <p:cNvSpPr>
            <a:spLocks noGrp="1"/>
          </p:cNvSpPr>
          <p:nvPr>
            <p:ph type="ctrTitle"/>
          </p:nvPr>
        </p:nvSpPr>
        <p:spPr>
          <a:xfrm>
            <a:off x="609600" y="684339"/>
            <a:ext cx="10581399" cy="1825096"/>
          </a:xfrm>
        </p:spPr>
        <p:txBody>
          <a:bodyPr/>
          <a:lstStyle/>
          <a:p>
            <a:r>
              <a:rPr lang="en-US" dirty="0"/>
              <a:t>Safe driver prediction</a:t>
            </a:r>
          </a:p>
        </p:txBody>
      </p:sp>
      <p:sp>
        <p:nvSpPr>
          <p:cNvPr id="3" name="Subtitle 2">
            <a:extLst>
              <a:ext uri="{FF2B5EF4-FFF2-40B4-BE49-F238E27FC236}">
                <a16:creationId xmlns:a16="http://schemas.microsoft.com/office/drawing/2014/main" id="{2013AE00-68F4-4FA1-9E88-3041D3BB9EC2}"/>
              </a:ext>
            </a:extLst>
          </p:cNvPr>
          <p:cNvSpPr>
            <a:spLocks noGrp="1"/>
          </p:cNvSpPr>
          <p:nvPr>
            <p:ph type="subTitle" idx="1"/>
          </p:nvPr>
        </p:nvSpPr>
        <p:spPr>
          <a:xfrm>
            <a:off x="1371600" y="2823818"/>
            <a:ext cx="9448800" cy="2530060"/>
          </a:xfrm>
        </p:spPr>
        <p:txBody>
          <a:bodyPr>
            <a:normAutofit/>
          </a:bodyPr>
          <a:lstStyle/>
          <a:p>
            <a:r>
              <a:rPr lang="en-US" dirty="0"/>
              <a:t>Team member</a:t>
            </a:r>
          </a:p>
          <a:p>
            <a:endParaRPr lang="en-US" dirty="0"/>
          </a:p>
          <a:p>
            <a:r>
              <a:rPr lang="en-US" dirty="0"/>
              <a:t>1) QUEK YAO JING                                       (B031810136</a:t>
            </a:r>
            <a:r>
              <a:rPr lang="en-US"/>
              <a:t>) </a:t>
            </a:r>
            <a:endParaRPr lang="en-US" dirty="0"/>
          </a:p>
          <a:p>
            <a:r>
              <a:rPr lang="en-US" dirty="0"/>
              <a:t>2) NOR HAQKIEM BIN HAMDAN                  (B031810172)</a:t>
            </a:r>
          </a:p>
          <a:p>
            <a:r>
              <a:rPr lang="en-US" dirty="0"/>
              <a:t>3) MOHAMAD FIRDAUS BIN MOHD JAFRI   (B031810072)</a:t>
            </a:r>
          </a:p>
          <a:p>
            <a:r>
              <a:rPr lang="en-US" dirty="0"/>
              <a:t>4) AMIRAH NABILAH BT AHMAD NAZARI     (B031810113)</a:t>
            </a:r>
          </a:p>
          <a:p>
            <a:endParaRPr lang="en-US" dirty="0"/>
          </a:p>
          <a:p>
            <a:endParaRPr lang="en-US" dirty="0"/>
          </a:p>
        </p:txBody>
      </p:sp>
    </p:spTree>
    <p:extLst>
      <p:ext uri="{BB962C8B-B14F-4D97-AF65-F5344CB8AC3E}">
        <p14:creationId xmlns:p14="http://schemas.microsoft.com/office/powerpoint/2010/main" val="3146630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DDFF-1890-4546-80F3-549B18E5C311}"/>
              </a:ext>
            </a:extLst>
          </p:cNvPr>
          <p:cNvSpPr>
            <a:spLocks noGrp="1"/>
          </p:cNvSpPr>
          <p:nvPr>
            <p:ph type="title"/>
          </p:nvPr>
        </p:nvSpPr>
        <p:spPr>
          <a:xfrm>
            <a:off x="2987969" y="0"/>
            <a:ext cx="8610600" cy="1293028"/>
          </a:xfrm>
        </p:spPr>
        <p:txBody>
          <a:bodyPr/>
          <a:lstStyle/>
          <a:p>
            <a:r>
              <a:rPr lang="en-US" dirty="0"/>
              <a:t>Tools</a:t>
            </a:r>
            <a:br>
              <a:rPr lang="en-US" dirty="0"/>
            </a:br>
            <a:r>
              <a:rPr lang="en-US" dirty="0"/>
              <a:t>(</a:t>
            </a:r>
            <a:r>
              <a:rPr lang="en-US" dirty="0" err="1"/>
              <a:t>daus</a:t>
            </a:r>
            <a:r>
              <a:rPr lang="en-US" dirty="0"/>
              <a:t>)</a:t>
            </a:r>
          </a:p>
        </p:txBody>
      </p:sp>
      <p:sp>
        <p:nvSpPr>
          <p:cNvPr id="3" name="Content Placeholder 2">
            <a:extLst>
              <a:ext uri="{FF2B5EF4-FFF2-40B4-BE49-F238E27FC236}">
                <a16:creationId xmlns:a16="http://schemas.microsoft.com/office/drawing/2014/main" id="{6F4B447D-731B-4D00-8021-C613711945B2}"/>
              </a:ext>
            </a:extLst>
          </p:cNvPr>
          <p:cNvSpPr>
            <a:spLocks noGrp="1"/>
          </p:cNvSpPr>
          <p:nvPr>
            <p:ph idx="1"/>
          </p:nvPr>
        </p:nvSpPr>
        <p:spPr>
          <a:xfrm>
            <a:off x="671262" y="1681611"/>
            <a:ext cx="11068878" cy="4853223"/>
          </a:xfrm>
        </p:spPr>
        <p:txBody>
          <a:bodyPr/>
          <a:lstStyle/>
          <a:p>
            <a:pPr>
              <a:buFont typeface="Wingdings" panose="05000000000000000000" pitchFamily="2" charset="2"/>
              <a:buChar char="q"/>
            </a:pPr>
            <a:r>
              <a:rPr lang="en-US" b="1" dirty="0"/>
              <a:t> Data Exploration</a:t>
            </a:r>
          </a:p>
          <a:p>
            <a:pPr marL="0" indent="0">
              <a:buNone/>
            </a:pPr>
            <a:r>
              <a:rPr lang="en-US" dirty="0"/>
              <a:t>    a data analyst uses visual exploration to understand what is in a dataset and the characteristics of the data</a:t>
            </a:r>
          </a:p>
          <a:p>
            <a:pPr marL="0" indent="0">
              <a:buNone/>
            </a:pPr>
            <a:endParaRPr lang="en-US" dirty="0"/>
          </a:p>
          <a:p>
            <a:pPr marL="0" indent="0">
              <a:buNone/>
            </a:pPr>
            <a:r>
              <a:rPr lang="en-US" dirty="0"/>
              <a:t>    </a:t>
            </a:r>
            <a:r>
              <a:rPr lang="en-US" dirty="0" err="1"/>
              <a:t>i</a:t>
            </a:r>
            <a:r>
              <a:rPr lang="en-US" dirty="0"/>
              <a:t>) BOXPLOT</a:t>
            </a:r>
          </a:p>
          <a:p>
            <a:pPr marL="0" indent="0">
              <a:buNone/>
            </a:pPr>
            <a:endParaRPr lang="en-US" dirty="0"/>
          </a:p>
        </p:txBody>
      </p:sp>
      <p:pic>
        <p:nvPicPr>
          <p:cNvPr id="4" name="Picture 3">
            <a:extLst>
              <a:ext uri="{FF2B5EF4-FFF2-40B4-BE49-F238E27FC236}">
                <a16:creationId xmlns:a16="http://schemas.microsoft.com/office/drawing/2014/main" id="{CBA32C1D-B9AB-4F4B-AD44-981FCC8D3765}"/>
              </a:ext>
            </a:extLst>
          </p:cNvPr>
          <p:cNvPicPr/>
          <p:nvPr/>
        </p:nvPicPr>
        <p:blipFill>
          <a:blip r:embed="rId2">
            <a:extLst>
              <a:ext uri="{28A0092B-C50C-407E-A947-70E740481C1C}">
                <a14:useLocalDpi xmlns:a14="http://schemas.microsoft.com/office/drawing/2010/main" val="0"/>
              </a:ext>
            </a:extLst>
          </a:blip>
          <a:stretch>
            <a:fillRect/>
          </a:stretch>
        </p:blipFill>
        <p:spPr>
          <a:xfrm>
            <a:off x="1068060" y="3784488"/>
            <a:ext cx="3839817" cy="2232889"/>
          </a:xfrm>
          <a:prstGeom prst="rect">
            <a:avLst/>
          </a:prstGeom>
        </p:spPr>
      </p:pic>
      <p:sp>
        <p:nvSpPr>
          <p:cNvPr id="5" name="TextBox 4">
            <a:extLst>
              <a:ext uri="{FF2B5EF4-FFF2-40B4-BE49-F238E27FC236}">
                <a16:creationId xmlns:a16="http://schemas.microsoft.com/office/drawing/2014/main" id="{117F17EF-7363-47BD-B637-BDED13D96193}"/>
              </a:ext>
            </a:extLst>
          </p:cNvPr>
          <p:cNvSpPr txBox="1"/>
          <p:nvPr/>
        </p:nvSpPr>
        <p:spPr>
          <a:xfrm>
            <a:off x="685800" y="6211669"/>
            <a:ext cx="6481261" cy="646331"/>
          </a:xfrm>
          <a:prstGeom prst="rect">
            <a:avLst/>
          </a:prstGeom>
          <a:noFill/>
        </p:spPr>
        <p:txBody>
          <a:bodyPr wrap="none" rtlCol="0">
            <a:spAutoFit/>
          </a:bodyPr>
          <a:lstStyle/>
          <a:p>
            <a:r>
              <a:rPr lang="en-US" dirty="0"/>
              <a:t>Figure 3: Diagram shows there’s an outlier in the boxplot.</a:t>
            </a:r>
          </a:p>
          <a:p>
            <a:endParaRPr lang="en-US" dirty="0"/>
          </a:p>
        </p:txBody>
      </p:sp>
      <p:sp>
        <p:nvSpPr>
          <p:cNvPr id="7" name="TextBox 6">
            <a:extLst>
              <a:ext uri="{FF2B5EF4-FFF2-40B4-BE49-F238E27FC236}">
                <a16:creationId xmlns:a16="http://schemas.microsoft.com/office/drawing/2014/main" id="{4DE698FB-7BFF-4167-8160-E8CDBCA7C306}"/>
              </a:ext>
            </a:extLst>
          </p:cNvPr>
          <p:cNvSpPr txBox="1"/>
          <p:nvPr/>
        </p:nvSpPr>
        <p:spPr>
          <a:xfrm>
            <a:off x="4942900" y="3903345"/>
            <a:ext cx="7249100" cy="2308324"/>
          </a:xfrm>
          <a:prstGeom prst="rect">
            <a:avLst/>
          </a:prstGeom>
          <a:noFill/>
        </p:spPr>
        <p:txBody>
          <a:bodyPr wrap="none" rtlCol="0">
            <a:spAutoFit/>
          </a:bodyPr>
          <a:lstStyle/>
          <a:p>
            <a:pPr marL="285750" indent="-285750">
              <a:buFont typeface="Wingdings" panose="05000000000000000000" pitchFamily="2" charset="2"/>
              <a:buChar char="Ø"/>
            </a:pPr>
            <a:r>
              <a:rPr lang="en-US" dirty="0"/>
              <a:t>Boxplot is a standardized way of displaying the distribution of</a:t>
            </a:r>
          </a:p>
          <a:p>
            <a:r>
              <a:rPr lang="en-US" dirty="0"/>
              <a:t> data based on a five number summary </a:t>
            </a:r>
          </a:p>
          <a:p>
            <a:r>
              <a:rPr lang="en-US" dirty="0"/>
              <a:t>(“minimum”, first quartile (Q1), median, </a:t>
            </a:r>
          </a:p>
          <a:p>
            <a:r>
              <a:rPr lang="en-US" dirty="0"/>
              <a:t>third quartile (Q3), and “maximum”). </a:t>
            </a:r>
          </a:p>
          <a:p>
            <a:endParaRPr lang="en-US" dirty="0"/>
          </a:p>
          <a:p>
            <a:pPr marL="285750" indent="-285750">
              <a:buFont typeface="Wingdings" panose="05000000000000000000" pitchFamily="2" charset="2"/>
              <a:buChar char="Ø"/>
            </a:pPr>
            <a:r>
              <a:rPr lang="en-US" dirty="0"/>
              <a:t>It can tell you about your outliers and what their values are</a:t>
            </a:r>
          </a:p>
          <a:p>
            <a:endParaRPr lang="en-US" dirty="0"/>
          </a:p>
          <a:p>
            <a:endParaRPr lang="en-US" dirty="0"/>
          </a:p>
        </p:txBody>
      </p:sp>
    </p:spTree>
    <p:extLst>
      <p:ext uri="{BB962C8B-B14F-4D97-AF65-F5344CB8AC3E}">
        <p14:creationId xmlns:p14="http://schemas.microsoft.com/office/powerpoint/2010/main" val="74704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7AE33D-EBD8-461B-8F1C-44899C37999F}"/>
              </a:ext>
            </a:extLst>
          </p:cNvPr>
          <p:cNvSpPr>
            <a:spLocks noGrp="1"/>
          </p:cNvSpPr>
          <p:nvPr>
            <p:ph idx="1"/>
          </p:nvPr>
        </p:nvSpPr>
        <p:spPr>
          <a:xfrm>
            <a:off x="685800" y="1607706"/>
            <a:ext cx="10820400" cy="4984163"/>
          </a:xfrm>
        </p:spPr>
        <p:txBody>
          <a:bodyPr/>
          <a:lstStyle/>
          <a:p>
            <a:pPr marL="0" indent="0">
              <a:buNone/>
            </a:pPr>
            <a:r>
              <a:rPr lang="en-US" dirty="0"/>
              <a:t>ii) HISTOGRAM</a:t>
            </a:r>
          </a:p>
          <a:p>
            <a:pPr marL="0" indent="0">
              <a:buNone/>
            </a:pPr>
            <a:r>
              <a:rPr lang="en-US" dirty="0"/>
              <a:t>    </a:t>
            </a:r>
          </a:p>
        </p:txBody>
      </p:sp>
      <p:pic>
        <p:nvPicPr>
          <p:cNvPr id="4" name="Picture 3">
            <a:extLst>
              <a:ext uri="{FF2B5EF4-FFF2-40B4-BE49-F238E27FC236}">
                <a16:creationId xmlns:a16="http://schemas.microsoft.com/office/drawing/2014/main" id="{EDC4E46E-233D-4CBB-8280-E5129FFD2A34}"/>
              </a:ext>
            </a:extLst>
          </p:cNvPr>
          <p:cNvPicPr/>
          <p:nvPr/>
        </p:nvPicPr>
        <p:blipFill>
          <a:blip r:embed="rId2"/>
          <a:stretch>
            <a:fillRect/>
          </a:stretch>
        </p:blipFill>
        <p:spPr>
          <a:xfrm>
            <a:off x="549322" y="2254219"/>
            <a:ext cx="5420435" cy="3691135"/>
          </a:xfrm>
          <a:prstGeom prst="rect">
            <a:avLst/>
          </a:prstGeom>
        </p:spPr>
      </p:pic>
      <p:sp>
        <p:nvSpPr>
          <p:cNvPr id="6" name="TextBox 5">
            <a:extLst>
              <a:ext uri="{FF2B5EF4-FFF2-40B4-BE49-F238E27FC236}">
                <a16:creationId xmlns:a16="http://schemas.microsoft.com/office/drawing/2014/main" id="{A90CE65A-AD8F-4ABD-B0CE-C2F95FBF052E}"/>
              </a:ext>
            </a:extLst>
          </p:cNvPr>
          <p:cNvSpPr txBox="1"/>
          <p:nvPr/>
        </p:nvSpPr>
        <p:spPr>
          <a:xfrm>
            <a:off x="6222245" y="2338444"/>
            <a:ext cx="5998758" cy="3139321"/>
          </a:xfrm>
          <a:prstGeom prst="rect">
            <a:avLst/>
          </a:prstGeom>
          <a:noFill/>
        </p:spPr>
        <p:txBody>
          <a:bodyPr wrap="none" rtlCol="0">
            <a:spAutoFit/>
          </a:bodyPr>
          <a:lstStyle/>
          <a:p>
            <a:pPr marL="285750" indent="-285750">
              <a:buFont typeface="Wingdings" panose="05000000000000000000" pitchFamily="2" charset="2"/>
              <a:buChar char="Ø"/>
            </a:pPr>
            <a:r>
              <a:rPr lang="en-US" dirty="0"/>
              <a:t>A graphical display of data using bars of different</a:t>
            </a:r>
          </a:p>
          <a:p>
            <a:r>
              <a:rPr lang="en-US" dirty="0"/>
              <a:t> heights</a:t>
            </a:r>
          </a:p>
          <a:p>
            <a:endParaRPr lang="en-US" dirty="0"/>
          </a:p>
          <a:p>
            <a:pPr marL="285750" indent="-285750">
              <a:buFont typeface="Wingdings" panose="05000000000000000000" pitchFamily="2" charset="2"/>
              <a:buChar char="Ø"/>
            </a:pPr>
            <a:r>
              <a:rPr lang="en-US" dirty="0"/>
              <a:t>Each bar groups numbers into ranges</a:t>
            </a:r>
          </a:p>
          <a:p>
            <a:endParaRPr lang="en-US" dirty="0"/>
          </a:p>
          <a:p>
            <a:endParaRPr lang="en-US" dirty="0"/>
          </a:p>
          <a:p>
            <a:pPr marL="285750" indent="-285750">
              <a:buFont typeface="Wingdings" panose="05000000000000000000" pitchFamily="2" charset="2"/>
              <a:buChar char="Ø"/>
            </a:pPr>
            <a:r>
              <a:rPr lang="en-US" dirty="0"/>
              <a:t>Taller bars show that more data falls in that range</a:t>
            </a:r>
          </a:p>
          <a:p>
            <a:endParaRPr lang="en-US" dirty="0"/>
          </a:p>
          <a:p>
            <a:pPr marL="285750" indent="-285750">
              <a:buFont typeface="Wingdings" panose="05000000000000000000" pitchFamily="2" charset="2"/>
              <a:buChar char="Ø"/>
            </a:pPr>
            <a:r>
              <a:rPr lang="en-US" dirty="0"/>
              <a:t>A histogram displays the shape and spread </a:t>
            </a:r>
          </a:p>
          <a:p>
            <a:r>
              <a:rPr lang="en-US" dirty="0"/>
              <a:t>of continuous sample data.</a:t>
            </a:r>
          </a:p>
          <a:p>
            <a:endParaRPr lang="en-US" dirty="0"/>
          </a:p>
        </p:txBody>
      </p:sp>
      <p:sp>
        <p:nvSpPr>
          <p:cNvPr id="7" name="TextBox 6">
            <a:extLst>
              <a:ext uri="{FF2B5EF4-FFF2-40B4-BE49-F238E27FC236}">
                <a16:creationId xmlns:a16="http://schemas.microsoft.com/office/drawing/2014/main" id="{4A6038DB-07B6-4977-97C2-579D96A8120A}"/>
              </a:ext>
            </a:extLst>
          </p:cNvPr>
          <p:cNvSpPr txBox="1"/>
          <p:nvPr/>
        </p:nvSpPr>
        <p:spPr>
          <a:xfrm>
            <a:off x="412845" y="6105609"/>
            <a:ext cx="7758855" cy="646331"/>
          </a:xfrm>
          <a:prstGeom prst="rect">
            <a:avLst/>
          </a:prstGeom>
          <a:noFill/>
        </p:spPr>
        <p:txBody>
          <a:bodyPr wrap="none" rtlCol="0">
            <a:spAutoFit/>
          </a:bodyPr>
          <a:lstStyle/>
          <a:p>
            <a:r>
              <a:rPr lang="en-US" dirty="0"/>
              <a:t>Figure 4: Diagram shows there’s an outlier in the histogram diagram.</a:t>
            </a:r>
          </a:p>
          <a:p>
            <a:endParaRPr lang="en-US" dirty="0"/>
          </a:p>
        </p:txBody>
      </p:sp>
    </p:spTree>
    <p:extLst>
      <p:ext uri="{BB962C8B-B14F-4D97-AF65-F5344CB8AC3E}">
        <p14:creationId xmlns:p14="http://schemas.microsoft.com/office/powerpoint/2010/main" val="3971464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F4900-23B9-4587-9990-2F0BD47AB792}"/>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49DB8351-EBBA-4F45-B796-39F069089832}"/>
              </a:ext>
            </a:extLst>
          </p:cNvPr>
          <p:cNvSpPr>
            <a:spLocks noGrp="1"/>
          </p:cNvSpPr>
          <p:nvPr>
            <p:ph idx="1"/>
          </p:nvPr>
        </p:nvSpPr>
        <p:spPr/>
        <p:txBody>
          <a:bodyPr/>
          <a:lstStyle/>
          <a:p>
            <a:pPr marL="0" lvl="0" indent="0">
              <a:buNone/>
            </a:pPr>
            <a:r>
              <a:rPr lang="en-US" b="1" dirty="0"/>
              <a:t>ii) Backward Elimination</a:t>
            </a:r>
          </a:p>
          <a:p>
            <a:pPr marL="0" lvl="0" indent="0">
              <a:buNone/>
            </a:pPr>
            <a:r>
              <a:rPr lang="en-US" b="1" dirty="0"/>
              <a:t>iii) Forward Elimination</a:t>
            </a:r>
            <a:endParaRPr lang="en-US" dirty="0"/>
          </a:p>
          <a:p>
            <a:pPr marL="0" lvl="0" indent="0">
              <a:buNone/>
            </a:pPr>
            <a:r>
              <a:rPr lang="en-US" b="1" dirty="0"/>
              <a:t>iv) Brute Force</a:t>
            </a:r>
          </a:p>
          <a:p>
            <a:pPr marL="0" indent="0">
              <a:buNone/>
            </a:pPr>
            <a:endParaRPr lang="en-US" dirty="0"/>
          </a:p>
        </p:txBody>
      </p:sp>
    </p:spTree>
    <p:extLst>
      <p:ext uri="{BB962C8B-B14F-4D97-AF65-F5344CB8AC3E}">
        <p14:creationId xmlns:p14="http://schemas.microsoft.com/office/powerpoint/2010/main" val="1829578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98B40-2D12-421D-B750-9116547EC65C}"/>
              </a:ext>
            </a:extLst>
          </p:cNvPr>
          <p:cNvSpPr>
            <a:spLocks noGrp="1"/>
          </p:cNvSpPr>
          <p:nvPr>
            <p:ph type="title"/>
          </p:nvPr>
        </p:nvSpPr>
        <p:spPr>
          <a:xfrm>
            <a:off x="2895600" y="287295"/>
            <a:ext cx="8610600" cy="1293028"/>
          </a:xfrm>
        </p:spPr>
        <p:txBody>
          <a:bodyPr/>
          <a:lstStyle/>
          <a:p>
            <a:r>
              <a:rPr lang="en-US" dirty="0"/>
              <a:t>Tools</a:t>
            </a:r>
            <a:br>
              <a:rPr lang="en-US" dirty="0"/>
            </a:br>
            <a:r>
              <a:rPr lang="en-US" dirty="0"/>
              <a:t>(AKEM)</a:t>
            </a:r>
          </a:p>
        </p:txBody>
      </p:sp>
      <p:sp>
        <p:nvSpPr>
          <p:cNvPr id="3" name="Content Placeholder 2">
            <a:extLst>
              <a:ext uri="{FF2B5EF4-FFF2-40B4-BE49-F238E27FC236}">
                <a16:creationId xmlns:a16="http://schemas.microsoft.com/office/drawing/2014/main" id="{EE7322A7-B875-4902-80BA-62773622C67D}"/>
              </a:ext>
            </a:extLst>
          </p:cNvPr>
          <p:cNvSpPr>
            <a:spLocks noGrp="1"/>
          </p:cNvSpPr>
          <p:nvPr>
            <p:ph idx="1"/>
          </p:nvPr>
        </p:nvSpPr>
        <p:spPr>
          <a:xfrm>
            <a:off x="685800" y="1416937"/>
            <a:ext cx="10820400" cy="5153768"/>
          </a:xfrm>
        </p:spPr>
        <p:txBody>
          <a:bodyPr/>
          <a:lstStyle/>
          <a:p>
            <a:pPr>
              <a:buFont typeface="Wingdings" panose="05000000000000000000" pitchFamily="2" charset="2"/>
              <a:buChar char="q"/>
            </a:pPr>
            <a:r>
              <a:rPr lang="en-US" b="1" dirty="0"/>
              <a:t>FEATURE SELECTION</a:t>
            </a:r>
          </a:p>
          <a:p>
            <a:pPr marL="0" indent="0">
              <a:buNone/>
            </a:pPr>
            <a:r>
              <a:rPr lang="en-US" dirty="0"/>
              <a:t>     A dataset consists of various features but not all features are important for         data mining process. The importance of a certain features can be identified using selection technique as follows:-</a:t>
            </a:r>
          </a:p>
          <a:p>
            <a:pPr marL="0" indent="0">
              <a:buNone/>
            </a:pPr>
            <a:endParaRPr lang="en-US" dirty="0"/>
          </a:p>
          <a:p>
            <a:pPr marL="0" indent="0">
              <a:buNone/>
            </a:pPr>
            <a:r>
              <a:rPr lang="en-US" b="1" dirty="0" err="1"/>
              <a:t>i</a:t>
            </a:r>
            <a:r>
              <a:rPr lang="en-US" b="1" dirty="0"/>
              <a:t>) Select by Weight</a:t>
            </a:r>
          </a:p>
          <a:p>
            <a:pPr>
              <a:buFont typeface="Wingdings" panose="05000000000000000000" pitchFamily="2" charset="2"/>
              <a:buChar char="Ø"/>
            </a:pPr>
            <a:r>
              <a:rPr lang="en-US" dirty="0"/>
              <a:t> Selects only those attributes of the dataset whose weights satisfy the specified criterion with respect to the input weights. </a:t>
            </a:r>
          </a:p>
          <a:p>
            <a:pPr marL="0" indent="0">
              <a:buNone/>
            </a:pPr>
            <a:endParaRPr lang="en-US" dirty="0"/>
          </a:p>
          <a:p>
            <a:pPr>
              <a:buFont typeface="Wingdings" panose="05000000000000000000" pitchFamily="2" charset="2"/>
              <a:buChar char="Ø"/>
            </a:pPr>
            <a:r>
              <a:rPr lang="en-US" dirty="0"/>
              <a:t> Input weights are provided through the </a:t>
            </a:r>
            <a:r>
              <a:rPr lang="en-US" i="1" dirty="0"/>
              <a:t>weights</a:t>
            </a:r>
            <a:r>
              <a:rPr lang="en-US" dirty="0"/>
              <a:t> input port</a:t>
            </a:r>
          </a:p>
          <a:p>
            <a:pPr marL="0" indent="0">
              <a:buNone/>
            </a:pPr>
            <a:endParaRPr lang="en-US" dirty="0"/>
          </a:p>
          <a:p>
            <a:pPr>
              <a:buFont typeface="Wingdings" panose="05000000000000000000" pitchFamily="2" charset="2"/>
              <a:buChar char="Ø"/>
            </a:pPr>
            <a:r>
              <a:rPr lang="en-US" dirty="0"/>
              <a:t> Criterion for attribute selection by weights is specified by the </a:t>
            </a:r>
            <a:r>
              <a:rPr lang="en-US" i="1" dirty="0"/>
              <a:t>weight relation</a:t>
            </a:r>
            <a:r>
              <a:rPr lang="en-US" dirty="0"/>
              <a:t> parameter</a:t>
            </a:r>
          </a:p>
        </p:txBody>
      </p:sp>
    </p:spTree>
    <p:extLst>
      <p:ext uri="{BB962C8B-B14F-4D97-AF65-F5344CB8AC3E}">
        <p14:creationId xmlns:p14="http://schemas.microsoft.com/office/powerpoint/2010/main" val="78072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A14018-5EAE-414A-85C6-4CA04D918E87}"/>
              </a:ext>
            </a:extLst>
          </p:cNvPr>
          <p:cNvSpPr>
            <a:spLocks noGrp="1"/>
          </p:cNvSpPr>
          <p:nvPr>
            <p:ph idx="1"/>
          </p:nvPr>
        </p:nvSpPr>
        <p:spPr>
          <a:xfrm>
            <a:off x="583096" y="1416937"/>
            <a:ext cx="10923104" cy="5222402"/>
          </a:xfrm>
        </p:spPr>
        <p:txBody>
          <a:bodyPr/>
          <a:lstStyle/>
          <a:p>
            <a:pPr marL="0" indent="0">
              <a:buNone/>
            </a:pPr>
            <a:r>
              <a:rPr lang="en-US" b="1" dirty="0"/>
              <a:t>ii) Select by Random</a:t>
            </a:r>
          </a:p>
          <a:p>
            <a:pPr marL="0" indent="0">
              <a:buNone/>
            </a:pPr>
            <a:endParaRPr lang="en-US" dirty="0"/>
          </a:p>
          <a:p>
            <a:pPr>
              <a:buFont typeface="Wingdings" panose="05000000000000000000" pitchFamily="2" charset="2"/>
              <a:buChar char="Ø"/>
            </a:pPr>
            <a:r>
              <a:rPr lang="en-US" dirty="0"/>
              <a:t>   selects attributes randomly from the dataset</a:t>
            </a:r>
          </a:p>
          <a:p>
            <a:pPr marL="0" indent="0">
              <a:buNone/>
            </a:pPr>
            <a:endParaRPr lang="en-US" dirty="0"/>
          </a:p>
          <a:p>
            <a:pPr>
              <a:buFont typeface="Wingdings" panose="05000000000000000000" pitchFamily="2" charset="2"/>
              <a:buChar char="Ø"/>
            </a:pPr>
            <a:r>
              <a:rPr lang="en-US" dirty="0"/>
              <a:t>  The randomization can be changed by changing the seed value in the corresponding parameters.</a:t>
            </a:r>
          </a:p>
          <a:p>
            <a:pPr marL="0" indent="0">
              <a:buNone/>
            </a:pPr>
            <a:endParaRPr lang="en-US" dirty="0"/>
          </a:p>
        </p:txBody>
      </p:sp>
    </p:spTree>
    <p:extLst>
      <p:ext uri="{BB962C8B-B14F-4D97-AF65-F5344CB8AC3E}">
        <p14:creationId xmlns:p14="http://schemas.microsoft.com/office/powerpoint/2010/main" val="23410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A41016-CE70-4F51-A98C-A98CB1640935}"/>
              </a:ext>
            </a:extLst>
          </p:cNvPr>
          <p:cNvSpPr>
            <a:spLocks noGrp="1"/>
          </p:cNvSpPr>
          <p:nvPr>
            <p:ph idx="1"/>
          </p:nvPr>
        </p:nvSpPr>
        <p:spPr>
          <a:xfrm>
            <a:off x="671431" y="1112138"/>
            <a:ext cx="11055626" cy="5394680"/>
          </a:xfrm>
        </p:spPr>
        <p:txBody>
          <a:bodyPr/>
          <a:lstStyle/>
          <a:p>
            <a:r>
              <a:rPr lang="en-US" b="1" dirty="0"/>
              <a:t>iii) Logistic Regression</a:t>
            </a:r>
          </a:p>
          <a:p>
            <a:endParaRPr lang="en-US" dirty="0"/>
          </a:p>
        </p:txBody>
      </p:sp>
      <p:pic>
        <p:nvPicPr>
          <p:cNvPr id="4" name="Picture 3" descr="A screenshot of a social media post&#10;&#10;Description automatically generated">
            <a:extLst>
              <a:ext uri="{FF2B5EF4-FFF2-40B4-BE49-F238E27FC236}">
                <a16:creationId xmlns:a16="http://schemas.microsoft.com/office/drawing/2014/main" id="{1C6C208B-6724-4580-B54B-7270E7499EAA}"/>
              </a:ext>
            </a:extLst>
          </p:cNvPr>
          <p:cNvPicPr/>
          <p:nvPr/>
        </p:nvPicPr>
        <p:blipFill>
          <a:blip r:embed="rId2">
            <a:extLst>
              <a:ext uri="{28A0092B-C50C-407E-A947-70E740481C1C}">
                <a14:useLocalDpi xmlns:a14="http://schemas.microsoft.com/office/drawing/2010/main" val="0"/>
              </a:ext>
            </a:extLst>
          </a:blip>
          <a:stretch>
            <a:fillRect/>
          </a:stretch>
        </p:blipFill>
        <p:spPr>
          <a:xfrm>
            <a:off x="1926369" y="1627324"/>
            <a:ext cx="5932169" cy="5104779"/>
          </a:xfrm>
          <a:prstGeom prst="rect">
            <a:avLst/>
          </a:prstGeom>
        </p:spPr>
      </p:pic>
      <p:sp>
        <p:nvSpPr>
          <p:cNvPr id="5" name="TextBox 4">
            <a:extLst>
              <a:ext uri="{FF2B5EF4-FFF2-40B4-BE49-F238E27FC236}">
                <a16:creationId xmlns:a16="http://schemas.microsoft.com/office/drawing/2014/main" id="{EB102B00-7684-48B2-8404-195B1FB50287}"/>
              </a:ext>
            </a:extLst>
          </p:cNvPr>
          <p:cNvSpPr txBox="1"/>
          <p:nvPr/>
        </p:nvSpPr>
        <p:spPr>
          <a:xfrm>
            <a:off x="8706678" y="2769704"/>
            <a:ext cx="3020379" cy="923330"/>
          </a:xfrm>
          <a:prstGeom prst="rect">
            <a:avLst/>
          </a:prstGeom>
          <a:noFill/>
        </p:spPr>
        <p:txBody>
          <a:bodyPr wrap="none" rtlCol="0">
            <a:spAutoFit/>
          </a:bodyPr>
          <a:lstStyle/>
          <a:p>
            <a:r>
              <a:rPr lang="en-US" dirty="0"/>
              <a:t>Figure 5: Python Code to </a:t>
            </a:r>
          </a:p>
          <a:p>
            <a:r>
              <a:rPr lang="en-US" dirty="0"/>
              <a:t>                run Logistic</a:t>
            </a:r>
          </a:p>
          <a:p>
            <a:r>
              <a:rPr lang="en-US" dirty="0"/>
              <a:t>                Regression</a:t>
            </a:r>
          </a:p>
        </p:txBody>
      </p:sp>
    </p:spTree>
    <p:extLst>
      <p:ext uri="{BB962C8B-B14F-4D97-AF65-F5344CB8AC3E}">
        <p14:creationId xmlns:p14="http://schemas.microsoft.com/office/powerpoint/2010/main" val="547868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CD2C7-9664-4F0F-A4EA-D7A0C3DF909E}"/>
              </a:ext>
            </a:extLst>
          </p:cNvPr>
          <p:cNvSpPr>
            <a:spLocks noGrp="1"/>
          </p:cNvSpPr>
          <p:nvPr>
            <p:ph idx="1"/>
          </p:nvPr>
        </p:nvSpPr>
        <p:spPr>
          <a:xfrm>
            <a:off x="147700" y="1416936"/>
            <a:ext cx="11896600" cy="5142890"/>
          </a:xfrm>
        </p:spPr>
        <p:txBody>
          <a:bodyPr/>
          <a:lstStyle/>
          <a:p>
            <a:pPr>
              <a:buFont typeface="Wingdings" panose="05000000000000000000" pitchFamily="2" charset="2"/>
              <a:buChar char="q"/>
            </a:pPr>
            <a:r>
              <a:rPr lang="en-US" b="1" dirty="0"/>
              <a:t>ACCURACY AND MEASUREMENT</a:t>
            </a:r>
          </a:p>
          <a:p>
            <a:pPr marL="0" indent="0">
              <a:buNone/>
            </a:pPr>
            <a:r>
              <a:rPr lang="en-US" b="1" dirty="0"/>
              <a:t> </a:t>
            </a:r>
          </a:p>
          <a:p>
            <a:endParaRPr lang="en-US" dirty="0"/>
          </a:p>
        </p:txBody>
      </p:sp>
      <p:pic>
        <p:nvPicPr>
          <p:cNvPr id="4" name="Picture 3">
            <a:extLst>
              <a:ext uri="{FF2B5EF4-FFF2-40B4-BE49-F238E27FC236}">
                <a16:creationId xmlns:a16="http://schemas.microsoft.com/office/drawing/2014/main" id="{4552D0B7-1FA1-435F-9539-5256A3B6DCE9}"/>
              </a:ext>
            </a:extLst>
          </p:cNvPr>
          <p:cNvPicPr/>
          <p:nvPr/>
        </p:nvPicPr>
        <p:blipFill>
          <a:blip r:embed="rId2"/>
          <a:stretch>
            <a:fillRect/>
          </a:stretch>
        </p:blipFill>
        <p:spPr>
          <a:xfrm>
            <a:off x="405847" y="2006807"/>
            <a:ext cx="7318513" cy="1969743"/>
          </a:xfrm>
          <a:prstGeom prst="rect">
            <a:avLst/>
          </a:prstGeom>
        </p:spPr>
      </p:pic>
      <p:sp>
        <p:nvSpPr>
          <p:cNvPr id="6" name="TextBox 5">
            <a:extLst>
              <a:ext uri="{FF2B5EF4-FFF2-40B4-BE49-F238E27FC236}">
                <a16:creationId xmlns:a16="http://schemas.microsoft.com/office/drawing/2014/main" id="{5119F8FE-5D32-4DDC-97F0-091C7D3AB318}"/>
              </a:ext>
            </a:extLst>
          </p:cNvPr>
          <p:cNvSpPr txBox="1"/>
          <p:nvPr/>
        </p:nvSpPr>
        <p:spPr>
          <a:xfrm>
            <a:off x="7858539" y="2248299"/>
            <a:ext cx="4185761" cy="923330"/>
          </a:xfrm>
          <a:prstGeom prst="rect">
            <a:avLst/>
          </a:prstGeom>
          <a:noFill/>
        </p:spPr>
        <p:txBody>
          <a:bodyPr wrap="none" rtlCol="0">
            <a:spAutoFit/>
          </a:bodyPr>
          <a:lstStyle/>
          <a:p>
            <a:r>
              <a:rPr lang="en-US" dirty="0"/>
              <a:t>Table 1: Model with F1-Score before</a:t>
            </a:r>
          </a:p>
          <a:p>
            <a:r>
              <a:rPr lang="en-US" dirty="0"/>
              <a:t>               feature engineering</a:t>
            </a:r>
          </a:p>
          <a:p>
            <a:endParaRPr lang="en-US" dirty="0"/>
          </a:p>
        </p:txBody>
      </p:sp>
      <p:pic>
        <p:nvPicPr>
          <p:cNvPr id="7" name="Picture 6">
            <a:extLst>
              <a:ext uri="{FF2B5EF4-FFF2-40B4-BE49-F238E27FC236}">
                <a16:creationId xmlns:a16="http://schemas.microsoft.com/office/drawing/2014/main" id="{9A72795B-7C15-4F1C-9F98-2B57A77EBD44}"/>
              </a:ext>
            </a:extLst>
          </p:cNvPr>
          <p:cNvPicPr/>
          <p:nvPr/>
        </p:nvPicPr>
        <p:blipFill>
          <a:blip r:embed="rId3"/>
          <a:stretch>
            <a:fillRect/>
          </a:stretch>
        </p:blipFill>
        <p:spPr>
          <a:xfrm>
            <a:off x="405847" y="4611074"/>
            <a:ext cx="7318513" cy="1659973"/>
          </a:xfrm>
          <a:prstGeom prst="rect">
            <a:avLst/>
          </a:prstGeom>
        </p:spPr>
      </p:pic>
      <p:sp>
        <p:nvSpPr>
          <p:cNvPr id="10" name="TextBox 9">
            <a:extLst>
              <a:ext uri="{FF2B5EF4-FFF2-40B4-BE49-F238E27FC236}">
                <a16:creationId xmlns:a16="http://schemas.microsoft.com/office/drawing/2014/main" id="{520E2E58-2CAD-4A58-94CC-ED4C6298DDB8}"/>
              </a:ext>
            </a:extLst>
          </p:cNvPr>
          <p:cNvSpPr txBox="1"/>
          <p:nvPr/>
        </p:nvSpPr>
        <p:spPr>
          <a:xfrm>
            <a:off x="8070574" y="4863548"/>
            <a:ext cx="3969356" cy="646331"/>
          </a:xfrm>
          <a:prstGeom prst="rect">
            <a:avLst/>
          </a:prstGeom>
          <a:noFill/>
        </p:spPr>
        <p:txBody>
          <a:bodyPr wrap="none" rtlCol="0">
            <a:spAutoFit/>
          </a:bodyPr>
          <a:lstStyle/>
          <a:p>
            <a:r>
              <a:rPr lang="en-US" dirty="0"/>
              <a:t>Table 2: Model with F1-Score </a:t>
            </a:r>
          </a:p>
          <a:p>
            <a:r>
              <a:rPr lang="en-US" dirty="0"/>
              <a:t>               after feature engineering</a:t>
            </a:r>
          </a:p>
        </p:txBody>
      </p:sp>
    </p:spTree>
    <p:extLst>
      <p:ext uri="{BB962C8B-B14F-4D97-AF65-F5344CB8AC3E}">
        <p14:creationId xmlns:p14="http://schemas.microsoft.com/office/powerpoint/2010/main" val="3651547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AD57-EA52-4081-AF57-E5240D0DB23E}"/>
              </a:ext>
            </a:extLst>
          </p:cNvPr>
          <p:cNvSpPr>
            <a:spLocks noGrp="1"/>
          </p:cNvSpPr>
          <p:nvPr>
            <p:ph type="title"/>
          </p:nvPr>
        </p:nvSpPr>
        <p:spPr>
          <a:xfrm>
            <a:off x="1790700" y="602769"/>
            <a:ext cx="8610600" cy="1293028"/>
          </a:xfrm>
        </p:spPr>
        <p:txBody>
          <a:bodyPr/>
          <a:lstStyle/>
          <a:p>
            <a:pPr algn="ctr"/>
            <a:r>
              <a:rPr lang="en-MY" dirty="0"/>
              <a:t>QUESTIONs</a:t>
            </a:r>
          </a:p>
        </p:txBody>
      </p:sp>
      <p:sp>
        <p:nvSpPr>
          <p:cNvPr id="3" name="Content Placeholder 2">
            <a:extLst>
              <a:ext uri="{FF2B5EF4-FFF2-40B4-BE49-F238E27FC236}">
                <a16:creationId xmlns:a16="http://schemas.microsoft.com/office/drawing/2014/main" id="{65DFDCD8-F955-4741-A2C5-7E8BA0158ADD}"/>
              </a:ext>
            </a:extLst>
          </p:cNvPr>
          <p:cNvSpPr>
            <a:spLocks noGrp="1"/>
          </p:cNvSpPr>
          <p:nvPr>
            <p:ph idx="1"/>
          </p:nvPr>
        </p:nvSpPr>
        <p:spPr/>
        <p:txBody>
          <a:bodyPr/>
          <a:lstStyle/>
          <a:p>
            <a:r>
              <a:rPr lang="en-MY" dirty="0"/>
              <a:t>Why we cannot measure the completeness using accuracy but need to depend on the F1-score? </a:t>
            </a:r>
          </a:p>
          <a:p>
            <a:r>
              <a:rPr lang="en-MY" dirty="0"/>
              <a:t>Why is F1 Score and not Recall or Precision? </a:t>
            </a:r>
          </a:p>
        </p:txBody>
      </p:sp>
      <p:sp>
        <p:nvSpPr>
          <p:cNvPr id="4" name="Title 1">
            <a:extLst>
              <a:ext uri="{FF2B5EF4-FFF2-40B4-BE49-F238E27FC236}">
                <a16:creationId xmlns:a16="http://schemas.microsoft.com/office/drawing/2014/main" id="{86B6CABA-FDC4-4731-BEA8-BC1A8294074A}"/>
              </a:ext>
            </a:extLst>
          </p:cNvPr>
          <p:cNvSpPr txBox="1">
            <a:spLocks/>
          </p:cNvSpPr>
          <p:nvPr/>
        </p:nvSpPr>
        <p:spPr>
          <a:xfrm>
            <a:off x="2895600" y="287295"/>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br>
              <a:rPr lang="en-US" dirty="0"/>
            </a:br>
            <a:r>
              <a:rPr lang="en-US" dirty="0"/>
              <a:t>(QUEK)</a:t>
            </a:r>
          </a:p>
        </p:txBody>
      </p:sp>
    </p:spTree>
    <p:extLst>
      <p:ext uri="{BB962C8B-B14F-4D97-AF65-F5344CB8AC3E}">
        <p14:creationId xmlns:p14="http://schemas.microsoft.com/office/powerpoint/2010/main" val="1781415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9ADE-3E6B-40A7-94B1-DADE609E17D8}"/>
              </a:ext>
            </a:extLst>
          </p:cNvPr>
          <p:cNvSpPr>
            <a:spLocks noGrp="1"/>
          </p:cNvSpPr>
          <p:nvPr>
            <p:ph type="title"/>
          </p:nvPr>
        </p:nvSpPr>
        <p:spPr>
          <a:xfrm>
            <a:off x="1737691" y="259204"/>
            <a:ext cx="8610600" cy="1293028"/>
          </a:xfrm>
        </p:spPr>
        <p:txBody>
          <a:bodyPr>
            <a:normAutofit fontScale="90000"/>
          </a:bodyPr>
          <a:lstStyle/>
          <a:p>
            <a:pPr algn="ctr"/>
            <a:r>
              <a:rPr lang="en-US" dirty="0"/>
              <a:t> </a:t>
            </a:r>
            <a:br>
              <a:rPr lang="en-US" dirty="0"/>
            </a:br>
            <a:r>
              <a:rPr lang="en-US" dirty="0"/>
              <a:t>The accuracy is measured by a few techniques</a:t>
            </a:r>
            <a:br>
              <a:rPr lang="en-US" dirty="0"/>
            </a:br>
            <a:endParaRPr lang="en-US" dirty="0"/>
          </a:p>
        </p:txBody>
      </p:sp>
      <p:sp>
        <p:nvSpPr>
          <p:cNvPr id="3" name="Content Placeholder 2">
            <a:extLst>
              <a:ext uri="{FF2B5EF4-FFF2-40B4-BE49-F238E27FC236}">
                <a16:creationId xmlns:a16="http://schemas.microsoft.com/office/drawing/2014/main" id="{51A5DE60-2827-4070-ABA0-37CA6456D8BD}"/>
              </a:ext>
            </a:extLst>
          </p:cNvPr>
          <p:cNvSpPr>
            <a:spLocks noGrp="1"/>
          </p:cNvSpPr>
          <p:nvPr>
            <p:ph idx="1"/>
          </p:nvPr>
        </p:nvSpPr>
        <p:spPr>
          <a:xfrm>
            <a:off x="212035" y="1746812"/>
            <a:ext cx="11661913" cy="4958788"/>
          </a:xfrm>
        </p:spPr>
        <p:txBody>
          <a:bodyPr/>
          <a:lstStyle/>
          <a:p>
            <a:pPr marL="0" indent="0">
              <a:buNone/>
            </a:pPr>
            <a:r>
              <a:rPr lang="en-US" b="1" dirty="0"/>
              <a:t> </a:t>
            </a:r>
            <a:r>
              <a:rPr lang="en-US" b="1" dirty="0" err="1"/>
              <a:t>i</a:t>
            </a:r>
            <a:r>
              <a:rPr lang="en-US" b="1" dirty="0"/>
              <a:t>) Confusion Matrix</a:t>
            </a:r>
          </a:p>
          <a:p>
            <a:pPr>
              <a:buFont typeface="Wingdings" panose="05000000000000000000" pitchFamily="2" charset="2"/>
              <a:buChar char="Ø"/>
            </a:pPr>
            <a:r>
              <a:rPr lang="en-US" dirty="0"/>
              <a:t> A confusion matrix of our safe driver dataset produced 2 by 2 table formed by counting the number of 4 outcomes of binary classifier.</a:t>
            </a:r>
          </a:p>
          <a:p>
            <a:pPr>
              <a:buFont typeface="Wingdings" panose="05000000000000000000" pitchFamily="2" charset="2"/>
              <a:buChar char="Ø"/>
            </a:pPr>
            <a:r>
              <a:rPr lang="en-US" dirty="0"/>
              <a:t> Name them as TP, FP, TN, and FN. </a:t>
            </a:r>
          </a:p>
          <a:p>
            <a:pPr marL="0" indent="0">
              <a:buNone/>
            </a:pPr>
            <a:endParaRPr lang="en-US" dirty="0"/>
          </a:p>
          <a:p>
            <a:pPr marL="0" indent="0">
              <a:buNone/>
            </a:pPr>
            <a:endParaRPr lang="en-US" dirty="0"/>
          </a:p>
        </p:txBody>
      </p:sp>
      <p:pic>
        <p:nvPicPr>
          <p:cNvPr id="4" name="Picture 3" descr="A screenshot of a cell phone&#10;&#10;Description automatically generated">
            <a:extLst>
              <a:ext uri="{FF2B5EF4-FFF2-40B4-BE49-F238E27FC236}">
                <a16:creationId xmlns:a16="http://schemas.microsoft.com/office/drawing/2014/main" id="{D825282C-D51E-4579-861A-241CE0915D25}"/>
              </a:ext>
            </a:extLst>
          </p:cNvPr>
          <p:cNvPicPr/>
          <p:nvPr/>
        </p:nvPicPr>
        <p:blipFill>
          <a:blip r:embed="rId2">
            <a:extLst>
              <a:ext uri="{28A0092B-C50C-407E-A947-70E740481C1C}">
                <a14:useLocalDpi xmlns:a14="http://schemas.microsoft.com/office/drawing/2010/main" val="0"/>
              </a:ext>
            </a:extLst>
          </a:blip>
          <a:stretch>
            <a:fillRect/>
          </a:stretch>
        </p:blipFill>
        <p:spPr>
          <a:xfrm>
            <a:off x="759515" y="3429000"/>
            <a:ext cx="5336485" cy="3276600"/>
          </a:xfrm>
          <a:prstGeom prst="rect">
            <a:avLst/>
          </a:prstGeom>
        </p:spPr>
      </p:pic>
      <p:sp>
        <p:nvSpPr>
          <p:cNvPr id="5" name="TextBox 4">
            <a:extLst>
              <a:ext uri="{FF2B5EF4-FFF2-40B4-BE49-F238E27FC236}">
                <a16:creationId xmlns:a16="http://schemas.microsoft.com/office/drawing/2014/main" id="{3F3417AE-4F62-48C2-BD37-2FEABE117DC7}"/>
              </a:ext>
            </a:extLst>
          </p:cNvPr>
          <p:cNvSpPr txBox="1"/>
          <p:nvPr/>
        </p:nvSpPr>
        <p:spPr>
          <a:xfrm>
            <a:off x="6579508" y="3975652"/>
            <a:ext cx="4810932" cy="1754326"/>
          </a:xfrm>
          <a:prstGeom prst="rect">
            <a:avLst/>
          </a:prstGeom>
          <a:noFill/>
        </p:spPr>
        <p:txBody>
          <a:bodyPr wrap="none" rtlCol="0">
            <a:spAutoFit/>
          </a:bodyPr>
          <a:lstStyle/>
          <a:p>
            <a:r>
              <a:rPr lang="en-US" dirty="0"/>
              <a:t>Figure 6: Example of the confusion Matrix </a:t>
            </a:r>
          </a:p>
          <a:p>
            <a:r>
              <a:rPr lang="en-US" dirty="0"/>
              <a:t>                which consist of </a:t>
            </a:r>
          </a:p>
          <a:p>
            <a:r>
              <a:rPr lang="en-US" dirty="0"/>
              <a:t>                TP = 1320, </a:t>
            </a:r>
          </a:p>
          <a:p>
            <a:r>
              <a:rPr lang="en-US" dirty="0"/>
              <a:t>                TN =1360, </a:t>
            </a:r>
          </a:p>
          <a:p>
            <a:r>
              <a:rPr lang="en-US" dirty="0"/>
              <a:t>                FP = 1324,</a:t>
            </a:r>
          </a:p>
          <a:p>
            <a:r>
              <a:rPr lang="en-US" dirty="0"/>
              <a:t>                FN = 1303.</a:t>
            </a:r>
          </a:p>
        </p:txBody>
      </p:sp>
      <p:sp>
        <p:nvSpPr>
          <p:cNvPr id="6" name="Title 1">
            <a:extLst>
              <a:ext uri="{FF2B5EF4-FFF2-40B4-BE49-F238E27FC236}">
                <a16:creationId xmlns:a16="http://schemas.microsoft.com/office/drawing/2014/main" id="{B17AD923-3274-462F-B027-7A0B891BAC15}"/>
              </a:ext>
            </a:extLst>
          </p:cNvPr>
          <p:cNvSpPr txBox="1">
            <a:spLocks/>
          </p:cNvSpPr>
          <p:nvPr/>
        </p:nvSpPr>
        <p:spPr>
          <a:xfrm>
            <a:off x="3427757" y="187104"/>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br>
              <a:rPr lang="en-US" dirty="0"/>
            </a:br>
            <a:r>
              <a:rPr lang="en-US" dirty="0"/>
              <a:t>(QUEK)</a:t>
            </a:r>
          </a:p>
        </p:txBody>
      </p:sp>
    </p:spTree>
    <p:extLst>
      <p:ext uri="{BB962C8B-B14F-4D97-AF65-F5344CB8AC3E}">
        <p14:creationId xmlns:p14="http://schemas.microsoft.com/office/powerpoint/2010/main" val="3524075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BCB5F4-C097-4DAD-AA62-E056A8EAEABB}"/>
              </a:ext>
            </a:extLst>
          </p:cNvPr>
          <p:cNvSpPr>
            <a:spLocks noGrp="1"/>
          </p:cNvSpPr>
          <p:nvPr>
            <p:ph idx="1"/>
          </p:nvPr>
        </p:nvSpPr>
        <p:spPr>
          <a:xfrm>
            <a:off x="395416" y="1345704"/>
            <a:ext cx="11392930" cy="5326945"/>
          </a:xfrm>
        </p:spPr>
        <p:txBody>
          <a:bodyPr/>
          <a:lstStyle/>
          <a:p>
            <a:pPr marL="0" indent="0">
              <a:buNone/>
            </a:pPr>
            <a:r>
              <a:rPr lang="en-US" b="1" dirty="0"/>
              <a:t> ii) Accuracy</a:t>
            </a:r>
          </a:p>
          <a:p>
            <a:pPr marL="0" indent="0">
              <a:buNone/>
            </a:pPr>
            <a:r>
              <a:rPr lang="en-US" b="1" dirty="0"/>
              <a:t> </a:t>
            </a:r>
          </a:p>
          <a:p>
            <a:pPr>
              <a:buFont typeface="Wingdings" panose="05000000000000000000" pitchFamily="2" charset="2"/>
              <a:buChar char="Ø"/>
            </a:pPr>
            <a:r>
              <a:rPr lang="en-US" b="1" dirty="0"/>
              <a:t> </a:t>
            </a:r>
            <a:r>
              <a:rPr lang="en-US" dirty="0"/>
              <a:t>Accuracy is one metric for evaluating classification models</a:t>
            </a:r>
          </a:p>
          <a:p>
            <a:pPr marL="0" indent="0">
              <a:buNone/>
            </a:pPr>
            <a:endParaRPr lang="en-US" dirty="0"/>
          </a:p>
          <a:p>
            <a:pPr>
              <a:buFont typeface="Wingdings" panose="05000000000000000000" pitchFamily="2" charset="2"/>
              <a:buChar char="Ø"/>
            </a:pPr>
            <a:r>
              <a:rPr lang="en-US" dirty="0"/>
              <a:t>This evaluating metric is not suitable for certain cases such as imbalance class in a dataset. In imbalance class, certain class has greater amount of dataset than the other class</a:t>
            </a:r>
          </a:p>
          <a:p>
            <a:pPr marL="0" indent="0">
              <a:buNone/>
            </a:pPr>
            <a:endParaRPr lang="en-US" b="1" dirty="0"/>
          </a:p>
          <a:p>
            <a:pPr>
              <a:buFont typeface="Wingdings" panose="05000000000000000000" pitchFamily="2" charset="2"/>
              <a:buChar char="Ø"/>
            </a:pPr>
            <a:r>
              <a:rPr lang="en-US" dirty="0"/>
              <a:t>Accuracy is measure by Number of correct predictions which contains TP and TN divided by Total number of predictions. </a:t>
            </a:r>
          </a:p>
          <a:p>
            <a:pPr>
              <a:buFont typeface="Wingdings" panose="05000000000000000000" pitchFamily="2" charset="2"/>
              <a:buChar char="Ø"/>
            </a:pPr>
            <a:endParaRPr lang="en-US" dirty="0"/>
          </a:p>
          <a:p>
            <a:pPr marL="0" indent="0">
              <a:buNone/>
            </a:pPr>
            <a:endParaRPr lang="en-US" b="1" dirty="0"/>
          </a:p>
          <a:p>
            <a:pPr marL="0" indent="0">
              <a:buNone/>
            </a:pPr>
            <a:r>
              <a:rPr lang="en-US" b="1" dirty="0"/>
              <a:t> </a:t>
            </a:r>
            <a:endParaRPr lang="en-US" dirty="0"/>
          </a:p>
        </p:txBody>
      </p:sp>
      <p:pic>
        <p:nvPicPr>
          <p:cNvPr id="4" name="Picture 3" descr="A picture containing object&#10;&#10;Description automatically generated">
            <a:extLst>
              <a:ext uri="{FF2B5EF4-FFF2-40B4-BE49-F238E27FC236}">
                <a16:creationId xmlns:a16="http://schemas.microsoft.com/office/drawing/2014/main" id="{6FA3EDEE-0DA3-4406-B81C-E6C6DD8C1141}"/>
              </a:ext>
            </a:extLst>
          </p:cNvPr>
          <p:cNvPicPr/>
          <p:nvPr/>
        </p:nvPicPr>
        <p:blipFill>
          <a:blip r:embed="rId2">
            <a:extLst>
              <a:ext uri="{28A0092B-C50C-407E-A947-70E740481C1C}">
                <a14:useLocalDpi xmlns:a14="http://schemas.microsoft.com/office/drawing/2010/main" val="0"/>
              </a:ext>
            </a:extLst>
          </a:blip>
          <a:stretch>
            <a:fillRect/>
          </a:stretch>
        </p:blipFill>
        <p:spPr>
          <a:xfrm>
            <a:off x="685800" y="5313958"/>
            <a:ext cx="4718120" cy="1156930"/>
          </a:xfrm>
          <a:prstGeom prst="rect">
            <a:avLst/>
          </a:prstGeom>
        </p:spPr>
      </p:pic>
      <p:sp>
        <p:nvSpPr>
          <p:cNvPr id="5" name="TextBox 4">
            <a:extLst>
              <a:ext uri="{FF2B5EF4-FFF2-40B4-BE49-F238E27FC236}">
                <a16:creationId xmlns:a16="http://schemas.microsoft.com/office/drawing/2014/main" id="{578BE7B1-526C-44C8-9075-CDB60B70EFAB}"/>
              </a:ext>
            </a:extLst>
          </p:cNvPr>
          <p:cNvSpPr txBox="1"/>
          <p:nvPr/>
        </p:nvSpPr>
        <p:spPr>
          <a:xfrm>
            <a:off x="5824151" y="5824557"/>
            <a:ext cx="3953326" cy="646331"/>
          </a:xfrm>
          <a:prstGeom prst="rect">
            <a:avLst/>
          </a:prstGeom>
          <a:noFill/>
        </p:spPr>
        <p:txBody>
          <a:bodyPr wrap="none" rtlCol="0">
            <a:spAutoFit/>
          </a:bodyPr>
          <a:lstStyle/>
          <a:p>
            <a:r>
              <a:rPr lang="en-US" dirty="0"/>
              <a:t>Figure 7: Formula of the accuracy</a:t>
            </a:r>
          </a:p>
          <a:p>
            <a:endParaRPr lang="en-US" dirty="0"/>
          </a:p>
        </p:txBody>
      </p:sp>
      <p:sp>
        <p:nvSpPr>
          <p:cNvPr id="6" name="Title 1">
            <a:extLst>
              <a:ext uri="{FF2B5EF4-FFF2-40B4-BE49-F238E27FC236}">
                <a16:creationId xmlns:a16="http://schemas.microsoft.com/office/drawing/2014/main" id="{216A3878-36B9-4A10-AE0A-67016E28E34A}"/>
              </a:ext>
            </a:extLst>
          </p:cNvPr>
          <p:cNvSpPr txBox="1">
            <a:spLocks/>
          </p:cNvSpPr>
          <p:nvPr/>
        </p:nvSpPr>
        <p:spPr>
          <a:xfrm>
            <a:off x="2895600" y="287295"/>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br>
              <a:rPr lang="en-US" dirty="0"/>
            </a:br>
            <a:r>
              <a:rPr lang="en-US" dirty="0"/>
              <a:t>(QUEK)</a:t>
            </a:r>
          </a:p>
        </p:txBody>
      </p:sp>
    </p:spTree>
    <p:extLst>
      <p:ext uri="{BB962C8B-B14F-4D97-AF65-F5344CB8AC3E}">
        <p14:creationId xmlns:p14="http://schemas.microsoft.com/office/powerpoint/2010/main" val="2531590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7D46A-E5DD-420D-BE64-FAAF6DFE6C3E}"/>
              </a:ext>
            </a:extLst>
          </p:cNvPr>
          <p:cNvSpPr>
            <a:spLocks noGrp="1"/>
          </p:cNvSpPr>
          <p:nvPr>
            <p:ph type="title"/>
          </p:nvPr>
        </p:nvSpPr>
        <p:spPr>
          <a:xfrm>
            <a:off x="2895600" y="0"/>
            <a:ext cx="8610600" cy="1293028"/>
          </a:xfrm>
        </p:spPr>
        <p:txBody>
          <a:bodyPr/>
          <a:lstStyle/>
          <a:p>
            <a:r>
              <a:rPr lang="en-US" dirty="0"/>
              <a:t>INTRODUCTION</a:t>
            </a:r>
          </a:p>
        </p:txBody>
      </p:sp>
      <p:sp>
        <p:nvSpPr>
          <p:cNvPr id="3" name="Content Placeholder 2">
            <a:extLst>
              <a:ext uri="{FF2B5EF4-FFF2-40B4-BE49-F238E27FC236}">
                <a16:creationId xmlns:a16="http://schemas.microsoft.com/office/drawing/2014/main" id="{7A40B813-754B-47BA-A2F7-131E457DF0C9}"/>
              </a:ext>
            </a:extLst>
          </p:cNvPr>
          <p:cNvSpPr>
            <a:spLocks noGrp="1"/>
          </p:cNvSpPr>
          <p:nvPr>
            <p:ph idx="1"/>
          </p:nvPr>
        </p:nvSpPr>
        <p:spPr>
          <a:xfrm>
            <a:off x="444137" y="1227909"/>
            <a:ext cx="11062063" cy="5292733"/>
          </a:xfrm>
        </p:spPr>
        <p:txBody>
          <a:bodyPr>
            <a:normAutofit/>
          </a:bodyPr>
          <a:lstStyle/>
          <a:p>
            <a:pPr marL="0" indent="0">
              <a:buNone/>
            </a:pPr>
            <a:r>
              <a:rPr lang="en-US" b="1" dirty="0"/>
              <a:t>OBJECTIVE</a:t>
            </a:r>
          </a:p>
          <a:p>
            <a:r>
              <a:rPr lang="en-US" b="1" dirty="0"/>
              <a:t>To predict whether driver is a safe or unsafe driver and suggest package of insurance if they are unsafe driver. </a:t>
            </a:r>
          </a:p>
          <a:p>
            <a:pPr marL="0" indent="0">
              <a:buNone/>
            </a:pPr>
            <a:endParaRPr lang="en-US" dirty="0"/>
          </a:p>
          <a:p>
            <a:pPr marL="0" indent="0">
              <a:buNone/>
            </a:pPr>
            <a:r>
              <a:rPr lang="en-US" sz="2400" b="1" dirty="0"/>
              <a:t>AIMS</a:t>
            </a:r>
          </a:p>
          <a:p>
            <a:r>
              <a:rPr lang="en-US" dirty="0"/>
              <a:t>To do data exploration on the dataset to find the hidden insight.</a:t>
            </a:r>
          </a:p>
          <a:p>
            <a:r>
              <a:rPr lang="en-US" dirty="0"/>
              <a:t>To perform several feature engineering in order to predict data. </a:t>
            </a:r>
          </a:p>
          <a:p>
            <a:r>
              <a:rPr lang="en-US" dirty="0"/>
              <a:t>To experiment with several different model for the purposes of finding the best accuracy of the model. </a:t>
            </a:r>
          </a:p>
          <a:p>
            <a:endParaRPr lang="en-US" dirty="0"/>
          </a:p>
          <a:p>
            <a:pPr marL="0" indent="0">
              <a:buNone/>
            </a:pPr>
            <a:r>
              <a:rPr lang="en-US" b="1" dirty="0"/>
              <a:t>PREPARATION OF DATA </a:t>
            </a:r>
          </a:p>
          <a:p>
            <a:pPr marL="0" indent="0">
              <a:buNone/>
            </a:pPr>
            <a:r>
              <a:rPr lang="en-US" dirty="0"/>
              <a:t>Retrieved from </a:t>
            </a:r>
            <a:r>
              <a:rPr lang="en-US" i="1" u="sng" dirty="0">
                <a:hlinkClick r:id="rId2"/>
              </a:rPr>
              <a:t>https://www.kaggle.com/</a:t>
            </a:r>
            <a:r>
              <a:rPr lang="en-US" i="1" dirty="0"/>
              <a:t> </a:t>
            </a:r>
            <a:r>
              <a:rPr lang="en-US" dirty="0"/>
              <a:t>which consist variety of open source dataset </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336472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B2124-0F70-4096-82A8-70C8FB7C059F}"/>
              </a:ext>
            </a:extLst>
          </p:cNvPr>
          <p:cNvSpPr>
            <a:spLocks noGrp="1"/>
          </p:cNvSpPr>
          <p:nvPr>
            <p:ph idx="1"/>
          </p:nvPr>
        </p:nvSpPr>
        <p:spPr>
          <a:xfrm>
            <a:off x="593035" y="740993"/>
            <a:ext cx="10820400" cy="5977859"/>
          </a:xfrm>
        </p:spPr>
        <p:txBody>
          <a:bodyPr>
            <a:normAutofit/>
          </a:bodyPr>
          <a:lstStyle/>
          <a:p>
            <a:pPr marL="0" indent="0">
              <a:buNone/>
            </a:pPr>
            <a:r>
              <a:rPr lang="en-US" b="1" dirty="0"/>
              <a:t>iii) Recall</a:t>
            </a:r>
          </a:p>
          <a:p>
            <a:pPr marL="0" indent="0">
              <a:buNone/>
            </a:pPr>
            <a:endParaRPr lang="en-US" dirty="0"/>
          </a:p>
          <a:p>
            <a:pPr>
              <a:buFont typeface="Wingdings" panose="05000000000000000000" pitchFamily="2" charset="2"/>
              <a:buChar char="Ø"/>
            </a:pPr>
            <a:r>
              <a:rPr lang="en-US" dirty="0"/>
              <a:t> Recall is the ability of a model to find all the relevant cases within a dataset</a:t>
            </a:r>
          </a:p>
          <a:p>
            <a:pPr marL="0" indent="0">
              <a:buNone/>
            </a:pPr>
            <a:endParaRPr lang="en-US" dirty="0"/>
          </a:p>
          <a:p>
            <a:pPr>
              <a:buFont typeface="Wingdings" panose="05000000000000000000" pitchFamily="2" charset="2"/>
              <a:buChar char="Ø"/>
            </a:pPr>
            <a:r>
              <a:rPr lang="en-US" dirty="0"/>
              <a:t>Recall is the number of true positive divided by the number of true positive plus the number of true negatives.</a:t>
            </a:r>
          </a:p>
          <a:p>
            <a:pPr marL="0" indent="0">
              <a:buNone/>
            </a:pPr>
            <a:endParaRPr lang="en-US" dirty="0"/>
          </a:p>
          <a:p>
            <a:pPr>
              <a:buFont typeface="Wingdings" panose="05000000000000000000" pitchFamily="2" charset="2"/>
              <a:buChar char="Ø"/>
            </a:pPr>
            <a:r>
              <a:rPr lang="en-US" dirty="0"/>
              <a:t>In our case, our recall will be number of correctly identified unsafe driver divided by the number of correctly identified unsafe driver plus the unsafe driver that is incorrectly labelled as safe driver. </a:t>
            </a:r>
          </a:p>
          <a:p>
            <a:endParaRPr lang="en-US" dirty="0"/>
          </a:p>
          <a:p>
            <a:pPr marL="0" indent="0">
              <a:buNone/>
            </a:pPr>
            <a:endParaRPr lang="en-US" dirty="0"/>
          </a:p>
          <a:p>
            <a:pPr marL="0" indent="0">
              <a:buNone/>
            </a:pPr>
            <a:r>
              <a:rPr lang="en-US" dirty="0"/>
              <a:t>                                                                            </a:t>
            </a:r>
          </a:p>
          <a:p>
            <a:pPr marL="0" indent="0">
              <a:buNone/>
            </a:pPr>
            <a:r>
              <a:rPr lang="en-US" dirty="0"/>
              <a:t>                                                                            Figure 8: Formula of the Recall</a:t>
            </a:r>
          </a:p>
          <a:p>
            <a:pPr marL="0" indent="0">
              <a:buNone/>
            </a:pPr>
            <a:endParaRPr lang="en-US" dirty="0"/>
          </a:p>
        </p:txBody>
      </p:sp>
      <p:pic>
        <p:nvPicPr>
          <p:cNvPr id="4" name="Picture 3" descr="A screenshot of a cell phone&#10;&#10;Description automatically generated">
            <a:extLst>
              <a:ext uri="{FF2B5EF4-FFF2-40B4-BE49-F238E27FC236}">
                <a16:creationId xmlns:a16="http://schemas.microsoft.com/office/drawing/2014/main" id="{E2163A54-6959-4207-AC57-76049CB64114}"/>
              </a:ext>
            </a:extLst>
          </p:cNvPr>
          <p:cNvPicPr/>
          <p:nvPr/>
        </p:nvPicPr>
        <p:blipFill>
          <a:blip r:embed="rId2">
            <a:extLst>
              <a:ext uri="{28A0092B-C50C-407E-A947-70E740481C1C}">
                <a14:useLocalDpi xmlns:a14="http://schemas.microsoft.com/office/drawing/2010/main" val="0"/>
              </a:ext>
            </a:extLst>
          </a:blip>
          <a:stretch>
            <a:fillRect/>
          </a:stretch>
        </p:blipFill>
        <p:spPr>
          <a:xfrm>
            <a:off x="874642" y="4996070"/>
            <a:ext cx="5221357" cy="1470990"/>
          </a:xfrm>
          <a:prstGeom prst="rect">
            <a:avLst/>
          </a:prstGeom>
        </p:spPr>
      </p:pic>
      <p:sp>
        <p:nvSpPr>
          <p:cNvPr id="5" name="Title 1">
            <a:extLst>
              <a:ext uri="{FF2B5EF4-FFF2-40B4-BE49-F238E27FC236}">
                <a16:creationId xmlns:a16="http://schemas.microsoft.com/office/drawing/2014/main" id="{461A66D4-6374-4246-9D79-9085B9E4A3D7}"/>
              </a:ext>
            </a:extLst>
          </p:cNvPr>
          <p:cNvSpPr txBox="1">
            <a:spLocks/>
          </p:cNvSpPr>
          <p:nvPr/>
        </p:nvSpPr>
        <p:spPr>
          <a:xfrm>
            <a:off x="2895600" y="287295"/>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br>
              <a:rPr lang="en-US" dirty="0"/>
            </a:br>
            <a:r>
              <a:rPr lang="en-US" dirty="0"/>
              <a:t>(QUEK)</a:t>
            </a:r>
          </a:p>
        </p:txBody>
      </p:sp>
    </p:spTree>
    <p:extLst>
      <p:ext uri="{BB962C8B-B14F-4D97-AF65-F5344CB8AC3E}">
        <p14:creationId xmlns:p14="http://schemas.microsoft.com/office/powerpoint/2010/main" val="325055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4B514-7F68-4DFE-8BE1-2FC1D3CB1ECB}"/>
              </a:ext>
            </a:extLst>
          </p:cNvPr>
          <p:cNvSpPr>
            <a:spLocks noGrp="1"/>
          </p:cNvSpPr>
          <p:nvPr>
            <p:ph idx="1"/>
          </p:nvPr>
        </p:nvSpPr>
        <p:spPr>
          <a:xfrm>
            <a:off x="413950" y="897953"/>
            <a:ext cx="11473249" cy="5749982"/>
          </a:xfrm>
        </p:spPr>
        <p:txBody>
          <a:bodyPr/>
          <a:lstStyle/>
          <a:p>
            <a:pPr marL="0" indent="0">
              <a:buNone/>
            </a:pPr>
            <a:r>
              <a:rPr lang="en-US" b="1" dirty="0"/>
              <a:t>iv) Precision</a:t>
            </a:r>
          </a:p>
          <a:p>
            <a:pPr marL="0" indent="0">
              <a:buNone/>
            </a:pPr>
            <a:endParaRPr lang="en-US" b="1" dirty="0"/>
          </a:p>
          <a:p>
            <a:pPr>
              <a:buFont typeface="Wingdings" panose="05000000000000000000" pitchFamily="2" charset="2"/>
              <a:buChar char="Ø"/>
            </a:pPr>
            <a:r>
              <a:rPr lang="en-US" dirty="0"/>
              <a:t> Precision attempt to find the proportion of positive identification was correct. </a:t>
            </a:r>
          </a:p>
          <a:p>
            <a:pPr marL="0" indent="0">
              <a:buNone/>
            </a:pPr>
            <a:endParaRPr lang="en-US" b="1" dirty="0"/>
          </a:p>
          <a:p>
            <a:pPr>
              <a:buFont typeface="Wingdings" panose="05000000000000000000" pitchFamily="2" charset="2"/>
              <a:buChar char="Ø"/>
            </a:pPr>
            <a:r>
              <a:rPr lang="en-US" dirty="0"/>
              <a:t> Precision taken account of the data how many times the models makes false positive prediction. </a:t>
            </a:r>
          </a:p>
          <a:p>
            <a:pPr marL="0" indent="0">
              <a:buNone/>
            </a:pPr>
            <a:endParaRPr lang="en-US" b="1" dirty="0"/>
          </a:p>
          <a:p>
            <a:pPr>
              <a:buFont typeface="Wingdings" panose="05000000000000000000" pitchFamily="2" charset="2"/>
              <a:buChar char="Ø"/>
            </a:pPr>
            <a:r>
              <a:rPr lang="en-US" dirty="0"/>
              <a:t> For example, precision taken account of the data on how many times safe driver is prediction as unsafe driver</a:t>
            </a:r>
          </a:p>
          <a:p>
            <a:pPr marL="0" indent="0">
              <a:buNone/>
            </a:pPr>
            <a:endParaRPr lang="en-US" b="1" dirty="0"/>
          </a:p>
          <a:p>
            <a:pPr marL="0" indent="0">
              <a:buNone/>
            </a:pPr>
            <a:r>
              <a:rPr lang="en-US" dirty="0"/>
              <a:t>                                                                           Figure 9: Formula of the Precision</a:t>
            </a:r>
          </a:p>
          <a:p>
            <a:pPr marL="0" indent="0">
              <a:buNone/>
            </a:pPr>
            <a:endParaRPr lang="en-US" b="1" dirty="0"/>
          </a:p>
          <a:p>
            <a:pPr marL="0" indent="0">
              <a:buNone/>
            </a:pPr>
            <a:endParaRPr lang="en-US" dirty="0"/>
          </a:p>
        </p:txBody>
      </p:sp>
      <p:pic>
        <p:nvPicPr>
          <p:cNvPr id="4" name="Picture 3" descr="A picture containing object&#10;&#10;Description automatically generated">
            <a:extLst>
              <a:ext uri="{FF2B5EF4-FFF2-40B4-BE49-F238E27FC236}">
                <a16:creationId xmlns:a16="http://schemas.microsoft.com/office/drawing/2014/main" id="{BD748B12-A746-4B5B-B32F-27CFFBEEF9CA}"/>
              </a:ext>
            </a:extLst>
          </p:cNvPr>
          <p:cNvPicPr/>
          <p:nvPr/>
        </p:nvPicPr>
        <p:blipFill>
          <a:blip r:embed="rId2">
            <a:extLst>
              <a:ext uri="{28A0092B-C50C-407E-A947-70E740481C1C}">
                <a14:useLocalDpi xmlns:a14="http://schemas.microsoft.com/office/drawing/2010/main" val="0"/>
              </a:ext>
            </a:extLst>
          </a:blip>
          <a:stretch>
            <a:fillRect/>
          </a:stretch>
        </p:blipFill>
        <p:spPr>
          <a:xfrm>
            <a:off x="807099" y="4863698"/>
            <a:ext cx="5288901" cy="1457589"/>
          </a:xfrm>
          <a:prstGeom prst="rect">
            <a:avLst/>
          </a:prstGeom>
        </p:spPr>
      </p:pic>
      <p:sp>
        <p:nvSpPr>
          <p:cNvPr id="5" name="Title 1">
            <a:extLst>
              <a:ext uri="{FF2B5EF4-FFF2-40B4-BE49-F238E27FC236}">
                <a16:creationId xmlns:a16="http://schemas.microsoft.com/office/drawing/2014/main" id="{E824F159-DB45-4D76-81DD-29401E26A151}"/>
              </a:ext>
            </a:extLst>
          </p:cNvPr>
          <p:cNvSpPr txBox="1">
            <a:spLocks/>
          </p:cNvSpPr>
          <p:nvPr/>
        </p:nvSpPr>
        <p:spPr>
          <a:xfrm>
            <a:off x="2895600" y="287295"/>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br>
              <a:rPr lang="en-US" dirty="0"/>
            </a:br>
            <a:r>
              <a:rPr lang="en-US" dirty="0"/>
              <a:t>(QUEK)</a:t>
            </a:r>
          </a:p>
        </p:txBody>
      </p:sp>
    </p:spTree>
    <p:extLst>
      <p:ext uri="{BB962C8B-B14F-4D97-AF65-F5344CB8AC3E}">
        <p14:creationId xmlns:p14="http://schemas.microsoft.com/office/powerpoint/2010/main" val="3055989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C3DFF-4696-47FD-A825-FC6BDB4D310D}"/>
              </a:ext>
            </a:extLst>
          </p:cNvPr>
          <p:cNvSpPr>
            <a:spLocks noGrp="1"/>
          </p:cNvSpPr>
          <p:nvPr>
            <p:ph idx="1"/>
          </p:nvPr>
        </p:nvSpPr>
        <p:spPr>
          <a:xfrm>
            <a:off x="540026" y="1558456"/>
            <a:ext cx="10820400" cy="5200153"/>
          </a:xfrm>
        </p:spPr>
        <p:txBody>
          <a:bodyPr/>
          <a:lstStyle/>
          <a:p>
            <a:pPr marL="0" indent="0">
              <a:buNone/>
            </a:pPr>
            <a:r>
              <a:rPr lang="en-US" b="1" dirty="0"/>
              <a:t> v) F1 Score</a:t>
            </a:r>
            <a:endParaRPr lang="en-US" dirty="0"/>
          </a:p>
          <a:p>
            <a:pPr marL="0" indent="0">
              <a:buNone/>
            </a:pPr>
            <a:endParaRPr lang="en-US" dirty="0"/>
          </a:p>
          <a:p>
            <a:pPr>
              <a:buFont typeface="Wingdings" panose="05000000000000000000" pitchFamily="2" charset="2"/>
              <a:buChar char="Ø"/>
            </a:pPr>
            <a:r>
              <a:rPr lang="en-US" dirty="0"/>
              <a:t> F1-score is the harmonic means of the precision and recall by taking both metrics into account</a:t>
            </a:r>
          </a:p>
          <a:p>
            <a:pPr marL="0" indent="0">
              <a:buNone/>
            </a:pPr>
            <a:endParaRPr lang="en-US" dirty="0"/>
          </a:p>
          <a:p>
            <a:pPr>
              <a:buFont typeface="Wingdings" panose="05000000000000000000" pitchFamily="2" charset="2"/>
              <a:buChar char="Ø"/>
            </a:pPr>
            <a:r>
              <a:rPr lang="en-US" dirty="0"/>
              <a:t> In our case we have to maximize the F1 score. </a:t>
            </a:r>
          </a:p>
          <a:p>
            <a:pPr marL="0" indent="0">
              <a:buNone/>
            </a:pPr>
            <a:endParaRPr lang="en-US" dirty="0"/>
          </a:p>
          <a:p>
            <a:pPr marL="0" indent="0">
              <a:buNone/>
            </a:pPr>
            <a:endParaRPr lang="en-US" dirty="0"/>
          </a:p>
        </p:txBody>
      </p:sp>
      <p:pic>
        <p:nvPicPr>
          <p:cNvPr id="4" name="Picture 3" descr="A close up of a logo&#10;&#10;Description automatically generated">
            <a:extLst>
              <a:ext uri="{FF2B5EF4-FFF2-40B4-BE49-F238E27FC236}">
                <a16:creationId xmlns:a16="http://schemas.microsoft.com/office/drawing/2014/main" id="{92C9A9C2-F184-4BB8-9A19-EDDC8F54B9A7}"/>
              </a:ext>
            </a:extLst>
          </p:cNvPr>
          <p:cNvPicPr/>
          <p:nvPr/>
        </p:nvPicPr>
        <p:blipFill>
          <a:blip r:embed="rId2">
            <a:extLst>
              <a:ext uri="{28A0092B-C50C-407E-A947-70E740481C1C}">
                <a14:useLocalDpi xmlns:a14="http://schemas.microsoft.com/office/drawing/2010/main" val="0"/>
              </a:ext>
            </a:extLst>
          </a:blip>
          <a:stretch>
            <a:fillRect/>
          </a:stretch>
        </p:blipFill>
        <p:spPr>
          <a:xfrm>
            <a:off x="1778179" y="4499803"/>
            <a:ext cx="4317821" cy="1599482"/>
          </a:xfrm>
          <a:prstGeom prst="rect">
            <a:avLst/>
          </a:prstGeom>
        </p:spPr>
      </p:pic>
      <p:sp>
        <p:nvSpPr>
          <p:cNvPr id="5" name="TextBox 4">
            <a:extLst>
              <a:ext uri="{FF2B5EF4-FFF2-40B4-BE49-F238E27FC236}">
                <a16:creationId xmlns:a16="http://schemas.microsoft.com/office/drawing/2014/main" id="{2D8B93ED-0E2B-4D3F-912D-0531C947C8AF}"/>
              </a:ext>
            </a:extLst>
          </p:cNvPr>
          <p:cNvSpPr txBox="1"/>
          <p:nvPr/>
        </p:nvSpPr>
        <p:spPr>
          <a:xfrm>
            <a:off x="1778179" y="6211669"/>
            <a:ext cx="3926075" cy="646331"/>
          </a:xfrm>
          <a:prstGeom prst="rect">
            <a:avLst/>
          </a:prstGeom>
          <a:noFill/>
        </p:spPr>
        <p:txBody>
          <a:bodyPr wrap="none" rtlCol="0">
            <a:spAutoFit/>
          </a:bodyPr>
          <a:lstStyle/>
          <a:p>
            <a:r>
              <a:rPr lang="en-US" dirty="0"/>
              <a:t>Figure 10: Formula of the F1 Score</a:t>
            </a:r>
          </a:p>
          <a:p>
            <a:endParaRPr lang="en-US" dirty="0"/>
          </a:p>
        </p:txBody>
      </p:sp>
      <p:sp>
        <p:nvSpPr>
          <p:cNvPr id="6" name="Title 1">
            <a:extLst>
              <a:ext uri="{FF2B5EF4-FFF2-40B4-BE49-F238E27FC236}">
                <a16:creationId xmlns:a16="http://schemas.microsoft.com/office/drawing/2014/main" id="{3A9FCE39-9738-474C-B936-236E663A6F26}"/>
              </a:ext>
            </a:extLst>
          </p:cNvPr>
          <p:cNvSpPr txBox="1">
            <a:spLocks/>
          </p:cNvSpPr>
          <p:nvPr/>
        </p:nvSpPr>
        <p:spPr>
          <a:xfrm>
            <a:off x="2895600" y="287295"/>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br>
              <a:rPr lang="en-US" dirty="0"/>
            </a:br>
            <a:r>
              <a:rPr lang="en-US" dirty="0"/>
              <a:t>(QUEK)</a:t>
            </a:r>
          </a:p>
        </p:txBody>
      </p:sp>
    </p:spTree>
    <p:extLst>
      <p:ext uri="{BB962C8B-B14F-4D97-AF65-F5344CB8AC3E}">
        <p14:creationId xmlns:p14="http://schemas.microsoft.com/office/powerpoint/2010/main" val="2835388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24D2-2BAF-400E-A439-6F23629C6E81}"/>
              </a:ext>
            </a:extLst>
          </p:cNvPr>
          <p:cNvSpPr>
            <a:spLocks noGrp="1"/>
          </p:cNvSpPr>
          <p:nvPr>
            <p:ph type="title"/>
          </p:nvPr>
        </p:nvSpPr>
        <p:spPr>
          <a:xfrm>
            <a:off x="2895600" y="419816"/>
            <a:ext cx="8610600" cy="1293028"/>
          </a:xfrm>
        </p:spPr>
        <p:txBody>
          <a:bodyPr/>
          <a:lstStyle/>
          <a:p>
            <a:r>
              <a:rPr lang="en-US" dirty="0"/>
              <a:t>conclusion</a:t>
            </a:r>
          </a:p>
        </p:txBody>
      </p:sp>
      <p:sp>
        <p:nvSpPr>
          <p:cNvPr id="3" name="Content Placeholder 2">
            <a:extLst>
              <a:ext uri="{FF2B5EF4-FFF2-40B4-BE49-F238E27FC236}">
                <a16:creationId xmlns:a16="http://schemas.microsoft.com/office/drawing/2014/main" id="{B6DCBBC3-D21E-4977-9E7E-307A4DE3279F}"/>
              </a:ext>
            </a:extLst>
          </p:cNvPr>
          <p:cNvSpPr>
            <a:spLocks noGrp="1"/>
          </p:cNvSpPr>
          <p:nvPr>
            <p:ph idx="1"/>
          </p:nvPr>
        </p:nvSpPr>
        <p:spPr>
          <a:xfrm>
            <a:off x="685799" y="1810247"/>
            <a:ext cx="10962861" cy="4627937"/>
          </a:xfrm>
        </p:spPr>
        <p:txBody>
          <a:bodyPr>
            <a:normAutofit/>
          </a:bodyPr>
          <a:lstStyle/>
          <a:p>
            <a:pPr marL="0" indent="0">
              <a:buNone/>
            </a:pPr>
            <a:endParaRPr lang="en-US" b="1" dirty="0"/>
          </a:p>
          <a:p>
            <a:pPr lvl="1">
              <a:buFont typeface="Wingdings" panose="05000000000000000000" pitchFamily="2" charset="2"/>
              <a:buChar char="ü"/>
            </a:pPr>
            <a:r>
              <a:rPr lang="en-US" dirty="0"/>
              <a:t> Can be concluded that non-linear SVM obtained the best model with accuracy of 63.55%.</a:t>
            </a:r>
          </a:p>
          <a:p>
            <a:pPr lvl="1">
              <a:buFont typeface="Wingdings" panose="05000000000000000000" pitchFamily="2" charset="2"/>
              <a:buChar char="ü"/>
            </a:pPr>
            <a:endParaRPr lang="en-US" dirty="0"/>
          </a:p>
          <a:p>
            <a:pPr marL="457200" lvl="1" indent="0">
              <a:buNone/>
            </a:pPr>
            <a:endParaRPr lang="en-US" dirty="0"/>
          </a:p>
          <a:p>
            <a:pPr marL="0" indent="0">
              <a:buNone/>
            </a:pPr>
            <a:endParaRPr lang="en-US" b="1" dirty="0"/>
          </a:p>
          <a:p>
            <a:pPr marL="0" indent="0">
              <a:buNone/>
            </a:pPr>
            <a:endParaRPr lang="en-US" b="1" dirty="0"/>
          </a:p>
          <a:p>
            <a:pPr marL="0" indent="0">
              <a:buNone/>
            </a:pPr>
            <a:endParaRPr lang="en-US" b="1" dirty="0"/>
          </a:p>
          <a:p>
            <a:pPr lvl="1">
              <a:buFont typeface="Wingdings" panose="05000000000000000000" pitchFamily="2" charset="2"/>
              <a:buChar char="ü"/>
            </a:pPr>
            <a:r>
              <a:rPr lang="en-US" dirty="0"/>
              <a:t> This dataset is non-linear and models such as </a:t>
            </a:r>
            <a:r>
              <a:rPr lang="en-US" dirty="0" err="1"/>
              <a:t>XGBBoost</a:t>
            </a:r>
            <a:r>
              <a:rPr lang="en-US" dirty="0"/>
              <a:t>, </a:t>
            </a:r>
            <a:r>
              <a:rPr lang="en-US" dirty="0" err="1"/>
              <a:t>LightBoost</a:t>
            </a:r>
            <a:r>
              <a:rPr lang="en-US" dirty="0"/>
              <a:t>, Neural Network or Deep Learning method able to achieve higher accuracy </a:t>
            </a:r>
          </a:p>
          <a:p>
            <a:pPr marL="0" indent="0">
              <a:buNone/>
            </a:pPr>
            <a:endParaRPr lang="en-US" b="1" dirty="0"/>
          </a:p>
          <a:p>
            <a:pPr lvl="1">
              <a:buFont typeface="Wingdings" panose="05000000000000000000" pitchFamily="2" charset="2"/>
              <a:buChar char="ü"/>
            </a:pPr>
            <a:r>
              <a:rPr lang="en-US" dirty="0"/>
              <a:t>model or technique that is really good in handling non-linear data. </a:t>
            </a:r>
          </a:p>
          <a:p>
            <a:pPr marL="0" indent="0">
              <a:buNone/>
            </a:pPr>
            <a:endParaRPr lang="en-US" b="1" dirty="0"/>
          </a:p>
          <a:p>
            <a:endParaRPr lang="en-US" dirty="0"/>
          </a:p>
        </p:txBody>
      </p:sp>
      <p:pic>
        <p:nvPicPr>
          <p:cNvPr id="4" name="Picture 3">
            <a:extLst>
              <a:ext uri="{FF2B5EF4-FFF2-40B4-BE49-F238E27FC236}">
                <a16:creationId xmlns:a16="http://schemas.microsoft.com/office/drawing/2014/main" id="{776AE384-CD4E-4F9E-B771-7A43FF2159F6}"/>
              </a:ext>
            </a:extLst>
          </p:cNvPr>
          <p:cNvPicPr/>
          <p:nvPr/>
        </p:nvPicPr>
        <p:blipFill>
          <a:blip r:embed="rId2"/>
          <a:stretch>
            <a:fillRect/>
          </a:stretch>
        </p:blipFill>
        <p:spPr>
          <a:xfrm>
            <a:off x="3144078" y="3071190"/>
            <a:ext cx="4648199" cy="1355035"/>
          </a:xfrm>
          <a:prstGeom prst="rect">
            <a:avLst/>
          </a:prstGeom>
        </p:spPr>
      </p:pic>
    </p:spTree>
    <p:extLst>
      <p:ext uri="{BB962C8B-B14F-4D97-AF65-F5344CB8AC3E}">
        <p14:creationId xmlns:p14="http://schemas.microsoft.com/office/powerpoint/2010/main" val="1569699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049EE-F473-4346-A99B-F1F17334004D}"/>
              </a:ext>
            </a:extLst>
          </p:cNvPr>
          <p:cNvSpPr>
            <a:spLocks noGrp="1"/>
          </p:cNvSpPr>
          <p:nvPr>
            <p:ph type="title"/>
          </p:nvPr>
        </p:nvSpPr>
        <p:spPr>
          <a:xfrm>
            <a:off x="2895600" y="470270"/>
            <a:ext cx="8610600" cy="1293028"/>
          </a:xfrm>
        </p:spPr>
        <p:txBody>
          <a:bodyPr/>
          <a:lstStyle/>
          <a:p>
            <a:br>
              <a:rPr lang="en-US" dirty="0"/>
            </a:br>
            <a:r>
              <a:rPr lang="en-US" dirty="0"/>
              <a:t>(QUEK)</a:t>
            </a:r>
          </a:p>
        </p:txBody>
      </p:sp>
      <p:sp>
        <p:nvSpPr>
          <p:cNvPr id="3" name="Content Placeholder 2">
            <a:extLst>
              <a:ext uri="{FF2B5EF4-FFF2-40B4-BE49-F238E27FC236}">
                <a16:creationId xmlns:a16="http://schemas.microsoft.com/office/drawing/2014/main" id="{93C5D2B7-A445-4390-8C00-91A5FCDA5E48}"/>
              </a:ext>
            </a:extLst>
          </p:cNvPr>
          <p:cNvSpPr>
            <a:spLocks noGrp="1"/>
          </p:cNvSpPr>
          <p:nvPr>
            <p:ph idx="1"/>
          </p:nvPr>
        </p:nvSpPr>
        <p:spPr>
          <a:xfrm>
            <a:off x="685800" y="1763298"/>
            <a:ext cx="10820400" cy="4442136"/>
          </a:xfrm>
        </p:spPr>
        <p:txBody>
          <a:bodyPr>
            <a:normAutofit/>
          </a:bodyPr>
          <a:lstStyle/>
          <a:p>
            <a:pPr>
              <a:buFont typeface="Wingdings" panose="05000000000000000000" pitchFamily="2" charset="2"/>
              <a:buChar char="q"/>
            </a:pPr>
            <a:r>
              <a:rPr lang="en-US" sz="2400" dirty="0"/>
              <a:t> </a:t>
            </a:r>
            <a:r>
              <a:rPr lang="en-US" sz="2800" b="1" dirty="0"/>
              <a:t>RETRIEVE , REPLACE AND BALANCING DATA (Preprocessing)</a:t>
            </a:r>
          </a:p>
          <a:p>
            <a:pPr marL="0" indent="0">
              <a:buNone/>
            </a:pPr>
            <a:endParaRPr lang="en-US" sz="2800" b="1" dirty="0"/>
          </a:p>
          <a:p>
            <a:pPr marL="0" indent="0">
              <a:buNone/>
            </a:pPr>
            <a:r>
              <a:rPr lang="en-US" sz="2400" b="1" dirty="0"/>
              <a:t>   - Dataset highly imbalanced</a:t>
            </a:r>
          </a:p>
          <a:p>
            <a:pPr marL="0" indent="0">
              <a:buNone/>
            </a:pPr>
            <a:r>
              <a:rPr lang="en-US" sz="2400" b="1" dirty="0"/>
              <a:t>   - Bias occur if did not do anything in preprocessing data</a:t>
            </a:r>
          </a:p>
          <a:p>
            <a:pPr marL="0" indent="0">
              <a:buNone/>
            </a:pPr>
            <a:r>
              <a:rPr lang="en-US" sz="2400" b="1" dirty="0"/>
              <a:t>   - Under sampling is used to stratified sample class consist higher number rows to make It balanced between 2 classes </a:t>
            </a:r>
          </a:p>
          <a:p>
            <a:pPr marL="0" indent="0">
              <a:buNone/>
            </a:pPr>
            <a:r>
              <a:rPr lang="en-US" sz="2400" b="1" dirty="0"/>
              <a:t>   - Imputer is used to handle missing value in the dataset</a:t>
            </a:r>
          </a:p>
          <a:p>
            <a:pPr marL="0" indent="0">
              <a:buNone/>
            </a:pPr>
            <a:r>
              <a:rPr lang="en-US" sz="2400" b="1" dirty="0"/>
              <a:t>   - All missing value will be replaced with median value</a:t>
            </a:r>
          </a:p>
          <a:p>
            <a:pPr marL="0" indent="0">
              <a:buNone/>
            </a:pPr>
            <a:r>
              <a:rPr lang="en-US" sz="2400" b="1" dirty="0"/>
              <a:t>   </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62908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2BC1-0109-42CE-9FED-B3E8CE830C23}"/>
              </a:ext>
            </a:extLst>
          </p:cNvPr>
          <p:cNvSpPr>
            <a:spLocks noGrp="1"/>
          </p:cNvSpPr>
          <p:nvPr>
            <p:ph type="title"/>
          </p:nvPr>
        </p:nvSpPr>
        <p:spPr>
          <a:xfrm>
            <a:off x="2710069" y="0"/>
            <a:ext cx="8610600" cy="1293028"/>
          </a:xfrm>
        </p:spPr>
        <p:txBody>
          <a:bodyPr/>
          <a:lstStyle/>
          <a:p>
            <a:r>
              <a:rPr lang="en-US" dirty="0"/>
              <a:t>(QUEK)</a:t>
            </a:r>
          </a:p>
        </p:txBody>
      </p:sp>
      <p:sp>
        <p:nvSpPr>
          <p:cNvPr id="3" name="Content Placeholder 2">
            <a:extLst>
              <a:ext uri="{FF2B5EF4-FFF2-40B4-BE49-F238E27FC236}">
                <a16:creationId xmlns:a16="http://schemas.microsoft.com/office/drawing/2014/main" id="{6F46DA26-8BD0-413F-8EBD-E361378920F3}"/>
              </a:ext>
            </a:extLst>
          </p:cNvPr>
          <p:cNvSpPr>
            <a:spLocks noGrp="1"/>
          </p:cNvSpPr>
          <p:nvPr>
            <p:ph idx="1"/>
          </p:nvPr>
        </p:nvSpPr>
        <p:spPr>
          <a:xfrm>
            <a:off x="410817" y="1247775"/>
            <a:ext cx="11466444" cy="5245790"/>
          </a:xfrm>
        </p:spPr>
        <p:txBody>
          <a:bodyPr/>
          <a:lstStyle/>
          <a:p>
            <a:pPr marL="0" indent="0">
              <a:buNone/>
            </a:pPr>
            <a:r>
              <a:rPr lang="en-US" sz="2800" b="1" dirty="0"/>
              <a:t>IMPLEMENTING DATA EXPLORATION TASK IN PYTHON</a:t>
            </a:r>
          </a:p>
          <a:p>
            <a:pPr marL="0" indent="0">
              <a:buNone/>
            </a:pPr>
            <a:endParaRPr lang="en-US" sz="2000" b="1" dirty="0"/>
          </a:p>
          <a:p>
            <a:endParaRPr lang="en-US" dirty="0"/>
          </a:p>
        </p:txBody>
      </p:sp>
      <p:pic>
        <p:nvPicPr>
          <p:cNvPr id="4" name="Picture 3" descr="A close up of text on a white background&#10;&#10;Description automatically generated">
            <a:extLst>
              <a:ext uri="{FF2B5EF4-FFF2-40B4-BE49-F238E27FC236}">
                <a16:creationId xmlns:a16="http://schemas.microsoft.com/office/drawing/2014/main" id="{D35FB64D-D2E7-41EF-844B-3439E1995726}"/>
              </a:ext>
            </a:extLst>
          </p:cNvPr>
          <p:cNvPicPr/>
          <p:nvPr/>
        </p:nvPicPr>
        <p:blipFill>
          <a:blip r:embed="rId2">
            <a:extLst>
              <a:ext uri="{28A0092B-C50C-407E-A947-70E740481C1C}">
                <a14:useLocalDpi xmlns:a14="http://schemas.microsoft.com/office/drawing/2010/main" val="0"/>
              </a:ext>
            </a:extLst>
          </a:blip>
          <a:stretch>
            <a:fillRect/>
          </a:stretch>
        </p:blipFill>
        <p:spPr>
          <a:xfrm>
            <a:off x="740380" y="1857608"/>
            <a:ext cx="5501393" cy="4664766"/>
          </a:xfrm>
          <a:prstGeom prst="rect">
            <a:avLst/>
          </a:prstGeom>
        </p:spPr>
      </p:pic>
      <p:sp>
        <p:nvSpPr>
          <p:cNvPr id="6" name="TextBox 5">
            <a:extLst>
              <a:ext uri="{FF2B5EF4-FFF2-40B4-BE49-F238E27FC236}">
                <a16:creationId xmlns:a16="http://schemas.microsoft.com/office/drawing/2014/main" id="{868151C7-EB95-4277-8951-E32E96037D86}"/>
              </a:ext>
            </a:extLst>
          </p:cNvPr>
          <p:cNvSpPr txBox="1"/>
          <p:nvPr/>
        </p:nvSpPr>
        <p:spPr>
          <a:xfrm>
            <a:off x="7015369" y="2202166"/>
            <a:ext cx="4545497" cy="1938992"/>
          </a:xfrm>
          <a:prstGeom prst="rect">
            <a:avLst/>
          </a:prstGeom>
          <a:noFill/>
        </p:spPr>
        <p:txBody>
          <a:bodyPr wrap="square" rtlCol="0">
            <a:spAutoFit/>
          </a:bodyPr>
          <a:lstStyle/>
          <a:p>
            <a:r>
              <a:rPr lang="en-US" sz="2400" dirty="0"/>
              <a:t>The correlation graph shows that attribute that does not correlated with each other’s will be indicate in dark blue in color</a:t>
            </a:r>
          </a:p>
        </p:txBody>
      </p:sp>
    </p:spTree>
    <p:extLst>
      <p:ext uri="{BB962C8B-B14F-4D97-AF65-F5344CB8AC3E}">
        <p14:creationId xmlns:p14="http://schemas.microsoft.com/office/powerpoint/2010/main" val="2111062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AA02-EBDD-4F7C-8180-FCB1505BBC07}"/>
              </a:ext>
            </a:extLst>
          </p:cNvPr>
          <p:cNvSpPr>
            <a:spLocks noGrp="1"/>
          </p:cNvSpPr>
          <p:nvPr>
            <p:ph type="title"/>
          </p:nvPr>
        </p:nvSpPr>
        <p:spPr>
          <a:xfrm>
            <a:off x="3001617" y="260790"/>
            <a:ext cx="8610600" cy="1293028"/>
          </a:xfrm>
        </p:spPr>
        <p:txBody>
          <a:bodyPr/>
          <a:lstStyle/>
          <a:p>
            <a:r>
              <a:rPr lang="en-US" dirty="0"/>
              <a:t>(QUEK)</a:t>
            </a:r>
          </a:p>
        </p:txBody>
      </p:sp>
      <p:sp>
        <p:nvSpPr>
          <p:cNvPr id="3" name="Content Placeholder 2">
            <a:extLst>
              <a:ext uri="{FF2B5EF4-FFF2-40B4-BE49-F238E27FC236}">
                <a16:creationId xmlns:a16="http://schemas.microsoft.com/office/drawing/2014/main" id="{3A3C6F28-7CFE-4D81-BD3E-8527FFD1FFCD}"/>
              </a:ext>
            </a:extLst>
          </p:cNvPr>
          <p:cNvSpPr>
            <a:spLocks noGrp="1"/>
          </p:cNvSpPr>
          <p:nvPr>
            <p:ph idx="1"/>
          </p:nvPr>
        </p:nvSpPr>
        <p:spPr>
          <a:xfrm>
            <a:off x="685800" y="1095153"/>
            <a:ext cx="10820400" cy="5762847"/>
          </a:xfrm>
        </p:spPr>
        <p:txBody>
          <a:bodyPr/>
          <a:lstStyle/>
          <a:p>
            <a:pPr>
              <a:buFont typeface="Wingdings" panose="05000000000000000000" pitchFamily="2" charset="2"/>
              <a:buChar char="q"/>
            </a:pPr>
            <a:r>
              <a:rPr lang="en-US" b="1" dirty="0"/>
              <a:t>FEATURE REDUCTION</a:t>
            </a:r>
          </a:p>
          <a:p>
            <a:pPr marL="0" indent="0">
              <a:buNone/>
            </a:pPr>
            <a:r>
              <a:rPr lang="en-US" b="1" dirty="0"/>
              <a:t>- Too many of feature might overfit the dataset. Therefore we need dimension reduction algorithm to reduce its dimensions</a:t>
            </a:r>
          </a:p>
          <a:p>
            <a:pPr marL="0" indent="0">
              <a:buNone/>
            </a:pPr>
            <a:endParaRPr lang="en-US" b="1" dirty="0"/>
          </a:p>
          <a:p>
            <a:pPr marL="0" indent="0">
              <a:buNone/>
            </a:pPr>
            <a:r>
              <a:rPr lang="en-US" b="1" dirty="0" err="1"/>
              <a:t>i</a:t>
            </a:r>
            <a:r>
              <a:rPr lang="en-US" b="1" dirty="0"/>
              <a:t>)  PRINCIPLE COMPONENT ANALYSIS (PCA)</a:t>
            </a:r>
          </a:p>
          <a:p>
            <a:pPr marL="0" indent="0">
              <a:buNone/>
            </a:pPr>
            <a:endParaRPr lang="en-US" b="1" dirty="0"/>
          </a:p>
        </p:txBody>
      </p:sp>
      <p:pic>
        <p:nvPicPr>
          <p:cNvPr id="4" name="Picture 3">
            <a:extLst>
              <a:ext uri="{FF2B5EF4-FFF2-40B4-BE49-F238E27FC236}">
                <a16:creationId xmlns:a16="http://schemas.microsoft.com/office/drawing/2014/main" id="{3F0C4023-8ED3-421E-A555-0BB5F130F5BE}"/>
              </a:ext>
            </a:extLst>
          </p:cNvPr>
          <p:cNvPicPr>
            <a:picLocks noChangeAspect="1"/>
          </p:cNvPicPr>
          <p:nvPr/>
        </p:nvPicPr>
        <p:blipFill>
          <a:blip r:embed="rId2"/>
          <a:stretch>
            <a:fillRect/>
          </a:stretch>
        </p:blipFill>
        <p:spPr>
          <a:xfrm>
            <a:off x="6599583" y="2381342"/>
            <a:ext cx="4906617" cy="4032710"/>
          </a:xfrm>
          <a:prstGeom prst="rect">
            <a:avLst/>
          </a:prstGeom>
        </p:spPr>
      </p:pic>
    </p:spTree>
    <p:extLst>
      <p:ext uri="{BB962C8B-B14F-4D97-AF65-F5344CB8AC3E}">
        <p14:creationId xmlns:p14="http://schemas.microsoft.com/office/powerpoint/2010/main" val="1896208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1E908F-97B7-4895-A431-F41E48BE80A2}"/>
              </a:ext>
            </a:extLst>
          </p:cNvPr>
          <p:cNvSpPr>
            <a:spLocks noGrp="1"/>
          </p:cNvSpPr>
          <p:nvPr>
            <p:ph idx="1"/>
          </p:nvPr>
        </p:nvSpPr>
        <p:spPr>
          <a:xfrm>
            <a:off x="685800" y="1368288"/>
            <a:ext cx="10820400" cy="4793973"/>
          </a:xfrm>
        </p:spPr>
        <p:txBody>
          <a:bodyPr/>
          <a:lstStyle/>
          <a:p>
            <a:pPr marL="0" indent="0">
              <a:buNone/>
            </a:pPr>
            <a:r>
              <a:rPr lang="en-US" b="1" dirty="0"/>
              <a:t>ii) Non-linear Support Vector Machine (SVM) </a:t>
            </a: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1787D71F-E028-4EA3-A662-96E9DB8B3B30}"/>
              </a:ext>
            </a:extLst>
          </p:cNvPr>
          <p:cNvPicPr/>
          <p:nvPr/>
        </p:nvPicPr>
        <p:blipFill>
          <a:blip r:embed="rId2">
            <a:extLst>
              <a:ext uri="{28A0092B-C50C-407E-A947-70E740481C1C}">
                <a14:useLocalDpi xmlns:a14="http://schemas.microsoft.com/office/drawing/2010/main" val="0"/>
              </a:ext>
            </a:extLst>
          </a:blip>
          <a:stretch>
            <a:fillRect/>
          </a:stretch>
        </p:blipFill>
        <p:spPr>
          <a:xfrm>
            <a:off x="1240735" y="2043820"/>
            <a:ext cx="6366014" cy="4341355"/>
          </a:xfrm>
          <a:prstGeom prst="rect">
            <a:avLst/>
          </a:prstGeom>
        </p:spPr>
      </p:pic>
      <p:sp>
        <p:nvSpPr>
          <p:cNvPr id="5" name="TextBox 4">
            <a:extLst>
              <a:ext uri="{FF2B5EF4-FFF2-40B4-BE49-F238E27FC236}">
                <a16:creationId xmlns:a16="http://schemas.microsoft.com/office/drawing/2014/main" id="{EE53E572-2EB2-4296-9C61-BD8E88763999}"/>
              </a:ext>
            </a:extLst>
          </p:cNvPr>
          <p:cNvSpPr txBox="1"/>
          <p:nvPr/>
        </p:nvSpPr>
        <p:spPr>
          <a:xfrm>
            <a:off x="8309113" y="2782957"/>
            <a:ext cx="3020379" cy="923330"/>
          </a:xfrm>
          <a:prstGeom prst="rect">
            <a:avLst/>
          </a:prstGeom>
          <a:noFill/>
        </p:spPr>
        <p:txBody>
          <a:bodyPr wrap="none" rtlCol="0">
            <a:spAutoFit/>
          </a:bodyPr>
          <a:lstStyle/>
          <a:p>
            <a:r>
              <a:rPr lang="en-US" dirty="0"/>
              <a:t>Figure 4: Python Code to </a:t>
            </a:r>
          </a:p>
          <a:p>
            <a:r>
              <a:rPr lang="en-US" dirty="0"/>
              <a:t>                run Support </a:t>
            </a:r>
          </a:p>
          <a:p>
            <a:r>
              <a:rPr lang="en-US" dirty="0"/>
              <a:t>               Vector Machine</a:t>
            </a:r>
          </a:p>
        </p:txBody>
      </p:sp>
      <p:sp>
        <p:nvSpPr>
          <p:cNvPr id="6" name="Title 1">
            <a:extLst>
              <a:ext uri="{FF2B5EF4-FFF2-40B4-BE49-F238E27FC236}">
                <a16:creationId xmlns:a16="http://schemas.microsoft.com/office/drawing/2014/main" id="{212E9FF0-07DB-4856-B965-8231228EB09A}"/>
              </a:ext>
            </a:extLst>
          </p:cNvPr>
          <p:cNvSpPr>
            <a:spLocks noGrp="1"/>
          </p:cNvSpPr>
          <p:nvPr>
            <p:ph type="title"/>
          </p:nvPr>
        </p:nvSpPr>
        <p:spPr>
          <a:xfrm>
            <a:off x="3001617" y="260790"/>
            <a:ext cx="8610600" cy="1293028"/>
          </a:xfrm>
        </p:spPr>
        <p:txBody>
          <a:bodyPr/>
          <a:lstStyle/>
          <a:p>
            <a:r>
              <a:rPr lang="en-US" dirty="0"/>
              <a:t>(QUEK)</a:t>
            </a:r>
          </a:p>
        </p:txBody>
      </p:sp>
    </p:spTree>
    <p:extLst>
      <p:ext uri="{BB962C8B-B14F-4D97-AF65-F5344CB8AC3E}">
        <p14:creationId xmlns:p14="http://schemas.microsoft.com/office/powerpoint/2010/main" val="212936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288BB-B0B2-46A5-B980-02FE4332D6B0}"/>
              </a:ext>
            </a:extLst>
          </p:cNvPr>
          <p:cNvSpPr>
            <a:spLocks noGrp="1"/>
          </p:cNvSpPr>
          <p:nvPr>
            <p:ph type="title"/>
          </p:nvPr>
        </p:nvSpPr>
        <p:spPr>
          <a:xfrm>
            <a:off x="2895600" y="433069"/>
            <a:ext cx="8610600" cy="1293028"/>
          </a:xfrm>
        </p:spPr>
        <p:txBody>
          <a:bodyPr/>
          <a:lstStyle/>
          <a:p>
            <a:r>
              <a:rPr lang="en-US" dirty="0"/>
              <a:t>Tools</a:t>
            </a:r>
            <a:br>
              <a:rPr lang="en-US" dirty="0"/>
            </a:br>
            <a:r>
              <a:rPr lang="en-US" dirty="0"/>
              <a:t>(MYRA)</a:t>
            </a:r>
          </a:p>
        </p:txBody>
      </p:sp>
      <p:sp>
        <p:nvSpPr>
          <p:cNvPr id="3" name="Content Placeholder 2">
            <a:extLst>
              <a:ext uri="{FF2B5EF4-FFF2-40B4-BE49-F238E27FC236}">
                <a16:creationId xmlns:a16="http://schemas.microsoft.com/office/drawing/2014/main" id="{2422203B-6DD7-4C4E-BC23-5F3567DC43C2}"/>
              </a:ext>
            </a:extLst>
          </p:cNvPr>
          <p:cNvSpPr>
            <a:spLocks noGrp="1"/>
          </p:cNvSpPr>
          <p:nvPr>
            <p:ph idx="1"/>
          </p:nvPr>
        </p:nvSpPr>
        <p:spPr>
          <a:xfrm>
            <a:off x="685800" y="1726097"/>
            <a:ext cx="11029122" cy="5131903"/>
          </a:xfrm>
        </p:spPr>
        <p:txBody>
          <a:bodyPr/>
          <a:lstStyle/>
          <a:p>
            <a:pPr>
              <a:buFont typeface="Wingdings" panose="05000000000000000000" pitchFamily="2" charset="2"/>
              <a:buChar char="q"/>
            </a:pPr>
            <a:r>
              <a:rPr lang="en-US" b="1" dirty="0"/>
              <a:t>ATTRIBUTE GENERATION</a:t>
            </a:r>
          </a:p>
          <a:p>
            <a:pPr marL="0" indent="0">
              <a:buNone/>
            </a:pPr>
            <a:r>
              <a:rPr lang="en-US" b="1" dirty="0"/>
              <a:t>   - New attribute generated from existing attribute</a:t>
            </a:r>
          </a:p>
          <a:p>
            <a:pPr marL="0" indent="0">
              <a:buNone/>
            </a:pPr>
            <a:r>
              <a:rPr lang="en-US" b="1" dirty="0"/>
              <a:t>    STATE ATTRIBUTES</a:t>
            </a:r>
          </a:p>
          <a:p>
            <a:pPr marL="0" indent="0">
              <a:buNone/>
            </a:pPr>
            <a:endParaRPr lang="en-US" b="1" dirty="0"/>
          </a:p>
          <a:p>
            <a:endParaRPr lang="en-US" dirty="0"/>
          </a:p>
        </p:txBody>
      </p:sp>
      <p:pic>
        <p:nvPicPr>
          <p:cNvPr id="6" name="Picture 5">
            <a:extLst>
              <a:ext uri="{FF2B5EF4-FFF2-40B4-BE49-F238E27FC236}">
                <a16:creationId xmlns:a16="http://schemas.microsoft.com/office/drawing/2014/main" id="{492828D3-6DB7-464F-BD25-E0D9B83AE668}"/>
              </a:ext>
            </a:extLst>
          </p:cNvPr>
          <p:cNvPicPr>
            <a:picLocks noChangeAspect="1"/>
          </p:cNvPicPr>
          <p:nvPr/>
        </p:nvPicPr>
        <p:blipFill>
          <a:blip r:embed="rId2"/>
          <a:stretch>
            <a:fillRect/>
          </a:stretch>
        </p:blipFill>
        <p:spPr>
          <a:xfrm>
            <a:off x="4184995" y="2570922"/>
            <a:ext cx="4572716" cy="4094700"/>
          </a:xfrm>
          <a:prstGeom prst="rect">
            <a:avLst/>
          </a:prstGeom>
        </p:spPr>
      </p:pic>
    </p:spTree>
    <p:extLst>
      <p:ext uri="{BB962C8B-B14F-4D97-AF65-F5344CB8AC3E}">
        <p14:creationId xmlns:p14="http://schemas.microsoft.com/office/powerpoint/2010/main" val="3497730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310E-F474-40D2-BCA0-1618066EBCFF}"/>
              </a:ext>
            </a:extLst>
          </p:cNvPr>
          <p:cNvSpPr>
            <a:spLocks noGrp="1"/>
          </p:cNvSpPr>
          <p:nvPr>
            <p:ph type="title"/>
          </p:nvPr>
        </p:nvSpPr>
        <p:spPr>
          <a:xfrm>
            <a:off x="2604052" y="43070"/>
            <a:ext cx="8610600" cy="1293028"/>
          </a:xfrm>
        </p:spPr>
        <p:txBody>
          <a:bodyPr/>
          <a:lstStyle/>
          <a:p>
            <a:r>
              <a:rPr lang="en-US" dirty="0"/>
              <a:t>tools</a:t>
            </a:r>
          </a:p>
        </p:txBody>
      </p:sp>
      <p:sp>
        <p:nvSpPr>
          <p:cNvPr id="3" name="Content Placeholder 2">
            <a:extLst>
              <a:ext uri="{FF2B5EF4-FFF2-40B4-BE49-F238E27FC236}">
                <a16:creationId xmlns:a16="http://schemas.microsoft.com/office/drawing/2014/main" id="{4568870B-C086-4A85-9652-62D7EB6006FD}"/>
              </a:ext>
            </a:extLst>
          </p:cNvPr>
          <p:cNvSpPr>
            <a:spLocks noGrp="1"/>
          </p:cNvSpPr>
          <p:nvPr>
            <p:ph idx="1"/>
          </p:nvPr>
        </p:nvSpPr>
        <p:spPr>
          <a:xfrm>
            <a:off x="851452" y="1019373"/>
            <a:ext cx="10820400" cy="5838627"/>
          </a:xfrm>
        </p:spPr>
        <p:txBody>
          <a:bodyPr/>
          <a:lstStyle/>
          <a:p>
            <a:pPr>
              <a:buFont typeface="Wingdings" panose="05000000000000000000" pitchFamily="2" charset="2"/>
              <a:buChar char="q"/>
            </a:pPr>
            <a:r>
              <a:rPr lang="en-US" b="1" dirty="0"/>
              <a:t>MODELLING</a:t>
            </a:r>
          </a:p>
          <a:p>
            <a:pPr marL="0" indent="0">
              <a:buNone/>
            </a:pPr>
            <a:r>
              <a:rPr lang="en-US" b="1" dirty="0"/>
              <a:t>   </a:t>
            </a:r>
          </a:p>
          <a:p>
            <a:pPr marL="0" indent="0">
              <a:buNone/>
            </a:pPr>
            <a:r>
              <a:rPr lang="en-US" b="1" dirty="0"/>
              <a:t>   </a:t>
            </a:r>
            <a:r>
              <a:rPr lang="en-US" b="1" dirty="0" err="1"/>
              <a:t>i</a:t>
            </a:r>
            <a:r>
              <a:rPr lang="en-US" b="1" dirty="0"/>
              <a:t>) Ensemble Model (Random Forest)</a:t>
            </a:r>
          </a:p>
          <a:p>
            <a:pPr marL="0" indent="0">
              <a:buNone/>
            </a:pPr>
            <a:endParaRPr lang="en-US" b="1" dirty="0"/>
          </a:p>
          <a:p>
            <a:pPr marL="0" indent="0">
              <a:buNone/>
            </a:pPr>
            <a:r>
              <a:rPr lang="en-US" b="1" dirty="0"/>
              <a:t>      </a:t>
            </a:r>
          </a:p>
          <a:p>
            <a:pPr marL="0" indent="0">
              <a:buNone/>
            </a:pPr>
            <a:endParaRPr lang="en-US" dirty="0"/>
          </a:p>
        </p:txBody>
      </p:sp>
      <p:pic>
        <p:nvPicPr>
          <p:cNvPr id="4" name="Picture 3" descr="A screenshot of text&#10;&#10;Description automatically generated">
            <a:extLst>
              <a:ext uri="{FF2B5EF4-FFF2-40B4-BE49-F238E27FC236}">
                <a16:creationId xmlns:a16="http://schemas.microsoft.com/office/drawing/2014/main" id="{106F998D-60BD-49CC-BF0F-94142A34A92C}"/>
              </a:ext>
            </a:extLst>
          </p:cNvPr>
          <p:cNvPicPr/>
          <p:nvPr/>
        </p:nvPicPr>
        <p:blipFill>
          <a:blip r:embed="rId2">
            <a:extLst>
              <a:ext uri="{28A0092B-C50C-407E-A947-70E740481C1C}">
                <a14:useLocalDpi xmlns:a14="http://schemas.microsoft.com/office/drawing/2010/main" val="0"/>
              </a:ext>
            </a:extLst>
          </a:blip>
          <a:stretch>
            <a:fillRect/>
          </a:stretch>
        </p:blipFill>
        <p:spPr>
          <a:xfrm>
            <a:off x="6447598" y="1019372"/>
            <a:ext cx="4657724" cy="5795557"/>
          </a:xfrm>
          <a:prstGeom prst="rect">
            <a:avLst/>
          </a:prstGeom>
        </p:spPr>
      </p:pic>
      <p:sp>
        <p:nvSpPr>
          <p:cNvPr id="5" name="TextBox 4">
            <a:extLst>
              <a:ext uri="{FF2B5EF4-FFF2-40B4-BE49-F238E27FC236}">
                <a16:creationId xmlns:a16="http://schemas.microsoft.com/office/drawing/2014/main" id="{A14759D8-9F87-4FEA-A16F-077411696C60}"/>
              </a:ext>
            </a:extLst>
          </p:cNvPr>
          <p:cNvSpPr txBox="1"/>
          <p:nvPr/>
        </p:nvSpPr>
        <p:spPr>
          <a:xfrm>
            <a:off x="2766807" y="3613848"/>
            <a:ext cx="3114261" cy="923330"/>
          </a:xfrm>
          <a:prstGeom prst="rect">
            <a:avLst/>
          </a:prstGeom>
          <a:noFill/>
        </p:spPr>
        <p:txBody>
          <a:bodyPr wrap="square" rtlCol="0">
            <a:spAutoFit/>
          </a:bodyPr>
          <a:lstStyle/>
          <a:p>
            <a:r>
              <a:rPr lang="en-US" dirty="0"/>
              <a:t>Figure 2: Python code to run Random Forest Classifier</a:t>
            </a:r>
          </a:p>
        </p:txBody>
      </p:sp>
    </p:spTree>
    <p:extLst>
      <p:ext uri="{BB962C8B-B14F-4D97-AF65-F5344CB8AC3E}">
        <p14:creationId xmlns:p14="http://schemas.microsoft.com/office/powerpoint/2010/main" val="2580104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lose up of a map&#10;&#10;Description automatically generated">
            <a:extLst>
              <a:ext uri="{FF2B5EF4-FFF2-40B4-BE49-F238E27FC236}">
                <a16:creationId xmlns:a16="http://schemas.microsoft.com/office/drawing/2014/main" id="{49A7BC51-3616-4B29-89ED-135EC39C167E}"/>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808381" y="1484242"/>
            <a:ext cx="7089913" cy="4744279"/>
          </a:xfrm>
          <a:prstGeom prst="rect">
            <a:avLst/>
          </a:prstGeom>
        </p:spPr>
      </p:pic>
      <p:sp>
        <p:nvSpPr>
          <p:cNvPr id="5" name="TextBox 4">
            <a:extLst>
              <a:ext uri="{FF2B5EF4-FFF2-40B4-BE49-F238E27FC236}">
                <a16:creationId xmlns:a16="http://schemas.microsoft.com/office/drawing/2014/main" id="{5A3C17C7-B759-468B-A535-8E6E5D8ACA27}"/>
              </a:ext>
            </a:extLst>
          </p:cNvPr>
          <p:cNvSpPr txBox="1"/>
          <p:nvPr/>
        </p:nvSpPr>
        <p:spPr>
          <a:xfrm>
            <a:off x="7898295" y="2266122"/>
            <a:ext cx="3433953" cy="646331"/>
          </a:xfrm>
          <a:prstGeom prst="rect">
            <a:avLst/>
          </a:prstGeom>
          <a:noFill/>
        </p:spPr>
        <p:txBody>
          <a:bodyPr wrap="none" rtlCol="0">
            <a:spAutoFit/>
          </a:bodyPr>
          <a:lstStyle/>
          <a:p>
            <a:r>
              <a:rPr lang="en-US" dirty="0"/>
              <a:t>Figure 3: Part of the Random </a:t>
            </a:r>
          </a:p>
          <a:p>
            <a:r>
              <a:rPr lang="en-US" dirty="0"/>
              <a:t>                 Forest Classifier </a:t>
            </a:r>
          </a:p>
        </p:txBody>
      </p:sp>
    </p:spTree>
    <p:extLst>
      <p:ext uri="{BB962C8B-B14F-4D97-AF65-F5344CB8AC3E}">
        <p14:creationId xmlns:p14="http://schemas.microsoft.com/office/powerpoint/2010/main" val="229959937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299</TotalTime>
  <Words>1064</Words>
  <Application>Microsoft Office PowerPoint</Application>
  <PresentationFormat>Widescreen</PresentationFormat>
  <Paragraphs>175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vt:lpstr>
      <vt:lpstr>Vapor Trail</vt:lpstr>
      <vt:lpstr>Safe driver prediction</vt:lpstr>
      <vt:lpstr>INTRODUCTION</vt:lpstr>
      <vt:lpstr> (QUEK)</vt:lpstr>
      <vt:lpstr>(QUEK)</vt:lpstr>
      <vt:lpstr>(QUEK)</vt:lpstr>
      <vt:lpstr>(QUEK)</vt:lpstr>
      <vt:lpstr>Tools (MYRA)</vt:lpstr>
      <vt:lpstr>tools</vt:lpstr>
      <vt:lpstr>PowerPoint Presentation</vt:lpstr>
      <vt:lpstr>Tools (daus)</vt:lpstr>
      <vt:lpstr>PowerPoint Presentation</vt:lpstr>
      <vt:lpstr>Tools</vt:lpstr>
      <vt:lpstr>Tools (AKEM)</vt:lpstr>
      <vt:lpstr>PowerPoint Presentation</vt:lpstr>
      <vt:lpstr>PowerPoint Presentation</vt:lpstr>
      <vt:lpstr>PowerPoint Presentation</vt:lpstr>
      <vt:lpstr>QUESTIONs</vt:lpstr>
      <vt:lpstr>  The accuracy is measured by a few techniques </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DRIVING</dc:title>
  <dc:creator>User</dc:creator>
  <cp:lastModifiedBy>QUEK YAO JING</cp:lastModifiedBy>
  <cp:revision>92</cp:revision>
  <dcterms:created xsi:type="dcterms:W3CDTF">2019-05-28T12:50:06Z</dcterms:created>
  <dcterms:modified xsi:type="dcterms:W3CDTF">2019-09-25T11:03:20Z</dcterms:modified>
</cp:coreProperties>
</file>