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ileron Heavy" charset="1" panose="00000A00000000000000"/>
      <p:regular r:id="rId23"/>
    </p:embeddedFont>
    <p:embeddedFont>
      <p:font typeface="Aileron Bold" charset="1" panose="00000800000000000000"/>
      <p:regular r:id="rId24"/>
    </p:embeddedFont>
    <p:embeddedFont>
      <p:font typeface="Aileron" charset="1" panose="00000500000000000000"/>
      <p:regular r:id="rId25"/>
    </p:embeddedFont>
    <p:embeddedFont>
      <p:font typeface="Aileron Ultra-Bold" charset="1" panose="00000A00000000000000"/>
      <p:regular r:id="rId26"/>
    </p:embeddedFont>
    <p:embeddedFont>
      <p:font typeface="Canva Sans Bold" charset="1" panose="020B0803030501040103"/>
      <p:regular r:id="rId27"/>
    </p:embeddedFont>
    <p:embeddedFont>
      <p:font typeface="Canva Sans" charset="1" panose="020B05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933" y="-4762"/>
            <a:ext cx="18304933" cy="10296525"/>
          </a:xfrm>
          <a:custGeom>
            <a:avLst/>
            <a:gdLst/>
            <a:ahLst/>
            <a:cxnLst/>
            <a:rect r="r" b="b" t="t" l="l"/>
            <a:pathLst>
              <a:path h="10296525" w="18304933">
                <a:moveTo>
                  <a:pt x="0" y="0"/>
                </a:moveTo>
                <a:lnTo>
                  <a:pt x="18304933" y="0"/>
                </a:lnTo>
                <a:lnTo>
                  <a:pt x="18304933" y="10296524"/>
                </a:lnTo>
                <a:lnTo>
                  <a:pt x="0" y="102965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10124017"/>
            <a:ext cx="16192500" cy="172508"/>
            <a:chOff x="0" y="0"/>
            <a:chExt cx="4264691" cy="454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25BEC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192500" y="0"/>
            <a:ext cx="2283181" cy="167947"/>
            <a:chOff x="0" y="0"/>
            <a:chExt cx="601332" cy="442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25BEC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834375" y="622825"/>
            <a:ext cx="811750" cy="811750"/>
          </a:xfrm>
          <a:custGeom>
            <a:avLst/>
            <a:gdLst/>
            <a:ahLst/>
            <a:cxnLst/>
            <a:rect r="r" b="b" t="t" l="l"/>
            <a:pathLst>
              <a:path h="811750" w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74821" y="3112841"/>
            <a:ext cx="16538357" cy="3959921"/>
            <a:chOff x="0" y="0"/>
            <a:chExt cx="22051143" cy="527989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04775"/>
              <a:ext cx="22051143" cy="3960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97"/>
                </a:lnSpc>
              </a:pPr>
              <a:r>
                <a:rPr lang="en-US" sz="10452">
                  <a:solidFill>
                    <a:srgbClr val="D9CD89"/>
                  </a:solidFill>
                  <a:latin typeface="Aileron Heavy"/>
                </a:rPr>
                <a:t>Hasító tábla nyílt címzés, lineáris kipróbálás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446856"/>
              <a:ext cx="22051143" cy="833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27"/>
                </a:lnSpc>
              </a:pPr>
              <a:r>
                <a:rPr lang="en-US" sz="3867" spc="386">
                  <a:solidFill>
                    <a:srgbClr val="C86B53"/>
                  </a:solidFill>
                  <a:latin typeface="Aileron Bold"/>
                </a:rPr>
                <a:t>KÉSZÍTETTE: NAGY CSONGOR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005675"/>
            <a:ext cx="16368172" cy="3274795"/>
            <a:chOff x="0" y="0"/>
            <a:chExt cx="21824229" cy="43663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055440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115836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597429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321786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932297" y="2242699"/>
              <a:ext cx="1468971" cy="1922579"/>
            </a:xfrm>
            <a:custGeom>
              <a:avLst/>
              <a:gdLst/>
              <a:ahLst/>
              <a:cxnLst/>
              <a:rect r="r" b="b" t="t" l="l"/>
              <a:pathLst>
                <a:path h="1922579" w="1468971">
                  <a:moveTo>
                    <a:pt x="0" y="0"/>
                  </a:moveTo>
                  <a:lnTo>
                    <a:pt x="1468971" y="0"/>
                  </a:lnTo>
                  <a:lnTo>
                    <a:pt x="1468971" y="1922579"/>
                  </a:lnTo>
                  <a:lnTo>
                    <a:pt x="0" y="1922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9174129" y="1711675"/>
              <a:ext cx="2985307" cy="308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34"/>
                </a:lnSpc>
                <a:spcBef>
                  <a:spcPct val="0"/>
                </a:spcBef>
              </a:pPr>
              <a:r>
                <a:rPr lang="en-US" sz="1289" spc="38">
                  <a:solidFill>
                    <a:srgbClr val="191919"/>
                  </a:solidFill>
                  <a:latin typeface="Aileron Bold"/>
                </a:rPr>
                <a:t>Kulcs                 34587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101059" y="-95250"/>
              <a:ext cx="463971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1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155139" y="-95250"/>
              <a:ext cx="490595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200705" y="-95250"/>
              <a:ext cx="520255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3677627" y="-95250"/>
              <a:ext cx="529597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5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15860044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6919614" y="-95250"/>
              <a:ext cx="570852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6</a:t>
              </a:r>
            </a:p>
          </p:txBody>
        </p:sp>
        <p:sp>
          <p:nvSpPr>
            <p:cNvPr name="Freeform 22" id="22"/>
            <p:cNvSpPr/>
            <p:nvPr/>
          </p:nvSpPr>
          <p:spPr>
            <a:xfrm flipH="false" flipV="false" rot="0">
              <a:off x="19134237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2" y="0"/>
                  </a:lnTo>
                  <a:lnTo>
                    <a:pt x="2689992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20193807" y="-95250"/>
              <a:ext cx="570852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6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610586" y="1707500"/>
            <a:ext cx="2238980" cy="2047273"/>
            <a:chOff x="0" y="0"/>
            <a:chExt cx="2985307" cy="272969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47657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758168" y="606003"/>
              <a:ext cx="1468971" cy="1922579"/>
            </a:xfrm>
            <a:custGeom>
              <a:avLst/>
              <a:gdLst/>
              <a:ahLst/>
              <a:cxnLst/>
              <a:rect r="r" b="b" t="t" l="l"/>
              <a:pathLst>
                <a:path h="1922579" w="1468971">
                  <a:moveTo>
                    <a:pt x="0" y="0"/>
                  </a:moveTo>
                  <a:lnTo>
                    <a:pt x="1468971" y="0"/>
                  </a:lnTo>
                  <a:lnTo>
                    <a:pt x="1468971" y="1922579"/>
                  </a:lnTo>
                  <a:lnTo>
                    <a:pt x="0" y="1922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0" y="74979"/>
              <a:ext cx="2985307" cy="634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34"/>
                </a:lnSpc>
              </a:pPr>
              <a:r>
                <a:rPr lang="en-US" sz="1289" spc="38">
                  <a:solidFill>
                    <a:srgbClr val="191919"/>
                  </a:solidFill>
                  <a:latin typeface="Aileron Bold"/>
                </a:rPr>
                <a:t>Kulcs                 43547</a:t>
              </a:r>
            </a:p>
            <a:p>
              <a:pPr algn="ctr">
                <a:lnSpc>
                  <a:spcPts val="193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28700" y="853502"/>
            <a:ext cx="466561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EDAD8"/>
                </a:solidFill>
                <a:latin typeface="Aileron Ultra-Bold"/>
              </a:rPr>
              <a:t>Példa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42027" y="2048278"/>
            <a:ext cx="9549723" cy="1967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nva Sans Bold"/>
              </a:rPr>
              <a:t>Tegyük fel, hogy szeretnénk beilleszteni egy új egyetemistát és ő is a 4. helyre kerülne</a:t>
            </a:r>
          </a:p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nva Sans Bold"/>
              </a:rPr>
              <a:t>Ilyenkor lineárisan tovább megyünk ameddig kapunk egy megfelelő helyet 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8814054" y="2899144"/>
            <a:ext cx="2335032" cy="2589249"/>
          </a:xfrm>
          <a:custGeom>
            <a:avLst/>
            <a:gdLst/>
            <a:ahLst/>
            <a:cxnLst/>
            <a:rect r="r" b="b" t="t" l="l"/>
            <a:pathLst>
              <a:path h="2589249" w="2335032">
                <a:moveTo>
                  <a:pt x="0" y="0"/>
                </a:moveTo>
                <a:lnTo>
                  <a:pt x="2335032" y="0"/>
                </a:lnTo>
                <a:lnTo>
                  <a:pt x="2335032" y="2589249"/>
                </a:lnTo>
                <a:lnTo>
                  <a:pt x="0" y="25892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348448"/>
            <a:ext cx="16368172" cy="3274795"/>
            <a:chOff x="0" y="0"/>
            <a:chExt cx="21824229" cy="43663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055440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115836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597429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321786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932297" y="2242699"/>
              <a:ext cx="1468971" cy="1922579"/>
            </a:xfrm>
            <a:custGeom>
              <a:avLst/>
              <a:gdLst/>
              <a:ahLst/>
              <a:cxnLst/>
              <a:rect r="r" b="b" t="t" l="l"/>
              <a:pathLst>
                <a:path h="1922579" w="1468971">
                  <a:moveTo>
                    <a:pt x="0" y="0"/>
                  </a:moveTo>
                  <a:lnTo>
                    <a:pt x="1468971" y="0"/>
                  </a:lnTo>
                  <a:lnTo>
                    <a:pt x="1468971" y="1922579"/>
                  </a:lnTo>
                  <a:lnTo>
                    <a:pt x="0" y="1922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9174129" y="1711675"/>
              <a:ext cx="2985307" cy="308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34"/>
                </a:lnSpc>
                <a:spcBef>
                  <a:spcPct val="0"/>
                </a:spcBef>
              </a:pPr>
              <a:r>
                <a:rPr lang="en-US" sz="1289" spc="38">
                  <a:solidFill>
                    <a:srgbClr val="191919"/>
                  </a:solidFill>
                  <a:latin typeface="Aileron Bold"/>
                </a:rPr>
                <a:t>Kulcs                 34587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101059" y="-95250"/>
              <a:ext cx="463971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1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155139" y="-95250"/>
              <a:ext cx="490595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200705" y="-95250"/>
              <a:ext cx="520255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0392859" y="-95250"/>
              <a:ext cx="547847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3677627" y="-95250"/>
              <a:ext cx="529597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5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0">
              <a:off x="15860044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6919614" y="-95250"/>
              <a:ext cx="570852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6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19134237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2" y="0"/>
                  </a:lnTo>
                  <a:lnTo>
                    <a:pt x="2689992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20193807" y="-95250"/>
              <a:ext cx="570852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6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610586" y="1707500"/>
            <a:ext cx="2238980" cy="2047273"/>
            <a:chOff x="0" y="0"/>
            <a:chExt cx="2985307" cy="272969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47657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758168" y="606003"/>
              <a:ext cx="1468971" cy="1922579"/>
            </a:xfrm>
            <a:custGeom>
              <a:avLst/>
              <a:gdLst/>
              <a:ahLst/>
              <a:cxnLst/>
              <a:rect r="r" b="b" t="t" l="l"/>
              <a:pathLst>
                <a:path h="1922579" w="1468971">
                  <a:moveTo>
                    <a:pt x="0" y="0"/>
                  </a:moveTo>
                  <a:lnTo>
                    <a:pt x="1468971" y="0"/>
                  </a:lnTo>
                  <a:lnTo>
                    <a:pt x="1468971" y="1922579"/>
                  </a:lnTo>
                  <a:lnTo>
                    <a:pt x="0" y="1922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74979"/>
              <a:ext cx="2985307" cy="634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34"/>
                </a:lnSpc>
              </a:pPr>
              <a:r>
                <a:rPr lang="en-US" sz="1289" spc="38">
                  <a:solidFill>
                    <a:srgbClr val="191919"/>
                  </a:solidFill>
                  <a:latin typeface="Aileron Bold"/>
                </a:rPr>
                <a:t>Kulcs                 43547</a:t>
              </a:r>
            </a:p>
            <a:p>
              <a:pPr algn="ctr">
                <a:lnSpc>
                  <a:spcPts val="193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5493586">
            <a:off x="10547183" y="4698337"/>
            <a:ext cx="2365786" cy="890327"/>
          </a:xfrm>
          <a:custGeom>
            <a:avLst/>
            <a:gdLst/>
            <a:ahLst/>
            <a:cxnLst/>
            <a:rect r="r" b="b" t="t" l="l"/>
            <a:pathLst>
              <a:path h="890327" w="2365786">
                <a:moveTo>
                  <a:pt x="0" y="0"/>
                </a:moveTo>
                <a:lnTo>
                  <a:pt x="2365787" y="0"/>
                </a:lnTo>
                <a:lnTo>
                  <a:pt x="2365787" y="890326"/>
                </a:lnTo>
                <a:lnTo>
                  <a:pt x="0" y="890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7473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028700" y="853502"/>
            <a:ext cx="466561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EDAD8"/>
                </a:solidFill>
                <a:latin typeface="Aileron Ultra-Bold"/>
              </a:rPr>
              <a:t>Példa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348448"/>
            <a:ext cx="16368172" cy="3274795"/>
            <a:chOff x="0" y="0"/>
            <a:chExt cx="21824229" cy="43663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055440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115836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597429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321786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932297" y="2242699"/>
              <a:ext cx="1468971" cy="1922579"/>
            </a:xfrm>
            <a:custGeom>
              <a:avLst/>
              <a:gdLst/>
              <a:ahLst/>
              <a:cxnLst/>
              <a:rect r="r" b="b" t="t" l="l"/>
              <a:pathLst>
                <a:path h="1922579" w="1468971">
                  <a:moveTo>
                    <a:pt x="0" y="0"/>
                  </a:moveTo>
                  <a:lnTo>
                    <a:pt x="1468971" y="0"/>
                  </a:lnTo>
                  <a:lnTo>
                    <a:pt x="1468971" y="1922579"/>
                  </a:lnTo>
                  <a:lnTo>
                    <a:pt x="0" y="1922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9174129" y="1711675"/>
              <a:ext cx="2985307" cy="308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34"/>
                </a:lnSpc>
                <a:spcBef>
                  <a:spcPct val="0"/>
                </a:spcBef>
              </a:pPr>
              <a:r>
                <a:rPr lang="en-US" sz="1289" spc="38">
                  <a:solidFill>
                    <a:srgbClr val="191919"/>
                  </a:solidFill>
                  <a:latin typeface="Aileron Bold"/>
                </a:rPr>
                <a:t>Kulcs                 34587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101059" y="-95250"/>
              <a:ext cx="463971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1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155139" y="-95250"/>
              <a:ext cx="490595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200705" y="-95250"/>
              <a:ext cx="520255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0392859" y="-95250"/>
              <a:ext cx="547847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3677627" y="-95250"/>
              <a:ext cx="529597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5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0">
              <a:off x="15860044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6919614" y="-95250"/>
              <a:ext cx="570852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6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19134237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2" y="0"/>
                  </a:lnTo>
                  <a:lnTo>
                    <a:pt x="2689992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20193807" y="-95250"/>
              <a:ext cx="570852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6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610586" y="1707500"/>
            <a:ext cx="2238980" cy="2047273"/>
            <a:chOff x="0" y="0"/>
            <a:chExt cx="2985307" cy="272969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47657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758168" y="606003"/>
              <a:ext cx="1468971" cy="1922579"/>
            </a:xfrm>
            <a:custGeom>
              <a:avLst/>
              <a:gdLst/>
              <a:ahLst/>
              <a:cxnLst/>
              <a:rect r="r" b="b" t="t" l="l"/>
              <a:pathLst>
                <a:path h="1922579" w="1468971">
                  <a:moveTo>
                    <a:pt x="0" y="0"/>
                  </a:moveTo>
                  <a:lnTo>
                    <a:pt x="1468971" y="0"/>
                  </a:lnTo>
                  <a:lnTo>
                    <a:pt x="1468971" y="1922579"/>
                  </a:lnTo>
                  <a:lnTo>
                    <a:pt x="0" y="1922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74979"/>
              <a:ext cx="2985307" cy="634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34"/>
                </a:lnSpc>
              </a:pPr>
              <a:r>
                <a:rPr lang="en-US" sz="1289" spc="38">
                  <a:solidFill>
                    <a:srgbClr val="191919"/>
                  </a:solidFill>
                  <a:latin typeface="Aileron Bold"/>
                </a:rPr>
                <a:t>Kulcs                 43547</a:t>
              </a:r>
            </a:p>
            <a:p>
              <a:pPr algn="ctr">
                <a:lnSpc>
                  <a:spcPts val="193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811308" y="5985846"/>
            <a:ext cx="1344310" cy="1389794"/>
          </a:xfrm>
          <a:custGeom>
            <a:avLst/>
            <a:gdLst/>
            <a:ahLst/>
            <a:cxnLst/>
            <a:rect r="r" b="b" t="t" l="l"/>
            <a:pathLst>
              <a:path h="1389794" w="1344310">
                <a:moveTo>
                  <a:pt x="0" y="0"/>
                </a:moveTo>
                <a:lnTo>
                  <a:pt x="1344309" y="0"/>
                </a:lnTo>
                <a:lnTo>
                  <a:pt x="1344309" y="1389793"/>
                </a:lnTo>
                <a:lnTo>
                  <a:pt x="0" y="1389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0" id="30"/>
          <p:cNvSpPr txBox="true"/>
          <p:nvPr/>
        </p:nvSpPr>
        <p:spPr>
          <a:xfrm rot="0">
            <a:off x="1028700" y="853502"/>
            <a:ext cx="466561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EDAD8"/>
                </a:solidFill>
                <a:latin typeface="Aileron Ultra-Bold"/>
              </a:rPr>
              <a:t>Példa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19455" y="2884186"/>
            <a:ext cx="9549723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nva Sans Bold"/>
              </a:rPr>
              <a:t>Az 5. index üres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348448"/>
            <a:ext cx="16368172" cy="3274795"/>
            <a:chOff x="0" y="0"/>
            <a:chExt cx="21824229" cy="43663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055440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115836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597429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321786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932297" y="2242699"/>
              <a:ext cx="1468971" cy="1922579"/>
            </a:xfrm>
            <a:custGeom>
              <a:avLst/>
              <a:gdLst/>
              <a:ahLst/>
              <a:cxnLst/>
              <a:rect r="r" b="b" t="t" l="l"/>
              <a:pathLst>
                <a:path h="1922579" w="1468971">
                  <a:moveTo>
                    <a:pt x="0" y="0"/>
                  </a:moveTo>
                  <a:lnTo>
                    <a:pt x="1468971" y="0"/>
                  </a:lnTo>
                  <a:lnTo>
                    <a:pt x="1468971" y="1922579"/>
                  </a:lnTo>
                  <a:lnTo>
                    <a:pt x="0" y="1922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9174129" y="1711675"/>
              <a:ext cx="2985307" cy="308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34"/>
                </a:lnSpc>
                <a:spcBef>
                  <a:spcPct val="0"/>
                </a:spcBef>
              </a:pPr>
              <a:r>
                <a:rPr lang="en-US" sz="1289" spc="38">
                  <a:solidFill>
                    <a:srgbClr val="191919"/>
                  </a:solidFill>
                  <a:latin typeface="Aileron Bold"/>
                </a:rPr>
                <a:t>Kulcs                 34587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101059" y="-95250"/>
              <a:ext cx="463971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1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155139" y="-95250"/>
              <a:ext cx="490595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200705" y="-95250"/>
              <a:ext cx="520255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0392859" y="-95250"/>
              <a:ext cx="547847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3677627" y="-95250"/>
              <a:ext cx="529597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5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0">
              <a:off x="15860044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6919614" y="-95250"/>
              <a:ext cx="570852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6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19134237" y="1636696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2" y="0"/>
                  </a:lnTo>
                  <a:lnTo>
                    <a:pt x="2689992" y="2729698"/>
                  </a:lnTo>
                  <a:lnTo>
                    <a:pt x="0" y="2729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20193807" y="-95250"/>
              <a:ext cx="570852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ACA9C0"/>
                  </a:solidFill>
                  <a:latin typeface="Canva Sans Bold"/>
                </a:rPr>
                <a:t>6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376411" y="5575970"/>
            <a:ext cx="2238980" cy="2047273"/>
            <a:chOff x="0" y="0"/>
            <a:chExt cx="2985307" cy="272969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47657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758168" y="606003"/>
              <a:ext cx="1468971" cy="1922579"/>
            </a:xfrm>
            <a:custGeom>
              <a:avLst/>
              <a:gdLst/>
              <a:ahLst/>
              <a:cxnLst/>
              <a:rect r="r" b="b" t="t" l="l"/>
              <a:pathLst>
                <a:path h="1922579" w="1468971">
                  <a:moveTo>
                    <a:pt x="0" y="0"/>
                  </a:moveTo>
                  <a:lnTo>
                    <a:pt x="1468971" y="0"/>
                  </a:lnTo>
                  <a:lnTo>
                    <a:pt x="1468971" y="1922579"/>
                  </a:lnTo>
                  <a:lnTo>
                    <a:pt x="0" y="1922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74979"/>
              <a:ext cx="2985307" cy="634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34"/>
                </a:lnSpc>
              </a:pPr>
              <a:r>
                <a:rPr lang="en-US" sz="1289" spc="38">
                  <a:solidFill>
                    <a:srgbClr val="191919"/>
                  </a:solidFill>
                  <a:latin typeface="Aileron Bold"/>
                </a:rPr>
                <a:t>Kulcs                 43547</a:t>
              </a:r>
            </a:p>
            <a:p>
              <a:pPr algn="ctr">
                <a:lnSpc>
                  <a:spcPts val="193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028700" y="853502"/>
            <a:ext cx="466561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EDAD8"/>
                </a:solidFill>
                <a:latin typeface="Aileron Ultra-Bold"/>
              </a:rPr>
              <a:t>Példa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34375" y="622825"/>
            <a:ext cx="811750" cy="811750"/>
          </a:xfrm>
          <a:custGeom>
            <a:avLst/>
            <a:gdLst/>
            <a:ahLst/>
            <a:cxnLst/>
            <a:rect r="r" b="b" t="t" l="l"/>
            <a:pathLst>
              <a:path h="811750" w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124017"/>
            <a:ext cx="16192500" cy="172508"/>
            <a:chOff x="0" y="0"/>
            <a:chExt cx="4264691" cy="454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192500" y="0"/>
            <a:ext cx="2283181" cy="167947"/>
            <a:chOff x="0" y="0"/>
            <a:chExt cx="601332" cy="442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024319" y="6412791"/>
            <a:ext cx="5718712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3EDAD8"/>
                </a:solidFill>
                <a:latin typeface="Aileron Bold"/>
              </a:rPr>
              <a:t>BLOCKCHAIN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24319" y="7029376"/>
            <a:ext cx="6333740" cy="120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</a:rPr>
              <a:t>A hash code-ot arra használják, hogy rájöjjenek ha az eredeti információt átírták-e. Emellett használják proof of work típusú blockchaineken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929942" y="6441366"/>
            <a:ext cx="1427164" cy="1530098"/>
          </a:xfrm>
          <a:custGeom>
            <a:avLst/>
            <a:gdLst/>
            <a:ahLst/>
            <a:cxnLst/>
            <a:rect r="r" b="b" t="t" l="l"/>
            <a:pathLst>
              <a:path h="1530098" w="1427164">
                <a:moveTo>
                  <a:pt x="0" y="0"/>
                </a:moveTo>
                <a:lnTo>
                  <a:pt x="1427164" y="0"/>
                </a:lnTo>
                <a:lnTo>
                  <a:pt x="1427164" y="1530098"/>
                </a:lnTo>
                <a:lnTo>
                  <a:pt x="0" y="1530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603748" y="3339306"/>
            <a:ext cx="1894945" cy="1653771"/>
          </a:xfrm>
          <a:custGeom>
            <a:avLst/>
            <a:gdLst/>
            <a:ahLst/>
            <a:cxnLst/>
            <a:rect r="r" b="b" t="t" l="l"/>
            <a:pathLst>
              <a:path h="1653771" w="1894945">
                <a:moveTo>
                  <a:pt x="0" y="0"/>
                </a:moveTo>
                <a:lnTo>
                  <a:pt x="1894945" y="0"/>
                </a:lnTo>
                <a:lnTo>
                  <a:pt x="1894945" y="1653771"/>
                </a:lnTo>
                <a:lnTo>
                  <a:pt x="0" y="1653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9144000" y="3067324"/>
            <a:ext cx="7380928" cy="1665537"/>
            <a:chOff x="0" y="0"/>
            <a:chExt cx="9841238" cy="22207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709598"/>
              <a:ext cx="1888898" cy="1511118"/>
            </a:xfrm>
            <a:custGeom>
              <a:avLst/>
              <a:gdLst/>
              <a:ahLst/>
              <a:cxnLst/>
              <a:rect r="r" b="b" t="t" l="l"/>
              <a:pathLst>
                <a:path h="1511118" w="1888898">
                  <a:moveTo>
                    <a:pt x="0" y="0"/>
                  </a:moveTo>
                  <a:lnTo>
                    <a:pt x="1888898" y="0"/>
                  </a:lnTo>
                  <a:lnTo>
                    <a:pt x="1888898" y="1511118"/>
                  </a:lnTo>
                  <a:lnTo>
                    <a:pt x="0" y="1511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2216288" y="-28575"/>
              <a:ext cx="7624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3EDAD8"/>
                  </a:solidFill>
                  <a:latin typeface="Aileron Bold"/>
                </a:rPr>
                <a:t>CACHE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216288" y="781473"/>
              <a:ext cx="7624949" cy="1193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49"/>
                </a:lnSpc>
              </a:pPr>
              <a:r>
                <a:rPr lang="en-US" sz="2499" spc="74">
                  <a:solidFill>
                    <a:srgbClr val="FFFFFF"/>
                  </a:solidFill>
                  <a:latin typeface="Aileron"/>
                </a:rPr>
                <a:t>Cachelésnél fontos az adatok gyors hozzáférése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841593" y="3038749"/>
            <a:ext cx="5718712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 spc="160">
                <a:solidFill>
                  <a:srgbClr val="3EDAD8"/>
                </a:solidFill>
                <a:latin typeface="Aileron Bold"/>
              </a:rPr>
              <a:t>JELSZAVAK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41593" y="3653429"/>
            <a:ext cx="5718712" cy="161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 spc="65">
                <a:solidFill>
                  <a:srgbClr val="FFFFFF"/>
                </a:solidFill>
                <a:latin typeface="Aileron"/>
              </a:rPr>
              <a:t>Bejelentkezésnél letudjuk ellenőrizni, hogy a megadott jelszó helyes-e anélkül, hogy az interneten keresztül küldenénk magát a jelszót.</a:t>
            </a:r>
          </a:p>
        </p:txBody>
      </p:sp>
      <p:sp>
        <p:nvSpPr>
          <p:cNvPr name="TextBox 19" id="19"/>
          <p:cNvSpPr txBox="true"/>
          <p:nvPr/>
        </p:nvSpPr>
        <p:spPr>
          <a:xfrm rot="5400000">
            <a:off x="13793092" y="5437872"/>
            <a:ext cx="6861712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spc="360">
                <a:solidFill>
                  <a:srgbClr val="3EDAD8"/>
                </a:solidFill>
                <a:latin typeface="Aileron"/>
              </a:rPr>
              <a:t>HASÍTÓ TÁBLA NYÍLT CÍMZÉS, LINEÁRIS KIPRÓBÁLÁS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1002601"/>
            <a:ext cx="14291212" cy="876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4"/>
              </a:lnSpc>
            </a:pPr>
            <a:r>
              <a:rPr lang="en-US" sz="5600" spc="-168">
                <a:solidFill>
                  <a:srgbClr val="3EDAD8"/>
                </a:solidFill>
                <a:latin typeface="Aileron Ultra-Bold"/>
              </a:rPr>
              <a:t>Mire használják a hasítótáblákat?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86350" y="2211183"/>
            <a:ext cx="8115300" cy="254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9"/>
              </a:lnSpc>
            </a:pPr>
            <a:r>
              <a:rPr lang="en-US" sz="16716">
                <a:solidFill>
                  <a:srgbClr val="3EDAD8"/>
                </a:solidFill>
                <a:latin typeface="Aileron Ultra-Bold"/>
              </a:rPr>
              <a:t>Feladat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85610" y="6199593"/>
            <a:ext cx="6916780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199" spc="95">
                <a:solidFill>
                  <a:srgbClr val="FFFFFF"/>
                </a:solidFill>
                <a:latin typeface="Aileron Bold"/>
              </a:rPr>
              <a:t>Egyetemi adatbázis a hallgatókról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853502"/>
            <a:ext cx="466561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EDAD8"/>
                </a:solidFill>
                <a:latin typeface="Aileron Ultra-Bold"/>
              </a:rPr>
              <a:t>Feladat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10585" y="3248400"/>
            <a:ext cx="14666829" cy="4145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1" indent="-399411" lvl="1">
              <a:lnSpc>
                <a:spcPts val="5549"/>
              </a:lnSpc>
              <a:buFont typeface="Arial"/>
              <a:buChar char="•"/>
            </a:pPr>
            <a:r>
              <a:rPr lang="en-US" sz="3699" spc="110">
                <a:solidFill>
                  <a:srgbClr val="FFFFFF"/>
                </a:solidFill>
                <a:latin typeface="Aileron Bold"/>
              </a:rPr>
              <a:t>Egy egyetem szeretne létrehozni egy adatbázist, amely tárolja a diákjai azonosítóit, vezeték- és keresztnevét, évfolyamját, illetve éves átlagait. Emellett fontos, hogy nyomon tudja tartani az éves átlagokat évfolyam-szinten, és hogy ezek növekednek-e vagy sem.</a:t>
            </a:r>
          </a:p>
          <a:p>
            <a:pPr algn="ctr">
              <a:lnSpc>
                <a:spcPts val="554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46337" y="3147922"/>
            <a:ext cx="9795325" cy="398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17"/>
              </a:lnSpc>
            </a:pPr>
            <a:r>
              <a:rPr lang="en-US" sz="13097">
                <a:solidFill>
                  <a:srgbClr val="3EDAD8"/>
                </a:solidFill>
                <a:latin typeface="Aileron Ultra-Bold"/>
              </a:rPr>
              <a:t>Köszönöm a figyelmet!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53910" y="2651210"/>
          <a:ext cx="10246717" cy="6607090"/>
        </p:xfrm>
        <a:graphic>
          <a:graphicData uri="http://schemas.openxmlformats.org/drawingml/2006/table">
            <a:tbl>
              <a:tblPr/>
              <a:tblGrid>
                <a:gridCol w="9741422"/>
                <a:gridCol w="505295"/>
              </a:tblGrid>
              <a:tr h="16141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3EDAD8"/>
                          </a:solidFill>
                          <a:latin typeface="Aileron Bold"/>
                        </a:rPr>
                        <a:t>01</a:t>
                      </a:r>
                      <a:r>
                        <a:rPr lang="en-US" sz="3999">
                          <a:solidFill>
                            <a:srgbClr val="FFFFFF"/>
                          </a:solidFill>
                          <a:latin typeface="Aileron"/>
                        </a:rPr>
                        <a:t> Általános bemutató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41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3EDAD8"/>
                          </a:solidFill>
                          <a:latin typeface="Aileron Bold"/>
                        </a:rPr>
                        <a:t>02</a:t>
                      </a:r>
                      <a:r>
                        <a:rPr lang="en-US" sz="3999">
                          <a:solidFill>
                            <a:srgbClr val="FFFFFF"/>
                          </a:solidFill>
                          <a:latin typeface="Aileron"/>
                        </a:rPr>
                        <a:t> Példa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41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3EDAD8"/>
                          </a:solidFill>
                          <a:latin typeface="Aileron Bold"/>
                        </a:rPr>
                        <a:t>03</a:t>
                      </a:r>
                      <a:r>
                        <a:rPr lang="en-US" sz="3999">
                          <a:solidFill>
                            <a:srgbClr val="FFFFFF"/>
                          </a:solidFill>
                          <a:latin typeface="Aileron"/>
                        </a:rPr>
                        <a:t> Felhasználási területek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46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3EDAD8"/>
                          </a:solidFill>
                          <a:latin typeface="Aileron Bold"/>
                        </a:rPr>
                        <a:t>04 </a:t>
                      </a:r>
                      <a:r>
                        <a:rPr lang="en-US" sz="3999">
                          <a:solidFill>
                            <a:srgbClr val="FFFFFF"/>
                          </a:solidFill>
                          <a:latin typeface="Aileron"/>
                        </a:rPr>
                        <a:t>Feladat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853502"/>
            <a:ext cx="466561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EDAD8"/>
                </a:solidFill>
                <a:latin typeface="Aileron Ultra-Bold"/>
              </a:rPr>
              <a:t>Tartalom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34375" y="622825"/>
            <a:ext cx="811750" cy="811750"/>
          </a:xfrm>
          <a:custGeom>
            <a:avLst/>
            <a:gdLst/>
            <a:ahLst/>
            <a:cxnLst/>
            <a:rect r="r" b="b" t="t" l="l"/>
            <a:pathLst>
              <a:path h="811750" w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124017"/>
            <a:ext cx="16192500" cy="172508"/>
            <a:chOff x="0" y="0"/>
            <a:chExt cx="4264691" cy="454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192500" y="0"/>
            <a:ext cx="2283181" cy="167947"/>
            <a:chOff x="0" y="0"/>
            <a:chExt cx="601332" cy="442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6272" y="3715538"/>
            <a:ext cx="15496228" cy="4571970"/>
            <a:chOff x="0" y="0"/>
            <a:chExt cx="20661638" cy="60959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0495522" y="478105"/>
              <a:ext cx="2018831" cy="1343440"/>
            </a:xfrm>
            <a:custGeom>
              <a:avLst/>
              <a:gdLst/>
              <a:ahLst/>
              <a:cxnLst/>
              <a:rect r="r" b="b" t="t" l="l"/>
              <a:pathLst>
                <a:path h="1343440" w="2018831">
                  <a:moveTo>
                    <a:pt x="0" y="0"/>
                  </a:moveTo>
                  <a:lnTo>
                    <a:pt x="2018831" y="0"/>
                  </a:lnTo>
                  <a:lnTo>
                    <a:pt x="2018831" y="1343440"/>
                  </a:lnTo>
                  <a:lnTo>
                    <a:pt x="0" y="1343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13036688" y="-28575"/>
              <a:ext cx="7624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spc="160">
                  <a:solidFill>
                    <a:srgbClr val="3EDAD8"/>
                  </a:solidFill>
                  <a:latin typeface="Aileron Bold"/>
                </a:rPr>
                <a:t>FÜGGVÉNY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3036688" y="800523"/>
              <a:ext cx="7624949" cy="1037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</a:rPr>
                <a:t>A függvény megadja az elem indexét a táblán belül a kulcs segítségével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0" y="713503"/>
              <a:ext cx="2123693" cy="872645"/>
            </a:xfrm>
            <a:custGeom>
              <a:avLst/>
              <a:gdLst/>
              <a:ahLst/>
              <a:cxnLst/>
              <a:rect r="r" b="b" t="t" l="l"/>
              <a:pathLst>
                <a:path h="872645" w="2123693">
                  <a:moveTo>
                    <a:pt x="0" y="0"/>
                  </a:moveTo>
                  <a:lnTo>
                    <a:pt x="2123693" y="0"/>
                  </a:lnTo>
                  <a:lnTo>
                    <a:pt x="2123693" y="872645"/>
                  </a:lnTo>
                  <a:lnTo>
                    <a:pt x="0" y="8726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2417191" y="-28575"/>
              <a:ext cx="7624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spc="160">
                  <a:solidFill>
                    <a:srgbClr val="3EDAD8"/>
                  </a:solidFill>
                  <a:latin typeface="Aileron Bold"/>
                </a:rPr>
                <a:t>KULCSOK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417191" y="800523"/>
              <a:ext cx="7624949" cy="1037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</a:rPr>
                <a:t>A kulcsok használatával a függvényen keresztül megtudhatjuk az elem indexét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5194495" y="4429224"/>
              <a:ext cx="1797133" cy="1495359"/>
            </a:xfrm>
            <a:custGeom>
              <a:avLst/>
              <a:gdLst/>
              <a:ahLst/>
              <a:cxnLst/>
              <a:rect r="r" b="b" t="t" l="l"/>
              <a:pathLst>
                <a:path h="1495359" w="1797133">
                  <a:moveTo>
                    <a:pt x="0" y="0"/>
                  </a:moveTo>
                  <a:lnTo>
                    <a:pt x="1797133" y="0"/>
                  </a:lnTo>
                  <a:lnTo>
                    <a:pt x="1797133" y="1495359"/>
                  </a:lnTo>
                  <a:lnTo>
                    <a:pt x="0" y="1495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 rot="0">
              <a:off x="7285125" y="4229271"/>
              <a:ext cx="7624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spc="160">
                  <a:solidFill>
                    <a:srgbClr val="3EDAD8"/>
                  </a:solidFill>
                  <a:latin typeface="Aileron Bold"/>
                </a:rPr>
                <a:t>TÁBLA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285125" y="5058370"/>
              <a:ext cx="7624949" cy="1037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</a:rPr>
                <a:t>Az adatszerkezet amiben tároljuk a kulcs-érték párokat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5400000">
            <a:off x="13823682" y="5655628"/>
            <a:ext cx="6861712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spc="360">
                <a:solidFill>
                  <a:srgbClr val="3EDAD8"/>
                </a:solidFill>
                <a:latin typeface="Aileron"/>
              </a:rPr>
              <a:t>HASÍTÓ TÁBLA NYÍLT CÍMZÉS, LINEÁRIS KIPRÓBÁLÁS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1002601"/>
            <a:ext cx="14291212" cy="876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4"/>
              </a:lnSpc>
            </a:pPr>
            <a:r>
              <a:rPr lang="en-US" sz="5600" spc="-168">
                <a:solidFill>
                  <a:srgbClr val="3EDAD8"/>
                </a:solidFill>
                <a:latin typeface="Aileron Ultra-Bold"/>
              </a:rPr>
              <a:t>Miből áll a hasítótábla?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34375" y="622825"/>
            <a:ext cx="811750" cy="811750"/>
          </a:xfrm>
          <a:custGeom>
            <a:avLst/>
            <a:gdLst/>
            <a:ahLst/>
            <a:cxnLst/>
            <a:rect r="r" b="b" t="t" l="l"/>
            <a:pathLst>
              <a:path h="811750" w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124017"/>
            <a:ext cx="16192500" cy="172508"/>
            <a:chOff x="0" y="0"/>
            <a:chExt cx="4264691" cy="454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192500" y="0"/>
            <a:ext cx="2283181" cy="167947"/>
            <a:chOff x="0" y="0"/>
            <a:chExt cx="601332" cy="442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09670" y="7801157"/>
            <a:ext cx="9573319" cy="913707"/>
          </a:xfrm>
          <a:custGeom>
            <a:avLst/>
            <a:gdLst/>
            <a:ahLst/>
            <a:cxnLst/>
            <a:rect r="r" b="b" t="t" l="l"/>
            <a:pathLst>
              <a:path h="913707" w="9573319">
                <a:moveTo>
                  <a:pt x="0" y="0"/>
                </a:moveTo>
                <a:lnTo>
                  <a:pt x="9573319" y="0"/>
                </a:lnTo>
                <a:lnTo>
                  <a:pt x="9573319" y="913708"/>
                </a:lnTo>
                <a:lnTo>
                  <a:pt x="0" y="913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4546" b="-2379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5400000">
            <a:off x="13793092" y="5437872"/>
            <a:ext cx="6861712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spc="360">
                <a:solidFill>
                  <a:srgbClr val="3EDAD8"/>
                </a:solidFill>
                <a:latin typeface="Aileron"/>
              </a:rPr>
              <a:t>HASÍTÓ TÁBLA NYÍLT CÍMZÉS, LINEÁRIS KIPRÓBÁLÁS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64451"/>
            <a:ext cx="14291212" cy="1752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4"/>
              </a:lnSpc>
            </a:pPr>
            <a:r>
              <a:rPr lang="en-US" sz="5600" spc="-168">
                <a:solidFill>
                  <a:srgbClr val="3EDAD8"/>
                </a:solidFill>
                <a:latin typeface="Aileron Ultra-Bold"/>
              </a:rPr>
              <a:t>Mit jelent az, hogy nyílt címzés, lineáris kipróbálás?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7720" y="3230915"/>
            <a:ext cx="10648331" cy="1785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Nyílt címzés alatt azt értjük, hogy ütközés esetén valamilyen módszerrel keresünk egy új helyet az értéknek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084" y="6593948"/>
            <a:ext cx="6604609" cy="585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Az összes elem a tábla része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34375" y="622825"/>
            <a:ext cx="811750" cy="811750"/>
          </a:xfrm>
          <a:custGeom>
            <a:avLst/>
            <a:gdLst/>
            <a:ahLst/>
            <a:cxnLst/>
            <a:rect r="r" b="b" t="t" l="l"/>
            <a:pathLst>
              <a:path h="811750" w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124017"/>
            <a:ext cx="16192500" cy="172508"/>
            <a:chOff x="0" y="0"/>
            <a:chExt cx="4264691" cy="454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192500" y="0"/>
            <a:ext cx="2283181" cy="167947"/>
            <a:chOff x="0" y="0"/>
            <a:chExt cx="601332" cy="442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09839" y="4976936"/>
            <a:ext cx="10819002" cy="4485928"/>
          </a:xfrm>
          <a:custGeom>
            <a:avLst/>
            <a:gdLst/>
            <a:ahLst/>
            <a:cxnLst/>
            <a:rect r="r" b="b" t="t" l="l"/>
            <a:pathLst>
              <a:path h="4485928" w="10819002">
                <a:moveTo>
                  <a:pt x="0" y="0"/>
                </a:moveTo>
                <a:lnTo>
                  <a:pt x="10819002" y="0"/>
                </a:lnTo>
                <a:lnTo>
                  <a:pt x="10819002" y="4485927"/>
                </a:lnTo>
                <a:lnTo>
                  <a:pt x="0" y="44859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5400000">
            <a:off x="13793092" y="5437872"/>
            <a:ext cx="6861712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spc="360">
                <a:solidFill>
                  <a:srgbClr val="3EDAD8"/>
                </a:solidFill>
                <a:latin typeface="Aileron"/>
              </a:rPr>
              <a:t>HASÍTÓ TÁBLA NYÍLT CÍMZÉS, LINEÁRIS KIPRÓBÁLÁS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64451"/>
            <a:ext cx="14291212" cy="1752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4"/>
              </a:lnSpc>
            </a:pPr>
            <a:r>
              <a:rPr lang="en-US" sz="5600" spc="-168">
                <a:solidFill>
                  <a:srgbClr val="3EDAD8"/>
                </a:solidFill>
                <a:latin typeface="Aileron Ultra-Bold"/>
              </a:rPr>
              <a:t>Mit jelent az, hogy nyílt címzés, lineáris kipróbálás?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7607" y="3130554"/>
            <a:ext cx="6031733" cy="118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 Bold"/>
              </a:rPr>
              <a:t>Ütközés esetén tovább megyünk lineárisan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34375" y="622825"/>
            <a:ext cx="811750" cy="811750"/>
          </a:xfrm>
          <a:custGeom>
            <a:avLst/>
            <a:gdLst/>
            <a:ahLst/>
            <a:cxnLst/>
            <a:rect r="r" b="b" t="t" l="l"/>
            <a:pathLst>
              <a:path h="811750" w="811750">
                <a:moveTo>
                  <a:pt x="0" y="0"/>
                </a:moveTo>
                <a:lnTo>
                  <a:pt x="811750" y="0"/>
                </a:lnTo>
                <a:lnTo>
                  <a:pt x="811750" y="811750"/>
                </a:lnTo>
                <a:lnTo>
                  <a:pt x="0" y="81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124017"/>
            <a:ext cx="16192500" cy="172508"/>
            <a:chOff x="0" y="0"/>
            <a:chExt cx="4264691" cy="454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192500" y="0"/>
            <a:ext cx="2283181" cy="167947"/>
            <a:chOff x="0" y="0"/>
            <a:chExt cx="601332" cy="442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5400000">
            <a:off x="13793092" y="5437872"/>
            <a:ext cx="6861712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spc="360">
                <a:solidFill>
                  <a:srgbClr val="3EDAD8"/>
                </a:solidFill>
                <a:latin typeface="Aileron"/>
              </a:rPr>
              <a:t>HASÍTÓ TÁBLA NYÍLT CÍMZÉS, LINEÁRIS KIPRÓBÁLÁS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002601"/>
            <a:ext cx="14291212" cy="876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4"/>
              </a:lnSpc>
            </a:pPr>
            <a:r>
              <a:rPr lang="en-US" sz="5600" spc="-168">
                <a:solidFill>
                  <a:srgbClr val="3EDAD8"/>
                </a:solidFill>
                <a:latin typeface="Aileron Ultra-Bold"/>
              </a:rPr>
              <a:t>A hasítótábla általános függvényei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344895"/>
            <a:ext cx="13878255" cy="2832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2" indent="-388621" lvl="1">
              <a:lnSpc>
                <a:spcPts val="7740"/>
              </a:lnSpc>
              <a:buAutoNum type="arabicPeriod" startAt="1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Insert - </a:t>
            </a:r>
            <a:r>
              <a:rPr lang="en-US" sz="3600">
                <a:solidFill>
                  <a:srgbClr val="FFFFFF"/>
                </a:solidFill>
                <a:latin typeface="Canva Sans"/>
              </a:rPr>
              <a:t>behelyez egy kulcs-érték párt</a:t>
            </a:r>
          </a:p>
          <a:p>
            <a:pPr algn="l" marL="777242" indent="-388621" lvl="1">
              <a:lnSpc>
                <a:spcPts val="7740"/>
              </a:lnSpc>
              <a:buAutoNum type="arabicPeriod" startAt="1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Remove -  </a:t>
            </a:r>
            <a:r>
              <a:rPr lang="en-US" sz="3600">
                <a:solidFill>
                  <a:srgbClr val="FFFFFF"/>
                </a:solidFill>
                <a:latin typeface="Canva Sans"/>
              </a:rPr>
              <a:t>egy kulcs alapján törli a kulcs-érték párt</a:t>
            </a:r>
          </a:p>
          <a:p>
            <a:pPr algn="l" marL="777242" indent="-388621" lvl="1">
              <a:lnSpc>
                <a:spcPts val="7740"/>
              </a:lnSpc>
              <a:buAutoNum type="arabicPeriod" startAt="1"/>
            </a:pPr>
            <a:r>
              <a:rPr lang="en-US" sz="3600">
                <a:solidFill>
                  <a:srgbClr val="FFFFFF"/>
                </a:solidFill>
                <a:latin typeface="Canva Sans Bold"/>
              </a:rPr>
              <a:t>Find - </a:t>
            </a:r>
            <a:r>
              <a:rPr lang="en-US" sz="3600">
                <a:solidFill>
                  <a:srgbClr val="FFFFFF"/>
                </a:solidFill>
                <a:latin typeface="Canva Sans"/>
              </a:rPr>
              <a:t>megkeresi a kulccsal párosított értéket és visszatéríti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853502"/>
            <a:ext cx="466561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EDAD8"/>
                </a:solidFill>
                <a:latin typeface="Aileron Ultra-Bold"/>
              </a:rPr>
              <a:t>Példa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51502" y="4486415"/>
            <a:ext cx="4309075" cy="2047273"/>
            <a:chOff x="0" y="0"/>
            <a:chExt cx="5745433" cy="27296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055440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761961" y="4486415"/>
            <a:ext cx="4309075" cy="2047273"/>
            <a:chOff x="0" y="0"/>
            <a:chExt cx="5745433" cy="27296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3055440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38379" y="4486415"/>
            <a:ext cx="4309075" cy="2047273"/>
            <a:chOff x="0" y="0"/>
            <a:chExt cx="5745433" cy="27296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055440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851940" y="2368518"/>
            <a:ext cx="8440976" cy="1217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64" indent="-356232" lvl="1">
              <a:lnSpc>
                <a:spcPts val="4949"/>
              </a:lnSpc>
              <a:buFont typeface="Arial"/>
              <a:buChar char="•"/>
            </a:pPr>
            <a:r>
              <a:rPr lang="en-US" sz="3299" spc="98">
                <a:solidFill>
                  <a:srgbClr val="FFFFFF"/>
                </a:solidFill>
                <a:latin typeface="Aileron Bold"/>
              </a:rPr>
              <a:t>A legegyszerűbb hasítótábla egy tömb ami adatokat tartalmaz.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148589" y="2751847"/>
            <a:ext cx="4713731" cy="4783306"/>
          </a:xfrm>
          <a:custGeom>
            <a:avLst/>
            <a:gdLst/>
            <a:ahLst/>
            <a:cxnLst/>
            <a:rect r="r" b="b" t="t" l="l"/>
            <a:pathLst>
              <a:path h="4783306" w="4713731">
                <a:moveTo>
                  <a:pt x="0" y="0"/>
                </a:moveTo>
                <a:lnTo>
                  <a:pt x="4713731" y="0"/>
                </a:lnTo>
                <a:lnTo>
                  <a:pt x="4713731" y="4783306"/>
                </a:lnTo>
                <a:lnTo>
                  <a:pt x="0" y="478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51940" y="4636957"/>
            <a:ext cx="4309075" cy="2047273"/>
            <a:chOff x="0" y="0"/>
            <a:chExt cx="5745433" cy="27296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055440" y="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849894" y="4636957"/>
            <a:ext cx="2017495" cy="2047273"/>
          </a:xfrm>
          <a:custGeom>
            <a:avLst/>
            <a:gdLst/>
            <a:ahLst/>
            <a:cxnLst/>
            <a:rect r="r" b="b" t="t" l="l"/>
            <a:pathLst>
              <a:path h="2047273" w="2017495">
                <a:moveTo>
                  <a:pt x="0" y="0"/>
                </a:moveTo>
                <a:lnTo>
                  <a:pt x="2017495" y="0"/>
                </a:lnTo>
                <a:lnTo>
                  <a:pt x="2017495" y="2047273"/>
                </a:lnTo>
                <a:lnTo>
                  <a:pt x="0" y="204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438817" y="4636957"/>
            <a:ext cx="2017495" cy="2047273"/>
          </a:xfrm>
          <a:custGeom>
            <a:avLst/>
            <a:gdLst/>
            <a:ahLst/>
            <a:cxnLst/>
            <a:rect r="r" b="b" t="t" l="l"/>
            <a:pathLst>
              <a:path h="2047273" w="2017495">
                <a:moveTo>
                  <a:pt x="0" y="0"/>
                </a:moveTo>
                <a:lnTo>
                  <a:pt x="2017495" y="0"/>
                </a:lnTo>
                <a:lnTo>
                  <a:pt x="2017495" y="2047273"/>
                </a:lnTo>
                <a:lnTo>
                  <a:pt x="0" y="204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501166" y="4636957"/>
            <a:ext cx="2017495" cy="2047273"/>
          </a:xfrm>
          <a:custGeom>
            <a:avLst/>
            <a:gdLst/>
            <a:ahLst/>
            <a:cxnLst/>
            <a:rect r="r" b="b" t="t" l="l"/>
            <a:pathLst>
              <a:path h="2047273" w="2017495">
                <a:moveTo>
                  <a:pt x="0" y="0"/>
                </a:moveTo>
                <a:lnTo>
                  <a:pt x="2017494" y="0"/>
                </a:lnTo>
                <a:lnTo>
                  <a:pt x="2017494" y="2047273"/>
                </a:lnTo>
                <a:lnTo>
                  <a:pt x="0" y="204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853502"/>
            <a:ext cx="466561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EDAD8"/>
                </a:solidFill>
                <a:latin typeface="Aileron Ultra-Bold"/>
              </a:rPr>
              <a:t>Példa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89846" y="2871439"/>
            <a:ext cx="5231216" cy="551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0"/>
              </a:lnSpc>
              <a:spcBef>
                <a:spcPct val="0"/>
              </a:spcBef>
            </a:pPr>
            <a:r>
              <a:rPr lang="en-US" sz="3013" spc="90">
                <a:solidFill>
                  <a:srgbClr val="191919"/>
                </a:solidFill>
                <a:latin typeface="Aileron Bold"/>
              </a:rPr>
              <a:t>Kulcs                 34587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51940" y="2368518"/>
            <a:ext cx="6101215" cy="59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64" indent="-356232" lvl="1">
              <a:lnSpc>
                <a:spcPts val="4949"/>
              </a:lnSpc>
              <a:buFont typeface="Arial"/>
              <a:buChar char="•"/>
            </a:pPr>
            <a:r>
              <a:rPr lang="en-US" sz="3299" spc="98">
                <a:solidFill>
                  <a:srgbClr val="FFFFFF"/>
                </a:solidFill>
                <a:latin typeface="Aileron Bold"/>
              </a:rPr>
              <a:t>Tartalmaz egy kulcsot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7681" y="10119053"/>
            <a:ext cx="2283181" cy="167947"/>
            <a:chOff x="0" y="0"/>
            <a:chExt cx="601332" cy="442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95500" y="0"/>
            <a:ext cx="16192500" cy="172508"/>
            <a:chOff x="0" y="0"/>
            <a:chExt cx="4264691" cy="45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20270" y="3209198"/>
            <a:ext cx="17015449" cy="4783306"/>
            <a:chOff x="0" y="0"/>
            <a:chExt cx="22687265" cy="63777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251348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055440" y="251348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9997272" y="251348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115836" y="251348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6865634" y="2513480"/>
              <a:ext cx="2689993" cy="2729697"/>
            </a:xfrm>
            <a:custGeom>
              <a:avLst/>
              <a:gdLst/>
              <a:ahLst/>
              <a:cxnLst/>
              <a:rect r="r" b="b" t="t" l="l"/>
              <a:pathLst>
                <a:path h="2729697" w="2689993">
                  <a:moveTo>
                    <a:pt x="0" y="0"/>
                  </a:moveTo>
                  <a:lnTo>
                    <a:pt x="2689993" y="0"/>
                  </a:lnTo>
                  <a:lnTo>
                    <a:pt x="2689993" y="2729697"/>
                  </a:lnTo>
                  <a:lnTo>
                    <a:pt x="0" y="2729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728865" y="0"/>
              <a:ext cx="6284974" cy="6377742"/>
            </a:xfrm>
            <a:custGeom>
              <a:avLst/>
              <a:gdLst/>
              <a:ahLst/>
              <a:cxnLst/>
              <a:rect r="r" b="b" t="t" l="l"/>
              <a:pathLst>
                <a:path h="6377742" w="6284974">
                  <a:moveTo>
                    <a:pt x="0" y="0"/>
                  </a:moveTo>
                  <a:lnTo>
                    <a:pt x="6284975" y="0"/>
                  </a:lnTo>
                  <a:lnTo>
                    <a:pt x="6284975" y="6377742"/>
                  </a:lnTo>
                  <a:lnTo>
                    <a:pt x="0" y="63777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155281" y="1415881"/>
              <a:ext cx="3432144" cy="4491968"/>
            </a:xfrm>
            <a:custGeom>
              <a:avLst/>
              <a:gdLst/>
              <a:ahLst/>
              <a:cxnLst/>
              <a:rect r="r" b="b" t="t" l="l"/>
              <a:pathLst>
                <a:path h="4491968" w="3432144">
                  <a:moveTo>
                    <a:pt x="0" y="0"/>
                  </a:moveTo>
                  <a:lnTo>
                    <a:pt x="3432144" y="0"/>
                  </a:lnTo>
                  <a:lnTo>
                    <a:pt x="3432144" y="4491968"/>
                  </a:lnTo>
                  <a:lnTo>
                    <a:pt x="0" y="4491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9383875" y="191206"/>
              <a:ext cx="6974955" cy="704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20"/>
                </a:lnSpc>
                <a:spcBef>
                  <a:spcPct val="0"/>
                </a:spcBef>
              </a:pPr>
              <a:r>
                <a:rPr lang="en-US" sz="3013" spc="90">
                  <a:solidFill>
                    <a:srgbClr val="191919"/>
                  </a:solidFill>
                  <a:latin typeface="Aileron Bold"/>
                </a:rPr>
                <a:t>Kulcs                 34587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853502"/>
            <a:ext cx="466561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3EDAD8"/>
                </a:solidFill>
                <a:latin typeface="Aileron Ultra-Bold"/>
              </a:rPr>
              <a:t>Példa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4838" y="2375120"/>
            <a:ext cx="7640071" cy="2296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9285" indent="-334642" lvl="1">
              <a:lnSpc>
                <a:spcPts val="4649"/>
              </a:lnSpc>
              <a:buFont typeface="Arial"/>
              <a:buChar char="•"/>
            </a:pPr>
            <a:r>
              <a:rPr lang="en-US" sz="3099" spc="92">
                <a:solidFill>
                  <a:srgbClr val="FFFFFF"/>
                </a:solidFill>
                <a:latin typeface="Aileron Bold"/>
              </a:rPr>
              <a:t>A kulcs lehet egy egyetemista azonosítója, illetve emellett tárolhatjuk például az egyetemista információt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DAGEY0B1oIY</dc:identifier>
  <dcterms:modified xsi:type="dcterms:W3CDTF">2011-08-01T06:04:30Z</dcterms:modified>
  <cp:revision>1</cp:revision>
  <dc:title>Projekt - hasitotabla</dc:title>
</cp:coreProperties>
</file>