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ave 6기 방수영"/>
          <p:cNvSpPr txBox="1"/>
          <p:nvPr>
            <p:ph type="body" idx="21"/>
          </p:nvPr>
        </p:nvSpPr>
        <p:spPr>
          <a:xfrm>
            <a:off x="20140166" y="12409193"/>
            <a:ext cx="3346079" cy="1003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Tave 6기 방수영 </a:t>
            </a:r>
          </a:p>
        </p:txBody>
      </p:sp>
      <p:sp>
        <p:nvSpPr>
          <p:cNvPr id="152" name="삽입 정렬(Insertion Sort)"/>
          <p:cNvSpPr txBox="1"/>
          <p:nvPr>
            <p:ph type="ctrTitle"/>
          </p:nvPr>
        </p:nvSpPr>
        <p:spPr>
          <a:xfrm>
            <a:off x="1206498" y="257499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삽입 정렬(Insertion Sort)</a:t>
            </a:r>
          </a:p>
        </p:txBody>
      </p:sp>
      <p:sp>
        <p:nvSpPr>
          <p:cNvPr id="153" name="알고리즘 스터디 1주차 - 자료구조 복습"/>
          <p:cNvSpPr txBox="1"/>
          <p:nvPr>
            <p:ph type="subTitle" sz="quarter" idx="1"/>
          </p:nvPr>
        </p:nvSpPr>
        <p:spPr>
          <a:xfrm>
            <a:off x="12632650" y="10597650"/>
            <a:ext cx="11062865" cy="1133322"/>
          </a:xfrm>
          <a:prstGeom prst="rect">
            <a:avLst/>
          </a:prstGeom>
        </p:spPr>
        <p:txBody>
          <a:bodyPr/>
          <a:lstStyle/>
          <a:p>
            <a:pPr/>
            <a:r>
              <a:t>알고리즘 스터디 1주차 - 자료구조 복습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삽입 정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삽입 정렬</a:t>
            </a:r>
          </a:p>
        </p:txBody>
      </p:sp>
      <p:sp>
        <p:nvSpPr>
          <p:cNvPr id="156" name="정의 : 자료 배열의 모든 요소를 앞에서부터 차례대로 이미 정렬된 배열 부분과 비교하여, 자신의 위치를 찾아 삽입함으로써 정렬을 완성하는 알고리즘…"/>
          <p:cNvSpPr txBox="1"/>
          <p:nvPr>
            <p:ph type="body" idx="1"/>
          </p:nvPr>
        </p:nvSpPr>
        <p:spPr>
          <a:xfrm>
            <a:off x="1206500" y="3052672"/>
            <a:ext cx="22654565" cy="9895652"/>
          </a:xfrm>
          <a:prstGeom prst="rect">
            <a:avLst/>
          </a:prstGeom>
        </p:spPr>
        <p:txBody>
          <a:bodyPr/>
          <a:lstStyle/>
          <a:p>
            <a:pPr defTabSz="709930">
              <a:spcBef>
                <a:spcPts val="1500"/>
              </a:spcBef>
              <a:defRPr spc="-47" sz="4730"/>
            </a:pPr>
            <a:r>
              <a:t>정의 : 자료 배열의 모든 요소를 앞에서부터 차례대로 이미 정렬된 배열 부분과 비교하여, 자신의 위치를 찾아 삽입함으로써 정렬을 완성하는 알고리즘</a:t>
            </a:r>
          </a:p>
          <a:p>
            <a:pPr defTabSz="709930">
              <a:spcBef>
                <a:spcPts val="1500"/>
              </a:spcBef>
              <a:defRPr spc="-47" sz="4730"/>
            </a:pPr>
          </a:p>
          <a:p>
            <a:pPr defTabSz="709930">
              <a:spcBef>
                <a:spcPts val="1500"/>
              </a:spcBef>
              <a:defRPr spc="-47" sz="4730"/>
            </a:pPr>
            <a:r>
              <a:t>방법 : 두번째 자료부터 시작하여 그 앞(왼쪽)의 자료들과 비교하여 삽입할 위치를 지정한 후 자료를 뒤로 옮기고 지정한 자리에 자료를 삽입하여 정렬</a:t>
            </a:r>
          </a:p>
          <a:p>
            <a:pPr defTabSz="709930">
              <a:spcBef>
                <a:spcPts val="1500"/>
              </a:spcBef>
              <a:defRPr spc="-47" sz="4730"/>
            </a:pPr>
          </a:p>
          <a:p>
            <a:pPr defTabSz="709930">
              <a:spcBef>
                <a:spcPts val="1500"/>
              </a:spcBef>
              <a:defRPr spc="-47" sz="4730"/>
            </a:pPr>
            <a:r>
              <a:t>장점 : 안정적, 배열 수가 적을 경우 좋음</a:t>
            </a:r>
          </a:p>
          <a:p>
            <a:pPr defTabSz="709930">
              <a:spcBef>
                <a:spcPts val="1500"/>
              </a:spcBef>
              <a:defRPr spc="-47" sz="4730"/>
            </a:pPr>
            <a:r>
              <a:t>단점 : 많은 배열들의 이동을 포함, 배열의 크기가 클 경우 안좋음</a:t>
            </a:r>
          </a:p>
          <a:p>
            <a:pPr defTabSz="709930">
              <a:spcBef>
                <a:spcPts val="1500"/>
              </a:spcBef>
              <a:defRPr spc="-47" sz="4730"/>
            </a:pPr>
          </a:p>
          <a:p>
            <a:pPr defTabSz="709930">
              <a:spcBef>
                <a:spcPts val="1500"/>
              </a:spcBef>
              <a:defRPr spc="-47" sz="4730"/>
            </a:pPr>
            <a:r>
              <a:t>시간 복잡도 : Best T(n) = O(n)</a:t>
            </a:r>
          </a:p>
          <a:p>
            <a:pPr defTabSz="709930">
              <a:spcBef>
                <a:spcPts val="1500"/>
              </a:spcBef>
              <a:defRPr spc="-47" sz="4730"/>
            </a:pPr>
            <a:r>
              <a:t>                    Worst T(n) = O(n^2)</a:t>
            </a:r>
          </a:p>
        </p:txBody>
      </p:sp>
      <p:pic>
        <p:nvPicPr>
          <p:cNvPr id="157" name="그리기" descr="그리기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8029" y="17242054"/>
            <a:ext cx="171134" cy="1128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예제"/>
          <p:cNvSpPr txBox="1"/>
          <p:nvPr>
            <p:ph type="title"/>
          </p:nvPr>
        </p:nvSpPr>
        <p:spPr>
          <a:xfrm>
            <a:off x="1206500" y="479027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예제</a:t>
            </a:r>
          </a:p>
        </p:txBody>
      </p:sp>
      <p:pic>
        <p:nvPicPr>
          <p:cNvPr id="16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137" y="2213894"/>
            <a:ext cx="7402512" cy="10388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55104" y="2662553"/>
            <a:ext cx="7772845" cy="9491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018125" y="2358787"/>
            <a:ext cx="6482868" cy="10627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기본 코드 (오름차순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기본 코드 (오름차순)</a:t>
            </a:r>
          </a:p>
        </p:txBody>
      </p:sp>
      <p:pic>
        <p:nvPicPr>
          <p:cNvPr id="16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1661" y="3149216"/>
            <a:ext cx="15030248" cy="793147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키 값(삽입될 숫자) arr[i]를 temp에 저장…"/>
          <p:cNvSpPr txBox="1"/>
          <p:nvPr>
            <p:ph type="body" sz="half" idx="4294967295"/>
          </p:nvPr>
        </p:nvSpPr>
        <p:spPr>
          <a:xfrm>
            <a:off x="16822765" y="2432363"/>
            <a:ext cx="6930768" cy="10818029"/>
          </a:xfrm>
          <a:prstGeom prst="rect">
            <a:avLst/>
          </a:prstGeom>
        </p:spPr>
        <p:txBody>
          <a:bodyPr/>
          <a:lstStyle/>
          <a:p>
            <a:pPr marL="0" indent="0" defTabSz="759459">
              <a:lnSpc>
                <a:spcPct val="100000"/>
              </a:lnSpc>
              <a:spcBef>
                <a:spcPts val="1600"/>
              </a:spcBef>
              <a:buSzTx/>
              <a:buNone/>
              <a:defRPr spc="-50" sz="5060"/>
            </a:pPr>
            <a:r>
              <a:t>키 값(삽입될 숫자) arr[i]를 temp에 저장</a:t>
            </a:r>
          </a:p>
          <a:p>
            <a:pPr marL="0" indent="0" defTabSz="759459">
              <a:lnSpc>
                <a:spcPct val="100000"/>
              </a:lnSpc>
              <a:spcBef>
                <a:spcPts val="1600"/>
              </a:spcBef>
              <a:buSzTx/>
              <a:buNone/>
              <a:defRPr spc="-50" sz="5060"/>
            </a:pPr>
            <a:r>
              <a:t>i-1부터 역순으로 값 비교</a:t>
            </a:r>
          </a:p>
          <a:p>
            <a:pPr marL="0" indent="0" defTabSz="759459">
              <a:lnSpc>
                <a:spcPct val="100000"/>
              </a:lnSpc>
              <a:spcBef>
                <a:spcPts val="1600"/>
              </a:spcBef>
              <a:buSzTx/>
              <a:buNone/>
              <a:defRPr spc="-50" sz="5060"/>
            </a:pPr>
            <a:r>
              <a:t>j의 값은 음수가 아니어야 하고, arr[j]가 키 값 temp 보다 크면 오른쪽(j+1)으로 이동</a:t>
            </a:r>
          </a:p>
          <a:p>
            <a:pPr marL="0" indent="0" defTabSz="759459">
              <a:lnSpc>
                <a:spcPct val="100000"/>
              </a:lnSpc>
              <a:spcBef>
                <a:spcPts val="1600"/>
              </a:spcBef>
              <a:buSzTx/>
              <a:buNone/>
              <a:defRPr spc="-50" sz="5060"/>
            </a:pPr>
          </a:p>
          <a:p>
            <a:pPr marL="0" indent="0" defTabSz="759459">
              <a:lnSpc>
                <a:spcPct val="100000"/>
              </a:lnSpc>
              <a:spcBef>
                <a:spcPts val="1600"/>
              </a:spcBef>
              <a:buSzTx/>
              <a:buNone/>
              <a:defRPr spc="-50" sz="5060"/>
            </a:pPr>
            <a:r>
              <a:t>비교 후 while문을 빠져나와 키 값이 삽입될 위치인 j+1에 key값 삽입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