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5"/>
  </p:notesMasterIdLst>
  <p:sldIdLst>
    <p:sldId id="351" r:id="rId4"/>
    <p:sldId id="352" r:id="rId5"/>
    <p:sldId id="391" r:id="rId6"/>
    <p:sldId id="396" r:id="rId7"/>
    <p:sldId id="397" r:id="rId8"/>
    <p:sldId id="398" r:id="rId9"/>
    <p:sldId id="399" r:id="rId10"/>
    <p:sldId id="353" r:id="rId11"/>
    <p:sldId id="354" r:id="rId12"/>
    <p:sldId id="356" r:id="rId13"/>
    <p:sldId id="393" r:id="rId14"/>
    <p:sldId id="400" r:id="rId15"/>
    <p:sldId id="401" r:id="rId16"/>
    <p:sldId id="402" r:id="rId17"/>
    <p:sldId id="359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21" r:id="rId29"/>
    <p:sldId id="413" r:id="rId30"/>
    <p:sldId id="414" r:id="rId31"/>
    <p:sldId id="415" r:id="rId32"/>
    <p:sldId id="416" r:id="rId33"/>
    <p:sldId id="417" r:id="rId34"/>
    <p:sldId id="419" r:id="rId35"/>
    <p:sldId id="420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31D19E3-68ED-4BEA-B59C-2A66F0BA1200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0D29EB6-B318-4A1D-B7CC-D5611AD20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9293" y="285729"/>
            <a:ext cx="78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Student Management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14917-16C3-4C3F-8709-7C3A4D7F3613}"/>
              </a:ext>
            </a:extLst>
          </p:cNvPr>
          <p:cNvSpPr/>
          <p:nvPr/>
        </p:nvSpPr>
        <p:spPr>
          <a:xfrm>
            <a:off x="0" y="5254830"/>
            <a:ext cx="12192000" cy="16119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  Presented By :-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Group : 11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K. Yadav   &amp;&amp;   Shivanshu Singh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7212A-FB05-B4C4-9EEA-CF7B9603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79" y="1065084"/>
            <a:ext cx="6725830" cy="411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EDD862E-7804-4195-8C5A-0CEF09941158}"/>
              </a:ext>
            </a:extLst>
          </p:cNvPr>
          <p:cNvGrpSpPr/>
          <p:nvPr/>
        </p:nvGrpSpPr>
        <p:grpSpPr>
          <a:xfrm>
            <a:off x="0" y="0"/>
            <a:ext cx="4909625" cy="963294"/>
            <a:chOff x="0" y="545888"/>
            <a:chExt cx="7601830" cy="1005840"/>
          </a:xfrm>
          <a:solidFill>
            <a:srgbClr val="EE6CC1">
              <a:lumMod val="50000"/>
            </a:srgbClr>
          </a:solidFill>
        </p:grpSpPr>
        <p:sp>
          <p:nvSpPr>
            <p:cNvPr id="20" name="Arrow: Chevron 17">
              <a:extLst>
                <a:ext uri="{FF2B5EF4-FFF2-40B4-BE49-F238E27FC236}">
                  <a16:creationId xmlns:a16="http://schemas.microsoft.com/office/drawing/2014/main" id="{FFED5095-CBA9-4831-8D97-D52678734890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Arrow: Pentagon 1">
              <a:extLst>
                <a:ext uri="{FF2B5EF4-FFF2-40B4-BE49-F238E27FC236}">
                  <a16:creationId xmlns:a16="http://schemas.microsoft.com/office/drawing/2014/main" id="{CC89345B-675A-44F7-BB03-50DBDE372349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3200" b="1" kern="0" dirty="0">
                  <a:solidFill>
                    <a:prstClr val="white"/>
                  </a:solidFill>
                  <a:latin typeface="Cambria" pitchFamily="18" charset="0"/>
                  <a:ea typeface="Cambria" pitchFamily="18" charset="0"/>
                </a:rPr>
                <a:t>Use Case diagram</a:t>
              </a:r>
            </a:p>
          </p:txBody>
        </p:sp>
        <p:sp>
          <p:nvSpPr>
            <p:cNvPr id="22" name="Arrow: Chevron 18">
              <a:extLst>
                <a:ext uri="{FF2B5EF4-FFF2-40B4-BE49-F238E27FC236}">
                  <a16:creationId xmlns:a16="http://schemas.microsoft.com/office/drawing/2014/main" id="{1208EBD8-54D8-4165-9034-9A4ADB1B153F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Arrow: Chevron 19">
              <a:extLst>
                <a:ext uri="{FF2B5EF4-FFF2-40B4-BE49-F238E27FC236}">
                  <a16:creationId xmlns:a16="http://schemas.microsoft.com/office/drawing/2014/main" id="{60DF2D25-2D59-417A-A457-A7189A74BDFA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F62C8D-0A1D-F345-71EC-1A3461EA7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24" y="0"/>
            <a:ext cx="5439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Admin Module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374484" y="1536174"/>
            <a:ext cx="112481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After successful registration and authentication from Admin :-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Update his profile after successful authentication.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Add new curriculum.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Register teacher and students.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create course schedule.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Manage institute finances.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access student and teachers details.</a:t>
            </a:r>
          </a:p>
        </p:txBody>
      </p:sp>
    </p:spTree>
    <p:extLst>
      <p:ext uri="{BB962C8B-B14F-4D97-AF65-F5344CB8AC3E}">
        <p14:creationId xmlns:p14="http://schemas.microsoft.com/office/powerpoint/2010/main" val="81296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Teacher Module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374484" y="1536174"/>
            <a:ext cx="112481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After successful registration and authentication from Teacher :-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Update his profile after successful authentication,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view his course schedule.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Upload Marks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View And Mark Attendance of students.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Add Assignment.</a:t>
            </a:r>
          </a:p>
        </p:txBody>
      </p:sp>
    </p:spTree>
    <p:extLst>
      <p:ext uri="{BB962C8B-B14F-4D97-AF65-F5344CB8AC3E}">
        <p14:creationId xmlns:p14="http://schemas.microsoft.com/office/powerpoint/2010/main" val="29377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Student Module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374484" y="1536174"/>
            <a:ext cx="112481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After successful registration and authentication from Student can :-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Update his profile after successful authentication,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view his course schedule.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pay institute fees.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Check Marks and rank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View history of his/her Attendance.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Submit Assignment.</a:t>
            </a:r>
          </a:p>
        </p:txBody>
      </p:sp>
    </p:spTree>
    <p:extLst>
      <p:ext uri="{BB962C8B-B14F-4D97-AF65-F5344CB8AC3E}">
        <p14:creationId xmlns:p14="http://schemas.microsoft.com/office/powerpoint/2010/main" val="85363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8B0F5-B4B9-5358-4287-9C5F14504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04753"/>
            <a:ext cx="11573197" cy="724247"/>
          </a:xfrm>
        </p:spPr>
        <p:txBody>
          <a:bodyPr/>
          <a:lstStyle/>
          <a:p>
            <a:r>
              <a:rPr lang="en-US" dirty="0"/>
              <a:t>Admin Page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00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6EB8E-2CDF-6CF2-F17C-A1B1B2AC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6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FDB17-4C48-CFC1-ADAD-93DBAA1D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90525"/>
            <a:ext cx="120015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FB316-F7A6-8ED2-7D16-EF4354A8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112"/>
            <a:ext cx="12192000" cy="58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4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5F690-82C5-7192-8DF2-2C31CD10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261"/>
            <a:ext cx="12192000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E7805-6EAC-6FA3-A443-A0B2C08D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551"/>
            <a:ext cx="12192000" cy="59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42692"/>
            <a:ext cx="7601830" cy="1005840"/>
            <a:chOff x="0" y="545888"/>
            <a:chExt cx="7601830" cy="1005840"/>
          </a:xfrm>
        </p:grpSpPr>
        <p:sp>
          <p:nvSpPr>
            <p:cNvPr id="6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Introduction</a:t>
              </a:r>
            </a:p>
          </p:txBody>
        </p:sp>
        <p:sp>
          <p:nvSpPr>
            <p:cNvPr id="8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3029" y="2107922"/>
            <a:ext cx="116259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System(SMS) Can handle all the Operations related to Institute Management regarding students and teachers. The details include college/school details, Students details, Teachers details, Academic details, Feedback, etc..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SMS involves :-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Fees structure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of classes, exams,etc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Management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curriculum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submission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system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more..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9E52C-F42C-87DE-ECE7-E1CCC5C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62654"/>
            <a:ext cx="11460333" cy="64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B02EF-18C6-5C29-7E9B-38E3BC8D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6" y="787790"/>
            <a:ext cx="11892855" cy="53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3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C18F-87EC-2820-E737-6DD93CFF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202775"/>
            <a:ext cx="11655247" cy="64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E57C4-51E6-6B57-7C4D-BFDA3BE1A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06054"/>
            <a:ext cx="12019506" cy="63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0EBF6-13D5-3C1C-3705-B392140E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311315"/>
            <a:ext cx="11270675" cy="62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B4852-DEA3-27E2-7B62-37C1AF61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5" y="1044526"/>
            <a:ext cx="11826509" cy="47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17AE7-DA19-BEFD-BFF3-04FDB7A4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9" y="309489"/>
            <a:ext cx="11643967" cy="61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D746C-0111-6B88-DBAC-CF7C8F60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9" y="703384"/>
            <a:ext cx="11815756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9F9C9-9A03-978F-2C12-A740C61A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0"/>
            <a:ext cx="11958760" cy="47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0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97578-FF83-65FF-3883-07AA4061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66800"/>
            <a:ext cx="11544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OBJECTIVES :-</a:t>
              </a:r>
              <a:endParaRPr lang="en-US" sz="44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668593" y="1042220"/>
            <a:ext cx="11248103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Nunito" pitchFamily="2" charset="0"/>
              </a:rPr>
              <a:t>SMS  is a Management Information System for Educational Establishments to manage student data.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Nunito" pitchFamily="2" charset="0"/>
              </a:rPr>
              <a:t>These systems work to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Nunito" pitchFamily="2" charset="0"/>
              </a:rPr>
              <a:t>coordinate scheduling and communications between faculty regarding students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Nunito" pitchFamily="2" charset="0"/>
              </a:rPr>
              <a:t>. 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b="0" i="0" dirty="0">
              <a:solidFill>
                <a:srgbClr val="202124"/>
              </a:solidFill>
              <a:effectLst/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02124"/>
                </a:solidFill>
                <a:latin typeface="Nunito" pitchFamily="2" charset="0"/>
              </a:rPr>
              <a:t>Provide Faster way to get information about the students.</a:t>
            </a:r>
            <a:endParaRPr lang="en-US" sz="2400" b="0" i="0" dirty="0">
              <a:solidFill>
                <a:srgbClr val="202124"/>
              </a:solidFill>
              <a:effectLst/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Nunito" pitchFamily="2" charset="0"/>
              </a:rPr>
              <a:t>Ensure Data Integrity, Privacy, and Security in an open-access environment.</a:t>
            </a:r>
            <a:endParaRPr lang="en-IN"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07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B25EA-A252-C5E6-E426-0E0CF2AF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04950"/>
            <a:ext cx="11410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6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80676-E255-5AF1-C7A6-CDF3F7596F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562204"/>
            <a:ext cx="11573197" cy="724247"/>
          </a:xfrm>
        </p:spPr>
        <p:txBody>
          <a:bodyPr/>
          <a:lstStyle/>
          <a:p>
            <a:r>
              <a:rPr lang="en-US" dirty="0"/>
              <a:t>Student page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00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58EDA1-417C-84AB-E27E-478EDB19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9" y="1153551"/>
            <a:ext cx="11936963" cy="45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3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619A2-57CB-25F1-1146-AACDED1F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" y="95040"/>
            <a:ext cx="11062905" cy="66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6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4309F-4D52-61DD-042C-325B04C8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0" y="379828"/>
            <a:ext cx="11951190" cy="61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0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315BE-8B09-39DA-6CE1-8833A2F4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" y="942535"/>
            <a:ext cx="1210547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3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DBF80-38EB-B54F-3A82-FBDB468AE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182376"/>
            <a:ext cx="11573197" cy="724247"/>
          </a:xfrm>
        </p:spPr>
        <p:txBody>
          <a:bodyPr/>
          <a:lstStyle/>
          <a:p>
            <a:r>
              <a:rPr lang="en-US" dirty="0"/>
              <a:t>Teacher page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316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38560-5D32-D7F8-8725-DD45053D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7" y="900332"/>
            <a:ext cx="11833106" cy="50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0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C37AC-96E0-CA48-9DCD-BC08A6B4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04887"/>
            <a:ext cx="11963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4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A2334-E274-5CC0-D201-F7A7EC87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" y="576775"/>
            <a:ext cx="11835770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Tools Used 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668593" y="1042220"/>
            <a:ext cx="112481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Front End		:  		VS Code</a:t>
            </a:r>
          </a:p>
          <a:p>
            <a:endParaRPr lang="en-IN" sz="2400" b="1" dirty="0"/>
          </a:p>
          <a:p>
            <a:r>
              <a:rPr lang="en-IN" sz="2400" b="1" dirty="0"/>
              <a:t>Back End		:		Spring Tool Suite(STS)</a:t>
            </a:r>
            <a:endParaRPr lang="en-IN" sz="2400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en-IN" sz="2400" b="1" dirty="0"/>
          </a:p>
          <a:p>
            <a:r>
              <a:rPr lang="en-IN" sz="2400" b="1" dirty="0"/>
              <a:t>DATABASE		:		MySQL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4820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E4166-482C-DAC0-134C-3EA9E311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609600"/>
            <a:ext cx="108680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4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2EBE7-D4BB-027D-A606-C8742870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" y="717452"/>
            <a:ext cx="11816691" cy="53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1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Technology Used 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1033006" y="1297647"/>
            <a:ext cx="11248103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Spring Boot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Spring Boot is an extension of Spring, which eliminates the boilerplate configurations required for setting up a Spring application.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 Spring Boot, everything is auto configured; no manual configurations are needed.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It offers annotation-based spring application.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1" i="0" dirty="0">
                <a:solidFill>
                  <a:srgbClr val="343F55"/>
                </a:solidFill>
                <a:effectLst/>
                <a:latin typeface="Nunito" pitchFamily="2" charset="0"/>
              </a:rPr>
              <a:t>Starters</a:t>
            </a:r>
            <a:r>
              <a:rPr lang="en-US" sz="2000" b="0" i="0" dirty="0">
                <a:solidFill>
                  <a:srgbClr val="343F55"/>
                </a:solidFill>
                <a:effectLst/>
                <a:latin typeface="Nunito" pitchFamily="2" charset="0"/>
              </a:rPr>
              <a:t> take care of dependencies.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Allow us to building Standalone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8761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Continue….</a:t>
              </a:r>
              <a:endParaRPr lang="en-US" sz="44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1033006" y="1297647"/>
            <a:ext cx="11248103" cy="457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Reactjs :-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React JS is basically a JavaScript library built and maintained by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Facebook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. According to the creator of React JS,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Jordan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Walke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React is an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efficient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declarative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and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flexible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open-source JavaScript library for building simple, fast, and scalable frontends of web applications.</a:t>
            </a:r>
            <a:endParaRPr lang="en-US" sz="2000" b="1" dirty="0">
              <a:latin typeface="Nunito" pitchFamily="2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Compared to other frontend frameworks, the React code is easier to maintain and is flexible due to its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modular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structure.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core of the framework offers a virtual DOM program and server-side rendering, which makes complex apps run extremely fast.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One of the main benefits of using React JS is its potential to reuse components</a:t>
            </a:r>
            <a:endParaRPr lang="en-IN" sz="20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Continue….</a:t>
              </a:r>
              <a:endParaRPr lang="en-US" sz="44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1033006" y="1297647"/>
            <a:ext cx="10052336" cy="412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MySQl</a:t>
            </a:r>
            <a:r>
              <a:rPr lang="en-US" sz="2800" b="1" dirty="0"/>
              <a:t> :-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Open-source and compatible.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Fast and reliable</a:t>
            </a:r>
            <a:r>
              <a:rPr lang="en-IN" sz="2400" b="1" dirty="0">
                <a:solidFill>
                  <a:srgbClr val="5B6379"/>
                </a:solidFill>
                <a:latin typeface="Inter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Availability.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Scalability</a:t>
            </a:r>
            <a:r>
              <a:rPr lang="en-IN" sz="2400" b="1" dirty="0">
                <a:solidFill>
                  <a:srgbClr val="5B6379"/>
                </a:solidFill>
                <a:latin typeface="Inter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Security</a:t>
            </a:r>
            <a:endParaRPr lang="en-US" sz="24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3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42692"/>
            <a:ext cx="7601830" cy="1005840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User Classes 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2E2B4C-53D5-480A-94F2-7F61A93EB936}"/>
              </a:ext>
            </a:extLst>
          </p:cNvPr>
          <p:cNvCxnSpPr>
            <a:cxnSpLocks/>
          </p:cNvCxnSpPr>
          <p:nvPr/>
        </p:nvCxnSpPr>
        <p:spPr>
          <a:xfrm rot="5400000">
            <a:off x="1270317" y="3468591"/>
            <a:ext cx="1632869" cy="22416"/>
          </a:xfrm>
          <a:prstGeom prst="line">
            <a:avLst/>
          </a:prstGeom>
          <a:ln w="254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CC8FD-C4CD-4E2E-A50C-A55F20AF6617}"/>
              </a:ext>
            </a:extLst>
          </p:cNvPr>
          <p:cNvSpPr/>
          <p:nvPr/>
        </p:nvSpPr>
        <p:spPr>
          <a:xfrm>
            <a:off x="885371" y="3251201"/>
            <a:ext cx="2525486" cy="56605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Admin</a:t>
            </a:r>
            <a:endParaRPr lang="ko-KR" altLang="en-US" sz="27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7343E3-2473-4BDF-9F3A-CD2C9840C1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7028" y="3432634"/>
            <a:ext cx="1596572" cy="14513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079DF2B-7674-4DAE-8088-D890FCD2D582}"/>
              </a:ext>
            </a:extLst>
          </p:cNvPr>
          <p:cNvSpPr/>
          <p:nvPr/>
        </p:nvSpPr>
        <p:spPr>
          <a:xfrm>
            <a:off x="8948056" y="3250619"/>
            <a:ext cx="2569029" cy="58057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Cambria" pitchFamily="18" charset="0"/>
              </a:rPr>
              <a:t>Student</a:t>
            </a:r>
            <a:endParaRPr lang="ko-KR" altLang="en-US" sz="27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5F56B-331B-4752-B095-BCE87F7E69A2}"/>
              </a:ext>
            </a:extLst>
          </p:cNvPr>
          <p:cNvCxnSpPr>
            <a:cxnSpLocks/>
          </p:cNvCxnSpPr>
          <p:nvPr/>
        </p:nvCxnSpPr>
        <p:spPr>
          <a:xfrm rot="5400000">
            <a:off x="5177297" y="3436927"/>
            <a:ext cx="1603842" cy="27693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3D821-2EEC-401E-AACC-2E4FF80B407C}"/>
              </a:ext>
            </a:extLst>
          </p:cNvPr>
          <p:cNvSpPr/>
          <p:nvPr/>
        </p:nvSpPr>
        <p:spPr>
          <a:xfrm>
            <a:off x="4586514" y="3264550"/>
            <a:ext cx="2830286" cy="55271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Teacher</a:t>
            </a:r>
            <a:endParaRPr lang="ko-KR" altLang="en-US" sz="27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E44DE-0676-40C1-842B-94EF59935D06}"/>
              </a:ext>
            </a:extLst>
          </p:cNvPr>
          <p:cNvSpPr txBox="1"/>
          <p:nvPr/>
        </p:nvSpPr>
        <p:spPr>
          <a:xfrm>
            <a:off x="348344" y="4505602"/>
            <a:ext cx="3672114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  <a:ea typeface="Cambria" pitchFamily="18" charset="0"/>
              </a:rPr>
              <a:t>In this module Admin, which can be our Institute director can register, update details, check students feedback regarding teachers, and can also provide salaries to its staff, and many more.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9E44DE-0676-40C1-842B-94EF59935D06}"/>
              </a:ext>
            </a:extLst>
          </p:cNvPr>
          <p:cNvSpPr txBox="1"/>
          <p:nvPr/>
        </p:nvSpPr>
        <p:spPr>
          <a:xfrm>
            <a:off x="4215242" y="4505602"/>
            <a:ext cx="4093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  <a:ea typeface="Cambria" pitchFamily="18" charset="0"/>
              </a:rPr>
              <a:t>In this module Teacher can  update their profile, add assignment, view schedule, marksheets, check feedback, take online attendance,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etc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9E44DE-0676-40C1-842B-94EF59935D06}"/>
              </a:ext>
            </a:extLst>
          </p:cNvPr>
          <p:cNvSpPr txBox="1"/>
          <p:nvPr/>
        </p:nvSpPr>
        <p:spPr>
          <a:xfrm>
            <a:off x="8476343" y="4411262"/>
            <a:ext cx="3367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  <a:ea typeface="Cambria" pitchFamily="18" charset="0"/>
              </a:rPr>
              <a:t>In this module Student, who can update his profile, submit assignment, check schedule, pay fees, view marksheet, view attendance,</a:t>
            </a:r>
          </a:p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  <a:cs typeface="Arial" pitchFamily="34" charset="0"/>
              </a:rPr>
              <a:t>etc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pic>
        <p:nvPicPr>
          <p:cNvPr id="47" name="Picture 46" descr="us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0585" y="1546785"/>
            <a:ext cx="1267971" cy="1267971"/>
          </a:xfrm>
          <a:prstGeom prst="rect">
            <a:avLst/>
          </a:prstGeom>
        </p:spPr>
      </p:pic>
      <p:pic>
        <p:nvPicPr>
          <p:cNvPr id="2" name="Picture 1" descr="user png.PNG">
            <a:extLst>
              <a:ext uri="{FF2B5EF4-FFF2-40B4-BE49-F238E27FC236}">
                <a16:creationId xmlns:a16="http://schemas.microsoft.com/office/drawing/2014/main" id="{DAB461E0-F57A-17BD-93EE-AF4DEC2BEF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8584" y="1575661"/>
            <a:ext cx="1267971" cy="1267971"/>
          </a:xfrm>
          <a:prstGeom prst="rect">
            <a:avLst/>
          </a:prstGeom>
        </p:spPr>
      </p:pic>
      <p:pic>
        <p:nvPicPr>
          <p:cNvPr id="3" name="Picture 2" descr="user png.PNG">
            <a:extLst>
              <a:ext uri="{FF2B5EF4-FFF2-40B4-BE49-F238E27FC236}">
                <a16:creationId xmlns:a16="http://schemas.microsoft.com/office/drawing/2014/main" id="{2F973C8E-B7CB-9B8B-ECAE-0493B790D5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9079" y="1546784"/>
            <a:ext cx="1267971" cy="1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29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14801"/>
            <a:ext cx="7601830" cy="1005840"/>
            <a:chOff x="0" y="545888"/>
            <a:chExt cx="7601830" cy="1005840"/>
          </a:xfrm>
          <a:solidFill>
            <a:schemeClr val="accent1">
              <a:lumMod val="50000"/>
            </a:schemeClr>
          </a:solidFill>
        </p:grpSpPr>
        <p:sp>
          <p:nvSpPr>
            <p:cNvPr id="6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Cambria" pitchFamily="18" charset="0"/>
                  <a:ea typeface="Cambria" pitchFamily="18" charset="0"/>
                </a:rPr>
                <a:t>Product Functions</a:t>
              </a:r>
            </a:p>
          </p:txBody>
        </p:sp>
        <p:sp>
          <p:nvSpPr>
            <p:cNvPr id="8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689610" y="1798515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729340" y="1853290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704124" y="2537963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743854" y="2607252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718639" y="3291924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758369" y="3361213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704125" y="4118451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743855" y="4173226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2686" y="1799772"/>
            <a:ext cx="846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80456" y="1843317"/>
            <a:ext cx="1039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The system provides efficient way to use the services by Teachers, Students, and their Parents.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5811" y="2396881"/>
            <a:ext cx="886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Cambria" pitchFamily="18" charset="0"/>
                <a:ea typeface="Cambria" pitchFamily="18" charset="0"/>
              </a:rPr>
              <a:t>The system provides easy interface for Student, who can easily send their feedback related to teachers style of teaching and methodology.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0456" y="3326525"/>
            <a:ext cx="8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Payments paid or received can also be managed and recorded through SMS.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9354" y="3978936"/>
            <a:ext cx="886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Reporting feature benefits the Institute to analyze the students behavior and examine the outcomes to boost their performance.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696838" y="5244952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754612" y="5252170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8971" y="4913086"/>
            <a:ext cx="846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09617" y="5154739"/>
            <a:ext cx="992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arents can access and easily monitor their children's performance and ongoing school activities, including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homework, project submission, attendance, etc.,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868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709</Words>
  <Application>Microsoft Office PowerPoint</Application>
  <PresentationFormat>Widescreen</PresentationFormat>
  <Paragraphs>96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Arial</vt:lpstr>
      <vt:lpstr>Calibri</vt:lpstr>
      <vt:lpstr>Calibri Light</vt:lpstr>
      <vt:lpstr>Cambria</vt:lpstr>
      <vt:lpstr>Courier New</vt:lpstr>
      <vt:lpstr>Inter</vt:lpstr>
      <vt:lpstr>Nunito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Aakash Yadav</cp:lastModifiedBy>
  <cp:revision>112</cp:revision>
  <dcterms:created xsi:type="dcterms:W3CDTF">2020-01-20T05:08:25Z</dcterms:created>
  <dcterms:modified xsi:type="dcterms:W3CDTF">2022-09-27T07:33:13Z</dcterms:modified>
</cp:coreProperties>
</file>