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48"/>
  </p:notesMasterIdLst>
  <p:sldIdLst>
    <p:sldId id="351" r:id="rId4"/>
    <p:sldId id="352" r:id="rId5"/>
    <p:sldId id="391" r:id="rId6"/>
    <p:sldId id="396" r:id="rId7"/>
    <p:sldId id="397" r:id="rId8"/>
    <p:sldId id="398" r:id="rId9"/>
    <p:sldId id="399" r:id="rId10"/>
    <p:sldId id="353" r:id="rId11"/>
    <p:sldId id="354" r:id="rId12"/>
    <p:sldId id="356" r:id="rId13"/>
    <p:sldId id="393" r:id="rId14"/>
    <p:sldId id="400" r:id="rId15"/>
    <p:sldId id="401" r:id="rId16"/>
    <p:sldId id="388" r:id="rId17"/>
    <p:sldId id="390" r:id="rId18"/>
    <p:sldId id="389" r:id="rId19"/>
    <p:sldId id="402" r:id="rId20"/>
    <p:sldId id="359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21" r:id="rId32"/>
    <p:sldId id="413" r:id="rId33"/>
    <p:sldId id="414" r:id="rId34"/>
    <p:sldId id="415" r:id="rId35"/>
    <p:sldId id="416" r:id="rId36"/>
    <p:sldId id="417" r:id="rId37"/>
    <p:sldId id="419" r:id="rId38"/>
    <p:sldId id="420" r:id="rId39"/>
    <p:sldId id="422" r:id="rId40"/>
    <p:sldId id="423" r:id="rId41"/>
    <p:sldId id="424" r:id="rId42"/>
    <p:sldId id="425" r:id="rId43"/>
    <p:sldId id="426" r:id="rId44"/>
    <p:sldId id="427" r:id="rId45"/>
    <p:sldId id="428" r:id="rId46"/>
    <p:sldId id="42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6196" autoAdjust="0"/>
  </p:normalViewPr>
  <p:slideViewPr>
    <p:cSldViewPr snapToGrid="0" showGuides="1">
      <p:cViewPr varScale="1">
        <p:scale>
          <a:sx n="68" d="100"/>
          <a:sy n="68" d="100"/>
        </p:scale>
        <p:origin x="76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DDBCD3-13D8-4B61-A324-65F1C4F838CB}"/>
              </a:ext>
            </a:extLst>
          </p:cNvPr>
          <p:cNvSpPr/>
          <p:nvPr userDrawn="1"/>
        </p:nvSpPr>
        <p:spPr>
          <a:xfrm>
            <a:off x="3397776" y="2717708"/>
            <a:ext cx="8794226" cy="240487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27C1F53F-D199-4227-A23E-2B5F143EB982}"/>
              </a:ext>
            </a:extLst>
          </p:cNvPr>
          <p:cNvGrpSpPr/>
          <p:nvPr userDrawn="1"/>
        </p:nvGrpSpPr>
        <p:grpSpPr>
          <a:xfrm>
            <a:off x="733478" y="1571013"/>
            <a:ext cx="2664296" cy="4683693"/>
            <a:chOff x="445712" y="1449040"/>
            <a:chExt cx="2113018" cy="3924176"/>
          </a:xfrm>
        </p:grpSpPr>
        <p:sp>
          <p:nvSpPr>
            <p:cNvPr id="4" name="Rounded Rectangle 4">
              <a:extLst>
                <a:ext uri="{FF2B5EF4-FFF2-40B4-BE49-F238E27FC236}">
                  <a16:creationId xmlns:a16="http://schemas.microsoft.com/office/drawing/2014/main" id="{4B09402C-7E86-41C9-8E37-9EF71EDF1056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41DF11FE-4210-4E1A-AAC1-AD2FF969D36A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0E578CC1-F58F-4C71-AB27-A73396D54EA3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7">
                <a:extLst>
                  <a:ext uri="{FF2B5EF4-FFF2-40B4-BE49-F238E27FC236}">
                    <a16:creationId xmlns:a16="http://schemas.microsoft.com/office/drawing/2014/main" id="{FF38739C-F2ED-4F4B-9A89-B33A3B4C6A37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8">
                <a:extLst>
                  <a:ext uri="{FF2B5EF4-FFF2-40B4-BE49-F238E27FC236}">
                    <a16:creationId xmlns:a16="http://schemas.microsoft.com/office/drawing/2014/main" id="{42258DA3-8567-4D16-9190-D371531398A8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4BFDD25E-3936-4728-A24A-3CD8211A0ED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21396" y="1982583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ED7D35-2C36-4F32-8052-655C68EBBC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4EA604A-1015-4952-8EE1-CCE52EC0E000}"/>
              </a:ext>
            </a:extLst>
          </p:cNvPr>
          <p:cNvGrpSpPr/>
          <p:nvPr userDrawn="1"/>
        </p:nvGrpSpPr>
        <p:grpSpPr>
          <a:xfrm>
            <a:off x="3095065" y="1780189"/>
            <a:ext cx="6001870" cy="3297621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39EEB588-97F3-4BF3-B3B2-294329E14315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9AC13C8-EB64-4309-9F83-DE884AB194A4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A07D5B-242A-465B-B3D3-285BCC724958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5AF579-3200-4645-9B4A-C34A0B00A82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BBA6078-E1D1-4C14-AE2A-562D3093205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F2DB06-6191-4D99-A246-B0F044EEB6D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0B2AB32-6E87-4708-AD26-26A3474DFD6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4A0B59C-D502-416F-87A9-4FFE2F84014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EDAEF2E-9E44-473D-B13F-ABD8FD196480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7A63B6A-A2C7-42FA-A975-B2C3DBEA0A1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25CD56A-8303-4E00-957E-0BF842A3B05F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42D482D-A042-4240-A15D-1E65B56B30D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736F31BD-D2C3-4C53-B8E6-33C74563614F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909754" y="1947860"/>
            <a:ext cx="4372493" cy="2669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D8BBD3D-237B-4299-A310-B537C2DF7C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99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31D19E3-68ED-4BEA-B59C-2A66F0BA1200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C0D29EB6-B318-4A1D-B7CC-D5611AD205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75458041-BCC9-4D92-9490-8AF60C0098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4" y="18370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E26C6D06-6A68-4FCA-8E86-84C6A4BCE960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603313" y="18370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7EA72833-AD93-4833-9A2D-CEDAD0BA74B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301102" y="18370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E974C75D-D81B-497C-9C4E-F1BB2C01057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016308" y="18370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4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6" r:id="rId11"/>
    <p:sldLayoutId id="2147483689" r:id="rId12"/>
    <p:sldLayoutId id="2147483687" r:id="rId13"/>
    <p:sldLayoutId id="2147483688" r:id="rId14"/>
    <p:sldLayoutId id="2147483671" r:id="rId15"/>
    <p:sldLayoutId id="214748367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09293" y="285729"/>
            <a:ext cx="7859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Student Management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814917-16C3-4C3F-8709-7C3A4D7F3613}"/>
              </a:ext>
            </a:extLst>
          </p:cNvPr>
          <p:cNvSpPr/>
          <p:nvPr/>
        </p:nvSpPr>
        <p:spPr>
          <a:xfrm>
            <a:off x="0" y="5254830"/>
            <a:ext cx="12192000" cy="161197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    Presented By :-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Group : 11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Akash K. Yadav   &amp;&amp;   Shivanshu Singh</a:t>
            </a:r>
            <a:endParaRPr lang="en-US" sz="2400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A7212A-FB05-B4C4-9EEA-CF7B9603C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979" y="1065084"/>
            <a:ext cx="6725830" cy="411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EDD862E-7804-4195-8C5A-0CEF09941158}"/>
              </a:ext>
            </a:extLst>
          </p:cNvPr>
          <p:cNvGrpSpPr/>
          <p:nvPr/>
        </p:nvGrpSpPr>
        <p:grpSpPr>
          <a:xfrm>
            <a:off x="0" y="0"/>
            <a:ext cx="4909625" cy="963294"/>
            <a:chOff x="0" y="545888"/>
            <a:chExt cx="7601830" cy="1005840"/>
          </a:xfrm>
          <a:solidFill>
            <a:srgbClr val="EE6CC1">
              <a:lumMod val="50000"/>
            </a:srgbClr>
          </a:solidFill>
        </p:grpSpPr>
        <p:sp>
          <p:nvSpPr>
            <p:cNvPr id="20" name="Arrow: Chevron 17">
              <a:extLst>
                <a:ext uri="{FF2B5EF4-FFF2-40B4-BE49-F238E27FC236}">
                  <a16:creationId xmlns:a16="http://schemas.microsoft.com/office/drawing/2014/main" id="{FFED5095-CBA9-4831-8D97-D52678734890}"/>
                </a:ext>
              </a:extLst>
            </p:cNvPr>
            <p:cNvSpPr/>
            <p:nvPr/>
          </p:nvSpPr>
          <p:spPr>
            <a:xfrm>
              <a:off x="6663477" y="545888"/>
              <a:ext cx="731520" cy="1005840"/>
            </a:xfrm>
            <a:prstGeom prst="chevron">
              <a:avLst>
                <a:gd name="adj" fmla="val 56731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Arrow: Pentagon 1">
              <a:extLst>
                <a:ext uri="{FF2B5EF4-FFF2-40B4-BE49-F238E27FC236}">
                  <a16:creationId xmlns:a16="http://schemas.microsoft.com/office/drawing/2014/main" id="{CC89345B-675A-44F7-BB03-50DBDE372349}"/>
                </a:ext>
              </a:extLst>
            </p:cNvPr>
            <p:cNvSpPr/>
            <p:nvPr/>
          </p:nvSpPr>
          <p:spPr>
            <a:xfrm>
              <a:off x="0" y="545888"/>
              <a:ext cx="6427177" cy="1005840"/>
            </a:xfrm>
            <a:prstGeom prst="homePlate">
              <a:avLst>
                <a:gd name="adj" fmla="val 40909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sz="3200" b="1" kern="0" dirty="0">
                  <a:solidFill>
                    <a:prstClr val="white"/>
                  </a:solidFill>
                  <a:latin typeface="Cambria" pitchFamily="18" charset="0"/>
                  <a:ea typeface="Cambria" pitchFamily="18" charset="0"/>
                </a:rPr>
                <a:t>Use Case diagram</a:t>
              </a:r>
            </a:p>
          </p:txBody>
        </p:sp>
        <p:sp>
          <p:nvSpPr>
            <p:cNvPr id="22" name="Arrow: Chevron 18">
              <a:extLst>
                <a:ext uri="{FF2B5EF4-FFF2-40B4-BE49-F238E27FC236}">
                  <a16:creationId xmlns:a16="http://schemas.microsoft.com/office/drawing/2014/main" id="{1208EBD8-54D8-4165-9034-9A4ADB1B153F}"/>
                </a:ext>
              </a:extLst>
            </p:cNvPr>
            <p:cNvSpPr/>
            <p:nvPr/>
          </p:nvSpPr>
          <p:spPr>
            <a:xfrm>
              <a:off x="7053190" y="545888"/>
              <a:ext cx="548640" cy="1005840"/>
            </a:xfrm>
            <a:prstGeom prst="chevron">
              <a:avLst>
                <a:gd name="adj" fmla="val 74706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Arrow: Chevron 19">
              <a:extLst>
                <a:ext uri="{FF2B5EF4-FFF2-40B4-BE49-F238E27FC236}">
                  <a16:creationId xmlns:a16="http://schemas.microsoft.com/office/drawing/2014/main" id="{60DF2D25-2D59-417A-A457-A7189A74BDFA}"/>
                </a:ext>
              </a:extLst>
            </p:cNvPr>
            <p:cNvSpPr/>
            <p:nvPr/>
          </p:nvSpPr>
          <p:spPr>
            <a:xfrm>
              <a:off x="6083373" y="545888"/>
              <a:ext cx="914400" cy="1005840"/>
            </a:xfrm>
            <a:prstGeom prst="chevron">
              <a:avLst>
                <a:gd name="adj" fmla="val 45057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2F62C8D-0A1D-F345-71EC-1A3461EA7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624" y="0"/>
            <a:ext cx="5439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63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2187E71-F354-4022-A1A8-34A7FE507D25}"/>
              </a:ext>
            </a:extLst>
          </p:cNvPr>
          <p:cNvGrpSpPr/>
          <p:nvPr/>
        </p:nvGrpSpPr>
        <p:grpSpPr>
          <a:xfrm>
            <a:off x="0" y="303363"/>
            <a:ext cx="6843252" cy="485248"/>
            <a:chOff x="0" y="545888"/>
            <a:chExt cx="7601830" cy="100584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" name="Arrow: Chevron 17">
              <a:extLst>
                <a:ext uri="{FF2B5EF4-FFF2-40B4-BE49-F238E27FC236}">
                  <a16:creationId xmlns:a16="http://schemas.microsoft.com/office/drawing/2014/main" id="{5B558A55-DC5D-49F0-A4D0-F49F33EB583B}"/>
                </a:ext>
              </a:extLst>
            </p:cNvPr>
            <p:cNvSpPr/>
            <p:nvPr/>
          </p:nvSpPr>
          <p:spPr>
            <a:xfrm>
              <a:off x="6663477" y="545888"/>
              <a:ext cx="731520" cy="1005840"/>
            </a:xfrm>
            <a:prstGeom prst="chevron">
              <a:avLst>
                <a:gd name="adj" fmla="val 56731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Arrow: Pentagon 1">
              <a:extLst>
                <a:ext uri="{FF2B5EF4-FFF2-40B4-BE49-F238E27FC236}">
                  <a16:creationId xmlns:a16="http://schemas.microsoft.com/office/drawing/2014/main" id="{2B393331-5D4A-4961-AB58-3DE7220FAF94}"/>
                </a:ext>
              </a:extLst>
            </p:cNvPr>
            <p:cNvSpPr/>
            <p:nvPr/>
          </p:nvSpPr>
          <p:spPr>
            <a:xfrm>
              <a:off x="0" y="545888"/>
              <a:ext cx="6427177" cy="1005840"/>
            </a:xfrm>
            <a:prstGeom prst="homePlate">
              <a:avLst>
                <a:gd name="adj" fmla="val 409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Cambria" pitchFamily="18" charset="0"/>
                  <a:ea typeface="Cambria" pitchFamily="18" charset="0"/>
                </a:rPr>
                <a:t>Admin Module</a:t>
              </a:r>
            </a:p>
          </p:txBody>
        </p:sp>
        <p:sp>
          <p:nvSpPr>
            <p:cNvPr id="13" name="Arrow: Chevron 18">
              <a:extLst>
                <a:ext uri="{FF2B5EF4-FFF2-40B4-BE49-F238E27FC236}">
                  <a16:creationId xmlns:a16="http://schemas.microsoft.com/office/drawing/2014/main" id="{B251CA05-7D56-47E6-9756-C119C1558F2E}"/>
                </a:ext>
              </a:extLst>
            </p:cNvPr>
            <p:cNvSpPr/>
            <p:nvPr/>
          </p:nvSpPr>
          <p:spPr>
            <a:xfrm>
              <a:off x="7053190" y="545888"/>
              <a:ext cx="548640" cy="1005840"/>
            </a:xfrm>
            <a:prstGeom prst="chevron">
              <a:avLst>
                <a:gd name="adj" fmla="val 7470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Arrow: Chevron 19">
              <a:extLst>
                <a:ext uri="{FF2B5EF4-FFF2-40B4-BE49-F238E27FC236}">
                  <a16:creationId xmlns:a16="http://schemas.microsoft.com/office/drawing/2014/main" id="{7D930977-3753-49D3-962C-D68A88D8CA65}"/>
                </a:ext>
              </a:extLst>
            </p:cNvPr>
            <p:cNvSpPr/>
            <p:nvPr/>
          </p:nvSpPr>
          <p:spPr>
            <a:xfrm>
              <a:off x="6083373" y="545888"/>
              <a:ext cx="914400" cy="1005840"/>
            </a:xfrm>
            <a:prstGeom prst="chevron">
              <a:avLst>
                <a:gd name="adj" fmla="val 45057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8DB54B5-713C-4035-84E2-A4832DE95BB4}"/>
              </a:ext>
            </a:extLst>
          </p:cNvPr>
          <p:cNvSpPr txBox="1"/>
          <p:nvPr/>
        </p:nvSpPr>
        <p:spPr>
          <a:xfrm>
            <a:off x="374484" y="1536174"/>
            <a:ext cx="1124810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IN" sz="2800" dirty="0">
                <a:latin typeface="Cambria" pitchFamily="18" charset="0"/>
                <a:ea typeface="Cambria" pitchFamily="18" charset="0"/>
              </a:rPr>
              <a:t>After successful registration and authentication from Admin :-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IN" sz="2800" dirty="0">
                <a:latin typeface="Cambria" pitchFamily="18" charset="0"/>
                <a:ea typeface="Cambria" pitchFamily="18" charset="0"/>
              </a:rPr>
              <a:t>  Can Update his profile after successful authentication.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IN" sz="2800" dirty="0">
                <a:latin typeface="Cambria" pitchFamily="18" charset="0"/>
                <a:ea typeface="Cambria" pitchFamily="18" charset="0"/>
              </a:rPr>
              <a:t>  Add new curriculum.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IN" sz="2800" dirty="0">
                <a:latin typeface="Cambria" pitchFamily="18" charset="0"/>
                <a:ea typeface="Cambria" pitchFamily="18" charset="0"/>
              </a:rPr>
              <a:t>  Register teacher and students.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IN" sz="2800" dirty="0">
                <a:latin typeface="Cambria" pitchFamily="18" charset="0"/>
                <a:ea typeface="Cambria" pitchFamily="18" charset="0"/>
              </a:rPr>
              <a:t>  Can create course schedule.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IN" sz="2800" dirty="0">
                <a:latin typeface="Cambria" pitchFamily="18" charset="0"/>
                <a:ea typeface="Cambria" pitchFamily="18" charset="0"/>
              </a:rPr>
              <a:t>  Can Manage institute finances.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IN" sz="2800" dirty="0">
                <a:latin typeface="Cambria" pitchFamily="18" charset="0"/>
                <a:ea typeface="Cambria" pitchFamily="18" charset="0"/>
              </a:rPr>
              <a:t>  can access student and teachers details.</a:t>
            </a:r>
          </a:p>
        </p:txBody>
      </p:sp>
    </p:spTree>
    <p:extLst>
      <p:ext uri="{BB962C8B-B14F-4D97-AF65-F5344CB8AC3E}">
        <p14:creationId xmlns:p14="http://schemas.microsoft.com/office/powerpoint/2010/main" val="812968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2187E71-F354-4022-A1A8-34A7FE507D25}"/>
              </a:ext>
            </a:extLst>
          </p:cNvPr>
          <p:cNvGrpSpPr/>
          <p:nvPr/>
        </p:nvGrpSpPr>
        <p:grpSpPr>
          <a:xfrm>
            <a:off x="0" y="303363"/>
            <a:ext cx="6843252" cy="485248"/>
            <a:chOff x="0" y="545888"/>
            <a:chExt cx="7601830" cy="100584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" name="Arrow: Chevron 17">
              <a:extLst>
                <a:ext uri="{FF2B5EF4-FFF2-40B4-BE49-F238E27FC236}">
                  <a16:creationId xmlns:a16="http://schemas.microsoft.com/office/drawing/2014/main" id="{5B558A55-DC5D-49F0-A4D0-F49F33EB583B}"/>
                </a:ext>
              </a:extLst>
            </p:cNvPr>
            <p:cNvSpPr/>
            <p:nvPr/>
          </p:nvSpPr>
          <p:spPr>
            <a:xfrm>
              <a:off x="6663477" y="545888"/>
              <a:ext cx="731520" cy="1005840"/>
            </a:xfrm>
            <a:prstGeom prst="chevron">
              <a:avLst>
                <a:gd name="adj" fmla="val 56731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Arrow: Pentagon 1">
              <a:extLst>
                <a:ext uri="{FF2B5EF4-FFF2-40B4-BE49-F238E27FC236}">
                  <a16:creationId xmlns:a16="http://schemas.microsoft.com/office/drawing/2014/main" id="{2B393331-5D4A-4961-AB58-3DE7220FAF94}"/>
                </a:ext>
              </a:extLst>
            </p:cNvPr>
            <p:cNvSpPr/>
            <p:nvPr/>
          </p:nvSpPr>
          <p:spPr>
            <a:xfrm>
              <a:off x="0" y="545888"/>
              <a:ext cx="6427177" cy="1005840"/>
            </a:xfrm>
            <a:prstGeom prst="homePlate">
              <a:avLst>
                <a:gd name="adj" fmla="val 409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Cambria" pitchFamily="18" charset="0"/>
                  <a:ea typeface="Cambria" pitchFamily="18" charset="0"/>
                </a:rPr>
                <a:t>Teacher Module</a:t>
              </a:r>
            </a:p>
          </p:txBody>
        </p:sp>
        <p:sp>
          <p:nvSpPr>
            <p:cNvPr id="13" name="Arrow: Chevron 18">
              <a:extLst>
                <a:ext uri="{FF2B5EF4-FFF2-40B4-BE49-F238E27FC236}">
                  <a16:creationId xmlns:a16="http://schemas.microsoft.com/office/drawing/2014/main" id="{B251CA05-7D56-47E6-9756-C119C1558F2E}"/>
                </a:ext>
              </a:extLst>
            </p:cNvPr>
            <p:cNvSpPr/>
            <p:nvPr/>
          </p:nvSpPr>
          <p:spPr>
            <a:xfrm>
              <a:off x="7053190" y="545888"/>
              <a:ext cx="548640" cy="1005840"/>
            </a:xfrm>
            <a:prstGeom prst="chevron">
              <a:avLst>
                <a:gd name="adj" fmla="val 7470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Arrow: Chevron 19">
              <a:extLst>
                <a:ext uri="{FF2B5EF4-FFF2-40B4-BE49-F238E27FC236}">
                  <a16:creationId xmlns:a16="http://schemas.microsoft.com/office/drawing/2014/main" id="{7D930977-3753-49D3-962C-D68A88D8CA65}"/>
                </a:ext>
              </a:extLst>
            </p:cNvPr>
            <p:cNvSpPr/>
            <p:nvPr/>
          </p:nvSpPr>
          <p:spPr>
            <a:xfrm>
              <a:off x="6083373" y="545888"/>
              <a:ext cx="914400" cy="1005840"/>
            </a:xfrm>
            <a:prstGeom prst="chevron">
              <a:avLst>
                <a:gd name="adj" fmla="val 45057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8DB54B5-713C-4035-84E2-A4832DE95BB4}"/>
              </a:ext>
            </a:extLst>
          </p:cNvPr>
          <p:cNvSpPr txBox="1"/>
          <p:nvPr/>
        </p:nvSpPr>
        <p:spPr>
          <a:xfrm>
            <a:off x="374484" y="1536174"/>
            <a:ext cx="1124810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IN" sz="2800" dirty="0">
                <a:latin typeface="Cambria" pitchFamily="18" charset="0"/>
                <a:ea typeface="Cambria" pitchFamily="18" charset="0"/>
              </a:rPr>
              <a:t>After successful registration and authentication from Teacher :- 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IN" sz="2800" dirty="0">
                <a:latin typeface="Cambria" pitchFamily="18" charset="0"/>
                <a:ea typeface="Cambria" pitchFamily="18" charset="0"/>
              </a:rPr>
              <a:t>  Can Update his profile after successful authentication,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IN" sz="2800" dirty="0">
                <a:latin typeface="Cambria" pitchFamily="18" charset="0"/>
                <a:ea typeface="Cambria" pitchFamily="18" charset="0"/>
              </a:rPr>
              <a:t>  Can view his course schedule.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IN" sz="2800" dirty="0">
                <a:latin typeface="Cambria" pitchFamily="18" charset="0"/>
                <a:ea typeface="Cambria" pitchFamily="18" charset="0"/>
              </a:rPr>
              <a:t>  Upload Marks 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IN" sz="2800" dirty="0">
                <a:latin typeface="Cambria" pitchFamily="18" charset="0"/>
                <a:ea typeface="Cambria" pitchFamily="18" charset="0"/>
              </a:rPr>
              <a:t>  View And Mark Attendance of students.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IN" sz="2800" dirty="0">
                <a:latin typeface="Cambria" pitchFamily="18" charset="0"/>
                <a:ea typeface="Cambria" pitchFamily="18" charset="0"/>
              </a:rPr>
              <a:t>  Add Assignment.</a:t>
            </a:r>
          </a:p>
        </p:txBody>
      </p:sp>
    </p:spTree>
    <p:extLst>
      <p:ext uri="{BB962C8B-B14F-4D97-AF65-F5344CB8AC3E}">
        <p14:creationId xmlns:p14="http://schemas.microsoft.com/office/powerpoint/2010/main" val="293778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2187E71-F354-4022-A1A8-34A7FE507D25}"/>
              </a:ext>
            </a:extLst>
          </p:cNvPr>
          <p:cNvGrpSpPr/>
          <p:nvPr/>
        </p:nvGrpSpPr>
        <p:grpSpPr>
          <a:xfrm>
            <a:off x="0" y="303363"/>
            <a:ext cx="6843252" cy="485248"/>
            <a:chOff x="0" y="545888"/>
            <a:chExt cx="7601830" cy="100584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" name="Arrow: Chevron 17">
              <a:extLst>
                <a:ext uri="{FF2B5EF4-FFF2-40B4-BE49-F238E27FC236}">
                  <a16:creationId xmlns:a16="http://schemas.microsoft.com/office/drawing/2014/main" id="{5B558A55-DC5D-49F0-A4D0-F49F33EB583B}"/>
                </a:ext>
              </a:extLst>
            </p:cNvPr>
            <p:cNvSpPr/>
            <p:nvPr/>
          </p:nvSpPr>
          <p:spPr>
            <a:xfrm>
              <a:off x="6663477" y="545888"/>
              <a:ext cx="731520" cy="1005840"/>
            </a:xfrm>
            <a:prstGeom prst="chevron">
              <a:avLst>
                <a:gd name="adj" fmla="val 56731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Arrow: Pentagon 1">
              <a:extLst>
                <a:ext uri="{FF2B5EF4-FFF2-40B4-BE49-F238E27FC236}">
                  <a16:creationId xmlns:a16="http://schemas.microsoft.com/office/drawing/2014/main" id="{2B393331-5D4A-4961-AB58-3DE7220FAF94}"/>
                </a:ext>
              </a:extLst>
            </p:cNvPr>
            <p:cNvSpPr/>
            <p:nvPr/>
          </p:nvSpPr>
          <p:spPr>
            <a:xfrm>
              <a:off x="0" y="545888"/>
              <a:ext cx="6427177" cy="1005840"/>
            </a:xfrm>
            <a:prstGeom prst="homePlate">
              <a:avLst>
                <a:gd name="adj" fmla="val 409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Cambria" pitchFamily="18" charset="0"/>
                  <a:ea typeface="Cambria" pitchFamily="18" charset="0"/>
                </a:rPr>
                <a:t>Student Module</a:t>
              </a:r>
            </a:p>
          </p:txBody>
        </p:sp>
        <p:sp>
          <p:nvSpPr>
            <p:cNvPr id="13" name="Arrow: Chevron 18">
              <a:extLst>
                <a:ext uri="{FF2B5EF4-FFF2-40B4-BE49-F238E27FC236}">
                  <a16:creationId xmlns:a16="http://schemas.microsoft.com/office/drawing/2014/main" id="{B251CA05-7D56-47E6-9756-C119C1558F2E}"/>
                </a:ext>
              </a:extLst>
            </p:cNvPr>
            <p:cNvSpPr/>
            <p:nvPr/>
          </p:nvSpPr>
          <p:spPr>
            <a:xfrm>
              <a:off x="7053190" y="545888"/>
              <a:ext cx="548640" cy="1005840"/>
            </a:xfrm>
            <a:prstGeom prst="chevron">
              <a:avLst>
                <a:gd name="adj" fmla="val 7470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Arrow: Chevron 19">
              <a:extLst>
                <a:ext uri="{FF2B5EF4-FFF2-40B4-BE49-F238E27FC236}">
                  <a16:creationId xmlns:a16="http://schemas.microsoft.com/office/drawing/2014/main" id="{7D930977-3753-49D3-962C-D68A88D8CA65}"/>
                </a:ext>
              </a:extLst>
            </p:cNvPr>
            <p:cNvSpPr/>
            <p:nvPr/>
          </p:nvSpPr>
          <p:spPr>
            <a:xfrm>
              <a:off x="6083373" y="545888"/>
              <a:ext cx="914400" cy="1005840"/>
            </a:xfrm>
            <a:prstGeom prst="chevron">
              <a:avLst>
                <a:gd name="adj" fmla="val 45057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8DB54B5-713C-4035-84E2-A4832DE95BB4}"/>
              </a:ext>
            </a:extLst>
          </p:cNvPr>
          <p:cNvSpPr txBox="1"/>
          <p:nvPr/>
        </p:nvSpPr>
        <p:spPr>
          <a:xfrm>
            <a:off x="374484" y="1536174"/>
            <a:ext cx="1124810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IN" sz="2800" dirty="0">
                <a:latin typeface="Cambria" pitchFamily="18" charset="0"/>
                <a:ea typeface="Cambria" pitchFamily="18" charset="0"/>
              </a:rPr>
              <a:t>After successful registration and authentication from Student can :- 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IN" sz="2800" dirty="0">
                <a:latin typeface="Cambria" pitchFamily="18" charset="0"/>
                <a:ea typeface="Cambria" pitchFamily="18" charset="0"/>
              </a:rPr>
              <a:t>  Can Update his profile after successful authentication,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IN" sz="2800" dirty="0">
                <a:latin typeface="Cambria" pitchFamily="18" charset="0"/>
                <a:ea typeface="Cambria" pitchFamily="18" charset="0"/>
              </a:rPr>
              <a:t>  Can view his course schedule.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IN" sz="2800" dirty="0">
                <a:latin typeface="Cambria" pitchFamily="18" charset="0"/>
                <a:ea typeface="Cambria" pitchFamily="18" charset="0"/>
              </a:rPr>
              <a:t>  Can pay institute fees.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IN" sz="2800" dirty="0">
                <a:latin typeface="Cambria" pitchFamily="18" charset="0"/>
                <a:ea typeface="Cambria" pitchFamily="18" charset="0"/>
              </a:rPr>
              <a:t>  Check Marks and rank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IN" sz="2800" dirty="0">
                <a:latin typeface="Cambria" pitchFamily="18" charset="0"/>
                <a:ea typeface="Cambria" pitchFamily="18" charset="0"/>
              </a:rPr>
              <a:t>  View history of his/her Attendance.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IN" sz="2800" dirty="0">
                <a:latin typeface="Cambria" pitchFamily="18" charset="0"/>
                <a:ea typeface="Cambria" pitchFamily="18" charset="0"/>
              </a:rPr>
              <a:t>  Submit Assignment.</a:t>
            </a:r>
          </a:p>
        </p:txBody>
      </p:sp>
    </p:spTree>
    <p:extLst>
      <p:ext uri="{BB962C8B-B14F-4D97-AF65-F5344CB8AC3E}">
        <p14:creationId xmlns:p14="http://schemas.microsoft.com/office/powerpoint/2010/main" val="853639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21C0DA-3F4C-4ADA-8046-55589D042044}"/>
              </a:ext>
            </a:extLst>
          </p:cNvPr>
          <p:cNvGrpSpPr/>
          <p:nvPr/>
        </p:nvGrpSpPr>
        <p:grpSpPr>
          <a:xfrm>
            <a:off x="2" y="204922"/>
            <a:ext cx="4247534" cy="444007"/>
            <a:chOff x="0" y="545888"/>
            <a:chExt cx="7601830" cy="1005840"/>
          </a:xfrm>
          <a:solidFill>
            <a:srgbClr val="EE6CC1">
              <a:lumMod val="50000"/>
            </a:srgbClr>
          </a:solidFill>
        </p:grpSpPr>
        <p:sp>
          <p:nvSpPr>
            <p:cNvPr id="40" name="Arrow: Chevron 17">
              <a:extLst>
                <a:ext uri="{FF2B5EF4-FFF2-40B4-BE49-F238E27FC236}">
                  <a16:creationId xmlns:a16="http://schemas.microsoft.com/office/drawing/2014/main" id="{46C2F636-D097-4918-A795-22EAA37B6DEF}"/>
                </a:ext>
              </a:extLst>
            </p:cNvPr>
            <p:cNvSpPr/>
            <p:nvPr/>
          </p:nvSpPr>
          <p:spPr>
            <a:xfrm>
              <a:off x="6663477" y="545888"/>
              <a:ext cx="731520" cy="1005840"/>
            </a:xfrm>
            <a:prstGeom prst="chevron">
              <a:avLst>
                <a:gd name="adj" fmla="val 56731"/>
              </a:avLst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Arrow: Pentagon 1">
              <a:extLst>
                <a:ext uri="{FF2B5EF4-FFF2-40B4-BE49-F238E27FC236}">
                  <a16:creationId xmlns:a16="http://schemas.microsoft.com/office/drawing/2014/main" id="{0BDCA494-029D-4825-9235-D93A84324044}"/>
                </a:ext>
              </a:extLst>
            </p:cNvPr>
            <p:cNvSpPr/>
            <p:nvPr/>
          </p:nvSpPr>
          <p:spPr>
            <a:xfrm>
              <a:off x="0" y="545888"/>
              <a:ext cx="6427177" cy="1005840"/>
            </a:xfrm>
            <a:prstGeom prst="homePlate">
              <a:avLst>
                <a:gd name="adj" fmla="val 40909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white"/>
                  </a:solidFill>
                  <a:latin typeface="Cambria" pitchFamily="18" charset="0"/>
                  <a:ea typeface="Cambria" pitchFamily="18" charset="0"/>
                </a:rPr>
                <a:t>Activity Diagram : Admin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+mn-cs"/>
              </a:endParaRPr>
            </a:p>
          </p:txBody>
        </p:sp>
        <p:sp>
          <p:nvSpPr>
            <p:cNvPr id="42" name="Arrow: Chevron 18">
              <a:extLst>
                <a:ext uri="{FF2B5EF4-FFF2-40B4-BE49-F238E27FC236}">
                  <a16:creationId xmlns:a16="http://schemas.microsoft.com/office/drawing/2014/main" id="{266B9FF9-E2C0-47CE-805D-5E277DB0A208}"/>
                </a:ext>
              </a:extLst>
            </p:cNvPr>
            <p:cNvSpPr/>
            <p:nvPr/>
          </p:nvSpPr>
          <p:spPr>
            <a:xfrm>
              <a:off x="7053190" y="545888"/>
              <a:ext cx="548640" cy="1005840"/>
            </a:xfrm>
            <a:prstGeom prst="chevron">
              <a:avLst>
                <a:gd name="adj" fmla="val 74706"/>
              </a:avLst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Arrow: Chevron 19">
              <a:extLst>
                <a:ext uri="{FF2B5EF4-FFF2-40B4-BE49-F238E27FC236}">
                  <a16:creationId xmlns:a16="http://schemas.microsoft.com/office/drawing/2014/main" id="{FBA98715-421D-4C63-B4E2-4C9135894085}"/>
                </a:ext>
              </a:extLst>
            </p:cNvPr>
            <p:cNvSpPr/>
            <p:nvPr/>
          </p:nvSpPr>
          <p:spPr>
            <a:xfrm>
              <a:off x="6083373" y="545888"/>
              <a:ext cx="914400" cy="1005840"/>
            </a:xfrm>
            <a:prstGeom prst="chevron">
              <a:avLst>
                <a:gd name="adj" fmla="val 45057"/>
              </a:avLst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F41E444-BEA2-4029-B787-C386FFB33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1" r="2578"/>
          <a:stretch/>
        </p:blipFill>
        <p:spPr>
          <a:xfrm>
            <a:off x="3493827" y="696769"/>
            <a:ext cx="6550927" cy="5424046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537277" y="491319"/>
            <a:ext cx="191069" cy="232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39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21C0DA-3F4C-4ADA-8046-55589D042044}"/>
              </a:ext>
            </a:extLst>
          </p:cNvPr>
          <p:cNvGrpSpPr/>
          <p:nvPr/>
        </p:nvGrpSpPr>
        <p:grpSpPr>
          <a:xfrm>
            <a:off x="2" y="204922"/>
            <a:ext cx="4247534" cy="444007"/>
            <a:chOff x="0" y="545888"/>
            <a:chExt cx="7601830" cy="1005840"/>
          </a:xfrm>
          <a:solidFill>
            <a:srgbClr val="EE6CC1">
              <a:lumMod val="50000"/>
            </a:srgbClr>
          </a:solidFill>
        </p:grpSpPr>
        <p:sp>
          <p:nvSpPr>
            <p:cNvPr id="40" name="Arrow: Chevron 17">
              <a:extLst>
                <a:ext uri="{FF2B5EF4-FFF2-40B4-BE49-F238E27FC236}">
                  <a16:creationId xmlns:a16="http://schemas.microsoft.com/office/drawing/2014/main" id="{46C2F636-D097-4918-A795-22EAA37B6DEF}"/>
                </a:ext>
              </a:extLst>
            </p:cNvPr>
            <p:cNvSpPr/>
            <p:nvPr/>
          </p:nvSpPr>
          <p:spPr>
            <a:xfrm>
              <a:off x="6663477" y="545888"/>
              <a:ext cx="731520" cy="1005840"/>
            </a:xfrm>
            <a:prstGeom prst="chevron">
              <a:avLst>
                <a:gd name="adj" fmla="val 56731"/>
              </a:avLst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Arrow: Pentagon 1">
              <a:extLst>
                <a:ext uri="{FF2B5EF4-FFF2-40B4-BE49-F238E27FC236}">
                  <a16:creationId xmlns:a16="http://schemas.microsoft.com/office/drawing/2014/main" id="{0BDCA494-029D-4825-9235-D93A84324044}"/>
                </a:ext>
              </a:extLst>
            </p:cNvPr>
            <p:cNvSpPr/>
            <p:nvPr/>
          </p:nvSpPr>
          <p:spPr>
            <a:xfrm>
              <a:off x="0" y="545888"/>
              <a:ext cx="6427177" cy="1005840"/>
            </a:xfrm>
            <a:prstGeom prst="homePlate">
              <a:avLst>
                <a:gd name="adj" fmla="val 40909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white"/>
                  </a:solidFill>
                  <a:latin typeface="Cambria" pitchFamily="18" charset="0"/>
                  <a:ea typeface="Cambria" pitchFamily="18" charset="0"/>
                </a:rPr>
                <a:t>Activity Diagram : Company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+mn-cs"/>
              </a:endParaRPr>
            </a:p>
          </p:txBody>
        </p:sp>
        <p:sp>
          <p:nvSpPr>
            <p:cNvPr id="42" name="Arrow: Chevron 18">
              <a:extLst>
                <a:ext uri="{FF2B5EF4-FFF2-40B4-BE49-F238E27FC236}">
                  <a16:creationId xmlns:a16="http://schemas.microsoft.com/office/drawing/2014/main" id="{266B9FF9-E2C0-47CE-805D-5E277DB0A208}"/>
                </a:ext>
              </a:extLst>
            </p:cNvPr>
            <p:cNvSpPr/>
            <p:nvPr/>
          </p:nvSpPr>
          <p:spPr>
            <a:xfrm>
              <a:off x="7053190" y="545888"/>
              <a:ext cx="548640" cy="1005840"/>
            </a:xfrm>
            <a:prstGeom prst="chevron">
              <a:avLst>
                <a:gd name="adj" fmla="val 74706"/>
              </a:avLst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Arrow: Chevron 19">
              <a:extLst>
                <a:ext uri="{FF2B5EF4-FFF2-40B4-BE49-F238E27FC236}">
                  <a16:creationId xmlns:a16="http://schemas.microsoft.com/office/drawing/2014/main" id="{FBA98715-421D-4C63-B4E2-4C9135894085}"/>
                </a:ext>
              </a:extLst>
            </p:cNvPr>
            <p:cNvSpPr/>
            <p:nvPr/>
          </p:nvSpPr>
          <p:spPr>
            <a:xfrm>
              <a:off x="6083373" y="545888"/>
              <a:ext cx="914400" cy="1005840"/>
            </a:xfrm>
            <a:prstGeom prst="chevron">
              <a:avLst>
                <a:gd name="adj" fmla="val 45057"/>
              </a:avLst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52132" t="14366" r="16715" b="10261"/>
          <a:stretch>
            <a:fillRect/>
          </a:stretch>
        </p:blipFill>
        <p:spPr bwMode="auto">
          <a:xfrm>
            <a:off x="4421873" y="0"/>
            <a:ext cx="4926843" cy="6701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71690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21C0DA-3F4C-4ADA-8046-55589D042044}"/>
              </a:ext>
            </a:extLst>
          </p:cNvPr>
          <p:cNvGrpSpPr/>
          <p:nvPr/>
        </p:nvGrpSpPr>
        <p:grpSpPr>
          <a:xfrm>
            <a:off x="2" y="165593"/>
            <a:ext cx="4247534" cy="444007"/>
            <a:chOff x="0" y="545888"/>
            <a:chExt cx="7601830" cy="1005840"/>
          </a:xfrm>
          <a:solidFill>
            <a:srgbClr val="EE6CC1">
              <a:lumMod val="50000"/>
            </a:srgbClr>
          </a:solidFill>
        </p:grpSpPr>
        <p:sp>
          <p:nvSpPr>
            <p:cNvPr id="40" name="Arrow: Chevron 17">
              <a:extLst>
                <a:ext uri="{FF2B5EF4-FFF2-40B4-BE49-F238E27FC236}">
                  <a16:creationId xmlns:a16="http://schemas.microsoft.com/office/drawing/2014/main" id="{46C2F636-D097-4918-A795-22EAA37B6DEF}"/>
                </a:ext>
              </a:extLst>
            </p:cNvPr>
            <p:cNvSpPr/>
            <p:nvPr/>
          </p:nvSpPr>
          <p:spPr>
            <a:xfrm>
              <a:off x="6663477" y="545888"/>
              <a:ext cx="731520" cy="1005840"/>
            </a:xfrm>
            <a:prstGeom prst="chevron">
              <a:avLst>
                <a:gd name="adj" fmla="val 56731"/>
              </a:avLst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Arrow: Pentagon 1">
              <a:extLst>
                <a:ext uri="{FF2B5EF4-FFF2-40B4-BE49-F238E27FC236}">
                  <a16:creationId xmlns:a16="http://schemas.microsoft.com/office/drawing/2014/main" id="{0BDCA494-029D-4825-9235-D93A84324044}"/>
                </a:ext>
              </a:extLst>
            </p:cNvPr>
            <p:cNvSpPr/>
            <p:nvPr/>
          </p:nvSpPr>
          <p:spPr>
            <a:xfrm>
              <a:off x="0" y="545888"/>
              <a:ext cx="6427177" cy="1005840"/>
            </a:xfrm>
            <a:prstGeom prst="homePlate">
              <a:avLst>
                <a:gd name="adj" fmla="val 40909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white"/>
                  </a:solidFill>
                  <a:latin typeface="Cambria" pitchFamily="18" charset="0"/>
                  <a:ea typeface="Cambria" pitchFamily="18" charset="0"/>
                </a:rPr>
                <a:t>Activity Diagram : User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+mn-cs"/>
              </a:endParaRPr>
            </a:p>
          </p:txBody>
        </p:sp>
        <p:sp>
          <p:nvSpPr>
            <p:cNvPr id="42" name="Arrow: Chevron 18">
              <a:extLst>
                <a:ext uri="{FF2B5EF4-FFF2-40B4-BE49-F238E27FC236}">
                  <a16:creationId xmlns:a16="http://schemas.microsoft.com/office/drawing/2014/main" id="{266B9FF9-E2C0-47CE-805D-5E277DB0A208}"/>
                </a:ext>
              </a:extLst>
            </p:cNvPr>
            <p:cNvSpPr/>
            <p:nvPr/>
          </p:nvSpPr>
          <p:spPr>
            <a:xfrm>
              <a:off x="7053190" y="545888"/>
              <a:ext cx="548640" cy="1005840"/>
            </a:xfrm>
            <a:prstGeom prst="chevron">
              <a:avLst>
                <a:gd name="adj" fmla="val 74706"/>
              </a:avLst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Arrow: Chevron 19">
              <a:extLst>
                <a:ext uri="{FF2B5EF4-FFF2-40B4-BE49-F238E27FC236}">
                  <a16:creationId xmlns:a16="http://schemas.microsoft.com/office/drawing/2014/main" id="{FBA98715-421D-4C63-B4E2-4C9135894085}"/>
                </a:ext>
              </a:extLst>
            </p:cNvPr>
            <p:cNvSpPr/>
            <p:nvPr/>
          </p:nvSpPr>
          <p:spPr>
            <a:xfrm>
              <a:off x="6083373" y="545888"/>
              <a:ext cx="914400" cy="1005840"/>
            </a:xfrm>
            <a:prstGeom prst="chevron">
              <a:avLst>
                <a:gd name="adj" fmla="val 45057"/>
              </a:avLst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241C386-99FF-4FB9-AD61-B8F6EEE14A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6"/>
          <a:stretch/>
        </p:blipFill>
        <p:spPr>
          <a:xfrm>
            <a:off x="2811439" y="791570"/>
            <a:ext cx="7369791" cy="562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86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08B0F5-B4B9-5358-4287-9C5F14504D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704753"/>
            <a:ext cx="11573197" cy="724247"/>
          </a:xfrm>
        </p:spPr>
        <p:txBody>
          <a:bodyPr/>
          <a:lstStyle/>
          <a:p>
            <a:r>
              <a:rPr lang="en-US" dirty="0"/>
              <a:t>Admin Page 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001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36EB8E-2CDF-6CF2-F17C-A1B1B2ACE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456"/>
            <a:ext cx="12192000" cy="66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70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3FDB17-4C48-CFC1-ADAD-93DBAA1D8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390525"/>
            <a:ext cx="120015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4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2187E71-F354-4022-A1A8-34A7FE507D25}"/>
              </a:ext>
            </a:extLst>
          </p:cNvPr>
          <p:cNvGrpSpPr/>
          <p:nvPr/>
        </p:nvGrpSpPr>
        <p:grpSpPr>
          <a:xfrm>
            <a:off x="0" y="342692"/>
            <a:ext cx="7601830" cy="1005840"/>
            <a:chOff x="0" y="545888"/>
            <a:chExt cx="7601830" cy="1005840"/>
          </a:xfrm>
        </p:grpSpPr>
        <p:sp>
          <p:nvSpPr>
            <p:cNvPr id="6" name="Arrow: Chevron 17">
              <a:extLst>
                <a:ext uri="{FF2B5EF4-FFF2-40B4-BE49-F238E27FC236}">
                  <a16:creationId xmlns:a16="http://schemas.microsoft.com/office/drawing/2014/main" id="{5B558A55-DC5D-49F0-A4D0-F49F33EB583B}"/>
                </a:ext>
              </a:extLst>
            </p:cNvPr>
            <p:cNvSpPr/>
            <p:nvPr/>
          </p:nvSpPr>
          <p:spPr>
            <a:xfrm>
              <a:off x="6663477" y="545888"/>
              <a:ext cx="731520" cy="1005840"/>
            </a:xfrm>
            <a:prstGeom prst="chevron">
              <a:avLst>
                <a:gd name="adj" fmla="val 56731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Arrow: Pentagon 1">
              <a:extLst>
                <a:ext uri="{FF2B5EF4-FFF2-40B4-BE49-F238E27FC236}">
                  <a16:creationId xmlns:a16="http://schemas.microsoft.com/office/drawing/2014/main" id="{2B393331-5D4A-4961-AB58-3DE7220FAF94}"/>
                </a:ext>
              </a:extLst>
            </p:cNvPr>
            <p:cNvSpPr/>
            <p:nvPr/>
          </p:nvSpPr>
          <p:spPr>
            <a:xfrm>
              <a:off x="0" y="545888"/>
              <a:ext cx="6427177" cy="1005840"/>
            </a:xfrm>
            <a:prstGeom prst="homePlate">
              <a:avLst>
                <a:gd name="adj" fmla="val 40909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Cambria" pitchFamily="18" charset="0"/>
                  <a:ea typeface="Cambria" pitchFamily="18" charset="0"/>
                </a:rPr>
                <a:t>Introduction</a:t>
              </a:r>
            </a:p>
          </p:txBody>
        </p:sp>
        <p:sp>
          <p:nvSpPr>
            <p:cNvPr id="8" name="Arrow: Chevron 18">
              <a:extLst>
                <a:ext uri="{FF2B5EF4-FFF2-40B4-BE49-F238E27FC236}">
                  <a16:creationId xmlns:a16="http://schemas.microsoft.com/office/drawing/2014/main" id="{B251CA05-7D56-47E6-9756-C119C1558F2E}"/>
                </a:ext>
              </a:extLst>
            </p:cNvPr>
            <p:cNvSpPr/>
            <p:nvPr/>
          </p:nvSpPr>
          <p:spPr>
            <a:xfrm>
              <a:off x="7053190" y="545888"/>
              <a:ext cx="548640" cy="1005840"/>
            </a:xfrm>
            <a:prstGeom prst="chevron">
              <a:avLst>
                <a:gd name="adj" fmla="val 74706"/>
              </a:avLst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Arrow: Chevron 19">
              <a:extLst>
                <a:ext uri="{FF2B5EF4-FFF2-40B4-BE49-F238E27FC236}">
                  <a16:creationId xmlns:a16="http://schemas.microsoft.com/office/drawing/2014/main" id="{7D930977-3753-49D3-962C-D68A88D8CA65}"/>
                </a:ext>
              </a:extLst>
            </p:cNvPr>
            <p:cNvSpPr/>
            <p:nvPr/>
          </p:nvSpPr>
          <p:spPr>
            <a:xfrm>
              <a:off x="6083373" y="545888"/>
              <a:ext cx="914400" cy="1005840"/>
            </a:xfrm>
            <a:prstGeom prst="chevron">
              <a:avLst>
                <a:gd name="adj" fmla="val 45057"/>
              </a:avLst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83029" y="2107922"/>
            <a:ext cx="1162594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Management System(SMS) Can handle all the Operations related to Institute Management regarding students and teachers. The details include college/school details, Students details, Teachers details, Academic details, Feedback, etc..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SMS involves :-</a:t>
            </a:r>
          </a:p>
          <a:p>
            <a:pPr marL="1257300" lvl="2" indent="-342900" algn="just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Fees structure</a:t>
            </a:r>
          </a:p>
          <a:p>
            <a:pPr marL="1257300" lvl="2" indent="-342900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of classes, exams,etc</a:t>
            </a:r>
          </a:p>
          <a:p>
            <a:pPr marL="1257300" lvl="2" indent="-342900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Management</a:t>
            </a:r>
          </a:p>
          <a:p>
            <a:pPr marL="1257300" lvl="2" indent="-342900" algn="just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new curriculum</a:t>
            </a:r>
          </a:p>
          <a:p>
            <a:pPr marL="1257300" lvl="2" indent="-342900" algn="just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submission</a:t>
            </a:r>
          </a:p>
          <a:p>
            <a:pPr marL="1257300" lvl="2" indent="-342900" algn="just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system</a:t>
            </a:r>
          </a:p>
          <a:p>
            <a:pPr marL="1257300" lvl="2" indent="-342900" algn="just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many more..</a:t>
            </a:r>
            <a:endParaRPr lang="en-US" sz="2800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CFB316-F7A6-8ED2-7D16-EF4354A82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1112"/>
            <a:ext cx="12192000" cy="58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45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5F690-82C5-7192-8DF2-2C31CD105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261"/>
            <a:ext cx="12192000" cy="596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83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2E7805-6EAC-6FA3-A443-A0B2C08DE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551"/>
            <a:ext cx="12192000" cy="594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31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19E52C-F42C-87DE-ECE7-E1CCC5CE0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2" y="62654"/>
            <a:ext cx="11460333" cy="644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74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3B02EF-18C6-5C29-7E9B-38E3BC8D8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86" y="787790"/>
            <a:ext cx="11892855" cy="533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31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5C18F-87EC-2820-E737-6DD93CFFC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5" y="202775"/>
            <a:ext cx="11655247" cy="64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24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7E57C4-51E6-6B57-7C4D-BFDA3BE1A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306054"/>
            <a:ext cx="12019506" cy="634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51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C0EBF6-13D5-3C1C-3705-B392140E8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37" y="311315"/>
            <a:ext cx="11270675" cy="628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55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6B4852-DEA3-27E2-7B62-37C1AF614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45" y="1044526"/>
            <a:ext cx="11826509" cy="476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54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517AE7-DA19-BEFD-BFF3-04FDB7A49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09" y="309489"/>
            <a:ext cx="11643967" cy="616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1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2187E71-F354-4022-A1A8-34A7FE507D25}"/>
              </a:ext>
            </a:extLst>
          </p:cNvPr>
          <p:cNvGrpSpPr/>
          <p:nvPr/>
        </p:nvGrpSpPr>
        <p:grpSpPr>
          <a:xfrm>
            <a:off x="0" y="303363"/>
            <a:ext cx="6843252" cy="485248"/>
            <a:chOff x="0" y="545888"/>
            <a:chExt cx="7601830" cy="100584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" name="Arrow: Chevron 17">
              <a:extLst>
                <a:ext uri="{FF2B5EF4-FFF2-40B4-BE49-F238E27FC236}">
                  <a16:creationId xmlns:a16="http://schemas.microsoft.com/office/drawing/2014/main" id="{5B558A55-DC5D-49F0-A4D0-F49F33EB583B}"/>
                </a:ext>
              </a:extLst>
            </p:cNvPr>
            <p:cNvSpPr/>
            <p:nvPr/>
          </p:nvSpPr>
          <p:spPr>
            <a:xfrm>
              <a:off x="6663477" y="545888"/>
              <a:ext cx="731520" cy="1005840"/>
            </a:xfrm>
            <a:prstGeom prst="chevron">
              <a:avLst>
                <a:gd name="adj" fmla="val 56731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Arrow: Pentagon 1">
              <a:extLst>
                <a:ext uri="{FF2B5EF4-FFF2-40B4-BE49-F238E27FC236}">
                  <a16:creationId xmlns:a16="http://schemas.microsoft.com/office/drawing/2014/main" id="{2B393331-5D4A-4961-AB58-3DE7220FAF94}"/>
                </a:ext>
              </a:extLst>
            </p:cNvPr>
            <p:cNvSpPr/>
            <p:nvPr/>
          </p:nvSpPr>
          <p:spPr>
            <a:xfrm>
              <a:off x="0" y="545888"/>
              <a:ext cx="6427177" cy="1005840"/>
            </a:xfrm>
            <a:prstGeom prst="homePlate">
              <a:avLst>
                <a:gd name="adj" fmla="val 409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OBJECTIVES :-</a:t>
              </a:r>
              <a:endParaRPr lang="en-US" sz="44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3" name="Arrow: Chevron 18">
              <a:extLst>
                <a:ext uri="{FF2B5EF4-FFF2-40B4-BE49-F238E27FC236}">
                  <a16:creationId xmlns:a16="http://schemas.microsoft.com/office/drawing/2014/main" id="{B251CA05-7D56-47E6-9756-C119C1558F2E}"/>
                </a:ext>
              </a:extLst>
            </p:cNvPr>
            <p:cNvSpPr/>
            <p:nvPr/>
          </p:nvSpPr>
          <p:spPr>
            <a:xfrm>
              <a:off x="7053190" y="545888"/>
              <a:ext cx="548640" cy="1005840"/>
            </a:xfrm>
            <a:prstGeom prst="chevron">
              <a:avLst>
                <a:gd name="adj" fmla="val 7470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Arrow: Chevron 19">
              <a:extLst>
                <a:ext uri="{FF2B5EF4-FFF2-40B4-BE49-F238E27FC236}">
                  <a16:creationId xmlns:a16="http://schemas.microsoft.com/office/drawing/2014/main" id="{7D930977-3753-49D3-962C-D68A88D8CA65}"/>
                </a:ext>
              </a:extLst>
            </p:cNvPr>
            <p:cNvSpPr/>
            <p:nvPr/>
          </p:nvSpPr>
          <p:spPr>
            <a:xfrm>
              <a:off x="6083373" y="545888"/>
              <a:ext cx="914400" cy="1005840"/>
            </a:xfrm>
            <a:prstGeom prst="chevron">
              <a:avLst>
                <a:gd name="adj" fmla="val 45057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8DB54B5-713C-4035-84E2-A4832DE95BB4}"/>
              </a:ext>
            </a:extLst>
          </p:cNvPr>
          <p:cNvSpPr txBox="1"/>
          <p:nvPr/>
        </p:nvSpPr>
        <p:spPr>
          <a:xfrm>
            <a:off x="668593" y="1042220"/>
            <a:ext cx="11248103" cy="5032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Nunito" pitchFamily="2" charset="0"/>
              </a:rPr>
              <a:t>SMS  is a Management Information System for Educational Establishments to manage student data.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400" dirty="0">
              <a:latin typeface="Nunito" pitchFamily="2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Nunito" pitchFamily="2" charset="0"/>
              </a:rPr>
              <a:t>These systems work to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Nunito" pitchFamily="2" charset="0"/>
              </a:rPr>
              <a:t>coordinate scheduling and communications between faculty regarding students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Nunito" pitchFamily="2" charset="0"/>
              </a:rPr>
              <a:t>. 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400" b="0" i="0" dirty="0">
              <a:solidFill>
                <a:srgbClr val="202124"/>
              </a:solidFill>
              <a:effectLst/>
              <a:latin typeface="Nunito" pitchFamily="2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202124"/>
                </a:solidFill>
                <a:latin typeface="Nunito" pitchFamily="2" charset="0"/>
              </a:rPr>
              <a:t>Provide Faster way to get information about the students.</a:t>
            </a:r>
            <a:endParaRPr lang="en-US" sz="2400" b="0" i="0" dirty="0">
              <a:solidFill>
                <a:srgbClr val="202124"/>
              </a:solidFill>
              <a:effectLst/>
              <a:latin typeface="Nunito" pitchFamily="2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400" dirty="0">
              <a:latin typeface="Nunito" pitchFamily="2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Nunito" pitchFamily="2" charset="0"/>
              </a:rPr>
              <a:t>Ensure Data Integrity, Privacy, and Security in an open-access environment.</a:t>
            </a:r>
            <a:endParaRPr lang="en-IN" sz="2400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407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8D746C-0111-6B88-DBAC-CF7C8F60E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59" y="703384"/>
            <a:ext cx="11815756" cy="541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13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29F9C9-9A03-978F-2C12-A740C61A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" y="0"/>
            <a:ext cx="11958760" cy="472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0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E97578-FF83-65FF-3883-07AA4061B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066800"/>
            <a:ext cx="115443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47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5B25EA-A252-C5E6-E426-0E0CF2AF7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504950"/>
            <a:ext cx="114109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61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980676-E255-5AF1-C7A6-CDF3F7596F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562204"/>
            <a:ext cx="11573197" cy="724247"/>
          </a:xfrm>
        </p:spPr>
        <p:txBody>
          <a:bodyPr/>
          <a:lstStyle/>
          <a:p>
            <a:r>
              <a:rPr lang="en-US" dirty="0"/>
              <a:t>Student page 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006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58EDA1-417C-84AB-E27E-478EDB193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29" y="1153551"/>
            <a:ext cx="11936963" cy="455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43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C619A2-57CB-25F1-1146-AACDED1F0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04" y="95040"/>
            <a:ext cx="11062905" cy="661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61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14309F-4D52-61DD-042C-325B04C87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90" y="379828"/>
            <a:ext cx="11951190" cy="610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402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9315BE-8B09-39DA-6CE1-8833A2F48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" y="942535"/>
            <a:ext cx="12105476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636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9DBF80-38EB-B54F-3A82-FBDB468AE2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182376"/>
            <a:ext cx="11573197" cy="724247"/>
          </a:xfrm>
        </p:spPr>
        <p:txBody>
          <a:bodyPr/>
          <a:lstStyle/>
          <a:p>
            <a:r>
              <a:rPr lang="en-US" dirty="0"/>
              <a:t>Teacher page 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431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2187E71-F354-4022-A1A8-34A7FE507D25}"/>
              </a:ext>
            </a:extLst>
          </p:cNvPr>
          <p:cNvGrpSpPr/>
          <p:nvPr/>
        </p:nvGrpSpPr>
        <p:grpSpPr>
          <a:xfrm>
            <a:off x="0" y="303363"/>
            <a:ext cx="6843252" cy="485248"/>
            <a:chOff x="0" y="545888"/>
            <a:chExt cx="7601830" cy="100584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" name="Arrow: Chevron 17">
              <a:extLst>
                <a:ext uri="{FF2B5EF4-FFF2-40B4-BE49-F238E27FC236}">
                  <a16:creationId xmlns:a16="http://schemas.microsoft.com/office/drawing/2014/main" id="{5B558A55-DC5D-49F0-A4D0-F49F33EB583B}"/>
                </a:ext>
              </a:extLst>
            </p:cNvPr>
            <p:cNvSpPr/>
            <p:nvPr/>
          </p:nvSpPr>
          <p:spPr>
            <a:xfrm>
              <a:off x="6663477" y="545888"/>
              <a:ext cx="731520" cy="1005840"/>
            </a:xfrm>
            <a:prstGeom prst="chevron">
              <a:avLst>
                <a:gd name="adj" fmla="val 56731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Arrow: Pentagon 1">
              <a:extLst>
                <a:ext uri="{FF2B5EF4-FFF2-40B4-BE49-F238E27FC236}">
                  <a16:creationId xmlns:a16="http://schemas.microsoft.com/office/drawing/2014/main" id="{2B393331-5D4A-4961-AB58-3DE7220FAF94}"/>
                </a:ext>
              </a:extLst>
            </p:cNvPr>
            <p:cNvSpPr/>
            <p:nvPr/>
          </p:nvSpPr>
          <p:spPr>
            <a:xfrm>
              <a:off x="0" y="545888"/>
              <a:ext cx="6427177" cy="1005840"/>
            </a:xfrm>
            <a:prstGeom prst="homePlate">
              <a:avLst>
                <a:gd name="adj" fmla="val 409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Cambria" pitchFamily="18" charset="0"/>
                  <a:ea typeface="Cambria" pitchFamily="18" charset="0"/>
                </a:rPr>
                <a:t>Tools Used </a:t>
              </a:r>
            </a:p>
          </p:txBody>
        </p:sp>
        <p:sp>
          <p:nvSpPr>
            <p:cNvPr id="13" name="Arrow: Chevron 18">
              <a:extLst>
                <a:ext uri="{FF2B5EF4-FFF2-40B4-BE49-F238E27FC236}">
                  <a16:creationId xmlns:a16="http://schemas.microsoft.com/office/drawing/2014/main" id="{B251CA05-7D56-47E6-9756-C119C1558F2E}"/>
                </a:ext>
              </a:extLst>
            </p:cNvPr>
            <p:cNvSpPr/>
            <p:nvPr/>
          </p:nvSpPr>
          <p:spPr>
            <a:xfrm>
              <a:off x="7053190" y="545888"/>
              <a:ext cx="548640" cy="1005840"/>
            </a:xfrm>
            <a:prstGeom prst="chevron">
              <a:avLst>
                <a:gd name="adj" fmla="val 7470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Arrow: Chevron 19">
              <a:extLst>
                <a:ext uri="{FF2B5EF4-FFF2-40B4-BE49-F238E27FC236}">
                  <a16:creationId xmlns:a16="http://schemas.microsoft.com/office/drawing/2014/main" id="{7D930977-3753-49D3-962C-D68A88D8CA65}"/>
                </a:ext>
              </a:extLst>
            </p:cNvPr>
            <p:cNvSpPr/>
            <p:nvPr/>
          </p:nvSpPr>
          <p:spPr>
            <a:xfrm>
              <a:off x="6083373" y="545888"/>
              <a:ext cx="914400" cy="1005840"/>
            </a:xfrm>
            <a:prstGeom prst="chevron">
              <a:avLst>
                <a:gd name="adj" fmla="val 45057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8DB54B5-713C-4035-84E2-A4832DE95BB4}"/>
              </a:ext>
            </a:extLst>
          </p:cNvPr>
          <p:cNvSpPr txBox="1"/>
          <p:nvPr/>
        </p:nvSpPr>
        <p:spPr>
          <a:xfrm>
            <a:off x="668593" y="1042220"/>
            <a:ext cx="1124810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Front End		:  		VS Code</a:t>
            </a:r>
          </a:p>
          <a:p>
            <a:endParaRPr lang="en-IN" sz="2400" b="1" dirty="0"/>
          </a:p>
          <a:p>
            <a:r>
              <a:rPr lang="en-IN" sz="2400" b="1" dirty="0"/>
              <a:t>Back End		:		Spring Tool Suite(STS)</a:t>
            </a:r>
            <a:endParaRPr lang="en-IN" sz="2400" b="1" i="0" dirty="0">
              <a:solidFill>
                <a:srgbClr val="5F6368"/>
              </a:solidFill>
              <a:effectLst/>
              <a:latin typeface="arial" panose="020B0604020202020204" pitchFamily="34" charset="0"/>
            </a:endParaRPr>
          </a:p>
          <a:p>
            <a:endParaRPr lang="en-IN" sz="2400" b="1" dirty="0"/>
          </a:p>
          <a:p>
            <a:r>
              <a:rPr lang="en-IN" sz="2400" b="1" dirty="0"/>
              <a:t>DATABASE		:		MySQL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748200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738560-5D32-D7F8-8725-DD45053DB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07" y="900332"/>
            <a:ext cx="11833106" cy="505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705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3C37AC-96E0-CA48-9DCD-BC08A6B41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004887"/>
            <a:ext cx="119634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42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AA2334-E274-5CC0-D201-F7A7EC87B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09" y="576775"/>
            <a:ext cx="11835770" cy="569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74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8E4166-482C-DAC0-134C-3EA9E3110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609600"/>
            <a:ext cx="108680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249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82EBE7-D4BB-027D-A606-C8742870D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4" y="717452"/>
            <a:ext cx="11816691" cy="533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1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2187E71-F354-4022-A1A8-34A7FE507D25}"/>
              </a:ext>
            </a:extLst>
          </p:cNvPr>
          <p:cNvGrpSpPr/>
          <p:nvPr/>
        </p:nvGrpSpPr>
        <p:grpSpPr>
          <a:xfrm>
            <a:off x="0" y="303363"/>
            <a:ext cx="6843252" cy="485248"/>
            <a:chOff x="0" y="545888"/>
            <a:chExt cx="7601830" cy="100584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" name="Arrow: Chevron 17">
              <a:extLst>
                <a:ext uri="{FF2B5EF4-FFF2-40B4-BE49-F238E27FC236}">
                  <a16:creationId xmlns:a16="http://schemas.microsoft.com/office/drawing/2014/main" id="{5B558A55-DC5D-49F0-A4D0-F49F33EB583B}"/>
                </a:ext>
              </a:extLst>
            </p:cNvPr>
            <p:cNvSpPr/>
            <p:nvPr/>
          </p:nvSpPr>
          <p:spPr>
            <a:xfrm>
              <a:off x="6663477" y="545888"/>
              <a:ext cx="731520" cy="1005840"/>
            </a:xfrm>
            <a:prstGeom prst="chevron">
              <a:avLst>
                <a:gd name="adj" fmla="val 56731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Arrow: Pentagon 1">
              <a:extLst>
                <a:ext uri="{FF2B5EF4-FFF2-40B4-BE49-F238E27FC236}">
                  <a16:creationId xmlns:a16="http://schemas.microsoft.com/office/drawing/2014/main" id="{2B393331-5D4A-4961-AB58-3DE7220FAF94}"/>
                </a:ext>
              </a:extLst>
            </p:cNvPr>
            <p:cNvSpPr/>
            <p:nvPr/>
          </p:nvSpPr>
          <p:spPr>
            <a:xfrm>
              <a:off x="0" y="545888"/>
              <a:ext cx="6427177" cy="1005840"/>
            </a:xfrm>
            <a:prstGeom prst="homePlate">
              <a:avLst>
                <a:gd name="adj" fmla="val 409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Cambria" pitchFamily="18" charset="0"/>
                  <a:ea typeface="Cambria" pitchFamily="18" charset="0"/>
                </a:rPr>
                <a:t>Technology Used </a:t>
              </a:r>
            </a:p>
          </p:txBody>
        </p:sp>
        <p:sp>
          <p:nvSpPr>
            <p:cNvPr id="13" name="Arrow: Chevron 18">
              <a:extLst>
                <a:ext uri="{FF2B5EF4-FFF2-40B4-BE49-F238E27FC236}">
                  <a16:creationId xmlns:a16="http://schemas.microsoft.com/office/drawing/2014/main" id="{B251CA05-7D56-47E6-9756-C119C1558F2E}"/>
                </a:ext>
              </a:extLst>
            </p:cNvPr>
            <p:cNvSpPr/>
            <p:nvPr/>
          </p:nvSpPr>
          <p:spPr>
            <a:xfrm>
              <a:off x="7053190" y="545888"/>
              <a:ext cx="548640" cy="1005840"/>
            </a:xfrm>
            <a:prstGeom prst="chevron">
              <a:avLst>
                <a:gd name="adj" fmla="val 7470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Arrow: Chevron 19">
              <a:extLst>
                <a:ext uri="{FF2B5EF4-FFF2-40B4-BE49-F238E27FC236}">
                  <a16:creationId xmlns:a16="http://schemas.microsoft.com/office/drawing/2014/main" id="{7D930977-3753-49D3-962C-D68A88D8CA65}"/>
                </a:ext>
              </a:extLst>
            </p:cNvPr>
            <p:cNvSpPr/>
            <p:nvPr/>
          </p:nvSpPr>
          <p:spPr>
            <a:xfrm>
              <a:off x="6083373" y="545888"/>
              <a:ext cx="914400" cy="1005840"/>
            </a:xfrm>
            <a:prstGeom prst="chevron">
              <a:avLst>
                <a:gd name="adj" fmla="val 45057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8DB54B5-713C-4035-84E2-A4832DE95BB4}"/>
              </a:ext>
            </a:extLst>
          </p:cNvPr>
          <p:cNvSpPr txBox="1"/>
          <p:nvPr/>
        </p:nvSpPr>
        <p:spPr>
          <a:xfrm>
            <a:off x="1033006" y="1297647"/>
            <a:ext cx="11248103" cy="4262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Spring Boot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arenR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Spring Boot is an extension of Spring, which eliminates the boilerplate configurations required for setting up a Spring application. 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arenR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In Spring Boot, everything is auto configured; no manual configurations are needed.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arenR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It offers annotation-based spring application.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arenR"/>
            </a:pPr>
            <a:r>
              <a:rPr lang="en-US" sz="2000" b="1" i="0" dirty="0">
                <a:solidFill>
                  <a:srgbClr val="343F55"/>
                </a:solidFill>
                <a:effectLst/>
                <a:latin typeface="Nunito" pitchFamily="2" charset="0"/>
              </a:rPr>
              <a:t>Starters</a:t>
            </a:r>
            <a:r>
              <a:rPr lang="en-US" sz="2000" b="0" i="0" dirty="0">
                <a:solidFill>
                  <a:srgbClr val="343F55"/>
                </a:solidFill>
                <a:effectLst/>
                <a:latin typeface="Nunito" pitchFamily="2" charset="0"/>
              </a:rPr>
              <a:t> take care of dependencies.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arenR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Allow us to building Standalone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8761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2187E71-F354-4022-A1A8-34A7FE507D25}"/>
              </a:ext>
            </a:extLst>
          </p:cNvPr>
          <p:cNvGrpSpPr/>
          <p:nvPr/>
        </p:nvGrpSpPr>
        <p:grpSpPr>
          <a:xfrm>
            <a:off x="0" y="303363"/>
            <a:ext cx="6843252" cy="485248"/>
            <a:chOff x="0" y="545888"/>
            <a:chExt cx="7601830" cy="100584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" name="Arrow: Chevron 17">
              <a:extLst>
                <a:ext uri="{FF2B5EF4-FFF2-40B4-BE49-F238E27FC236}">
                  <a16:creationId xmlns:a16="http://schemas.microsoft.com/office/drawing/2014/main" id="{5B558A55-DC5D-49F0-A4D0-F49F33EB583B}"/>
                </a:ext>
              </a:extLst>
            </p:cNvPr>
            <p:cNvSpPr/>
            <p:nvPr/>
          </p:nvSpPr>
          <p:spPr>
            <a:xfrm>
              <a:off x="6663477" y="545888"/>
              <a:ext cx="731520" cy="1005840"/>
            </a:xfrm>
            <a:prstGeom prst="chevron">
              <a:avLst>
                <a:gd name="adj" fmla="val 56731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Arrow: Pentagon 1">
              <a:extLst>
                <a:ext uri="{FF2B5EF4-FFF2-40B4-BE49-F238E27FC236}">
                  <a16:creationId xmlns:a16="http://schemas.microsoft.com/office/drawing/2014/main" id="{2B393331-5D4A-4961-AB58-3DE7220FAF94}"/>
                </a:ext>
              </a:extLst>
            </p:cNvPr>
            <p:cNvSpPr/>
            <p:nvPr/>
          </p:nvSpPr>
          <p:spPr>
            <a:xfrm>
              <a:off x="0" y="545888"/>
              <a:ext cx="6427177" cy="1005840"/>
            </a:xfrm>
            <a:prstGeom prst="homePlate">
              <a:avLst>
                <a:gd name="adj" fmla="val 409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Continue….</a:t>
              </a:r>
              <a:endParaRPr lang="en-US" sz="44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3" name="Arrow: Chevron 18">
              <a:extLst>
                <a:ext uri="{FF2B5EF4-FFF2-40B4-BE49-F238E27FC236}">
                  <a16:creationId xmlns:a16="http://schemas.microsoft.com/office/drawing/2014/main" id="{B251CA05-7D56-47E6-9756-C119C1558F2E}"/>
                </a:ext>
              </a:extLst>
            </p:cNvPr>
            <p:cNvSpPr/>
            <p:nvPr/>
          </p:nvSpPr>
          <p:spPr>
            <a:xfrm>
              <a:off x="7053190" y="545888"/>
              <a:ext cx="548640" cy="1005840"/>
            </a:xfrm>
            <a:prstGeom prst="chevron">
              <a:avLst>
                <a:gd name="adj" fmla="val 7470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Arrow: Chevron 19">
              <a:extLst>
                <a:ext uri="{FF2B5EF4-FFF2-40B4-BE49-F238E27FC236}">
                  <a16:creationId xmlns:a16="http://schemas.microsoft.com/office/drawing/2014/main" id="{7D930977-3753-49D3-962C-D68A88D8CA65}"/>
                </a:ext>
              </a:extLst>
            </p:cNvPr>
            <p:cNvSpPr/>
            <p:nvPr/>
          </p:nvSpPr>
          <p:spPr>
            <a:xfrm>
              <a:off x="6083373" y="545888"/>
              <a:ext cx="914400" cy="1005840"/>
            </a:xfrm>
            <a:prstGeom prst="chevron">
              <a:avLst>
                <a:gd name="adj" fmla="val 45057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8DB54B5-713C-4035-84E2-A4832DE95BB4}"/>
              </a:ext>
            </a:extLst>
          </p:cNvPr>
          <p:cNvSpPr txBox="1"/>
          <p:nvPr/>
        </p:nvSpPr>
        <p:spPr>
          <a:xfrm>
            <a:off x="1033006" y="1297647"/>
            <a:ext cx="11248103" cy="4578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Reactjs :-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React JS is basically a JavaScript library built and maintained by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" pitchFamily="2" charset="0"/>
              </a:rPr>
              <a:t>Facebook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. According to the creator of React JS,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" pitchFamily="2" charset="0"/>
              </a:rPr>
              <a:t>Jordan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Walke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, React is an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" pitchFamily="2" charset="0"/>
              </a:rPr>
              <a:t>efficient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,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" pitchFamily="2" charset="0"/>
              </a:rPr>
              <a:t>declarative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, and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" pitchFamily="2" charset="0"/>
              </a:rPr>
              <a:t>flexible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 open-source JavaScript library for building simple, fast, and scalable frontends of web applications.</a:t>
            </a:r>
            <a:endParaRPr lang="en-US" sz="2000" b="1" dirty="0">
              <a:latin typeface="Nunito" pitchFamily="2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Compared to other frontend frameworks, the React code is easier to maintain and is flexible due to its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" pitchFamily="2" charset="0"/>
              </a:rPr>
              <a:t>modular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 structure.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core of the framework offers a virtual DOM program and server-side rendering, which makes complex apps run extremely fast.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One of the main benefits of using React JS is its potential to reuse components</a:t>
            </a:r>
            <a:endParaRPr lang="en-IN" sz="2000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796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2187E71-F354-4022-A1A8-34A7FE507D25}"/>
              </a:ext>
            </a:extLst>
          </p:cNvPr>
          <p:cNvGrpSpPr/>
          <p:nvPr/>
        </p:nvGrpSpPr>
        <p:grpSpPr>
          <a:xfrm>
            <a:off x="0" y="303363"/>
            <a:ext cx="6843252" cy="485248"/>
            <a:chOff x="0" y="545888"/>
            <a:chExt cx="7601830" cy="100584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" name="Arrow: Chevron 17">
              <a:extLst>
                <a:ext uri="{FF2B5EF4-FFF2-40B4-BE49-F238E27FC236}">
                  <a16:creationId xmlns:a16="http://schemas.microsoft.com/office/drawing/2014/main" id="{5B558A55-DC5D-49F0-A4D0-F49F33EB583B}"/>
                </a:ext>
              </a:extLst>
            </p:cNvPr>
            <p:cNvSpPr/>
            <p:nvPr/>
          </p:nvSpPr>
          <p:spPr>
            <a:xfrm>
              <a:off x="6663477" y="545888"/>
              <a:ext cx="731520" cy="1005840"/>
            </a:xfrm>
            <a:prstGeom prst="chevron">
              <a:avLst>
                <a:gd name="adj" fmla="val 56731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Arrow: Pentagon 1">
              <a:extLst>
                <a:ext uri="{FF2B5EF4-FFF2-40B4-BE49-F238E27FC236}">
                  <a16:creationId xmlns:a16="http://schemas.microsoft.com/office/drawing/2014/main" id="{2B393331-5D4A-4961-AB58-3DE7220FAF94}"/>
                </a:ext>
              </a:extLst>
            </p:cNvPr>
            <p:cNvSpPr/>
            <p:nvPr/>
          </p:nvSpPr>
          <p:spPr>
            <a:xfrm>
              <a:off x="0" y="545888"/>
              <a:ext cx="6427177" cy="1005840"/>
            </a:xfrm>
            <a:prstGeom prst="homePlate">
              <a:avLst>
                <a:gd name="adj" fmla="val 409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Continue….</a:t>
              </a:r>
              <a:endParaRPr lang="en-US" sz="44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3" name="Arrow: Chevron 18">
              <a:extLst>
                <a:ext uri="{FF2B5EF4-FFF2-40B4-BE49-F238E27FC236}">
                  <a16:creationId xmlns:a16="http://schemas.microsoft.com/office/drawing/2014/main" id="{B251CA05-7D56-47E6-9756-C119C1558F2E}"/>
                </a:ext>
              </a:extLst>
            </p:cNvPr>
            <p:cNvSpPr/>
            <p:nvPr/>
          </p:nvSpPr>
          <p:spPr>
            <a:xfrm>
              <a:off x="7053190" y="545888"/>
              <a:ext cx="548640" cy="1005840"/>
            </a:xfrm>
            <a:prstGeom prst="chevron">
              <a:avLst>
                <a:gd name="adj" fmla="val 7470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Arrow: Chevron 19">
              <a:extLst>
                <a:ext uri="{FF2B5EF4-FFF2-40B4-BE49-F238E27FC236}">
                  <a16:creationId xmlns:a16="http://schemas.microsoft.com/office/drawing/2014/main" id="{7D930977-3753-49D3-962C-D68A88D8CA65}"/>
                </a:ext>
              </a:extLst>
            </p:cNvPr>
            <p:cNvSpPr/>
            <p:nvPr/>
          </p:nvSpPr>
          <p:spPr>
            <a:xfrm>
              <a:off x="6083373" y="545888"/>
              <a:ext cx="914400" cy="1005840"/>
            </a:xfrm>
            <a:prstGeom prst="chevron">
              <a:avLst>
                <a:gd name="adj" fmla="val 45057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8DB54B5-713C-4035-84E2-A4832DE95BB4}"/>
              </a:ext>
            </a:extLst>
          </p:cNvPr>
          <p:cNvSpPr txBox="1"/>
          <p:nvPr/>
        </p:nvSpPr>
        <p:spPr>
          <a:xfrm>
            <a:off x="1033006" y="1297647"/>
            <a:ext cx="10052336" cy="4123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/>
              <a:t>MySQl</a:t>
            </a:r>
            <a:r>
              <a:rPr lang="en-US" sz="2800" b="1" dirty="0"/>
              <a:t> :-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400" b="1" i="0" dirty="0">
                <a:solidFill>
                  <a:srgbClr val="5B6379"/>
                </a:solidFill>
                <a:effectLst/>
                <a:latin typeface="Inter"/>
              </a:rPr>
              <a:t>Open-source and compatible.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400" b="1" i="0" dirty="0">
                <a:solidFill>
                  <a:srgbClr val="5B6379"/>
                </a:solidFill>
                <a:effectLst/>
                <a:latin typeface="Inter"/>
              </a:rPr>
              <a:t>Fast and reliable</a:t>
            </a:r>
            <a:r>
              <a:rPr lang="en-IN" sz="2400" b="1" dirty="0">
                <a:solidFill>
                  <a:srgbClr val="5B6379"/>
                </a:solidFill>
                <a:latin typeface="Inter"/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400" b="1" i="0" dirty="0">
                <a:solidFill>
                  <a:srgbClr val="5B6379"/>
                </a:solidFill>
                <a:effectLst/>
                <a:latin typeface="Inter"/>
              </a:rPr>
              <a:t>Availability.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400" b="1" i="0" dirty="0">
                <a:solidFill>
                  <a:srgbClr val="5B6379"/>
                </a:solidFill>
                <a:effectLst/>
                <a:latin typeface="Inter"/>
              </a:rPr>
              <a:t>Scalability</a:t>
            </a:r>
            <a:r>
              <a:rPr lang="en-IN" sz="2400" b="1" dirty="0">
                <a:solidFill>
                  <a:srgbClr val="5B6379"/>
                </a:solidFill>
                <a:latin typeface="Inter"/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400" b="1" i="0" dirty="0">
                <a:solidFill>
                  <a:srgbClr val="5B6379"/>
                </a:solidFill>
                <a:effectLst/>
                <a:latin typeface="Inter"/>
              </a:rPr>
              <a:t>Security</a:t>
            </a:r>
            <a:endParaRPr lang="en-US" sz="2400" b="1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83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2187E71-F354-4022-A1A8-34A7FE507D25}"/>
              </a:ext>
            </a:extLst>
          </p:cNvPr>
          <p:cNvGrpSpPr/>
          <p:nvPr/>
        </p:nvGrpSpPr>
        <p:grpSpPr>
          <a:xfrm>
            <a:off x="0" y="342692"/>
            <a:ext cx="7601830" cy="1005840"/>
            <a:chOff x="0" y="545888"/>
            <a:chExt cx="7601830" cy="100584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" name="Arrow: Chevron 17">
              <a:extLst>
                <a:ext uri="{FF2B5EF4-FFF2-40B4-BE49-F238E27FC236}">
                  <a16:creationId xmlns:a16="http://schemas.microsoft.com/office/drawing/2014/main" id="{5B558A55-DC5D-49F0-A4D0-F49F33EB583B}"/>
                </a:ext>
              </a:extLst>
            </p:cNvPr>
            <p:cNvSpPr/>
            <p:nvPr/>
          </p:nvSpPr>
          <p:spPr>
            <a:xfrm>
              <a:off x="6663477" y="545888"/>
              <a:ext cx="731520" cy="1005840"/>
            </a:xfrm>
            <a:prstGeom prst="chevron">
              <a:avLst>
                <a:gd name="adj" fmla="val 56731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Arrow: Pentagon 1">
              <a:extLst>
                <a:ext uri="{FF2B5EF4-FFF2-40B4-BE49-F238E27FC236}">
                  <a16:creationId xmlns:a16="http://schemas.microsoft.com/office/drawing/2014/main" id="{2B393331-5D4A-4961-AB58-3DE7220FAF94}"/>
                </a:ext>
              </a:extLst>
            </p:cNvPr>
            <p:cNvSpPr/>
            <p:nvPr/>
          </p:nvSpPr>
          <p:spPr>
            <a:xfrm>
              <a:off x="0" y="545888"/>
              <a:ext cx="6427177" cy="1005840"/>
            </a:xfrm>
            <a:prstGeom prst="homePlate">
              <a:avLst>
                <a:gd name="adj" fmla="val 409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Cambria" pitchFamily="18" charset="0"/>
                  <a:ea typeface="Cambria" pitchFamily="18" charset="0"/>
                </a:rPr>
                <a:t>User Classes </a:t>
              </a:r>
            </a:p>
          </p:txBody>
        </p:sp>
        <p:sp>
          <p:nvSpPr>
            <p:cNvPr id="13" name="Arrow: Chevron 18">
              <a:extLst>
                <a:ext uri="{FF2B5EF4-FFF2-40B4-BE49-F238E27FC236}">
                  <a16:creationId xmlns:a16="http://schemas.microsoft.com/office/drawing/2014/main" id="{B251CA05-7D56-47E6-9756-C119C1558F2E}"/>
                </a:ext>
              </a:extLst>
            </p:cNvPr>
            <p:cNvSpPr/>
            <p:nvPr/>
          </p:nvSpPr>
          <p:spPr>
            <a:xfrm>
              <a:off x="7053190" y="545888"/>
              <a:ext cx="548640" cy="1005840"/>
            </a:xfrm>
            <a:prstGeom prst="chevron">
              <a:avLst>
                <a:gd name="adj" fmla="val 7470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Arrow: Chevron 19">
              <a:extLst>
                <a:ext uri="{FF2B5EF4-FFF2-40B4-BE49-F238E27FC236}">
                  <a16:creationId xmlns:a16="http://schemas.microsoft.com/office/drawing/2014/main" id="{7D930977-3753-49D3-962C-D68A88D8CA65}"/>
                </a:ext>
              </a:extLst>
            </p:cNvPr>
            <p:cNvSpPr/>
            <p:nvPr/>
          </p:nvSpPr>
          <p:spPr>
            <a:xfrm>
              <a:off x="6083373" y="545888"/>
              <a:ext cx="914400" cy="1005840"/>
            </a:xfrm>
            <a:prstGeom prst="chevron">
              <a:avLst>
                <a:gd name="adj" fmla="val 45057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2E2B4C-53D5-480A-94F2-7F61A93EB936}"/>
              </a:ext>
            </a:extLst>
          </p:cNvPr>
          <p:cNvCxnSpPr>
            <a:cxnSpLocks/>
          </p:cNvCxnSpPr>
          <p:nvPr/>
        </p:nvCxnSpPr>
        <p:spPr>
          <a:xfrm rot="5400000">
            <a:off x="1270317" y="3468591"/>
            <a:ext cx="1632869" cy="22416"/>
          </a:xfrm>
          <a:prstGeom prst="line">
            <a:avLst/>
          </a:prstGeom>
          <a:ln w="2540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49CC8FD-C4CD-4E2E-A50C-A55F20AF6617}"/>
              </a:ext>
            </a:extLst>
          </p:cNvPr>
          <p:cNvSpPr/>
          <p:nvPr/>
        </p:nvSpPr>
        <p:spPr>
          <a:xfrm>
            <a:off x="885371" y="3251201"/>
            <a:ext cx="2525486" cy="56605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Admin</a:t>
            </a:r>
            <a:endParaRPr lang="ko-KR" altLang="en-US" sz="2700" b="1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7343E3-2473-4BDF-9F3A-CD2C9840C1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27028" y="3432634"/>
            <a:ext cx="1596572" cy="14513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079DF2B-7674-4DAE-8088-D890FCD2D582}"/>
              </a:ext>
            </a:extLst>
          </p:cNvPr>
          <p:cNvSpPr/>
          <p:nvPr/>
        </p:nvSpPr>
        <p:spPr>
          <a:xfrm>
            <a:off x="8948056" y="3250619"/>
            <a:ext cx="2569029" cy="58057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tx1"/>
                </a:solidFill>
                <a:latin typeface="Cambria" pitchFamily="18" charset="0"/>
              </a:rPr>
              <a:t>Student</a:t>
            </a:r>
            <a:endParaRPr lang="ko-KR" altLang="en-US" sz="2700" b="1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E5F56B-331B-4752-B095-BCE87F7E69A2}"/>
              </a:ext>
            </a:extLst>
          </p:cNvPr>
          <p:cNvCxnSpPr>
            <a:cxnSpLocks/>
          </p:cNvCxnSpPr>
          <p:nvPr/>
        </p:nvCxnSpPr>
        <p:spPr>
          <a:xfrm rot="5400000">
            <a:off x="5177297" y="3436927"/>
            <a:ext cx="1603842" cy="27693"/>
          </a:xfrm>
          <a:prstGeom prst="line">
            <a:avLst/>
          </a:prstGeom>
          <a:ln w="254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273D821-2EEC-401E-AACC-2E4FF80B407C}"/>
              </a:ext>
            </a:extLst>
          </p:cNvPr>
          <p:cNvSpPr/>
          <p:nvPr/>
        </p:nvSpPr>
        <p:spPr>
          <a:xfrm>
            <a:off x="4586514" y="3264550"/>
            <a:ext cx="2830286" cy="55271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Teacher</a:t>
            </a:r>
            <a:endParaRPr lang="ko-KR" altLang="en-US" sz="2700" b="1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9E44DE-0676-40C1-842B-94EF59935D06}"/>
              </a:ext>
            </a:extLst>
          </p:cNvPr>
          <p:cNvSpPr txBox="1"/>
          <p:nvPr/>
        </p:nvSpPr>
        <p:spPr>
          <a:xfrm>
            <a:off x="348344" y="4505602"/>
            <a:ext cx="3672114" cy="224676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2000" dirty="0">
                <a:latin typeface="Cambria" pitchFamily="18" charset="0"/>
                <a:ea typeface="Cambria" pitchFamily="18" charset="0"/>
              </a:rPr>
              <a:t>In this module Admin, which can be our Institute director can register, update details, check students feedback regarding teachers, and can also provide salaries to its staff, and many more.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9E44DE-0676-40C1-842B-94EF59935D06}"/>
              </a:ext>
            </a:extLst>
          </p:cNvPr>
          <p:cNvSpPr txBox="1"/>
          <p:nvPr/>
        </p:nvSpPr>
        <p:spPr>
          <a:xfrm>
            <a:off x="4215242" y="4505602"/>
            <a:ext cx="40930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mbria" pitchFamily="18" charset="0"/>
                <a:ea typeface="Cambria" pitchFamily="18" charset="0"/>
              </a:rPr>
              <a:t>In this module Teacher can  update their profile, add assignment, view schedule, marksheets, check feedback, take online attendance,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etc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9E44DE-0676-40C1-842B-94EF59935D06}"/>
              </a:ext>
            </a:extLst>
          </p:cNvPr>
          <p:cNvSpPr txBox="1"/>
          <p:nvPr/>
        </p:nvSpPr>
        <p:spPr>
          <a:xfrm>
            <a:off x="8476343" y="4411262"/>
            <a:ext cx="33673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mbria" pitchFamily="18" charset="0"/>
                <a:ea typeface="Cambria" pitchFamily="18" charset="0"/>
              </a:rPr>
              <a:t>In this module Student, who can update his profile, submit assignment, check schedule, pay fees, view marksheet, view attendance,</a:t>
            </a:r>
          </a:p>
          <a:p>
            <a:pPr algn="ct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  <a:cs typeface="Arial" pitchFamily="34" charset="0"/>
              </a:rPr>
              <a:t>etc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cs typeface="Arial" pitchFamily="34" charset="0"/>
            </a:endParaRPr>
          </a:p>
        </p:txBody>
      </p:sp>
      <p:pic>
        <p:nvPicPr>
          <p:cNvPr id="47" name="Picture 46" descr="user p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0585" y="1546785"/>
            <a:ext cx="1267971" cy="1267971"/>
          </a:xfrm>
          <a:prstGeom prst="rect">
            <a:avLst/>
          </a:prstGeom>
        </p:spPr>
      </p:pic>
      <p:pic>
        <p:nvPicPr>
          <p:cNvPr id="2" name="Picture 1" descr="user png.PNG">
            <a:extLst>
              <a:ext uri="{FF2B5EF4-FFF2-40B4-BE49-F238E27FC236}">
                <a16:creationId xmlns:a16="http://schemas.microsoft.com/office/drawing/2014/main" id="{DAB461E0-F57A-17BD-93EE-AF4DEC2BEF0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98584" y="1575661"/>
            <a:ext cx="1267971" cy="1267971"/>
          </a:xfrm>
          <a:prstGeom prst="rect">
            <a:avLst/>
          </a:prstGeom>
        </p:spPr>
      </p:pic>
      <p:pic>
        <p:nvPicPr>
          <p:cNvPr id="3" name="Picture 2" descr="user png.PNG">
            <a:extLst>
              <a:ext uri="{FF2B5EF4-FFF2-40B4-BE49-F238E27FC236}">
                <a16:creationId xmlns:a16="http://schemas.microsoft.com/office/drawing/2014/main" id="{2F973C8E-B7CB-9B8B-ECAE-0493B790D57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9079" y="1546784"/>
            <a:ext cx="1267971" cy="126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5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5" grpId="0" animBg="1"/>
      <p:bldP spid="29" grpId="0"/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2187E71-F354-4022-A1A8-34A7FE507D25}"/>
              </a:ext>
            </a:extLst>
          </p:cNvPr>
          <p:cNvGrpSpPr/>
          <p:nvPr/>
        </p:nvGrpSpPr>
        <p:grpSpPr>
          <a:xfrm>
            <a:off x="0" y="314801"/>
            <a:ext cx="7601830" cy="1005840"/>
            <a:chOff x="0" y="545888"/>
            <a:chExt cx="7601830" cy="1005840"/>
          </a:xfrm>
          <a:solidFill>
            <a:schemeClr val="accent1">
              <a:lumMod val="50000"/>
            </a:schemeClr>
          </a:solidFill>
        </p:grpSpPr>
        <p:sp>
          <p:nvSpPr>
            <p:cNvPr id="6" name="Arrow: Chevron 17">
              <a:extLst>
                <a:ext uri="{FF2B5EF4-FFF2-40B4-BE49-F238E27FC236}">
                  <a16:creationId xmlns:a16="http://schemas.microsoft.com/office/drawing/2014/main" id="{5B558A55-DC5D-49F0-A4D0-F49F33EB583B}"/>
                </a:ext>
              </a:extLst>
            </p:cNvPr>
            <p:cNvSpPr/>
            <p:nvPr/>
          </p:nvSpPr>
          <p:spPr>
            <a:xfrm>
              <a:off x="6663477" y="545888"/>
              <a:ext cx="731520" cy="1005840"/>
            </a:xfrm>
            <a:prstGeom prst="chevron">
              <a:avLst>
                <a:gd name="adj" fmla="val 56731"/>
              </a:avLst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Arrow: Pentagon 1">
              <a:extLst>
                <a:ext uri="{FF2B5EF4-FFF2-40B4-BE49-F238E27FC236}">
                  <a16:creationId xmlns:a16="http://schemas.microsoft.com/office/drawing/2014/main" id="{2B393331-5D4A-4961-AB58-3DE7220FAF94}"/>
                </a:ext>
              </a:extLst>
            </p:cNvPr>
            <p:cNvSpPr/>
            <p:nvPr/>
          </p:nvSpPr>
          <p:spPr>
            <a:xfrm>
              <a:off x="0" y="545888"/>
              <a:ext cx="6427177" cy="1005840"/>
            </a:xfrm>
            <a:prstGeom prst="homePlate">
              <a:avLst>
                <a:gd name="adj" fmla="val 40909"/>
              </a:avLst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latin typeface="Cambria" pitchFamily="18" charset="0"/>
                  <a:ea typeface="Cambria" pitchFamily="18" charset="0"/>
                </a:rPr>
                <a:t>Product Functions</a:t>
              </a:r>
            </a:p>
          </p:txBody>
        </p:sp>
        <p:sp>
          <p:nvSpPr>
            <p:cNvPr id="8" name="Arrow: Chevron 18">
              <a:extLst>
                <a:ext uri="{FF2B5EF4-FFF2-40B4-BE49-F238E27FC236}">
                  <a16:creationId xmlns:a16="http://schemas.microsoft.com/office/drawing/2014/main" id="{B251CA05-7D56-47E6-9756-C119C1558F2E}"/>
                </a:ext>
              </a:extLst>
            </p:cNvPr>
            <p:cNvSpPr/>
            <p:nvPr/>
          </p:nvSpPr>
          <p:spPr>
            <a:xfrm>
              <a:off x="7053190" y="545888"/>
              <a:ext cx="548640" cy="1005840"/>
            </a:xfrm>
            <a:prstGeom prst="chevron">
              <a:avLst>
                <a:gd name="adj" fmla="val 74706"/>
              </a:avLst>
            </a:prstGeom>
            <a:solidFill>
              <a:schemeClr val="accent4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Arrow: Chevron 19">
              <a:extLst>
                <a:ext uri="{FF2B5EF4-FFF2-40B4-BE49-F238E27FC236}">
                  <a16:creationId xmlns:a16="http://schemas.microsoft.com/office/drawing/2014/main" id="{7D930977-3753-49D3-962C-D68A88D8CA65}"/>
                </a:ext>
              </a:extLst>
            </p:cNvPr>
            <p:cNvSpPr/>
            <p:nvPr/>
          </p:nvSpPr>
          <p:spPr>
            <a:xfrm>
              <a:off x="6083373" y="545888"/>
              <a:ext cx="914400" cy="1005840"/>
            </a:xfrm>
            <a:prstGeom prst="chevron">
              <a:avLst>
                <a:gd name="adj" fmla="val 45057"/>
              </a:avLst>
            </a:prstGeom>
            <a:solidFill>
              <a:schemeClr val="accent4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BFED855-6F48-41D9-B0D2-D691F56D852E}"/>
              </a:ext>
            </a:extLst>
          </p:cNvPr>
          <p:cNvSpPr/>
          <p:nvPr/>
        </p:nvSpPr>
        <p:spPr>
          <a:xfrm>
            <a:off x="689610" y="1798515"/>
            <a:ext cx="493369" cy="4390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69C16D-3D41-4840-A60D-52E7B1E94B78}"/>
              </a:ext>
            </a:extLst>
          </p:cNvPr>
          <p:cNvSpPr txBox="1"/>
          <p:nvPr/>
        </p:nvSpPr>
        <p:spPr>
          <a:xfrm>
            <a:off x="729340" y="1853290"/>
            <a:ext cx="428367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01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E17FBE-7D1C-48B3-B0D9-6B0DA2A91441}"/>
              </a:ext>
            </a:extLst>
          </p:cNvPr>
          <p:cNvSpPr/>
          <p:nvPr/>
        </p:nvSpPr>
        <p:spPr>
          <a:xfrm>
            <a:off x="704124" y="2537963"/>
            <a:ext cx="493369" cy="4390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8D30A2-DC8D-4076-AD6B-50356C9CC4BB}"/>
              </a:ext>
            </a:extLst>
          </p:cNvPr>
          <p:cNvSpPr txBox="1"/>
          <p:nvPr/>
        </p:nvSpPr>
        <p:spPr>
          <a:xfrm>
            <a:off x="743854" y="2607252"/>
            <a:ext cx="428367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02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FBECFC-D70E-40B6-BBE9-64B1EFF72164}"/>
              </a:ext>
            </a:extLst>
          </p:cNvPr>
          <p:cNvSpPr/>
          <p:nvPr/>
        </p:nvSpPr>
        <p:spPr>
          <a:xfrm>
            <a:off x="718639" y="3291924"/>
            <a:ext cx="493369" cy="4390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4DA8BF-A5B1-4A36-833F-3165BB8570C7}"/>
              </a:ext>
            </a:extLst>
          </p:cNvPr>
          <p:cNvSpPr txBox="1"/>
          <p:nvPr/>
        </p:nvSpPr>
        <p:spPr>
          <a:xfrm>
            <a:off x="758369" y="3361213"/>
            <a:ext cx="428367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03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728B6D-EA65-4A37-B4CA-FF4E86FBF028}"/>
              </a:ext>
            </a:extLst>
          </p:cNvPr>
          <p:cNvSpPr/>
          <p:nvPr/>
        </p:nvSpPr>
        <p:spPr>
          <a:xfrm>
            <a:off x="704125" y="4118451"/>
            <a:ext cx="493369" cy="4390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71B31A-021B-496F-A7D6-AB46E97A51F7}"/>
              </a:ext>
            </a:extLst>
          </p:cNvPr>
          <p:cNvSpPr txBox="1"/>
          <p:nvPr/>
        </p:nvSpPr>
        <p:spPr>
          <a:xfrm>
            <a:off x="743855" y="4173226"/>
            <a:ext cx="428367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04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12686" y="1799772"/>
            <a:ext cx="846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80456" y="1843317"/>
            <a:ext cx="10392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itchFamily="18" charset="0"/>
                <a:ea typeface="Cambria" pitchFamily="18" charset="0"/>
              </a:rPr>
              <a:t>The system provides efficient way to use the services by Teachers, Students, and their Parents.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85811" y="2396881"/>
            <a:ext cx="8868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>
                <a:latin typeface="Cambria" pitchFamily="18" charset="0"/>
                <a:ea typeface="Cambria" pitchFamily="18" charset="0"/>
              </a:rPr>
              <a:t>The system provides easy interface for Student, who can easily send their feedback related to teachers style of teaching and methodology.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80456" y="3326525"/>
            <a:ext cx="8868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Payments paid or received can also be managed and recorded through SMS.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29354" y="3978936"/>
            <a:ext cx="8868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Reporting feature benefits the Institute to analyze the students behavior and examine the outcomes to boost their performance.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FED855-6F48-41D9-B0D2-D691F56D852E}"/>
              </a:ext>
            </a:extLst>
          </p:cNvPr>
          <p:cNvSpPr/>
          <p:nvPr/>
        </p:nvSpPr>
        <p:spPr>
          <a:xfrm>
            <a:off x="696838" y="5244952"/>
            <a:ext cx="493369" cy="4390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69C16D-3D41-4840-A60D-52E7B1E94B78}"/>
              </a:ext>
            </a:extLst>
          </p:cNvPr>
          <p:cNvSpPr txBox="1"/>
          <p:nvPr/>
        </p:nvSpPr>
        <p:spPr>
          <a:xfrm>
            <a:off x="754612" y="5252170"/>
            <a:ext cx="428367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05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48971" y="4913086"/>
            <a:ext cx="846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509617" y="5154739"/>
            <a:ext cx="9927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arents can access and easily monitor their children's performance and ongoing school activities, including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homework, project submission, attendance, etc.,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88688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14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14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14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4336</TotalTime>
  <Words>721</Words>
  <Application>Microsoft Office PowerPoint</Application>
  <PresentationFormat>Widescreen</PresentationFormat>
  <Paragraphs>99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57" baseType="lpstr">
      <vt:lpstr>arial</vt:lpstr>
      <vt:lpstr>arial</vt:lpstr>
      <vt:lpstr>Calibri</vt:lpstr>
      <vt:lpstr>Calibri Light</vt:lpstr>
      <vt:lpstr>Cambria</vt:lpstr>
      <vt:lpstr>Courier New</vt:lpstr>
      <vt:lpstr>Inter</vt:lpstr>
      <vt:lpstr>Nunito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Aakash Yadav</cp:lastModifiedBy>
  <cp:revision>111</cp:revision>
  <dcterms:created xsi:type="dcterms:W3CDTF">2020-01-20T05:08:25Z</dcterms:created>
  <dcterms:modified xsi:type="dcterms:W3CDTF">2022-09-26T14:45:13Z</dcterms:modified>
</cp:coreProperties>
</file>