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Studieområdeprojekt (SOP)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Skoleår 2021-22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04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7381" y="964692"/>
            <a:ext cx="8553483" cy="1188720"/>
          </a:xfrm>
        </p:spPr>
        <p:txBody>
          <a:bodyPr/>
          <a:lstStyle/>
          <a:p>
            <a:r>
              <a:rPr lang="da-DK" dirty="0" smtClean="0"/>
              <a:t>Mundtlig eksamination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1407381" y="2631882"/>
            <a:ext cx="10098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/>
              <a:t>den mundtlige præsentation af projektet og dets vigtigste konklusioner</a:t>
            </a:r>
          </a:p>
          <a:p>
            <a:pPr lvl="0"/>
            <a:endParaRPr lang="da-DK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 smtClean="0"/>
              <a:t>faglig </a:t>
            </a:r>
            <a:r>
              <a:rPr lang="da-DK" dirty="0"/>
              <a:t>dybde og selvstændighed i den faglige dialog om projektet</a:t>
            </a:r>
          </a:p>
          <a:p>
            <a:pPr lvl="0"/>
            <a:endParaRPr lang="da-DK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 smtClean="0"/>
              <a:t>forståelse </a:t>
            </a:r>
            <a:r>
              <a:rPr lang="da-DK" dirty="0"/>
              <a:t>af de indgående fags og faglige metoders muligheder og begrænsninger i forhold til arbejdet med den valgte problemstilling, og overvejelser om kvaliteten af den opnåede viden</a:t>
            </a:r>
          </a:p>
          <a:p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refleksion </a:t>
            </a:r>
            <a:r>
              <a:rPr lang="da-DK" dirty="0"/>
              <a:t>over de anvendte studiemetoder i forhold til gennemførelse af det konkrete </a:t>
            </a:r>
            <a:r>
              <a:rPr lang="da-DK" dirty="0" smtClean="0"/>
              <a:t>projektforløb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56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Problematikker </a:t>
            </a:r>
            <a:br>
              <a:rPr lang="da-DK" dirty="0" smtClean="0"/>
            </a:br>
            <a:r>
              <a:rPr lang="da-DK" dirty="0" smtClean="0"/>
              <a:t>- eller den løftede pegefinger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144988" y="2638044"/>
            <a:ext cx="8815876" cy="3101983"/>
          </a:xfrm>
        </p:spPr>
        <p:txBody>
          <a:bodyPr>
            <a:normAutofit lnSpcReduction="10000"/>
          </a:bodyPr>
          <a:lstStyle/>
          <a:p>
            <a:r>
              <a:rPr lang="da-DK" dirty="0" smtClean="0"/>
              <a:t>I skal overholde deadlines for projektet. Det er en eksamen på lige fod med skriftlig matematik eller mundtlig eksamen i eksamensprojektet i teknikfag.</a:t>
            </a:r>
          </a:p>
          <a:p>
            <a:r>
              <a:rPr lang="da-DK" dirty="0" smtClean="0"/>
              <a:t>Valg af fag bliver indberettes til UVM lige efter I har afleveret blanketten i uge 48 </a:t>
            </a:r>
            <a:r>
              <a:rPr lang="da-DK" b="1" dirty="0" smtClean="0"/>
              <a:t>og kan ikke ændres</a:t>
            </a:r>
          </a:p>
          <a:p>
            <a:r>
              <a:rPr lang="da-DK" dirty="0" smtClean="0"/>
              <a:t>Vær opsøgende, udfyld hjælpe-dokumenterne og snak med jeres vejledere i hele perioden – jo mere I gør det, jo større sandsynlighed er der for at jeres endelige opgaveformulering bliver god og lige det, I vil skrive om.</a:t>
            </a:r>
          </a:p>
          <a:p>
            <a:r>
              <a:rPr lang="da-DK" dirty="0" smtClean="0"/>
              <a:t>Inden eksamen skal I lave og øve jeres præsentation rigtigt godt. Meget kan hentes her.</a:t>
            </a:r>
          </a:p>
          <a:p>
            <a:r>
              <a:rPr lang="da-DK" dirty="0" smtClean="0"/>
              <a:t>Husk målene (bedømmelseskriterierne) for opgaven – det giver det bedste eksamensresultat.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13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SOP – kort fortalt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581891" y="2466109"/>
            <a:ext cx="111021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Individuelt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Opstart i uge 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Valg af fag og emne samt vejledning i ugerne 47-4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 smtClean="0"/>
              <a:t>I vælger fag, får vejledning, laver problemformulering, vejlederne tilretter til opgaveformulering som besvares i </a:t>
            </a:r>
            <a:r>
              <a:rPr lang="da-DK" dirty="0" err="1" smtClean="0"/>
              <a:t>SOP’en</a:t>
            </a:r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Opgaven skrives i uge 10+11 (ikke anden undervisning i de to uger)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Mundtlig prøve til sommer i projektet</a:t>
            </a:r>
          </a:p>
          <a:p>
            <a:endParaRPr lang="da-DK" dirty="0"/>
          </a:p>
          <a:p>
            <a:r>
              <a:rPr lang="da-DK" b="1" dirty="0" smtClean="0"/>
              <a:t>Projektet skrives i 2 fag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I </a:t>
            </a:r>
            <a:r>
              <a:rPr lang="da-DK" b="1" dirty="0" smtClean="0"/>
              <a:t>skal</a:t>
            </a:r>
            <a:r>
              <a:rPr lang="da-DK" dirty="0" smtClean="0"/>
              <a:t> vælge et studieretningsfag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Og I </a:t>
            </a:r>
            <a:r>
              <a:rPr lang="da-DK" b="1" dirty="0" smtClean="0"/>
              <a:t>skal</a:t>
            </a:r>
            <a:r>
              <a:rPr lang="da-DK" dirty="0" smtClean="0"/>
              <a:t> vælge et A-fag</a:t>
            </a:r>
          </a:p>
          <a:p>
            <a:endParaRPr lang="da-DK" dirty="0" smtClean="0"/>
          </a:p>
          <a:p>
            <a:r>
              <a:rPr lang="da-DK" dirty="0" smtClean="0"/>
              <a:t>Men hvad betyder det for jer?</a:t>
            </a:r>
          </a:p>
          <a:p>
            <a:endParaRPr lang="da-DK" dirty="0"/>
          </a:p>
          <a:p>
            <a:endParaRPr lang="da-DK" dirty="0"/>
          </a:p>
          <a:p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27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Studieretningsoversigt</a:t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 smtClean="0"/>
              <a:t>fredag</a:t>
            </a:r>
            <a:r>
              <a:rPr lang="da-DK" dirty="0" smtClean="0"/>
              <a:t>)</a:t>
            </a:r>
            <a:endParaRPr lang="da-DK" dirty="0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374280"/>
              </p:ext>
            </p:extLst>
          </p:nvPr>
        </p:nvGraphicFramePr>
        <p:xfrm>
          <a:off x="1121135" y="2444368"/>
          <a:ext cx="10026928" cy="2863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82792">
                  <a:extLst>
                    <a:ext uri="{9D8B030D-6E8A-4147-A177-3AD203B41FA5}">
                      <a16:colId xmlns:a16="http://schemas.microsoft.com/office/drawing/2014/main" val="2463697407"/>
                    </a:ext>
                  </a:extLst>
                </a:gridCol>
                <a:gridCol w="1709828">
                  <a:extLst>
                    <a:ext uri="{9D8B030D-6E8A-4147-A177-3AD203B41FA5}">
                      <a16:colId xmlns:a16="http://schemas.microsoft.com/office/drawing/2014/main" val="3628259938"/>
                    </a:ext>
                  </a:extLst>
                </a:gridCol>
                <a:gridCol w="4734308">
                  <a:extLst>
                    <a:ext uri="{9D8B030D-6E8A-4147-A177-3AD203B41FA5}">
                      <a16:colId xmlns:a16="http://schemas.microsoft.com/office/drawing/2014/main" val="264792730"/>
                    </a:ext>
                  </a:extLst>
                </a:gridCol>
              </a:tblGrid>
              <a:tr h="572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Studieretning: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1. fag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Mulige 2. fag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250654"/>
                  </a:ext>
                </a:extLst>
              </a:tr>
              <a:tr h="572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Bioteknologi</a:t>
                      </a:r>
                      <a:r>
                        <a:rPr lang="da-DK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+ Matematik</a:t>
                      </a:r>
                      <a:endParaRPr lang="da-DK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Biotek</a:t>
                      </a:r>
                      <a:r>
                        <a:rPr lang="da-DK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eller Mat</a:t>
                      </a:r>
                      <a:endParaRPr lang="da-DK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Alle andre fag på C, B, og A niveau er mulige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559823"/>
                  </a:ext>
                </a:extLst>
              </a:tr>
              <a:tr h="572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Matematik</a:t>
                      </a:r>
                      <a:r>
                        <a:rPr lang="da-DK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+ Programmering</a:t>
                      </a:r>
                      <a:endParaRPr lang="da-DK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Programmering</a:t>
                      </a:r>
                      <a:endParaRPr lang="da-DK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>
                          <a:effectLst/>
                        </a:rPr>
                        <a:t>Alle andre fag på C, B, og A niveau er </a:t>
                      </a:r>
                      <a:r>
                        <a:rPr lang="da-DK" sz="1800" dirty="0" smtClean="0">
                          <a:effectLst/>
                        </a:rPr>
                        <a:t>mulige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andre A-fag er mulige</a:t>
                      </a:r>
                      <a:endParaRPr lang="da-DK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173358"/>
                  </a:ext>
                </a:extLst>
              </a:tr>
              <a:tr h="572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Biotek</a:t>
                      </a:r>
                      <a:r>
                        <a:rPr lang="da-DK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+ Idræt</a:t>
                      </a:r>
                      <a:endParaRPr lang="da-DK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Biotek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Idræt</a:t>
                      </a:r>
                      <a:endParaRPr lang="da-DK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 smtClean="0">
                          <a:effectLst/>
                        </a:rPr>
                        <a:t>Alle andre fag på C, B, og A niveau er mulige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andre A-fag er mulige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510158"/>
                  </a:ext>
                </a:extLst>
              </a:tr>
              <a:tr h="572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Kommunikation &amp; It + Programmering</a:t>
                      </a:r>
                      <a:endParaRPr lang="da-DK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KomIT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Programmering</a:t>
                      </a:r>
                      <a:endParaRPr lang="da-DK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 smtClean="0">
                          <a:effectLst/>
                        </a:rPr>
                        <a:t>Alle andre fag på C, B, og A niveau er mulige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andre A-fag er mulige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41363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28963" y="3854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1121134" y="5347855"/>
            <a:ext cx="9731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smtClean="0"/>
              <a:t>* Alle </a:t>
            </a:r>
            <a:r>
              <a:rPr lang="da-DK" sz="1600" dirty="0"/>
              <a:t>fag skal indgå på det højeste niveau, du har </a:t>
            </a:r>
            <a:r>
              <a:rPr lang="da-DK" sz="1600" dirty="0" smtClean="0"/>
              <a:t>haft</a:t>
            </a:r>
          </a:p>
          <a:p>
            <a:r>
              <a:rPr lang="da-DK" sz="1600" dirty="0" smtClean="0"/>
              <a:t>* </a:t>
            </a:r>
            <a:r>
              <a:rPr lang="da-DK" sz="1600" dirty="0" smtClean="0"/>
              <a:t>Hvis engelsk A/B indgår i opgaven, skal en del af det anvendte materiale være på engelsk, men opgaven skal skrives på dansk.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1446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Opgaven </a:t>
            </a:r>
            <a:br>
              <a:rPr lang="da-DK" dirty="0" smtClean="0"/>
            </a:br>
            <a:r>
              <a:rPr lang="da-DK" dirty="0" smtClean="0"/>
              <a:t>- ifølge bekendtgørelsen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637309" y="2466109"/>
            <a:ext cx="1087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Opgaven </a:t>
            </a:r>
            <a:r>
              <a:rPr lang="da-DK" b="1" dirty="0" smtClean="0"/>
              <a:t>kan</a:t>
            </a:r>
            <a:r>
              <a:rPr lang="da-DK" dirty="0" smtClean="0"/>
              <a:t> laves i forlængelse af viden eller metoder, der allerede er lært</a:t>
            </a:r>
          </a:p>
          <a:p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Opgaven </a:t>
            </a:r>
            <a:r>
              <a:rPr lang="da-DK" b="1" dirty="0" smtClean="0"/>
              <a:t>må ikke</a:t>
            </a:r>
            <a:r>
              <a:rPr lang="da-DK" dirty="0" smtClean="0"/>
              <a:t> begrænses til allerede gennemgåede emner</a:t>
            </a:r>
          </a:p>
          <a:p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Der </a:t>
            </a:r>
            <a:r>
              <a:rPr lang="da-DK" b="1" dirty="0" smtClean="0"/>
              <a:t>må ikke</a:t>
            </a:r>
            <a:r>
              <a:rPr lang="da-DK" dirty="0" smtClean="0"/>
              <a:t> genanvendes afsnit fra allerede afleverede og rettede opgaver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Opgaven </a:t>
            </a:r>
            <a:r>
              <a:rPr lang="da-DK" b="1" dirty="0" smtClean="0"/>
              <a:t>skal</a:t>
            </a:r>
            <a:r>
              <a:rPr lang="da-DK" dirty="0" smtClean="0"/>
              <a:t> indeholde forside, indholdsfortegnelse, noter, litteraturliste og resume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Opgaven </a:t>
            </a:r>
            <a:r>
              <a:rPr lang="da-DK" b="1" dirty="0" smtClean="0"/>
              <a:t>skal</a:t>
            </a:r>
            <a:r>
              <a:rPr lang="da-DK" dirty="0" smtClean="0"/>
              <a:t> have et omfang på 15-20 normalsider a 2400 anslag – ikke medregnet forside, indholdsfortegnelse, noter, litteraturliste, tabeller, bilag og lignende. Ved store mængder symbolsprog skal disse sider opgøres som hele sider og ikke ved antal anslag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85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47039" y="686397"/>
            <a:ext cx="7729728" cy="1188720"/>
          </a:xfrm>
        </p:spPr>
        <p:txBody>
          <a:bodyPr/>
          <a:lstStyle/>
          <a:p>
            <a:r>
              <a:rPr lang="da-DK" dirty="0" smtClean="0"/>
              <a:t>overordnet tidsplan (I)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1094188" y="2438962"/>
            <a:ext cx="1046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Uge 46:			Fælles opstart samt undersøgelse af valg af fag med SR-lærerne</a:t>
            </a:r>
          </a:p>
          <a:p>
            <a:endParaRPr lang="da-DK" dirty="0" smtClean="0"/>
          </a:p>
          <a:p>
            <a:r>
              <a:rPr lang="da-DK" dirty="0" smtClean="0"/>
              <a:t>Uge 47-48:		I undersøger emner og hvilke fag, der vil kunne komme i spil – snak med jeres lærere samt 				lærere fra andre fag i SOP-basaren mandag uge 48 (mødepligt og orienteringsløb)</a:t>
            </a:r>
          </a:p>
          <a:p>
            <a:endParaRPr lang="da-DK" dirty="0" smtClean="0"/>
          </a:p>
          <a:p>
            <a:r>
              <a:rPr lang="da-DK" dirty="0" smtClean="0"/>
              <a:t>Torsdag uge 48: 	I afleverer blanket med jeres valg af fag på kontoret inden kl. 12:00, hvorefter jeg tildeler 					vejledere (man kan ikke være sikker på at få en bestemt vejleder)</a:t>
            </a:r>
          </a:p>
          <a:p>
            <a:endParaRPr lang="da-DK" dirty="0" smtClean="0"/>
          </a:p>
          <a:p>
            <a:r>
              <a:rPr lang="da-DK" dirty="0" smtClean="0"/>
              <a:t>Uge 49-uge 4:		Vejledning med jeres vejledere – både fysisk og virtuelt, husk at bruge jeres 							vejledningsdokument (Hanne viser om lidt)</a:t>
            </a:r>
          </a:p>
          <a:p>
            <a:endParaRPr lang="da-DK" dirty="0" smtClean="0"/>
          </a:p>
          <a:p>
            <a:r>
              <a:rPr lang="da-DK" dirty="0"/>
              <a:t>Fredag uge 4:		I </a:t>
            </a:r>
            <a:r>
              <a:rPr lang="da-DK" dirty="0" smtClean="0"/>
              <a:t>afleverer </a:t>
            </a:r>
            <a:r>
              <a:rPr lang="da-DK" dirty="0"/>
              <a:t>jeres bud på en problemformulering til projektet til jeres vejledere</a:t>
            </a:r>
          </a:p>
          <a:p>
            <a:endParaRPr lang="da-DK" dirty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907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47039" y="686397"/>
            <a:ext cx="7729728" cy="1188720"/>
          </a:xfrm>
        </p:spPr>
        <p:txBody>
          <a:bodyPr/>
          <a:lstStyle/>
          <a:p>
            <a:r>
              <a:rPr lang="da-DK" dirty="0" smtClean="0"/>
              <a:t>overordnet tidsplan (II)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879503" y="2438962"/>
            <a:ext cx="1046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Uge 4-9:			Jeres vejledere omskriver jeres problemformulering til en opgaveformulering og finder 					eventuelt bilagsmateriale til jeres opgave (hvis I får et bilag, SKAL det indgå i jeres 						besvarelse)</a:t>
            </a:r>
          </a:p>
          <a:p>
            <a:r>
              <a:rPr lang="da-DK" dirty="0"/>
              <a:t>	</a:t>
            </a:r>
            <a:r>
              <a:rPr lang="da-DK" dirty="0" smtClean="0"/>
              <a:t>			Vejlederne tilretter jeres opgaveformulering, så I kan opfylde de faglige mål for 							projektet.</a:t>
            </a:r>
          </a:p>
          <a:p>
            <a:endParaRPr lang="da-DK" dirty="0" smtClean="0"/>
          </a:p>
          <a:p>
            <a:r>
              <a:rPr lang="da-DK" dirty="0" smtClean="0"/>
              <a:t>Fredag uge 9:		I får udleveret jeres endelige opgaveformulering til SOP og de to SOP-uger (50 timer) 					starter</a:t>
            </a:r>
          </a:p>
          <a:p>
            <a:endParaRPr lang="da-DK" dirty="0" smtClean="0"/>
          </a:p>
          <a:p>
            <a:r>
              <a:rPr lang="da-DK" dirty="0" smtClean="0"/>
              <a:t>Uge 10+11:		Skrive uger eventuelt med eksperimentelt arbejde, dataindsamling og andre 							projektrelevante aktiviteter såsom diverse workshops om skriveprocessen</a:t>
            </a:r>
          </a:p>
          <a:p>
            <a:r>
              <a:rPr lang="da-DK" dirty="0"/>
              <a:t>	</a:t>
            </a:r>
            <a:r>
              <a:rPr lang="da-DK" dirty="0" smtClean="0"/>
              <a:t>			I kan vælge at skrive hjemme eller på skolen. Der vil være lokaler på skolen til både 						ophold/skrivning, laboratoriearbejde, workshops osv.</a:t>
            </a:r>
          </a:p>
          <a:p>
            <a:endParaRPr lang="da-DK" dirty="0"/>
          </a:p>
          <a:p>
            <a:r>
              <a:rPr lang="da-DK" dirty="0" smtClean="0"/>
              <a:t>Fredag uge 11:		Aflevering af SOP på Netprøver kl. 12:00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01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Mundtlig eksamen i SOP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707666" y="2767053"/>
            <a:ext cx="11131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Mundtlig eksamen i eksamensperioden (juni 2022), hvor den ene af dine vejledere er eksaminator og censor har det andet fag. De har begge før eksamen læst din SOP</a:t>
            </a:r>
          </a:p>
          <a:p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Cirka 30 minutters eksaminationstid, hvor du må bruge op til 10 minutter på at præsentere og fremlægge projektet, hvorefter resten af tiden bruges til faglig samtale og karaktergivning.</a:t>
            </a:r>
          </a:p>
          <a:p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Der gives én karakter ud fra en helhedsvurdering af både den skriftlige opgavebesvarelse og den mundtlige eksamination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9175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Bedømmelseskriterier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>
          <a:xfrm>
            <a:off x="1600200" y="4352465"/>
            <a:ext cx="8991600" cy="1265082"/>
          </a:xfrm>
        </p:spPr>
        <p:txBody>
          <a:bodyPr/>
          <a:lstStyle/>
          <a:p>
            <a:r>
              <a:rPr lang="da-DK" dirty="0" smtClean="0"/>
              <a:t>- eller hvad du bliver bedømt på, og derfor skal sikre er i din opgave og i din præsentation!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53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7381" y="964692"/>
            <a:ext cx="8553483" cy="1188720"/>
          </a:xfrm>
        </p:spPr>
        <p:txBody>
          <a:bodyPr/>
          <a:lstStyle/>
          <a:p>
            <a:r>
              <a:rPr lang="da-DK" dirty="0" smtClean="0"/>
              <a:t>Skriftlige opgavebesvarelse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1407381" y="2631882"/>
            <a:ext cx="100981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/>
              <a:t>i hvor høj grad opgaveformuleringen er </a:t>
            </a:r>
            <a:r>
              <a:rPr lang="da-DK" dirty="0" smtClean="0"/>
              <a:t>besvaret</a:t>
            </a:r>
          </a:p>
          <a:p>
            <a:pPr lvl="0"/>
            <a:endParaRPr lang="da-DK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/>
              <a:t>undersøgelse og analyse af projektets problemstilling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 smtClean="0"/>
              <a:t>relevant </a:t>
            </a:r>
            <a:r>
              <a:rPr lang="da-DK" dirty="0"/>
              <a:t>udvælgelse, kombination og anvendelse af viden og metoder fra de indgående </a:t>
            </a:r>
            <a:r>
              <a:rPr lang="da-DK" dirty="0" smtClean="0"/>
              <a:t>fag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 smtClean="0"/>
              <a:t>kombination </a:t>
            </a:r>
            <a:r>
              <a:rPr lang="da-DK" dirty="0"/>
              <a:t>af empiri og teori i behandling af problemstillingen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 smtClean="0"/>
              <a:t>faglig </a:t>
            </a:r>
            <a:r>
              <a:rPr lang="da-DK" dirty="0"/>
              <a:t>dybde og perspektiv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 smtClean="0"/>
              <a:t>projektarbejdets </a:t>
            </a:r>
            <a:r>
              <a:rPr lang="da-DK" dirty="0"/>
              <a:t>planlægning og begrundelser for faglige og metodiske valg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 smtClean="0"/>
              <a:t>beherskelse </a:t>
            </a:r>
            <a:r>
              <a:rPr lang="da-DK" dirty="0"/>
              <a:t>af fremstillingsformen i en faglig skriftlig </a:t>
            </a:r>
            <a:r>
              <a:rPr lang="da-DK" dirty="0" smtClean="0"/>
              <a:t>opgavebesvarelse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797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4F5A8D90DB16845A29C4D75CE15B85A" ma:contentTypeVersion="2" ma:contentTypeDescription="Opret et nyt dokument." ma:contentTypeScope="" ma:versionID="11a1f83451be91cf4577d35d53425782">
  <xsd:schema xmlns:xsd="http://www.w3.org/2001/XMLSchema" xmlns:xs="http://www.w3.org/2001/XMLSchema" xmlns:p="http://schemas.microsoft.com/office/2006/metadata/properties" xmlns:ns2="c8000417-6e11-4eb0-bccd-fbd073d97b5b" targetNamespace="http://schemas.microsoft.com/office/2006/metadata/properties" ma:root="true" ma:fieldsID="ef014c504419ad85d13bdedc0fa46c0b" ns2:_="">
    <xsd:import namespace="c8000417-6e11-4eb0-bccd-fbd073d97b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00417-6e11-4eb0-bccd-fbd073d97b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1DF045-0E3A-4834-A609-BA2C475CC7BD}"/>
</file>

<file path=customXml/itemProps2.xml><?xml version="1.0" encoding="utf-8"?>
<ds:datastoreItem xmlns:ds="http://schemas.openxmlformats.org/officeDocument/2006/customXml" ds:itemID="{A1D4457C-2E67-42C9-A930-58FBB7082FD0}"/>
</file>

<file path=customXml/itemProps3.xml><?xml version="1.0" encoding="utf-8"?>
<ds:datastoreItem xmlns:ds="http://schemas.openxmlformats.org/officeDocument/2006/customXml" ds:itemID="{A46A5AD4-AA99-4392-80B6-D3C24D3EDCB8}"/>
</file>

<file path=docProps/app.xml><?xml version="1.0" encoding="utf-8"?>
<Properties xmlns="http://schemas.openxmlformats.org/officeDocument/2006/extended-properties" xmlns:vt="http://schemas.openxmlformats.org/officeDocument/2006/docPropsVTypes">
  <Template>Pakke</Template>
  <TotalTime>204</TotalTime>
  <Words>1014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Parcel</vt:lpstr>
      <vt:lpstr>Studieområdeprojekt (SOP)</vt:lpstr>
      <vt:lpstr>SOP – kort fortalt</vt:lpstr>
      <vt:lpstr>Studieretningsoversigt (fredag)</vt:lpstr>
      <vt:lpstr>Opgaven  - ifølge bekendtgørelsen</vt:lpstr>
      <vt:lpstr>overordnet tidsplan (I)</vt:lpstr>
      <vt:lpstr>overordnet tidsplan (II)</vt:lpstr>
      <vt:lpstr>Mundtlig eksamen i SOP</vt:lpstr>
      <vt:lpstr>Bedømmelseskriterier</vt:lpstr>
      <vt:lpstr>Skriftlige opgavebesvarelse</vt:lpstr>
      <vt:lpstr>Mundtlig eksamination</vt:lpstr>
      <vt:lpstr>Problematikker  - eller den løftede pegefinger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Studieområdeprojekt (SOP)</dc:title>
  <dc:creator>Tina Buskov Faarvang</dc:creator>
  <cp:lastModifiedBy>Tina Buskov Faarvang</cp:lastModifiedBy>
  <cp:revision>16</cp:revision>
  <dcterms:created xsi:type="dcterms:W3CDTF">2021-11-16T14:50:24Z</dcterms:created>
  <dcterms:modified xsi:type="dcterms:W3CDTF">2021-11-17T08:43:11Z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0x01010064F5A8D90DB16845A29C4D75CE15B85A</vt:lpwstr>
  </property>
</Properties>
</file>