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Barlow"/>
      <p:regular r:id="rId30"/>
      <p:bold r:id="rId31"/>
      <p:italic r:id="rId32"/>
      <p:boldItalic r:id="rId33"/>
    </p:embeddedFont>
    <p:embeddedFont>
      <p:font typeface="Barlow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7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-italic.fntdata"/><Relationship Id="rId13" Type="http://schemas.openxmlformats.org/officeDocument/2006/relationships/slide" Target="slides/slide9.xml"/><Relationship Id="rId35" Type="http://schemas.openxmlformats.org/officeDocument/2006/relationships/font" Target="fonts/BarlowLight-bold.fntdata"/><Relationship Id="rId12" Type="http://schemas.openxmlformats.org/officeDocument/2006/relationships/slide" Target="slides/slide8.xml"/><Relationship Id="rId34" Type="http://schemas.openxmlformats.org/officeDocument/2006/relationships/font" Target="fonts/BarlowLight-regular.fntdata"/><Relationship Id="rId15" Type="http://schemas.openxmlformats.org/officeDocument/2006/relationships/slide" Target="slides/slide11.xml"/><Relationship Id="rId37" Type="http://schemas.openxmlformats.org/officeDocument/2006/relationships/font" Target="fonts/Barlow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80880bcc4_3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80880bcc4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80880bcc4_3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80880bcc4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80880bcc4_3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80880bcc4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80880bcc4_3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80880bcc4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80880bcc4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80880bcc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80880bcc4_3_2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80880bcc4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80880bcc4_3_2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80880bcc4_3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80880bcc4_3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80880bcc4_3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80880bcc4_3_3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80880bcc4_3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80880bcc4_3_3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80880bcc4_3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80880bcc4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80880bc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80880bcc4_3_3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80880bcc4_3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0880bcc4_3_3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80880bcc4_3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80880bcc4_3_3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80880bcc4_3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2f7c811ed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2f7c811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80880bcc4_3_3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80880bcc4_3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2f7c811ed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2f7c811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2f7c811e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2f7c811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2f7c811e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2f7c8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80880bcc4_3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80880bcc4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kytheK/ColossuSIEM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ctrTitle"/>
          </p:nvPr>
        </p:nvSpPr>
        <p:spPr>
          <a:xfrm>
            <a:off x="855300" y="1363125"/>
            <a:ext cx="5110800" cy="145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ColossuSIEM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73" name="Google Shape;73;p11"/>
          <p:cNvGrpSpPr/>
          <p:nvPr/>
        </p:nvGrpSpPr>
        <p:grpSpPr>
          <a:xfrm>
            <a:off x="5070100" y="-572576"/>
            <a:ext cx="3546732" cy="5523712"/>
            <a:chOff x="5070100" y="-572576"/>
            <a:chExt cx="3546732" cy="5523712"/>
          </a:xfrm>
        </p:grpSpPr>
        <p:sp>
          <p:nvSpPr>
            <p:cNvPr id="74" name="Google Shape;74;p11"/>
            <p:cNvSpPr/>
            <p:nvPr/>
          </p:nvSpPr>
          <p:spPr>
            <a:xfrm>
              <a:off x="6375228" y="-572576"/>
              <a:ext cx="465364" cy="2642770"/>
            </a:xfrm>
            <a:custGeom>
              <a:rect b="b" l="l" r="r" t="t"/>
              <a:pathLst>
                <a:path extrusionOk="0" h="3272780" w="576302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6556947" y="3253174"/>
              <a:ext cx="464782" cy="1369591"/>
            </a:xfrm>
            <a:custGeom>
              <a:rect b="b" l="l" r="r" t="t"/>
              <a:pathLst>
                <a:path extrusionOk="0" h="1696088" w="575582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7068432" y="-118583"/>
              <a:ext cx="131465" cy="2079689"/>
            </a:xfrm>
            <a:custGeom>
              <a:rect b="b" l="l" r="r" t="t"/>
              <a:pathLst>
                <a:path extrusionOk="0" h="2575466" w="162805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6460572" y="4203456"/>
              <a:ext cx="301323" cy="451751"/>
            </a:xfrm>
            <a:custGeom>
              <a:rect b="b" l="l" r="r" t="t"/>
              <a:pathLst>
                <a:path extrusionOk="0" h="559444" w="373155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467866" y="1205886"/>
              <a:ext cx="464782" cy="1241169"/>
            </a:xfrm>
            <a:custGeom>
              <a:rect b="b" l="l" r="r" t="t"/>
              <a:pathLst>
                <a:path extrusionOk="0" h="1537051" w="575582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716352" y="1106731"/>
              <a:ext cx="297833" cy="446162"/>
            </a:xfrm>
            <a:custGeom>
              <a:rect b="b" l="l" r="r" t="t"/>
              <a:pathLst>
                <a:path extrusionOk="0" h="552522" w="368833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341302" y="3161847"/>
              <a:ext cx="1163410" cy="1197587"/>
            </a:xfrm>
            <a:custGeom>
              <a:rect b="b" l="l" r="r" t="t"/>
              <a:pathLst>
                <a:path extrusionOk="0" h="1483080" w="1440755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189772" y="3404311"/>
              <a:ext cx="131465" cy="1546825"/>
            </a:xfrm>
            <a:custGeom>
              <a:rect b="b" l="l" r="r" t="t"/>
              <a:pathLst>
                <a:path extrusionOk="0" h="1915573" w="162805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8281830" y="4048322"/>
              <a:ext cx="301323" cy="451751"/>
            </a:xfrm>
            <a:custGeom>
              <a:rect b="b" l="l" r="r" t="t"/>
              <a:pathLst>
                <a:path extrusionOk="0" h="559444" w="373156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5366772" y="2053039"/>
              <a:ext cx="947016" cy="2298811"/>
            </a:xfrm>
            <a:custGeom>
              <a:rect b="b" l="l" r="r" t="t"/>
              <a:pathLst>
                <a:path extrusionOk="0" h="2846825" w="1172775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5516560" y="3165592"/>
              <a:ext cx="564254" cy="394563"/>
            </a:xfrm>
            <a:custGeom>
              <a:rect b="b" l="l" r="r" t="t"/>
              <a:pathLst>
                <a:path extrusionOk="0" h="488623" w="698766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575198" y="3335550"/>
              <a:ext cx="447331" cy="327156"/>
            </a:xfrm>
            <a:custGeom>
              <a:rect b="b" l="l" r="r" t="t"/>
              <a:pathLst>
                <a:path extrusionOk="0" h="405147" w="55397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5070100" y="3267682"/>
              <a:ext cx="659072" cy="575865"/>
            </a:xfrm>
            <a:custGeom>
              <a:rect b="b" l="l" r="r" t="t"/>
              <a:pathLst>
                <a:path extrusionOk="0" h="713145" w="816188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618741" y="2677182"/>
              <a:ext cx="426390" cy="212100"/>
            </a:xfrm>
            <a:custGeom>
              <a:rect b="b" l="l" r="r" t="t"/>
              <a:pathLst>
                <a:path extrusionOk="0" h="262662" w="528037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83922" y="2592420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543847" y="2718873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716352" y="2678342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0000"/>
                  </a:srgbClr>
                </a:gs>
                <a:gs pos="100000">
                  <a:srgbClr val="FFFFFF">
                    <a:alpha val="0"/>
                    <a:alpha val="20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946259" y="2924287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946840" y="3036819"/>
              <a:ext cx="577051" cy="389333"/>
            </a:xfrm>
            <a:custGeom>
              <a:rect b="b" l="l" r="r" t="t"/>
              <a:pathLst>
                <a:path extrusionOk="0" h="482146" w="714614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7797052" y="2835447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410315" y="1248496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5640222" y="1494441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640803" y="1606973"/>
              <a:ext cx="577052" cy="389333"/>
            </a:xfrm>
            <a:custGeom>
              <a:rect b="b" l="l" r="r" t="t"/>
              <a:pathLst>
                <a:path extrusionOk="0" h="482146" w="714615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5491015" y="1405600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6753181" y="2011247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1"/>
          <p:cNvSpPr txBox="1"/>
          <p:nvPr>
            <p:ph type="ctrTitle"/>
          </p:nvPr>
        </p:nvSpPr>
        <p:spPr>
          <a:xfrm>
            <a:off x="855300" y="2712525"/>
            <a:ext cx="3786000" cy="100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Michael McAloon y Cosmin Bora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0" l="0" r="65810" t="0"/>
          <a:stretch/>
        </p:blipFill>
        <p:spPr>
          <a:xfrm rot="-1">
            <a:off x="-59800" y="1638390"/>
            <a:ext cx="795475" cy="9053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01" name="Google Shape;101;p11"/>
          <p:cNvGrpSpPr/>
          <p:nvPr/>
        </p:nvGrpSpPr>
        <p:grpSpPr>
          <a:xfrm>
            <a:off x="6787900" y="2270826"/>
            <a:ext cx="548437" cy="643292"/>
            <a:chOff x="5463177" y="4131209"/>
            <a:chExt cx="563251" cy="684280"/>
          </a:xfrm>
        </p:grpSpPr>
        <p:sp>
          <p:nvSpPr>
            <p:cNvPr id="102" name="Google Shape;102;p11"/>
            <p:cNvSpPr/>
            <p:nvPr/>
          </p:nvSpPr>
          <p:spPr>
            <a:xfrm>
              <a:off x="5772698" y="4131209"/>
              <a:ext cx="253729" cy="260766"/>
            </a:xfrm>
            <a:custGeom>
              <a:rect b="b" l="l" r="r" t="t"/>
              <a:pathLst>
                <a:path extrusionOk="0" h="2607659" w="2537293">
                  <a:moveTo>
                    <a:pt x="2537293" y="719897"/>
                  </a:moveTo>
                  <a:cubicBezTo>
                    <a:pt x="1312518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5892718" y="4319899"/>
              <a:ext cx="133282" cy="141143"/>
            </a:xfrm>
            <a:custGeom>
              <a:rect b="b" l="l" r="r" t="t"/>
              <a:pathLst>
                <a:path extrusionOk="0" h="1411432" w="1332821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5831985" y="4228086"/>
              <a:ext cx="194050" cy="197255"/>
            </a:xfrm>
            <a:custGeom>
              <a:rect b="b" l="l" r="r" t="t"/>
              <a:pathLst>
                <a:path extrusionOk="0" h="1972554" w="1940495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5966466" y="4416726"/>
              <a:ext cx="59317" cy="89179"/>
            </a:xfrm>
            <a:custGeom>
              <a:rect b="b" l="l" r="r" t="t"/>
              <a:pathLst>
                <a:path extrusionOk="0" h="891788" w="59317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5785640" y="4401007"/>
              <a:ext cx="215804" cy="237058"/>
            </a:xfrm>
            <a:custGeom>
              <a:rect b="b" l="l" r="r" t="t"/>
              <a:pathLst>
                <a:path extrusionOk="0" h="2370577" w="2158040">
                  <a:moveTo>
                    <a:pt x="0" y="0"/>
                  </a:moveTo>
                  <a:lnTo>
                    <a:pt x="2158041" y="1246184"/>
                  </a:lnTo>
                  <a:lnTo>
                    <a:pt x="2158041" y="2370577"/>
                  </a:lnTo>
                  <a:lnTo>
                    <a:pt x="190714" y="1233860"/>
                  </a:lnTo>
                  <a:lnTo>
                    <a:pt x="725" y="129620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804945" y="4438611"/>
              <a:ext cx="24510" cy="36442"/>
            </a:xfrm>
            <a:custGeom>
              <a:rect b="b" l="l" r="r" t="t"/>
              <a:pathLst>
                <a:path extrusionOk="0" h="364422" w="245099">
                  <a:moveTo>
                    <a:pt x="245100" y="252893"/>
                  </a:moveTo>
                  <a:cubicBezTo>
                    <a:pt x="245100" y="345687"/>
                    <a:pt x="189989" y="389183"/>
                    <a:pt x="122550" y="350036"/>
                  </a:cubicBezTo>
                  <a:cubicBezTo>
                    <a:pt x="55111" y="310889"/>
                    <a:pt x="0" y="204322"/>
                    <a:pt x="0" y="111529"/>
                  </a:cubicBezTo>
                  <a:cubicBezTo>
                    <a:pt x="0" y="18735"/>
                    <a:pt x="55111" y="-24761"/>
                    <a:pt x="122550" y="14386"/>
                  </a:cubicBezTo>
                  <a:cubicBezTo>
                    <a:pt x="189989" y="52808"/>
                    <a:pt x="245100" y="160100"/>
                    <a:pt x="245100" y="2528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840951" y="4460215"/>
              <a:ext cx="47280" cy="37190"/>
            </a:xfrm>
            <a:custGeom>
              <a:rect b="b" l="l" r="r" t="t"/>
              <a:pathLst>
                <a:path extrusionOk="0" h="371897" w="472796">
                  <a:moveTo>
                    <a:pt x="0" y="0"/>
                  </a:moveTo>
                  <a:lnTo>
                    <a:pt x="472796" y="273305"/>
                  </a:lnTo>
                  <a:lnTo>
                    <a:pt x="472796" y="37189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5840951" y="4479951"/>
              <a:ext cx="141186" cy="91416"/>
            </a:xfrm>
            <a:custGeom>
              <a:rect b="b" l="l" r="r" t="t"/>
              <a:pathLst>
                <a:path extrusionOk="0" h="914158" w="1411862">
                  <a:moveTo>
                    <a:pt x="0" y="0"/>
                  </a:moveTo>
                  <a:lnTo>
                    <a:pt x="1411863" y="815566"/>
                  </a:lnTo>
                  <a:lnTo>
                    <a:pt x="1411863" y="91415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5840951" y="4499615"/>
              <a:ext cx="110440" cy="73655"/>
            </a:xfrm>
            <a:custGeom>
              <a:rect b="b" l="l" r="r" t="t"/>
              <a:pathLst>
                <a:path extrusionOk="0" h="736546" w="1104400">
                  <a:moveTo>
                    <a:pt x="0" y="0"/>
                  </a:moveTo>
                  <a:lnTo>
                    <a:pt x="1104400" y="637953"/>
                  </a:lnTo>
                  <a:lnTo>
                    <a:pt x="1104400" y="736546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5629325" y="4251434"/>
              <a:ext cx="121535" cy="295198"/>
            </a:xfrm>
            <a:custGeom>
              <a:rect b="b" l="l" r="r" t="t"/>
              <a:pathLst>
                <a:path extrusionOk="0" h="2951984" w="1215347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641255" y="4384669"/>
              <a:ext cx="97605" cy="66188"/>
            </a:xfrm>
            <a:custGeom>
              <a:rect b="b" l="l" r="r" t="t"/>
              <a:pathLst>
                <a:path extrusionOk="0" h="661876" w="976049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5648051" y="4407731"/>
              <a:ext cx="83900" cy="58286"/>
            </a:xfrm>
            <a:custGeom>
              <a:rect b="b" l="l" r="r" t="t"/>
              <a:pathLst>
                <a:path extrusionOk="0" h="582857" w="838996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5599103" y="4399272"/>
              <a:ext cx="84552" cy="73945"/>
            </a:xfrm>
            <a:custGeom>
              <a:rect b="b" l="l" r="r" t="t"/>
              <a:pathLst>
                <a:path extrusionOk="0" h="739446" w="845522">
                  <a:moveTo>
                    <a:pt x="845523" y="487890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3" y="739446"/>
                  </a:lnTo>
                  <a:lnTo>
                    <a:pt x="845523" y="4878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5675670" y="4310105"/>
              <a:ext cx="28136" cy="42759"/>
            </a:xfrm>
            <a:custGeom>
              <a:rect b="b" l="l" r="r" t="t"/>
              <a:pathLst>
                <a:path extrusionOk="0" h="427594" w="281357">
                  <a:moveTo>
                    <a:pt x="281358" y="296079"/>
                  </a:moveTo>
                  <a:cubicBezTo>
                    <a:pt x="281358" y="404821"/>
                    <a:pt x="218270" y="456292"/>
                    <a:pt x="140679" y="411345"/>
                  </a:cubicBezTo>
                  <a:cubicBezTo>
                    <a:pt x="63088" y="366399"/>
                    <a:pt x="0" y="240983"/>
                    <a:pt x="0" y="131516"/>
                  </a:cubicBezTo>
                  <a:cubicBezTo>
                    <a:pt x="0" y="22774"/>
                    <a:pt x="63088" y="-28698"/>
                    <a:pt x="140679" y="16249"/>
                  </a:cubicBezTo>
                  <a:cubicBezTo>
                    <a:pt x="218270" y="62646"/>
                    <a:pt x="281358" y="187337"/>
                    <a:pt x="281358" y="29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5665014" y="4356952"/>
              <a:ext cx="49510" cy="50597"/>
            </a:xfrm>
            <a:custGeom>
              <a:rect b="b" l="l" r="r" t="t"/>
              <a:pathLst>
                <a:path extrusionOk="0" h="505969" w="495103">
                  <a:moveTo>
                    <a:pt x="247552" y="29290"/>
                  </a:moveTo>
                  <a:cubicBezTo>
                    <a:pt x="122101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1"/>
                  </a:lnTo>
                  <a:cubicBezTo>
                    <a:pt x="477424" y="514280"/>
                    <a:pt x="497728" y="502680"/>
                    <a:pt x="494827" y="471507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5713411" y="4520290"/>
              <a:ext cx="121535" cy="295198"/>
            </a:xfrm>
            <a:custGeom>
              <a:rect b="b" l="l" r="r" t="t"/>
              <a:pathLst>
                <a:path extrusionOk="0" h="2951984" w="1215347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5725269" y="4653526"/>
              <a:ext cx="97605" cy="66188"/>
            </a:xfrm>
            <a:custGeom>
              <a:rect b="b" l="l" r="r" t="t"/>
              <a:pathLst>
                <a:path extrusionOk="0" h="661876" w="976049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5732065" y="4676587"/>
              <a:ext cx="83900" cy="58286"/>
            </a:xfrm>
            <a:custGeom>
              <a:rect b="b" l="l" r="r" t="t"/>
              <a:pathLst>
                <a:path extrusionOk="0" h="582857" w="838996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5780290" y="4724156"/>
              <a:ext cx="84552" cy="73945"/>
            </a:xfrm>
            <a:custGeom>
              <a:rect b="b" l="l" r="r" t="t"/>
              <a:pathLst>
                <a:path extrusionOk="0" h="739446" w="845522">
                  <a:moveTo>
                    <a:pt x="845522" y="487889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2" y="739446"/>
                  </a:lnTo>
                  <a:lnTo>
                    <a:pt x="845522" y="4878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5759684" y="4578962"/>
              <a:ext cx="28136" cy="42759"/>
            </a:xfrm>
            <a:custGeom>
              <a:rect b="b" l="l" r="r" t="t"/>
              <a:pathLst>
                <a:path extrusionOk="0" h="427594" w="281357">
                  <a:moveTo>
                    <a:pt x="281357" y="296079"/>
                  </a:moveTo>
                  <a:cubicBezTo>
                    <a:pt x="281357" y="404821"/>
                    <a:pt x="218270" y="456292"/>
                    <a:pt x="140679" y="411345"/>
                  </a:cubicBezTo>
                  <a:cubicBezTo>
                    <a:pt x="63088" y="365674"/>
                    <a:pt x="0" y="240983"/>
                    <a:pt x="0" y="131516"/>
                  </a:cubicBezTo>
                  <a:cubicBezTo>
                    <a:pt x="0" y="22774"/>
                    <a:pt x="63088" y="-28697"/>
                    <a:pt x="140679" y="16249"/>
                  </a:cubicBezTo>
                  <a:cubicBezTo>
                    <a:pt x="218270" y="61921"/>
                    <a:pt x="281357" y="187337"/>
                    <a:pt x="281357" y="2960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5749028" y="4625809"/>
              <a:ext cx="49510" cy="50597"/>
            </a:xfrm>
            <a:custGeom>
              <a:rect b="b" l="l" r="r" t="t"/>
              <a:pathLst>
                <a:path extrusionOk="0" h="505969" w="495104">
                  <a:moveTo>
                    <a:pt x="247552" y="29290"/>
                  </a:moveTo>
                  <a:cubicBezTo>
                    <a:pt x="122102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0"/>
                  </a:lnTo>
                  <a:cubicBezTo>
                    <a:pt x="477424" y="514279"/>
                    <a:pt x="497728" y="502680"/>
                    <a:pt x="494828" y="471508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5463177" y="4376428"/>
              <a:ext cx="215876" cy="254239"/>
            </a:xfrm>
            <a:custGeom>
              <a:rect b="b" l="l" r="r" t="t"/>
              <a:pathLst>
                <a:path extrusionOk="0" h="2542389" w="2158765">
                  <a:moveTo>
                    <a:pt x="2158041" y="1246184"/>
                  </a:moveTo>
                  <a:lnTo>
                    <a:pt x="0" y="0"/>
                  </a:lnTo>
                  <a:lnTo>
                    <a:pt x="0" y="1124393"/>
                  </a:lnTo>
                  <a:lnTo>
                    <a:pt x="1968052" y="2260385"/>
                  </a:lnTo>
                  <a:lnTo>
                    <a:pt x="2158766" y="2542390"/>
                  </a:lnTo>
                  <a:lnTo>
                    <a:pt x="2158041" y="124618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5634603" y="4501867"/>
              <a:ext cx="24510" cy="36442"/>
            </a:xfrm>
            <a:custGeom>
              <a:rect b="b" l="l" r="r" t="t"/>
              <a:pathLst>
                <a:path extrusionOk="0" h="364422" w="245099">
                  <a:moveTo>
                    <a:pt x="0" y="111529"/>
                  </a:moveTo>
                  <a:cubicBezTo>
                    <a:pt x="0" y="204322"/>
                    <a:pt x="55111" y="310889"/>
                    <a:pt x="122550" y="350036"/>
                  </a:cubicBezTo>
                  <a:cubicBezTo>
                    <a:pt x="189989" y="389184"/>
                    <a:pt x="245100" y="345687"/>
                    <a:pt x="245100" y="252893"/>
                  </a:cubicBezTo>
                  <a:cubicBezTo>
                    <a:pt x="245100" y="160100"/>
                    <a:pt x="189989" y="53533"/>
                    <a:pt x="122550" y="14386"/>
                  </a:cubicBezTo>
                  <a:cubicBezTo>
                    <a:pt x="55111" y="-24761"/>
                    <a:pt x="0" y="18735"/>
                    <a:pt x="0" y="11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5575895" y="4468818"/>
              <a:ext cx="47280" cy="37190"/>
            </a:xfrm>
            <a:custGeom>
              <a:rect b="b" l="l" r="r" t="t"/>
              <a:pathLst>
                <a:path extrusionOk="0" h="371897" w="472796">
                  <a:moveTo>
                    <a:pt x="472796" y="272580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472796" y="371898"/>
                  </a:lnTo>
                  <a:lnTo>
                    <a:pt x="472796" y="27258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5482265" y="4434407"/>
              <a:ext cx="141186" cy="91416"/>
            </a:xfrm>
            <a:custGeom>
              <a:rect b="b" l="l" r="r" t="t"/>
              <a:pathLst>
                <a:path extrusionOk="0" h="914158" w="1411863">
                  <a:moveTo>
                    <a:pt x="1411863" y="815566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411863" y="914158"/>
                  </a:lnTo>
                  <a:lnTo>
                    <a:pt x="1411863" y="81556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5512920" y="4471854"/>
              <a:ext cx="110440" cy="73655"/>
            </a:xfrm>
            <a:custGeom>
              <a:rect b="b" l="l" r="r" t="t"/>
              <a:pathLst>
                <a:path extrusionOk="0" h="736546" w="1104400">
                  <a:moveTo>
                    <a:pt x="1104401" y="637954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104401" y="736546"/>
                  </a:lnTo>
                  <a:lnTo>
                    <a:pt x="1104401" y="6379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5743778" y="4152173"/>
              <a:ext cx="253729" cy="260766"/>
            </a:xfrm>
            <a:custGeom>
              <a:rect b="b" l="l" r="r" t="t"/>
              <a:pathLst>
                <a:path extrusionOk="0" h="2607659" w="2537293">
                  <a:moveTo>
                    <a:pt x="2537293" y="719897"/>
                  </a:moveTo>
                  <a:cubicBezTo>
                    <a:pt x="1313243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5863798" y="4340864"/>
              <a:ext cx="133282" cy="141143"/>
            </a:xfrm>
            <a:custGeom>
              <a:rect b="b" l="l" r="r" t="t"/>
              <a:pathLst>
                <a:path extrusionOk="0" h="1411432" w="1332821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5803065" y="4249051"/>
              <a:ext cx="194050" cy="197255"/>
            </a:xfrm>
            <a:custGeom>
              <a:rect b="b" l="l" r="r" t="t"/>
              <a:pathLst>
                <a:path extrusionOk="0" h="1972554" w="1940495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5937545" y="4437691"/>
              <a:ext cx="59317" cy="89179"/>
            </a:xfrm>
            <a:custGeom>
              <a:rect b="b" l="l" r="r" t="t"/>
              <a:pathLst>
                <a:path extrusionOk="0" h="891788" w="59317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5871100" y="4613443"/>
              <a:ext cx="60622" cy="82637"/>
            </a:xfrm>
            <a:custGeom>
              <a:rect b="b" l="l" r="r" t="t"/>
              <a:pathLst>
                <a:path extrusionOk="0" h="826367" w="606224">
                  <a:moveTo>
                    <a:pt x="303112" y="10476"/>
                  </a:moveTo>
                  <a:cubicBezTo>
                    <a:pt x="346621" y="35124"/>
                    <a:pt x="381428" y="96019"/>
                    <a:pt x="381428" y="146041"/>
                  </a:cubicBezTo>
                  <a:lnTo>
                    <a:pt x="381428" y="367150"/>
                  </a:lnTo>
                  <a:lnTo>
                    <a:pt x="527908" y="451243"/>
                  </a:lnTo>
                  <a:cubicBezTo>
                    <a:pt x="571417" y="475892"/>
                    <a:pt x="606224" y="536787"/>
                    <a:pt x="606224" y="587533"/>
                  </a:cubicBezTo>
                  <a:cubicBezTo>
                    <a:pt x="606224" y="637555"/>
                    <a:pt x="571417" y="657853"/>
                    <a:pt x="527908" y="633205"/>
                  </a:cubicBezTo>
                  <a:lnTo>
                    <a:pt x="381428" y="549111"/>
                  </a:lnTo>
                  <a:lnTo>
                    <a:pt x="381428" y="770220"/>
                  </a:lnTo>
                  <a:cubicBezTo>
                    <a:pt x="381428" y="820242"/>
                    <a:pt x="346621" y="840540"/>
                    <a:pt x="303112" y="815892"/>
                  </a:cubicBezTo>
                  <a:cubicBezTo>
                    <a:pt x="259603" y="791244"/>
                    <a:pt x="224796" y="730348"/>
                    <a:pt x="224796" y="679602"/>
                  </a:cubicBezTo>
                  <a:lnTo>
                    <a:pt x="224796" y="458493"/>
                  </a:lnTo>
                  <a:lnTo>
                    <a:pt x="78316" y="374399"/>
                  </a:lnTo>
                  <a:cubicBezTo>
                    <a:pt x="34807" y="349751"/>
                    <a:pt x="0" y="288855"/>
                    <a:pt x="0" y="238834"/>
                  </a:cubicBezTo>
                  <a:cubicBezTo>
                    <a:pt x="0" y="188812"/>
                    <a:pt x="34807" y="168514"/>
                    <a:pt x="78316" y="193162"/>
                  </a:cubicBezTo>
                  <a:lnTo>
                    <a:pt x="224796" y="277256"/>
                  </a:lnTo>
                  <a:lnTo>
                    <a:pt x="224796" y="56147"/>
                  </a:lnTo>
                  <a:cubicBezTo>
                    <a:pt x="224796" y="6126"/>
                    <a:pt x="259603" y="-14173"/>
                    <a:pt x="303112" y="1047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5535048" y="4299581"/>
              <a:ext cx="43791" cy="93261"/>
            </a:xfrm>
            <a:custGeom>
              <a:rect b="b" l="l" r="r" t="t"/>
              <a:pathLst>
                <a:path extrusionOk="0" h="932608" w="437910">
                  <a:moveTo>
                    <a:pt x="218230" y="0"/>
                  </a:moveTo>
                  <a:lnTo>
                    <a:pt x="419821" y="395821"/>
                  </a:lnTo>
                  <a:cubicBezTo>
                    <a:pt x="447377" y="450192"/>
                    <a:pt x="443026" y="504563"/>
                    <a:pt x="409669" y="517612"/>
                  </a:cubicBezTo>
                  <a:cubicBezTo>
                    <a:pt x="376312" y="530661"/>
                    <a:pt x="327002" y="496589"/>
                    <a:pt x="299447" y="442218"/>
                  </a:cubicBezTo>
                  <a:lnTo>
                    <a:pt x="297271" y="437143"/>
                  </a:lnTo>
                  <a:lnTo>
                    <a:pt x="297271" y="876461"/>
                  </a:lnTo>
                  <a:cubicBezTo>
                    <a:pt x="297271" y="926483"/>
                    <a:pt x="262464" y="946781"/>
                    <a:pt x="218955" y="922133"/>
                  </a:cubicBezTo>
                  <a:cubicBezTo>
                    <a:pt x="175446" y="896760"/>
                    <a:pt x="140639" y="836589"/>
                    <a:pt x="140639" y="786568"/>
                  </a:cubicBezTo>
                  <a:lnTo>
                    <a:pt x="140639" y="347250"/>
                  </a:lnTo>
                  <a:lnTo>
                    <a:pt x="138464" y="349425"/>
                  </a:lnTo>
                  <a:cubicBezTo>
                    <a:pt x="110908" y="371898"/>
                    <a:pt x="60873" y="348700"/>
                    <a:pt x="28241" y="297228"/>
                  </a:cubicBezTo>
                  <a:cubicBezTo>
                    <a:pt x="-5116" y="245757"/>
                    <a:pt x="-9466" y="186312"/>
                    <a:pt x="18089" y="163838"/>
                  </a:cubicBezTo>
                  <a:lnTo>
                    <a:pt x="2182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FILEBEAT /</a:t>
            </a:r>
            <a:r>
              <a:rPr lang="en"/>
              <a:t>ELASTICSEARCH / KIBANA</a:t>
            </a:r>
            <a:endParaRPr/>
          </a:p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Filebeat Snort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r>
              <a:rPr lang="en" sz="1600"/>
              <a:t>/filebeat -e -c filebeat.yml</a:t>
            </a:r>
            <a:endParaRPr sz="16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Elasticsearch datos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./elasticsearch</a:t>
            </a:r>
            <a:endParaRPr sz="16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Kibana visualización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./kibana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20"/>
          <p:cNvPicPr preferRelativeResize="0"/>
          <p:nvPr/>
        </p:nvPicPr>
        <p:blipFill rotWithShape="1">
          <a:blip r:embed="rId3">
            <a:alphaModFix/>
          </a:blip>
          <a:srcRect b="0" l="23792" r="0" t="52635"/>
          <a:stretch/>
        </p:blipFill>
        <p:spPr>
          <a:xfrm>
            <a:off x="4852175" y="2567675"/>
            <a:ext cx="4137150" cy="11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THEHIVE</a:t>
            </a:r>
            <a:endParaRPr/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855300" y="1353949"/>
            <a:ext cx="5307000" cy="184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Plataforma de respuesta de incidentes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Integraciones Cortex y MISP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000"/>
              <a:t>/</a:t>
            </a:r>
            <a:r>
              <a:rPr lang="en" sz="1600"/>
              <a:t>ColossuSIEM/thehive/application.conf</a:t>
            </a:r>
            <a:endParaRPr sz="1600"/>
          </a:p>
        </p:txBody>
      </p:sp>
      <p:sp>
        <p:nvSpPr>
          <p:cNvPr id="249" name="Google Shape;249;p2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21"/>
          <p:cNvPicPr preferRelativeResize="0"/>
          <p:nvPr/>
        </p:nvPicPr>
        <p:blipFill rotWithShape="1">
          <a:blip r:embed="rId3">
            <a:alphaModFix/>
          </a:blip>
          <a:srcRect b="0" l="23215" r="23624" t="0"/>
          <a:stretch/>
        </p:blipFill>
        <p:spPr>
          <a:xfrm>
            <a:off x="6927975" y="3006400"/>
            <a:ext cx="1765425" cy="1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CORTEX</a:t>
            </a:r>
            <a:endParaRPr/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Analizador para los datos que le de TheHive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Contiene miles de Analizadores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/ColossuSIEM/cortex/application.conf</a:t>
            </a:r>
            <a:endParaRPr sz="2000"/>
          </a:p>
        </p:txBody>
      </p:sp>
      <p:sp>
        <p:nvSpPr>
          <p:cNvPr id="257" name="Google Shape;257;p2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22"/>
          <p:cNvPicPr preferRelativeResize="0"/>
          <p:nvPr/>
        </p:nvPicPr>
        <p:blipFill rotWithShape="1">
          <a:blip r:embed="rId3">
            <a:alphaModFix/>
          </a:blip>
          <a:srcRect b="36167" l="66094" r="15446" t="36217"/>
          <a:stretch/>
        </p:blipFill>
        <p:spPr>
          <a:xfrm>
            <a:off x="6968925" y="2925700"/>
            <a:ext cx="1724477" cy="182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MISP</a:t>
            </a:r>
            <a:endParaRPr/>
          </a:p>
        </p:txBody>
      </p:sp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Analizador para TheHive</a:t>
            </a:r>
            <a:endParaRPr/>
          </a:p>
        </p:txBody>
      </p:sp>
      <p:sp>
        <p:nvSpPr>
          <p:cNvPr id="265" name="Google Shape;265;p2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325" y="2923700"/>
            <a:ext cx="2491050" cy="18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COMPONENTES</a:t>
            </a:r>
            <a:endParaRPr/>
          </a:p>
        </p:txBody>
      </p:sp>
      <p:sp>
        <p:nvSpPr>
          <p:cNvPr id="272" name="Google Shape;272;p24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Componentes Utilizados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MIRROR</a:t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855300" y="1353949"/>
            <a:ext cx="5307000" cy="184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Switch Cisco Catalyst 2950</a:t>
            </a:r>
            <a:endParaRPr sz="2000"/>
          </a:p>
        </p:txBody>
      </p:sp>
      <p:sp>
        <p:nvSpPr>
          <p:cNvPr id="279" name="Google Shape;279;p2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25"/>
          <p:cNvPicPr preferRelativeResize="0"/>
          <p:nvPr/>
        </p:nvPicPr>
        <p:blipFill rotWithShape="1">
          <a:blip r:embed="rId3">
            <a:alphaModFix/>
          </a:blip>
          <a:srcRect b="22861" l="0" r="0" t="31760"/>
          <a:stretch/>
        </p:blipFill>
        <p:spPr>
          <a:xfrm>
            <a:off x="1673525" y="2399100"/>
            <a:ext cx="6351525" cy="216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ORDENADORES</a:t>
            </a:r>
            <a:endParaRPr/>
          </a:p>
        </p:txBody>
      </p:sp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855300" y="1353950"/>
            <a:ext cx="7838100" cy="99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Conectamos dos ordenadores.</a:t>
            </a:r>
            <a:endParaRPr/>
          </a:p>
        </p:txBody>
      </p:sp>
      <p:sp>
        <p:nvSpPr>
          <p:cNvPr id="287" name="Google Shape;287;p2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188" y="2054473"/>
            <a:ext cx="3150337" cy="249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</a:t>
            </a:r>
            <a:endParaRPr/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Docker y Docker-Compose</a:t>
            </a:r>
            <a:endParaRPr sz="2000"/>
          </a:p>
        </p:txBody>
      </p:sp>
      <p:sp>
        <p:nvSpPr>
          <p:cNvPr id="295" name="Google Shape;295;p2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000" y="2131450"/>
            <a:ext cx="3092400" cy="26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FUNCIONAMIENTO</a:t>
            </a:r>
            <a:endParaRPr/>
          </a:p>
        </p:txBody>
      </p:sp>
      <p:sp>
        <p:nvSpPr>
          <p:cNvPr id="302" name="Google Shape;302;p28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¿Como funciona ColossuSIEM?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</a:t>
            </a:r>
            <a:endParaRPr/>
          </a:p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29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Port Mirror </a:t>
            </a:r>
            <a:endParaRPr sz="2000"/>
          </a:p>
        </p:txBody>
      </p:sp>
      <p:pic>
        <p:nvPicPr>
          <p:cNvPr id="310" name="Google Shape;3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475" y="197800"/>
            <a:ext cx="4565800" cy="47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855275" y="1353950"/>
            <a:ext cx="2852700" cy="18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ColossuSIEM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Estructura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Componentes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Funcionamiento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Futuras Posibilidades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Conclusiones</a:t>
            </a:r>
            <a:endParaRPr/>
          </a:p>
        </p:txBody>
      </p:sp>
      <p:sp>
        <p:nvSpPr>
          <p:cNvPr id="140" name="Google Shape;140;p1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141" name="Google Shape;141;p12"/>
          <p:cNvGrpSpPr/>
          <p:nvPr/>
        </p:nvGrpSpPr>
        <p:grpSpPr>
          <a:xfrm>
            <a:off x="5415433" y="678992"/>
            <a:ext cx="3277959" cy="3785504"/>
            <a:chOff x="7013192" y="1552381"/>
            <a:chExt cx="592427" cy="684156"/>
          </a:xfrm>
        </p:grpSpPr>
        <p:sp>
          <p:nvSpPr>
            <p:cNvPr id="142" name="Google Shape;142;p12"/>
            <p:cNvSpPr/>
            <p:nvPr/>
          </p:nvSpPr>
          <p:spPr>
            <a:xfrm>
              <a:off x="7259907" y="1552381"/>
              <a:ext cx="345713" cy="382954"/>
            </a:xfrm>
            <a:custGeom>
              <a:rect b="b" l="l" r="r" t="t"/>
              <a:pathLst>
                <a:path extrusionOk="0" h="3829538" w="3457125">
                  <a:moveTo>
                    <a:pt x="48155" y="16063"/>
                  </a:moveTo>
                  <a:lnTo>
                    <a:pt x="3457126" y="3829538"/>
                  </a:lnTo>
                  <a:lnTo>
                    <a:pt x="47392" y="3707483"/>
                  </a:lnTo>
                  <a:cubicBezTo>
                    <a:pt x="22220" y="3706720"/>
                    <a:pt x="-5241" y="3665526"/>
                    <a:pt x="861" y="3638063"/>
                  </a:cubicBezTo>
                  <a:lnTo>
                    <a:pt x="344123" y="2113894"/>
                  </a:lnTo>
                  <a:lnTo>
                    <a:pt x="2061958" y="2974386"/>
                  </a:lnTo>
                  <a:lnTo>
                    <a:pt x="323527" y="1838506"/>
                  </a:lnTo>
                  <a:lnTo>
                    <a:pt x="1624" y="32846"/>
                  </a:lnTo>
                  <a:cubicBezTo>
                    <a:pt x="-4478" y="-2245"/>
                    <a:pt x="22983" y="-11400"/>
                    <a:pt x="48155" y="1606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7233820" y="1571322"/>
              <a:ext cx="345713" cy="382954"/>
            </a:xfrm>
            <a:custGeom>
              <a:rect b="b" l="l" r="r" t="t"/>
              <a:pathLst>
                <a:path extrusionOk="0" h="3829538" w="3457125">
                  <a:moveTo>
                    <a:pt x="48155" y="16063"/>
                  </a:moveTo>
                  <a:lnTo>
                    <a:pt x="3457126" y="3829538"/>
                  </a:lnTo>
                  <a:lnTo>
                    <a:pt x="47392" y="3707483"/>
                  </a:lnTo>
                  <a:cubicBezTo>
                    <a:pt x="22220" y="3706720"/>
                    <a:pt x="-5241" y="3665526"/>
                    <a:pt x="861" y="3638063"/>
                  </a:cubicBezTo>
                  <a:lnTo>
                    <a:pt x="343360" y="2114657"/>
                  </a:lnTo>
                  <a:lnTo>
                    <a:pt x="2061195" y="2975149"/>
                  </a:lnTo>
                  <a:lnTo>
                    <a:pt x="324290" y="1838506"/>
                  </a:lnTo>
                  <a:lnTo>
                    <a:pt x="1624" y="32846"/>
                  </a:lnTo>
                  <a:cubicBezTo>
                    <a:pt x="-4478" y="-2245"/>
                    <a:pt x="22983" y="-11400"/>
                    <a:pt x="48155" y="160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7037302" y="1843970"/>
              <a:ext cx="227087" cy="267454"/>
            </a:xfrm>
            <a:custGeom>
              <a:rect b="b" l="l" r="r" t="t"/>
              <a:pathLst>
                <a:path extrusionOk="0" h="2674543" w="2270867">
                  <a:moveTo>
                    <a:pt x="2270105" y="1310572"/>
                  </a:moveTo>
                  <a:lnTo>
                    <a:pt x="0" y="0"/>
                  </a:lnTo>
                  <a:lnTo>
                    <a:pt x="763" y="1183177"/>
                  </a:lnTo>
                  <a:lnTo>
                    <a:pt x="2070250" y="2377796"/>
                  </a:lnTo>
                  <a:lnTo>
                    <a:pt x="2270868" y="2674544"/>
                  </a:lnTo>
                  <a:lnTo>
                    <a:pt x="2270105" y="131057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013192" y="1857967"/>
              <a:ext cx="85663" cy="81548"/>
            </a:xfrm>
            <a:custGeom>
              <a:rect b="b" l="l" r="r" t="t"/>
              <a:pathLst>
                <a:path extrusionOk="0" h="815484" w="856628">
                  <a:moveTo>
                    <a:pt x="0" y="321159"/>
                  </a:moveTo>
                  <a:lnTo>
                    <a:pt x="0" y="0"/>
                  </a:lnTo>
                  <a:lnTo>
                    <a:pt x="856629" y="494325"/>
                  </a:lnTo>
                  <a:lnTo>
                    <a:pt x="856629" y="815484"/>
                  </a:lnTo>
                  <a:lnTo>
                    <a:pt x="0" y="32115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7155873" y="1941190"/>
              <a:ext cx="49735" cy="39058"/>
            </a:xfrm>
            <a:custGeom>
              <a:rect b="b" l="l" r="r" t="t"/>
              <a:pathLst>
                <a:path extrusionOk="0" h="390578" w="497348">
                  <a:moveTo>
                    <a:pt x="497348" y="286831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497348" y="390578"/>
                  </a:lnTo>
                  <a:lnTo>
                    <a:pt x="497348" y="2868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7109859" y="1935332"/>
              <a:ext cx="95884" cy="65681"/>
            </a:xfrm>
            <a:custGeom>
              <a:rect b="b" l="l" r="r" t="t"/>
              <a:pathLst>
                <a:path extrusionOk="0" h="656811" w="958844">
                  <a:moveTo>
                    <a:pt x="958845" y="553065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958845" y="656812"/>
                  </a:lnTo>
                  <a:lnTo>
                    <a:pt x="958845" y="55306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7089704" y="1944385"/>
              <a:ext cx="116175" cy="77429"/>
            </a:xfrm>
            <a:custGeom>
              <a:rect b="b" l="l" r="r" t="t"/>
              <a:pathLst>
                <a:path extrusionOk="0" h="774290" w="1161750">
                  <a:moveTo>
                    <a:pt x="1161750" y="670543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1161750" y="774290"/>
                  </a:lnTo>
                  <a:lnTo>
                    <a:pt x="1161750" y="6705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217706" y="1975891"/>
              <a:ext cx="25783" cy="38347"/>
            </a:xfrm>
            <a:custGeom>
              <a:rect b="b" l="l" r="r" t="t"/>
              <a:pathLst>
                <a:path extrusionOk="0" h="383473" w="257827">
                  <a:moveTo>
                    <a:pt x="0" y="117359"/>
                  </a:moveTo>
                  <a:cubicBezTo>
                    <a:pt x="0" y="215004"/>
                    <a:pt x="57973" y="327143"/>
                    <a:pt x="128914" y="368336"/>
                  </a:cubicBezTo>
                  <a:cubicBezTo>
                    <a:pt x="199855" y="409530"/>
                    <a:pt x="257828" y="363759"/>
                    <a:pt x="257828" y="266115"/>
                  </a:cubicBezTo>
                  <a:cubicBezTo>
                    <a:pt x="257828" y="168470"/>
                    <a:pt x="199855" y="56332"/>
                    <a:pt x="128914" y="15138"/>
                  </a:cubicBezTo>
                  <a:cubicBezTo>
                    <a:pt x="57210" y="-26056"/>
                    <a:pt x="0" y="19715"/>
                    <a:pt x="0" y="1173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7283190" y="1877213"/>
              <a:ext cx="227087" cy="249375"/>
            </a:xfrm>
            <a:custGeom>
              <a:rect b="b" l="l" r="r" t="t"/>
              <a:pathLst>
                <a:path extrusionOk="0" h="2493748" w="2270867">
                  <a:moveTo>
                    <a:pt x="0" y="0"/>
                  </a:moveTo>
                  <a:lnTo>
                    <a:pt x="2270105" y="1310572"/>
                  </a:lnTo>
                  <a:lnTo>
                    <a:pt x="2270868" y="2493749"/>
                  </a:lnTo>
                  <a:lnTo>
                    <a:pt x="200617" y="1298367"/>
                  </a:lnTo>
                  <a:lnTo>
                    <a:pt x="763" y="1363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7443667" y="1996647"/>
              <a:ext cx="85663" cy="81548"/>
            </a:xfrm>
            <a:custGeom>
              <a:rect b="b" l="l" r="r" t="t"/>
              <a:pathLst>
                <a:path extrusionOk="0" h="815484" w="856628">
                  <a:moveTo>
                    <a:pt x="0" y="321159"/>
                  </a:moveTo>
                  <a:lnTo>
                    <a:pt x="0" y="0"/>
                  </a:lnTo>
                  <a:lnTo>
                    <a:pt x="856629" y="494326"/>
                  </a:lnTo>
                  <a:lnTo>
                    <a:pt x="856629" y="815484"/>
                  </a:lnTo>
                  <a:lnTo>
                    <a:pt x="0" y="321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7341373" y="1939516"/>
              <a:ext cx="49735" cy="39058"/>
            </a:xfrm>
            <a:custGeom>
              <a:rect b="b" l="l" r="r" t="t"/>
              <a:pathLst>
                <a:path extrusionOk="0" h="390578" w="497348">
                  <a:moveTo>
                    <a:pt x="0" y="0"/>
                  </a:moveTo>
                  <a:lnTo>
                    <a:pt x="497348" y="286831"/>
                  </a:lnTo>
                  <a:lnTo>
                    <a:pt x="497348" y="390578"/>
                  </a:lnTo>
                  <a:lnTo>
                    <a:pt x="0" y="103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7341373" y="1960284"/>
              <a:ext cx="89782" cy="62172"/>
            </a:xfrm>
            <a:custGeom>
              <a:rect b="b" l="l" r="r" t="t"/>
              <a:pathLst>
                <a:path extrusionOk="0" h="621720" w="897820">
                  <a:moveTo>
                    <a:pt x="0" y="0"/>
                  </a:moveTo>
                  <a:lnTo>
                    <a:pt x="897820" y="517974"/>
                  </a:lnTo>
                  <a:lnTo>
                    <a:pt x="897820" y="621721"/>
                  </a:lnTo>
                  <a:lnTo>
                    <a:pt x="0" y="103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7341449" y="1980976"/>
              <a:ext cx="116175" cy="77429"/>
            </a:xfrm>
            <a:custGeom>
              <a:rect b="b" l="l" r="r" t="t"/>
              <a:pathLst>
                <a:path extrusionOk="0" h="774290" w="1161750">
                  <a:moveTo>
                    <a:pt x="0" y="0"/>
                  </a:moveTo>
                  <a:lnTo>
                    <a:pt x="1161751" y="670543"/>
                  </a:lnTo>
                  <a:lnTo>
                    <a:pt x="1161751" y="774290"/>
                  </a:lnTo>
                  <a:lnTo>
                    <a:pt x="0" y="103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7303497" y="1916707"/>
              <a:ext cx="25783" cy="38347"/>
            </a:xfrm>
            <a:custGeom>
              <a:rect b="b" l="l" r="r" t="t"/>
              <a:pathLst>
                <a:path extrusionOk="0" h="383474" w="257827">
                  <a:moveTo>
                    <a:pt x="257828" y="266115"/>
                  </a:moveTo>
                  <a:cubicBezTo>
                    <a:pt x="257828" y="363759"/>
                    <a:pt x="199855" y="409530"/>
                    <a:pt x="128914" y="368336"/>
                  </a:cubicBezTo>
                  <a:cubicBezTo>
                    <a:pt x="57973" y="327143"/>
                    <a:pt x="0" y="215004"/>
                    <a:pt x="0" y="117359"/>
                  </a:cubicBezTo>
                  <a:cubicBezTo>
                    <a:pt x="0" y="19715"/>
                    <a:pt x="57973" y="-26056"/>
                    <a:pt x="128914" y="15138"/>
                  </a:cubicBezTo>
                  <a:cubicBezTo>
                    <a:pt x="199855" y="56332"/>
                    <a:pt x="257828" y="169233"/>
                    <a:pt x="257828" y="266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7405335" y="2087629"/>
              <a:ext cx="135550" cy="148908"/>
            </a:xfrm>
            <a:custGeom>
              <a:rect b="b" l="l" r="r" t="t"/>
              <a:pathLst>
                <a:path extrusionOk="0" h="1489078" w="1355502">
                  <a:moveTo>
                    <a:pt x="1355503" y="782681"/>
                  </a:moveTo>
                  <a:lnTo>
                    <a:pt x="0" y="0"/>
                  </a:lnTo>
                  <a:lnTo>
                    <a:pt x="0" y="706397"/>
                  </a:lnTo>
                  <a:lnTo>
                    <a:pt x="1355503" y="1489079"/>
                  </a:lnTo>
                  <a:lnTo>
                    <a:pt x="1355503" y="78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7439941" y="2124600"/>
              <a:ext cx="40734" cy="32040"/>
            </a:xfrm>
            <a:custGeom>
              <a:rect b="b" l="l" r="r" t="t"/>
              <a:pathLst>
                <a:path extrusionOk="0" h="320395" w="407337">
                  <a:moveTo>
                    <a:pt x="0" y="0"/>
                  </a:moveTo>
                  <a:lnTo>
                    <a:pt x="407338" y="235720"/>
                  </a:lnTo>
                  <a:lnTo>
                    <a:pt x="407338" y="320396"/>
                  </a:lnTo>
                  <a:lnTo>
                    <a:pt x="0" y="84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7439941" y="2141564"/>
              <a:ext cx="86807" cy="58739"/>
            </a:xfrm>
            <a:custGeom>
              <a:rect b="b" l="l" r="r" t="t"/>
              <a:pathLst>
                <a:path extrusionOk="0" h="587392" w="868071">
                  <a:moveTo>
                    <a:pt x="0" y="0"/>
                  </a:moveTo>
                  <a:lnTo>
                    <a:pt x="868071" y="501191"/>
                  </a:lnTo>
                  <a:lnTo>
                    <a:pt x="868071" y="587393"/>
                  </a:lnTo>
                  <a:lnTo>
                    <a:pt x="0" y="86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7417428" y="2111311"/>
              <a:ext cx="15409" cy="22838"/>
            </a:xfrm>
            <a:custGeom>
              <a:rect b="b" l="l" r="r" t="t"/>
              <a:pathLst>
                <a:path extrusionOk="0" h="228378" w="154086">
                  <a:moveTo>
                    <a:pt x="154087" y="158434"/>
                  </a:moveTo>
                  <a:cubicBezTo>
                    <a:pt x="154087" y="216411"/>
                    <a:pt x="119760" y="243873"/>
                    <a:pt x="77043" y="219462"/>
                  </a:cubicBezTo>
                  <a:cubicBezTo>
                    <a:pt x="34326" y="195051"/>
                    <a:pt x="0" y="127920"/>
                    <a:pt x="0" y="69944"/>
                  </a:cubicBezTo>
                  <a:cubicBezTo>
                    <a:pt x="0" y="11968"/>
                    <a:pt x="34326" y="-15495"/>
                    <a:pt x="77043" y="8916"/>
                  </a:cubicBezTo>
                  <a:cubicBezTo>
                    <a:pt x="119760" y="33328"/>
                    <a:pt x="154087" y="100458"/>
                    <a:pt x="154087" y="1584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7031141" y="1979606"/>
              <a:ext cx="135550" cy="148908"/>
            </a:xfrm>
            <a:custGeom>
              <a:rect b="b" l="l" r="r" t="t"/>
              <a:pathLst>
                <a:path extrusionOk="0" h="1489078" w="1355502">
                  <a:moveTo>
                    <a:pt x="1355503" y="782681"/>
                  </a:moveTo>
                  <a:lnTo>
                    <a:pt x="0" y="0"/>
                  </a:lnTo>
                  <a:lnTo>
                    <a:pt x="0" y="706397"/>
                  </a:lnTo>
                  <a:lnTo>
                    <a:pt x="1355503" y="1489079"/>
                  </a:lnTo>
                  <a:lnTo>
                    <a:pt x="1355503" y="78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7065747" y="2016577"/>
              <a:ext cx="40734" cy="32040"/>
            </a:xfrm>
            <a:custGeom>
              <a:rect b="b" l="l" r="r" t="t"/>
              <a:pathLst>
                <a:path extrusionOk="0" h="320395" w="407337">
                  <a:moveTo>
                    <a:pt x="0" y="0"/>
                  </a:moveTo>
                  <a:lnTo>
                    <a:pt x="407337" y="235720"/>
                  </a:lnTo>
                  <a:lnTo>
                    <a:pt x="407337" y="320396"/>
                  </a:lnTo>
                  <a:lnTo>
                    <a:pt x="0" y="84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7065747" y="2033542"/>
              <a:ext cx="86807" cy="58739"/>
            </a:xfrm>
            <a:custGeom>
              <a:rect b="b" l="l" r="r" t="t"/>
              <a:pathLst>
                <a:path extrusionOk="0" h="587392" w="868070">
                  <a:moveTo>
                    <a:pt x="0" y="0"/>
                  </a:moveTo>
                  <a:lnTo>
                    <a:pt x="868071" y="501191"/>
                  </a:lnTo>
                  <a:lnTo>
                    <a:pt x="868071" y="587393"/>
                  </a:lnTo>
                  <a:lnTo>
                    <a:pt x="0" y="86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7043234" y="2003289"/>
              <a:ext cx="15409" cy="22838"/>
            </a:xfrm>
            <a:custGeom>
              <a:rect b="b" l="l" r="r" t="t"/>
              <a:pathLst>
                <a:path extrusionOk="0" h="228378" w="154086">
                  <a:moveTo>
                    <a:pt x="154086" y="158434"/>
                  </a:moveTo>
                  <a:cubicBezTo>
                    <a:pt x="154086" y="216411"/>
                    <a:pt x="119760" y="243873"/>
                    <a:pt x="77043" y="219462"/>
                  </a:cubicBezTo>
                  <a:cubicBezTo>
                    <a:pt x="34326" y="195051"/>
                    <a:pt x="0" y="127920"/>
                    <a:pt x="0" y="69944"/>
                  </a:cubicBezTo>
                  <a:cubicBezTo>
                    <a:pt x="0" y="11968"/>
                    <a:pt x="34326" y="-15495"/>
                    <a:pt x="77043" y="8916"/>
                  </a:cubicBezTo>
                  <a:cubicBezTo>
                    <a:pt x="119760" y="33328"/>
                    <a:pt x="154086" y="100458"/>
                    <a:pt x="154086" y="158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7153135" y="1803880"/>
              <a:ext cx="60185" cy="102450"/>
            </a:xfrm>
            <a:custGeom>
              <a:rect b="b" l="l" r="r" t="t"/>
              <a:pathLst>
                <a:path extrusionOk="0" h="1024504" w="601852">
                  <a:moveTo>
                    <a:pt x="326480" y="298273"/>
                  </a:moveTo>
                  <a:lnTo>
                    <a:pt x="0" y="109850"/>
                  </a:lnTo>
                  <a:lnTo>
                    <a:pt x="0" y="0"/>
                  </a:lnTo>
                  <a:lnTo>
                    <a:pt x="326480" y="188423"/>
                  </a:lnTo>
                  <a:cubicBezTo>
                    <a:pt x="353178" y="203680"/>
                    <a:pt x="392081" y="234957"/>
                    <a:pt x="424882" y="283016"/>
                  </a:cubicBezTo>
                  <a:cubicBezTo>
                    <a:pt x="460734" y="334127"/>
                    <a:pt x="485906" y="398969"/>
                    <a:pt x="485906" y="469151"/>
                  </a:cubicBezTo>
                  <a:cubicBezTo>
                    <a:pt x="485906" y="546962"/>
                    <a:pt x="466073" y="591207"/>
                    <a:pt x="428696" y="603412"/>
                  </a:cubicBezTo>
                  <a:cubicBezTo>
                    <a:pt x="393607" y="614855"/>
                    <a:pt x="351653" y="595021"/>
                    <a:pt x="326480" y="580527"/>
                  </a:cubicBezTo>
                  <a:lnTo>
                    <a:pt x="192227" y="502717"/>
                  </a:lnTo>
                  <a:lnTo>
                    <a:pt x="191464" y="501954"/>
                  </a:lnTo>
                  <a:cubicBezTo>
                    <a:pt x="180022" y="495088"/>
                    <a:pt x="161714" y="488222"/>
                    <a:pt x="147221" y="492799"/>
                  </a:cubicBezTo>
                  <a:cubicBezTo>
                    <a:pt x="135016" y="496614"/>
                    <a:pt x="122049" y="508056"/>
                    <a:pt x="122049" y="551539"/>
                  </a:cubicBezTo>
                  <a:cubicBezTo>
                    <a:pt x="122049" y="595021"/>
                    <a:pt x="135779" y="620958"/>
                    <a:pt x="146458" y="636978"/>
                  </a:cubicBezTo>
                  <a:cubicBezTo>
                    <a:pt x="160189" y="656812"/>
                    <a:pt x="178496" y="670543"/>
                    <a:pt x="189938" y="676646"/>
                  </a:cubicBezTo>
                  <a:lnTo>
                    <a:pt x="191464" y="677409"/>
                  </a:lnTo>
                  <a:lnTo>
                    <a:pt x="601852" y="914654"/>
                  </a:lnTo>
                  <a:lnTo>
                    <a:pt x="601852" y="1024504"/>
                  </a:lnTo>
                  <a:lnTo>
                    <a:pt x="193752" y="788784"/>
                  </a:lnTo>
                  <a:cubicBezTo>
                    <a:pt x="165528" y="774290"/>
                    <a:pt x="125100" y="743014"/>
                    <a:pt x="90011" y="694191"/>
                  </a:cubicBezTo>
                  <a:cubicBezTo>
                    <a:pt x="51871" y="640029"/>
                    <a:pt x="25935" y="572136"/>
                    <a:pt x="25935" y="496614"/>
                  </a:cubicBezTo>
                  <a:cubicBezTo>
                    <a:pt x="25935" y="421092"/>
                    <a:pt x="51871" y="382949"/>
                    <a:pt x="89248" y="372270"/>
                  </a:cubicBezTo>
                  <a:cubicBezTo>
                    <a:pt x="124337" y="362353"/>
                    <a:pt x="164766" y="376847"/>
                    <a:pt x="192989" y="393629"/>
                  </a:cubicBezTo>
                  <a:lnTo>
                    <a:pt x="325717" y="469914"/>
                  </a:lnTo>
                  <a:cubicBezTo>
                    <a:pt x="344787" y="481357"/>
                    <a:pt x="359281" y="485934"/>
                    <a:pt x="369197" y="482882"/>
                  </a:cubicBezTo>
                  <a:cubicBezTo>
                    <a:pt x="376825" y="480594"/>
                    <a:pt x="390556" y="469914"/>
                    <a:pt x="390556" y="414226"/>
                  </a:cubicBezTo>
                  <a:cubicBezTo>
                    <a:pt x="390556" y="377610"/>
                    <a:pt x="379114" y="353961"/>
                    <a:pt x="367672" y="338704"/>
                  </a:cubicBezTo>
                  <a:cubicBezTo>
                    <a:pt x="354704" y="318870"/>
                    <a:pt x="337159" y="304376"/>
                    <a:pt x="326480" y="29827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7133360" y="1785767"/>
              <a:ext cx="25783" cy="38692"/>
            </a:xfrm>
            <a:custGeom>
              <a:rect b="b" l="l" r="r" t="t"/>
              <a:pathLst>
                <a:path extrusionOk="0" h="386920" w="257827">
                  <a:moveTo>
                    <a:pt x="257828" y="267838"/>
                  </a:moveTo>
                  <a:cubicBezTo>
                    <a:pt x="257828" y="366245"/>
                    <a:pt x="199855" y="412779"/>
                    <a:pt x="128914" y="372348"/>
                  </a:cubicBezTo>
                  <a:cubicBezTo>
                    <a:pt x="57973" y="331154"/>
                    <a:pt x="0" y="218253"/>
                    <a:pt x="0" y="119083"/>
                  </a:cubicBezTo>
                  <a:cubicBezTo>
                    <a:pt x="0" y="20676"/>
                    <a:pt x="57973" y="-25858"/>
                    <a:pt x="128914" y="14573"/>
                  </a:cubicBezTo>
                  <a:cubicBezTo>
                    <a:pt x="199855" y="55767"/>
                    <a:pt x="257828" y="169431"/>
                    <a:pt x="257828" y="267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7204092" y="1883139"/>
              <a:ext cx="25783" cy="38692"/>
            </a:xfrm>
            <a:custGeom>
              <a:rect b="b" l="l" r="r" t="t"/>
              <a:pathLst>
                <a:path extrusionOk="0" h="386920" w="257827">
                  <a:moveTo>
                    <a:pt x="257828" y="267838"/>
                  </a:moveTo>
                  <a:cubicBezTo>
                    <a:pt x="257828" y="366245"/>
                    <a:pt x="199855" y="412779"/>
                    <a:pt x="128914" y="372348"/>
                  </a:cubicBezTo>
                  <a:cubicBezTo>
                    <a:pt x="57973" y="331154"/>
                    <a:pt x="0" y="218253"/>
                    <a:pt x="0" y="119083"/>
                  </a:cubicBezTo>
                  <a:cubicBezTo>
                    <a:pt x="0" y="20676"/>
                    <a:pt x="57973" y="-25858"/>
                    <a:pt x="128914" y="14573"/>
                  </a:cubicBezTo>
                  <a:cubicBezTo>
                    <a:pt x="199855" y="55767"/>
                    <a:pt x="257828" y="169431"/>
                    <a:pt x="257828" y="2678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7320153" y="2067089"/>
              <a:ext cx="33792" cy="84633"/>
            </a:xfrm>
            <a:custGeom>
              <a:rect b="b" l="l" r="r" t="t"/>
              <a:pathLst>
                <a:path extrusionOk="0" h="846332" w="337922">
                  <a:moveTo>
                    <a:pt x="0" y="0"/>
                  </a:moveTo>
                  <a:lnTo>
                    <a:pt x="0" y="643080"/>
                  </a:lnTo>
                  <a:cubicBezTo>
                    <a:pt x="0" y="649946"/>
                    <a:pt x="6865" y="657575"/>
                    <a:pt x="11442" y="655286"/>
                  </a:cubicBezTo>
                  <a:lnTo>
                    <a:pt x="161714" y="562981"/>
                  </a:lnTo>
                  <a:lnTo>
                    <a:pt x="315038" y="834555"/>
                  </a:lnTo>
                  <a:cubicBezTo>
                    <a:pt x="323429" y="849049"/>
                    <a:pt x="337922" y="850575"/>
                    <a:pt x="337922" y="836844"/>
                  </a:cubicBezTo>
                  <a:lnTo>
                    <a:pt x="337922" y="1960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SIEM</a:t>
            </a:r>
            <a:endParaRPr/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Funcionamiento de ColossuSIEM.</a:t>
            </a:r>
            <a:endParaRPr sz="2000"/>
          </a:p>
        </p:txBody>
      </p:sp>
      <p:sp>
        <p:nvSpPr>
          <p:cNvPr id="317" name="Google Shape;317;p3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30"/>
          <p:cNvPicPr preferRelativeResize="0"/>
          <p:nvPr/>
        </p:nvPicPr>
        <p:blipFill rotWithShape="1">
          <a:blip r:embed="rId3">
            <a:alphaModFix/>
          </a:blip>
          <a:srcRect b="2240" l="0" r="0" t="12906"/>
          <a:stretch/>
        </p:blipFill>
        <p:spPr>
          <a:xfrm>
            <a:off x="1854150" y="1937153"/>
            <a:ext cx="5435711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324" name="Google Shape;324;p31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Test del Funcionamiento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Futuras Posibilidades</a:t>
            </a:r>
            <a:endParaRPr/>
          </a:p>
        </p:txBody>
      </p:sp>
      <p:sp>
        <p:nvSpPr>
          <p:cNvPr id="330" name="Google Shape;330;p32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Ideas de Futuro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2021</a:t>
            </a:r>
            <a:endParaRPr/>
          </a:p>
        </p:txBody>
      </p:sp>
      <p:sp>
        <p:nvSpPr>
          <p:cNvPr id="336" name="Google Shape;336;p3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DEC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NOV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OCT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SEP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AUG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JUL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JUN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MAY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APR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MAR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FEB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JAN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9" name="Google Shape;349;p33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50" name="Google Shape;350;p33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1" name="Google Shape;351;p33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ElasticStack: Elasticsearch, Kibana y Beats.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52" name="Google Shape;352;p33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3" name="Google Shape;353;p33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Port Mirror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54" name="Google Shape;354;p33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5" name="Google Shape;355;p33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Finalización de ColossuSIEM 1.0 y Presentación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56" name="Google Shape;356;p33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7" name="Google Shape;357;p33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Reunión</a:t>
            </a: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 para decidir el futuro de ColossuSIEM 2.0 y conocimientos de ElastAlert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58" name="Google Shape;358;p33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9" name="Google Shape;359;p33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Finalización de ColossuSIEM 2.0 y Presentación 2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0" name="Google Shape;360;p33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1" name="Google Shape;361;p33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Implementación de ColossuSIEM en un entorno real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2" name="Google Shape;362;p33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3" name="Google Shape;363;p33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SIEM: Snort, TheHive, Cortex y MISP.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4" name="Google Shape;364;p33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5" name="Google Shape;365;p33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Inicio de ColossuSIEM: Configuración Switch y creación del entorno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6" name="Google Shape;366;p33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7" name="Google Shape;367;p33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Vacaciones en Miami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8" name="Google Shape;368;p33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9" name="Google Shape;369;p33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Desarrollo de ColossuSIEM 2.0: Integración de Elastalert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70" name="Google Shape;370;p33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1" name="Google Shape;371;p33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Implementación de ColossuSIEM en un entorno virtual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72" name="Google Shape;372;p33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3" name="Google Shape;373;p33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Recopilación de la empresa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4" name="Google Shape;374;p33"/>
          <p:cNvSpPr/>
          <p:nvPr/>
        </p:nvSpPr>
        <p:spPr>
          <a:xfrm>
            <a:off x="751150" y="4246375"/>
            <a:ext cx="269100" cy="26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2731425" y="4246375"/>
            <a:ext cx="269100" cy="269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4711700" y="4246375"/>
            <a:ext cx="269100" cy="269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6691975" y="4246375"/>
            <a:ext cx="269100" cy="269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 txBox="1"/>
          <p:nvPr/>
        </p:nvSpPr>
        <p:spPr>
          <a:xfrm>
            <a:off x="1134375" y="4281175"/>
            <a:ext cx="12495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CONOCIMIENTO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3114625" y="4281175"/>
            <a:ext cx="12495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DESARROLLO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0" name="Google Shape;380;p33"/>
          <p:cNvSpPr txBox="1"/>
          <p:nvPr/>
        </p:nvSpPr>
        <p:spPr>
          <a:xfrm>
            <a:off x="5094875" y="4281175"/>
            <a:ext cx="12495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IDEAS FUTURAS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7075125" y="4281175"/>
            <a:ext cx="12495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LANZAMIENTO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CONCLUSIONES</a:t>
            </a:r>
            <a:endParaRPr/>
          </a:p>
        </p:txBody>
      </p:sp>
      <p:sp>
        <p:nvSpPr>
          <p:cNvPr id="387" name="Google Shape;387;p34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Final del Proyecto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idx="4294967295" type="title"/>
          </p:nvPr>
        </p:nvSpPr>
        <p:spPr>
          <a:xfrm>
            <a:off x="855300" y="1881750"/>
            <a:ext cx="4068900" cy="13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2"/>
                </a:solidFill>
              </a:rPr>
              <a:t>FIN.</a:t>
            </a:r>
            <a:endParaRPr b="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GRACIAS POR SU ATENCIÓN</a:t>
            </a:r>
            <a:endParaRPr sz="2500"/>
          </a:p>
        </p:txBody>
      </p:sp>
      <p:sp>
        <p:nvSpPr>
          <p:cNvPr id="393" name="Google Shape;393;p3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</a:t>
            </a:r>
            <a:r>
              <a:rPr lang="en"/>
              <a:t> DEL EQUIPO</a:t>
            </a:r>
            <a:endParaRPr/>
          </a:p>
        </p:txBody>
      </p:sp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 b="12958" l="0" r="0" t="30627"/>
          <a:stretch/>
        </p:blipFill>
        <p:spPr>
          <a:xfrm>
            <a:off x="2523463" y="17398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/>
        </p:nvSpPr>
        <p:spPr>
          <a:xfrm>
            <a:off x="2523463" y="3358900"/>
            <a:ext cx="14892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Michael Dylan McAloon Torres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ASIXc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La eternidad es mucho tiempo, especialmente hacia el final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5131338" y="3358900"/>
            <a:ext cx="14892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Cosmin Bora Tomoiaga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ASIXc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La simplicidad es una cuestión de gusto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4">
            <a:alphaModFix/>
          </a:blip>
          <a:srcRect b="17614" l="5759" r="5768" t="0"/>
          <a:stretch/>
        </p:blipFill>
        <p:spPr>
          <a:xfrm>
            <a:off x="5131344" y="1739875"/>
            <a:ext cx="1489200" cy="148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r>
              <a:rPr lang="en"/>
              <a:t> COLOSSUSIEM</a:t>
            </a:r>
            <a:endParaRPr/>
          </a:p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Nuestra Empresa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855300" y="836000"/>
            <a:ext cx="5873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Y EXPLICACIÓN DE LA EMPRESA</a:t>
            </a:r>
            <a:endParaRPr/>
          </a:p>
        </p:txBody>
      </p:sp>
      <p:sp>
        <p:nvSpPr>
          <p:cNvPr id="189" name="Google Shape;189;p15"/>
          <p:cNvSpPr txBox="1"/>
          <p:nvPr>
            <p:ph idx="2" type="body"/>
          </p:nvPr>
        </p:nvSpPr>
        <p:spPr>
          <a:xfrm>
            <a:off x="4815600" y="1353950"/>
            <a:ext cx="3473100" cy="96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QUE OFRECEMOS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Integración de Port Mirror + Snort + Elastic Stack + TheH¡ve + Cortex + MISP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855275" y="1353950"/>
            <a:ext cx="3473100" cy="20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NUESTRO NOMBRE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/>
              <a:t>Colossus</a:t>
            </a:r>
            <a:r>
              <a:rPr lang="en" sz="1200"/>
              <a:t> proviene del latín y en Grecia se usaba para nombrar a las gigantescas estatuas.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Siem significa Sistema de Gestión de Eventos e Información  de Seguridad que es el principal servicio que ofrecemos.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Nos pareció una buena idea el nombre dado a la cantidad de posibilidades que ofrecemos con nuestros servicios.</a:t>
            </a:r>
            <a:endParaRPr/>
          </a:p>
        </p:txBody>
      </p:sp>
      <p:sp>
        <p:nvSpPr>
          <p:cNvPr id="191" name="Google Shape;191;p15"/>
          <p:cNvSpPr txBox="1"/>
          <p:nvPr>
            <p:ph idx="2" type="body"/>
          </p:nvPr>
        </p:nvSpPr>
        <p:spPr>
          <a:xfrm>
            <a:off x="855300" y="3753525"/>
            <a:ext cx="7433400" cy="65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Para poder visualizar nuestro código </a:t>
            </a:r>
            <a:r>
              <a:rPr lang="en" sz="1200">
                <a:solidFill>
                  <a:schemeClr val="accent2"/>
                </a:solidFill>
              </a:rPr>
              <a:t>diríjase</a:t>
            </a:r>
            <a:r>
              <a:rPr lang="en" sz="1200">
                <a:solidFill>
                  <a:schemeClr val="accent2"/>
                </a:solidFill>
              </a:rPr>
              <a:t> al siguiente link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GitHub: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https://github.com/SkytheK/ColossuSIEM</a:t>
            </a:r>
            <a:r>
              <a:rPr lang="en" sz="1200">
                <a:solidFill>
                  <a:schemeClr val="accent2"/>
                </a:solidFill>
              </a:rPr>
              <a:t>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601" y="2322650"/>
            <a:ext cx="3332125" cy="12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DAFO</a:t>
            </a:r>
            <a:endParaRPr/>
          </a:p>
        </p:txBody>
      </p:sp>
      <p:sp>
        <p:nvSpPr>
          <p:cNvPr id="199" name="Google Shape;199;p1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855300" y="13634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FORTALEZAS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Una gran cantidad de servicios con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rápido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despliegue y todo integrado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4655554" y="13634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DEBILIDADES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Necesidad de mucho tiempo de dedicación y monitoreo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855300" y="31219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Innovador y ofrece seguridad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OPORTUNIDADES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4655554" y="31219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Que las empresas no entiendan la arquitectura de ColossuSIEM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AMENAZAS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3298034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 rot="5400000">
            <a:off x="3447470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 rot="10800000">
            <a:off x="3447470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 rot="-5400000">
            <a:off x="3298034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3842100" y="2242577"/>
            <a:ext cx="299542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F</a:t>
            </a:r>
          </a:p>
        </p:txBody>
      </p:sp>
      <p:sp>
        <p:nvSpPr>
          <p:cNvPr id="209" name="Google Shape;209;p16"/>
          <p:cNvSpPr/>
          <p:nvPr/>
        </p:nvSpPr>
        <p:spPr>
          <a:xfrm>
            <a:off x="4857720" y="2250297"/>
            <a:ext cx="316218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D</a:t>
            </a:r>
          </a:p>
        </p:txBody>
      </p:sp>
      <p:sp>
        <p:nvSpPr>
          <p:cNvPr id="210" name="Google Shape;210;p16"/>
          <p:cNvSpPr/>
          <p:nvPr/>
        </p:nvSpPr>
        <p:spPr>
          <a:xfrm>
            <a:off x="3807513" y="3348952"/>
            <a:ext cx="325482" cy="4440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O</a:t>
            </a:r>
          </a:p>
        </p:txBody>
      </p:sp>
      <p:sp>
        <p:nvSpPr>
          <p:cNvPr id="211" name="Google Shape;211;p16"/>
          <p:cNvSpPr/>
          <p:nvPr/>
        </p:nvSpPr>
        <p:spPr>
          <a:xfrm>
            <a:off x="4971979" y="3356672"/>
            <a:ext cx="381067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ESTRUCTURA</a:t>
            </a:r>
            <a:endParaRPr/>
          </a:p>
        </p:txBody>
      </p:sp>
      <p:sp>
        <p:nvSpPr>
          <p:cNvPr id="217" name="Google Shape;217;p17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Desarrollo de la Empresa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MIRRORING</a:t>
            </a:r>
            <a:endParaRPr/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Envía</a:t>
            </a:r>
            <a:r>
              <a:rPr lang="en" sz="2000"/>
              <a:t> copias de paquetes de un puerto origen del switch a un puerto de destino en otro puerto del switch.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Switch(config)# monitor session 1 source interface FastEthernet 0/1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Switch(config)# m</a:t>
            </a:r>
            <a:r>
              <a:rPr lang="en" sz="2000"/>
              <a:t>onitor session 1 destination interface FastEthernet 0/3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300" y="1477250"/>
            <a:ext cx="2880875" cy="24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SNORT 3.0</a:t>
            </a:r>
            <a:endParaRPr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855300" y="1353950"/>
            <a:ext cx="6912300" cy="115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Configuración (Variables</a:t>
            </a:r>
            <a:r>
              <a:rPr lang="en" sz="1600"/>
              <a:t>  </a:t>
            </a:r>
            <a:r>
              <a:rPr lang="en" sz="1900"/>
              <a:t>$HOME_NET / $EXTERNAL_NET</a:t>
            </a:r>
            <a:r>
              <a:rPr lang="en" sz="2000"/>
              <a:t>)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/usr/local/etc/snort/snort.lua</a:t>
            </a:r>
            <a:endParaRPr sz="20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Creación de Reglas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/usr/local/etc/rules/local.rules</a:t>
            </a:r>
            <a:endParaRPr sz="20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Alertas y Logs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/var/log/snort/alert_fast.txt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825" y="1957613"/>
            <a:ext cx="3444874" cy="20669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141000" y="4229825"/>
            <a:ext cx="8862000" cy="34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snort -c /usr/local/etc/snort/snort.lua -R /usr/local/etc/rules/local.rules -i enp0s3 -s 65535 -k none -l /var/log/snort/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