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4"/>
  </p:sldMasterIdLst>
  <p:notesMasterIdLst>
    <p:notesMasterId r:id="rId15"/>
  </p:notesMasterIdLst>
  <p:sldIdLst>
    <p:sldId id="790" r:id="rId5"/>
    <p:sldId id="791" r:id="rId6"/>
    <p:sldId id="792" r:id="rId7"/>
    <p:sldId id="793" r:id="rId8"/>
    <p:sldId id="794" r:id="rId9"/>
    <p:sldId id="799" r:id="rId10"/>
    <p:sldId id="800" r:id="rId11"/>
    <p:sldId id="801" r:id="rId12"/>
    <p:sldId id="802" r:id="rId13"/>
    <p:sldId id="7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 LoForte" initials="RL" lastIdx="2" clrIdx="0">
    <p:extLst>
      <p:ext uri="{19B8F6BF-5375-455C-9EA6-DF929625EA0E}">
        <p15:presenceInfo xmlns:p15="http://schemas.microsoft.com/office/powerpoint/2012/main" userId="S-1-5-21-124525095-708259637-1543119021-20110" providerId="AD"/>
      </p:ext>
    </p:extLst>
  </p:cmAuthor>
  <p:cmAuthor id="2" name="Lara Rubbelke" initials="LR" lastIdx="2" clrIdx="1">
    <p:extLst>
      <p:ext uri="{19B8F6BF-5375-455C-9EA6-DF929625EA0E}">
        <p15:presenceInfo xmlns:p15="http://schemas.microsoft.com/office/powerpoint/2012/main" userId="S-1-5-21-124525095-708259637-1543119021-734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5" autoAdjust="0"/>
    <p:restoredTop sz="83164" autoAdjust="0"/>
  </p:normalViewPr>
  <p:slideViewPr>
    <p:cSldViewPr snapToGrid="0">
      <p:cViewPr varScale="1">
        <p:scale>
          <a:sx n="89" d="100"/>
          <a:sy n="89" d="100"/>
        </p:scale>
        <p:origin x="96" y="42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6"/>
    </p:cViewPr>
  </p:sorterViewPr>
  <p:notesViewPr>
    <p:cSldViewPr snapToGrid="0">
      <p:cViewPr varScale="1">
        <p:scale>
          <a:sx n="62" d="100"/>
          <a:sy n="62" d="100"/>
        </p:scale>
        <p:origin x="245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EE7BA-76FB-4329-BE24-7D1B6CB9C38D}" type="datetimeFigureOut">
              <a:rPr lang="en-US" smtClean="0"/>
              <a:t>5/28/2015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99496-260D-4592-A01E-5EFCB1942BD7}" type="slidenum">
              <a:rPr lang="en-US" smtClean="0"/>
              <a:t>‹#›</a:t>
            </a:fld>
            <a:endParaRPr lang="en-US"/>
          </a:p>
        </p:txBody>
      </p:sp>
    </p:spTree>
    <p:extLst>
      <p:ext uri="{BB962C8B-B14F-4D97-AF65-F5344CB8AC3E}">
        <p14:creationId xmlns:p14="http://schemas.microsoft.com/office/powerpoint/2010/main" val="111273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5/28/2015 3:33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00892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32623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81299496-260D-4592-A01E-5EFCB1942BD7}" type="slidenum">
              <a:rPr lang="en-US" smtClean="0"/>
              <a:t>6</a:t>
            </a:fld>
            <a:endParaRPr lang="en-US"/>
          </a:p>
        </p:txBody>
      </p:sp>
    </p:spTree>
    <p:extLst>
      <p:ext uri="{BB962C8B-B14F-4D97-AF65-F5344CB8AC3E}">
        <p14:creationId xmlns:p14="http://schemas.microsoft.com/office/powerpoint/2010/main" val="2140781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60046" y="6149922"/>
            <a:ext cx="1383368" cy="296380"/>
          </a:xfrm>
          <a:prstGeom prst="rect">
            <a:avLst/>
          </a:prstGeom>
        </p:spPr>
      </p:pic>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2"/>
                    </a:gs>
                    <a:gs pos="39000">
                      <a:schemeClr val="tx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355949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7">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r="-3"/>
          <a:stretch/>
        </p:blipFill>
        <p:spPr>
          <a:xfrm flipH="1">
            <a:off x="-2" y="0"/>
            <a:ext cx="12192001" cy="6858000"/>
          </a:xfrm>
          <a:prstGeom prst="rect">
            <a:avLst/>
          </a:prstGeom>
        </p:spPr>
      </p:pic>
      <p:sp>
        <p:nvSpPr>
          <p:cNvPr id="13" name="Rectangle 12"/>
          <p:cNvSpPr/>
          <p:nvPr userDrawn="1"/>
        </p:nvSpPr>
        <p:spPr bwMode="gray">
          <a:xfrm>
            <a:off x="269302" y="2084147"/>
            <a:ext cx="7171399" cy="3586208"/>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black">
          <a:xfrm>
            <a:off x="269302" y="2082443"/>
            <a:ext cx="7171399" cy="1794808"/>
          </a:xfrm>
          <a:noFill/>
        </p:spPr>
        <p:txBody>
          <a:bodyPr lIns="146252" tIns="91409" rIns="146252" bIns="91409" anchor="t" anchorCtr="0"/>
          <a:lstStyle>
            <a:lvl1pPr>
              <a:defRPr sz="5196" spc="-99" baseline="0">
                <a:gradFill>
                  <a:gsLst>
                    <a:gs pos="2917">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black">
          <a:xfrm>
            <a:off x="269302" y="3877259"/>
            <a:ext cx="7171399" cy="1789991"/>
          </a:xfrm>
        </p:spPr>
        <p:txBody>
          <a:bodyPr tIns="109688" bIns="109688">
            <a:noAutofit/>
          </a:bodyPr>
          <a:lstStyle>
            <a:lvl1pPr marL="0" indent="0">
              <a:spcBef>
                <a:spcPts val="0"/>
              </a:spcBef>
              <a:buNone/>
              <a:defRPr sz="3235">
                <a:gradFill>
                  <a:gsLst>
                    <a:gs pos="2917">
                      <a:schemeClr val="tx1">
                        <a:lumMod val="50000"/>
                      </a:schemeClr>
                    </a:gs>
                    <a:gs pos="100000">
                      <a:schemeClr val="tx1">
                        <a:lumMod val="50000"/>
                      </a:schemeClr>
                    </a:gs>
                  </a:gsLst>
                  <a:lin ang="5400000" scaled="0"/>
                </a:gradFill>
              </a:defRPr>
            </a:lvl1pPr>
          </a:lstStyle>
          <a:p>
            <a:pPr lvl="0"/>
            <a:r>
              <a:rPr lang="en-US"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3906512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49"/>
            <a:ext cx="12192000" cy="685570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5125" y="5930712"/>
            <a:ext cx="1812954" cy="666978"/>
          </a:xfrm>
          <a:prstGeom prst="rect">
            <a:avLst/>
          </a:prstGeom>
        </p:spPr>
      </p:pic>
      <p:sp>
        <p:nvSpPr>
          <p:cNvPr id="10" name="Rectangle 9"/>
          <p:cNvSpPr/>
          <p:nvPr userDrawn="1"/>
        </p:nvSpPr>
        <p:spPr bwMode="gray">
          <a:xfrm>
            <a:off x="269302" y="1187620"/>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239" y="1187620"/>
            <a:ext cx="7171399" cy="1793108"/>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ltGray">
          <a:xfrm>
            <a:off x="269302" y="2971385"/>
            <a:ext cx="7171399" cy="1794661"/>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31923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49"/>
            <a:ext cx="12192000" cy="6855702"/>
          </a:xfrm>
          <a:prstGeom prst="rect">
            <a:avLst/>
          </a:prstGeom>
        </p:spPr>
      </p:pic>
      <p:sp>
        <p:nvSpPr>
          <p:cNvPr id="10" name="Rectangle 9"/>
          <p:cNvSpPr/>
          <p:nvPr userDrawn="1"/>
        </p:nvSpPr>
        <p:spPr bwMode="gray">
          <a:xfrm>
            <a:off x="269302" y="1187620"/>
            <a:ext cx="7171399" cy="3586208"/>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black">
          <a:xfrm>
            <a:off x="269239" y="1187620"/>
            <a:ext cx="7171399" cy="1793108"/>
          </a:xfrm>
          <a:noFill/>
        </p:spPr>
        <p:txBody>
          <a:bodyPr lIns="146252" tIns="91409" rIns="146252" bIns="91409" anchor="t" anchorCtr="0"/>
          <a:lstStyle>
            <a:lvl1pPr>
              <a:defRPr sz="5784" spc="-99" baseline="0">
                <a:gradFill>
                  <a:gsLst>
                    <a:gs pos="2917">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black">
          <a:xfrm>
            <a:off x="269302" y="2971385"/>
            <a:ext cx="7171399" cy="1794661"/>
          </a:xfrm>
          <a:noFill/>
        </p:spPr>
        <p:txBody>
          <a:bodyPr lIns="146252" tIns="109688" rIns="146252" bIns="109688">
            <a:noAutofit/>
          </a:bodyPr>
          <a:lstStyle>
            <a:lvl1pPr marL="0" indent="0">
              <a:spcBef>
                <a:spcPts val="0"/>
              </a:spcBef>
              <a:buNone/>
              <a:defRPr sz="3235" spc="0" baseline="0">
                <a:gradFill>
                  <a:gsLst>
                    <a:gs pos="2917">
                      <a:schemeClr val="tx1">
                        <a:lumMod val="50000"/>
                      </a:schemeClr>
                    </a:gs>
                    <a:gs pos="100000">
                      <a:schemeClr val="tx1">
                        <a:lumMod val="50000"/>
                      </a:schemeClr>
                    </a:gs>
                  </a:gsLst>
                  <a:lin ang="5400000" scaled="0"/>
                </a:gradFill>
                <a:latin typeface="+mj-lt"/>
              </a:defRPr>
            </a:lvl1pPr>
          </a:lstStyle>
          <a:p>
            <a:pPr lvl="0"/>
            <a:r>
              <a:rPr lang="en-US" dirty="0" smtClean="0"/>
              <a:t>Speaker Name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5125" y="5930712"/>
            <a:ext cx="1812954" cy="666978"/>
          </a:xfrm>
          <a:prstGeom prst="rect">
            <a:avLst/>
          </a:prstGeom>
        </p:spPr>
      </p:pic>
    </p:spTree>
    <p:extLst>
      <p:ext uri="{BB962C8B-B14F-4D97-AF65-F5344CB8AC3E}">
        <p14:creationId xmlns:p14="http://schemas.microsoft.com/office/powerpoint/2010/main" val="2791848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8"/>
            <a:ext cx="9859116" cy="2697988"/>
          </a:xfrm>
          <a:noFill/>
        </p:spPr>
        <p:txBody>
          <a:bodyPr tIns="91409" bIns="9140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52799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chemeClr val="bg1">
                      <a:lumMod val="50000"/>
                    </a:schemeClr>
                  </a:gs>
                  <a:gs pos="100000">
                    <a:schemeClr val="bg1">
                      <a:lumMod val="50000"/>
                    </a:schemeClr>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47799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688072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527191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2089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24419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84479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607605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41993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702691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577924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73812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331744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724780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959399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90568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2179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47763461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4"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43616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526672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4"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414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214086924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55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5454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590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213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0331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80"/>
            <a:ext cx="11653523" cy="2399003"/>
          </a:xfrm>
          <a:prstGeom prst="rect">
            <a:avLst/>
          </a:prstGeom>
        </p:spPr>
        <p:txBody>
          <a:bodyPr/>
          <a:lstStyle>
            <a:lvl1pPr marL="284688" indent="-284688">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9" indent="-275353">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26" indent="-284688">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41" indent="-22401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56" indent="-224015">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47663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777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inAzure_rgb_Wht_S.png"/>
          <p:cNvPicPr>
            <a:picLocks noChangeAspect="1"/>
          </p:cNvPicPr>
          <p:nvPr userDrawn="1"/>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8902" y="6297934"/>
            <a:ext cx="1703189" cy="408657"/>
          </a:xfrm>
          <a:prstGeom prst="rect">
            <a:avLst/>
          </a:prstGeom>
        </p:spPr>
      </p:pic>
      <p:sp>
        <p:nvSpPr>
          <p:cNvPr id="7" name="Slide Number Placeholder 6"/>
          <p:cNvSpPr>
            <a:spLocks noGrp="1"/>
          </p:cNvSpPr>
          <p:nvPr>
            <p:ph type="sldNum" sz="quarter" idx="4"/>
          </p:nvPr>
        </p:nvSpPr>
        <p:spPr>
          <a:xfrm>
            <a:off x="8737029" y="6356803"/>
            <a:ext cx="2844904" cy="364224"/>
          </a:xfrm>
          <a:prstGeom prst="rect">
            <a:avLst/>
          </a:prstGeom>
        </p:spPr>
        <p:txBody>
          <a:bodyPr vert="horz" lIns="91432" tIns="45715" rIns="91432" bIns="45715" rtlCol="0" anchor="ctr"/>
          <a:lstStyle>
            <a:lvl1pPr algn="r">
              <a:defRPr sz="980">
                <a:solidFill>
                  <a:schemeClr val="tx1">
                    <a:tint val="75000"/>
                  </a:schemeClr>
                </a:solidFill>
              </a:defRPr>
            </a:lvl1pPr>
          </a:lstStyle>
          <a:p>
            <a:fld id="{FFB82908-4842-4340-9D73-01C813DDC308}" type="slidenum">
              <a:rPr lang="en-US" smtClean="0"/>
              <a:pPr/>
              <a:t>‹#›</a:t>
            </a:fld>
            <a:endParaRPr lang="en-US" dirty="0"/>
          </a:p>
        </p:txBody>
      </p:sp>
    </p:spTree>
    <p:extLst>
      <p:ext uri="{BB962C8B-B14F-4D97-AF65-F5344CB8AC3E}">
        <p14:creationId xmlns:p14="http://schemas.microsoft.com/office/powerpoint/2010/main" val="38437290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ontact Page">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8" cy="810478"/>
          </a:xfrm>
          <a:prstGeom prst="rect">
            <a:avLst/>
          </a:prstGeom>
          <a:noFill/>
        </p:spPr>
        <p:txBody>
          <a:bodyPr wrap="square" rtlCol="0">
            <a:spAutoFit/>
          </a:bodyPr>
          <a:lstStyle/>
          <a:p>
            <a:pPr defTabSz="914332">
              <a:lnSpc>
                <a:spcPts val="1413"/>
              </a:lnSpc>
            </a:pPr>
            <a:r>
              <a:rPr lang="en-US" sz="1067" dirty="0" smtClean="0">
                <a:solidFill>
                  <a:srgbClr val="000000">
                    <a:lumMod val="50000"/>
                    <a:lumOff val="50000"/>
                  </a:srgbClr>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67" dirty="0">
              <a:solidFill>
                <a:srgbClr val="000000">
                  <a:lumMod val="50000"/>
                  <a:lumOff val="50000"/>
                </a:srgbClr>
              </a:solidFill>
            </a:endParaRPr>
          </a:p>
        </p:txBody>
      </p:sp>
    </p:spTree>
    <p:extLst>
      <p:ext uri="{BB962C8B-B14F-4D97-AF65-F5344CB8AC3E}">
        <p14:creationId xmlns:p14="http://schemas.microsoft.com/office/powerpoint/2010/main" val="544780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678436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4AAD347D-5ACD-4C99-B74B-A9C85AD731AF}" type="datetimeFigureOut">
              <a:rPr lang="en-US" dirty="0"/>
              <a:t>5/28/2015</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424265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1" cy="914544"/>
          </a:xfrm>
          <a:prstGeom prst="rect">
            <a:avLst/>
          </a:prstGeom>
        </p:spPr>
        <p:txBody>
          <a:bodyPr lIns="0" tIns="0" rIns="0" bIns="0" anchor="ctr">
            <a:normAutofit/>
          </a:bodyPr>
          <a:lstStyle>
            <a:lvl1pPr>
              <a:defRPr>
                <a:solidFill>
                  <a:srgbClr val="58D1FF"/>
                </a:solidFill>
                <a:effectLst/>
                <a:latin typeface="Segoe"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535043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9796027F-7875-4030-9381-8BD8C4F21935}" type="datetimeFigureOut">
              <a:rPr lang="en-US" dirty="0"/>
              <a:t>5/28/2015</a:t>
            </a:fld>
            <a:endParaRPr lang="en-US" dirty="0"/>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5292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7949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392960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12695"/>
          <a:stretch/>
        </p:blipFill>
        <p:spPr>
          <a:xfrm>
            <a:off x="1" y="358"/>
            <a:ext cx="12191999" cy="6840232"/>
          </a:xfrm>
          <a:prstGeom prst="rect">
            <a:avLst/>
          </a:prstGeom>
        </p:spPr>
      </p:pic>
      <p:sp>
        <p:nvSpPr>
          <p:cNvPr id="8" name="Rectangle 7"/>
          <p:cNvSpPr/>
          <p:nvPr userDrawn="1"/>
        </p:nvSpPr>
        <p:spPr bwMode="gray">
          <a:xfrm>
            <a:off x="269239" y="1187620"/>
            <a:ext cx="7171399" cy="44827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bwMode="ltGray">
          <a:xfrm>
            <a:off x="269239" y="1187620"/>
            <a:ext cx="7171399" cy="2242047"/>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302" y="3429667"/>
            <a:ext cx="7171399" cy="2240713"/>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7045308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6 ">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
        <p:nvSpPr>
          <p:cNvPr id="12" name="Rectangle 11"/>
          <p:cNvSpPr/>
          <p:nvPr userDrawn="1"/>
        </p:nvSpPr>
        <p:spPr bwMode="gray">
          <a:xfrm>
            <a:off x="269239" y="1187620"/>
            <a:ext cx="7171399" cy="44827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239" y="1187620"/>
            <a:ext cx="7171399" cy="2242047"/>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5" name="Text Placeholder 4"/>
          <p:cNvSpPr>
            <a:spLocks noGrp="1"/>
          </p:cNvSpPr>
          <p:nvPr>
            <p:ph type="body" sz="quarter" idx="12" hasCustomPrompt="1"/>
          </p:nvPr>
        </p:nvSpPr>
        <p:spPr bwMode="ltGray">
          <a:xfrm>
            <a:off x="269302" y="3429667"/>
            <a:ext cx="7171399" cy="2240713"/>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543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6 ">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2" name="Rectangle 11"/>
          <p:cNvSpPr/>
          <p:nvPr userDrawn="1"/>
        </p:nvSpPr>
        <p:spPr bwMode="gray">
          <a:xfrm>
            <a:off x="269302" y="1187620"/>
            <a:ext cx="7171399" cy="4482760"/>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black">
          <a:xfrm>
            <a:off x="269239" y="1187625"/>
            <a:ext cx="7171399" cy="2205807"/>
          </a:xfrm>
          <a:noFill/>
        </p:spPr>
        <p:txBody>
          <a:bodyPr lIns="146252" tIns="91409" rIns="146252" bIns="91409" anchor="t" anchorCtr="0"/>
          <a:lstStyle>
            <a:lvl1pPr>
              <a:defRPr sz="5784" spc="-99" baseline="0">
                <a:gradFill>
                  <a:gsLst>
                    <a:gs pos="0">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5" name="Text Placeholder 4"/>
          <p:cNvSpPr>
            <a:spLocks noGrp="1"/>
          </p:cNvSpPr>
          <p:nvPr>
            <p:ph type="body" sz="quarter" idx="12" hasCustomPrompt="1"/>
          </p:nvPr>
        </p:nvSpPr>
        <p:spPr bwMode="black">
          <a:xfrm>
            <a:off x="269302" y="3415441"/>
            <a:ext cx="7171399" cy="2232935"/>
          </a:xfrm>
          <a:noFill/>
        </p:spPr>
        <p:txBody>
          <a:bodyPr lIns="146252" tIns="109688" rIns="146252" bIns="109688">
            <a:noAutofit/>
          </a:bodyPr>
          <a:lstStyle>
            <a:lvl1pPr marL="0" indent="0">
              <a:spcBef>
                <a:spcPts val="0"/>
              </a:spcBef>
              <a:buNone/>
              <a:defRPr sz="3235" spc="0" baseline="0">
                <a:gradFill>
                  <a:gsLst>
                    <a:gs pos="0">
                      <a:schemeClr val="tx1">
                        <a:lumMod val="50000"/>
                      </a:schemeClr>
                    </a:gs>
                    <a:gs pos="100000">
                      <a:schemeClr val="tx1">
                        <a:lumMod val="50000"/>
                      </a:schemeClr>
                    </a:gs>
                  </a:gsLst>
                  <a:lin ang="5400000" scaled="0"/>
                </a:gradFill>
                <a:latin typeface="+mj-lt"/>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2204078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r="-3"/>
          <a:stretch/>
        </p:blipFill>
        <p:spPr>
          <a:xfrm flipH="1">
            <a:off x="-2" y="0"/>
            <a:ext cx="12192001" cy="6858000"/>
          </a:xfrm>
          <a:prstGeom prst="rect">
            <a:avLst/>
          </a:prstGeom>
        </p:spPr>
      </p:pic>
      <p:sp>
        <p:nvSpPr>
          <p:cNvPr id="13" name="Rectangle 12"/>
          <p:cNvSpPr/>
          <p:nvPr userDrawn="1"/>
        </p:nvSpPr>
        <p:spPr bwMode="gray">
          <a:xfrm>
            <a:off x="269302" y="2084147"/>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302" y="2082443"/>
            <a:ext cx="7171399" cy="1794808"/>
          </a:xfrm>
          <a:noFill/>
        </p:spPr>
        <p:txBody>
          <a:bodyPr lIns="146252" tIns="91409" rIns="146252" bIns="91409" anchor="t" anchorCtr="0"/>
          <a:lstStyle>
            <a:lvl1pPr>
              <a:defRPr sz="5196" spc="-99"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ltGray">
          <a:xfrm>
            <a:off x="269302" y="3877259"/>
            <a:ext cx="7171399" cy="1789991"/>
          </a:xfrm>
        </p:spPr>
        <p:txBody>
          <a:bodyPr tIns="109688" bIns="109688">
            <a:noAutofit/>
          </a:bodyPr>
          <a:lstStyle>
            <a:lvl1pPr marL="0" indent="0">
              <a:spcBef>
                <a:spcPts val="0"/>
              </a:spcBef>
              <a:buNone/>
              <a:defRPr sz="3235">
                <a:gradFill>
                  <a:gsLst>
                    <a:gs pos="1250">
                      <a:srgbClr val="FFFFFF"/>
                    </a:gs>
                    <a:gs pos="99000">
                      <a:srgbClr val="FFFFFF"/>
                    </a:gs>
                  </a:gsLst>
                  <a:lin ang="5400000" scaled="0"/>
                </a:gradFill>
              </a:defRPr>
            </a:lvl1pPr>
          </a:lstStyle>
          <a:p>
            <a:pPr lvl="0"/>
            <a:r>
              <a:rPr lang="en-US"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2982267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252" tIns="91409" rIns="146252" bIns="9140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80"/>
            <a:ext cx="11653520" cy="2021791"/>
          </a:xfrm>
          <a:prstGeom prst="rect">
            <a:avLst/>
          </a:prstGeom>
        </p:spPr>
        <p:txBody>
          <a:bodyPr vert="horz" wrap="square" lIns="146252" tIns="91409" rIns="146252" bIns="91409"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7162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 id="2147483735" r:id="rId41"/>
    <p:sldLayoutId id="2147483736" r:id="rId42"/>
    <p:sldLayoutId id="2147483737" r:id="rId43"/>
  </p:sldLayoutIdLst>
  <p:transition>
    <p:fade/>
  </p:transition>
  <p:timing>
    <p:tnLst>
      <p:par>
        <p:cTn id="1" dur="indefinite" restart="never" nodeType="tmRoot"/>
      </p:par>
    </p:tnLst>
  </p:timing>
  <p:hf hdr="0" ftr="0" dt="0"/>
  <p:txStyles>
    <p:titleStyle>
      <a:lvl1pPr algn="l" defTabSz="914036" rtl="0" eaLnBrk="1" latinLnBrk="0" hangingPunct="1">
        <a:lnSpc>
          <a:spcPct val="90000"/>
        </a:lnSpc>
        <a:spcBef>
          <a:spcPct val="0"/>
        </a:spcBef>
        <a:buNone/>
        <a:defRPr lang="en-US" sz="5196"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23" marR="0" indent="-336023" algn="l" defTabSz="914036"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484" marR="0" indent="-236460" algn="l" defTabSz="91403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5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8069"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8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9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61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7635"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4654"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4036" rtl="0" eaLnBrk="1" latinLnBrk="0" hangingPunct="1">
        <a:defRPr sz="1765" kern="1200">
          <a:solidFill>
            <a:schemeClr val="tx1"/>
          </a:solidFill>
          <a:latin typeface="+mn-lt"/>
          <a:ea typeface="+mn-ea"/>
          <a:cs typeface="+mn-cs"/>
        </a:defRPr>
      </a:lvl1pPr>
      <a:lvl2pPr marL="457019" algn="l" defTabSz="914036" rtl="0" eaLnBrk="1" latinLnBrk="0" hangingPunct="1">
        <a:defRPr sz="1765" kern="1200">
          <a:solidFill>
            <a:schemeClr val="tx1"/>
          </a:solidFill>
          <a:latin typeface="+mn-lt"/>
          <a:ea typeface="+mn-ea"/>
          <a:cs typeface="+mn-cs"/>
        </a:defRPr>
      </a:lvl2pPr>
      <a:lvl3pPr marL="914036" algn="l" defTabSz="914036" rtl="0" eaLnBrk="1" latinLnBrk="0" hangingPunct="1">
        <a:defRPr sz="1765" kern="1200">
          <a:solidFill>
            <a:schemeClr val="tx1"/>
          </a:solidFill>
          <a:latin typeface="+mn-lt"/>
          <a:ea typeface="+mn-ea"/>
          <a:cs typeface="+mn-cs"/>
        </a:defRPr>
      </a:lvl3pPr>
      <a:lvl4pPr marL="1371054" algn="l" defTabSz="914036" rtl="0" eaLnBrk="1" latinLnBrk="0" hangingPunct="1">
        <a:defRPr sz="1765" kern="1200">
          <a:solidFill>
            <a:schemeClr val="tx1"/>
          </a:solidFill>
          <a:latin typeface="+mn-lt"/>
          <a:ea typeface="+mn-ea"/>
          <a:cs typeface="+mn-cs"/>
        </a:defRPr>
      </a:lvl4pPr>
      <a:lvl5pPr marL="1828070" algn="l" defTabSz="914036" rtl="0" eaLnBrk="1" latinLnBrk="0" hangingPunct="1">
        <a:defRPr sz="1765" kern="1200">
          <a:solidFill>
            <a:schemeClr val="tx1"/>
          </a:solidFill>
          <a:latin typeface="+mn-lt"/>
          <a:ea typeface="+mn-ea"/>
          <a:cs typeface="+mn-cs"/>
        </a:defRPr>
      </a:lvl5pPr>
      <a:lvl6pPr marL="2285090" algn="l" defTabSz="914036" rtl="0" eaLnBrk="1" latinLnBrk="0" hangingPunct="1">
        <a:defRPr sz="1765" kern="1200">
          <a:solidFill>
            <a:schemeClr val="tx1"/>
          </a:solidFill>
          <a:latin typeface="+mn-lt"/>
          <a:ea typeface="+mn-ea"/>
          <a:cs typeface="+mn-cs"/>
        </a:defRPr>
      </a:lvl6pPr>
      <a:lvl7pPr marL="2742107" algn="l" defTabSz="914036" rtl="0" eaLnBrk="1" latinLnBrk="0" hangingPunct="1">
        <a:defRPr sz="1765" kern="1200">
          <a:solidFill>
            <a:schemeClr val="tx1"/>
          </a:solidFill>
          <a:latin typeface="+mn-lt"/>
          <a:ea typeface="+mn-ea"/>
          <a:cs typeface="+mn-cs"/>
        </a:defRPr>
      </a:lvl7pPr>
      <a:lvl8pPr marL="3199126" algn="l" defTabSz="914036" rtl="0" eaLnBrk="1" latinLnBrk="0" hangingPunct="1">
        <a:defRPr sz="1765" kern="1200">
          <a:solidFill>
            <a:schemeClr val="tx1"/>
          </a:solidFill>
          <a:latin typeface="+mn-lt"/>
          <a:ea typeface="+mn-ea"/>
          <a:cs typeface="+mn-cs"/>
        </a:defRPr>
      </a:lvl8pPr>
      <a:lvl9pPr marL="3656145" algn="l" defTabSz="91403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8" name="Title 3"/>
          <p:cNvSpPr>
            <a:spLocks noGrp="1"/>
          </p:cNvSpPr>
          <p:nvPr>
            <p:ph type="title"/>
          </p:nvPr>
        </p:nvSpPr>
        <p:spPr>
          <a:xfrm>
            <a:off x="269303" y="2084379"/>
            <a:ext cx="6959160" cy="2796643"/>
          </a:xfrm>
        </p:spPr>
        <p:txBody>
          <a:bodyPr/>
          <a:lstStyle/>
          <a:p>
            <a:r>
              <a:rPr lang="en-US" sz="4800" smtClean="0"/>
              <a:t>Azure Machine </a:t>
            </a:r>
            <a:r>
              <a:rPr lang="en-US" sz="4800" dirty="0" smtClean="0"/>
              <a:t>Learning</a:t>
            </a:r>
            <a:endParaRPr lang="en-US" sz="48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353" y="2893889"/>
            <a:ext cx="2334174" cy="2334174"/>
          </a:xfrm>
          <a:prstGeom prst="rect">
            <a:avLst/>
          </a:prstGeom>
        </p:spPr>
      </p:pic>
    </p:spTree>
    <p:extLst>
      <p:ext uri="{BB962C8B-B14F-4D97-AF65-F5344CB8AC3E}">
        <p14:creationId xmlns:p14="http://schemas.microsoft.com/office/powerpoint/2010/main" val="1175440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85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6"/>
            <a:ext cx="11653523" cy="2008436"/>
          </a:xfrm>
        </p:spPr>
        <p:txBody>
          <a:bodyPr/>
          <a:lstStyle/>
          <a:p>
            <a:r>
              <a:rPr lang="zh-TW" altLang="en-US" dirty="0"/>
              <a:t>什麼是 </a:t>
            </a:r>
            <a:r>
              <a:rPr lang="en-US" altLang="zh-TW" dirty="0"/>
              <a:t>Machine Learning</a:t>
            </a:r>
          </a:p>
          <a:p>
            <a:r>
              <a:rPr lang="zh-TW" altLang="en-US" dirty="0"/>
              <a:t>為什麼要使用 </a:t>
            </a:r>
            <a:r>
              <a:rPr lang="en-US" altLang="zh-TW" dirty="0"/>
              <a:t>Azure Machine Learning</a:t>
            </a:r>
          </a:p>
          <a:p>
            <a:r>
              <a:rPr lang="zh-TW" altLang="en-US" dirty="0"/>
              <a:t>如何使用 </a:t>
            </a:r>
            <a:r>
              <a:rPr lang="en-US" altLang="zh-TW" dirty="0"/>
              <a:t>Azure Machine </a:t>
            </a:r>
            <a:r>
              <a:rPr lang="en-US" altLang="zh-TW" dirty="0" smtClean="0"/>
              <a:t>Learning</a:t>
            </a:r>
          </a:p>
        </p:txBody>
      </p:sp>
      <p:sp>
        <p:nvSpPr>
          <p:cNvPr id="4" name="Title 3"/>
          <p:cNvSpPr>
            <a:spLocks noGrp="1"/>
          </p:cNvSpPr>
          <p:nvPr>
            <p:ph type="title"/>
          </p:nvPr>
        </p:nvSpPr>
        <p:spPr/>
        <p:txBody>
          <a:bodyPr/>
          <a:lstStyle/>
          <a:p>
            <a:r>
              <a:rPr lang="zh-TW" altLang="en-US" dirty="0" smtClean="0"/>
              <a:t>課程大綱</a:t>
            </a:r>
            <a:endParaRPr lang="zh-TW" altLang="en-US" dirty="0"/>
          </a:p>
        </p:txBody>
      </p:sp>
    </p:spTree>
    <p:extLst>
      <p:ext uri="{BB962C8B-B14F-4D97-AF65-F5344CB8AC3E}">
        <p14:creationId xmlns:p14="http://schemas.microsoft.com/office/powerpoint/2010/main" val="24837899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6"/>
            <a:ext cx="11653523" cy="4411530"/>
          </a:xfrm>
        </p:spPr>
        <p:txBody>
          <a:bodyPr/>
          <a:lstStyle/>
          <a:p>
            <a:r>
              <a:rPr lang="zh-TW" altLang="en-US" dirty="0" smtClean="0"/>
              <a:t>維基百科：</a:t>
            </a:r>
            <a:r>
              <a:rPr lang="en-US" altLang="zh-TW" dirty="0"/>
              <a:t>Machine learning is a scientific discipline that explores the construction and study of algorithms that can </a:t>
            </a:r>
            <a:r>
              <a:rPr lang="en-US" altLang="zh-TW" b="1" dirty="0"/>
              <a:t>learn from data</a:t>
            </a:r>
            <a:r>
              <a:rPr lang="en-US" altLang="zh-TW" dirty="0" smtClean="0"/>
              <a:t>.</a:t>
            </a:r>
          </a:p>
          <a:p>
            <a:r>
              <a:rPr lang="zh-TW" altLang="en-US" dirty="0" smtClean="0"/>
              <a:t>常見的學習問題：</a:t>
            </a:r>
            <a:endParaRPr lang="en-US" altLang="zh-TW" dirty="0" smtClean="0"/>
          </a:p>
          <a:p>
            <a:pPr lvl="1"/>
            <a:r>
              <a:rPr lang="en-US" altLang="zh-TW" dirty="0" smtClean="0"/>
              <a:t>Classification</a:t>
            </a:r>
          </a:p>
          <a:p>
            <a:pPr lvl="1"/>
            <a:r>
              <a:rPr lang="en-US" altLang="zh-TW" dirty="0" smtClean="0"/>
              <a:t>Clustering</a:t>
            </a:r>
          </a:p>
          <a:p>
            <a:pPr lvl="1"/>
            <a:r>
              <a:rPr lang="en-US" altLang="zh-TW" dirty="0" smtClean="0"/>
              <a:t>Regression</a:t>
            </a:r>
          </a:p>
          <a:p>
            <a:pPr lvl="1"/>
            <a:r>
              <a:rPr lang="en-US" altLang="zh-TW" dirty="0" smtClean="0"/>
              <a:t>Density estimation</a:t>
            </a:r>
          </a:p>
          <a:p>
            <a:pPr lvl="1"/>
            <a:r>
              <a:rPr lang="en-US" altLang="zh-TW" dirty="0" smtClean="0"/>
              <a:t>Dimensionality Reduction</a:t>
            </a:r>
            <a:endParaRPr lang="en-US" altLang="zh-TW" dirty="0"/>
          </a:p>
        </p:txBody>
      </p:sp>
      <p:sp>
        <p:nvSpPr>
          <p:cNvPr id="3" name="Title 2"/>
          <p:cNvSpPr>
            <a:spLocks noGrp="1"/>
          </p:cNvSpPr>
          <p:nvPr>
            <p:ph type="title"/>
          </p:nvPr>
        </p:nvSpPr>
        <p:spPr/>
        <p:txBody>
          <a:bodyPr/>
          <a:lstStyle/>
          <a:p>
            <a:r>
              <a:rPr lang="zh-TW" altLang="en-US" dirty="0" smtClean="0"/>
              <a:t>機器學習（</a:t>
            </a:r>
            <a:r>
              <a:rPr lang="en-US" altLang="zh-TW" dirty="0" smtClean="0"/>
              <a:t>Machine Learning</a:t>
            </a:r>
            <a:r>
              <a:rPr lang="zh-TW" altLang="en-US" dirty="0" smtClean="0"/>
              <a:t>）</a:t>
            </a:r>
            <a:endParaRPr lang="zh-TW" altLang="en-US" dirty="0"/>
          </a:p>
        </p:txBody>
      </p:sp>
      <p:pic>
        <p:nvPicPr>
          <p:cNvPr id="4" name="Picture 2" descr="Scatterplot featuring a linear support vector machine's decision boundary (dashed 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3329" y="2865120"/>
            <a:ext cx="2547172" cy="19103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pload.wikimedia.org/wikipedia/commons/thumb/c/c8/Cluster-2.svg/601px-Cluster-2.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019" y="4984953"/>
            <a:ext cx="2265115" cy="1515103"/>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4"/>
          <p:cNvSpPr txBox="1"/>
          <p:nvPr/>
        </p:nvSpPr>
        <p:spPr>
          <a:xfrm>
            <a:off x="6435516" y="4815676"/>
            <a:ext cx="1322798" cy="338554"/>
          </a:xfrm>
          <a:prstGeom prst="rect">
            <a:avLst/>
          </a:prstGeom>
          <a:noFill/>
        </p:spPr>
        <p:txBody>
          <a:bodyPr wrap="none" rtlCol="0">
            <a:spAutoFit/>
          </a:bodyPr>
          <a:lstStyle/>
          <a:p>
            <a:r>
              <a:rPr lang="en-US" altLang="zh-TW" sz="1600" dirty="0" smtClean="0"/>
              <a:t>classification</a:t>
            </a:r>
            <a:endParaRPr lang="zh-TW" altLang="en-US" sz="1600" dirty="0"/>
          </a:p>
        </p:txBody>
      </p:sp>
      <p:sp>
        <p:nvSpPr>
          <p:cNvPr id="7" name="文字方塊 7"/>
          <p:cNvSpPr txBox="1"/>
          <p:nvPr/>
        </p:nvSpPr>
        <p:spPr>
          <a:xfrm>
            <a:off x="8123021" y="6429699"/>
            <a:ext cx="1063112" cy="338554"/>
          </a:xfrm>
          <a:prstGeom prst="rect">
            <a:avLst/>
          </a:prstGeom>
          <a:noFill/>
        </p:spPr>
        <p:txBody>
          <a:bodyPr wrap="none" rtlCol="0">
            <a:spAutoFit/>
          </a:bodyPr>
          <a:lstStyle/>
          <a:p>
            <a:r>
              <a:rPr lang="en-US" altLang="zh-TW" sz="1600" dirty="0" smtClean="0"/>
              <a:t>clustering</a:t>
            </a:r>
            <a:endParaRPr lang="zh-TW" altLang="en-US" sz="1600" dirty="0"/>
          </a:p>
        </p:txBody>
      </p:sp>
      <p:pic>
        <p:nvPicPr>
          <p:cNvPr id="8" name="Picture 2" descr="Linear regressio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84684" y="2744701"/>
            <a:ext cx="2791345" cy="1841779"/>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9"/>
          <p:cNvSpPr txBox="1"/>
          <p:nvPr/>
        </p:nvSpPr>
        <p:spPr>
          <a:xfrm>
            <a:off x="9582001" y="4622043"/>
            <a:ext cx="1796710" cy="338554"/>
          </a:xfrm>
          <a:prstGeom prst="rect">
            <a:avLst/>
          </a:prstGeom>
          <a:noFill/>
        </p:spPr>
        <p:txBody>
          <a:bodyPr wrap="none" rtlCol="0">
            <a:spAutoFit/>
          </a:bodyPr>
          <a:lstStyle/>
          <a:p>
            <a:r>
              <a:rPr lang="en-US" altLang="zh-TW" sz="1600" dirty="0" smtClean="0"/>
              <a:t>(linear) regression</a:t>
            </a:r>
            <a:endParaRPr lang="zh-TW" altLang="en-US" sz="1600" dirty="0"/>
          </a:p>
        </p:txBody>
      </p:sp>
    </p:spTree>
    <p:extLst>
      <p:ext uri="{BB962C8B-B14F-4D97-AF65-F5344CB8AC3E}">
        <p14:creationId xmlns:p14="http://schemas.microsoft.com/office/powerpoint/2010/main" val="22378578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為什麼需要機器學習</a:t>
            </a:r>
            <a:endParaRPr lang="zh-TW" altLang="en-US" dirty="0"/>
          </a:p>
        </p:txBody>
      </p:sp>
      <p:sp>
        <p:nvSpPr>
          <p:cNvPr id="3" name="Content Placeholder 2"/>
          <p:cNvSpPr>
            <a:spLocks noGrp="1"/>
          </p:cNvSpPr>
          <p:nvPr>
            <p:ph idx="4294967295"/>
          </p:nvPr>
        </p:nvSpPr>
        <p:spPr>
          <a:xfrm>
            <a:off x="560798" y="1482812"/>
            <a:ext cx="11079822" cy="4773404"/>
          </a:xfrm>
        </p:spPr>
        <p:txBody>
          <a:bodyPr>
            <a:normAutofit/>
          </a:bodyPr>
          <a:lstStyle/>
          <a:p>
            <a:r>
              <a:rPr lang="zh-TW" altLang="en-US" dirty="0" smtClean="0">
                <a:solidFill>
                  <a:schemeClr val="tx1"/>
                </a:solidFill>
              </a:rPr>
              <a:t>從資料中找出商業價值</a:t>
            </a:r>
            <a:endParaRPr lang="en-US" altLang="zh-TW" dirty="0" smtClean="0">
              <a:solidFill>
                <a:schemeClr val="tx1"/>
              </a:solidFill>
            </a:endParaRPr>
          </a:p>
          <a:p>
            <a:r>
              <a:rPr lang="zh-TW" altLang="en-US" b="1" dirty="0" smtClean="0">
                <a:solidFill>
                  <a:schemeClr val="tx1"/>
                </a:solidFill>
              </a:rPr>
              <a:t>預測</a:t>
            </a:r>
            <a:r>
              <a:rPr lang="zh-TW" altLang="en-US" dirty="0" smtClean="0">
                <a:solidFill>
                  <a:schemeClr val="tx1"/>
                </a:solidFill>
              </a:rPr>
              <a:t>使用者行為來調整商業行為</a:t>
            </a:r>
            <a:endParaRPr lang="en-US" altLang="zh-TW" dirty="0" smtClean="0">
              <a:solidFill>
                <a:schemeClr val="tx1"/>
              </a:solidFill>
            </a:endParaRPr>
          </a:p>
          <a:p>
            <a:pPr lvl="1"/>
            <a:r>
              <a:rPr lang="zh-TW" altLang="en-US" dirty="0" smtClean="0">
                <a:solidFill>
                  <a:schemeClr val="tx1"/>
                </a:solidFill>
              </a:rPr>
              <a:t>根據用戶喜好推薦商品</a:t>
            </a:r>
            <a:endParaRPr lang="en-US" altLang="zh-TW" dirty="0" smtClean="0">
              <a:solidFill>
                <a:schemeClr val="tx1"/>
              </a:solidFill>
            </a:endParaRPr>
          </a:p>
          <a:p>
            <a:pPr lvl="1"/>
            <a:r>
              <a:rPr lang="zh-TW" altLang="en-US" dirty="0">
                <a:solidFill>
                  <a:schemeClr val="tx1"/>
                </a:solidFill>
              </a:rPr>
              <a:t>預測機器損壞的</a:t>
            </a:r>
            <a:r>
              <a:rPr lang="zh-TW" altLang="en-US" dirty="0" smtClean="0">
                <a:solidFill>
                  <a:schemeClr val="tx1"/>
                </a:solidFill>
              </a:rPr>
              <a:t>時間</a:t>
            </a:r>
            <a:endParaRPr lang="en-US" altLang="zh-TW" dirty="0" smtClean="0">
              <a:solidFill>
                <a:schemeClr val="tx1"/>
              </a:solidFill>
            </a:endParaRPr>
          </a:p>
          <a:p>
            <a:r>
              <a:rPr lang="zh-TW" altLang="en-US" dirty="0" smtClean="0">
                <a:solidFill>
                  <a:schemeClr val="tx1"/>
                </a:solidFill>
              </a:rPr>
              <a:t>自動</a:t>
            </a:r>
            <a:r>
              <a:rPr lang="zh-TW" altLang="en-US" b="1" dirty="0" smtClean="0">
                <a:solidFill>
                  <a:schemeClr val="tx1"/>
                </a:solidFill>
              </a:rPr>
              <a:t>分類</a:t>
            </a:r>
            <a:endParaRPr lang="en-US" altLang="zh-TW" b="1" dirty="0" smtClean="0">
              <a:solidFill>
                <a:schemeClr val="tx1"/>
              </a:solidFill>
            </a:endParaRPr>
          </a:p>
          <a:p>
            <a:pPr lvl="1"/>
            <a:r>
              <a:rPr lang="zh-TW" altLang="en-US" dirty="0" smtClean="0">
                <a:solidFill>
                  <a:schemeClr val="tx1"/>
                </a:solidFill>
              </a:rPr>
              <a:t>判斷信件是否為垃圾郵件</a:t>
            </a:r>
            <a:endParaRPr lang="en-US" altLang="zh-TW" dirty="0" smtClean="0">
              <a:solidFill>
                <a:schemeClr val="tx1"/>
              </a:solidFill>
            </a:endParaRPr>
          </a:p>
          <a:p>
            <a:r>
              <a:rPr lang="zh-TW" altLang="en-US" b="1" dirty="0" smtClean="0">
                <a:solidFill>
                  <a:schemeClr val="tx1"/>
                </a:solidFill>
              </a:rPr>
              <a:t>分群</a:t>
            </a:r>
            <a:endParaRPr lang="en-US" altLang="zh-TW" b="1" dirty="0" smtClean="0">
              <a:solidFill>
                <a:schemeClr val="tx1"/>
              </a:solidFill>
            </a:endParaRPr>
          </a:p>
          <a:p>
            <a:pPr lvl="1"/>
            <a:r>
              <a:rPr lang="zh-TW" altLang="en-US" dirty="0" smtClean="0">
                <a:solidFill>
                  <a:schemeClr val="tx1"/>
                </a:solidFill>
              </a:rPr>
              <a:t>找出性格相近的朋友</a:t>
            </a:r>
            <a:endParaRPr lang="en-US" altLang="zh-TW" dirty="0" smtClean="0">
              <a:solidFill>
                <a:schemeClr val="tx1"/>
              </a:solidFill>
            </a:endParaRPr>
          </a:p>
          <a:p>
            <a:pPr lvl="1"/>
            <a:endParaRPr lang="en-US" altLang="zh-TW" dirty="0" smtClean="0">
              <a:solidFill>
                <a:schemeClr val="tx1"/>
              </a:solidFill>
            </a:endParaRPr>
          </a:p>
        </p:txBody>
      </p:sp>
      <p:pic>
        <p:nvPicPr>
          <p:cNvPr id="2050" name="Picture 2" descr="http://azure.microsoft.com/images/shared/machine-learning/thumb/flight-del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080" y="1654952"/>
            <a:ext cx="2809875"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7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為什麼要使用 </a:t>
            </a:r>
            <a:r>
              <a:rPr lang="en-US" altLang="zh-TW" dirty="0" smtClean="0"/>
              <a:t>Azure Machine Learning</a:t>
            </a:r>
            <a:endParaRPr lang="zh-TW" altLang="en-US" dirty="0"/>
          </a:p>
        </p:txBody>
      </p:sp>
      <p:sp>
        <p:nvSpPr>
          <p:cNvPr id="3" name="內容版面配置區 2"/>
          <p:cNvSpPr>
            <a:spLocks noGrp="1"/>
          </p:cNvSpPr>
          <p:nvPr>
            <p:ph idx="4294967295"/>
          </p:nvPr>
        </p:nvSpPr>
        <p:spPr>
          <a:xfrm>
            <a:off x="560798" y="1482812"/>
            <a:ext cx="11079822" cy="3681546"/>
          </a:xfrm>
        </p:spPr>
        <p:txBody>
          <a:bodyPr>
            <a:normAutofit/>
          </a:bodyPr>
          <a:lstStyle/>
          <a:p>
            <a:r>
              <a:rPr lang="zh-TW" altLang="en-US" sz="3200" dirty="0" smtClean="0">
                <a:solidFill>
                  <a:schemeClr val="tx1"/>
                </a:solidFill>
                <a:latin typeface="+mn-ea"/>
              </a:rPr>
              <a:t>資料科學家不必自己從頭開始撰寫程式</a:t>
            </a:r>
            <a:endParaRPr lang="en-US" altLang="zh-TW" sz="3200" dirty="0" smtClean="0">
              <a:solidFill>
                <a:schemeClr val="tx1"/>
              </a:solidFill>
              <a:latin typeface="+mn-ea"/>
            </a:endParaRPr>
          </a:p>
          <a:p>
            <a:pPr lvl="1"/>
            <a:r>
              <a:rPr lang="zh-TW" altLang="en-US" sz="2800" dirty="0" smtClean="0">
                <a:solidFill>
                  <a:schemeClr val="tx1"/>
                </a:solidFill>
                <a:latin typeface="+mn-ea"/>
              </a:rPr>
              <a:t>仍可自行撰寫 </a:t>
            </a:r>
            <a:r>
              <a:rPr lang="en-US" altLang="zh-TW" sz="2800" dirty="0" smtClean="0">
                <a:solidFill>
                  <a:schemeClr val="tx1"/>
                </a:solidFill>
                <a:latin typeface="+mn-ea"/>
              </a:rPr>
              <a:t>Python / R script </a:t>
            </a:r>
            <a:r>
              <a:rPr lang="zh-TW" altLang="en-US" sz="2800" dirty="0" smtClean="0">
                <a:solidFill>
                  <a:schemeClr val="tx1"/>
                </a:solidFill>
                <a:latin typeface="+mn-ea"/>
              </a:rPr>
              <a:t>客製化部份操作</a:t>
            </a:r>
            <a:endParaRPr lang="en-US" altLang="zh-TW" sz="2800" dirty="0" smtClean="0">
              <a:solidFill>
                <a:schemeClr val="tx1"/>
              </a:solidFill>
              <a:latin typeface="+mn-ea"/>
            </a:endParaRPr>
          </a:p>
          <a:p>
            <a:r>
              <a:rPr lang="zh-TW" altLang="en-US" sz="3200" dirty="0" smtClean="0">
                <a:solidFill>
                  <a:schemeClr val="tx1"/>
                </a:solidFill>
                <a:latin typeface="+mn-ea"/>
              </a:rPr>
              <a:t>運用 </a:t>
            </a:r>
            <a:r>
              <a:rPr lang="en-US" altLang="zh-TW" sz="3200" dirty="0" smtClean="0">
                <a:solidFill>
                  <a:schemeClr val="tx1"/>
                </a:solidFill>
                <a:latin typeface="+mn-ea"/>
              </a:rPr>
              <a:t>Microsoft Azure </a:t>
            </a:r>
            <a:r>
              <a:rPr lang="zh-TW" altLang="en-US" sz="3200" dirty="0" smtClean="0">
                <a:solidFill>
                  <a:schemeClr val="tx1"/>
                </a:solidFill>
                <a:latin typeface="+mn-ea"/>
              </a:rPr>
              <a:t>的</a:t>
            </a:r>
            <a:r>
              <a:rPr lang="zh-TW" altLang="en-US" sz="3200" b="1" dirty="0" smtClean="0">
                <a:solidFill>
                  <a:schemeClr val="tx1"/>
                </a:solidFill>
                <a:latin typeface="+mn-ea"/>
              </a:rPr>
              <a:t>基礎建設</a:t>
            </a:r>
            <a:r>
              <a:rPr lang="zh-TW" altLang="en-US" sz="3200" dirty="0" smtClean="0">
                <a:solidFill>
                  <a:schemeClr val="tx1"/>
                </a:solidFill>
                <a:latin typeface="+mn-ea"/>
              </a:rPr>
              <a:t>處理巨量資料</a:t>
            </a:r>
            <a:endParaRPr lang="en-US" altLang="zh-TW" sz="3200" dirty="0" smtClean="0">
              <a:solidFill>
                <a:schemeClr val="tx1"/>
              </a:solidFill>
              <a:latin typeface="+mn-ea"/>
            </a:endParaRPr>
          </a:p>
          <a:p>
            <a:pPr lvl="1"/>
            <a:r>
              <a:rPr lang="zh-TW" altLang="en-US" sz="2800" dirty="0" smtClean="0">
                <a:solidFill>
                  <a:schemeClr val="tx1"/>
                </a:solidFill>
                <a:latin typeface="+mn-ea"/>
              </a:rPr>
              <a:t>已由 </a:t>
            </a:r>
            <a:r>
              <a:rPr lang="en-US" altLang="zh-TW" sz="2800" dirty="0" smtClean="0">
                <a:solidFill>
                  <a:schemeClr val="tx1"/>
                </a:solidFill>
                <a:latin typeface="+mn-ea"/>
              </a:rPr>
              <a:t>XBOX Live</a:t>
            </a:r>
            <a:r>
              <a:rPr lang="zh-TW" altLang="en-US" sz="2800" dirty="0" smtClean="0">
                <a:solidFill>
                  <a:schemeClr val="tx1"/>
                </a:solidFill>
                <a:latin typeface="+mn-ea"/>
              </a:rPr>
              <a:t>、</a:t>
            </a:r>
            <a:r>
              <a:rPr lang="en-US" altLang="zh-TW" sz="2800" dirty="0" smtClean="0">
                <a:solidFill>
                  <a:schemeClr val="tx1"/>
                </a:solidFill>
                <a:latin typeface="+mn-ea"/>
              </a:rPr>
              <a:t>Microsoft Research </a:t>
            </a:r>
            <a:r>
              <a:rPr lang="zh-TW" altLang="en-US" sz="2800" dirty="0" smtClean="0">
                <a:solidFill>
                  <a:schemeClr val="tx1"/>
                </a:solidFill>
                <a:latin typeface="+mn-ea"/>
              </a:rPr>
              <a:t>及 </a:t>
            </a:r>
            <a:r>
              <a:rPr lang="en-US" altLang="zh-TW" sz="2800" dirty="0" smtClean="0">
                <a:solidFill>
                  <a:schemeClr val="tx1"/>
                </a:solidFill>
                <a:latin typeface="+mn-ea"/>
              </a:rPr>
              <a:t>Bing </a:t>
            </a:r>
            <a:r>
              <a:rPr lang="zh-TW" altLang="en-US" sz="2800" dirty="0" smtClean="0">
                <a:solidFill>
                  <a:schemeClr val="tx1"/>
                </a:solidFill>
                <a:latin typeface="+mn-ea"/>
              </a:rPr>
              <a:t>驗證</a:t>
            </a:r>
            <a:endParaRPr lang="en-US" altLang="zh-TW" sz="2800" dirty="0" smtClean="0">
              <a:solidFill>
                <a:schemeClr val="tx1"/>
              </a:solidFill>
              <a:latin typeface="+mn-ea"/>
            </a:endParaRPr>
          </a:p>
          <a:p>
            <a:pPr lvl="1"/>
            <a:r>
              <a:rPr lang="zh-TW" altLang="en-US" sz="2800" dirty="0" smtClean="0">
                <a:solidFill>
                  <a:schemeClr val="tx1"/>
                </a:solidFill>
                <a:latin typeface="+mn-ea"/>
              </a:rPr>
              <a:t>結合 </a:t>
            </a:r>
            <a:r>
              <a:rPr lang="en-US" altLang="zh-TW" sz="2800" dirty="0" smtClean="0">
                <a:solidFill>
                  <a:schemeClr val="tx1"/>
                </a:solidFill>
                <a:latin typeface="+mn-ea"/>
              </a:rPr>
              <a:t>Azure </a:t>
            </a:r>
            <a:r>
              <a:rPr lang="en-US" altLang="zh-TW" sz="2800" dirty="0" err="1" smtClean="0">
                <a:solidFill>
                  <a:schemeClr val="tx1"/>
                </a:solidFill>
                <a:latin typeface="+mn-ea"/>
              </a:rPr>
              <a:t>HDInsight</a:t>
            </a:r>
            <a:r>
              <a:rPr lang="en-US" altLang="zh-TW" sz="2800" dirty="0" smtClean="0">
                <a:solidFill>
                  <a:schemeClr val="tx1"/>
                </a:solidFill>
                <a:latin typeface="+mn-ea"/>
              </a:rPr>
              <a:t> (Hadoop) </a:t>
            </a:r>
            <a:r>
              <a:rPr lang="zh-TW" altLang="en-US" sz="2800" dirty="0" smtClean="0">
                <a:solidFill>
                  <a:schemeClr val="tx1"/>
                </a:solidFill>
                <a:latin typeface="+mn-ea"/>
              </a:rPr>
              <a:t>整合</a:t>
            </a:r>
            <a:endParaRPr lang="en-US" altLang="zh-TW" sz="2800" dirty="0" smtClean="0">
              <a:solidFill>
                <a:schemeClr val="tx1"/>
              </a:solidFill>
              <a:latin typeface="+mn-ea"/>
            </a:endParaRPr>
          </a:p>
          <a:p>
            <a:r>
              <a:rPr lang="zh-TW" altLang="en-US" sz="3200" dirty="0" smtClean="0">
                <a:solidFill>
                  <a:schemeClr val="tx1"/>
                </a:solidFill>
                <a:latin typeface="+mn-ea"/>
              </a:rPr>
              <a:t>需要運用巨量資料來進行學習</a:t>
            </a:r>
            <a:endParaRPr lang="en-US" altLang="zh-TW" sz="3200" dirty="0" smtClean="0">
              <a:solidFill>
                <a:schemeClr val="tx1"/>
              </a:solidFill>
              <a:latin typeface="+mn-ea"/>
            </a:endParaRPr>
          </a:p>
          <a:p>
            <a:r>
              <a:rPr lang="en-US" altLang="zh-TW" sz="3200" dirty="0" smtClean="0">
                <a:solidFill>
                  <a:schemeClr val="tx1"/>
                </a:solidFill>
                <a:latin typeface="+mn-ea"/>
              </a:rPr>
              <a:t>Turnkey solution: </a:t>
            </a:r>
            <a:r>
              <a:rPr lang="zh-TW" altLang="en-US" sz="3200" dirty="0" smtClean="0">
                <a:solidFill>
                  <a:schemeClr val="tx1"/>
                </a:solidFill>
                <a:latin typeface="+mn-ea"/>
              </a:rPr>
              <a:t>直接發佈成 </a:t>
            </a:r>
            <a:r>
              <a:rPr lang="en-US" altLang="zh-TW" sz="3200" dirty="0" smtClean="0">
                <a:solidFill>
                  <a:schemeClr val="tx1"/>
                </a:solidFill>
                <a:latin typeface="+mn-ea"/>
              </a:rPr>
              <a:t>Web service</a:t>
            </a:r>
            <a:endParaRPr lang="zh-TW" altLang="en-US" sz="3200" dirty="0">
              <a:solidFill>
                <a:schemeClr val="tx1"/>
              </a:solidFill>
              <a:latin typeface="+mn-ea"/>
            </a:endParaRPr>
          </a:p>
        </p:txBody>
      </p:sp>
      <p:pic>
        <p:nvPicPr>
          <p:cNvPr id="1026" name="Picture 2" descr="http://acom.azurecomcdn.net/80C57D/cdn/images/20141007-1021-459/page/services/machine-learning/cloud-offerings.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765" y="5235793"/>
            <a:ext cx="2190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com.azurecomcdn.net/80C57D/cdn/images/20141007-1021-459/page/services/machine-learning/r.png?t=pop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661" y="5235794"/>
            <a:ext cx="142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acom.azurecomcdn.net/80C57D/cdn/images/20141007-1021-459/page/services/machine-learning/drag-and-drop.png?t=pop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16" y="5164358"/>
            <a:ext cx="20002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76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smtClean="0"/>
              <a:t>建立 </a:t>
            </a:r>
            <a:r>
              <a:rPr lang="en-US" altLang="zh-TW" dirty="0" smtClean="0"/>
              <a:t>ML </a:t>
            </a:r>
            <a:r>
              <a:rPr lang="zh-TW" altLang="en-US" dirty="0" smtClean="0"/>
              <a:t>工作區</a:t>
            </a:r>
            <a:endParaRPr lang="zh-TW" altLang="en-US" dirty="0"/>
          </a:p>
        </p:txBody>
      </p:sp>
      <p:pic>
        <p:nvPicPr>
          <p:cNvPr id="2" name="Picture 1"/>
          <p:cNvPicPr>
            <a:picLocks noChangeAspect="1"/>
          </p:cNvPicPr>
          <p:nvPr/>
        </p:nvPicPr>
        <p:blipFill>
          <a:blip r:embed="rId3"/>
          <a:stretch>
            <a:fillRect/>
          </a:stretch>
        </p:blipFill>
        <p:spPr>
          <a:xfrm>
            <a:off x="269240" y="1421391"/>
            <a:ext cx="6501652" cy="4345665"/>
          </a:xfrm>
          <a:prstGeom prst="rect">
            <a:avLst/>
          </a:prstGeom>
        </p:spPr>
      </p:pic>
      <p:sp>
        <p:nvSpPr>
          <p:cNvPr id="5" name="TextBox 4"/>
          <p:cNvSpPr txBox="1"/>
          <p:nvPr/>
        </p:nvSpPr>
        <p:spPr>
          <a:xfrm>
            <a:off x="7079151" y="1638676"/>
            <a:ext cx="4364050" cy="2631233"/>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建立 </a:t>
            </a:r>
            <a:r>
              <a:rPr lang="en-US" altLang="zh-TW" sz="1961" spc="-70" dirty="0" smtClean="0">
                <a:solidFill>
                  <a:srgbClr val="505050"/>
                </a:solidFill>
                <a:latin typeface="Segoe UI Light" panose="020B0502040204020203" pitchFamily="34" charset="0"/>
              </a:rPr>
              <a:t>ML </a:t>
            </a:r>
            <a:r>
              <a:rPr lang="zh-TW" altLang="en-US" sz="1961" spc="-70" dirty="0" smtClean="0">
                <a:solidFill>
                  <a:srgbClr val="505050"/>
                </a:solidFill>
                <a:latin typeface="Segoe UI Light" panose="020B0502040204020203" pitchFamily="34" charset="0"/>
              </a:rPr>
              <a:t>工作區來進行機器學習的運算工作</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資料可以事先上傳至資料儲存體</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管理發佈的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Web </a:t>
            </a: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服務</a:t>
            </a: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5010101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拖拉實驗流程</a:t>
            </a:r>
            <a:endParaRPr lang="zh-TW" altLang="en-US" dirty="0"/>
          </a:p>
        </p:txBody>
      </p:sp>
      <p:pic>
        <p:nvPicPr>
          <p:cNvPr id="3" name="Picture 2"/>
          <p:cNvPicPr>
            <a:picLocks noChangeAspect="1"/>
          </p:cNvPicPr>
          <p:nvPr/>
        </p:nvPicPr>
        <p:blipFill>
          <a:blip r:embed="rId2"/>
          <a:stretch>
            <a:fillRect/>
          </a:stretch>
        </p:blipFill>
        <p:spPr>
          <a:xfrm>
            <a:off x="269240" y="1309746"/>
            <a:ext cx="7090565" cy="4842184"/>
          </a:xfrm>
          <a:prstGeom prst="rect">
            <a:avLst/>
          </a:prstGeom>
          <a:ln>
            <a:noFill/>
          </a:ln>
          <a:effectLst>
            <a:outerShdw blurRad="190500" algn="tl" rotWithShape="0">
              <a:srgbClr val="000000">
                <a:alpha val="70000"/>
              </a:srgbClr>
            </a:outerShdw>
          </a:effectLst>
        </p:spPr>
      </p:pic>
      <p:sp>
        <p:nvSpPr>
          <p:cNvPr id="4" name="TextBox 3"/>
          <p:cNvSpPr txBox="1"/>
          <p:nvPr/>
        </p:nvSpPr>
        <p:spPr>
          <a:xfrm>
            <a:off x="7561030" y="1928607"/>
            <a:ext cx="4364050" cy="2631233"/>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利用定義好的區塊處理資料、訓練模型、拉好資料流程</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可以使用 </a:t>
            </a:r>
            <a:r>
              <a:rPr lang="en-US" altLang="zh-TW" sz="1961" spc="-70" dirty="0" smtClean="0">
                <a:solidFill>
                  <a:srgbClr val="505050"/>
                </a:solidFill>
                <a:latin typeface="Segoe UI Light" panose="020B0502040204020203" pitchFamily="34" charset="0"/>
              </a:rPr>
              <a:t>R </a:t>
            </a:r>
            <a:r>
              <a:rPr lang="zh-TW" altLang="en-US" sz="1961" spc="-70" dirty="0" smtClean="0">
                <a:solidFill>
                  <a:srgbClr val="505050"/>
                </a:solidFill>
                <a:latin typeface="Segoe UI Light" panose="020B0502040204020203" pitchFamily="34" charset="0"/>
              </a:rPr>
              <a:t>跟 </a:t>
            </a:r>
            <a:r>
              <a:rPr lang="en-US" altLang="zh-TW" sz="1961" spc="-70" dirty="0" smtClean="0">
                <a:solidFill>
                  <a:srgbClr val="505050"/>
                </a:solidFill>
                <a:latin typeface="Segoe UI Light" panose="020B0502040204020203" pitchFamily="34" charset="0"/>
              </a:rPr>
              <a:t>Python </a:t>
            </a:r>
            <a:r>
              <a:rPr lang="zh-TW" altLang="en-US" sz="1961" spc="-70" dirty="0" smtClean="0">
                <a:solidFill>
                  <a:srgbClr val="505050"/>
                </a:solidFill>
                <a:latin typeface="Segoe UI Light" panose="020B0502040204020203" pitchFamily="34" charset="0"/>
              </a:rPr>
              <a:t>自訂處理邏輯</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可以發佈成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Web Service </a:t>
            </a: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2857968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透過 </a:t>
            </a:r>
            <a:r>
              <a:rPr lang="en-US" altLang="zh-TW" dirty="0" smtClean="0"/>
              <a:t>Gallery </a:t>
            </a:r>
            <a:r>
              <a:rPr lang="zh-TW" altLang="en-US" dirty="0" smtClean="0"/>
              <a:t>的範例學習</a:t>
            </a:r>
            <a:endParaRPr lang="zh-TW" altLang="en-US" dirty="0"/>
          </a:p>
        </p:txBody>
      </p:sp>
      <p:pic>
        <p:nvPicPr>
          <p:cNvPr id="3" name="Picture 2"/>
          <p:cNvPicPr>
            <a:picLocks noChangeAspect="1"/>
          </p:cNvPicPr>
          <p:nvPr/>
        </p:nvPicPr>
        <p:blipFill>
          <a:blip r:embed="rId2"/>
          <a:stretch>
            <a:fillRect/>
          </a:stretch>
        </p:blipFill>
        <p:spPr>
          <a:xfrm>
            <a:off x="269240" y="1528174"/>
            <a:ext cx="6770387" cy="3942908"/>
          </a:xfrm>
          <a:prstGeom prst="rect">
            <a:avLst/>
          </a:prstGeom>
          <a:ln>
            <a:noFill/>
          </a:ln>
          <a:effectLst>
            <a:outerShdw blurRad="190500" algn="tl" rotWithShape="0">
              <a:srgbClr val="000000">
                <a:alpha val="70000"/>
              </a:srgbClr>
            </a:outerShdw>
          </a:effectLst>
        </p:spPr>
      </p:pic>
      <p:sp>
        <p:nvSpPr>
          <p:cNvPr id="5" name="TextBox 4"/>
          <p:cNvSpPr txBox="1"/>
          <p:nvPr/>
        </p:nvSpPr>
        <p:spPr>
          <a:xfrm>
            <a:off x="7561030" y="3348753"/>
            <a:ext cx="4364050" cy="301749"/>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瞭解各種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ML </a:t>
            </a: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區塊的實際用法</a:t>
            </a:r>
            <a:endPar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730020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zh-TW" altLang="en-US"/>
          </a:p>
        </p:txBody>
      </p:sp>
      <p:sp>
        <p:nvSpPr>
          <p:cNvPr id="4" name="Title 3"/>
          <p:cNvSpPr>
            <a:spLocks noGrp="1"/>
          </p:cNvSpPr>
          <p:nvPr>
            <p:ph type="title"/>
          </p:nvPr>
        </p:nvSpPr>
        <p:spPr/>
        <p:txBody>
          <a:bodyPr/>
          <a:lstStyle/>
          <a:p>
            <a:r>
              <a:rPr lang="en-US" altLang="zh-TW" dirty="0" smtClean="0"/>
              <a:t>Demo:</a:t>
            </a:r>
            <a:r>
              <a:rPr lang="zh-TW" altLang="en-US" dirty="0" smtClean="0"/>
              <a:t> </a:t>
            </a:r>
            <a:r>
              <a:rPr lang="en-US" altLang="zh-TW" dirty="0" smtClean="0"/>
              <a:t>Machine Learning </a:t>
            </a:r>
            <a:r>
              <a:rPr lang="zh-TW" altLang="en-US" dirty="0" smtClean="0"/>
              <a:t>實驗</a:t>
            </a:r>
            <a:endParaRPr lang="zh-TW" altLang="en-US" dirty="0"/>
          </a:p>
        </p:txBody>
      </p:sp>
    </p:spTree>
    <p:extLst>
      <p:ext uri="{BB962C8B-B14F-4D97-AF65-F5344CB8AC3E}">
        <p14:creationId xmlns:p14="http://schemas.microsoft.com/office/powerpoint/2010/main" val="835254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259F80B481294EA2616764F5468028" ma:contentTypeVersion="3" ma:contentTypeDescription="Create a new document." ma:contentTypeScope="" ma:versionID="17b0ab71de516efa0448e332352d800e">
  <xsd:schema xmlns:xsd="http://www.w3.org/2001/XMLSchema" xmlns:xs="http://www.w3.org/2001/XMLSchema" xmlns:p="http://schemas.microsoft.com/office/2006/metadata/properties" xmlns:ns3="ca2d2b93-6fe1-4327-ad17-9a40d88b17df" targetNamespace="http://schemas.microsoft.com/office/2006/metadata/properties" ma:root="true" ma:fieldsID="54066b4107bc7e24724af96c9ac5d664" ns3:_="">
    <xsd:import namespace="ca2d2b93-6fe1-4327-ad17-9a40d88b17df"/>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d2b93-6fe1-4327-ad17-9a40d88b17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A863AD-4956-4038-B11A-EFA2B9BC820F}">
  <ds:schemaRefs>
    <ds:schemaRef ds:uri="http://purl.org/dc/terms/"/>
    <ds:schemaRef ds:uri="http://schemas.openxmlformats.org/package/2006/metadata/core-properties"/>
    <ds:schemaRef ds:uri="http://schemas.microsoft.com/office/2006/documentManagement/types"/>
    <ds:schemaRef ds:uri="http://purl.org/dc/dcmitype/"/>
    <ds:schemaRef ds:uri="ca2d2b93-6fe1-4327-ad17-9a40d88b17df"/>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DF08595D-336C-4520-AF43-B480958AE951}">
  <ds:schemaRefs>
    <ds:schemaRef ds:uri="http://schemas.microsoft.com/sharepoint/v3/contenttype/forms"/>
  </ds:schemaRefs>
</ds:datastoreItem>
</file>

<file path=customXml/itemProps3.xml><?xml version="1.0" encoding="utf-8"?>
<ds:datastoreItem xmlns:ds="http://schemas.openxmlformats.org/officeDocument/2006/customXml" ds:itemID="{62733B25-2C5B-4D5E-B165-D8B8E70CA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2d2b93-6fe1-4327-ad17-9a40d88b1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33555</TotalTime>
  <Words>376</Words>
  <Application>Microsoft Office PowerPoint</Application>
  <PresentationFormat>Widescreen</PresentationFormat>
  <Paragraphs>53</Paragraphs>
  <Slides>10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Segoe</vt:lpstr>
      <vt:lpstr>新細明體</vt:lpstr>
      <vt:lpstr>Arial</vt:lpstr>
      <vt:lpstr>Calibri</vt:lpstr>
      <vt:lpstr>Segoe UI</vt:lpstr>
      <vt:lpstr>Segoe UI Light</vt:lpstr>
      <vt:lpstr>Wingdings</vt:lpstr>
      <vt:lpstr>SQL Server 14_DRAFT_04222013_ab</vt:lpstr>
      <vt:lpstr>think-cell Slide</vt:lpstr>
      <vt:lpstr>Azure Machine Learning</vt:lpstr>
      <vt:lpstr>課程大綱</vt:lpstr>
      <vt:lpstr>機器學習（Machine Learning）</vt:lpstr>
      <vt:lpstr>為什麼需要機器學習</vt:lpstr>
      <vt:lpstr>為什麼要使用 Azure Machine Learning</vt:lpstr>
      <vt:lpstr>建立 ML 工作區</vt:lpstr>
      <vt:lpstr>拖拉實驗流程</vt:lpstr>
      <vt:lpstr>透過 Gallery 的範例學習</vt:lpstr>
      <vt:lpstr>Demo: Machine Learning 實驗</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dc:title>
  <dc:creator>Ross LoForte</dc:creator>
  <cp:lastModifiedBy>Eric ShangKuan</cp:lastModifiedBy>
  <cp:revision>496</cp:revision>
  <dcterms:created xsi:type="dcterms:W3CDTF">2012-12-23T05:01:15Z</dcterms:created>
  <dcterms:modified xsi:type="dcterms:W3CDTF">2015-05-28T07:46:36Z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0x0101009C259F80B481294EA2616764F5468028</vt:lpwstr>
  </property>
  <property fmtid="{D5CDD505-2E9C-101B-9397-08002B2CF9AE}" pid="3" name="IsMyDocuments">
    <vt:bool>true</vt:bool>
  </property>
  <property fmtid="{D5CDD505-2E9C-101B-9397-08002B2CF9AE}" pid="4" name="TaxKeyword">
    <vt:lpwstr/>
  </property>
  <property fmtid="{D5CDD505-2E9C-101B-9397-08002B2CF9AE}" pid="5" name="TaxCatchAll">
    <vt:lpwstr/>
  </property>
  <property fmtid="{D5CDD505-2E9C-101B-9397-08002B2CF9AE}" pid="6" name="TaxKeywordTaxHTField">
    <vt:lpwstr/>
  </property>
  <property fmtid="{D5CDD505-2E9C-101B-9397-08002B2CF9AE}" pid="7" name="DocVizMetadataToken">
    <vt:lpwstr>300x289x1</vt:lpwstr>
  </property>
</Properties>
</file>