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4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4B50060-9F58-491B-B445-01A22538E284}"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FF6BC-8950-473C-9354-A93F17224D36}" type="slidenum">
              <a:rPr lang="en-US" smtClean="0"/>
              <a:t>‹#›</a:t>
            </a:fld>
            <a:endParaRPr lang="en-US"/>
          </a:p>
        </p:txBody>
      </p:sp>
    </p:spTree>
    <p:extLst>
      <p:ext uri="{BB962C8B-B14F-4D97-AF65-F5344CB8AC3E}">
        <p14:creationId xmlns:p14="http://schemas.microsoft.com/office/powerpoint/2010/main" val="295109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4B50060-9F58-491B-B445-01A22538E284}"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FF6BC-8950-473C-9354-A93F17224D36}" type="slidenum">
              <a:rPr lang="en-US" smtClean="0"/>
              <a:t>‹#›</a:t>
            </a:fld>
            <a:endParaRPr lang="en-US"/>
          </a:p>
        </p:txBody>
      </p:sp>
    </p:spTree>
    <p:extLst>
      <p:ext uri="{BB962C8B-B14F-4D97-AF65-F5344CB8AC3E}">
        <p14:creationId xmlns:p14="http://schemas.microsoft.com/office/powerpoint/2010/main" val="385234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4B50060-9F58-491B-B445-01A22538E284}"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FF6BC-8950-473C-9354-A93F17224D36}" type="slidenum">
              <a:rPr lang="en-US" smtClean="0"/>
              <a:t>‹#›</a:t>
            </a:fld>
            <a:endParaRPr lang="en-US"/>
          </a:p>
        </p:txBody>
      </p:sp>
    </p:spTree>
    <p:extLst>
      <p:ext uri="{BB962C8B-B14F-4D97-AF65-F5344CB8AC3E}">
        <p14:creationId xmlns:p14="http://schemas.microsoft.com/office/powerpoint/2010/main" val="1739337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4B50060-9F58-491B-B445-01A22538E284}"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FF6BC-8950-473C-9354-A93F17224D3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5980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4B50060-9F58-491B-B445-01A22538E284}"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FF6BC-8950-473C-9354-A93F17224D36}" type="slidenum">
              <a:rPr lang="en-US" smtClean="0"/>
              <a:t>‹#›</a:t>
            </a:fld>
            <a:endParaRPr lang="en-US"/>
          </a:p>
        </p:txBody>
      </p:sp>
    </p:spTree>
    <p:extLst>
      <p:ext uri="{BB962C8B-B14F-4D97-AF65-F5344CB8AC3E}">
        <p14:creationId xmlns:p14="http://schemas.microsoft.com/office/powerpoint/2010/main" val="370646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4B50060-9F58-491B-B445-01A22538E284}"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EFF6BC-8950-473C-9354-A93F17224D36}" type="slidenum">
              <a:rPr lang="en-US" smtClean="0"/>
              <a:t>‹#›</a:t>
            </a:fld>
            <a:endParaRPr lang="en-US"/>
          </a:p>
        </p:txBody>
      </p:sp>
    </p:spTree>
    <p:extLst>
      <p:ext uri="{BB962C8B-B14F-4D97-AF65-F5344CB8AC3E}">
        <p14:creationId xmlns:p14="http://schemas.microsoft.com/office/powerpoint/2010/main" val="284484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4B50060-9F58-491B-B445-01A22538E284}"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EFF6BC-8950-473C-9354-A93F17224D36}" type="slidenum">
              <a:rPr lang="en-US" smtClean="0"/>
              <a:t>‹#›</a:t>
            </a:fld>
            <a:endParaRPr lang="en-US"/>
          </a:p>
        </p:txBody>
      </p:sp>
    </p:spTree>
    <p:extLst>
      <p:ext uri="{BB962C8B-B14F-4D97-AF65-F5344CB8AC3E}">
        <p14:creationId xmlns:p14="http://schemas.microsoft.com/office/powerpoint/2010/main" val="964141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4B50060-9F58-491B-B445-01A22538E284}"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FF6BC-8950-473C-9354-A93F17224D36}" type="slidenum">
              <a:rPr lang="en-US" smtClean="0"/>
              <a:t>‹#›</a:t>
            </a:fld>
            <a:endParaRPr lang="en-US"/>
          </a:p>
        </p:txBody>
      </p:sp>
    </p:spTree>
    <p:extLst>
      <p:ext uri="{BB962C8B-B14F-4D97-AF65-F5344CB8AC3E}">
        <p14:creationId xmlns:p14="http://schemas.microsoft.com/office/powerpoint/2010/main" val="3383906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4B50060-9F58-491B-B445-01A22538E284}"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FF6BC-8950-473C-9354-A93F17224D36}" type="slidenum">
              <a:rPr lang="en-US" smtClean="0"/>
              <a:t>‹#›</a:t>
            </a:fld>
            <a:endParaRPr lang="en-US"/>
          </a:p>
        </p:txBody>
      </p:sp>
    </p:spTree>
    <p:extLst>
      <p:ext uri="{BB962C8B-B14F-4D97-AF65-F5344CB8AC3E}">
        <p14:creationId xmlns:p14="http://schemas.microsoft.com/office/powerpoint/2010/main" val="385729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4B50060-9F58-491B-B445-01A22538E284}"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FF6BC-8950-473C-9354-A93F17224D36}" type="slidenum">
              <a:rPr lang="en-US" smtClean="0"/>
              <a:t>‹#›</a:t>
            </a:fld>
            <a:endParaRPr lang="en-US"/>
          </a:p>
        </p:txBody>
      </p:sp>
    </p:spTree>
    <p:extLst>
      <p:ext uri="{BB962C8B-B14F-4D97-AF65-F5344CB8AC3E}">
        <p14:creationId xmlns:p14="http://schemas.microsoft.com/office/powerpoint/2010/main" val="80754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4B50060-9F58-491B-B445-01A22538E284}"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FF6BC-8950-473C-9354-A93F17224D36}" type="slidenum">
              <a:rPr lang="en-US" smtClean="0"/>
              <a:t>‹#›</a:t>
            </a:fld>
            <a:endParaRPr lang="en-US"/>
          </a:p>
        </p:txBody>
      </p:sp>
    </p:spTree>
    <p:extLst>
      <p:ext uri="{BB962C8B-B14F-4D97-AF65-F5344CB8AC3E}">
        <p14:creationId xmlns:p14="http://schemas.microsoft.com/office/powerpoint/2010/main" val="198362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4B50060-9F58-491B-B445-01A22538E284}"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FF6BC-8950-473C-9354-A93F17224D36}" type="slidenum">
              <a:rPr lang="en-US" smtClean="0"/>
              <a:t>‹#›</a:t>
            </a:fld>
            <a:endParaRPr lang="en-US"/>
          </a:p>
        </p:txBody>
      </p:sp>
    </p:spTree>
    <p:extLst>
      <p:ext uri="{BB962C8B-B14F-4D97-AF65-F5344CB8AC3E}">
        <p14:creationId xmlns:p14="http://schemas.microsoft.com/office/powerpoint/2010/main" val="1200569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4B50060-9F58-491B-B445-01A22538E284}" type="datetimeFigureOut">
              <a:rPr lang="en-US" smtClean="0"/>
              <a:t>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EFF6BC-8950-473C-9354-A93F17224D36}" type="slidenum">
              <a:rPr lang="en-US" smtClean="0"/>
              <a:t>‹#›</a:t>
            </a:fld>
            <a:endParaRPr lang="en-US"/>
          </a:p>
        </p:txBody>
      </p:sp>
    </p:spTree>
    <p:extLst>
      <p:ext uri="{BB962C8B-B14F-4D97-AF65-F5344CB8AC3E}">
        <p14:creationId xmlns:p14="http://schemas.microsoft.com/office/powerpoint/2010/main" val="91356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4B50060-9F58-491B-B445-01A22538E284}"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EFF6BC-8950-473C-9354-A93F17224D36}" type="slidenum">
              <a:rPr lang="en-US" smtClean="0"/>
              <a:t>‹#›</a:t>
            </a:fld>
            <a:endParaRPr lang="en-US"/>
          </a:p>
        </p:txBody>
      </p:sp>
    </p:spTree>
    <p:extLst>
      <p:ext uri="{BB962C8B-B14F-4D97-AF65-F5344CB8AC3E}">
        <p14:creationId xmlns:p14="http://schemas.microsoft.com/office/powerpoint/2010/main" val="316805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50060-9F58-491B-B445-01A22538E284}" type="datetimeFigureOut">
              <a:rPr lang="en-US" smtClean="0"/>
              <a:t>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EFF6BC-8950-473C-9354-A93F17224D36}" type="slidenum">
              <a:rPr lang="en-US" smtClean="0"/>
              <a:t>‹#›</a:t>
            </a:fld>
            <a:endParaRPr lang="en-US"/>
          </a:p>
        </p:txBody>
      </p:sp>
    </p:spTree>
    <p:extLst>
      <p:ext uri="{BB962C8B-B14F-4D97-AF65-F5344CB8AC3E}">
        <p14:creationId xmlns:p14="http://schemas.microsoft.com/office/powerpoint/2010/main" val="205135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4B50060-9F58-491B-B445-01A22538E284}"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FF6BC-8950-473C-9354-A93F17224D36}" type="slidenum">
              <a:rPr lang="en-US" smtClean="0"/>
              <a:t>‹#›</a:t>
            </a:fld>
            <a:endParaRPr lang="en-US"/>
          </a:p>
        </p:txBody>
      </p:sp>
    </p:spTree>
    <p:extLst>
      <p:ext uri="{BB962C8B-B14F-4D97-AF65-F5344CB8AC3E}">
        <p14:creationId xmlns:p14="http://schemas.microsoft.com/office/powerpoint/2010/main" val="329165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4B50060-9F58-491B-B445-01A22538E284}"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FF6BC-8950-473C-9354-A93F17224D36}" type="slidenum">
              <a:rPr lang="en-US" smtClean="0"/>
              <a:t>‹#›</a:t>
            </a:fld>
            <a:endParaRPr lang="en-US"/>
          </a:p>
        </p:txBody>
      </p:sp>
    </p:spTree>
    <p:extLst>
      <p:ext uri="{BB962C8B-B14F-4D97-AF65-F5344CB8AC3E}">
        <p14:creationId xmlns:p14="http://schemas.microsoft.com/office/powerpoint/2010/main" val="293631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4B50060-9F58-491B-B445-01A22538E284}" type="datetimeFigureOut">
              <a:rPr lang="en-US" smtClean="0"/>
              <a:t>2/12/2022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EEFF6BC-8950-473C-9354-A93F17224D36}" type="slidenum">
              <a:rPr lang="en-US" smtClean="0"/>
              <a:t>‹#›</a:t>
            </a:fld>
            <a:endParaRPr lang="en-US"/>
          </a:p>
        </p:txBody>
      </p:sp>
    </p:spTree>
    <p:extLst>
      <p:ext uri="{BB962C8B-B14F-4D97-AF65-F5344CB8AC3E}">
        <p14:creationId xmlns:p14="http://schemas.microsoft.com/office/powerpoint/2010/main" val="33502922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A9D73-A3E1-466F-A6DF-F26FCF49365D}"/>
              </a:ext>
            </a:extLst>
          </p:cNvPr>
          <p:cNvSpPr>
            <a:spLocks noGrp="1"/>
          </p:cNvSpPr>
          <p:nvPr>
            <p:ph type="ctrTitle"/>
          </p:nvPr>
        </p:nvSpPr>
        <p:spPr/>
        <p:txBody>
          <a:bodyPr/>
          <a:lstStyle/>
          <a:p>
            <a:r>
              <a:rPr lang="en-US" dirty="0"/>
              <a:t>Assignment 4</a:t>
            </a:r>
          </a:p>
        </p:txBody>
      </p:sp>
      <p:sp>
        <p:nvSpPr>
          <p:cNvPr id="3" name="副标题 2">
            <a:extLst>
              <a:ext uri="{FF2B5EF4-FFF2-40B4-BE49-F238E27FC236}">
                <a16:creationId xmlns:a16="http://schemas.microsoft.com/office/drawing/2014/main" id="{121D6746-72AA-464C-ADD7-1DAA98F345A5}"/>
              </a:ext>
            </a:extLst>
          </p:cNvPr>
          <p:cNvSpPr>
            <a:spLocks noGrp="1"/>
          </p:cNvSpPr>
          <p:nvPr>
            <p:ph type="subTitle" idx="1"/>
          </p:nvPr>
        </p:nvSpPr>
        <p:spPr/>
        <p:txBody>
          <a:bodyPr/>
          <a:lstStyle/>
          <a:p>
            <a:r>
              <a:rPr lang="en-US" dirty="0"/>
              <a:t>Yufeng Zheng</a:t>
            </a:r>
          </a:p>
        </p:txBody>
      </p:sp>
    </p:spTree>
    <p:extLst>
      <p:ext uri="{BB962C8B-B14F-4D97-AF65-F5344CB8AC3E}">
        <p14:creationId xmlns:p14="http://schemas.microsoft.com/office/powerpoint/2010/main" val="362703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2582639-A50D-4974-8E87-3CEED13E57BE}"/>
              </a:ext>
            </a:extLst>
          </p:cNvPr>
          <p:cNvSpPr>
            <a:spLocks noGrp="1"/>
          </p:cNvSpPr>
          <p:nvPr>
            <p:ph idx="1"/>
          </p:nvPr>
        </p:nvSpPr>
        <p:spPr>
          <a:xfrm>
            <a:off x="643467" y="2096063"/>
            <a:ext cx="3361498" cy="4028512"/>
          </a:xfrm>
        </p:spPr>
        <p:txBody>
          <a:bodyPr>
            <a:normAutofit/>
          </a:bodyPr>
          <a:lstStyle/>
          <a:p>
            <a:pPr marL="0" lvl="0" indent="0">
              <a:spcAft>
                <a:spcPts val="800"/>
              </a:spcAft>
              <a:buNone/>
            </a:pPr>
            <a:r>
              <a:rPr lang="en-US" sz="1400">
                <a:effectLst/>
                <a:latin typeface="Times New Roman" panose="02020603050405020304" pitchFamily="18" charset="0"/>
                <a:ea typeface="DengXian" panose="02010600030101010101" pitchFamily="2" charset="-122"/>
                <a:cs typeface="Times New Roman" panose="02020603050405020304" pitchFamily="18" charset="0"/>
              </a:rPr>
              <a:t>Using MLE fitted T distribution</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p>
            <a:pPr marL="0" lvl="0" indent="0">
              <a:spcAft>
                <a:spcPts val="800"/>
              </a:spcAft>
              <a:buNone/>
            </a:pPr>
            <a:r>
              <a:rPr lang="en-US" sz="1400">
                <a:effectLst/>
                <a:latin typeface="Times New Roman" panose="02020603050405020304" pitchFamily="18" charset="0"/>
                <a:ea typeface="DengXian" panose="02010600030101010101" pitchFamily="2" charset="-122"/>
                <a:cs typeface="Times New Roman" panose="02020603050405020304" pitchFamily="18" charset="0"/>
              </a:rPr>
              <a:t>This function is inspired from the week 2 assignment. I get VaR value equal to -0.014601 from this question.</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p>
            <a:endParaRPr lang="en-US" sz="1400"/>
          </a:p>
        </p:txBody>
      </p:sp>
      <p:sp>
        <p:nvSpPr>
          <p:cNvPr id="9" name="Rectangle 8">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descr="文本&#10;&#10;描述已自动生成">
            <a:extLst>
              <a:ext uri="{FF2B5EF4-FFF2-40B4-BE49-F238E27FC236}">
                <a16:creationId xmlns:a16="http://schemas.microsoft.com/office/drawing/2014/main" id="{882A3DC3-F7F7-43D6-9230-0DC5977B3BAC}"/>
              </a:ext>
            </a:extLst>
          </p:cNvPr>
          <p:cNvPicPr>
            <a:picLocks noChangeAspect="1"/>
          </p:cNvPicPr>
          <p:nvPr/>
        </p:nvPicPr>
        <p:blipFill>
          <a:blip r:embed="rId3"/>
          <a:stretch>
            <a:fillRect/>
          </a:stretch>
        </p:blipFill>
        <p:spPr>
          <a:xfrm>
            <a:off x="5170931" y="1852462"/>
            <a:ext cx="5895257" cy="3183438"/>
          </a:xfrm>
          <a:prstGeom prst="rect">
            <a:avLst/>
          </a:prstGeom>
        </p:spPr>
      </p:pic>
    </p:spTree>
    <p:extLst>
      <p:ext uri="{BB962C8B-B14F-4D97-AF65-F5344CB8AC3E}">
        <p14:creationId xmlns:p14="http://schemas.microsoft.com/office/powerpoint/2010/main" val="1594996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76F39C-DC92-43A2-AFAC-DF33A3F0E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21F24555-B662-4BB4-9453-AA0F2DE6AFD0}"/>
              </a:ext>
            </a:extLst>
          </p:cNvPr>
          <p:cNvPicPr>
            <a:picLocks noChangeAspect="1"/>
          </p:cNvPicPr>
          <p:nvPr/>
        </p:nvPicPr>
        <p:blipFill>
          <a:blip r:embed="rId3"/>
          <a:stretch>
            <a:fillRect/>
          </a:stretch>
        </p:blipFill>
        <p:spPr>
          <a:xfrm>
            <a:off x="7396753" y="607421"/>
            <a:ext cx="3494495" cy="3398398"/>
          </a:xfrm>
          <a:prstGeom prst="rect">
            <a:avLst/>
          </a:prstGeom>
        </p:spPr>
      </p:pic>
      <p:cxnSp>
        <p:nvCxnSpPr>
          <p:cNvPr id="12" name="Straight Connector 11">
            <a:extLst>
              <a:ext uri="{FF2B5EF4-FFF2-40B4-BE49-F238E27FC236}">
                <a16:creationId xmlns:a16="http://schemas.microsoft.com/office/drawing/2014/main" id="{966758FC-A415-4D42-862A-2C0765FF80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4DE054BC-401E-45FF-9179-030B4FA309FC}"/>
              </a:ext>
            </a:extLst>
          </p:cNvPr>
          <p:cNvPicPr>
            <a:picLocks noChangeAspect="1"/>
          </p:cNvPicPr>
          <p:nvPr/>
        </p:nvPicPr>
        <p:blipFill>
          <a:blip r:embed="rId4"/>
          <a:stretch>
            <a:fillRect/>
          </a:stretch>
        </p:blipFill>
        <p:spPr>
          <a:xfrm>
            <a:off x="1041171" y="644239"/>
            <a:ext cx="4144331" cy="3398352"/>
          </a:xfrm>
          <a:prstGeom prst="rect">
            <a:avLst/>
          </a:prstGeom>
        </p:spPr>
      </p:pic>
      <p:sp>
        <p:nvSpPr>
          <p:cNvPr id="3" name="内容占位符 2">
            <a:extLst>
              <a:ext uri="{FF2B5EF4-FFF2-40B4-BE49-F238E27FC236}">
                <a16:creationId xmlns:a16="http://schemas.microsoft.com/office/drawing/2014/main" id="{C4C3DF09-C585-4A75-9141-D044B1C0C758}"/>
              </a:ext>
            </a:extLst>
          </p:cNvPr>
          <p:cNvSpPr>
            <a:spLocks noGrp="1"/>
          </p:cNvSpPr>
          <p:nvPr>
            <p:ph idx="1"/>
          </p:nvPr>
        </p:nvSpPr>
        <p:spPr>
          <a:xfrm>
            <a:off x="672742" y="4393662"/>
            <a:ext cx="5010691" cy="1922107"/>
          </a:xfrm>
        </p:spPr>
        <p:txBody>
          <a:bodyPr anchor="ctr">
            <a:normAutofit/>
          </a:bodyPr>
          <a:lstStyle/>
          <a:p>
            <a:pPr marL="0" lvl="0" indent="0">
              <a:lnSpc>
                <a:spcPct val="110000"/>
              </a:lnSpc>
              <a:spcAft>
                <a:spcPts val="800"/>
              </a:spcAft>
              <a:buNone/>
            </a:pP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Using historic simulation</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nSpc>
                <a:spcPct val="110000"/>
              </a:lnSpc>
              <a:spcAft>
                <a:spcPts val="800"/>
              </a:spcAft>
              <a:buNone/>
            </a:pP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In this part, I read Yahoo Finance’s data starting from 2019/1/1 to now. I still use the 101 stocks which in the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the</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daily price file. From Yahoo Finance, I only read the adjust close price, since I only need to use this to calculate the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VaR.</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0000"/>
              </a:lnSpc>
            </a:pPr>
            <a:endParaRPr lang="en-US" sz="1400" dirty="0"/>
          </a:p>
        </p:txBody>
      </p:sp>
      <p:sp>
        <p:nvSpPr>
          <p:cNvPr id="6" name="文本框 5">
            <a:extLst>
              <a:ext uri="{FF2B5EF4-FFF2-40B4-BE49-F238E27FC236}">
                <a16:creationId xmlns:a16="http://schemas.microsoft.com/office/drawing/2014/main" id="{6E7B4492-52F3-483D-A6CC-3B01CD7AD802}"/>
              </a:ext>
            </a:extLst>
          </p:cNvPr>
          <p:cNvSpPr txBox="1"/>
          <p:nvPr/>
        </p:nvSpPr>
        <p:spPr>
          <a:xfrm>
            <a:off x="8814153" y="4626357"/>
            <a:ext cx="2443053" cy="369332"/>
          </a:xfrm>
          <a:prstGeom prst="rect">
            <a:avLst/>
          </a:prstGeom>
          <a:noFill/>
        </p:spPr>
        <p:txBody>
          <a:bodyPr wrap="square" rtlCol="0">
            <a:spAutoFit/>
          </a:bodyPr>
          <a:lstStyle/>
          <a:p>
            <a:r>
              <a:rPr lang="en-US"/>
              <a:t>KDE plot </a:t>
            </a:r>
            <a:endParaRPr lang="en-US" dirty="0"/>
          </a:p>
        </p:txBody>
      </p:sp>
    </p:spTree>
    <p:extLst>
      <p:ext uri="{BB962C8B-B14F-4D97-AF65-F5344CB8AC3E}">
        <p14:creationId xmlns:p14="http://schemas.microsoft.com/office/powerpoint/2010/main" val="249112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DCEF43-C798-4433-9A13-6D03E028662F}"/>
              </a:ext>
            </a:extLst>
          </p:cNvPr>
          <p:cNvSpPr>
            <a:spLocks noGrp="1"/>
          </p:cNvSpPr>
          <p:nvPr>
            <p:ph idx="1"/>
          </p:nvPr>
        </p:nvSpPr>
        <p:spPr>
          <a:xfrm>
            <a:off x="913795" y="2096064"/>
            <a:ext cx="5016860" cy="3695136"/>
          </a:xfrm>
        </p:spPr>
        <p:txBody>
          <a:bodyPr>
            <a:normAutofit/>
          </a:bodyPr>
          <a:lstStyle/>
          <a:p>
            <a:r>
              <a:rPr lang="en-US" dirty="0"/>
              <a:t>Result</a:t>
            </a:r>
          </a:p>
          <a:p>
            <a:r>
              <a:rPr lang="en-US">
                <a:effectLst/>
                <a:latin typeface="Times New Roman" panose="02020603050405020304" pitchFamily="18" charset="0"/>
                <a:ea typeface="DengXian" panose="02010600030101010101" pitchFamily="2" charset="-122"/>
                <a:cs typeface="Times New Roman" panose="02020603050405020304" pitchFamily="18" charset="0"/>
              </a:rPr>
              <a:t>After using those four method to calculate the </a:t>
            </a:r>
            <a:r>
              <a:rPr lang="en-US" err="1">
                <a:effectLst/>
                <a:latin typeface="Times New Roman" panose="02020603050405020304" pitchFamily="18" charset="0"/>
                <a:ea typeface="DengXian" panose="02010600030101010101" pitchFamily="2" charset="-122"/>
                <a:cs typeface="Times New Roman" panose="02020603050405020304" pitchFamily="18" charset="0"/>
              </a:rPr>
              <a:t>VaR</a:t>
            </a:r>
            <a:r>
              <a:rPr lang="en-US">
                <a:effectLst/>
                <a:latin typeface="Times New Roman" panose="02020603050405020304" pitchFamily="18" charset="0"/>
                <a:ea typeface="DengXian" panose="02010600030101010101" pitchFamily="2" charset="-122"/>
                <a:cs typeface="Times New Roman" panose="02020603050405020304" pitchFamily="18" charset="0"/>
              </a:rPr>
              <a:t>, I create a table to clearly see the difference between each method. </a:t>
            </a:r>
            <a:endParaRPr lang="en-US">
              <a:effectLst/>
              <a:latin typeface="Calibri" panose="020F0502020204030204" pitchFamily="34" charset="0"/>
              <a:ea typeface="DengXian" panose="02010600030101010101" pitchFamily="2" charset="-122"/>
              <a:cs typeface="Times New Roman" panose="02020603050405020304" pitchFamily="18" charset="0"/>
            </a:endParaRPr>
          </a:p>
          <a:p>
            <a:r>
              <a:rPr lang="en-US">
                <a:effectLst/>
                <a:latin typeface="Times New Roman" panose="02020603050405020304" pitchFamily="18" charset="0"/>
                <a:ea typeface="DengXian" panose="02010600030101010101" pitchFamily="2" charset="-122"/>
                <a:cs typeface="Times New Roman" panose="02020603050405020304" pitchFamily="18" charset="0"/>
              </a:rPr>
              <a:t>We can see that EWM method give the smallest </a:t>
            </a:r>
            <a:r>
              <a:rPr lang="en-US" err="1">
                <a:effectLst/>
                <a:latin typeface="Times New Roman" panose="02020603050405020304" pitchFamily="18" charset="0"/>
                <a:ea typeface="DengXian" panose="02010600030101010101" pitchFamily="2" charset="-122"/>
                <a:cs typeface="Times New Roman" panose="02020603050405020304" pitchFamily="18" charset="0"/>
              </a:rPr>
              <a:t>VaR</a:t>
            </a:r>
            <a:r>
              <a:rPr lang="en-US">
                <a:effectLst/>
                <a:latin typeface="Times New Roman" panose="02020603050405020304" pitchFamily="18" charset="0"/>
                <a:ea typeface="DengXian" panose="02010600030101010101" pitchFamily="2" charset="-122"/>
                <a:cs typeface="Times New Roman" panose="02020603050405020304" pitchFamily="18" charset="0"/>
              </a:rPr>
              <a:t> and historic simulation shows the largest </a:t>
            </a:r>
            <a:r>
              <a:rPr lang="en-US" err="1">
                <a:effectLst/>
                <a:latin typeface="Times New Roman" panose="02020603050405020304" pitchFamily="18" charset="0"/>
                <a:ea typeface="DengXian" panose="02010600030101010101" pitchFamily="2" charset="-122"/>
                <a:cs typeface="Times New Roman" panose="02020603050405020304" pitchFamily="18" charset="0"/>
              </a:rPr>
              <a:t>VaR.</a:t>
            </a:r>
            <a:endParaRPr lang="en-US">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pic>
        <p:nvPicPr>
          <p:cNvPr id="4" name="图片 3" descr="图形用户界面, 文本, 应用程序, 聊天或短信&#10;&#10;描述已自动生成">
            <a:extLst>
              <a:ext uri="{FF2B5EF4-FFF2-40B4-BE49-F238E27FC236}">
                <a16:creationId xmlns:a16="http://schemas.microsoft.com/office/drawing/2014/main" id="{BFCB89DB-1C12-4374-A0AF-4AA7177CB006}"/>
              </a:ext>
            </a:extLst>
          </p:cNvPr>
          <p:cNvPicPr>
            <a:picLocks noChangeAspect="1"/>
          </p:cNvPicPr>
          <p:nvPr/>
        </p:nvPicPr>
        <p:blipFill>
          <a:blip r:embed="rId3"/>
          <a:stretch>
            <a:fillRect/>
          </a:stretch>
        </p:blipFill>
        <p:spPr>
          <a:xfrm>
            <a:off x="6357257" y="2776196"/>
            <a:ext cx="4833257" cy="2362658"/>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2210250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6E505-7F7E-41BB-A7A5-3FACA5F4D6D4}"/>
              </a:ext>
            </a:extLst>
          </p:cNvPr>
          <p:cNvSpPr>
            <a:spLocks noGrp="1"/>
          </p:cNvSpPr>
          <p:nvPr>
            <p:ph type="title"/>
          </p:nvPr>
        </p:nvSpPr>
        <p:spPr/>
        <p:txBody>
          <a:bodyPr/>
          <a:lstStyle/>
          <a:p>
            <a:r>
              <a:rPr lang="en-US" dirty="0"/>
              <a:t>Question 3</a:t>
            </a:r>
          </a:p>
        </p:txBody>
      </p:sp>
      <p:sp>
        <p:nvSpPr>
          <p:cNvPr id="3" name="内容占位符 2">
            <a:extLst>
              <a:ext uri="{FF2B5EF4-FFF2-40B4-BE49-F238E27FC236}">
                <a16:creationId xmlns:a16="http://schemas.microsoft.com/office/drawing/2014/main" id="{8D8A7251-46C8-4650-A28C-99A266CFED77}"/>
              </a:ext>
            </a:extLst>
          </p:cNvPr>
          <p:cNvSpPr>
            <a:spLocks noGrp="1"/>
          </p:cNvSpPr>
          <p:nvPr>
            <p:ph idx="1"/>
          </p:nvPr>
        </p:nvSpPr>
        <p:spPr>
          <a:xfrm>
            <a:off x="1331105" y="2553264"/>
            <a:ext cx="10353762" cy="3695136"/>
          </a:xfrm>
        </p:spPr>
        <p:txBody>
          <a:bodyPr/>
          <a:lstStyle/>
          <a:p>
            <a:r>
              <a:rPr lang="en-US" dirty="0"/>
              <a:t>*In this question, I separate the portfolio file into three different files (</a:t>
            </a:r>
            <a:r>
              <a:rPr lang="en-US" dirty="0" err="1"/>
              <a:t>portfolio_A</a:t>
            </a:r>
            <a:r>
              <a:rPr lang="en-US" dirty="0"/>
              <a:t>,  </a:t>
            </a:r>
            <a:r>
              <a:rPr lang="en-US" dirty="0" err="1"/>
              <a:t>portfolio_B</a:t>
            </a:r>
            <a:r>
              <a:rPr lang="en-US" dirty="0"/>
              <a:t>, </a:t>
            </a:r>
            <a:r>
              <a:rPr lang="en-US" dirty="0" err="1"/>
              <a:t>portfolio_C</a:t>
            </a:r>
            <a:r>
              <a:rPr lang="en-US" dirty="0"/>
              <a:t>) and load into Python. Please download those files before running the program. </a:t>
            </a:r>
          </a:p>
        </p:txBody>
      </p:sp>
    </p:spTree>
    <p:extLst>
      <p:ext uri="{BB962C8B-B14F-4D97-AF65-F5344CB8AC3E}">
        <p14:creationId xmlns:p14="http://schemas.microsoft.com/office/powerpoint/2010/main" val="2723263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99A8081-32CF-4351-92D2-89514FAD4863}"/>
              </a:ext>
            </a:extLst>
          </p:cNvPr>
          <p:cNvSpPr>
            <a:spLocks noGrp="1"/>
          </p:cNvSpPr>
          <p:nvPr>
            <p:ph idx="1"/>
          </p:nvPr>
        </p:nvSpPr>
        <p:spPr>
          <a:xfrm>
            <a:off x="784920" y="752081"/>
            <a:ext cx="4787396" cy="1266964"/>
          </a:xfrm>
        </p:spPr>
        <p:txBody>
          <a:bodyPr>
            <a:normAutofit fontScale="92500" lnSpcReduction="20000"/>
          </a:bodyPr>
          <a:lstStyle/>
          <a:p>
            <a:r>
              <a:rPr lang="en-US" dirty="0"/>
              <a:t>I calculate the weight by using the first price times each stocks’ holding number, then divides the total values of the whole portfolio. </a:t>
            </a:r>
          </a:p>
        </p:txBody>
      </p:sp>
      <p:sp>
        <p:nvSpPr>
          <p:cNvPr id="4" name="文本框 3">
            <a:extLst>
              <a:ext uri="{FF2B5EF4-FFF2-40B4-BE49-F238E27FC236}">
                <a16:creationId xmlns:a16="http://schemas.microsoft.com/office/drawing/2014/main" id="{28BD26BC-CD15-4CA5-BB59-A8ADEFD9E34A}"/>
              </a:ext>
            </a:extLst>
          </p:cNvPr>
          <p:cNvSpPr txBox="1"/>
          <p:nvPr/>
        </p:nvSpPr>
        <p:spPr>
          <a:xfrm>
            <a:off x="7358158" y="752081"/>
            <a:ext cx="3528725" cy="923330"/>
          </a:xfrm>
          <a:prstGeom prst="rect">
            <a:avLst/>
          </a:prstGeom>
          <a:noFill/>
        </p:spPr>
        <p:txBody>
          <a:bodyPr wrap="square" rtlCol="0">
            <a:spAutoFit/>
          </a:bodyPr>
          <a:lstStyle/>
          <a:p>
            <a:r>
              <a:rPr lang="en-US"/>
              <a:t>Then, I need to find out the price for each stocks in different portfolio. </a:t>
            </a:r>
            <a:endParaRPr lang="en-US" dirty="0"/>
          </a:p>
        </p:txBody>
      </p:sp>
      <p:pic>
        <p:nvPicPr>
          <p:cNvPr id="5" name="图片 4">
            <a:extLst>
              <a:ext uri="{FF2B5EF4-FFF2-40B4-BE49-F238E27FC236}">
                <a16:creationId xmlns:a16="http://schemas.microsoft.com/office/drawing/2014/main" id="{98F3CB1C-EDB9-41B5-ACCA-3743E50878FE}"/>
              </a:ext>
            </a:extLst>
          </p:cNvPr>
          <p:cNvPicPr>
            <a:picLocks noChangeAspect="1"/>
          </p:cNvPicPr>
          <p:nvPr/>
        </p:nvPicPr>
        <p:blipFill>
          <a:blip r:embed="rId2"/>
          <a:stretch>
            <a:fillRect/>
          </a:stretch>
        </p:blipFill>
        <p:spPr>
          <a:xfrm>
            <a:off x="1023477" y="2699075"/>
            <a:ext cx="4543128" cy="3031630"/>
          </a:xfrm>
          <a:prstGeom prst="rect">
            <a:avLst/>
          </a:prstGeom>
        </p:spPr>
      </p:pic>
      <p:pic>
        <p:nvPicPr>
          <p:cNvPr id="6" name="图片 5">
            <a:extLst>
              <a:ext uri="{FF2B5EF4-FFF2-40B4-BE49-F238E27FC236}">
                <a16:creationId xmlns:a16="http://schemas.microsoft.com/office/drawing/2014/main" id="{13F523E5-B0B1-4E8E-8491-99E14EDA0786}"/>
              </a:ext>
            </a:extLst>
          </p:cNvPr>
          <p:cNvPicPr>
            <a:picLocks noChangeAspect="1"/>
          </p:cNvPicPr>
          <p:nvPr/>
        </p:nvPicPr>
        <p:blipFill>
          <a:blip r:embed="rId3"/>
          <a:stretch>
            <a:fillRect/>
          </a:stretch>
        </p:blipFill>
        <p:spPr>
          <a:xfrm>
            <a:off x="7143641" y="2699075"/>
            <a:ext cx="4024882" cy="2446993"/>
          </a:xfrm>
          <a:prstGeom prst="rect">
            <a:avLst/>
          </a:prstGeom>
        </p:spPr>
      </p:pic>
    </p:spTree>
    <p:extLst>
      <p:ext uri="{BB962C8B-B14F-4D97-AF65-F5344CB8AC3E}">
        <p14:creationId xmlns:p14="http://schemas.microsoft.com/office/powerpoint/2010/main" val="2600635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589EB5D-10DD-4B27-AAEF-649487C08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6A8BCC44-FD1A-4041-8143-36900123FEB8}"/>
              </a:ext>
            </a:extLst>
          </p:cNvPr>
          <p:cNvSpPr>
            <a:spLocks noGrp="1"/>
          </p:cNvSpPr>
          <p:nvPr>
            <p:ph idx="1"/>
          </p:nvPr>
        </p:nvSpPr>
        <p:spPr>
          <a:xfrm>
            <a:off x="913795" y="2096063"/>
            <a:ext cx="4628588" cy="4011309"/>
          </a:xfrm>
        </p:spPr>
        <p:txBody>
          <a:bodyPr>
            <a:normAutofit/>
          </a:bodyPr>
          <a:lstStyle/>
          <a:p>
            <a:r>
              <a:rPr lang="en-US" dirty="0"/>
              <a:t>Then, I calculate the rate of return for each portfolio. </a:t>
            </a:r>
          </a:p>
          <a:p>
            <a:r>
              <a:rPr lang="en-US" dirty="0"/>
              <a:t>Then, I use covariance function to calculate the covariance matrix and calculate the mean of rate of return matrix. </a:t>
            </a:r>
          </a:p>
          <a:p>
            <a:r>
              <a:rPr lang="en-US" dirty="0"/>
              <a:t>Then, I calculate the portfolio mean and standard deviation. </a:t>
            </a:r>
          </a:p>
        </p:txBody>
      </p:sp>
      <p:sp>
        <p:nvSpPr>
          <p:cNvPr id="13" name="Rectangle 12">
            <a:extLst>
              <a:ext uri="{FF2B5EF4-FFF2-40B4-BE49-F238E27FC236}">
                <a16:creationId xmlns:a16="http://schemas.microsoft.com/office/drawing/2014/main" id="{2D1C56A8-C72F-4968-B026-8548815377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6239" y="0"/>
            <a:ext cx="614576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图形用户界面, 文本, 应用程序&#10;&#10;描述已自动生成">
            <a:extLst>
              <a:ext uri="{FF2B5EF4-FFF2-40B4-BE49-F238E27FC236}">
                <a16:creationId xmlns:a16="http://schemas.microsoft.com/office/drawing/2014/main" id="{914255F8-6EA0-4E8C-ADD4-959A146C83C2}"/>
              </a:ext>
            </a:extLst>
          </p:cNvPr>
          <p:cNvPicPr>
            <a:picLocks noChangeAspect="1"/>
          </p:cNvPicPr>
          <p:nvPr/>
        </p:nvPicPr>
        <p:blipFill>
          <a:blip r:embed="rId3"/>
          <a:stretch>
            <a:fillRect/>
          </a:stretch>
        </p:blipFill>
        <p:spPr>
          <a:xfrm>
            <a:off x="6689705" y="926448"/>
            <a:ext cx="2268545" cy="2058705"/>
          </a:xfrm>
          <a:prstGeom prst="rect">
            <a:avLst/>
          </a:prstGeom>
        </p:spPr>
      </p:pic>
      <p:pic>
        <p:nvPicPr>
          <p:cNvPr id="4" name="图片 3" descr="图形用户界面, 文本, 应用程序&#10;&#10;描述已自动生成">
            <a:extLst>
              <a:ext uri="{FF2B5EF4-FFF2-40B4-BE49-F238E27FC236}">
                <a16:creationId xmlns:a16="http://schemas.microsoft.com/office/drawing/2014/main" id="{7EF5DAAA-CEB0-4D39-9449-5569E2736911}"/>
              </a:ext>
            </a:extLst>
          </p:cNvPr>
          <p:cNvPicPr>
            <a:picLocks noChangeAspect="1"/>
          </p:cNvPicPr>
          <p:nvPr/>
        </p:nvPicPr>
        <p:blipFill>
          <a:blip r:embed="rId4"/>
          <a:stretch>
            <a:fillRect/>
          </a:stretch>
        </p:blipFill>
        <p:spPr>
          <a:xfrm>
            <a:off x="9279984" y="1451050"/>
            <a:ext cx="2268548" cy="1009503"/>
          </a:xfrm>
          <a:prstGeom prst="rect">
            <a:avLst/>
          </a:prstGeom>
        </p:spPr>
      </p:pic>
      <p:pic>
        <p:nvPicPr>
          <p:cNvPr id="6" name="图片 5" descr="图形用户界面, 文本, 应用程序, 聊天或短信&#10;&#10;描述已自动生成">
            <a:extLst>
              <a:ext uri="{FF2B5EF4-FFF2-40B4-BE49-F238E27FC236}">
                <a16:creationId xmlns:a16="http://schemas.microsoft.com/office/drawing/2014/main" id="{6365D106-EDB5-4F64-B15F-60D1F16E3867}"/>
              </a:ext>
            </a:extLst>
          </p:cNvPr>
          <p:cNvPicPr>
            <a:picLocks noChangeAspect="1"/>
          </p:cNvPicPr>
          <p:nvPr/>
        </p:nvPicPr>
        <p:blipFill>
          <a:blip r:embed="rId5"/>
          <a:stretch>
            <a:fillRect/>
          </a:stretch>
        </p:blipFill>
        <p:spPr>
          <a:xfrm>
            <a:off x="6689705" y="3930433"/>
            <a:ext cx="4858827" cy="1943531"/>
          </a:xfrm>
          <a:prstGeom prst="rect">
            <a:avLst/>
          </a:prstGeom>
        </p:spPr>
      </p:pic>
    </p:spTree>
    <p:extLst>
      <p:ext uri="{BB962C8B-B14F-4D97-AF65-F5344CB8AC3E}">
        <p14:creationId xmlns:p14="http://schemas.microsoft.com/office/powerpoint/2010/main" val="2961881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6909E2-8D6A-4F3E-A775-E177CA7CA0E9}"/>
              </a:ext>
            </a:extLst>
          </p:cNvPr>
          <p:cNvPicPr>
            <a:picLocks noChangeAspect="1"/>
          </p:cNvPicPr>
          <p:nvPr/>
        </p:nvPicPr>
        <p:blipFill>
          <a:blip r:embed="rId3"/>
          <a:stretch>
            <a:fillRect/>
          </a:stretch>
        </p:blipFill>
        <p:spPr>
          <a:xfrm>
            <a:off x="1017388" y="2557362"/>
            <a:ext cx="4833257" cy="2800326"/>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3" name="内容占位符 2">
            <a:extLst>
              <a:ext uri="{FF2B5EF4-FFF2-40B4-BE49-F238E27FC236}">
                <a16:creationId xmlns:a16="http://schemas.microsoft.com/office/drawing/2014/main" id="{80C9240C-3F1A-498F-A584-3EF078E217EC}"/>
              </a:ext>
            </a:extLst>
          </p:cNvPr>
          <p:cNvSpPr>
            <a:spLocks noGrp="1"/>
          </p:cNvSpPr>
          <p:nvPr>
            <p:ph idx="1"/>
          </p:nvPr>
        </p:nvSpPr>
        <p:spPr>
          <a:xfrm>
            <a:off x="6250695" y="2096064"/>
            <a:ext cx="5016860" cy="3695136"/>
          </a:xfrm>
        </p:spPr>
        <p:txBody>
          <a:bodyPr>
            <a:normAutofit/>
          </a:bodyPr>
          <a:lstStyle/>
          <a:p>
            <a:r>
              <a:rPr lang="en-US" dirty="0"/>
              <a:t>Result</a:t>
            </a:r>
          </a:p>
          <a:p>
            <a:r>
              <a:rPr lang="en-US" dirty="0"/>
              <a:t>Finally, I create a table to see the </a:t>
            </a:r>
            <a:r>
              <a:rPr lang="en-US" dirty="0" err="1"/>
              <a:t>VaR</a:t>
            </a:r>
            <a:r>
              <a:rPr lang="en-US" dirty="0"/>
              <a:t> under different portfolio with alpha = 0.05. </a:t>
            </a:r>
          </a:p>
          <a:p>
            <a:r>
              <a:rPr lang="en-US" dirty="0"/>
              <a:t>From the table, we can see that portfolio C’s </a:t>
            </a:r>
            <a:r>
              <a:rPr lang="en-US" dirty="0" err="1"/>
              <a:t>VaR</a:t>
            </a:r>
            <a:r>
              <a:rPr lang="en-US" dirty="0"/>
              <a:t> is the smallest and portfolio A’s </a:t>
            </a:r>
            <a:r>
              <a:rPr lang="en-US" dirty="0" err="1"/>
              <a:t>VaR</a:t>
            </a:r>
            <a:r>
              <a:rPr lang="en-US" dirty="0"/>
              <a:t> is the largest. </a:t>
            </a:r>
          </a:p>
        </p:txBody>
      </p:sp>
    </p:spTree>
    <p:extLst>
      <p:ext uri="{BB962C8B-B14F-4D97-AF65-F5344CB8AC3E}">
        <p14:creationId xmlns:p14="http://schemas.microsoft.com/office/powerpoint/2010/main" val="132893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B4A81-D17B-48B9-908C-30B09E419626}"/>
              </a:ext>
            </a:extLst>
          </p:cNvPr>
          <p:cNvSpPr>
            <a:spLocks noGrp="1"/>
          </p:cNvSpPr>
          <p:nvPr>
            <p:ph type="title"/>
          </p:nvPr>
        </p:nvSpPr>
        <p:spPr/>
        <p:txBody>
          <a:bodyPr/>
          <a:lstStyle/>
          <a:p>
            <a:r>
              <a:rPr lang="en-US" dirty="0"/>
              <a:t>Question 1</a:t>
            </a:r>
          </a:p>
        </p:txBody>
      </p:sp>
      <p:sp>
        <p:nvSpPr>
          <p:cNvPr id="3" name="内容占位符 2">
            <a:extLst>
              <a:ext uri="{FF2B5EF4-FFF2-40B4-BE49-F238E27FC236}">
                <a16:creationId xmlns:a16="http://schemas.microsoft.com/office/drawing/2014/main" id="{4D7CE2CF-8490-4EE8-821E-BC7E699961FF}"/>
              </a:ext>
            </a:extLst>
          </p:cNvPr>
          <p:cNvSpPr>
            <a:spLocks noGrp="1"/>
          </p:cNvSpPr>
          <p:nvPr>
            <p:ph idx="1"/>
          </p:nvPr>
        </p:nvSpPr>
        <p:spPr>
          <a:xfrm>
            <a:off x="4704488" y="1766592"/>
            <a:ext cx="2400138" cy="708505"/>
          </a:xfrm>
        </p:spPr>
        <p:txBody>
          <a:bodyPr/>
          <a:lstStyle/>
          <a:p>
            <a:r>
              <a:rPr lang="en-US" dirty="0"/>
              <a:t>Basic equation</a:t>
            </a:r>
          </a:p>
        </p:txBody>
      </p:sp>
      <p:pic>
        <p:nvPicPr>
          <p:cNvPr id="4" name="图片 3">
            <a:extLst>
              <a:ext uri="{FF2B5EF4-FFF2-40B4-BE49-F238E27FC236}">
                <a16:creationId xmlns:a16="http://schemas.microsoft.com/office/drawing/2014/main" id="{8AB07DC2-5CFE-4961-B342-62A3D15E00FF}"/>
              </a:ext>
            </a:extLst>
          </p:cNvPr>
          <p:cNvPicPr>
            <a:picLocks noChangeAspect="1"/>
          </p:cNvPicPr>
          <p:nvPr/>
        </p:nvPicPr>
        <p:blipFill>
          <a:blip r:embed="rId2"/>
          <a:stretch>
            <a:fillRect/>
          </a:stretch>
        </p:blipFill>
        <p:spPr>
          <a:xfrm>
            <a:off x="3627503" y="2709407"/>
            <a:ext cx="4554107" cy="3346994"/>
          </a:xfrm>
          <a:prstGeom prst="rect">
            <a:avLst/>
          </a:prstGeom>
        </p:spPr>
      </p:pic>
    </p:spTree>
    <p:extLst>
      <p:ext uri="{BB962C8B-B14F-4D97-AF65-F5344CB8AC3E}">
        <p14:creationId xmlns:p14="http://schemas.microsoft.com/office/powerpoint/2010/main" val="188068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24C404-FDA8-4DDB-9D85-52D60D775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576BAB-9A66-46C6-8A15-DD1B73CDA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文本&#10;&#10;描述已自动生成">
            <a:extLst>
              <a:ext uri="{FF2B5EF4-FFF2-40B4-BE49-F238E27FC236}">
                <a16:creationId xmlns:a16="http://schemas.microsoft.com/office/drawing/2014/main" id="{3D3DC88D-A1DF-4E86-ACF6-CC4C6DF04698}"/>
              </a:ext>
            </a:extLst>
          </p:cNvPr>
          <p:cNvPicPr>
            <a:picLocks noChangeAspect="1"/>
          </p:cNvPicPr>
          <p:nvPr/>
        </p:nvPicPr>
        <p:blipFill>
          <a:blip r:embed="rId3"/>
          <a:stretch>
            <a:fillRect/>
          </a:stretch>
        </p:blipFill>
        <p:spPr>
          <a:xfrm>
            <a:off x="497632" y="882072"/>
            <a:ext cx="3517749" cy="2629517"/>
          </a:xfrm>
          <a:prstGeom prst="rect">
            <a:avLst/>
          </a:prstGeom>
        </p:spPr>
      </p:pic>
      <p:cxnSp>
        <p:nvCxnSpPr>
          <p:cNvPr id="15" name="Straight Connector 14">
            <a:extLst>
              <a:ext uri="{FF2B5EF4-FFF2-40B4-BE49-F238E27FC236}">
                <a16:creationId xmlns:a16="http://schemas.microsoft.com/office/drawing/2014/main" id="{65CD85AE-D994-4B11-BE24-C38EB7B9E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76250" y="1154913"/>
            <a:ext cx="0" cy="2083837"/>
          </a:xfrm>
          <a:prstGeom prst="line">
            <a:avLst/>
          </a:prstGeom>
          <a:ln w="1905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图片 4" descr="图形用户界面, 文本, 应用程序, 电子邮件&#10;&#10;描述已自动生成">
            <a:extLst>
              <a:ext uri="{FF2B5EF4-FFF2-40B4-BE49-F238E27FC236}">
                <a16:creationId xmlns:a16="http://schemas.microsoft.com/office/drawing/2014/main" id="{3B372280-32AA-4331-BC8E-8884100C9F91}"/>
              </a:ext>
            </a:extLst>
          </p:cNvPr>
          <p:cNvPicPr>
            <a:picLocks noChangeAspect="1"/>
          </p:cNvPicPr>
          <p:nvPr/>
        </p:nvPicPr>
        <p:blipFill>
          <a:blip r:embed="rId4"/>
          <a:stretch>
            <a:fillRect/>
          </a:stretch>
        </p:blipFill>
        <p:spPr>
          <a:xfrm>
            <a:off x="4337119" y="1137062"/>
            <a:ext cx="3517753" cy="2119445"/>
          </a:xfrm>
          <a:prstGeom prst="rect">
            <a:avLst/>
          </a:prstGeom>
        </p:spPr>
      </p:pic>
      <p:cxnSp>
        <p:nvCxnSpPr>
          <p:cNvPr id="17" name="Straight Connector 16">
            <a:extLst>
              <a:ext uri="{FF2B5EF4-FFF2-40B4-BE49-F238E27FC236}">
                <a16:creationId xmlns:a16="http://schemas.microsoft.com/office/drawing/2014/main" id="{67475827-1153-4872-BA65-E53C0B3D32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15741" y="1154913"/>
            <a:ext cx="0" cy="2083837"/>
          </a:xfrm>
          <a:prstGeom prst="line">
            <a:avLst/>
          </a:prstGeom>
          <a:ln w="1905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图片 3" descr="图形用户界面, 文本, 应用程序&#10;&#10;描述已自动生成">
            <a:extLst>
              <a:ext uri="{FF2B5EF4-FFF2-40B4-BE49-F238E27FC236}">
                <a16:creationId xmlns:a16="http://schemas.microsoft.com/office/drawing/2014/main" id="{829DED14-CEAD-47BC-97E1-FB911DA511A4}"/>
              </a:ext>
            </a:extLst>
          </p:cNvPr>
          <p:cNvPicPr>
            <a:picLocks noChangeAspect="1"/>
          </p:cNvPicPr>
          <p:nvPr/>
        </p:nvPicPr>
        <p:blipFill>
          <a:blip r:embed="rId5"/>
          <a:stretch>
            <a:fillRect/>
          </a:stretch>
        </p:blipFill>
        <p:spPr>
          <a:xfrm>
            <a:off x="8176611" y="1137108"/>
            <a:ext cx="3517753" cy="2119445"/>
          </a:xfrm>
          <a:prstGeom prst="rect">
            <a:avLst/>
          </a:prstGeom>
        </p:spPr>
      </p:pic>
      <p:sp>
        <p:nvSpPr>
          <p:cNvPr id="3" name="内容占位符 2">
            <a:extLst>
              <a:ext uri="{FF2B5EF4-FFF2-40B4-BE49-F238E27FC236}">
                <a16:creationId xmlns:a16="http://schemas.microsoft.com/office/drawing/2014/main" id="{30A4E064-2950-4A51-BAD6-D72960B4556D}"/>
              </a:ext>
            </a:extLst>
          </p:cNvPr>
          <p:cNvSpPr>
            <a:spLocks noGrp="1"/>
          </p:cNvSpPr>
          <p:nvPr>
            <p:ph idx="1"/>
          </p:nvPr>
        </p:nvSpPr>
        <p:spPr>
          <a:xfrm>
            <a:off x="6256865" y="4615542"/>
            <a:ext cx="5010691" cy="1530221"/>
          </a:xfrm>
        </p:spPr>
        <p:txBody>
          <a:bodyPr anchor="ctr">
            <a:normAutofit/>
          </a:bodyPr>
          <a:lstStyle/>
          <a:p>
            <a:r>
              <a:rPr lang="en-US" dirty="0"/>
              <a:t>Three functions for three formulas</a:t>
            </a:r>
          </a:p>
        </p:txBody>
      </p:sp>
    </p:spTree>
    <p:extLst>
      <p:ext uri="{BB962C8B-B14F-4D97-AF65-F5344CB8AC3E}">
        <p14:creationId xmlns:p14="http://schemas.microsoft.com/office/powerpoint/2010/main" val="461245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1E2E5D3-B83B-4B1F-A882-3439109554A5}"/>
              </a:ext>
            </a:extLst>
          </p:cNvPr>
          <p:cNvSpPr>
            <a:spLocks noGrp="1"/>
          </p:cNvSpPr>
          <p:nvPr>
            <p:ph idx="1"/>
          </p:nvPr>
        </p:nvSpPr>
        <p:spPr>
          <a:xfrm>
            <a:off x="2435730" y="1244017"/>
            <a:ext cx="1540970" cy="512124"/>
          </a:xfrm>
        </p:spPr>
        <p:txBody>
          <a:bodyPr/>
          <a:lstStyle/>
          <a:p>
            <a:r>
              <a:rPr lang="en-US" dirty="0"/>
              <a:t>Result</a:t>
            </a:r>
          </a:p>
        </p:txBody>
      </p:sp>
      <p:pic>
        <p:nvPicPr>
          <p:cNvPr id="4" name="图片 3">
            <a:extLst>
              <a:ext uri="{FF2B5EF4-FFF2-40B4-BE49-F238E27FC236}">
                <a16:creationId xmlns:a16="http://schemas.microsoft.com/office/drawing/2014/main" id="{BCD35052-4411-4CB7-911C-73EE6D5B97AE}"/>
              </a:ext>
            </a:extLst>
          </p:cNvPr>
          <p:cNvPicPr>
            <a:picLocks noChangeAspect="1"/>
          </p:cNvPicPr>
          <p:nvPr/>
        </p:nvPicPr>
        <p:blipFill>
          <a:blip r:embed="rId2"/>
          <a:stretch>
            <a:fillRect/>
          </a:stretch>
        </p:blipFill>
        <p:spPr>
          <a:xfrm>
            <a:off x="870645" y="1934121"/>
            <a:ext cx="4769287" cy="1367538"/>
          </a:xfrm>
          <a:prstGeom prst="rect">
            <a:avLst/>
          </a:prstGeom>
        </p:spPr>
      </p:pic>
      <p:sp>
        <p:nvSpPr>
          <p:cNvPr id="5" name="文本框 4">
            <a:extLst>
              <a:ext uri="{FF2B5EF4-FFF2-40B4-BE49-F238E27FC236}">
                <a16:creationId xmlns:a16="http://schemas.microsoft.com/office/drawing/2014/main" id="{9E8F9B8D-AC39-4B30-B255-29A906A58386}"/>
              </a:ext>
            </a:extLst>
          </p:cNvPr>
          <p:cNvSpPr txBox="1"/>
          <p:nvPr/>
        </p:nvSpPr>
        <p:spPr>
          <a:xfrm>
            <a:off x="870645" y="3641589"/>
            <a:ext cx="5382869" cy="2308324"/>
          </a:xfrm>
          <a:prstGeom prst="rect">
            <a:avLst/>
          </a:prstGeom>
          <a:noFill/>
        </p:spPr>
        <p:txBody>
          <a:bodyPr wrap="square" rtlCol="0">
            <a:spAutoFit/>
          </a:bodyPr>
          <a:lstStyle/>
          <a:p>
            <a:r>
              <a:rPr lang="en-US"/>
              <a:t>By calculating the mean and standard deviation of AdjClose price, I get the expectation of both value. The expected mean of AdjClose price is 70.495078. The expected standard deviation of AdjClose price is 11.174723. </a:t>
            </a:r>
          </a:p>
          <a:p>
            <a:r>
              <a:rPr lang="en-US"/>
              <a:t>Then, I compare mean and standard deviation from those three different method with expectation method to see the performance. </a:t>
            </a:r>
            <a:endParaRPr lang="en-US" dirty="0"/>
          </a:p>
        </p:txBody>
      </p:sp>
      <p:sp>
        <p:nvSpPr>
          <p:cNvPr id="6" name="文本框 5">
            <a:extLst>
              <a:ext uri="{FF2B5EF4-FFF2-40B4-BE49-F238E27FC236}">
                <a16:creationId xmlns:a16="http://schemas.microsoft.com/office/drawing/2014/main" id="{E93D1E31-4288-4729-A8B3-4B38B3F0EC37}"/>
              </a:ext>
            </a:extLst>
          </p:cNvPr>
          <p:cNvSpPr txBox="1"/>
          <p:nvPr/>
        </p:nvSpPr>
        <p:spPr>
          <a:xfrm>
            <a:off x="7548403" y="1454999"/>
            <a:ext cx="2847527" cy="3693319"/>
          </a:xfrm>
          <a:prstGeom prst="rect">
            <a:avLst/>
          </a:prstGeom>
          <a:noFill/>
        </p:spPr>
        <p:txBody>
          <a:bodyPr wrap="square" rtlCol="0">
            <a:spAutoFit/>
          </a:bodyPr>
          <a:lstStyle/>
          <a:p>
            <a:r>
              <a:rPr lang="en-US"/>
              <a:t>From this table, I can see that using classical Brownian motion method, we get the most similar mean with expectation. Arithmetic return system gives the best performance on standard deviation. Also, classical Brownian motion gives a very bad result on standard deviation. </a:t>
            </a:r>
            <a:endParaRPr lang="en-US" dirty="0"/>
          </a:p>
        </p:txBody>
      </p:sp>
    </p:spTree>
    <p:extLst>
      <p:ext uri="{BB962C8B-B14F-4D97-AF65-F5344CB8AC3E}">
        <p14:creationId xmlns:p14="http://schemas.microsoft.com/office/powerpoint/2010/main" val="205158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B563B-96A5-4729-B259-EED302048803}"/>
              </a:ext>
            </a:extLst>
          </p:cNvPr>
          <p:cNvSpPr>
            <a:spLocks noGrp="1"/>
          </p:cNvSpPr>
          <p:nvPr>
            <p:ph type="title"/>
          </p:nvPr>
        </p:nvSpPr>
        <p:spPr/>
        <p:txBody>
          <a:bodyPr/>
          <a:lstStyle/>
          <a:p>
            <a:r>
              <a:rPr lang="en-US"/>
              <a:t>Question 2</a:t>
            </a:r>
            <a:endParaRPr lang="en-US" dirty="0"/>
          </a:p>
        </p:txBody>
      </p:sp>
      <p:sp>
        <p:nvSpPr>
          <p:cNvPr id="3" name="内容占位符 2">
            <a:extLst>
              <a:ext uri="{FF2B5EF4-FFF2-40B4-BE49-F238E27FC236}">
                <a16:creationId xmlns:a16="http://schemas.microsoft.com/office/drawing/2014/main" id="{F10064BB-63C5-4F43-8A38-D0388120BF61}"/>
              </a:ext>
            </a:extLst>
          </p:cNvPr>
          <p:cNvSpPr>
            <a:spLocks noGrp="1"/>
          </p:cNvSpPr>
          <p:nvPr>
            <p:ph idx="1"/>
          </p:nvPr>
        </p:nvSpPr>
        <p:spPr>
          <a:xfrm>
            <a:off x="1226778" y="2480924"/>
            <a:ext cx="4050967" cy="2178450"/>
          </a:xfrm>
        </p:spPr>
        <p:txBody>
          <a:bodyPr>
            <a:normAutofit fontScale="85000" lnSpcReduction="20000"/>
          </a:bodyPr>
          <a:lstStyle/>
          <a:p>
            <a:r>
              <a:rPr lang="en-US"/>
              <a:t>Following the instruction, I create a return_calculate() function to give the option for user to choose which method they want to use to calculate the rate of return. We can get the rate of return formula by transferring the above price formulas.</a:t>
            </a:r>
            <a:endParaRPr lang="en-US" dirty="0"/>
          </a:p>
        </p:txBody>
      </p:sp>
      <p:pic>
        <p:nvPicPr>
          <p:cNvPr id="4" name="图片 3">
            <a:extLst>
              <a:ext uri="{FF2B5EF4-FFF2-40B4-BE49-F238E27FC236}">
                <a16:creationId xmlns:a16="http://schemas.microsoft.com/office/drawing/2014/main" id="{7BB6E82B-0306-49FB-8AC3-19F82FB7A38A}"/>
              </a:ext>
            </a:extLst>
          </p:cNvPr>
          <p:cNvPicPr>
            <a:picLocks noChangeAspect="1"/>
          </p:cNvPicPr>
          <p:nvPr/>
        </p:nvPicPr>
        <p:blipFill>
          <a:blip r:embed="rId2"/>
          <a:stretch>
            <a:fillRect/>
          </a:stretch>
        </p:blipFill>
        <p:spPr>
          <a:xfrm>
            <a:off x="5917296" y="2123218"/>
            <a:ext cx="5047926" cy="2536156"/>
          </a:xfrm>
          <a:prstGeom prst="rect">
            <a:avLst/>
          </a:prstGeom>
        </p:spPr>
      </p:pic>
    </p:spTree>
    <p:extLst>
      <p:ext uri="{BB962C8B-B14F-4D97-AF65-F5344CB8AC3E}">
        <p14:creationId xmlns:p14="http://schemas.microsoft.com/office/powerpoint/2010/main" val="3174139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FA3006-A3C3-44CD-893F-8E42C1F7C721}"/>
              </a:ext>
            </a:extLst>
          </p:cNvPr>
          <p:cNvSpPr>
            <a:spLocks noGrp="1"/>
          </p:cNvSpPr>
          <p:nvPr>
            <p:ph idx="1"/>
          </p:nvPr>
        </p:nvSpPr>
        <p:spPr>
          <a:xfrm>
            <a:off x="643467" y="2096063"/>
            <a:ext cx="3361498" cy="4028512"/>
          </a:xfrm>
        </p:spPr>
        <p:txBody>
          <a:bodyPr>
            <a:normAutofit/>
          </a:bodyPr>
          <a:lstStyle/>
          <a:p>
            <a:r>
              <a:rPr lang="en-US" sz="1400"/>
              <a:t>Then, I remove the mean for stock INTC to see the rate of return of INTC by using arithmetic method. </a:t>
            </a:r>
          </a:p>
        </p:txBody>
      </p:sp>
      <p:sp>
        <p:nvSpPr>
          <p:cNvPr id="9" name="Rectangle 8">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descr="图形用户界面, 文本, 应用程序&#10;&#10;描述已自动生成">
            <a:extLst>
              <a:ext uri="{FF2B5EF4-FFF2-40B4-BE49-F238E27FC236}">
                <a16:creationId xmlns:a16="http://schemas.microsoft.com/office/drawing/2014/main" id="{7B522848-4FD3-4A06-BAC3-A31862FE7D88}"/>
              </a:ext>
            </a:extLst>
          </p:cNvPr>
          <p:cNvPicPr>
            <a:picLocks noChangeAspect="1"/>
          </p:cNvPicPr>
          <p:nvPr/>
        </p:nvPicPr>
        <p:blipFill>
          <a:blip r:embed="rId3"/>
          <a:stretch>
            <a:fillRect/>
          </a:stretch>
        </p:blipFill>
        <p:spPr>
          <a:xfrm>
            <a:off x="5170931" y="1801106"/>
            <a:ext cx="5895257" cy="3286150"/>
          </a:xfrm>
          <a:prstGeom prst="rect">
            <a:avLst/>
          </a:prstGeom>
        </p:spPr>
      </p:pic>
    </p:spTree>
    <p:extLst>
      <p:ext uri="{BB962C8B-B14F-4D97-AF65-F5344CB8AC3E}">
        <p14:creationId xmlns:p14="http://schemas.microsoft.com/office/powerpoint/2010/main" val="100416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B47E0A-599D-4395-AD2D-C11BEC5D47D6}"/>
              </a:ext>
            </a:extLst>
          </p:cNvPr>
          <p:cNvSpPr>
            <a:spLocks noGrp="1"/>
          </p:cNvSpPr>
          <p:nvPr>
            <p:ph idx="1"/>
          </p:nvPr>
        </p:nvSpPr>
        <p:spPr>
          <a:xfrm>
            <a:off x="919119" y="1581432"/>
            <a:ext cx="10353762" cy="3695136"/>
          </a:xfrm>
        </p:spPr>
        <p:txBody>
          <a:bodyPr/>
          <a:lstStyle/>
          <a:p>
            <a:r>
              <a:rPr lang="en-US" dirty="0"/>
              <a:t>Then, I calculate </a:t>
            </a:r>
            <a:r>
              <a:rPr lang="en-US" dirty="0" err="1"/>
              <a:t>VaR</a:t>
            </a:r>
            <a:r>
              <a:rPr lang="en-US" dirty="0"/>
              <a:t> by four different methods. For all those four methods, I calculate the portfolio </a:t>
            </a:r>
            <a:r>
              <a:rPr lang="en-US" dirty="0" err="1"/>
              <a:t>VaR</a:t>
            </a:r>
            <a:r>
              <a:rPr lang="en-US" dirty="0"/>
              <a:t> rather than one specific stock’s </a:t>
            </a:r>
            <a:r>
              <a:rPr lang="en-US" dirty="0" err="1"/>
              <a:t>VaR.</a:t>
            </a:r>
            <a:r>
              <a:rPr lang="en-US" dirty="0"/>
              <a:t> In my portfolio, I involve all 101 stocks. The reason why I use the whole portfolio rather than one stock is because that I think that it is more reasonable. In the real world, I believe that most people will buy many different stocks in the portfolio rather than one stock. Thus, using the </a:t>
            </a:r>
            <a:r>
              <a:rPr lang="en-US" dirty="0" err="1"/>
              <a:t>VaR</a:t>
            </a:r>
            <a:r>
              <a:rPr lang="en-US" dirty="0"/>
              <a:t> of the whole portfolio will give me strong information of the market.</a:t>
            </a:r>
          </a:p>
        </p:txBody>
      </p:sp>
    </p:spTree>
    <p:extLst>
      <p:ext uri="{BB962C8B-B14F-4D97-AF65-F5344CB8AC3E}">
        <p14:creationId xmlns:p14="http://schemas.microsoft.com/office/powerpoint/2010/main" val="8663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03CD6B72-B9B3-4859-8F16-093BA4A99A5D}"/>
              </a:ext>
            </a:extLst>
          </p:cNvPr>
          <p:cNvPicPr>
            <a:picLocks noChangeAspect="1"/>
          </p:cNvPicPr>
          <p:nvPr/>
        </p:nvPicPr>
        <p:blipFill rotWithShape="1">
          <a:blip r:embed="rId3"/>
          <a:srcRect r="2" b="9721"/>
          <a:stretch/>
        </p:blipFill>
        <p:spPr>
          <a:xfrm>
            <a:off x="20" y="10"/>
            <a:ext cx="6095980" cy="6857990"/>
          </a:xfrm>
          <a:prstGeom prst="rect">
            <a:avLst/>
          </a:prstGeom>
        </p:spPr>
      </p:pic>
      <p:sp>
        <p:nvSpPr>
          <p:cNvPr id="3" name="内容占位符 2">
            <a:extLst>
              <a:ext uri="{FF2B5EF4-FFF2-40B4-BE49-F238E27FC236}">
                <a16:creationId xmlns:a16="http://schemas.microsoft.com/office/drawing/2014/main" id="{B721E08D-B6BD-4D7E-BB4C-EBE35E9F0E08}"/>
              </a:ext>
            </a:extLst>
          </p:cNvPr>
          <p:cNvSpPr>
            <a:spLocks noGrp="1"/>
          </p:cNvSpPr>
          <p:nvPr>
            <p:ph idx="1"/>
          </p:nvPr>
        </p:nvSpPr>
        <p:spPr>
          <a:xfrm>
            <a:off x="6513534" y="2096064"/>
            <a:ext cx="4754022" cy="3695136"/>
          </a:xfrm>
        </p:spPr>
        <p:txBody>
          <a:bodyPr>
            <a:normAutofit/>
          </a:bodyPr>
          <a:lstStyle/>
          <a:p>
            <a:r>
              <a:rPr lang="en-US"/>
              <a:t>1. Using normal distribution</a:t>
            </a:r>
          </a:p>
          <a:p>
            <a:r>
              <a:rPr lang="en-US"/>
              <a:t>In question 3, I used this method to illustrate. I will explain how I create this function in question 3.</a:t>
            </a:r>
            <a:endParaRPr lang="en-US" dirty="0"/>
          </a:p>
        </p:txBody>
      </p:sp>
      <p:cxnSp>
        <p:nvCxnSpPr>
          <p:cNvPr id="14" name="Straight Connector 9">
            <a:extLst>
              <a:ext uri="{FF2B5EF4-FFF2-40B4-BE49-F238E27FC236}">
                <a16:creationId xmlns:a16="http://schemas.microsoft.com/office/drawing/2014/main" id="{E0DCF65E-F84E-483D-83D7-A1616D569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53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图片 3" descr="文本&#10;&#10;中度可信度描述已自动生成">
            <a:extLst>
              <a:ext uri="{FF2B5EF4-FFF2-40B4-BE49-F238E27FC236}">
                <a16:creationId xmlns:a16="http://schemas.microsoft.com/office/drawing/2014/main" id="{5F6DF736-5CEB-4517-8082-293AEB674E68}"/>
              </a:ext>
            </a:extLst>
          </p:cNvPr>
          <p:cNvPicPr>
            <a:picLocks noChangeAspect="1"/>
          </p:cNvPicPr>
          <p:nvPr/>
        </p:nvPicPr>
        <p:blipFill rotWithShape="1">
          <a:blip r:embed="rId3"/>
          <a:srcRect t="2707" r="-2" b="8697"/>
          <a:stretch/>
        </p:blipFill>
        <p:spPr>
          <a:xfrm>
            <a:off x="20" y="10"/>
            <a:ext cx="6095980" cy="6857990"/>
          </a:xfrm>
          <a:prstGeom prst="rect">
            <a:avLst/>
          </a:prstGeom>
        </p:spPr>
      </p:pic>
      <p:sp>
        <p:nvSpPr>
          <p:cNvPr id="3" name="内容占位符 2">
            <a:extLst>
              <a:ext uri="{FF2B5EF4-FFF2-40B4-BE49-F238E27FC236}">
                <a16:creationId xmlns:a16="http://schemas.microsoft.com/office/drawing/2014/main" id="{26557964-1128-412A-9D62-2A54DE6CA5B3}"/>
              </a:ext>
            </a:extLst>
          </p:cNvPr>
          <p:cNvSpPr>
            <a:spLocks noGrp="1"/>
          </p:cNvSpPr>
          <p:nvPr>
            <p:ph idx="1"/>
          </p:nvPr>
        </p:nvSpPr>
        <p:spPr>
          <a:xfrm>
            <a:off x="6513534" y="2096064"/>
            <a:ext cx="4754022" cy="3695136"/>
          </a:xfrm>
        </p:spPr>
        <p:txBody>
          <a:bodyPr>
            <a:normAutofit/>
          </a:bodyPr>
          <a:lstStyle/>
          <a:p>
            <a:pPr marL="0" lvl="0" indent="0">
              <a:spcAft>
                <a:spcPts val="800"/>
              </a:spcAft>
              <a:buNone/>
            </a:pPr>
            <a:r>
              <a:rPr lang="en-US">
                <a:effectLst/>
                <a:latin typeface="Times New Roman" panose="02020603050405020304" pitchFamily="18" charset="0"/>
                <a:ea typeface="DengXian" panose="02010600030101010101" pitchFamily="2" charset="-122"/>
                <a:cs typeface="Times New Roman" panose="02020603050405020304" pitchFamily="18" charset="0"/>
              </a:rPr>
              <a:t>Using normal distribution with an exponentially weight variance (lambda = 0.94)</a:t>
            </a:r>
            <a:endParaRPr lang="en-US">
              <a:effectLst/>
              <a:latin typeface="Calibri" panose="020F0502020204030204" pitchFamily="34" charset="0"/>
              <a:ea typeface="DengXian" panose="02010600030101010101" pitchFamily="2" charset="-122"/>
              <a:cs typeface="Times New Roman" panose="02020603050405020304" pitchFamily="18" charset="0"/>
            </a:endParaRPr>
          </a:p>
          <a:p>
            <a:pPr marL="0" lvl="0" indent="0">
              <a:spcAft>
                <a:spcPts val="800"/>
              </a:spcAft>
              <a:buNone/>
            </a:pPr>
            <a:r>
              <a:rPr lang="en-US">
                <a:effectLst/>
                <a:latin typeface="Times New Roman" panose="02020603050405020304" pitchFamily="18" charset="0"/>
                <a:ea typeface="DengXian" panose="02010600030101010101" pitchFamily="2" charset="-122"/>
                <a:cs typeface="Times New Roman" panose="02020603050405020304" pitchFamily="18" charset="0"/>
              </a:rPr>
              <a:t>This function is edited from last homework function. I get </a:t>
            </a:r>
            <a:r>
              <a:rPr lang="en-US" err="1">
                <a:effectLst/>
                <a:latin typeface="Times New Roman" panose="02020603050405020304" pitchFamily="18" charset="0"/>
                <a:ea typeface="DengXian" panose="02010600030101010101" pitchFamily="2" charset="-122"/>
                <a:cs typeface="Times New Roman" panose="02020603050405020304" pitchFamily="18" charset="0"/>
              </a:rPr>
              <a:t>VaR</a:t>
            </a:r>
            <a:r>
              <a:rPr lang="en-US">
                <a:effectLst/>
                <a:latin typeface="Times New Roman" panose="02020603050405020304" pitchFamily="18" charset="0"/>
                <a:ea typeface="DengXian" panose="02010600030101010101" pitchFamily="2" charset="-122"/>
                <a:cs typeface="Times New Roman" panose="02020603050405020304" pitchFamily="18" charset="0"/>
              </a:rPr>
              <a:t> is equal to -0.010999</a:t>
            </a:r>
            <a:endParaRPr lang="en-US">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US" dirty="0"/>
          </a:p>
        </p:txBody>
      </p:sp>
      <p:cxnSp>
        <p:nvCxnSpPr>
          <p:cNvPr id="9" name="Straight Connector 8">
            <a:extLst>
              <a:ext uri="{FF2B5EF4-FFF2-40B4-BE49-F238E27FC236}">
                <a16:creationId xmlns:a16="http://schemas.microsoft.com/office/drawing/2014/main" id="{E0DCF65E-F84E-483D-83D7-A1616D569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35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花纹</Template>
  <TotalTime>40</TotalTime>
  <Words>650</Words>
  <Application>Microsoft Office PowerPoint</Application>
  <PresentationFormat>宽屏</PresentationFormat>
  <Paragraphs>35</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Arial</vt:lpstr>
      <vt:lpstr>Bookman Old Style</vt:lpstr>
      <vt:lpstr>Calibri</vt:lpstr>
      <vt:lpstr>Rockwell</vt:lpstr>
      <vt:lpstr>Times New Roman</vt:lpstr>
      <vt:lpstr>Damask</vt:lpstr>
      <vt:lpstr>Assignment 4</vt:lpstr>
      <vt:lpstr>Question 1</vt:lpstr>
      <vt:lpstr>PowerPoint 演示文稿</vt:lpstr>
      <vt:lpstr>PowerPoint 演示文稿</vt:lpstr>
      <vt:lpstr>Question 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Question 3</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creator>Yufeng Zheng</dc:creator>
  <cp:lastModifiedBy>Yufeng Zheng</cp:lastModifiedBy>
  <cp:revision>1</cp:revision>
  <dcterms:created xsi:type="dcterms:W3CDTF">2022-02-12T06:27:22Z</dcterms:created>
  <dcterms:modified xsi:type="dcterms:W3CDTF">2022-02-12T07:07:35Z</dcterms:modified>
</cp:coreProperties>
</file>