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A99E1FC-7951-4869-9B28-F89262290E3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36314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93627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668288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578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823917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A99E1FC-7951-4869-9B28-F89262290E30}"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05573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1A99E1FC-7951-4869-9B28-F89262290E30}"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417502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99E1FC-7951-4869-9B28-F89262290E3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2011662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99E1FC-7951-4869-9B28-F89262290E3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2765005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A99E1FC-7951-4869-9B28-F89262290E3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60618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A99E1FC-7951-4869-9B28-F89262290E3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366920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350723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A99E1FC-7951-4869-9B28-F89262290E30}"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60938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A99E1FC-7951-4869-9B28-F89262290E30}"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402963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99E1FC-7951-4869-9B28-F89262290E30}"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214788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418381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A99E1FC-7951-4869-9B28-F89262290E3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384FA-08E0-42FA-A628-16A3417E82D5}" type="slidenum">
              <a:rPr lang="en-US" smtClean="0"/>
              <a:t>‹#›</a:t>
            </a:fld>
            <a:endParaRPr lang="en-US"/>
          </a:p>
        </p:txBody>
      </p:sp>
    </p:spTree>
    <p:extLst>
      <p:ext uri="{BB962C8B-B14F-4D97-AF65-F5344CB8AC3E}">
        <p14:creationId xmlns:p14="http://schemas.microsoft.com/office/powerpoint/2010/main" val="172684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99E1FC-7951-4869-9B28-F89262290E30}" type="datetimeFigureOut">
              <a:rPr lang="en-US" smtClean="0"/>
              <a:t>2/2/2022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13384FA-08E0-42FA-A628-16A3417E82D5}" type="slidenum">
              <a:rPr lang="en-US" smtClean="0"/>
              <a:t>‹#›</a:t>
            </a:fld>
            <a:endParaRPr lang="en-US"/>
          </a:p>
        </p:txBody>
      </p:sp>
    </p:spTree>
    <p:extLst>
      <p:ext uri="{BB962C8B-B14F-4D97-AF65-F5344CB8AC3E}">
        <p14:creationId xmlns:p14="http://schemas.microsoft.com/office/powerpoint/2010/main" val="9443318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8D2EA-1DDE-4704-A46D-ED30D1778D72}"/>
              </a:ext>
            </a:extLst>
          </p:cNvPr>
          <p:cNvSpPr>
            <a:spLocks noGrp="1"/>
          </p:cNvSpPr>
          <p:nvPr>
            <p:ph type="ctrTitle"/>
          </p:nvPr>
        </p:nvSpPr>
        <p:spPr/>
        <p:txBody>
          <a:bodyPr/>
          <a:lstStyle/>
          <a:p>
            <a:r>
              <a:rPr lang="en-US" dirty="0"/>
              <a:t>Week 3 Assignment</a:t>
            </a:r>
          </a:p>
        </p:txBody>
      </p:sp>
      <p:sp>
        <p:nvSpPr>
          <p:cNvPr id="3" name="副标题 2">
            <a:extLst>
              <a:ext uri="{FF2B5EF4-FFF2-40B4-BE49-F238E27FC236}">
                <a16:creationId xmlns:a16="http://schemas.microsoft.com/office/drawing/2014/main" id="{DF8B06DA-3C99-48B8-A369-4CD19414995C}"/>
              </a:ext>
            </a:extLst>
          </p:cNvPr>
          <p:cNvSpPr>
            <a:spLocks noGrp="1"/>
          </p:cNvSpPr>
          <p:nvPr>
            <p:ph type="subTitle" idx="1"/>
          </p:nvPr>
        </p:nvSpPr>
        <p:spPr/>
        <p:txBody>
          <a:bodyPr/>
          <a:lstStyle/>
          <a:p>
            <a:r>
              <a:rPr lang="en-US" dirty="0"/>
              <a:t>Yufeng Zheng</a:t>
            </a:r>
          </a:p>
        </p:txBody>
      </p:sp>
    </p:spTree>
    <p:extLst>
      <p:ext uri="{BB962C8B-B14F-4D97-AF65-F5344CB8AC3E}">
        <p14:creationId xmlns:p14="http://schemas.microsoft.com/office/powerpoint/2010/main" val="301032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C19040-06EF-455F-A1C1-F7A4E8C09D61}"/>
              </a:ext>
            </a:extLst>
          </p:cNvPr>
          <p:cNvSpPr>
            <a:spLocks noGrp="1"/>
          </p:cNvSpPr>
          <p:nvPr>
            <p:ph idx="1"/>
          </p:nvPr>
        </p:nvSpPr>
        <p:spPr>
          <a:xfrm>
            <a:off x="772647" y="942325"/>
            <a:ext cx="10353762" cy="2279554"/>
          </a:xfrm>
        </p:spPr>
        <p:txBody>
          <a:bodyPr/>
          <a:lstStyle/>
          <a:p>
            <a:r>
              <a:rPr lang="en-US" dirty="0"/>
              <a:t>Then, now we have </a:t>
            </a:r>
            <a:r>
              <a:rPr lang="en-US" dirty="0" err="1"/>
              <a:t>pearson’s</a:t>
            </a:r>
            <a:r>
              <a:rPr lang="en-US" dirty="0"/>
              <a:t> variance, </a:t>
            </a:r>
            <a:r>
              <a:rPr lang="en-US" dirty="0" err="1"/>
              <a:t>pearson’s</a:t>
            </a:r>
            <a:r>
              <a:rPr lang="en-US" dirty="0"/>
              <a:t> correlation, </a:t>
            </a:r>
            <a:r>
              <a:rPr lang="en-US" dirty="0" err="1"/>
              <a:t>ewma’s</a:t>
            </a:r>
            <a:r>
              <a:rPr lang="en-US" dirty="0"/>
              <a:t> variance, and </a:t>
            </a:r>
            <a:r>
              <a:rPr lang="en-US" dirty="0" err="1"/>
              <a:t>ewma’s</a:t>
            </a:r>
            <a:r>
              <a:rPr lang="en-US" dirty="0"/>
              <a:t> correlation. Applied formula </a:t>
            </a:r>
            <a:r>
              <a:rPr lang="en-US" dirty="0" err="1"/>
              <a:t>Cov_AB</a:t>
            </a:r>
            <a:r>
              <a:rPr lang="en-US" dirty="0"/>
              <a:t> = </a:t>
            </a:r>
            <a:r>
              <a:rPr lang="en-US" dirty="0" err="1"/>
              <a:t>Corr_AB</a:t>
            </a:r>
            <a:r>
              <a:rPr lang="en-US" dirty="0"/>
              <a:t> * </a:t>
            </a:r>
            <a:r>
              <a:rPr lang="en-US" dirty="0" err="1"/>
              <a:t>Var_A</a:t>
            </a:r>
            <a:r>
              <a:rPr lang="en-US" dirty="0"/>
              <a:t> * </a:t>
            </a:r>
            <a:r>
              <a:rPr lang="en-US" dirty="0" err="1"/>
              <a:t>Var_B</a:t>
            </a:r>
            <a:r>
              <a:rPr lang="en-US" dirty="0"/>
              <a:t>, we can get </a:t>
            </a:r>
            <a:r>
              <a:rPr lang="en-US" dirty="0" err="1"/>
              <a:t>peason’s</a:t>
            </a:r>
            <a:r>
              <a:rPr lang="en-US" dirty="0"/>
              <a:t> covariance matrix, </a:t>
            </a:r>
            <a:r>
              <a:rPr lang="en-US" dirty="0" err="1"/>
              <a:t>ewma’s</a:t>
            </a:r>
            <a:r>
              <a:rPr lang="en-US" dirty="0"/>
              <a:t> covariance matrix, covariance matrix combined by </a:t>
            </a:r>
            <a:r>
              <a:rPr lang="en-US" dirty="0" err="1"/>
              <a:t>pearson’s</a:t>
            </a:r>
            <a:r>
              <a:rPr lang="en-US" dirty="0"/>
              <a:t> variance and </a:t>
            </a:r>
            <a:r>
              <a:rPr lang="en-US" dirty="0" err="1"/>
              <a:t>ewma’s</a:t>
            </a:r>
            <a:r>
              <a:rPr lang="en-US" dirty="0"/>
              <a:t> correlation, and covariance matrix combined by </a:t>
            </a:r>
            <a:r>
              <a:rPr lang="en-US" dirty="0" err="1"/>
              <a:t>pearson’s</a:t>
            </a:r>
            <a:r>
              <a:rPr lang="en-US" dirty="0"/>
              <a:t> correlation and </a:t>
            </a:r>
            <a:r>
              <a:rPr lang="en-US" dirty="0" err="1"/>
              <a:t>ewma’s</a:t>
            </a:r>
            <a:r>
              <a:rPr lang="en-US" dirty="0"/>
              <a:t> variance. </a:t>
            </a:r>
          </a:p>
        </p:txBody>
      </p:sp>
      <p:pic>
        <p:nvPicPr>
          <p:cNvPr id="5" name="图片 4">
            <a:extLst>
              <a:ext uri="{FF2B5EF4-FFF2-40B4-BE49-F238E27FC236}">
                <a16:creationId xmlns:a16="http://schemas.microsoft.com/office/drawing/2014/main" id="{05CEBA8D-16ED-4D8B-BF22-F382B4DD0A4F}"/>
              </a:ext>
            </a:extLst>
          </p:cNvPr>
          <p:cNvPicPr>
            <a:picLocks noChangeAspect="1"/>
          </p:cNvPicPr>
          <p:nvPr/>
        </p:nvPicPr>
        <p:blipFill>
          <a:blip r:embed="rId2"/>
          <a:stretch>
            <a:fillRect/>
          </a:stretch>
        </p:blipFill>
        <p:spPr>
          <a:xfrm>
            <a:off x="2796591" y="2947504"/>
            <a:ext cx="6305874" cy="3454578"/>
          </a:xfrm>
          <a:prstGeom prst="rect">
            <a:avLst/>
          </a:prstGeom>
        </p:spPr>
      </p:pic>
    </p:spTree>
    <p:extLst>
      <p:ext uri="{BB962C8B-B14F-4D97-AF65-F5344CB8AC3E}">
        <p14:creationId xmlns:p14="http://schemas.microsoft.com/office/powerpoint/2010/main" val="391783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287327C-AD71-479B-9FF0-3A9419E615C5}"/>
              </a:ext>
            </a:extLst>
          </p:cNvPr>
          <p:cNvSpPr>
            <a:spLocks noGrp="1"/>
          </p:cNvSpPr>
          <p:nvPr>
            <p:ph idx="1"/>
          </p:nvPr>
        </p:nvSpPr>
        <p:spPr>
          <a:xfrm>
            <a:off x="1085629" y="1316674"/>
            <a:ext cx="2700847" cy="665547"/>
          </a:xfrm>
        </p:spPr>
        <p:txBody>
          <a:bodyPr/>
          <a:lstStyle/>
          <a:p>
            <a:r>
              <a:rPr lang="en-US" dirty="0"/>
              <a:t>Normal Simulation</a:t>
            </a:r>
          </a:p>
        </p:txBody>
      </p:sp>
      <p:sp>
        <p:nvSpPr>
          <p:cNvPr id="4" name="内容占位符 2">
            <a:extLst>
              <a:ext uri="{FF2B5EF4-FFF2-40B4-BE49-F238E27FC236}">
                <a16:creationId xmlns:a16="http://schemas.microsoft.com/office/drawing/2014/main" id="{DACA1927-6719-409C-9583-21572324E464}"/>
              </a:ext>
            </a:extLst>
          </p:cNvPr>
          <p:cNvSpPr txBox="1">
            <a:spLocks/>
          </p:cNvSpPr>
          <p:nvPr/>
        </p:nvSpPr>
        <p:spPr>
          <a:xfrm>
            <a:off x="7595871" y="1316675"/>
            <a:ext cx="2700847" cy="6655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PCA Simulation</a:t>
            </a:r>
          </a:p>
        </p:txBody>
      </p:sp>
      <p:pic>
        <p:nvPicPr>
          <p:cNvPr id="6" name="图片 5">
            <a:extLst>
              <a:ext uri="{FF2B5EF4-FFF2-40B4-BE49-F238E27FC236}">
                <a16:creationId xmlns:a16="http://schemas.microsoft.com/office/drawing/2014/main" id="{28BCF2E0-3787-4314-BA34-C44E8AAD7AF6}"/>
              </a:ext>
            </a:extLst>
          </p:cNvPr>
          <p:cNvPicPr>
            <a:picLocks noChangeAspect="1"/>
          </p:cNvPicPr>
          <p:nvPr/>
        </p:nvPicPr>
        <p:blipFill>
          <a:blip r:embed="rId2"/>
          <a:stretch>
            <a:fillRect/>
          </a:stretch>
        </p:blipFill>
        <p:spPr>
          <a:xfrm>
            <a:off x="847190" y="2344239"/>
            <a:ext cx="3391074" cy="1555830"/>
          </a:xfrm>
          <a:prstGeom prst="rect">
            <a:avLst/>
          </a:prstGeom>
        </p:spPr>
      </p:pic>
      <p:pic>
        <p:nvPicPr>
          <p:cNvPr id="8" name="图片 7">
            <a:extLst>
              <a:ext uri="{FF2B5EF4-FFF2-40B4-BE49-F238E27FC236}">
                <a16:creationId xmlns:a16="http://schemas.microsoft.com/office/drawing/2014/main" id="{7D13E82B-B28F-4304-B2C9-A9BF2DD27FA0}"/>
              </a:ext>
            </a:extLst>
          </p:cNvPr>
          <p:cNvPicPr>
            <a:picLocks noChangeAspect="1"/>
          </p:cNvPicPr>
          <p:nvPr/>
        </p:nvPicPr>
        <p:blipFill>
          <a:blip r:embed="rId3"/>
          <a:stretch>
            <a:fillRect/>
          </a:stretch>
        </p:blipFill>
        <p:spPr>
          <a:xfrm>
            <a:off x="7352362" y="2094979"/>
            <a:ext cx="3187864" cy="2876698"/>
          </a:xfrm>
          <a:prstGeom prst="rect">
            <a:avLst/>
          </a:prstGeom>
        </p:spPr>
      </p:pic>
    </p:spTree>
    <p:extLst>
      <p:ext uri="{BB962C8B-B14F-4D97-AF65-F5344CB8AC3E}">
        <p14:creationId xmlns:p14="http://schemas.microsoft.com/office/powerpoint/2010/main" val="56690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45CA1-F864-4A9B-B2CA-1B8D0EF8D75B}"/>
              </a:ext>
            </a:extLst>
          </p:cNvPr>
          <p:cNvSpPr>
            <a:spLocks noGrp="1"/>
          </p:cNvSpPr>
          <p:nvPr>
            <p:ph type="title"/>
          </p:nvPr>
        </p:nvSpPr>
        <p:spPr/>
        <p:txBody>
          <a:bodyPr/>
          <a:lstStyle/>
          <a:p>
            <a:r>
              <a:rPr lang="en-US" dirty="0"/>
              <a:t>result</a:t>
            </a:r>
          </a:p>
        </p:txBody>
      </p:sp>
      <p:sp>
        <p:nvSpPr>
          <p:cNvPr id="3" name="内容占位符 2">
            <a:extLst>
              <a:ext uri="{FF2B5EF4-FFF2-40B4-BE49-F238E27FC236}">
                <a16:creationId xmlns:a16="http://schemas.microsoft.com/office/drawing/2014/main" id="{51C38404-1933-4EA6-A719-B0476018489E}"/>
              </a:ext>
            </a:extLst>
          </p:cNvPr>
          <p:cNvSpPr>
            <a:spLocks noGrp="1"/>
          </p:cNvSpPr>
          <p:nvPr>
            <p:ph idx="1"/>
          </p:nvPr>
        </p:nvSpPr>
        <p:spPr>
          <a:xfrm>
            <a:off x="1486168" y="2095407"/>
            <a:ext cx="3627520" cy="3695136"/>
          </a:xfrm>
        </p:spPr>
        <p:txBody>
          <a:bodyPr>
            <a:normAutofit/>
          </a:bodyPr>
          <a:lstStyle/>
          <a:p>
            <a:r>
              <a:rPr lang="en-US" sz="1600" dirty="0"/>
              <a:t>We can see from this plot that direct simulation give the most accuracy matrix, but it spend more time. With increasing of PCA explained, the norm become smaller, but we need to spend more time to run the code. This is a trade off between the accuracy and spending time. </a:t>
            </a:r>
          </a:p>
        </p:txBody>
      </p:sp>
      <p:pic>
        <p:nvPicPr>
          <p:cNvPr id="4" name="图片 3">
            <a:extLst>
              <a:ext uri="{FF2B5EF4-FFF2-40B4-BE49-F238E27FC236}">
                <a16:creationId xmlns:a16="http://schemas.microsoft.com/office/drawing/2014/main" id="{1206012C-A92E-4DCD-AF28-DB83BCE5A4F2}"/>
              </a:ext>
            </a:extLst>
          </p:cNvPr>
          <p:cNvPicPr>
            <a:picLocks noChangeAspect="1"/>
          </p:cNvPicPr>
          <p:nvPr/>
        </p:nvPicPr>
        <p:blipFill>
          <a:blip r:embed="rId2"/>
          <a:stretch>
            <a:fillRect/>
          </a:stretch>
        </p:blipFill>
        <p:spPr>
          <a:xfrm>
            <a:off x="6412644" y="1817258"/>
            <a:ext cx="3457292" cy="4132771"/>
          </a:xfrm>
          <a:prstGeom prst="rect">
            <a:avLst/>
          </a:prstGeom>
        </p:spPr>
      </p:pic>
    </p:spTree>
    <p:extLst>
      <p:ext uri="{BB962C8B-B14F-4D97-AF65-F5344CB8AC3E}">
        <p14:creationId xmlns:p14="http://schemas.microsoft.com/office/powerpoint/2010/main" val="41515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594CA-2238-4288-85DF-8C32E074FE70}"/>
              </a:ext>
            </a:extLst>
          </p:cNvPr>
          <p:cNvSpPr>
            <a:spLocks noGrp="1"/>
          </p:cNvSpPr>
          <p:nvPr>
            <p:ph type="title"/>
          </p:nvPr>
        </p:nvSpPr>
        <p:spPr/>
        <p:txBody>
          <a:bodyPr/>
          <a:lstStyle/>
          <a:p>
            <a:r>
              <a:rPr lang="en-US" dirty="0"/>
              <a:t>Question 1</a:t>
            </a:r>
          </a:p>
        </p:txBody>
      </p:sp>
      <p:sp>
        <p:nvSpPr>
          <p:cNvPr id="3" name="内容占位符 2">
            <a:extLst>
              <a:ext uri="{FF2B5EF4-FFF2-40B4-BE49-F238E27FC236}">
                <a16:creationId xmlns:a16="http://schemas.microsoft.com/office/drawing/2014/main" id="{ECB39B08-F93C-41CF-99AE-2E8A6127C85E}"/>
              </a:ext>
            </a:extLst>
          </p:cNvPr>
          <p:cNvSpPr>
            <a:spLocks noGrp="1"/>
          </p:cNvSpPr>
          <p:nvPr>
            <p:ph idx="1"/>
          </p:nvPr>
        </p:nvSpPr>
        <p:spPr>
          <a:xfrm>
            <a:off x="913795" y="2096064"/>
            <a:ext cx="4903998" cy="3695136"/>
          </a:xfrm>
        </p:spPr>
        <p:txBody>
          <a:bodyPr>
            <a:normAutofit fontScale="92500" lnSpcReduction="10000"/>
          </a:bodyPr>
          <a:lstStyle/>
          <a:p>
            <a:r>
              <a:rPr lang="en-US" dirty="0"/>
              <a:t>I wrote a function named “</a:t>
            </a:r>
            <a:r>
              <a:rPr lang="en-US" dirty="0" err="1"/>
              <a:t>ewm</a:t>
            </a:r>
            <a:r>
              <a:rPr lang="en-US" dirty="0"/>
              <a:t>” to create the exponentially weighted covariance matrix. In this function, I just followed the formula in the note. First, I calculate the weight value. Then, I normalize the weight by using the individual weight value divide the total weight value. After, I subtract the each column’s mean for each element in the matrix. Then, I use the dot product to calculate the covariance matrix. </a:t>
            </a:r>
          </a:p>
        </p:txBody>
      </p:sp>
      <p:pic>
        <p:nvPicPr>
          <p:cNvPr id="5" name="图片 4">
            <a:extLst>
              <a:ext uri="{FF2B5EF4-FFF2-40B4-BE49-F238E27FC236}">
                <a16:creationId xmlns:a16="http://schemas.microsoft.com/office/drawing/2014/main" id="{151CE235-85AA-4565-BE13-0B073FA0EB08}"/>
              </a:ext>
            </a:extLst>
          </p:cNvPr>
          <p:cNvPicPr>
            <a:picLocks noChangeAspect="1"/>
          </p:cNvPicPr>
          <p:nvPr/>
        </p:nvPicPr>
        <p:blipFill>
          <a:blip r:embed="rId2"/>
          <a:stretch>
            <a:fillRect/>
          </a:stretch>
        </p:blipFill>
        <p:spPr>
          <a:xfrm>
            <a:off x="6018222" y="3881264"/>
            <a:ext cx="5606900" cy="2367135"/>
          </a:xfrm>
          <a:prstGeom prst="rect">
            <a:avLst/>
          </a:prstGeom>
        </p:spPr>
      </p:pic>
      <p:pic>
        <p:nvPicPr>
          <p:cNvPr id="7" name="图片 6">
            <a:extLst>
              <a:ext uri="{FF2B5EF4-FFF2-40B4-BE49-F238E27FC236}">
                <a16:creationId xmlns:a16="http://schemas.microsoft.com/office/drawing/2014/main" id="{8084F713-DDF6-426F-B261-63972ED2395E}"/>
              </a:ext>
            </a:extLst>
          </p:cNvPr>
          <p:cNvPicPr>
            <a:picLocks noChangeAspect="1"/>
          </p:cNvPicPr>
          <p:nvPr/>
        </p:nvPicPr>
        <p:blipFill>
          <a:blip r:embed="rId3"/>
          <a:stretch>
            <a:fillRect/>
          </a:stretch>
        </p:blipFill>
        <p:spPr>
          <a:xfrm>
            <a:off x="6192726" y="1824909"/>
            <a:ext cx="1886047" cy="692186"/>
          </a:xfrm>
          <a:prstGeom prst="rect">
            <a:avLst/>
          </a:prstGeom>
        </p:spPr>
      </p:pic>
      <p:pic>
        <p:nvPicPr>
          <p:cNvPr id="9" name="图片 8">
            <a:extLst>
              <a:ext uri="{FF2B5EF4-FFF2-40B4-BE49-F238E27FC236}">
                <a16:creationId xmlns:a16="http://schemas.microsoft.com/office/drawing/2014/main" id="{9E79BC0B-B160-40B0-B014-67FE988C1954}"/>
              </a:ext>
            </a:extLst>
          </p:cNvPr>
          <p:cNvPicPr>
            <a:picLocks noChangeAspect="1"/>
          </p:cNvPicPr>
          <p:nvPr/>
        </p:nvPicPr>
        <p:blipFill>
          <a:blip r:embed="rId4"/>
          <a:stretch>
            <a:fillRect/>
          </a:stretch>
        </p:blipFill>
        <p:spPr>
          <a:xfrm>
            <a:off x="9149854" y="1675676"/>
            <a:ext cx="1536779" cy="990651"/>
          </a:xfrm>
          <a:prstGeom prst="rect">
            <a:avLst/>
          </a:prstGeom>
        </p:spPr>
      </p:pic>
      <p:pic>
        <p:nvPicPr>
          <p:cNvPr id="11" name="图片 10">
            <a:extLst>
              <a:ext uri="{FF2B5EF4-FFF2-40B4-BE49-F238E27FC236}">
                <a16:creationId xmlns:a16="http://schemas.microsoft.com/office/drawing/2014/main" id="{5A1A99E1-EEA2-4F92-9A3D-7ECCFAE395A9}"/>
              </a:ext>
            </a:extLst>
          </p:cNvPr>
          <p:cNvPicPr>
            <a:picLocks noChangeAspect="1"/>
          </p:cNvPicPr>
          <p:nvPr/>
        </p:nvPicPr>
        <p:blipFill>
          <a:blip r:embed="rId5"/>
          <a:stretch>
            <a:fillRect/>
          </a:stretch>
        </p:blipFill>
        <p:spPr>
          <a:xfrm>
            <a:off x="6798615" y="2892776"/>
            <a:ext cx="3556183" cy="762039"/>
          </a:xfrm>
          <a:prstGeom prst="rect">
            <a:avLst/>
          </a:prstGeom>
        </p:spPr>
      </p:pic>
    </p:spTree>
    <p:extLst>
      <p:ext uri="{BB962C8B-B14F-4D97-AF65-F5344CB8AC3E}">
        <p14:creationId xmlns:p14="http://schemas.microsoft.com/office/powerpoint/2010/main" val="229123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9BE8B96-37D2-449E-B2DA-B1902645ABE5}"/>
              </a:ext>
            </a:extLst>
          </p:cNvPr>
          <p:cNvSpPr>
            <a:spLocks noGrp="1"/>
          </p:cNvSpPr>
          <p:nvPr>
            <p:ph idx="1"/>
          </p:nvPr>
        </p:nvSpPr>
        <p:spPr>
          <a:xfrm>
            <a:off x="778783" y="617068"/>
            <a:ext cx="10322893" cy="3695136"/>
          </a:xfrm>
        </p:spPr>
        <p:txBody>
          <a:bodyPr/>
          <a:lstStyle/>
          <a:p>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After writing this function, I plug lambda equal to 0.97, 0.7, and 0.85 into the function to see the cumulative variance explained by each eigenvalue for each lambda chosen. The basic math method is very simple. First, I use “</a:t>
            </a:r>
            <a:r>
              <a:rPr lang="en-US" sz="1800" dirty="0" err="1">
                <a:effectLst/>
                <a:latin typeface="Times New Roman" panose="02020603050405020304" pitchFamily="18" charset="0"/>
                <a:ea typeface="DengXian" panose="02010600030101010101" pitchFamily="2" charset="-122"/>
                <a:cs typeface="Times New Roman" panose="02020603050405020304" pitchFamily="18" charset="0"/>
              </a:rPr>
              <a:t>eigh</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 function to calculate the eigenvalue and eigenvector for exponentially weighted covariance matrix. Second, I sort the eigenvalue from large to small. Third, I calculate the total value of the eigenvalue, then using cumulative eigenvalue divide the total value to calculate the percentage explained.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文本框 3">
            <a:extLst>
              <a:ext uri="{FF2B5EF4-FFF2-40B4-BE49-F238E27FC236}">
                <a16:creationId xmlns:a16="http://schemas.microsoft.com/office/drawing/2014/main" id="{406DBE21-2044-4A3C-B87C-B99EC83649EE}"/>
              </a:ext>
            </a:extLst>
          </p:cNvPr>
          <p:cNvSpPr txBox="1"/>
          <p:nvPr/>
        </p:nvSpPr>
        <p:spPr>
          <a:xfrm>
            <a:off x="4590108" y="2537542"/>
            <a:ext cx="2700242" cy="261610"/>
          </a:xfrm>
          <a:prstGeom prst="rect">
            <a:avLst/>
          </a:prstGeom>
          <a:noFill/>
        </p:spPr>
        <p:txBody>
          <a:bodyPr wrap="square" rtlCol="0">
            <a:spAutoFit/>
          </a:bodyPr>
          <a:lstStyle/>
          <a:p>
            <a:r>
              <a:rPr lang="en-US" sz="1100" dirty="0"/>
              <a:t>Using lambda = 0.97 as example</a:t>
            </a:r>
          </a:p>
        </p:txBody>
      </p:sp>
      <p:pic>
        <p:nvPicPr>
          <p:cNvPr id="11" name="图片 10">
            <a:extLst>
              <a:ext uri="{FF2B5EF4-FFF2-40B4-BE49-F238E27FC236}">
                <a16:creationId xmlns:a16="http://schemas.microsoft.com/office/drawing/2014/main" id="{C3F7013C-EDAD-47A7-98A7-3955466675A5}"/>
              </a:ext>
            </a:extLst>
          </p:cNvPr>
          <p:cNvPicPr>
            <a:picLocks noChangeAspect="1"/>
          </p:cNvPicPr>
          <p:nvPr/>
        </p:nvPicPr>
        <p:blipFill>
          <a:blip r:embed="rId2"/>
          <a:stretch>
            <a:fillRect/>
          </a:stretch>
        </p:blipFill>
        <p:spPr>
          <a:xfrm>
            <a:off x="2352889" y="3171821"/>
            <a:ext cx="2991004" cy="3060857"/>
          </a:xfrm>
          <a:prstGeom prst="rect">
            <a:avLst/>
          </a:prstGeom>
        </p:spPr>
      </p:pic>
      <p:pic>
        <p:nvPicPr>
          <p:cNvPr id="13" name="图片 12">
            <a:extLst>
              <a:ext uri="{FF2B5EF4-FFF2-40B4-BE49-F238E27FC236}">
                <a16:creationId xmlns:a16="http://schemas.microsoft.com/office/drawing/2014/main" id="{0D18FB01-2F6E-4FA7-8D2E-80D114057C80}"/>
              </a:ext>
            </a:extLst>
          </p:cNvPr>
          <p:cNvPicPr>
            <a:picLocks noChangeAspect="1"/>
          </p:cNvPicPr>
          <p:nvPr/>
        </p:nvPicPr>
        <p:blipFill>
          <a:blip r:embed="rId3"/>
          <a:stretch>
            <a:fillRect/>
          </a:stretch>
        </p:blipFill>
        <p:spPr>
          <a:xfrm>
            <a:off x="6243274" y="3429000"/>
            <a:ext cx="3251367" cy="2032104"/>
          </a:xfrm>
          <a:prstGeom prst="rect">
            <a:avLst/>
          </a:prstGeom>
        </p:spPr>
      </p:pic>
    </p:spTree>
    <p:extLst>
      <p:ext uri="{BB962C8B-B14F-4D97-AF65-F5344CB8AC3E}">
        <p14:creationId xmlns:p14="http://schemas.microsoft.com/office/powerpoint/2010/main" val="127172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E7709-826A-4D86-ABD1-A0EAF426DFED}"/>
              </a:ext>
            </a:extLst>
          </p:cNvPr>
          <p:cNvSpPr>
            <a:spLocks noGrp="1"/>
          </p:cNvSpPr>
          <p:nvPr>
            <p:ph type="title"/>
          </p:nvPr>
        </p:nvSpPr>
        <p:spPr/>
        <p:txBody>
          <a:bodyPr/>
          <a:lstStyle/>
          <a:p>
            <a:r>
              <a:rPr lang="en-US" dirty="0"/>
              <a:t>Result</a:t>
            </a:r>
          </a:p>
        </p:txBody>
      </p:sp>
      <p:sp>
        <p:nvSpPr>
          <p:cNvPr id="4" name="内容占位符 3">
            <a:extLst>
              <a:ext uri="{FF2B5EF4-FFF2-40B4-BE49-F238E27FC236}">
                <a16:creationId xmlns:a16="http://schemas.microsoft.com/office/drawing/2014/main" id="{A86FD1B2-EBA5-4C6C-9645-825C79A0C56E}"/>
              </a:ext>
            </a:extLst>
          </p:cNvPr>
          <p:cNvSpPr txBox="1">
            <a:spLocks noGrp="1"/>
          </p:cNvSpPr>
          <p:nvPr>
            <p:ph idx="1"/>
          </p:nvPr>
        </p:nvSpPr>
        <p:spPr>
          <a:xfrm>
            <a:off x="1301025" y="2058679"/>
            <a:ext cx="2964129" cy="277640"/>
          </a:xfrm>
          <a:prstGeom prst="rect">
            <a:avLst/>
          </a:prstGeom>
          <a:noFill/>
        </p:spPr>
        <p:txBody>
          <a:bodyPr wrap="square" rtlCol="0">
            <a:spAutoFit/>
          </a:bodyPr>
          <a:lstStyle/>
          <a:p>
            <a:r>
              <a:rPr lang="en-US" sz="1100" dirty="0"/>
              <a:t>Compare lambda for different values</a:t>
            </a:r>
          </a:p>
        </p:txBody>
      </p:sp>
      <p:pic>
        <p:nvPicPr>
          <p:cNvPr id="5" name="图片 4">
            <a:extLst>
              <a:ext uri="{FF2B5EF4-FFF2-40B4-BE49-F238E27FC236}">
                <a16:creationId xmlns:a16="http://schemas.microsoft.com/office/drawing/2014/main" id="{D47368F3-51E6-420C-BA3E-1B4EB06A6A56}"/>
              </a:ext>
            </a:extLst>
          </p:cNvPr>
          <p:cNvPicPr>
            <a:picLocks noChangeAspect="1"/>
          </p:cNvPicPr>
          <p:nvPr/>
        </p:nvPicPr>
        <p:blipFill>
          <a:blip r:embed="rId2"/>
          <a:stretch>
            <a:fillRect/>
          </a:stretch>
        </p:blipFill>
        <p:spPr>
          <a:xfrm>
            <a:off x="1124134" y="2830971"/>
            <a:ext cx="3414056" cy="2091109"/>
          </a:xfrm>
          <a:prstGeom prst="rect">
            <a:avLst/>
          </a:prstGeom>
        </p:spPr>
      </p:pic>
      <p:sp>
        <p:nvSpPr>
          <p:cNvPr id="6" name="文本框 5">
            <a:extLst>
              <a:ext uri="{FF2B5EF4-FFF2-40B4-BE49-F238E27FC236}">
                <a16:creationId xmlns:a16="http://schemas.microsoft.com/office/drawing/2014/main" id="{65E92C24-0F00-4399-A7FB-008AA236F54E}"/>
              </a:ext>
            </a:extLst>
          </p:cNvPr>
          <p:cNvSpPr txBox="1"/>
          <p:nvPr/>
        </p:nvSpPr>
        <p:spPr>
          <a:xfrm>
            <a:off x="6090675" y="2278830"/>
            <a:ext cx="4025189" cy="2862322"/>
          </a:xfrm>
          <a:prstGeom prst="rect">
            <a:avLst/>
          </a:prstGeom>
          <a:noFill/>
        </p:spPr>
        <p:txBody>
          <a:bodyPr wrap="square" rtlCol="0">
            <a:spAutoFit/>
          </a:bodyPr>
          <a:lstStyle/>
          <a:p>
            <a:r>
              <a:rPr lang="en-US"/>
              <a:t>From the plot, we can see that there needs more eigenvalues involved to explain the data when lambda become larger. Also, we can understand from math equation that W_(t-i) = (1-lambda)*lambda^(i-1). In our question, it means that when lambda increases, we are more care about recent data (give more weight for most recent data). </a:t>
            </a:r>
            <a:endParaRPr lang="en-US" dirty="0"/>
          </a:p>
        </p:txBody>
      </p:sp>
    </p:spTree>
    <p:extLst>
      <p:ext uri="{BB962C8B-B14F-4D97-AF65-F5344CB8AC3E}">
        <p14:creationId xmlns:p14="http://schemas.microsoft.com/office/powerpoint/2010/main" val="270752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859A8-51E3-4EDA-A060-7DBB02A55284}"/>
              </a:ext>
            </a:extLst>
          </p:cNvPr>
          <p:cNvSpPr>
            <a:spLocks noGrp="1"/>
          </p:cNvSpPr>
          <p:nvPr>
            <p:ph type="title"/>
          </p:nvPr>
        </p:nvSpPr>
        <p:spPr/>
        <p:txBody>
          <a:bodyPr/>
          <a:lstStyle/>
          <a:p>
            <a:r>
              <a:rPr lang="en-US" dirty="0"/>
              <a:t>Question 2</a:t>
            </a:r>
          </a:p>
        </p:txBody>
      </p:sp>
      <p:sp>
        <p:nvSpPr>
          <p:cNvPr id="3" name="内容占位符 2">
            <a:extLst>
              <a:ext uri="{FF2B5EF4-FFF2-40B4-BE49-F238E27FC236}">
                <a16:creationId xmlns:a16="http://schemas.microsoft.com/office/drawing/2014/main" id="{16A12944-AF98-420F-9FDF-37862212AEDE}"/>
              </a:ext>
            </a:extLst>
          </p:cNvPr>
          <p:cNvSpPr>
            <a:spLocks noGrp="1"/>
          </p:cNvSpPr>
          <p:nvPr>
            <p:ph idx="1"/>
          </p:nvPr>
        </p:nvSpPr>
        <p:spPr>
          <a:xfrm>
            <a:off x="1054944" y="1770808"/>
            <a:ext cx="10353762" cy="530535"/>
          </a:xfrm>
        </p:spPr>
        <p:txBody>
          <a:bodyPr/>
          <a:lstStyle/>
          <a:p>
            <a:r>
              <a:rPr lang="en-US" dirty="0"/>
              <a:t>Translate </a:t>
            </a:r>
            <a:r>
              <a:rPr lang="en-US" dirty="0" err="1"/>
              <a:t>chol_psd</a:t>
            </a:r>
            <a:r>
              <a:rPr lang="en-US" dirty="0"/>
              <a:t>(), </a:t>
            </a:r>
            <a:r>
              <a:rPr lang="en-US" dirty="0" err="1"/>
              <a:t>near_psd</a:t>
            </a:r>
            <a:r>
              <a:rPr lang="en-US" dirty="0"/>
              <a:t>(), and </a:t>
            </a:r>
            <a:r>
              <a:rPr lang="en-US" dirty="0" err="1"/>
              <a:t>higham_psd</a:t>
            </a:r>
            <a:r>
              <a:rPr lang="en-US" dirty="0"/>
              <a:t>() from Julia into Python</a:t>
            </a:r>
          </a:p>
        </p:txBody>
      </p:sp>
      <p:pic>
        <p:nvPicPr>
          <p:cNvPr id="5" name="图片 4">
            <a:extLst>
              <a:ext uri="{FF2B5EF4-FFF2-40B4-BE49-F238E27FC236}">
                <a16:creationId xmlns:a16="http://schemas.microsoft.com/office/drawing/2014/main" id="{2EC90596-057C-478B-90B8-371B110DFB30}"/>
              </a:ext>
            </a:extLst>
          </p:cNvPr>
          <p:cNvPicPr>
            <a:picLocks noChangeAspect="1"/>
          </p:cNvPicPr>
          <p:nvPr/>
        </p:nvPicPr>
        <p:blipFill>
          <a:blip r:embed="rId2"/>
          <a:stretch>
            <a:fillRect/>
          </a:stretch>
        </p:blipFill>
        <p:spPr>
          <a:xfrm>
            <a:off x="1001946" y="2797735"/>
            <a:ext cx="2946551" cy="3054507"/>
          </a:xfrm>
          <a:prstGeom prst="rect">
            <a:avLst/>
          </a:prstGeom>
        </p:spPr>
      </p:pic>
      <p:pic>
        <p:nvPicPr>
          <p:cNvPr id="7" name="图片 6">
            <a:extLst>
              <a:ext uri="{FF2B5EF4-FFF2-40B4-BE49-F238E27FC236}">
                <a16:creationId xmlns:a16="http://schemas.microsoft.com/office/drawing/2014/main" id="{0A3A6ADB-0076-41AF-8332-90A2D507AD82}"/>
              </a:ext>
            </a:extLst>
          </p:cNvPr>
          <p:cNvPicPr>
            <a:picLocks noChangeAspect="1"/>
          </p:cNvPicPr>
          <p:nvPr/>
        </p:nvPicPr>
        <p:blipFill>
          <a:blip r:embed="rId3"/>
          <a:stretch>
            <a:fillRect/>
          </a:stretch>
        </p:blipFill>
        <p:spPr>
          <a:xfrm>
            <a:off x="4430064" y="3188530"/>
            <a:ext cx="3321221" cy="1625684"/>
          </a:xfrm>
          <a:prstGeom prst="rect">
            <a:avLst/>
          </a:prstGeom>
        </p:spPr>
      </p:pic>
      <p:pic>
        <p:nvPicPr>
          <p:cNvPr id="9" name="图片 8">
            <a:extLst>
              <a:ext uri="{FF2B5EF4-FFF2-40B4-BE49-F238E27FC236}">
                <a16:creationId xmlns:a16="http://schemas.microsoft.com/office/drawing/2014/main" id="{67EB04E6-6A93-4436-B4F7-295D24AE5671}"/>
              </a:ext>
            </a:extLst>
          </p:cNvPr>
          <p:cNvPicPr>
            <a:picLocks noChangeAspect="1"/>
          </p:cNvPicPr>
          <p:nvPr/>
        </p:nvPicPr>
        <p:blipFill>
          <a:blip r:embed="rId4"/>
          <a:stretch>
            <a:fillRect/>
          </a:stretch>
        </p:blipFill>
        <p:spPr>
          <a:xfrm>
            <a:off x="8325282" y="2212709"/>
            <a:ext cx="2856970" cy="4508988"/>
          </a:xfrm>
          <a:prstGeom prst="rect">
            <a:avLst/>
          </a:prstGeom>
        </p:spPr>
      </p:pic>
    </p:spTree>
    <p:extLst>
      <p:ext uri="{BB962C8B-B14F-4D97-AF65-F5344CB8AC3E}">
        <p14:creationId xmlns:p14="http://schemas.microsoft.com/office/powerpoint/2010/main" val="128406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AAD129-927D-4D12-BD5F-98492732A496}"/>
              </a:ext>
            </a:extLst>
          </p:cNvPr>
          <p:cNvSpPr>
            <a:spLocks noGrp="1"/>
          </p:cNvSpPr>
          <p:nvPr>
            <p:ph idx="1"/>
          </p:nvPr>
        </p:nvSpPr>
        <p:spPr>
          <a:xfrm>
            <a:off x="1018123" y="1402592"/>
            <a:ext cx="10353762" cy="1966573"/>
          </a:xfrm>
        </p:spPr>
        <p:txBody>
          <a:bodyPr/>
          <a:lstStyle/>
          <a:p>
            <a:r>
              <a:rPr lang="en-US" dirty="0"/>
              <a:t>Data frame for this question</a:t>
            </a:r>
          </a:p>
          <a:p>
            <a:pPr marL="0" indent="0">
              <a:buNone/>
            </a:pPr>
            <a:r>
              <a:rPr lang="en-US" dirty="0"/>
              <a:t>I simulate a matrix sigma (500X500) with all 1 on diagonal, and 0.9 for other elements. Also, the first two elements are changed to 0.7357. </a:t>
            </a:r>
          </a:p>
        </p:txBody>
      </p:sp>
      <p:pic>
        <p:nvPicPr>
          <p:cNvPr id="5" name="图片 4">
            <a:extLst>
              <a:ext uri="{FF2B5EF4-FFF2-40B4-BE49-F238E27FC236}">
                <a16:creationId xmlns:a16="http://schemas.microsoft.com/office/drawing/2014/main" id="{9AF1DCF7-4593-4C47-AC42-7A5312C10169}"/>
              </a:ext>
            </a:extLst>
          </p:cNvPr>
          <p:cNvPicPr>
            <a:picLocks noChangeAspect="1"/>
          </p:cNvPicPr>
          <p:nvPr/>
        </p:nvPicPr>
        <p:blipFill>
          <a:blip r:embed="rId2"/>
          <a:stretch>
            <a:fillRect/>
          </a:stretch>
        </p:blipFill>
        <p:spPr>
          <a:xfrm>
            <a:off x="2915173" y="3188612"/>
            <a:ext cx="5754176" cy="2266796"/>
          </a:xfrm>
          <a:prstGeom prst="rect">
            <a:avLst/>
          </a:prstGeom>
        </p:spPr>
      </p:pic>
    </p:spTree>
    <p:extLst>
      <p:ext uri="{BB962C8B-B14F-4D97-AF65-F5344CB8AC3E}">
        <p14:creationId xmlns:p14="http://schemas.microsoft.com/office/powerpoint/2010/main" val="288030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6BD36E6-A2EC-47DF-8D64-E0768C094EEE}"/>
              </a:ext>
            </a:extLst>
          </p:cNvPr>
          <p:cNvSpPr>
            <a:spLocks noGrp="1"/>
          </p:cNvSpPr>
          <p:nvPr>
            <p:ph idx="1"/>
          </p:nvPr>
        </p:nvSpPr>
        <p:spPr>
          <a:xfrm>
            <a:off x="1588856" y="1492244"/>
            <a:ext cx="2657888" cy="555082"/>
          </a:xfrm>
        </p:spPr>
        <p:txBody>
          <a:bodyPr/>
          <a:lstStyle/>
          <a:p>
            <a:r>
              <a:rPr lang="en-US" dirty="0"/>
              <a:t>Calculate Norm</a:t>
            </a:r>
          </a:p>
        </p:txBody>
      </p:sp>
      <p:sp>
        <p:nvSpPr>
          <p:cNvPr id="4" name="内容占位符 2">
            <a:extLst>
              <a:ext uri="{FF2B5EF4-FFF2-40B4-BE49-F238E27FC236}">
                <a16:creationId xmlns:a16="http://schemas.microsoft.com/office/drawing/2014/main" id="{405C7937-91DD-4382-91F2-117B6FB66807}"/>
              </a:ext>
            </a:extLst>
          </p:cNvPr>
          <p:cNvSpPr txBox="1">
            <a:spLocks/>
          </p:cNvSpPr>
          <p:nvPr/>
        </p:nvSpPr>
        <p:spPr>
          <a:xfrm>
            <a:off x="7657238" y="1492244"/>
            <a:ext cx="2657888" cy="5550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t>Record Time</a:t>
            </a:r>
          </a:p>
        </p:txBody>
      </p:sp>
      <p:pic>
        <p:nvPicPr>
          <p:cNvPr id="6" name="图片 5">
            <a:extLst>
              <a:ext uri="{FF2B5EF4-FFF2-40B4-BE49-F238E27FC236}">
                <a16:creationId xmlns:a16="http://schemas.microsoft.com/office/drawing/2014/main" id="{170444FC-6B99-4B10-938F-60778941E336}"/>
              </a:ext>
            </a:extLst>
          </p:cNvPr>
          <p:cNvPicPr>
            <a:picLocks noChangeAspect="1"/>
          </p:cNvPicPr>
          <p:nvPr/>
        </p:nvPicPr>
        <p:blipFill>
          <a:blip r:embed="rId2"/>
          <a:stretch>
            <a:fillRect/>
          </a:stretch>
        </p:blipFill>
        <p:spPr>
          <a:xfrm>
            <a:off x="1478433" y="2199831"/>
            <a:ext cx="2724122" cy="899310"/>
          </a:xfrm>
          <a:prstGeom prst="rect">
            <a:avLst/>
          </a:prstGeom>
        </p:spPr>
      </p:pic>
      <p:pic>
        <p:nvPicPr>
          <p:cNvPr id="8" name="图片 7">
            <a:extLst>
              <a:ext uri="{FF2B5EF4-FFF2-40B4-BE49-F238E27FC236}">
                <a16:creationId xmlns:a16="http://schemas.microsoft.com/office/drawing/2014/main" id="{16D09C70-8455-4CF0-9799-AEA1607D2A07}"/>
              </a:ext>
            </a:extLst>
          </p:cNvPr>
          <p:cNvPicPr>
            <a:picLocks noChangeAspect="1"/>
          </p:cNvPicPr>
          <p:nvPr/>
        </p:nvPicPr>
        <p:blipFill>
          <a:blip r:embed="rId3"/>
          <a:stretch>
            <a:fillRect/>
          </a:stretch>
        </p:blipFill>
        <p:spPr>
          <a:xfrm>
            <a:off x="926639" y="4010456"/>
            <a:ext cx="4519557" cy="1448961"/>
          </a:xfrm>
          <a:prstGeom prst="rect">
            <a:avLst/>
          </a:prstGeom>
        </p:spPr>
      </p:pic>
      <p:pic>
        <p:nvPicPr>
          <p:cNvPr id="10" name="图片 9">
            <a:extLst>
              <a:ext uri="{FF2B5EF4-FFF2-40B4-BE49-F238E27FC236}">
                <a16:creationId xmlns:a16="http://schemas.microsoft.com/office/drawing/2014/main" id="{317ED311-D973-4E18-B422-01964742B13A}"/>
              </a:ext>
            </a:extLst>
          </p:cNvPr>
          <p:cNvPicPr>
            <a:picLocks noChangeAspect="1"/>
          </p:cNvPicPr>
          <p:nvPr/>
        </p:nvPicPr>
        <p:blipFill>
          <a:blip r:embed="rId4"/>
          <a:stretch>
            <a:fillRect/>
          </a:stretch>
        </p:blipFill>
        <p:spPr>
          <a:xfrm>
            <a:off x="6657861" y="2463351"/>
            <a:ext cx="4715237" cy="2347324"/>
          </a:xfrm>
          <a:prstGeom prst="rect">
            <a:avLst/>
          </a:prstGeom>
        </p:spPr>
      </p:pic>
    </p:spTree>
    <p:extLst>
      <p:ext uri="{BB962C8B-B14F-4D97-AF65-F5344CB8AC3E}">
        <p14:creationId xmlns:p14="http://schemas.microsoft.com/office/powerpoint/2010/main" val="2101319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E45C31-F4B8-4349-BC6E-5EC05BB7AF1C}"/>
              </a:ext>
            </a:extLst>
          </p:cNvPr>
          <p:cNvSpPr>
            <a:spLocks noGrp="1"/>
          </p:cNvSpPr>
          <p:nvPr>
            <p:ph type="title"/>
          </p:nvPr>
        </p:nvSpPr>
        <p:spPr/>
        <p:txBody>
          <a:bodyPr/>
          <a:lstStyle/>
          <a:p>
            <a:r>
              <a:rPr lang="en-US" dirty="0"/>
              <a:t>result</a:t>
            </a:r>
          </a:p>
        </p:txBody>
      </p:sp>
      <p:pic>
        <p:nvPicPr>
          <p:cNvPr id="4" name="内容占位符 3">
            <a:extLst>
              <a:ext uri="{FF2B5EF4-FFF2-40B4-BE49-F238E27FC236}">
                <a16:creationId xmlns:a16="http://schemas.microsoft.com/office/drawing/2014/main" id="{898392F2-EE60-4B9D-969B-67ECDD285EC5}"/>
              </a:ext>
            </a:extLst>
          </p:cNvPr>
          <p:cNvPicPr>
            <a:picLocks noGrp="1" noChangeAspect="1"/>
          </p:cNvPicPr>
          <p:nvPr>
            <p:ph idx="1"/>
          </p:nvPr>
        </p:nvPicPr>
        <p:blipFill>
          <a:blip r:embed="rId2"/>
          <a:stretch>
            <a:fillRect/>
          </a:stretch>
        </p:blipFill>
        <p:spPr>
          <a:xfrm>
            <a:off x="1092056" y="2604432"/>
            <a:ext cx="4025247" cy="1470477"/>
          </a:xfrm>
          <a:prstGeom prst="rect">
            <a:avLst/>
          </a:prstGeom>
        </p:spPr>
      </p:pic>
      <p:sp>
        <p:nvSpPr>
          <p:cNvPr id="5" name="文本框 4">
            <a:extLst>
              <a:ext uri="{FF2B5EF4-FFF2-40B4-BE49-F238E27FC236}">
                <a16:creationId xmlns:a16="http://schemas.microsoft.com/office/drawing/2014/main" id="{EFBC218E-C8D3-4111-A919-4DDE78588FE5}"/>
              </a:ext>
            </a:extLst>
          </p:cNvPr>
          <p:cNvSpPr txBox="1"/>
          <p:nvPr/>
        </p:nvSpPr>
        <p:spPr>
          <a:xfrm>
            <a:off x="5639824" y="2184191"/>
            <a:ext cx="5627732" cy="2585323"/>
          </a:xfrm>
          <a:prstGeom prst="rect">
            <a:avLst/>
          </a:prstGeom>
          <a:noFill/>
        </p:spPr>
        <p:txBody>
          <a:bodyPr wrap="square" rtlCol="0">
            <a:spAutoFit/>
          </a:bodyPr>
          <a:lstStyle/>
          <a:p>
            <a:r>
              <a:rPr lang="en-US" dirty="0"/>
              <a:t>I get the running time for </a:t>
            </a:r>
            <a:r>
              <a:rPr lang="en-US" dirty="0" err="1"/>
              <a:t>near_psd</a:t>
            </a:r>
            <a:r>
              <a:rPr lang="en-US" dirty="0"/>
              <a:t>() is 0.028581 and </a:t>
            </a:r>
            <a:r>
              <a:rPr lang="en-US" dirty="0" err="1"/>
              <a:t>higham_psd</a:t>
            </a:r>
            <a:r>
              <a:rPr lang="en-US" dirty="0"/>
              <a:t>() is 0.938344. The </a:t>
            </a:r>
            <a:r>
              <a:rPr lang="en-US" dirty="0" err="1"/>
              <a:t>higham</a:t>
            </a:r>
            <a:r>
              <a:rPr lang="en-US" dirty="0"/>
              <a:t> method will consume more time than near </a:t>
            </a:r>
            <a:r>
              <a:rPr lang="en-US" dirty="0" err="1"/>
              <a:t>psd</a:t>
            </a:r>
            <a:r>
              <a:rPr lang="en-US" dirty="0"/>
              <a:t> method. However, </a:t>
            </a:r>
            <a:r>
              <a:rPr lang="en-US" dirty="0" err="1"/>
              <a:t>higham</a:t>
            </a:r>
            <a:r>
              <a:rPr lang="en-US" dirty="0"/>
              <a:t> will give a nearer </a:t>
            </a:r>
            <a:r>
              <a:rPr lang="en-US" dirty="0" err="1"/>
              <a:t>psd</a:t>
            </a:r>
            <a:r>
              <a:rPr lang="en-US" dirty="0"/>
              <a:t> than </a:t>
            </a:r>
            <a:r>
              <a:rPr lang="en-US" dirty="0" err="1"/>
              <a:t>near_psd</a:t>
            </a:r>
            <a:r>
              <a:rPr lang="en-US" dirty="0"/>
              <a:t>(). I compare the norm for each method. We can think about the norm as the difference between the original matrix and </a:t>
            </a:r>
            <a:r>
              <a:rPr lang="en-US" dirty="0" err="1"/>
              <a:t>psd</a:t>
            </a:r>
            <a:r>
              <a:rPr lang="en-US" dirty="0"/>
              <a:t> matrix. </a:t>
            </a:r>
            <a:r>
              <a:rPr lang="en-US" dirty="0" err="1"/>
              <a:t>Higham</a:t>
            </a:r>
            <a:r>
              <a:rPr lang="en-US" dirty="0"/>
              <a:t> method gives a smaller </a:t>
            </a:r>
            <a:r>
              <a:rPr lang="en-US" dirty="0" err="1"/>
              <a:t>Frobenius</a:t>
            </a:r>
            <a:r>
              <a:rPr lang="en-US" dirty="0"/>
              <a:t> norm than </a:t>
            </a:r>
            <a:r>
              <a:rPr lang="en-US" dirty="0" err="1"/>
              <a:t>near_psd</a:t>
            </a:r>
            <a:r>
              <a:rPr lang="en-US" dirty="0"/>
              <a:t> method. </a:t>
            </a:r>
          </a:p>
        </p:txBody>
      </p:sp>
    </p:spTree>
    <p:extLst>
      <p:ext uri="{BB962C8B-B14F-4D97-AF65-F5344CB8AC3E}">
        <p14:creationId xmlns:p14="http://schemas.microsoft.com/office/powerpoint/2010/main" val="333430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29EEE-530F-4E02-A6D4-D143EEC76212}"/>
              </a:ext>
            </a:extLst>
          </p:cNvPr>
          <p:cNvSpPr>
            <a:spLocks noGrp="1"/>
          </p:cNvSpPr>
          <p:nvPr>
            <p:ph type="title"/>
          </p:nvPr>
        </p:nvSpPr>
        <p:spPr/>
        <p:txBody>
          <a:bodyPr/>
          <a:lstStyle/>
          <a:p>
            <a:r>
              <a:rPr lang="en-US" dirty="0"/>
              <a:t>Question 3</a:t>
            </a:r>
          </a:p>
        </p:txBody>
      </p:sp>
      <p:sp>
        <p:nvSpPr>
          <p:cNvPr id="3" name="内容占位符 2">
            <a:extLst>
              <a:ext uri="{FF2B5EF4-FFF2-40B4-BE49-F238E27FC236}">
                <a16:creationId xmlns:a16="http://schemas.microsoft.com/office/drawing/2014/main" id="{36E9600A-E11E-42C1-B9CF-7231774B49B8}"/>
              </a:ext>
            </a:extLst>
          </p:cNvPr>
          <p:cNvSpPr>
            <a:spLocks noGrp="1"/>
          </p:cNvSpPr>
          <p:nvPr>
            <p:ph idx="1"/>
          </p:nvPr>
        </p:nvSpPr>
        <p:spPr>
          <a:xfrm>
            <a:off x="913794" y="1684891"/>
            <a:ext cx="10353761" cy="2537305"/>
          </a:xfrm>
        </p:spPr>
        <p:txBody>
          <a:bodyPr/>
          <a:lstStyle/>
          <a:p>
            <a:r>
              <a:rPr lang="en-US" dirty="0"/>
              <a:t>First, I just use </a:t>
            </a:r>
            <a:r>
              <a:rPr lang="en-US" dirty="0" err="1"/>
              <a:t>corr</a:t>
            </a:r>
            <a:r>
              <a:rPr lang="en-US" dirty="0"/>
              <a:t>() and var() to find out the standard </a:t>
            </a:r>
            <a:r>
              <a:rPr lang="en-US" dirty="0" err="1"/>
              <a:t>pearson</a:t>
            </a:r>
            <a:r>
              <a:rPr lang="en-US" dirty="0"/>
              <a:t> correlation matrix and variance values for the data frame. Then, I also have the covariance matrix for lambda = 0.97 from question 1. Then, I use the formula that </a:t>
            </a:r>
            <a:r>
              <a:rPr lang="en-US" dirty="0" err="1"/>
              <a:t>Cov_AB</a:t>
            </a:r>
            <a:r>
              <a:rPr lang="en-US" dirty="0"/>
              <a:t> = </a:t>
            </a:r>
            <a:r>
              <a:rPr lang="en-US" dirty="0" err="1"/>
              <a:t>Corr_AB</a:t>
            </a:r>
            <a:r>
              <a:rPr lang="en-US" dirty="0"/>
              <a:t> * </a:t>
            </a:r>
            <a:r>
              <a:rPr lang="en-US" dirty="0" err="1"/>
              <a:t>Var_A</a:t>
            </a:r>
            <a:r>
              <a:rPr lang="en-US" dirty="0"/>
              <a:t> * </a:t>
            </a:r>
            <a:r>
              <a:rPr lang="en-US" dirty="0" err="1"/>
              <a:t>Var_B</a:t>
            </a:r>
            <a:r>
              <a:rPr lang="en-US" dirty="0"/>
              <a:t> to calculate the correlation matrix for exponentially weight matrix. The </a:t>
            </a:r>
            <a:r>
              <a:rPr lang="en-US" dirty="0" err="1"/>
              <a:t>Var_i</a:t>
            </a:r>
            <a:r>
              <a:rPr lang="en-US" dirty="0"/>
              <a:t> is the diagonal values for exponentially weight covariance matrix. </a:t>
            </a:r>
          </a:p>
        </p:txBody>
      </p:sp>
      <p:pic>
        <p:nvPicPr>
          <p:cNvPr id="4" name="图片 3">
            <a:extLst>
              <a:ext uri="{FF2B5EF4-FFF2-40B4-BE49-F238E27FC236}">
                <a16:creationId xmlns:a16="http://schemas.microsoft.com/office/drawing/2014/main" id="{69DDE9A4-F0D1-43C7-A2F9-CE9BD6536867}"/>
              </a:ext>
            </a:extLst>
          </p:cNvPr>
          <p:cNvPicPr>
            <a:picLocks noChangeAspect="1"/>
          </p:cNvPicPr>
          <p:nvPr/>
        </p:nvPicPr>
        <p:blipFill>
          <a:blip r:embed="rId2"/>
          <a:stretch>
            <a:fillRect/>
          </a:stretch>
        </p:blipFill>
        <p:spPr>
          <a:xfrm>
            <a:off x="1019440" y="4159375"/>
            <a:ext cx="3476625" cy="1314450"/>
          </a:xfrm>
          <a:prstGeom prst="rect">
            <a:avLst/>
          </a:prstGeom>
        </p:spPr>
      </p:pic>
      <p:pic>
        <p:nvPicPr>
          <p:cNvPr id="6" name="图片 5">
            <a:extLst>
              <a:ext uri="{FF2B5EF4-FFF2-40B4-BE49-F238E27FC236}">
                <a16:creationId xmlns:a16="http://schemas.microsoft.com/office/drawing/2014/main" id="{5D2552FA-D931-4042-B318-FDCDD0835C25}"/>
              </a:ext>
            </a:extLst>
          </p:cNvPr>
          <p:cNvPicPr>
            <a:picLocks noChangeAspect="1"/>
          </p:cNvPicPr>
          <p:nvPr/>
        </p:nvPicPr>
        <p:blipFill>
          <a:blip r:embed="rId3"/>
          <a:stretch>
            <a:fillRect/>
          </a:stretch>
        </p:blipFill>
        <p:spPr>
          <a:xfrm>
            <a:off x="6405285" y="3912386"/>
            <a:ext cx="3757817" cy="2019387"/>
          </a:xfrm>
          <a:prstGeom prst="rect">
            <a:avLst/>
          </a:prstGeom>
        </p:spPr>
      </p:pic>
    </p:spTree>
    <p:extLst>
      <p:ext uri="{BB962C8B-B14F-4D97-AF65-F5344CB8AC3E}">
        <p14:creationId xmlns:p14="http://schemas.microsoft.com/office/powerpoint/2010/main" val="1483296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TM04033921[[fn=花纹]]</Template>
  <TotalTime>19</TotalTime>
  <Words>632</Words>
  <Application>Microsoft Office PowerPoint</Application>
  <PresentationFormat>宽屏</PresentationFormat>
  <Paragraphs>24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Arial</vt:lpstr>
      <vt:lpstr>Bookman Old Style</vt:lpstr>
      <vt:lpstr>Calibri</vt:lpstr>
      <vt:lpstr>Rockwell</vt:lpstr>
      <vt:lpstr>Times New Roman</vt:lpstr>
      <vt:lpstr>Damask</vt:lpstr>
      <vt:lpstr>Week 3 Assignment</vt:lpstr>
      <vt:lpstr>Question 1</vt:lpstr>
      <vt:lpstr>PowerPoint 演示文稿</vt:lpstr>
      <vt:lpstr>Result</vt:lpstr>
      <vt:lpstr>Question 2</vt:lpstr>
      <vt:lpstr>PowerPoint 演示文稿</vt:lpstr>
      <vt:lpstr>PowerPoint 演示文稿</vt:lpstr>
      <vt:lpstr>result</vt:lpstr>
      <vt:lpstr>Question 3</vt:lpstr>
      <vt:lpstr>PowerPoint 演示文稿</vt:lpstr>
      <vt:lpstr>PowerPoint 演示文稿</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Assignment</dc:title>
  <dc:creator>Yufeng Zheng</dc:creator>
  <cp:lastModifiedBy>Yufeng Zheng</cp:lastModifiedBy>
  <cp:revision>1</cp:revision>
  <dcterms:created xsi:type="dcterms:W3CDTF">2022-02-02T22:39:09Z</dcterms:created>
  <dcterms:modified xsi:type="dcterms:W3CDTF">2022-02-02T22:58:11Z</dcterms:modified>
</cp:coreProperties>
</file>