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44"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3AC8831D-4BB2-478E-8582-39BCFCCAC8D4}" type="datetimeFigureOut">
              <a:rPr lang="en-US" smtClean="0"/>
              <a:t>3/5/2022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473A026-9A74-4B99-A887-F1FECFC8E33D}" type="slidenum">
              <a:rPr lang="en-US" smtClean="0"/>
              <a:t>‹#›</a:t>
            </a:fld>
            <a:endParaRPr lang="en-US"/>
          </a:p>
        </p:txBody>
      </p:sp>
    </p:spTree>
    <p:extLst>
      <p:ext uri="{BB962C8B-B14F-4D97-AF65-F5344CB8AC3E}">
        <p14:creationId xmlns:p14="http://schemas.microsoft.com/office/powerpoint/2010/main" val="92390595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AC8831D-4BB2-478E-8582-39BCFCCAC8D4}"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3A026-9A74-4B99-A887-F1FECFC8E33D}"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83135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AC8831D-4BB2-478E-8582-39BCFCCAC8D4}"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3A026-9A74-4B99-A887-F1FECFC8E33D}"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34572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AC8831D-4BB2-478E-8582-39BCFCCAC8D4}"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3A026-9A74-4B99-A887-F1FECFC8E33D}"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7312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zh-CN" altLang="en-US"/>
              <a:t>单击此处编辑母版标题样式</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AC8831D-4BB2-478E-8582-39BCFCCAC8D4}"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3A026-9A74-4B99-A887-F1FECFC8E33D}"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069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AC8831D-4BB2-478E-8582-39BCFCCAC8D4}" type="datetimeFigureOut">
              <a:rPr lang="en-US" smtClean="0"/>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3A026-9A74-4B99-A887-F1FECFC8E33D}"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50209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zh-CN" altLang="en-US"/>
              <a:t>单击此处编辑母版文本样式</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AC8831D-4BB2-478E-8582-39BCFCCAC8D4}" type="datetimeFigureOut">
              <a:rPr lang="en-US" smtClean="0"/>
              <a:t>3/5/2022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73A026-9A74-4B99-A887-F1FECFC8E33D}" type="slidenum">
              <a:rPr lang="en-US" smtClean="0"/>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62898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AC8831D-4BB2-478E-8582-39BCFCCAC8D4}" type="datetimeFigureOut">
              <a:rPr lang="en-US" smtClean="0"/>
              <a:t>3/5/2022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73A026-9A74-4B99-A887-F1FECFC8E33D}"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67845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8831D-4BB2-478E-8582-39BCFCCAC8D4}" type="datetimeFigureOut">
              <a:rPr lang="en-US" smtClean="0"/>
              <a:t>3/5/2022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73A026-9A74-4B99-A887-F1FECFC8E33D}" type="slidenum">
              <a:rPr lang="en-US" smtClean="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70102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zh-CN" altLang="en-US"/>
              <a:t>单击此处编辑母版标题样式</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AC8831D-4BB2-478E-8582-39BCFCCAC8D4}" type="datetimeFigureOut">
              <a:rPr lang="en-US" smtClean="0"/>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3A026-9A74-4B99-A887-F1FECFC8E33D}" type="slidenum">
              <a:rPr lang="en-US" smtClean="0"/>
              <a:t>‹#›</a:t>
            </a:fld>
            <a:endParaRPr lang="en-US"/>
          </a:p>
        </p:txBody>
      </p:sp>
    </p:spTree>
    <p:extLst>
      <p:ext uri="{BB962C8B-B14F-4D97-AF65-F5344CB8AC3E}">
        <p14:creationId xmlns:p14="http://schemas.microsoft.com/office/powerpoint/2010/main" val="131281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AC8831D-4BB2-478E-8582-39BCFCCAC8D4}" type="datetimeFigureOut">
              <a:rPr lang="en-US" smtClean="0"/>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3A026-9A74-4B99-A887-F1FECFC8E33D}" type="slidenum">
              <a:rPr lang="en-US" smtClean="0"/>
              <a:t>‹#›</a:t>
            </a:fld>
            <a:endParaRPr lang="en-US"/>
          </a:p>
        </p:txBody>
      </p:sp>
    </p:spTree>
    <p:extLst>
      <p:ext uri="{BB962C8B-B14F-4D97-AF65-F5344CB8AC3E}">
        <p14:creationId xmlns:p14="http://schemas.microsoft.com/office/powerpoint/2010/main" val="2756285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3AC8831D-4BB2-478E-8582-39BCFCCAC8D4}" type="datetimeFigureOut">
              <a:rPr lang="en-US" smtClean="0"/>
              <a:t>3/5/2022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6473A026-9A74-4B99-A887-F1FECFC8E33D}" type="slidenum">
              <a:rPr lang="en-US" smtClean="0"/>
              <a:t>‹#›</a:t>
            </a:fld>
            <a:endParaRPr lang="en-US"/>
          </a:p>
        </p:txBody>
      </p:sp>
    </p:spTree>
    <p:extLst>
      <p:ext uri="{BB962C8B-B14F-4D97-AF65-F5344CB8AC3E}">
        <p14:creationId xmlns:p14="http://schemas.microsoft.com/office/powerpoint/2010/main" val="24297320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8D1396-A552-4BFC-8B54-8FEE1005A628}"/>
              </a:ext>
            </a:extLst>
          </p:cNvPr>
          <p:cNvSpPr>
            <a:spLocks noGrp="1"/>
          </p:cNvSpPr>
          <p:nvPr>
            <p:ph type="ctrTitle"/>
          </p:nvPr>
        </p:nvSpPr>
        <p:spPr/>
        <p:txBody>
          <a:bodyPr/>
          <a:lstStyle/>
          <a:p>
            <a:r>
              <a:rPr lang="en-US" dirty="0"/>
              <a:t>Assignment 6</a:t>
            </a:r>
          </a:p>
        </p:txBody>
      </p:sp>
      <p:sp>
        <p:nvSpPr>
          <p:cNvPr id="3" name="副标题 2">
            <a:extLst>
              <a:ext uri="{FF2B5EF4-FFF2-40B4-BE49-F238E27FC236}">
                <a16:creationId xmlns:a16="http://schemas.microsoft.com/office/drawing/2014/main" id="{A8879657-96D9-439D-86B8-4B24B443DCBD}"/>
              </a:ext>
            </a:extLst>
          </p:cNvPr>
          <p:cNvSpPr>
            <a:spLocks noGrp="1"/>
          </p:cNvSpPr>
          <p:nvPr>
            <p:ph type="subTitle" idx="1"/>
          </p:nvPr>
        </p:nvSpPr>
        <p:spPr/>
        <p:txBody>
          <a:bodyPr/>
          <a:lstStyle/>
          <a:p>
            <a:r>
              <a:rPr lang="en-US" dirty="0"/>
              <a:t>Yufeng Zheng</a:t>
            </a:r>
          </a:p>
        </p:txBody>
      </p:sp>
    </p:spTree>
    <p:extLst>
      <p:ext uri="{BB962C8B-B14F-4D97-AF65-F5344CB8AC3E}">
        <p14:creationId xmlns:p14="http://schemas.microsoft.com/office/powerpoint/2010/main" val="2510716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4551DF-8028-462F-9204-4DCAA3A21BD4}"/>
              </a:ext>
            </a:extLst>
          </p:cNvPr>
          <p:cNvSpPr>
            <a:spLocks noGrp="1"/>
          </p:cNvSpPr>
          <p:nvPr>
            <p:ph idx="1"/>
          </p:nvPr>
        </p:nvSpPr>
        <p:spPr>
          <a:xfrm>
            <a:off x="643831" y="1936955"/>
            <a:ext cx="3690425" cy="4243182"/>
          </a:xfrm>
        </p:spPr>
        <p:txBody>
          <a:bodyPr>
            <a:normAutofit/>
          </a:bodyPr>
          <a:lstStyle/>
          <a:p>
            <a:r>
              <a:rPr lang="en-US" sz="1600">
                <a:effectLst/>
                <a:latin typeface="Times New Roman" panose="02020603050405020304" pitchFamily="18" charset="0"/>
                <a:ea typeface="DengXian" panose="02010600030101010101" pitchFamily="2" charset="-122"/>
                <a:cs typeface="Times New Roman" panose="02020603050405020304" pitchFamily="18" charset="0"/>
              </a:rPr>
              <a:t>For the second part of this question, I first simulate the price. </a:t>
            </a:r>
            <a:endParaRPr lang="en-US" sz="1600">
              <a:effectLst/>
              <a:latin typeface="Calibri" panose="020F0502020204030204" pitchFamily="34" charset="0"/>
              <a:ea typeface="DengXian" panose="02010600030101010101" pitchFamily="2" charset="-122"/>
              <a:cs typeface="Times New Roman" panose="02020603050405020304" pitchFamily="18" charset="0"/>
            </a:endParaRPr>
          </a:p>
          <a:p>
            <a:endParaRPr lang="en-US" sz="1600"/>
          </a:p>
        </p:txBody>
      </p:sp>
      <p:pic>
        <p:nvPicPr>
          <p:cNvPr id="4" name="图片 3">
            <a:extLst>
              <a:ext uri="{FF2B5EF4-FFF2-40B4-BE49-F238E27FC236}">
                <a16:creationId xmlns:a16="http://schemas.microsoft.com/office/drawing/2014/main" id="{C3741F4C-B016-4D8E-8D7F-B02748A60B28}"/>
              </a:ext>
            </a:extLst>
          </p:cNvPr>
          <p:cNvPicPr>
            <a:picLocks noChangeAspect="1"/>
          </p:cNvPicPr>
          <p:nvPr/>
        </p:nvPicPr>
        <p:blipFill>
          <a:blip r:embed="rId2"/>
          <a:stretch>
            <a:fillRect/>
          </a:stretch>
        </p:blipFill>
        <p:spPr>
          <a:xfrm>
            <a:off x="4654296" y="1202676"/>
            <a:ext cx="6155736" cy="4462908"/>
          </a:xfrm>
          <a:prstGeom prst="rect">
            <a:avLst/>
          </a:prstGeom>
        </p:spPr>
      </p:pic>
    </p:spTree>
    <p:extLst>
      <p:ext uri="{BB962C8B-B14F-4D97-AF65-F5344CB8AC3E}">
        <p14:creationId xmlns:p14="http://schemas.microsoft.com/office/powerpoint/2010/main" val="13073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E2494-DCF1-4420-BAF8-9834D89BF850}"/>
              </a:ext>
            </a:extLst>
          </p:cNvPr>
          <p:cNvSpPr>
            <a:spLocks noGrp="1"/>
          </p:cNvSpPr>
          <p:nvPr>
            <p:ph type="title"/>
          </p:nvPr>
        </p:nvSpPr>
        <p:spPr>
          <a:xfrm>
            <a:off x="7878675" y="640080"/>
            <a:ext cx="3075836" cy="1325562"/>
          </a:xfrm>
        </p:spPr>
        <p:txBody>
          <a:bodyPr>
            <a:normAutofit/>
          </a:bodyPr>
          <a:lstStyle/>
          <a:p>
            <a:r>
              <a:rPr lang="en-US" sz="3200"/>
              <a:t>Question 1</a:t>
            </a:r>
          </a:p>
        </p:txBody>
      </p:sp>
      <p:pic>
        <p:nvPicPr>
          <p:cNvPr id="4" name="图片 3" descr="文本&#10;&#10;描述已自动生成">
            <a:extLst>
              <a:ext uri="{FF2B5EF4-FFF2-40B4-BE49-F238E27FC236}">
                <a16:creationId xmlns:a16="http://schemas.microsoft.com/office/drawing/2014/main" id="{8397D035-6387-4F28-AB72-6E36E3C77959}"/>
              </a:ext>
            </a:extLst>
          </p:cNvPr>
          <p:cNvPicPr>
            <a:picLocks noChangeAspect="1"/>
          </p:cNvPicPr>
          <p:nvPr/>
        </p:nvPicPr>
        <p:blipFill>
          <a:blip r:embed="rId2"/>
          <a:stretch>
            <a:fillRect/>
          </a:stretch>
        </p:blipFill>
        <p:spPr>
          <a:xfrm>
            <a:off x="894735" y="1602737"/>
            <a:ext cx="6666270" cy="3662787"/>
          </a:xfrm>
          <a:prstGeom prst="rect">
            <a:avLst/>
          </a:prstGeom>
        </p:spPr>
      </p:pic>
      <p:sp>
        <p:nvSpPr>
          <p:cNvPr id="3" name="内容占位符 2">
            <a:extLst>
              <a:ext uri="{FF2B5EF4-FFF2-40B4-BE49-F238E27FC236}">
                <a16:creationId xmlns:a16="http://schemas.microsoft.com/office/drawing/2014/main" id="{9826FC7A-CFEC-4C01-AB08-6D84CB9431D2}"/>
              </a:ext>
            </a:extLst>
          </p:cNvPr>
          <p:cNvSpPr>
            <a:spLocks noGrp="1"/>
          </p:cNvSpPr>
          <p:nvPr>
            <p:ph idx="1"/>
          </p:nvPr>
        </p:nvSpPr>
        <p:spPr>
          <a:xfrm>
            <a:off x="7878675" y="1936955"/>
            <a:ext cx="3075836" cy="4243182"/>
          </a:xfrm>
        </p:spPr>
        <p:txBody>
          <a:bodyPr>
            <a:normAutofit/>
          </a:bodyPr>
          <a:lstStyle/>
          <a:p>
            <a:r>
              <a:rPr lang="en-US" sz="1600">
                <a:effectLst/>
                <a:latin typeface="Times New Roman" panose="02020603050405020304" pitchFamily="18" charset="0"/>
                <a:ea typeface="DengXian" panose="02010600030101010101" pitchFamily="2" charset="-122"/>
                <a:cs typeface="Times New Roman" panose="02020603050405020304" pitchFamily="18" charset="0"/>
              </a:rPr>
              <a:t>First, I calculate the time to maturity by this function</a:t>
            </a:r>
            <a:endParaRPr lang="en-US" sz="1600">
              <a:effectLst/>
              <a:latin typeface="Calibri" panose="020F0502020204030204" pitchFamily="34" charset="0"/>
              <a:ea typeface="DengXian" panose="02010600030101010101" pitchFamily="2" charset="-122"/>
              <a:cs typeface="Times New Roman" panose="02020603050405020304" pitchFamily="18" charset="0"/>
            </a:endParaRPr>
          </a:p>
          <a:p>
            <a:endParaRPr lang="en-US" sz="1600"/>
          </a:p>
        </p:txBody>
      </p:sp>
    </p:spTree>
    <p:extLst>
      <p:ext uri="{BB962C8B-B14F-4D97-AF65-F5344CB8AC3E}">
        <p14:creationId xmlns:p14="http://schemas.microsoft.com/office/powerpoint/2010/main" val="3695868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文本&#10;&#10;描述已自动生成">
            <a:extLst>
              <a:ext uri="{FF2B5EF4-FFF2-40B4-BE49-F238E27FC236}">
                <a16:creationId xmlns:a16="http://schemas.microsoft.com/office/drawing/2014/main" id="{05025459-D9A2-4F23-AAF7-74AC76DD0558}"/>
              </a:ext>
            </a:extLst>
          </p:cNvPr>
          <p:cNvPicPr>
            <a:picLocks noChangeAspect="1"/>
          </p:cNvPicPr>
          <p:nvPr/>
        </p:nvPicPr>
        <p:blipFill>
          <a:blip r:embed="rId2"/>
          <a:stretch>
            <a:fillRect/>
          </a:stretch>
        </p:blipFill>
        <p:spPr>
          <a:xfrm>
            <a:off x="894735" y="1934220"/>
            <a:ext cx="6666270" cy="2999821"/>
          </a:xfrm>
          <a:prstGeom prst="rect">
            <a:avLst/>
          </a:prstGeom>
        </p:spPr>
      </p:pic>
      <p:sp>
        <p:nvSpPr>
          <p:cNvPr id="3" name="内容占位符 2">
            <a:extLst>
              <a:ext uri="{FF2B5EF4-FFF2-40B4-BE49-F238E27FC236}">
                <a16:creationId xmlns:a16="http://schemas.microsoft.com/office/drawing/2014/main" id="{9398BDDC-E395-4103-BC34-5A7A320A6D1C}"/>
              </a:ext>
            </a:extLst>
          </p:cNvPr>
          <p:cNvSpPr>
            <a:spLocks noGrp="1"/>
          </p:cNvSpPr>
          <p:nvPr>
            <p:ph idx="1"/>
          </p:nvPr>
        </p:nvSpPr>
        <p:spPr>
          <a:xfrm>
            <a:off x="7878675" y="1936955"/>
            <a:ext cx="3075836" cy="4243182"/>
          </a:xfrm>
        </p:spPr>
        <p:txBody>
          <a:bodyPr>
            <a:normAutofit/>
          </a:bodyPr>
          <a:lstStyle/>
          <a:p>
            <a:r>
              <a:rPr lang="en-US" sz="1600">
                <a:effectLst/>
                <a:latin typeface="Times New Roman" panose="02020603050405020304" pitchFamily="18" charset="0"/>
                <a:ea typeface="DengXian" panose="02010600030101010101" pitchFamily="2" charset="-122"/>
                <a:cs typeface="Times New Roman" panose="02020603050405020304" pitchFamily="18" charset="0"/>
              </a:rPr>
              <a:t>Then, I use the Black Scholes’s method to calculate the call price and put price</a:t>
            </a:r>
            <a:endParaRPr lang="en-US" sz="1600">
              <a:effectLst/>
              <a:latin typeface="Calibri" panose="020F0502020204030204" pitchFamily="34" charset="0"/>
              <a:ea typeface="DengXian" panose="02010600030101010101" pitchFamily="2" charset="-122"/>
              <a:cs typeface="Times New Roman" panose="02020603050405020304" pitchFamily="18" charset="0"/>
            </a:endParaRPr>
          </a:p>
          <a:p>
            <a:endParaRPr lang="en-US" sz="1600"/>
          </a:p>
        </p:txBody>
      </p:sp>
    </p:spTree>
    <p:extLst>
      <p:ext uri="{BB962C8B-B14F-4D97-AF65-F5344CB8AC3E}">
        <p14:creationId xmlns:p14="http://schemas.microsoft.com/office/powerpoint/2010/main" val="3928524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9119B52-165B-4CD6-86E6-9DAA3169E3CD}"/>
              </a:ext>
            </a:extLst>
          </p:cNvPr>
          <p:cNvSpPr>
            <a:spLocks noGrp="1"/>
          </p:cNvSpPr>
          <p:nvPr>
            <p:ph idx="1"/>
          </p:nvPr>
        </p:nvSpPr>
        <p:spPr>
          <a:xfrm>
            <a:off x="643831" y="1936955"/>
            <a:ext cx="3690425" cy="4243182"/>
          </a:xfrm>
        </p:spPr>
        <p:txBody>
          <a:bodyPr>
            <a:normAutofit/>
          </a:bodyPr>
          <a:lstStyle/>
          <a:p>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Then, I calculate the call option and put option price for a range of implied volatility between the 10% and 80%. </a:t>
            </a:r>
          </a:p>
          <a:p>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From this plot, I think that price of option has positive relationship with implied volatility.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sz="1600" dirty="0"/>
          </a:p>
        </p:txBody>
      </p:sp>
      <p:pic>
        <p:nvPicPr>
          <p:cNvPr id="4" name="图片 3" descr="图表, 折线图&#10;&#10;描述已自动生成">
            <a:extLst>
              <a:ext uri="{FF2B5EF4-FFF2-40B4-BE49-F238E27FC236}">
                <a16:creationId xmlns:a16="http://schemas.microsoft.com/office/drawing/2014/main" id="{DA1720CE-B31F-4851-A8ED-A063C6066B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654296" y="1379654"/>
            <a:ext cx="6155736" cy="4108952"/>
          </a:xfrm>
          <a:prstGeom prst="rect">
            <a:avLst/>
          </a:prstGeom>
          <a:noFill/>
        </p:spPr>
      </p:pic>
      <p:sp>
        <p:nvSpPr>
          <p:cNvPr id="5" name="文本框 4">
            <a:extLst>
              <a:ext uri="{FF2B5EF4-FFF2-40B4-BE49-F238E27FC236}">
                <a16:creationId xmlns:a16="http://schemas.microsoft.com/office/drawing/2014/main" id="{D8C6AD9D-5535-4F0D-BFDC-2EDFA047C81E}"/>
              </a:ext>
            </a:extLst>
          </p:cNvPr>
          <p:cNvSpPr txBox="1"/>
          <p:nvPr/>
        </p:nvSpPr>
        <p:spPr>
          <a:xfrm>
            <a:off x="2835254" y="601417"/>
            <a:ext cx="2190878" cy="77823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553669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C052B0-6C16-4AB3-B0E6-8B9E5DAA596F}"/>
              </a:ext>
            </a:extLst>
          </p:cNvPr>
          <p:cNvSpPr>
            <a:spLocks noGrp="1"/>
          </p:cNvSpPr>
          <p:nvPr>
            <p:ph type="title"/>
          </p:nvPr>
        </p:nvSpPr>
        <p:spPr>
          <a:xfrm>
            <a:off x="7878675" y="640080"/>
            <a:ext cx="3075836" cy="1325562"/>
          </a:xfrm>
        </p:spPr>
        <p:txBody>
          <a:bodyPr>
            <a:normAutofit/>
          </a:bodyPr>
          <a:lstStyle/>
          <a:p>
            <a:r>
              <a:rPr lang="en-US" sz="3200"/>
              <a:t>Question 2</a:t>
            </a:r>
          </a:p>
        </p:txBody>
      </p:sp>
      <p:pic>
        <p:nvPicPr>
          <p:cNvPr id="4" name="图片 3" descr="文本, 信件&#10;&#10;描述已自动生成">
            <a:extLst>
              <a:ext uri="{FF2B5EF4-FFF2-40B4-BE49-F238E27FC236}">
                <a16:creationId xmlns:a16="http://schemas.microsoft.com/office/drawing/2014/main" id="{7D65849A-A98F-41D1-A07D-447320D53CAB}"/>
              </a:ext>
            </a:extLst>
          </p:cNvPr>
          <p:cNvPicPr>
            <a:picLocks noChangeAspect="1"/>
          </p:cNvPicPr>
          <p:nvPr/>
        </p:nvPicPr>
        <p:blipFill>
          <a:blip r:embed="rId2"/>
          <a:stretch>
            <a:fillRect/>
          </a:stretch>
        </p:blipFill>
        <p:spPr>
          <a:xfrm>
            <a:off x="894735" y="724493"/>
            <a:ext cx="6666270" cy="5419274"/>
          </a:xfrm>
          <a:prstGeom prst="rect">
            <a:avLst/>
          </a:prstGeom>
        </p:spPr>
      </p:pic>
      <p:sp>
        <p:nvSpPr>
          <p:cNvPr id="3" name="内容占位符 2">
            <a:extLst>
              <a:ext uri="{FF2B5EF4-FFF2-40B4-BE49-F238E27FC236}">
                <a16:creationId xmlns:a16="http://schemas.microsoft.com/office/drawing/2014/main" id="{61FD0C0B-E8C6-4F37-BD42-24D41D8A1C66}"/>
              </a:ext>
            </a:extLst>
          </p:cNvPr>
          <p:cNvSpPr>
            <a:spLocks noGrp="1"/>
          </p:cNvSpPr>
          <p:nvPr>
            <p:ph idx="1"/>
          </p:nvPr>
        </p:nvSpPr>
        <p:spPr>
          <a:xfrm>
            <a:off x="7878675" y="1936955"/>
            <a:ext cx="3075836" cy="4243182"/>
          </a:xfrm>
        </p:spPr>
        <p:txBody>
          <a:bodyPr>
            <a:normAutofit/>
          </a:bodyPr>
          <a:lstStyle/>
          <a:p>
            <a:r>
              <a:rPr lang="en-US" sz="1600">
                <a:effectLst/>
                <a:latin typeface="Times New Roman" panose="02020603050405020304" pitchFamily="18" charset="0"/>
                <a:ea typeface="DengXian" panose="02010600030101010101" pitchFamily="2" charset="-122"/>
                <a:cs typeface="Times New Roman" panose="02020603050405020304" pitchFamily="18" charset="0"/>
              </a:rPr>
              <a:t>First, I wrote the function to calculate the implied volatility </a:t>
            </a:r>
            <a:endParaRPr lang="en-US" sz="1600">
              <a:effectLst/>
              <a:latin typeface="Calibri" panose="020F0502020204030204" pitchFamily="34" charset="0"/>
              <a:ea typeface="DengXian" panose="02010600030101010101" pitchFamily="2" charset="-122"/>
              <a:cs typeface="Times New Roman" panose="02020603050405020304" pitchFamily="18" charset="0"/>
            </a:endParaRPr>
          </a:p>
          <a:p>
            <a:endParaRPr lang="en-US" sz="1600"/>
          </a:p>
        </p:txBody>
      </p:sp>
    </p:spTree>
    <p:extLst>
      <p:ext uri="{BB962C8B-B14F-4D97-AF65-F5344CB8AC3E}">
        <p14:creationId xmlns:p14="http://schemas.microsoft.com/office/powerpoint/2010/main" val="3093047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483C3E5-84E7-4069-8A7B-7A389BC52EF9}"/>
              </a:ext>
            </a:extLst>
          </p:cNvPr>
          <p:cNvSpPr>
            <a:spLocks noGrp="1"/>
          </p:cNvSpPr>
          <p:nvPr>
            <p:ph idx="1"/>
          </p:nvPr>
        </p:nvSpPr>
        <p:spPr>
          <a:xfrm>
            <a:off x="643831" y="1936955"/>
            <a:ext cx="3690425" cy="4243182"/>
          </a:xfrm>
        </p:spPr>
        <p:txBody>
          <a:bodyPr>
            <a:normAutofit/>
          </a:bodyPr>
          <a:lstStyle/>
          <a:p>
            <a:r>
              <a:rPr lang="en-US" sz="1600">
                <a:effectLst/>
                <a:latin typeface="Times New Roman" panose="02020603050405020304" pitchFamily="18" charset="0"/>
                <a:ea typeface="DengXian" panose="02010600030101010101" pitchFamily="2" charset="-122"/>
              </a:rPr>
              <a:t>Then, I plot the implied volatility vs the strike price for put and call option. </a:t>
            </a:r>
            <a:endParaRPr lang="en-US" sz="1600"/>
          </a:p>
        </p:txBody>
      </p:sp>
      <p:pic>
        <p:nvPicPr>
          <p:cNvPr id="4" name="图片 3" descr="图表, 折线图&#10;&#10;描述已自动生成">
            <a:extLst>
              <a:ext uri="{FF2B5EF4-FFF2-40B4-BE49-F238E27FC236}">
                <a16:creationId xmlns:a16="http://schemas.microsoft.com/office/drawing/2014/main" id="{4EC69261-63BE-4D4B-A63C-6F7EED36AB2A}"/>
              </a:ext>
            </a:extLst>
          </p:cNvPr>
          <p:cNvPicPr>
            <a:picLocks noChangeAspect="1"/>
          </p:cNvPicPr>
          <p:nvPr/>
        </p:nvPicPr>
        <p:blipFill>
          <a:blip r:embed="rId2"/>
          <a:stretch>
            <a:fillRect/>
          </a:stretch>
        </p:blipFill>
        <p:spPr>
          <a:xfrm>
            <a:off x="4654296" y="1379653"/>
            <a:ext cx="6155736" cy="4108954"/>
          </a:xfrm>
          <a:prstGeom prst="rect">
            <a:avLst/>
          </a:prstGeom>
        </p:spPr>
      </p:pic>
    </p:spTree>
    <p:extLst>
      <p:ext uri="{BB962C8B-B14F-4D97-AF65-F5344CB8AC3E}">
        <p14:creationId xmlns:p14="http://schemas.microsoft.com/office/powerpoint/2010/main" val="784188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AE9D100-A316-44A8-8301-DDE3E045B517}"/>
              </a:ext>
            </a:extLst>
          </p:cNvPr>
          <p:cNvSpPr>
            <a:spLocks noGrp="1"/>
          </p:cNvSpPr>
          <p:nvPr>
            <p:ph idx="1"/>
          </p:nvPr>
        </p:nvSpPr>
        <p:spPr/>
        <p:txBody>
          <a:bodyPr/>
          <a:lstStyle/>
          <a:p>
            <a:r>
              <a:rPr lang="en-US" dirty="0"/>
              <a:t>Conclusion:</a:t>
            </a:r>
          </a:p>
          <a:p>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In most cases, we always get low implied volatility for in-the-money option, which is always has lower strike price. However, in our plot, we can see the opposite position. The lower of the strike price, the higher of implied volatility. When this happens, we need to be carefully about the financial crisis because investors are willing to buy the put option, which means they think the market is going down.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369170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160669-C318-485E-AE23-23BF58D7C7F3}"/>
              </a:ext>
            </a:extLst>
          </p:cNvPr>
          <p:cNvSpPr>
            <a:spLocks noGrp="1"/>
          </p:cNvSpPr>
          <p:nvPr>
            <p:ph type="title"/>
          </p:nvPr>
        </p:nvSpPr>
        <p:spPr>
          <a:xfrm>
            <a:off x="643831" y="640080"/>
            <a:ext cx="3690425" cy="1325562"/>
          </a:xfrm>
        </p:spPr>
        <p:txBody>
          <a:bodyPr>
            <a:normAutofit/>
          </a:bodyPr>
          <a:lstStyle/>
          <a:p>
            <a:r>
              <a:rPr lang="en-US" sz="3200"/>
              <a:t>Qustion 3</a:t>
            </a:r>
          </a:p>
        </p:txBody>
      </p:sp>
      <p:sp>
        <p:nvSpPr>
          <p:cNvPr id="3" name="内容占位符 2">
            <a:extLst>
              <a:ext uri="{FF2B5EF4-FFF2-40B4-BE49-F238E27FC236}">
                <a16:creationId xmlns:a16="http://schemas.microsoft.com/office/drawing/2014/main" id="{913DC79D-9332-463D-9CC6-66278C19EA59}"/>
              </a:ext>
            </a:extLst>
          </p:cNvPr>
          <p:cNvSpPr>
            <a:spLocks noGrp="1"/>
          </p:cNvSpPr>
          <p:nvPr>
            <p:ph idx="1"/>
          </p:nvPr>
        </p:nvSpPr>
        <p:spPr>
          <a:xfrm>
            <a:off x="643831" y="1936955"/>
            <a:ext cx="3690425" cy="4243182"/>
          </a:xfrm>
        </p:spPr>
        <p:txBody>
          <a:bodyPr>
            <a:normAutofit/>
          </a:bodyPr>
          <a:lstStyle/>
          <a:p>
            <a:r>
              <a:rPr lang="en-US" sz="1600">
                <a:effectLst/>
                <a:latin typeface="Times New Roman" panose="02020603050405020304" pitchFamily="18" charset="0"/>
                <a:ea typeface="DengXian" panose="02010600030101010101" pitchFamily="2" charset="-122"/>
                <a:cs typeface="Times New Roman" panose="02020603050405020304" pitchFamily="18" charset="0"/>
              </a:rPr>
              <a:t>First, I calculate the IV for each option. </a:t>
            </a:r>
            <a:endParaRPr lang="en-US" sz="1600">
              <a:effectLst/>
              <a:latin typeface="Calibri" panose="020F0502020204030204" pitchFamily="34" charset="0"/>
              <a:ea typeface="DengXian" panose="02010600030101010101" pitchFamily="2" charset="-122"/>
              <a:cs typeface="Times New Roman" panose="02020603050405020304" pitchFamily="18" charset="0"/>
            </a:endParaRPr>
          </a:p>
          <a:p>
            <a:endParaRPr lang="en-US" sz="1600"/>
          </a:p>
        </p:txBody>
      </p:sp>
      <p:pic>
        <p:nvPicPr>
          <p:cNvPr id="4" name="图片 3" descr="图形用户界面&#10;&#10;低可信度描述已自动生成">
            <a:extLst>
              <a:ext uri="{FF2B5EF4-FFF2-40B4-BE49-F238E27FC236}">
                <a16:creationId xmlns:a16="http://schemas.microsoft.com/office/drawing/2014/main" id="{F249B0F7-EB9F-4806-BC2A-8BB580D0B501}"/>
              </a:ext>
            </a:extLst>
          </p:cNvPr>
          <p:cNvPicPr>
            <a:picLocks noChangeAspect="1"/>
          </p:cNvPicPr>
          <p:nvPr/>
        </p:nvPicPr>
        <p:blipFill>
          <a:blip r:embed="rId2"/>
          <a:stretch>
            <a:fillRect/>
          </a:stretch>
        </p:blipFill>
        <p:spPr>
          <a:xfrm>
            <a:off x="4654296" y="1395044"/>
            <a:ext cx="6155736" cy="4078173"/>
          </a:xfrm>
          <a:prstGeom prst="rect">
            <a:avLst/>
          </a:prstGeom>
        </p:spPr>
      </p:pic>
    </p:spTree>
    <p:extLst>
      <p:ext uri="{BB962C8B-B14F-4D97-AF65-F5344CB8AC3E}">
        <p14:creationId xmlns:p14="http://schemas.microsoft.com/office/powerpoint/2010/main" val="2214748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多边形&#10;&#10;描述已自动生成">
            <a:extLst>
              <a:ext uri="{FF2B5EF4-FFF2-40B4-BE49-F238E27FC236}">
                <a16:creationId xmlns:a16="http://schemas.microsoft.com/office/drawing/2014/main" id="{417B4051-F9B2-4DD7-9C1D-830C2EB7D1EE}"/>
              </a:ext>
            </a:extLst>
          </p:cNvPr>
          <p:cNvPicPr>
            <a:picLocks noChangeAspect="1"/>
          </p:cNvPicPr>
          <p:nvPr/>
        </p:nvPicPr>
        <p:blipFill>
          <a:blip r:embed="rId2"/>
          <a:stretch>
            <a:fillRect/>
          </a:stretch>
        </p:blipFill>
        <p:spPr>
          <a:xfrm>
            <a:off x="894735" y="850950"/>
            <a:ext cx="6666270" cy="5166360"/>
          </a:xfrm>
          <a:prstGeom prst="rect">
            <a:avLst/>
          </a:prstGeom>
        </p:spPr>
      </p:pic>
      <p:sp>
        <p:nvSpPr>
          <p:cNvPr id="3" name="内容占位符 2">
            <a:extLst>
              <a:ext uri="{FF2B5EF4-FFF2-40B4-BE49-F238E27FC236}">
                <a16:creationId xmlns:a16="http://schemas.microsoft.com/office/drawing/2014/main" id="{69624AE1-F04C-43A6-A731-48249C007BC4}"/>
              </a:ext>
            </a:extLst>
          </p:cNvPr>
          <p:cNvSpPr>
            <a:spLocks noGrp="1"/>
          </p:cNvSpPr>
          <p:nvPr>
            <p:ph idx="1"/>
          </p:nvPr>
        </p:nvSpPr>
        <p:spPr>
          <a:xfrm>
            <a:off x="7878675" y="1936955"/>
            <a:ext cx="3075836" cy="4243182"/>
          </a:xfrm>
        </p:spPr>
        <p:txBody>
          <a:bodyPr>
            <a:normAutofit/>
          </a:bodyPr>
          <a:lstStyle/>
          <a:p>
            <a:pPr>
              <a:spcAft>
                <a:spcPts val="800"/>
              </a:spcAft>
            </a:pPr>
            <a:r>
              <a:rPr lang="en-US" sz="1600">
                <a:effectLst/>
                <a:latin typeface="Times New Roman" panose="02020603050405020304" pitchFamily="18" charset="0"/>
                <a:ea typeface="DengXian" panose="02010600030101010101" pitchFamily="2" charset="-122"/>
                <a:cs typeface="Times New Roman" panose="02020603050405020304" pitchFamily="18" charset="0"/>
              </a:rPr>
              <a:t>Then, I calculate the option price for a range of underlying asset. </a:t>
            </a:r>
            <a:endParaRPr lang="en-US" sz="1600">
              <a:effectLst/>
              <a:latin typeface="Calibri" panose="020F0502020204030204" pitchFamily="34" charset="0"/>
              <a:ea typeface="DengXian" panose="02010600030101010101" pitchFamily="2" charset="-122"/>
              <a:cs typeface="Times New Roman" panose="02020603050405020304" pitchFamily="18" charset="0"/>
            </a:endParaRPr>
          </a:p>
          <a:p>
            <a:pPr>
              <a:spcAft>
                <a:spcPts val="800"/>
              </a:spcAft>
            </a:pPr>
            <a:r>
              <a:rPr lang="en-US" sz="1600">
                <a:effectLst/>
                <a:latin typeface="Times New Roman" panose="02020603050405020304" pitchFamily="18" charset="0"/>
                <a:ea typeface="DengXian" panose="02010600030101010101" pitchFamily="2" charset="-122"/>
                <a:cs typeface="Times New Roman" panose="02020603050405020304" pitchFamily="18" charset="0"/>
              </a:rPr>
              <a:t>Then, I draw the plot for each portfolio.</a:t>
            </a:r>
            <a:endParaRPr lang="en-US" sz="1600">
              <a:effectLst/>
              <a:latin typeface="Calibri" panose="020F0502020204030204" pitchFamily="34" charset="0"/>
              <a:ea typeface="DengXian" panose="02010600030101010101" pitchFamily="2" charset="-122"/>
              <a:cs typeface="Times New Roman" panose="02020603050405020304" pitchFamily="18" charset="0"/>
            </a:endParaRPr>
          </a:p>
          <a:p>
            <a:endParaRPr lang="en-US" sz="1600"/>
          </a:p>
        </p:txBody>
      </p:sp>
    </p:spTree>
    <p:extLst>
      <p:ext uri="{BB962C8B-B14F-4D97-AF65-F5344CB8AC3E}">
        <p14:creationId xmlns:p14="http://schemas.microsoft.com/office/powerpoint/2010/main" val="1959022076"/>
      </p:ext>
    </p:extLst>
  </p:cSld>
  <p:clrMapOvr>
    <a:masterClrMapping/>
  </p:clrMapOvr>
</p:sld>
</file>

<file path=ppt/theme/theme1.xml><?xml version="1.0" encoding="utf-8"?>
<a:theme xmlns:a="http://schemas.openxmlformats.org/drawingml/2006/main" name="风景">
  <a:themeElements>
    <a:clrScheme name="风景">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风景">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风景">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emplate>TM03457515[[fn=风景]]</Template>
  <TotalTime>4</TotalTime>
  <Words>237</Words>
  <Application>Microsoft Office PowerPoint</Application>
  <PresentationFormat>宽屏</PresentationFormat>
  <Paragraphs>17</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Arial</vt:lpstr>
      <vt:lpstr>Calibri</vt:lpstr>
      <vt:lpstr>Century Schoolbook</vt:lpstr>
      <vt:lpstr>Times New Roman</vt:lpstr>
      <vt:lpstr>Wingdings 2</vt:lpstr>
      <vt:lpstr>风景</vt:lpstr>
      <vt:lpstr>Assignment 6</vt:lpstr>
      <vt:lpstr>Question 1</vt:lpstr>
      <vt:lpstr>PowerPoint 演示文稿</vt:lpstr>
      <vt:lpstr>PowerPoint 演示文稿</vt:lpstr>
      <vt:lpstr>Question 2</vt:lpstr>
      <vt:lpstr>PowerPoint 演示文稿</vt:lpstr>
      <vt:lpstr>PowerPoint 演示文稿</vt:lpstr>
      <vt:lpstr>Qustion 3</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6</dc:title>
  <dc:creator>Yufeng Zheng</dc:creator>
  <cp:lastModifiedBy>Yufeng Zheng</cp:lastModifiedBy>
  <cp:revision>1</cp:revision>
  <dcterms:created xsi:type="dcterms:W3CDTF">2022-03-05T08:26:26Z</dcterms:created>
  <dcterms:modified xsi:type="dcterms:W3CDTF">2022-03-05T08:31:07Z</dcterms:modified>
</cp:coreProperties>
</file>