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notesSlides/notesSlide62.xml" ContentType="application/vnd.openxmlformats-officedocument.presentationml.notesSlide+xml"/>
  <Override PartName="/ppt/tags/tag63.xml" ContentType="application/vnd.openxmlformats-officedocument.presentationml.tags+xml"/>
  <Override PartName="/ppt/notesSlides/notesSlide63.xml" ContentType="application/vnd.openxmlformats-officedocument.presentationml.notesSlide+xml"/>
  <Override PartName="/ppt/tags/tag64.xml" ContentType="application/vnd.openxmlformats-officedocument.presentationml.tags+xml"/>
  <Override PartName="/ppt/notesSlides/notesSlide64.xml" ContentType="application/vnd.openxmlformats-officedocument.presentationml.notesSlide+xml"/>
  <Override PartName="/ppt/tags/tag65.xml" ContentType="application/vnd.openxmlformats-officedocument.presentationml.tags+xml"/>
  <Override PartName="/ppt/notesSlides/notesSlide65.xml" ContentType="application/vnd.openxmlformats-officedocument.presentationml.notesSlide+xml"/>
  <Override PartName="/ppt/tags/tag66.xml" ContentType="application/vnd.openxmlformats-officedocument.presentationml.tags+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notesSlides/notesSlide70.xml" ContentType="application/vnd.openxmlformats-officedocument.presentationml.notesSlide+xml"/>
  <Override PartName="/ppt/tags/tag71.xml" ContentType="application/vnd.openxmlformats-officedocument.presentationml.tags+xml"/>
  <Override PartName="/ppt/notesSlides/notesSlide71.xml" ContentType="application/vnd.openxmlformats-officedocument.presentationml.notesSlide+xml"/>
  <Override PartName="/ppt/tags/tag72.xml" ContentType="application/vnd.openxmlformats-officedocument.presentationml.tags+xml"/>
  <Override PartName="/ppt/notesSlides/notesSlide72.xml" ContentType="application/vnd.openxmlformats-officedocument.presentationml.notesSlide+xml"/>
  <Override PartName="/ppt/tags/tag73.xml" ContentType="application/vnd.openxmlformats-officedocument.presentationml.tags+xml"/>
  <Override PartName="/ppt/notesSlides/notesSlide73.xml" ContentType="application/vnd.openxmlformats-officedocument.presentationml.notesSlide+xml"/>
  <Override PartName="/ppt/tags/tag74.xml" ContentType="application/vnd.openxmlformats-officedocument.presentationml.tags+xml"/>
  <Override PartName="/ppt/notesSlides/notesSlide74.xml" ContentType="application/vnd.openxmlformats-officedocument.presentationml.notesSlide+xml"/>
  <Override PartName="/ppt/tags/tag75.xml" ContentType="application/vnd.openxmlformats-officedocument.presentationml.tags+xml"/>
  <Override PartName="/ppt/notesSlides/notesSlide75.xml" ContentType="application/vnd.openxmlformats-officedocument.presentationml.notesSlide+xml"/>
  <Override PartName="/ppt/tags/tag76.xml" ContentType="application/vnd.openxmlformats-officedocument.presentationml.tags+xml"/>
  <Override PartName="/ppt/notesSlides/notesSlide76.xml" ContentType="application/vnd.openxmlformats-officedocument.presentationml.notesSlide+xml"/>
  <Override PartName="/ppt/tags/tag77.xml" ContentType="application/vnd.openxmlformats-officedocument.presentationml.tags+xml"/>
  <Override PartName="/ppt/notesSlides/notesSlide77.xml" ContentType="application/vnd.openxmlformats-officedocument.presentationml.notesSlide+xml"/>
  <Override PartName="/ppt/tags/tag78.xml" ContentType="application/vnd.openxmlformats-officedocument.presentationml.tags+xml"/>
  <Override PartName="/ppt/notesSlides/notesSlide78.xml" ContentType="application/vnd.openxmlformats-officedocument.presentationml.notesSlide+xml"/>
  <Override PartName="/ppt/tags/tag79.xml" ContentType="application/vnd.openxmlformats-officedocument.presentationml.tags+xml"/>
  <Override PartName="/ppt/notesSlides/notesSlide79.xml" ContentType="application/vnd.openxmlformats-officedocument.presentationml.notesSlide+xml"/>
  <Override PartName="/ppt/tags/tag80.xml" ContentType="application/vnd.openxmlformats-officedocument.presentationml.tags+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ppt/tags/tag82.xml" ContentType="application/vnd.openxmlformats-officedocument.presentationml.tags+xml"/>
  <Override PartName="/ppt/notesSlides/notesSlide82.xml" ContentType="application/vnd.openxmlformats-officedocument.presentationml.notesSlide+xml"/>
  <Override PartName="/ppt/tags/tag83.xml" ContentType="application/vnd.openxmlformats-officedocument.presentationml.tags+xml"/>
  <Override PartName="/ppt/notesSlides/notesSlide83.xml" ContentType="application/vnd.openxmlformats-officedocument.presentationml.notesSlide+xml"/>
  <Override PartName="/ppt/tags/tag84.xml" ContentType="application/vnd.openxmlformats-officedocument.presentationml.tags+xml"/>
  <Override PartName="/ppt/notesSlides/notesSlide84.xml" ContentType="application/vnd.openxmlformats-officedocument.presentationml.notesSlide+xml"/>
  <Override PartName="/ppt/tags/tag85.xml" ContentType="application/vnd.openxmlformats-officedocument.presentationml.tags+xml"/>
  <Override PartName="/ppt/notesSlides/notesSlide85.xml" ContentType="application/vnd.openxmlformats-officedocument.presentationml.notesSlide+xml"/>
  <Override PartName="/ppt/tags/tag86.xml" ContentType="application/vnd.openxmlformats-officedocument.presentationml.tags+xml"/>
  <Override PartName="/ppt/notesSlides/notesSlide86.xml" ContentType="application/vnd.openxmlformats-officedocument.presentationml.notesSlide+xml"/>
  <Override PartName="/ppt/tags/tag87.xml" ContentType="application/vnd.openxmlformats-officedocument.presentationml.tags+xml"/>
  <Override PartName="/ppt/notesSlides/notesSlide87.xml" ContentType="application/vnd.openxmlformats-officedocument.presentationml.notesSlide+xml"/>
  <Override PartName="/ppt/tags/tag88.xml" ContentType="application/vnd.openxmlformats-officedocument.presentationml.tags+xml"/>
  <Override PartName="/ppt/notesSlides/notesSlide88.xml" ContentType="application/vnd.openxmlformats-officedocument.presentationml.notesSlide+xml"/>
  <Override PartName="/ppt/tags/tag89.xml" ContentType="application/vnd.openxmlformats-officedocument.presentationml.tags+xml"/>
  <Override PartName="/ppt/notesSlides/notesSlide89.xml" ContentType="application/vnd.openxmlformats-officedocument.presentationml.notesSlide+xml"/>
  <Override PartName="/ppt/tags/tag90.xml" ContentType="application/vnd.openxmlformats-officedocument.presentationml.tags+xml"/>
  <Override PartName="/ppt/notesSlides/notesSlide90.xml" ContentType="application/vnd.openxmlformats-officedocument.presentationml.notesSlide+xml"/>
  <Override PartName="/ppt/tags/tag91.xml" ContentType="application/vnd.openxmlformats-officedocument.presentationml.tags+xml"/>
  <Override PartName="/ppt/notesSlides/notesSlide91.xml" ContentType="application/vnd.openxmlformats-officedocument.presentationml.notesSlide+xml"/>
  <Override PartName="/ppt/tags/tag92.xml" ContentType="application/vnd.openxmlformats-officedocument.presentationml.tags+xml"/>
  <Override PartName="/ppt/notesSlides/notesSlide92.xml" ContentType="application/vnd.openxmlformats-officedocument.presentationml.notesSlide+xml"/>
  <Override PartName="/ppt/tags/tag93.xml" ContentType="application/vnd.openxmlformats-officedocument.presentationml.tags+xml"/>
  <Override PartName="/ppt/notesSlides/notesSlide93.xml" ContentType="application/vnd.openxmlformats-officedocument.presentationml.notesSlide+xml"/>
  <Override PartName="/ppt/tags/tag94.xml" ContentType="application/vnd.openxmlformats-officedocument.presentationml.tags+xml"/>
  <Override PartName="/ppt/notesSlides/notesSlide94.xml" ContentType="application/vnd.openxmlformats-officedocument.presentationml.notesSlide+xml"/>
  <Override PartName="/ppt/tags/tag95.xml" ContentType="application/vnd.openxmlformats-officedocument.presentationml.tags+xml"/>
  <Override PartName="/ppt/notesSlides/notesSlide95.xml" ContentType="application/vnd.openxmlformats-officedocument.presentationml.notesSlide+xml"/>
  <Override PartName="/ppt/tags/tag96.xml" ContentType="application/vnd.openxmlformats-officedocument.presentationml.tags+xml"/>
  <Override PartName="/ppt/notesSlides/notesSlide96.xml" ContentType="application/vnd.openxmlformats-officedocument.presentationml.notesSlide+xml"/>
  <Override PartName="/ppt/tags/tag97.xml" ContentType="application/vnd.openxmlformats-officedocument.presentationml.tags+xml"/>
  <Override PartName="/ppt/notesSlides/notesSlide97.xml" ContentType="application/vnd.openxmlformats-officedocument.presentationml.notesSlide+xml"/>
  <Override PartName="/ppt/tags/tag98.xml" ContentType="application/vnd.openxmlformats-officedocument.presentationml.tags+xml"/>
  <Override PartName="/ppt/notesSlides/notesSlide98.xml" ContentType="application/vnd.openxmlformats-officedocument.presentationml.notesSlide+xml"/>
  <Override PartName="/ppt/tags/tag99.xml" ContentType="application/vnd.openxmlformats-officedocument.presentationml.tags+xml"/>
  <Override PartName="/ppt/notesSlides/notesSlide99.xml" ContentType="application/vnd.openxmlformats-officedocument.presentationml.notesSlide+xml"/>
  <Override PartName="/ppt/tags/tag100.xml" ContentType="application/vnd.openxmlformats-officedocument.presentationml.tags+xml"/>
  <Override PartName="/ppt/notesSlides/notesSlide100.xml" ContentType="application/vnd.openxmlformats-officedocument.presentationml.notesSlide+xml"/>
  <Override PartName="/ppt/tags/tag101.xml" ContentType="application/vnd.openxmlformats-officedocument.presentationml.tags+xml"/>
  <Override PartName="/ppt/notesSlides/notesSlide101.xml" ContentType="application/vnd.openxmlformats-officedocument.presentationml.notesSlide+xml"/>
  <Override PartName="/ppt/tags/tag102.xml" ContentType="application/vnd.openxmlformats-officedocument.presentationml.tags+xml"/>
  <Override PartName="/ppt/notesSlides/notesSlide102.xml" ContentType="application/vnd.openxmlformats-officedocument.presentationml.notesSlide+xml"/>
  <Override PartName="/ppt/tags/tag103.xml" ContentType="application/vnd.openxmlformats-officedocument.presentationml.tags+xml"/>
  <Override PartName="/ppt/notesSlides/notesSlide103.xml" ContentType="application/vnd.openxmlformats-officedocument.presentationml.notesSlide+xml"/>
  <Override PartName="/ppt/tags/tag104.xml" ContentType="application/vnd.openxmlformats-officedocument.presentationml.tags+xml"/>
  <Override PartName="/ppt/notesSlides/notesSlide104.xml" ContentType="application/vnd.openxmlformats-officedocument.presentationml.notesSlide+xml"/>
  <Override PartName="/ppt/tags/tag105.xml" ContentType="application/vnd.openxmlformats-officedocument.presentationml.tags+xml"/>
  <Override PartName="/ppt/notesSlides/notesSlide105.xml" ContentType="application/vnd.openxmlformats-officedocument.presentationml.notesSlide+xml"/>
  <Override PartName="/ppt/tags/tag106.xml" ContentType="application/vnd.openxmlformats-officedocument.presentationml.tags+xml"/>
  <Override PartName="/ppt/notesSlides/notesSlide106.xml" ContentType="application/vnd.openxmlformats-officedocument.presentationml.notesSlide+xml"/>
  <Override PartName="/ppt/tags/tag107.xml" ContentType="application/vnd.openxmlformats-officedocument.presentationml.tags+xml"/>
  <Override PartName="/ppt/notesSlides/notesSlide107.xml" ContentType="application/vnd.openxmlformats-officedocument.presentationml.notesSlide+xml"/>
  <Override PartName="/ppt/tags/tag108.xml" ContentType="application/vnd.openxmlformats-officedocument.presentationml.tags+xml"/>
  <Override PartName="/ppt/notesSlides/notesSlide108.xml" ContentType="application/vnd.openxmlformats-officedocument.presentationml.notesSlide+xml"/>
  <Override PartName="/ppt/tags/tag109.xml" ContentType="application/vnd.openxmlformats-officedocument.presentationml.tags+xml"/>
  <Override PartName="/ppt/notesSlides/notesSlide109.xml" ContentType="application/vnd.openxmlformats-officedocument.presentationml.notesSlide+xml"/>
  <Override PartName="/ppt/tags/tag110.xml" ContentType="application/vnd.openxmlformats-officedocument.presentationml.tags+xml"/>
  <Override PartName="/ppt/notesSlides/notesSlide110.xml" ContentType="application/vnd.openxmlformats-officedocument.presentationml.notesSlide+xml"/>
  <Override PartName="/ppt/tags/tag111.xml" ContentType="application/vnd.openxmlformats-officedocument.presentationml.tags+xml"/>
  <Override PartName="/ppt/notesSlides/notesSlide111.xml" ContentType="application/vnd.openxmlformats-officedocument.presentationml.notesSlide+xml"/>
  <Override PartName="/ppt/tags/tag112.xml" ContentType="application/vnd.openxmlformats-officedocument.presentationml.tags+xml"/>
  <Override PartName="/ppt/notesSlides/notesSlide112.xml" ContentType="application/vnd.openxmlformats-officedocument.presentationml.notesSlide+xml"/>
  <Override PartName="/ppt/tags/tag113.xml" ContentType="application/vnd.openxmlformats-officedocument.presentationml.tags+xml"/>
  <Override PartName="/ppt/notesSlides/notesSlide113.xml" ContentType="application/vnd.openxmlformats-officedocument.presentationml.notesSlide+xml"/>
  <Override PartName="/ppt/tags/tag114.xml" ContentType="application/vnd.openxmlformats-officedocument.presentationml.tags+xml"/>
  <Override PartName="/ppt/notesSlides/notesSlide114.xml" ContentType="application/vnd.openxmlformats-officedocument.presentationml.notesSlide+xml"/>
  <Override PartName="/ppt/tags/tag115.xml" ContentType="application/vnd.openxmlformats-officedocument.presentationml.tags+xml"/>
  <Override PartName="/ppt/notesSlides/notesSlide115.xml" ContentType="application/vnd.openxmlformats-officedocument.presentationml.notesSlide+xml"/>
  <Override PartName="/ppt/tags/tag116.xml" ContentType="application/vnd.openxmlformats-officedocument.presentationml.tags+xml"/>
  <Override PartName="/ppt/notesSlides/notesSlide116.xml" ContentType="application/vnd.openxmlformats-officedocument.presentationml.notesSlide+xml"/>
  <Override PartName="/ppt/tags/tag117.xml" ContentType="application/vnd.openxmlformats-officedocument.presentationml.tags+xml"/>
  <Override PartName="/ppt/notesSlides/notesSlide117.xml" ContentType="application/vnd.openxmlformats-officedocument.presentationml.notesSlide+xml"/>
  <Override PartName="/ppt/tags/tag118.xml" ContentType="application/vnd.openxmlformats-officedocument.presentationml.tags+xml"/>
  <Override PartName="/ppt/notesSlides/notesSlide118.xml" ContentType="application/vnd.openxmlformats-officedocument.presentationml.notesSlide+xml"/>
  <Override PartName="/ppt/tags/tag119.xml" ContentType="application/vnd.openxmlformats-officedocument.presentationml.tags+xml"/>
  <Override PartName="/ppt/notesSlides/notesSlide119.xml" ContentType="application/vnd.openxmlformats-officedocument.presentationml.notesSlide+xml"/>
  <Override PartName="/ppt/tags/tag120.xml" ContentType="application/vnd.openxmlformats-officedocument.presentationml.tags+xml"/>
  <Override PartName="/ppt/notesSlides/notesSlide120.xml" ContentType="application/vnd.openxmlformats-officedocument.presentationml.notesSlide+xml"/>
  <Override PartName="/ppt/tags/tag121.xml" ContentType="application/vnd.openxmlformats-officedocument.presentationml.tags+xml"/>
  <Override PartName="/ppt/notesSlides/notesSlide121.xml" ContentType="application/vnd.openxmlformats-officedocument.presentationml.notesSlide+xml"/>
  <Override PartName="/ppt/tags/tag122.xml" ContentType="application/vnd.openxmlformats-officedocument.presentationml.tags+xml"/>
  <Override PartName="/ppt/notesSlides/notesSlide122.xml" ContentType="application/vnd.openxmlformats-officedocument.presentationml.notesSlide+xml"/>
  <Override PartName="/ppt/tags/tag123.xml" ContentType="application/vnd.openxmlformats-officedocument.presentationml.tags+xml"/>
  <Override PartName="/ppt/notesSlides/notesSlide123.xml" ContentType="application/vnd.openxmlformats-officedocument.presentationml.notesSlide+xml"/>
  <Override PartName="/ppt/tags/tag124.xml" ContentType="application/vnd.openxmlformats-officedocument.presentationml.tags+xml"/>
  <Override PartName="/ppt/notesSlides/notesSlide124.xml" ContentType="application/vnd.openxmlformats-officedocument.presentationml.notesSlide+xml"/>
  <Override PartName="/ppt/tags/tag125.xml" ContentType="application/vnd.openxmlformats-officedocument.presentationml.tags+xml"/>
  <Override PartName="/ppt/notesSlides/notesSlide125.xml" ContentType="application/vnd.openxmlformats-officedocument.presentationml.notesSlide+xml"/>
  <Override PartName="/ppt/tags/tag126.xml" ContentType="application/vnd.openxmlformats-officedocument.presentationml.tags+xml"/>
  <Override PartName="/ppt/notesSlides/notesSlide126.xml" ContentType="application/vnd.openxmlformats-officedocument.presentationml.notesSlide+xml"/>
  <Override PartName="/ppt/tags/tag127.xml" ContentType="application/vnd.openxmlformats-officedocument.presentationml.tags+xml"/>
  <Override PartName="/ppt/notesSlides/notesSlide127.xml" ContentType="application/vnd.openxmlformats-officedocument.presentationml.notesSlide+xml"/>
  <Override PartName="/ppt/tags/tag128.xml" ContentType="application/vnd.openxmlformats-officedocument.presentationml.tags+xml"/>
  <Override PartName="/ppt/notesSlides/notesSlide128.xml" ContentType="application/vnd.openxmlformats-officedocument.presentationml.notesSlide+xml"/>
  <Override PartName="/ppt/tags/tag129.xml" ContentType="application/vnd.openxmlformats-officedocument.presentationml.tags+xml"/>
  <Override PartName="/ppt/notesSlides/notesSlide129.xml" ContentType="application/vnd.openxmlformats-officedocument.presentationml.notesSlide+xml"/>
  <Override PartName="/ppt/tags/tag130.xml" ContentType="application/vnd.openxmlformats-officedocument.presentationml.tags+xml"/>
  <Override PartName="/ppt/notesSlides/notesSlide130.xml" ContentType="application/vnd.openxmlformats-officedocument.presentationml.notesSlide+xml"/>
  <Override PartName="/ppt/tags/tag131.xml" ContentType="application/vnd.openxmlformats-officedocument.presentationml.tags+xml"/>
  <Override PartName="/ppt/notesSlides/notesSlide131.xml" ContentType="application/vnd.openxmlformats-officedocument.presentationml.notesSlide+xml"/>
  <Override PartName="/ppt/tags/tag132.xml" ContentType="application/vnd.openxmlformats-officedocument.presentationml.tags+xml"/>
  <Override PartName="/ppt/notesSlides/notesSlide132.xml" ContentType="application/vnd.openxmlformats-officedocument.presentationml.notesSlide+xml"/>
  <Override PartName="/ppt/tags/tag133.xml" ContentType="application/vnd.openxmlformats-officedocument.presentationml.tags+xml"/>
  <Override PartName="/ppt/notesSlides/notesSlide133.xml" ContentType="application/vnd.openxmlformats-officedocument.presentationml.notesSlide+xml"/>
  <Override PartName="/ppt/tags/tag134.xml" ContentType="application/vnd.openxmlformats-officedocument.presentationml.tags+xml"/>
  <Override PartName="/ppt/notesSlides/notesSlide134.xml" ContentType="application/vnd.openxmlformats-officedocument.presentationml.notesSlide+xml"/>
  <Override PartName="/ppt/tags/tag135.xml" ContentType="application/vnd.openxmlformats-officedocument.presentationml.tags+xml"/>
  <Override PartName="/ppt/notesSlides/notesSlide135.xml" ContentType="application/vnd.openxmlformats-officedocument.presentationml.notesSlide+xml"/>
  <Override PartName="/ppt/tags/tag136.xml" ContentType="application/vnd.openxmlformats-officedocument.presentationml.tags+xml"/>
  <Override PartName="/ppt/notesSlides/notesSlide136.xml" ContentType="application/vnd.openxmlformats-officedocument.presentationml.notesSlide+xml"/>
  <Override PartName="/ppt/tags/tag137.xml" ContentType="application/vnd.openxmlformats-officedocument.presentationml.tags+xml"/>
  <Override PartName="/ppt/notesSlides/notesSlide137.xml" ContentType="application/vnd.openxmlformats-officedocument.presentationml.notesSlide+xml"/>
  <Override PartName="/ppt/tags/tag138.xml" ContentType="application/vnd.openxmlformats-officedocument.presentationml.tags+xml"/>
  <Override PartName="/ppt/notesSlides/notesSlide1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sldIdLst>
    <p:sldId id="256" r:id="rId2"/>
    <p:sldId id="386" r:id="rId3"/>
    <p:sldId id="263" r:id="rId4"/>
    <p:sldId id="265" r:id="rId5"/>
    <p:sldId id="267" r:id="rId6"/>
    <p:sldId id="275" r:id="rId7"/>
    <p:sldId id="276" r:id="rId8"/>
    <p:sldId id="285" r:id="rId9"/>
    <p:sldId id="288" r:id="rId10"/>
    <p:sldId id="295" r:id="rId11"/>
    <p:sldId id="298" r:id="rId12"/>
    <p:sldId id="312" r:id="rId13"/>
    <p:sldId id="315" r:id="rId14"/>
    <p:sldId id="328" r:id="rId15"/>
    <p:sldId id="331" r:id="rId16"/>
    <p:sldId id="346" r:id="rId17"/>
    <p:sldId id="351" r:id="rId18"/>
    <p:sldId id="352" r:id="rId19"/>
    <p:sldId id="353" r:id="rId20"/>
    <p:sldId id="354" r:id="rId21"/>
    <p:sldId id="355" r:id="rId22"/>
    <p:sldId id="362" r:id="rId23"/>
    <p:sldId id="367" r:id="rId24"/>
    <p:sldId id="373" r:id="rId25"/>
    <p:sldId id="385" r:id="rId26"/>
    <p:sldId id="387" r:id="rId27"/>
    <p:sldId id="388" r:id="rId28"/>
    <p:sldId id="389" r:id="rId29"/>
    <p:sldId id="292" r:id="rId30"/>
    <p:sldId id="293" r:id="rId31"/>
    <p:sldId id="297" r:id="rId32"/>
    <p:sldId id="299" r:id="rId33"/>
    <p:sldId id="308" r:id="rId34"/>
    <p:sldId id="309" r:id="rId35"/>
    <p:sldId id="311" r:id="rId36"/>
    <p:sldId id="390" r:id="rId37"/>
    <p:sldId id="322" r:id="rId38"/>
    <p:sldId id="323" r:id="rId39"/>
    <p:sldId id="324" r:id="rId40"/>
    <p:sldId id="329" r:id="rId41"/>
    <p:sldId id="330" r:id="rId42"/>
    <p:sldId id="391" r:id="rId43"/>
    <p:sldId id="332" r:id="rId44"/>
    <p:sldId id="339" r:id="rId45"/>
    <p:sldId id="340" r:id="rId46"/>
    <p:sldId id="347" r:id="rId47"/>
    <p:sldId id="348" r:id="rId48"/>
    <p:sldId id="349" r:id="rId49"/>
    <p:sldId id="392" r:id="rId50"/>
    <p:sldId id="283" r:id="rId51"/>
    <p:sldId id="284" r:id="rId52"/>
    <p:sldId id="291" r:id="rId53"/>
    <p:sldId id="393" r:id="rId54"/>
    <p:sldId id="394" r:id="rId55"/>
    <p:sldId id="300" r:id="rId56"/>
    <p:sldId id="313" r:id="rId57"/>
    <p:sldId id="396" r:id="rId58"/>
    <p:sldId id="397" r:id="rId59"/>
    <p:sldId id="333" r:id="rId60"/>
    <p:sldId id="334" r:id="rId61"/>
    <p:sldId id="335" r:id="rId62"/>
    <p:sldId id="336" r:id="rId63"/>
    <p:sldId id="398" r:id="rId64"/>
    <p:sldId id="350" r:id="rId65"/>
    <p:sldId id="399" r:id="rId66"/>
    <p:sldId id="400" r:id="rId67"/>
    <p:sldId id="401" r:id="rId68"/>
    <p:sldId id="356" r:id="rId69"/>
    <p:sldId id="402" r:id="rId70"/>
    <p:sldId id="363" r:id="rId71"/>
    <p:sldId id="364" r:id="rId72"/>
    <p:sldId id="366" r:id="rId73"/>
    <p:sldId id="403" r:id="rId74"/>
    <p:sldId id="369" r:id="rId75"/>
    <p:sldId id="370" r:id="rId76"/>
    <p:sldId id="371" r:id="rId77"/>
    <p:sldId id="404" r:id="rId78"/>
    <p:sldId id="376" r:id="rId79"/>
    <p:sldId id="377" r:id="rId80"/>
    <p:sldId id="379" r:id="rId81"/>
    <p:sldId id="381" r:id="rId82"/>
    <p:sldId id="382" r:id="rId83"/>
    <p:sldId id="384" r:id="rId84"/>
    <p:sldId id="405" r:id="rId85"/>
    <p:sldId id="406" r:id="rId86"/>
    <p:sldId id="407" r:id="rId87"/>
    <p:sldId id="408" r:id="rId88"/>
    <p:sldId id="409" r:id="rId89"/>
    <p:sldId id="410" r:id="rId90"/>
    <p:sldId id="411" r:id="rId91"/>
    <p:sldId id="414" r:id="rId92"/>
    <p:sldId id="415" r:id="rId93"/>
    <p:sldId id="416" r:id="rId94"/>
    <p:sldId id="417" r:id="rId95"/>
    <p:sldId id="418" r:id="rId96"/>
    <p:sldId id="419" r:id="rId97"/>
    <p:sldId id="302" r:id="rId98"/>
    <p:sldId id="303" r:id="rId99"/>
    <p:sldId id="420" r:id="rId100"/>
    <p:sldId id="421" r:id="rId101"/>
    <p:sldId id="422" r:id="rId102"/>
    <p:sldId id="423" r:id="rId103"/>
    <p:sldId id="316" r:id="rId104"/>
    <p:sldId id="424" r:id="rId105"/>
    <p:sldId id="318" r:id="rId106"/>
    <p:sldId id="319" r:id="rId107"/>
    <p:sldId id="321" r:id="rId108"/>
    <p:sldId id="426" r:id="rId109"/>
    <p:sldId id="427" r:id="rId110"/>
    <p:sldId id="428" r:id="rId111"/>
    <p:sldId id="429" r:id="rId112"/>
    <p:sldId id="341" r:id="rId113"/>
    <p:sldId id="342" r:id="rId114"/>
    <p:sldId id="343" r:id="rId115"/>
    <p:sldId id="344" r:id="rId116"/>
    <p:sldId id="345" r:id="rId117"/>
    <p:sldId id="430" r:id="rId118"/>
    <p:sldId id="431" r:id="rId119"/>
    <p:sldId id="432" r:id="rId120"/>
    <p:sldId id="358" r:id="rId121"/>
    <p:sldId id="359" r:id="rId122"/>
    <p:sldId id="433" r:id="rId123"/>
    <p:sldId id="434" r:id="rId124"/>
    <p:sldId id="435" r:id="rId125"/>
    <p:sldId id="436" r:id="rId126"/>
    <p:sldId id="368" r:id="rId127"/>
    <p:sldId id="437" r:id="rId128"/>
    <p:sldId id="438" r:id="rId129"/>
    <p:sldId id="378" r:id="rId130"/>
    <p:sldId id="439" r:id="rId131"/>
    <p:sldId id="440" r:id="rId132"/>
    <p:sldId id="441" r:id="rId133"/>
    <p:sldId id="442" r:id="rId134"/>
    <p:sldId id="443" r:id="rId135"/>
    <p:sldId id="444" r:id="rId136"/>
    <p:sldId id="296" r:id="rId137"/>
    <p:sldId id="445" r:id="rId138"/>
    <p:sldId id="446" r:id="rId139"/>
    <p:sldId id="447" r:id="rId140"/>
    <p:sldId id="448" r:id="rId141"/>
    <p:sldId id="305" r:id="rId142"/>
    <p:sldId id="449" r:id="rId143"/>
    <p:sldId id="451" r:id="rId144"/>
    <p:sldId id="452" r:id="rId145"/>
    <p:sldId id="453" r:id="rId146"/>
    <p:sldId id="454" r:id="rId147"/>
    <p:sldId id="455" r:id="rId148"/>
    <p:sldId id="456" r:id="rId149"/>
    <p:sldId id="457" r:id="rId150"/>
    <p:sldId id="458" r:id="rId151"/>
    <p:sldId id="459" r:id="rId1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恬 蒋" initials="恬" lastIdx="1" clrIdx="0">
    <p:extLst>
      <p:ext uri="{19B8F6BF-5375-455C-9EA6-DF929625EA0E}">
        <p15:presenceInfo xmlns:p15="http://schemas.microsoft.com/office/powerpoint/2012/main" userId="184e82705771f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commentAuthors" Target="commentAuthor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emf"/><Relationship Id="rId1" Type="http://schemas.openxmlformats.org/officeDocument/2006/relationships/image" Target="../media/image44.emf"/><Relationship Id="rId5" Type="http://schemas.openxmlformats.org/officeDocument/2006/relationships/image" Target="../media/image48.wmf"/><Relationship Id="rId4" Type="http://schemas.openxmlformats.org/officeDocument/2006/relationships/image" Target="../media/image4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49.wmf"/><Relationship Id="rId4"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wmf"/><Relationship Id="rId1" Type="http://schemas.openxmlformats.org/officeDocument/2006/relationships/image" Target="../media/image67.emf"/><Relationship Id="rId5" Type="http://schemas.openxmlformats.org/officeDocument/2006/relationships/image" Target="../media/image72.wmf"/><Relationship Id="rId4" Type="http://schemas.openxmlformats.org/officeDocument/2006/relationships/image" Target="../media/image7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w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image" Target="../media/image88.emf"/><Relationship Id="rId5" Type="http://schemas.openxmlformats.org/officeDocument/2006/relationships/image" Target="../media/image92.emf"/><Relationship Id="rId4" Type="http://schemas.openxmlformats.org/officeDocument/2006/relationships/image" Target="../media/image9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image" Target="../media/image107.emf"/><Relationship Id="rId3" Type="http://schemas.openxmlformats.org/officeDocument/2006/relationships/image" Target="../media/image97.emf"/><Relationship Id="rId7" Type="http://schemas.openxmlformats.org/officeDocument/2006/relationships/image" Target="../media/image101.emf"/><Relationship Id="rId12" Type="http://schemas.openxmlformats.org/officeDocument/2006/relationships/image" Target="../media/image106.emf"/><Relationship Id="rId2" Type="http://schemas.openxmlformats.org/officeDocument/2006/relationships/image" Target="../media/image96.emf"/><Relationship Id="rId1" Type="http://schemas.openxmlformats.org/officeDocument/2006/relationships/image" Target="../media/image95.wmf"/><Relationship Id="rId6" Type="http://schemas.openxmlformats.org/officeDocument/2006/relationships/image" Target="../media/image100.emf"/><Relationship Id="rId11" Type="http://schemas.openxmlformats.org/officeDocument/2006/relationships/image" Target="../media/image105.emf"/><Relationship Id="rId5" Type="http://schemas.openxmlformats.org/officeDocument/2006/relationships/image" Target="../media/image99.emf"/><Relationship Id="rId10" Type="http://schemas.openxmlformats.org/officeDocument/2006/relationships/image" Target="../media/image104.emf"/><Relationship Id="rId4" Type="http://schemas.openxmlformats.org/officeDocument/2006/relationships/image" Target="../media/image98.emf"/><Relationship Id="rId9" Type="http://schemas.openxmlformats.org/officeDocument/2006/relationships/image" Target="../media/image103.emf"/><Relationship Id="rId14" Type="http://schemas.openxmlformats.org/officeDocument/2006/relationships/image" Target="../media/image10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111.emf"/><Relationship Id="rId7" Type="http://schemas.openxmlformats.org/officeDocument/2006/relationships/image" Target="../media/image115.e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4.emf"/><Relationship Id="rId5" Type="http://schemas.openxmlformats.org/officeDocument/2006/relationships/image" Target="../media/image113.wmf"/><Relationship Id="rId4" Type="http://schemas.openxmlformats.org/officeDocument/2006/relationships/image" Target="../media/image11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 Id="rId4" Type="http://schemas.openxmlformats.org/officeDocument/2006/relationships/image" Target="../media/image129.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1.wmf"/><Relationship Id="rId1" Type="http://schemas.openxmlformats.org/officeDocument/2006/relationships/image" Target="../media/image1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emf"/><Relationship Id="rId1" Type="http://schemas.openxmlformats.org/officeDocument/2006/relationships/image" Target="../media/image147.emf"/><Relationship Id="rId5" Type="http://schemas.openxmlformats.org/officeDocument/2006/relationships/image" Target="../media/image151.wmf"/><Relationship Id="rId4" Type="http://schemas.openxmlformats.org/officeDocument/2006/relationships/image" Target="../media/image15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wmf"/><Relationship Id="rId1" Type="http://schemas.openxmlformats.org/officeDocument/2006/relationships/image" Target="../media/image15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7.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7.wmf"/><Relationship Id="rId7" Type="http://schemas.openxmlformats.org/officeDocument/2006/relationships/image" Target="../media/image16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173.wmf"/><Relationship Id="rId7" Type="http://schemas.openxmlformats.org/officeDocument/2006/relationships/image" Target="../media/image177.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94.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96.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5" Type="http://schemas.openxmlformats.org/officeDocument/2006/relationships/image" Target="../media/image203.wmf"/><Relationship Id="rId4" Type="http://schemas.openxmlformats.org/officeDocument/2006/relationships/image" Target="../media/image20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4" Type="http://schemas.openxmlformats.org/officeDocument/2006/relationships/image" Target="../media/image20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4" Type="http://schemas.openxmlformats.org/officeDocument/2006/relationships/image" Target="../media/image21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emf"/><Relationship Id="rId4" Type="http://schemas.openxmlformats.org/officeDocument/2006/relationships/image" Target="../media/image19.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23.png"/></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image" Target="../media/image224.png"/></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image" Target="../media/image230.png"/></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image" Target="../media/image237.wmf"/><Relationship Id="rId7" Type="http://schemas.openxmlformats.org/officeDocument/2006/relationships/image" Target="../media/image241.wmf"/><Relationship Id="rId2" Type="http://schemas.openxmlformats.org/officeDocument/2006/relationships/image" Target="../media/image236.wmf"/><Relationship Id="rId1" Type="http://schemas.openxmlformats.org/officeDocument/2006/relationships/image" Target="../media/image235.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4" Type="http://schemas.openxmlformats.org/officeDocument/2006/relationships/image" Target="../media/image246.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48.wmf"/><Relationship Id="rId1" Type="http://schemas.openxmlformats.org/officeDocument/2006/relationships/image" Target="../media/image247.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54.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263.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67.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70.wmf"/><Relationship Id="rId7" Type="http://schemas.openxmlformats.org/officeDocument/2006/relationships/image" Target="../media/image274.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7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8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83.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 Id="rId4" Type="http://schemas.openxmlformats.org/officeDocument/2006/relationships/image" Target="../media/image28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5" Type="http://schemas.openxmlformats.org/officeDocument/2006/relationships/image" Target="../media/image294.wmf"/><Relationship Id="rId4" Type="http://schemas.openxmlformats.org/officeDocument/2006/relationships/image" Target="../media/image293.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295.wmf"/><Relationship Id="rId1" Type="http://schemas.openxmlformats.org/officeDocument/2006/relationships/image" Target="../media/image29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98.emf"/><Relationship Id="rId2" Type="http://schemas.openxmlformats.org/officeDocument/2006/relationships/image" Target="../media/image297.emf"/><Relationship Id="rId1" Type="http://schemas.openxmlformats.org/officeDocument/2006/relationships/image" Target="../media/image296.emf"/><Relationship Id="rId4" Type="http://schemas.openxmlformats.org/officeDocument/2006/relationships/image" Target="../media/image299.e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02.emf"/><Relationship Id="rId2" Type="http://schemas.openxmlformats.org/officeDocument/2006/relationships/image" Target="../media/image301.emf"/><Relationship Id="rId1" Type="http://schemas.openxmlformats.org/officeDocument/2006/relationships/image" Target="../media/image300.e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05.emf"/><Relationship Id="rId2" Type="http://schemas.openxmlformats.org/officeDocument/2006/relationships/image" Target="../media/image304.emf"/><Relationship Id="rId1" Type="http://schemas.openxmlformats.org/officeDocument/2006/relationships/image" Target="../media/image303.e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08.emf"/><Relationship Id="rId2" Type="http://schemas.openxmlformats.org/officeDocument/2006/relationships/image" Target="../media/image307.emf"/><Relationship Id="rId1" Type="http://schemas.openxmlformats.org/officeDocument/2006/relationships/image" Target="../media/image306.emf"/><Relationship Id="rId5" Type="http://schemas.openxmlformats.org/officeDocument/2006/relationships/image" Target="../media/image310.emf"/><Relationship Id="rId4" Type="http://schemas.openxmlformats.org/officeDocument/2006/relationships/image" Target="../media/image309.e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14.png"/><Relationship Id="rId2" Type="http://schemas.openxmlformats.org/officeDocument/2006/relationships/image" Target="../media/image313.emf"/><Relationship Id="rId1" Type="http://schemas.openxmlformats.org/officeDocument/2006/relationships/image" Target="../media/image312.emf"/><Relationship Id="rId6" Type="http://schemas.openxmlformats.org/officeDocument/2006/relationships/image" Target="../media/image317.emf"/><Relationship Id="rId5" Type="http://schemas.openxmlformats.org/officeDocument/2006/relationships/image" Target="../media/image316.emf"/><Relationship Id="rId4" Type="http://schemas.openxmlformats.org/officeDocument/2006/relationships/image" Target="../media/image315.e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20.emf"/><Relationship Id="rId2" Type="http://schemas.openxmlformats.org/officeDocument/2006/relationships/image" Target="../media/image314.png"/><Relationship Id="rId1" Type="http://schemas.openxmlformats.org/officeDocument/2006/relationships/image" Target="../media/image3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038CA-F328-4E45-9589-B0143C1D373E}" type="datetimeFigureOut">
              <a:rPr lang="zh-CN" altLang="en-US" smtClean="0"/>
              <a:t>2019/5/3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4856E-8DEB-45CC-96E4-26CE37F7A877}" type="slidenum">
              <a:rPr lang="zh-CN" altLang="en-US" smtClean="0"/>
              <a:t>‹#›</a:t>
            </a:fld>
            <a:endParaRPr lang="zh-CN" altLang="en-US"/>
          </a:p>
        </p:txBody>
      </p:sp>
    </p:spTree>
    <p:extLst>
      <p:ext uri="{BB962C8B-B14F-4D97-AF65-F5344CB8AC3E}">
        <p14:creationId xmlns:p14="http://schemas.microsoft.com/office/powerpoint/2010/main" val="137709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a:t>
            </a:fld>
            <a:endParaRPr lang="zh-CN" altLang="en-US"/>
          </a:p>
        </p:txBody>
      </p:sp>
    </p:spTree>
    <p:extLst>
      <p:ext uri="{BB962C8B-B14F-4D97-AF65-F5344CB8AC3E}">
        <p14:creationId xmlns:p14="http://schemas.microsoft.com/office/powerpoint/2010/main" val="2242998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17</a:t>
            </a:fld>
            <a:endParaRPr lang="zh-CN" altLang="en-US"/>
          </a:p>
        </p:txBody>
      </p:sp>
    </p:spTree>
    <p:extLst>
      <p:ext uri="{BB962C8B-B14F-4D97-AF65-F5344CB8AC3E}">
        <p14:creationId xmlns:p14="http://schemas.microsoft.com/office/powerpoint/2010/main" val="135847718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112</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113</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114</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115</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116</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117</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118</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119</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120</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18</a:t>
            </a:fld>
            <a:endParaRPr lang="zh-CN" altLang="en-US"/>
          </a:p>
        </p:txBody>
      </p:sp>
    </p:spTree>
    <p:extLst>
      <p:ext uri="{BB962C8B-B14F-4D97-AF65-F5344CB8AC3E}">
        <p14:creationId xmlns:p14="http://schemas.microsoft.com/office/powerpoint/2010/main" val="178770265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122</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123</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124</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125</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126</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127</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128</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129</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chemeClr val="tx2"/>
                </a:solidFill>
                <a:effectLst>
                  <a:outerShdw blurRad="38100" dist="38100" dir="2700000" algn="tl">
                    <a:srgbClr val="C0C0C0"/>
                  </a:outerShdw>
                </a:effectLst>
                <a:latin typeface="Arial" charset="0"/>
                <a:ea typeface="楷体_GB2312" pitchFamily="49" charset="-122"/>
              </a:rPr>
              <a:t>在实际应用中，往往需要足够大的增益，并且还要考虑输入电阻和输出电阻等特殊要求。因为单级放大电路很难全面满足这些要求，所以需要采用多级放大电路。</a:t>
            </a:r>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130</a:t>
            </a:fld>
            <a:endParaRPr lang="zh-CN" altLang="en-US"/>
          </a:p>
        </p:txBody>
      </p:sp>
    </p:spTree>
    <p:extLst>
      <p:ext uri="{BB962C8B-B14F-4D97-AF65-F5344CB8AC3E}">
        <p14:creationId xmlns:p14="http://schemas.microsoft.com/office/powerpoint/2010/main" val="314738298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131</a:t>
            </a:fld>
            <a:endParaRPr lang="zh-CN" altLang="en-US"/>
          </a:p>
        </p:txBody>
      </p:sp>
    </p:spTree>
    <p:extLst>
      <p:ext uri="{BB962C8B-B14F-4D97-AF65-F5344CB8AC3E}">
        <p14:creationId xmlns:p14="http://schemas.microsoft.com/office/powerpoint/2010/main" val="383745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19</a:t>
            </a:fld>
            <a:endParaRPr lang="zh-CN" altLang="en-US"/>
          </a:p>
        </p:txBody>
      </p:sp>
    </p:spTree>
    <p:extLst>
      <p:ext uri="{BB962C8B-B14F-4D97-AF65-F5344CB8AC3E}">
        <p14:creationId xmlns:p14="http://schemas.microsoft.com/office/powerpoint/2010/main" val="10917623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133</a:t>
            </a:fld>
            <a:endParaRPr lang="zh-CN" altLang="en-US"/>
          </a:p>
        </p:txBody>
      </p:sp>
    </p:spTree>
    <p:extLst>
      <p:ext uri="{BB962C8B-B14F-4D97-AF65-F5344CB8AC3E}">
        <p14:creationId xmlns:p14="http://schemas.microsoft.com/office/powerpoint/2010/main" val="32672984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134</a:t>
            </a:fld>
            <a:endParaRPr lang="zh-CN" altLang="en-US"/>
          </a:p>
        </p:txBody>
      </p:sp>
    </p:spTree>
    <p:extLst>
      <p:ext uri="{BB962C8B-B14F-4D97-AF65-F5344CB8AC3E}">
        <p14:creationId xmlns:p14="http://schemas.microsoft.com/office/powerpoint/2010/main" val="329375410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135</a:t>
            </a:fld>
            <a:endParaRPr lang="zh-CN" altLang="en-US"/>
          </a:p>
        </p:txBody>
      </p:sp>
    </p:spTree>
    <p:extLst>
      <p:ext uri="{BB962C8B-B14F-4D97-AF65-F5344CB8AC3E}">
        <p14:creationId xmlns:p14="http://schemas.microsoft.com/office/powerpoint/2010/main" val="117851121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136</a:t>
            </a:fld>
            <a:endParaRPr lang="zh-CN" altLang="en-US"/>
          </a:p>
        </p:txBody>
      </p:sp>
    </p:spTree>
    <p:extLst>
      <p:ext uri="{BB962C8B-B14F-4D97-AF65-F5344CB8AC3E}">
        <p14:creationId xmlns:p14="http://schemas.microsoft.com/office/powerpoint/2010/main" val="422296836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137</a:t>
            </a:fld>
            <a:endParaRPr lang="zh-CN" altLang="en-US"/>
          </a:p>
        </p:txBody>
      </p:sp>
    </p:spTree>
    <p:extLst>
      <p:ext uri="{BB962C8B-B14F-4D97-AF65-F5344CB8AC3E}">
        <p14:creationId xmlns:p14="http://schemas.microsoft.com/office/powerpoint/2010/main" val="280939478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138</a:t>
            </a:fld>
            <a:endParaRPr lang="zh-CN" altLang="en-US"/>
          </a:p>
        </p:txBody>
      </p:sp>
    </p:spTree>
    <p:extLst>
      <p:ext uri="{BB962C8B-B14F-4D97-AF65-F5344CB8AC3E}">
        <p14:creationId xmlns:p14="http://schemas.microsoft.com/office/powerpoint/2010/main" val="128100726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139</a:t>
            </a:fld>
            <a:endParaRPr lang="zh-CN" altLang="en-US"/>
          </a:p>
        </p:txBody>
      </p:sp>
    </p:spTree>
    <p:extLst>
      <p:ext uri="{BB962C8B-B14F-4D97-AF65-F5344CB8AC3E}">
        <p14:creationId xmlns:p14="http://schemas.microsoft.com/office/powerpoint/2010/main" val="154316473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140</a:t>
            </a:fld>
            <a:endParaRPr lang="zh-CN" altLang="en-US"/>
          </a:p>
        </p:txBody>
      </p:sp>
    </p:spTree>
    <p:extLst>
      <p:ext uri="{BB962C8B-B14F-4D97-AF65-F5344CB8AC3E}">
        <p14:creationId xmlns:p14="http://schemas.microsoft.com/office/powerpoint/2010/main" val="8677578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141</a:t>
            </a:fld>
            <a:endParaRPr lang="zh-CN" altLang="en-US"/>
          </a:p>
        </p:txBody>
      </p:sp>
    </p:spTree>
    <p:extLst>
      <p:ext uri="{BB962C8B-B14F-4D97-AF65-F5344CB8AC3E}">
        <p14:creationId xmlns:p14="http://schemas.microsoft.com/office/powerpoint/2010/main" val="117612347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142</a:t>
            </a:fld>
            <a:endParaRPr lang="zh-CN" altLang="en-US"/>
          </a:p>
        </p:txBody>
      </p:sp>
    </p:spTree>
    <p:extLst>
      <p:ext uri="{BB962C8B-B14F-4D97-AF65-F5344CB8AC3E}">
        <p14:creationId xmlns:p14="http://schemas.microsoft.com/office/powerpoint/2010/main" val="733479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20</a:t>
            </a:fld>
            <a:endParaRPr lang="zh-CN" altLang="en-US"/>
          </a:p>
        </p:txBody>
      </p:sp>
    </p:spTree>
    <p:extLst>
      <p:ext uri="{BB962C8B-B14F-4D97-AF65-F5344CB8AC3E}">
        <p14:creationId xmlns:p14="http://schemas.microsoft.com/office/powerpoint/2010/main" val="19291692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143</a:t>
            </a:fld>
            <a:endParaRPr lang="zh-CN" altLang="en-US"/>
          </a:p>
        </p:txBody>
      </p:sp>
    </p:spTree>
    <p:extLst>
      <p:ext uri="{BB962C8B-B14F-4D97-AF65-F5344CB8AC3E}">
        <p14:creationId xmlns:p14="http://schemas.microsoft.com/office/powerpoint/2010/main" val="232326320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144</a:t>
            </a:fld>
            <a:endParaRPr lang="zh-CN" altLang="en-US"/>
          </a:p>
        </p:txBody>
      </p:sp>
    </p:spTree>
    <p:extLst>
      <p:ext uri="{BB962C8B-B14F-4D97-AF65-F5344CB8AC3E}">
        <p14:creationId xmlns:p14="http://schemas.microsoft.com/office/powerpoint/2010/main" val="411859953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145</a:t>
            </a:fld>
            <a:endParaRPr lang="zh-CN" altLang="en-US"/>
          </a:p>
        </p:txBody>
      </p:sp>
    </p:spTree>
    <p:extLst>
      <p:ext uri="{BB962C8B-B14F-4D97-AF65-F5344CB8AC3E}">
        <p14:creationId xmlns:p14="http://schemas.microsoft.com/office/powerpoint/2010/main" val="278279300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146</a:t>
            </a:fld>
            <a:endParaRPr lang="zh-CN" altLang="en-US"/>
          </a:p>
        </p:txBody>
      </p:sp>
    </p:spTree>
    <p:extLst>
      <p:ext uri="{BB962C8B-B14F-4D97-AF65-F5344CB8AC3E}">
        <p14:creationId xmlns:p14="http://schemas.microsoft.com/office/powerpoint/2010/main" val="85332567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147</a:t>
            </a:fld>
            <a:endParaRPr lang="zh-CN" altLang="en-US"/>
          </a:p>
        </p:txBody>
      </p:sp>
    </p:spTree>
    <p:extLst>
      <p:ext uri="{BB962C8B-B14F-4D97-AF65-F5344CB8AC3E}">
        <p14:creationId xmlns:p14="http://schemas.microsoft.com/office/powerpoint/2010/main" val="389226908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148</a:t>
            </a:fld>
            <a:endParaRPr lang="zh-CN" altLang="en-US"/>
          </a:p>
        </p:txBody>
      </p:sp>
    </p:spTree>
    <p:extLst>
      <p:ext uri="{BB962C8B-B14F-4D97-AF65-F5344CB8AC3E}">
        <p14:creationId xmlns:p14="http://schemas.microsoft.com/office/powerpoint/2010/main" val="218420920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149</a:t>
            </a:fld>
            <a:endParaRPr lang="zh-CN" altLang="en-US"/>
          </a:p>
        </p:txBody>
      </p:sp>
    </p:spTree>
    <p:extLst>
      <p:ext uri="{BB962C8B-B14F-4D97-AF65-F5344CB8AC3E}">
        <p14:creationId xmlns:p14="http://schemas.microsoft.com/office/powerpoint/2010/main" val="94606386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150</a:t>
            </a:fld>
            <a:endParaRPr lang="zh-CN" altLang="en-US"/>
          </a:p>
        </p:txBody>
      </p:sp>
    </p:spTree>
    <p:extLst>
      <p:ext uri="{BB962C8B-B14F-4D97-AF65-F5344CB8AC3E}">
        <p14:creationId xmlns:p14="http://schemas.microsoft.com/office/powerpoint/2010/main" val="405603198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151</a:t>
            </a:fld>
            <a:endParaRPr lang="zh-CN" altLang="en-US"/>
          </a:p>
        </p:txBody>
      </p:sp>
    </p:spTree>
    <p:extLst>
      <p:ext uri="{BB962C8B-B14F-4D97-AF65-F5344CB8AC3E}">
        <p14:creationId xmlns:p14="http://schemas.microsoft.com/office/powerpoint/2010/main" val="2806180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21</a:t>
            </a:fld>
            <a:endParaRPr lang="zh-CN" altLang="en-US"/>
          </a:p>
        </p:txBody>
      </p:sp>
    </p:spTree>
    <p:extLst>
      <p:ext uri="{BB962C8B-B14F-4D97-AF65-F5344CB8AC3E}">
        <p14:creationId xmlns:p14="http://schemas.microsoft.com/office/powerpoint/2010/main" val="319488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22</a:t>
            </a:fld>
            <a:endParaRPr lang="zh-CN" altLang="en-US"/>
          </a:p>
        </p:txBody>
      </p:sp>
    </p:spTree>
    <p:extLst>
      <p:ext uri="{BB962C8B-B14F-4D97-AF65-F5344CB8AC3E}">
        <p14:creationId xmlns:p14="http://schemas.microsoft.com/office/powerpoint/2010/main" val="1041424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23</a:t>
            </a:fld>
            <a:endParaRPr lang="zh-CN" altLang="en-US"/>
          </a:p>
        </p:txBody>
      </p:sp>
    </p:spTree>
    <p:extLst>
      <p:ext uri="{BB962C8B-B14F-4D97-AF65-F5344CB8AC3E}">
        <p14:creationId xmlns:p14="http://schemas.microsoft.com/office/powerpoint/2010/main" val="109606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24</a:t>
            </a:fld>
            <a:endParaRPr lang="zh-CN" altLang="en-US"/>
          </a:p>
        </p:txBody>
      </p:sp>
    </p:spTree>
    <p:extLst>
      <p:ext uri="{BB962C8B-B14F-4D97-AF65-F5344CB8AC3E}">
        <p14:creationId xmlns:p14="http://schemas.microsoft.com/office/powerpoint/2010/main" val="2486467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25</a:t>
            </a:fld>
            <a:endParaRPr lang="zh-CN" altLang="en-US"/>
          </a:p>
        </p:txBody>
      </p:sp>
    </p:spTree>
    <p:extLst>
      <p:ext uri="{BB962C8B-B14F-4D97-AF65-F5344CB8AC3E}">
        <p14:creationId xmlns:p14="http://schemas.microsoft.com/office/powerpoint/2010/main" val="3592883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27</a:t>
            </a:fld>
            <a:endParaRPr lang="zh-CN" altLang="en-US"/>
          </a:p>
        </p:txBody>
      </p:sp>
    </p:spTree>
    <p:extLst>
      <p:ext uri="{BB962C8B-B14F-4D97-AF65-F5344CB8AC3E}">
        <p14:creationId xmlns:p14="http://schemas.microsoft.com/office/powerpoint/2010/main" val="21209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a:t>
            </a:fld>
            <a:endParaRPr lang="zh-CN" altLang="en-US"/>
          </a:p>
        </p:txBody>
      </p:sp>
    </p:spTree>
    <p:extLst>
      <p:ext uri="{BB962C8B-B14F-4D97-AF65-F5344CB8AC3E}">
        <p14:creationId xmlns:p14="http://schemas.microsoft.com/office/powerpoint/2010/main" val="2281080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28</a:t>
            </a:fld>
            <a:endParaRPr lang="zh-CN" altLang="en-US"/>
          </a:p>
        </p:txBody>
      </p:sp>
    </p:spTree>
    <p:extLst>
      <p:ext uri="{BB962C8B-B14F-4D97-AF65-F5344CB8AC3E}">
        <p14:creationId xmlns:p14="http://schemas.microsoft.com/office/powerpoint/2010/main" val="549938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29</a:t>
            </a:fld>
            <a:endParaRPr lang="zh-CN" altLang="en-US"/>
          </a:p>
        </p:txBody>
      </p:sp>
    </p:spTree>
    <p:extLst>
      <p:ext uri="{BB962C8B-B14F-4D97-AF65-F5344CB8AC3E}">
        <p14:creationId xmlns:p14="http://schemas.microsoft.com/office/powerpoint/2010/main" val="1696902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30</a:t>
            </a:fld>
            <a:endParaRPr lang="zh-CN" altLang="en-US"/>
          </a:p>
        </p:txBody>
      </p:sp>
    </p:spTree>
    <p:extLst>
      <p:ext uri="{BB962C8B-B14F-4D97-AF65-F5344CB8AC3E}">
        <p14:creationId xmlns:p14="http://schemas.microsoft.com/office/powerpoint/2010/main" val="1602992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31</a:t>
            </a:fld>
            <a:endParaRPr lang="zh-CN" altLang="en-US"/>
          </a:p>
        </p:txBody>
      </p:sp>
    </p:spTree>
    <p:extLst>
      <p:ext uri="{BB962C8B-B14F-4D97-AF65-F5344CB8AC3E}">
        <p14:creationId xmlns:p14="http://schemas.microsoft.com/office/powerpoint/2010/main" val="3203273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32</a:t>
            </a:fld>
            <a:endParaRPr lang="zh-CN" altLang="en-US"/>
          </a:p>
        </p:txBody>
      </p:sp>
    </p:spTree>
    <p:extLst>
      <p:ext uri="{BB962C8B-B14F-4D97-AF65-F5344CB8AC3E}">
        <p14:creationId xmlns:p14="http://schemas.microsoft.com/office/powerpoint/2010/main" val="4009876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33</a:t>
            </a:fld>
            <a:endParaRPr lang="zh-CN" altLang="en-US"/>
          </a:p>
        </p:txBody>
      </p:sp>
    </p:spTree>
    <p:extLst>
      <p:ext uri="{BB962C8B-B14F-4D97-AF65-F5344CB8AC3E}">
        <p14:creationId xmlns:p14="http://schemas.microsoft.com/office/powerpoint/2010/main" val="3790626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34</a:t>
            </a:fld>
            <a:endParaRPr lang="zh-CN" altLang="en-US"/>
          </a:p>
        </p:txBody>
      </p:sp>
    </p:spTree>
    <p:extLst>
      <p:ext uri="{BB962C8B-B14F-4D97-AF65-F5344CB8AC3E}">
        <p14:creationId xmlns:p14="http://schemas.microsoft.com/office/powerpoint/2010/main" val="291115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35</a:t>
            </a:fld>
            <a:endParaRPr lang="zh-CN" altLang="en-US"/>
          </a:p>
        </p:txBody>
      </p:sp>
    </p:spTree>
    <p:extLst>
      <p:ext uri="{BB962C8B-B14F-4D97-AF65-F5344CB8AC3E}">
        <p14:creationId xmlns:p14="http://schemas.microsoft.com/office/powerpoint/2010/main" val="3278008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36</a:t>
            </a:fld>
            <a:endParaRPr lang="zh-CN" altLang="en-US"/>
          </a:p>
        </p:txBody>
      </p:sp>
    </p:spTree>
    <p:extLst>
      <p:ext uri="{BB962C8B-B14F-4D97-AF65-F5344CB8AC3E}">
        <p14:creationId xmlns:p14="http://schemas.microsoft.com/office/powerpoint/2010/main" val="2729017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37</a:t>
            </a:fld>
            <a:endParaRPr lang="zh-CN" altLang="en-US"/>
          </a:p>
        </p:txBody>
      </p:sp>
    </p:spTree>
    <p:extLst>
      <p:ext uri="{BB962C8B-B14F-4D97-AF65-F5344CB8AC3E}">
        <p14:creationId xmlns:p14="http://schemas.microsoft.com/office/powerpoint/2010/main" val="24171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a:t>
            </a:fld>
            <a:endParaRPr lang="zh-CN" altLang="en-US"/>
          </a:p>
        </p:txBody>
      </p:sp>
    </p:spTree>
    <p:extLst>
      <p:ext uri="{BB962C8B-B14F-4D97-AF65-F5344CB8AC3E}">
        <p14:creationId xmlns:p14="http://schemas.microsoft.com/office/powerpoint/2010/main" val="2960229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38</a:t>
            </a:fld>
            <a:endParaRPr lang="zh-CN" altLang="en-US"/>
          </a:p>
        </p:txBody>
      </p:sp>
    </p:spTree>
    <p:extLst>
      <p:ext uri="{BB962C8B-B14F-4D97-AF65-F5344CB8AC3E}">
        <p14:creationId xmlns:p14="http://schemas.microsoft.com/office/powerpoint/2010/main" val="1899241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39</a:t>
            </a:fld>
            <a:endParaRPr lang="zh-CN" altLang="en-US"/>
          </a:p>
        </p:txBody>
      </p:sp>
    </p:spTree>
    <p:extLst>
      <p:ext uri="{BB962C8B-B14F-4D97-AF65-F5344CB8AC3E}">
        <p14:creationId xmlns:p14="http://schemas.microsoft.com/office/powerpoint/2010/main" val="1144826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40</a:t>
            </a:fld>
            <a:endParaRPr lang="zh-CN" altLang="en-US"/>
          </a:p>
        </p:txBody>
      </p:sp>
    </p:spTree>
    <p:extLst>
      <p:ext uri="{BB962C8B-B14F-4D97-AF65-F5344CB8AC3E}">
        <p14:creationId xmlns:p14="http://schemas.microsoft.com/office/powerpoint/2010/main" val="148595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41</a:t>
            </a:fld>
            <a:endParaRPr lang="zh-CN" altLang="en-US"/>
          </a:p>
        </p:txBody>
      </p:sp>
    </p:spTree>
    <p:extLst>
      <p:ext uri="{BB962C8B-B14F-4D97-AF65-F5344CB8AC3E}">
        <p14:creationId xmlns:p14="http://schemas.microsoft.com/office/powerpoint/2010/main" val="2270304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42</a:t>
            </a:fld>
            <a:endParaRPr lang="zh-CN" altLang="en-US"/>
          </a:p>
        </p:txBody>
      </p:sp>
    </p:spTree>
    <p:extLst>
      <p:ext uri="{BB962C8B-B14F-4D97-AF65-F5344CB8AC3E}">
        <p14:creationId xmlns:p14="http://schemas.microsoft.com/office/powerpoint/2010/main" val="1830242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43</a:t>
            </a:fld>
            <a:endParaRPr lang="zh-CN" altLang="en-US"/>
          </a:p>
        </p:txBody>
      </p:sp>
    </p:spTree>
    <p:extLst>
      <p:ext uri="{BB962C8B-B14F-4D97-AF65-F5344CB8AC3E}">
        <p14:creationId xmlns:p14="http://schemas.microsoft.com/office/powerpoint/2010/main" val="3981646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44</a:t>
            </a:fld>
            <a:endParaRPr lang="zh-CN" altLang="en-US"/>
          </a:p>
        </p:txBody>
      </p:sp>
    </p:spTree>
    <p:extLst>
      <p:ext uri="{BB962C8B-B14F-4D97-AF65-F5344CB8AC3E}">
        <p14:creationId xmlns:p14="http://schemas.microsoft.com/office/powerpoint/2010/main" val="1778284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45</a:t>
            </a:fld>
            <a:endParaRPr lang="zh-CN" altLang="en-US"/>
          </a:p>
        </p:txBody>
      </p:sp>
    </p:spTree>
    <p:extLst>
      <p:ext uri="{BB962C8B-B14F-4D97-AF65-F5344CB8AC3E}">
        <p14:creationId xmlns:p14="http://schemas.microsoft.com/office/powerpoint/2010/main" val="3857899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46</a:t>
            </a:fld>
            <a:endParaRPr lang="zh-CN" altLang="en-US"/>
          </a:p>
        </p:txBody>
      </p:sp>
    </p:spTree>
    <p:extLst>
      <p:ext uri="{BB962C8B-B14F-4D97-AF65-F5344CB8AC3E}">
        <p14:creationId xmlns:p14="http://schemas.microsoft.com/office/powerpoint/2010/main" val="3093076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47</a:t>
            </a:fld>
            <a:endParaRPr lang="zh-CN" altLang="en-US"/>
          </a:p>
        </p:txBody>
      </p:sp>
    </p:spTree>
    <p:extLst>
      <p:ext uri="{BB962C8B-B14F-4D97-AF65-F5344CB8AC3E}">
        <p14:creationId xmlns:p14="http://schemas.microsoft.com/office/powerpoint/2010/main" val="126473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a:t>
            </a:fld>
            <a:endParaRPr lang="zh-CN" altLang="en-US"/>
          </a:p>
        </p:txBody>
      </p:sp>
    </p:spTree>
    <p:extLst>
      <p:ext uri="{BB962C8B-B14F-4D97-AF65-F5344CB8AC3E}">
        <p14:creationId xmlns:p14="http://schemas.microsoft.com/office/powerpoint/2010/main" val="38016758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48</a:t>
            </a:fld>
            <a:endParaRPr lang="zh-CN" altLang="en-US"/>
          </a:p>
        </p:txBody>
      </p:sp>
    </p:spTree>
    <p:extLst>
      <p:ext uri="{BB962C8B-B14F-4D97-AF65-F5344CB8AC3E}">
        <p14:creationId xmlns:p14="http://schemas.microsoft.com/office/powerpoint/2010/main" val="2773520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50</a:t>
            </a:fld>
            <a:endParaRPr lang="zh-CN" altLang="en-US"/>
          </a:p>
        </p:txBody>
      </p:sp>
    </p:spTree>
    <p:extLst>
      <p:ext uri="{BB962C8B-B14F-4D97-AF65-F5344CB8AC3E}">
        <p14:creationId xmlns:p14="http://schemas.microsoft.com/office/powerpoint/2010/main" val="34228112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51</a:t>
            </a:fld>
            <a:endParaRPr lang="zh-CN" altLang="en-US"/>
          </a:p>
        </p:txBody>
      </p:sp>
    </p:spTree>
    <p:extLst>
      <p:ext uri="{BB962C8B-B14F-4D97-AF65-F5344CB8AC3E}">
        <p14:creationId xmlns:p14="http://schemas.microsoft.com/office/powerpoint/2010/main" val="707893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52</a:t>
            </a:fld>
            <a:endParaRPr lang="zh-CN" altLang="en-US"/>
          </a:p>
        </p:txBody>
      </p:sp>
    </p:spTree>
    <p:extLst>
      <p:ext uri="{BB962C8B-B14F-4D97-AF65-F5344CB8AC3E}">
        <p14:creationId xmlns:p14="http://schemas.microsoft.com/office/powerpoint/2010/main" val="3390299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53</a:t>
            </a:fld>
            <a:endParaRPr lang="zh-CN" altLang="en-US"/>
          </a:p>
        </p:txBody>
      </p:sp>
    </p:spTree>
    <p:extLst>
      <p:ext uri="{BB962C8B-B14F-4D97-AF65-F5344CB8AC3E}">
        <p14:creationId xmlns:p14="http://schemas.microsoft.com/office/powerpoint/2010/main" val="109226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54</a:t>
            </a:fld>
            <a:endParaRPr lang="zh-CN" altLang="en-US"/>
          </a:p>
        </p:txBody>
      </p:sp>
    </p:spTree>
    <p:extLst>
      <p:ext uri="{BB962C8B-B14F-4D97-AF65-F5344CB8AC3E}">
        <p14:creationId xmlns:p14="http://schemas.microsoft.com/office/powerpoint/2010/main" val="247765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55</a:t>
            </a:fld>
            <a:endParaRPr lang="zh-CN" altLang="en-US"/>
          </a:p>
        </p:txBody>
      </p:sp>
    </p:spTree>
    <p:extLst>
      <p:ext uri="{BB962C8B-B14F-4D97-AF65-F5344CB8AC3E}">
        <p14:creationId xmlns:p14="http://schemas.microsoft.com/office/powerpoint/2010/main" val="2885355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56</a:t>
            </a:fld>
            <a:endParaRPr lang="zh-CN" altLang="en-US"/>
          </a:p>
        </p:txBody>
      </p:sp>
    </p:spTree>
    <p:extLst>
      <p:ext uri="{BB962C8B-B14F-4D97-AF65-F5344CB8AC3E}">
        <p14:creationId xmlns:p14="http://schemas.microsoft.com/office/powerpoint/2010/main" val="2861644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57</a:t>
            </a:fld>
            <a:endParaRPr lang="zh-CN" altLang="en-US"/>
          </a:p>
        </p:txBody>
      </p:sp>
    </p:spTree>
    <p:extLst>
      <p:ext uri="{BB962C8B-B14F-4D97-AF65-F5344CB8AC3E}">
        <p14:creationId xmlns:p14="http://schemas.microsoft.com/office/powerpoint/2010/main" val="3211089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58</a:t>
            </a:fld>
            <a:endParaRPr lang="zh-CN" altLang="en-US"/>
          </a:p>
        </p:txBody>
      </p:sp>
    </p:spTree>
    <p:extLst>
      <p:ext uri="{BB962C8B-B14F-4D97-AF65-F5344CB8AC3E}">
        <p14:creationId xmlns:p14="http://schemas.microsoft.com/office/powerpoint/2010/main" val="241174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a:t>
            </a:fld>
            <a:endParaRPr lang="zh-CN" altLang="en-US"/>
          </a:p>
        </p:txBody>
      </p:sp>
    </p:spTree>
    <p:extLst>
      <p:ext uri="{BB962C8B-B14F-4D97-AF65-F5344CB8AC3E}">
        <p14:creationId xmlns:p14="http://schemas.microsoft.com/office/powerpoint/2010/main" val="26403894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59</a:t>
            </a:fld>
            <a:endParaRPr lang="zh-CN" altLang="en-US"/>
          </a:p>
        </p:txBody>
      </p:sp>
    </p:spTree>
    <p:extLst>
      <p:ext uri="{BB962C8B-B14F-4D97-AF65-F5344CB8AC3E}">
        <p14:creationId xmlns:p14="http://schemas.microsoft.com/office/powerpoint/2010/main" val="876584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60</a:t>
            </a:fld>
            <a:endParaRPr lang="zh-CN" altLang="en-US"/>
          </a:p>
        </p:txBody>
      </p:sp>
    </p:spTree>
    <p:extLst>
      <p:ext uri="{BB962C8B-B14F-4D97-AF65-F5344CB8AC3E}">
        <p14:creationId xmlns:p14="http://schemas.microsoft.com/office/powerpoint/2010/main" val="29437608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61</a:t>
            </a:fld>
            <a:endParaRPr lang="zh-CN" altLang="en-US"/>
          </a:p>
        </p:txBody>
      </p:sp>
    </p:spTree>
    <p:extLst>
      <p:ext uri="{BB962C8B-B14F-4D97-AF65-F5344CB8AC3E}">
        <p14:creationId xmlns:p14="http://schemas.microsoft.com/office/powerpoint/2010/main" val="24513982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62</a:t>
            </a:fld>
            <a:endParaRPr lang="zh-CN" altLang="en-US"/>
          </a:p>
        </p:txBody>
      </p:sp>
    </p:spTree>
    <p:extLst>
      <p:ext uri="{BB962C8B-B14F-4D97-AF65-F5344CB8AC3E}">
        <p14:creationId xmlns:p14="http://schemas.microsoft.com/office/powerpoint/2010/main" val="2596353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64</a:t>
            </a:fld>
            <a:endParaRPr lang="zh-CN" altLang="en-US"/>
          </a:p>
        </p:txBody>
      </p:sp>
    </p:spTree>
    <p:extLst>
      <p:ext uri="{BB962C8B-B14F-4D97-AF65-F5344CB8AC3E}">
        <p14:creationId xmlns:p14="http://schemas.microsoft.com/office/powerpoint/2010/main" val="854648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65</a:t>
            </a:fld>
            <a:endParaRPr lang="zh-CN" altLang="en-US"/>
          </a:p>
        </p:txBody>
      </p:sp>
    </p:spTree>
    <p:extLst>
      <p:ext uri="{BB962C8B-B14F-4D97-AF65-F5344CB8AC3E}">
        <p14:creationId xmlns:p14="http://schemas.microsoft.com/office/powerpoint/2010/main" val="18299411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66</a:t>
            </a:fld>
            <a:endParaRPr lang="zh-CN" altLang="en-US"/>
          </a:p>
        </p:txBody>
      </p:sp>
    </p:spTree>
    <p:extLst>
      <p:ext uri="{BB962C8B-B14F-4D97-AF65-F5344CB8AC3E}">
        <p14:creationId xmlns:p14="http://schemas.microsoft.com/office/powerpoint/2010/main" val="11728269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67</a:t>
            </a:fld>
            <a:endParaRPr lang="zh-CN" altLang="en-US"/>
          </a:p>
        </p:txBody>
      </p:sp>
    </p:spTree>
    <p:extLst>
      <p:ext uri="{BB962C8B-B14F-4D97-AF65-F5344CB8AC3E}">
        <p14:creationId xmlns:p14="http://schemas.microsoft.com/office/powerpoint/2010/main" val="2769618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68</a:t>
            </a:fld>
            <a:endParaRPr lang="zh-CN" altLang="en-US"/>
          </a:p>
        </p:txBody>
      </p:sp>
    </p:spTree>
    <p:extLst>
      <p:ext uri="{BB962C8B-B14F-4D97-AF65-F5344CB8AC3E}">
        <p14:creationId xmlns:p14="http://schemas.microsoft.com/office/powerpoint/2010/main" val="704471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69</a:t>
            </a:fld>
            <a:endParaRPr lang="zh-CN" altLang="en-US"/>
          </a:p>
        </p:txBody>
      </p:sp>
    </p:spTree>
    <p:extLst>
      <p:ext uri="{BB962C8B-B14F-4D97-AF65-F5344CB8AC3E}">
        <p14:creationId xmlns:p14="http://schemas.microsoft.com/office/powerpoint/2010/main" val="177307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a:t>
            </a:fld>
            <a:endParaRPr lang="zh-CN" altLang="en-US"/>
          </a:p>
        </p:txBody>
      </p:sp>
    </p:spTree>
    <p:extLst>
      <p:ext uri="{BB962C8B-B14F-4D97-AF65-F5344CB8AC3E}">
        <p14:creationId xmlns:p14="http://schemas.microsoft.com/office/powerpoint/2010/main" val="16856515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70</a:t>
            </a:fld>
            <a:endParaRPr lang="zh-CN" altLang="en-US"/>
          </a:p>
        </p:txBody>
      </p:sp>
    </p:spTree>
    <p:extLst>
      <p:ext uri="{BB962C8B-B14F-4D97-AF65-F5344CB8AC3E}">
        <p14:creationId xmlns:p14="http://schemas.microsoft.com/office/powerpoint/2010/main" val="37942712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71</a:t>
            </a:fld>
            <a:endParaRPr lang="zh-CN" altLang="en-US"/>
          </a:p>
        </p:txBody>
      </p:sp>
    </p:spTree>
    <p:extLst>
      <p:ext uri="{BB962C8B-B14F-4D97-AF65-F5344CB8AC3E}">
        <p14:creationId xmlns:p14="http://schemas.microsoft.com/office/powerpoint/2010/main" val="18397974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72</a:t>
            </a:fld>
            <a:endParaRPr lang="zh-CN" altLang="en-US"/>
          </a:p>
        </p:txBody>
      </p:sp>
    </p:spTree>
    <p:extLst>
      <p:ext uri="{BB962C8B-B14F-4D97-AF65-F5344CB8AC3E}">
        <p14:creationId xmlns:p14="http://schemas.microsoft.com/office/powerpoint/2010/main" val="18170852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73</a:t>
            </a:fld>
            <a:endParaRPr lang="zh-CN" altLang="en-US"/>
          </a:p>
        </p:txBody>
      </p:sp>
    </p:spTree>
    <p:extLst>
      <p:ext uri="{BB962C8B-B14F-4D97-AF65-F5344CB8AC3E}">
        <p14:creationId xmlns:p14="http://schemas.microsoft.com/office/powerpoint/2010/main" val="17065582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74</a:t>
            </a:fld>
            <a:endParaRPr lang="zh-CN" altLang="en-US"/>
          </a:p>
        </p:txBody>
      </p:sp>
    </p:spTree>
    <p:extLst>
      <p:ext uri="{BB962C8B-B14F-4D97-AF65-F5344CB8AC3E}">
        <p14:creationId xmlns:p14="http://schemas.microsoft.com/office/powerpoint/2010/main" val="3610751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75</a:t>
            </a:fld>
            <a:endParaRPr lang="zh-CN" altLang="en-US"/>
          </a:p>
        </p:txBody>
      </p:sp>
    </p:spTree>
    <p:extLst>
      <p:ext uri="{BB962C8B-B14F-4D97-AF65-F5344CB8AC3E}">
        <p14:creationId xmlns:p14="http://schemas.microsoft.com/office/powerpoint/2010/main" val="4017008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76</a:t>
            </a:fld>
            <a:endParaRPr lang="zh-CN" altLang="en-US"/>
          </a:p>
        </p:txBody>
      </p:sp>
    </p:spTree>
    <p:extLst>
      <p:ext uri="{BB962C8B-B14F-4D97-AF65-F5344CB8AC3E}">
        <p14:creationId xmlns:p14="http://schemas.microsoft.com/office/powerpoint/2010/main" val="18809150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77</a:t>
            </a:fld>
            <a:endParaRPr lang="zh-CN" altLang="en-US"/>
          </a:p>
        </p:txBody>
      </p:sp>
    </p:spTree>
    <p:extLst>
      <p:ext uri="{BB962C8B-B14F-4D97-AF65-F5344CB8AC3E}">
        <p14:creationId xmlns:p14="http://schemas.microsoft.com/office/powerpoint/2010/main" val="1825531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78</a:t>
            </a:fld>
            <a:endParaRPr lang="zh-CN" altLang="en-US"/>
          </a:p>
        </p:txBody>
      </p:sp>
    </p:spTree>
    <p:extLst>
      <p:ext uri="{BB962C8B-B14F-4D97-AF65-F5344CB8AC3E}">
        <p14:creationId xmlns:p14="http://schemas.microsoft.com/office/powerpoint/2010/main" val="5345757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79</a:t>
            </a:fld>
            <a:endParaRPr lang="zh-CN" altLang="en-US"/>
          </a:p>
        </p:txBody>
      </p:sp>
    </p:spTree>
    <p:extLst>
      <p:ext uri="{BB962C8B-B14F-4D97-AF65-F5344CB8AC3E}">
        <p14:creationId xmlns:p14="http://schemas.microsoft.com/office/powerpoint/2010/main" val="4011261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a:t>
            </a:fld>
            <a:endParaRPr lang="zh-CN" altLang="en-US"/>
          </a:p>
        </p:txBody>
      </p:sp>
    </p:spTree>
    <p:extLst>
      <p:ext uri="{BB962C8B-B14F-4D97-AF65-F5344CB8AC3E}">
        <p14:creationId xmlns:p14="http://schemas.microsoft.com/office/powerpoint/2010/main" val="33784399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80</a:t>
            </a:fld>
            <a:endParaRPr lang="zh-CN" altLang="en-US"/>
          </a:p>
        </p:txBody>
      </p:sp>
    </p:spTree>
    <p:extLst>
      <p:ext uri="{BB962C8B-B14F-4D97-AF65-F5344CB8AC3E}">
        <p14:creationId xmlns:p14="http://schemas.microsoft.com/office/powerpoint/2010/main" val="32251032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81</a:t>
            </a:fld>
            <a:endParaRPr lang="zh-CN" altLang="en-US"/>
          </a:p>
        </p:txBody>
      </p:sp>
    </p:spTree>
    <p:extLst>
      <p:ext uri="{BB962C8B-B14F-4D97-AF65-F5344CB8AC3E}">
        <p14:creationId xmlns:p14="http://schemas.microsoft.com/office/powerpoint/2010/main" val="38605485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82</a:t>
            </a:fld>
            <a:endParaRPr lang="zh-CN" altLang="en-US"/>
          </a:p>
        </p:txBody>
      </p:sp>
    </p:spTree>
    <p:extLst>
      <p:ext uri="{BB962C8B-B14F-4D97-AF65-F5344CB8AC3E}">
        <p14:creationId xmlns:p14="http://schemas.microsoft.com/office/powerpoint/2010/main" val="32378657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83</a:t>
            </a:fld>
            <a:endParaRPr lang="zh-CN" altLang="en-US"/>
          </a:p>
        </p:txBody>
      </p:sp>
    </p:spTree>
    <p:extLst>
      <p:ext uri="{BB962C8B-B14F-4D97-AF65-F5344CB8AC3E}">
        <p14:creationId xmlns:p14="http://schemas.microsoft.com/office/powerpoint/2010/main" val="18796065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84</a:t>
            </a:fld>
            <a:endParaRPr lang="zh-CN" altLang="en-US"/>
          </a:p>
        </p:txBody>
      </p:sp>
    </p:spTree>
    <p:extLst>
      <p:ext uri="{BB962C8B-B14F-4D97-AF65-F5344CB8AC3E}">
        <p14:creationId xmlns:p14="http://schemas.microsoft.com/office/powerpoint/2010/main" val="6780968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85</a:t>
            </a:fld>
            <a:endParaRPr lang="zh-CN" altLang="en-US"/>
          </a:p>
        </p:txBody>
      </p:sp>
    </p:spTree>
    <p:extLst>
      <p:ext uri="{BB962C8B-B14F-4D97-AF65-F5344CB8AC3E}">
        <p14:creationId xmlns:p14="http://schemas.microsoft.com/office/powerpoint/2010/main" val="14405878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86</a:t>
            </a:fld>
            <a:endParaRPr lang="zh-CN" altLang="en-US"/>
          </a:p>
        </p:txBody>
      </p:sp>
    </p:spTree>
    <p:extLst>
      <p:ext uri="{BB962C8B-B14F-4D97-AF65-F5344CB8AC3E}">
        <p14:creationId xmlns:p14="http://schemas.microsoft.com/office/powerpoint/2010/main" val="21570838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87</a:t>
            </a:fld>
            <a:endParaRPr lang="zh-CN" altLang="en-US"/>
          </a:p>
        </p:txBody>
      </p:sp>
    </p:spTree>
    <p:extLst>
      <p:ext uri="{BB962C8B-B14F-4D97-AF65-F5344CB8AC3E}">
        <p14:creationId xmlns:p14="http://schemas.microsoft.com/office/powerpoint/2010/main" val="36209233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88</a:t>
            </a:fld>
            <a:endParaRPr lang="zh-CN" altLang="en-US"/>
          </a:p>
        </p:txBody>
      </p:sp>
    </p:spTree>
    <p:extLst>
      <p:ext uri="{BB962C8B-B14F-4D97-AF65-F5344CB8AC3E}">
        <p14:creationId xmlns:p14="http://schemas.microsoft.com/office/powerpoint/2010/main" val="7733561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89</a:t>
            </a:fld>
            <a:endParaRPr lang="zh-CN" altLang="en-US"/>
          </a:p>
        </p:txBody>
      </p:sp>
    </p:spTree>
    <p:extLst>
      <p:ext uri="{BB962C8B-B14F-4D97-AF65-F5344CB8AC3E}">
        <p14:creationId xmlns:p14="http://schemas.microsoft.com/office/powerpoint/2010/main" val="97611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a:t>
            </a:fld>
            <a:endParaRPr lang="zh-CN" altLang="en-US"/>
          </a:p>
        </p:txBody>
      </p:sp>
    </p:spTree>
    <p:extLst>
      <p:ext uri="{BB962C8B-B14F-4D97-AF65-F5344CB8AC3E}">
        <p14:creationId xmlns:p14="http://schemas.microsoft.com/office/powerpoint/2010/main" val="19316975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90</a:t>
            </a:fld>
            <a:endParaRPr lang="zh-CN" altLang="en-US"/>
          </a:p>
        </p:txBody>
      </p:sp>
    </p:spTree>
    <p:extLst>
      <p:ext uri="{BB962C8B-B14F-4D97-AF65-F5344CB8AC3E}">
        <p14:creationId xmlns:p14="http://schemas.microsoft.com/office/powerpoint/2010/main" val="12105196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91</a:t>
            </a:fld>
            <a:endParaRPr lang="zh-CN" altLang="en-US"/>
          </a:p>
        </p:txBody>
      </p:sp>
    </p:spTree>
    <p:extLst>
      <p:ext uri="{BB962C8B-B14F-4D97-AF65-F5344CB8AC3E}">
        <p14:creationId xmlns:p14="http://schemas.microsoft.com/office/powerpoint/2010/main" val="37983375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92</a:t>
            </a:fld>
            <a:endParaRPr lang="zh-CN" altLang="en-US"/>
          </a:p>
        </p:txBody>
      </p:sp>
    </p:spTree>
    <p:extLst>
      <p:ext uri="{BB962C8B-B14F-4D97-AF65-F5344CB8AC3E}">
        <p14:creationId xmlns:p14="http://schemas.microsoft.com/office/powerpoint/2010/main" val="32546597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93</a:t>
            </a:fld>
            <a:endParaRPr lang="zh-CN" altLang="en-US"/>
          </a:p>
        </p:txBody>
      </p:sp>
    </p:spTree>
    <p:extLst>
      <p:ext uri="{BB962C8B-B14F-4D97-AF65-F5344CB8AC3E}">
        <p14:creationId xmlns:p14="http://schemas.microsoft.com/office/powerpoint/2010/main" val="164543225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95</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96</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97</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98</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99</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16</a:t>
            </a:fld>
            <a:endParaRPr lang="zh-CN" altLang="en-US"/>
          </a:p>
        </p:txBody>
      </p:sp>
    </p:spTree>
    <p:extLst>
      <p:ext uri="{BB962C8B-B14F-4D97-AF65-F5344CB8AC3E}">
        <p14:creationId xmlns:p14="http://schemas.microsoft.com/office/powerpoint/2010/main" val="5756336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101</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102</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103</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104</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105</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106</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107</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108</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109</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D0156-8A0E-4F19-AC32-2298701EE0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6F77A8-8877-4561-922D-27009D28D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A911EF-463A-4502-8F16-4F43FF760F94}"/>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7617D5A2-E83D-46DD-A982-04D7050579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DDAD3B-E00C-48BA-BC98-CF6A096A0912}"/>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186057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5800E-936C-4C89-A4A5-472F7AEB5B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38C377-A643-47D6-B35C-FB12D972B5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1CFAA2-13C7-4554-834A-59A4232DB47C}"/>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18F77C11-3CBA-4F2A-B492-FF57EB4E04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64AA6C-9543-41B9-8A05-BB3CD87E2BF7}"/>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362238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6A3971-62EC-419C-B017-FFEAB6B1B3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557A52-6FF8-4AC1-B289-1DD4B512DE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FF8486-2CF6-47DD-89C1-C85975792B80}"/>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784B5C9B-AE75-4A63-A05C-BA8961BAF2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2F37F5-73DB-40E9-8634-CB8194D6FED2}"/>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112189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52500" y="1574801"/>
            <a:ext cx="5168900" cy="2214563"/>
          </a:xfrm>
          <a:custGeom>
            <a:avLst/>
            <a:gdLst>
              <a:gd name="connsiteX0" fmla="*/ 0 w 5168900"/>
              <a:gd name="connsiteY0" fmla="*/ 0 h 2214563"/>
              <a:gd name="connsiteX1" fmla="*/ 5168900 w 5168900"/>
              <a:gd name="connsiteY1" fmla="*/ 0 h 2214563"/>
              <a:gd name="connsiteX2" fmla="*/ 5168900 w 5168900"/>
              <a:gd name="connsiteY2" fmla="*/ 2214563 h 2214563"/>
              <a:gd name="connsiteX3" fmla="*/ 0 w 5168900"/>
              <a:gd name="connsiteY3" fmla="*/ 2214563 h 2214563"/>
            </a:gdLst>
            <a:ahLst/>
            <a:cxnLst>
              <a:cxn ang="0">
                <a:pos x="connsiteX0" y="connsiteY0"/>
              </a:cxn>
              <a:cxn ang="0">
                <a:pos x="connsiteX1" y="connsiteY1"/>
              </a:cxn>
              <a:cxn ang="0">
                <a:pos x="connsiteX2" y="connsiteY2"/>
              </a:cxn>
              <a:cxn ang="0">
                <a:pos x="connsiteX3" y="connsiteY3"/>
              </a:cxn>
            </a:cxnLst>
            <a:rect l="l" t="t" r="r" b="b"/>
            <a:pathLst>
              <a:path w="5168900" h="2214563">
                <a:moveTo>
                  <a:pt x="0" y="0"/>
                </a:moveTo>
                <a:lnTo>
                  <a:pt x="5168900" y="0"/>
                </a:lnTo>
                <a:lnTo>
                  <a:pt x="5168900" y="2214563"/>
                </a:lnTo>
                <a:lnTo>
                  <a:pt x="0" y="22145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527800" y="3910167"/>
            <a:ext cx="4687888" cy="2100107"/>
          </a:xfrm>
          <a:custGeom>
            <a:avLst/>
            <a:gdLst>
              <a:gd name="connsiteX0" fmla="*/ 0 w 4687888"/>
              <a:gd name="connsiteY0" fmla="*/ 0 h 2100107"/>
              <a:gd name="connsiteX1" fmla="*/ 4687888 w 4687888"/>
              <a:gd name="connsiteY1" fmla="*/ 0 h 2100107"/>
              <a:gd name="connsiteX2" fmla="*/ 4687888 w 4687888"/>
              <a:gd name="connsiteY2" fmla="*/ 2100107 h 2100107"/>
              <a:gd name="connsiteX3" fmla="*/ 0 w 4687888"/>
              <a:gd name="connsiteY3" fmla="*/ 2100107 h 2100107"/>
            </a:gdLst>
            <a:ahLst/>
            <a:cxnLst>
              <a:cxn ang="0">
                <a:pos x="connsiteX0" y="connsiteY0"/>
              </a:cxn>
              <a:cxn ang="0">
                <a:pos x="connsiteX1" y="connsiteY1"/>
              </a:cxn>
              <a:cxn ang="0">
                <a:pos x="connsiteX2" y="connsiteY2"/>
              </a:cxn>
              <a:cxn ang="0">
                <a:pos x="connsiteX3" y="connsiteY3"/>
              </a:cxn>
            </a:cxnLst>
            <a:rect l="l" t="t" r="r" b="b"/>
            <a:pathLst>
              <a:path w="4687888" h="2100107">
                <a:moveTo>
                  <a:pt x="0" y="0"/>
                </a:moveTo>
                <a:lnTo>
                  <a:pt x="4687888" y="0"/>
                </a:lnTo>
                <a:lnTo>
                  <a:pt x="4687888" y="2100107"/>
                </a:lnTo>
                <a:lnTo>
                  <a:pt x="0" y="21001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2116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DD42A-1717-47C7-A5DE-8042E87D9D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ECEA5E-1531-4D75-A7A1-23236AE596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10E1A5-3962-4457-9E2D-51A72F463D60}"/>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7FF11F8B-A0B4-4791-BDD6-D488663773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BF3FF2-93D4-4282-AD05-8F737327104E}"/>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41396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47207-8B2B-41EF-A462-C0366F3534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B12EA8-88A6-4617-BD41-2E5AB8C4F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BD6DE0-3F30-4F41-8B92-FCB2655ABD83}"/>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EA78EFDB-ED76-465D-B16D-1F98963E48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B8C4AB-6D27-48A8-B1F4-F75233153660}"/>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36640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8768D-0FE9-458B-B387-4A7C6D9EAC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022BF2-CD2B-4C0D-88C5-6F304A0DFF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B27F2A-F678-424E-AD34-4C68A3C9DA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F106E3-046F-4156-9913-79308215EC29}"/>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8A6CC1CE-632E-4E46-99E6-3814CB6049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BDA7B7-C608-43A7-B9A6-BB5CAB794CE1}"/>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299377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84AC-3ACE-47E0-9455-C800524AF6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C61657-A8C0-41CC-B216-B6B24EE14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3306A0-A2EF-4949-912A-1AF305393B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22D5830-E6F4-4F82-AB9D-0D54CE24B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0CF032-EF3A-4493-AE6D-9E2C5B9D04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4FA007-7D53-4D2B-90C4-B553177D0369}"/>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8" name="页脚占位符 7">
            <a:extLst>
              <a:ext uri="{FF2B5EF4-FFF2-40B4-BE49-F238E27FC236}">
                <a16:creationId xmlns:a16="http://schemas.microsoft.com/office/drawing/2014/main" id="{17CB67C0-FF0E-428D-9947-1348CA5746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01FA53-20DB-4C27-9A4B-9B0D7BB31CB8}"/>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103569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3A6B6-1A3F-4032-9EA7-8CB7923BE7A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29DA9B-2A30-4724-A882-0ECE075A86C0}"/>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4" name="页脚占位符 3">
            <a:extLst>
              <a:ext uri="{FF2B5EF4-FFF2-40B4-BE49-F238E27FC236}">
                <a16:creationId xmlns:a16="http://schemas.microsoft.com/office/drawing/2014/main" id="{38A1CD13-9AB5-46BE-B259-45A6EC2A0B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B082E1-F5BD-408A-B284-B12DD6B0C09A}"/>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301569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102386-9BA0-44DE-822B-5542CE533A98}"/>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3" name="页脚占位符 2">
            <a:extLst>
              <a:ext uri="{FF2B5EF4-FFF2-40B4-BE49-F238E27FC236}">
                <a16:creationId xmlns:a16="http://schemas.microsoft.com/office/drawing/2014/main" id="{B6F68C1D-FEE6-4EE0-B396-9F0533EC6A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8274A4-28E7-4E59-8E10-034889DD4F93}"/>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312544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BE440-6969-48F8-A3BD-47136A3B55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A5C528-B6B8-4202-AC61-A5B6074B6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DDCDDF-FE39-47F4-BDF7-DA30BD85C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4EBC1-05B0-4198-A528-BED7FA82E941}"/>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45A05523-D193-49F0-942B-4890FFF084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B4FD71-9D73-4016-BBD5-445A106E8EEC}"/>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409500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6A98B-0054-44AA-B681-E781A4193E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B3D7CD-C9DB-4ED5-BC4E-EAC19F53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51E0C-99D7-4F2F-B1E4-A4B9DC76F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49CC7B-65F0-4915-A4AC-E1DCA38AD2FA}"/>
              </a:ext>
            </a:extLst>
          </p:cNvPr>
          <p:cNvSpPr>
            <a:spLocks noGrp="1"/>
          </p:cNvSpPr>
          <p:nvPr>
            <p:ph type="dt" sz="half" idx="10"/>
          </p:nvPr>
        </p:nvSpPr>
        <p:spPr/>
        <p:txBody>
          <a:bodyPr/>
          <a:lstStyle/>
          <a:p>
            <a:fld id="{0E66BD78-A3F1-43FB-AA97-110D366642E5}"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CE571E1D-585B-487F-9F0A-6BC3EF135F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3B2042-71F2-49A3-8C99-FA30CA1A2AFA}"/>
              </a:ext>
            </a:extLst>
          </p:cNvPr>
          <p:cNvSpPr>
            <a:spLocks noGrp="1"/>
          </p:cNvSpPr>
          <p:nvPr>
            <p:ph type="sldNum" sz="quarter" idx="12"/>
          </p:nvPr>
        </p:nvSpPr>
        <p:spPr/>
        <p:txBody>
          <a:body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17734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B4E998-C38D-4174-A5DF-93CF0B390A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6BBDC6-323D-436B-8485-9E0E1FD27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81E576-EE70-4DA9-A289-F446FF151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6BD78-A3F1-43FB-AA97-110D366642E5}"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70789FF0-1B12-4423-B3CC-EC53978F0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8DDFE0-8DE5-46E8-81F1-3667FFC75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B4DD0-AC90-4530-99E3-5D8F46EA8C11}" type="slidenum">
              <a:rPr lang="zh-CN" altLang="en-US" smtClean="0"/>
              <a:t>‹#›</a:t>
            </a:fld>
            <a:endParaRPr lang="zh-CN" altLang="en-US"/>
          </a:p>
        </p:txBody>
      </p:sp>
    </p:spTree>
    <p:extLst>
      <p:ext uri="{BB962C8B-B14F-4D97-AF65-F5344CB8AC3E}">
        <p14:creationId xmlns:p14="http://schemas.microsoft.com/office/powerpoint/2010/main" val="231828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2.xml"/><Relationship Id="rId1" Type="http://schemas.openxmlformats.org/officeDocument/2006/relationships/tags" Target="../tags/tag89.xml"/><Relationship Id="rId4" Type="http://schemas.openxmlformats.org/officeDocument/2006/relationships/image" Target="../media/image218.wm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2.xml"/><Relationship Id="rId1" Type="http://schemas.openxmlformats.org/officeDocument/2006/relationships/tags" Target="../tags/tag90.xml"/><Relationship Id="rId4" Type="http://schemas.openxmlformats.org/officeDocument/2006/relationships/image" Target="../media/image219.w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2.xml"/><Relationship Id="rId1" Type="http://schemas.openxmlformats.org/officeDocument/2006/relationships/tags" Target="../tags/tag91.xml"/><Relationship Id="rId4" Type="http://schemas.openxmlformats.org/officeDocument/2006/relationships/image" Target="../media/image219.w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20.wmf"/><Relationship Id="rId2" Type="http://schemas.openxmlformats.org/officeDocument/2006/relationships/tags" Target="../tags/tag94.xml"/><Relationship Id="rId1" Type="http://schemas.openxmlformats.org/officeDocument/2006/relationships/vmlDrawing" Target="../drawings/vmlDrawing59.vml"/><Relationship Id="rId6" Type="http://schemas.openxmlformats.org/officeDocument/2006/relationships/oleObject" Target="../embeddings/oleObject190.bin"/><Relationship Id="rId5" Type="http://schemas.openxmlformats.org/officeDocument/2006/relationships/image" Target="../media/image221.png"/><Relationship Id="rId4" Type="http://schemas.openxmlformats.org/officeDocument/2006/relationships/notesSlide" Target="../notesSlides/notesSlide94.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22.wmf"/><Relationship Id="rId2" Type="http://schemas.openxmlformats.org/officeDocument/2006/relationships/tags" Target="../tags/tag95.xml"/><Relationship Id="rId1" Type="http://schemas.openxmlformats.org/officeDocument/2006/relationships/vmlDrawing" Target="../drawings/vmlDrawing60.vml"/><Relationship Id="rId6" Type="http://schemas.openxmlformats.org/officeDocument/2006/relationships/oleObject" Target="../embeddings/oleObject191.bin"/><Relationship Id="rId5" Type="http://schemas.openxmlformats.org/officeDocument/2006/relationships/image" Target="../media/image221.png"/><Relationship Id="rId4" Type="http://schemas.openxmlformats.org/officeDocument/2006/relationships/notesSlide" Target="../notesSlides/notesSlide95.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6.xml"/><Relationship Id="rId1" Type="http://schemas.openxmlformats.org/officeDocument/2006/relationships/vmlDrawing" Target="../drawings/vmlDrawing61.vml"/><Relationship Id="rId6" Type="http://schemas.openxmlformats.org/officeDocument/2006/relationships/image" Target="../media/image223.png"/><Relationship Id="rId5" Type="http://schemas.openxmlformats.org/officeDocument/2006/relationships/oleObject" Target="../embeddings/oleObject192.bin"/><Relationship Id="rId4" Type="http://schemas.openxmlformats.org/officeDocument/2006/relationships/notesSlide" Target="../notesSlides/notesSlide96.xml"/></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194.bin"/><Relationship Id="rId3" Type="http://schemas.openxmlformats.org/officeDocument/2006/relationships/slideLayout" Target="../slideLayouts/slideLayout12.xml"/><Relationship Id="rId7" Type="http://schemas.openxmlformats.org/officeDocument/2006/relationships/image" Target="../media/image224.png"/><Relationship Id="rId12" Type="http://schemas.openxmlformats.org/officeDocument/2006/relationships/image" Target="../media/image229.png"/><Relationship Id="rId2" Type="http://schemas.openxmlformats.org/officeDocument/2006/relationships/tags" Target="../tags/tag97.xml"/><Relationship Id="rId1" Type="http://schemas.openxmlformats.org/officeDocument/2006/relationships/vmlDrawing" Target="../drawings/vmlDrawing62.vml"/><Relationship Id="rId6" Type="http://schemas.openxmlformats.org/officeDocument/2006/relationships/oleObject" Target="../embeddings/oleObject193.bin"/><Relationship Id="rId11" Type="http://schemas.openxmlformats.org/officeDocument/2006/relationships/image" Target="../media/image228.png"/><Relationship Id="rId5" Type="http://schemas.openxmlformats.org/officeDocument/2006/relationships/image" Target="../media/image226.png"/><Relationship Id="rId10" Type="http://schemas.openxmlformats.org/officeDocument/2006/relationships/image" Target="../media/image227.png"/><Relationship Id="rId4" Type="http://schemas.openxmlformats.org/officeDocument/2006/relationships/notesSlide" Target="../notesSlides/notesSlide97.xml"/><Relationship Id="rId9" Type="http://schemas.openxmlformats.org/officeDocument/2006/relationships/image" Target="../media/image225.png"/></Relationships>
</file>

<file path=ppt/slides/_rels/slide109.xml.rels><?xml version="1.0" encoding="UTF-8" standalone="yes"?>
<Relationships xmlns="http://schemas.openxmlformats.org/package/2006/relationships"><Relationship Id="rId8" Type="http://schemas.openxmlformats.org/officeDocument/2006/relationships/image" Target="../media/image231.png"/><Relationship Id="rId3" Type="http://schemas.openxmlformats.org/officeDocument/2006/relationships/slideLayout" Target="../slideLayouts/slideLayout12.xml"/><Relationship Id="rId7" Type="http://schemas.openxmlformats.org/officeDocument/2006/relationships/oleObject" Target="../embeddings/oleObject196.bin"/><Relationship Id="rId2" Type="http://schemas.openxmlformats.org/officeDocument/2006/relationships/tags" Target="../tags/tag98.xml"/><Relationship Id="rId1" Type="http://schemas.openxmlformats.org/officeDocument/2006/relationships/vmlDrawing" Target="../drawings/vmlDrawing63.vml"/><Relationship Id="rId6" Type="http://schemas.openxmlformats.org/officeDocument/2006/relationships/image" Target="../media/image230.png"/><Relationship Id="rId5" Type="http://schemas.openxmlformats.org/officeDocument/2006/relationships/oleObject" Target="../embeddings/oleObject195.bin"/><Relationship Id="rId4" Type="http://schemas.openxmlformats.org/officeDocument/2006/relationships/notesSlide" Target="../notesSlides/notesSlide98.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5.bin"/><Relationship Id="rId3" Type="http://schemas.openxmlformats.org/officeDocument/2006/relationships/slideLayout" Target="../slideLayouts/slideLayout12.xml"/><Relationship Id="rId7" Type="http://schemas.openxmlformats.org/officeDocument/2006/relationships/oleObject" Target="../embeddings/oleObject12.bin"/><Relationship Id="rId12" Type="http://schemas.openxmlformats.org/officeDocument/2006/relationships/image" Target="../media/image19.emf"/><Relationship Id="rId2" Type="http://schemas.openxmlformats.org/officeDocument/2006/relationships/tags" Target="../tags/tag4.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8.emf"/><Relationship Id="rId4" Type="http://schemas.openxmlformats.org/officeDocument/2006/relationships/notesSlide" Target="../notesSlides/notesSlide4.xml"/><Relationship Id="rId9" Type="http://schemas.openxmlformats.org/officeDocument/2006/relationships/oleObject" Target="../embeddings/oleObject13.bin"/><Relationship Id="rId14" Type="http://schemas.openxmlformats.org/officeDocument/2006/relationships/image" Target="../media/image20.emf"/></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tags" Target="../tags/tag99.xml"/><Relationship Id="rId5" Type="http://schemas.openxmlformats.org/officeDocument/2006/relationships/image" Target="../media/image233.jpeg"/><Relationship Id="rId4" Type="http://schemas.openxmlformats.org/officeDocument/2006/relationships/image" Target="../media/image232.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2.xml"/><Relationship Id="rId1" Type="http://schemas.openxmlformats.org/officeDocument/2006/relationships/tags" Target="../tags/tag100.xml"/><Relationship Id="rId4" Type="http://schemas.openxmlformats.org/officeDocument/2006/relationships/image" Target="../media/image234.png"/></Relationships>
</file>

<file path=ppt/slides/_rels/slide113.xml.rels><?xml version="1.0" encoding="UTF-8" standalone="yes"?>
<Relationships xmlns="http://schemas.openxmlformats.org/package/2006/relationships"><Relationship Id="rId8" Type="http://schemas.openxmlformats.org/officeDocument/2006/relationships/image" Target="../media/image236.wmf"/><Relationship Id="rId13" Type="http://schemas.openxmlformats.org/officeDocument/2006/relationships/oleObject" Target="../embeddings/oleObject201.bin"/><Relationship Id="rId18" Type="http://schemas.openxmlformats.org/officeDocument/2006/relationships/image" Target="../media/image241.wmf"/><Relationship Id="rId3" Type="http://schemas.openxmlformats.org/officeDocument/2006/relationships/slideLayout" Target="../slideLayouts/slideLayout12.xml"/><Relationship Id="rId7" Type="http://schemas.openxmlformats.org/officeDocument/2006/relationships/oleObject" Target="../embeddings/oleObject198.bin"/><Relationship Id="rId12" Type="http://schemas.openxmlformats.org/officeDocument/2006/relationships/image" Target="../media/image238.wmf"/><Relationship Id="rId17" Type="http://schemas.openxmlformats.org/officeDocument/2006/relationships/oleObject" Target="../embeddings/oleObject203.bin"/><Relationship Id="rId2" Type="http://schemas.openxmlformats.org/officeDocument/2006/relationships/tags" Target="../tags/tag101.xml"/><Relationship Id="rId16" Type="http://schemas.openxmlformats.org/officeDocument/2006/relationships/image" Target="../media/image240.wmf"/><Relationship Id="rId20" Type="http://schemas.openxmlformats.org/officeDocument/2006/relationships/image" Target="../media/image242.wmf"/><Relationship Id="rId1" Type="http://schemas.openxmlformats.org/officeDocument/2006/relationships/vmlDrawing" Target="../drawings/vmlDrawing64.vml"/><Relationship Id="rId6" Type="http://schemas.openxmlformats.org/officeDocument/2006/relationships/image" Target="../media/image235.w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237.wmf"/><Relationship Id="rId19" Type="http://schemas.openxmlformats.org/officeDocument/2006/relationships/oleObject" Target="../embeddings/oleObject204.bin"/><Relationship Id="rId4" Type="http://schemas.openxmlformats.org/officeDocument/2006/relationships/notesSlide" Target="../notesSlides/notesSlide101.xml"/><Relationship Id="rId9" Type="http://schemas.openxmlformats.org/officeDocument/2006/relationships/oleObject" Target="../embeddings/oleObject199.bin"/><Relationship Id="rId14" Type="http://schemas.openxmlformats.org/officeDocument/2006/relationships/image" Target="../media/image239.wmf"/></Relationships>
</file>

<file path=ppt/slides/_rels/slide114.x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slideLayout" Target="../slideLayouts/slideLayout12.xml"/><Relationship Id="rId7" Type="http://schemas.openxmlformats.org/officeDocument/2006/relationships/oleObject" Target="../embeddings/oleObject206.bin"/><Relationship Id="rId12" Type="http://schemas.openxmlformats.org/officeDocument/2006/relationships/image" Target="../media/image246.wmf"/><Relationship Id="rId2" Type="http://schemas.openxmlformats.org/officeDocument/2006/relationships/tags" Target="../tags/tag102.xml"/><Relationship Id="rId1" Type="http://schemas.openxmlformats.org/officeDocument/2006/relationships/vmlDrawing" Target="../drawings/vmlDrawing65.vml"/><Relationship Id="rId6" Type="http://schemas.openxmlformats.org/officeDocument/2006/relationships/image" Target="../media/image243.wmf"/><Relationship Id="rId11" Type="http://schemas.openxmlformats.org/officeDocument/2006/relationships/oleObject" Target="../embeddings/oleObject208.bin"/><Relationship Id="rId5" Type="http://schemas.openxmlformats.org/officeDocument/2006/relationships/oleObject" Target="../embeddings/oleObject205.bin"/><Relationship Id="rId10" Type="http://schemas.openxmlformats.org/officeDocument/2006/relationships/image" Target="../media/image245.wmf"/><Relationship Id="rId4" Type="http://schemas.openxmlformats.org/officeDocument/2006/relationships/notesSlide" Target="../notesSlides/notesSlide102.xml"/><Relationship Id="rId9" Type="http://schemas.openxmlformats.org/officeDocument/2006/relationships/oleObject" Target="../embeddings/oleObject207.bin"/></Relationships>
</file>

<file path=ppt/slides/_rels/slide115.x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slideLayout" Target="../slideLayouts/slideLayout12.xml"/><Relationship Id="rId7" Type="http://schemas.openxmlformats.org/officeDocument/2006/relationships/oleObject" Target="../embeddings/oleObject210.bin"/><Relationship Id="rId2" Type="http://schemas.openxmlformats.org/officeDocument/2006/relationships/tags" Target="../tags/tag103.xml"/><Relationship Id="rId1" Type="http://schemas.openxmlformats.org/officeDocument/2006/relationships/vmlDrawing" Target="../drawings/vmlDrawing66.vml"/><Relationship Id="rId6" Type="http://schemas.openxmlformats.org/officeDocument/2006/relationships/image" Target="../media/image247.wmf"/><Relationship Id="rId5" Type="http://schemas.openxmlformats.org/officeDocument/2006/relationships/oleObject" Target="../embeddings/oleObject209.bin"/><Relationship Id="rId4" Type="http://schemas.openxmlformats.org/officeDocument/2006/relationships/notesSlide" Target="../notesSlides/notesSlide103.xml"/></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212.bin"/><Relationship Id="rId3" Type="http://schemas.openxmlformats.org/officeDocument/2006/relationships/slideLayout" Target="../slideLayouts/slideLayout12.xml"/><Relationship Id="rId7" Type="http://schemas.openxmlformats.org/officeDocument/2006/relationships/image" Target="../media/image249.wmf"/><Relationship Id="rId2" Type="http://schemas.openxmlformats.org/officeDocument/2006/relationships/tags" Target="../tags/tag104.xml"/><Relationship Id="rId1" Type="http://schemas.openxmlformats.org/officeDocument/2006/relationships/vmlDrawing" Target="../drawings/vmlDrawing67.vml"/><Relationship Id="rId6" Type="http://schemas.openxmlformats.org/officeDocument/2006/relationships/oleObject" Target="../embeddings/oleObject211.bin"/><Relationship Id="rId11" Type="http://schemas.openxmlformats.org/officeDocument/2006/relationships/image" Target="../media/image251.wmf"/><Relationship Id="rId5" Type="http://schemas.openxmlformats.org/officeDocument/2006/relationships/image" Target="../media/image252.png"/><Relationship Id="rId10" Type="http://schemas.openxmlformats.org/officeDocument/2006/relationships/oleObject" Target="../embeddings/oleObject213.bin"/><Relationship Id="rId4" Type="http://schemas.openxmlformats.org/officeDocument/2006/relationships/notesSlide" Target="../notesSlides/notesSlide104.xml"/><Relationship Id="rId9" Type="http://schemas.openxmlformats.org/officeDocument/2006/relationships/image" Target="../media/image250.w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2.xml"/><Relationship Id="rId1" Type="http://schemas.openxmlformats.org/officeDocument/2006/relationships/tags" Target="../tags/tag105.xml"/><Relationship Id="rId4" Type="http://schemas.openxmlformats.org/officeDocument/2006/relationships/image" Target="../media/image253.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2.xml"/><Relationship Id="rId1" Type="http://schemas.openxmlformats.org/officeDocument/2006/relationships/tags" Target="../tags/tag106.xml"/><Relationship Id="rId4" Type="http://schemas.openxmlformats.org/officeDocument/2006/relationships/image" Target="../media/image253.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54.emf"/><Relationship Id="rId2" Type="http://schemas.openxmlformats.org/officeDocument/2006/relationships/tags" Target="../tags/tag107.xml"/><Relationship Id="rId1" Type="http://schemas.openxmlformats.org/officeDocument/2006/relationships/vmlDrawing" Target="../drawings/vmlDrawing68.vml"/><Relationship Id="rId6" Type="http://schemas.openxmlformats.org/officeDocument/2006/relationships/oleObject" Target="../embeddings/oleObject214.bin"/><Relationship Id="rId5" Type="http://schemas.openxmlformats.org/officeDocument/2006/relationships/image" Target="../media/image253.png"/><Relationship Id="rId4" Type="http://schemas.openxmlformats.org/officeDocument/2006/relationships/notesSlide" Target="../notesSlides/notesSlide10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slideLayout" Target="../slideLayouts/slideLayout12.xml"/><Relationship Id="rId7" Type="http://schemas.openxmlformats.org/officeDocument/2006/relationships/oleObject" Target="../embeddings/oleObject216.bin"/><Relationship Id="rId2" Type="http://schemas.openxmlformats.org/officeDocument/2006/relationships/tags" Target="../tags/tag108.xml"/><Relationship Id="rId1" Type="http://schemas.openxmlformats.org/officeDocument/2006/relationships/vmlDrawing" Target="../drawings/vmlDrawing69.vml"/><Relationship Id="rId6" Type="http://schemas.openxmlformats.org/officeDocument/2006/relationships/image" Target="../media/image255.wmf"/><Relationship Id="rId5" Type="http://schemas.openxmlformats.org/officeDocument/2006/relationships/oleObject" Target="../embeddings/oleObject215.bin"/><Relationship Id="rId4" Type="http://schemas.openxmlformats.org/officeDocument/2006/relationships/notesSlide" Target="../notesSlides/notesSlide108.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2.xml"/><Relationship Id="rId1" Type="http://schemas.openxmlformats.org/officeDocument/2006/relationships/tags" Target="../tags/tag109.xml"/><Relationship Id="rId5" Type="http://schemas.openxmlformats.org/officeDocument/2006/relationships/image" Target="../media/image253.png"/><Relationship Id="rId4" Type="http://schemas.openxmlformats.org/officeDocument/2006/relationships/image" Target="../media/image257.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2.xml"/><Relationship Id="rId1" Type="http://schemas.openxmlformats.org/officeDocument/2006/relationships/tags" Target="../tags/tag111.xml"/><Relationship Id="rId5" Type="http://schemas.openxmlformats.org/officeDocument/2006/relationships/image" Target="../media/image259.png"/><Relationship Id="rId4" Type="http://schemas.openxmlformats.org/officeDocument/2006/relationships/image" Target="../media/image258.png"/></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218.bin"/><Relationship Id="rId13" Type="http://schemas.openxmlformats.org/officeDocument/2006/relationships/image" Target="../media/image263.wmf"/><Relationship Id="rId3" Type="http://schemas.openxmlformats.org/officeDocument/2006/relationships/slideLayout" Target="../slideLayouts/slideLayout12.xml"/><Relationship Id="rId7" Type="http://schemas.openxmlformats.org/officeDocument/2006/relationships/image" Target="../media/image266.png"/><Relationship Id="rId12" Type="http://schemas.openxmlformats.org/officeDocument/2006/relationships/oleObject" Target="../embeddings/oleObject220.bin"/><Relationship Id="rId17" Type="http://schemas.openxmlformats.org/officeDocument/2006/relationships/image" Target="../media/image265.wmf"/><Relationship Id="rId2" Type="http://schemas.openxmlformats.org/officeDocument/2006/relationships/tags" Target="../tags/tag112.xml"/><Relationship Id="rId16" Type="http://schemas.openxmlformats.org/officeDocument/2006/relationships/oleObject" Target="../embeddings/oleObject222.bin"/><Relationship Id="rId1" Type="http://schemas.openxmlformats.org/officeDocument/2006/relationships/vmlDrawing" Target="../drawings/vmlDrawing70.vml"/><Relationship Id="rId6" Type="http://schemas.openxmlformats.org/officeDocument/2006/relationships/image" Target="../media/image260.wmf"/><Relationship Id="rId11" Type="http://schemas.openxmlformats.org/officeDocument/2006/relationships/image" Target="../media/image262.wmf"/><Relationship Id="rId5" Type="http://schemas.openxmlformats.org/officeDocument/2006/relationships/oleObject" Target="../embeddings/oleObject217.bin"/><Relationship Id="rId15" Type="http://schemas.openxmlformats.org/officeDocument/2006/relationships/image" Target="../media/image264.wmf"/><Relationship Id="rId10" Type="http://schemas.openxmlformats.org/officeDocument/2006/relationships/oleObject" Target="../embeddings/oleObject219.bin"/><Relationship Id="rId4" Type="http://schemas.openxmlformats.org/officeDocument/2006/relationships/notesSlide" Target="../notesSlides/notesSlide112.xml"/><Relationship Id="rId9" Type="http://schemas.openxmlformats.org/officeDocument/2006/relationships/image" Target="../media/image261.wmf"/><Relationship Id="rId14" Type="http://schemas.openxmlformats.org/officeDocument/2006/relationships/oleObject" Target="../embeddings/oleObject221.bin"/></Relationships>
</file>

<file path=ppt/slides/_rels/slide125.xml.rels><?xml version="1.0" encoding="UTF-8" standalone="yes"?>
<Relationships xmlns="http://schemas.openxmlformats.org/package/2006/relationships"><Relationship Id="rId8" Type="http://schemas.openxmlformats.org/officeDocument/2006/relationships/image" Target="../media/image267.emf"/><Relationship Id="rId3" Type="http://schemas.openxmlformats.org/officeDocument/2006/relationships/slideLayout" Target="../slideLayouts/slideLayout12.xml"/><Relationship Id="rId7" Type="http://schemas.openxmlformats.org/officeDocument/2006/relationships/oleObject" Target="../embeddings/oleObject223.bin"/><Relationship Id="rId2" Type="http://schemas.openxmlformats.org/officeDocument/2006/relationships/tags" Target="../tags/tag113.xml"/><Relationship Id="rId1" Type="http://schemas.openxmlformats.org/officeDocument/2006/relationships/vmlDrawing" Target="../drawings/vmlDrawing71.vml"/><Relationship Id="rId6" Type="http://schemas.openxmlformats.org/officeDocument/2006/relationships/image" Target="../media/image253.png"/><Relationship Id="rId5" Type="http://schemas.openxmlformats.org/officeDocument/2006/relationships/image" Target="../media/image257.png"/><Relationship Id="rId4" Type="http://schemas.openxmlformats.org/officeDocument/2006/relationships/notesSlide" Target="../notesSlides/notesSlide113.xml"/></Relationships>
</file>

<file path=ppt/slides/_rels/slide126.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228.bin"/><Relationship Id="rId18" Type="http://schemas.openxmlformats.org/officeDocument/2006/relationships/image" Target="../media/image274.wmf"/><Relationship Id="rId3" Type="http://schemas.openxmlformats.org/officeDocument/2006/relationships/slideLayout" Target="../slideLayouts/slideLayout12.xml"/><Relationship Id="rId7" Type="http://schemas.openxmlformats.org/officeDocument/2006/relationships/oleObject" Target="../embeddings/oleObject225.bin"/><Relationship Id="rId12" Type="http://schemas.openxmlformats.org/officeDocument/2006/relationships/image" Target="../media/image271.wmf"/><Relationship Id="rId17" Type="http://schemas.openxmlformats.org/officeDocument/2006/relationships/oleObject" Target="../embeddings/oleObject230.bin"/><Relationship Id="rId2" Type="http://schemas.openxmlformats.org/officeDocument/2006/relationships/tags" Target="../tags/tag114.xml"/><Relationship Id="rId16" Type="http://schemas.openxmlformats.org/officeDocument/2006/relationships/image" Target="../media/image273.wmf"/><Relationship Id="rId1" Type="http://schemas.openxmlformats.org/officeDocument/2006/relationships/vmlDrawing" Target="../drawings/vmlDrawing72.vml"/><Relationship Id="rId6" Type="http://schemas.openxmlformats.org/officeDocument/2006/relationships/image" Target="../media/image268.wmf"/><Relationship Id="rId11" Type="http://schemas.openxmlformats.org/officeDocument/2006/relationships/oleObject" Target="../embeddings/oleObject227.bin"/><Relationship Id="rId5" Type="http://schemas.openxmlformats.org/officeDocument/2006/relationships/oleObject" Target="../embeddings/oleObject224.bin"/><Relationship Id="rId15" Type="http://schemas.openxmlformats.org/officeDocument/2006/relationships/oleObject" Target="../embeddings/oleObject229.bin"/><Relationship Id="rId10" Type="http://schemas.openxmlformats.org/officeDocument/2006/relationships/image" Target="../media/image270.wmf"/><Relationship Id="rId4" Type="http://schemas.openxmlformats.org/officeDocument/2006/relationships/notesSlide" Target="../notesSlides/notesSlide114.xml"/><Relationship Id="rId9" Type="http://schemas.openxmlformats.org/officeDocument/2006/relationships/oleObject" Target="../embeddings/oleObject226.bin"/><Relationship Id="rId14" Type="http://schemas.openxmlformats.org/officeDocument/2006/relationships/image" Target="../media/image272.wmf"/></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275.wmf"/><Relationship Id="rId5" Type="http://schemas.openxmlformats.org/officeDocument/2006/relationships/oleObject" Target="../embeddings/oleObject231.bin"/><Relationship Id="rId4" Type="http://schemas.openxmlformats.org/officeDocument/2006/relationships/notesSlide" Target="../notesSlides/notesSlide11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2.xml"/><Relationship Id="rId1" Type="http://schemas.openxmlformats.org/officeDocument/2006/relationships/tags" Target="../tags/tag116.xml"/><Relationship Id="rId5" Type="http://schemas.openxmlformats.org/officeDocument/2006/relationships/image" Target="../media/image277.png"/><Relationship Id="rId4" Type="http://schemas.openxmlformats.org/officeDocument/2006/relationships/image" Target="../media/image276.png"/></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slideLayout" Target="../slideLayouts/slideLayout12.xml"/><Relationship Id="rId7" Type="http://schemas.openxmlformats.org/officeDocument/2006/relationships/image" Target="../media/image281.png"/><Relationship Id="rId2" Type="http://schemas.openxmlformats.org/officeDocument/2006/relationships/tags" Target="../tags/tag117.xml"/><Relationship Id="rId1" Type="http://schemas.openxmlformats.org/officeDocument/2006/relationships/vmlDrawing" Target="../drawings/vmlDrawing74.vml"/><Relationship Id="rId6" Type="http://schemas.openxmlformats.org/officeDocument/2006/relationships/image" Target="../media/image278.wmf"/><Relationship Id="rId11" Type="http://schemas.openxmlformats.org/officeDocument/2006/relationships/image" Target="../media/image280.wmf"/><Relationship Id="rId5" Type="http://schemas.openxmlformats.org/officeDocument/2006/relationships/oleObject" Target="../embeddings/oleObject232.bin"/><Relationship Id="rId10" Type="http://schemas.openxmlformats.org/officeDocument/2006/relationships/oleObject" Target="../embeddings/oleObject234.bin"/><Relationship Id="rId4" Type="http://schemas.openxmlformats.org/officeDocument/2006/relationships/notesSlide" Target="../notesSlides/notesSlide117.xml"/><Relationship Id="rId9" Type="http://schemas.openxmlformats.org/officeDocument/2006/relationships/image" Target="../media/image279.wmf"/></Relationships>
</file>

<file path=ppt/slides/_rels/slide13.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0.bin"/><Relationship Id="rId3" Type="http://schemas.openxmlformats.org/officeDocument/2006/relationships/slideLayout" Target="../slideLayouts/slideLayout12.xml"/><Relationship Id="rId7" Type="http://schemas.openxmlformats.org/officeDocument/2006/relationships/oleObject" Target="../embeddings/oleObject17.bin"/><Relationship Id="rId12" Type="http://schemas.openxmlformats.org/officeDocument/2006/relationships/image" Target="../media/image25.emf"/><Relationship Id="rId2" Type="http://schemas.openxmlformats.org/officeDocument/2006/relationships/tags" Target="../tags/tag6.xml"/><Relationship Id="rId1" Type="http://schemas.openxmlformats.org/officeDocument/2006/relationships/vmlDrawing" Target="../drawings/vmlDrawing7.vml"/><Relationship Id="rId6" Type="http://schemas.openxmlformats.org/officeDocument/2006/relationships/image" Target="../media/image22.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4.emf"/><Relationship Id="rId4" Type="http://schemas.openxmlformats.org/officeDocument/2006/relationships/notesSlide" Target="../notesSlides/notesSlide6.xml"/><Relationship Id="rId9" Type="http://schemas.openxmlformats.org/officeDocument/2006/relationships/oleObject" Target="../embeddings/oleObject18.bin"/><Relationship Id="rId14" Type="http://schemas.openxmlformats.org/officeDocument/2006/relationships/image" Target="../media/image26.emf"/></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8.xml"/><Relationship Id="rId1" Type="http://schemas.openxmlformats.org/officeDocument/2006/relationships/vmlDrawing" Target="../drawings/vmlDrawing75.vml"/><Relationship Id="rId6" Type="http://schemas.openxmlformats.org/officeDocument/2006/relationships/image" Target="../media/image282.emf"/><Relationship Id="rId5" Type="http://schemas.openxmlformats.org/officeDocument/2006/relationships/oleObject" Target="../embeddings/oleObject235.bin"/><Relationship Id="rId4" Type="http://schemas.openxmlformats.org/officeDocument/2006/relationships/notesSlide" Target="../notesSlides/notesSlide118.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84.png"/><Relationship Id="rId2" Type="http://schemas.openxmlformats.org/officeDocument/2006/relationships/tags" Target="../tags/tag119.xml"/><Relationship Id="rId1" Type="http://schemas.openxmlformats.org/officeDocument/2006/relationships/vmlDrawing" Target="../drawings/vmlDrawing76.vml"/><Relationship Id="rId6" Type="http://schemas.openxmlformats.org/officeDocument/2006/relationships/image" Target="../media/image283.wmf"/><Relationship Id="rId5" Type="http://schemas.openxmlformats.org/officeDocument/2006/relationships/oleObject" Target="../embeddings/oleObject236.bin"/><Relationship Id="rId4" Type="http://schemas.openxmlformats.org/officeDocument/2006/relationships/notesSlide" Target="../notesSlides/notesSlide11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2.xml"/><Relationship Id="rId1" Type="http://schemas.openxmlformats.org/officeDocument/2006/relationships/tags" Target="../tags/tag120.xml"/><Relationship Id="rId4" Type="http://schemas.openxmlformats.org/officeDocument/2006/relationships/image" Target="../media/image285.pn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2.xml"/><Relationship Id="rId1" Type="http://schemas.openxmlformats.org/officeDocument/2006/relationships/tags" Target="../tags/tag122.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2.xml"/><Relationship Id="rId1" Type="http://schemas.openxmlformats.org/officeDocument/2006/relationships/tags" Target="../tags/tag123.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2.xml"/><Relationship Id="rId1" Type="http://schemas.openxmlformats.org/officeDocument/2006/relationships/tags" Target="../tags/tag124.xml"/></Relationships>
</file>

<file path=ppt/slides/_rels/slide138.x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slideLayout" Target="../slideLayouts/slideLayout12.xml"/><Relationship Id="rId7" Type="http://schemas.openxmlformats.org/officeDocument/2006/relationships/oleObject" Target="../embeddings/oleObject238.bin"/><Relationship Id="rId12" Type="http://schemas.openxmlformats.org/officeDocument/2006/relationships/image" Target="../media/image289.wmf"/><Relationship Id="rId2" Type="http://schemas.openxmlformats.org/officeDocument/2006/relationships/tags" Target="../tags/tag125.xml"/><Relationship Id="rId1" Type="http://schemas.openxmlformats.org/officeDocument/2006/relationships/vmlDrawing" Target="../drawings/vmlDrawing77.vml"/><Relationship Id="rId6" Type="http://schemas.openxmlformats.org/officeDocument/2006/relationships/image" Target="../media/image286.wmf"/><Relationship Id="rId11" Type="http://schemas.openxmlformats.org/officeDocument/2006/relationships/oleObject" Target="../embeddings/oleObject240.bin"/><Relationship Id="rId5" Type="http://schemas.openxmlformats.org/officeDocument/2006/relationships/oleObject" Target="../embeddings/oleObject237.bin"/><Relationship Id="rId10" Type="http://schemas.openxmlformats.org/officeDocument/2006/relationships/image" Target="../media/image288.wmf"/><Relationship Id="rId4" Type="http://schemas.openxmlformats.org/officeDocument/2006/relationships/notesSlide" Target="../notesSlides/notesSlide125.xml"/><Relationship Id="rId9" Type="http://schemas.openxmlformats.org/officeDocument/2006/relationships/oleObject" Target="../embeddings/oleObject239.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2.xml"/><Relationship Id="rId1" Type="http://schemas.openxmlformats.org/officeDocument/2006/relationships/tags" Target="../tags/tag12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27.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2.xml"/><Relationship Id="rId1" Type="http://schemas.openxmlformats.org/officeDocument/2006/relationships/tags" Target="../tags/tag127.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142.xml.rels><?xml version="1.0" encoding="UTF-8" standalone="yes"?>
<Relationships xmlns="http://schemas.openxmlformats.org/package/2006/relationships"><Relationship Id="rId8" Type="http://schemas.openxmlformats.org/officeDocument/2006/relationships/image" Target="../media/image291.wmf"/><Relationship Id="rId13" Type="http://schemas.openxmlformats.org/officeDocument/2006/relationships/oleObject" Target="../embeddings/oleObject245.bin"/><Relationship Id="rId3" Type="http://schemas.openxmlformats.org/officeDocument/2006/relationships/slideLayout" Target="../slideLayouts/slideLayout12.xml"/><Relationship Id="rId7" Type="http://schemas.openxmlformats.org/officeDocument/2006/relationships/oleObject" Target="../embeddings/oleObject242.bin"/><Relationship Id="rId12" Type="http://schemas.openxmlformats.org/officeDocument/2006/relationships/image" Target="../media/image293.wmf"/><Relationship Id="rId2" Type="http://schemas.openxmlformats.org/officeDocument/2006/relationships/tags" Target="../tags/tag129.xml"/><Relationship Id="rId1" Type="http://schemas.openxmlformats.org/officeDocument/2006/relationships/vmlDrawing" Target="../drawings/vmlDrawing78.vml"/><Relationship Id="rId6" Type="http://schemas.openxmlformats.org/officeDocument/2006/relationships/image" Target="../media/image290.w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92.wmf"/><Relationship Id="rId4" Type="http://schemas.openxmlformats.org/officeDocument/2006/relationships/notesSlide" Target="../notesSlides/notesSlide129.xml"/><Relationship Id="rId9" Type="http://schemas.openxmlformats.org/officeDocument/2006/relationships/oleObject" Target="../embeddings/oleObject243.bin"/><Relationship Id="rId14" Type="http://schemas.openxmlformats.org/officeDocument/2006/relationships/image" Target="../media/image294.wmf"/></Relationships>
</file>

<file path=ppt/slides/_rels/slide143.xml.rels><?xml version="1.0" encoding="UTF-8" standalone="yes"?>
<Relationships xmlns="http://schemas.openxmlformats.org/package/2006/relationships"><Relationship Id="rId8" Type="http://schemas.openxmlformats.org/officeDocument/2006/relationships/image" Target="../media/image295.wmf"/><Relationship Id="rId3" Type="http://schemas.openxmlformats.org/officeDocument/2006/relationships/slideLayout" Target="../slideLayouts/slideLayout12.xml"/><Relationship Id="rId7" Type="http://schemas.openxmlformats.org/officeDocument/2006/relationships/oleObject" Target="../embeddings/oleObject247.bin"/><Relationship Id="rId2" Type="http://schemas.openxmlformats.org/officeDocument/2006/relationships/tags" Target="../tags/tag130.xml"/><Relationship Id="rId1" Type="http://schemas.openxmlformats.org/officeDocument/2006/relationships/vmlDrawing" Target="../drawings/vmlDrawing79.vml"/><Relationship Id="rId6" Type="http://schemas.openxmlformats.org/officeDocument/2006/relationships/image" Target="../media/image291.wmf"/><Relationship Id="rId5" Type="http://schemas.openxmlformats.org/officeDocument/2006/relationships/oleObject" Target="../embeddings/oleObject246.bin"/><Relationship Id="rId4" Type="http://schemas.openxmlformats.org/officeDocument/2006/relationships/notesSlide" Target="../notesSlides/notesSlide130.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145.xml.rels><?xml version="1.0" encoding="UTF-8" standalone="yes"?>
<Relationships xmlns="http://schemas.openxmlformats.org/package/2006/relationships"><Relationship Id="rId8" Type="http://schemas.openxmlformats.org/officeDocument/2006/relationships/image" Target="../media/image297.emf"/><Relationship Id="rId3" Type="http://schemas.openxmlformats.org/officeDocument/2006/relationships/slideLayout" Target="../slideLayouts/slideLayout12.xml"/><Relationship Id="rId7" Type="http://schemas.openxmlformats.org/officeDocument/2006/relationships/oleObject" Target="../embeddings/oleObject249.bin"/><Relationship Id="rId12" Type="http://schemas.openxmlformats.org/officeDocument/2006/relationships/image" Target="../media/image299.emf"/><Relationship Id="rId2" Type="http://schemas.openxmlformats.org/officeDocument/2006/relationships/tags" Target="../tags/tag132.xml"/><Relationship Id="rId1" Type="http://schemas.openxmlformats.org/officeDocument/2006/relationships/vmlDrawing" Target="../drawings/vmlDrawing80.vml"/><Relationship Id="rId6" Type="http://schemas.openxmlformats.org/officeDocument/2006/relationships/image" Target="../media/image296.e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98.emf"/><Relationship Id="rId4" Type="http://schemas.openxmlformats.org/officeDocument/2006/relationships/notesSlide" Target="../notesSlides/notesSlide132.xml"/><Relationship Id="rId9" Type="http://schemas.openxmlformats.org/officeDocument/2006/relationships/oleObject" Target="../embeddings/oleObject250.bin"/></Relationships>
</file>

<file path=ppt/slides/_rels/slide146.xml.rels><?xml version="1.0" encoding="UTF-8" standalone="yes"?>
<Relationships xmlns="http://schemas.openxmlformats.org/package/2006/relationships"><Relationship Id="rId8" Type="http://schemas.openxmlformats.org/officeDocument/2006/relationships/image" Target="../media/image301.emf"/><Relationship Id="rId3" Type="http://schemas.openxmlformats.org/officeDocument/2006/relationships/slideLayout" Target="../slideLayouts/slideLayout12.xml"/><Relationship Id="rId7" Type="http://schemas.openxmlformats.org/officeDocument/2006/relationships/oleObject" Target="../embeddings/oleObject253.bin"/><Relationship Id="rId2" Type="http://schemas.openxmlformats.org/officeDocument/2006/relationships/tags" Target="../tags/tag133.xml"/><Relationship Id="rId1" Type="http://schemas.openxmlformats.org/officeDocument/2006/relationships/vmlDrawing" Target="../drawings/vmlDrawing81.vml"/><Relationship Id="rId6" Type="http://schemas.openxmlformats.org/officeDocument/2006/relationships/image" Target="../media/image300.emf"/><Relationship Id="rId5" Type="http://schemas.openxmlformats.org/officeDocument/2006/relationships/oleObject" Target="../embeddings/oleObject252.bin"/><Relationship Id="rId10" Type="http://schemas.openxmlformats.org/officeDocument/2006/relationships/image" Target="../media/image302.emf"/><Relationship Id="rId4" Type="http://schemas.openxmlformats.org/officeDocument/2006/relationships/notesSlide" Target="../notesSlides/notesSlide133.xml"/><Relationship Id="rId9" Type="http://schemas.openxmlformats.org/officeDocument/2006/relationships/oleObject" Target="../embeddings/oleObject254.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148.xml.rels><?xml version="1.0" encoding="UTF-8" standalone="yes"?>
<Relationships xmlns="http://schemas.openxmlformats.org/package/2006/relationships"><Relationship Id="rId8" Type="http://schemas.openxmlformats.org/officeDocument/2006/relationships/image" Target="../media/image304.emf"/><Relationship Id="rId3" Type="http://schemas.openxmlformats.org/officeDocument/2006/relationships/slideLayout" Target="../slideLayouts/slideLayout12.xml"/><Relationship Id="rId7" Type="http://schemas.openxmlformats.org/officeDocument/2006/relationships/oleObject" Target="../embeddings/oleObject256.bin"/><Relationship Id="rId2" Type="http://schemas.openxmlformats.org/officeDocument/2006/relationships/tags" Target="../tags/tag135.xml"/><Relationship Id="rId1" Type="http://schemas.openxmlformats.org/officeDocument/2006/relationships/vmlDrawing" Target="../drawings/vmlDrawing82.vml"/><Relationship Id="rId6" Type="http://schemas.openxmlformats.org/officeDocument/2006/relationships/image" Target="../media/image303.emf"/><Relationship Id="rId5" Type="http://schemas.openxmlformats.org/officeDocument/2006/relationships/oleObject" Target="../embeddings/oleObject255.bin"/><Relationship Id="rId10" Type="http://schemas.openxmlformats.org/officeDocument/2006/relationships/image" Target="../media/image305.emf"/><Relationship Id="rId4" Type="http://schemas.openxmlformats.org/officeDocument/2006/relationships/notesSlide" Target="../notesSlides/notesSlide135.xml"/><Relationship Id="rId9" Type="http://schemas.openxmlformats.org/officeDocument/2006/relationships/oleObject" Target="../embeddings/oleObject257.bin"/></Relationships>
</file>

<file path=ppt/slides/_rels/slide149.xml.rels><?xml version="1.0" encoding="UTF-8" standalone="yes"?>
<Relationships xmlns="http://schemas.openxmlformats.org/package/2006/relationships"><Relationship Id="rId8" Type="http://schemas.openxmlformats.org/officeDocument/2006/relationships/image" Target="../media/image307.emf"/><Relationship Id="rId13" Type="http://schemas.openxmlformats.org/officeDocument/2006/relationships/image" Target="../media/image309.emf"/><Relationship Id="rId3" Type="http://schemas.openxmlformats.org/officeDocument/2006/relationships/slideLayout" Target="../slideLayouts/slideLayout12.xml"/><Relationship Id="rId7" Type="http://schemas.openxmlformats.org/officeDocument/2006/relationships/oleObject" Target="../embeddings/oleObject259.bin"/><Relationship Id="rId12" Type="http://schemas.openxmlformats.org/officeDocument/2006/relationships/oleObject" Target="../embeddings/oleObject261.bin"/><Relationship Id="rId2" Type="http://schemas.openxmlformats.org/officeDocument/2006/relationships/tags" Target="../tags/tag136.xml"/><Relationship Id="rId1" Type="http://schemas.openxmlformats.org/officeDocument/2006/relationships/vmlDrawing" Target="../drawings/vmlDrawing83.vml"/><Relationship Id="rId6" Type="http://schemas.openxmlformats.org/officeDocument/2006/relationships/image" Target="../media/image306.emf"/><Relationship Id="rId11" Type="http://schemas.openxmlformats.org/officeDocument/2006/relationships/image" Target="../media/image311.png"/><Relationship Id="rId5" Type="http://schemas.openxmlformats.org/officeDocument/2006/relationships/oleObject" Target="../embeddings/oleObject258.bin"/><Relationship Id="rId15" Type="http://schemas.openxmlformats.org/officeDocument/2006/relationships/image" Target="../media/image310.emf"/><Relationship Id="rId10" Type="http://schemas.openxmlformats.org/officeDocument/2006/relationships/image" Target="../media/image308.emf"/><Relationship Id="rId4" Type="http://schemas.openxmlformats.org/officeDocument/2006/relationships/notesSlide" Target="../notesSlides/notesSlide136.xml"/><Relationship Id="rId9" Type="http://schemas.openxmlformats.org/officeDocument/2006/relationships/oleObject" Target="../embeddings/oleObject260.bin"/><Relationship Id="rId14" Type="http://schemas.openxmlformats.org/officeDocument/2006/relationships/oleObject" Target="../embeddings/oleObject26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28.png"/></Relationships>
</file>

<file path=ppt/slides/_rels/slide150.xml.rels><?xml version="1.0" encoding="UTF-8" standalone="yes"?>
<Relationships xmlns="http://schemas.openxmlformats.org/package/2006/relationships"><Relationship Id="rId8" Type="http://schemas.openxmlformats.org/officeDocument/2006/relationships/image" Target="../media/image313.emf"/><Relationship Id="rId13" Type="http://schemas.openxmlformats.org/officeDocument/2006/relationships/image" Target="../media/image316.emf"/><Relationship Id="rId3" Type="http://schemas.openxmlformats.org/officeDocument/2006/relationships/slideLayout" Target="../slideLayouts/slideLayout12.xml"/><Relationship Id="rId7" Type="http://schemas.openxmlformats.org/officeDocument/2006/relationships/oleObject" Target="../embeddings/oleObject264.bin"/><Relationship Id="rId12" Type="http://schemas.openxmlformats.org/officeDocument/2006/relationships/oleObject" Target="../embeddings/oleObject266.bin"/><Relationship Id="rId2" Type="http://schemas.openxmlformats.org/officeDocument/2006/relationships/tags" Target="../tags/tag137.xml"/><Relationship Id="rId16" Type="http://schemas.openxmlformats.org/officeDocument/2006/relationships/image" Target="../media/image317.emf"/><Relationship Id="rId1" Type="http://schemas.openxmlformats.org/officeDocument/2006/relationships/vmlDrawing" Target="../drawings/vmlDrawing84.vml"/><Relationship Id="rId6" Type="http://schemas.openxmlformats.org/officeDocument/2006/relationships/image" Target="../media/image312.emf"/><Relationship Id="rId11" Type="http://schemas.openxmlformats.org/officeDocument/2006/relationships/image" Target="../media/image314.png"/><Relationship Id="rId5" Type="http://schemas.openxmlformats.org/officeDocument/2006/relationships/oleObject" Target="../embeddings/oleObject263.bin"/><Relationship Id="rId15" Type="http://schemas.openxmlformats.org/officeDocument/2006/relationships/oleObject" Target="../embeddings/oleObject267.bin"/><Relationship Id="rId10" Type="http://schemas.openxmlformats.org/officeDocument/2006/relationships/image" Target="../media/image315.emf"/><Relationship Id="rId4" Type="http://schemas.openxmlformats.org/officeDocument/2006/relationships/notesSlide" Target="../notesSlides/notesSlide137.xml"/><Relationship Id="rId9" Type="http://schemas.openxmlformats.org/officeDocument/2006/relationships/oleObject" Target="../embeddings/oleObject265.bin"/><Relationship Id="rId14" Type="http://schemas.openxmlformats.org/officeDocument/2006/relationships/image" Target="../media/image318.png"/></Relationships>
</file>

<file path=ppt/slides/_rels/slide151.xml.rels><?xml version="1.0" encoding="UTF-8" standalone="yes"?>
<Relationships xmlns="http://schemas.openxmlformats.org/package/2006/relationships"><Relationship Id="rId8" Type="http://schemas.openxmlformats.org/officeDocument/2006/relationships/image" Target="../media/image320.emf"/><Relationship Id="rId3" Type="http://schemas.openxmlformats.org/officeDocument/2006/relationships/slideLayout" Target="../slideLayouts/slideLayout12.xml"/><Relationship Id="rId7" Type="http://schemas.openxmlformats.org/officeDocument/2006/relationships/oleObject" Target="../embeddings/oleObject269.bin"/><Relationship Id="rId2" Type="http://schemas.openxmlformats.org/officeDocument/2006/relationships/tags" Target="../tags/tag138.xml"/><Relationship Id="rId1" Type="http://schemas.openxmlformats.org/officeDocument/2006/relationships/vmlDrawing" Target="../drawings/vmlDrawing85.vml"/><Relationship Id="rId6" Type="http://schemas.openxmlformats.org/officeDocument/2006/relationships/image" Target="../media/image319.emf"/><Relationship Id="rId5" Type="http://schemas.openxmlformats.org/officeDocument/2006/relationships/oleObject" Target="../embeddings/oleObject268.bin"/><Relationship Id="rId4" Type="http://schemas.openxmlformats.org/officeDocument/2006/relationships/notesSlide" Target="../notesSlides/notesSlide138.xml"/><Relationship Id="rId9" Type="http://schemas.openxmlformats.org/officeDocument/2006/relationships/image" Target="../media/image3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3.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slideLayout" Target="../slideLayouts/slideLayout12.xml"/><Relationship Id="rId7" Type="http://schemas.openxmlformats.org/officeDocument/2006/relationships/oleObject" Target="../embeddings/oleObject26.bin"/><Relationship Id="rId2" Type="http://schemas.openxmlformats.org/officeDocument/2006/relationships/tags" Target="../tags/tag14.xml"/><Relationship Id="rId1" Type="http://schemas.openxmlformats.org/officeDocument/2006/relationships/vmlDrawing" Target="../drawings/vmlDrawing12.vml"/><Relationship Id="rId6" Type="http://schemas.openxmlformats.org/officeDocument/2006/relationships/image" Target="../media/image34.emf"/><Relationship Id="rId5" Type="http://schemas.openxmlformats.org/officeDocument/2006/relationships/oleObject" Target="../embeddings/oleObject25.bin"/><Relationship Id="rId4"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slideLayout" Target="../slideLayouts/slideLayout12.xml"/><Relationship Id="rId7" Type="http://schemas.openxmlformats.org/officeDocument/2006/relationships/oleObject" Target="../embeddings/oleObject28.bin"/><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36.emf"/><Relationship Id="rId5" Type="http://schemas.openxmlformats.org/officeDocument/2006/relationships/oleObject" Target="../embeddings/oleObject27.bin"/><Relationship Id="rId4"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slideLayout" Target="../slideLayouts/slideLayout12.xml"/><Relationship Id="rId7" Type="http://schemas.openxmlformats.org/officeDocument/2006/relationships/image" Target="../media/image38.wmf"/><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40.png"/><Relationship Id="rId4" Type="http://schemas.openxmlformats.org/officeDocument/2006/relationships/notesSlide" Target="../notesSlides/notesSlide22.xml"/><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2.emf"/><Relationship Id="rId3" Type="http://schemas.openxmlformats.org/officeDocument/2006/relationships/slideLayout" Target="../slideLayouts/slideLayout12.xml"/><Relationship Id="rId7" Type="http://schemas.openxmlformats.org/officeDocument/2006/relationships/image" Target="../media/image38.wmf"/><Relationship Id="rId12" Type="http://schemas.openxmlformats.org/officeDocument/2006/relationships/oleObject" Target="../embeddings/oleObject34.bin"/><Relationship Id="rId2" Type="http://schemas.openxmlformats.org/officeDocument/2006/relationships/tags" Target="../tags/tag23.xml"/><Relationship Id="rId1" Type="http://schemas.openxmlformats.org/officeDocument/2006/relationships/vmlDrawing" Target="../drawings/vmlDrawing15.vml"/><Relationship Id="rId6" Type="http://schemas.openxmlformats.org/officeDocument/2006/relationships/oleObject" Target="../embeddings/oleObject31.bin"/><Relationship Id="rId11" Type="http://schemas.openxmlformats.org/officeDocument/2006/relationships/image" Target="../media/image41.emf"/><Relationship Id="rId5" Type="http://schemas.openxmlformats.org/officeDocument/2006/relationships/image" Target="../media/image40.png"/><Relationship Id="rId10" Type="http://schemas.openxmlformats.org/officeDocument/2006/relationships/oleObject" Target="../embeddings/oleObject33.bin"/><Relationship Id="rId4" Type="http://schemas.openxmlformats.org/officeDocument/2006/relationships/notesSlide" Target="../notesSlides/notesSlide23.xml"/><Relationship Id="rId9" Type="http://schemas.openxmlformats.org/officeDocument/2006/relationships/image" Target="../media/image39.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5.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7.emf"/><Relationship Id="rId3" Type="http://schemas.openxmlformats.org/officeDocument/2006/relationships/slideLayout" Target="../slideLayouts/slideLayout12.xml"/><Relationship Id="rId7" Type="http://schemas.openxmlformats.org/officeDocument/2006/relationships/image" Target="../media/image44.emf"/><Relationship Id="rId12" Type="http://schemas.openxmlformats.org/officeDocument/2006/relationships/oleObject" Target="../embeddings/oleObject38.bin"/><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oleObject" Target="../embeddings/oleObject35.bin"/><Relationship Id="rId11" Type="http://schemas.openxmlformats.org/officeDocument/2006/relationships/image" Target="../media/image46.wmf"/><Relationship Id="rId5" Type="http://schemas.openxmlformats.org/officeDocument/2006/relationships/image" Target="../media/image43.png"/><Relationship Id="rId15" Type="http://schemas.openxmlformats.org/officeDocument/2006/relationships/image" Target="../media/image48.wmf"/><Relationship Id="rId10" Type="http://schemas.openxmlformats.org/officeDocument/2006/relationships/oleObject" Target="../embeddings/oleObject37.bin"/><Relationship Id="rId4" Type="http://schemas.openxmlformats.org/officeDocument/2006/relationships/notesSlide" Target="../notesSlides/notesSlide27.xml"/><Relationship Id="rId9" Type="http://schemas.openxmlformats.org/officeDocument/2006/relationships/image" Target="../media/image45.emf"/><Relationship Id="rId14" Type="http://schemas.openxmlformats.org/officeDocument/2006/relationships/oleObject" Target="../embeddings/oleObject3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9.wmf"/><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image" Target="../media/image50.png"/><Relationship Id="rId4"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53.wmf"/><Relationship Id="rId3" Type="http://schemas.openxmlformats.org/officeDocument/2006/relationships/slideLayout" Target="../slideLayouts/slideLayout12.xml"/><Relationship Id="rId7" Type="http://schemas.openxmlformats.org/officeDocument/2006/relationships/oleObject" Target="../embeddings/oleObject41.bin"/><Relationship Id="rId12" Type="http://schemas.openxmlformats.org/officeDocument/2006/relationships/oleObject" Target="../embeddings/oleObject43.bin"/><Relationship Id="rId17" Type="http://schemas.openxmlformats.org/officeDocument/2006/relationships/image" Target="../media/image49.wmf"/><Relationship Id="rId2" Type="http://schemas.openxmlformats.org/officeDocument/2006/relationships/tags" Target="../tags/tag30.xml"/><Relationship Id="rId16" Type="http://schemas.openxmlformats.org/officeDocument/2006/relationships/oleObject" Target="../embeddings/oleObject45.bin"/><Relationship Id="rId1" Type="http://schemas.openxmlformats.org/officeDocument/2006/relationships/vmlDrawing" Target="../drawings/vmlDrawing18.vml"/><Relationship Id="rId6" Type="http://schemas.openxmlformats.org/officeDocument/2006/relationships/image" Target="../media/image56.png"/><Relationship Id="rId11" Type="http://schemas.openxmlformats.org/officeDocument/2006/relationships/image" Target="../media/image57.png"/><Relationship Id="rId5" Type="http://schemas.openxmlformats.org/officeDocument/2006/relationships/image" Target="../media/image55.png"/><Relationship Id="rId15" Type="http://schemas.openxmlformats.org/officeDocument/2006/relationships/image" Target="../media/image54.wmf"/><Relationship Id="rId10" Type="http://schemas.openxmlformats.org/officeDocument/2006/relationships/image" Target="../media/image52.wmf"/><Relationship Id="rId4" Type="http://schemas.openxmlformats.org/officeDocument/2006/relationships/notesSlide" Target="../notesSlides/notesSlide30.xml"/><Relationship Id="rId9" Type="http://schemas.openxmlformats.org/officeDocument/2006/relationships/oleObject" Target="../embeddings/oleObject42.bin"/><Relationship Id="rId14"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2.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3.xml"/><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slideLayout" Target="../slideLayouts/slideLayout12.xml"/><Relationship Id="rId7" Type="http://schemas.openxmlformats.org/officeDocument/2006/relationships/oleObject" Target="../embeddings/oleObject46.bin"/><Relationship Id="rId2" Type="http://schemas.openxmlformats.org/officeDocument/2006/relationships/tags" Target="../tags/tag34.xml"/><Relationship Id="rId1" Type="http://schemas.openxmlformats.org/officeDocument/2006/relationships/vmlDrawing" Target="../drawings/vmlDrawing19.v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63.emf"/><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oleObject" Target="../embeddings/oleObject47.bin"/><Relationship Id="rId5" Type="http://schemas.openxmlformats.org/officeDocument/2006/relationships/image" Target="../media/image64.png"/><Relationship Id="rId4"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6.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7.xml"/><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67.emf"/><Relationship Id="rId2" Type="http://schemas.openxmlformats.org/officeDocument/2006/relationships/tags" Target="../tags/tag38.xml"/><Relationship Id="rId1" Type="http://schemas.openxmlformats.org/officeDocument/2006/relationships/vmlDrawing" Target="../drawings/vmlDrawing21.vml"/><Relationship Id="rId6" Type="http://schemas.openxmlformats.org/officeDocument/2006/relationships/oleObject" Target="../embeddings/oleObject48.bin"/><Relationship Id="rId5" Type="http://schemas.openxmlformats.org/officeDocument/2006/relationships/image" Target="../media/image68.png"/><Relationship Id="rId4"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3.bin"/><Relationship Id="rId3" Type="http://schemas.openxmlformats.org/officeDocument/2006/relationships/slideLayout" Target="../slideLayouts/slideLayout12.xml"/><Relationship Id="rId7" Type="http://schemas.openxmlformats.org/officeDocument/2006/relationships/oleObject" Target="../embeddings/oleObject50.bin"/><Relationship Id="rId12" Type="http://schemas.openxmlformats.org/officeDocument/2006/relationships/image" Target="../media/image71.emf"/><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image" Target="../media/image67.e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70.emf"/><Relationship Id="rId4" Type="http://schemas.openxmlformats.org/officeDocument/2006/relationships/notesSlide" Target="../notesSlides/notesSlide39.xml"/><Relationship Id="rId9" Type="http://schemas.openxmlformats.org/officeDocument/2006/relationships/oleObject" Target="../embeddings/oleObject51.bin"/><Relationship Id="rId14" Type="http://schemas.openxmlformats.org/officeDocument/2006/relationships/image" Target="../media/image72.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slideLayout" Target="../slideLayouts/slideLayout12.xml"/><Relationship Id="rId7" Type="http://schemas.openxmlformats.org/officeDocument/2006/relationships/oleObject" Target="../embeddings/oleObject55.bin"/><Relationship Id="rId2" Type="http://schemas.openxmlformats.org/officeDocument/2006/relationships/tags" Target="../tags/tag43.xml"/><Relationship Id="rId1" Type="http://schemas.openxmlformats.org/officeDocument/2006/relationships/vmlDrawing" Target="../drawings/vmlDrawing23.vml"/><Relationship Id="rId6" Type="http://schemas.openxmlformats.org/officeDocument/2006/relationships/image" Target="../media/image73.emf"/><Relationship Id="rId5" Type="http://schemas.openxmlformats.org/officeDocument/2006/relationships/oleObject" Target="../embeddings/oleObject54.bin"/><Relationship Id="rId4"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4.xml"/><Relationship Id="rId1" Type="http://schemas.openxmlformats.org/officeDocument/2006/relationships/vmlDrawing" Target="../drawings/vmlDrawing24.vml"/><Relationship Id="rId6" Type="http://schemas.openxmlformats.org/officeDocument/2006/relationships/image" Target="../media/image75.emf"/><Relationship Id="rId5" Type="http://schemas.openxmlformats.org/officeDocument/2006/relationships/oleObject" Target="../embeddings/oleObject56.bin"/><Relationship Id="rId4"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61.bin"/><Relationship Id="rId18" Type="http://schemas.openxmlformats.org/officeDocument/2006/relationships/image" Target="../media/image82.emf"/><Relationship Id="rId3" Type="http://schemas.openxmlformats.org/officeDocument/2006/relationships/slideLayout" Target="../slideLayouts/slideLayout12.xml"/><Relationship Id="rId7" Type="http://schemas.openxmlformats.org/officeDocument/2006/relationships/oleObject" Target="../embeddings/oleObject58.bin"/><Relationship Id="rId12" Type="http://schemas.openxmlformats.org/officeDocument/2006/relationships/image" Target="../media/image79.wmf"/><Relationship Id="rId17" Type="http://schemas.openxmlformats.org/officeDocument/2006/relationships/oleObject" Target="../embeddings/oleObject63.bin"/><Relationship Id="rId2" Type="http://schemas.openxmlformats.org/officeDocument/2006/relationships/tags" Target="../tags/tag45.xml"/><Relationship Id="rId16" Type="http://schemas.openxmlformats.org/officeDocument/2006/relationships/image" Target="../media/image81.wmf"/><Relationship Id="rId20" Type="http://schemas.openxmlformats.org/officeDocument/2006/relationships/image" Target="../media/image83.emf"/><Relationship Id="rId1" Type="http://schemas.openxmlformats.org/officeDocument/2006/relationships/vmlDrawing" Target="../drawings/vmlDrawing25.vml"/><Relationship Id="rId6" Type="http://schemas.openxmlformats.org/officeDocument/2006/relationships/image" Target="../media/image76.e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78.wmf"/><Relationship Id="rId19" Type="http://schemas.openxmlformats.org/officeDocument/2006/relationships/oleObject" Target="../embeddings/oleObject64.bin"/><Relationship Id="rId4" Type="http://schemas.openxmlformats.org/officeDocument/2006/relationships/notesSlide" Target="../notesSlides/notesSlide45.xml"/><Relationship Id="rId9" Type="http://schemas.openxmlformats.org/officeDocument/2006/relationships/oleObject" Target="../embeddings/oleObject59.bin"/><Relationship Id="rId14" Type="http://schemas.openxmlformats.org/officeDocument/2006/relationships/image" Target="../media/image80.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tags" Target="../tags/tag48.xml"/><Relationship Id="rId4" Type="http://schemas.openxmlformats.org/officeDocument/2006/relationships/image" Target="../media/image84.png"/></Relationships>
</file>

<file path=ppt/slides/_rels/slide58.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slideLayout" Target="../slideLayouts/slideLayout12.xml"/><Relationship Id="rId7" Type="http://schemas.openxmlformats.org/officeDocument/2006/relationships/oleObject" Target="../embeddings/oleObject66.bin"/><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image" Target="../media/image85.wmf"/><Relationship Id="rId5" Type="http://schemas.openxmlformats.org/officeDocument/2006/relationships/oleObject" Target="../embeddings/oleObject65.bin"/><Relationship Id="rId10" Type="http://schemas.openxmlformats.org/officeDocument/2006/relationships/image" Target="../media/image87.wmf"/><Relationship Id="rId4" Type="http://schemas.openxmlformats.org/officeDocument/2006/relationships/notesSlide" Target="../notesSlides/notesSlide49.xml"/><Relationship Id="rId9" Type="http://schemas.openxmlformats.org/officeDocument/2006/relationships/oleObject" Target="../embeddings/oleObject67.bin"/></Relationships>
</file>

<file path=ppt/slides/_rels/slide59.x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oleObject" Target="../embeddings/oleObject72.bin"/><Relationship Id="rId3" Type="http://schemas.openxmlformats.org/officeDocument/2006/relationships/slideLayout" Target="../slideLayouts/slideLayout12.xml"/><Relationship Id="rId7" Type="http://schemas.openxmlformats.org/officeDocument/2006/relationships/oleObject" Target="../embeddings/oleObject69.bin"/><Relationship Id="rId12" Type="http://schemas.openxmlformats.org/officeDocument/2006/relationships/image" Target="../media/image91.emf"/><Relationship Id="rId2" Type="http://schemas.openxmlformats.org/officeDocument/2006/relationships/tags" Target="../tags/tag50.xml"/><Relationship Id="rId1" Type="http://schemas.openxmlformats.org/officeDocument/2006/relationships/vmlDrawing" Target="../drawings/vmlDrawing27.vml"/><Relationship Id="rId6" Type="http://schemas.openxmlformats.org/officeDocument/2006/relationships/image" Target="../media/image88.e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90.emf"/><Relationship Id="rId4" Type="http://schemas.openxmlformats.org/officeDocument/2006/relationships/notesSlide" Target="../notesSlides/notesSlide50.xml"/><Relationship Id="rId9" Type="http://schemas.openxmlformats.org/officeDocument/2006/relationships/oleObject" Target="../embeddings/oleObject70.bin"/><Relationship Id="rId14" Type="http://schemas.openxmlformats.org/officeDocument/2006/relationships/image" Target="../media/image92.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94.wmf"/><Relationship Id="rId2" Type="http://schemas.openxmlformats.org/officeDocument/2006/relationships/tags" Target="../tags/tag51.xml"/><Relationship Id="rId1" Type="http://schemas.openxmlformats.org/officeDocument/2006/relationships/vmlDrawing" Target="../drawings/vmlDrawing28.vml"/><Relationship Id="rId6" Type="http://schemas.openxmlformats.org/officeDocument/2006/relationships/image" Target="../media/image93.wmf"/><Relationship Id="rId5" Type="http://schemas.openxmlformats.org/officeDocument/2006/relationships/oleObject" Target="../embeddings/oleObject73.bin"/><Relationship Id="rId4"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8" Type="http://schemas.openxmlformats.org/officeDocument/2006/relationships/image" Target="../media/image96.emf"/><Relationship Id="rId13" Type="http://schemas.openxmlformats.org/officeDocument/2006/relationships/oleObject" Target="../embeddings/oleObject78.bin"/><Relationship Id="rId18" Type="http://schemas.openxmlformats.org/officeDocument/2006/relationships/image" Target="../media/image101.emf"/><Relationship Id="rId26" Type="http://schemas.openxmlformats.org/officeDocument/2006/relationships/image" Target="../media/image105.emf"/><Relationship Id="rId3" Type="http://schemas.openxmlformats.org/officeDocument/2006/relationships/slideLayout" Target="../slideLayouts/slideLayout12.xml"/><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98.emf"/><Relationship Id="rId17" Type="http://schemas.openxmlformats.org/officeDocument/2006/relationships/oleObject" Target="../embeddings/oleObject80.bin"/><Relationship Id="rId25" Type="http://schemas.openxmlformats.org/officeDocument/2006/relationships/oleObject" Target="../embeddings/oleObject84.bin"/><Relationship Id="rId2" Type="http://schemas.openxmlformats.org/officeDocument/2006/relationships/tags" Target="../tags/tag52.xml"/><Relationship Id="rId16" Type="http://schemas.openxmlformats.org/officeDocument/2006/relationships/image" Target="../media/image100.emf"/><Relationship Id="rId20" Type="http://schemas.openxmlformats.org/officeDocument/2006/relationships/image" Target="../media/image102.emf"/><Relationship Id="rId29" Type="http://schemas.openxmlformats.org/officeDocument/2006/relationships/oleObject" Target="../embeddings/oleObject86.bin"/><Relationship Id="rId1" Type="http://schemas.openxmlformats.org/officeDocument/2006/relationships/vmlDrawing" Target="../drawings/vmlDrawing29.vml"/><Relationship Id="rId6" Type="http://schemas.openxmlformats.org/officeDocument/2006/relationships/image" Target="../media/image95.wmf"/><Relationship Id="rId11" Type="http://schemas.openxmlformats.org/officeDocument/2006/relationships/oleObject" Target="../embeddings/oleObject77.bin"/><Relationship Id="rId24" Type="http://schemas.openxmlformats.org/officeDocument/2006/relationships/image" Target="../media/image104.emf"/><Relationship Id="rId32" Type="http://schemas.openxmlformats.org/officeDocument/2006/relationships/image" Target="../media/image108.emf"/><Relationship Id="rId5" Type="http://schemas.openxmlformats.org/officeDocument/2006/relationships/oleObject" Target="../embeddings/oleObject74.bin"/><Relationship Id="rId15" Type="http://schemas.openxmlformats.org/officeDocument/2006/relationships/oleObject" Target="../embeddings/oleObject79.bin"/><Relationship Id="rId23" Type="http://schemas.openxmlformats.org/officeDocument/2006/relationships/oleObject" Target="../embeddings/oleObject83.bin"/><Relationship Id="rId28" Type="http://schemas.openxmlformats.org/officeDocument/2006/relationships/image" Target="../media/image106.emf"/><Relationship Id="rId10" Type="http://schemas.openxmlformats.org/officeDocument/2006/relationships/image" Target="../media/image97.emf"/><Relationship Id="rId19" Type="http://schemas.openxmlformats.org/officeDocument/2006/relationships/oleObject" Target="../embeddings/oleObject81.bin"/><Relationship Id="rId31" Type="http://schemas.openxmlformats.org/officeDocument/2006/relationships/oleObject" Target="../embeddings/oleObject87.bin"/><Relationship Id="rId4" Type="http://schemas.openxmlformats.org/officeDocument/2006/relationships/notesSlide" Target="../notesSlides/notesSlide52.xml"/><Relationship Id="rId9" Type="http://schemas.openxmlformats.org/officeDocument/2006/relationships/oleObject" Target="../embeddings/oleObject76.bin"/><Relationship Id="rId14" Type="http://schemas.openxmlformats.org/officeDocument/2006/relationships/image" Target="../media/image99.emf"/><Relationship Id="rId22" Type="http://schemas.openxmlformats.org/officeDocument/2006/relationships/image" Target="../media/image103.emf"/><Relationship Id="rId27" Type="http://schemas.openxmlformats.org/officeDocument/2006/relationships/oleObject" Target="../embeddings/oleObject85.bin"/><Relationship Id="rId30" Type="http://schemas.openxmlformats.org/officeDocument/2006/relationships/image" Target="../media/image107.emf"/></Relationships>
</file>

<file path=ppt/slides/_rels/slide62.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oleObject" Target="../embeddings/oleObject92.bin"/><Relationship Id="rId18" Type="http://schemas.openxmlformats.org/officeDocument/2006/relationships/image" Target="../media/image115.emf"/><Relationship Id="rId3" Type="http://schemas.openxmlformats.org/officeDocument/2006/relationships/slideLayout" Target="../slideLayouts/slideLayout12.xml"/><Relationship Id="rId7" Type="http://schemas.openxmlformats.org/officeDocument/2006/relationships/oleObject" Target="../embeddings/oleObject89.bin"/><Relationship Id="rId12" Type="http://schemas.openxmlformats.org/officeDocument/2006/relationships/image" Target="../media/image112.emf"/><Relationship Id="rId17" Type="http://schemas.openxmlformats.org/officeDocument/2006/relationships/oleObject" Target="../embeddings/oleObject94.bin"/><Relationship Id="rId2" Type="http://schemas.openxmlformats.org/officeDocument/2006/relationships/tags" Target="../tags/tag53.xml"/><Relationship Id="rId16" Type="http://schemas.openxmlformats.org/officeDocument/2006/relationships/image" Target="../media/image114.emf"/><Relationship Id="rId20" Type="http://schemas.openxmlformats.org/officeDocument/2006/relationships/image" Target="../media/image116.emf"/><Relationship Id="rId1" Type="http://schemas.openxmlformats.org/officeDocument/2006/relationships/vmlDrawing" Target="../drawings/vmlDrawing30.vml"/><Relationship Id="rId6" Type="http://schemas.openxmlformats.org/officeDocument/2006/relationships/image" Target="../media/image109.e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111.emf"/><Relationship Id="rId19" Type="http://schemas.openxmlformats.org/officeDocument/2006/relationships/oleObject" Target="../embeddings/oleObject95.bin"/><Relationship Id="rId4" Type="http://schemas.openxmlformats.org/officeDocument/2006/relationships/notesSlide" Target="../notesSlides/notesSlide53.xml"/><Relationship Id="rId9" Type="http://schemas.openxmlformats.org/officeDocument/2006/relationships/oleObject" Target="../embeddings/oleObject90.bin"/><Relationship Id="rId14" Type="http://schemas.openxmlformats.org/officeDocument/2006/relationships/image" Target="../media/image11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00.bin"/><Relationship Id="rId3" Type="http://schemas.openxmlformats.org/officeDocument/2006/relationships/slideLayout" Target="../slideLayouts/slideLayout12.xml"/><Relationship Id="rId7" Type="http://schemas.openxmlformats.org/officeDocument/2006/relationships/oleObject" Target="../embeddings/oleObject97.bin"/><Relationship Id="rId12" Type="http://schemas.openxmlformats.org/officeDocument/2006/relationships/image" Target="../media/image120.wmf"/><Relationship Id="rId2" Type="http://schemas.openxmlformats.org/officeDocument/2006/relationships/tags" Target="../tags/tag54.xml"/><Relationship Id="rId16" Type="http://schemas.openxmlformats.org/officeDocument/2006/relationships/image" Target="../media/image122.wmf"/><Relationship Id="rId1" Type="http://schemas.openxmlformats.org/officeDocument/2006/relationships/vmlDrawing" Target="../drawings/vmlDrawing31.vml"/><Relationship Id="rId6" Type="http://schemas.openxmlformats.org/officeDocument/2006/relationships/image" Target="../media/image117.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119.wmf"/><Relationship Id="rId4" Type="http://schemas.openxmlformats.org/officeDocument/2006/relationships/notesSlide" Target="../notesSlides/notesSlide54.xml"/><Relationship Id="rId9" Type="http://schemas.openxmlformats.org/officeDocument/2006/relationships/oleObject" Target="../embeddings/oleObject98.bin"/><Relationship Id="rId14" Type="http://schemas.openxmlformats.org/officeDocument/2006/relationships/image" Target="../media/image121.wmf"/></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5.xml"/><Relationship Id="rId1" Type="http://schemas.openxmlformats.org/officeDocument/2006/relationships/vmlDrawing" Target="../drawings/vmlDrawing32.vml"/><Relationship Id="rId6" Type="http://schemas.openxmlformats.org/officeDocument/2006/relationships/image" Target="../media/image123.wmf"/><Relationship Id="rId5" Type="http://schemas.openxmlformats.org/officeDocument/2006/relationships/oleObject" Target="../embeddings/oleObject102.bin"/><Relationship Id="rId4"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slideLayout" Target="../slideLayouts/slideLayout12.xml"/><Relationship Id="rId7" Type="http://schemas.openxmlformats.org/officeDocument/2006/relationships/oleObject" Target="../embeddings/oleObject104.bin"/><Relationship Id="rId2" Type="http://schemas.openxmlformats.org/officeDocument/2006/relationships/tags" Target="../tags/tag56.xml"/><Relationship Id="rId1" Type="http://schemas.openxmlformats.org/officeDocument/2006/relationships/vmlDrawing" Target="../drawings/vmlDrawing33.vml"/><Relationship Id="rId6" Type="http://schemas.openxmlformats.org/officeDocument/2006/relationships/image" Target="../media/image124.emf"/><Relationship Id="rId5" Type="http://schemas.openxmlformats.org/officeDocument/2006/relationships/oleObject" Target="../embeddings/oleObject103.bin"/><Relationship Id="rId4" Type="http://schemas.openxmlformats.org/officeDocument/2006/relationships/notesSlide" Target="../notesSlides/notesSlide56.xml"/></Relationships>
</file>

<file path=ppt/slides/_rels/slide67.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slideLayout" Target="../slideLayouts/slideLayout12.xml"/><Relationship Id="rId7" Type="http://schemas.openxmlformats.org/officeDocument/2006/relationships/oleObject" Target="../embeddings/oleObject106.bin"/><Relationship Id="rId12" Type="http://schemas.openxmlformats.org/officeDocument/2006/relationships/image" Target="../media/image129.emf"/><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126.e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28.emf"/><Relationship Id="rId4" Type="http://schemas.openxmlformats.org/officeDocument/2006/relationships/notesSlide" Target="../notesSlides/notesSlide57.xml"/><Relationship Id="rId9" Type="http://schemas.openxmlformats.org/officeDocument/2006/relationships/oleObject" Target="../embeddings/oleObject107.bin"/></Relationships>
</file>

<file path=ppt/slides/_rels/slide68.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slideLayout" Target="../slideLayouts/slideLayout12.xml"/><Relationship Id="rId7" Type="http://schemas.openxmlformats.org/officeDocument/2006/relationships/oleObject" Target="../embeddings/oleObject110.bin"/><Relationship Id="rId2" Type="http://schemas.openxmlformats.org/officeDocument/2006/relationships/tags" Target="../tags/tag58.xml"/><Relationship Id="rId1" Type="http://schemas.openxmlformats.org/officeDocument/2006/relationships/vmlDrawing" Target="../drawings/vmlDrawing35.vml"/><Relationship Id="rId6" Type="http://schemas.openxmlformats.org/officeDocument/2006/relationships/image" Target="../media/image130.wmf"/><Relationship Id="rId5" Type="http://schemas.openxmlformats.org/officeDocument/2006/relationships/oleObject" Target="../embeddings/oleObject109.bin"/><Relationship Id="rId4" Type="http://schemas.openxmlformats.org/officeDocument/2006/relationships/notesSlide" Target="../notesSlides/notesSlide5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9.xml"/><Relationship Id="rId1" Type="http://schemas.openxmlformats.org/officeDocument/2006/relationships/vmlDrawing" Target="../drawings/vmlDrawing36.vml"/><Relationship Id="rId6" Type="http://schemas.openxmlformats.org/officeDocument/2006/relationships/image" Target="../media/image132.wmf"/><Relationship Id="rId5" Type="http://schemas.openxmlformats.org/officeDocument/2006/relationships/oleObject" Target="../embeddings/oleObject111.bin"/><Relationship Id="rId4"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slideLayout" Target="../slideLayouts/slideLayout12.xml"/><Relationship Id="rId7" Type="http://schemas.openxmlformats.org/officeDocument/2006/relationships/image" Target="../media/image135.png"/><Relationship Id="rId2" Type="http://schemas.openxmlformats.org/officeDocument/2006/relationships/tags" Target="../tags/tag60.xml"/><Relationship Id="rId1" Type="http://schemas.openxmlformats.org/officeDocument/2006/relationships/vmlDrawing" Target="../drawings/vmlDrawing37.vml"/><Relationship Id="rId6" Type="http://schemas.openxmlformats.org/officeDocument/2006/relationships/image" Target="../media/image133.wmf"/><Relationship Id="rId5" Type="http://schemas.openxmlformats.org/officeDocument/2006/relationships/oleObject" Target="../embeddings/oleObject112.bin"/><Relationship Id="rId4" Type="http://schemas.openxmlformats.org/officeDocument/2006/relationships/notesSlide" Target="../notesSlides/notesSlide60.xml"/><Relationship Id="rId9" Type="http://schemas.openxmlformats.org/officeDocument/2006/relationships/image" Target="../media/image134.wmf"/></Relationships>
</file>

<file path=ppt/slides/_rels/slide71.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slideLayout" Target="../slideLayouts/slideLayout12.xml"/><Relationship Id="rId7" Type="http://schemas.openxmlformats.org/officeDocument/2006/relationships/oleObject" Target="../embeddings/oleObject115.bin"/><Relationship Id="rId12" Type="http://schemas.openxmlformats.org/officeDocument/2006/relationships/image" Target="../media/image139.wmf"/><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136.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38.wmf"/><Relationship Id="rId4" Type="http://schemas.openxmlformats.org/officeDocument/2006/relationships/notesSlide" Target="../notesSlides/notesSlide61.xml"/><Relationship Id="rId9" Type="http://schemas.openxmlformats.org/officeDocument/2006/relationships/oleObject" Target="../embeddings/oleObject116.bin"/></Relationships>
</file>

<file path=ppt/slides/_rels/slide72.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slideLayout" Target="../slideLayouts/slideLayout12.xml"/><Relationship Id="rId7" Type="http://schemas.openxmlformats.org/officeDocument/2006/relationships/oleObject" Target="../embeddings/oleObject119.bin"/><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140.wmf"/><Relationship Id="rId11" Type="http://schemas.openxmlformats.org/officeDocument/2006/relationships/image" Target="../media/image143.png"/><Relationship Id="rId5" Type="http://schemas.openxmlformats.org/officeDocument/2006/relationships/oleObject" Target="../embeddings/oleObject118.bin"/><Relationship Id="rId10" Type="http://schemas.openxmlformats.org/officeDocument/2006/relationships/image" Target="../media/image142.emf"/><Relationship Id="rId4" Type="http://schemas.openxmlformats.org/officeDocument/2006/relationships/notesSlide" Target="../notesSlides/notesSlide62.xml"/><Relationship Id="rId9" Type="http://schemas.openxmlformats.org/officeDocument/2006/relationships/oleObject" Target="../embeddings/oleObject120.bin"/></Relationships>
</file>

<file path=ppt/slides/_rels/slide73.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slideLayout" Target="../slideLayouts/slideLayout12.xml"/><Relationship Id="rId7" Type="http://schemas.openxmlformats.org/officeDocument/2006/relationships/oleObject" Target="../embeddings/oleObject122.bin"/><Relationship Id="rId2" Type="http://schemas.openxmlformats.org/officeDocument/2006/relationships/tags" Target="../tags/tag63.xml"/><Relationship Id="rId1" Type="http://schemas.openxmlformats.org/officeDocument/2006/relationships/vmlDrawing" Target="../drawings/vmlDrawing40.vml"/><Relationship Id="rId6" Type="http://schemas.openxmlformats.org/officeDocument/2006/relationships/image" Target="../media/image144.wmf"/><Relationship Id="rId5" Type="http://schemas.openxmlformats.org/officeDocument/2006/relationships/oleObject" Target="../embeddings/oleObject121.bin"/><Relationship Id="rId10" Type="http://schemas.openxmlformats.org/officeDocument/2006/relationships/image" Target="../media/image146.wmf"/><Relationship Id="rId4" Type="http://schemas.openxmlformats.org/officeDocument/2006/relationships/notesSlide" Target="../notesSlides/notesSlide63.xml"/><Relationship Id="rId9" Type="http://schemas.openxmlformats.org/officeDocument/2006/relationships/oleObject" Target="../embeddings/oleObject123.bin"/></Relationships>
</file>

<file path=ppt/slides/_rels/slide74.x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oleObject" Target="../embeddings/oleObject128.bin"/><Relationship Id="rId3" Type="http://schemas.openxmlformats.org/officeDocument/2006/relationships/slideLayout" Target="../slideLayouts/slideLayout12.xml"/><Relationship Id="rId7" Type="http://schemas.openxmlformats.org/officeDocument/2006/relationships/oleObject" Target="../embeddings/oleObject125.bin"/><Relationship Id="rId12" Type="http://schemas.openxmlformats.org/officeDocument/2006/relationships/image" Target="../media/image150.wmf"/><Relationship Id="rId2" Type="http://schemas.openxmlformats.org/officeDocument/2006/relationships/tags" Target="../tags/tag64.xml"/><Relationship Id="rId1" Type="http://schemas.openxmlformats.org/officeDocument/2006/relationships/vmlDrawing" Target="../drawings/vmlDrawing41.vml"/><Relationship Id="rId6" Type="http://schemas.openxmlformats.org/officeDocument/2006/relationships/image" Target="../media/image147.e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49.wmf"/><Relationship Id="rId4" Type="http://schemas.openxmlformats.org/officeDocument/2006/relationships/notesSlide" Target="../notesSlides/notesSlide64.xml"/><Relationship Id="rId9" Type="http://schemas.openxmlformats.org/officeDocument/2006/relationships/oleObject" Target="../embeddings/oleObject126.bin"/><Relationship Id="rId14" Type="http://schemas.openxmlformats.org/officeDocument/2006/relationships/image" Target="../media/image151.wmf"/></Relationships>
</file>

<file path=ppt/slides/_rels/slide75.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slideLayout" Target="../slideLayouts/slideLayout12.xml"/><Relationship Id="rId7" Type="http://schemas.openxmlformats.org/officeDocument/2006/relationships/oleObject" Target="../embeddings/oleObject130.bin"/><Relationship Id="rId2" Type="http://schemas.openxmlformats.org/officeDocument/2006/relationships/tags" Target="../tags/tag65.xml"/><Relationship Id="rId1" Type="http://schemas.openxmlformats.org/officeDocument/2006/relationships/vmlDrawing" Target="../drawings/vmlDrawing42.vml"/><Relationship Id="rId6" Type="http://schemas.openxmlformats.org/officeDocument/2006/relationships/image" Target="../media/image152.wmf"/><Relationship Id="rId5" Type="http://schemas.openxmlformats.org/officeDocument/2006/relationships/oleObject" Target="../embeddings/oleObject129.bin"/><Relationship Id="rId10" Type="http://schemas.openxmlformats.org/officeDocument/2006/relationships/image" Target="../media/image154.wmf"/><Relationship Id="rId4" Type="http://schemas.openxmlformats.org/officeDocument/2006/relationships/notesSlide" Target="../notesSlides/notesSlide65.xml"/><Relationship Id="rId9" Type="http://schemas.openxmlformats.org/officeDocument/2006/relationships/oleObject" Target="../embeddings/oleObject131.bin"/></Relationships>
</file>

<file path=ppt/slides/_rels/slide76.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slideLayout" Target="../slideLayouts/slideLayout12.xml"/><Relationship Id="rId7" Type="http://schemas.openxmlformats.org/officeDocument/2006/relationships/oleObject" Target="../embeddings/oleObject133.bin"/><Relationship Id="rId2" Type="http://schemas.openxmlformats.org/officeDocument/2006/relationships/tags" Target="../tags/tag66.xml"/><Relationship Id="rId1" Type="http://schemas.openxmlformats.org/officeDocument/2006/relationships/vmlDrawing" Target="../drawings/vmlDrawing43.vml"/><Relationship Id="rId6" Type="http://schemas.openxmlformats.org/officeDocument/2006/relationships/image" Target="../media/image153.wmf"/><Relationship Id="rId5" Type="http://schemas.openxmlformats.org/officeDocument/2006/relationships/oleObject" Target="../embeddings/oleObject132.bin"/><Relationship Id="rId10" Type="http://schemas.openxmlformats.org/officeDocument/2006/relationships/image" Target="../media/image156.emf"/><Relationship Id="rId4" Type="http://schemas.openxmlformats.org/officeDocument/2006/relationships/notesSlide" Target="../notesSlides/notesSlide66.xml"/><Relationship Id="rId9" Type="http://schemas.openxmlformats.org/officeDocument/2006/relationships/oleObject" Target="../embeddings/oleObject134.bin"/></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7.xml"/><Relationship Id="rId1" Type="http://schemas.openxmlformats.org/officeDocument/2006/relationships/vmlDrawing" Target="../drawings/vmlDrawing44.vml"/><Relationship Id="rId6" Type="http://schemas.openxmlformats.org/officeDocument/2006/relationships/image" Target="../media/image157.emf"/><Relationship Id="rId5" Type="http://schemas.openxmlformats.org/officeDocument/2006/relationships/oleObject" Target="../embeddings/oleObject135.bin"/><Relationship Id="rId4" Type="http://schemas.openxmlformats.org/officeDocument/2006/relationships/notesSlide" Target="../notesSlides/notesSlide67.xml"/></Relationships>
</file>

<file path=ppt/slides/_rels/slide78.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40.bin"/><Relationship Id="rId18" Type="http://schemas.openxmlformats.org/officeDocument/2006/relationships/image" Target="../media/image164.wmf"/><Relationship Id="rId3" Type="http://schemas.openxmlformats.org/officeDocument/2006/relationships/slideLayout" Target="../slideLayouts/slideLayout12.xml"/><Relationship Id="rId7" Type="http://schemas.openxmlformats.org/officeDocument/2006/relationships/oleObject" Target="../embeddings/oleObject137.bin"/><Relationship Id="rId12" Type="http://schemas.openxmlformats.org/officeDocument/2006/relationships/image" Target="../media/image161.wmf"/><Relationship Id="rId17" Type="http://schemas.openxmlformats.org/officeDocument/2006/relationships/oleObject" Target="../embeddings/oleObject142.bin"/><Relationship Id="rId2" Type="http://schemas.openxmlformats.org/officeDocument/2006/relationships/tags" Target="../tags/tag68.xml"/><Relationship Id="rId16" Type="http://schemas.openxmlformats.org/officeDocument/2006/relationships/image" Target="../media/image163.wmf"/><Relationship Id="rId1" Type="http://schemas.openxmlformats.org/officeDocument/2006/relationships/vmlDrawing" Target="../drawings/vmlDrawing45.vml"/><Relationship Id="rId6" Type="http://schemas.openxmlformats.org/officeDocument/2006/relationships/image" Target="../media/image158.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60.wmf"/><Relationship Id="rId4" Type="http://schemas.openxmlformats.org/officeDocument/2006/relationships/notesSlide" Target="../notesSlides/notesSlide68.xml"/><Relationship Id="rId9" Type="http://schemas.openxmlformats.org/officeDocument/2006/relationships/oleObject" Target="../embeddings/oleObject138.bin"/><Relationship Id="rId14" Type="http://schemas.openxmlformats.org/officeDocument/2006/relationships/image" Target="../media/image162.wmf"/></Relationships>
</file>

<file path=ppt/slides/_rels/slide79.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47.bin"/><Relationship Id="rId18" Type="http://schemas.openxmlformats.org/officeDocument/2006/relationships/image" Target="../media/image161.wmf"/><Relationship Id="rId3" Type="http://schemas.openxmlformats.org/officeDocument/2006/relationships/slideLayout" Target="../slideLayouts/slideLayout12.xml"/><Relationship Id="rId7" Type="http://schemas.openxmlformats.org/officeDocument/2006/relationships/oleObject" Target="../embeddings/oleObject144.bin"/><Relationship Id="rId12" Type="http://schemas.openxmlformats.org/officeDocument/2006/relationships/image" Target="../media/image168.wmf"/><Relationship Id="rId17" Type="http://schemas.openxmlformats.org/officeDocument/2006/relationships/oleObject" Target="../embeddings/oleObject149.bin"/><Relationship Id="rId2" Type="http://schemas.openxmlformats.org/officeDocument/2006/relationships/tags" Target="../tags/tag69.xml"/><Relationship Id="rId16" Type="http://schemas.openxmlformats.org/officeDocument/2006/relationships/image" Target="../media/image170.wmf"/><Relationship Id="rId1" Type="http://schemas.openxmlformats.org/officeDocument/2006/relationships/vmlDrawing" Target="../drawings/vmlDrawing46.vml"/><Relationship Id="rId6" Type="http://schemas.openxmlformats.org/officeDocument/2006/relationships/image" Target="../media/image165.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167.wmf"/><Relationship Id="rId4" Type="http://schemas.openxmlformats.org/officeDocument/2006/relationships/notesSlide" Target="../notesSlides/notesSlide69.xml"/><Relationship Id="rId9" Type="http://schemas.openxmlformats.org/officeDocument/2006/relationships/oleObject" Target="../embeddings/oleObject145.bin"/><Relationship Id="rId14" Type="http://schemas.openxmlformats.org/officeDocument/2006/relationships/image" Target="../media/image169.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54.bin"/><Relationship Id="rId18" Type="http://schemas.openxmlformats.org/officeDocument/2006/relationships/image" Target="../media/image177.wmf"/><Relationship Id="rId3" Type="http://schemas.openxmlformats.org/officeDocument/2006/relationships/slideLayout" Target="../slideLayouts/slideLayout12.xml"/><Relationship Id="rId7" Type="http://schemas.openxmlformats.org/officeDocument/2006/relationships/oleObject" Target="../embeddings/oleObject151.bin"/><Relationship Id="rId12" Type="http://schemas.openxmlformats.org/officeDocument/2006/relationships/image" Target="../media/image174.wmf"/><Relationship Id="rId17" Type="http://schemas.openxmlformats.org/officeDocument/2006/relationships/oleObject" Target="../embeddings/oleObject156.bin"/><Relationship Id="rId2" Type="http://schemas.openxmlformats.org/officeDocument/2006/relationships/tags" Target="../tags/tag70.xml"/><Relationship Id="rId16" Type="http://schemas.openxmlformats.org/officeDocument/2006/relationships/image" Target="../media/image176.wmf"/><Relationship Id="rId20" Type="http://schemas.openxmlformats.org/officeDocument/2006/relationships/image" Target="../media/image178.wmf"/><Relationship Id="rId1" Type="http://schemas.openxmlformats.org/officeDocument/2006/relationships/vmlDrawing" Target="../drawings/vmlDrawing47.vml"/><Relationship Id="rId6" Type="http://schemas.openxmlformats.org/officeDocument/2006/relationships/image" Target="../media/image171.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73.wmf"/><Relationship Id="rId19" Type="http://schemas.openxmlformats.org/officeDocument/2006/relationships/oleObject" Target="../embeddings/oleObject157.bin"/><Relationship Id="rId4" Type="http://schemas.openxmlformats.org/officeDocument/2006/relationships/notesSlide" Target="../notesSlides/notesSlide70.xml"/><Relationship Id="rId9" Type="http://schemas.openxmlformats.org/officeDocument/2006/relationships/oleObject" Target="../embeddings/oleObject152.bin"/><Relationship Id="rId14" Type="http://schemas.openxmlformats.org/officeDocument/2006/relationships/image" Target="../media/image175.w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2.xml"/><Relationship Id="rId1" Type="http://schemas.openxmlformats.org/officeDocument/2006/relationships/tags" Target="../tags/tag71.xml"/><Relationship Id="rId4" Type="http://schemas.openxmlformats.org/officeDocument/2006/relationships/image" Target="../media/image179.png"/></Relationships>
</file>

<file path=ppt/slides/_rels/slide82.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slideLayout" Target="../slideLayouts/slideLayout12.xml"/><Relationship Id="rId7" Type="http://schemas.openxmlformats.org/officeDocument/2006/relationships/oleObject" Target="../embeddings/oleObject159.bin"/><Relationship Id="rId2" Type="http://schemas.openxmlformats.org/officeDocument/2006/relationships/tags" Target="../tags/tag72.xml"/><Relationship Id="rId1" Type="http://schemas.openxmlformats.org/officeDocument/2006/relationships/vmlDrawing" Target="../drawings/vmlDrawing48.vml"/><Relationship Id="rId6" Type="http://schemas.openxmlformats.org/officeDocument/2006/relationships/image" Target="../media/image180.wmf"/><Relationship Id="rId5" Type="http://schemas.openxmlformats.org/officeDocument/2006/relationships/oleObject" Target="../embeddings/oleObject158.bin"/><Relationship Id="rId4" Type="http://schemas.openxmlformats.org/officeDocument/2006/relationships/notesSlide" Target="../notesSlides/notesSlide7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slideLayout" Target="../slideLayouts/slideLayout12.xml"/><Relationship Id="rId7" Type="http://schemas.openxmlformats.org/officeDocument/2006/relationships/image" Target="../media/image182.wmf"/><Relationship Id="rId2" Type="http://schemas.openxmlformats.org/officeDocument/2006/relationships/tags" Target="../tags/tag74.xml"/><Relationship Id="rId1" Type="http://schemas.openxmlformats.org/officeDocument/2006/relationships/vmlDrawing" Target="../drawings/vmlDrawing49.vml"/><Relationship Id="rId6" Type="http://schemas.openxmlformats.org/officeDocument/2006/relationships/oleObject" Target="../embeddings/oleObject160.bin"/><Relationship Id="rId5" Type="http://schemas.openxmlformats.org/officeDocument/2006/relationships/image" Target="../media/image184.png"/><Relationship Id="rId4" Type="http://schemas.openxmlformats.org/officeDocument/2006/relationships/notesSlide" Target="../notesSlides/notesSlide74.xml"/><Relationship Id="rId9" Type="http://schemas.openxmlformats.org/officeDocument/2006/relationships/image" Target="../media/image183.wmf"/></Relationships>
</file>

<file path=ppt/slides/_rels/slide85.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slideLayout" Target="../slideLayouts/slideLayout12.xml"/><Relationship Id="rId7" Type="http://schemas.openxmlformats.org/officeDocument/2006/relationships/oleObject" Target="../embeddings/oleObject162.bin"/><Relationship Id="rId12" Type="http://schemas.openxmlformats.org/officeDocument/2006/relationships/image" Target="../media/image190.png"/><Relationship Id="rId2" Type="http://schemas.openxmlformats.org/officeDocument/2006/relationships/tags" Target="../tags/tag75.xml"/><Relationship Id="rId1" Type="http://schemas.openxmlformats.org/officeDocument/2006/relationships/vmlDrawing" Target="../drawings/vmlDrawing50.vml"/><Relationship Id="rId6" Type="http://schemas.openxmlformats.org/officeDocument/2006/relationships/image" Target="../media/image188.png"/><Relationship Id="rId11" Type="http://schemas.openxmlformats.org/officeDocument/2006/relationships/image" Target="../media/image186.wmf"/><Relationship Id="rId5" Type="http://schemas.openxmlformats.org/officeDocument/2006/relationships/image" Target="../media/image187.png"/><Relationship Id="rId10" Type="http://schemas.openxmlformats.org/officeDocument/2006/relationships/oleObject" Target="../embeddings/oleObject163.bin"/><Relationship Id="rId4" Type="http://schemas.openxmlformats.org/officeDocument/2006/relationships/notesSlide" Target="../notesSlides/notesSlide75.xml"/><Relationship Id="rId9" Type="http://schemas.openxmlformats.org/officeDocument/2006/relationships/image" Target="../media/image189.png"/></Relationships>
</file>

<file path=ppt/slides/_rels/slide86.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slideLayout" Target="../slideLayouts/slideLayout12.xml"/><Relationship Id="rId7" Type="http://schemas.openxmlformats.org/officeDocument/2006/relationships/oleObject" Target="../embeddings/oleObject165.bin"/><Relationship Id="rId2" Type="http://schemas.openxmlformats.org/officeDocument/2006/relationships/tags" Target="../tags/tag76.xml"/><Relationship Id="rId1" Type="http://schemas.openxmlformats.org/officeDocument/2006/relationships/vmlDrawing" Target="../drawings/vmlDrawing51.vml"/><Relationship Id="rId6" Type="http://schemas.openxmlformats.org/officeDocument/2006/relationships/image" Target="../media/image191.wmf"/><Relationship Id="rId5" Type="http://schemas.openxmlformats.org/officeDocument/2006/relationships/oleObject" Target="../embeddings/oleObject164.bin"/><Relationship Id="rId10" Type="http://schemas.openxmlformats.org/officeDocument/2006/relationships/image" Target="../media/image193.wmf"/><Relationship Id="rId4" Type="http://schemas.openxmlformats.org/officeDocument/2006/relationships/notesSlide" Target="../notesSlides/notesSlide76.xml"/><Relationship Id="rId9" Type="http://schemas.openxmlformats.org/officeDocument/2006/relationships/oleObject" Target="../embeddings/oleObject166.bin"/></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94.emf"/><Relationship Id="rId2" Type="http://schemas.openxmlformats.org/officeDocument/2006/relationships/tags" Target="../tags/tag77.xml"/><Relationship Id="rId1" Type="http://schemas.openxmlformats.org/officeDocument/2006/relationships/vmlDrawing" Target="../drawings/vmlDrawing52.vml"/><Relationship Id="rId6" Type="http://schemas.openxmlformats.org/officeDocument/2006/relationships/oleObject" Target="../embeddings/oleObject167.bin"/><Relationship Id="rId5" Type="http://schemas.openxmlformats.org/officeDocument/2006/relationships/image" Target="../media/image195.png"/><Relationship Id="rId4" Type="http://schemas.openxmlformats.org/officeDocument/2006/relationships/notesSlide" Target="../notesSlides/notesSlide7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8.xml"/><Relationship Id="rId1" Type="http://schemas.openxmlformats.org/officeDocument/2006/relationships/vmlDrawing" Target="../drawings/vmlDrawing53.vml"/><Relationship Id="rId6" Type="http://schemas.openxmlformats.org/officeDocument/2006/relationships/image" Target="../media/image196.emf"/><Relationship Id="rId5" Type="http://schemas.openxmlformats.org/officeDocument/2006/relationships/oleObject" Target="../embeddings/oleObject168.bin"/><Relationship Id="rId4" Type="http://schemas.openxmlformats.org/officeDocument/2006/relationships/notesSlide" Target="../notesSlides/notesSlide78.xml"/></Relationships>
</file>

<file path=ppt/slides/_rels/slide89.x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slideLayout" Target="../slideLayouts/slideLayout12.xml"/><Relationship Id="rId7" Type="http://schemas.openxmlformats.org/officeDocument/2006/relationships/oleObject" Target="../embeddings/oleObject170.bin"/><Relationship Id="rId2" Type="http://schemas.openxmlformats.org/officeDocument/2006/relationships/tags" Target="../tags/tag79.xml"/><Relationship Id="rId1" Type="http://schemas.openxmlformats.org/officeDocument/2006/relationships/vmlDrawing" Target="../drawings/vmlDrawing54.vml"/><Relationship Id="rId6" Type="http://schemas.openxmlformats.org/officeDocument/2006/relationships/image" Target="../media/image197.wmf"/><Relationship Id="rId5" Type="http://schemas.openxmlformats.org/officeDocument/2006/relationships/oleObject" Target="../embeddings/oleObject169.bin"/><Relationship Id="rId4"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12.xml"/><Relationship Id="rId7" Type="http://schemas.openxmlformats.org/officeDocument/2006/relationships/oleObject" Target="../embeddings/oleObject9.bin"/><Relationship Id="rId2" Type="http://schemas.openxmlformats.org/officeDocument/2006/relationships/tags" Target="../tags/tag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8.bin"/><Relationship Id="rId10" Type="http://schemas.openxmlformats.org/officeDocument/2006/relationships/image" Target="../media/image14.emf"/><Relationship Id="rId4" Type="http://schemas.openxmlformats.org/officeDocument/2006/relationships/notesSlide" Target="../notesSlides/notesSlide2.xml"/><Relationship Id="rId9"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175.bin"/><Relationship Id="rId3" Type="http://schemas.openxmlformats.org/officeDocument/2006/relationships/slideLayout" Target="../slideLayouts/slideLayout12.xml"/><Relationship Id="rId7" Type="http://schemas.openxmlformats.org/officeDocument/2006/relationships/oleObject" Target="../embeddings/oleObject172.bin"/><Relationship Id="rId12" Type="http://schemas.openxmlformats.org/officeDocument/2006/relationships/image" Target="../media/image202.wmf"/><Relationship Id="rId2" Type="http://schemas.openxmlformats.org/officeDocument/2006/relationships/tags" Target="../tags/tag80.xml"/><Relationship Id="rId1" Type="http://schemas.openxmlformats.org/officeDocument/2006/relationships/vmlDrawing" Target="../drawings/vmlDrawing55.vml"/><Relationship Id="rId6" Type="http://schemas.openxmlformats.org/officeDocument/2006/relationships/image" Target="../media/image199.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201.wmf"/><Relationship Id="rId4" Type="http://schemas.openxmlformats.org/officeDocument/2006/relationships/notesSlide" Target="../notesSlides/notesSlide80.xml"/><Relationship Id="rId9" Type="http://schemas.openxmlformats.org/officeDocument/2006/relationships/oleObject" Target="../embeddings/oleObject173.bin"/><Relationship Id="rId14" Type="http://schemas.openxmlformats.org/officeDocument/2006/relationships/image" Target="../media/image203.wmf"/></Relationships>
</file>

<file path=ppt/slides/_rels/slide91.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slideLayout" Target="../slideLayouts/slideLayout12.xml"/><Relationship Id="rId7" Type="http://schemas.openxmlformats.org/officeDocument/2006/relationships/oleObject" Target="../embeddings/oleObject177.bin"/><Relationship Id="rId12" Type="http://schemas.openxmlformats.org/officeDocument/2006/relationships/image" Target="../media/image207.wmf"/><Relationship Id="rId2" Type="http://schemas.openxmlformats.org/officeDocument/2006/relationships/tags" Target="../tags/tag81.xml"/><Relationship Id="rId1" Type="http://schemas.openxmlformats.org/officeDocument/2006/relationships/vmlDrawing" Target="../drawings/vmlDrawing56.vml"/><Relationship Id="rId6" Type="http://schemas.openxmlformats.org/officeDocument/2006/relationships/image" Target="../media/image204.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206.wmf"/><Relationship Id="rId4" Type="http://schemas.openxmlformats.org/officeDocument/2006/relationships/notesSlide" Target="../notesSlides/notesSlide81.xml"/><Relationship Id="rId9" Type="http://schemas.openxmlformats.org/officeDocument/2006/relationships/oleObject" Target="../embeddings/oleObject178.bin"/></Relationships>
</file>

<file path=ppt/slides/_rels/slide92.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184.bin"/><Relationship Id="rId3" Type="http://schemas.openxmlformats.org/officeDocument/2006/relationships/slideLayout" Target="../slideLayouts/slideLayout12.xml"/><Relationship Id="rId7" Type="http://schemas.openxmlformats.org/officeDocument/2006/relationships/oleObject" Target="../embeddings/oleObject181.bin"/><Relationship Id="rId12" Type="http://schemas.openxmlformats.org/officeDocument/2006/relationships/image" Target="../media/image211.wmf"/><Relationship Id="rId2" Type="http://schemas.openxmlformats.org/officeDocument/2006/relationships/tags" Target="../tags/tag82.xml"/><Relationship Id="rId16" Type="http://schemas.openxmlformats.org/officeDocument/2006/relationships/image" Target="../media/image213.wmf"/><Relationship Id="rId1" Type="http://schemas.openxmlformats.org/officeDocument/2006/relationships/vmlDrawing" Target="../drawings/vmlDrawing57.vml"/><Relationship Id="rId6" Type="http://schemas.openxmlformats.org/officeDocument/2006/relationships/image" Target="../media/image208.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210.wmf"/><Relationship Id="rId4" Type="http://schemas.openxmlformats.org/officeDocument/2006/relationships/notesSlide" Target="../notesSlides/notesSlide82.xml"/><Relationship Id="rId9" Type="http://schemas.openxmlformats.org/officeDocument/2006/relationships/oleObject" Target="../embeddings/oleObject182.bin"/><Relationship Id="rId14" Type="http://schemas.openxmlformats.org/officeDocument/2006/relationships/image" Target="../media/image212.wmf"/></Relationships>
</file>

<file path=ppt/slides/_rels/slide93.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slideLayout" Target="../slideLayouts/slideLayout12.xml"/><Relationship Id="rId7" Type="http://schemas.openxmlformats.org/officeDocument/2006/relationships/oleObject" Target="../embeddings/oleObject187.bin"/><Relationship Id="rId12" Type="http://schemas.openxmlformats.org/officeDocument/2006/relationships/image" Target="../media/image217.wmf"/><Relationship Id="rId2" Type="http://schemas.openxmlformats.org/officeDocument/2006/relationships/tags" Target="../tags/tag83.xml"/><Relationship Id="rId1" Type="http://schemas.openxmlformats.org/officeDocument/2006/relationships/vmlDrawing" Target="../drawings/vmlDrawing58.vml"/><Relationship Id="rId6" Type="http://schemas.openxmlformats.org/officeDocument/2006/relationships/image" Target="../media/image214.wmf"/><Relationship Id="rId11" Type="http://schemas.openxmlformats.org/officeDocument/2006/relationships/oleObject" Target="../embeddings/oleObject189.bin"/><Relationship Id="rId5" Type="http://schemas.openxmlformats.org/officeDocument/2006/relationships/oleObject" Target="../embeddings/oleObject186.bin"/><Relationship Id="rId10" Type="http://schemas.openxmlformats.org/officeDocument/2006/relationships/image" Target="../media/image216.wmf"/><Relationship Id="rId4" Type="http://schemas.openxmlformats.org/officeDocument/2006/relationships/notesSlide" Target="../notesSlides/notesSlide83.xml"/><Relationship Id="rId9" Type="http://schemas.openxmlformats.org/officeDocument/2006/relationships/oleObject" Target="../embeddings/oleObject18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2.xml"/><Relationship Id="rId1" Type="http://schemas.openxmlformats.org/officeDocument/2006/relationships/tags" Target="../tags/tag84.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2.xml"/><Relationship Id="rId1" Type="http://schemas.openxmlformats.org/officeDocument/2006/relationships/tags" Target="../tags/tag85.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2.xml"/><Relationship Id="rId1" Type="http://schemas.openxmlformats.org/officeDocument/2006/relationships/tags" Target="../tags/tag86.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2.xml"/><Relationship Id="rId1" Type="http://schemas.openxmlformats.org/officeDocument/2006/relationships/tags" Target="../tags/tag87.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2.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4D586-5341-4DD1-9A92-C9FB0D31CC38}"/>
              </a:ext>
            </a:extLst>
          </p:cNvPr>
          <p:cNvSpPr>
            <a:spLocks noGrp="1"/>
          </p:cNvSpPr>
          <p:nvPr>
            <p:ph type="ctrTitle"/>
          </p:nvPr>
        </p:nvSpPr>
        <p:spPr/>
        <p:txBody>
          <a:bodyPr/>
          <a:lstStyle/>
          <a:p>
            <a:r>
              <a:rPr lang="zh-CN" altLang="en-US" b="1" dirty="0"/>
              <a:t>电路复习</a:t>
            </a:r>
          </a:p>
        </p:txBody>
      </p:sp>
      <p:sp>
        <p:nvSpPr>
          <p:cNvPr id="3" name="副标题 2">
            <a:extLst>
              <a:ext uri="{FF2B5EF4-FFF2-40B4-BE49-F238E27FC236}">
                <a16:creationId xmlns:a16="http://schemas.microsoft.com/office/drawing/2014/main" id="{690D5AF4-6210-4853-9A5D-2F0DE3CA467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5438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139881"/>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二、电容元件</a:t>
            </a:r>
            <a:endParaRPr lang="en-US" altLang="zh-CN" sz="3600" b="1" dirty="0">
              <a:solidFill>
                <a:srgbClr val="FF0000"/>
              </a:solidFill>
              <a:latin typeface="+mn-ea"/>
            </a:endParaRPr>
          </a:p>
          <a:p>
            <a:pPr>
              <a:lnSpc>
                <a:spcPct val="150000"/>
              </a:lnSpc>
            </a:pPr>
            <a:r>
              <a:rPr lang="en-US" altLang="zh-CN" sz="2800" b="1" dirty="0">
                <a:solidFill>
                  <a:srgbClr val="FF0000"/>
                </a:solidFill>
                <a:latin typeface="+mn-ea"/>
              </a:rPr>
              <a:t>    1</a:t>
            </a:r>
            <a:r>
              <a:rPr lang="zh-CN" altLang="en-US" sz="2800" b="1" dirty="0">
                <a:solidFill>
                  <a:srgbClr val="FF0000"/>
                </a:solidFill>
                <a:latin typeface="+mn-ea"/>
              </a:rPr>
              <a:t>、定义：</a:t>
            </a:r>
            <a:r>
              <a:rPr lang="zh-CN" altLang="en-US" sz="2800" b="1" dirty="0">
                <a:latin typeface="Arial" charset="0"/>
                <a:ea typeface="楷体_GB2312" pitchFamily="49" charset="-122"/>
              </a:rPr>
              <a:t>一个二端元件，如果在任意时刻</a:t>
            </a:r>
            <a:r>
              <a:rPr lang="en-US" altLang="zh-CN" sz="2800" b="1" i="1" dirty="0">
                <a:latin typeface="Times New Roman" pitchFamily="18" charset="0"/>
                <a:ea typeface="楷体_GB2312" pitchFamily="49" charset="-122"/>
              </a:rPr>
              <a:t>t</a:t>
            </a:r>
            <a:r>
              <a:rPr lang="zh-CN" altLang="en-US" sz="2800" b="1" dirty="0">
                <a:latin typeface="Arial" charset="0"/>
                <a:ea typeface="楷体_GB2312" pitchFamily="49" charset="-122"/>
              </a:rPr>
              <a:t>，其所积累的电荷与端电压之间的关系能用</a:t>
            </a:r>
            <a:r>
              <a:rPr lang="en-US" altLang="zh-CN" sz="2800" b="1" i="1" dirty="0">
                <a:latin typeface="Times New Roman" pitchFamily="18" charset="0"/>
                <a:ea typeface="楷体_GB2312" pitchFamily="49" charset="-122"/>
              </a:rPr>
              <a:t>q-u</a:t>
            </a:r>
            <a:r>
              <a:rPr lang="zh-CN" altLang="en-US" sz="2800" b="1" dirty="0">
                <a:latin typeface="Arial" charset="0"/>
                <a:ea typeface="楷体_GB2312" pitchFamily="49" charset="-122"/>
              </a:rPr>
              <a:t>平面上的一条曲线所确定，就称其为</a:t>
            </a:r>
            <a:r>
              <a:rPr lang="zh-CN" altLang="en-US" sz="2800" b="1" dirty="0">
                <a:solidFill>
                  <a:srgbClr val="FF0000"/>
                </a:solidFill>
                <a:latin typeface="Arial" charset="0"/>
                <a:ea typeface="楷体_GB2312" pitchFamily="49" charset="-122"/>
              </a:rPr>
              <a:t>电容元件</a:t>
            </a:r>
            <a:r>
              <a:rPr lang="zh-CN" altLang="en-US" sz="2800" b="1" dirty="0">
                <a:latin typeface="Arial" charset="0"/>
                <a:ea typeface="楷体_GB2312" pitchFamily="49" charset="-122"/>
              </a:rPr>
              <a:t>。</a:t>
            </a:r>
            <a:endParaRPr lang="en-US" altLang="zh-CN" sz="2800" b="1" dirty="0">
              <a:latin typeface="+mn-ea"/>
            </a:endParaRPr>
          </a:p>
        </p:txBody>
      </p:sp>
      <p:pic>
        <p:nvPicPr>
          <p:cNvPr id="7" name="图片 6">
            <a:extLst>
              <a:ext uri="{FF2B5EF4-FFF2-40B4-BE49-F238E27FC236}">
                <a16:creationId xmlns:a16="http://schemas.microsoft.com/office/drawing/2014/main" id="{E1825D9B-61B0-43B8-8350-B7A9615C0D1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493519" y="3105251"/>
            <a:ext cx="3204962" cy="3407457"/>
          </a:xfrm>
          <a:prstGeom prst="rect">
            <a:avLst/>
          </a:prstGeom>
        </p:spPr>
      </p:pic>
    </p:spTree>
    <p:custDataLst>
      <p:tags r:id="rId1"/>
    </p:custDataLst>
    <p:extLst>
      <p:ext uri="{BB962C8B-B14F-4D97-AF65-F5344CB8AC3E}">
        <p14:creationId xmlns:p14="http://schemas.microsoft.com/office/powerpoint/2010/main" val="3458661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5146" y="434945"/>
            <a:ext cx="202170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5.2 </a:t>
            </a:r>
            <a:r>
              <a:rPr lang="zh-CN" altLang="en-US" sz="2000" dirty="0">
                <a:latin typeface="Agency FB" panose="020B0503020202020204" pitchFamily="34" charset="0"/>
              </a:rPr>
              <a:t>半导体二极管</a:t>
            </a:r>
          </a:p>
        </p:txBody>
      </p:sp>
      <p:sp>
        <p:nvSpPr>
          <p:cNvPr id="18" name="文本框 17"/>
          <p:cNvSpPr txBox="1"/>
          <p:nvPr/>
        </p:nvSpPr>
        <p:spPr>
          <a:xfrm>
            <a:off x="541538" y="804277"/>
            <a:ext cx="11123720" cy="646331"/>
          </a:xfrm>
          <a:prstGeom prst="rect">
            <a:avLst/>
          </a:prstGeom>
          <a:noFill/>
        </p:spPr>
        <p:txBody>
          <a:bodyPr wrap="square" rtlCol="0">
            <a:spAutoFit/>
          </a:bodyPr>
          <a:lstStyle/>
          <a:p>
            <a:r>
              <a:rPr lang="zh-CN" altLang="en-US" sz="3600" b="1" dirty="0">
                <a:solidFill>
                  <a:srgbClr val="FF0000"/>
                </a:solidFill>
              </a:rPr>
              <a:t>二极管的伏安特性</a:t>
            </a:r>
          </a:p>
        </p:txBody>
      </p:sp>
      <p:sp>
        <p:nvSpPr>
          <p:cNvPr id="9" name="文本框 8"/>
          <p:cNvSpPr txBox="1"/>
          <p:nvPr/>
        </p:nvSpPr>
        <p:spPr>
          <a:xfrm>
            <a:off x="541538" y="1612806"/>
            <a:ext cx="11123720" cy="954107"/>
          </a:xfrm>
          <a:prstGeom prst="rect">
            <a:avLst/>
          </a:prstGeom>
          <a:noFill/>
        </p:spPr>
        <p:txBody>
          <a:bodyPr wrap="square" rtlCol="0">
            <a:spAutoFit/>
          </a:bodyPr>
          <a:lstStyle/>
          <a:p>
            <a:r>
              <a:rPr lang="zh-CN" altLang="en-US" sz="2800" b="1" dirty="0">
                <a:latin typeface="+mn-ea"/>
              </a:rPr>
              <a:t>    二极管的伏安特性是指</a:t>
            </a:r>
            <a:r>
              <a:rPr lang="zh-CN" altLang="en-US" sz="2800" b="1" dirty="0">
                <a:solidFill>
                  <a:srgbClr val="FF0000"/>
                </a:solidFill>
                <a:latin typeface="+mn-ea"/>
              </a:rPr>
              <a:t>流过二极管的电流</a:t>
            </a:r>
            <a:r>
              <a:rPr lang="zh-CN" altLang="en-US" sz="2800" b="1" dirty="0">
                <a:latin typeface="+mn-ea"/>
              </a:rPr>
              <a:t>与其两端</a:t>
            </a:r>
            <a:r>
              <a:rPr lang="zh-CN" altLang="en-US" sz="2800" b="1" dirty="0">
                <a:solidFill>
                  <a:srgbClr val="FF0000"/>
                </a:solidFill>
                <a:latin typeface="+mn-ea"/>
              </a:rPr>
              <a:t>外加偏置电压</a:t>
            </a:r>
            <a:r>
              <a:rPr lang="zh-CN" altLang="en-US" sz="2800" b="1" dirty="0">
                <a:latin typeface="+mn-ea"/>
              </a:rPr>
              <a:t>之间的关系。</a:t>
            </a:r>
          </a:p>
        </p:txBody>
      </p:sp>
      <p:sp>
        <p:nvSpPr>
          <p:cNvPr id="2" name="矩形 1"/>
          <p:cNvSpPr/>
          <p:nvPr/>
        </p:nvSpPr>
        <p:spPr>
          <a:xfrm>
            <a:off x="541538" y="2729111"/>
            <a:ext cx="7077579" cy="523220"/>
          </a:xfrm>
          <a:prstGeom prst="rect">
            <a:avLst/>
          </a:prstGeom>
        </p:spPr>
        <p:txBody>
          <a:bodyPr wrap="none">
            <a:spAutoFit/>
          </a:bodyPr>
          <a:lstStyle/>
          <a:p>
            <a:r>
              <a:rPr lang="zh-CN" altLang="en-US" sz="2800" b="1" dirty="0">
                <a:latin typeface="+mn-ea"/>
              </a:rPr>
              <a:t>    二极管的伏安特性可以用下图进行测试：</a:t>
            </a:r>
          </a:p>
        </p:txBody>
      </p:sp>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605670"/>
            <a:ext cx="8158163"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5146" y="434945"/>
            <a:ext cx="202170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5.2 </a:t>
            </a:r>
            <a:r>
              <a:rPr lang="zh-CN" altLang="en-US" sz="2000" dirty="0">
                <a:latin typeface="Agency FB" panose="020B0503020202020204" pitchFamily="34" charset="0"/>
              </a:rPr>
              <a:t>半导体二极管</a:t>
            </a:r>
          </a:p>
        </p:txBody>
      </p:sp>
      <p:sp>
        <p:nvSpPr>
          <p:cNvPr id="18" name="文本框 17"/>
          <p:cNvSpPr txBox="1"/>
          <p:nvPr/>
        </p:nvSpPr>
        <p:spPr>
          <a:xfrm>
            <a:off x="541538" y="804277"/>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、正向特性</a:t>
            </a:r>
          </a:p>
        </p:txBody>
      </p:sp>
      <p:sp>
        <p:nvSpPr>
          <p:cNvPr id="9" name="文本框 8"/>
          <p:cNvSpPr txBox="1"/>
          <p:nvPr/>
        </p:nvSpPr>
        <p:spPr>
          <a:xfrm>
            <a:off x="541538" y="2259304"/>
            <a:ext cx="6153902" cy="1384995"/>
          </a:xfrm>
          <a:prstGeom prst="rect">
            <a:avLst/>
          </a:prstGeom>
          <a:noFill/>
          <a:ln w="76200" cmpd="thickThin">
            <a:solidFill>
              <a:srgbClr val="298CC5"/>
            </a:solidFill>
          </a:ln>
        </p:spPr>
        <p:txBody>
          <a:bodyPr wrap="square" rtlCol="0">
            <a:spAutoFit/>
          </a:bodyPr>
          <a:lstStyle/>
          <a:p>
            <a:r>
              <a:rPr lang="zh-CN" altLang="en-US" sz="2800" b="1" dirty="0">
                <a:latin typeface="+mn-ea"/>
              </a:rPr>
              <a:t>（</a:t>
            </a:r>
            <a:r>
              <a:rPr lang="en-US" altLang="zh-CN" sz="2800" b="1" dirty="0">
                <a:latin typeface="+mn-ea"/>
              </a:rPr>
              <a:t>1</a:t>
            </a:r>
            <a:r>
              <a:rPr lang="zh-CN" altLang="en-US" sz="2800" b="1" dirty="0">
                <a:latin typeface="+mn-ea"/>
              </a:rPr>
              <a:t>）</a:t>
            </a:r>
            <a:r>
              <a:rPr lang="zh-CN" altLang="en-US" sz="2800" b="1" dirty="0">
                <a:solidFill>
                  <a:srgbClr val="FF0000"/>
                </a:solidFill>
                <a:latin typeface="+mn-ea"/>
              </a:rPr>
              <a:t>正向死区</a:t>
            </a:r>
            <a:r>
              <a:rPr lang="zh-CN" altLang="en-US" sz="2800" b="1" dirty="0">
                <a:latin typeface="+mn-ea"/>
              </a:rPr>
              <a:t>：</a:t>
            </a:r>
            <a:r>
              <a:rPr lang="en-US" altLang="zh-CN" sz="2800" b="1" dirty="0">
                <a:latin typeface="+mn-ea"/>
              </a:rPr>
              <a:t>OA</a:t>
            </a:r>
            <a:r>
              <a:rPr lang="zh-CN" altLang="en-US" sz="2800" b="1" dirty="0">
                <a:latin typeface="+mn-ea"/>
              </a:rPr>
              <a:t>段，电特性表现为电流为</a:t>
            </a:r>
            <a:r>
              <a:rPr lang="en-US" altLang="zh-CN" sz="2800" b="1" dirty="0">
                <a:latin typeface="+mn-ea"/>
              </a:rPr>
              <a:t>0</a:t>
            </a:r>
            <a:r>
              <a:rPr lang="zh-CN" altLang="en-US" sz="2800" b="1" dirty="0">
                <a:latin typeface="+mn-ea"/>
              </a:rPr>
              <a:t>。</a:t>
            </a:r>
            <a:endParaRPr lang="en-US" altLang="zh-CN" sz="2800" b="1" dirty="0">
              <a:latin typeface="+mn-ea"/>
            </a:endParaRPr>
          </a:p>
          <a:p>
            <a:r>
              <a:rPr lang="zh-CN" altLang="en-US" sz="2800" b="1" dirty="0">
                <a:latin typeface="+mn-ea"/>
              </a:rPr>
              <a:t>    死区最大电压：</a:t>
            </a:r>
            <a:r>
              <a:rPr lang="en-US" altLang="zh-CN" sz="2800" b="1" i="1" dirty="0" err="1">
                <a:solidFill>
                  <a:srgbClr val="FF0000"/>
                </a:solidFill>
                <a:latin typeface="Times New Roman" panose="02020603050405020304" pitchFamily="18" charset="0"/>
                <a:cs typeface="Times New Roman" panose="02020603050405020304" pitchFamily="18" charset="0"/>
              </a:rPr>
              <a:t>U</a:t>
            </a:r>
            <a:r>
              <a:rPr lang="en-US" altLang="zh-CN" sz="2800" b="1" i="1" baseline="-25000" dirty="0" err="1">
                <a:solidFill>
                  <a:srgbClr val="FF0000"/>
                </a:solidFill>
                <a:latin typeface="Times New Roman" panose="02020603050405020304" pitchFamily="18" charset="0"/>
                <a:cs typeface="Times New Roman" panose="02020603050405020304" pitchFamily="18" charset="0"/>
              </a:rPr>
              <a:t>Si</a:t>
            </a:r>
            <a:r>
              <a:rPr lang="en-US" altLang="zh-CN" sz="2800" b="1" i="1" dirty="0">
                <a:solidFill>
                  <a:srgbClr val="FF0000"/>
                </a:solidFill>
                <a:latin typeface="Times New Roman" panose="02020603050405020304" pitchFamily="18" charset="0"/>
                <a:cs typeface="Times New Roman" panose="02020603050405020304" pitchFamily="18" charset="0"/>
              </a:rPr>
              <a:t>=0.5V</a:t>
            </a:r>
            <a:r>
              <a:rPr lang="en-US" altLang="zh-CN" sz="2800" b="1" dirty="0">
                <a:latin typeface="+mn-ea"/>
                <a:cs typeface="Times New Roman" panose="02020603050405020304" pitchFamily="18" charset="0"/>
              </a:rPr>
              <a:t>, </a:t>
            </a:r>
            <a:r>
              <a:rPr lang="en-US" altLang="zh-CN" sz="2800" b="1" i="1" dirty="0" err="1">
                <a:solidFill>
                  <a:srgbClr val="FF0000"/>
                </a:solidFill>
                <a:latin typeface="Times New Roman" panose="02020603050405020304" pitchFamily="18" charset="0"/>
                <a:cs typeface="Times New Roman" panose="02020603050405020304" pitchFamily="18" charset="0"/>
              </a:rPr>
              <a:t>U</a:t>
            </a:r>
            <a:r>
              <a:rPr lang="en-US" altLang="zh-CN" sz="2800" b="1" i="1" baseline="-25000" dirty="0" err="1">
                <a:solidFill>
                  <a:srgbClr val="FF0000"/>
                </a:solidFill>
                <a:latin typeface="Times New Roman" panose="02020603050405020304" pitchFamily="18" charset="0"/>
                <a:cs typeface="Times New Roman" panose="02020603050405020304" pitchFamily="18" charset="0"/>
              </a:rPr>
              <a:t>Ge</a:t>
            </a:r>
            <a:r>
              <a:rPr lang="en-US" altLang="zh-CN" sz="2800" b="1" i="1" dirty="0">
                <a:solidFill>
                  <a:srgbClr val="FF0000"/>
                </a:solidFill>
                <a:latin typeface="Times New Roman" panose="02020603050405020304" pitchFamily="18" charset="0"/>
                <a:cs typeface="Times New Roman" panose="02020603050405020304" pitchFamily="18" charset="0"/>
              </a:rPr>
              <a:t>=0.1V</a:t>
            </a:r>
          </a:p>
        </p:txBody>
      </p:sp>
      <p:pic>
        <p:nvPicPr>
          <p:cNvPr id="11"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53491"/>
          <a:stretch>
            <a:fillRect/>
          </a:stretch>
        </p:blipFill>
        <p:spPr bwMode="auto">
          <a:xfrm>
            <a:off x="7106853" y="1819940"/>
            <a:ext cx="4911515" cy="440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对话气泡: 矩形 2"/>
          <p:cNvSpPr/>
          <p:nvPr/>
        </p:nvSpPr>
        <p:spPr>
          <a:xfrm>
            <a:off x="9987280" y="4353458"/>
            <a:ext cx="1076960" cy="721563"/>
          </a:xfrm>
          <a:prstGeom prst="wedgeRectCallout">
            <a:avLst>
              <a:gd name="adj1" fmla="val -90645"/>
              <a:gd name="adj2" fmla="val -74081"/>
            </a:avLst>
          </a:prstGeom>
          <a:solidFill>
            <a:schemeClr val="bg1"/>
          </a:solidFill>
          <a:ln w="38100">
            <a:solidFill>
              <a:srgbClr val="298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死区</a:t>
            </a:r>
          </a:p>
        </p:txBody>
      </p:sp>
      <p:sp>
        <p:nvSpPr>
          <p:cNvPr id="12" name="文本框 11"/>
          <p:cNvSpPr txBox="1"/>
          <p:nvPr/>
        </p:nvSpPr>
        <p:spPr>
          <a:xfrm>
            <a:off x="541538" y="4121288"/>
            <a:ext cx="6153902" cy="1815882"/>
          </a:xfrm>
          <a:prstGeom prst="rect">
            <a:avLst/>
          </a:prstGeom>
          <a:noFill/>
          <a:ln w="76200" cmpd="thickThin">
            <a:solidFill>
              <a:srgbClr val="298CC5"/>
            </a:solidFill>
          </a:ln>
        </p:spPr>
        <p:txBody>
          <a:bodyPr wrap="square" rtlCol="0">
            <a:spAutoFit/>
          </a:bodyPr>
          <a:lstStyle/>
          <a:p>
            <a:r>
              <a:rPr lang="zh-CN" altLang="en-US" sz="2800" b="1" dirty="0">
                <a:latin typeface="+mn-ea"/>
              </a:rPr>
              <a:t>（</a:t>
            </a:r>
            <a:r>
              <a:rPr lang="en-US" altLang="zh-CN" sz="2800" b="1" dirty="0">
                <a:latin typeface="+mn-ea"/>
              </a:rPr>
              <a:t>2</a:t>
            </a:r>
            <a:r>
              <a:rPr lang="zh-CN" altLang="en-US" sz="2800" b="1" dirty="0">
                <a:latin typeface="+mn-ea"/>
              </a:rPr>
              <a:t>）</a:t>
            </a:r>
            <a:r>
              <a:rPr lang="zh-CN" altLang="en-US" sz="2800" b="1" dirty="0">
                <a:solidFill>
                  <a:srgbClr val="FF0000"/>
                </a:solidFill>
                <a:latin typeface="+mn-ea"/>
              </a:rPr>
              <a:t>正向导通区</a:t>
            </a:r>
            <a:r>
              <a:rPr lang="zh-CN" altLang="en-US" sz="2800" b="1" dirty="0">
                <a:latin typeface="+mn-ea"/>
              </a:rPr>
              <a:t>：</a:t>
            </a:r>
            <a:r>
              <a:rPr lang="en-US" altLang="zh-CN" sz="2800" b="1" dirty="0">
                <a:latin typeface="+mn-ea"/>
              </a:rPr>
              <a:t>AB</a:t>
            </a:r>
            <a:r>
              <a:rPr lang="zh-CN" altLang="en-US" sz="2800" b="1" dirty="0">
                <a:latin typeface="+mn-ea"/>
              </a:rPr>
              <a:t>段，电特性表现为正向电流变化很大，而电压变化不大。</a:t>
            </a:r>
            <a:endParaRPr lang="en-US" altLang="zh-CN" sz="2800" b="1" dirty="0">
              <a:latin typeface="+mn-ea"/>
            </a:endParaRPr>
          </a:p>
          <a:p>
            <a:r>
              <a:rPr lang="en-US" altLang="zh-CN" sz="2800" b="1" i="1" dirty="0">
                <a:solidFill>
                  <a:srgbClr val="FF0000"/>
                </a:solidFill>
                <a:latin typeface="+mn-ea"/>
                <a:cs typeface="Times New Roman" panose="02020603050405020304" pitchFamily="18" charset="0"/>
              </a:rPr>
              <a:t>    </a:t>
            </a:r>
            <a:r>
              <a:rPr lang="en-US" altLang="zh-CN" sz="2800" b="1" i="1" dirty="0" err="1">
                <a:solidFill>
                  <a:srgbClr val="FF0000"/>
                </a:solidFill>
                <a:latin typeface="Times New Roman" panose="02020603050405020304" pitchFamily="18" charset="0"/>
                <a:cs typeface="Times New Roman" panose="02020603050405020304" pitchFamily="18" charset="0"/>
              </a:rPr>
              <a:t>U</a:t>
            </a:r>
            <a:r>
              <a:rPr lang="en-US" altLang="zh-CN" sz="2800" b="1" i="1" baseline="-25000" dirty="0" err="1">
                <a:solidFill>
                  <a:srgbClr val="FF0000"/>
                </a:solidFill>
                <a:latin typeface="Times New Roman" panose="02020603050405020304" pitchFamily="18" charset="0"/>
                <a:cs typeface="Times New Roman" panose="02020603050405020304" pitchFamily="18" charset="0"/>
              </a:rPr>
              <a:t>Si</a:t>
            </a:r>
            <a:r>
              <a:rPr lang="en-US" altLang="zh-CN" sz="2800" b="1" i="1" dirty="0">
                <a:solidFill>
                  <a:srgbClr val="FF0000"/>
                </a:solidFill>
                <a:latin typeface="Times New Roman" panose="02020603050405020304" pitchFamily="18" charset="0"/>
                <a:cs typeface="Times New Roman" panose="02020603050405020304" pitchFamily="18" charset="0"/>
              </a:rPr>
              <a:t>=0.6~0.8V</a:t>
            </a:r>
            <a:r>
              <a:rPr lang="zh-CN" altLang="en-US" sz="2800" b="1" dirty="0">
                <a:latin typeface="+mn-ea"/>
                <a:cs typeface="Times New Roman" panose="02020603050405020304" pitchFamily="18" charset="0"/>
              </a:rPr>
              <a:t>，</a:t>
            </a:r>
            <a:r>
              <a:rPr lang="en-US" altLang="zh-CN" sz="2800" b="1" i="1" dirty="0" err="1">
                <a:solidFill>
                  <a:srgbClr val="FF0000"/>
                </a:solidFill>
                <a:latin typeface="Times New Roman" panose="02020603050405020304" pitchFamily="18" charset="0"/>
                <a:cs typeface="Times New Roman" panose="02020603050405020304" pitchFamily="18" charset="0"/>
              </a:rPr>
              <a:t>U</a:t>
            </a:r>
            <a:r>
              <a:rPr lang="en-US" altLang="zh-CN" sz="2800" b="1" i="1" baseline="-25000" dirty="0" err="1">
                <a:solidFill>
                  <a:srgbClr val="FF0000"/>
                </a:solidFill>
                <a:latin typeface="Times New Roman" panose="02020603050405020304" pitchFamily="18" charset="0"/>
                <a:cs typeface="Times New Roman" panose="02020603050405020304" pitchFamily="18" charset="0"/>
              </a:rPr>
              <a:t>Ge</a:t>
            </a:r>
            <a:r>
              <a:rPr lang="en-US" altLang="zh-CN" sz="2800" b="1" i="1" dirty="0">
                <a:solidFill>
                  <a:srgbClr val="FF0000"/>
                </a:solidFill>
                <a:latin typeface="Times New Roman" panose="02020603050405020304" pitchFamily="18" charset="0"/>
                <a:cs typeface="Times New Roman" panose="02020603050405020304" pitchFamily="18" charset="0"/>
              </a:rPr>
              <a:t>=0.2~0.3V</a:t>
            </a:r>
            <a:endParaRPr lang="zh-CN" altLang="en-US" sz="2800" b="1" i="1" dirty="0">
              <a:solidFill>
                <a:srgbClr val="FF0000"/>
              </a:solidFill>
              <a:latin typeface="Times New Roman" panose="02020603050405020304" pitchFamily="18" charset="0"/>
              <a:cs typeface="Times New Roman" panose="02020603050405020304" pitchFamily="18" charset="0"/>
            </a:endParaRPr>
          </a:p>
        </p:txBody>
      </p:sp>
      <p:sp>
        <p:nvSpPr>
          <p:cNvPr id="13" name="对话气泡: 矩形 12"/>
          <p:cNvSpPr/>
          <p:nvPr/>
        </p:nvSpPr>
        <p:spPr>
          <a:xfrm>
            <a:off x="10588298" y="2483916"/>
            <a:ext cx="1430070" cy="721563"/>
          </a:xfrm>
          <a:prstGeom prst="wedgeRectCallout">
            <a:avLst>
              <a:gd name="adj1" fmla="val -69762"/>
              <a:gd name="adj2" fmla="val 3362"/>
            </a:avLst>
          </a:prstGeom>
          <a:solidFill>
            <a:schemeClr val="bg1"/>
          </a:solidFill>
          <a:ln w="38100">
            <a:solidFill>
              <a:srgbClr val="298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导通区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animBg="1"/>
      <p:bldP spid="3" grpId="0" animBg="1"/>
      <p:bldP spid="12" grpId="0" animBg="1"/>
      <p:bldP spid="1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5146" y="434945"/>
            <a:ext cx="202170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5.2 </a:t>
            </a:r>
            <a:r>
              <a:rPr lang="zh-CN" altLang="en-US" sz="2000" dirty="0">
                <a:latin typeface="Agency FB" panose="020B0503020202020204" pitchFamily="34" charset="0"/>
              </a:rPr>
              <a:t>半导体二极管</a:t>
            </a:r>
          </a:p>
        </p:txBody>
      </p:sp>
      <p:sp>
        <p:nvSpPr>
          <p:cNvPr id="18" name="文本框 17"/>
          <p:cNvSpPr txBox="1"/>
          <p:nvPr/>
        </p:nvSpPr>
        <p:spPr>
          <a:xfrm>
            <a:off x="541538" y="804277"/>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、反向特性</a:t>
            </a:r>
          </a:p>
        </p:txBody>
      </p:sp>
      <p:sp>
        <p:nvSpPr>
          <p:cNvPr id="9" name="文本框 8"/>
          <p:cNvSpPr txBox="1"/>
          <p:nvPr/>
        </p:nvSpPr>
        <p:spPr>
          <a:xfrm>
            <a:off x="541538" y="1819940"/>
            <a:ext cx="6153902" cy="1384995"/>
          </a:xfrm>
          <a:prstGeom prst="rect">
            <a:avLst/>
          </a:prstGeom>
          <a:noFill/>
          <a:ln w="76200" cmpd="thickThin">
            <a:solidFill>
              <a:srgbClr val="298CC5"/>
            </a:solidFill>
          </a:ln>
        </p:spPr>
        <p:txBody>
          <a:bodyPr wrap="square" rtlCol="0">
            <a:spAutoFit/>
          </a:bodyPr>
          <a:lstStyle/>
          <a:p>
            <a:r>
              <a:rPr lang="zh-CN" altLang="en-US" sz="2800" b="1" dirty="0">
                <a:latin typeface="+mn-ea"/>
              </a:rPr>
              <a:t>（</a:t>
            </a:r>
            <a:r>
              <a:rPr lang="en-US" altLang="zh-CN" sz="2800" b="1" dirty="0">
                <a:latin typeface="+mn-ea"/>
              </a:rPr>
              <a:t>1</a:t>
            </a:r>
            <a:r>
              <a:rPr lang="zh-CN" altLang="en-US" sz="2800" b="1" dirty="0">
                <a:latin typeface="+mn-ea"/>
              </a:rPr>
              <a:t>）</a:t>
            </a:r>
            <a:r>
              <a:rPr lang="zh-CN" altLang="en-US" sz="2800" b="1" dirty="0">
                <a:solidFill>
                  <a:srgbClr val="FF0000"/>
                </a:solidFill>
                <a:latin typeface="+mn-ea"/>
              </a:rPr>
              <a:t>反向截止区</a:t>
            </a:r>
            <a:r>
              <a:rPr lang="zh-CN" altLang="en-US" sz="2800" b="1" dirty="0">
                <a:latin typeface="+mn-ea"/>
              </a:rPr>
              <a:t>：</a:t>
            </a:r>
            <a:r>
              <a:rPr lang="en-US" altLang="zh-CN" sz="2800" b="1" dirty="0">
                <a:latin typeface="+mn-ea"/>
              </a:rPr>
              <a:t>OC</a:t>
            </a:r>
            <a:r>
              <a:rPr lang="zh-CN" altLang="en-US" sz="2800" b="1" dirty="0">
                <a:latin typeface="+mn-ea"/>
              </a:rPr>
              <a:t>段，电特性表现为反向电流很小。 </a:t>
            </a:r>
            <a:endParaRPr lang="en-US" altLang="zh-CN" sz="2800" b="1" dirty="0">
              <a:latin typeface="+mn-ea"/>
            </a:endParaRPr>
          </a:p>
          <a:p>
            <a:r>
              <a:rPr lang="en-US" altLang="zh-CN" sz="2800" b="1" dirty="0">
                <a:latin typeface="+mn-ea"/>
              </a:rPr>
              <a:t>    </a:t>
            </a:r>
            <a:r>
              <a:rPr lang="en-US" altLang="zh-CN" sz="2800" b="1" i="1" dirty="0" err="1">
                <a:solidFill>
                  <a:srgbClr val="FF0000"/>
                </a:solidFill>
                <a:latin typeface="Times New Roman" panose="02020603050405020304" pitchFamily="18" charset="0"/>
                <a:cs typeface="Times New Roman" panose="02020603050405020304" pitchFamily="18" charset="0"/>
              </a:rPr>
              <a:t>I</a:t>
            </a:r>
            <a:r>
              <a:rPr lang="en-US" altLang="zh-CN" sz="2800" b="1" i="1" baseline="-25000" dirty="0" err="1">
                <a:solidFill>
                  <a:srgbClr val="FF0000"/>
                </a:solidFill>
                <a:latin typeface="Times New Roman" panose="02020603050405020304" pitchFamily="18" charset="0"/>
                <a:cs typeface="Times New Roman" panose="02020603050405020304" pitchFamily="18" charset="0"/>
              </a:rPr>
              <a:t>Si</a:t>
            </a:r>
            <a:r>
              <a:rPr lang="en-US" altLang="zh-CN" sz="2800" b="1" i="1" dirty="0">
                <a:solidFill>
                  <a:srgbClr val="FF0000"/>
                </a:solidFill>
                <a:latin typeface="Times New Roman" panose="02020603050405020304" pitchFamily="18" charset="0"/>
                <a:cs typeface="Times New Roman" panose="02020603050405020304" pitchFamily="18" charset="0"/>
              </a:rPr>
              <a:t>&lt;0.1μA</a:t>
            </a:r>
            <a:r>
              <a:rPr lang="zh-CN" altLang="en-US" sz="2800" b="1" dirty="0">
                <a:latin typeface="+mn-ea"/>
              </a:rPr>
              <a:t>，</a:t>
            </a:r>
            <a:r>
              <a:rPr lang="en-US" altLang="zh-CN" sz="2800" b="1" i="1" dirty="0" err="1">
                <a:solidFill>
                  <a:srgbClr val="FF0000"/>
                </a:solidFill>
                <a:latin typeface="Times New Roman" panose="02020603050405020304" pitchFamily="18" charset="0"/>
                <a:cs typeface="Times New Roman" panose="02020603050405020304" pitchFamily="18" charset="0"/>
              </a:rPr>
              <a:t>I</a:t>
            </a:r>
            <a:r>
              <a:rPr lang="en-US" altLang="zh-CN" sz="2800" b="1" i="1" baseline="-25000" dirty="0" err="1">
                <a:solidFill>
                  <a:srgbClr val="FF0000"/>
                </a:solidFill>
                <a:latin typeface="Times New Roman" panose="02020603050405020304" pitchFamily="18" charset="0"/>
                <a:cs typeface="Times New Roman" panose="02020603050405020304" pitchFamily="18" charset="0"/>
              </a:rPr>
              <a:t>Ge</a:t>
            </a:r>
            <a:r>
              <a:rPr lang="zh-CN" altLang="en-US" sz="2800" b="1" dirty="0">
                <a:solidFill>
                  <a:srgbClr val="FF0000"/>
                </a:solidFill>
                <a:latin typeface="+mn-ea"/>
              </a:rPr>
              <a:t>为几到几十</a:t>
            </a:r>
            <a:r>
              <a:rPr lang="en-US" altLang="zh-CN" sz="2800" b="1" i="1" dirty="0" err="1">
                <a:solidFill>
                  <a:srgbClr val="FF0000"/>
                </a:solidFill>
                <a:latin typeface="Times New Roman" panose="02020603050405020304" pitchFamily="18" charset="0"/>
                <a:cs typeface="Times New Roman" panose="02020603050405020304" pitchFamily="18" charset="0"/>
              </a:rPr>
              <a:t>μA</a:t>
            </a:r>
            <a:r>
              <a:rPr lang="en-US" altLang="zh-CN" sz="2800" b="1" dirty="0">
                <a:solidFill>
                  <a:srgbClr val="FF0000"/>
                </a:solidFill>
                <a:latin typeface="+mn-ea"/>
              </a:rPr>
              <a:t> </a:t>
            </a:r>
            <a:r>
              <a:rPr lang="zh-CN" altLang="en-US" sz="2800" b="1" dirty="0">
                <a:latin typeface="+mn-ea"/>
              </a:rPr>
              <a:t>。</a:t>
            </a:r>
          </a:p>
        </p:txBody>
      </p:sp>
      <p:pic>
        <p:nvPicPr>
          <p:cNvPr id="11"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53491"/>
          <a:stretch>
            <a:fillRect/>
          </a:stretch>
        </p:blipFill>
        <p:spPr bwMode="auto">
          <a:xfrm>
            <a:off x="7106853" y="1819940"/>
            <a:ext cx="4911515" cy="440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对话气泡: 矩形 2"/>
          <p:cNvSpPr/>
          <p:nvPr/>
        </p:nvSpPr>
        <p:spPr>
          <a:xfrm>
            <a:off x="7165290" y="2363611"/>
            <a:ext cx="1430070" cy="721563"/>
          </a:xfrm>
          <a:prstGeom prst="wedgeRectCallout">
            <a:avLst>
              <a:gd name="adj1" fmla="val 14072"/>
              <a:gd name="adj2" fmla="val 128679"/>
            </a:avLst>
          </a:prstGeom>
          <a:solidFill>
            <a:schemeClr val="bg1"/>
          </a:solidFill>
          <a:ln w="38100">
            <a:solidFill>
              <a:srgbClr val="298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截止区</a:t>
            </a:r>
          </a:p>
        </p:txBody>
      </p:sp>
      <p:sp>
        <p:nvSpPr>
          <p:cNvPr id="12" name="文本框 11"/>
          <p:cNvSpPr txBox="1"/>
          <p:nvPr/>
        </p:nvSpPr>
        <p:spPr>
          <a:xfrm>
            <a:off x="541538" y="3693706"/>
            <a:ext cx="6153902" cy="2246769"/>
          </a:xfrm>
          <a:prstGeom prst="rect">
            <a:avLst/>
          </a:prstGeom>
          <a:noFill/>
          <a:ln w="76200" cmpd="thickThin">
            <a:solidFill>
              <a:srgbClr val="298CC5"/>
            </a:solidFill>
          </a:ln>
        </p:spPr>
        <p:txBody>
          <a:bodyPr wrap="square" rtlCol="0">
            <a:spAutoFit/>
          </a:bodyPr>
          <a:lstStyle/>
          <a:p>
            <a:r>
              <a:rPr lang="zh-CN" altLang="en-US" sz="2800" b="1" dirty="0">
                <a:latin typeface="+mn-ea"/>
              </a:rPr>
              <a:t>（</a:t>
            </a:r>
            <a:r>
              <a:rPr lang="en-US" altLang="zh-CN" sz="2800" b="1" dirty="0">
                <a:latin typeface="+mn-ea"/>
              </a:rPr>
              <a:t>2</a:t>
            </a:r>
            <a:r>
              <a:rPr lang="zh-CN" altLang="en-US" sz="2800" b="1" dirty="0">
                <a:latin typeface="+mn-ea"/>
              </a:rPr>
              <a:t>）</a:t>
            </a:r>
            <a:r>
              <a:rPr lang="zh-CN" altLang="en-US" sz="2800" b="1" dirty="0">
                <a:solidFill>
                  <a:srgbClr val="FF0000"/>
                </a:solidFill>
                <a:latin typeface="+mn-ea"/>
              </a:rPr>
              <a:t>反向击穿区</a:t>
            </a:r>
            <a:r>
              <a:rPr lang="zh-CN" altLang="en-US" sz="2800" b="1" dirty="0">
                <a:latin typeface="+mn-ea"/>
              </a:rPr>
              <a:t>：</a:t>
            </a:r>
            <a:r>
              <a:rPr lang="en-US" altLang="zh-CN" sz="2800" b="1" dirty="0">
                <a:latin typeface="+mn-ea"/>
              </a:rPr>
              <a:t>CD</a:t>
            </a:r>
            <a:r>
              <a:rPr lang="zh-CN" altLang="en-US" sz="2800" b="1" dirty="0">
                <a:latin typeface="+mn-ea"/>
              </a:rPr>
              <a:t>段，电特性表现为反向击穿电流变化很大，而电压变化不大。各类二极管的反向击穿电压大小不同，通常为</a:t>
            </a:r>
            <a:r>
              <a:rPr lang="zh-CN" altLang="en-US" sz="2800" b="1" dirty="0">
                <a:solidFill>
                  <a:srgbClr val="FF0000"/>
                </a:solidFill>
                <a:latin typeface="+mn-ea"/>
              </a:rPr>
              <a:t>几十到几百伏</a:t>
            </a:r>
            <a:r>
              <a:rPr lang="zh-CN" altLang="en-US" sz="2800" b="1" dirty="0">
                <a:latin typeface="+mn-ea"/>
              </a:rPr>
              <a:t>，</a:t>
            </a:r>
            <a:r>
              <a:rPr lang="zh-CN" altLang="en-US" sz="2800" b="1" dirty="0">
                <a:solidFill>
                  <a:srgbClr val="FF0000"/>
                </a:solidFill>
                <a:latin typeface="+mn-ea"/>
              </a:rPr>
              <a:t>最高可达</a:t>
            </a:r>
            <a:r>
              <a:rPr lang="en-US" altLang="zh-CN" sz="2800" b="1" dirty="0">
                <a:solidFill>
                  <a:srgbClr val="FF0000"/>
                </a:solidFill>
                <a:latin typeface="+mn-ea"/>
              </a:rPr>
              <a:t>300V </a:t>
            </a:r>
            <a:r>
              <a:rPr lang="zh-CN" altLang="en-US" sz="2800" b="1" dirty="0">
                <a:solidFill>
                  <a:srgbClr val="FF0000"/>
                </a:solidFill>
                <a:latin typeface="+mn-ea"/>
              </a:rPr>
              <a:t>以上</a:t>
            </a:r>
            <a:r>
              <a:rPr lang="zh-CN" altLang="en-US" sz="2800" b="1" dirty="0">
                <a:latin typeface="+mn-ea"/>
              </a:rPr>
              <a:t>。</a:t>
            </a:r>
            <a:endParaRPr lang="zh-CN" altLang="en-US" sz="2800" b="1" i="1" dirty="0">
              <a:solidFill>
                <a:srgbClr val="FF0000"/>
              </a:solidFill>
              <a:latin typeface="Times New Roman" panose="02020603050405020304" pitchFamily="18" charset="0"/>
              <a:cs typeface="Times New Roman" panose="02020603050405020304" pitchFamily="18" charset="0"/>
            </a:endParaRPr>
          </a:p>
        </p:txBody>
      </p:sp>
      <p:sp>
        <p:nvSpPr>
          <p:cNvPr id="13" name="对话气泡: 矩形 12"/>
          <p:cNvSpPr/>
          <p:nvPr/>
        </p:nvSpPr>
        <p:spPr>
          <a:xfrm>
            <a:off x="7641898" y="5166156"/>
            <a:ext cx="1430070" cy="721563"/>
          </a:xfrm>
          <a:prstGeom prst="wedgeRectCallout">
            <a:avLst>
              <a:gd name="adj1" fmla="val -64078"/>
              <a:gd name="adj2" fmla="val -110690"/>
            </a:avLst>
          </a:prstGeom>
          <a:solidFill>
            <a:schemeClr val="bg1"/>
          </a:solidFill>
          <a:ln w="38100">
            <a:solidFill>
              <a:srgbClr val="298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击穿区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animBg="1"/>
      <p:bldP spid="3" grpId="0" animBg="1"/>
      <p:bldP spid="12" grpId="0" animBg="1"/>
      <p:bldP spid="1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5146" y="434945"/>
            <a:ext cx="202170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5.2 </a:t>
            </a:r>
            <a:r>
              <a:rPr lang="zh-CN" altLang="en-US" sz="2000" dirty="0">
                <a:latin typeface="Agency FB" panose="020B0503020202020204" pitchFamily="34" charset="0"/>
              </a:rPr>
              <a:t>半导体二极管</a:t>
            </a:r>
          </a:p>
        </p:txBody>
      </p:sp>
      <p:sp>
        <p:nvSpPr>
          <p:cNvPr id="18" name="文本框 17"/>
          <p:cNvSpPr txBox="1"/>
          <p:nvPr/>
        </p:nvSpPr>
        <p:spPr>
          <a:xfrm>
            <a:off x="541538" y="804277"/>
            <a:ext cx="11123720" cy="646331"/>
          </a:xfrm>
          <a:prstGeom prst="rect">
            <a:avLst/>
          </a:prstGeom>
          <a:noFill/>
        </p:spPr>
        <p:txBody>
          <a:bodyPr wrap="square" rtlCol="0">
            <a:spAutoFit/>
          </a:bodyPr>
          <a:lstStyle/>
          <a:p>
            <a:r>
              <a:rPr lang="zh-CN" altLang="en-US" sz="3600" b="1" dirty="0">
                <a:solidFill>
                  <a:srgbClr val="FF0000"/>
                </a:solidFill>
              </a:rPr>
              <a:t>含二极管的电路分析</a:t>
            </a:r>
          </a:p>
        </p:txBody>
      </p:sp>
      <p:sp>
        <p:nvSpPr>
          <p:cNvPr id="9" name="文本框 8"/>
          <p:cNvSpPr txBox="1"/>
          <p:nvPr/>
        </p:nvSpPr>
        <p:spPr>
          <a:xfrm>
            <a:off x="541538" y="1612806"/>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、二极管的等效模型</a:t>
            </a:r>
            <a:endParaRPr lang="en-US" altLang="zh-CN" sz="2800" b="1" i="1" baseline="-25000" dirty="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541538" y="2298224"/>
            <a:ext cx="11123720"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1</a:t>
            </a:r>
            <a:r>
              <a:rPr lang="zh-CN" altLang="en-US" sz="2800" b="1" dirty="0">
                <a:latin typeface="+mn-ea"/>
              </a:rPr>
              <a:t>）理想模型：正向导通的电压远小于与之串联的其他元件的电压</a:t>
            </a:r>
            <a:endParaRPr lang="en-US" altLang="zh-CN" sz="2800" b="1" i="1" baseline="-250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541538" y="2983642"/>
            <a:ext cx="2384542" cy="523220"/>
          </a:xfrm>
          <a:prstGeom prst="rect">
            <a:avLst/>
          </a:prstGeom>
          <a:noFill/>
        </p:spPr>
        <p:txBody>
          <a:bodyPr wrap="square" rtlCol="0">
            <a:spAutoFit/>
          </a:bodyPr>
          <a:lstStyle/>
          <a:p>
            <a:r>
              <a:rPr lang="zh-CN" altLang="en-US" sz="2800" b="1" dirty="0">
                <a:latin typeface="+mn-ea"/>
                <a:cs typeface="Times New Roman" panose="02020603050405020304" pitchFamily="18" charset="0"/>
              </a:rPr>
              <a:t>    伏安特性：</a:t>
            </a:r>
            <a:endParaRPr lang="en-US" altLang="zh-CN" sz="2800" b="1" dirty="0">
              <a:latin typeface="+mn-ea"/>
              <a:cs typeface="Times New Roman" panose="02020603050405020304" pitchFamily="18" charset="0"/>
            </a:endParaRPr>
          </a:p>
        </p:txBody>
      </p:sp>
      <p:grpSp>
        <p:nvGrpSpPr>
          <p:cNvPr id="15" name="Group 23"/>
          <p:cNvGrpSpPr/>
          <p:nvPr/>
        </p:nvGrpSpPr>
        <p:grpSpPr bwMode="auto">
          <a:xfrm>
            <a:off x="959485" y="3804685"/>
            <a:ext cx="2969571" cy="2021205"/>
            <a:chOff x="2582" y="1713"/>
            <a:chExt cx="1002" cy="682"/>
          </a:xfrm>
        </p:grpSpPr>
        <p:sp>
          <p:nvSpPr>
            <p:cNvPr id="16" name="Line 24"/>
            <p:cNvSpPr>
              <a:spLocks noChangeShapeType="1"/>
            </p:cNvSpPr>
            <p:nvPr/>
          </p:nvSpPr>
          <p:spPr bwMode="auto">
            <a:xfrm>
              <a:off x="2582" y="2277"/>
              <a:ext cx="750" cy="0"/>
            </a:xfrm>
            <a:prstGeom prst="line">
              <a:avLst/>
            </a:prstGeom>
            <a:noFill/>
            <a:ln w="19050">
              <a:solidFill>
                <a:schemeClr val="tx1"/>
              </a:solidFill>
              <a:rou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 name="Line 25"/>
            <p:cNvSpPr>
              <a:spLocks noChangeShapeType="1"/>
            </p:cNvSpPr>
            <p:nvPr/>
          </p:nvSpPr>
          <p:spPr bwMode="auto">
            <a:xfrm flipH="1" flipV="1">
              <a:off x="2967" y="1800"/>
              <a:ext cx="1" cy="477"/>
            </a:xfrm>
            <a:prstGeom prst="line">
              <a:avLst/>
            </a:prstGeom>
            <a:noFill/>
            <a:ln w="19050">
              <a:solidFill>
                <a:schemeClr val="tx1"/>
              </a:solidFill>
              <a:rou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 name="Text Box 26"/>
            <p:cNvSpPr txBox="1">
              <a:spLocks noChangeArrowheads="1"/>
            </p:cNvSpPr>
            <p:nvPr/>
          </p:nvSpPr>
          <p:spPr bwMode="auto">
            <a:xfrm>
              <a:off x="3269" y="2107"/>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i="1">
                  <a:ea typeface="宋体" panose="02010600030101010101" pitchFamily="2" charset="-122"/>
                </a:rPr>
                <a:t>u</a:t>
              </a:r>
              <a:r>
                <a:rPr kumimoji="1" lang="en-US" altLang="zh-CN" baseline="-30000">
                  <a:ea typeface="宋体" panose="02010600030101010101" pitchFamily="2" charset="-122"/>
                </a:rPr>
                <a:t>D</a:t>
              </a:r>
            </a:p>
          </p:txBody>
        </p:sp>
        <p:sp>
          <p:nvSpPr>
            <p:cNvPr id="20" name="Text Box 27"/>
            <p:cNvSpPr txBox="1">
              <a:spLocks noChangeArrowheads="1"/>
            </p:cNvSpPr>
            <p:nvPr/>
          </p:nvSpPr>
          <p:spPr bwMode="auto">
            <a:xfrm>
              <a:off x="3008" y="1713"/>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i="1">
                  <a:ea typeface="宋体" panose="02010600030101010101" pitchFamily="2" charset="-122"/>
                </a:rPr>
                <a:t>i</a:t>
              </a:r>
              <a:r>
                <a:rPr kumimoji="1" lang="en-US" altLang="zh-CN" baseline="-30000">
                  <a:ea typeface="宋体" panose="02010600030101010101" pitchFamily="2" charset="-122"/>
                </a:rPr>
                <a:t>D</a:t>
              </a:r>
            </a:p>
          </p:txBody>
        </p:sp>
      </p:grpSp>
      <p:sp>
        <p:nvSpPr>
          <p:cNvPr id="21" name="Line 28"/>
          <p:cNvSpPr>
            <a:spLocks noChangeShapeType="1"/>
          </p:cNvSpPr>
          <p:nvPr/>
        </p:nvSpPr>
        <p:spPr bwMode="auto">
          <a:xfrm>
            <a:off x="1219201" y="5462941"/>
            <a:ext cx="881288" cy="0"/>
          </a:xfrm>
          <a:prstGeom prst="line">
            <a:avLst/>
          </a:prstGeom>
          <a:noFill/>
          <a:ln w="38100">
            <a:solidFill>
              <a:srgbClr val="FF000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 name="Line 29"/>
          <p:cNvSpPr>
            <a:spLocks noChangeShapeType="1"/>
          </p:cNvSpPr>
          <p:nvPr/>
        </p:nvSpPr>
        <p:spPr bwMode="auto">
          <a:xfrm flipV="1">
            <a:off x="2100488" y="4363235"/>
            <a:ext cx="2" cy="1126185"/>
          </a:xfrm>
          <a:prstGeom prst="line">
            <a:avLst/>
          </a:prstGeom>
          <a:noFill/>
          <a:ln w="38100">
            <a:solidFill>
              <a:srgbClr val="FF000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 name="文本框 22"/>
          <p:cNvSpPr txBox="1"/>
          <p:nvPr/>
        </p:nvSpPr>
        <p:spPr>
          <a:xfrm>
            <a:off x="3929056" y="2980244"/>
            <a:ext cx="2384542" cy="523220"/>
          </a:xfrm>
          <a:prstGeom prst="rect">
            <a:avLst/>
          </a:prstGeom>
          <a:noFill/>
        </p:spPr>
        <p:txBody>
          <a:bodyPr wrap="square" rtlCol="0">
            <a:spAutoFit/>
          </a:bodyPr>
          <a:lstStyle/>
          <a:p>
            <a:r>
              <a:rPr lang="zh-CN" altLang="en-US" sz="2800" b="1" dirty="0">
                <a:latin typeface="+mn-ea"/>
                <a:cs typeface="Times New Roman" panose="02020603050405020304" pitchFamily="18" charset="0"/>
              </a:rPr>
              <a:t>    等效电路：</a:t>
            </a:r>
            <a:endParaRPr lang="en-US" altLang="zh-CN" sz="2800" b="1" dirty="0">
              <a:latin typeface="+mn-ea"/>
              <a:cs typeface="Times New Roman" panose="02020603050405020304" pitchFamily="18" charset="0"/>
            </a:endParaRPr>
          </a:p>
        </p:txBody>
      </p:sp>
      <p:grpSp>
        <p:nvGrpSpPr>
          <p:cNvPr id="24" name="Group 31"/>
          <p:cNvGrpSpPr/>
          <p:nvPr/>
        </p:nvGrpSpPr>
        <p:grpSpPr bwMode="auto">
          <a:xfrm>
            <a:off x="4345122" y="3651559"/>
            <a:ext cx="1276570" cy="2320494"/>
            <a:chOff x="3085" y="851"/>
            <a:chExt cx="428" cy="778"/>
          </a:xfrm>
        </p:grpSpPr>
        <p:sp>
          <p:nvSpPr>
            <p:cNvPr id="25" name="Rectangle 32"/>
            <p:cNvSpPr>
              <a:spLocks noChangeArrowheads="1"/>
            </p:cNvSpPr>
            <p:nvPr/>
          </p:nvSpPr>
          <p:spPr bwMode="auto">
            <a:xfrm>
              <a:off x="3085" y="1062"/>
              <a:ext cx="428" cy="353"/>
            </a:xfrm>
            <a:prstGeom prst="rect">
              <a:avLst/>
            </a:prstGeom>
            <a:noFill/>
            <a:ln w="28575">
              <a:solidFill>
                <a:srgbClr val="00808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kumimoji="1" lang="zh-CN" altLang="zh-CN" sz="3200" b="0">
                <a:solidFill>
                  <a:schemeClr val="hlink"/>
                </a:solidFill>
              </a:endParaRPr>
            </a:p>
          </p:txBody>
        </p:sp>
        <p:grpSp>
          <p:nvGrpSpPr>
            <p:cNvPr id="26" name="Group 33"/>
            <p:cNvGrpSpPr/>
            <p:nvPr/>
          </p:nvGrpSpPr>
          <p:grpSpPr bwMode="auto">
            <a:xfrm>
              <a:off x="3212" y="851"/>
              <a:ext cx="176" cy="778"/>
              <a:chOff x="3212" y="851"/>
              <a:chExt cx="176" cy="778"/>
            </a:xfrm>
          </p:grpSpPr>
          <p:sp>
            <p:nvSpPr>
              <p:cNvPr id="27" name="Oval 34"/>
              <p:cNvSpPr>
                <a:spLocks noChangeArrowheads="1"/>
              </p:cNvSpPr>
              <p:nvPr/>
            </p:nvSpPr>
            <p:spPr bwMode="auto">
              <a:xfrm>
                <a:off x="3272" y="1575"/>
                <a:ext cx="54" cy="54"/>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 name="Oval 35"/>
              <p:cNvSpPr>
                <a:spLocks noChangeArrowheads="1"/>
              </p:cNvSpPr>
              <p:nvPr/>
            </p:nvSpPr>
            <p:spPr bwMode="auto">
              <a:xfrm>
                <a:off x="3272" y="851"/>
                <a:ext cx="54" cy="54"/>
              </a:xfrm>
              <a:prstGeom prst="ellipse">
                <a:avLst/>
              </a:prstGeom>
              <a:solidFill>
                <a:schemeClr val="bg1"/>
              </a:solid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9" name="Group 36"/>
              <p:cNvGrpSpPr/>
              <p:nvPr/>
            </p:nvGrpSpPr>
            <p:grpSpPr bwMode="auto">
              <a:xfrm>
                <a:off x="3212" y="913"/>
                <a:ext cx="176" cy="680"/>
                <a:chOff x="3212" y="913"/>
                <a:chExt cx="176" cy="680"/>
              </a:xfrm>
            </p:grpSpPr>
            <p:sp>
              <p:nvSpPr>
                <p:cNvPr id="30" name="Line 37"/>
                <p:cNvSpPr>
                  <a:spLocks noChangeShapeType="1"/>
                </p:cNvSpPr>
                <p:nvPr/>
              </p:nvSpPr>
              <p:spPr bwMode="auto">
                <a:xfrm>
                  <a:off x="3216" y="1295"/>
                  <a:ext cx="172" cy="0"/>
                </a:xfrm>
                <a:prstGeom prst="line">
                  <a:avLst/>
                </a:prstGeom>
                <a:noFill/>
                <a:ln w="3810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 name="Line 38"/>
                <p:cNvSpPr>
                  <a:spLocks noChangeShapeType="1"/>
                </p:cNvSpPr>
                <p:nvPr/>
              </p:nvSpPr>
              <p:spPr bwMode="auto">
                <a:xfrm flipV="1">
                  <a:off x="3299" y="913"/>
                  <a:ext cx="0" cy="680"/>
                </a:xfrm>
                <a:prstGeom prst="line">
                  <a:avLst/>
                </a:prstGeom>
                <a:noFill/>
                <a:ln w="28575">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 name="AutoShape 39"/>
                <p:cNvSpPr>
                  <a:spLocks noChangeArrowheads="1"/>
                </p:cNvSpPr>
                <p:nvPr/>
              </p:nvSpPr>
              <p:spPr bwMode="auto">
                <a:xfrm flipV="1">
                  <a:off x="3212" y="1151"/>
                  <a:ext cx="172" cy="144"/>
                </a:xfrm>
                <a:prstGeom prst="triangle">
                  <a:avLst>
                    <a:gd name="adj" fmla="val 50000"/>
                  </a:avLst>
                </a:prstGeom>
                <a:noFill/>
                <a:ln w="38100">
                  <a:solidFill>
                    <a:schemeClr val="tx1"/>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grpSp>
        <p:nvGrpSpPr>
          <p:cNvPr id="33" name="Group 40"/>
          <p:cNvGrpSpPr/>
          <p:nvPr/>
        </p:nvGrpSpPr>
        <p:grpSpPr bwMode="auto">
          <a:xfrm>
            <a:off x="5054990" y="3883627"/>
            <a:ext cx="286334" cy="1712039"/>
            <a:chOff x="3153" y="1242"/>
            <a:chExt cx="96" cy="574"/>
          </a:xfrm>
        </p:grpSpPr>
        <p:sp>
          <p:nvSpPr>
            <p:cNvPr id="34" name="Line 41"/>
            <p:cNvSpPr>
              <a:spLocks noChangeShapeType="1"/>
            </p:cNvSpPr>
            <p:nvPr/>
          </p:nvSpPr>
          <p:spPr bwMode="auto">
            <a:xfrm>
              <a:off x="3153" y="1816"/>
              <a:ext cx="96" cy="0"/>
            </a:xfrm>
            <a:prstGeom prst="line">
              <a:avLst/>
            </a:prstGeom>
            <a:noFill/>
            <a:ln w="38100">
              <a:solidFill>
                <a:srgbClr val="FF0000"/>
              </a:solidFill>
              <a:rou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nvGrpSpPr>
            <p:cNvPr id="35" name="Group 42"/>
            <p:cNvGrpSpPr/>
            <p:nvPr/>
          </p:nvGrpSpPr>
          <p:grpSpPr bwMode="auto">
            <a:xfrm>
              <a:off x="3153" y="1242"/>
              <a:ext cx="96" cy="96"/>
              <a:chOff x="3360" y="2832"/>
              <a:chExt cx="96" cy="96"/>
            </a:xfrm>
          </p:grpSpPr>
          <p:sp>
            <p:nvSpPr>
              <p:cNvPr id="36" name="Line 43"/>
              <p:cNvSpPr>
                <a:spLocks noChangeShapeType="1"/>
              </p:cNvSpPr>
              <p:nvPr/>
            </p:nvSpPr>
            <p:spPr bwMode="auto">
              <a:xfrm>
                <a:off x="3360" y="2880"/>
                <a:ext cx="96" cy="0"/>
              </a:xfrm>
              <a:prstGeom prst="line">
                <a:avLst/>
              </a:prstGeom>
              <a:noFill/>
              <a:ln w="38100">
                <a:solidFill>
                  <a:srgbClr val="FF0000"/>
                </a:solidFill>
                <a:rou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7" name="Line 44"/>
              <p:cNvSpPr>
                <a:spLocks noChangeShapeType="1"/>
              </p:cNvSpPr>
              <p:nvPr/>
            </p:nvSpPr>
            <p:spPr bwMode="auto">
              <a:xfrm rot="-5400000">
                <a:off x="3360" y="2880"/>
                <a:ext cx="96" cy="0"/>
              </a:xfrm>
              <a:prstGeom prst="line">
                <a:avLst/>
              </a:prstGeom>
              <a:noFill/>
              <a:ln w="38100">
                <a:solidFill>
                  <a:srgbClr val="FF0000"/>
                </a:solidFill>
                <a:rou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grpSp>
        <p:nvGrpSpPr>
          <p:cNvPr id="38" name="Group 45"/>
          <p:cNvGrpSpPr/>
          <p:nvPr/>
        </p:nvGrpSpPr>
        <p:grpSpPr bwMode="auto">
          <a:xfrm>
            <a:off x="6634337" y="3673091"/>
            <a:ext cx="930584" cy="2296634"/>
            <a:chOff x="3745" y="867"/>
            <a:chExt cx="312" cy="770"/>
          </a:xfrm>
        </p:grpSpPr>
        <p:sp>
          <p:nvSpPr>
            <p:cNvPr id="39" name="Line 46"/>
            <p:cNvSpPr>
              <a:spLocks noChangeShapeType="1"/>
            </p:cNvSpPr>
            <p:nvPr/>
          </p:nvSpPr>
          <p:spPr bwMode="auto">
            <a:xfrm rot="16200000" flipH="1">
              <a:off x="3629" y="1443"/>
              <a:ext cx="280" cy="0"/>
            </a:xfrm>
            <a:prstGeom prst="line">
              <a:avLst/>
            </a:prstGeom>
            <a:noFill/>
            <a:ln w="28575">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 name="Oval 47"/>
            <p:cNvSpPr>
              <a:spLocks noChangeArrowheads="1"/>
            </p:cNvSpPr>
            <p:nvPr/>
          </p:nvSpPr>
          <p:spPr bwMode="auto">
            <a:xfrm>
              <a:off x="3745" y="867"/>
              <a:ext cx="54" cy="54"/>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1" name="Oval 48"/>
            <p:cNvSpPr>
              <a:spLocks noChangeArrowheads="1"/>
            </p:cNvSpPr>
            <p:nvPr/>
          </p:nvSpPr>
          <p:spPr bwMode="auto">
            <a:xfrm>
              <a:off x="3745" y="1583"/>
              <a:ext cx="54" cy="54"/>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 name="Line 49"/>
            <p:cNvSpPr>
              <a:spLocks noChangeShapeType="1"/>
            </p:cNvSpPr>
            <p:nvPr/>
          </p:nvSpPr>
          <p:spPr bwMode="auto">
            <a:xfrm rot="16200000" flipH="1">
              <a:off x="3659" y="1025"/>
              <a:ext cx="220" cy="0"/>
            </a:xfrm>
            <a:prstGeom prst="line">
              <a:avLst/>
            </a:prstGeom>
            <a:noFill/>
            <a:ln w="28575">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 name="Line 50"/>
            <p:cNvSpPr>
              <a:spLocks noChangeShapeType="1"/>
            </p:cNvSpPr>
            <p:nvPr/>
          </p:nvSpPr>
          <p:spPr bwMode="auto">
            <a:xfrm rot="5400000">
              <a:off x="3672" y="1223"/>
              <a:ext cx="214" cy="0"/>
            </a:xfrm>
            <a:prstGeom prst="line">
              <a:avLst/>
            </a:prstGeom>
            <a:noFill/>
            <a:ln w="38100">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 name="Text Box 51"/>
            <p:cNvSpPr txBox="1">
              <a:spLocks noChangeArrowheads="1"/>
            </p:cNvSpPr>
            <p:nvPr/>
          </p:nvSpPr>
          <p:spPr bwMode="auto">
            <a:xfrm>
              <a:off x="3834" y="113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a:t>S</a:t>
              </a:r>
            </a:p>
          </p:txBody>
        </p:sp>
      </p:grpSp>
      <p:grpSp>
        <p:nvGrpSpPr>
          <p:cNvPr id="45" name="Group 52"/>
          <p:cNvGrpSpPr/>
          <p:nvPr/>
        </p:nvGrpSpPr>
        <p:grpSpPr bwMode="auto">
          <a:xfrm flipV="1">
            <a:off x="8415008" y="3924092"/>
            <a:ext cx="286334" cy="1712039"/>
            <a:chOff x="3153" y="1242"/>
            <a:chExt cx="96" cy="574"/>
          </a:xfrm>
        </p:grpSpPr>
        <p:sp>
          <p:nvSpPr>
            <p:cNvPr id="46" name="Line 53"/>
            <p:cNvSpPr>
              <a:spLocks noChangeShapeType="1"/>
            </p:cNvSpPr>
            <p:nvPr/>
          </p:nvSpPr>
          <p:spPr bwMode="auto">
            <a:xfrm>
              <a:off x="3153" y="1816"/>
              <a:ext cx="96" cy="0"/>
            </a:xfrm>
            <a:prstGeom prst="line">
              <a:avLst/>
            </a:prstGeom>
            <a:noFill/>
            <a:ln w="38100">
              <a:solidFill>
                <a:srgbClr val="FF0000"/>
              </a:solidFill>
              <a:rou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nvGrpSpPr>
            <p:cNvPr id="47" name="Group 54"/>
            <p:cNvGrpSpPr/>
            <p:nvPr/>
          </p:nvGrpSpPr>
          <p:grpSpPr bwMode="auto">
            <a:xfrm>
              <a:off x="3153" y="1242"/>
              <a:ext cx="96" cy="96"/>
              <a:chOff x="3360" y="2832"/>
              <a:chExt cx="96" cy="96"/>
            </a:xfrm>
          </p:grpSpPr>
          <p:sp>
            <p:nvSpPr>
              <p:cNvPr id="48" name="Line 55"/>
              <p:cNvSpPr>
                <a:spLocks noChangeShapeType="1"/>
              </p:cNvSpPr>
              <p:nvPr/>
            </p:nvSpPr>
            <p:spPr bwMode="auto">
              <a:xfrm>
                <a:off x="3360" y="2880"/>
                <a:ext cx="96" cy="0"/>
              </a:xfrm>
              <a:prstGeom prst="line">
                <a:avLst/>
              </a:prstGeom>
              <a:noFill/>
              <a:ln w="38100">
                <a:solidFill>
                  <a:srgbClr val="FF0000"/>
                </a:solidFill>
                <a:rou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49" name="Line 56"/>
              <p:cNvSpPr>
                <a:spLocks noChangeShapeType="1"/>
              </p:cNvSpPr>
              <p:nvPr/>
            </p:nvSpPr>
            <p:spPr bwMode="auto">
              <a:xfrm rot="-5400000">
                <a:off x="3360" y="2880"/>
                <a:ext cx="96" cy="0"/>
              </a:xfrm>
              <a:prstGeom prst="line">
                <a:avLst/>
              </a:prstGeom>
              <a:noFill/>
              <a:ln w="38100">
                <a:solidFill>
                  <a:srgbClr val="FF0000"/>
                </a:solidFill>
                <a:rou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grpSp>
        <p:nvGrpSpPr>
          <p:cNvPr id="50" name="Group 57"/>
          <p:cNvGrpSpPr/>
          <p:nvPr/>
        </p:nvGrpSpPr>
        <p:grpSpPr bwMode="auto">
          <a:xfrm>
            <a:off x="10408930" y="3600699"/>
            <a:ext cx="930584" cy="2296634"/>
            <a:chOff x="4908" y="861"/>
            <a:chExt cx="312" cy="770"/>
          </a:xfrm>
        </p:grpSpPr>
        <p:sp>
          <p:nvSpPr>
            <p:cNvPr id="51" name="Line 58"/>
            <p:cNvSpPr>
              <a:spLocks noChangeShapeType="1"/>
            </p:cNvSpPr>
            <p:nvPr/>
          </p:nvSpPr>
          <p:spPr bwMode="auto">
            <a:xfrm rot="16200000" flipH="1">
              <a:off x="4795" y="1437"/>
              <a:ext cx="280" cy="0"/>
            </a:xfrm>
            <a:prstGeom prst="line">
              <a:avLst/>
            </a:prstGeom>
            <a:noFill/>
            <a:ln w="28575">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 name="Oval 59"/>
            <p:cNvSpPr>
              <a:spLocks noChangeArrowheads="1"/>
            </p:cNvSpPr>
            <p:nvPr/>
          </p:nvSpPr>
          <p:spPr bwMode="auto">
            <a:xfrm>
              <a:off x="4908" y="861"/>
              <a:ext cx="54" cy="54"/>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3" name="Oval 60"/>
            <p:cNvSpPr>
              <a:spLocks noChangeArrowheads="1"/>
            </p:cNvSpPr>
            <p:nvPr/>
          </p:nvSpPr>
          <p:spPr bwMode="auto">
            <a:xfrm>
              <a:off x="4908" y="1577"/>
              <a:ext cx="54" cy="54"/>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4" name="Line 61"/>
            <p:cNvSpPr>
              <a:spLocks noChangeShapeType="1"/>
            </p:cNvSpPr>
            <p:nvPr/>
          </p:nvSpPr>
          <p:spPr bwMode="auto">
            <a:xfrm rot="16200000" flipH="1">
              <a:off x="4822" y="1019"/>
              <a:ext cx="220" cy="0"/>
            </a:xfrm>
            <a:prstGeom prst="line">
              <a:avLst/>
            </a:prstGeom>
            <a:noFill/>
            <a:ln w="28575">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5" name="Line 62"/>
            <p:cNvSpPr>
              <a:spLocks noChangeShapeType="1"/>
            </p:cNvSpPr>
            <p:nvPr/>
          </p:nvSpPr>
          <p:spPr bwMode="auto">
            <a:xfrm rot="5400000">
              <a:off x="4873" y="1186"/>
              <a:ext cx="185" cy="60"/>
            </a:xfrm>
            <a:prstGeom prst="line">
              <a:avLst/>
            </a:prstGeom>
            <a:noFill/>
            <a:ln w="38100">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 name="Text Box 63"/>
            <p:cNvSpPr txBox="1">
              <a:spLocks noChangeArrowheads="1"/>
            </p:cNvSpPr>
            <p:nvPr/>
          </p:nvSpPr>
          <p:spPr bwMode="auto">
            <a:xfrm>
              <a:off x="4997" y="112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a:t>S</a:t>
              </a:r>
            </a:p>
          </p:txBody>
        </p:sp>
      </p:grpSp>
      <p:grpSp>
        <p:nvGrpSpPr>
          <p:cNvPr id="57" name="Group 65"/>
          <p:cNvGrpSpPr/>
          <p:nvPr/>
        </p:nvGrpSpPr>
        <p:grpSpPr bwMode="auto">
          <a:xfrm>
            <a:off x="8125692" y="3524222"/>
            <a:ext cx="1276570" cy="2308564"/>
            <a:chOff x="4128" y="863"/>
            <a:chExt cx="428" cy="774"/>
          </a:xfrm>
        </p:grpSpPr>
        <p:sp>
          <p:nvSpPr>
            <p:cNvPr id="58" name="Rectangle 66"/>
            <p:cNvSpPr>
              <a:spLocks noChangeArrowheads="1"/>
            </p:cNvSpPr>
            <p:nvPr/>
          </p:nvSpPr>
          <p:spPr bwMode="auto">
            <a:xfrm>
              <a:off x="4128" y="1070"/>
              <a:ext cx="428" cy="353"/>
            </a:xfrm>
            <a:prstGeom prst="rect">
              <a:avLst/>
            </a:prstGeom>
            <a:noFill/>
            <a:ln w="28575">
              <a:solidFill>
                <a:srgbClr val="00808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kumimoji="1" lang="zh-CN" altLang="zh-CN" sz="3200" b="0">
                <a:solidFill>
                  <a:srgbClr val="0033CC"/>
                </a:solidFill>
              </a:endParaRPr>
            </a:p>
          </p:txBody>
        </p:sp>
        <p:grpSp>
          <p:nvGrpSpPr>
            <p:cNvPr id="59" name="Group 67"/>
            <p:cNvGrpSpPr/>
            <p:nvPr/>
          </p:nvGrpSpPr>
          <p:grpSpPr bwMode="auto">
            <a:xfrm>
              <a:off x="4255" y="863"/>
              <a:ext cx="176" cy="774"/>
              <a:chOff x="4255" y="863"/>
              <a:chExt cx="176" cy="774"/>
            </a:xfrm>
          </p:grpSpPr>
          <p:sp>
            <p:nvSpPr>
              <p:cNvPr id="60" name="Oval 68"/>
              <p:cNvSpPr>
                <a:spLocks noChangeArrowheads="1"/>
              </p:cNvSpPr>
              <p:nvPr/>
            </p:nvSpPr>
            <p:spPr bwMode="auto">
              <a:xfrm>
                <a:off x="4315" y="863"/>
                <a:ext cx="54" cy="54"/>
              </a:xfrm>
              <a:prstGeom prst="ellipse">
                <a:avLst/>
              </a:prstGeom>
              <a:solidFill>
                <a:schemeClr val="bg1"/>
              </a:solidFill>
              <a:ln w="19050">
                <a:solidFill>
                  <a:srgbClr val="00808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61" name="Group 69"/>
              <p:cNvGrpSpPr/>
              <p:nvPr/>
            </p:nvGrpSpPr>
            <p:grpSpPr bwMode="auto">
              <a:xfrm>
                <a:off x="4255" y="921"/>
                <a:ext cx="176" cy="680"/>
                <a:chOff x="4255" y="921"/>
                <a:chExt cx="176" cy="680"/>
              </a:xfrm>
            </p:grpSpPr>
            <p:sp>
              <p:nvSpPr>
                <p:cNvPr id="63" name="Line 70"/>
                <p:cNvSpPr>
                  <a:spLocks noChangeShapeType="1"/>
                </p:cNvSpPr>
                <p:nvPr/>
              </p:nvSpPr>
              <p:spPr bwMode="auto">
                <a:xfrm>
                  <a:off x="4259" y="1303"/>
                  <a:ext cx="172" cy="0"/>
                </a:xfrm>
                <a:prstGeom prst="line">
                  <a:avLst/>
                </a:prstGeom>
                <a:noFill/>
                <a:ln w="38100">
                  <a:solidFill>
                    <a:srgbClr val="00808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 name="Line 71"/>
                <p:cNvSpPr>
                  <a:spLocks noChangeShapeType="1"/>
                </p:cNvSpPr>
                <p:nvPr/>
              </p:nvSpPr>
              <p:spPr bwMode="auto">
                <a:xfrm flipV="1">
                  <a:off x="4342" y="921"/>
                  <a:ext cx="0" cy="680"/>
                </a:xfrm>
                <a:prstGeom prst="line">
                  <a:avLst/>
                </a:prstGeom>
                <a:noFill/>
                <a:ln w="28575">
                  <a:solidFill>
                    <a:srgbClr val="00808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5" name="AutoShape 72"/>
                <p:cNvSpPr>
                  <a:spLocks noChangeArrowheads="1"/>
                </p:cNvSpPr>
                <p:nvPr/>
              </p:nvSpPr>
              <p:spPr bwMode="auto">
                <a:xfrm flipV="1">
                  <a:off x="4255" y="1159"/>
                  <a:ext cx="172" cy="144"/>
                </a:xfrm>
                <a:prstGeom prst="triangle">
                  <a:avLst>
                    <a:gd name="adj" fmla="val 50000"/>
                  </a:avLst>
                </a:prstGeom>
                <a:noFill/>
                <a:ln w="38100">
                  <a:solidFill>
                    <a:srgbClr val="008080"/>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62" name="Oval 73"/>
              <p:cNvSpPr>
                <a:spLocks noChangeArrowheads="1"/>
              </p:cNvSpPr>
              <p:nvPr/>
            </p:nvSpPr>
            <p:spPr bwMode="auto">
              <a:xfrm>
                <a:off x="4315" y="1583"/>
                <a:ext cx="54" cy="54"/>
              </a:xfrm>
              <a:prstGeom prst="ellipse">
                <a:avLst/>
              </a:prstGeom>
              <a:solidFill>
                <a:schemeClr val="bg1"/>
              </a:solidFill>
              <a:ln w="19050">
                <a:solidFill>
                  <a:srgbClr val="00808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sp>
        <p:nvSpPr>
          <p:cNvPr id="2" name="箭头: 右 1"/>
          <p:cNvSpPr/>
          <p:nvPr/>
        </p:nvSpPr>
        <p:spPr>
          <a:xfrm>
            <a:off x="5884021" y="4621834"/>
            <a:ext cx="584763" cy="437846"/>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 Box 64"/>
          <p:cNvSpPr txBox="1">
            <a:spLocks noChangeArrowheads="1"/>
          </p:cNvSpPr>
          <p:nvPr/>
        </p:nvSpPr>
        <p:spPr bwMode="auto">
          <a:xfrm>
            <a:off x="4104900" y="6184930"/>
            <a:ext cx="323482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90000"/>
              </a:lnSpc>
            </a:pPr>
            <a:r>
              <a:rPr kumimoji="1" lang="zh-CN" altLang="en-US" sz="2800" dirty="0"/>
              <a:t>正偏导通，</a:t>
            </a:r>
            <a:r>
              <a:rPr kumimoji="1" lang="en-US" altLang="zh-CN" sz="2800" i="1" dirty="0" err="1"/>
              <a:t>u</a:t>
            </a:r>
            <a:r>
              <a:rPr kumimoji="1" lang="en-US" altLang="zh-CN" sz="2800" i="1" baseline="-25000" dirty="0" err="1"/>
              <a:t>D</a:t>
            </a:r>
            <a:r>
              <a:rPr kumimoji="1" lang="en-US" altLang="zh-CN" sz="2800" dirty="0"/>
              <a:t> = 0</a:t>
            </a:r>
          </a:p>
        </p:txBody>
      </p:sp>
      <p:sp>
        <p:nvSpPr>
          <p:cNvPr id="3" name="矩形 2"/>
          <p:cNvSpPr/>
          <p:nvPr/>
        </p:nvSpPr>
        <p:spPr>
          <a:xfrm>
            <a:off x="8268566" y="6131912"/>
            <a:ext cx="2920992" cy="523220"/>
          </a:xfrm>
          <a:prstGeom prst="rect">
            <a:avLst/>
          </a:prstGeom>
        </p:spPr>
        <p:txBody>
          <a:bodyPr wrap="none">
            <a:spAutoFit/>
          </a:bodyPr>
          <a:lstStyle/>
          <a:p>
            <a:r>
              <a:rPr kumimoji="1" lang="zh-CN" altLang="en-US" sz="2800" b="1" dirty="0">
                <a:latin typeface="+mn-ea"/>
              </a:rPr>
              <a:t>反偏截止，</a:t>
            </a:r>
            <a:r>
              <a:rPr kumimoji="1" lang="en-US" altLang="zh-CN" sz="2800" b="1" i="1" dirty="0" err="1">
                <a:latin typeface="Times New Roman" panose="02020603050405020304" pitchFamily="18" charset="0"/>
                <a:cs typeface="Times New Roman" panose="02020603050405020304" pitchFamily="18" charset="0"/>
              </a:rPr>
              <a:t>i</a:t>
            </a:r>
            <a:r>
              <a:rPr kumimoji="1" lang="en-US" altLang="zh-CN" sz="2800" b="1" i="1" baseline="-25000" dirty="0" err="1">
                <a:latin typeface="Times New Roman" panose="02020603050405020304" pitchFamily="18" charset="0"/>
                <a:cs typeface="Times New Roman" panose="02020603050405020304" pitchFamily="18" charset="0"/>
              </a:rPr>
              <a:t>D</a:t>
            </a:r>
            <a:r>
              <a:rPr kumimoji="1" lang="en-US" altLang="zh-CN" sz="2800" b="1" dirty="0">
                <a:latin typeface="+mn-ea"/>
              </a:rPr>
              <a:t> = </a:t>
            </a:r>
            <a:r>
              <a:rPr kumimoji="1"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67" name="箭头: 右 66"/>
          <p:cNvSpPr/>
          <p:nvPr/>
        </p:nvSpPr>
        <p:spPr>
          <a:xfrm>
            <a:off x="9663339" y="4478672"/>
            <a:ext cx="584763" cy="437846"/>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ppt_x</p:attrName>
                                        </p:attrNameLst>
                                      </p:cBhvr>
                                      <p:tavLst>
                                        <p:tav tm="0">
                                          <p:val>
                                            <p:strVal val="#ppt_x"/>
                                          </p:val>
                                        </p:tav>
                                        <p:tav tm="100000">
                                          <p:val>
                                            <p:strVal val="#ppt_x"/>
                                          </p:val>
                                        </p:tav>
                                      </p:tavLst>
                                    </p:anim>
                                    <p:anim calcmode="lin" valueType="num">
                                      <p:cBhvr>
                                        <p:cTn id="47" dur="500" fill="hold"/>
                                        <p:tgtEl>
                                          <p:spTgt spid="24"/>
                                        </p:tgtEl>
                                        <p:attrNameLst>
                                          <p:attrName>ppt_y</p:attrName>
                                        </p:attrNameLst>
                                      </p:cBhvr>
                                      <p:tavLst>
                                        <p:tav tm="0">
                                          <p:val>
                                            <p:strVal val="#ppt_y-#ppt_h/2"/>
                                          </p:val>
                                        </p:tav>
                                        <p:tav tm="100000">
                                          <p:val>
                                            <p:strVal val="#ppt_y"/>
                                          </p:val>
                                        </p:tav>
                                      </p:tavLst>
                                    </p:anim>
                                    <p:anim calcmode="lin" valueType="num">
                                      <p:cBhvr>
                                        <p:cTn id="48" dur="500" fill="hold"/>
                                        <p:tgtEl>
                                          <p:spTgt spid="24"/>
                                        </p:tgtEl>
                                        <p:attrNameLst>
                                          <p:attrName>ppt_w</p:attrName>
                                        </p:attrNameLst>
                                      </p:cBhvr>
                                      <p:tavLst>
                                        <p:tav tm="0">
                                          <p:val>
                                            <p:strVal val="#ppt_w"/>
                                          </p:val>
                                        </p:tav>
                                        <p:tav tm="100000">
                                          <p:val>
                                            <p:strVal val="#ppt_w"/>
                                          </p:val>
                                        </p:tav>
                                      </p:tavLst>
                                    </p:anim>
                                    <p:anim calcmode="lin" valueType="num">
                                      <p:cBhvr>
                                        <p:cTn id="49"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ppt_x</p:attrName>
                                        </p:attrNameLst>
                                      </p:cBhvr>
                                      <p:tavLst>
                                        <p:tav tm="0">
                                          <p:val>
                                            <p:strVal val="#ppt_x"/>
                                          </p:val>
                                        </p:tav>
                                        <p:tav tm="100000">
                                          <p:val>
                                            <p:strVal val="#ppt_x"/>
                                          </p:val>
                                        </p:tav>
                                      </p:tavLst>
                                    </p:anim>
                                    <p:anim calcmode="lin" valueType="num">
                                      <p:cBhvr>
                                        <p:cTn id="55" dur="500" fill="hold"/>
                                        <p:tgtEl>
                                          <p:spTgt spid="33"/>
                                        </p:tgtEl>
                                        <p:attrNameLst>
                                          <p:attrName>ppt_y</p:attrName>
                                        </p:attrNameLst>
                                      </p:cBhvr>
                                      <p:tavLst>
                                        <p:tav tm="0">
                                          <p:val>
                                            <p:strVal val="#ppt_y-#ppt_h/2"/>
                                          </p:val>
                                        </p:tav>
                                        <p:tav tm="100000">
                                          <p:val>
                                            <p:strVal val="#ppt_y"/>
                                          </p:val>
                                        </p:tav>
                                      </p:tavLst>
                                    </p:anim>
                                    <p:anim calcmode="lin" valueType="num">
                                      <p:cBhvr>
                                        <p:cTn id="56" dur="500" fill="hold"/>
                                        <p:tgtEl>
                                          <p:spTgt spid="33"/>
                                        </p:tgtEl>
                                        <p:attrNameLst>
                                          <p:attrName>ppt_w</p:attrName>
                                        </p:attrNameLst>
                                      </p:cBhvr>
                                      <p:tavLst>
                                        <p:tav tm="0">
                                          <p:val>
                                            <p:strVal val="#ppt_w"/>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slide(fromLeft)">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iterate type="lt">
                                    <p:tmPct val="100000"/>
                                  </p:iterate>
                                  <p:childTnLst>
                                    <p:set>
                                      <p:cBhvr>
                                        <p:cTn id="73" dur="1" fill="hold">
                                          <p:stCondLst>
                                            <p:cond delay="0"/>
                                          </p:stCondLst>
                                        </p:cTn>
                                        <p:tgtEl>
                                          <p:spTgt spid="66"/>
                                        </p:tgtEl>
                                        <p:attrNameLst>
                                          <p:attrName>style.visibility</p:attrName>
                                        </p:attrNameLst>
                                      </p:cBhvr>
                                      <p:to>
                                        <p:strVal val="visible"/>
                                      </p:to>
                                    </p:set>
                                    <p:animEffect transition="in" filter="wipe(left)">
                                      <p:cBhvr>
                                        <p:cTn id="74" dur="75"/>
                                        <p:tgtEl>
                                          <p:spTgt spid="66"/>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nodeType="click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p:cTn id="79" dur="500" fill="hold"/>
                                        <p:tgtEl>
                                          <p:spTgt spid="57"/>
                                        </p:tgtEl>
                                        <p:attrNameLst>
                                          <p:attrName>ppt_x</p:attrName>
                                        </p:attrNameLst>
                                      </p:cBhvr>
                                      <p:tavLst>
                                        <p:tav tm="0">
                                          <p:val>
                                            <p:strVal val="#ppt_x"/>
                                          </p:val>
                                        </p:tav>
                                        <p:tav tm="100000">
                                          <p:val>
                                            <p:strVal val="#ppt_x"/>
                                          </p:val>
                                        </p:tav>
                                      </p:tavLst>
                                    </p:anim>
                                    <p:anim calcmode="lin" valueType="num">
                                      <p:cBhvr>
                                        <p:cTn id="80" dur="500" fill="hold"/>
                                        <p:tgtEl>
                                          <p:spTgt spid="57"/>
                                        </p:tgtEl>
                                        <p:attrNameLst>
                                          <p:attrName>ppt_y</p:attrName>
                                        </p:attrNameLst>
                                      </p:cBhvr>
                                      <p:tavLst>
                                        <p:tav tm="0">
                                          <p:val>
                                            <p:strVal val="#ppt_y-#ppt_h/2"/>
                                          </p:val>
                                        </p:tav>
                                        <p:tav tm="100000">
                                          <p:val>
                                            <p:strVal val="#ppt_y"/>
                                          </p:val>
                                        </p:tav>
                                      </p:tavLst>
                                    </p:anim>
                                    <p:anim calcmode="lin" valueType="num">
                                      <p:cBhvr>
                                        <p:cTn id="81" dur="500" fill="hold"/>
                                        <p:tgtEl>
                                          <p:spTgt spid="57"/>
                                        </p:tgtEl>
                                        <p:attrNameLst>
                                          <p:attrName>ppt_w</p:attrName>
                                        </p:attrNameLst>
                                      </p:cBhvr>
                                      <p:tavLst>
                                        <p:tav tm="0">
                                          <p:val>
                                            <p:strVal val="#ppt_w"/>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ppt_x</p:attrName>
                                        </p:attrNameLst>
                                      </p:cBhvr>
                                      <p:tavLst>
                                        <p:tav tm="0">
                                          <p:val>
                                            <p:strVal val="#ppt_x"/>
                                          </p:val>
                                        </p:tav>
                                        <p:tav tm="100000">
                                          <p:val>
                                            <p:strVal val="#ppt_x"/>
                                          </p:val>
                                        </p:tav>
                                      </p:tavLst>
                                    </p:anim>
                                    <p:anim calcmode="lin" valueType="num">
                                      <p:cBhvr>
                                        <p:cTn id="88" dur="500" fill="hold"/>
                                        <p:tgtEl>
                                          <p:spTgt spid="45"/>
                                        </p:tgtEl>
                                        <p:attrNameLst>
                                          <p:attrName>ppt_y</p:attrName>
                                        </p:attrNameLst>
                                      </p:cBhvr>
                                      <p:tavLst>
                                        <p:tav tm="0">
                                          <p:val>
                                            <p:strVal val="#ppt_y+#ppt_h/2"/>
                                          </p:val>
                                        </p:tav>
                                        <p:tav tm="100000">
                                          <p:val>
                                            <p:strVal val="#ppt_y"/>
                                          </p:val>
                                        </p:tav>
                                      </p:tavLst>
                                    </p:anim>
                                    <p:anim calcmode="lin" valueType="num">
                                      <p:cBhvr>
                                        <p:cTn id="89" dur="500" fill="hold"/>
                                        <p:tgtEl>
                                          <p:spTgt spid="45"/>
                                        </p:tgtEl>
                                        <p:attrNameLst>
                                          <p:attrName>ppt_w</p:attrName>
                                        </p:attrNameLst>
                                      </p:cBhvr>
                                      <p:tavLst>
                                        <p:tav tm="0">
                                          <p:val>
                                            <p:strVal val="#ppt_w"/>
                                          </p:val>
                                        </p:tav>
                                        <p:tav tm="100000">
                                          <p:val>
                                            <p:strVal val="#ppt_w"/>
                                          </p:val>
                                        </p:tav>
                                      </p:tavLst>
                                    </p:anim>
                                    <p:anim calcmode="lin" valueType="num">
                                      <p:cBhvr>
                                        <p:cTn id="90"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fade">
                                      <p:cBhvr>
                                        <p:cTn id="95" dur="1000"/>
                                        <p:tgtEl>
                                          <p:spTgt spid="67"/>
                                        </p:tgtEl>
                                      </p:cBhvr>
                                    </p:animEffect>
                                    <p:anim calcmode="lin" valueType="num">
                                      <p:cBhvr>
                                        <p:cTn id="96" dur="1000" fill="hold"/>
                                        <p:tgtEl>
                                          <p:spTgt spid="67"/>
                                        </p:tgtEl>
                                        <p:attrNameLst>
                                          <p:attrName>ppt_x</p:attrName>
                                        </p:attrNameLst>
                                      </p:cBhvr>
                                      <p:tavLst>
                                        <p:tav tm="0">
                                          <p:val>
                                            <p:strVal val="#ppt_x"/>
                                          </p:val>
                                        </p:tav>
                                        <p:tav tm="100000">
                                          <p:val>
                                            <p:strVal val="#ppt_x"/>
                                          </p:val>
                                        </p:tav>
                                      </p:tavLst>
                                    </p:anim>
                                    <p:anim calcmode="lin" valueType="num">
                                      <p:cBhvr>
                                        <p:cTn id="97"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8" fill="hold" nodeType="click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500" fill="hold"/>
                                        <p:tgtEl>
                                          <p:spTgt spid="50"/>
                                        </p:tgtEl>
                                        <p:attrNameLst>
                                          <p:attrName>ppt_x</p:attrName>
                                        </p:attrNameLst>
                                      </p:cBhvr>
                                      <p:tavLst>
                                        <p:tav tm="0">
                                          <p:val>
                                            <p:strVal val="#ppt_x-#ppt_w/2"/>
                                          </p:val>
                                        </p:tav>
                                        <p:tav tm="100000">
                                          <p:val>
                                            <p:strVal val="#ppt_x"/>
                                          </p:val>
                                        </p:tav>
                                      </p:tavLst>
                                    </p:anim>
                                    <p:anim calcmode="lin" valueType="num">
                                      <p:cBhvr>
                                        <p:cTn id="103" dur="500" fill="hold"/>
                                        <p:tgtEl>
                                          <p:spTgt spid="50"/>
                                        </p:tgtEl>
                                        <p:attrNameLst>
                                          <p:attrName>ppt_y</p:attrName>
                                        </p:attrNameLst>
                                      </p:cBhvr>
                                      <p:tavLst>
                                        <p:tav tm="0">
                                          <p:val>
                                            <p:strVal val="#ppt_y"/>
                                          </p:val>
                                        </p:tav>
                                        <p:tav tm="100000">
                                          <p:val>
                                            <p:strVal val="#ppt_y"/>
                                          </p:val>
                                        </p:tav>
                                      </p:tavLst>
                                    </p:anim>
                                    <p:anim calcmode="lin" valueType="num">
                                      <p:cBhvr>
                                        <p:cTn id="104" dur="500" fill="hold"/>
                                        <p:tgtEl>
                                          <p:spTgt spid="50"/>
                                        </p:tgtEl>
                                        <p:attrNameLst>
                                          <p:attrName>ppt_w</p:attrName>
                                        </p:attrNameLst>
                                      </p:cBhvr>
                                      <p:tavLst>
                                        <p:tav tm="0">
                                          <p:val>
                                            <p:fltVal val="0"/>
                                          </p:val>
                                        </p:tav>
                                        <p:tav tm="100000">
                                          <p:val>
                                            <p:strVal val="#ppt_w"/>
                                          </p:val>
                                        </p:tav>
                                      </p:tavLst>
                                    </p:anim>
                                    <p:anim calcmode="lin" valueType="num">
                                      <p:cBhvr>
                                        <p:cTn id="105"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1000"/>
                                        <p:tgtEl>
                                          <p:spTgt spid="3"/>
                                        </p:tgtEl>
                                      </p:cBhvr>
                                    </p:animEffect>
                                    <p:anim calcmode="lin" valueType="num">
                                      <p:cBhvr>
                                        <p:cTn id="111" dur="1000" fill="hold"/>
                                        <p:tgtEl>
                                          <p:spTgt spid="3"/>
                                        </p:tgtEl>
                                        <p:attrNameLst>
                                          <p:attrName>ppt_x</p:attrName>
                                        </p:attrNameLst>
                                      </p:cBhvr>
                                      <p:tavLst>
                                        <p:tav tm="0">
                                          <p:val>
                                            <p:strVal val="#ppt_x"/>
                                          </p:val>
                                        </p:tav>
                                        <p:tav tm="100000">
                                          <p:val>
                                            <p:strVal val="#ppt_x"/>
                                          </p:val>
                                        </p:tav>
                                      </p:tavLst>
                                    </p:anim>
                                    <p:anim calcmode="lin" valueType="num">
                                      <p:cBhvr>
                                        <p:cTn id="1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0" grpId="0"/>
      <p:bldP spid="14" grpId="0"/>
      <p:bldP spid="23" grpId="0"/>
      <p:bldP spid="2" grpId="0" animBg="1"/>
      <p:bldP spid="66" grpId="0" autoUpdateAnimBg="0"/>
      <p:bldP spid="3" grpId="0"/>
      <p:bldP spid="6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5146" y="434945"/>
            <a:ext cx="202170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5.2 </a:t>
            </a:r>
            <a:r>
              <a:rPr lang="zh-CN" altLang="en-US" sz="2000" dirty="0">
                <a:latin typeface="Agency FB" panose="020B0503020202020204" pitchFamily="34" charset="0"/>
              </a:rPr>
              <a:t>半导体二极管</a:t>
            </a:r>
          </a:p>
        </p:txBody>
      </p:sp>
      <p:sp>
        <p:nvSpPr>
          <p:cNvPr id="10" name="文本框 9"/>
          <p:cNvSpPr txBox="1"/>
          <p:nvPr/>
        </p:nvSpPr>
        <p:spPr>
          <a:xfrm>
            <a:off x="541538" y="896721"/>
            <a:ext cx="11123720"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2</a:t>
            </a:r>
            <a:r>
              <a:rPr lang="zh-CN" altLang="en-US" sz="2800" b="1" dirty="0">
                <a:latin typeface="+mn-ea"/>
              </a:rPr>
              <a:t>）恒压模型：正向导通电压不能忽略，反向截止电流很小</a:t>
            </a:r>
            <a:endParaRPr lang="en-US" altLang="zh-CN" sz="2800" b="1" i="1" baseline="-250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541538" y="1683273"/>
            <a:ext cx="2384542" cy="523220"/>
          </a:xfrm>
          <a:prstGeom prst="rect">
            <a:avLst/>
          </a:prstGeom>
          <a:noFill/>
        </p:spPr>
        <p:txBody>
          <a:bodyPr wrap="square" rtlCol="0">
            <a:spAutoFit/>
          </a:bodyPr>
          <a:lstStyle/>
          <a:p>
            <a:r>
              <a:rPr lang="zh-CN" altLang="en-US" sz="2800" b="1" dirty="0">
                <a:latin typeface="+mn-ea"/>
                <a:cs typeface="Times New Roman" panose="02020603050405020304" pitchFamily="18" charset="0"/>
              </a:rPr>
              <a:t>    伏安特性：</a:t>
            </a:r>
            <a:endParaRPr lang="en-US" altLang="zh-CN" sz="2800" b="1" dirty="0">
              <a:latin typeface="+mn-ea"/>
              <a:cs typeface="Times New Roman" panose="02020603050405020304" pitchFamily="18" charset="0"/>
            </a:endParaRPr>
          </a:p>
        </p:txBody>
      </p:sp>
      <p:sp>
        <p:nvSpPr>
          <p:cNvPr id="23" name="文本框 22"/>
          <p:cNvSpPr txBox="1"/>
          <p:nvPr/>
        </p:nvSpPr>
        <p:spPr>
          <a:xfrm>
            <a:off x="4229100" y="1678797"/>
            <a:ext cx="2384542" cy="523220"/>
          </a:xfrm>
          <a:prstGeom prst="rect">
            <a:avLst/>
          </a:prstGeom>
          <a:noFill/>
        </p:spPr>
        <p:txBody>
          <a:bodyPr wrap="square" rtlCol="0">
            <a:spAutoFit/>
          </a:bodyPr>
          <a:lstStyle/>
          <a:p>
            <a:r>
              <a:rPr lang="zh-CN" altLang="en-US" sz="2800" b="1" dirty="0">
                <a:latin typeface="+mn-ea"/>
                <a:cs typeface="Times New Roman" panose="02020603050405020304" pitchFamily="18" charset="0"/>
              </a:rPr>
              <a:t>    等效电路：</a:t>
            </a:r>
            <a:endParaRPr lang="en-US" altLang="zh-CN" sz="2800" b="1" dirty="0">
              <a:latin typeface="+mn-ea"/>
              <a:cs typeface="Times New Roman" panose="02020603050405020304" pitchFamily="18" charset="0"/>
            </a:endParaRPr>
          </a:p>
        </p:txBody>
      </p:sp>
      <p:grpSp>
        <p:nvGrpSpPr>
          <p:cNvPr id="68" name="Group 21"/>
          <p:cNvGrpSpPr/>
          <p:nvPr/>
        </p:nvGrpSpPr>
        <p:grpSpPr bwMode="auto">
          <a:xfrm>
            <a:off x="866788" y="2572326"/>
            <a:ext cx="3249586" cy="2819711"/>
            <a:chOff x="671" y="629"/>
            <a:chExt cx="888" cy="668"/>
          </a:xfrm>
        </p:grpSpPr>
        <p:sp>
          <p:nvSpPr>
            <p:cNvPr id="69" name="Line 22"/>
            <p:cNvSpPr>
              <a:spLocks noChangeShapeType="1"/>
            </p:cNvSpPr>
            <p:nvPr/>
          </p:nvSpPr>
          <p:spPr bwMode="auto">
            <a:xfrm>
              <a:off x="671" y="1055"/>
              <a:ext cx="750" cy="0"/>
            </a:xfrm>
            <a:prstGeom prst="line">
              <a:avLst/>
            </a:prstGeom>
            <a:noFill/>
            <a:ln w="19050">
              <a:solidFill>
                <a:schemeClr val="tx1"/>
              </a:solidFill>
              <a:rou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0" name="Line 23"/>
            <p:cNvSpPr>
              <a:spLocks noChangeShapeType="1"/>
            </p:cNvSpPr>
            <p:nvPr/>
          </p:nvSpPr>
          <p:spPr bwMode="auto">
            <a:xfrm flipH="1" flipV="1">
              <a:off x="1056" y="652"/>
              <a:ext cx="1" cy="404"/>
            </a:xfrm>
            <a:prstGeom prst="line">
              <a:avLst/>
            </a:prstGeom>
            <a:noFill/>
            <a:ln w="19050">
              <a:solidFill>
                <a:schemeClr val="tx1"/>
              </a:solidFill>
              <a:rou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1" name="Text Box 24"/>
            <p:cNvSpPr txBox="1">
              <a:spLocks noChangeArrowheads="1"/>
            </p:cNvSpPr>
            <p:nvPr/>
          </p:nvSpPr>
          <p:spPr bwMode="auto">
            <a:xfrm>
              <a:off x="1244" y="1048"/>
              <a:ext cx="31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i="1" dirty="0" err="1">
                  <a:ea typeface="宋体" panose="02010600030101010101" pitchFamily="2" charset="-122"/>
                </a:rPr>
                <a:t>u</a:t>
              </a:r>
              <a:r>
                <a:rPr kumimoji="1" lang="en-US" altLang="zh-CN" baseline="-30000" dirty="0" err="1">
                  <a:ea typeface="宋体" panose="02010600030101010101" pitchFamily="2" charset="-122"/>
                </a:rPr>
                <a:t>D</a:t>
              </a:r>
              <a:endParaRPr kumimoji="1" lang="en-US" altLang="zh-CN" baseline="-30000" dirty="0">
                <a:ea typeface="宋体" panose="02010600030101010101" pitchFamily="2" charset="-122"/>
              </a:endParaRPr>
            </a:p>
          </p:txBody>
        </p:sp>
        <p:sp>
          <p:nvSpPr>
            <p:cNvPr id="72" name="Text Box 25"/>
            <p:cNvSpPr txBox="1">
              <a:spLocks noChangeArrowheads="1"/>
            </p:cNvSpPr>
            <p:nvPr/>
          </p:nvSpPr>
          <p:spPr bwMode="auto">
            <a:xfrm>
              <a:off x="1010" y="629"/>
              <a:ext cx="2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i="1" dirty="0" err="1">
                  <a:ea typeface="宋体" panose="02010600030101010101" pitchFamily="2" charset="-122"/>
                </a:rPr>
                <a:t>i</a:t>
              </a:r>
              <a:r>
                <a:rPr kumimoji="1" lang="en-US" altLang="zh-CN" baseline="-30000" dirty="0" err="1">
                  <a:ea typeface="宋体" panose="02010600030101010101" pitchFamily="2" charset="-122"/>
                </a:rPr>
                <a:t>D</a:t>
              </a:r>
              <a:endParaRPr kumimoji="1" lang="en-US" altLang="zh-CN" baseline="-30000" dirty="0">
                <a:ea typeface="宋体" panose="02010600030101010101" pitchFamily="2" charset="-122"/>
              </a:endParaRPr>
            </a:p>
          </p:txBody>
        </p:sp>
      </p:grpSp>
      <p:grpSp>
        <p:nvGrpSpPr>
          <p:cNvPr id="73" name="Group 26"/>
          <p:cNvGrpSpPr/>
          <p:nvPr/>
        </p:nvGrpSpPr>
        <p:grpSpPr bwMode="auto">
          <a:xfrm>
            <a:off x="936955" y="3333615"/>
            <a:ext cx="1827898" cy="1038246"/>
            <a:chOff x="671" y="1491"/>
            <a:chExt cx="584" cy="284"/>
          </a:xfrm>
        </p:grpSpPr>
        <p:sp>
          <p:nvSpPr>
            <p:cNvPr id="77" name="Line 27"/>
            <p:cNvSpPr>
              <a:spLocks noChangeShapeType="1"/>
            </p:cNvSpPr>
            <p:nvPr/>
          </p:nvSpPr>
          <p:spPr bwMode="auto">
            <a:xfrm>
              <a:off x="671" y="1775"/>
              <a:ext cx="584" cy="0"/>
            </a:xfrm>
            <a:prstGeom prst="line">
              <a:avLst/>
            </a:prstGeom>
            <a:noFill/>
            <a:ln w="38100">
              <a:solidFill>
                <a:srgbClr val="FF000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8" name="Line 28"/>
            <p:cNvSpPr>
              <a:spLocks noChangeShapeType="1"/>
            </p:cNvSpPr>
            <p:nvPr/>
          </p:nvSpPr>
          <p:spPr bwMode="auto">
            <a:xfrm flipV="1">
              <a:off x="1255" y="1491"/>
              <a:ext cx="0" cy="284"/>
            </a:xfrm>
            <a:prstGeom prst="line">
              <a:avLst/>
            </a:prstGeom>
            <a:noFill/>
            <a:ln w="38100">
              <a:solidFill>
                <a:srgbClr val="FF000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79" name="Text Box 29"/>
          <p:cNvSpPr txBox="1">
            <a:spLocks noChangeArrowheads="1"/>
          </p:cNvSpPr>
          <p:nvPr/>
        </p:nvSpPr>
        <p:spPr bwMode="auto">
          <a:xfrm>
            <a:off x="2267587" y="4356303"/>
            <a:ext cx="2639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kumimoji="1" lang="en-US" altLang="zh-CN" i="1" dirty="0">
                <a:ea typeface="宋体" panose="02010600030101010101" pitchFamily="2" charset="-122"/>
              </a:rPr>
              <a:t>U</a:t>
            </a:r>
            <a:r>
              <a:rPr kumimoji="1" lang="en-US" altLang="zh-CN" baseline="-30000" dirty="0">
                <a:ea typeface="宋体" panose="02010600030101010101" pitchFamily="2" charset="-122"/>
              </a:rPr>
              <a:t>D(on)</a:t>
            </a:r>
          </a:p>
        </p:txBody>
      </p:sp>
      <p:grpSp>
        <p:nvGrpSpPr>
          <p:cNvPr id="4" name="组合 3"/>
          <p:cNvGrpSpPr/>
          <p:nvPr/>
        </p:nvGrpSpPr>
        <p:grpSpPr>
          <a:xfrm>
            <a:off x="5721706" y="2361832"/>
            <a:ext cx="515997" cy="2320494"/>
            <a:chOff x="6054344" y="2463139"/>
            <a:chExt cx="515997" cy="2320494"/>
          </a:xfrm>
        </p:grpSpPr>
        <p:sp>
          <p:nvSpPr>
            <p:cNvPr id="84" name="Oval 34"/>
            <p:cNvSpPr>
              <a:spLocks noChangeArrowheads="1"/>
            </p:cNvSpPr>
            <p:nvPr/>
          </p:nvSpPr>
          <p:spPr bwMode="auto">
            <a:xfrm>
              <a:off x="6224356" y="4622570"/>
              <a:ext cx="161063" cy="161063"/>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5" name="Oval 35"/>
            <p:cNvSpPr>
              <a:spLocks noChangeArrowheads="1"/>
            </p:cNvSpPr>
            <p:nvPr/>
          </p:nvSpPr>
          <p:spPr bwMode="auto">
            <a:xfrm>
              <a:off x="6224356" y="2463139"/>
              <a:ext cx="161063" cy="161063"/>
            </a:xfrm>
            <a:prstGeom prst="ellipse">
              <a:avLst/>
            </a:prstGeom>
            <a:solidFill>
              <a:schemeClr val="bg1"/>
            </a:solid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86" name="Group 36"/>
            <p:cNvGrpSpPr/>
            <p:nvPr/>
          </p:nvGrpSpPr>
          <p:grpSpPr bwMode="auto">
            <a:xfrm>
              <a:off x="6054344" y="2603323"/>
              <a:ext cx="515997" cy="2028195"/>
              <a:chOff x="3215" y="898"/>
              <a:chExt cx="173" cy="680"/>
            </a:xfrm>
          </p:grpSpPr>
          <p:sp>
            <p:nvSpPr>
              <p:cNvPr id="87" name="Line 37"/>
              <p:cNvSpPr>
                <a:spLocks noChangeShapeType="1"/>
              </p:cNvSpPr>
              <p:nvPr/>
            </p:nvSpPr>
            <p:spPr bwMode="auto">
              <a:xfrm>
                <a:off x="3216" y="1295"/>
                <a:ext cx="172" cy="0"/>
              </a:xfrm>
              <a:prstGeom prst="line">
                <a:avLst/>
              </a:prstGeom>
              <a:noFill/>
              <a:ln w="3810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8" name="Line 38"/>
              <p:cNvSpPr>
                <a:spLocks noChangeShapeType="1"/>
              </p:cNvSpPr>
              <p:nvPr/>
            </p:nvSpPr>
            <p:spPr bwMode="auto">
              <a:xfrm flipV="1">
                <a:off x="3299" y="898"/>
                <a:ext cx="0" cy="680"/>
              </a:xfrm>
              <a:prstGeom prst="line">
                <a:avLst/>
              </a:prstGeom>
              <a:noFill/>
              <a:ln w="28575">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9" name="AutoShape 39"/>
              <p:cNvSpPr>
                <a:spLocks noChangeArrowheads="1"/>
              </p:cNvSpPr>
              <p:nvPr/>
            </p:nvSpPr>
            <p:spPr bwMode="auto">
              <a:xfrm flipV="1">
                <a:off x="3215" y="1151"/>
                <a:ext cx="172" cy="144"/>
              </a:xfrm>
              <a:prstGeom prst="triangle">
                <a:avLst>
                  <a:gd name="adj" fmla="val 50000"/>
                </a:avLst>
              </a:prstGeom>
              <a:noFill/>
              <a:ln w="38100">
                <a:solidFill>
                  <a:schemeClr val="tx1"/>
                </a:solidFill>
                <a:miter lim="800000"/>
              </a:ln>
              <a:effectLst/>
            </p:spPr>
            <p:txBody>
              <a:bodyPr wrap="none" anchor="ctr"/>
              <a:lstStyle/>
              <a:p>
                <a:pPr>
                  <a:defRPr/>
                </a:pPr>
                <a:endParaRPr lang="zh-CN" altLang="en-US" dirty="0">
                  <a:effectLst>
                    <a:outerShdw blurRad="38100" dist="38100" dir="2700000" algn="tl">
                      <a:srgbClr val="000000">
                        <a:alpha val="43137"/>
                      </a:srgbClr>
                    </a:outerShdw>
                  </a:effectLst>
                </a:endParaRPr>
              </a:p>
            </p:txBody>
          </p:sp>
        </p:grpSp>
      </p:grpSp>
      <p:sp>
        <p:nvSpPr>
          <p:cNvPr id="90" name="箭头: 右 89"/>
          <p:cNvSpPr/>
          <p:nvPr/>
        </p:nvSpPr>
        <p:spPr>
          <a:xfrm>
            <a:off x="6613642" y="3209766"/>
            <a:ext cx="584763" cy="437846"/>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a:off x="7721600" y="2323057"/>
            <a:ext cx="1358061" cy="2296634"/>
            <a:chOff x="7721600" y="2323057"/>
            <a:chExt cx="1358061" cy="2296634"/>
          </a:xfrm>
        </p:grpSpPr>
        <p:sp>
          <p:nvSpPr>
            <p:cNvPr id="92" name="Line 58"/>
            <p:cNvSpPr>
              <a:spLocks noChangeShapeType="1"/>
            </p:cNvSpPr>
            <p:nvPr/>
          </p:nvSpPr>
          <p:spPr bwMode="auto">
            <a:xfrm rot="16200000" flipH="1">
              <a:off x="7681717" y="4220017"/>
              <a:ext cx="477223" cy="0"/>
            </a:xfrm>
            <a:prstGeom prst="line">
              <a:avLst/>
            </a:prstGeom>
            <a:noFill/>
            <a:ln w="28575">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3" name="Oval 59"/>
            <p:cNvSpPr>
              <a:spLocks noChangeArrowheads="1"/>
            </p:cNvSpPr>
            <p:nvPr/>
          </p:nvSpPr>
          <p:spPr bwMode="auto">
            <a:xfrm>
              <a:off x="7839798" y="2323057"/>
              <a:ext cx="161063" cy="161063"/>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4" name="Oval 60"/>
            <p:cNvSpPr>
              <a:spLocks noChangeArrowheads="1"/>
            </p:cNvSpPr>
            <p:nvPr/>
          </p:nvSpPr>
          <p:spPr bwMode="auto">
            <a:xfrm>
              <a:off x="7839798" y="4458628"/>
              <a:ext cx="161063" cy="161063"/>
            </a:xfrm>
            <a:prstGeom prst="ellipse">
              <a:avLst/>
            </a:prstGeom>
            <a:noFill/>
            <a:ln w="1905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 name="Line 61"/>
            <p:cNvSpPr>
              <a:spLocks noChangeShapeType="1"/>
            </p:cNvSpPr>
            <p:nvPr/>
          </p:nvSpPr>
          <p:spPr bwMode="auto">
            <a:xfrm rot="16200000" flipH="1">
              <a:off x="7583291" y="2794314"/>
              <a:ext cx="656181" cy="0"/>
            </a:xfrm>
            <a:prstGeom prst="line">
              <a:avLst/>
            </a:prstGeom>
            <a:noFill/>
            <a:ln w="28575">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6" name="Line 62"/>
            <p:cNvSpPr>
              <a:spLocks noChangeShapeType="1"/>
            </p:cNvSpPr>
            <p:nvPr/>
          </p:nvSpPr>
          <p:spPr bwMode="auto">
            <a:xfrm rot="5400000">
              <a:off x="7895080" y="3029185"/>
              <a:ext cx="302690" cy="254848"/>
            </a:xfrm>
            <a:prstGeom prst="line">
              <a:avLst/>
            </a:prstGeom>
            <a:noFill/>
            <a:ln w="38100">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7" name="Text Box 63"/>
            <p:cNvSpPr txBox="1">
              <a:spLocks noChangeArrowheads="1"/>
            </p:cNvSpPr>
            <p:nvPr/>
          </p:nvSpPr>
          <p:spPr bwMode="auto">
            <a:xfrm>
              <a:off x="8077977" y="2904114"/>
              <a:ext cx="665129" cy="85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a:t>S</a:t>
              </a:r>
            </a:p>
          </p:txBody>
        </p:sp>
        <p:cxnSp>
          <p:nvCxnSpPr>
            <p:cNvPr id="8" name="直接连接符 7"/>
            <p:cNvCxnSpPr/>
            <p:nvPr/>
          </p:nvCxnSpPr>
          <p:spPr>
            <a:xfrm>
              <a:off x="7814141" y="3981405"/>
              <a:ext cx="2272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721600" y="3852738"/>
              <a:ext cx="3836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Line 61"/>
            <p:cNvSpPr>
              <a:spLocks noChangeShapeType="1"/>
            </p:cNvSpPr>
            <p:nvPr/>
          </p:nvSpPr>
          <p:spPr bwMode="auto">
            <a:xfrm rot="16200000" flipH="1">
              <a:off x="7622768" y="3554683"/>
              <a:ext cx="596113" cy="0"/>
            </a:xfrm>
            <a:prstGeom prst="line">
              <a:avLst/>
            </a:prstGeom>
            <a:noFill/>
            <a:ln w="28575">
              <a:solidFill>
                <a:schemeClr val="tx1"/>
              </a:solidFill>
              <a:round/>
            </a:ln>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0" name="Text Box 63"/>
            <p:cNvSpPr txBox="1">
              <a:spLocks noChangeArrowheads="1"/>
            </p:cNvSpPr>
            <p:nvPr/>
          </p:nvSpPr>
          <p:spPr bwMode="auto">
            <a:xfrm>
              <a:off x="8170437" y="3686124"/>
              <a:ext cx="909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dirty="0"/>
                <a:t>U</a:t>
              </a:r>
              <a:r>
                <a:rPr kumimoji="1" lang="en-US" altLang="zh-CN" baseline="-25000" dirty="0"/>
                <a:t>D(on)</a:t>
              </a:r>
            </a:p>
          </p:txBody>
        </p:sp>
      </p:grpSp>
      <p:sp>
        <p:nvSpPr>
          <p:cNvPr id="102" name="Rectangle 30"/>
          <p:cNvSpPr>
            <a:spLocks noChangeArrowheads="1"/>
          </p:cNvSpPr>
          <p:nvPr/>
        </p:nvSpPr>
        <p:spPr bwMode="auto">
          <a:xfrm>
            <a:off x="5794375" y="5437437"/>
            <a:ext cx="1927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kumimoji="1" lang="en-US" altLang="zh-CN" sz="2800" i="1">
                <a:ea typeface="宋体" panose="02010600030101010101" pitchFamily="2" charset="-122"/>
              </a:rPr>
              <a:t>U</a:t>
            </a:r>
            <a:r>
              <a:rPr kumimoji="1" lang="en-US" altLang="zh-CN" sz="2800" baseline="-30000">
                <a:ea typeface="宋体" panose="02010600030101010101" pitchFamily="2" charset="-122"/>
              </a:rPr>
              <a:t>D(on)</a:t>
            </a:r>
          </a:p>
        </p:txBody>
      </p:sp>
      <p:sp>
        <p:nvSpPr>
          <p:cNvPr id="103" name="AutoShape 31"/>
          <p:cNvSpPr/>
          <p:nvPr/>
        </p:nvSpPr>
        <p:spPr bwMode="auto">
          <a:xfrm>
            <a:off x="6831013" y="5489824"/>
            <a:ext cx="109537" cy="658813"/>
          </a:xfrm>
          <a:prstGeom prst="leftBrace">
            <a:avLst>
              <a:gd name="adj1" fmla="val 50121"/>
              <a:gd name="adj2" fmla="val 50000"/>
            </a:avLst>
          </a:prstGeom>
          <a:noFill/>
          <a:ln w="28575">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4" name="Text Box 32"/>
          <p:cNvSpPr txBox="1">
            <a:spLocks noChangeArrowheads="1"/>
          </p:cNvSpPr>
          <p:nvPr/>
        </p:nvSpPr>
        <p:spPr bwMode="auto">
          <a:xfrm>
            <a:off x="6921500" y="5324724"/>
            <a:ext cx="183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kumimoji="1" lang="en-US" altLang="zh-CN">
                <a:ea typeface="宋体" panose="02010600030101010101" pitchFamily="2" charset="-122"/>
              </a:rPr>
              <a:t>0.7 V (Si)</a:t>
            </a:r>
          </a:p>
        </p:txBody>
      </p:sp>
      <p:sp>
        <p:nvSpPr>
          <p:cNvPr id="105" name="Text Box 33"/>
          <p:cNvSpPr txBox="1">
            <a:spLocks noChangeArrowheads="1"/>
          </p:cNvSpPr>
          <p:nvPr/>
        </p:nvSpPr>
        <p:spPr bwMode="auto">
          <a:xfrm>
            <a:off x="6921500" y="5832724"/>
            <a:ext cx="200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kumimoji="1" lang="en-US" altLang="zh-CN">
                <a:ea typeface="宋体" panose="02010600030101010101" pitchFamily="2" charset="-122"/>
              </a:rPr>
              <a:t>0.3 V (Ge)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out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left)">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slide(fromBottom)">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1000"/>
                                        <p:tgtEl>
                                          <p:spTgt spid="90"/>
                                        </p:tgtEl>
                                      </p:cBhvr>
                                    </p:animEffect>
                                    <p:anim calcmode="lin" valueType="num">
                                      <p:cBhvr>
                                        <p:cTn id="45" dur="1000" fill="hold"/>
                                        <p:tgtEl>
                                          <p:spTgt spid="90"/>
                                        </p:tgtEl>
                                        <p:attrNameLst>
                                          <p:attrName>ppt_x</p:attrName>
                                        </p:attrNameLst>
                                      </p:cBhvr>
                                      <p:tavLst>
                                        <p:tav tm="0">
                                          <p:val>
                                            <p:strVal val="#ppt_x"/>
                                          </p:val>
                                        </p:tav>
                                        <p:tav tm="100000">
                                          <p:val>
                                            <p:strVal val="#ppt_x"/>
                                          </p:val>
                                        </p:tav>
                                      </p:tavLst>
                                    </p:anim>
                                    <p:anim calcmode="lin" valueType="num">
                                      <p:cBhvr>
                                        <p:cTn id="46"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1000"/>
                                        <p:tgtEl>
                                          <p:spTgt spid="101"/>
                                        </p:tgtEl>
                                      </p:cBhvr>
                                    </p:animEffect>
                                    <p:anim calcmode="lin" valueType="num">
                                      <p:cBhvr>
                                        <p:cTn id="52" dur="1000" fill="hold"/>
                                        <p:tgtEl>
                                          <p:spTgt spid="101"/>
                                        </p:tgtEl>
                                        <p:attrNameLst>
                                          <p:attrName>ppt_x</p:attrName>
                                        </p:attrNameLst>
                                      </p:cBhvr>
                                      <p:tavLst>
                                        <p:tav tm="0">
                                          <p:val>
                                            <p:strVal val="#ppt_x"/>
                                          </p:val>
                                        </p:tav>
                                        <p:tav tm="100000">
                                          <p:val>
                                            <p:strVal val="#ppt_x"/>
                                          </p:val>
                                        </p:tav>
                                      </p:tavLst>
                                    </p:anim>
                                    <p:anim calcmode="lin" valueType="num">
                                      <p:cBhvr>
                                        <p:cTn id="53"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102"/>
                                        </p:tgtEl>
                                        <p:attrNameLst>
                                          <p:attrName>style.visibility</p:attrName>
                                        </p:attrNameLst>
                                      </p:cBhvr>
                                      <p:to>
                                        <p:strVal val="visible"/>
                                      </p:to>
                                    </p:set>
                                    <p:animEffect transition="in" filter="wipe(left)">
                                      <p:cBhvr>
                                        <p:cTn id="58" dur="75"/>
                                        <p:tgtEl>
                                          <p:spTgt spid="10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wipe(up)">
                                      <p:cBhvr>
                                        <p:cTn id="63" dur="500"/>
                                        <p:tgtEl>
                                          <p:spTgt spid="103"/>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04">
                                            <p:txEl>
                                              <p:pRg st="0" end="0"/>
                                            </p:txEl>
                                          </p:spTgt>
                                        </p:tgtEl>
                                        <p:attrNameLst>
                                          <p:attrName>style.visibility</p:attrName>
                                        </p:attrNameLst>
                                      </p:cBhvr>
                                      <p:to>
                                        <p:strVal val="visible"/>
                                      </p:to>
                                    </p:set>
                                    <p:animEffect transition="in" filter="wipe(left)">
                                      <p:cBhvr>
                                        <p:cTn id="67" dur="500"/>
                                        <p:tgtEl>
                                          <p:spTgt spid="104">
                                            <p:txEl>
                                              <p:pRg st="0" end="0"/>
                                            </p:txEl>
                                          </p:spTgt>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105">
                                            <p:txEl>
                                              <p:pRg st="0" end="0"/>
                                            </p:txEl>
                                          </p:spTgt>
                                        </p:tgtEl>
                                        <p:attrNameLst>
                                          <p:attrName>style.visibility</p:attrName>
                                        </p:attrNameLst>
                                      </p:cBhvr>
                                      <p:to>
                                        <p:strVal val="visible"/>
                                      </p:to>
                                    </p:set>
                                    <p:animEffect transition="in" filter="wipe(left)">
                                      <p:cBhvr>
                                        <p:cTn id="71" dur="500"/>
                                        <p:tgtEl>
                                          <p:spTgt spid="1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23" grpId="0"/>
      <p:bldP spid="79" grpId="0" autoUpdateAnimBg="0"/>
      <p:bldP spid="90" grpId="0" animBg="1"/>
      <p:bldP spid="102" grpId="0" autoUpdateAnimBg="0"/>
      <p:bldP spid="103" grpId="0" animBg="1"/>
      <p:bldP spid="104" grpId="0" build="p" autoUpdateAnimBg="0" advAuto="0"/>
      <p:bldP spid="105" grpId="0" build="p" autoUpdateAnimBg="0" advAuto="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5146" y="434945"/>
            <a:ext cx="202170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5.2 </a:t>
            </a:r>
            <a:r>
              <a:rPr lang="zh-CN" altLang="en-US" sz="2000" dirty="0">
                <a:latin typeface="Agency FB" panose="020B0503020202020204" pitchFamily="34" charset="0"/>
              </a:rPr>
              <a:t>半导体二极管</a:t>
            </a:r>
          </a:p>
        </p:txBody>
      </p:sp>
      <p:sp>
        <p:nvSpPr>
          <p:cNvPr id="9" name="文本框 8"/>
          <p:cNvSpPr txBox="1"/>
          <p:nvPr/>
        </p:nvSpPr>
        <p:spPr>
          <a:xfrm>
            <a:off x="541538" y="860119"/>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、含二极管的电路分析方法</a:t>
            </a:r>
            <a:endParaRPr lang="en-US" altLang="zh-CN" sz="2800" b="1" i="1" baseline="-25000" dirty="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541538" y="1534353"/>
            <a:ext cx="11123720" cy="1384995"/>
          </a:xfrm>
          <a:prstGeom prst="rect">
            <a:avLst/>
          </a:prstGeom>
          <a:noFill/>
        </p:spPr>
        <p:txBody>
          <a:bodyPr wrap="square" rtlCol="0">
            <a:spAutoFit/>
          </a:bodyPr>
          <a:lstStyle/>
          <a:p>
            <a:r>
              <a:rPr lang="zh-CN" altLang="en-US" sz="2800" b="1" dirty="0">
                <a:latin typeface="+mn-ea"/>
              </a:rPr>
              <a:t>    假定二极管工作在截止状态，将二极管</a:t>
            </a:r>
            <a:r>
              <a:rPr lang="zh-CN" altLang="en-US" sz="2800" b="1" dirty="0">
                <a:solidFill>
                  <a:srgbClr val="FF0000"/>
                </a:solidFill>
                <a:latin typeface="+mn-ea"/>
              </a:rPr>
              <a:t>开路</a:t>
            </a:r>
            <a:r>
              <a:rPr lang="zh-CN" altLang="en-US" sz="2800" b="1" dirty="0">
                <a:latin typeface="+mn-ea"/>
              </a:rPr>
              <a:t>，画出</a:t>
            </a:r>
            <a:r>
              <a:rPr lang="zh-CN" altLang="en-US" sz="2800" b="1" dirty="0">
                <a:solidFill>
                  <a:srgbClr val="FF0000"/>
                </a:solidFill>
                <a:latin typeface="+mn-ea"/>
              </a:rPr>
              <a:t>等效电路</a:t>
            </a:r>
            <a:r>
              <a:rPr lang="zh-CN" altLang="en-US" sz="2800" b="1" dirty="0">
                <a:latin typeface="+mn-ea"/>
              </a:rPr>
              <a:t>，求出二极管两端</a:t>
            </a:r>
            <a:r>
              <a:rPr lang="zh-CN" altLang="en-US" sz="2800" b="1" dirty="0">
                <a:solidFill>
                  <a:srgbClr val="FF0000"/>
                </a:solidFill>
                <a:latin typeface="+mn-ea"/>
              </a:rPr>
              <a:t>开路时的电压</a:t>
            </a:r>
            <a:r>
              <a:rPr lang="zh-CN" altLang="en-US" sz="2800" b="1" dirty="0">
                <a:latin typeface="+mn-ea"/>
              </a:rPr>
              <a:t>，以此</a:t>
            </a:r>
            <a:r>
              <a:rPr lang="zh-CN" altLang="en-US" sz="2800" b="1" dirty="0">
                <a:solidFill>
                  <a:srgbClr val="FF0000"/>
                </a:solidFill>
                <a:latin typeface="+mn-ea"/>
              </a:rPr>
              <a:t>判断二极管的真实偏置状态</a:t>
            </a:r>
            <a:r>
              <a:rPr lang="zh-CN" altLang="en-US" sz="2800" b="1" dirty="0">
                <a:latin typeface="+mn-ea"/>
              </a:rPr>
              <a:t>，然后，用</a:t>
            </a:r>
            <a:r>
              <a:rPr lang="zh-CN" altLang="en-US" sz="2800" b="1" dirty="0">
                <a:solidFill>
                  <a:srgbClr val="FF0000"/>
                </a:solidFill>
                <a:latin typeface="+mn-ea"/>
              </a:rPr>
              <a:t>相应的等效模型代替二极管</a:t>
            </a:r>
            <a:r>
              <a:rPr lang="zh-CN" altLang="en-US" sz="2800" b="1" dirty="0">
                <a:latin typeface="+mn-ea"/>
              </a:rPr>
              <a:t>，画出等效电路，求待求量。</a:t>
            </a:r>
            <a:endParaRPr lang="en-US" altLang="zh-CN" sz="2800" b="1" i="1" baseline="-25000" dirty="0">
              <a:latin typeface="Times New Roman" panose="02020603050405020304" pitchFamily="18" charset="0"/>
              <a:cs typeface="Times New Roman" panose="02020603050405020304" pitchFamily="18" charset="0"/>
            </a:endParaRPr>
          </a:p>
        </p:txBody>
      </p:sp>
      <p:sp>
        <p:nvSpPr>
          <p:cNvPr id="4" name="矩形 3"/>
          <p:cNvSpPr/>
          <p:nvPr/>
        </p:nvSpPr>
        <p:spPr>
          <a:xfrm>
            <a:off x="541538" y="3070362"/>
            <a:ext cx="11123720" cy="954107"/>
          </a:xfrm>
          <a:prstGeom prst="rect">
            <a:avLst/>
          </a:prstGeom>
        </p:spPr>
        <p:txBody>
          <a:bodyPr wrap="square">
            <a:spAutoFit/>
          </a:bodyPr>
          <a:lstStyle/>
          <a:p>
            <a:pPr>
              <a:spcBef>
                <a:spcPct val="20000"/>
              </a:spcBef>
            </a:pPr>
            <a:r>
              <a:rPr lang="en-US" altLang="zh-CN" sz="2800" b="1" dirty="0">
                <a:solidFill>
                  <a:srgbClr val="FF0000"/>
                </a:solidFill>
                <a:latin typeface="+mn-ea"/>
              </a:rPr>
              <a:t>【</a:t>
            </a:r>
            <a:r>
              <a:rPr lang="zh-CN" altLang="en-US" sz="2800" b="1" dirty="0">
                <a:solidFill>
                  <a:srgbClr val="FF0000"/>
                </a:solidFill>
                <a:latin typeface="+mn-ea"/>
              </a:rPr>
              <a:t>例</a:t>
            </a:r>
            <a:r>
              <a:rPr lang="en-US" altLang="zh-CN" sz="2800" b="1" dirty="0">
                <a:solidFill>
                  <a:srgbClr val="FF0000"/>
                </a:solidFill>
                <a:latin typeface="+mn-ea"/>
              </a:rPr>
              <a:t>5.1】</a:t>
            </a:r>
            <a:r>
              <a:rPr lang="zh-CN" altLang="en-US" sz="2800" b="1" dirty="0">
                <a:latin typeface="+mn-ea"/>
              </a:rPr>
              <a:t>电路如图所示，假设图中的二极管是理想的，试判断二极管是否导通，并求出相应的输出电压。</a:t>
            </a:r>
          </a:p>
        </p:txBody>
      </p:sp>
      <p:pic>
        <p:nvPicPr>
          <p:cNvPr id="68" name="Picture 24"/>
          <p:cNvPicPr>
            <a:picLocks noChangeAspect="1" noChangeArrowheads="1"/>
          </p:cNvPicPr>
          <p:nvPr/>
        </p:nvPicPr>
        <p:blipFill rotWithShape="1">
          <a:blip r:embed="rId5">
            <a:extLst>
              <a:ext uri="{28A0092B-C50C-407E-A947-70E740481C1C}">
                <a14:useLocalDpi xmlns:a14="http://schemas.microsoft.com/office/drawing/2010/main" val="0"/>
              </a:ext>
            </a:extLst>
          </a:blip>
          <a:srcRect r="2022"/>
          <a:stretch>
            <a:fillRect/>
          </a:stretch>
        </p:blipFill>
        <p:spPr bwMode="auto">
          <a:xfrm>
            <a:off x="7767320" y="3861733"/>
            <a:ext cx="3770073" cy="240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1538" y="4175483"/>
            <a:ext cx="7017502" cy="523220"/>
          </a:xfrm>
          <a:prstGeom prst="rect">
            <a:avLst/>
          </a:prstGeom>
        </p:spPr>
        <p:txBody>
          <a:bodyPr wrap="square">
            <a:spAutoFit/>
          </a:bodyPr>
          <a:lstStyle/>
          <a:p>
            <a:r>
              <a:rPr lang="zh-CN" altLang="en-US" sz="2800" b="1" dirty="0">
                <a:solidFill>
                  <a:srgbClr val="FF0000"/>
                </a:solidFill>
                <a:latin typeface="+mn-ea"/>
              </a:rPr>
              <a:t>解</a:t>
            </a:r>
            <a:r>
              <a:rPr lang="zh-CN" altLang="en-US" sz="2800" b="1" dirty="0">
                <a:solidFill>
                  <a:srgbClr val="000000"/>
                </a:solidFill>
                <a:latin typeface="+mn-ea"/>
              </a:rPr>
              <a:t>：假定二极管为截止状态，等效电路如图：</a:t>
            </a:r>
          </a:p>
        </p:txBody>
      </p:sp>
      <p:grpSp>
        <p:nvGrpSpPr>
          <p:cNvPr id="12" name="组合 11"/>
          <p:cNvGrpSpPr/>
          <p:nvPr/>
        </p:nvGrpSpPr>
        <p:grpSpPr>
          <a:xfrm>
            <a:off x="543560" y="4698703"/>
            <a:ext cx="3246120" cy="2073275"/>
            <a:chOff x="1082041" y="4652536"/>
            <a:chExt cx="3246120" cy="2073275"/>
          </a:xfrm>
        </p:grpSpPr>
        <p:pic>
          <p:nvPicPr>
            <p:cNvPr id="69" name="Picture 24"/>
            <p:cNvPicPr>
              <a:picLocks noChangeAspect="1" noChangeArrowheads="1"/>
            </p:cNvPicPr>
            <p:nvPr/>
          </p:nvPicPr>
          <p:blipFill rotWithShape="1">
            <a:blip r:embed="rId5">
              <a:extLst>
                <a:ext uri="{28A0092B-C50C-407E-A947-70E740481C1C}">
                  <a14:useLocalDpi xmlns:a14="http://schemas.microsoft.com/office/drawing/2010/main" val="0"/>
                </a:ext>
              </a:extLst>
            </a:blip>
            <a:srcRect r="2022"/>
            <a:stretch>
              <a:fillRect/>
            </a:stretch>
          </p:blipFill>
          <p:spPr bwMode="auto">
            <a:xfrm>
              <a:off x="1082041" y="4652536"/>
              <a:ext cx="324612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67280" y="4713030"/>
              <a:ext cx="436880"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67280" y="4865430"/>
              <a:ext cx="101600" cy="1016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715692" y="4855270"/>
              <a:ext cx="101600" cy="1016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367280" y="4974958"/>
              <a:ext cx="579120" cy="461665"/>
            </a:xfrm>
            <a:prstGeom prst="rect">
              <a:avLst/>
            </a:prstGeom>
            <a:solidFill>
              <a:schemeClr val="bg1"/>
            </a:solid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U</a:t>
              </a:r>
              <a:r>
                <a:rPr lang="en-US" altLang="zh-CN" sz="2400" b="1" i="1" baseline="-25000" dirty="0">
                  <a:latin typeface="Times New Roman" panose="02020603050405020304" pitchFamily="18" charset="0"/>
                  <a:cs typeface="Times New Roman" panose="02020603050405020304" pitchFamily="18" charset="0"/>
                </a:rPr>
                <a:t>D</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2067560" y="4929853"/>
              <a:ext cx="314960" cy="461665"/>
            </a:xfrm>
            <a:prstGeom prst="rect">
              <a:avLst/>
            </a:prstGeom>
            <a:noFill/>
          </p:spPr>
          <p:txBody>
            <a:bodyPr wrap="square" rtlCol="0">
              <a:spAutoFit/>
            </a:bodyPr>
            <a:lstStyle/>
            <a:p>
              <a:r>
                <a:rPr lang="en-US" altLang="zh-CN" sz="2400" b="1" dirty="0">
                  <a:latin typeface="+mn-ea"/>
                </a:rPr>
                <a:t>+</a:t>
              </a:r>
              <a:endParaRPr lang="zh-CN" altLang="en-US" sz="2400" b="1" dirty="0">
                <a:latin typeface="+mn-ea"/>
              </a:endParaRPr>
            </a:p>
          </p:txBody>
        </p:sp>
        <p:sp>
          <p:nvSpPr>
            <p:cNvPr id="72" name="文本框 71"/>
            <p:cNvSpPr txBox="1"/>
            <p:nvPr/>
          </p:nvSpPr>
          <p:spPr>
            <a:xfrm>
              <a:off x="2749144" y="4919693"/>
              <a:ext cx="314960" cy="461665"/>
            </a:xfrm>
            <a:prstGeom prst="rect">
              <a:avLst/>
            </a:prstGeom>
            <a:noFill/>
          </p:spPr>
          <p:txBody>
            <a:bodyPr wrap="square" rtlCol="0">
              <a:spAutoFit/>
            </a:bodyPr>
            <a:lstStyle/>
            <a:p>
              <a:r>
                <a:rPr lang="en-US" altLang="zh-CN" sz="2400" b="1" dirty="0">
                  <a:latin typeface="+mn-ea"/>
                </a:rPr>
                <a:t>-</a:t>
              </a:r>
              <a:endParaRPr lang="zh-CN" altLang="en-US" sz="2400" b="1" dirty="0">
                <a:latin typeface="+mn-ea"/>
              </a:endParaRPr>
            </a:p>
          </p:txBody>
        </p:sp>
      </p:grpSp>
      <p:graphicFrame>
        <p:nvGraphicFramePr>
          <p:cNvPr id="13" name="对象 12"/>
          <p:cNvGraphicFramePr>
            <a:graphicFrameLocks noChangeAspect="1"/>
          </p:cNvGraphicFramePr>
          <p:nvPr/>
        </p:nvGraphicFramePr>
        <p:xfrm>
          <a:off x="5665592" y="4849717"/>
          <a:ext cx="1439933" cy="563452"/>
        </p:xfrm>
        <a:graphic>
          <a:graphicData uri="http://schemas.openxmlformats.org/presentationml/2006/ole">
            <mc:AlternateContent xmlns:mc="http://schemas.openxmlformats.org/markup-compatibility/2006">
              <mc:Choice xmlns:v="urn:schemas-microsoft-com:vml" Requires="v">
                <p:oleObj spid="_x0000_s69637" name="Equation" r:id="rId6" imgW="14020800" imgH="5486400" progId="Equation.DSMT4">
                  <p:embed/>
                </p:oleObj>
              </mc:Choice>
              <mc:Fallback>
                <p:oleObj name="Equation" r:id="rId6" imgW="14020800" imgH="5486400" progId="Equation.DSMT4">
                  <p:embed/>
                  <p:pic>
                    <p:nvPicPr>
                      <p:cNvPr id="13" name="对象 12"/>
                      <p:cNvPicPr/>
                      <p:nvPr/>
                    </p:nvPicPr>
                    <p:blipFill>
                      <a:blip r:embed="rId7"/>
                      <a:stretch>
                        <a:fillRect/>
                      </a:stretch>
                    </p:blipFill>
                    <p:spPr>
                      <a:xfrm>
                        <a:off x="5665592" y="4849717"/>
                        <a:ext cx="1439933" cy="563452"/>
                      </a:xfrm>
                      <a:prstGeom prst="rect">
                        <a:avLst/>
                      </a:prstGeom>
                    </p:spPr>
                  </p:pic>
                </p:oleObj>
              </mc:Fallback>
            </mc:AlternateContent>
          </a:graphicData>
        </a:graphic>
      </p:graphicFrame>
      <p:sp>
        <p:nvSpPr>
          <p:cNvPr id="77" name="矩形 76"/>
          <p:cNvSpPr/>
          <p:nvPr/>
        </p:nvSpPr>
        <p:spPr>
          <a:xfrm>
            <a:off x="4295388" y="4849717"/>
            <a:ext cx="1164713" cy="523220"/>
          </a:xfrm>
          <a:prstGeom prst="rect">
            <a:avLst/>
          </a:prstGeom>
        </p:spPr>
        <p:txBody>
          <a:bodyPr wrap="square">
            <a:spAutoFit/>
          </a:bodyPr>
          <a:lstStyle/>
          <a:p>
            <a:r>
              <a:rPr lang="zh-CN" altLang="en-US" sz="2800" b="1" dirty="0">
                <a:solidFill>
                  <a:srgbClr val="000000"/>
                </a:solidFill>
                <a:latin typeface="+mn-ea"/>
              </a:rPr>
              <a:t>可得：</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22" presetClass="entr" presetSubtype="8" fill="hold"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barn(inVertical)">
                                      <p:cBhvr>
                                        <p:cTn id="35" dur="500"/>
                                        <p:tgtEl>
                                          <p:spTgt spid="77"/>
                                        </p:tgtEl>
                                      </p:cBhvr>
                                    </p:animEffect>
                                  </p:childTnLst>
                                </p:cTn>
                              </p:par>
                              <p:par>
                                <p:cTn id="36" presetID="16" presetClass="entr" presetSubtype="21"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 grpId="0"/>
      <p:bldP spid="5" grpId="0"/>
      <p:bldP spid="7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5146" y="434945"/>
            <a:ext cx="202170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5.2 </a:t>
            </a:r>
            <a:r>
              <a:rPr lang="zh-CN" altLang="en-US" sz="2000" dirty="0">
                <a:latin typeface="Agency FB" panose="020B0503020202020204" pitchFamily="34" charset="0"/>
              </a:rPr>
              <a:t>半导体二极管</a:t>
            </a:r>
          </a:p>
        </p:txBody>
      </p:sp>
      <p:sp>
        <p:nvSpPr>
          <p:cNvPr id="9" name="文本框 8"/>
          <p:cNvSpPr txBox="1"/>
          <p:nvPr/>
        </p:nvSpPr>
        <p:spPr>
          <a:xfrm>
            <a:off x="541538" y="860119"/>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、含二极管的电路分析方法</a:t>
            </a:r>
            <a:endParaRPr lang="en-US" altLang="zh-CN" sz="2800" b="1" i="1" baseline="-25000" dirty="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541538" y="1534353"/>
            <a:ext cx="11123720" cy="1384995"/>
          </a:xfrm>
          <a:prstGeom prst="rect">
            <a:avLst/>
          </a:prstGeom>
          <a:noFill/>
        </p:spPr>
        <p:txBody>
          <a:bodyPr wrap="square" rtlCol="0">
            <a:spAutoFit/>
          </a:bodyPr>
          <a:lstStyle/>
          <a:p>
            <a:r>
              <a:rPr lang="zh-CN" altLang="en-US" sz="2800" b="1" dirty="0">
                <a:latin typeface="+mn-ea"/>
              </a:rPr>
              <a:t>    假定二极管工作在截止状态，将二极管</a:t>
            </a:r>
            <a:r>
              <a:rPr lang="zh-CN" altLang="en-US" sz="2800" b="1" dirty="0">
                <a:solidFill>
                  <a:srgbClr val="FF0000"/>
                </a:solidFill>
                <a:latin typeface="+mn-ea"/>
              </a:rPr>
              <a:t>开路</a:t>
            </a:r>
            <a:r>
              <a:rPr lang="zh-CN" altLang="en-US" sz="2800" b="1" dirty="0">
                <a:latin typeface="+mn-ea"/>
              </a:rPr>
              <a:t>，画出</a:t>
            </a:r>
            <a:r>
              <a:rPr lang="zh-CN" altLang="en-US" sz="2800" b="1" dirty="0">
                <a:solidFill>
                  <a:srgbClr val="FF0000"/>
                </a:solidFill>
                <a:latin typeface="+mn-ea"/>
              </a:rPr>
              <a:t>等效电路</a:t>
            </a:r>
            <a:r>
              <a:rPr lang="zh-CN" altLang="en-US" sz="2800" b="1" dirty="0">
                <a:latin typeface="+mn-ea"/>
              </a:rPr>
              <a:t>，求出二极管两端</a:t>
            </a:r>
            <a:r>
              <a:rPr lang="zh-CN" altLang="en-US" sz="2800" b="1" dirty="0">
                <a:solidFill>
                  <a:srgbClr val="FF0000"/>
                </a:solidFill>
                <a:latin typeface="+mn-ea"/>
              </a:rPr>
              <a:t>开路时的电压</a:t>
            </a:r>
            <a:r>
              <a:rPr lang="zh-CN" altLang="en-US" sz="2800" b="1" dirty="0">
                <a:latin typeface="+mn-ea"/>
              </a:rPr>
              <a:t>，以此</a:t>
            </a:r>
            <a:r>
              <a:rPr lang="zh-CN" altLang="en-US" sz="2800" b="1" dirty="0">
                <a:solidFill>
                  <a:srgbClr val="FF0000"/>
                </a:solidFill>
                <a:latin typeface="+mn-ea"/>
              </a:rPr>
              <a:t>判断二极管的真实偏置状态</a:t>
            </a:r>
            <a:r>
              <a:rPr lang="zh-CN" altLang="en-US" sz="2800" b="1" dirty="0">
                <a:latin typeface="+mn-ea"/>
              </a:rPr>
              <a:t>，然后，用</a:t>
            </a:r>
            <a:r>
              <a:rPr lang="zh-CN" altLang="en-US" sz="2800" b="1" dirty="0">
                <a:solidFill>
                  <a:srgbClr val="FF0000"/>
                </a:solidFill>
                <a:latin typeface="+mn-ea"/>
              </a:rPr>
              <a:t>相应的等效模型代替二极管</a:t>
            </a:r>
            <a:r>
              <a:rPr lang="zh-CN" altLang="en-US" sz="2800" b="1" dirty="0">
                <a:latin typeface="+mn-ea"/>
              </a:rPr>
              <a:t>，画出等效电路，求待求量。</a:t>
            </a:r>
            <a:endParaRPr lang="en-US" altLang="zh-CN" sz="2800" b="1" i="1" baseline="-25000" dirty="0">
              <a:latin typeface="Times New Roman" panose="02020603050405020304" pitchFamily="18" charset="0"/>
              <a:cs typeface="Times New Roman" panose="02020603050405020304" pitchFamily="18" charset="0"/>
            </a:endParaRPr>
          </a:p>
        </p:txBody>
      </p:sp>
      <p:sp>
        <p:nvSpPr>
          <p:cNvPr id="4" name="矩形 3"/>
          <p:cNvSpPr/>
          <p:nvPr/>
        </p:nvSpPr>
        <p:spPr>
          <a:xfrm>
            <a:off x="541538" y="3070362"/>
            <a:ext cx="11123720" cy="954107"/>
          </a:xfrm>
          <a:prstGeom prst="rect">
            <a:avLst/>
          </a:prstGeom>
        </p:spPr>
        <p:txBody>
          <a:bodyPr wrap="square">
            <a:spAutoFit/>
          </a:bodyPr>
          <a:lstStyle/>
          <a:p>
            <a:pPr>
              <a:spcBef>
                <a:spcPct val="20000"/>
              </a:spcBef>
            </a:pPr>
            <a:r>
              <a:rPr lang="en-US" altLang="zh-CN" sz="2800" b="1" dirty="0">
                <a:solidFill>
                  <a:srgbClr val="FF0000"/>
                </a:solidFill>
                <a:latin typeface="+mn-ea"/>
              </a:rPr>
              <a:t>【</a:t>
            </a:r>
            <a:r>
              <a:rPr lang="zh-CN" altLang="en-US" sz="2800" b="1" dirty="0">
                <a:solidFill>
                  <a:srgbClr val="FF0000"/>
                </a:solidFill>
                <a:latin typeface="+mn-ea"/>
              </a:rPr>
              <a:t>例</a:t>
            </a:r>
            <a:r>
              <a:rPr lang="en-US" altLang="zh-CN" sz="2800" b="1" dirty="0">
                <a:solidFill>
                  <a:srgbClr val="FF0000"/>
                </a:solidFill>
                <a:latin typeface="+mn-ea"/>
              </a:rPr>
              <a:t>5.1】</a:t>
            </a:r>
            <a:r>
              <a:rPr lang="zh-CN" altLang="en-US" sz="2800" b="1" dirty="0">
                <a:latin typeface="+mn-ea"/>
              </a:rPr>
              <a:t>电路如图所示，假设图中的二极管是理想的，试判断二极管是否导通，并求出相应的输出电压。</a:t>
            </a:r>
          </a:p>
        </p:txBody>
      </p:sp>
      <p:pic>
        <p:nvPicPr>
          <p:cNvPr id="68" name="Picture 24"/>
          <p:cNvPicPr>
            <a:picLocks noChangeAspect="1" noChangeArrowheads="1"/>
          </p:cNvPicPr>
          <p:nvPr/>
        </p:nvPicPr>
        <p:blipFill rotWithShape="1">
          <a:blip r:embed="rId5">
            <a:extLst>
              <a:ext uri="{28A0092B-C50C-407E-A947-70E740481C1C}">
                <a14:useLocalDpi xmlns:a14="http://schemas.microsoft.com/office/drawing/2010/main" val="0"/>
              </a:ext>
            </a:extLst>
          </a:blip>
          <a:srcRect r="2022"/>
          <a:stretch>
            <a:fillRect/>
          </a:stretch>
        </p:blipFill>
        <p:spPr bwMode="auto">
          <a:xfrm>
            <a:off x="7767320" y="3861733"/>
            <a:ext cx="3770073" cy="240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1538" y="4175483"/>
            <a:ext cx="7017502" cy="523220"/>
          </a:xfrm>
          <a:prstGeom prst="rect">
            <a:avLst/>
          </a:prstGeom>
        </p:spPr>
        <p:txBody>
          <a:bodyPr wrap="square">
            <a:spAutoFit/>
          </a:bodyPr>
          <a:lstStyle/>
          <a:p>
            <a:r>
              <a:rPr lang="zh-CN" altLang="en-US" sz="2800" b="1" dirty="0">
                <a:solidFill>
                  <a:srgbClr val="FF0000"/>
                </a:solidFill>
                <a:latin typeface="+mn-ea"/>
              </a:rPr>
              <a:t>解</a:t>
            </a:r>
            <a:r>
              <a:rPr lang="zh-CN" altLang="en-US" sz="2800" b="1" dirty="0">
                <a:solidFill>
                  <a:srgbClr val="000000"/>
                </a:solidFill>
                <a:latin typeface="+mn-ea"/>
              </a:rPr>
              <a:t>：所以二极管满足正向导通，等效电路图：</a:t>
            </a:r>
          </a:p>
        </p:txBody>
      </p:sp>
      <p:graphicFrame>
        <p:nvGraphicFramePr>
          <p:cNvPr id="13" name="对象 12"/>
          <p:cNvGraphicFramePr>
            <a:graphicFrameLocks noChangeAspect="1"/>
          </p:cNvGraphicFramePr>
          <p:nvPr/>
        </p:nvGraphicFramePr>
        <p:xfrm>
          <a:off x="5665592" y="4849717"/>
          <a:ext cx="1439933" cy="563452"/>
        </p:xfrm>
        <a:graphic>
          <a:graphicData uri="http://schemas.openxmlformats.org/presentationml/2006/ole">
            <mc:AlternateContent xmlns:mc="http://schemas.openxmlformats.org/markup-compatibility/2006">
              <mc:Choice xmlns:v="urn:schemas-microsoft-com:vml" Requires="v">
                <p:oleObj spid="_x0000_s70661" name="Equation" r:id="rId6" imgW="14020800" imgH="5486400" progId="Equation.DSMT4">
                  <p:embed/>
                </p:oleObj>
              </mc:Choice>
              <mc:Fallback>
                <p:oleObj name="Equation" r:id="rId6" imgW="14020800" imgH="5486400" progId="Equation.DSMT4">
                  <p:embed/>
                  <p:pic>
                    <p:nvPicPr>
                      <p:cNvPr id="13" name="对象 12"/>
                      <p:cNvPicPr/>
                      <p:nvPr/>
                    </p:nvPicPr>
                    <p:blipFill>
                      <a:blip r:embed="rId7"/>
                      <a:stretch>
                        <a:fillRect/>
                      </a:stretch>
                    </p:blipFill>
                    <p:spPr>
                      <a:xfrm>
                        <a:off x="5665592" y="4849717"/>
                        <a:ext cx="1439933" cy="563452"/>
                      </a:xfrm>
                      <a:prstGeom prst="rect">
                        <a:avLst/>
                      </a:prstGeom>
                    </p:spPr>
                  </p:pic>
                </p:oleObj>
              </mc:Fallback>
            </mc:AlternateContent>
          </a:graphicData>
        </a:graphic>
      </p:graphicFrame>
      <p:sp>
        <p:nvSpPr>
          <p:cNvPr id="77" name="矩形 76"/>
          <p:cNvSpPr/>
          <p:nvPr/>
        </p:nvSpPr>
        <p:spPr>
          <a:xfrm>
            <a:off x="4295388" y="4849717"/>
            <a:ext cx="1164713" cy="523220"/>
          </a:xfrm>
          <a:prstGeom prst="rect">
            <a:avLst/>
          </a:prstGeom>
        </p:spPr>
        <p:txBody>
          <a:bodyPr wrap="square">
            <a:spAutoFit/>
          </a:bodyPr>
          <a:lstStyle/>
          <a:p>
            <a:r>
              <a:rPr lang="zh-CN" altLang="en-US" sz="2800" b="1" dirty="0">
                <a:solidFill>
                  <a:srgbClr val="000000"/>
                </a:solidFill>
                <a:latin typeface="+mn-ea"/>
              </a:rPr>
              <a:t>可得：</a:t>
            </a:r>
          </a:p>
        </p:txBody>
      </p:sp>
      <p:grpSp>
        <p:nvGrpSpPr>
          <p:cNvPr id="15" name="组合 14"/>
          <p:cNvGrpSpPr/>
          <p:nvPr/>
        </p:nvGrpSpPr>
        <p:grpSpPr>
          <a:xfrm>
            <a:off x="543560" y="4698703"/>
            <a:ext cx="3246120" cy="2073275"/>
            <a:chOff x="543560" y="4698703"/>
            <a:chExt cx="3246120" cy="2073275"/>
          </a:xfrm>
        </p:grpSpPr>
        <p:pic>
          <p:nvPicPr>
            <p:cNvPr id="69" name="Picture 24"/>
            <p:cNvPicPr>
              <a:picLocks noChangeAspect="1" noChangeArrowheads="1"/>
            </p:cNvPicPr>
            <p:nvPr/>
          </p:nvPicPr>
          <p:blipFill rotWithShape="1">
            <a:blip r:embed="rId5">
              <a:extLst>
                <a:ext uri="{28A0092B-C50C-407E-A947-70E740481C1C}">
                  <a14:useLocalDpi xmlns:a14="http://schemas.microsoft.com/office/drawing/2010/main" val="0"/>
                </a:ext>
              </a:extLst>
            </a:blip>
            <a:srcRect r="2022"/>
            <a:stretch>
              <a:fillRect/>
            </a:stretch>
          </p:blipFill>
          <p:spPr bwMode="auto">
            <a:xfrm>
              <a:off x="543560" y="4698703"/>
              <a:ext cx="324612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828799" y="4759197"/>
              <a:ext cx="436880"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28799" y="4911597"/>
              <a:ext cx="101600" cy="1016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177211" y="4901437"/>
              <a:ext cx="101600" cy="1016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endCxn id="70" idx="2"/>
            </p:cNvCxnSpPr>
            <p:nvPr/>
          </p:nvCxnSpPr>
          <p:spPr>
            <a:xfrm>
              <a:off x="1910701" y="4952237"/>
              <a:ext cx="2665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barn(inVertical)">
                                      <p:cBhvr>
                                        <p:cTn id="17" dur="500"/>
                                        <p:tgtEl>
                                          <p:spTgt spid="77"/>
                                        </p:tgtEl>
                                      </p:cBhvr>
                                    </p:animEffect>
                                  </p:childTnLst>
                                </p:cTn>
                              </p:par>
                              <p:par>
                                <p:cTn id="18" presetID="16" presetClass="entr" presetSubtype="21"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17861" y="435580"/>
            <a:ext cx="175577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5.3 晶体三极管</a:t>
            </a:r>
          </a:p>
        </p:txBody>
      </p:sp>
      <p:sp>
        <p:nvSpPr>
          <p:cNvPr id="18" name="文本框 17"/>
          <p:cNvSpPr txBox="1"/>
          <p:nvPr/>
        </p:nvSpPr>
        <p:spPr>
          <a:xfrm>
            <a:off x="541538" y="804277"/>
            <a:ext cx="11123720" cy="645160"/>
          </a:xfrm>
          <a:prstGeom prst="rect">
            <a:avLst/>
          </a:prstGeom>
          <a:noFill/>
        </p:spPr>
        <p:txBody>
          <a:bodyPr wrap="square" rtlCol="0">
            <a:spAutoFit/>
          </a:bodyPr>
          <a:lstStyle/>
          <a:p>
            <a:r>
              <a:rPr lang="zh-CN" altLang="en-US" sz="3600" b="1" dirty="0">
                <a:solidFill>
                  <a:srgbClr val="FF0000"/>
                </a:solidFill>
              </a:rPr>
              <a:t>三极管的结构及分类</a:t>
            </a:r>
          </a:p>
        </p:txBody>
      </p:sp>
      <p:sp>
        <p:nvSpPr>
          <p:cNvPr id="23556" name="Rectangle 6"/>
          <p:cNvSpPr/>
          <p:nvPr/>
        </p:nvSpPr>
        <p:spPr>
          <a:xfrm>
            <a:off x="541655" y="1623060"/>
            <a:ext cx="11123930" cy="953135"/>
          </a:xfrm>
          <a:prstGeom prst="rect">
            <a:avLst/>
          </a:prstGeom>
          <a:noFill/>
          <a:ln w="9525">
            <a:noFill/>
          </a:ln>
        </p:spPr>
        <p:txBody>
          <a:bodyPr wrap="square">
            <a:spAutoFit/>
          </a:bodyPr>
          <a:lstStyle/>
          <a:p>
            <a:pPr eaLnBrk="1" hangingPunct="1"/>
            <a:r>
              <a:rPr lang="zh-CN" altLang="en-US" sz="2800" b="1" dirty="0">
                <a:latin typeface="+mn-ea"/>
                <a:cs typeface="+mn-ea"/>
              </a:rPr>
              <a:t>        晶体三极管是通过特殊工艺将两个相距很近的</a:t>
            </a:r>
            <a:r>
              <a:rPr lang="en-US" altLang="zh-CN" sz="2800" b="1" dirty="0">
                <a:latin typeface="+mn-ea"/>
                <a:cs typeface="+mn-ea"/>
              </a:rPr>
              <a:t>PN</a:t>
            </a:r>
            <a:r>
              <a:rPr lang="zh-CN" altLang="en-US" sz="2800" b="1" dirty="0">
                <a:latin typeface="+mn-ea"/>
                <a:cs typeface="+mn-ea"/>
              </a:rPr>
              <a:t>结结合在一起的器件，又称为双极型晶体管、晶体三极管，通常简称为晶体管。</a:t>
            </a:r>
          </a:p>
        </p:txBody>
      </p:sp>
      <p:graphicFrame>
        <p:nvGraphicFramePr>
          <p:cNvPr id="23557" name="Object 8"/>
          <p:cNvGraphicFramePr>
            <a:graphicFrameLocks noChangeAspect="1"/>
          </p:cNvGraphicFramePr>
          <p:nvPr/>
        </p:nvGraphicFramePr>
        <p:xfrm>
          <a:off x="3469005" y="3486785"/>
          <a:ext cx="7011988" cy="3017838"/>
        </p:xfrm>
        <a:graphic>
          <a:graphicData uri="http://schemas.openxmlformats.org/presentationml/2006/ole">
            <mc:AlternateContent xmlns:mc="http://schemas.openxmlformats.org/markup-compatibility/2006">
              <mc:Choice xmlns:v="urn:schemas-microsoft-com:vml" Requires="v">
                <p:oleObj spid="_x0000_s71685" r:id="rId5" imgW="7015480" imgH="3014345" progId="Paint.Picture">
                  <p:embed/>
                </p:oleObj>
              </mc:Choice>
              <mc:Fallback>
                <p:oleObj r:id="rId5" imgW="7015480" imgH="3014345" progId="Paint.Picture">
                  <p:embed/>
                  <p:pic>
                    <p:nvPicPr>
                      <p:cNvPr id="23557" name="Object 8"/>
                      <p:cNvPicPr/>
                      <p:nvPr/>
                    </p:nvPicPr>
                    <p:blipFill>
                      <a:blip r:embed="rId6"/>
                      <a:stretch>
                        <a:fillRect/>
                      </a:stretch>
                    </p:blipFill>
                    <p:spPr>
                      <a:xfrm>
                        <a:off x="3469005" y="3486785"/>
                        <a:ext cx="7011988" cy="3017838"/>
                      </a:xfrm>
                      <a:prstGeom prst="rect">
                        <a:avLst/>
                      </a:prstGeom>
                      <a:noFill/>
                      <a:ln w="38100">
                        <a:noFill/>
                        <a:miter/>
                      </a:ln>
                    </p:spPr>
                  </p:pic>
                </p:oleObj>
              </mc:Fallback>
            </mc:AlternateContent>
          </a:graphicData>
        </a:graphic>
      </p:graphicFrame>
      <p:sp>
        <p:nvSpPr>
          <p:cNvPr id="90122" name="AutoShape 10" descr="40%"/>
          <p:cNvSpPr/>
          <p:nvPr/>
        </p:nvSpPr>
        <p:spPr>
          <a:xfrm>
            <a:off x="3316605" y="5086985"/>
            <a:ext cx="1719263" cy="501650"/>
          </a:xfrm>
          <a:prstGeom prst="wedgeRoundRectCallout">
            <a:avLst>
              <a:gd name="adj1" fmla="val 40120"/>
              <a:gd name="adj2" fmla="val -100634"/>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lstStyle/>
          <a:p>
            <a:pPr algn="ctr" eaLnBrk="1" hangingPunct="1"/>
            <a:r>
              <a:rPr lang="zh-CN" altLang="en-US" dirty="0">
                <a:solidFill>
                  <a:srgbClr val="000000"/>
                </a:solidFill>
                <a:latin typeface="Times New Roman" panose="02020603050405020304" pitchFamily="18" charset="0"/>
                <a:ea typeface="黑体" panose="02010609060101010101" pitchFamily="2" charset="-122"/>
              </a:rPr>
              <a:t>发射结</a:t>
            </a:r>
            <a:r>
              <a:rPr lang="en-US" altLang="zh-CN" dirty="0">
                <a:solidFill>
                  <a:srgbClr val="000000"/>
                </a:solidFill>
                <a:latin typeface="Times New Roman" panose="02020603050405020304" pitchFamily="18" charset="0"/>
                <a:ea typeface="黑体" panose="02010609060101010101" pitchFamily="2" charset="-122"/>
              </a:rPr>
              <a:t>(Je)</a:t>
            </a:r>
            <a:endParaRPr lang="en-US" altLang="zh-CN" b="0" dirty="0">
              <a:solidFill>
                <a:srgbClr val="000000"/>
              </a:solidFill>
              <a:latin typeface="Times New Roman" panose="02020603050405020304" pitchFamily="18" charset="0"/>
              <a:ea typeface="黑体" panose="02010609060101010101" pitchFamily="2" charset="-122"/>
            </a:endParaRPr>
          </a:p>
        </p:txBody>
      </p:sp>
      <p:sp>
        <p:nvSpPr>
          <p:cNvPr id="90123" name="AutoShape 11" descr="30%"/>
          <p:cNvSpPr/>
          <p:nvPr/>
        </p:nvSpPr>
        <p:spPr>
          <a:xfrm>
            <a:off x="5483543" y="5239385"/>
            <a:ext cx="1800225" cy="501650"/>
          </a:xfrm>
          <a:prstGeom prst="wedgeRoundRectCallout">
            <a:avLst>
              <a:gd name="adj1" fmla="val -53926"/>
              <a:gd name="adj2" fmla="val -129690"/>
              <a:gd name="adj3" fmla="val 16667"/>
            </a:avLst>
          </a:prstGeom>
          <a:pattFill prst="pct3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lstStyle/>
          <a:p>
            <a:pPr algn="ctr" eaLnBrk="1" hangingPunct="1"/>
            <a:r>
              <a:rPr lang="en-US" altLang="zh-CN" b="0"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黑体" panose="02010609060101010101" pitchFamily="2" charset="-122"/>
              </a:rPr>
              <a:t>集电结</a:t>
            </a:r>
            <a:r>
              <a:rPr lang="en-US" altLang="zh-CN" dirty="0">
                <a:latin typeface="Times New Roman" panose="02020603050405020304" pitchFamily="18" charset="0"/>
                <a:ea typeface="黑体" panose="02010609060101010101" pitchFamily="2" charset="-122"/>
              </a:rPr>
              <a:t>(Jc)</a:t>
            </a:r>
            <a:endParaRPr lang="en-US" altLang="zh-CN" b="0" dirty="0">
              <a:latin typeface="Times New Roman" panose="02020603050405020304" pitchFamily="18" charset="0"/>
              <a:ea typeface="宋体" panose="02010600030101010101" pitchFamily="2" charset="-122"/>
            </a:endParaRPr>
          </a:p>
        </p:txBody>
      </p:sp>
      <p:sp>
        <p:nvSpPr>
          <p:cNvPr id="90124" name="AutoShape 12" descr="40%"/>
          <p:cNvSpPr/>
          <p:nvPr/>
        </p:nvSpPr>
        <p:spPr>
          <a:xfrm>
            <a:off x="2935605" y="5315585"/>
            <a:ext cx="4265613" cy="501650"/>
          </a:xfrm>
          <a:prstGeom prst="wedgeRoundRectCallout">
            <a:avLst>
              <a:gd name="adj1" fmla="val 2083"/>
              <a:gd name="adj2" fmla="val -120514"/>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lstStyle/>
          <a:p>
            <a:pPr algn="ctr" eaLnBrk="1" hangingPunct="1"/>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黑体" panose="02010609060101010101" pitchFamily="2" charset="-122"/>
              </a:rPr>
              <a:t>基极</a:t>
            </a:r>
            <a:r>
              <a:rPr lang="zh-CN" altLang="en-US" b="0" dirty="0">
                <a:solidFill>
                  <a:srgbClr val="000000"/>
                </a:solidFill>
                <a:latin typeface="Times New Roman" panose="02020603050405020304" pitchFamily="18" charset="0"/>
                <a:ea typeface="黑体" panose="0201060906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用</a:t>
            </a:r>
            <a:r>
              <a:rPr lang="en-US" altLang="zh-CN" b="0" dirty="0">
                <a:solidFill>
                  <a:srgbClr val="000000"/>
                </a:solidFill>
                <a:latin typeface="Times New Roman" panose="02020603050405020304" pitchFamily="18" charset="0"/>
                <a:ea typeface="宋体" panose="02010600030101010101" pitchFamily="2" charset="-122"/>
              </a:rPr>
              <a:t>B</a:t>
            </a:r>
            <a:r>
              <a:rPr lang="zh-CN" altLang="en-US" b="0" dirty="0">
                <a:solidFill>
                  <a:srgbClr val="000000"/>
                </a:solidFill>
                <a:latin typeface="Times New Roman" panose="02020603050405020304" pitchFamily="18" charset="0"/>
                <a:ea typeface="宋体" panose="02010600030101010101" pitchFamily="2" charset="-122"/>
              </a:rPr>
              <a:t>或</a:t>
            </a:r>
            <a:r>
              <a:rPr lang="en-US" altLang="zh-CN" b="0" dirty="0">
                <a:solidFill>
                  <a:srgbClr val="000000"/>
                </a:solidFill>
                <a:latin typeface="Times New Roman" panose="02020603050405020304" pitchFamily="18" charset="0"/>
                <a:ea typeface="宋体" panose="02010600030101010101" pitchFamily="2" charset="-122"/>
              </a:rPr>
              <a:t>b</a:t>
            </a:r>
            <a:r>
              <a:rPr lang="zh-CN" altLang="en-US" b="0" dirty="0">
                <a:solidFill>
                  <a:srgbClr val="000000"/>
                </a:solidFill>
                <a:latin typeface="Times New Roman" panose="02020603050405020304" pitchFamily="18" charset="0"/>
                <a:ea typeface="宋体" panose="02010600030101010101" pitchFamily="2" charset="-122"/>
              </a:rPr>
              <a:t>表示（</a:t>
            </a:r>
            <a:r>
              <a:rPr lang="en-US" altLang="zh-CN" b="0" dirty="0">
                <a:solidFill>
                  <a:srgbClr val="000000"/>
                </a:solidFill>
                <a:latin typeface="Times New Roman" panose="02020603050405020304" pitchFamily="18" charset="0"/>
                <a:ea typeface="宋体" panose="02010600030101010101" pitchFamily="2" charset="-122"/>
              </a:rPr>
              <a:t>Base</a:t>
            </a:r>
            <a:r>
              <a:rPr lang="zh-CN" altLang="en-US" b="0" dirty="0">
                <a:solidFill>
                  <a:srgbClr val="000000"/>
                </a:solidFill>
                <a:latin typeface="Times New Roman" panose="02020603050405020304" pitchFamily="18" charset="0"/>
                <a:ea typeface="宋体" panose="02010600030101010101" pitchFamily="2" charset="-122"/>
              </a:rPr>
              <a:t>）</a:t>
            </a:r>
          </a:p>
        </p:txBody>
      </p:sp>
      <p:sp>
        <p:nvSpPr>
          <p:cNvPr id="90125" name="AutoShape 13" descr="40%"/>
          <p:cNvSpPr/>
          <p:nvPr/>
        </p:nvSpPr>
        <p:spPr>
          <a:xfrm>
            <a:off x="2249805" y="2877185"/>
            <a:ext cx="2514600" cy="914400"/>
          </a:xfrm>
          <a:prstGeom prst="wedgeRoundRectCallout">
            <a:avLst>
              <a:gd name="adj1" fmla="val 22537"/>
              <a:gd name="adj2" fmla="val 111458"/>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lstStyle/>
          <a:p>
            <a:pPr algn="ctr" eaLnBrk="1" hangingPunct="1"/>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黑体" panose="02010609060101010101" pitchFamily="2" charset="-122"/>
              </a:rPr>
              <a:t>发射极</a:t>
            </a:r>
            <a:r>
              <a:rPr lang="zh-CN" altLang="en-US" b="0" dirty="0">
                <a:solidFill>
                  <a:srgbClr val="000000"/>
                </a:solidFill>
                <a:latin typeface="Times New Roman" panose="02020603050405020304" pitchFamily="18" charset="0"/>
                <a:ea typeface="黑体" panose="0201060906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用</a:t>
            </a:r>
            <a:r>
              <a:rPr lang="en-US" altLang="zh-CN" b="0" dirty="0">
                <a:solidFill>
                  <a:srgbClr val="000000"/>
                </a:solidFill>
                <a:latin typeface="Times New Roman" panose="02020603050405020304" pitchFamily="18" charset="0"/>
                <a:ea typeface="宋体" panose="02010600030101010101" pitchFamily="2" charset="-122"/>
              </a:rPr>
              <a:t>E</a:t>
            </a:r>
            <a:r>
              <a:rPr lang="zh-CN" altLang="en-US" b="0" dirty="0">
                <a:solidFill>
                  <a:srgbClr val="000000"/>
                </a:solidFill>
                <a:latin typeface="Times New Roman" panose="02020603050405020304" pitchFamily="18" charset="0"/>
                <a:ea typeface="宋体" panose="02010600030101010101" pitchFamily="2" charset="-122"/>
              </a:rPr>
              <a:t>或</a:t>
            </a:r>
            <a:r>
              <a:rPr lang="en-US" altLang="zh-CN" b="0" dirty="0">
                <a:solidFill>
                  <a:srgbClr val="000000"/>
                </a:solidFill>
                <a:latin typeface="Times New Roman" panose="02020603050405020304" pitchFamily="18" charset="0"/>
                <a:ea typeface="宋体" panose="02010600030101010101" pitchFamily="2" charset="-122"/>
              </a:rPr>
              <a:t>e</a:t>
            </a:r>
          </a:p>
          <a:p>
            <a:pPr algn="ctr" eaLnBrk="1" hangingPunct="1"/>
            <a:r>
              <a:rPr lang="zh-CN" altLang="en-US" b="0" dirty="0">
                <a:solidFill>
                  <a:srgbClr val="000000"/>
                </a:solidFill>
                <a:latin typeface="Times New Roman" panose="02020603050405020304" pitchFamily="18" charset="0"/>
                <a:ea typeface="宋体" panose="02010600030101010101" pitchFamily="2" charset="-122"/>
              </a:rPr>
              <a:t>表示（</a:t>
            </a:r>
            <a:r>
              <a:rPr lang="en-US" altLang="zh-CN" b="0" dirty="0">
                <a:solidFill>
                  <a:srgbClr val="000000"/>
                </a:solidFill>
                <a:latin typeface="Times New Roman" panose="02020603050405020304" pitchFamily="18" charset="0"/>
                <a:ea typeface="宋体" panose="02010600030101010101" pitchFamily="2" charset="-122"/>
              </a:rPr>
              <a:t>Emitter</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90126" name="AutoShape 14" descr="40%"/>
          <p:cNvSpPr/>
          <p:nvPr/>
        </p:nvSpPr>
        <p:spPr>
          <a:xfrm>
            <a:off x="6288405" y="2648585"/>
            <a:ext cx="3065463" cy="895350"/>
          </a:xfrm>
          <a:prstGeom prst="wedgeRoundRectCallout">
            <a:avLst>
              <a:gd name="adj1" fmla="val -49616"/>
              <a:gd name="adj2" fmla="val 139759"/>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lstStyle/>
          <a:p>
            <a:pPr algn="ctr" eaLnBrk="1" hangingPunct="1"/>
            <a:r>
              <a:rPr lang="zh-CN" altLang="en-US" dirty="0">
                <a:solidFill>
                  <a:srgbClr val="000000"/>
                </a:solidFill>
                <a:latin typeface="Times New Roman" panose="02020603050405020304" pitchFamily="18" charset="0"/>
                <a:ea typeface="黑体" panose="02010609060101010101" pitchFamily="2" charset="-122"/>
              </a:rPr>
              <a:t>集电极</a:t>
            </a:r>
            <a:r>
              <a:rPr lang="zh-CN" altLang="en-US" b="0" dirty="0">
                <a:solidFill>
                  <a:srgbClr val="000000"/>
                </a:solidFill>
                <a:latin typeface="Times New Roman" panose="02020603050405020304" pitchFamily="18" charset="0"/>
                <a:ea typeface="黑体" panose="0201060906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用</a:t>
            </a:r>
            <a:r>
              <a:rPr lang="en-US" altLang="zh-CN" b="0" dirty="0">
                <a:solidFill>
                  <a:srgbClr val="000000"/>
                </a:solidFill>
                <a:latin typeface="Times New Roman" panose="02020603050405020304" pitchFamily="18" charset="0"/>
                <a:ea typeface="宋体" panose="02010600030101010101" pitchFamily="2" charset="-122"/>
              </a:rPr>
              <a:t>C</a:t>
            </a:r>
            <a:r>
              <a:rPr lang="zh-CN" altLang="en-US" b="0" dirty="0">
                <a:solidFill>
                  <a:srgbClr val="000000"/>
                </a:solidFill>
                <a:latin typeface="Times New Roman" panose="02020603050405020304" pitchFamily="18" charset="0"/>
                <a:ea typeface="宋体" panose="02010600030101010101" pitchFamily="2" charset="-122"/>
              </a:rPr>
              <a:t>或</a:t>
            </a:r>
            <a:r>
              <a:rPr lang="en-US" altLang="zh-CN" b="0" dirty="0">
                <a:solidFill>
                  <a:srgbClr val="000000"/>
                </a:solidFill>
                <a:latin typeface="Times New Roman" panose="02020603050405020304" pitchFamily="18" charset="0"/>
                <a:ea typeface="宋体" panose="02010600030101010101" pitchFamily="2" charset="-122"/>
              </a:rPr>
              <a:t>c</a:t>
            </a:r>
          </a:p>
          <a:p>
            <a:pPr algn="ctr" eaLnBrk="1" hangingPunct="1"/>
            <a:r>
              <a:rPr lang="zh-CN" altLang="en-US" b="0" dirty="0">
                <a:solidFill>
                  <a:srgbClr val="000000"/>
                </a:solidFill>
                <a:latin typeface="Times New Roman" panose="02020603050405020304" pitchFamily="18" charset="0"/>
                <a:ea typeface="宋体" panose="02010600030101010101" pitchFamily="2" charset="-122"/>
              </a:rPr>
              <a:t>表示（</a:t>
            </a:r>
            <a:r>
              <a:rPr lang="en-US" altLang="zh-CN" b="0" dirty="0">
                <a:solidFill>
                  <a:srgbClr val="000000"/>
                </a:solidFill>
                <a:latin typeface="Times New Roman" panose="02020603050405020304" pitchFamily="18" charset="0"/>
                <a:ea typeface="宋体" panose="02010600030101010101" pitchFamily="2" charset="-122"/>
              </a:rPr>
              <a:t>Collector</a:t>
            </a:r>
            <a:r>
              <a:rPr lang="zh-CN" altLang="en-US" b="0" dirty="0">
                <a:solidFill>
                  <a:srgbClr val="000000"/>
                </a:solidFill>
                <a:latin typeface="Times New Roman" panose="02020603050405020304" pitchFamily="18" charset="0"/>
                <a:ea typeface="宋体" panose="02010600030101010101" pitchFamily="2" charset="-122"/>
              </a:rPr>
              <a:t>）。</a:t>
            </a:r>
          </a:p>
        </p:txBody>
      </p:sp>
      <p:sp>
        <p:nvSpPr>
          <p:cNvPr id="90127" name="AutoShape 15" descr="40%"/>
          <p:cNvSpPr/>
          <p:nvPr/>
        </p:nvSpPr>
        <p:spPr>
          <a:xfrm>
            <a:off x="3318193" y="3258185"/>
            <a:ext cx="1271587" cy="501650"/>
          </a:xfrm>
          <a:prstGeom prst="wedgeRoundRectCallout">
            <a:avLst>
              <a:gd name="adj1" fmla="val 38060"/>
              <a:gd name="adj2" fmla="val 133861"/>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lstStyle/>
          <a:p>
            <a:pPr algn="ctr" eaLnBrk="1" hangingPunct="1"/>
            <a:r>
              <a:rPr lang="en-US" altLang="zh-CN" dirty="0">
                <a:solidFill>
                  <a:srgbClr val="000000"/>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发射区</a:t>
            </a: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90128" name="AutoShape 16" descr="40%"/>
          <p:cNvSpPr/>
          <p:nvPr/>
        </p:nvSpPr>
        <p:spPr>
          <a:xfrm>
            <a:off x="5680393" y="3181985"/>
            <a:ext cx="1189037" cy="501650"/>
          </a:xfrm>
          <a:prstGeom prst="wedgeRoundRectCallout">
            <a:avLst>
              <a:gd name="adj1" fmla="val -49616"/>
              <a:gd name="adj2" fmla="val 139759"/>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lstStyle/>
          <a:p>
            <a:pPr algn="ctr" eaLnBrk="1" hangingPunct="1"/>
            <a:r>
              <a:rPr lang="zh-CN" altLang="en-US" dirty="0">
                <a:solidFill>
                  <a:srgbClr val="000000"/>
                </a:solidFill>
                <a:latin typeface="Times New Roman" panose="02020603050405020304" pitchFamily="18" charset="0"/>
                <a:ea typeface="宋体" panose="02010600030101010101" pitchFamily="2" charset="-122"/>
              </a:rPr>
              <a:t>集电区</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90129" name="AutoShape 17" descr="40%"/>
          <p:cNvSpPr/>
          <p:nvPr/>
        </p:nvSpPr>
        <p:spPr>
          <a:xfrm>
            <a:off x="3851593" y="4783773"/>
            <a:ext cx="858837" cy="498475"/>
          </a:xfrm>
          <a:prstGeom prst="wedgeRoundRectCallout">
            <a:avLst>
              <a:gd name="adj1" fmla="val 90926"/>
              <a:gd name="adj2" fmla="val -90190"/>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lstStyle/>
          <a:p>
            <a:pPr algn="ctr" eaLnBrk="1" hangingPunct="1"/>
            <a:r>
              <a:rPr lang="zh-CN" altLang="en-US" dirty="0">
                <a:solidFill>
                  <a:srgbClr val="000000"/>
                </a:solidFill>
                <a:latin typeface="Times New Roman" panose="02020603050405020304" pitchFamily="18" charset="0"/>
                <a:ea typeface="宋体" panose="02010600030101010101" pitchFamily="2" charset="-122"/>
              </a:rPr>
              <a:t>基区</a:t>
            </a:r>
            <a:endParaRPr lang="zh-CN" altLang="en-US" b="0" dirty="0">
              <a:solidFill>
                <a:srgbClr val="000000"/>
              </a:solidFill>
              <a:latin typeface="Times New Roman" panose="02020603050405020304" pitchFamily="18" charset="0"/>
              <a:ea typeface="宋体" panose="02010600030101010101" pitchFamily="2" charset="-122"/>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down)">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wipe(down)">
                                      <p:cBhvr>
                                        <p:cTn id="17" dur="500"/>
                                        <p:tgtEl>
                                          <p:spTgt spid="2355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90127"/>
                                        </p:tgtEl>
                                        <p:attrNameLst>
                                          <p:attrName>style.visibility</p:attrName>
                                        </p:attrNameLst>
                                      </p:cBhvr>
                                      <p:to>
                                        <p:strVal val="visible"/>
                                      </p:to>
                                    </p:set>
                                    <p:anim calcmode="lin" valueType="num">
                                      <p:cBhvr additive="base">
                                        <p:cTn id="22" dur="500" fill="hold"/>
                                        <p:tgtEl>
                                          <p:spTgt spid="90127"/>
                                        </p:tgtEl>
                                        <p:attrNameLst>
                                          <p:attrName>ppt_x</p:attrName>
                                        </p:attrNameLst>
                                      </p:cBhvr>
                                      <p:tavLst>
                                        <p:tav tm="0">
                                          <p:val>
                                            <p:strVal val="0-#ppt_w/2"/>
                                          </p:val>
                                        </p:tav>
                                        <p:tav tm="100000">
                                          <p:val>
                                            <p:strVal val="#ppt_x"/>
                                          </p:val>
                                        </p:tav>
                                      </p:tavLst>
                                    </p:anim>
                                    <p:anim calcmode="lin" valueType="num">
                                      <p:cBhvr additive="base">
                                        <p:cTn id="23" dur="500" fill="hold"/>
                                        <p:tgtEl>
                                          <p:spTgt spid="9012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0127"/>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90125"/>
                                        </p:tgtEl>
                                        <p:attrNameLst>
                                          <p:attrName>style.visibility</p:attrName>
                                        </p:attrNameLst>
                                      </p:cBhvr>
                                      <p:to>
                                        <p:strVal val="visible"/>
                                      </p:to>
                                    </p:set>
                                    <p:anim calcmode="lin" valueType="num">
                                      <p:cBhvr additive="base">
                                        <p:cTn id="28" dur="500" fill="hold"/>
                                        <p:tgtEl>
                                          <p:spTgt spid="90125"/>
                                        </p:tgtEl>
                                        <p:attrNameLst>
                                          <p:attrName>ppt_x</p:attrName>
                                        </p:attrNameLst>
                                      </p:cBhvr>
                                      <p:tavLst>
                                        <p:tav tm="0">
                                          <p:val>
                                            <p:strVal val="0-#ppt_w/2"/>
                                          </p:val>
                                        </p:tav>
                                        <p:tav tm="100000">
                                          <p:val>
                                            <p:strVal val="#ppt_x"/>
                                          </p:val>
                                        </p:tav>
                                      </p:tavLst>
                                    </p:anim>
                                    <p:anim calcmode="lin" valueType="num">
                                      <p:cBhvr additive="base">
                                        <p:cTn id="29" dur="500" fill="hold"/>
                                        <p:tgtEl>
                                          <p:spTgt spid="9012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012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0129"/>
                                        </p:tgtEl>
                                        <p:attrNameLst>
                                          <p:attrName>style.visibility</p:attrName>
                                        </p:attrNameLst>
                                      </p:cBhvr>
                                      <p:to>
                                        <p:strVal val="visible"/>
                                      </p:to>
                                    </p:set>
                                    <p:anim calcmode="lin" valueType="num">
                                      <p:cBhvr additive="base">
                                        <p:cTn id="34" dur="500" fill="hold"/>
                                        <p:tgtEl>
                                          <p:spTgt spid="90129"/>
                                        </p:tgtEl>
                                        <p:attrNameLst>
                                          <p:attrName>ppt_x</p:attrName>
                                        </p:attrNameLst>
                                      </p:cBhvr>
                                      <p:tavLst>
                                        <p:tav tm="0">
                                          <p:val>
                                            <p:strVal val="#ppt_x"/>
                                          </p:val>
                                        </p:tav>
                                        <p:tav tm="100000">
                                          <p:val>
                                            <p:strVal val="#ppt_x"/>
                                          </p:val>
                                        </p:tav>
                                      </p:tavLst>
                                    </p:anim>
                                    <p:anim calcmode="lin" valueType="num">
                                      <p:cBhvr additive="base">
                                        <p:cTn id="35" dur="500" fill="hold"/>
                                        <p:tgtEl>
                                          <p:spTgt spid="9012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012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0124"/>
                                        </p:tgtEl>
                                        <p:attrNameLst>
                                          <p:attrName>style.visibility</p:attrName>
                                        </p:attrNameLst>
                                      </p:cBhvr>
                                      <p:to>
                                        <p:strVal val="visible"/>
                                      </p:to>
                                    </p:set>
                                    <p:anim calcmode="lin" valueType="num">
                                      <p:cBhvr additive="base">
                                        <p:cTn id="40" dur="500" fill="hold"/>
                                        <p:tgtEl>
                                          <p:spTgt spid="90124"/>
                                        </p:tgtEl>
                                        <p:attrNameLst>
                                          <p:attrName>ppt_x</p:attrName>
                                        </p:attrNameLst>
                                      </p:cBhvr>
                                      <p:tavLst>
                                        <p:tav tm="0">
                                          <p:val>
                                            <p:strVal val="#ppt_x"/>
                                          </p:val>
                                        </p:tav>
                                        <p:tav tm="100000">
                                          <p:val>
                                            <p:strVal val="#ppt_x"/>
                                          </p:val>
                                        </p:tav>
                                      </p:tavLst>
                                    </p:anim>
                                    <p:anim calcmode="lin" valueType="num">
                                      <p:cBhvr additive="base">
                                        <p:cTn id="41" dur="500" fill="hold"/>
                                        <p:tgtEl>
                                          <p:spTgt spid="9012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0124"/>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childTnLst>
                                    <p:set>
                                      <p:cBhvr>
                                        <p:cTn id="45" dur="1" fill="hold">
                                          <p:stCondLst>
                                            <p:cond delay="0"/>
                                          </p:stCondLst>
                                        </p:cTn>
                                        <p:tgtEl>
                                          <p:spTgt spid="90128"/>
                                        </p:tgtEl>
                                        <p:attrNameLst>
                                          <p:attrName>style.visibility</p:attrName>
                                        </p:attrNameLst>
                                      </p:cBhvr>
                                      <p:to>
                                        <p:strVal val="visible"/>
                                      </p:to>
                                    </p:set>
                                    <p:anim calcmode="lin" valueType="num">
                                      <p:cBhvr additive="base">
                                        <p:cTn id="46" dur="500" fill="hold"/>
                                        <p:tgtEl>
                                          <p:spTgt spid="90128"/>
                                        </p:tgtEl>
                                        <p:attrNameLst>
                                          <p:attrName>ppt_x</p:attrName>
                                        </p:attrNameLst>
                                      </p:cBhvr>
                                      <p:tavLst>
                                        <p:tav tm="0">
                                          <p:val>
                                            <p:strVal val="1+#ppt_w/2"/>
                                          </p:val>
                                        </p:tav>
                                        <p:tav tm="100000">
                                          <p:val>
                                            <p:strVal val="#ppt_x"/>
                                          </p:val>
                                        </p:tav>
                                      </p:tavLst>
                                    </p:anim>
                                    <p:anim calcmode="lin" valueType="num">
                                      <p:cBhvr additive="base">
                                        <p:cTn id="47" dur="500" fill="hold"/>
                                        <p:tgtEl>
                                          <p:spTgt spid="9012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012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 presetClass="entr" presetSubtype="3" fill="hold" grpId="0" nodeType="clickEffect">
                                  <p:stCondLst>
                                    <p:cond delay="0"/>
                                  </p:stCondLst>
                                  <p:childTnLst>
                                    <p:set>
                                      <p:cBhvr>
                                        <p:cTn id="51" dur="1" fill="hold">
                                          <p:stCondLst>
                                            <p:cond delay="0"/>
                                          </p:stCondLst>
                                        </p:cTn>
                                        <p:tgtEl>
                                          <p:spTgt spid="90126"/>
                                        </p:tgtEl>
                                        <p:attrNameLst>
                                          <p:attrName>style.visibility</p:attrName>
                                        </p:attrNameLst>
                                      </p:cBhvr>
                                      <p:to>
                                        <p:strVal val="visible"/>
                                      </p:to>
                                    </p:set>
                                    <p:anim calcmode="lin" valueType="num">
                                      <p:cBhvr additive="base">
                                        <p:cTn id="52" dur="500" fill="hold"/>
                                        <p:tgtEl>
                                          <p:spTgt spid="90126"/>
                                        </p:tgtEl>
                                        <p:attrNameLst>
                                          <p:attrName>ppt_x</p:attrName>
                                        </p:attrNameLst>
                                      </p:cBhvr>
                                      <p:tavLst>
                                        <p:tav tm="0">
                                          <p:val>
                                            <p:strVal val="1+#ppt_w/2"/>
                                          </p:val>
                                        </p:tav>
                                        <p:tav tm="100000">
                                          <p:val>
                                            <p:strVal val="#ppt_x"/>
                                          </p:val>
                                        </p:tav>
                                      </p:tavLst>
                                    </p:anim>
                                    <p:anim calcmode="lin" valueType="num">
                                      <p:cBhvr additive="base">
                                        <p:cTn id="53" dur="500" fill="hold"/>
                                        <p:tgtEl>
                                          <p:spTgt spid="9012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0126"/>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90122"/>
                                        </p:tgtEl>
                                        <p:attrNameLst>
                                          <p:attrName>style.visibility</p:attrName>
                                        </p:attrNameLst>
                                      </p:cBhvr>
                                      <p:to>
                                        <p:strVal val="visible"/>
                                      </p:to>
                                    </p:set>
                                    <p:animEffect transition="in" filter="wipe(up)">
                                      <p:cBhvr>
                                        <p:cTn id="58" dur="500"/>
                                        <p:tgtEl>
                                          <p:spTgt spid="90122"/>
                                        </p:tgtEl>
                                      </p:cBhvr>
                                    </p:animEffect>
                                  </p:childTnLst>
                                  <p:subTnLst>
                                    <p:set>
                                      <p:cBhvr override="childStyle">
                                        <p:cTn dur="1" fill="hold" display="0" masterRel="nextClick" afterEffect="1"/>
                                        <p:tgtEl>
                                          <p:spTgt spid="9012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90123"/>
                                        </p:tgtEl>
                                        <p:attrNameLst>
                                          <p:attrName>style.visibility</p:attrName>
                                        </p:attrNameLst>
                                      </p:cBhvr>
                                      <p:to>
                                        <p:strVal val="visible"/>
                                      </p:to>
                                    </p:set>
                                    <p:animEffect transition="in" filter="wipe(up)">
                                      <p:cBhvr>
                                        <p:cTn id="63" dur="500"/>
                                        <p:tgtEl>
                                          <p:spTgt spid="90123"/>
                                        </p:tgtEl>
                                      </p:cBhvr>
                                    </p:animEffect>
                                  </p:childTnLst>
                                  <p:subTnLst>
                                    <p:set>
                                      <p:cBhvr override="childStyle">
                                        <p:cTn dur="1" fill="hold" display="0" masterRel="nextClick" afterEffect="1"/>
                                        <p:tgtEl>
                                          <p:spTgt spid="901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556" grpId="0"/>
      <p:bldP spid="23556" grpId="1"/>
      <p:bldP spid="90122" grpId="0" bldLvl="0" animBg="1"/>
      <p:bldP spid="90123" grpId="0" bldLvl="0" animBg="1"/>
      <p:bldP spid="90124" grpId="0" bldLvl="0" animBg="1"/>
      <p:bldP spid="90125" grpId="0" bldLvl="0" animBg="1"/>
      <p:bldP spid="90126" grpId="0" bldLvl="0" animBg="1"/>
      <p:bldP spid="90127" grpId="0" bldLvl="0" animBg="1"/>
      <p:bldP spid="90128" grpId="0" bldLvl="0" animBg="1"/>
      <p:bldP spid="90129"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17861" y="435580"/>
            <a:ext cx="175577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5.3 晶体三极管</a:t>
            </a:r>
          </a:p>
        </p:txBody>
      </p:sp>
      <p:sp>
        <p:nvSpPr>
          <p:cNvPr id="20" name="Rectangle 4"/>
          <p:cNvSpPr>
            <a:spLocks noChangeArrowheads="1"/>
          </p:cNvSpPr>
          <p:nvPr/>
        </p:nvSpPr>
        <p:spPr bwMode="auto">
          <a:xfrm>
            <a:off x="882015" y="760413"/>
            <a:ext cx="5410200" cy="59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FF0000"/>
                </a:solidFill>
                <a:effectLst/>
                <a:uLnTx/>
                <a:uFillTx/>
                <a:latin typeface="+mn-ea"/>
                <a:ea typeface="+mn-ea"/>
                <a:cs typeface="+mn-cs"/>
              </a:rPr>
              <a:t>三极管的特性曲线</a:t>
            </a:r>
          </a:p>
        </p:txBody>
      </p:sp>
      <p:sp>
        <p:nvSpPr>
          <p:cNvPr id="21" name="Text Box 8"/>
          <p:cNvSpPr txBox="1"/>
          <p:nvPr/>
        </p:nvSpPr>
        <p:spPr>
          <a:xfrm>
            <a:off x="882015" y="1496060"/>
            <a:ext cx="6798945" cy="521970"/>
          </a:xfrm>
          <a:prstGeom prst="rect">
            <a:avLst/>
          </a:prstGeom>
          <a:noFill/>
          <a:ln w="9525">
            <a:noFill/>
          </a:ln>
        </p:spPr>
        <p:txBody>
          <a:bodyPr wrap="square">
            <a:spAutoFit/>
          </a:bodyPr>
          <a:lstStyle/>
          <a:p>
            <a:pPr eaLnBrk="1" hangingPunct="1">
              <a:spcBef>
                <a:spcPct val="50000"/>
              </a:spcBef>
            </a:pPr>
            <a:r>
              <a:rPr lang="en-US" altLang="zh-CN" sz="2800" b="1" dirty="0">
                <a:solidFill>
                  <a:srgbClr val="FF0000"/>
                </a:solidFill>
                <a:latin typeface="+mn-ea"/>
                <a:cs typeface="+mn-ea"/>
              </a:rPr>
              <a:t>1. </a:t>
            </a:r>
            <a:r>
              <a:rPr lang="zh-CN" altLang="en-US" sz="2800" b="1" dirty="0">
                <a:solidFill>
                  <a:srgbClr val="FF0000"/>
                </a:solidFill>
                <a:latin typeface="+mn-ea"/>
                <a:cs typeface="+mn-ea"/>
              </a:rPr>
              <a:t>输入特性曲线</a:t>
            </a:r>
            <a:r>
              <a:rPr lang="zh-CN" altLang="en-US" sz="2800" b="1" dirty="0">
                <a:solidFill>
                  <a:schemeClr val="tx1"/>
                </a:solidFill>
                <a:latin typeface="+mn-ea"/>
                <a:cs typeface="+mn-ea"/>
              </a:rPr>
              <a:t>（</a:t>
            </a:r>
            <a:r>
              <a:rPr lang="zh-CN" altLang="en-US" sz="2800" b="1" dirty="0">
                <a:solidFill>
                  <a:schemeClr val="tx1"/>
                </a:solidFill>
                <a:latin typeface="Times New Roman" panose="02020603050405020304" pitchFamily="18" charset="0"/>
                <a:sym typeface="+mn-ea"/>
              </a:rPr>
              <a:t>以共射极放大电路为例）</a:t>
            </a:r>
            <a:endParaRPr lang="zh-CN" altLang="en-US" sz="2800" b="1" dirty="0">
              <a:solidFill>
                <a:schemeClr val="tx1"/>
              </a:solidFill>
              <a:latin typeface="Times New Roman" panose="02020603050405020304" pitchFamily="18" charset="0"/>
              <a:cs typeface="+mn-ea"/>
              <a:sym typeface="+mn-ea"/>
            </a:endParaRPr>
          </a:p>
        </p:txBody>
      </p:sp>
      <p:sp>
        <p:nvSpPr>
          <p:cNvPr id="22" name="Text Box 5"/>
          <p:cNvSpPr txBox="1"/>
          <p:nvPr/>
        </p:nvSpPr>
        <p:spPr>
          <a:xfrm>
            <a:off x="1421448" y="2187258"/>
            <a:ext cx="3384550" cy="521970"/>
          </a:xfrm>
          <a:prstGeom prst="rect">
            <a:avLst/>
          </a:prstGeom>
          <a:noFill/>
          <a:ln w="12700">
            <a:noFill/>
          </a:ln>
        </p:spPr>
        <p:txBody>
          <a:bodyPr>
            <a:spAutoFit/>
          </a:bodyPr>
          <a:lstStyle/>
          <a:p>
            <a:pPr eaLnBrk="1" hangingPunct="1"/>
            <a:r>
              <a:rPr lang="en-US" altLang="zh-CN" sz="2800" b="1" dirty="0">
                <a:solidFill>
                  <a:srgbClr val="FFFFFF"/>
                </a:solidFill>
                <a:latin typeface="Times New Roman" panose="02020603050405020304" pitchFamily="18" charset="0"/>
                <a:ea typeface="黑体" panose="02010609060101010101" pitchFamily="2" charset="-122"/>
              </a:rPr>
              <a:t> </a:t>
            </a:r>
            <a:r>
              <a:rPr lang="en-US" altLang="zh-CN" sz="2800" b="1" i="1" dirty="0">
                <a:latin typeface="Times New Roman" panose="02020603050405020304" pitchFamily="18" charset="0"/>
                <a:ea typeface="黑体" panose="02010609060101010101" pitchFamily="2" charset="-122"/>
              </a:rPr>
              <a:t>i</a:t>
            </a:r>
            <a:r>
              <a:rPr lang="en-US" altLang="zh-CN" sz="2800" b="1" baseline="-25000" dirty="0">
                <a:latin typeface="Times New Roman" panose="02020603050405020304" pitchFamily="18" charset="0"/>
                <a:ea typeface="黑体" panose="02010609060101010101" pitchFamily="2" charset="-122"/>
              </a:rPr>
              <a:t>B</a:t>
            </a:r>
            <a:r>
              <a:rPr lang="en-US" altLang="zh-CN" sz="2800" b="1" dirty="0">
                <a:latin typeface="Times New Roman" panose="02020603050405020304" pitchFamily="18" charset="0"/>
                <a:ea typeface="黑体" panose="02010609060101010101" pitchFamily="2" charset="-122"/>
              </a:rPr>
              <a:t>=</a:t>
            </a:r>
            <a:r>
              <a:rPr lang="en-US" altLang="zh-CN" sz="2800" b="1" i="1" dirty="0">
                <a:latin typeface="Times New Roman" panose="02020603050405020304" pitchFamily="18" charset="0"/>
                <a:ea typeface="黑体" panose="02010609060101010101" pitchFamily="2" charset="-122"/>
              </a:rPr>
              <a:t>f</a:t>
            </a:r>
            <a:r>
              <a:rPr lang="en-US" altLang="zh-CN" sz="2800" b="1" dirty="0">
                <a:latin typeface="Times New Roman" panose="02020603050405020304" pitchFamily="18" charset="0"/>
                <a:ea typeface="黑体" panose="02010609060101010101" pitchFamily="2" charset="-122"/>
              </a:rPr>
              <a:t>(</a:t>
            </a:r>
            <a:r>
              <a:rPr lang="en-US" altLang="zh-CN" sz="2800" b="1" i="1" dirty="0">
                <a:latin typeface="Times New Roman" panose="02020603050405020304" pitchFamily="18" charset="0"/>
                <a:ea typeface="黑体" panose="02010609060101010101" pitchFamily="2" charset="-122"/>
              </a:rPr>
              <a:t>v</a:t>
            </a:r>
            <a:r>
              <a:rPr lang="en-US" altLang="zh-CN" sz="2800" b="1" baseline="-25000" dirty="0">
                <a:latin typeface="Times New Roman" panose="02020603050405020304" pitchFamily="18" charset="0"/>
                <a:ea typeface="黑体" panose="02010609060101010101" pitchFamily="2" charset="-122"/>
              </a:rPr>
              <a:t>BE</a:t>
            </a:r>
            <a:r>
              <a:rPr lang="en-US" altLang="zh-CN" sz="2800" b="1" dirty="0">
                <a:latin typeface="Times New Roman" panose="02020603050405020304" pitchFamily="18" charset="0"/>
                <a:ea typeface="黑体" panose="02010609060101010101" pitchFamily="2" charset="-122"/>
              </a:rPr>
              <a:t>)</a:t>
            </a:r>
            <a:r>
              <a:rPr lang="en-US" altLang="zh-CN" sz="2800" b="1" dirty="0">
                <a:latin typeface="Times New Roman" panose="02020603050405020304" pitchFamily="18" charset="0"/>
                <a:ea typeface="黑体" panose="02010609060101010101" pitchFamily="2" charset="-122"/>
                <a:sym typeface="Symbol" panose="05050102010706020507" pitchFamily="18" charset="2"/>
              </a:rPr>
              <a:t></a:t>
            </a:r>
            <a:r>
              <a:rPr lang="en-US" altLang="zh-CN" sz="2800" b="1" dirty="0">
                <a:latin typeface="Times New Roman" panose="02020603050405020304" pitchFamily="18" charset="0"/>
                <a:ea typeface="黑体" panose="02010609060101010101" pitchFamily="2" charset="-122"/>
              </a:rPr>
              <a:t> </a:t>
            </a:r>
            <a:r>
              <a:rPr lang="en-US" altLang="zh-CN" sz="2800" b="1" i="1" baseline="-10000" dirty="0">
                <a:latin typeface="Times New Roman" panose="02020603050405020304" pitchFamily="18" charset="0"/>
                <a:ea typeface="黑体" panose="02010609060101010101" pitchFamily="2" charset="-122"/>
              </a:rPr>
              <a:t>v</a:t>
            </a:r>
            <a:r>
              <a:rPr lang="en-US" altLang="zh-CN" sz="2000" b="1" baseline="-30000" dirty="0">
                <a:latin typeface="Times New Roman" panose="02020603050405020304" pitchFamily="18" charset="0"/>
                <a:ea typeface="黑体" panose="02010609060101010101" pitchFamily="2" charset="-122"/>
              </a:rPr>
              <a:t>CE</a:t>
            </a:r>
            <a:r>
              <a:rPr lang="en-US" altLang="zh-CN" sz="2800" b="1" baseline="-10000" dirty="0">
                <a:latin typeface="Times New Roman" panose="02020603050405020304" pitchFamily="18" charset="0"/>
                <a:ea typeface="黑体" panose="02010609060101010101" pitchFamily="2" charset="-122"/>
              </a:rPr>
              <a:t>=const</a:t>
            </a:r>
            <a:endParaRPr lang="en-US" altLang="zh-CN" sz="2800" b="1" dirty="0">
              <a:latin typeface="Times New Roman" panose="02020603050405020304" pitchFamily="18" charset="0"/>
              <a:ea typeface="黑体" panose="02010609060101010101" pitchFamily="2" charset="-122"/>
            </a:endParaRPr>
          </a:p>
        </p:txBody>
      </p:sp>
      <p:pic>
        <p:nvPicPr>
          <p:cNvPr id="42" name="图片 41"/>
          <p:cNvPicPr>
            <a:picLocks noChangeAspect="1"/>
          </p:cNvPicPr>
          <p:nvPr/>
        </p:nvPicPr>
        <p:blipFill>
          <a:blip r:embed="rId5"/>
          <a:stretch>
            <a:fillRect/>
          </a:stretch>
        </p:blipFill>
        <p:spPr>
          <a:xfrm>
            <a:off x="7962900" y="1360170"/>
            <a:ext cx="3749040" cy="2225040"/>
          </a:xfrm>
          <a:prstGeom prst="rect">
            <a:avLst/>
          </a:prstGeom>
        </p:spPr>
      </p:pic>
      <p:sp>
        <p:nvSpPr>
          <p:cNvPr id="59" name="Text Box 6"/>
          <p:cNvSpPr txBox="1"/>
          <p:nvPr/>
        </p:nvSpPr>
        <p:spPr>
          <a:xfrm>
            <a:off x="882015" y="4215130"/>
            <a:ext cx="6799580" cy="2158365"/>
          </a:xfrm>
          <a:prstGeom prst="rect">
            <a:avLst/>
          </a:prstGeom>
          <a:noFill/>
          <a:ln w="12700">
            <a:noFill/>
          </a:ln>
        </p:spPr>
        <p:txBody>
          <a:bodyPr wrap="square">
            <a:spAutoFit/>
          </a:bodyPr>
          <a:lstStyle/>
          <a:p>
            <a:pPr eaLnBrk="1" hangingPunct="1">
              <a:lnSpc>
                <a:spcPct val="120000"/>
              </a:lnSpc>
            </a:pPr>
            <a:r>
              <a:rPr lang="en-US" altLang="zh-CN" sz="2800" b="1" dirty="0">
                <a:latin typeface="+mn-ea"/>
                <a:cs typeface="+mn-ea"/>
              </a:rPr>
              <a:t>(2) </a:t>
            </a:r>
            <a:r>
              <a:rPr lang="zh-CN" altLang="en-US" sz="2800" b="1" dirty="0">
                <a:latin typeface="+mn-ea"/>
                <a:cs typeface="+mn-ea"/>
              </a:rPr>
              <a:t>当</a:t>
            </a:r>
            <a:r>
              <a:rPr lang="en-US" altLang="zh-CN" sz="2800" b="1" i="1" dirty="0">
                <a:latin typeface="+mn-ea"/>
                <a:cs typeface="+mn-ea"/>
              </a:rPr>
              <a:t>v</a:t>
            </a:r>
            <a:r>
              <a:rPr lang="en-US" altLang="zh-CN" sz="2800" b="1" baseline="-25000" dirty="0">
                <a:latin typeface="+mn-ea"/>
                <a:cs typeface="+mn-ea"/>
              </a:rPr>
              <a:t>CE</a:t>
            </a:r>
            <a:r>
              <a:rPr lang="en-US" altLang="zh-CN" sz="2800" b="1" dirty="0">
                <a:latin typeface="+mn-ea"/>
                <a:cs typeface="+mn-ea"/>
              </a:rPr>
              <a:t>≥1V</a:t>
            </a:r>
            <a:r>
              <a:rPr lang="zh-CN" altLang="en-US" sz="2800" b="1" dirty="0">
                <a:latin typeface="+mn-ea"/>
                <a:cs typeface="+mn-ea"/>
              </a:rPr>
              <a:t>时</a:t>
            </a:r>
          </a:p>
          <a:p>
            <a:pPr eaLnBrk="1" hangingPunct="1">
              <a:lnSpc>
                <a:spcPct val="120000"/>
              </a:lnSpc>
            </a:pPr>
            <a:r>
              <a:rPr lang="zh-CN" altLang="en-US" sz="2800" b="1" dirty="0">
                <a:latin typeface="+mn-ea"/>
                <a:cs typeface="+mn-ea"/>
              </a:rPr>
              <a:t>        </a:t>
            </a:r>
            <a:r>
              <a:rPr lang="en-US" altLang="zh-CN" sz="2800" b="1" i="1" dirty="0">
                <a:latin typeface="+mn-ea"/>
                <a:cs typeface="+mn-ea"/>
              </a:rPr>
              <a:t>v</a:t>
            </a:r>
            <a:r>
              <a:rPr lang="en-US" altLang="zh-CN" sz="2800" b="1" baseline="-25000" dirty="0">
                <a:latin typeface="+mn-ea"/>
                <a:cs typeface="+mn-ea"/>
              </a:rPr>
              <a:t>CB</a:t>
            </a:r>
            <a:r>
              <a:rPr lang="en-US" altLang="zh-CN" sz="2800" b="1" dirty="0">
                <a:latin typeface="+mn-ea"/>
                <a:cs typeface="+mn-ea"/>
              </a:rPr>
              <a:t>= </a:t>
            </a:r>
            <a:r>
              <a:rPr lang="en-US" altLang="zh-CN" sz="2800" b="1" i="1" dirty="0">
                <a:latin typeface="+mn-ea"/>
                <a:cs typeface="+mn-ea"/>
              </a:rPr>
              <a:t>v</a:t>
            </a:r>
            <a:r>
              <a:rPr lang="en-US" altLang="zh-CN" sz="2800" b="1" baseline="-25000" dirty="0">
                <a:latin typeface="+mn-ea"/>
                <a:cs typeface="+mn-ea"/>
              </a:rPr>
              <a:t>CE</a:t>
            </a:r>
            <a:r>
              <a:rPr lang="en-US" altLang="zh-CN" sz="2800" b="1" dirty="0">
                <a:latin typeface="+mn-ea"/>
                <a:cs typeface="+mn-ea"/>
              </a:rPr>
              <a:t> - </a:t>
            </a:r>
            <a:r>
              <a:rPr lang="en-US" altLang="zh-CN" sz="2800" b="1" i="1" dirty="0">
                <a:latin typeface="+mn-ea"/>
                <a:cs typeface="+mn-ea"/>
              </a:rPr>
              <a:t>v</a:t>
            </a:r>
            <a:r>
              <a:rPr lang="en-US" altLang="zh-CN" sz="2800" b="1" baseline="-25000" dirty="0">
                <a:latin typeface="+mn-ea"/>
                <a:cs typeface="+mn-ea"/>
              </a:rPr>
              <a:t>BE</a:t>
            </a:r>
            <a:r>
              <a:rPr lang="en-US" altLang="zh-CN" sz="2800" b="1" dirty="0">
                <a:latin typeface="+mn-ea"/>
                <a:cs typeface="+mn-ea"/>
              </a:rPr>
              <a:t>&gt;0</a:t>
            </a:r>
            <a:r>
              <a:rPr lang="zh-CN" altLang="en-US" sz="2800" b="1" dirty="0">
                <a:latin typeface="+mn-ea"/>
                <a:cs typeface="+mn-ea"/>
              </a:rPr>
              <a:t>，集电结已进入反偏状态，开始收 集电子，基区复合减少，同样的</a:t>
            </a:r>
            <a:r>
              <a:rPr lang="en-US" altLang="zh-CN" sz="2800" b="1" i="1" dirty="0">
                <a:latin typeface="+mn-ea"/>
                <a:cs typeface="+mn-ea"/>
              </a:rPr>
              <a:t>v</a:t>
            </a:r>
            <a:r>
              <a:rPr lang="en-US" altLang="zh-CN" sz="2800" b="1" baseline="-25000" dirty="0">
                <a:latin typeface="+mn-ea"/>
                <a:cs typeface="+mn-ea"/>
              </a:rPr>
              <a:t>BE</a:t>
            </a:r>
            <a:r>
              <a:rPr lang="zh-CN" altLang="en-US" sz="2800" b="1" dirty="0">
                <a:latin typeface="+mn-ea"/>
                <a:cs typeface="+mn-ea"/>
              </a:rPr>
              <a:t>下  </a:t>
            </a:r>
            <a:r>
              <a:rPr lang="en-US" altLang="zh-CN" sz="2800" b="1" i="1" dirty="0">
                <a:latin typeface="+mn-ea"/>
                <a:cs typeface="+mn-ea"/>
              </a:rPr>
              <a:t>I</a:t>
            </a:r>
            <a:r>
              <a:rPr lang="en-US" altLang="zh-CN" sz="2800" b="1" baseline="-25000" dirty="0">
                <a:latin typeface="+mn-ea"/>
                <a:cs typeface="+mn-ea"/>
              </a:rPr>
              <a:t>B</a:t>
            </a:r>
            <a:r>
              <a:rPr lang="zh-CN" altLang="en-US" sz="2800" b="1" dirty="0">
                <a:latin typeface="+mn-ea"/>
                <a:cs typeface="+mn-ea"/>
              </a:rPr>
              <a:t>减小，特性曲线右移。</a:t>
            </a:r>
          </a:p>
        </p:txBody>
      </p:sp>
      <p:sp>
        <p:nvSpPr>
          <p:cNvPr id="60" name="Text Box 7"/>
          <p:cNvSpPr txBox="1"/>
          <p:nvPr/>
        </p:nvSpPr>
        <p:spPr>
          <a:xfrm>
            <a:off x="882015" y="2709545"/>
            <a:ext cx="4464050" cy="1641475"/>
          </a:xfrm>
          <a:prstGeom prst="rect">
            <a:avLst/>
          </a:prstGeom>
          <a:noFill/>
          <a:ln w="12700">
            <a:noFill/>
          </a:ln>
        </p:spPr>
        <p:txBody>
          <a:bodyPr wrap="square">
            <a:spAutoFit/>
          </a:bodyPr>
          <a:lstStyle/>
          <a:p>
            <a:pPr eaLnBrk="1" hangingPunct="1">
              <a:lnSpc>
                <a:spcPct val="120000"/>
              </a:lnSpc>
            </a:pPr>
            <a:r>
              <a:rPr lang="en-US" altLang="zh-CN" sz="2800" b="1" dirty="0">
                <a:latin typeface="+mn-ea"/>
                <a:cs typeface="+mn-ea"/>
              </a:rPr>
              <a:t>(1) </a:t>
            </a:r>
            <a:r>
              <a:rPr lang="zh-CN" altLang="en-US" sz="2800" b="1" dirty="0">
                <a:latin typeface="+mn-ea"/>
                <a:cs typeface="+mn-ea"/>
              </a:rPr>
              <a:t>当</a:t>
            </a:r>
            <a:r>
              <a:rPr lang="en-US" altLang="zh-CN" sz="2800" b="1" dirty="0">
                <a:latin typeface="+mn-ea"/>
                <a:cs typeface="+mn-ea"/>
              </a:rPr>
              <a:t>v</a:t>
            </a:r>
            <a:r>
              <a:rPr lang="en-US" altLang="zh-CN" sz="2800" b="1" baseline="-25000" dirty="0">
                <a:latin typeface="+mn-ea"/>
                <a:cs typeface="+mn-ea"/>
              </a:rPr>
              <a:t>CE</a:t>
            </a:r>
            <a:r>
              <a:rPr lang="en-US" altLang="zh-CN" sz="2800" b="1" dirty="0">
                <a:latin typeface="+mn-ea"/>
                <a:cs typeface="+mn-ea"/>
              </a:rPr>
              <a:t>=0V</a:t>
            </a:r>
            <a:r>
              <a:rPr lang="zh-CN" altLang="en-US" sz="2800" b="1" dirty="0">
                <a:latin typeface="+mn-ea"/>
                <a:cs typeface="+mn-ea"/>
              </a:rPr>
              <a:t>时</a:t>
            </a:r>
          </a:p>
          <a:p>
            <a:pPr eaLnBrk="1" hangingPunct="1">
              <a:lnSpc>
                <a:spcPct val="120000"/>
              </a:lnSpc>
            </a:pPr>
            <a:r>
              <a:rPr lang="zh-CN" altLang="en-US" sz="2800" b="1" dirty="0">
                <a:latin typeface="+mn-ea"/>
                <a:cs typeface="+mn-ea"/>
              </a:rPr>
              <a:t>       相当于发射结的正向伏安特性曲线。</a:t>
            </a:r>
          </a:p>
        </p:txBody>
      </p:sp>
      <p:grpSp>
        <p:nvGrpSpPr>
          <p:cNvPr id="61" name="Group 12"/>
          <p:cNvGrpSpPr/>
          <p:nvPr/>
        </p:nvGrpSpPr>
        <p:grpSpPr>
          <a:xfrm>
            <a:off x="8049895" y="3839210"/>
            <a:ext cx="3384550" cy="2771775"/>
            <a:chOff x="447" y="2208"/>
            <a:chExt cx="2097" cy="1710"/>
          </a:xfrm>
        </p:grpSpPr>
        <p:graphicFrame>
          <p:nvGraphicFramePr>
            <p:cNvPr id="62" name="Object 13"/>
            <p:cNvGraphicFramePr>
              <a:graphicFrameLocks noChangeAspect="1"/>
            </p:cNvGraphicFramePr>
            <p:nvPr/>
          </p:nvGraphicFramePr>
          <p:xfrm>
            <a:off x="447" y="2208"/>
            <a:ext cx="2097" cy="1710"/>
          </p:xfrm>
          <a:graphic>
            <a:graphicData uri="http://schemas.openxmlformats.org/presentationml/2006/ole">
              <mc:AlternateContent xmlns:mc="http://schemas.openxmlformats.org/markup-compatibility/2006">
                <mc:Choice xmlns:v="urn:schemas-microsoft-com:vml" Requires="v">
                  <p:oleObj spid="_x0000_s72712" r:id="rId6" imgW="3511550" imgH="2850515" progId="Paint.Picture">
                    <p:embed/>
                  </p:oleObj>
                </mc:Choice>
                <mc:Fallback>
                  <p:oleObj r:id="rId6" imgW="3511550" imgH="2850515" progId="Paint.Picture">
                    <p:embed/>
                    <p:pic>
                      <p:nvPicPr>
                        <p:cNvPr id="62" name="Object 13"/>
                        <p:cNvPicPr/>
                        <p:nvPr/>
                      </p:nvPicPr>
                      <p:blipFill>
                        <a:blip r:embed="rId7"/>
                        <a:stretch>
                          <a:fillRect/>
                        </a:stretch>
                      </p:blipFill>
                      <p:spPr>
                        <a:xfrm>
                          <a:off x="447" y="2208"/>
                          <a:ext cx="2097" cy="1710"/>
                        </a:xfrm>
                        <a:prstGeom prst="rect">
                          <a:avLst/>
                        </a:prstGeom>
                        <a:noFill/>
                        <a:ln w="38100">
                          <a:noFill/>
                          <a:miter/>
                        </a:ln>
                      </p:spPr>
                    </p:pic>
                  </p:oleObj>
                </mc:Fallback>
              </mc:AlternateContent>
            </a:graphicData>
          </a:graphic>
        </p:graphicFrame>
        <p:sp>
          <p:nvSpPr>
            <p:cNvPr id="64" name="Text Box 14"/>
            <p:cNvSpPr txBox="1">
              <a:spLocks noChangeAspect="1"/>
            </p:cNvSpPr>
            <p:nvPr/>
          </p:nvSpPr>
          <p:spPr>
            <a:xfrm>
              <a:off x="903" y="2427"/>
              <a:ext cx="729" cy="244"/>
            </a:xfrm>
            <a:prstGeom prst="rect">
              <a:avLst/>
            </a:prstGeom>
            <a:noFill/>
            <a:ln w="12700">
              <a:noFill/>
            </a:ln>
          </p:spPr>
          <p:txBody>
            <a:bodyPr>
              <a:spAutoFit/>
            </a:bodyPr>
            <a:lstStyle/>
            <a:p>
              <a:pPr eaLnBrk="1" hangingPunct="1"/>
              <a:r>
                <a:rPr lang="en-US" altLang="zh-CN" sz="2000" b="0" i="1" dirty="0">
                  <a:solidFill>
                    <a:srgbClr val="000000"/>
                  </a:solidFill>
                  <a:latin typeface="Times New Roman" panose="02020603050405020304" pitchFamily="18" charset="0"/>
                  <a:ea typeface="宋体" panose="02010600030101010101" pitchFamily="2" charset="-122"/>
                </a:rPr>
                <a:t>v</a:t>
              </a:r>
              <a:r>
                <a:rPr lang="en-US" altLang="zh-CN" sz="2000" b="0" baseline="-25000" dirty="0">
                  <a:solidFill>
                    <a:srgbClr val="000000"/>
                  </a:solidFill>
                  <a:latin typeface="Times New Roman" panose="02020603050405020304" pitchFamily="18" charset="0"/>
                  <a:ea typeface="宋体" panose="02010600030101010101" pitchFamily="2" charset="-122"/>
                </a:rPr>
                <a:t>CE</a:t>
              </a:r>
              <a:r>
                <a:rPr lang="en-US" altLang="zh-CN" sz="2000" b="0" dirty="0">
                  <a:solidFill>
                    <a:srgbClr val="000000"/>
                  </a:solidFill>
                  <a:latin typeface="Times New Roman" panose="02020603050405020304" pitchFamily="18" charset="0"/>
                  <a:ea typeface="宋体" panose="02010600030101010101" pitchFamily="2" charset="-122"/>
                </a:rPr>
                <a:t> = 0V</a:t>
              </a:r>
              <a:endParaRPr lang="en-US" altLang="zh-CN" b="0" dirty="0">
                <a:solidFill>
                  <a:srgbClr val="000000"/>
                </a:solidFill>
                <a:latin typeface="Times New Roman" panose="02020603050405020304" pitchFamily="18" charset="0"/>
                <a:ea typeface="宋体" panose="02010600030101010101" pitchFamily="2" charset="-122"/>
              </a:endParaRPr>
            </a:p>
          </p:txBody>
        </p:sp>
      </p:grpSp>
      <p:grpSp>
        <p:nvGrpSpPr>
          <p:cNvPr id="65" name="Group 15"/>
          <p:cNvGrpSpPr/>
          <p:nvPr/>
        </p:nvGrpSpPr>
        <p:grpSpPr>
          <a:xfrm>
            <a:off x="8049895" y="3875723"/>
            <a:ext cx="3386138" cy="2706687"/>
            <a:chOff x="384" y="2256"/>
            <a:chExt cx="2208" cy="1800"/>
          </a:xfrm>
        </p:grpSpPr>
        <p:grpSp>
          <p:nvGrpSpPr>
            <p:cNvPr id="66" name="Group 16"/>
            <p:cNvGrpSpPr/>
            <p:nvPr/>
          </p:nvGrpSpPr>
          <p:grpSpPr>
            <a:xfrm>
              <a:off x="384" y="2256"/>
              <a:ext cx="2208" cy="1800"/>
              <a:chOff x="432" y="2256"/>
              <a:chExt cx="2208" cy="1800"/>
            </a:xfrm>
          </p:grpSpPr>
          <p:graphicFrame>
            <p:nvGraphicFramePr>
              <p:cNvPr id="67" name="Object 17"/>
              <p:cNvGraphicFramePr/>
              <p:nvPr/>
            </p:nvGraphicFramePr>
            <p:xfrm>
              <a:off x="432" y="2256"/>
              <a:ext cx="2208" cy="1800"/>
            </p:xfrm>
            <a:graphic>
              <a:graphicData uri="http://schemas.openxmlformats.org/presentationml/2006/ole">
                <mc:AlternateContent xmlns:mc="http://schemas.openxmlformats.org/markup-compatibility/2006">
                  <mc:Choice xmlns:v="urn:schemas-microsoft-com:vml" Requires="v">
                    <p:oleObj spid="_x0000_s72713" r:id="rId8" imgW="3511550" imgH="2850515" progId="Paint.Picture">
                      <p:embed/>
                    </p:oleObj>
                  </mc:Choice>
                  <mc:Fallback>
                    <p:oleObj r:id="rId8" imgW="3511550" imgH="2850515" progId="Paint.Picture">
                      <p:embed/>
                      <p:pic>
                        <p:nvPicPr>
                          <p:cNvPr id="67" name="Object 17"/>
                          <p:cNvPicPr/>
                          <p:nvPr/>
                        </p:nvPicPr>
                        <p:blipFill>
                          <a:blip r:embed="rId9"/>
                          <a:stretch>
                            <a:fillRect/>
                          </a:stretch>
                        </p:blipFill>
                        <p:spPr>
                          <a:xfrm>
                            <a:off x="432" y="2256"/>
                            <a:ext cx="2208" cy="1800"/>
                          </a:xfrm>
                          <a:prstGeom prst="rect">
                            <a:avLst/>
                          </a:prstGeom>
                          <a:noFill/>
                          <a:ln w="38100">
                            <a:noFill/>
                            <a:miter/>
                          </a:ln>
                        </p:spPr>
                      </p:pic>
                    </p:oleObj>
                  </mc:Fallback>
                </mc:AlternateContent>
              </a:graphicData>
            </a:graphic>
          </p:graphicFrame>
          <p:sp>
            <p:nvSpPr>
              <p:cNvPr id="69" name="Text Box 18"/>
              <p:cNvSpPr txBox="1"/>
              <p:nvPr/>
            </p:nvSpPr>
            <p:spPr>
              <a:xfrm>
                <a:off x="912" y="2487"/>
                <a:ext cx="768" cy="264"/>
              </a:xfrm>
              <a:prstGeom prst="rect">
                <a:avLst/>
              </a:prstGeom>
              <a:noFill/>
              <a:ln w="12700">
                <a:noFill/>
              </a:ln>
            </p:spPr>
            <p:txBody>
              <a:bodyPr>
                <a:spAutoFit/>
              </a:bodyPr>
              <a:lstStyle/>
              <a:p>
                <a:pPr eaLnBrk="1" hangingPunct="1"/>
                <a:r>
                  <a:rPr lang="en-US" altLang="zh-CN" sz="2000" b="0" i="1" dirty="0">
                    <a:solidFill>
                      <a:srgbClr val="000000"/>
                    </a:solidFill>
                    <a:latin typeface="Times New Roman" panose="02020603050405020304" pitchFamily="18" charset="0"/>
                    <a:ea typeface="宋体" panose="02010600030101010101" pitchFamily="2" charset="-122"/>
                  </a:rPr>
                  <a:t>v</a:t>
                </a:r>
                <a:r>
                  <a:rPr lang="en-US" altLang="zh-CN" sz="2000" b="0" baseline="-25000" dirty="0">
                    <a:solidFill>
                      <a:srgbClr val="000000"/>
                    </a:solidFill>
                    <a:latin typeface="Times New Roman" panose="02020603050405020304" pitchFamily="18" charset="0"/>
                    <a:ea typeface="宋体" panose="02010600030101010101" pitchFamily="2" charset="-122"/>
                  </a:rPr>
                  <a:t>CE</a:t>
                </a:r>
                <a:r>
                  <a:rPr lang="en-US" altLang="zh-CN" sz="2000" b="0" dirty="0">
                    <a:solidFill>
                      <a:srgbClr val="000000"/>
                    </a:solidFill>
                    <a:latin typeface="Times New Roman" panose="02020603050405020304" pitchFamily="18" charset="0"/>
                    <a:ea typeface="宋体" panose="02010600030101010101" pitchFamily="2" charset="-122"/>
                  </a:rPr>
                  <a:t> = 0V</a:t>
                </a:r>
                <a:endParaRPr lang="en-US" altLang="zh-CN" b="0" dirty="0">
                  <a:solidFill>
                    <a:srgbClr val="000000"/>
                  </a:solidFill>
                  <a:latin typeface="Times New Roman" panose="02020603050405020304" pitchFamily="18" charset="0"/>
                  <a:ea typeface="宋体" panose="02010600030101010101" pitchFamily="2" charset="-122"/>
                </a:endParaRPr>
              </a:p>
            </p:txBody>
          </p:sp>
        </p:grpSp>
        <p:sp>
          <p:nvSpPr>
            <p:cNvPr id="70" name="Text Box 19"/>
            <p:cNvSpPr txBox="1"/>
            <p:nvPr/>
          </p:nvSpPr>
          <p:spPr>
            <a:xfrm>
              <a:off x="1584" y="2496"/>
              <a:ext cx="768" cy="264"/>
            </a:xfrm>
            <a:prstGeom prst="rect">
              <a:avLst/>
            </a:prstGeom>
            <a:noFill/>
            <a:ln w="12700">
              <a:noFill/>
            </a:ln>
          </p:spPr>
          <p:txBody>
            <a:bodyPr>
              <a:spAutoFit/>
            </a:bodyPr>
            <a:lstStyle/>
            <a:p>
              <a:pPr eaLnBrk="1" hangingPunct="1"/>
              <a:r>
                <a:rPr lang="en-US" altLang="zh-CN" sz="2000" b="0" i="1" dirty="0">
                  <a:solidFill>
                    <a:srgbClr val="000000"/>
                  </a:solidFill>
                  <a:latin typeface="Times New Roman" panose="02020603050405020304" pitchFamily="18" charset="0"/>
                  <a:ea typeface="宋体" panose="02010600030101010101" pitchFamily="2" charset="-122"/>
                </a:rPr>
                <a:t>v</a:t>
              </a:r>
              <a:r>
                <a:rPr lang="en-US" altLang="zh-CN" sz="2000" b="0" baseline="-25000" dirty="0">
                  <a:solidFill>
                    <a:srgbClr val="000000"/>
                  </a:solidFill>
                  <a:latin typeface="Times New Roman" panose="02020603050405020304" pitchFamily="18" charset="0"/>
                  <a:ea typeface="宋体" panose="02010600030101010101" pitchFamily="2" charset="-122"/>
                </a:rPr>
                <a:t>CE</a:t>
              </a:r>
              <a:r>
                <a:rPr lang="en-US" altLang="zh-CN" sz="2000" b="0" dirty="0">
                  <a:solidFill>
                    <a:srgbClr val="000000"/>
                  </a:solidFill>
                  <a:latin typeface="Times New Roman" panose="02020603050405020304" pitchFamily="18" charset="0"/>
                  <a:ea typeface="宋体" panose="02010600030101010101" pitchFamily="2" charset="-122"/>
                </a:rPr>
                <a:t> </a:t>
              </a:r>
              <a:r>
                <a:rPr lang="en-US" altLang="zh-CN" sz="2000" b="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b="0" dirty="0">
                  <a:solidFill>
                    <a:srgbClr val="000000"/>
                  </a:solidFill>
                  <a:latin typeface="Times New Roman" panose="02020603050405020304" pitchFamily="18" charset="0"/>
                  <a:ea typeface="宋体" panose="02010600030101010101" pitchFamily="2" charset="-122"/>
                </a:rPr>
                <a:t>1V</a:t>
              </a:r>
              <a:endParaRPr lang="en-US" altLang="zh-CN" b="0" dirty="0">
                <a:solidFill>
                  <a:srgbClr val="000000"/>
                </a:solidFill>
                <a:latin typeface="Times New Roman" panose="02020603050405020304" pitchFamily="18" charset="0"/>
                <a:ea typeface="宋体" panose="02010600030101010101" pitchFamily="2" charset="-122"/>
              </a:endParaRPr>
            </a:p>
          </p:txBody>
        </p:sp>
      </p:grpSp>
      <p:pic>
        <p:nvPicPr>
          <p:cNvPr id="71" name="Picture 38"/>
          <p:cNvPicPr>
            <a:picLocks noChangeAspect="1"/>
          </p:cNvPicPr>
          <p:nvPr/>
        </p:nvPicPr>
        <p:blipFill>
          <a:blip r:embed="rId10"/>
          <a:stretch>
            <a:fillRect/>
          </a:stretch>
        </p:blipFill>
        <p:spPr>
          <a:xfrm>
            <a:off x="1205865" y="3435985"/>
            <a:ext cx="3816350" cy="3175000"/>
          </a:xfrm>
          <a:prstGeom prst="rect">
            <a:avLst/>
          </a:prstGeom>
          <a:noFill/>
          <a:ln w="9525">
            <a:noFill/>
          </a:ln>
        </p:spPr>
      </p:pic>
      <p:sp>
        <p:nvSpPr>
          <p:cNvPr id="72" name="Text Box 39"/>
          <p:cNvSpPr txBox="1"/>
          <p:nvPr/>
        </p:nvSpPr>
        <p:spPr>
          <a:xfrm>
            <a:off x="882015" y="2720975"/>
            <a:ext cx="5137785" cy="607695"/>
          </a:xfrm>
          <a:prstGeom prst="rect">
            <a:avLst/>
          </a:prstGeom>
          <a:noFill/>
          <a:ln w="12700">
            <a:noFill/>
          </a:ln>
        </p:spPr>
        <p:txBody>
          <a:bodyPr wrap="square">
            <a:spAutoFit/>
          </a:bodyPr>
          <a:lstStyle/>
          <a:p>
            <a:pPr eaLnBrk="1" hangingPunct="1">
              <a:lnSpc>
                <a:spcPct val="120000"/>
              </a:lnSpc>
            </a:pPr>
            <a:r>
              <a:rPr lang="en-US" altLang="zh-CN" sz="2800" b="1" dirty="0">
                <a:latin typeface="+mn-ea"/>
                <a:cs typeface="+mn-ea"/>
              </a:rPr>
              <a:t>(3) </a:t>
            </a:r>
            <a:r>
              <a:rPr lang="zh-CN" altLang="en-US" sz="2800" b="1" dirty="0">
                <a:latin typeface="+mn-ea"/>
                <a:cs typeface="+mn-ea"/>
              </a:rPr>
              <a:t>输入特性曲线的三个部分</a:t>
            </a:r>
          </a:p>
        </p:txBody>
      </p:sp>
      <p:pic>
        <p:nvPicPr>
          <p:cNvPr id="73" name="Picture 40"/>
          <p:cNvPicPr>
            <a:picLocks noChangeAspect="1"/>
          </p:cNvPicPr>
          <p:nvPr/>
        </p:nvPicPr>
        <p:blipFill>
          <a:blip r:embed="rId11"/>
          <a:stretch>
            <a:fillRect/>
          </a:stretch>
        </p:blipFill>
        <p:spPr>
          <a:xfrm>
            <a:off x="1205865" y="3435985"/>
            <a:ext cx="3816350" cy="3175000"/>
          </a:xfrm>
          <a:prstGeom prst="rect">
            <a:avLst/>
          </a:prstGeom>
          <a:noFill/>
          <a:ln w="9525">
            <a:noFill/>
          </a:ln>
        </p:spPr>
      </p:pic>
      <p:pic>
        <p:nvPicPr>
          <p:cNvPr id="77" name="Picture 41"/>
          <p:cNvPicPr>
            <a:picLocks noChangeAspect="1"/>
          </p:cNvPicPr>
          <p:nvPr/>
        </p:nvPicPr>
        <p:blipFill>
          <a:blip r:embed="rId12"/>
          <a:stretch>
            <a:fillRect/>
          </a:stretch>
        </p:blipFill>
        <p:spPr>
          <a:xfrm>
            <a:off x="1205865" y="3435985"/>
            <a:ext cx="3816350" cy="3175000"/>
          </a:xfrm>
          <a:prstGeom prst="rect">
            <a:avLst/>
          </a:prstGeom>
          <a:noFill/>
          <a:ln w="9525">
            <a:noFill/>
          </a:ln>
        </p:spPr>
      </p:pic>
      <p:sp>
        <p:nvSpPr>
          <p:cNvPr id="78" name="Rectangle 42"/>
          <p:cNvSpPr/>
          <p:nvPr/>
        </p:nvSpPr>
        <p:spPr>
          <a:xfrm>
            <a:off x="3411855" y="3585210"/>
            <a:ext cx="1284288" cy="398780"/>
          </a:xfrm>
          <a:prstGeom prst="rect">
            <a:avLst/>
          </a:prstGeom>
          <a:noFill/>
          <a:ln w="9525">
            <a:noFill/>
          </a:ln>
        </p:spPr>
        <p:txBody>
          <a:bodyPr lIns="0" tIns="46038" rIns="0" bIns="46038">
            <a:spAutoFit/>
          </a:bodyPr>
          <a:lstStyle/>
          <a:p>
            <a:pPr marL="342900" indent="-342900" eaLnBrk="1" hangingPunct="1">
              <a:spcBef>
                <a:spcPct val="20000"/>
              </a:spcBef>
            </a:pPr>
            <a:r>
              <a:rPr lang="en-US" altLang="zh-CN" sz="2000" b="1" dirty="0">
                <a:solidFill>
                  <a:srgbClr val="3366FF"/>
                </a:solidFill>
                <a:latin typeface="+mn-ea"/>
              </a:rPr>
              <a:t>①</a:t>
            </a:r>
            <a:r>
              <a:rPr lang="zh-CN" altLang="en-US" sz="2000" b="1" dirty="0">
                <a:solidFill>
                  <a:srgbClr val="3366FF"/>
                </a:solidFill>
                <a:latin typeface="+mn-ea"/>
              </a:rPr>
              <a:t>死区</a:t>
            </a:r>
          </a:p>
        </p:txBody>
      </p:sp>
      <p:sp>
        <p:nvSpPr>
          <p:cNvPr id="79" name="Rectangle 43"/>
          <p:cNvSpPr/>
          <p:nvPr/>
        </p:nvSpPr>
        <p:spPr>
          <a:xfrm>
            <a:off x="3411855" y="4589780"/>
            <a:ext cx="1517650" cy="398780"/>
          </a:xfrm>
          <a:prstGeom prst="rect">
            <a:avLst/>
          </a:prstGeom>
          <a:noFill/>
          <a:ln w="9525">
            <a:noFill/>
          </a:ln>
        </p:spPr>
        <p:txBody>
          <a:bodyPr lIns="0" tIns="46038" rIns="0" bIns="46038">
            <a:spAutoFit/>
          </a:bodyPr>
          <a:lstStyle/>
          <a:p>
            <a:pPr marL="342900" indent="-342900" eaLnBrk="1" hangingPunct="1">
              <a:spcBef>
                <a:spcPct val="20000"/>
              </a:spcBef>
            </a:pPr>
            <a:r>
              <a:rPr lang="en-US" altLang="zh-CN" sz="2000" b="1" dirty="0">
                <a:solidFill>
                  <a:srgbClr val="FF3300"/>
                </a:solidFill>
                <a:latin typeface="+mn-ea"/>
              </a:rPr>
              <a:t>③</a:t>
            </a:r>
            <a:r>
              <a:rPr lang="zh-CN" altLang="en-US" sz="2000" b="1" dirty="0">
                <a:solidFill>
                  <a:srgbClr val="FF3300"/>
                </a:solidFill>
                <a:latin typeface="+mn-ea"/>
              </a:rPr>
              <a:t>线性区</a:t>
            </a:r>
          </a:p>
        </p:txBody>
      </p:sp>
      <p:sp>
        <p:nvSpPr>
          <p:cNvPr id="80" name="Rectangle 44"/>
          <p:cNvSpPr/>
          <p:nvPr/>
        </p:nvSpPr>
        <p:spPr>
          <a:xfrm>
            <a:off x="3411855" y="4052570"/>
            <a:ext cx="1878013" cy="398780"/>
          </a:xfrm>
          <a:prstGeom prst="rect">
            <a:avLst/>
          </a:prstGeom>
          <a:noFill/>
          <a:ln w="9525">
            <a:noFill/>
          </a:ln>
        </p:spPr>
        <p:txBody>
          <a:bodyPr lIns="0" tIns="46038" rIns="0" bIns="46038">
            <a:spAutoFit/>
          </a:bodyPr>
          <a:lstStyle/>
          <a:p>
            <a:pPr marL="342900" indent="-342900" eaLnBrk="1" hangingPunct="1">
              <a:spcBef>
                <a:spcPct val="20000"/>
              </a:spcBef>
            </a:pPr>
            <a:r>
              <a:rPr lang="en-US" altLang="zh-CN" sz="2000" b="1" dirty="0">
                <a:solidFill>
                  <a:srgbClr val="9933FF"/>
                </a:solidFill>
                <a:latin typeface="+mn-ea"/>
              </a:rPr>
              <a:t>②</a:t>
            </a:r>
            <a:r>
              <a:rPr lang="zh-CN" altLang="en-US" sz="2000" b="1" dirty="0">
                <a:solidFill>
                  <a:srgbClr val="9933FF"/>
                </a:solidFill>
                <a:latin typeface="+mn-ea"/>
              </a:rPr>
              <a:t>非线性区</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0">
                                            <p:txEl>
                                              <p:pRg st="0" end="0"/>
                                            </p:txEl>
                                          </p:spTgt>
                                        </p:tgtEl>
                                        <p:attrNameLst>
                                          <p:attrName>style.visibility</p:attrName>
                                        </p:attrNameLst>
                                      </p:cBhvr>
                                      <p:to>
                                        <p:strVal val="visible"/>
                                      </p:to>
                                    </p:set>
                                    <p:animEffect transition="in" filter="wipe(up)">
                                      <p:cBhvr>
                                        <p:cTn id="24" dur="500"/>
                                        <p:tgtEl>
                                          <p:spTgt spid="6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0">
                                            <p:txEl>
                                              <p:pRg st="1" end="1"/>
                                            </p:txEl>
                                          </p:spTgt>
                                        </p:tgtEl>
                                        <p:attrNameLst>
                                          <p:attrName>style.visibility</p:attrName>
                                        </p:attrNameLst>
                                      </p:cBhvr>
                                      <p:to>
                                        <p:strVal val="visible"/>
                                      </p:to>
                                    </p:set>
                                    <p:animEffect transition="in" filter="wipe(up)">
                                      <p:cBhvr>
                                        <p:cTn id="29" dur="500"/>
                                        <p:tgtEl>
                                          <p:spTgt spid="60">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slide(fromBottom)">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9">
                                            <p:txEl>
                                              <p:pRg st="0" end="0"/>
                                            </p:txEl>
                                          </p:spTgt>
                                        </p:tgtEl>
                                        <p:attrNameLst>
                                          <p:attrName>style.visibility</p:attrName>
                                        </p:attrNameLst>
                                      </p:cBhvr>
                                      <p:to>
                                        <p:strVal val="visible"/>
                                      </p:to>
                                    </p:set>
                                    <p:animEffect transition="in" filter="wipe(up)">
                                      <p:cBhvr>
                                        <p:cTn id="39" dur="500"/>
                                        <p:tgtEl>
                                          <p:spTgt spid="5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9">
                                            <p:txEl>
                                              <p:pRg st="1" end="1"/>
                                            </p:txEl>
                                          </p:spTgt>
                                        </p:tgtEl>
                                        <p:attrNameLst>
                                          <p:attrName>style.visibility</p:attrName>
                                        </p:attrNameLst>
                                      </p:cBhvr>
                                      <p:to>
                                        <p:strVal val="visible"/>
                                      </p:to>
                                    </p:set>
                                    <p:animEffect transition="in" filter="wipe(up)">
                                      <p:cBhvr>
                                        <p:cTn id="44" dur="500"/>
                                        <p:tgtEl>
                                          <p:spTgt spid="5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500" fill="hold">
                                          <p:stCondLst>
                                            <p:cond delay="0"/>
                                          </p:stCondLst>
                                        </p:cTn>
                                        <p:tgtEl>
                                          <p:spTgt spid="72"/>
                                        </p:tgtEl>
                                        <p:attrNameLst>
                                          <p:attrName>style.visibility</p:attrName>
                                        </p:attrNameLst>
                                      </p:cBhvr>
                                      <p:to>
                                        <p:strVal val="visible"/>
                                      </p:to>
                                    </p:set>
                                    <p:anim calcmode="lin" valueType="num">
                                      <p:cBhvr additive="base">
                                        <p:cTn id="53" dur="500" fill="hold"/>
                                        <p:tgtEl>
                                          <p:spTgt spid="72"/>
                                        </p:tgtEl>
                                        <p:attrNameLst>
                                          <p:attrName>ppt_x</p:attrName>
                                        </p:attrNameLst>
                                      </p:cBhvr>
                                      <p:tavLst>
                                        <p:tav tm="0">
                                          <p:val>
                                            <p:strVal val="0-#ppt_w/2"/>
                                          </p:val>
                                        </p:tav>
                                        <p:tav tm="100000">
                                          <p:val>
                                            <p:strVal val="#ppt_x"/>
                                          </p:val>
                                        </p:tav>
                                      </p:tavLst>
                                    </p:anim>
                                    <p:anim calcmode="lin" valueType="num">
                                      <p:cBhvr additive="base">
                                        <p:cTn id="54" dur="500" fill="hold"/>
                                        <p:tgtEl>
                                          <p:spTgt spid="72"/>
                                        </p:tgtEl>
                                        <p:attrNameLst>
                                          <p:attrName>ppt_y</p:attrName>
                                        </p:attrNameLst>
                                      </p:cBhvr>
                                      <p:tavLst>
                                        <p:tav tm="0">
                                          <p:val>
                                            <p:strVal val="#ppt_y"/>
                                          </p:val>
                                        </p:tav>
                                        <p:tav tm="100000">
                                          <p:val>
                                            <p:strVal val="#ppt_y"/>
                                          </p:val>
                                        </p:tav>
                                      </p:tavLst>
                                    </p:anim>
                                  </p:childTnLst>
                                </p:cTn>
                              </p:par>
                              <p:par>
                                <p:cTn id="55" presetID="22" presetClass="exit" presetSubtype="2" fill="hold" grpId="1" nodeType="withEffect">
                                  <p:stCondLst>
                                    <p:cond delay="0"/>
                                  </p:stCondLst>
                                  <p:childTnLst>
                                    <p:animEffect transition="out" filter="wipe(right)">
                                      <p:cBhvr>
                                        <p:cTn id="56" dur="500"/>
                                        <p:tgtEl>
                                          <p:spTgt spid="59">
                                            <p:txEl>
                                              <p:pRg st="0" end="0"/>
                                            </p:txEl>
                                          </p:spTgt>
                                        </p:tgtEl>
                                      </p:cBhvr>
                                    </p:animEffect>
                                    <p:set>
                                      <p:cBhvr>
                                        <p:cTn id="57" dur="1" fill="hold">
                                          <p:stCondLst>
                                            <p:cond delay="499"/>
                                          </p:stCondLst>
                                        </p:cTn>
                                        <p:tgtEl>
                                          <p:spTgt spid="59">
                                            <p:txEl>
                                              <p:pRg st="0" end="0"/>
                                            </p:txEl>
                                          </p:spTgt>
                                        </p:tgtEl>
                                        <p:attrNameLst>
                                          <p:attrName>style.visibility</p:attrName>
                                        </p:attrNameLst>
                                      </p:cBhvr>
                                      <p:to>
                                        <p:strVal val="hidden"/>
                                      </p:to>
                                    </p:set>
                                  </p:childTnLst>
                                </p:cTn>
                              </p:par>
                              <p:par>
                                <p:cTn id="58" presetID="22" presetClass="exit" presetSubtype="2" fill="hold" grpId="1" nodeType="withEffect">
                                  <p:stCondLst>
                                    <p:cond delay="0"/>
                                  </p:stCondLst>
                                  <p:childTnLst>
                                    <p:animEffect transition="out" filter="wipe(right)">
                                      <p:cBhvr>
                                        <p:cTn id="59" dur="500"/>
                                        <p:tgtEl>
                                          <p:spTgt spid="59">
                                            <p:txEl>
                                              <p:pRg st="1" end="1"/>
                                            </p:txEl>
                                          </p:spTgt>
                                        </p:tgtEl>
                                      </p:cBhvr>
                                    </p:animEffect>
                                    <p:set>
                                      <p:cBhvr>
                                        <p:cTn id="60" dur="1" fill="hold">
                                          <p:stCondLst>
                                            <p:cond delay="499"/>
                                          </p:stCondLst>
                                        </p:cTn>
                                        <p:tgtEl>
                                          <p:spTgt spid="59">
                                            <p:txEl>
                                              <p:pRg st="1" end="1"/>
                                            </p:txEl>
                                          </p:spTgt>
                                        </p:tgtEl>
                                        <p:attrNameLst>
                                          <p:attrName>style.visibility</p:attrName>
                                        </p:attrNameLst>
                                      </p:cBhvr>
                                      <p:to>
                                        <p:strVal val="hidden"/>
                                      </p:to>
                                    </p:set>
                                  </p:childTnLst>
                                </p:cTn>
                              </p:par>
                              <p:par>
                                <p:cTn id="61" presetID="22" presetClass="exit" presetSubtype="2" fill="hold" grpId="1" nodeType="withEffect">
                                  <p:stCondLst>
                                    <p:cond delay="0"/>
                                  </p:stCondLst>
                                  <p:childTnLst>
                                    <p:animEffect transition="out" filter="wipe(right)">
                                      <p:cBhvr>
                                        <p:cTn id="62" dur="500"/>
                                        <p:tgtEl>
                                          <p:spTgt spid="60">
                                            <p:txEl>
                                              <p:pRg st="0" end="0"/>
                                            </p:txEl>
                                          </p:spTgt>
                                        </p:tgtEl>
                                      </p:cBhvr>
                                    </p:animEffect>
                                    <p:set>
                                      <p:cBhvr>
                                        <p:cTn id="63" dur="1" fill="hold">
                                          <p:stCondLst>
                                            <p:cond delay="499"/>
                                          </p:stCondLst>
                                        </p:cTn>
                                        <p:tgtEl>
                                          <p:spTgt spid="60">
                                            <p:txEl>
                                              <p:pRg st="0" end="0"/>
                                            </p:txEl>
                                          </p:spTgt>
                                        </p:tgtEl>
                                        <p:attrNameLst>
                                          <p:attrName>style.visibility</p:attrName>
                                        </p:attrNameLst>
                                      </p:cBhvr>
                                      <p:to>
                                        <p:strVal val="hidden"/>
                                      </p:to>
                                    </p:set>
                                  </p:childTnLst>
                                </p:cTn>
                              </p:par>
                              <p:par>
                                <p:cTn id="64" presetID="22" presetClass="exit" presetSubtype="2" fill="hold" grpId="1" nodeType="withEffect">
                                  <p:stCondLst>
                                    <p:cond delay="0"/>
                                  </p:stCondLst>
                                  <p:childTnLst>
                                    <p:animEffect transition="out" filter="wipe(right)">
                                      <p:cBhvr>
                                        <p:cTn id="65" dur="500"/>
                                        <p:tgtEl>
                                          <p:spTgt spid="60">
                                            <p:txEl>
                                              <p:pRg st="1" end="1"/>
                                            </p:txEl>
                                          </p:spTgt>
                                        </p:tgtEl>
                                      </p:cBhvr>
                                    </p:animEffect>
                                    <p:set>
                                      <p:cBhvr>
                                        <p:cTn id="66" dur="1" fill="hold">
                                          <p:stCondLst>
                                            <p:cond delay="499"/>
                                          </p:stCondLst>
                                        </p:cTn>
                                        <p:tgtEl>
                                          <p:spTgt spid="60">
                                            <p:txEl>
                                              <p:pRg st="1" end="1"/>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2" presetClass="entr" presetSubtype="1"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slide(fromTop)">
                                      <p:cBhvr>
                                        <p:cTn id="73" dur="500"/>
                                        <p:tgtEl>
                                          <p:spTgt spid="7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3"/>
                                        </p:tgtEl>
                                        <p:attrNameLst>
                                          <p:attrName>style.visibility</p:attrName>
                                        </p:attrNameLst>
                                      </p:cBhvr>
                                      <p:to>
                                        <p:strVal val="visible"/>
                                      </p:to>
                                    </p:set>
                                  </p:childTnLst>
                                </p:cTn>
                              </p:par>
                              <p:par>
                                <p:cTn id="78" presetID="3" presetClass="entr" presetSubtype="10" fill="hold" grpId="0"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blinds(horizontal)">
                                      <p:cBhvr>
                                        <p:cTn id="80" dur="500"/>
                                        <p:tgtEl>
                                          <p:spTgt spid="80"/>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par>
                                <p:cTn id="85" presetID="3" presetClass="entr" presetSubtype="1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blinds(horizontal)">
                                      <p:cBhvr>
                                        <p:cTn id="8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59" grpId="0" build="p"/>
      <p:bldP spid="59" grpId="1" build="allAtOnce"/>
      <p:bldP spid="60" grpId="0" build="p"/>
      <p:bldP spid="60" grpId="1" build="allAtOnce"/>
      <p:bldP spid="72" grpId="0"/>
      <p:bldP spid="78" grpId="0"/>
      <p:bldP spid="79" grpId="0"/>
      <p:bldP spid="8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17861" y="435580"/>
            <a:ext cx="175577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5.3 晶体三极管</a:t>
            </a:r>
          </a:p>
        </p:txBody>
      </p:sp>
      <p:grpSp>
        <p:nvGrpSpPr>
          <p:cNvPr id="2" name="Group 13"/>
          <p:cNvGrpSpPr/>
          <p:nvPr/>
        </p:nvGrpSpPr>
        <p:grpSpPr>
          <a:xfrm>
            <a:off x="1281572" y="3762690"/>
            <a:ext cx="4765675" cy="2795375"/>
            <a:chOff x="904" y="1865"/>
            <a:chExt cx="2303" cy="1761"/>
          </a:xfrm>
        </p:grpSpPr>
        <p:sp>
          <p:nvSpPr>
            <p:cNvPr id="98318" name="AutoShape 14"/>
            <p:cNvSpPr>
              <a:spLocks noChangeArrowheads="1"/>
            </p:cNvSpPr>
            <p:nvPr/>
          </p:nvSpPr>
          <p:spPr bwMode="auto">
            <a:xfrm>
              <a:off x="904" y="1865"/>
              <a:ext cx="2303" cy="1592"/>
            </a:xfrm>
            <a:prstGeom prst="wedgeRectCallout">
              <a:avLst>
                <a:gd name="adj1" fmla="val -31561"/>
                <a:gd name="adj2" fmla="val -68079"/>
              </a:avLst>
            </a:prstGeom>
            <a:solidFill>
              <a:schemeClr val="accent1">
                <a:lumMod val="20000"/>
                <a:lumOff val="80000"/>
              </a:schemeClr>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31778" name="AutoShape 15"/>
            <p:cNvSpPr/>
            <p:nvPr/>
          </p:nvSpPr>
          <p:spPr>
            <a:xfrm>
              <a:off x="1096" y="1941"/>
              <a:ext cx="2004" cy="1685"/>
            </a:xfrm>
            <a:prstGeom prst="wedgeRectCallout">
              <a:avLst/>
            </a:prstGeom>
            <a:noFill/>
            <a:ln w="12700">
              <a:noFill/>
            </a:ln>
          </p:spPr>
          <p:txBody>
            <a:bodyPr>
              <a:spAutoFit/>
            </a:bodyPr>
            <a:lstStyle/>
            <a:p>
              <a:pPr eaLnBrk="1" hangingPunct="1">
                <a:lnSpc>
                  <a:spcPct val="120000"/>
                </a:lnSpc>
              </a:pPr>
              <a:r>
                <a:rPr lang="zh-CN" altLang="en-US" sz="2800" b="1" dirty="0">
                  <a:solidFill>
                    <a:srgbClr val="FF0000"/>
                  </a:solidFill>
                  <a:latin typeface="+mn-ea"/>
                  <a:cs typeface="+mn-ea"/>
                </a:rPr>
                <a:t>截止区</a:t>
              </a:r>
              <a:r>
                <a:rPr lang="zh-CN" altLang="en-US" sz="2800" b="1" dirty="0">
                  <a:solidFill>
                    <a:schemeClr val="tx1"/>
                  </a:solidFill>
                  <a:latin typeface="+mn-ea"/>
                  <a:cs typeface="+mn-ea"/>
                </a:rPr>
                <a:t>：</a:t>
              </a:r>
              <a:r>
                <a:rPr lang="en-US" altLang="zh-CN" sz="2800" b="1" i="1" dirty="0">
                  <a:solidFill>
                    <a:schemeClr val="tx1"/>
                  </a:solidFill>
                  <a:latin typeface="+mn-ea"/>
                  <a:cs typeface="+mn-ea"/>
                </a:rPr>
                <a:t>i</a:t>
              </a:r>
              <a:r>
                <a:rPr lang="en-US" altLang="zh-CN" sz="2800" b="1" baseline="-25000" dirty="0">
                  <a:solidFill>
                    <a:schemeClr val="tx1"/>
                  </a:solidFill>
                  <a:latin typeface="+mn-ea"/>
                  <a:cs typeface="+mn-ea"/>
                </a:rPr>
                <a:t>C</a:t>
              </a:r>
              <a:r>
                <a:rPr lang="zh-CN" altLang="en-US" sz="2800" b="1" dirty="0">
                  <a:solidFill>
                    <a:schemeClr val="tx1"/>
                  </a:solidFill>
                  <a:latin typeface="+mn-ea"/>
                  <a:cs typeface="+mn-ea"/>
                </a:rPr>
                <a:t>接近零的区域，相当</a:t>
              </a:r>
              <a:r>
                <a:rPr lang="en-US" altLang="zh-CN" sz="2800" b="1" i="1" dirty="0">
                  <a:solidFill>
                    <a:schemeClr val="tx1"/>
                  </a:solidFill>
                  <a:latin typeface="+mn-ea"/>
                  <a:cs typeface="+mn-ea"/>
                </a:rPr>
                <a:t>i</a:t>
              </a:r>
              <a:r>
                <a:rPr lang="en-US" altLang="zh-CN" sz="2800" b="1" baseline="-25000" dirty="0">
                  <a:solidFill>
                    <a:schemeClr val="tx1"/>
                  </a:solidFill>
                  <a:latin typeface="+mn-ea"/>
                  <a:cs typeface="+mn-ea"/>
                </a:rPr>
                <a:t>B</a:t>
              </a:r>
              <a:r>
                <a:rPr lang="en-US" altLang="zh-CN" sz="2800" b="1" dirty="0">
                  <a:solidFill>
                    <a:schemeClr val="tx1"/>
                  </a:solidFill>
                  <a:latin typeface="+mn-ea"/>
                  <a:cs typeface="+mn-ea"/>
                </a:rPr>
                <a:t>=0</a:t>
              </a:r>
              <a:r>
                <a:rPr lang="zh-CN" altLang="en-US" sz="2800" b="1" dirty="0">
                  <a:solidFill>
                    <a:schemeClr val="tx1"/>
                  </a:solidFill>
                  <a:latin typeface="+mn-ea"/>
                  <a:cs typeface="+mn-ea"/>
                </a:rPr>
                <a:t>的曲线的下方。此时， </a:t>
              </a:r>
              <a:r>
                <a:rPr lang="zh-CN" altLang="en-US" sz="2800" b="1" i="1" dirty="0">
                  <a:solidFill>
                    <a:schemeClr val="tx1"/>
                  </a:solidFill>
                  <a:latin typeface="+mn-ea"/>
                  <a:cs typeface="+mn-ea"/>
                </a:rPr>
                <a:t>发射结反偏</a:t>
              </a:r>
              <a:r>
                <a:rPr lang="en-US" altLang="zh-CN" sz="2800" b="1" dirty="0">
                  <a:solidFill>
                    <a:schemeClr val="tx1"/>
                  </a:solidFill>
                  <a:latin typeface="+mn-ea"/>
                  <a:cs typeface="+mn-ea"/>
                </a:rPr>
                <a:t>,</a:t>
              </a:r>
              <a:r>
                <a:rPr lang="zh-CN" altLang="en-US" sz="2800" b="1" i="1" dirty="0">
                  <a:solidFill>
                    <a:schemeClr val="tx1"/>
                  </a:solidFill>
                  <a:latin typeface="+mn-ea"/>
                  <a:cs typeface="+mn-ea"/>
                </a:rPr>
                <a:t>集电结反偏</a:t>
              </a:r>
              <a:r>
                <a:rPr lang="en-US" altLang="zh-CN" sz="2800" b="1" dirty="0">
                  <a:solidFill>
                    <a:schemeClr val="tx1"/>
                  </a:solidFill>
                  <a:latin typeface="+mn-ea"/>
                  <a:cs typeface="+mn-ea"/>
                </a:rPr>
                <a:t>.</a:t>
              </a:r>
            </a:p>
            <a:p>
              <a:pPr eaLnBrk="1" hangingPunct="1">
                <a:lnSpc>
                  <a:spcPct val="120000"/>
                </a:lnSpc>
              </a:pPr>
              <a:endParaRPr lang="en-US" altLang="zh-CN" sz="2800" b="1" dirty="0">
                <a:solidFill>
                  <a:schemeClr val="tx1"/>
                </a:solidFill>
                <a:latin typeface="+mn-ea"/>
                <a:cs typeface="+mn-ea"/>
              </a:endParaRPr>
            </a:p>
          </p:txBody>
        </p:sp>
      </p:grpSp>
      <p:sp>
        <p:nvSpPr>
          <p:cNvPr id="98308" name="Text Box 4"/>
          <p:cNvSpPr txBox="1"/>
          <p:nvPr/>
        </p:nvSpPr>
        <p:spPr>
          <a:xfrm>
            <a:off x="1622425" y="914400"/>
            <a:ext cx="2901950" cy="521970"/>
          </a:xfrm>
          <a:prstGeom prst="rect">
            <a:avLst/>
          </a:prstGeom>
          <a:noFill/>
          <a:ln w="9525">
            <a:noFill/>
          </a:ln>
        </p:spPr>
        <p:txBody>
          <a:bodyPr>
            <a:spAutoFit/>
          </a:bodyPr>
          <a:lstStyle/>
          <a:p>
            <a:pPr eaLnBrk="1" hangingPunct="1">
              <a:spcBef>
                <a:spcPct val="50000"/>
              </a:spcBef>
            </a:pPr>
            <a:r>
              <a:rPr lang="en-US" altLang="zh-CN" sz="2800" b="1" dirty="0">
                <a:solidFill>
                  <a:srgbClr val="FF0000"/>
                </a:solidFill>
                <a:latin typeface="+mn-ea"/>
                <a:cs typeface="+mn-ea"/>
              </a:rPr>
              <a:t>2. </a:t>
            </a:r>
            <a:r>
              <a:rPr lang="zh-CN" altLang="en-US" sz="2800" b="1" dirty="0">
                <a:solidFill>
                  <a:srgbClr val="FF0000"/>
                </a:solidFill>
                <a:latin typeface="+mn-ea"/>
                <a:cs typeface="+mn-ea"/>
              </a:rPr>
              <a:t>输出特性曲线</a:t>
            </a:r>
          </a:p>
        </p:txBody>
      </p:sp>
      <p:graphicFrame>
        <p:nvGraphicFramePr>
          <p:cNvPr id="98310" name="Object 6"/>
          <p:cNvGraphicFramePr>
            <a:graphicFrameLocks noChangeAspect="1"/>
          </p:cNvGraphicFramePr>
          <p:nvPr/>
        </p:nvGraphicFramePr>
        <p:xfrm>
          <a:off x="7421245" y="834390"/>
          <a:ext cx="3709988" cy="2652713"/>
        </p:xfrm>
        <a:graphic>
          <a:graphicData uri="http://schemas.openxmlformats.org/presentationml/2006/ole">
            <mc:AlternateContent xmlns:mc="http://schemas.openxmlformats.org/markup-compatibility/2006">
              <mc:Choice xmlns:v="urn:schemas-microsoft-com:vml" Requires="v">
                <p:oleObj spid="_x0000_s73736" r:id="rId5" imgW="1699260" imgH="1348740" progId="Paint.Picture">
                  <p:embed/>
                </p:oleObj>
              </mc:Choice>
              <mc:Fallback>
                <p:oleObj r:id="rId5" imgW="1699260" imgH="1348740" progId="Paint.Picture">
                  <p:embed/>
                  <p:pic>
                    <p:nvPicPr>
                      <p:cNvPr id="98310" name="Object 6"/>
                      <p:cNvPicPr/>
                      <p:nvPr/>
                    </p:nvPicPr>
                    <p:blipFill>
                      <a:blip r:embed="rId6"/>
                      <a:stretch>
                        <a:fillRect/>
                      </a:stretch>
                    </p:blipFill>
                    <p:spPr>
                      <a:xfrm>
                        <a:off x="7421245" y="834390"/>
                        <a:ext cx="3709988" cy="2652713"/>
                      </a:xfrm>
                      <a:prstGeom prst="rect">
                        <a:avLst/>
                      </a:prstGeom>
                      <a:noFill/>
                      <a:ln w="38100">
                        <a:noFill/>
                        <a:miter/>
                      </a:ln>
                    </p:spPr>
                  </p:pic>
                </p:oleObj>
              </mc:Fallback>
            </mc:AlternateContent>
          </a:graphicData>
        </a:graphic>
      </p:graphicFrame>
      <p:grpSp>
        <p:nvGrpSpPr>
          <p:cNvPr id="3" name="Group 7"/>
          <p:cNvGrpSpPr/>
          <p:nvPr/>
        </p:nvGrpSpPr>
        <p:grpSpPr>
          <a:xfrm>
            <a:off x="1281323" y="3773483"/>
            <a:ext cx="4765675" cy="2525947"/>
            <a:chOff x="347" y="1891"/>
            <a:chExt cx="2304" cy="1591"/>
          </a:xfrm>
        </p:grpSpPr>
        <p:sp>
          <p:nvSpPr>
            <p:cNvPr id="98312" name="AutoShape 8"/>
            <p:cNvSpPr>
              <a:spLocks noChangeArrowheads="1"/>
            </p:cNvSpPr>
            <p:nvPr/>
          </p:nvSpPr>
          <p:spPr bwMode="auto">
            <a:xfrm>
              <a:off x="347" y="1891"/>
              <a:ext cx="2304" cy="1591"/>
            </a:xfrm>
            <a:prstGeom prst="wedgeRectCallout">
              <a:avLst>
                <a:gd name="adj1" fmla="val -4390"/>
                <a:gd name="adj2" fmla="val -66035"/>
              </a:avLst>
            </a:prstGeom>
            <a:solidFill>
              <a:schemeClr val="accent1">
                <a:lumMod val="20000"/>
                <a:lumOff val="80000"/>
              </a:schemeClr>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31776" name="Text Box 9"/>
            <p:cNvSpPr txBox="1"/>
            <p:nvPr/>
          </p:nvSpPr>
          <p:spPr>
            <a:xfrm>
              <a:off x="479" y="2007"/>
              <a:ext cx="2104" cy="1359"/>
            </a:xfrm>
            <a:prstGeom prst="rect">
              <a:avLst/>
            </a:prstGeom>
            <a:noFill/>
            <a:ln w="12700">
              <a:noFill/>
            </a:ln>
          </p:spPr>
          <p:txBody>
            <a:bodyPr>
              <a:spAutoFit/>
            </a:bodyPr>
            <a:lstStyle/>
            <a:p>
              <a:pPr eaLnBrk="1" hangingPunct="1">
                <a:lnSpc>
                  <a:spcPct val="120000"/>
                </a:lnSpc>
              </a:pPr>
              <a:r>
                <a:rPr lang="zh-CN" altLang="en-US" sz="2800" b="1" dirty="0">
                  <a:solidFill>
                    <a:srgbClr val="FF0000"/>
                  </a:solidFill>
                  <a:latin typeface="+mn-ea"/>
                  <a:cs typeface="+mn-ea"/>
                </a:rPr>
                <a:t>饱和区</a:t>
              </a:r>
              <a:r>
                <a:rPr lang="zh-CN" altLang="en-US" sz="2800" b="1" dirty="0">
                  <a:solidFill>
                    <a:schemeClr val="tx1"/>
                  </a:solidFill>
                  <a:latin typeface="+mn-ea"/>
                  <a:cs typeface="+mn-ea"/>
                </a:rPr>
                <a:t>：</a:t>
              </a:r>
              <a:r>
                <a:rPr lang="en-US" altLang="zh-CN" sz="2800" b="1" i="1" dirty="0">
                  <a:solidFill>
                    <a:schemeClr val="tx1"/>
                  </a:solidFill>
                  <a:latin typeface="+mn-ea"/>
                  <a:cs typeface="+mn-ea"/>
                </a:rPr>
                <a:t>i</a:t>
              </a:r>
              <a:r>
                <a:rPr lang="en-US" altLang="zh-CN" sz="2800" b="1" baseline="-25000" dirty="0">
                  <a:solidFill>
                    <a:schemeClr val="tx1"/>
                  </a:solidFill>
                  <a:latin typeface="+mn-ea"/>
                  <a:cs typeface="+mn-ea"/>
                </a:rPr>
                <a:t>C</a:t>
              </a:r>
              <a:r>
                <a:rPr lang="zh-CN" altLang="en-US" sz="2800" b="1" dirty="0">
                  <a:solidFill>
                    <a:schemeClr val="tx1"/>
                  </a:solidFill>
                  <a:latin typeface="+mn-ea"/>
                  <a:cs typeface="+mn-ea"/>
                </a:rPr>
                <a:t>明显受</a:t>
              </a:r>
              <a:r>
                <a:rPr lang="en-US" altLang="zh-CN" sz="2800" b="1" i="1" dirty="0">
                  <a:solidFill>
                    <a:schemeClr val="tx1"/>
                  </a:solidFill>
                  <a:latin typeface="+mn-ea"/>
                  <a:cs typeface="+mn-ea"/>
                </a:rPr>
                <a:t>u</a:t>
              </a:r>
              <a:r>
                <a:rPr lang="en-US" altLang="zh-CN" sz="2800" b="1" baseline="-25000" dirty="0">
                  <a:solidFill>
                    <a:schemeClr val="tx1"/>
                  </a:solidFill>
                  <a:latin typeface="+mn-ea"/>
                  <a:cs typeface="+mn-ea"/>
                </a:rPr>
                <a:t>CE</a:t>
              </a:r>
              <a:r>
                <a:rPr lang="zh-CN" altLang="en-US" sz="2800" b="1" dirty="0">
                  <a:solidFill>
                    <a:schemeClr val="tx1"/>
                  </a:solidFill>
                  <a:latin typeface="+mn-ea"/>
                  <a:cs typeface="+mn-ea"/>
                </a:rPr>
                <a:t>控制的区域，该区域内，一般</a:t>
              </a:r>
              <a:r>
                <a:rPr lang="en-US" altLang="zh-CN" sz="2800" b="1" i="1" dirty="0">
                  <a:solidFill>
                    <a:schemeClr val="tx1"/>
                  </a:solidFill>
                  <a:latin typeface="+mn-ea"/>
                  <a:cs typeface="+mn-ea"/>
                </a:rPr>
                <a:t>u</a:t>
              </a:r>
              <a:r>
                <a:rPr lang="en-US" altLang="zh-CN" sz="2800" b="1" baseline="-25000" dirty="0">
                  <a:solidFill>
                    <a:schemeClr val="tx1"/>
                  </a:solidFill>
                  <a:latin typeface="+mn-ea"/>
                  <a:cs typeface="+mn-ea"/>
                </a:rPr>
                <a:t>CE</a:t>
              </a:r>
              <a:r>
                <a:rPr lang="zh-CN" altLang="en-US" sz="2800" b="1" dirty="0">
                  <a:solidFill>
                    <a:schemeClr val="tx1"/>
                  </a:solidFill>
                  <a:latin typeface="+mn-ea"/>
                  <a:cs typeface="+mn-ea"/>
                </a:rPr>
                <a:t>＜</a:t>
              </a:r>
              <a:r>
                <a:rPr lang="en-US" altLang="zh-CN" sz="2800" b="1" dirty="0">
                  <a:solidFill>
                    <a:schemeClr val="tx1"/>
                  </a:solidFill>
                  <a:latin typeface="+mn-ea"/>
                  <a:cs typeface="+mn-ea"/>
                </a:rPr>
                <a:t>0.7V(</a:t>
              </a:r>
              <a:r>
                <a:rPr lang="zh-CN" altLang="en-US" sz="2800" b="1" dirty="0">
                  <a:solidFill>
                    <a:schemeClr val="tx1"/>
                  </a:solidFill>
                  <a:latin typeface="+mn-ea"/>
                  <a:cs typeface="+mn-ea"/>
                </a:rPr>
                <a:t>硅管</a:t>
              </a:r>
              <a:r>
                <a:rPr lang="en-US" altLang="zh-CN" sz="2800" b="1" dirty="0">
                  <a:solidFill>
                    <a:schemeClr val="tx1"/>
                  </a:solidFill>
                  <a:latin typeface="+mn-ea"/>
                  <a:cs typeface="+mn-ea"/>
                </a:rPr>
                <a:t>)</a:t>
              </a:r>
              <a:r>
                <a:rPr lang="zh-CN" altLang="en-US" sz="2800" b="1" dirty="0">
                  <a:solidFill>
                    <a:schemeClr val="tx1"/>
                  </a:solidFill>
                  <a:latin typeface="+mn-ea"/>
                  <a:cs typeface="+mn-ea"/>
                </a:rPr>
                <a:t>。此时，</a:t>
              </a:r>
              <a:r>
                <a:rPr lang="zh-CN" altLang="en-US" sz="2800" b="1" i="1" dirty="0">
                  <a:solidFill>
                    <a:schemeClr val="tx1"/>
                  </a:solidFill>
                  <a:latin typeface="+mn-ea"/>
                  <a:cs typeface="+mn-ea"/>
                </a:rPr>
                <a:t>发射结正偏，集电结正偏</a:t>
              </a:r>
            </a:p>
          </p:txBody>
        </p:sp>
      </p:grpSp>
      <p:sp>
        <p:nvSpPr>
          <p:cNvPr id="98314" name="Text Box 10"/>
          <p:cNvSpPr txBox="1"/>
          <p:nvPr/>
        </p:nvSpPr>
        <p:spPr>
          <a:xfrm>
            <a:off x="2163763" y="1610995"/>
            <a:ext cx="3130550" cy="519113"/>
          </a:xfrm>
          <a:prstGeom prst="rect">
            <a:avLst/>
          </a:prstGeom>
          <a:noFill/>
          <a:ln w="12700">
            <a:noFill/>
          </a:ln>
        </p:spPr>
        <p:txBody>
          <a:bodyPr>
            <a:spAutoFit/>
          </a:bodyPr>
          <a:lstStyle/>
          <a:p>
            <a:pPr eaLnBrk="1" hangingPunct="1"/>
            <a:r>
              <a:rPr lang="en-US" altLang="zh-CN" sz="2800" i="1" dirty="0">
                <a:latin typeface="Times New Roman" panose="02020603050405020304" pitchFamily="18" charset="0"/>
                <a:ea typeface="黑体" panose="02010609060101010101" pitchFamily="2" charset="-122"/>
              </a:rPr>
              <a:t>i</a:t>
            </a:r>
            <a:r>
              <a:rPr lang="en-US" altLang="zh-CN" sz="2800" baseline="-25000" dirty="0">
                <a:latin typeface="Times New Roman" panose="02020603050405020304" pitchFamily="18" charset="0"/>
                <a:ea typeface="黑体" panose="02010609060101010101" pitchFamily="2" charset="-122"/>
              </a:rPr>
              <a:t>C</a:t>
            </a:r>
            <a:r>
              <a:rPr lang="en-US" altLang="zh-CN" sz="2800" dirty="0">
                <a:latin typeface="Times New Roman" panose="02020603050405020304" pitchFamily="18" charset="0"/>
                <a:ea typeface="黑体" panose="02010609060101010101" pitchFamily="2" charset="-122"/>
              </a:rPr>
              <a:t>=</a:t>
            </a:r>
            <a:r>
              <a:rPr lang="en-US" altLang="zh-CN" sz="2800" i="1" dirty="0">
                <a:latin typeface="Times New Roman" panose="02020603050405020304" pitchFamily="18" charset="0"/>
                <a:ea typeface="黑体" panose="02010609060101010101" pitchFamily="2" charset="-122"/>
              </a:rPr>
              <a:t>f</a:t>
            </a:r>
            <a:r>
              <a:rPr lang="en-US" altLang="zh-CN" sz="2800" dirty="0">
                <a:latin typeface="Times New Roman" panose="02020603050405020304" pitchFamily="18" charset="0"/>
                <a:ea typeface="黑体" panose="02010609060101010101" pitchFamily="2" charset="-122"/>
              </a:rPr>
              <a:t>(</a:t>
            </a:r>
            <a:r>
              <a:rPr lang="en-US" altLang="zh-CN" sz="2800" i="1" dirty="0">
                <a:latin typeface="Times New Roman" panose="02020603050405020304" pitchFamily="18" charset="0"/>
                <a:ea typeface="黑体" panose="02010609060101010101" pitchFamily="2" charset="-122"/>
              </a:rPr>
              <a:t>v</a:t>
            </a:r>
            <a:r>
              <a:rPr lang="en-US" altLang="zh-CN" sz="2800" baseline="-25000" dirty="0">
                <a:latin typeface="Times New Roman" panose="02020603050405020304" pitchFamily="18" charset="0"/>
                <a:ea typeface="黑体" panose="02010609060101010101" pitchFamily="2" charset="-122"/>
              </a:rPr>
              <a:t>CE</a:t>
            </a:r>
            <a:r>
              <a:rPr lang="en-US" altLang="zh-CN" sz="2800" dirty="0">
                <a:latin typeface="Times New Roman" panose="02020603050405020304" pitchFamily="18" charset="0"/>
                <a:ea typeface="黑体" panose="02010609060101010101" pitchFamily="2" charset="-122"/>
              </a:rPr>
              <a:t>)</a:t>
            </a:r>
            <a:r>
              <a:rPr lang="en-US" altLang="zh-CN" sz="2800" dirty="0">
                <a:latin typeface="Times New Roman" panose="02020603050405020304" pitchFamily="18" charset="0"/>
                <a:ea typeface="黑体" panose="02010609060101010101" pitchFamily="2" charset="-122"/>
                <a:sym typeface="Symbol" panose="05050102010706020507" pitchFamily="18" charset="2"/>
              </a:rPr>
              <a:t></a:t>
            </a:r>
            <a:r>
              <a:rPr lang="en-US" altLang="zh-CN" sz="2800" dirty="0">
                <a:latin typeface="Times New Roman" panose="02020603050405020304" pitchFamily="18" charset="0"/>
                <a:ea typeface="黑体" panose="02010609060101010101" pitchFamily="2" charset="-122"/>
              </a:rPr>
              <a:t> </a:t>
            </a:r>
            <a:r>
              <a:rPr lang="en-US" altLang="zh-CN" sz="2800" i="1" baseline="-10000" dirty="0">
                <a:latin typeface="Times New Roman" panose="02020603050405020304" pitchFamily="18" charset="0"/>
                <a:ea typeface="黑体" panose="02010609060101010101" pitchFamily="2" charset="-122"/>
              </a:rPr>
              <a:t>i</a:t>
            </a:r>
            <a:r>
              <a:rPr lang="en-US" altLang="zh-CN" sz="2000" baseline="-30000" dirty="0">
                <a:latin typeface="Times New Roman" panose="02020603050405020304" pitchFamily="18" charset="0"/>
                <a:ea typeface="黑体" panose="02010609060101010101" pitchFamily="2" charset="-122"/>
              </a:rPr>
              <a:t>B</a:t>
            </a:r>
            <a:r>
              <a:rPr lang="en-US" altLang="zh-CN" sz="2800" baseline="-10000" dirty="0">
                <a:latin typeface="Times New Roman" panose="02020603050405020304" pitchFamily="18" charset="0"/>
                <a:ea typeface="黑体" panose="02010609060101010101" pitchFamily="2" charset="-122"/>
              </a:rPr>
              <a:t>=const</a:t>
            </a:r>
            <a:endParaRPr lang="en-US" altLang="zh-CN" sz="2800" dirty="0">
              <a:latin typeface="Times New Roman" panose="02020603050405020304" pitchFamily="18" charset="0"/>
              <a:ea typeface="宋体" panose="02010600030101010101" pitchFamily="2" charset="-122"/>
            </a:endParaRPr>
          </a:p>
        </p:txBody>
      </p:sp>
      <p:sp>
        <p:nvSpPr>
          <p:cNvPr id="98316" name="Rectangle 12"/>
          <p:cNvSpPr/>
          <p:nvPr/>
        </p:nvSpPr>
        <p:spPr>
          <a:xfrm>
            <a:off x="1622425" y="2251710"/>
            <a:ext cx="4495800" cy="521970"/>
          </a:xfrm>
          <a:prstGeom prst="rect">
            <a:avLst/>
          </a:prstGeom>
          <a:noFill/>
          <a:ln w="9525">
            <a:noFill/>
          </a:ln>
        </p:spPr>
        <p:txBody>
          <a:bodyPr wrap="square" lIns="92075" tIns="46038" rIns="92075" bIns="46038">
            <a:spAutoFit/>
          </a:bodyPr>
          <a:lstStyle/>
          <a:p>
            <a:pPr marL="342900" indent="-342900" eaLnBrk="1" hangingPunct="1">
              <a:spcBef>
                <a:spcPct val="20000"/>
              </a:spcBef>
            </a:pPr>
            <a:r>
              <a:rPr lang="zh-CN" altLang="en-US" sz="2800" b="1" dirty="0">
                <a:latin typeface="+mn-ea"/>
                <a:cs typeface="+mn-ea"/>
              </a:rPr>
              <a:t>输出特性曲线的三个区域</a:t>
            </a:r>
            <a:r>
              <a:rPr lang="en-US" altLang="zh-CN" sz="2800" b="1" dirty="0">
                <a:latin typeface="+mn-ea"/>
                <a:cs typeface="+mn-ea"/>
              </a:rPr>
              <a:t>:</a:t>
            </a:r>
          </a:p>
        </p:txBody>
      </p:sp>
      <p:grpSp>
        <p:nvGrpSpPr>
          <p:cNvPr id="4" name="Group 16"/>
          <p:cNvGrpSpPr/>
          <p:nvPr/>
        </p:nvGrpSpPr>
        <p:grpSpPr>
          <a:xfrm>
            <a:off x="1281430" y="3763645"/>
            <a:ext cx="4766310" cy="2525713"/>
            <a:chOff x="930" y="2024"/>
            <a:chExt cx="2303" cy="1591"/>
          </a:xfrm>
        </p:grpSpPr>
        <p:sp>
          <p:nvSpPr>
            <p:cNvPr id="98321" name="AutoShape 17"/>
            <p:cNvSpPr>
              <a:spLocks noChangeArrowheads="1"/>
            </p:cNvSpPr>
            <p:nvPr/>
          </p:nvSpPr>
          <p:spPr bwMode="auto">
            <a:xfrm>
              <a:off x="930" y="2024"/>
              <a:ext cx="2303" cy="1591"/>
            </a:xfrm>
            <a:prstGeom prst="wedgeRectCallout">
              <a:avLst>
                <a:gd name="adj1" fmla="val 29869"/>
                <a:gd name="adj2" fmla="val -67699"/>
              </a:avLst>
            </a:prstGeom>
            <a:solidFill>
              <a:schemeClr val="accent1">
                <a:lumMod val="20000"/>
                <a:lumOff val="80000"/>
              </a:schemeClr>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31774" name="Rectangle 18"/>
            <p:cNvSpPr/>
            <p:nvPr/>
          </p:nvSpPr>
          <p:spPr>
            <a:xfrm>
              <a:off x="1157" y="2155"/>
              <a:ext cx="1871" cy="1360"/>
            </a:xfrm>
            <a:prstGeom prst="wedgeRectCallout">
              <a:avLst/>
            </a:prstGeom>
            <a:noFill/>
            <a:ln w="12700">
              <a:noFill/>
            </a:ln>
          </p:spPr>
          <p:txBody>
            <a:bodyPr>
              <a:spAutoFit/>
            </a:bodyPr>
            <a:lstStyle/>
            <a:p>
              <a:pPr eaLnBrk="1" hangingPunct="1">
                <a:lnSpc>
                  <a:spcPct val="120000"/>
                </a:lnSpc>
              </a:pPr>
              <a:r>
                <a:rPr lang="zh-CN" altLang="en-US" sz="2800" b="1" dirty="0">
                  <a:solidFill>
                    <a:srgbClr val="FF0000"/>
                  </a:solidFill>
                  <a:latin typeface="+mn-ea"/>
                  <a:cs typeface="+mn-ea"/>
                </a:rPr>
                <a:t>放大区</a:t>
              </a:r>
              <a:r>
                <a:rPr lang="zh-CN" altLang="en-US" sz="2800" b="1" dirty="0">
                  <a:solidFill>
                    <a:schemeClr val="tx1"/>
                  </a:solidFill>
                  <a:latin typeface="+mn-ea"/>
                  <a:cs typeface="+mn-ea"/>
                </a:rPr>
                <a:t>：</a:t>
              </a:r>
              <a:r>
                <a:rPr lang="en-US" altLang="zh-CN" sz="2800" b="1" i="1" dirty="0">
                  <a:solidFill>
                    <a:schemeClr val="tx1"/>
                  </a:solidFill>
                  <a:latin typeface="+mn-ea"/>
                  <a:cs typeface="+mn-ea"/>
                </a:rPr>
                <a:t>i</a:t>
              </a:r>
              <a:r>
                <a:rPr lang="en-US" altLang="zh-CN" sz="2800" b="1" baseline="-25000" dirty="0">
                  <a:solidFill>
                    <a:schemeClr val="tx1"/>
                  </a:solidFill>
                  <a:latin typeface="+mn-ea"/>
                  <a:cs typeface="+mn-ea"/>
                </a:rPr>
                <a:t>C</a:t>
              </a:r>
              <a:r>
                <a:rPr lang="zh-CN" altLang="en-US" sz="2800" b="1" dirty="0">
                  <a:solidFill>
                    <a:schemeClr val="tx1"/>
                  </a:solidFill>
                  <a:latin typeface="+mn-ea"/>
                  <a:cs typeface="+mn-ea"/>
                </a:rPr>
                <a:t>平行于</a:t>
              </a:r>
              <a:r>
                <a:rPr lang="en-US" altLang="zh-CN" sz="2800" b="1" i="1" dirty="0">
                  <a:solidFill>
                    <a:schemeClr val="tx1"/>
                  </a:solidFill>
                  <a:latin typeface="+mn-ea"/>
                  <a:cs typeface="+mn-ea"/>
                </a:rPr>
                <a:t>u</a:t>
              </a:r>
              <a:r>
                <a:rPr lang="en-US" altLang="zh-CN" sz="2800" b="1" baseline="-25000" dirty="0">
                  <a:solidFill>
                    <a:schemeClr val="tx1"/>
                  </a:solidFill>
                  <a:latin typeface="+mn-ea"/>
                  <a:cs typeface="+mn-ea"/>
                </a:rPr>
                <a:t>CE</a:t>
              </a:r>
              <a:r>
                <a:rPr lang="zh-CN" altLang="en-US" sz="2800" b="1" dirty="0">
                  <a:solidFill>
                    <a:schemeClr val="tx1"/>
                  </a:solidFill>
                  <a:latin typeface="+mn-ea"/>
                  <a:cs typeface="+mn-ea"/>
                </a:rPr>
                <a:t>轴的区域，曲线基本平行等距。此时，</a:t>
              </a:r>
              <a:r>
                <a:rPr lang="zh-CN" altLang="en-US" sz="2800" b="1" i="1" dirty="0">
                  <a:solidFill>
                    <a:schemeClr val="tx1"/>
                  </a:solidFill>
                  <a:latin typeface="+mn-ea"/>
                  <a:cs typeface="+mn-ea"/>
                </a:rPr>
                <a:t>发射结正偏，集电结反偏</a:t>
              </a:r>
              <a:r>
                <a:rPr lang="zh-CN" altLang="en-US" sz="2800" b="1" dirty="0">
                  <a:solidFill>
                    <a:schemeClr val="tx1"/>
                  </a:solidFill>
                  <a:latin typeface="+mn-ea"/>
                  <a:cs typeface="+mn-ea"/>
                </a:rPr>
                <a:t>。</a:t>
              </a:r>
            </a:p>
          </p:txBody>
        </p:sp>
      </p:grpSp>
      <p:sp>
        <p:nvSpPr>
          <p:cNvPr id="98323" name="AutoShape 19"/>
          <p:cNvSpPr/>
          <p:nvPr/>
        </p:nvSpPr>
        <p:spPr>
          <a:xfrm>
            <a:off x="3031490" y="2856230"/>
            <a:ext cx="1219200" cy="431800"/>
          </a:xfrm>
          <a:prstGeom prst="bevel">
            <a:avLst>
              <a:gd name="adj" fmla="val 12500"/>
            </a:avLst>
          </a:prstGeom>
          <a:noFill/>
          <a:ln w="9525" cap="flat" cmpd="sng">
            <a:noFill/>
            <a:prstDash val="solid"/>
            <a:miter/>
            <a:headEnd type="none" w="med" len="med"/>
            <a:tailEnd type="none" w="med" len="med"/>
          </a:ln>
          <a:extLst>
            <a:ext uri="{909E8E84-426E-40DD-AFC4-6F175D3DCCD1}">
              <a14:hiddenFill xmlns:a14="http://schemas.microsoft.com/office/drawing/2010/main">
                <a:solidFill>
                  <a:srgbClr val="FFCCCC"/>
                </a:solidFill>
              </a14:hiddenFill>
            </a:ext>
          </a:extLst>
        </p:spPr>
        <p:txBody>
          <a:bodyPr wrap="none" anchor="ctr"/>
          <a:lstStyle/>
          <a:p>
            <a:pPr algn="ctr" eaLnBrk="1" hangingPunct="1"/>
            <a:r>
              <a:rPr lang="zh-CN" altLang="en-US" sz="2800" b="1" dirty="0">
                <a:solidFill>
                  <a:srgbClr val="FF0000"/>
                </a:solidFill>
                <a:latin typeface="+mn-ea"/>
              </a:rPr>
              <a:t>饱和区</a:t>
            </a:r>
          </a:p>
        </p:txBody>
      </p:sp>
      <p:grpSp>
        <p:nvGrpSpPr>
          <p:cNvPr id="31756" name="Group 22"/>
          <p:cNvGrpSpPr>
            <a:grpSpLocks noChangeAspect="1"/>
          </p:cNvGrpSpPr>
          <p:nvPr/>
        </p:nvGrpSpPr>
        <p:grpSpPr>
          <a:xfrm>
            <a:off x="7196455" y="3478530"/>
            <a:ext cx="4343400" cy="3114675"/>
            <a:chOff x="2801" y="2112"/>
            <a:chExt cx="2575" cy="1847"/>
          </a:xfrm>
        </p:grpSpPr>
        <p:graphicFrame>
          <p:nvGraphicFramePr>
            <p:cNvPr id="31757" name="Object 23"/>
            <p:cNvGraphicFramePr>
              <a:graphicFrameLocks noChangeAspect="1"/>
            </p:cNvGraphicFramePr>
            <p:nvPr/>
          </p:nvGraphicFramePr>
          <p:xfrm>
            <a:off x="2801" y="2112"/>
            <a:ext cx="2575" cy="1847"/>
          </p:xfrm>
          <a:graphic>
            <a:graphicData uri="http://schemas.openxmlformats.org/presentationml/2006/ole">
              <mc:AlternateContent xmlns:mc="http://schemas.openxmlformats.org/markup-compatibility/2006">
                <mc:Choice xmlns:v="urn:schemas-microsoft-com:vml" Requires="v">
                  <p:oleObj spid="_x0000_s73737" r:id="rId7" imgW="4523740" imgH="3258820" progId="Paint.Picture">
                    <p:embed/>
                  </p:oleObj>
                </mc:Choice>
                <mc:Fallback>
                  <p:oleObj r:id="rId7" imgW="4523740" imgH="3258820" progId="Paint.Picture">
                    <p:embed/>
                    <p:pic>
                      <p:nvPicPr>
                        <p:cNvPr id="31757" name="Object 23"/>
                        <p:cNvPicPr/>
                        <p:nvPr/>
                      </p:nvPicPr>
                      <p:blipFill>
                        <a:blip r:embed="rId8"/>
                        <a:stretch>
                          <a:fillRect/>
                        </a:stretch>
                      </p:blipFill>
                      <p:spPr>
                        <a:xfrm>
                          <a:off x="2801" y="2112"/>
                          <a:ext cx="2575" cy="1847"/>
                        </a:xfrm>
                        <a:prstGeom prst="rect">
                          <a:avLst/>
                        </a:prstGeom>
                        <a:noFill/>
                        <a:ln w="38100">
                          <a:noFill/>
                          <a:miter/>
                        </a:ln>
                      </p:spPr>
                    </p:pic>
                  </p:oleObj>
                </mc:Fallback>
              </mc:AlternateContent>
            </a:graphicData>
          </a:graphic>
        </p:graphicFrame>
        <p:sp>
          <p:nvSpPr>
            <p:cNvPr id="31758" name="Text Box 24"/>
            <p:cNvSpPr txBox="1">
              <a:spLocks noChangeAspect="1"/>
            </p:cNvSpPr>
            <p:nvPr/>
          </p:nvSpPr>
          <p:spPr>
            <a:xfrm>
              <a:off x="3626" y="2740"/>
              <a:ext cx="259" cy="235"/>
            </a:xfrm>
            <a:prstGeom prst="rect">
              <a:avLst/>
            </a:prstGeom>
            <a:noFill/>
            <a:ln w="9525">
              <a:noFill/>
            </a:ln>
          </p:spPr>
          <p:txBody>
            <a:bodyPr>
              <a:spAutoFit/>
            </a:bodyPr>
            <a:lstStyle/>
            <a:p>
              <a:pPr eaLnBrk="1" hangingPunct="1">
                <a:spcBef>
                  <a:spcPct val="50000"/>
                </a:spcBef>
              </a:pPr>
              <a:r>
                <a:rPr lang="en-US" altLang="zh-CN" sz="2000" b="0" dirty="0">
                  <a:latin typeface="Times New Roman" panose="02020603050405020304" pitchFamily="18" charset="0"/>
                  <a:ea typeface="宋体" panose="02010600030101010101" pitchFamily="2" charset="-122"/>
                  <a:sym typeface="Symbol" panose="05050102010706020507" pitchFamily="18" charset="2"/>
                </a:rPr>
                <a:t>+</a:t>
              </a:r>
              <a:endParaRPr lang="en-US" altLang="zh-CN" sz="2000" b="0" baseline="-25000" dirty="0">
                <a:latin typeface="Times New Roman" panose="02020603050405020304" pitchFamily="18" charset="0"/>
                <a:ea typeface="宋体" panose="02010600030101010101" pitchFamily="2" charset="-122"/>
              </a:endParaRPr>
            </a:p>
          </p:txBody>
        </p:sp>
        <p:sp>
          <p:nvSpPr>
            <p:cNvPr id="31759" name="Text Box 25"/>
            <p:cNvSpPr txBox="1">
              <a:spLocks noChangeAspect="1"/>
            </p:cNvSpPr>
            <p:nvPr/>
          </p:nvSpPr>
          <p:spPr>
            <a:xfrm>
              <a:off x="3885" y="2956"/>
              <a:ext cx="260" cy="236"/>
            </a:xfrm>
            <a:prstGeom prst="rect">
              <a:avLst/>
            </a:prstGeom>
            <a:noFill/>
            <a:ln w="9525">
              <a:noFill/>
            </a:ln>
          </p:spPr>
          <p:txBody>
            <a:bodyPr>
              <a:spAutoFit/>
            </a:bodyPr>
            <a:lstStyle/>
            <a:p>
              <a:pPr eaLnBrk="1" hangingPunct="1">
                <a:spcBef>
                  <a:spcPct val="50000"/>
                </a:spcBef>
              </a:pPr>
              <a:r>
                <a:rPr lang="en-US" altLang="zh-CN" sz="2000" b="0" dirty="0">
                  <a:latin typeface="Times New Roman" panose="02020603050405020304" pitchFamily="18" charset="0"/>
                  <a:ea typeface="宋体" panose="02010600030101010101" pitchFamily="2" charset="-122"/>
                  <a:sym typeface="Symbol" panose="05050102010706020507" pitchFamily="18" charset="2"/>
                </a:rPr>
                <a:t>-</a:t>
              </a:r>
              <a:endParaRPr lang="en-US" altLang="zh-CN" sz="2000" b="0" baseline="-25000" dirty="0">
                <a:latin typeface="Times New Roman" panose="02020603050405020304" pitchFamily="18" charset="0"/>
                <a:ea typeface="宋体" panose="02010600030101010101" pitchFamily="2" charset="-122"/>
              </a:endParaRPr>
            </a:p>
          </p:txBody>
        </p:sp>
        <p:sp>
          <p:nvSpPr>
            <p:cNvPr id="31760" name="Text Box 26"/>
            <p:cNvSpPr txBox="1">
              <a:spLocks noChangeAspect="1"/>
            </p:cNvSpPr>
            <p:nvPr/>
          </p:nvSpPr>
          <p:spPr>
            <a:xfrm>
              <a:off x="3694" y="2567"/>
              <a:ext cx="257" cy="235"/>
            </a:xfrm>
            <a:prstGeom prst="rect">
              <a:avLst/>
            </a:prstGeom>
            <a:noFill/>
            <a:ln w="9525">
              <a:noFill/>
            </a:ln>
          </p:spPr>
          <p:txBody>
            <a:bodyPr>
              <a:spAutoFit/>
            </a:bodyPr>
            <a:lstStyle/>
            <a:p>
              <a:pPr eaLnBrk="1" hangingPunct="1">
                <a:spcBef>
                  <a:spcPct val="50000"/>
                </a:spcBef>
              </a:pPr>
              <a:r>
                <a:rPr lang="en-US" altLang="zh-CN" sz="2000" b="0" dirty="0">
                  <a:latin typeface="Times New Roman" panose="02020603050405020304" pitchFamily="18" charset="0"/>
                  <a:ea typeface="宋体" panose="02010600030101010101" pitchFamily="2" charset="-122"/>
                  <a:sym typeface="Symbol" panose="05050102010706020507" pitchFamily="18" charset="2"/>
                </a:rPr>
                <a:t>b</a:t>
              </a:r>
              <a:endParaRPr lang="en-US" altLang="zh-CN" sz="2000" b="0" baseline="-25000" dirty="0">
                <a:latin typeface="Times New Roman" panose="02020603050405020304" pitchFamily="18" charset="0"/>
                <a:ea typeface="宋体" panose="02010600030101010101" pitchFamily="2" charset="-122"/>
              </a:endParaRPr>
            </a:p>
          </p:txBody>
        </p:sp>
        <p:sp>
          <p:nvSpPr>
            <p:cNvPr id="31761" name="Text Box 27"/>
            <p:cNvSpPr txBox="1">
              <a:spLocks noChangeAspect="1"/>
            </p:cNvSpPr>
            <p:nvPr/>
          </p:nvSpPr>
          <p:spPr>
            <a:xfrm>
              <a:off x="4037" y="2404"/>
              <a:ext cx="259" cy="235"/>
            </a:xfrm>
            <a:prstGeom prst="rect">
              <a:avLst/>
            </a:prstGeom>
            <a:noFill/>
            <a:ln w="9525">
              <a:noFill/>
            </a:ln>
          </p:spPr>
          <p:txBody>
            <a:bodyPr>
              <a:spAutoFit/>
            </a:bodyPr>
            <a:lstStyle/>
            <a:p>
              <a:pPr eaLnBrk="1" hangingPunct="1">
                <a:spcBef>
                  <a:spcPct val="50000"/>
                </a:spcBef>
              </a:pPr>
              <a:r>
                <a:rPr lang="en-US" altLang="zh-CN" sz="2000" b="0" dirty="0">
                  <a:latin typeface="Times New Roman" panose="02020603050405020304" pitchFamily="18" charset="0"/>
                  <a:ea typeface="宋体" panose="02010600030101010101" pitchFamily="2" charset="-122"/>
                  <a:sym typeface="Symbol" panose="05050102010706020507" pitchFamily="18" charset="2"/>
                </a:rPr>
                <a:t>c</a:t>
              </a:r>
              <a:endParaRPr lang="en-US" altLang="zh-CN" sz="2000" b="0" baseline="-25000" dirty="0">
                <a:latin typeface="Times New Roman" panose="02020603050405020304" pitchFamily="18" charset="0"/>
                <a:ea typeface="宋体" panose="02010600030101010101" pitchFamily="2" charset="-122"/>
              </a:endParaRPr>
            </a:p>
          </p:txBody>
        </p:sp>
        <p:sp>
          <p:nvSpPr>
            <p:cNvPr id="31762" name="Text Box 28"/>
            <p:cNvSpPr txBox="1">
              <a:spLocks noChangeAspect="1"/>
            </p:cNvSpPr>
            <p:nvPr/>
          </p:nvSpPr>
          <p:spPr>
            <a:xfrm>
              <a:off x="4037" y="2871"/>
              <a:ext cx="259" cy="235"/>
            </a:xfrm>
            <a:prstGeom prst="rect">
              <a:avLst/>
            </a:prstGeom>
            <a:noFill/>
            <a:ln w="9525">
              <a:noFill/>
            </a:ln>
          </p:spPr>
          <p:txBody>
            <a:bodyPr>
              <a:spAutoFit/>
            </a:bodyPr>
            <a:lstStyle/>
            <a:p>
              <a:pPr eaLnBrk="1" hangingPunct="1">
                <a:spcBef>
                  <a:spcPct val="50000"/>
                </a:spcBef>
              </a:pPr>
              <a:r>
                <a:rPr lang="en-US" altLang="zh-CN" sz="2000" b="0" dirty="0">
                  <a:latin typeface="Times New Roman" panose="02020603050405020304" pitchFamily="18" charset="0"/>
                  <a:ea typeface="宋体" panose="02010600030101010101" pitchFamily="2" charset="-122"/>
                  <a:sym typeface="Symbol" panose="05050102010706020507" pitchFamily="18" charset="2"/>
                </a:rPr>
                <a:t>e</a:t>
              </a:r>
              <a:endParaRPr lang="en-US" altLang="zh-CN" sz="2000" b="0" baseline="-25000" dirty="0">
                <a:latin typeface="Times New Roman" panose="02020603050405020304" pitchFamily="18" charset="0"/>
                <a:ea typeface="宋体" panose="02010600030101010101" pitchFamily="2" charset="-122"/>
              </a:endParaRPr>
            </a:p>
          </p:txBody>
        </p:sp>
        <p:sp>
          <p:nvSpPr>
            <p:cNvPr id="31763" name="Text Box 29"/>
            <p:cNvSpPr txBox="1">
              <a:spLocks noChangeAspect="1"/>
            </p:cNvSpPr>
            <p:nvPr/>
          </p:nvSpPr>
          <p:spPr>
            <a:xfrm>
              <a:off x="3497" y="3646"/>
              <a:ext cx="1253" cy="236"/>
            </a:xfrm>
            <a:prstGeom prst="rect">
              <a:avLst/>
            </a:prstGeom>
            <a:noFill/>
            <a:ln w="9525">
              <a:noFill/>
            </a:ln>
          </p:spPr>
          <p:txBody>
            <a:bodyPr>
              <a:spAutoFit/>
            </a:bodyPr>
            <a:lstStyle/>
            <a:p>
              <a:pPr eaLnBrk="1" hangingPunct="1">
                <a:spcBef>
                  <a:spcPct val="50000"/>
                </a:spcBef>
              </a:pPr>
              <a:r>
                <a:rPr lang="zh-CN" altLang="en-US" sz="2000" b="1" dirty="0">
                  <a:solidFill>
                    <a:srgbClr val="000000"/>
                  </a:solidFill>
                  <a:latin typeface="+mn-ea"/>
                  <a:sym typeface="Symbol" panose="05050102010706020507" pitchFamily="18" charset="2"/>
                </a:rPr>
                <a:t>共射极放大电路</a:t>
              </a:r>
              <a:endParaRPr lang="zh-CN" altLang="en-US" sz="2000" b="1" baseline="-25000" dirty="0">
                <a:solidFill>
                  <a:srgbClr val="000000"/>
                </a:solidFill>
                <a:latin typeface="+mn-ea"/>
                <a:sym typeface="Symbol" panose="05050102010706020507" pitchFamily="18" charset="2"/>
              </a:endParaRPr>
            </a:p>
          </p:txBody>
        </p:sp>
        <p:sp>
          <p:nvSpPr>
            <p:cNvPr id="31764" name="Text Box 30"/>
            <p:cNvSpPr txBox="1">
              <a:spLocks noChangeAspect="1"/>
            </p:cNvSpPr>
            <p:nvPr/>
          </p:nvSpPr>
          <p:spPr>
            <a:xfrm>
              <a:off x="3159" y="3213"/>
              <a:ext cx="345" cy="236"/>
            </a:xfrm>
            <a:prstGeom prst="rect">
              <a:avLst/>
            </a:prstGeom>
            <a:noFill/>
            <a:ln w="9525">
              <a:noFill/>
            </a:ln>
          </p:spPr>
          <p:txBody>
            <a:bodyPr lIns="0" rIns="0">
              <a:spAutoFit/>
            </a:bodyPr>
            <a:lstStyle/>
            <a:p>
              <a:pPr eaLnBrk="1" hangingPunct="1">
                <a:spcBef>
                  <a:spcPct val="50000"/>
                </a:spcBef>
              </a:pPr>
              <a:r>
                <a:rPr lang="en-US" altLang="zh-CN" sz="2000" b="0" i="1" dirty="0">
                  <a:latin typeface="Times New Roman" panose="02020603050405020304" pitchFamily="18" charset="0"/>
                  <a:ea typeface="宋体" panose="02010600030101010101" pitchFamily="2" charset="-122"/>
                </a:rPr>
                <a:t>V</a:t>
              </a:r>
              <a:r>
                <a:rPr lang="en-US" altLang="zh-CN" sz="2000" b="0" baseline="-25000" dirty="0">
                  <a:latin typeface="Times New Roman" panose="02020603050405020304" pitchFamily="18" charset="0"/>
                  <a:ea typeface="宋体" panose="02010600030101010101" pitchFamily="2" charset="-122"/>
                </a:rPr>
                <a:t>BB</a:t>
              </a:r>
            </a:p>
          </p:txBody>
        </p:sp>
        <p:sp>
          <p:nvSpPr>
            <p:cNvPr id="31765" name="Text Box 31"/>
            <p:cNvSpPr txBox="1">
              <a:spLocks noChangeAspect="1"/>
            </p:cNvSpPr>
            <p:nvPr/>
          </p:nvSpPr>
          <p:spPr>
            <a:xfrm>
              <a:off x="4945" y="2965"/>
              <a:ext cx="346" cy="235"/>
            </a:xfrm>
            <a:prstGeom prst="rect">
              <a:avLst/>
            </a:prstGeom>
            <a:noFill/>
            <a:ln w="9525">
              <a:noFill/>
            </a:ln>
          </p:spPr>
          <p:txBody>
            <a:bodyPr lIns="0" rIns="0">
              <a:spAutoFit/>
            </a:bodyPr>
            <a:lstStyle/>
            <a:p>
              <a:pPr algn="ctr" eaLnBrk="1" hangingPunct="1">
                <a:spcBef>
                  <a:spcPct val="50000"/>
                </a:spcBef>
              </a:pPr>
              <a:r>
                <a:rPr lang="en-US" altLang="zh-CN" sz="2000" b="0" i="1" dirty="0">
                  <a:latin typeface="Times New Roman" panose="02020603050405020304" pitchFamily="18" charset="0"/>
                  <a:ea typeface="宋体" panose="02010600030101010101" pitchFamily="2" charset="-122"/>
                </a:rPr>
                <a:t>V</a:t>
              </a:r>
              <a:r>
                <a:rPr lang="en-US" altLang="zh-CN" sz="2000" b="0" baseline="-25000" dirty="0">
                  <a:latin typeface="Times New Roman" panose="02020603050405020304" pitchFamily="18" charset="0"/>
                  <a:ea typeface="宋体" panose="02010600030101010101" pitchFamily="2" charset="-122"/>
                </a:rPr>
                <a:t>CC</a:t>
              </a:r>
            </a:p>
          </p:txBody>
        </p:sp>
        <p:sp>
          <p:nvSpPr>
            <p:cNvPr id="31766" name="Text Box 32"/>
            <p:cNvSpPr txBox="1">
              <a:spLocks noChangeAspect="1"/>
            </p:cNvSpPr>
            <p:nvPr/>
          </p:nvSpPr>
          <p:spPr>
            <a:xfrm>
              <a:off x="3605" y="2870"/>
              <a:ext cx="325" cy="218"/>
            </a:xfrm>
            <a:prstGeom prst="rect">
              <a:avLst/>
            </a:prstGeom>
            <a:noFill/>
            <a:ln w="9525">
              <a:noFill/>
            </a:ln>
          </p:spPr>
          <p:txBody>
            <a:bodyPr lIns="0" rIns="0">
              <a:spAutoFit/>
            </a:bodyPr>
            <a:lstStyle/>
            <a:p>
              <a:pPr eaLnBrk="1" hangingPunct="1">
                <a:spcBef>
                  <a:spcPct val="50000"/>
                </a:spcBef>
              </a:pPr>
              <a:r>
                <a:rPr lang="en-US" altLang="zh-CN" b="1" i="1" dirty="0">
                  <a:solidFill>
                    <a:schemeClr val="tx1"/>
                  </a:solidFill>
                  <a:latin typeface="Times New Roman" panose="02020603050405020304" pitchFamily="18" charset="0"/>
                  <a:ea typeface="宋体" panose="02010600030101010101" pitchFamily="2" charset="-122"/>
                </a:rPr>
                <a:t>v</a:t>
              </a:r>
              <a:r>
                <a:rPr lang="en-US" altLang="zh-CN" sz="2000" b="1" baseline="-25000" dirty="0">
                  <a:solidFill>
                    <a:schemeClr val="tx1"/>
                  </a:solidFill>
                  <a:latin typeface="Times New Roman" panose="02020603050405020304" pitchFamily="18" charset="0"/>
                  <a:ea typeface="宋体" panose="02010600030101010101" pitchFamily="2" charset="-122"/>
                </a:rPr>
                <a:t>BE</a:t>
              </a:r>
            </a:p>
          </p:txBody>
        </p:sp>
        <p:sp>
          <p:nvSpPr>
            <p:cNvPr id="31767" name="Text Box 33"/>
            <p:cNvSpPr txBox="1">
              <a:spLocks noChangeAspect="1"/>
            </p:cNvSpPr>
            <p:nvPr/>
          </p:nvSpPr>
          <p:spPr>
            <a:xfrm>
              <a:off x="4361" y="2308"/>
              <a:ext cx="279" cy="236"/>
            </a:xfrm>
            <a:prstGeom prst="rect">
              <a:avLst/>
            </a:prstGeom>
            <a:noFill/>
            <a:ln w="9525">
              <a:noFill/>
            </a:ln>
          </p:spPr>
          <p:txBody>
            <a:bodyPr>
              <a:spAutoFit/>
            </a:bodyPr>
            <a:lstStyle/>
            <a:p>
              <a:pPr eaLnBrk="1" hangingPunct="1">
                <a:spcBef>
                  <a:spcPct val="50000"/>
                </a:spcBef>
              </a:pPr>
              <a:r>
                <a:rPr lang="en-US" altLang="zh-CN" sz="2000" b="1" i="1" dirty="0">
                  <a:solidFill>
                    <a:schemeClr val="tx1"/>
                  </a:solidFill>
                  <a:latin typeface="Times New Roman" panose="02020603050405020304" pitchFamily="18" charset="0"/>
                  <a:ea typeface="宋体" panose="02010600030101010101" pitchFamily="2" charset="-122"/>
                  <a:sym typeface="Kingsoft Phonetic Plain" pitchFamily="2" charset="2"/>
                </a:rPr>
                <a:t>i</a:t>
              </a:r>
              <a:r>
                <a:rPr lang="en-US" altLang="zh-CN" sz="2000" b="1" baseline="-25000" dirty="0">
                  <a:solidFill>
                    <a:schemeClr val="tx1"/>
                  </a:solidFill>
                  <a:latin typeface="Times New Roman" panose="02020603050405020304" pitchFamily="18" charset="0"/>
                  <a:ea typeface="宋体" panose="02010600030101010101" pitchFamily="2" charset="-122"/>
                </a:rPr>
                <a:t>C</a:t>
              </a:r>
            </a:p>
          </p:txBody>
        </p:sp>
        <p:sp>
          <p:nvSpPr>
            <p:cNvPr id="31768" name="Text Box 34"/>
            <p:cNvSpPr txBox="1">
              <a:spLocks noChangeAspect="1"/>
            </p:cNvSpPr>
            <p:nvPr/>
          </p:nvSpPr>
          <p:spPr>
            <a:xfrm>
              <a:off x="3325" y="2446"/>
              <a:ext cx="237" cy="236"/>
            </a:xfrm>
            <a:prstGeom prst="rect">
              <a:avLst/>
            </a:prstGeom>
            <a:noFill/>
            <a:ln w="9525">
              <a:noFill/>
            </a:ln>
          </p:spPr>
          <p:txBody>
            <a:bodyPr>
              <a:spAutoFit/>
            </a:bodyPr>
            <a:lstStyle/>
            <a:p>
              <a:pPr eaLnBrk="1" hangingPunct="1">
                <a:spcBef>
                  <a:spcPct val="50000"/>
                </a:spcBef>
              </a:pPr>
              <a:r>
                <a:rPr lang="en-US" altLang="zh-CN" sz="2000" b="1" i="1" dirty="0">
                  <a:solidFill>
                    <a:schemeClr val="tx1"/>
                  </a:solidFill>
                  <a:latin typeface="Times New Roman" panose="02020603050405020304" pitchFamily="18" charset="0"/>
                  <a:ea typeface="宋体" panose="02010600030101010101" pitchFamily="2" charset="-122"/>
                  <a:sym typeface="Kingsoft Phonetic Plain" pitchFamily="2" charset="2"/>
                </a:rPr>
                <a:t>i</a:t>
              </a:r>
              <a:r>
                <a:rPr lang="en-US" altLang="zh-CN" sz="2000" b="1" baseline="-25000" dirty="0">
                  <a:solidFill>
                    <a:schemeClr val="tx1"/>
                  </a:solidFill>
                  <a:latin typeface="Times New Roman" panose="02020603050405020304" pitchFamily="18" charset="0"/>
                  <a:ea typeface="宋体" panose="02010600030101010101" pitchFamily="2" charset="-122"/>
                </a:rPr>
                <a:t>B</a:t>
              </a:r>
            </a:p>
          </p:txBody>
        </p:sp>
        <p:grpSp>
          <p:nvGrpSpPr>
            <p:cNvPr id="31769" name="Group 35"/>
            <p:cNvGrpSpPr>
              <a:grpSpLocks noChangeAspect="1"/>
            </p:cNvGrpSpPr>
            <p:nvPr/>
          </p:nvGrpSpPr>
          <p:grpSpPr>
            <a:xfrm>
              <a:off x="4145" y="2438"/>
              <a:ext cx="324" cy="709"/>
              <a:chOff x="4224" y="2112"/>
              <a:chExt cx="360" cy="788"/>
            </a:xfrm>
          </p:grpSpPr>
          <p:sp>
            <p:nvSpPr>
              <p:cNvPr id="31770" name="Text Box 36"/>
              <p:cNvSpPr txBox="1">
                <a:spLocks noChangeAspect="1"/>
              </p:cNvSpPr>
              <p:nvPr/>
            </p:nvSpPr>
            <p:spPr>
              <a:xfrm>
                <a:off x="4271" y="2112"/>
                <a:ext cx="241" cy="262"/>
              </a:xfrm>
              <a:prstGeom prst="rect">
                <a:avLst/>
              </a:prstGeom>
              <a:noFill/>
              <a:ln w="9525">
                <a:noFill/>
              </a:ln>
            </p:spPr>
            <p:txBody>
              <a:bodyPr lIns="0" rIns="0">
                <a:spAutoFit/>
              </a:bodyPr>
              <a:lstStyle/>
              <a:p>
                <a:pPr eaLnBrk="1" hangingPunct="1">
                  <a:spcBef>
                    <a:spcPct val="50000"/>
                  </a:spcBef>
                </a:pPr>
                <a:r>
                  <a:rPr lang="en-US" altLang="zh-CN" sz="2000" b="0" dirty="0">
                    <a:latin typeface="Times New Roman" panose="02020603050405020304" pitchFamily="18" charset="0"/>
                    <a:ea typeface="宋体" panose="02010600030101010101" pitchFamily="2" charset="-122"/>
                    <a:sym typeface="Symbol" panose="05050102010706020507" pitchFamily="18" charset="2"/>
                  </a:rPr>
                  <a:t>+</a:t>
                </a:r>
                <a:endParaRPr lang="en-US" altLang="zh-CN" sz="2000" b="0" baseline="-25000" dirty="0">
                  <a:latin typeface="Times New Roman" panose="02020603050405020304" pitchFamily="18" charset="0"/>
                  <a:ea typeface="宋体" panose="02010600030101010101" pitchFamily="2" charset="-122"/>
                </a:endParaRPr>
              </a:p>
            </p:txBody>
          </p:sp>
          <p:sp>
            <p:nvSpPr>
              <p:cNvPr id="31771" name="Text Box 37"/>
              <p:cNvSpPr txBox="1">
                <a:spLocks noChangeAspect="1"/>
              </p:cNvSpPr>
              <p:nvPr/>
            </p:nvSpPr>
            <p:spPr>
              <a:xfrm>
                <a:off x="4271" y="2639"/>
                <a:ext cx="193" cy="261"/>
              </a:xfrm>
              <a:prstGeom prst="rect">
                <a:avLst/>
              </a:prstGeom>
              <a:noFill/>
              <a:ln w="9525">
                <a:noFill/>
              </a:ln>
            </p:spPr>
            <p:txBody>
              <a:bodyPr lIns="0" rIns="0">
                <a:spAutoFit/>
              </a:bodyPr>
              <a:lstStyle/>
              <a:p>
                <a:pPr eaLnBrk="1" hangingPunct="1">
                  <a:spcBef>
                    <a:spcPct val="50000"/>
                  </a:spcBef>
                </a:pPr>
                <a:r>
                  <a:rPr lang="en-US" altLang="zh-CN" sz="2000" b="0" dirty="0">
                    <a:latin typeface="Times New Roman" panose="02020603050405020304" pitchFamily="18" charset="0"/>
                    <a:ea typeface="宋体" panose="02010600030101010101" pitchFamily="2" charset="-122"/>
                    <a:sym typeface="Symbol" panose="05050102010706020507" pitchFamily="18" charset="2"/>
                  </a:rPr>
                  <a:t>-</a:t>
                </a:r>
                <a:endParaRPr lang="en-US" altLang="zh-CN" sz="2000" b="0" baseline="-25000" dirty="0">
                  <a:latin typeface="Times New Roman" panose="02020603050405020304" pitchFamily="18" charset="0"/>
                  <a:ea typeface="宋体" panose="02010600030101010101" pitchFamily="2" charset="-122"/>
                </a:endParaRPr>
              </a:p>
            </p:txBody>
          </p:sp>
          <p:sp>
            <p:nvSpPr>
              <p:cNvPr id="31772" name="Text Box 38"/>
              <p:cNvSpPr txBox="1">
                <a:spLocks noChangeAspect="1"/>
              </p:cNvSpPr>
              <p:nvPr/>
            </p:nvSpPr>
            <p:spPr>
              <a:xfrm>
                <a:off x="4224" y="2354"/>
                <a:ext cx="360" cy="243"/>
              </a:xfrm>
              <a:prstGeom prst="rect">
                <a:avLst/>
              </a:prstGeom>
              <a:noFill/>
              <a:ln w="9525">
                <a:noFill/>
              </a:ln>
            </p:spPr>
            <p:txBody>
              <a:bodyPr lIns="0" rIns="0">
                <a:spAutoFit/>
              </a:bodyPr>
              <a:lstStyle/>
              <a:p>
                <a:pPr eaLnBrk="1" hangingPunct="1">
                  <a:spcBef>
                    <a:spcPct val="50000"/>
                  </a:spcBef>
                </a:pPr>
                <a:r>
                  <a:rPr lang="en-US" altLang="zh-CN" b="1" i="1" dirty="0">
                    <a:solidFill>
                      <a:schemeClr val="tx1"/>
                    </a:solidFill>
                    <a:latin typeface="Times New Roman" panose="02020603050405020304" pitchFamily="18" charset="0"/>
                    <a:ea typeface="宋体" panose="02010600030101010101" pitchFamily="2" charset="-122"/>
                  </a:rPr>
                  <a:t>v</a:t>
                </a:r>
                <a:r>
                  <a:rPr lang="en-US" altLang="zh-CN" sz="2000" b="1" baseline="-25000" dirty="0">
                    <a:solidFill>
                      <a:schemeClr val="tx1"/>
                    </a:solidFill>
                    <a:latin typeface="Times New Roman" panose="02020603050405020304" pitchFamily="18" charset="0"/>
                    <a:ea typeface="宋体" panose="02010600030101010101" pitchFamily="2" charset="-122"/>
                  </a:rPr>
                  <a:t>CE</a:t>
                </a:r>
              </a:p>
            </p:txBody>
          </p:sp>
        </p:grpSp>
      </p:grpSp>
      <p:sp>
        <p:nvSpPr>
          <p:cNvPr id="5" name="AutoShape 20"/>
          <p:cNvSpPr/>
          <p:nvPr/>
        </p:nvSpPr>
        <p:spPr>
          <a:xfrm>
            <a:off x="1622425" y="2856230"/>
            <a:ext cx="1143000" cy="431800"/>
          </a:xfrm>
          <a:prstGeom prst="bevel">
            <a:avLst>
              <a:gd name="adj" fmla="val 12500"/>
            </a:avLst>
          </a:prstGeom>
          <a:noFill/>
          <a:ln w="9525" cap="flat" cmpd="sng">
            <a:noFill/>
            <a:prstDash val="solid"/>
            <a:miter/>
            <a:headEnd type="none" w="med" len="med"/>
            <a:tailEnd type="none" w="med" len="med"/>
          </a:ln>
          <a:extLst>
            <a:ext uri="{909E8E84-426E-40DD-AFC4-6F175D3DCCD1}">
              <a14:hiddenFill xmlns:a14="http://schemas.microsoft.com/office/drawing/2010/main">
                <a:solidFill>
                  <a:srgbClr val="FFCCCC"/>
                </a:solidFill>
              </a14:hiddenFill>
            </a:ext>
          </a:extLst>
        </p:spPr>
        <p:txBody>
          <a:bodyPr wrap="none" anchor="ctr"/>
          <a:lstStyle/>
          <a:p>
            <a:pPr algn="ctr" eaLnBrk="1" hangingPunct="1"/>
            <a:r>
              <a:rPr lang="zh-CN" altLang="en-US" sz="2800" b="1" dirty="0">
                <a:solidFill>
                  <a:srgbClr val="FF0000"/>
                </a:solidFill>
                <a:latin typeface="+mn-ea"/>
              </a:rPr>
              <a:t>截止区</a:t>
            </a:r>
          </a:p>
        </p:txBody>
      </p:sp>
      <p:sp>
        <p:nvSpPr>
          <p:cNvPr id="6" name="AutoShape 21"/>
          <p:cNvSpPr/>
          <p:nvPr/>
        </p:nvSpPr>
        <p:spPr>
          <a:xfrm>
            <a:off x="4524375" y="2856230"/>
            <a:ext cx="1295400" cy="431800"/>
          </a:xfrm>
          <a:prstGeom prst="bevel">
            <a:avLst>
              <a:gd name="adj" fmla="val 12500"/>
            </a:avLst>
          </a:prstGeom>
          <a:noFill/>
          <a:ln w="9525">
            <a:noFill/>
          </a:ln>
          <a:extLst>
            <a:ext uri="{909E8E84-426E-40DD-AFC4-6F175D3DCCD1}">
              <a14:hiddenFill xmlns:a14="http://schemas.microsoft.com/office/drawing/2010/main">
                <a:solidFill>
                  <a:srgbClr val="FFCCCC"/>
                </a:solidFill>
              </a14:hiddenFill>
            </a:ext>
          </a:extLst>
        </p:spPr>
        <p:txBody>
          <a:bodyPr wrap="none" anchor="ctr"/>
          <a:lstStyle/>
          <a:p>
            <a:pPr algn="ctr" eaLnBrk="1" hangingPunct="1"/>
            <a:r>
              <a:rPr lang="zh-CN" altLang="en-US" sz="2800" b="1" dirty="0">
                <a:solidFill>
                  <a:srgbClr val="FF0000"/>
                </a:solidFill>
                <a:latin typeface="+mn-ea"/>
              </a:rPr>
              <a:t>放大区</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0-#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8314"/>
                                        </p:tgtEl>
                                        <p:attrNameLst>
                                          <p:attrName>style.visibility</p:attrName>
                                        </p:attrNameLst>
                                      </p:cBhvr>
                                      <p:to>
                                        <p:strVal val="visible"/>
                                      </p:to>
                                    </p:set>
                                    <p:animEffect transition="in" filter="wipe(up)">
                                      <p:cBhvr>
                                        <p:cTn id="13" dur="500"/>
                                        <p:tgtEl>
                                          <p:spTgt spid="983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98310"/>
                                        </p:tgtEl>
                                        <p:attrNameLst>
                                          <p:attrName>style.visibility</p:attrName>
                                        </p:attrNameLst>
                                      </p:cBhvr>
                                      <p:to>
                                        <p:strVal val="visible"/>
                                      </p:to>
                                    </p:set>
                                    <p:animEffect transition="in" filter="blinds(vertical)">
                                      <p:cBhvr>
                                        <p:cTn id="18" dur="500"/>
                                        <p:tgtEl>
                                          <p:spTgt spid="983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8316"/>
                                        </p:tgtEl>
                                        <p:attrNameLst>
                                          <p:attrName>style.visibility</p:attrName>
                                        </p:attrNameLst>
                                      </p:cBhvr>
                                      <p:to>
                                        <p:strVal val="visible"/>
                                      </p:to>
                                    </p:set>
                                    <p:animEffect transition="in" filter="blinds(horizontal)">
                                      <p:cBhvr>
                                        <p:cTn id="23" dur="500"/>
                                        <p:tgtEl>
                                          <p:spTgt spid="98316"/>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98323"/>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strips(down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2"/>
                                        </p:tgtEl>
                                        <p:attrNameLst>
                                          <p:attrName>style.visibility</p:attrName>
                                        </p:attrNameLst>
                                      </p:cBhvr>
                                      <p:to>
                                        <p:strVal val="hidden"/>
                                      </p:to>
                                    </p:set>
                                  </p:childTnLst>
                                </p:cTn>
                              </p:par>
                              <p:par>
                                <p:cTn id="42" presetID="18" presetClass="entr" presetSubtype="12"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strips(downLeft)">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8" presetClass="entr" presetSubtype="12"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strips(downLeft)">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14" grpId="0"/>
      <p:bldP spid="98316" grpId="0"/>
      <p:bldP spid="98323" grpId="0" bldLvl="0" animBg="1"/>
      <p:bldP spid="5" grpId="0" bldLvl="0" animBg="1"/>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、电容元件的伏安特性</a:t>
            </a:r>
            <a:endParaRPr lang="en-US" altLang="zh-CN" sz="2800" b="1" dirty="0">
              <a:solidFill>
                <a:srgbClr val="FF0000"/>
              </a:solidFill>
              <a:latin typeface="+mn-ea"/>
            </a:endParaRPr>
          </a:p>
          <a:p>
            <a:pPr>
              <a:lnSpc>
                <a:spcPct val="150000"/>
              </a:lnSpc>
            </a:pPr>
            <a:r>
              <a:rPr lang="zh-CN" altLang="en-US" sz="2800" b="1" dirty="0">
                <a:latin typeface="+mn-ea"/>
              </a:rPr>
              <a:t>        假设电容端电压和通过电流采用关联参考方向，</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积分后，</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a:t>
            </a:r>
          </a:p>
        </p:txBody>
      </p:sp>
      <p:graphicFrame>
        <p:nvGraphicFramePr>
          <p:cNvPr id="6" name="对象 5">
            <a:extLst>
              <a:ext uri="{FF2B5EF4-FFF2-40B4-BE49-F238E27FC236}">
                <a16:creationId xmlns:a16="http://schemas.microsoft.com/office/drawing/2014/main" id="{AADE059C-E04F-4D2F-8258-6671D211CB41}"/>
              </a:ext>
            </a:extLst>
          </p:cNvPr>
          <p:cNvGraphicFramePr>
            <a:graphicFrameLocks noChangeAspect="1"/>
          </p:cNvGraphicFramePr>
          <p:nvPr>
            <p:extLst/>
          </p:nvPr>
        </p:nvGraphicFramePr>
        <p:xfrm>
          <a:off x="3260833" y="2330434"/>
          <a:ext cx="1771650" cy="781050"/>
        </p:xfrm>
        <a:graphic>
          <a:graphicData uri="http://schemas.openxmlformats.org/presentationml/2006/ole">
            <mc:AlternateContent xmlns:mc="http://schemas.openxmlformats.org/markup-compatibility/2006">
              <mc:Choice xmlns:v="urn:schemas-microsoft-com:vml" Requires="v">
                <p:oleObj spid="_x0000_s6206" name="Equation" r:id="rId5" imgW="888614" imgH="393529" progId="Equation.DSMT4">
                  <p:embed/>
                </p:oleObj>
              </mc:Choice>
              <mc:Fallback>
                <p:oleObj name="Equation" r:id="rId5" imgW="888614" imgH="393529" progId="Equation.DSMT4">
                  <p:embed/>
                  <p:pic>
                    <p:nvPicPr>
                      <p:cNvPr id="6" name="对象 5">
                        <a:extLst>
                          <a:ext uri="{FF2B5EF4-FFF2-40B4-BE49-F238E27FC236}">
                            <a16:creationId xmlns:a16="http://schemas.microsoft.com/office/drawing/2014/main" id="{AADE059C-E04F-4D2F-8258-6671D211CB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0833" y="2330434"/>
                        <a:ext cx="1771650" cy="78105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72C087BF-097C-4B3F-8E58-D6B51A98916C}"/>
              </a:ext>
            </a:extLst>
          </p:cNvPr>
          <p:cNvGraphicFramePr>
            <a:graphicFrameLocks noChangeAspect="1"/>
          </p:cNvGraphicFramePr>
          <p:nvPr>
            <p:extLst/>
          </p:nvPr>
        </p:nvGraphicFramePr>
        <p:xfrm>
          <a:off x="5079010" y="2330434"/>
          <a:ext cx="2343150" cy="781050"/>
        </p:xfrm>
        <a:graphic>
          <a:graphicData uri="http://schemas.openxmlformats.org/presentationml/2006/ole">
            <mc:AlternateContent xmlns:mc="http://schemas.openxmlformats.org/markup-compatibility/2006">
              <mc:Choice xmlns:v="urn:schemas-microsoft-com:vml" Requires="v">
                <p:oleObj spid="_x0000_s6207" name="Equation" r:id="rId7" imgW="1167893" imgH="393529" progId="Equation.DSMT4">
                  <p:embed/>
                </p:oleObj>
              </mc:Choice>
              <mc:Fallback>
                <p:oleObj name="Equation" r:id="rId7" imgW="1167893" imgH="393529" progId="Equation.DSMT4">
                  <p:embed/>
                  <p:pic>
                    <p:nvPicPr>
                      <p:cNvPr id="8" name="对象 7">
                        <a:extLst>
                          <a:ext uri="{FF2B5EF4-FFF2-40B4-BE49-F238E27FC236}">
                            <a16:creationId xmlns:a16="http://schemas.microsoft.com/office/drawing/2014/main" id="{72C087BF-097C-4B3F-8E58-D6B51A9891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9010" y="2330434"/>
                        <a:ext cx="2343150" cy="781050"/>
                      </a:xfrm>
                      <a:prstGeom prst="rect">
                        <a:avLst/>
                      </a:prstGeom>
                      <a:noFill/>
                    </p:spPr>
                  </p:pic>
                </p:oleObj>
              </mc:Fallback>
            </mc:AlternateContent>
          </a:graphicData>
        </a:graphic>
      </p:graphicFrame>
      <p:sp>
        <p:nvSpPr>
          <p:cNvPr id="10" name="Rectangle 25">
            <a:extLst>
              <a:ext uri="{FF2B5EF4-FFF2-40B4-BE49-F238E27FC236}">
                <a16:creationId xmlns:a16="http://schemas.microsoft.com/office/drawing/2014/main" id="{0446D99F-F507-4747-9FAD-FDCB4A153CEF}"/>
              </a:ext>
            </a:extLst>
          </p:cNvPr>
          <p:cNvSpPr>
            <a:spLocks noChangeArrowheads="1"/>
          </p:cNvSpPr>
          <p:nvPr/>
        </p:nvSpPr>
        <p:spPr bwMode="auto">
          <a:xfrm>
            <a:off x="5047992" y="29162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45BB0DE8-6D1E-4FA1-9730-9BC68C947C44}"/>
              </a:ext>
            </a:extLst>
          </p:cNvPr>
          <p:cNvGraphicFramePr>
            <a:graphicFrameLocks noChangeAspect="1"/>
          </p:cNvGraphicFramePr>
          <p:nvPr>
            <p:extLst/>
          </p:nvPr>
        </p:nvGraphicFramePr>
        <p:xfrm>
          <a:off x="3939099" y="3425401"/>
          <a:ext cx="2279822" cy="781050"/>
        </p:xfrm>
        <a:graphic>
          <a:graphicData uri="http://schemas.openxmlformats.org/presentationml/2006/ole">
            <mc:AlternateContent xmlns:mc="http://schemas.openxmlformats.org/markup-compatibility/2006">
              <mc:Choice xmlns:v="urn:schemas-microsoft-com:vml" Requires="v">
                <p:oleObj spid="_x0000_s6208" name="Equation" r:id="rId9" imgW="1028749" imgH="352402" progId="Equation.DSMT4">
                  <p:embed/>
                </p:oleObj>
              </mc:Choice>
              <mc:Fallback>
                <p:oleObj name="Equation" r:id="rId9" imgW="1028749" imgH="352402" progId="Equation.DSMT4">
                  <p:embed/>
                  <p:pic>
                    <p:nvPicPr>
                      <p:cNvPr id="11" name="对象 10">
                        <a:extLst>
                          <a:ext uri="{FF2B5EF4-FFF2-40B4-BE49-F238E27FC236}">
                            <a16:creationId xmlns:a16="http://schemas.microsoft.com/office/drawing/2014/main" id="{45BB0DE8-6D1E-4FA1-9730-9BC68C947C44}"/>
                          </a:ext>
                        </a:extLst>
                      </p:cNvPr>
                      <p:cNvPicPr/>
                      <p:nvPr/>
                    </p:nvPicPr>
                    <p:blipFill>
                      <a:blip r:embed="rId10"/>
                      <a:stretch>
                        <a:fillRect/>
                      </a:stretch>
                    </p:blipFill>
                    <p:spPr>
                      <a:xfrm>
                        <a:off x="3939099" y="3425401"/>
                        <a:ext cx="2279822" cy="781050"/>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CFEC2D4-F130-4EBD-AC71-20FAD6946A5F}"/>
              </a:ext>
            </a:extLst>
          </p:cNvPr>
          <p:cNvGraphicFramePr>
            <a:graphicFrameLocks noChangeAspect="1"/>
          </p:cNvGraphicFramePr>
          <p:nvPr>
            <p:extLst>
              <p:ext uri="{D42A27DB-BD31-4B8C-83A1-F6EECF244321}">
                <p14:modId xmlns:p14="http://schemas.microsoft.com/office/powerpoint/2010/main" val="862661243"/>
              </p:ext>
            </p:extLst>
          </p:nvPr>
        </p:nvGraphicFramePr>
        <p:xfrm>
          <a:off x="3939099" y="4491284"/>
          <a:ext cx="4244975" cy="1684337"/>
        </p:xfrm>
        <a:graphic>
          <a:graphicData uri="http://schemas.openxmlformats.org/presentationml/2006/ole">
            <mc:AlternateContent xmlns:mc="http://schemas.openxmlformats.org/markup-compatibility/2006">
              <mc:Choice xmlns:v="urn:schemas-microsoft-com:vml" Requires="v">
                <p:oleObj spid="_x0000_s6209" name="Equation" r:id="rId11" imgW="4244241" imgH="1683976" progId="Equation.DSMT4">
                  <p:embed/>
                </p:oleObj>
              </mc:Choice>
              <mc:Fallback>
                <p:oleObj name="Equation" r:id="rId11" imgW="4244241" imgH="1683976" progId="Equation.DSMT4">
                  <p:embed/>
                  <p:pic>
                    <p:nvPicPr>
                      <p:cNvPr id="0" name=""/>
                      <p:cNvPicPr/>
                      <p:nvPr/>
                    </p:nvPicPr>
                    <p:blipFill>
                      <a:blip r:embed="rId12"/>
                      <a:stretch>
                        <a:fillRect/>
                      </a:stretch>
                    </p:blipFill>
                    <p:spPr>
                      <a:xfrm>
                        <a:off x="3939099" y="4491284"/>
                        <a:ext cx="4244975" cy="1684337"/>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9022EDBF-C8C2-49CC-9495-20510EB2A485}"/>
              </a:ext>
            </a:extLst>
          </p:cNvPr>
          <p:cNvGraphicFramePr>
            <a:graphicFrameLocks noChangeAspect="1"/>
          </p:cNvGraphicFramePr>
          <p:nvPr>
            <p:extLst>
              <p:ext uri="{D42A27DB-BD31-4B8C-83A1-F6EECF244321}">
                <p14:modId xmlns:p14="http://schemas.microsoft.com/office/powerpoint/2010/main" val="3703159030"/>
              </p:ext>
            </p:extLst>
          </p:nvPr>
        </p:nvGraphicFramePr>
        <p:xfrm>
          <a:off x="1471999" y="6181643"/>
          <a:ext cx="746125" cy="511175"/>
        </p:xfrm>
        <a:graphic>
          <a:graphicData uri="http://schemas.openxmlformats.org/presentationml/2006/ole">
            <mc:AlternateContent xmlns:mc="http://schemas.openxmlformats.org/markup-compatibility/2006">
              <mc:Choice xmlns:v="urn:schemas-microsoft-com:vml" Requires="v">
                <p:oleObj spid="_x0000_s6210" name="Equation" r:id="rId13" imgW="746720" imgH="510425" progId="Equation.DSMT4">
                  <p:embed/>
                </p:oleObj>
              </mc:Choice>
              <mc:Fallback>
                <p:oleObj name="Equation" r:id="rId13" imgW="746720" imgH="510425" progId="Equation.DSMT4">
                  <p:embed/>
                  <p:pic>
                    <p:nvPicPr>
                      <p:cNvPr id="0" name=""/>
                      <p:cNvPicPr/>
                      <p:nvPr/>
                    </p:nvPicPr>
                    <p:blipFill>
                      <a:blip r:embed="rId14"/>
                      <a:stretch>
                        <a:fillRect/>
                      </a:stretch>
                    </p:blipFill>
                    <p:spPr>
                      <a:xfrm>
                        <a:off x="1471999" y="6181643"/>
                        <a:ext cx="746125" cy="511175"/>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609AFB72-E4C7-47A5-8AFD-6FA98CCC1E0A}"/>
              </a:ext>
            </a:extLst>
          </p:cNvPr>
          <p:cNvSpPr/>
          <p:nvPr/>
        </p:nvSpPr>
        <p:spPr>
          <a:xfrm>
            <a:off x="2114550" y="6175621"/>
            <a:ext cx="9161482" cy="523220"/>
          </a:xfrm>
          <a:prstGeom prst="rect">
            <a:avLst/>
          </a:prstGeom>
        </p:spPr>
        <p:txBody>
          <a:bodyPr wrap="none">
            <a:spAutoFit/>
          </a:bodyPr>
          <a:lstStyle/>
          <a:p>
            <a:r>
              <a:rPr lang="zh-CN" altLang="en-US" sz="2800" b="1" dirty="0">
                <a:latin typeface="+mn-ea"/>
              </a:rPr>
              <a:t>反映了电容在初始时刻的储能状况，故也称为</a:t>
            </a:r>
            <a:r>
              <a:rPr lang="zh-CN" altLang="en-US" sz="2800" b="1" dirty="0">
                <a:solidFill>
                  <a:srgbClr val="FF0000"/>
                </a:solidFill>
                <a:latin typeface="+mn-ea"/>
              </a:rPr>
              <a:t>初始状态</a:t>
            </a:r>
            <a:r>
              <a:rPr lang="zh-CN" altLang="en-US" sz="2800" b="1" dirty="0">
                <a:latin typeface="+mn-ea"/>
              </a:rPr>
              <a:t>。</a:t>
            </a:r>
            <a:endParaRPr lang="zh-CN" altLang="en-US" sz="2800" dirty="0"/>
          </a:p>
        </p:txBody>
      </p:sp>
    </p:spTree>
    <p:custDataLst>
      <p:tags r:id="rId2"/>
    </p:custDataLst>
    <p:extLst>
      <p:ext uri="{BB962C8B-B14F-4D97-AF65-F5344CB8AC3E}">
        <p14:creationId xmlns:p14="http://schemas.microsoft.com/office/powerpoint/2010/main" val="1690216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wipe(down)">
                                      <p:cBhvr>
                                        <p:cTn id="20" dur="500"/>
                                        <p:tgtEl>
                                          <p:spTgt spid="1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17861" y="435580"/>
            <a:ext cx="175577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5.3 晶体三极管</a:t>
            </a:r>
          </a:p>
        </p:txBody>
      </p:sp>
      <p:sp>
        <p:nvSpPr>
          <p:cNvPr id="97284" name="Rectangle 4"/>
          <p:cNvSpPr>
            <a:spLocks noChangeArrowheads="1"/>
          </p:cNvSpPr>
          <p:nvPr/>
        </p:nvSpPr>
        <p:spPr bwMode="auto">
          <a:xfrm>
            <a:off x="859790" y="772478"/>
            <a:ext cx="4495800" cy="59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i="0" u="none" strike="noStrike" kern="1200" cap="none" spc="0" normalizeH="0" baseline="0" noProof="0">
                <a:ln>
                  <a:noFill/>
                </a:ln>
                <a:solidFill>
                  <a:srgbClr val="FF0000"/>
                </a:solidFill>
                <a:effectLst/>
                <a:uLnTx/>
                <a:uFillTx/>
                <a:latin typeface="+mn-ea"/>
                <a:ea typeface="+mn-ea"/>
                <a:cs typeface="+mn-cs"/>
              </a:rPr>
              <a:t>三极管的参数</a:t>
            </a:r>
          </a:p>
        </p:txBody>
      </p:sp>
      <p:sp>
        <p:nvSpPr>
          <p:cNvPr id="32771" name="Rectangle 5"/>
          <p:cNvSpPr/>
          <p:nvPr/>
        </p:nvSpPr>
        <p:spPr>
          <a:xfrm>
            <a:off x="859790" y="1470025"/>
            <a:ext cx="10569575" cy="953135"/>
          </a:xfrm>
          <a:prstGeom prst="rect">
            <a:avLst/>
          </a:prstGeom>
          <a:noFill/>
          <a:ln w="9525">
            <a:noFill/>
          </a:ln>
        </p:spPr>
        <p:txBody>
          <a:bodyPr wrap="square">
            <a:spAutoFit/>
          </a:bodyPr>
          <a:lstStyle/>
          <a:p>
            <a:pPr eaLnBrk="1" hangingPunct="1"/>
            <a:r>
              <a:rPr lang="zh-CN" altLang="en-US" sz="2800" b="1" dirty="0">
                <a:effectLst/>
                <a:latin typeface="+mn-ea"/>
                <a:cs typeface="+mn-ea"/>
              </a:rPr>
              <a:t>        晶体三极管的主要参数有三类：电流放大系数、极间反向电流和极限参数。</a:t>
            </a:r>
          </a:p>
        </p:txBody>
      </p:sp>
      <p:sp>
        <p:nvSpPr>
          <p:cNvPr id="57350" name="Rectangle 6"/>
          <p:cNvSpPr>
            <a:spLocks noChangeArrowheads="1"/>
          </p:cNvSpPr>
          <p:nvPr/>
        </p:nvSpPr>
        <p:spPr bwMode="auto">
          <a:xfrm>
            <a:off x="859790" y="2423160"/>
            <a:ext cx="1057021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uLnTx/>
                <a:uFillTx/>
                <a:latin typeface="+mn-ea"/>
                <a:cs typeface="+mn-ea"/>
              </a:rPr>
              <a:t>1</a:t>
            </a:r>
            <a:r>
              <a:rPr kumimoji="0" lang="zh-CN" altLang="en-US" sz="2800" b="1" i="0" u="none" strike="noStrike" kern="1200" cap="none" spc="0" normalizeH="0" baseline="0" noProof="0">
                <a:ln>
                  <a:noFill/>
                </a:ln>
                <a:solidFill>
                  <a:srgbClr val="FF0000"/>
                </a:solidFill>
                <a:effectLst/>
                <a:uLnTx/>
                <a:uFillTx/>
                <a:latin typeface="+mn-ea"/>
                <a:cs typeface="+mn-ea"/>
              </a:rPr>
              <a:t>．电流放大系数：表征三极管电流放大能力的参数。</a:t>
            </a:r>
          </a:p>
        </p:txBody>
      </p:sp>
      <p:pic>
        <p:nvPicPr>
          <p:cNvPr id="32773" name="Picture 8" descr="[}NLKWBW(W@~LVM}R11[V)V"/>
          <p:cNvPicPr>
            <a:picLocks noChangeAspect="1"/>
          </p:cNvPicPr>
          <p:nvPr/>
        </p:nvPicPr>
        <p:blipFill>
          <a:blip r:embed="rId4">
            <a:clrChange>
              <a:clrFrom>
                <a:srgbClr val="FFFFFF"/>
              </a:clrFrom>
              <a:clrTo>
                <a:srgbClr val="FFFFFF">
                  <a:alpha val="0"/>
                </a:srgbClr>
              </a:clrTo>
            </a:clrChange>
          </a:blip>
          <a:stretch>
            <a:fillRect/>
          </a:stretch>
        </p:blipFill>
        <p:spPr>
          <a:xfrm>
            <a:off x="3456305" y="2945130"/>
            <a:ext cx="4953000" cy="2024063"/>
          </a:xfrm>
          <a:prstGeom prst="rect">
            <a:avLst/>
          </a:prstGeom>
          <a:noFill/>
          <a:ln w="9525">
            <a:noFill/>
          </a:ln>
        </p:spPr>
      </p:pic>
      <p:sp>
        <p:nvSpPr>
          <p:cNvPr id="32774" name="Rectangle 9"/>
          <p:cNvSpPr/>
          <p:nvPr/>
        </p:nvSpPr>
        <p:spPr>
          <a:xfrm>
            <a:off x="1386840" y="5071110"/>
            <a:ext cx="7418070" cy="521970"/>
          </a:xfrm>
          <a:prstGeom prst="rect">
            <a:avLst/>
          </a:prstGeom>
          <a:noFill/>
          <a:ln w="9525">
            <a:noFill/>
          </a:ln>
        </p:spPr>
        <p:txBody>
          <a:bodyPr wrap="none">
            <a:spAutoFit/>
          </a:bodyPr>
          <a:lstStyle/>
          <a:p>
            <a:pPr eaLnBrk="1" hangingPunct="1"/>
            <a:r>
              <a:rPr lang="zh-CN" altLang="en-US" sz="2800" b="1" dirty="0">
                <a:effectLst/>
                <a:latin typeface="+mn-ea"/>
                <a:cs typeface="+mn-ea"/>
              </a:rPr>
              <a:t>由</a:t>
            </a:r>
            <a:r>
              <a:rPr lang="en-US" altLang="zh-CN" sz="2800" b="1" dirty="0">
                <a:effectLst/>
                <a:latin typeface="+mn-ea"/>
                <a:cs typeface="+mn-ea"/>
              </a:rPr>
              <a:t>α</a:t>
            </a:r>
            <a:r>
              <a:rPr lang="zh-CN" altLang="en-US" sz="2800" b="1" dirty="0">
                <a:effectLst/>
                <a:latin typeface="+mn-ea"/>
                <a:cs typeface="+mn-ea"/>
              </a:rPr>
              <a:t>和</a:t>
            </a:r>
            <a:r>
              <a:rPr lang="en-US" altLang="zh-CN" sz="2800" b="1" dirty="0">
                <a:effectLst/>
                <a:latin typeface="+mn-ea"/>
                <a:cs typeface="+mn-ea"/>
              </a:rPr>
              <a:t>β</a:t>
            </a:r>
            <a:r>
              <a:rPr lang="zh-CN" altLang="en-US" sz="2800" b="1" dirty="0">
                <a:effectLst/>
                <a:latin typeface="+mn-ea"/>
                <a:cs typeface="+mn-ea"/>
              </a:rPr>
              <a:t>的定义及三极管的电流分配关系，可得</a:t>
            </a:r>
          </a:p>
        </p:txBody>
      </p:sp>
      <p:pic>
        <p:nvPicPr>
          <p:cNvPr id="32775" name="Picture 10" descr="STP]7G2SX`GL1]3X3)R_(VW"/>
          <p:cNvPicPr>
            <a:picLocks noChangeAspect="1"/>
          </p:cNvPicPr>
          <p:nvPr/>
        </p:nvPicPr>
        <p:blipFill>
          <a:blip r:embed="rId5">
            <a:clrChange>
              <a:clrFrom>
                <a:srgbClr val="FFFFFF"/>
              </a:clrFrom>
              <a:clrTo>
                <a:srgbClr val="FFFFFF">
                  <a:alpha val="0"/>
                </a:srgbClr>
              </a:clrTo>
            </a:clrChange>
          </a:blip>
          <a:stretch>
            <a:fillRect/>
          </a:stretch>
        </p:blipFill>
        <p:spPr>
          <a:xfrm>
            <a:off x="5116195" y="5593080"/>
            <a:ext cx="1371600" cy="860425"/>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down)">
                                      <p:cBhvr>
                                        <p:cTn id="7" dur="500"/>
                                        <p:tgtEl>
                                          <p:spTgt spid="327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350"/>
                                        </p:tgtEl>
                                        <p:attrNameLst>
                                          <p:attrName>style.visibility</p:attrName>
                                        </p:attrNameLst>
                                      </p:cBhvr>
                                      <p:to>
                                        <p:strVal val="visible"/>
                                      </p:to>
                                    </p:set>
                                    <p:animEffect transition="in" filter="wipe(down)">
                                      <p:cBhvr>
                                        <p:cTn id="10" dur="500"/>
                                        <p:tgtEl>
                                          <p:spTgt spid="57350"/>
                                        </p:tgtEl>
                                      </p:cBhvr>
                                    </p:animEffect>
                                  </p:childTnLst>
                                </p:cTn>
                              </p:par>
                              <p:par>
                                <p:cTn id="11" presetID="22" presetClass="entr" presetSubtype="4" fill="hold" nodeType="withEffect">
                                  <p:stCondLst>
                                    <p:cond delay="0"/>
                                  </p:stCondLst>
                                  <p:childTnLst>
                                    <p:set>
                                      <p:cBhvr>
                                        <p:cTn id="12" dur="1" fill="hold">
                                          <p:stCondLst>
                                            <p:cond delay="0"/>
                                          </p:stCondLst>
                                        </p:cTn>
                                        <p:tgtEl>
                                          <p:spTgt spid="32773"/>
                                        </p:tgtEl>
                                        <p:attrNameLst>
                                          <p:attrName>style.visibility</p:attrName>
                                        </p:attrNameLst>
                                      </p:cBhvr>
                                      <p:to>
                                        <p:strVal val="visible"/>
                                      </p:to>
                                    </p:set>
                                    <p:animEffect transition="in" filter="wipe(down)">
                                      <p:cBhvr>
                                        <p:cTn id="13" dur="500"/>
                                        <p:tgtEl>
                                          <p:spTgt spid="3277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2774"/>
                                        </p:tgtEl>
                                        <p:attrNameLst>
                                          <p:attrName>style.visibility</p:attrName>
                                        </p:attrNameLst>
                                      </p:cBhvr>
                                      <p:to>
                                        <p:strVal val="visible"/>
                                      </p:to>
                                    </p:set>
                                    <p:animEffect transition="in" filter="wipe(down)">
                                      <p:cBhvr>
                                        <p:cTn id="16" dur="500"/>
                                        <p:tgtEl>
                                          <p:spTgt spid="32774"/>
                                        </p:tgtEl>
                                      </p:cBhvr>
                                    </p:animEffect>
                                  </p:childTnLst>
                                </p:cTn>
                              </p:par>
                              <p:par>
                                <p:cTn id="17" presetID="22" presetClass="entr" presetSubtype="4" fill="hold" nodeType="withEffect">
                                  <p:stCondLst>
                                    <p:cond delay="0"/>
                                  </p:stCondLst>
                                  <p:childTnLst>
                                    <p:set>
                                      <p:cBhvr>
                                        <p:cTn id="18" dur="1" fill="hold">
                                          <p:stCondLst>
                                            <p:cond delay="0"/>
                                          </p:stCondLst>
                                        </p:cTn>
                                        <p:tgtEl>
                                          <p:spTgt spid="32775"/>
                                        </p:tgtEl>
                                        <p:attrNameLst>
                                          <p:attrName>style.visibility</p:attrName>
                                        </p:attrNameLst>
                                      </p:cBhvr>
                                      <p:to>
                                        <p:strVal val="visible"/>
                                      </p:to>
                                    </p:set>
                                    <p:animEffect transition="in" filter="wipe(down)">
                                      <p:cBhvr>
                                        <p:cTn id="19"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1" grpId="1"/>
      <p:bldP spid="57350" grpId="0" animBg="1"/>
      <p:bldP spid="57350" grpId="1" animBg="1"/>
      <p:bldP spid="32774" grpId="0"/>
      <p:bldP spid="3277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920EB0-6818-4A8A-BC60-7991BA8E3C51}"/>
              </a:ext>
            </a:extLst>
          </p:cNvPr>
          <p:cNvSpPr txBox="1"/>
          <p:nvPr/>
        </p:nvSpPr>
        <p:spPr>
          <a:xfrm>
            <a:off x="3862856" y="2995367"/>
            <a:ext cx="4466287" cy="646331"/>
          </a:xfrm>
          <a:prstGeom prst="rect">
            <a:avLst/>
          </a:prstGeom>
          <a:noFill/>
        </p:spPr>
        <p:txBody>
          <a:bodyPr wrap="none" rtlCol="0">
            <a:spAutoFit/>
          </a:bodyPr>
          <a:lstStyle/>
          <a:p>
            <a:r>
              <a:rPr lang="zh-CN" altLang="en-US" sz="3600" b="1" dirty="0"/>
              <a:t>第六章 放大电路基础</a:t>
            </a:r>
          </a:p>
        </p:txBody>
      </p:sp>
    </p:spTree>
    <p:extLst>
      <p:ext uri="{BB962C8B-B14F-4D97-AF65-F5344CB8AC3E}">
        <p14:creationId xmlns:p14="http://schemas.microsoft.com/office/powerpoint/2010/main" val="2068787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43673" y="435580"/>
            <a:ext cx="170370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6.1 放大的概念</a:t>
            </a:r>
          </a:p>
        </p:txBody>
      </p:sp>
      <p:sp>
        <p:nvSpPr>
          <p:cNvPr id="3" name="标题 1"/>
          <p:cNvSpPr>
            <a:spLocks noGrp="1"/>
          </p:cNvSpPr>
          <p:nvPr/>
        </p:nvSpPr>
        <p:spPr>
          <a:xfrm>
            <a:off x="1981200" y="928370"/>
            <a:ext cx="8229600" cy="65341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j-cs"/>
              </a:rPr>
              <a:t>电压放大电路的等效电路</a:t>
            </a:r>
          </a:p>
        </p:txBody>
      </p:sp>
      <p:sp>
        <p:nvSpPr>
          <p:cNvPr id="4" name="内容占位符 2"/>
          <p:cNvSpPr>
            <a:spLocks noGrp="1"/>
          </p:cNvSpPr>
          <p:nvPr/>
        </p:nvSpPr>
        <p:spPr>
          <a:xfrm>
            <a:off x="1981200" y="1687195"/>
            <a:ext cx="8229600" cy="15976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cs typeface="+mn-ea"/>
              </a:rPr>
              <a:t>    </a:t>
            </a:r>
            <a:r>
              <a:rPr kumimoji="0" lang="zh-CN" altLang="en-US" sz="2800" b="1" i="0" u="none" strike="noStrike" kern="1200" cap="none" spc="0" normalizeH="0" baseline="0" noProof="0" dirty="0">
                <a:ln>
                  <a:noFill/>
                </a:ln>
                <a:solidFill>
                  <a:schemeClr val="tx1"/>
                </a:solidFill>
                <a:effectLst/>
                <a:uLnTx/>
                <a:uFillTx/>
                <a:latin typeface="+mn-ea"/>
                <a:cs typeface="+mn-ea"/>
              </a:rPr>
              <a:t>不论放大电路内部采用何种复杂的结构与元件，放大电路可以被看做是</a:t>
            </a:r>
            <a:r>
              <a:rPr kumimoji="0" lang="zh-CN" altLang="en-US" sz="2800" b="1" i="0" u="none" strike="noStrike" kern="1200" cap="none" spc="0" normalizeH="0" baseline="0" noProof="0" dirty="0">
                <a:ln>
                  <a:noFill/>
                </a:ln>
                <a:solidFill>
                  <a:srgbClr val="FF0000"/>
                </a:solidFill>
                <a:effectLst/>
                <a:uLnTx/>
                <a:uFillTx/>
                <a:latin typeface="+mn-ea"/>
                <a:cs typeface="+mn-ea"/>
              </a:rPr>
              <a:t>信号源</a:t>
            </a:r>
            <a:r>
              <a:rPr kumimoji="0" lang="zh-CN" altLang="en-US" sz="2800" b="1" i="0" u="none" strike="noStrike" kern="1200" cap="none" spc="0" normalizeH="0" baseline="0" noProof="0" dirty="0">
                <a:ln>
                  <a:noFill/>
                </a:ln>
                <a:solidFill>
                  <a:schemeClr val="tx1"/>
                </a:solidFill>
                <a:effectLst/>
                <a:uLnTx/>
                <a:uFillTx/>
                <a:latin typeface="+mn-ea"/>
                <a:cs typeface="+mn-ea"/>
              </a:rPr>
              <a:t>和</a:t>
            </a:r>
            <a:r>
              <a:rPr kumimoji="0" lang="zh-CN" altLang="en-US" sz="2800" b="1" i="0" u="none" strike="noStrike" kern="1200" cap="none" spc="0" normalizeH="0" baseline="0" noProof="0" dirty="0">
                <a:ln>
                  <a:noFill/>
                </a:ln>
                <a:solidFill>
                  <a:srgbClr val="FF0000"/>
                </a:solidFill>
                <a:effectLst/>
                <a:uLnTx/>
                <a:uFillTx/>
                <a:latin typeface="+mn-ea"/>
                <a:cs typeface="+mn-ea"/>
              </a:rPr>
              <a:t>负载</a:t>
            </a:r>
            <a:r>
              <a:rPr kumimoji="0" lang="zh-CN" altLang="en-US" sz="2800" b="1" i="0" u="none" strike="noStrike" kern="1200" cap="none" spc="0" normalizeH="0" baseline="0" noProof="0" dirty="0">
                <a:ln>
                  <a:noFill/>
                </a:ln>
                <a:solidFill>
                  <a:schemeClr val="tx1"/>
                </a:solidFill>
                <a:effectLst/>
                <a:uLnTx/>
                <a:uFillTx/>
                <a:latin typeface="+mn-ea"/>
                <a:cs typeface="+mn-ea"/>
              </a:rPr>
              <a:t>之间的接口。电压放大电路的等效电路如图</a:t>
            </a:r>
            <a:r>
              <a:rPr kumimoji="0" lang="en-US" altLang="en-US" sz="2800" b="1" i="0" u="none" strike="noStrike" kern="1200" cap="none" spc="0" normalizeH="0" baseline="0" noProof="0" dirty="0">
                <a:ln>
                  <a:noFill/>
                </a:ln>
                <a:solidFill>
                  <a:schemeClr val="tx1"/>
                </a:solidFill>
                <a:effectLst/>
                <a:uLnTx/>
                <a:uFillTx/>
                <a:latin typeface="+mn-ea"/>
                <a:cs typeface="+mn-ea"/>
              </a:rPr>
              <a:t>6.2</a:t>
            </a:r>
            <a:r>
              <a:rPr kumimoji="0" lang="zh-CN" altLang="en-US" sz="2800" b="1" i="0" u="none" strike="noStrike" kern="1200" cap="none" spc="0" normalizeH="0" baseline="0" noProof="0" dirty="0">
                <a:ln>
                  <a:noFill/>
                </a:ln>
                <a:solidFill>
                  <a:schemeClr val="tx1"/>
                </a:solidFill>
                <a:effectLst/>
                <a:uLnTx/>
                <a:uFillTx/>
                <a:latin typeface="+mn-ea"/>
                <a:cs typeface="+mn-ea"/>
              </a:rPr>
              <a:t>所示。</a:t>
            </a:r>
          </a:p>
        </p:txBody>
      </p:sp>
      <p:pic>
        <p:nvPicPr>
          <p:cNvPr id="41989" name="Picture 1" descr="0602"/>
          <p:cNvPicPr>
            <a:picLocks noChangeAspect="1"/>
          </p:cNvPicPr>
          <p:nvPr/>
        </p:nvPicPr>
        <p:blipFill>
          <a:blip r:embed="rId4"/>
          <a:stretch>
            <a:fillRect/>
          </a:stretch>
        </p:blipFill>
        <p:spPr>
          <a:xfrm>
            <a:off x="2517775" y="3429635"/>
            <a:ext cx="7156450" cy="2362200"/>
          </a:xfrm>
          <a:prstGeom prst="rect">
            <a:avLst/>
          </a:prstGeom>
          <a:noFill/>
          <a:ln w="9525">
            <a:noFill/>
          </a:ln>
        </p:spPr>
      </p:pic>
      <p:sp>
        <p:nvSpPr>
          <p:cNvPr id="126979" name="Rectangle 3"/>
          <p:cNvSpPr>
            <a:spLocks noChangeArrowheads="1"/>
          </p:cNvSpPr>
          <p:nvPr/>
        </p:nvSpPr>
        <p:spPr bwMode="auto">
          <a:xfrm>
            <a:off x="3162300" y="5967572"/>
            <a:ext cx="5867400" cy="56515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altLang="zh-CN" sz="2800" b="1" i="0" u="none" strike="noStrike" kern="1200" cap="none" spc="0" normalizeH="0" baseline="0" noProof="0" dirty="0">
                <a:ln>
                  <a:noFill/>
                </a:ln>
                <a:solidFill>
                  <a:schemeClr val="tx1"/>
                </a:solidFill>
                <a:effectLst/>
                <a:uLnTx/>
                <a:uFillTx/>
                <a:latin typeface="+mn-ea"/>
                <a:cs typeface="+mn-ea"/>
              </a:rPr>
              <a:t>6.2  </a:t>
            </a:r>
            <a:r>
              <a:rPr kumimoji="0" lang="zh-CN" altLang="en-US" sz="2800" b="1" i="0" u="none" strike="noStrike" kern="1200" cap="none" spc="0" normalizeH="0" baseline="0" noProof="0" dirty="0">
                <a:ln>
                  <a:noFill/>
                </a:ln>
                <a:solidFill>
                  <a:schemeClr val="tx1"/>
                </a:solidFill>
                <a:effectLst/>
                <a:uLnTx/>
                <a:uFillTx/>
                <a:latin typeface="+mn-ea"/>
                <a:cs typeface="+mn-ea"/>
              </a:rPr>
              <a:t>电压放大电路等效模型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strips(downLeft)">
                                      <p:cBhvr>
                                        <p:cTn id="12" dur="500"/>
                                        <p:tgtEl>
                                          <p:spTgt spid="4198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26979"/>
                                        </p:tgtEl>
                                        <p:attrNameLst>
                                          <p:attrName>style.visibility</p:attrName>
                                        </p:attrNameLst>
                                      </p:cBhvr>
                                      <p:to>
                                        <p:strVal val="visible"/>
                                      </p:to>
                                    </p:set>
                                    <p:animEffect transition="in" filter="strips(downLeft)">
                                      <p:cBhvr>
                                        <p:cTn id="15"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26979" grpId="0" animBg="1"/>
      <p:bldP spid="126979"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43673" y="435580"/>
            <a:ext cx="170370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6.1 放大的概念</a:t>
            </a:r>
          </a:p>
        </p:txBody>
      </p:sp>
      <p:graphicFrame>
        <p:nvGraphicFramePr>
          <p:cNvPr id="139280" name="Object 16"/>
          <p:cNvGraphicFramePr/>
          <p:nvPr/>
        </p:nvGraphicFramePr>
        <p:xfrm>
          <a:off x="5888990" y="1360805"/>
          <a:ext cx="1231900" cy="990600"/>
        </p:xfrm>
        <a:graphic>
          <a:graphicData uri="http://schemas.openxmlformats.org/presentationml/2006/ole">
            <mc:AlternateContent xmlns:mc="http://schemas.openxmlformats.org/markup-compatibility/2006">
              <mc:Choice xmlns:v="urn:schemas-microsoft-com:vml" Requires="v">
                <p:oleObj spid="_x0000_s74770" r:id="rId5" imgW="482600" imgH="393700" progId="Equation.DSMT4">
                  <p:embed/>
                </p:oleObj>
              </mc:Choice>
              <mc:Fallback>
                <p:oleObj r:id="rId5" imgW="482600" imgH="393700" progId="Equation.DSMT4">
                  <p:embed/>
                  <p:pic>
                    <p:nvPicPr>
                      <p:cNvPr id="139280" name="Object 16"/>
                      <p:cNvPicPr/>
                      <p:nvPr/>
                    </p:nvPicPr>
                    <p:blipFill>
                      <a:blip r:embed="rId6"/>
                      <a:stretch>
                        <a:fillRect/>
                      </a:stretch>
                    </p:blipFill>
                    <p:spPr>
                      <a:xfrm>
                        <a:off x="5888990" y="1360805"/>
                        <a:ext cx="1231900" cy="990600"/>
                      </a:xfrm>
                      <a:prstGeom prst="rect">
                        <a:avLst/>
                      </a:prstGeom>
                      <a:noFill/>
                      <a:ln w="38100">
                        <a:noFill/>
                        <a:miter/>
                      </a:ln>
                    </p:spPr>
                  </p:pic>
                </p:oleObj>
              </mc:Fallback>
            </mc:AlternateContent>
          </a:graphicData>
        </a:graphic>
      </p:graphicFrame>
      <p:graphicFrame>
        <p:nvGraphicFramePr>
          <p:cNvPr id="139279" name="Object 15"/>
          <p:cNvGraphicFramePr/>
          <p:nvPr/>
        </p:nvGraphicFramePr>
        <p:xfrm>
          <a:off x="5965190" y="2300605"/>
          <a:ext cx="1066800" cy="889000"/>
        </p:xfrm>
        <a:graphic>
          <a:graphicData uri="http://schemas.openxmlformats.org/presentationml/2006/ole">
            <mc:AlternateContent xmlns:mc="http://schemas.openxmlformats.org/markup-compatibility/2006">
              <mc:Choice xmlns:v="urn:schemas-microsoft-com:vml" Requires="v">
                <p:oleObj spid="_x0000_s74771" r:id="rId7" imgW="457200" imgH="381000" progId="Equation.DSMT4">
                  <p:embed/>
                </p:oleObj>
              </mc:Choice>
              <mc:Fallback>
                <p:oleObj r:id="rId7" imgW="457200" imgH="381000" progId="Equation.DSMT4">
                  <p:embed/>
                  <p:pic>
                    <p:nvPicPr>
                      <p:cNvPr id="139279" name="Object 15"/>
                      <p:cNvPicPr/>
                      <p:nvPr/>
                    </p:nvPicPr>
                    <p:blipFill>
                      <a:blip r:embed="rId8"/>
                      <a:stretch>
                        <a:fillRect/>
                      </a:stretch>
                    </p:blipFill>
                    <p:spPr>
                      <a:xfrm>
                        <a:off x="5965190" y="2300605"/>
                        <a:ext cx="1066800" cy="889000"/>
                      </a:xfrm>
                      <a:prstGeom prst="rect">
                        <a:avLst/>
                      </a:prstGeom>
                      <a:noFill/>
                      <a:ln w="38100">
                        <a:noFill/>
                        <a:miter/>
                      </a:ln>
                    </p:spPr>
                  </p:pic>
                </p:oleObj>
              </mc:Fallback>
            </mc:AlternateContent>
          </a:graphicData>
        </a:graphic>
      </p:graphicFrame>
      <p:sp>
        <p:nvSpPr>
          <p:cNvPr id="139283" name="Rectangle 19"/>
          <p:cNvSpPr>
            <a:spLocks noChangeArrowheads="1"/>
          </p:cNvSpPr>
          <p:nvPr/>
        </p:nvSpPr>
        <p:spPr bwMode="auto">
          <a:xfrm>
            <a:off x="935990" y="838518"/>
            <a:ext cx="7772400" cy="521970"/>
          </a:xfrm>
          <a:prstGeom prst="rect">
            <a:avLst/>
          </a:prstGeom>
          <a:noFill/>
          <a:ln w="9525">
            <a:noFill/>
            <a:miter lim="800000"/>
          </a:ln>
          <a:effectLst/>
        </p:spPr>
        <p:txBody>
          <a:bodyPr anchor="ctr">
            <a:spAutoFit/>
          </a:bodyPr>
          <a:lstStyle/>
          <a:p>
            <a:pPr marL="0" marR="0" lvl="0" indent="25908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mn-ea"/>
                <a:cs typeface="+mn-ea"/>
              </a:rPr>
              <a:t>1</a:t>
            </a:r>
            <a:r>
              <a:rPr kumimoji="0" lang="zh-CN" altLang="en-US" sz="2800" b="1" i="0" u="none" strike="noStrike" kern="1200" cap="none" spc="0" normalizeH="0" baseline="0" noProof="0" dirty="0">
                <a:ln>
                  <a:noFill/>
                </a:ln>
                <a:solidFill>
                  <a:srgbClr val="FF0000"/>
                </a:solidFill>
                <a:effectLst/>
                <a:uLnTx/>
                <a:uFillTx/>
                <a:latin typeface="+mn-ea"/>
                <a:cs typeface="+mn-ea"/>
              </a:rPr>
              <a:t>．放大倍数与输入、输出电阻输出电压</a:t>
            </a:r>
          </a:p>
        </p:txBody>
      </p:sp>
      <p:sp>
        <p:nvSpPr>
          <p:cNvPr id="139286" name="Rectangle 22"/>
          <p:cNvSpPr>
            <a:spLocks noChangeArrowheads="1"/>
          </p:cNvSpPr>
          <p:nvPr/>
        </p:nvSpPr>
        <p:spPr bwMode="auto">
          <a:xfrm>
            <a:off x="1774190" y="2427605"/>
            <a:ext cx="3430588" cy="954088"/>
          </a:xfrm>
          <a:prstGeom prst="rect">
            <a:avLst/>
          </a:prstGeom>
          <a:noFill/>
          <a:ln w="9525">
            <a:noFill/>
            <a:miter lim="800000"/>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放大电路的</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功率增益</a:t>
            </a:r>
          </a:p>
          <a:p>
            <a:pPr marL="0" marR="0" lvl="0" indent="25400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endParaRPr>
          </a:p>
        </p:txBody>
      </p:sp>
      <p:sp>
        <p:nvSpPr>
          <p:cNvPr id="139287" name="Rectangle 23"/>
          <p:cNvSpPr>
            <a:spLocks noChangeArrowheads="1"/>
          </p:cNvSpPr>
          <p:nvPr/>
        </p:nvSpPr>
        <p:spPr bwMode="auto">
          <a:xfrm>
            <a:off x="1774190" y="3399155"/>
            <a:ext cx="4151313" cy="523875"/>
          </a:xfrm>
          <a:prstGeom prst="rect">
            <a:avLst/>
          </a:prstGeom>
          <a:noFill/>
          <a:ln w="9525">
            <a:noFill/>
            <a:miter lim="800000"/>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放大电路的</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电流放大倍数</a:t>
            </a:r>
          </a:p>
        </p:txBody>
      </p:sp>
      <p:sp>
        <p:nvSpPr>
          <p:cNvPr id="139291" name="Rectangle 27"/>
          <p:cNvSpPr>
            <a:spLocks noChangeArrowheads="1"/>
          </p:cNvSpPr>
          <p:nvPr/>
        </p:nvSpPr>
        <p:spPr bwMode="auto">
          <a:xfrm>
            <a:off x="1850390" y="4332605"/>
            <a:ext cx="3790950" cy="523875"/>
          </a:xfrm>
          <a:prstGeom prst="rect">
            <a:avLst/>
          </a:prstGeom>
          <a:noFill/>
          <a:ln w="9525">
            <a:noFill/>
            <a:miter lim="800000"/>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电压对电流的放大倍数</a:t>
            </a:r>
          </a:p>
        </p:txBody>
      </p:sp>
      <p:sp>
        <p:nvSpPr>
          <p:cNvPr id="139296" name="Rectangle 32"/>
          <p:cNvSpPr>
            <a:spLocks noChangeArrowheads="1"/>
          </p:cNvSpPr>
          <p:nvPr/>
        </p:nvSpPr>
        <p:spPr bwMode="auto">
          <a:xfrm>
            <a:off x="1774190" y="6009005"/>
            <a:ext cx="3790950" cy="523875"/>
          </a:xfrm>
          <a:prstGeom prst="rect">
            <a:avLst/>
          </a:prstGeom>
          <a:noFill/>
          <a:ln w="9525">
            <a:noFill/>
            <a:miter lim="800000"/>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电流对电压的放大倍数</a:t>
            </a:r>
          </a:p>
        </p:txBody>
      </p:sp>
      <p:grpSp>
        <p:nvGrpSpPr>
          <p:cNvPr id="2" name="组合 41"/>
          <p:cNvGrpSpPr/>
          <p:nvPr/>
        </p:nvGrpSpPr>
        <p:grpSpPr>
          <a:xfrm>
            <a:off x="5696903" y="5780405"/>
            <a:ext cx="1577975" cy="1066800"/>
            <a:chOff x="2314574" y="4644378"/>
            <a:chExt cx="387512" cy="390525"/>
          </a:xfrm>
        </p:grpSpPr>
        <p:graphicFrame>
          <p:nvGraphicFramePr>
            <p:cNvPr id="1032" name="Object 2"/>
            <p:cNvGraphicFramePr/>
            <p:nvPr/>
          </p:nvGraphicFramePr>
          <p:xfrm>
            <a:off x="2314574" y="4724400"/>
            <a:ext cx="161925" cy="228600"/>
          </p:xfrm>
          <a:graphic>
            <a:graphicData uri="http://schemas.openxmlformats.org/presentationml/2006/ole">
              <mc:AlternateContent xmlns:mc="http://schemas.openxmlformats.org/markup-compatibility/2006">
                <mc:Choice xmlns:v="urn:schemas-microsoft-com:vml" Requires="v">
                  <p:oleObj spid="_x0000_s74772" r:id="rId9" imgW="165100" imgH="228600" progId="Equation.DSMT4">
                    <p:embed/>
                  </p:oleObj>
                </mc:Choice>
                <mc:Fallback>
                  <p:oleObj r:id="rId9" imgW="165100" imgH="228600" progId="Equation.DSMT4">
                    <p:embed/>
                    <p:pic>
                      <p:nvPicPr>
                        <p:cNvPr id="1032" name="Object 2"/>
                        <p:cNvPicPr/>
                        <p:nvPr/>
                      </p:nvPicPr>
                      <p:blipFill>
                        <a:blip r:embed="rId10"/>
                        <a:stretch>
                          <a:fillRect/>
                        </a:stretch>
                      </p:blipFill>
                      <p:spPr>
                        <a:xfrm>
                          <a:off x="2314574" y="4724400"/>
                          <a:ext cx="161925" cy="228600"/>
                        </a:xfrm>
                        <a:prstGeom prst="rect">
                          <a:avLst/>
                        </a:prstGeom>
                        <a:noFill/>
                        <a:ln w="38100">
                          <a:noFill/>
                          <a:miter/>
                        </a:ln>
                      </p:spPr>
                    </p:pic>
                  </p:oleObj>
                </mc:Fallback>
              </mc:AlternateContent>
            </a:graphicData>
          </a:graphic>
        </p:graphicFrame>
        <p:graphicFrame>
          <p:nvGraphicFramePr>
            <p:cNvPr id="1033" name="Object 1"/>
            <p:cNvGraphicFramePr/>
            <p:nvPr/>
          </p:nvGraphicFramePr>
          <p:xfrm>
            <a:off x="2511586" y="4644378"/>
            <a:ext cx="190500" cy="390525"/>
          </p:xfrm>
          <a:graphic>
            <a:graphicData uri="http://schemas.openxmlformats.org/presentationml/2006/ole">
              <mc:AlternateContent xmlns:mc="http://schemas.openxmlformats.org/markup-compatibility/2006">
                <mc:Choice xmlns:v="urn:schemas-microsoft-com:vml" Requires="v">
                  <p:oleObj spid="_x0000_s74773" r:id="rId11" imgW="190500" imgH="393700" progId="Equation.DSMT4">
                    <p:embed/>
                  </p:oleObj>
                </mc:Choice>
                <mc:Fallback>
                  <p:oleObj r:id="rId11" imgW="190500" imgH="393700" progId="Equation.DSMT4">
                    <p:embed/>
                    <p:pic>
                      <p:nvPicPr>
                        <p:cNvPr id="1033" name="Object 1"/>
                        <p:cNvPicPr/>
                        <p:nvPr/>
                      </p:nvPicPr>
                      <p:blipFill>
                        <a:blip r:embed="rId12"/>
                        <a:stretch>
                          <a:fillRect/>
                        </a:stretch>
                      </p:blipFill>
                      <p:spPr>
                        <a:xfrm>
                          <a:off x="2511586" y="4644378"/>
                          <a:ext cx="190500" cy="390525"/>
                        </a:xfrm>
                        <a:prstGeom prst="rect">
                          <a:avLst/>
                        </a:prstGeom>
                        <a:noFill/>
                        <a:ln w="38100">
                          <a:noFill/>
                          <a:miter/>
                        </a:ln>
                      </p:spPr>
                    </p:pic>
                  </p:oleObj>
                </mc:Fallback>
              </mc:AlternateContent>
            </a:graphicData>
          </a:graphic>
        </p:graphicFrame>
        <p:sp>
          <p:nvSpPr>
            <p:cNvPr id="39" name="矩形 38"/>
            <p:cNvSpPr/>
            <p:nvPr/>
          </p:nvSpPr>
          <p:spPr>
            <a:xfrm>
              <a:off x="2438547" y="4724575"/>
              <a:ext cx="149703" cy="274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latin typeface="+mn-ea"/>
                  <a:cs typeface="Times New Roman" panose="02020603050405020304" pitchFamily="18" charset="0"/>
                </a:rPr>
                <a:t>=</a:t>
              </a:r>
            </a:p>
          </p:txBody>
        </p:sp>
      </p:grpSp>
      <p:grpSp>
        <p:nvGrpSpPr>
          <p:cNvPr id="5" name="组合 47"/>
          <p:cNvGrpSpPr/>
          <p:nvPr/>
        </p:nvGrpSpPr>
        <p:grpSpPr>
          <a:xfrm>
            <a:off x="5736590" y="4180205"/>
            <a:ext cx="1617663" cy="990600"/>
            <a:chOff x="1893767" y="3233737"/>
            <a:chExt cx="454521" cy="390525"/>
          </a:xfrm>
        </p:grpSpPr>
        <p:grpSp>
          <p:nvGrpSpPr>
            <p:cNvPr id="1052" name="组合 40"/>
            <p:cNvGrpSpPr/>
            <p:nvPr/>
          </p:nvGrpSpPr>
          <p:grpSpPr>
            <a:xfrm>
              <a:off x="1905000" y="3233737"/>
              <a:ext cx="443288" cy="390525"/>
              <a:chOff x="1905000" y="3233737"/>
              <a:chExt cx="443288" cy="390525"/>
            </a:xfrm>
          </p:grpSpPr>
          <p:graphicFrame>
            <p:nvGraphicFramePr>
              <p:cNvPr id="1030" name="Object 7"/>
              <p:cNvGraphicFramePr/>
              <p:nvPr/>
            </p:nvGraphicFramePr>
            <p:xfrm>
              <a:off x="1905000" y="3319462"/>
              <a:ext cx="152400" cy="219075"/>
            </p:xfrm>
            <a:graphic>
              <a:graphicData uri="http://schemas.openxmlformats.org/presentationml/2006/ole">
                <mc:AlternateContent xmlns:mc="http://schemas.openxmlformats.org/markup-compatibility/2006">
                  <mc:Choice xmlns:v="urn:schemas-microsoft-com:vml" Requires="v">
                    <p:oleObj spid="_x0000_s74774" r:id="rId13" imgW="152400" imgH="215900" progId="Equation.DSMT4">
                      <p:embed/>
                    </p:oleObj>
                  </mc:Choice>
                  <mc:Fallback>
                    <p:oleObj r:id="rId13" imgW="152400" imgH="215900" progId="Equation.DSMT4">
                      <p:embed/>
                      <p:pic>
                        <p:nvPicPr>
                          <p:cNvPr id="1030" name="Object 7"/>
                          <p:cNvPicPr/>
                          <p:nvPr/>
                        </p:nvPicPr>
                        <p:blipFill>
                          <a:blip r:embed="rId14"/>
                          <a:stretch>
                            <a:fillRect/>
                          </a:stretch>
                        </p:blipFill>
                        <p:spPr>
                          <a:xfrm>
                            <a:off x="1905000" y="3319462"/>
                            <a:ext cx="152400" cy="219075"/>
                          </a:xfrm>
                          <a:prstGeom prst="rect">
                            <a:avLst/>
                          </a:prstGeom>
                          <a:noFill/>
                          <a:ln w="38100">
                            <a:noFill/>
                            <a:miter/>
                          </a:ln>
                        </p:spPr>
                      </p:pic>
                    </p:oleObj>
                  </mc:Fallback>
                </mc:AlternateContent>
              </a:graphicData>
            </a:graphic>
          </p:graphicFrame>
          <p:graphicFrame>
            <p:nvGraphicFramePr>
              <p:cNvPr id="1031" name="Object 6"/>
              <p:cNvGraphicFramePr/>
              <p:nvPr/>
            </p:nvGraphicFramePr>
            <p:xfrm>
              <a:off x="2129213" y="3233737"/>
              <a:ext cx="219075" cy="390525"/>
            </p:xfrm>
            <a:graphic>
              <a:graphicData uri="http://schemas.openxmlformats.org/presentationml/2006/ole">
                <mc:AlternateContent xmlns:mc="http://schemas.openxmlformats.org/markup-compatibility/2006">
                  <mc:Choice xmlns:v="urn:schemas-microsoft-com:vml" Requires="v">
                    <p:oleObj spid="_x0000_s74775" r:id="rId15" imgW="215900" imgH="393065" progId="Equation.DSMT4">
                      <p:embed/>
                    </p:oleObj>
                  </mc:Choice>
                  <mc:Fallback>
                    <p:oleObj r:id="rId15" imgW="215900" imgH="393065" progId="Equation.DSMT4">
                      <p:embed/>
                      <p:pic>
                        <p:nvPicPr>
                          <p:cNvPr id="1031" name="Object 6"/>
                          <p:cNvPicPr/>
                          <p:nvPr/>
                        </p:nvPicPr>
                        <p:blipFill>
                          <a:blip r:embed="rId16"/>
                          <a:stretch>
                            <a:fillRect/>
                          </a:stretch>
                        </p:blipFill>
                        <p:spPr>
                          <a:xfrm>
                            <a:off x="2129213" y="3233737"/>
                            <a:ext cx="219075" cy="390525"/>
                          </a:xfrm>
                          <a:prstGeom prst="rect">
                            <a:avLst/>
                          </a:prstGeom>
                          <a:noFill/>
                          <a:ln w="38100">
                            <a:noFill/>
                            <a:miter/>
                          </a:ln>
                        </p:spPr>
                      </p:pic>
                    </p:oleObj>
                  </mc:Fallback>
                </mc:AlternateContent>
              </a:graphicData>
            </a:graphic>
          </p:graphicFrame>
        </p:grpSp>
        <p:sp>
          <p:nvSpPr>
            <p:cNvPr id="40" name="矩形 39"/>
            <p:cNvSpPr/>
            <p:nvPr/>
          </p:nvSpPr>
          <p:spPr>
            <a:xfrm>
              <a:off x="1893767" y="3308838"/>
              <a:ext cx="248448" cy="274745"/>
            </a:xfrm>
            <a:prstGeom prst="rect">
              <a:avLst/>
            </a:prstGeom>
          </p:spPr>
          <p:txBody>
            <a:bodyPr wrap="none">
              <a:spAutoFit/>
            </a:bodyPr>
            <a:lstStyle/>
            <a:p>
              <a:pPr indent="254000" algn="r" eaLnBrk="0" hangingPunct="0"/>
              <a:r>
                <a:rPr lang="en-US" altLang="zh-CN" sz="2800" b="1" dirty="0">
                  <a:solidFill>
                    <a:srgbClr val="000000"/>
                  </a:solidFill>
                  <a:effectLst/>
                  <a:latin typeface="+mn-ea"/>
                  <a:cs typeface="Times New Roman" panose="02020603050405020304" pitchFamily="18" charset="0"/>
                </a:rPr>
                <a:t>=</a:t>
              </a:r>
            </a:p>
          </p:txBody>
        </p:sp>
      </p:grpSp>
      <p:grpSp>
        <p:nvGrpSpPr>
          <p:cNvPr id="6" name="组合 43"/>
          <p:cNvGrpSpPr/>
          <p:nvPr/>
        </p:nvGrpSpPr>
        <p:grpSpPr>
          <a:xfrm>
            <a:off x="5844540" y="3207068"/>
            <a:ext cx="1492250" cy="973137"/>
            <a:chOff x="3733800" y="2286000"/>
            <a:chExt cx="485775" cy="390525"/>
          </a:xfrm>
        </p:grpSpPr>
        <p:graphicFrame>
          <p:nvGraphicFramePr>
            <p:cNvPr id="1028" name="Object 12"/>
            <p:cNvGraphicFramePr/>
            <p:nvPr/>
          </p:nvGraphicFramePr>
          <p:xfrm>
            <a:off x="3733800" y="2362200"/>
            <a:ext cx="152400" cy="219075"/>
          </p:xfrm>
          <a:graphic>
            <a:graphicData uri="http://schemas.openxmlformats.org/presentationml/2006/ole">
              <mc:AlternateContent xmlns:mc="http://schemas.openxmlformats.org/markup-compatibility/2006">
                <mc:Choice xmlns:v="urn:schemas-microsoft-com:vml" Requires="v">
                  <p:oleObj spid="_x0000_s74776" r:id="rId17" imgW="152400" imgH="215900" progId="Equation.DSMT4">
                    <p:embed/>
                  </p:oleObj>
                </mc:Choice>
                <mc:Fallback>
                  <p:oleObj r:id="rId17" imgW="152400" imgH="215900" progId="Equation.DSMT4">
                    <p:embed/>
                    <p:pic>
                      <p:nvPicPr>
                        <p:cNvPr id="1028" name="Object 12"/>
                        <p:cNvPicPr/>
                        <p:nvPr/>
                      </p:nvPicPr>
                      <p:blipFill>
                        <a:blip r:embed="rId18"/>
                        <a:stretch>
                          <a:fillRect/>
                        </a:stretch>
                      </p:blipFill>
                      <p:spPr>
                        <a:xfrm>
                          <a:off x="3733800" y="2362200"/>
                          <a:ext cx="152400" cy="219075"/>
                        </a:xfrm>
                        <a:prstGeom prst="rect">
                          <a:avLst/>
                        </a:prstGeom>
                        <a:noFill/>
                        <a:ln w="38100">
                          <a:noFill/>
                          <a:miter/>
                        </a:ln>
                      </p:spPr>
                    </p:pic>
                  </p:oleObj>
                </mc:Fallback>
              </mc:AlternateContent>
            </a:graphicData>
          </a:graphic>
        </p:graphicFrame>
        <p:graphicFrame>
          <p:nvGraphicFramePr>
            <p:cNvPr id="1029" name="Object 11"/>
            <p:cNvGraphicFramePr/>
            <p:nvPr/>
          </p:nvGraphicFramePr>
          <p:xfrm>
            <a:off x="4038600" y="2286000"/>
            <a:ext cx="180975" cy="390525"/>
          </p:xfrm>
          <a:graphic>
            <a:graphicData uri="http://schemas.openxmlformats.org/presentationml/2006/ole">
              <mc:AlternateContent xmlns:mc="http://schemas.openxmlformats.org/markup-compatibility/2006">
                <mc:Choice xmlns:v="urn:schemas-microsoft-com:vml" Requires="v">
                  <p:oleObj spid="_x0000_s74777" r:id="rId19" imgW="177800" imgH="393065" progId="Equation.DSMT4">
                    <p:embed/>
                  </p:oleObj>
                </mc:Choice>
                <mc:Fallback>
                  <p:oleObj r:id="rId19" imgW="177800" imgH="393065" progId="Equation.DSMT4">
                    <p:embed/>
                    <p:pic>
                      <p:nvPicPr>
                        <p:cNvPr id="1029" name="Object 11"/>
                        <p:cNvPicPr/>
                        <p:nvPr/>
                      </p:nvPicPr>
                      <p:blipFill>
                        <a:blip r:embed="rId20"/>
                        <a:stretch>
                          <a:fillRect/>
                        </a:stretch>
                      </p:blipFill>
                      <p:spPr>
                        <a:xfrm>
                          <a:off x="4038600" y="2286000"/>
                          <a:ext cx="180975" cy="390525"/>
                        </a:xfrm>
                        <a:prstGeom prst="rect">
                          <a:avLst/>
                        </a:prstGeom>
                        <a:noFill/>
                        <a:ln w="38100">
                          <a:noFill/>
                          <a:miter/>
                        </a:ln>
                      </p:spPr>
                    </p:pic>
                  </p:oleObj>
                </mc:Fallback>
              </mc:AlternateContent>
            </a:graphicData>
          </a:graphic>
        </p:graphicFrame>
        <p:sp>
          <p:nvSpPr>
            <p:cNvPr id="43" name="矩形 42"/>
            <p:cNvSpPr/>
            <p:nvPr/>
          </p:nvSpPr>
          <p:spPr>
            <a:xfrm>
              <a:off x="3779277" y="2347159"/>
              <a:ext cx="248572" cy="274578"/>
            </a:xfrm>
            <a:prstGeom prst="rect">
              <a:avLst/>
            </a:prstGeom>
          </p:spPr>
          <p:txBody>
            <a:bodyPr wrap="none">
              <a:spAutoFit/>
            </a:bodyPr>
            <a:lstStyle/>
            <a:p>
              <a:pPr indent="254000" algn="r" eaLnBrk="0" hangingPunct="0"/>
              <a:r>
                <a:rPr lang="en-US" altLang="zh-CN" sz="2800" b="1" dirty="0">
                  <a:solidFill>
                    <a:srgbClr val="000000"/>
                  </a:solidFill>
                  <a:effectLst/>
                  <a:latin typeface="+mn-ea"/>
                  <a:cs typeface="Times New Roman" panose="02020603050405020304" pitchFamily="18" charset="0"/>
                </a:rPr>
                <a:t>=</a:t>
              </a:r>
            </a:p>
          </p:txBody>
        </p:sp>
      </p:grpSp>
      <p:sp>
        <p:nvSpPr>
          <p:cNvPr id="45" name="AutoShape 53"/>
          <p:cNvSpPr>
            <a:spLocks noChangeArrowheads="1"/>
          </p:cNvSpPr>
          <p:nvPr/>
        </p:nvSpPr>
        <p:spPr bwMode="auto">
          <a:xfrm>
            <a:off x="7189470" y="4789805"/>
            <a:ext cx="3424555" cy="1370965"/>
          </a:xfrm>
          <a:prstGeom prst="wedgeRoundRectCallout">
            <a:avLst>
              <a:gd name="adj1" fmla="val -42749"/>
              <a:gd name="adj2" fmla="val -58337"/>
              <a:gd name="adj3" fmla="val 16667"/>
            </a:avLst>
          </a:prstGeom>
          <a:solidFill>
            <a:schemeClr val="accent1">
              <a:lumMod val="20000"/>
              <a:lumOff val="80000"/>
            </a:schemeClr>
          </a:solidFill>
          <a:ln w="38100">
            <a:solidFill>
              <a:srgbClr val="2B8156"/>
            </a:solidFill>
            <a:miter lim="800000"/>
            <a:headEnd type="none" w="sm" len="sm"/>
            <a:tailEnd type="none" w="sm" len="sm"/>
          </a:ln>
          <a:effec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因其量纲为电阻，有些文献也称为</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互阻放大倍数</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a:t>
            </a:r>
          </a:p>
        </p:txBody>
      </p:sp>
      <p:sp>
        <p:nvSpPr>
          <p:cNvPr id="46" name="AutoShape 33"/>
          <p:cNvSpPr>
            <a:spLocks noChangeArrowheads="1"/>
          </p:cNvSpPr>
          <p:nvPr/>
        </p:nvSpPr>
        <p:spPr bwMode="auto">
          <a:xfrm>
            <a:off x="7793990" y="1894205"/>
            <a:ext cx="1214755" cy="532765"/>
          </a:xfrm>
          <a:prstGeom prst="wedgeRoundRectCallout">
            <a:avLst>
              <a:gd name="adj1" fmla="val -107396"/>
              <a:gd name="adj2" fmla="val 61799"/>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800080"/>
                </a:solidFill>
                <a:effectLst/>
                <a:uLnTx/>
                <a:uFillTx/>
                <a:latin typeface="+mn-ea"/>
                <a:cs typeface="Times New Roman" panose="02020603050405020304" pitchFamily="18" charset="0"/>
              </a:rPr>
              <a:t>有效值</a:t>
            </a:r>
          </a:p>
        </p:txBody>
      </p:sp>
      <p:sp>
        <p:nvSpPr>
          <p:cNvPr id="47" name="矩形 46"/>
          <p:cNvSpPr/>
          <p:nvPr/>
        </p:nvSpPr>
        <p:spPr>
          <a:xfrm>
            <a:off x="1774190" y="1513205"/>
            <a:ext cx="3790950"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放大电路</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电压放大倍数</a:t>
            </a:r>
          </a:p>
        </p:txBody>
      </p:sp>
      <p:sp>
        <p:nvSpPr>
          <p:cNvPr id="49" name="矩形 48"/>
          <p:cNvSpPr/>
          <p:nvPr/>
        </p:nvSpPr>
        <p:spPr>
          <a:xfrm>
            <a:off x="8632190" y="2503805"/>
            <a:ext cx="13541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altLang="zh-CN" sz="2800" b="1" i="0" u="none" strike="noStrike" kern="1200" cap="none" spc="0" normalizeH="0" baseline="0" noProof="0" dirty="0">
                <a:ln>
                  <a:noFill/>
                </a:ln>
                <a:solidFill>
                  <a:schemeClr val="tx1"/>
                </a:solidFill>
                <a:effectLst/>
                <a:uLnTx/>
                <a:uFillTx/>
                <a:latin typeface="+mn-ea"/>
                <a:cs typeface="+mn-ea"/>
              </a:rPr>
              <a:t>6.2</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50" name="矩形 49"/>
          <p:cNvSpPr/>
          <p:nvPr/>
        </p:nvSpPr>
        <p:spPr>
          <a:xfrm>
            <a:off x="8708390" y="3429318"/>
            <a:ext cx="13541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altLang="zh-CN" sz="2800" b="1" i="0" u="none" strike="noStrike" kern="1200" cap="none" spc="0" normalizeH="0" baseline="0" noProof="0" dirty="0">
                <a:ln>
                  <a:noFill/>
                </a:ln>
                <a:solidFill>
                  <a:schemeClr val="tx1"/>
                </a:solidFill>
                <a:effectLst/>
                <a:uLnTx/>
                <a:uFillTx/>
                <a:latin typeface="+mn-ea"/>
                <a:cs typeface="+mn-ea"/>
              </a:rPr>
              <a:t>6.3</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51" name="矩形 50"/>
          <p:cNvSpPr/>
          <p:nvPr/>
        </p:nvSpPr>
        <p:spPr>
          <a:xfrm>
            <a:off x="8708390" y="4332605"/>
            <a:ext cx="13541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altLang="zh-CN" sz="2800" b="1" i="0" u="none" strike="noStrike" kern="1200" cap="none" spc="0" normalizeH="0" baseline="0" noProof="0" dirty="0">
                <a:ln>
                  <a:noFill/>
                </a:ln>
                <a:solidFill>
                  <a:schemeClr val="tx1"/>
                </a:solidFill>
                <a:effectLst/>
                <a:uLnTx/>
                <a:uFillTx/>
                <a:latin typeface="+mn-ea"/>
                <a:cs typeface="+mn-ea"/>
              </a:rPr>
              <a:t>6.4</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52" name="矩形 51"/>
          <p:cNvSpPr/>
          <p:nvPr/>
        </p:nvSpPr>
        <p:spPr>
          <a:xfrm>
            <a:off x="8555990" y="6161405"/>
            <a:ext cx="1406525"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6.5</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53" name="矩形 52"/>
          <p:cNvSpPr/>
          <p:nvPr/>
        </p:nvSpPr>
        <p:spPr>
          <a:xfrm>
            <a:off x="8632190" y="1513205"/>
            <a:ext cx="13541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altLang="zh-CN" sz="2800" b="1" i="0" u="none" strike="noStrike" kern="1200" cap="none" spc="0" normalizeH="0" baseline="0" noProof="0" dirty="0">
                <a:ln>
                  <a:noFill/>
                </a:ln>
                <a:solidFill>
                  <a:schemeClr val="tx1"/>
                </a:solidFill>
                <a:effectLst/>
                <a:uLnTx/>
                <a:uFillTx/>
                <a:latin typeface="+mn-ea"/>
                <a:cs typeface="+mn-ea"/>
              </a:rPr>
              <a:t>6.1</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54" name="AutoShape 53"/>
          <p:cNvSpPr>
            <a:spLocks noChangeArrowheads="1"/>
          </p:cNvSpPr>
          <p:nvPr/>
        </p:nvSpPr>
        <p:spPr bwMode="auto">
          <a:xfrm>
            <a:off x="1773873" y="5056505"/>
            <a:ext cx="3424238" cy="838200"/>
          </a:xfrm>
          <a:prstGeom prst="wedgeRoundRectCallout">
            <a:avLst>
              <a:gd name="adj1" fmla="val 65966"/>
              <a:gd name="adj2" fmla="val 62954"/>
              <a:gd name="adj3" fmla="val 16667"/>
            </a:avLst>
          </a:prstGeom>
          <a:solidFill>
            <a:schemeClr val="accent1">
              <a:lumMod val="20000"/>
              <a:lumOff val="80000"/>
            </a:schemeClr>
          </a:solidFill>
          <a:ln w="38100">
            <a:solidFill>
              <a:srgbClr val="2B8156"/>
            </a:solidFill>
            <a:miter lim="800000"/>
            <a:headEnd type="none" w="sm" len="sm"/>
            <a:tailEnd type="none" w="sm" len="sm"/>
          </a:ln>
          <a:effec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也称为</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互导放大倍数</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2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92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92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1" fill="hold"/>
                                        <p:tgtEl>
                                          <p:spTgt spid="45"/>
                                        </p:tgtEl>
                                      </p:cBhvr>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929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4"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p:cTn id="56" dur="1" fill="hold"/>
                                        <p:tgtEl>
                                          <p:spTgt spid="5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6" grpId="0" bldLvl="0" animBg="1"/>
      <p:bldP spid="139287" grpId="0" bldLvl="0" animBg="1"/>
      <p:bldP spid="139291" grpId="0" bldLvl="0" animBg="1"/>
      <p:bldP spid="139296" grpId="0" bldLvl="0" animBg="1"/>
      <p:bldP spid="45" grpId="0" bldLvl="0" animBg="1"/>
      <p:bldP spid="46" grpId="0" bldLvl="0" animBg="1"/>
      <p:bldP spid="47" grpId="0"/>
      <p:bldP spid="49" grpId="0"/>
      <p:bldP spid="50" grpId="0"/>
      <p:bldP spid="51" grpId="0"/>
      <p:bldP spid="52" grpId="0"/>
      <p:bldP spid="53" grpId="0"/>
      <p:bldP spid="54"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43673" y="435580"/>
            <a:ext cx="170370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6.1 放大的概念</a:t>
            </a:r>
          </a:p>
        </p:txBody>
      </p:sp>
      <p:sp>
        <p:nvSpPr>
          <p:cNvPr id="3" name="矩形 2"/>
          <p:cNvSpPr/>
          <p:nvPr/>
        </p:nvSpPr>
        <p:spPr>
          <a:xfrm>
            <a:off x="1768475" y="1415415"/>
            <a:ext cx="160528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输入电阻</a:t>
            </a:r>
          </a:p>
        </p:txBody>
      </p:sp>
      <p:grpSp>
        <p:nvGrpSpPr>
          <p:cNvPr id="4" name="组合 6"/>
          <p:cNvGrpSpPr/>
          <p:nvPr/>
        </p:nvGrpSpPr>
        <p:grpSpPr>
          <a:xfrm>
            <a:off x="4321175" y="1263015"/>
            <a:ext cx="1219200" cy="936625"/>
            <a:chOff x="2971800" y="1219200"/>
            <a:chExt cx="1219200" cy="937260"/>
          </a:xfrm>
        </p:grpSpPr>
        <p:sp>
          <p:nvSpPr>
            <p:cNvPr id="140290" name="Rectangle 2"/>
            <p:cNvSpPr>
              <a:spLocks noChangeArrowheads="1"/>
            </p:cNvSpPr>
            <p:nvPr/>
          </p:nvSpPr>
          <p:spPr bwMode="auto">
            <a:xfrm>
              <a:off x="2971800" y="1371703"/>
              <a:ext cx="1219200" cy="522642"/>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1" u="none" strike="noStrike" kern="1200" cap="none" spc="0" normalizeH="0" baseline="0" noProof="0" dirty="0" err="1">
                  <a:ln>
                    <a:noFill/>
                  </a:ln>
                  <a:solidFill>
                    <a:schemeClr val="tx1"/>
                  </a:solidFill>
                  <a:effectLst/>
                  <a:uLnTx/>
                  <a:uFillTx/>
                  <a:latin typeface="+mn-ea"/>
                  <a:cs typeface="Times New Roman" panose="02020603050405020304" pitchFamily="18" charset="0"/>
                </a:rPr>
                <a:t>R</a:t>
              </a:r>
              <a:r>
                <a:rPr kumimoji="0" lang="en-US" altLang="zh-CN" sz="2800" b="1" i="0" u="none" strike="noStrike" kern="1200" cap="none" spc="0" normalizeH="0" baseline="-30000" noProof="0" dirty="0" err="1">
                  <a:ln>
                    <a:noFill/>
                  </a:ln>
                  <a:solidFill>
                    <a:schemeClr val="tx1"/>
                  </a:solidFill>
                  <a:effectLst/>
                  <a:uLnTx/>
                  <a:uFillTx/>
                  <a:latin typeface="+mn-ea"/>
                  <a:cs typeface="Times New Roman" panose="02020603050405020304" pitchFamily="18" charset="0"/>
                </a:rPr>
                <a:t>i</a:t>
              </a:r>
              <a:r>
                <a:rPr kumimoji="0" lang="en-US" altLang="zh-CN"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a:t>
              </a:r>
            </a:p>
          </p:txBody>
        </p:sp>
        <p:graphicFrame>
          <p:nvGraphicFramePr>
            <p:cNvPr id="2053" name="Object 1"/>
            <p:cNvGraphicFramePr/>
            <p:nvPr/>
          </p:nvGraphicFramePr>
          <p:xfrm>
            <a:off x="3657600" y="1219200"/>
            <a:ext cx="457200" cy="937260"/>
          </p:xfrm>
          <a:graphic>
            <a:graphicData uri="http://schemas.openxmlformats.org/presentationml/2006/ole">
              <mc:AlternateContent xmlns:mc="http://schemas.openxmlformats.org/markup-compatibility/2006">
                <mc:Choice xmlns:v="urn:schemas-microsoft-com:vml" Requires="v">
                  <p:oleObj spid="_x0000_s75786" r:id="rId5" imgW="190500" imgH="393700" progId="Equation.DSMT4">
                    <p:embed/>
                  </p:oleObj>
                </mc:Choice>
                <mc:Fallback>
                  <p:oleObj r:id="rId5" imgW="190500" imgH="393700" progId="Equation.DSMT4">
                    <p:embed/>
                    <p:pic>
                      <p:nvPicPr>
                        <p:cNvPr id="2053" name="Object 1"/>
                        <p:cNvPicPr/>
                        <p:nvPr/>
                      </p:nvPicPr>
                      <p:blipFill>
                        <a:blip r:embed="rId6"/>
                        <a:stretch>
                          <a:fillRect/>
                        </a:stretch>
                      </p:blipFill>
                      <p:spPr>
                        <a:xfrm>
                          <a:off x="3657600" y="1219200"/>
                          <a:ext cx="457200" cy="937260"/>
                        </a:xfrm>
                        <a:prstGeom prst="rect">
                          <a:avLst/>
                        </a:prstGeom>
                        <a:noFill/>
                        <a:ln w="38100">
                          <a:noFill/>
                          <a:miter/>
                        </a:ln>
                      </p:spPr>
                    </p:pic>
                  </p:oleObj>
                </mc:Fallback>
              </mc:AlternateContent>
            </a:graphicData>
          </a:graphic>
        </p:graphicFrame>
      </p:grpSp>
      <p:sp>
        <p:nvSpPr>
          <p:cNvPr id="140291" name="Rectangle 3"/>
          <p:cNvSpPr>
            <a:spLocks noChangeArrowheads="1"/>
          </p:cNvSpPr>
          <p:nvPr/>
        </p:nvSpPr>
        <p:spPr bwMode="auto">
          <a:xfrm>
            <a:off x="1349375" y="891540"/>
            <a:ext cx="274638" cy="523875"/>
          </a:xfrm>
          <a:prstGeom prst="rect">
            <a:avLst/>
          </a:prstGeom>
          <a:noFill/>
          <a:ln w="9525">
            <a:noFill/>
            <a:miter lim="800000"/>
          </a:ln>
          <a:effectLst/>
        </p:spPr>
        <p:txBody>
          <a:bodyPr wrap="none" anchor="ctr">
            <a:spAutoFit/>
          </a:bodyPr>
          <a:lstStyle/>
          <a:p>
            <a:pPr eaLnBrk="0" hangingPunct="0"/>
            <a:r>
              <a:rPr lang="zh-CN" altLang="zh-CN" sz="2800" b="1" dirty="0">
                <a:effectLst/>
                <a:latin typeface="+mn-ea"/>
                <a:cs typeface="Times New Roman" panose="02020603050405020304" pitchFamily="18" charset="0"/>
              </a:rPr>
              <a:t> </a:t>
            </a:r>
          </a:p>
        </p:txBody>
      </p:sp>
      <p:sp>
        <p:nvSpPr>
          <p:cNvPr id="7" name="矩形 6"/>
          <p:cNvSpPr/>
          <p:nvPr/>
        </p:nvSpPr>
        <p:spPr>
          <a:xfrm>
            <a:off x="1768475" y="2329815"/>
            <a:ext cx="8305800" cy="9540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ea"/>
                <a:cs typeface="+mn-ea"/>
              </a:rPr>
              <a:t>输出电阻</a:t>
            </a:r>
            <a:r>
              <a:rPr kumimoji="0" lang="en-US" sz="2800" b="1" i="1" u="none" strike="noStrike" kern="1200" cap="none" spc="0" normalizeH="0" baseline="0" noProof="0" dirty="0">
                <a:ln>
                  <a:noFill/>
                </a:ln>
                <a:solidFill>
                  <a:schemeClr val="tx1"/>
                </a:solidFill>
                <a:effectLst/>
                <a:uLnTx/>
                <a:uFillTx/>
                <a:latin typeface="+mn-ea"/>
                <a:cs typeface="+mn-ea"/>
              </a:rPr>
              <a:t>R</a:t>
            </a:r>
            <a:r>
              <a:rPr kumimoji="0" lang="en-US" sz="2800" b="1" i="0" u="none" strike="noStrike" kern="1200" cap="none" spc="0" normalizeH="0" baseline="-25000" noProof="0" dirty="0">
                <a:ln>
                  <a:noFill/>
                </a:ln>
                <a:solidFill>
                  <a:schemeClr val="tx1"/>
                </a:solidFill>
                <a:effectLst/>
                <a:uLnTx/>
                <a:uFillTx/>
                <a:latin typeface="+mn-ea"/>
                <a:cs typeface="+mn-ea"/>
              </a:rPr>
              <a:t>o</a:t>
            </a:r>
            <a:r>
              <a:rPr kumimoji="0" lang="zh-CN" altLang="en-US" sz="2800" b="1" i="0" u="none" strike="noStrike" kern="1200" cap="none" spc="0" normalizeH="0" baseline="0" noProof="0" dirty="0">
                <a:ln>
                  <a:noFill/>
                </a:ln>
                <a:solidFill>
                  <a:schemeClr val="tx1"/>
                </a:solidFill>
                <a:effectLst/>
                <a:uLnTx/>
                <a:uFillTx/>
                <a:latin typeface="+mn-ea"/>
                <a:cs typeface="+mn-ea"/>
              </a:rPr>
              <a:t>是从放大电路的输出端看放大电路时的等效电阻，也就是</a:t>
            </a:r>
            <a:r>
              <a:rPr kumimoji="0" lang="zh-CN" altLang="en-US" sz="2800" b="1" i="0" u="none" strike="noStrike" kern="1200" cap="none" spc="0" normalizeH="0" baseline="0" noProof="0" dirty="0">
                <a:ln>
                  <a:noFill/>
                </a:ln>
                <a:solidFill>
                  <a:srgbClr val="0000CC"/>
                </a:solidFill>
                <a:effectLst/>
                <a:uLnTx/>
                <a:uFillTx/>
                <a:latin typeface="+mn-ea"/>
                <a:cs typeface="+mn-ea"/>
              </a:rPr>
              <a:t>戴维南等效电阻</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8" name="矩形 7"/>
          <p:cNvSpPr/>
          <p:nvPr/>
        </p:nvSpPr>
        <p:spPr>
          <a:xfrm>
            <a:off x="8207375" y="1491615"/>
            <a:ext cx="13541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altLang="en-US" sz="2800" b="1" i="0" u="none" strike="noStrike" kern="1200" cap="none" spc="0" normalizeH="0" baseline="0" noProof="0" dirty="0">
                <a:ln>
                  <a:noFill/>
                </a:ln>
                <a:solidFill>
                  <a:schemeClr val="tx1"/>
                </a:solidFill>
                <a:effectLst/>
                <a:uLnTx/>
                <a:uFillTx/>
                <a:latin typeface="+mn-ea"/>
                <a:cs typeface="+mn-ea"/>
              </a:rPr>
              <a:t>6.6</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9" name="AutoShape 33"/>
          <p:cNvSpPr>
            <a:spLocks noChangeArrowheads="1"/>
          </p:cNvSpPr>
          <p:nvPr/>
        </p:nvSpPr>
        <p:spPr bwMode="auto">
          <a:xfrm>
            <a:off x="8207375" y="3071495"/>
            <a:ext cx="1676400" cy="520700"/>
          </a:xfrm>
          <a:prstGeom prst="wedgeRoundRectCallout">
            <a:avLst>
              <a:gd name="adj1" fmla="val -97007"/>
              <a:gd name="adj2" fmla="val -62727"/>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B050"/>
                </a:solidFill>
                <a:effectLst/>
                <a:uLnTx/>
                <a:uFillTx/>
                <a:latin typeface="+mn-ea"/>
                <a:cs typeface="Times New Roman" panose="02020603050405020304" pitchFamily="18" charset="0"/>
              </a:rPr>
              <a:t>理论计算</a:t>
            </a:r>
          </a:p>
        </p:txBody>
      </p:sp>
      <p:grpSp>
        <p:nvGrpSpPr>
          <p:cNvPr id="11" name="组合 10"/>
          <p:cNvGrpSpPr/>
          <p:nvPr/>
        </p:nvGrpSpPr>
        <p:grpSpPr>
          <a:xfrm>
            <a:off x="1730375" y="3832860"/>
            <a:ext cx="8382000" cy="1814830"/>
            <a:chOff x="2725" y="6036"/>
            <a:chExt cx="13200" cy="2858"/>
          </a:xfrm>
        </p:grpSpPr>
        <p:sp>
          <p:nvSpPr>
            <p:cNvPr id="140294" name="Rectangle 6"/>
            <p:cNvSpPr>
              <a:spLocks noChangeArrowheads="1"/>
            </p:cNvSpPr>
            <p:nvPr/>
          </p:nvSpPr>
          <p:spPr bwMode="auto">
            <a:xfrm>
              <a:off x="2725" y="6036"/>
              <a:ext cx="13200" cy="2858"/>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B050"/>
                  </a:solidFill>
                  <a:effectLst/>
                  <a:uLnTx/>
                  <a:uFillTx/>
                  <a:latin typeface="+mn-ea"/>
                  <a:cs typeface="+mn-ea"/>
                </a:rPr>
                <a:t>测定输出电阻</a:t>
              </a:r>
              <a:r>
                <a:rPr kumimoji="0" lang="zh-CN" altLang="en-US" sz="2800" b="1" i="0" u="none" strike="noStrike" kern="1200" cap="none" spc="0" normalizeH="0" baseline="0" noProof="0" dirty="0">
                  <a:ln>
                    <a:noFill/>
                  </a:ln>
                  <a:solidFill>
                    <a:schemeClr val="tx1"/>
                  </a:solidFill>
                  <a:effectLst/>
                  <a:uLnTx/>
                  <a:uFillTx/>
                  <a:latin typeface="+mn-ea"/>
                  <a:cs typeface="+mn-ea"/>
                </a:rPr>
                <a:t>的办法是在输入端加正弦波试验信号，测出负载开路时的空载输出电压    和接入负载</a:t>
              </a:r>
              <a:r>
                <a:rPr kumimoji="0" lang="en-US" altLang="zh-CN" sz="2800" b="1" i="1" u="none" strike="noStrike" kern="1200" cap="none" spc="0" normalizeH="0" baseline="0" noProof="0" dirty="0">
                  <a:ln>
                    <a:noFill/>
                  </a:ln>
                  <a:solidFill>
                    <a:schemeClr val="tx1"/>
                  </a:solidFill>
                  <a:effectLst/>
                  <a:uLnTx/>
                  <a:uFillTx/>
                  <a:latin typeface="+mn-ea"/>
                  <a:cs typeface="+mn-ea"/>
                </a:rPr>
                <a:t>R</a:t>
              </a:r>
              <a:r>
                <a:rPr kumimoji="0" lang="en-US" altLang="zh-CN" sz="2800" b="1" i="0" u="none" strike="noStrike" kern="1200" cap="none" spc="0" normalizeH="0" baseline="-30000" noProof="0" dirty="0">
                  <a:ln>
                    <a:noFill/>
                  </a:ln>
                  <a:solidFill>
                    <a:schemeClr val="tx1"/>
                  </a:solidFill>
                  <a:effectLst/>
                  <a:uLnTx/>
                  <a:uFillTx/>
                  <a:latin typeface="+mn-ea"/>
                  <a:cs typeface="+mn-ea"/>
                </a:rPr>
                <a:t>L</a:t>
              </a:r>
              <a:r>
                <a:rPr kumimoji="0" lang="zh-CN" altLang="en-US" sz="2800" b="1" i="0" u="none" strike="noStrike" kern="1200" cap="none" spc="0" normalizeH="0" baseline="0" noProof="0" dirty="0">
                  <a:ln>
                    <a:noFill/>
                  </a:ln>
                  <a:solidFill>
                    <a:schemeClr val="tx1"/>
                  </a:solidFill>
                  <a:effectLst/>
                  <a:uLnTx/>
                  <a:uFillTx/>
                  <a:latin typeface="+mn-ea"/>
                  <a:cs typeface="+mn-ea"/>
                </a:rPr>
                <a:t>时的输出电压</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mn-ea"/>
                <a:cs typeface="+mn-ea"/>
              </a:endParaRPr>
            </a:p>
          </p:txBody>
        </p:sp>
        <p:graphicFrame>
          <p:nvGraphicFramePr>
            <p:cNvPr id="2051" name="Object 5"/>
            <p:cNvGraphicFramePr/>
            <p:nvPr/>
          </p:nvGraphicFramePr>
          <p:xfrm>
            <a:off x="10764" y="6788"/>
            <a:ext cx="651" cy="720"/>
          </p:xfrm>
          <a:graphic>
            <a:graphicData uri="http://schemas.openxmlformats.org/presentationml/2006/ole">
              <mc:AlternateContent xmlns:mc="http://schemas.openxmlformats.org/markup-compatibility/2006">
                <mc:Choice xmlns:v="urn:schemas-microsoft-com:vml" Requires="v">
                  <p:oleObj spid="_x0000_s75787" r:id="rId7" imgW="177800" imgH="203200" progId="Equation.DSMT4">
                    <p:embed/>
                  </p:oleObj>
                </mc:Choice>
                <mc:Fallback>
                  <p:oleObj r:id="rId7" imgW="177800" imgH="203200" progId="Equation.DSMT4">
                    <p:embed/>
                    <p:pic>
                      <p:nvPicPr>
                        <p:cNvPr id="2051" name="Object 5"/>
                        <p:cNvPicPr/>
                        <p:nvPr/>
                      </p:nvPicPr>
                      <p:blipFill>
                        <a:blip r:embed="rId8"/>
                        <a:stretch>
                          <a:fillRect/>
                        </a:stretch>
                      </p:blipFill>
                      <p:spPr>
                        <a:xfrm>
                          <a:off x="10764" y="6788"/>
                          <a:ext cx="651" cy="720"/>
                        </a:xfrm>
                        <a:prstGeom prst="rect">
                          <a:avLst/>
                        </a:prstGeom>
                        <a:noFill/>
                        <a:ln w="38100">
                          <a:noFill/>
                          <a:miter/>
                        </a:ln>
                      </p:spPr>
                    </p:pic>
                  </p:oleObj>
                </mc:Fallback>
              </mc:AlternateContent>
            </a:graphicData>
          </a:graphic>
        </p:graphicFrame>
        <p:graphicFrame>
          <p:nvGraphicFramePr>
            <p:cNvPr id="2052" name="Object 4"/>
            <p:cNvGraphicFramePr/>
            <p:nvPr/>
          </p:nvGraphicFramePr>
          <p:xfrm>
            <a:off x="5725" y="7508"/>
            <a:ext cx="600" cy="663"/>
          </p:xfrm>
          <a:graphic>
            <a:graphicData uri="http://schemas.openxmlformats.org/presentationml/2006/ole">
              <mc:AlternateContent xmlns:mc="http://schemas.openxmlformats.org/markup-compatibility/2006">
                <mc:Choice xmlns:v="urn:schemas-microsoft-com:vml" Requires="v">
                  <p:oleObj spid="_x0000_s75788" r:id="rId9" imgW="177800" imgH="203200" progId="Equation.DSMT4">
                    <p:embed/>
                  </p:oleObj>
                </mc:Choice>
                <mc:Fallback>
                  <p:oleObj r:id="rId9" imgW="177800" imgH="203200" progId="Equation.DSMT4">
                    <p:embed/>
                    <p:pic>
                      <p:nvPicPr>
                        <p:cNvPr id="2052" name="Object 4"/>
                        <p:cNvPicPr/>
                        <p:nvPr/>
                      </p:nvPicPr>
                      <p:blipFill>
                        <a:blip r:embed="rId10"/>
                        <a:stretch>
                          <a:fillRect/>
                        </a:stretch>
                      </p:blipFill>
                      <p:spPr>
                        <a:xfrm>
                          <a:off x="5725" y="7508"/>
                          <a:ext cx="600" cy="663"/>
                        </a:xfrm>
                        <a:prstGeom prst="rect">
                          <a:avLst/>
                        </a:prstGeom>
                        <a:noFill/>
                        <a:ln w="38100">
                          <a:noFill/>
                          <a:miter/>
                        </a:ln>
                      </p:spPr>
                    </p:pic>
                  </p:oleObj>
                </mc:Fallback>
              </mc:AlternateContent>
            </a:graphicData>
          </a:graphic>
        </p:graphicFrame>
      </p:grpSp>
      <p:graphicFrame>
        <p:nvGraphicFramePr>
          <p:cNvPr id="140297" name="Object 9"/>
          <p:cNvGraphicFramePr/>
          <p:nvPr/>
        </p:nvGraphicFramePr>
        <p:xfrm>
          <a:off x="4724400" y="5225415"/>
          <a:ext cx="2393950" cy="1066800"/>
        </p:xfrm>
        <a:graphic>
          <a:graphicData uri="http://schemas.openxmlformats.org/presentationml/2006/ole">
            <mc:AlternateContent xmlns:mc="http://schemas.openxmlformats.org/markup-compatibility/2006">
              <mc:Choice xmlns:v="urn:schemas-microsoft-com:vml" Requires="v">
                <p:oleObj spid="_x0000_s75789" r:id="rId11" imgW="875665" imgH="393700" progId="Equation.DSMT4">
                  <p:embed/>
                </p:oleObj>
              </mc:Choice>
              <mc:Fallback>
                <p:oleObj r:id="rId11" imgW="875665" imgH="393700" progId="Equation.DSMT4">
                  <p:embed/>
                  <p:pic>
                    <p:nvPicPr>
                      <p:cNvPr id="140297" name="Object 9"/>
                      <p:cNvPicPr/>
                      <p:nvPr/>
                    </p:nvPicPr>
                    <p:blipFill>
                      <a:blip r:embed="rId12"/>
                      <a:stretch>
                        <a:fillRect/>
                      </a:stretch>
                    </p:blipFill>
                    <p:spPr>
                      <a:xfrm>
                        <a:off x="4724400" y="5225415"/>
                        <a:ext cx="2393950" cy="1066800"/>
                      </a:xfrm>
                      <a:prstGeom prst="rect">
                        <a:avLst/>
                      </a:prstGeom>
                      <a:noFill/>
                      <a:ln w="38100">
                        <a:noFill/>
                        <a:miter/>
                      </a:ln>
                    </p:spPr>
                  </p:pic>
                </p:oleObj>
              </mc:Fallback>
            </mc:AlternateContent>
          </a:graphicData>
        </a:graphic>
      </p:graphicFrame>
      <p:sp>
        <p:nvSpPr>
          <p:cNvPr id="18" name="矩形 17"/>
          <p:cNvSpPr/>
          <p:nvPr/>
        </p:nvSpPr>
        <p:spPr>
          <a:xfrm>
            <a:off x="8131175" y="5377815"/>
            <a:ext cx="13541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altLang="en-US" sz="2800" b="1" i="0" u="none" strike="noStrike" kern="1200" cap="none" spc="0" normalizeH="0" baseline="0" noProof="0" dirty="0">
                <a:ln>
                  <a:noFill/>
                </a:ln>
                <a:solidFill>
                  <a:schemeClr val="tx1"/>
                </a:solidFill>
                <a:effectLst/>
                <a:uLnTx/>
                <a:uFillTx/>
                <a:latin typeface="+mn-ea"/>
                <a:cs typeface="+mn-ea"/>
              </a:rPr>
              <a:t>6.7</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2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2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0291" grpId="0" bldLvl="0" animBg="1"/>
      <p:bldP spid="7" grpId="0"/>
      <p:bldP spid="8" grpId="0"/>
      <p:bldP spid="9" grpId="0" bldLvl="0" animBg="1"/>
      <p:bldP spid="1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43673" y="435580"/>
            <a:ext cx="170370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6.1 放大的概念</a:t>
            </a:r>
          </a:p>
        </p:txBody>
      </p:sp>
      <p:sp>
        <p:nvSpPr>
          <p:cNvPr id="140291" name="Rectangle 3"/>
          <p:cNvSpPr>
            <a:spLocks noChangeArrowheads="1"/>
          </p:cNvSpPr>
          <p:nvPr/>
        </p:nvSpPr>
        <p:spPr bwMode="auto">
          <a:xfrm>
            <a:off x="1349375" y="891540"/>
            <a:ext cx="274638" cy="523875"/>
          </a:xfrm>
          <a:prstGeom prst="rect">
            <a:avLst/>
          </a:prstGeom>
          <a:noFill/>
          <a:ln w="9525">
            <a:noFill/>
            <a:miter lim="800000"/>
          </a:ln>
          <a:effectLst/>
        </p:spPr>
        <p:txBody>
          <a:bodyPr wrap="none" anchor="ctr">
            <a:spAutoFit/>
          </a:bodyPr>
          <a:lstStyle/>
          <a:p>
            <a:pPr eaLnBrk="0" hangingPunct="0"/>
            <a:r>
              <a:rPr lang="zh-CN" altLang="zh-CN" sz="2800" b="1" dirty="0">
                <a:effectLst/>
                <a:latin typeface="+mn-ea"/>
                <a:cs typeface="Times New Roman" panose="02020603050405020304" pitchFamily="18" charset="0"/>
              </a:rPr>
              <a:t> </a:t>
            </a:r>
          </a:p>
        </p:txBody>
      </p:sp>
      <p:graphicFrame>
        <p:nvGraphicFramePr>
          <p:cNvPr id="3074" name="Object 1"/>
          <p:cNvGraphicFramePr/>
          <p:nvPr/>
        </p:nvGraphicFramePr>
        <p:xfrm>
          <a:off x="4897438" y="1415415"/>
          <a:ext cx="1895475" cy="892175"/>
        </p:xfrm>
        <a:graphic>
          <a:graphicData uri="http://schemas.openxmlformats.org/presentationml/2006/ole">
            <mc:AlternateContent xmlns:mc="http://schemas.openxmlformats.org/markup-compatibility/2006">
              <mc:Choice xmlns:v="urn:schemas-microsoft-com:vml" Requires="v">
                <p:oleObj spid="_x0000_s76806" r:id="rId5" imgW="812165" imgH="381000" progId="Equation.DSMT4">
                  <p:embed/>
                </p:oleObj>
              </mc:Choice>
              <mc:Fallback>
                <p:oleObj r:id="rId5" imgW="812165" imgH="381000" progId="Equation.DSMT4">
                  <p:embed/>
                  <p:pic>
                    <p:nvPicPr>
                      <p:cNvPr id="3074" name="Object 1"/>
                      <p:cNvPicPr/>
                      <p:nvPr/>
                    </p:nvPicPr>
                    <p:blipFill>
                      <a:blip r:embed="rId6"/>
                      <a:stretch>
                        <a:fillRect/>
                      </a:stretch>
                    </p:blipFill>
                    <p:spPr>
                      <a:xfrm>
                        <a:off x="4897438" y="1415415"/>
                        <a:ext cx="1895475" cy="892175"/>
                      </a:xfrm>
                      <a:prstGeom prst="rect">
                        <a:avLst/>
                      </a:prstGeom>
                      <a:noFill/>
                      <a:ln w="38100">
                        <a:noFill/>
                        <a:miter/>
                      </a:ln>
                    </p:spPr>
                  </p:pic>
                </p:oleObj>
              </mc:Fallback>
            </mc:AlternateContent>
          </a:graphicData>
        </a:graphic>
      </p:graphicFrame>
      <p:graphicFrame>
        <p:nvGraphicFramePr>
          <p:cNvPr id="3075" name="Object 3"/>
          <p:cNvGraphicFramePr/>
          <p:nvPr/>
        </p:nvGraphicFramePr>
        <p:xfrm>
          <a:off x="3894138" y="3472815"/>
          <a:ext cx="3902075" cy="914400"/>
        </p:xfrm>
        <a:graphic>
          <a:graphicData uri="http://schemas.openxmlformats.org/presentationml/2006/ole">
            <mc:AlternateContent xmlns:mc="http://schemas.openxmlformats.org/markup-compatibility/2006">
              <mc:Choice xmlns:v="urn:schemas-microsoft-com:vml" Requires="v">
                <p:oleObj spid="_x0000_s76807" r:id="rId7" imgW="1663700" imgH="393700" progId="Equation.DSMT4">
                  <p:embed/>
                </p:oleObj>
              </mc:Choice>
              <mc:Fallback>
                <p:oleObj r:id="rId7" imgW="1663700" imgH="393700" progId="Equation.DSMT4">
                  <p:embed/>
                  <p:pic>
                    <p:nvPicPr>
                      <p:cNvPr id="3075" name="Object 3"/>
                      <p:cNvPicPr/>
                      <p:nvPr/>
                    </p:nvPicPr>
                    <p:blipFill>
                      <a:blip r:embed="rId8"/>
                      <a:stretch>
                        <a:fillRect/>
                      </a:stretch>
                    </p:blipFill>
                    <p:spPr>
                      <a:xfrm>
                        <a:off x="3894138" y="3472815"/>
                        <a:ext cx="3902075" cy="914400"/>
                      </a:xfrm>
                      <a:prstGeom prst="rect">
                        <a:avLst/>
                      </a:prstGeom>
                      <a:noFill/>
                      <a:ln w="38100">
                        <a:noFill/>
                        <a:miter/>
                      </a:ln>
                    </p:spPr>
                  </p:pic>
                </p:oleObj>
              </mc:Fallback>
            </mc:AlternateContent>
          </a:graphicData>
        </a:graphic>
      </p:graphicFrame>
      <p:sp>
        <p:nvSpPr>
          <p:cNvPr id="6" name="矩形 5"/>
          <p:cNvSpPr/>
          <p:nvPr/>
        </p:nvSpPr>
        <p:spPr>
          <a:xfrm>
            <a:off x="1693863" y="2787015"/>
            <a:ext cx="409448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cs"/>
              </a:rPr>
              <a:t>对</a:t>
            </a:r>
            <a:r>
              <a:rPr kumimoji="0" lang="zh-CN" altLang="en-US" sz="2800" b="1" i="0" u="none" strike="noStrike" kern="1200" cap="none" spc="0" normalizeH="0" baseline="0" noProof="0" dirty="0">
                <a:ln>
                  <a:noFill/>
                </a:ln>
                <a:solidFill>
                  <a:srgbClr val="FF0000"/>
                </a:solidFill>
                <a:effectLst/>
                <a:uLnTx/>
                <a:uFillTx/>
                <a:latin typeface="+mn-ea"/>
                <a:cs typeface="+mn-cs"/>
              </a:rPr>
              <a:t>信号源的电压放大倍数</a:t>
            </a:r>
          </a:p>
        </p:txBody>
      </p:sp>
      <p:sp>
        <p:nvSpPr>
          <p:cNvPr id="2" name="矩形 1"/>
          <p:cNvSpPr/>
          <p:nvPr/>
        </p:nvSpPr>
        <p:spPr>
          <a:xfrm>
            <a:off x="8588375" y="1644015"/>
            <a:ext cx="1350963"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6.8</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5" name="矩形 4"/>
          <p:cNvSpPr/>
          <p:nvPr/>
        </p:nvSpPr>
        <p:spPr>
          <a:xfrm>
            <a:off x="8685213" y="3634740"/>
            <a:ext cx="1350963"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6.9</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10" name="矩形 9"/>
          <p:cNvSpPr/>
          <p:nvPr/>
        </p:nvSpPr>
        <p:spPr>
          <a:xfrm>
            <a:off x="1654175" y="1567815"/>
            <a:ext cx="53848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cs"/>
              </a:rPr>
              <a:t>由</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243673" y="435580"/>
            <a:ext cx="170370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6.1 放大的概念</a:t>
            </a:r>
          </a:p>
        </p:txBody>
      </p:sp>
      <p:sp>
        <p:nvSpPr>
          <p:cNvPr id="3" name="标题 1"/>
          <p:cNvSpPr>
            <a:spLocks noGrp="1"/>
          </p:cNvSpPr>
          <p:nvPr/>
        </p:nvSpPr>
        <p:spPr>
          <a:xfrm>
            <a:off x="1981200" y="927735"/>
            <a:ext cx="8229600" cy="5969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1" i="0" u="none" strike="noStrike" kern="0" cap="none" spc="0" normalizeH="0" baseline="0" noProof="0" dirty="0">
                <a:ln>
                  <a:noFill/>
                </a:ln>
                <a:solidFill>
                  <a:srgbClr val="FF0000"/>
                </a:solidFill>
                <a:effectLst/>
                <a:uLnTx/>
                <a:uFillTx/>
                <a:latin typeface="+mn-ea"/>
                <a:ea typeface="+mn-ea"/>
                <a:cs typeface="+mn-ea"/>
              </a:rPr>
              <a:t>2</a:t>
            </a:r>
            <a:r>
              <a:rPr kumimoji="0" lang="zh-CN" sz="2800" b="1" i="0" u="none" strike="noStrike" kern="0" cap="none" spc="0" normalizeH="0" baseline="0" noProof="0" dirty="0">
                <a:ln>
                  <a:noFill/>
                </a:ln>
                <a:solidFill>
                  <a:srgbClr val="FF0000"/>
                </a:solidFill>
                <a:effectLst/>
                <a:uLnTx/>
                <a:uFillTx/>
                <a:latin typeface="+mn-ea"/>
                <a:ea typeface="+mn-ea"/>
                <a:cs typeface="+mn-ea"/>
              </a:rPr>
              <a:t>．通频带</a:t>
            </a:r>
            <a:endParaRPr kumimoji="0" lang="zh-CN" altLang="en-US" sz="2800" b="1" i="0" u="none" strike="noStrike" kern="0" cap="none" spc="0" normalizeH="0" baseline="0" noProof="0" dirty="0">
              <a:ln>
                <a:noFill/>
              </a:ln>
              <a:solidFill>
                <a:srgbClr val="FF0000"/>
              </a:solidFill>
              <a:effectLst/>
              <a:uLnTx/>
              <a:uFillTx/>
              <a:latin typeface="+mn-ea"/>
              <a:ea typeface="+mn-ea"/>
              <a:cs typeface="+mn-ea"/>
            </a:endParaRPr>
          </a:p>
        </p:txBody>
      </p:sp>
      <p:sp>
        <p:nvSpPr>
          <p:cNvPr id="4" name="内容占位符 2"/>
          <p:cNvSpPr>
            <a:spLocks noGrp="1"/>
          </p:cNvSpPr>
          <p:nvPr/>
        </p:nvSpPr>
        <p:spPr>
          <a:xfrm>
            <a:off x="1981200" y="1590040"/>
            <a:ext cx="8648700" cy="65151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sz="2800" b="1" i="0" u="none" strike="noStrike" kern="0" cap="none" spc="0" normalizeH="0" baseline="0" noProof="0" dirty="0">
                <a:ln>
                  <a:noFill/>
                </a:ln>
                <a:solidFill>
                  <a:schemeClr val="tx1"/>
                </a:solidFill>
                <a:effectLst/>
                <a:uLnTx/>
                <a:uFillTx/>
                <a:latin typeface="+mn-ea"/>
                <a:cs typeface="Times New Roman" panose="02020603050405020304" pitchFamily="18" charset="0"/>
              </a:rPr>
              <a:t>通频带</a:t>
            </a:r>
            <a:r>
              <a:rPr kumimoji="0" lang="zh-CN" altLang="en-US" sz="2800" b="1" i="0" u="none" strike="noStrike" kern="0" cap="none" spc="0" normalizeH="0" baseline="0" noProof="0" dirty="0">
                <a:ln>
                  <a:noFill/>
                </a:ln>
                <a:solidFill>
                  <a:schemeClr val="tx1"/>
                </a:solidFill>
                <a:effectLst/>
                <a:uLnTx/>
                <a:uFillTx/>
                <a:latin typeface="+mn-ea"/>
                <a:cs typeface="Times New Roman" panose="02020603050405020304" pitchFamily="18" charset="0"/>
              </a:rPr>
              <a:t>：</a:t>
            </a:r>
            <a:r>
              <a:rPr kumimoji="0" lang="zh-CN" sz="2800" b="1" i="0" u="none" strike="noStrike" kern="0" cap="none" spc="0" normalizeH="0" baseline="0" noProof="0" dirty="0">
                <a:ln>
                  <a:noFill/>
                </a:ln>
                <a:solidFill>
                  <a:schemeClr val="tx1"/>
                </a:solidFill>
                <a:effectLst/>
                <a:uLnTx/>
                <a:uFillTx/>
                <a:latin typeface="+mn-ea"/>
                <a:cs typeface="Times New Roman" panose="02020603050405020304" pitchFamily="18" charset="0"/>
              </a:rPr>
              <a:t>衡量放大电路对不同频率信号的放大能力。</a:t>
            </a:r>
            <a:endParaRPr kumimoji="0" lang="zh-CN" altLang="en-US" sz="2800" b="1" i="0" u="none" strike="noStrike" kern="0" cap="none" spc="0" normalizeH="0" baseline="0" noProof="0" dirty="0">
              <a:ln>
                <a:noFill/>
              </a:ln>
              <a:solidFill>
                <a:schemeClr val="tx1"/>
              </a:solidFill>
              <a:effectLst/>
              <a:uLnTx/>
              <a:uFillTx/>
              <a:latin typeface="+mn-ea"/>
              <a:cs typeface="Times New Roman" panose="02020603050405020304" pitchFamily="18" charset="0"/>
            </a:endParaRPr>
          </a:p>
        </p:txBody>
      </p:sp>
      <p:sp>
        <p:nvSpPr>
          <p:cNvPr id="142338" name="Text Box 2"/>
          <p:cNvSpPr txBox="1">
            <a:spLocks noChangeArrowheads="1"/>
          </p:cNvSpPr>
          <p:nvPr/>
        </p:nvSpPr>
        <p:spPr bwMode="auto">
          <a:xfrm>
            <a:off x="3352800" y="5224780"/>
            <a:ext cx="5562600" cy="381000"/>
          </a:xfrm>
          <a:prstGeom prst="rect">
            <a:avLst/>
          </a:prstGeom>
          <a:noFill/>
          <a:ln w="9525">
            <a:noFill/>
            <a:miter lim="800000"/>
          </a:ln>
        </p:spPr>
        <p:txBody>
          <a:bodyPr wrap="none" lIns="0" tIns="0" rIns="0" bIns="0"/>
          <a:lstStyle/>
          <a:p>
            <a:pPr marR="0" algn="ctr" defTabSz="914400">
              <a:spcAft>
                <a:spcPts val="775"/>
              </a:spcAft>
              <a:buClrTx/>
              <a:buSzTx/>
              <a:buFontTx/>
              <a:defRPr/>
            </a:pPr>
            <a:r>
              <a:rPr kumimoji="0" lang="zh-CN" altLang="en-US" sz="2800" b="1" kern="1200" cap="none" spc="0" normalizeH="0" baseline="0" noProof="0" dirty="0">
                <a:effectLst/>
                <a:latin typeface="+mn-ea"/>
                <a:cs typeface="+mn-ea"/>
              </a:rPr>
              <a:t>图</a:t>
            </a:r>
            <a:r>
              <a:rPr kumimoji="0" lang="en-US" altLang="zh-CN" sz="2800" b="1" kern="1200" cap="none" spc="0" normalizeH="0" baseline="0" noProof="0" dirty="0">
                <a:effectLst/>
                <a:latin typeface="+mn-ea"/>
                <a:cs typeface="+mn-ea"/>
              </a:rPr>
              <a:t>6.3  </a:t>
            </a:r>
            <a:r>
              <a:rPr kumimoji="0" lang="zh-CN" altLang="en-US" sz="2800" b="1" kern="1200" cap="none" spc="0" normalizeH="0" baseline="0" noProof="0" dirty="0">
                <a:effectLst/>
                <a:latin typeface="+mn-ea"/>
                <a:cs typeface="+mn-ea"/>
              </a:rPr>
              <a:t>放大电路的幅频响应</a:t>
            </a:r>
            <a:endParaRPr kumimoji="0" lang="zh-CN" sz="2800" b="1" kern="1200" cap="none" spc="0" normalizeH="0" baseline="0" noProof="0" dirty="0">
              <a:effectLst/>
              <a:latin typeface="+mn-ea"/>
              <a:cs typeface="+mn-ea"/>
            </a:endParaRPr>
          </a:p>
        </p:txBody>
      </p:sp>
      <p:pic>
        <p:nvPicPr>
          <p:cNvPr id="4104" name="Picture 3" descr="0603"/>
          <p:cNvPicPr>
            <a:picLocks noChangeAspect="1"/>
          </p:cNvPicPr>
          <p:nvPr/>
        </p:nvPicPr>
        <p:blipFill>
          <a:blip r:embed="rId5"/>
          <a:stretch>
            <a:fillRect/>
          </a:stretch>
        </p:blipFill>
        <p:spPr>
          <a:xfrm>
            <a:off x="3137853" y="2437765"/>
            <a:ext cx="5991225" cy="2590800"/>
          </a:xfrm>
          <a:prstGeom prst="rect">
            <a:avLst/>
          </a:prstGeom>
          <a:noFill/>
          <a:ln w="9525">
            <a:noFill/>
          </a:ln>
        </p:spPr>
      </p:pic>
      <p:grpSp>
        <p:nvGrpSpPr>
          <p:cNvPr id="4106" name="组合 12"/>
          <p:cNvGrpSpPr/>
          <p:nvPr/>
        </p:nvGrpSpPr>
        <p:grpSpPr>
          <a:xfrm>
            <a:off x="4732655" y="5807024"/>
            <a:ext cx="3007360" cy="661721"/>
            <a:chOff x="901065" y="5205695"/>
            <a:chExt cx="3007360" cy="662159"/>
          </a:xfrm>
        </p:grpSpPr>
        <p:graphicFrame>
          <p:nvGraphicFramePr>
            <p:cNvPr id="4098" name="Object 6"/>
            <p:cNvGraphicFramePr/>
            <p:nvPr/>
          </p:nvGraphicFramePr>
          <p:xfrm>
            <a:off x="901065" y="5206381"/>
            <a:ext cx="1232647" cy="627530"/>
          </p:xfrm>
          <a:graphic>
            <a:graphicData uri="http://schemas.openxmlformats.org/presentationml/2006/ole">
              <mc:AlternateContent xmlns:mc="http://schemas.openxmlformats.org/markup-compatibility/2006">
                <mc:Choice xmlns:v="urn:schemas-microsoft-com:vml" Requires="v">
                  <p:oleObj spid="_x0000_s77832" r:id="rId6" imgW="241300" imgH="190500" progId="Equation.DSMT4">
                    <p:embed/>
                  </p:oleObj>
                </mc:Choice>
                <mc:Fallback>
                  <p:oleObj r:id="rId6" imgW="241300" imgH="190500" progId="Equation.DSMT4">
                    <p:embed/>
                    <p:pic>
                      <p:nvPicPr>
                        <p:cNvPr id="4098" name="Object 6"/>
                        <p:cNvPicPr/>
                        <p:nvPr/>
                      </p:nvPicPr>
                      <p:blipFill>
                        <a:blip r:embed="rId7"/>
                        <a:stretch>
                          <a:fillRect/>
                        </a:stretch>
                      </p:blipFill>
                      <p:spPr>
                        <a:xfrm>
                          <a:off x="901065" y="5206381"/>
                          <a:ext cx="1232647" cy="627530"/>
                        </a:xfrm>
                        <a:prstGeom prst="rect">
                          <a:avLst/>
                        </a:prstGeom>
                        <a:noFill/>
                        <a:ln w="38100">
                          <a:noFill/>
                          <a:miter/>
                        </a:ln>
                      </p:spPr>
                    </p:pic>
                  </p:oleObj>
                </mc:Fallback>
              </mc:AlternateContent>
            </a:graphicData>
          </a:graphic>
        </p:graphicFrame>
        <p:graphicFrame>
          <p:nvGraphicFramePr>
            <p:cNvPr id="4099" name="Object 5"/>
            <p:cNvGraphicFramePr/>
            <p:nvPr/>
          </p:nvGraphicFramePr>
          <p:xfrm>
            <a:off x="2133600" y="5205695"/>
            <a:ext cx="936812" cy="627529"/>
          </p:xfrm>
          <a:graphic>
            <a:graphicData uri="http://schemas.openxmlformats.org/presentationml/2006/ole">
              <mc:AlternateContent xmlns:mc="http://schemas.openxmlformats.org/markup-compatibility/2006">
                <mc:Choice xmlns:v="urn:schemas-microsoft-com:vml" Requires="v">
                  <p:oleObj spid="_x0000_s77833" r:id="rId8" imgW="177800" imgH="190500" progId="Equation.DSMT4">
                    <p:embed/>
                  </p:oleObj>
                </mc:Choice>
                <mc:Fallback>
                  <p:oleObj r:id="rId8" imgW="177800" imgH="190500" progId="Equation.DSMT4">
                    <p:embed/>
                    <p:pic>
                      <p:nvPicPr>
                        <p:cNvPr id="4099" name="Object 5"/>
                        <p:cNvPicPr/>
                        <p:nvPr/>
                      </p:nvPicPr>
                      <p:blipFill>
                        <a:blip r:embed="rId9"/>
                        <a:stretch>
                          <a:fillRect/>
                        </a:stretch>
                      </p:blipFill>
                      <p:spPr>
                        <a:xfrm>
                          <a:off x="2133600" y="5205695"/>
                          <a:ext cx="936812" cy="627529"/>
                        </a:xfrm>
                        <a:prstGeom prst="rect">
                          <a:avLst/>
                        </a:prstGeom>
                        <a:noFill/>
                        <a:ln w="38100">
                          <a:noFill/>
                          <a:miter/>
                        </a:ln>
                      </p:spPr>
                    </p:pic>
                  </p:oleObj>
                </mc:Fallback>
              </mc:AlternateContent>
            </a:graphicData>
          </a:graphic>
        </p:graphicFrame>
        <p:graphicFrame>
          <p:nvGraphicFramePr>
            <p:cNvPr id="4100" name="Object 4"/>
            <p:cNvGraphicFramePr/>
            <p:nvPr/>
          </p:nvGraphicFramePr>
          <p:xfrm>
            <a:off x="3070225" y="5205695"/>
            <a:ext cx="838200" cy="627529"/>
          </p:xfrm>
          <a:graphic>
            <a:graphicData uri="http://schemas.openxmlformats.org/presentationml/2006/ole">
              <mc:AlternateContent xmlns:mc="http://schemas.openxmlformats.org/markup-compatibility/2006">
                <mc:Choice xmlns:v="urn:schemas-microsoft-com:vml" Requires="v">
                  <p:oleObj spid="_x0000_s77834" r:id="rId10" imgW="165100" imgH="190500" progId="Equation.DSMT4">
                    <p:embed/>
                  </p:oleObj>
                </mc:Choice>
                <mc:Fallback>
                  <p:oleObj r:id="rId10" imgW="165100" imgH="190500" progId="Equation.DSMT4">
                    <p:embed/>
                    <p:pic>
                      <p:nvPicPr>
                        <p:cNvPr id="4100" name="Object 4"/>
                        <p:cNvPicPr/>
                        <p:nvPr/>
                      </p:nvPicPr>
                      <p:blipFill>
                        <a:blip r:embed="rId11"/>
                        <a:stretch>
                          <a:fillRect/>
                        </a:stretch>
                      </p:blipFill>
                      <p:spPr>
                        <a:xfrm>
                          <a:off x="3070225" y="5205695"/>
                          <a:ext cx="838200" cy="627529"/>
                        </a:xfrm>
                        <a:prstGeom prst="rect">
                          <a:avLst/>
                        </a:prstGeom>
                        <a:noFill/>
                        <a:ln w="38100">
                          <a:noFill/>
                          <a:miter/>
                        </a:ln>
                      </p:spPr>
                    </p:pic>
                  </p:oleObj>
                </mc:Fallback>
              </mc:AlternateContent>
            </a:graphicData>
          </a:graphic>
        </p:graphicFrame>
        <p:sp>
          <p:nvSpPr>
            <p:cNvPr id="142344" name="Rectangle 8"/>
            <p:cNvSpPr>
              <a:spLocks noChangeArrowheads="1"/>
            </p:cNvSpPr>
            <p:nvPr/>
          </p:nvSpPr>
          <p:spPr bwMode="auto">
            <a:xfrm flipV="1">
              <a:off x="1828800" y="5257850"/>
              <a:ext cx="381000" cy="524222"/>
            </a:xfrm>
            <a:prstGeom prst="rect">
              <a:avLst/>
            </a:prstGeom>
            <a:noFill/>
            <a:ln w="9525">
              <a:noFill/>
              <a:miter lim="800000"/>
            </a:ln>
            <a:effectLst/>
          </p:spPr>
          <p:txBody>
            <a:bodyPr anchor="ctr">
              <a:spAutoFit/>
            </a:bodyPr>
            <a:lstStyle/>
            <a:p>
              <a:pPr eaLnBrk="0" hangingPunct="0"/>
              <a:r>
                <a:rPr lang="en-US" altLang="zh-CN" sz="2800" b="1" dirty="0">
                  <a:effectLst/>
                  <a:latin typeface="+mn-ea"/>
                  <a:cs typeface="Times New Roman" panose="02020603050405020304" pitchFamily="18" charset="0"/>
                </a:rPr>
                <a:t>=</a:t>
              </a:r>
            </a:p>
          </p:txBody>
        </p:sp>
        <p:sp>
          <p:nvSpPr>
            <p:cNvPr id="142345" name="Rectangle 9"/>
            <p:cNvSpPr>
              <a:spLocks noChangeArrowheads="1"/>
            </p:cNvSpPr>
            <p:nvPr/>
          </p:nvSpPr>
          <p:spPr bwMode="auto">
            <a:xfrm flipV="1">
              <a:off x="2667000" y="5343632"/>
              <a:ext cx="457200" cy="524222"/>
            </a:xfrm>
            <a:prstGeom prst="rect">
              <a:avLst/>
            </a:prstGeom>
            <a:noFill/>
            <a:ln w="9525">
              <a:noFill/>
              <a:miter lim="800000"/>
            </a:ln>
            <a:effectLst/>
          </p:spPr>
          <p:txBody>
            <a:bodyPr anchor="ctr">
              <a:spAutoFit/>
            </a:bodyPr>
            <a:lstStyle/>
            <a:p>
              <a:pPr eaLnBrk="0" hangingPunct="0"/>
              <a:r>
                <a:rPr lang="en-US" altLang="zh-CN" sz="2800" b="1" dirty="0">
                  <a:effectLst/>
                  <a:latin typeface="+mn-ea"/>
                  <a:cs typeface="Times New Roman" panose="02020603050405020304" pitchFamily="18" charset="0"/>
                </a:rPr>
                <a:t>-</a:t>
              </a:r>
            </a:p>
          </p:txBody>
        </p:sp>
      </p:grpSp>
      <p:sp>
        <p:nvSpPr>
          <p:cNvPr id="14" name="矩形 13"/>
          <p:cNvSpPr/>
          <p:nvPr/>
        </p:nvSpPr>
        <p:spPr>
          <a:xfrm>
            <a:off x="8403590" y="5858510"/>
            <a:ext cx="1535113"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altLang="en-US" sz="2800" b="1" i="0" u="none" strike="noStrike" kern="1200" cap="none" spc="0" normalizeH="0" baseline="0" noProof="0" dirty="0">
                <a:ln>
                  <a:noFill/>
                </a:ln>
                <a:solidFill>
                  <a:schemeClr val="tx1"/>
                </a:solidFill>
                <a:effectLst/>
                <a:uLnTx/>
                <a:uFillTx/>
                <a:latin typeface="+mn-ea"/>
                <a:cs typeface="+mn-ea"/>
              </a:rPr>
              <a:t>6.12</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104"/>
                                        </p:tgtEl>
                                        <p:attrNameLst>
                                          <p:attrName>style.visibility</p:attrName>
                                        </p:attrNameLst>
                                      </p:cBhvr>
                                      <p:to>
                                        <p:strVal val="visible"/>
                                      </p:to>
                                    </p:set>
                                    <p:animEffect transition="in" filter="strips(downLeft)">
                                      <p:cBhvr>
                                        <p:cTn id="12" dur="500"/>
                                        <p:tgtEl>
                                          <p:spTgt spid="4104"/>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42338"/>
                                        </p:tgtEl>
                                        <p:attrNameLst>
                                          <p:attrName>style.visibility</p:attrName>
                                        </p:attrNameLst>
                                      </p:cBhvr>
                                      <p:to>
                                        <p:strVal val="visible"/>
                                      </p:to>
                                    </p:set>
                                    <p:animEffect transition="in" filter="strips(downLeft)">
                                      <p:cBhvr>
                                        <p:cTn id="15" dur="500"/>
                                        <p:tgtEl>
                                          <p:spTgt spid="14233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500"/>
                                        <p:tgtEl>
                                          <p:spTgt spid="14"/>
                                        </p:tgtEl>
                                      </p:cBhvr>
                                    </p:animEffect>
                                  </p:childTnLst>
                                </p:cTn>
                              </p:par>
                              <p:par>
                                <p:cTn id="21" presetID="18" presetClass="entr" presetSubtype="12" fill="hold" nodeType="withEffect">
                                  <p:stCondLst>
                                    <p:cond delay="0"/>
                                  </p:stCondLst>
                                  <p:childTnLst>
                                    <p:set>
                                      <p:cBhvr>
                                        <p:cTn id="22" dur="1" fill="hold">
                                          <p:stCondLst>
                                            <p:cond delay="0"/>
                                          </p:stCondLst>
                                        </p:cTn>
                                        <p:tgtEl>
                                          <p:spTgt spid="4106"/>
                                        </p:tgtEl>
                                        <p:attrNameLst>
                                          <p:attrName>style.visibility</p:attrName>
                                        </p:attrNameLst>
                                      </p:cBhvr>
                                      <p:to>
                                        <p:strVal val="visible"/>
                                      </p:to>
                                    </p:set>
                                    <p:animEffect transition="in" filter="strips(downLeft)">
                                      <p:cBhvr>
                                        <p:cTn id="23"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42338" grpId="0"/>
      <p:bldP spid="142338" grpId="1"/>
      <p:bldP spid="14" grpId="0"/>
      <p:bldP spid="1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144385" name="Rectangle 1"/>
          <p:cNvSpPr>
            <a:spLocks noChangeArrowheads="1"/>
          </p:cNvSpPr>
          <p:nvPr/>
        </p:nvSpPr>
        <p:spPr bwMode="auto">
          <a:xfrm>
            <a:off x="1082675" y="834073"/>
            <a:ext cx="4876800" cy="645160"/>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FF0000"/>
                </a:solidFill>
                <a:effectLst/>
                <a:uLnTx/>
                <a:uFillTx/>
                <a:latin typeface="+mn-ea"/>
                <a:cs typeface="+mn-ea"/>
              </a:rPr>
              <a:t>放大电路的基本组成 </a:t>
            </a:r>
          </a:p>
        </p:txBody>
      </p:sp>
      <p:pic>
        <p:nvPicPr>
          <p:cNvPr id="44035" name="Picture 2" descr="0604"/>
          <p:cNvPicPr>
            <a:picLocks noChangeAspect="1"/>
          </p:cNvPicPr>
          <p:nvPr/>
        </p:nvPicPr>
        <p:blipFill>
          <a:blip r:embed="rId4"/>
          <a:stretch>
            <a:fillRect/>
          </a:stretch>
        </p:blipFill>
        <p:spPr>
          <a:xfrm>
            <a:off x="4086860" y="1590675"/>
            <a:ext cx="4017963" cy="3124200"/>
          </a:xfrm>
          <a:prstGeom prst="rect">
            <a:avLst/>
          </a:prstGeom>
          <a:noFill/>
          <a:ln w="9525">
            <a:noFill/>
          </a:ln>
        </p:spPr>
      </p:pic>
      <p:sp>
        <p:nvSpPr>
          <p:cNvPr id="5" name="矩形 4"/>
          <p:cNvSpPr/>
          <p:nvPr/>
        </p:nvSpPr>
        <p:spPr>
          <a:xfrm>
            <a:off x="4086543" y="4791075"/>
            <a:ext cx="4911725"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6.4  </a:t>
            </a:r>
            <a:r>
              <a:rPr kumimoji="0" lang="zh-CN" altLang="en-US" sz="2800" b="1" i="0" u="none" strike="noStrike" kern="1200" cap="none" spc="0" normalizeH="0" baseline="0" noProof="0" dirty="0">
                <a:ln>
                  <a:noFill/>
                </a:ln>
                <a:solidFill>
                  <a:schemeClr val="tx1"/>
                </a:solidFill>
                <a:effectLst/>
                <a:uLnTx/>
                <a:uFillTx/>
                <a:latin typeface="+mn-ea"/>
                <a:cs typeface="+mn-ea"/>
              </a:rPr>
              <a:t>基本共发射极放大电路</a:t>
            </a:r>
          </a:p>
        </p:txBody>
      </p:sp>
      <p:sp>
        <p:nvSpPr>
          <p:cNvPr id="7" name="AutoShape 33"/>
          <p:cNvSpPr>
            <a:spLocks noChangeArrowheads="1"/>
          </p:cNvSpPr>
          <p:nvPr/>
        </p:nvSpPr>
        <p:spPr bwMode="auto">
          <a:xfrm>
            <a:off x="1953260" y="3136265"/>
            <a:ext cx="1214755" cy="532765"/>
          </a:xfrm>
          <a:prstGeom prst="wedgeRoundRectCallout">
            <a:avLst>
              <a:gd name="adj1" fmla="val 113398"/>
              <a:gd name="adj2" fmla="val 85362"/>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信号源</a:t>
            </a:r>
          </a:p>
        </p:txBody>
      </p:sp>
      <p:grpSp>
        <p:nvGrpSpPr>
          <p:cNvPr id="4" name="组合 24"/>
          <p:cNvGrpSpPr/>
          <p:nvPr/>
        </p:nvGrpSpPr>
        <p:grpSpPr>
          <a:xfrm>
            <a:off x="4848860" y="3800475"/>
            <a:ext cx="1219200" cy="533400"/>
            <a:chOff x="3124200" y="3429000"/>
            <a:chExt cx="1219200" cy="533400"/>
          </a:xfrm>
        </p:grpSpPr>
        <p:sp>
          <p:nvSpPr>
            <p:cNvPr id="16" name="弧形 15"/>
            <p:cNvSpPr/>
            <p:nvPr/>
          </p:nvSpPr>
          <p:spPr>
            <a:xfrm>
              <a:off x="3124200" y="3429000"/>
              <a:ext cx="1219200" cy="533400"/>
            </a:xfrm>
            <a:prstGeom prst="arc">
              <a:avLst>
                <a:gd name="adj1" fmla="val 11886086"/>
                <a:gd name="adj2" fmla="val 3850419"/>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ea"/>
                <a:cs typeface="Times New Roman" panose="02020603050405020304" pitchFamily="18" charset="0"/>
              </a:endParaRPr>
            </a:p>
          </p:txBody>
        </p:sp>
        <p:cxnSp>
          <p:nvCxnSpPr>
            <p:cNvPr id="20" name="直接箭头连接符 19"/>
            <p:cNvCxnSpPr/>
            <p:nvPr/>
          </p:nvCxnSpPr>
          <p:spPr>
            <a:xfrm>
              <a:off x="3657600" y="3429000"/>
              <a:ext cx="228600" cy="1588"/>
            </a:xfrm>
            <a:prstGeom prst="straightConnector1">
              <a:avLst/>
            </a:prstGeom>
            <a:ln w="25400" cmpd="sng">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 name="组合 25"/>
          <p:cNvGrpSpPr/>
          <p:nvPr/>
        </p:nvGrpSpPr>
        <p:grpSpPr>
          <a:xfrm rot="-5400000">
            <a:off x="6342698" y="3511550"/>
            <a:ext cx="1203325" cy="590550"/>
            <a:chOff x="3124200" y="3429000"/>
            <a:chExt cx="1219200" cy="533400"/>
          </a:xfrm>
        </p:grpSpPr>
        <p:sp>
          <p:nvSpPr>
            <p:cNvPr id="27" name="弧形 26"/>
            <p:cNvSpPr/>
            <p:nvPr/>
          </p:nvSpPr>
          <p:spPr>
            <a:xfrm>
              <a:off x="3124200" y="3429000"/>
              <a:ext cx="1219200" cy="533400"/>
            </a:xfrm>
            <a:prstGeom prst="arc">
              <a:avLst>
                <a:gd name="adj1" fmla="val 11886086"/>
                <a:gd name="adj2" fmla="val 3850419"/>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ea"/>
                <a:cs typeface="Times New Roman" panose="02020603050405020304" pitchFamily="18" charset="0"/>
              </a:endParaRPr>
            </a:p>
          </p:txBody>
        </p:sp>
        <p:cxnSp>
          <p:nvCxnSpPr>
            <p:cNvPr id="28" name="直接箭头连接符 27"/>
            <p:cNvCxnSpPr/>
            <p:nvPr/>
          </p:nvCxnSpPr>
          <p:spPr>
            <a:xfrm>
              <a:off x="3658203" y="3429000"/>
              <a:ext cx="228399" cy="1434"/>
            </a:xfrm>
            <a:prstGeom prst="straightConnector1">
              <a:avLst/>
            </a:prstGeom>
            <a:ln w="25400" cmpd="sng">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9" name="AutoShape 33"/>
          <p:cNvSpPr>
            <a:spLocks noChangeArrowheads="1"/>
          </p:cNvSpPr>
          <p:nvPr/>
        </p:nvSpPr>
        <p:spPr bwMode="auto">
          <a:xfrm>
            <a:off x="2301875" y="4780915"/>
            <a:ext cx="1676400" cy="544195"/>
          </a:xfrm>
          <a:prstGeom prst="wedgeRoundRectCallout">
            <a:avLst>
              <a:gd name="adj1" fmla="val 121136"/>
              <a:gd name="adj2" fmla="val -163768"/>
              <a:gd name="adj3" fmla="val 16667"/>
            </a:avLst>
          </a:prstGeom>
          <a:solidFill>
            <a:srgbClr val="FFFF99">
              <a:alpha val="37000"/>
            </a:srgbClr>
          </a:solidFill>
          <a:ln w="38100">
            <a:solidFill>
              <a:srgbClr val="0000CC"/>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输入回路</a:t>
            </a:r>
          </a:p>
        </p:txBody>
      </p:sp>
      <p:sp>
        <p:nvSpPr>
          <p:cNvPr id="34" name="AutoShape 33"/>
          <p:cNvSpPr>
            <a:spLocks noChangeArrowheads="1"/>
          </p:cNvSpPr>
          <p:nvPr/>
        </p:nvSpPr>
        <p:spPr bwMode="auto">
          <a:xfrm>
            <a:off x="8201660" y="2799715"/>
            <a:ext cx="1676400" cy="564515"/>
          </a:xfrm>
          <a:prstGeom prst="wedgeRoundRectCallout">
            <a:avLst>
              <a:gd name="adj1" fmla="val -48977"/>
              <a:gd name="adj2" fmla="val 105343"/>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输出电压</a:t>
            </a:r>
          </a:p>
        </p:txBody>
      </p:sp>
      <p:sp>
        <p:nvSpPr>
          <p:cNvPr id="35" name="AutoShape 33"/>
          <p:cNvSpPr>
            <a:spLocks noChangeArrowheads="1"/>
          </p:cNvSpPr>
          <p:nvPr/>
        </p:nvSpPr>
        <p:spPr bwMode="auto">
          <a:xfrm>
            <a:off x="8735060" y="4149725"/>
            <a:ext cx="1676400" cy="509905"/>
          </a:xfrm>
          <a:prstGeom prst="wedgeRoundRectCallout">
            <a:avLst>
              <a:gd name="adj1" fmla="val -100075"/>
              <a:gd name="adj2" fmla="val -92092"/>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负载电阻</a:t>
            </a:r>
          </a:p>
        </p:txBody>
      </p:sp>
      <p:sp>
        <p:nvSpPr>
          <p:cNvPr id="36" name="AutoShape 33"/>
          <p:cNvSpPr>
            <a:spLocks noChangeArrowheads="1"/>
          </p:cNvSpPr>
          <p:nvPr/>
        </p:nvSpPr>
        <p:spPr bwMode="auto">
          <a:xfrm>
            <a:off x="8281035" y="1311910"/>
            <a:ext cx="1981200" cy="564515"/>
          </a:xfrm>
          <a:prstGeom prst="wedgeRoundRectCallout">
            <a:avLst>
              <a:gd name="adj1" fmla="val -64647"/>
              <a:gd name="adj2" fmla="val 13217"/>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直流电源</a:t>
            </a:r>
          </a:p>
        </p:txBody>
      </p:sp>
      <p:sp>
        <p:nvSpPr>
          <p:cNvPr id="37" name="AutoShape 33"/>
          <p:cNvSpPr>
            <a:spLocks noChangeArrowheads="1"/>
          </p:cNvSpPr>
          <p:nvPr/>
        </p:nvSpPr>
        <p:spPr bwMode="auto">
          <a:xfrm>
            <a:off x="2715260" y="1666875"/>
            <a:ext cx="1981200" cy="499110"/>
          </a:xfrm>
          <a:prstGeom prst="wedgeRoundRectCallout">
            <a:avLst>
              <a:gd name="adj1" fmla="val 60544"/>
              <a:gd name="adj2" fmla="val 101526"/>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基极电阻</a:t>
            </a:r>
          </a:p>
        </p:txBody>
      </p:sp>
      <p:sp>
        <p:nvSpPr>
          <p:cNvPr id="38" name="AutoShape 33"/>
          <p:cNvSpPr>
            <a:spLocks noChangeArrowheads="1"/>
          </p:cNvSpPr>
          <p:nvPr/>
        </p:nvSpPr>
        <p:spPr bwMode="auto">
          <a:xfrm>
            <a:off x="7058660" y="2047875"/>
            <a:ext cx="1981200" cy="521970"/>
          </a:xfrm>
          <a:prstGeom prst="wedgeRoundRectCallout">
            <a:avLst>
              <a:gd name="adj1" fmla="val -66923"/>
              <a:gd name="adj2" fmla="val 3406"/>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集电极电阻</a:t>
            </a:r>
          </a:p>
        </p:txBody>
      </p:sp>
      <p:sp>
        <p:nvSpPr>
          <p:cNvPr id="39" name="AutoShape 33"/>
          <p:cNvSpPr>
            <a:spLocks noChangeArrowheads="1"/>
          </p:cNvSpPr>
          <p:nvPr/>
        </p:nvSpPr>
        <p:spPr bwMode="auto">
          <a:xfrm>
            <a:off x="6830060" y="5314950"/>
            <a:ext cx="1676400" cy="487680"/>
          </a:xfrm>
          <a:prstGeom prst="wedgeRoundRectCallout">
            <a:avLst>
              <a:gd name="adj1" fmla="val -44659"/>
              <a:gd name="adj2" fmla="val -373177"/>
              <a:gd name="adj3" fmla="val 16667"/>
            </a:avLst>
          </a:prstGeom>
          <a:solidFill>
            <a:srgbClr val="FFFF99">
              <a:alpha val="37000"/>
            </a:srgbClr>
          </a:solidFill>
          <a:ln w="38100">
            <a:solidFill>
              <a:srgbClr val="0000CC"/>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输出回路</a:t>
            </a:r>
          </a:p>
        </p:txBody>
      </p:sp>
      <p:sp>
        <p:nvSpPr>
          <p:cNvPr id="40" name="云形标注 39"/>
          <p:cNvSpPr/>
          <p:nvPr/>
        </p:nvSpPr>
        <p:spPr>
          <a:xfrm>
            <a:off x="184785" y="1591310"/>
            <a:ext cx="3726815" cy="3068955"/>
          </a:xfrm>
          <a:prstGeom prst="cloudCallout">
            <a:avLst>
              <a:gd name="adj1" fmla="val 47052"/>
              <a:gd name="adj2" fmla="val 8190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cs typeface="Times New Roman" panose="02020603050405020304" pitchFamily="18" charset="0"/>
              </a:rPr>
              <a:t>发射极为输入输出的公共端，因此称为共发射极放大电路，简称</a:t>
            </a:r>
            <a:r>
              <a:rPr kumimoji="0" lang="zh-CN" altLang="en-US" sz="2400" b="1" i="0" u="none" strike="noStrike" kern="1200" cap="none" spc="0" normalizeH="0" baseline="0" noProof="0" dirty="0">
                <a:ln>
                  <a:noFill/>
                </a:ln>
                <a:solidFill>
                  <a:srgbClr val="FF0000"/>
                </a:solidFill>
                <a:effectLst/>
                <a:uLnTx/>
                <a:uFillTx/>
                <a:latin typeface="+mn-ea"/>
                <a:cs typeface="Times New Roman" panose="02020603050405020304" pitchFamily="18" charset="0"/>
              </a:rPr>
              <a:t>共射放大电路。</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2" nodeType="clickEffect">
                                  <p:stCondLst>
                                    <p:cond delay="0"/>
                                  </p:stCondLst>
                                  <p:childTnLst>
                                    <p:set>
                                      <p:cBhvr>
                                        <p:cTn id="12" dur="1" fill="hold">
                                          <p:stCondLst>
                                            <p:cond delay="0"/>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Par">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9"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0" grpId="1" animBg="1"/>
      <p:bldP spid="40" grpId="2"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144385" name="Rectangle 1"/>
          <p:cNvSpPr>
            <a:spLocks noChangeArrowheads="1"/>
          </p:cNvSpPr>
          <p:nvPr/>
        </p:nvSpPr>
        <p:spPr bwMode="auto">
          <a:xfrm>
            <a:off x="1082675" y="834073"/>
            <a:ext cx="4876800" cy="645160"/>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FF0000"/>
                </a:solidFill>
                <a:effectLst/>
                <a:uLnTx/>
                <a:uFillTx/>
                <a:latin typeface="+mn-ea"/>
                <a:cs typeface="+mn-ea"/>
              </a:rPr>
              <a:t>放大电路的基本组成 </a:t>
            </a:r>
          </a:p>
        </p:txBody>
      </p:sp>
      <p:pic>
        <p:nvPicPr>
          <p:cNvPr id="44035" name="Picture 2" descr="0604"/>
          <p:cNvPicPr>
            <a:picLocks noChangeAspect="1"/>
          </p:cNvPicPr>
          <p:nvPr/>
        </p:nvPicPr>
        <p:blipFill>
          <a:blip r:embed="rId4"/>
          <a:stretch>
            <a:fillRect/>
          </a:stretch>
        </p:blipFill>
        <p:spPr>
          <a:xfrm>
            <a:off x="4086860" y="1590675"/>
            <a:ext cx="4017963" cy="3124200"/>
          </a:xfrm>
          <a:prstGeom prst="rect">
            <a:avLst/>
          </a:prstGeom>
          <a:noFill/>
          <a:ln w="9525">
            <a:noFill/>
          </a:ln>
        </p:spPr>
      </p:pic>
      <p:sp>
        <p:nvSpPr>
          <p:cNvPr id="5" name="矩形 4"/>
          <p:cNvSpPr/>
          <p:nvPr/>
        </p:nvSpPr>
        <p:spPr>
          <a:xfrm>
            <a:off x="4086543" y="4791075"/>
            <a:ext cx="4911725"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6.4  </a:t>
            </a:r>
            <a:r>
              <a:rPr kumimoji="0" lang="zh-CN" altLang="en-US" sz="2800" b="1" i="0" u="none" strike="noStrike" kern="1200" cap="none" spc="0" normalizeH="0" baseline="0" noProof="0" dirty="0">
                <a:ln>
                  <a:noFill/>
                </a:ln>
                <a:solidFill>
                  <a:schemeClr val="tx1"/>
                </a:solidFill>
                <a:effectLst/>
                <a:uLnTx/>
                <a:uFillTx/>
                <a:latin typeface="+mn-ea"/>
                <a:cs typeface="+mn-ea"/>
              </a:rPr>
              <a:t>基本共发射极放大电路</a:t>
            </a:r>
          </a:p>
        </p:txBody>
      </p:sp>
      <p:sp>
        <p:nvSpPr>
          <p:cNvPr id="36" name="AutoShape 33"/>
          <p:cNvSpPr>
            <a:spLocks noChangeArrowheads="1"/>
          </p:cNvSpPr>
          <p:nvPr/>
        </p:nvSpPr>
        <p:spPr bwMode="auto">
          <a:xfrm>
            <a:off x="8281035" y="1311910"/>
            <a:ext cx="1981200" cy="564515"/>
          </a:xfrm>
          <a:prstGeom prst="wedgeRoundRectCallout">
            <a:avLst>
              <a:gd name="adj1" fmla="val -64647"/>
              <a:gd name="adj2" fmla="val 13217"/>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直流电源</a:t>
            </a:r>
          </a:p>
        </p:txBody>
      </p:sp>
      <p:sp>
        <p:nvSpPr>
          <p:cNvPr id="37" name="AutoShape 33"/>
          <p:cNvSpPr>
            <a:spLocks noChangeArrowheads="1"/>
          </p:cNvSpPr>
          <p:nvPr/>
        </p:nvSpPr>
        <p:spPr bwMode="auto">
          <a:xfrm>
            <a:off x="2715260" y="1666875"/>
            <a:ext cx="1981200" cy="499110"/>
          </a:xfrm>
          <a:prstGeom prst="wedgeRoundRectCallout">
            <a:avLst>
              <a:gd name="adj1" fmla="val 60544"/>
              <a:gd name="adj2" fmla="val 101526"/>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基极电阻</a:t>
            </a:r>
          </a:p>
        </p:txBody>
      </p:sp>
      <p:sp>
        <p:nvSpPr>
          <p:cNvPr id="38" name="AutoShape 33"/>
          <p:cNvSpPr>
            <a:spLocks noChangeArrowheads="1"/>
          </p:cNvSpPr>
          <p:nvPr/>
        </p:nvSpPr>
        <p:spPr bwMode="auto">
          <a:xfrm>
            <a:off x="7058660" y="2047875"/>
            <a:ext cx="1981200" cy="521970"/>
          </a:xfrm>
          <a:prstGeom prst="wedgeRoundRectCallout">
            <a:avLst>
              <a:gd name="adj1" fmla="val -66923"/>
              <a:gd name="adj2" fmla="val 3406"/>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集电极电阻</a:t>
            </a:r>
          </a:p>
        </p:txBody>
      </p:sp>
      <p:sp>
        <p:nvSpPr>
          <p:cNvPr id="2" name="AutoShape 33"/>
          <p:cNvSpPr>
            <a:spLocks noChangeArrowheads="1"/>
          </p:cNvSpPr>
          <p:nvPr/>
        </p:nvSpPr>
        <p:spPr bwMode="auto">
          <a:xfrm>
            <a:off x="8520430" y="3582035"/>
            <a:ext cx="3308985" cy="914400"/>
          </a:xfrm>
          <a:prstGeom prst="wedgeRoundRectCallout">
            <a:avLst>
              <a:gd name="adj1" fmla="val -99472"/>
              <a:gd name="adj2" fmla="val -75208"/>
              <a:gd name="adj3" fmla="val 16667"/>
            </a:avLst>
          </a:prstGeom>
          <a:solidFill>
            <a:srgbClr val="FFFF99">
              <a:alpha val="37000"/>
            </a:srgbClr>
          </a:solidFill>
          <a:ln w="38100">
            <a:solidFill>
              <a:srgbClr val="0000CC"/>
            </a:solidFill>
            <a:miter lim="800000"/>
            <a:headEnd type="none" w="sm" len="sm"/>
            <a:tailEnd type="none" w="sm" len="sm"/>
          </a:ln>
          <a:effectLst/>
        </p:spPr>
        <p:txBody>
          <a:bodyPr lIns="0" tIns="0" rIns="0" bIns="0" anchor="ctr"/>
          <a:lstStyle/>
          <a:p>
            <a:pPr marL="0" marR="0" lvl="1" indent="0" algn="l"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chemeClr val="tx1"/>
                </a:solidFill>
                <a:effectLst/>
                <a:uLnTx/>
                <a:uFillTx/>
                <a:latin typeface="+mn-ea"/>
                <a:cs typeface="+mn-ea"/>
              </a:rPr>
              <a:t>T</a:t>
            </a:r>
            <a:r>
              <a:rPr kumimoji="0" lang="zh-CN" altLang="en-US" sz="2800" b="1" i="0" u="none" strike="noStrike" kern="1200" cap="none" spc="0" normalizeH="0" baseline="0" noProof="0" dirty="0">
                <a:ln>
                  <a:noFill/>
                </a:ln>
                <a:solidFill>
                  <a:schemeClr val="tx1"/>
                </a:solidFill>
                <a:effectLst/>
                <a:uLnTx/>
                <a:uFillTx/>
                <a:latin typeface="+mn-ea"/>
                <a:cs typeface="+mn-ea"/>
              </a:rPr>
              <a:t>是</a:t>
            </a:r>
            <a:r>
              <a:rPr kumimoji="0" lang="en-US" altLang="en-US" sz="2800" b="1" i="0" u="none" strike="noStrike" kern="1200" cap="none" spc="0" normalizeH="0" baseline="0" noProof="0" dirty="0">
                <a:ln>
                  <a:noFill/>
                </a:ln>
                <a:solidFill>
                  <a:schemeClr val="tx1"/>
                </a:solidFill>
                <a:effectLst/>
                <a:uLnTx/>
                <a:uFillTx/>
                <a:latin typeface="+mn-ea"/>
                <a:cs typeface="+mn-ea"/>
              </a:rPr>
              <a:t>NPN</a:t>
            </a:r>
            <a:r>
              <a:rPr kumimoji="0" lang="zh-CN" altLang="en-US" sz="2800" b="1" i="0" u="none" strike="noStrike" kern="1200" cap="none" spc="0" normalizeH="0" baseline="0" noProof="0" dirty="0">
                <a:ln>
                  <a:noFill/>
                </a:ln>
                <a:solidFill>
                  <a:schemeClr val="tx1"/>
                </a:solidFill>
                <a:effectLst/>
                <a:uLnTx/>
                <a:uFillTx/>
                <a:latin typeface="+mn-ea"/>
                <a:cs typeface="+mn-ea"/>
              </a:rPr>
              <a:t>型三极管，起</a:t>
            </a:r>
            <a:r>
              <a:rPr kumimoji="0" lang="zh-CN" altLang="en-US" sz="2800" b="1" i="0" u="none" strike="noStrike" kern="1200" cap="none" spc="0" normalizeH="0" baseline="0" noProof="0" dirty="0">
                <a:ln>
                  <a:noFill/>
                </a:ln>
                <a:solidFill>
                  <a:srgbClr val="FF0000"/>
                </a:solidFill>
                <a:effectLst/>
                <a:uLnTx/>
                <a:uFillTx/>
                <a:latin typeface="+mn-ea"/>
                <a:cs typeface="+mn-ea"/>
              </a:rPr>
              <a:t>放大</a:t>
            </a:r>
            <a:r>
              <a:rPr kumimoji="0" lang="zh-CN" altLang="en-US" sz="2800" b="1" i="0" u="none" strike="noStrike" kern="1200" cap="none" spc="0" normalizeH="0" baseline="0" noProof="0" dirty="0">
                <a:ln>
                  <a:noFill/>
                </a:ln>
                <a:solidFill>
                  <a:schemeClr val="tx1"/>
                </a:solidFill>
                <a:effectLst/>
                <a:uLnTx/>
                <a:uFillTx/>
                <a:latin typeface="+mn-ea"/>
                <a:cs typeface="+mn-ea"/>
              </a:rPr>
              <a:t>的作用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145409" name="Rectangle 1"/>
          <p:cNvSpPr>
            <a:spLocks noChangeArrowheads="1"/>
          </p:cNvSpPr>
          <p:nvPr/>
        </p:nvSpPr>
        <p:spPr bwMode="auto">
          <a:xfrm>
            <a:off x="1828800" y="755333"/>
            <a:ext cx="3200400" cy="645160"/>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00"/>
                </a:solidFill>
                <a:effectLst/>
                <a:uLnTx/>
                <a:uFillTx/>
                <a:latin typeface="+mn-ea"/>
                <a:cs typeface="+mn-ea"/>
              </a:rPr>
              <a:t>静态分析 </a:t>
            </a:r>
          </a:p>
        </p:txBody>
      </p:sp>
      <p:sp>
        <p:nvSpPr>
          <p:cNvPr id="3" name="矩形 2"/>
          <p:cNvSpPr/>
          <p:nvPr/>
        </p:nvSpPr>
        <p:spPr>
          <a:xfrm>
            <a:off x="1752600" y="1501775"/>
            <a:ext cx="21669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6600"/>
                </a:solidFill>
                <a:effectLst/>
                <a:uLnTx/>
                <a:uFillTx/>
                <a:latin typeface="+mn-ea"/>
                <a:cs typeface="+mn-ea"/>
              </a:rPr>
              <a:t>1</a:t>
            </a:r>
            <a:r>
              <a:rPr kumimoji="0" lang="zh-CN" altLang="en-US" sz="2800" b="1" i="0" u="none" strike="noStrike" kern="1200" cap="none" spc="0" normalizeH="0" baseline="0" noProof="0" dirty="0">
                <a:ln>
                  <a:noFill/>
                </a:ln>
                <a:solidFill>
                  <a:srgbClr val="006600"/>
                </a:solidFill>
                <a:effectLst/>
                <a:uLnTx/>
                <a:uFillTx/>
                <a:latin typeface="+mn-ea"/>
                <a:cs typeface="+mn-ea"/>
              </a:rPr>
              <a:t>．直流通路</a:t>
            </a:r>
          </a:p>
        </p:txBody>
      </p:sp>
      <p:sp>
        <p:nvSpPr>
          <p:cNvPr id="4" name="矩形 3"/>
          <p:cNvSpPr/>
          <p:nvPr/>
        </p:nvSpPr>
        <p:spPr>
          <a:xfrm>
            <a:off x="1943100" y="2035175"/>
            <a:ext cx="8305800" cy="138430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所谓</a:t>
            </a:r>
            <a:r>
              <a:rPr kumimoji="0" lang="zh-CN" altLang="en-US" sz="2800" b="1" i="0" u="none" strike="noStrike" kern="1200" cap="none" spc="0" normalizeH="0" baseline="0" noProof="0" dirty="0">
                <a:ln>
                  <a:noFill/>
                </a:ln>
                <a:solidFill>
                  <a:srgbClr val="FF0000"/>
                </a:solidFill>
                <a:effectLst/>
                <a:uLnTx/>
                <a:uFillTx/>
                <a:latin typeface="+mn-ea"/>
                <a:cs typeface="+mn-ea"/>
              </a:rPr>
              <a:t>直流通路</a:t>
            </a:r>
            <a:r>
              <a:rPr kumimoji="0" lang="zh-CN" altLang="en-US" sz="2800" b="1" i="0" u="none" strike="noStrike" kern="1200" cap="none" spc="0" normalizeH="0" baseline="0" noProof="0" dirty="0">
                <a:ln>
                  <a:noFill/>
                </a:ln>
                <a:solidFill>
                  <a:schemeClr val="tx1"/>
                </a:solidFill>
                <a:effectLst/>
                <a:uLnTx/>
                <a:uFillTx/>
                <a:latin typeface="+mn-ea"/>
                <a:cs typeface="+mn-ea"/>
              </a:rPr>
              <a:t>，是指在直流电源</a:t>
            </a:r>
            <a:r>
              <a:rPr kumimoji="0" lang="en-US" sz="2800" b="1" i="1" u="none" strike="noStrike" kern="1200" cap="none" spc="0" normalizeH="0" baseline="0" noProof="0" dirty="0">
                <a:ln>
                  <a:noFill/>
                </a:ln>
                <a:solidFill>
                  <a:schemeClr val="tx1"/>
                </a:solidFill>
                <a:effectLst/>
                <a:uLnTx/>
                <a:uFillTx/>
                <a:latin typeface="+mn-ea"/>
                <a:cs typeface="+mn-ea"/>
              </a:rPr>
              <a:t>V</a:t>
            </a:r>
            <a:r>
              <a:rPr kumimoji="0" lang="en-US" sz="2800" b="1" i="0" u="none" strike="noStrike" kern="1200" cap="none" spc="0" normalizeH="0" baseline="-25000" noProof="0" dirty="0">
                <a:ln>
                  <a:noFill/>
                </a:ln>
                <a:solidFill>
                  <a:schemeClr val="tx1"/>
                </a:solidFill>
                <a:effectLst/>
                <a:uLnTx/>
                <a:uFillTx/>
                <a:latin typeface="+mn-ea"/>
                <a:cs typeface="+mn-ea"/>
              </a:rPr>
              <a:t>CC</a:t>
            </a:r>
            <a:r>
              <a:rPr kumimoji="0" lang="zh-CN" altLang="en-US" sz="2800" b="1" i="0" u="none" strike="noStrike" kern="1200" cap="none" spc="0" normalizeH="0" baseline="0" noProof="0" dirty="0">
                <a:ln>
                  <a:noFill/>
                </a:ln>
                <a:solidFill>
                  <a:srgbClr val="FF0000"/>
                </a:solidFill>
                <a:effectLst/>
                <a:uLnTx/>
                <a:uFillTx/>
                <a:latin typeface="+mn-ea"/>
                <a:cs typeface="+mn-ea"/>
              </a:rPr>
              <a:t>单独作用</a:t>
            </a:r>
            <a:r>
              <a:rPr kumimoji="0" lang="zh-CN" altLang="en-US" sz="2800" b="1" i="0" u="none" strike="noStrike" kern="1200" cap="none" spc="0" normalizeH="0" baseline="0" noProof="0" dirty="0">
                <a:ln>
                  <a:noFill/>
                </a:ln>
                <a:solidFill>
                  <a:schemeClr val="tx1"/>
                </a:solidFill>
                <a:effectLst/>
                <a:uLnTx/>
                <a:uFillTx/>
                <a:latin typeface="+mn-ea"/>
                <a:cs typeface="+mn-ea"/>
              </a:rPr>
              <a:t>下直流电流流经的通路，也就是静态电流流经的通路，用于设计和分析静态工作点。</a:t>
            </a:r>
          </a:p>
        </p:txBody>
      </p:sp>
      <p:pic>
        <p:nvPicPr>
          <p:cNvPr id="6150" name="Picture 2" descr="0604"/>
          <p:cNvPicPr>
            <a:picLocks noChangeAspect="1"/>
          </p:cNvPicPr>
          <p:nvPr/>
        </p:nvPicPr>
        <p:blipFill>
          <a:blip r:embed="rId5"/>
          <a:stretch>
            <a:fillRect/>
          </a:stretch>
        </p:blipFill>
        <p:spPr>
          <a:xfrm>
            <a:off x="1752600" y="3559175"/>
            <a:ext cx="4017963" cy="3124200"/>
          </a:xfrm>
          <a:prstGeom prst="rect">
            <a:avLst/>
          </a:prstGeom>
          <a:noFill/>
          <a:ln w="9525">
            <a:noFill/>
          </a:ln>
        </p:spPr>
      </p:pic>
      <p:graphicFrame>
        <p:nvGraphicFramePr>
          <p:cNvPr id="145410" name="Object 2"/>
          <p:cNvGraphicFramePr/>
          <p:nvPr/>
        </p:nvGraphicFramePr>
        <p:xfrm>
          <a:off x="7391400" y="3482975"/>
          <a:ext cx="2924175" cy="3154363"/>
        </p:xfrm>
        <a:graphic>
          <a:graphicData uri="http://schemas.openxmlformats.org/presentationml/2006/ole">
            <mc:AlternateContent xmlns:mc="http://schemas.openxmlformats.org/markup-compatibility/2006">
              <mc:Choice xmlns:v="urn:schemas-microsoft-com:vml" Requires="v">
                <p:oleObj spid="_x0000_s78852" r:id="rId6" imgW="1790700" imgH="1930400" progId="Visio.Drawing.11">
                  <p:embed/>
                </p:oleObj>
              </mc:Choice>
              <mc:Fallback>
                <p:oleObj r:id="rId6" imgW="1790700" imgH="1930400" progId="Visio.Drawing.11">
                  <p:embed/>
                  <p:pic>
                    <p:nvPicPr>
                      <p:cNvPr id="145410" name="Object 2"/>
                      <p:cNvPicPr/>
                      <p:nvPr/>
                    </p:nvPicPr>
                    <p:blipFill>
                      <a:blip r:embed="rId7"/>
                      <a:stretch>
                        <a:fillRect/>
                      </a:stretch>
                    </p:blipFill>
                    <p:spPr>
                      <a:xfrm>
                        <a:off x="7391400" y="3482975"/>
                        <a:ext cx="2924175" cy="3154363"/>
                      </a:xfrm>
                      <a:prstGeom prst="rect">
                        <a:avLst/>
                      </a:prstGeom>
                      <a:noFill/>
                      <a:ln w="38100">
                        <a:noFill/>
                        <a:miter/>
                      </a:ln>
                    </p:spPr>
                  </p:pic>
                </p:oleObj>
              </mc:Fallback>
            </mc:AlternateContent>
          </a:graphicData>
        </a:graphic>
      </p:graphicFrame>
      <p:sp>
        <p:nvSpPr>
          <p:cNvPr id="8" name="AutoShape 58"/>
          <p:cNvSpPr>
            <a:spLocks noChangeArrowheads="1"/>
          </p:cNvSpPr>
          <p:nvPr/>
        </p:nvSpPr>
        <p:spPr bwMode="auto">
          <a:xfrm rot="5631431" flipH="1" flipV="1">
            <a:off x="6290469" y="3952081"/>
            <a:ext cx="431800" cy="1252538"/>
          </a:xfrm>
          <a:prstGeom prst="curvedLeftArrow">
            <a:avLst>
              <a:gd name="adj1" fmla="val 58606"/>
              <a:gd name="adj2" fmla="val 116029"/>
              <a:gd name="adj3" fmla="val 33333"/>
            </a:avLst>
          </a:prstGeom>
          <a:solidFill>
            <a:srgbClr val="CC99FF"/>
          </a:solidFill>
          <a:ln w="19050">
            <a:solidFill>
              <a:srgbClr val="9249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ea"/>
              <a:cs typeface="Times New Roman" panose="02020603050405020304" pitchFamily="18" charset="0"/>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6150"/>
                                        </p:tgtEl>
                                        <p:attrNameLst>
                                          <p:attrName>style.visibility</p:attrName>
                                        </p:attrNameLst>
                                      </p:cBhvr>
                                      <p:to>
                                        <p:strVal val="visible"/>
                                      </p:to>
                                    </p:set>
                                    <p:animEffect transition="in" filter="strips(downLeft)">
                                      <p:cBhvr>
                                        <p:cTn id="15" dur="500"/>
                                        <p:tgtEl>
                                          <p:spTgt spid="615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5410"/>
                                        </p:tgtEl>
                                        <p:attrNameLst>
                                          <p:attrName>style.visibility</p:attrName>
                                        </p:attrNameLst>
                                      </p:cBhvr>
                                      <p:to>
                                        <p:strVal val="visible"/>
                                      </p:to>
                                    </p:set>
                                    <p:animEffect transition="in" filter="wipe(left)">
                                      <p:cBhvr>
                                        <p:cTn id="26" dur="500"/>
                                        <p:tgtEl>
                                          <p:spTgt spid="145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139881"/>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三、电感元件</a:t>
            </a:r>
            <a:endParaRPr lang="en-US" altLang="zh-CN" sz="3600" b="1" dirty="0">
              <a:solidFill>
                <a:srgbClr val="FF0000"/>
              </a:solidFill>
              <a:latin typeface="+mn-ea"/>
            </a:endParaRPr>
          </a:p>
          <a:p>
            <a:pPr>
              <a:lnSpc>
                <a:spcPct val="150000"/>
              </a:lnSpc>
            </a:pPr>
            <a:r>
              <a:rPr lang="en-US" altLang="zh-CN" sz="2800" b="1" dirty="0">
                <a:solidFill>
                  <a:srgbClr val="FF0000"/>
                </a:solidFill>
                <a:latin typeface="+mn-ea"/>
              </a:rPr>
              <a:t>    1</a:t>
            </a:r>
            <a:r>
              <a:rPr lang="zh-CN" altLang="en-US" sz="2800" b="1" dirty="0">
                <a:solidFill>
                  <a:srgbClr val="FF0000"/>
                </a:solidFill>
                <a:latin typeface="+mn-ea"/>
              </a:rPr>
              <a:t>、定义：</a:t>
            </a:r>
            <a:r>
              <a:rPr lang="zh-CN" altLang="en-US" sz="2800" b="1" dirty="0">
                <a:latin typeface="+mn-ea"/>
              </a:rPr>
              <a:t>一个二端元件，如果在任意时刻</a:t>
            </a:r>
            <a:r>
              <a:rPr lang="en-US" altLang="zh-CN" sz="2800" b="1" i="1" dirty="0">
                <a:latin typeface="+mn-ea"/>
              </a:rPr>
              <a:t>t</a:t>
            </a:r>
            <a:r>
              <a:rPr lang="zh-CN" altLang="en-US" sz="2800" b="1" dirty="0">
                <a:latin typeface="+mn-ea"/>
              </a:rPr>
              <a:t>，其磁链与电流</a:t>
            </a:r>
            <a:r>
              <a:rPr lang="en-US" altLang="zh-CN" sz="2800" b="1" i="1" dirty="0" err="1">
                <a:latin typeface="+mn-ea"/>
              </a:rPr>
              <a:t>i</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的关系能用平面上的曲线确定，就称其为</a:t>
            </a:r>
            <a:r>
              <a:rPr lang="zh-CN" altLang="en-US" sz="2800" b="1" dirty="0">
                <a:solidFill>
                  <a:srgbClr val="FF0000"/>
                </a:solidFill>
                <a:latin typeface="+mn-ea"/>
              </a:rPr>
              <a:t>电感元件</a:t>
            </a:r>
            <a:r>
              <a:rPr lang="zh-CN" altLang="en-US" sz="2800" b="1" dirty="0">
                <a:latin typeface="+mn-ea"/>
              </a:rPr>
              <a:t>。</a:t>
            </a:r>
            <a:endParaRPr lang="en-US" altLang="zh-CN" sz="2800" b="1" dirty="0">
              <a:latin typeface="+mn-ea"/>
            </a:endParaRPr>
          </a:p>
        </p:txBody>
      </p:sp>
      <p:pic>
        <p:nvPicPr>
          <p:cNvPr id="8" name="图片 7">
            <a:extLst>
              <a:ext uri="{FF2B5EF4-FFF2-40B4-BE49-F238E27FC236}">
                <a16:creationId xmlns:a16="http://schemas.microsoft.com/office/drawing/2014/main" id="{618DC4A5-A986-4CC6-84D5-3F3810C4916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960265" y="3142109"/>
            <a:ext cx="4271470" cy="2974359"/>
          </a:xfrm>
          <a:prstGeom prst="rect">
            <a:avLst/>
          </a:prstGeom>
        </p:spPr>
      </p:pic>
    </p:spTree>
    <p:custDataLst>
      <p:tags r:id="rId1"/>
    </p:custDataLst>
    <p:extLst>
      <p:ext uri="{BB962C8B-B14F-4D97-AF65-F5344CB8AC3E}">
        <p14:creationId xmlns:p14="http://schemas.microsoft.com/office/powerpoint/2010/main" val="19633535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4" name="矩形 3"/>
          <p:cNvSpPr/>
          <p:nvPr/>
        </p:nvSpPr>
        <p:spPr>
          <a:xfrm>
            <a:off x="1828165" y="1066800"/>
            <a:ext cx="3957955"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6600"/>
                </a:solidFill>
                <a:effectLst/>
                <a:uLnTx/>
                <a:uFillTx/>
                <a:latin typeface="+mn-ea"/>
                <a:cs typeface="+mn-ea"/>
              </a:rPr>
              <a:t>3</a:t>
            </a:r>
            <a:r>
              <a:rPr kumimoji="0" lang="zh-CN" altLang="en-US" sz="2800" b="1" i="0" u="none" strike="noStrike" kern="1200" cap="none" spc="0" normalizeH="0" baseline="0" noProof="0" dirty="0">
                <a:ln>
                  <a:noFill/>
                </a:ln>
                <a:solidFill>
                  <a:srgbClr val="006600"/>
                </a:solidFill>
                <a:effectLst/>
                <a:uLnTx/>
                <a:uFillTx/>
                <a:latin typeface="+mn-ea"/>
                <a:cs typeface="+mn-ea"/>
              </a:rPr>
              <a:t>．估算法解静态工作点</a:t>
            </a:r>
          </a:p>
        </p:txBody>
      </p:sp>
      <p:sp>
        <p:nvSpPr>
          <p:cNvPr id="5" name="矩形 4"/>
          <p:cNvSpPr/>
          <p:nvPr/>
        </p:nvSpPr>
        <p:spPr>
          <a:xfrm>
            <a:off x="2209165" y="1828800"/>
            <a:ext cx="7848600" cy="9540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一般近似认为：</a:t>
            </a:r>
            <a:r>
              <a:rPr kumimoji="0" lang="en-US" sz="2800" b="1" i="1" u="none" strike="noStrike" kern="1200" cap="none" spc="0" normalizeH="0" baseline="0" noProof="0" dirty="0">
                <a:ln>
                  <a:noFill/>
                </a:ln>
                <a:solidFill>
                  <a:srgbClr val="FF0000"/>
                </a:solidFill>
                <a:effectLst/>
                <a:uLnTx/>
                <a:uFillTx/>
                <a:latin typeface="+mn-ea"/>
                <a:cs typeface="+mn-ea"/>
              </a:rPr>
              <a:t>U</a:t>
            </a:r>
            <a:r>
              <a:rPr kumimoji="0" lang="en-US" sz="2800" b="1" i="0" u="none" strike="noStrike" kern="1200" cap="none" spc="0" normalizeH="0" baseline="-25000" noProof="0" dirty="0">
                <a:ln>
                  <a:noFill/>
                </a:ln>
                <a:solidFill>
                  <a:srgbClr val="FF0000"/>
                </a:solidFill>
                <a:effectLst/>
                <a:uLnTx/>
                <a:uFillTx/>
                <a:latin typeface="+mn-ea"/>
                <a:cs typeface="+mn-ea"/>
              </a:rPr>
              <a:t>BEQ</a:t>
            </a:r>
            <a:r>
              <a:rPr kumimoji="0" lang="en-US" sz="2800" b="1" i="0" u="none" strike="noStrike" kern="1200" cap="none" spc="0" normalizeH="0" baseline="0" noProof="0" dirty="0">
                <a:ln>
                  <a:noFill/>
                </a:ln>
                <a:solidFill>
                  <a:srgbClr val="FF0000"/>
                </a:solidFill>
                <a:effectLst/>
                <a:uLnTx/>
                <a:uFillTx/>
                <a:latin typeface="+mn-ea"/>
                <a:cs typeface="+mn-ea"/>
              </a:rPr>
              <a:t>=0.7V</a:t>
            </a:r>
            <a:r>
              <a:rPr kumimoji="0" lang="zh-CN" altLang="en-US" sz="2800" b="1" i="0" u="none" strike="noStrike" kern="1200" cap="none" spc="0" normalizeH="0" baseline="0" noProof="0" dirty="0">
                <a:ln>
                  <a:noFill/>
                </a:ln>
                <a:solidFill>
                  <a:srgbClr val="FF0000"/>
                </a:solidFill>
                <a:effectLst/>
                <a:uLnTx/>
                <a:uFillTx/>
                <a:latin typeface="+mn-ea"/>
                <a:cs typeface="+mn-ea"/>
              </a:rPr>
              <a:t>（硅管）</a:t>
            </a:r>
            <a:endParaRPr kumimoji="0" lang="en-US" altLang="zh-CN" sz="2800" b="1" i="0" u="none" strike="noStrike" kern="1200" cap="none" spc="0" normalizeH="0" baseline="0" noProof="0" dirty="0">
              <a:ln>
                <a:noFill/>
              </a:ln>
              <a:solidFill>
                <a:srgbClr val="FF0000"/>
              </a:solidFill>
              <a:effectLst/>
              <a:uLnTx/>
              <a:uFillTx/>
              <a:latin typeface="+mn-ea"/>
              <a:cs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cs typeface="+mn-ea"/>
              </a:rPr>
              <a:t>                     </a:t>
            </a:r>
            <a:r>
              <a:rPr kumimoji="0" lang="zh-CN" altLang="en-US" sz="2800" b="1" i="0" u="none" strike="noStrike" kern="1200" cap="none" spc="0" normalizeH="0" baseline="0" noProof="0" dirty="0">
                <a:ln>
                  <a:noFill/>
                </a:ln>
                <a:solidFill>
                  <a:schemeClr val="tx1"/>
                </a:solidFill>
                <a:effectLst/>
                <a:uLnTx/>
                <a:uFillTx/>
                <a:latin typeface="+mn-ea"/>
                <a:cs typeface="+mn-ea"/>
              </a:rPr>
              <a:t>或    </a:t>
            </a:r>
            <a:r>
              <a:rPr kumimoji="0" lang="en-US" sz="2800" b="1" i="1" u="none" strike="noStrike" kern="1200" cap="none" spc="0" normalizeH="0" baseline="0" noProof="0" dirty="0">
                <a:ln>
                  <a:noFill/>
                </a:ln>
                <a:solidFill>
                  <a:srgbClr val="FF0000"/>
                </a:solidFill>
                <a:effectLst/>
                <a:uLnTx/>
                <a:uFillTx/>
                <a:latin typeface="+mn-ea"/>
                <a:cs typeface="+mn-ea"/>
              </a:rPr>
              <a:t>U</a:t>
            </a:r>
            <a:r>
              <a:rPr kumimoji="0" lang="en-US" sz="2800" b="1" i="0" u="none" strike="noStrike" kern="1200" cap="none" spc="0" normalizeH="0" baseline="-25000" noProof="0" dirty="0">
                <a:ln>
                  <a:noFill/>
                </a:ln>
                <a:solidFill>
                  <a:srgbClr val="FF0000"/>
                </a:solidFill>
                <a:effectLst/>
                <a:uLnTx/>
                <a:uFillTx/>
                <a:latin typeface="+mn-ea"/>
                <a:cs typeface="+mn-ea"/>
              </a:rPr>
              <a:t>BEQ</a:t>
            </a:r>
            <a:r>
              <a:rPr kumimoji="0" lang="en-US" sz="2800" b="1" i="0" u="none" strike="noStrike" kern="1200" cap="none" spc="0" normalizeH="0" baseline="0" noProof="0" dirty="0">
                <a:ln>
                  <a:noFill/>
                </a:ln>
                <a:solidFill>
                  <a:srgbClr val="FF0000"/>
                </a:solidFill>
                <a:effectLst/>
                <a:uLnTx/>
                <a:uFillTx/>
                <a:latin typeface="+mn-ea"/>
                <a:cs typeface="+mn-ea"/>
              </a:rPr>
              <a:t>=0.2V</a:t>
            </a:r>
            <a:r>
              <a:rPr kumimoji="0" lang="zh-CN" altLang="en-US" sz="2800" b="1" i="0" u="none" strike="noStrike" kern="1200" cap="none" spc="0" normalizeH="0" baseline="0" noProof="0" dirty="0">
                <a:ln>
                  <a:noFill/>
                </a:ln>
                <a:solidFill>
                  <a:srgbClr val="FF0000"/>
                </a:solidFill>
                <a:effectLst/>
                <a:uLnTx/>
                <a:uFillTx/>
                <a:latin typeface="+mn-ea"/>
                <a:cs typeface="+mn-ea"/>
              </a:rPr>
              <a:t>（锗管）</a:t>
            </a:r>
          </a:p>
        </p:txBody>
      </p:sp>
      <p:sp>
        <p:nvSpPr>
          <p:cNvPr id="152578" name="Rectangle 2"/>
          <p:cNvSpPr>
            <a:spLocks noChangeArrowheads="1"/>
          </p:cNvSpPr>
          <p:nvPr/>
        </p:nvSpPr>
        <p:spPr bwMode="auto">
          <a:xfrm>
            <a:off x="2209165" y="3048000"/>
            <a:ext cx="2667000" cy="523875"/>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回路方程</a:t>
            </a:r>
          </a:p>
        </p:txBody>
      </p:sp>
      <p:graphicFrame>
        <p:nvGraphicFramePr>
          <p:cNvPr id="152577" name="Object 1"/>
          <p:cNvGraphicFramePr/>
          <p:nvPr/>
        </p:nvGraphicFramePr>
        <p:xfrm>
          <a:off x="3885565" y="3048000"/>
          <a:ext cx="2528888" cy="477838"/>
        </p:xfrm>
        <a:graphic>
          <a:graphicData uri="http://schemas.openxmlformats.org/presentationml/2006/ole">
            <mc:AlternateContent xmlns:mc="http://schemas.openxmlformats.org/markup-compatibility/2006">
              <mc:Choice xmlns:v="urn:schemas-microsoft-com:vml" Requires="v">
                <p:oleObj spid="_x0000_s79878" r:id="rId5" imgW="1054100" imgH="203200" progId="Equation.DSMT4">
                  <p:embed/>
                </p:oleObj>
              </mc:Choice>
              <mc:Fallback>
                <p:oleObj r:id="rId5" imgW="1054100" imgH="203200" progId="Equation.DSMT4">
                  <p:embed/>
                  <p:pic>
                    <p:nvPicPr>
                      <p:cNvPr id="152577" name="Object 1"/>
                      <p:cNvPicPr/>
                      <p:nvPr/>
                    </p:nvPicPr>
                    <p:blipFill>
                      <a:blip r:embed="rId6"/>
                      <a:stretch>
                        <a:fillRect/>
                      </a:stretch>
                    </p:blipFill>
                    <p:spPr>
                      <a:xfrm>
                        <a:off x="3885565" y="3048000"/>
                        <a:ext cx="2528888" cy="477838"/>
                      </a:xfrm>
                      <a:prstGeom prst="rect">
                        <a:avLst/>
                      </a:prstGeom>
                      <a:noFill/>
                      <a:ln w="38100">
                        <a:noFill/>
                        <a:miter/>
                      </a:ln>
                    </p:spPr>
                  </p:pic>
                </p:oleObj>
              </mc:Fallback>
            </mc:AlternateContent>
          </a:graphicData>
        </a:graphic>
      </p:graphicFrame>
      <p:sp>
        <p:nvSpPr>
          <p:cNvPr id="152579" name="Rectangle 3"/>
          <p:cNvSpPr>
            <a:spLocks noChangeArrowheads="1"/>
          </p:cNvSpPr>
          <p:nvPr/>
        </p:nvSpPr>
        <p:spPr bwMode="auto">
          <a:xfrm>
            <a:off x="1523365" y="809625"/>
            <a:ext cx="274638" cy="523875"/>
          </a:xfrm>
          <a:prstGeom prst="rect">
            <a:avLst/>
          </a:prstGeom>
          <a:noFill/>
          <a:ln w="9525">
            <a:noFill/>
            <a:miter lim="800000"/>
          </a:ln>
          <a:effectLst/>
        </p:spPr>
        <p:txBody>
          <a:bodyPr wrap="none" anchor="ctr">
            <a:spAutoFit/>
          </a:bodyPr>
          <a:lstStyle/>
          <a:p>
            <a:pPr eaLnBrk="0" hangingPunct="0"/>
            <a:r>
              <a:rPr lang="zh-CN" altLang="zh-CN" sz="2800" b="1" dirty="0">
                <a:effectLst/>
                <a:latin typeface="+mn-ea"/>
                <a:cs typeface="Times New Roman" panose="02020603050405020304" pitchFamily="18" charset="0"/>
              </a:rPr>
              <a:t> </a:t>
            </a:r>
          </a:p>
        </p:txBody>
      </p:sp>
      <p:sp>
        <p:nvSpPr>
          <p:cNvPr id="7" name="矩形 6"/>
          <p:cNvSpPr/>
          <p:nvPr/>
        </p:nvSpPr>
        <p:spPr>
          <a:xfrm>
            <a:off x="2209165" y="3776663"/>
            <a:ext cx="370998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mn-ea"/>
                <a:cs typeface="+mn-ea"/>
              </a:rPr>
              <a:t>Q</a:t>
            </a:r>
            <a:r>
              <a:rPr kumimoji="0" lang="zh-CN" altLang="en-US" sz="2800" b="1" i="0" u="none" strike="noStrike" kern="1200" cap="none" spc="0" normalizeH="0" baseline="0" noProof="0" dirty="0">
                <a:ln>
                  <a:noFill/>
                </a:ln>
                <a:solidFill>
                  <a:schemeClr val="tx1"/>
                </a:solidFill>
                <a:effectLst/>
                <a:uLnTx/>
                <a:uFillTx/>
                <a:latin typeface="+mn-ea"/>
                <a:cs typeface="+mn-ea"/>
              </a:rPr>
              <a:t>的近似估算表达式为</a:t>
            </a:r>
          </a:p>
        </p:txBody>
      </p:sp>
      <p:graphicFrame>
        <p:nvGraphicFramePr>
          <p:cNvPr id="152580" name="Object 4"/>
          <p:cNvGraphicFramePr/>
          <p:nvPr/>
        </p:nvGraphicFramePr>
        <p:xfrm>
          <a:off x="4785678" y="4267200"/>
          <a:ext cx="2619375" cy="2392363"/>
        </p:xfrm>
        <a:graphic>
          <a:graphicData uri="http://schemas.openxmlformats.org/presentationml/2006/ole">
            <mc:AlternateContent xmlns:mc="http://schemas.openxmlformats.org/markup-compatibility/2006">
              <mc:Choice xmlns:v="urn:schemas-microsoft-com:vml" Requires="v">
                <p:oleObj spid="_x0000_s79879" r:id="rId7" imgW="1091565" imgH="1002665" progId="Equation.DSMT4">
                  <p:embed/>
                </p:oleObj>
              </mc:Choice>
              <mc:Fallback>
                <p:oleObj r:id="rId7" imgW="1091565" imgH="1002665" progId="Equation.DSMT4">
                  <p:embed/>
                  <p:pic>
                    <p:nvPicPr>
                      <p:cNvPr id="152580" name="Object 4"/>
                      <p:cNvPicPr/>
                      <p:nvPr/>
                    </p:nvPicPr>
                    <p:blipFill>
                      <a:blip r:embed="rId8"/>
                      <a:stretch>
                        <a:fillRect/>
                      </a:stretch>
                    </p:blipFill>
                    <p:spPr>
                      <a:xfrm>
                        <a:off x="4785678" y="4267200"/>
                        <a:ext cx="2619375" cy="2392363"/>
                      </a:xfrm>
                      <a:prstGeom prst="rect">
                        <a:avLst/>
                      </a:prstGeom>
                      <a:noFill/>
                      <a:ln w="38100">
                        <a:noFill/>
                        <a:miter/>
                      </a:ln>
                    </p:spPr>
                  </p:pic>
                </p:oleObj>
              </mc:Fallback>
            </mc:AlternateContent>
          </a:graphicData>
        </a:graphic>
      </p:graphicFrame>
      <p:sp>
        <p:nvSpPr>
          <p:cNvPr id="10" name="矩形 9"/>
          <p:cNvSpPr/>
          <p:nvPr/>
        </p:nvSpPr>
        <p:spPr>
          <a:xfrm>
            <a:off x="8914765" y="5105400"/>
            <a:ext cx="1535113"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6.16</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ldLvl="0" animBg="1"/>
      <p:bldP spid="7" grpId="0"/>
      <p:bldP spid="1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152579" name="Rectangle 3"/>
          <p:cNvSpPr>
            <a:spLocks noChangeArrowheads="1"/>
          </p:cNvSpPr>
          <p:nvPr/>
        </p:nvSpPr>
        <p:spPr bwMode="auto">
          <a:xfrm>
            <a:off x="1523365" y="809625"/>
            <a:ext cx="274638" cy="523875"/>
          </a:xfrm>
          <a:prstGeom prst="rect">
            <a:avLst/>
          </a:prstGeom>
          <a:noFill/>
          <a:ln w="9525">
            <a:noFill/>
            <a:miter lim="800000"/>
          </a:ln>
          <a:effectLst/>
        </p:spPr>
        <p:txBody>
          <a:bodyPr wrap="none" anchor="ctr">
            <a:spAutoFit/>
          </a:bodyPr>
          <a:lstStyle/>
          <a:p>
            <a:pPr eaLnBrk="0" hangingPunct="0"/>
            <a:r>
              <a:rPr lang="zh-CN" altLang="zh-CN" sz="2800" b="1" dirty="0">
                <a:effectLst/>
                <a:latin typeface="+mn-ea"/>
                <a:cs typeface="Times New Roman" panose="02020603050405020304" pitchFamily="18" charset="0"/>
              </a:rPr>
              <a:t> </a:t>
            </a:r>
          </a:p>
        </p:txBody>
      </p:sp>
      <p:sp>
        <p:nvSpPr>
          <p:cNvPr id="153601" name="Rectangle 1"/>
          <p:cNvSpPr>
            <a:spLocks noChangeArrowheads="1"/>
          </p:cNvSpPr>
          <p:nvPr/>
        </p:nvSpPr>
        <p:spPr bwMode="auto">
          <a:xfrm>
            <a:off x="1219200" y="748348"/>
            <a:ext cx="3962400" cy="645160"/>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00"/>
                </a:solidFill>
                <a:effectLst/>
                <a:uLnTx/>
                <a:uFillTx/>
                <a:latin typeface="+mn-ea"/>
                <a:cs typeface="+mn-ea"/>
              </a:rPr>
              <a:t>动态分析 </a:t>
            </a:r>
          </a:p>
        </p:txBody>
      </p:sp>
      <p:sp>
        <p:nvSpPr>
          <p:cNvPr id="3" name="矩形 2"/>
          <p:cNvSpPr/>
          <p:nvPr/>
        </p:nvSpPr>
        <p:spPr>
          <a:xfrm>
            <a:off x="1219200" y="1393508"/>
            <a:ext cx="2189163"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6600"/>
                </a:solidFill>
                <a:effectLst/>
                <a:uLnTx/>
                <a:uFillTx/>
                <a:latin typeface="+mn-ea"/>
                <a:cs typeface="+mn-ea"/>
              </a:rPr>
              <a:t>1</a:t>
            </a:r>
            <a:r>
              <a:rPr kumimoji="0" lang="zh-CN" altLang="en-US" sz="2800" b="1" i="0" u="none" strike="noStrike" kern="1200" cap="none" spc="0" normalizeH="0" baseline="0" noProof="0" dirty="0">
                <a:ln>
                  <a:noFill/>
                </a:ln>
                <a:solidFill>
                  <a:srgbClr val="006600"/>
                </a:solidFill>
                <a:effectLst/>
                <a:uLnTx/>
                <a:uFillTx/>
                <a:latin typeface="+mn-ea"/>
                <a:cs typeface="+mn-ea"/>
              </a:rPr>
              <a:t>．交流通路</a:t>
            </a:r>
          </a:p>
        </p:txBody>
      </p:sp>
      <p:sp>
        <p:nvSpPr>
          <p:cNvPr id="2" name="矩形 1"/>
          <p:cNvSpPr/>
          <p:nvPr/>
        </p:nvSpPr>
        <p:spPr>
          <a:xfrm>
            <a:off x="1219200" y="1917700"/>
            <a:ext cx="9730740" cy="95313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    </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交流通路</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是指输入信号作用下交流信号流经的通路，也就是动态电流流经的通路。</a:t>
            </a:r>
          </a:p>
        </p:txBody>
      </p:sp>
      <p:sp>
        <p:nvSpPr>
          <p:cNvPr id="6" name="矩形 5"/>
          <p:cNvSpPr/>
          <p:nvPr/>
        </p:nvSpPr>
        <p:spPr>
          <a:xfrm>
            <a:off x="1219200" y="2870835"/>
            <a:ext cx="9730740" cy="95313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    </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在交流通路中，容量大的</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电容</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（如耦合电容）视为</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短路</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a:t>
            </a:r>
            <a:r>
              <a:rPr kumimoji="0" lang="zh-CN" altLang="en-US" sz="2800" b="1" i="0" u="none" strike="noStrike" kern="1200" cap="none" spc="0" normalizeH="0" baseline="0" noProof="0" dirty="0">
                <a:ln>
                  <a:noFill/>
                </a:ln>
                <a:solidFill>
                  <a:srgbClr val="006600"/>
                </a:solidFill>
                <a:effectLst/>
                <a:uLnTx/>
                <a:uFillTx/>
                <a:latin typeface="+mn-ea"/>
                <a:cs typeface="Times New Roman" panose="02020603050405020304" pitchFamily="18" charset="0"/>
              </a:rPr>
              <a:t>独立直流电压源短路</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a:t>
            </a:r>
            <a:r>
              <a:rPr kumimoji="0" lang="zh-CN" altLang="en-US" sz="2800" b="1" i="0" u="none" strike="noStrike" kern="1200" cap="none" spc="0" normalizeH="0" baseline="0" noProof="0" dirty="0">
                <a:ln>
                  <a:noFill/>
                </a:ln>
                <a:solidFill>
                  <a:srgbClr val="7030A0"/>
                </a:solidFill>
                <a:effectLst/>
                <a:uLnTx/>
                <a:uFillTx/>
                <a:latin typeface="+mn-ea"/>
                <a:cs typeface="Times New Roman" panose="02020603050405020304" pitchFamily="18" charset="0"/>
              </a:rPr>
              <a:t>独立恒流源开路</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a:t>
            </a:r>
          </a:p>
        </p:txBody>
      </p:sp>
      <p:pic>
        <p:nvPicPr>
          <p:cNvPr id="153602" name="Picture 2" descr="0607"/>
          <p:cNvPicPr>
            <a:picLocks noChangeAspect="1"/>
          </p:cNvPicPr>
          <p:nvPr/>
        </p:nvPicPr>
        <p:blipFill>
          <a:blip r:embed="rId4"/>
          <a:stretch>
            <a:fillRect/>
          </a:stretch>
        </p:blipFill>
        <p:spPr>
          <a:xfrm>
            <a:off x="6141720" y="4052570"/>
            <a:ext cx="4546600" cy="2027238"/>
          </a:xfrm>
          <a:prstGeom prst="rect">
            <a:avLst/>
          </a:prstGeom>
          <a:noFill/>
          <a:ln w="9525">
            <a:noFill/>
          </a:ln>
        </p:spPr>
      </p:pic>
      <p:sp>
        <p:nvSpPr>
          <p:cNvPr id="8" name="矩形 7"/>
          <p:cNvSpPr/>
          <p:nvPr/>
        </p:nvSpPr>
        <p:spPr>
          <a:xfrm>
            <a:off x="5264785" y="6198235"/>
            <a:ext cx="6300470"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6.7  </a:t>
            </a:r>
            <a:r>
              <a:rPr kumimoji="0" lang="zh-CN" altLang="en-US" sz="2800" b="1" i="0" u="none" strike="noStrike" kern="1200" cap="none" spc="0" normalizeH="0" baseline="0" noProof="0" dirty="0">
                <a:ln>
                  <a:noFill/>
                </a:ln>
                <a:solidFill>
                  <a:schemeClr val="tx1"/>
                </a:solidFill>
                <a:effectLst/>
                <a:uLnTx/>
                <a:uFillTx/>
                <a:latin typeface="+mn-ea"/>
                <a:cs typeface="+mn-ea"/>
              </a:rPr>
              <a:t>基本共射放大电路的交流通路</a:t>
            </a:r>
          </a:p>
        </p:txBody>
      </p:sp>
      <p:pic>
        <p:nvPicPr>
          <p:cNvPr id="9" name="Picture 2" descr="0604"/>
          <p:cNvPicPr>
            <a:picLocks noChangeAspect="1"/>
          </p:cNvPicPr>
          <p:nvPr/>
        </p:nvPicPr>
        <p:blipFill>
          <a:blip r:embed="rId5"/>
          <a:stretch>
            <a:fillRect/>
          </a:stretch>
        </p:blipFill>
        <p:spPr>
          <a:xfrm>
            <a:off x="1219200" y="3823970"/>
            <a:ext cx="3724910" cy="2896235"/>
          </a:xfrm>
          <a:prstGeom prst="rect">
            <a:avLst/>
          </a:prstGeom>
          <a:noFill/>
          <a:ln w="9525">
            <a:noFill/>
          </a:ln>
        </p:spPr>
      </p:pic>
      <p:sp>
        <p:nvSpPr>
          <p:cNvPr id="11" name="AutoShape 58"/>
          <p:cNvSpPr>
            <a:spLocks noChangeArrowheads="1"/>
          </p:cNvSpPr>
          <p:nvPr/>
        </p:nvSpPr>
        <p:spPr bwMode="auto">
          <a:xfrm rot="5631431" flipH="1" flipV="1">
            <a:off x="5351145" y="4003358"/>
            <a:ext cx="309563" cy="1252538"/>
          </a:xfrm>
          <a:prstGeom prst="curvedLeftArrow">
            <a:avLst>
              <a:gd name="adj1" fmla="val 58606"/>
              <a:gd name="adj2" fmla="val 145037"/>
              <a:gd name="adj3" fmla="val 33333"/>
            </a:avLst>
          </a:prstGeom>
          <a:solidFill>
            <a:srgbClr val="CC99FF"/>
          </a:solidFill>
          <a:ln w="19050">
            <a:solidFill>
              <a:srgbClr val="9249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3602"/>
                                        </p:tgtEl>
                                        <p:attrNameLst>
                                          <p:attrName>style.visibility</p:attrName>
                                        </p:attrNameLst>
                                      </p:cBhvr>
                                      <p:to>
                                        <p:strVal val="visible"/>
                                      </p:to>
                                    </p:set>
                                    <p:animEffect transition="in" filter="wipe(left)">
                                      <p:cBhvr>
                                        <p:cTn id="19" dur="500"/>
                                        <p:tgtEl>
                                          <p:spTgt spid="15360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1"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4" name="矩形 3"/>
          <p:cNvSpPr/>
          <p:nvPr/>
        </p:nvSpPr>
        <p:spPr>
          <a:xfrm>
            <a:off x="914718" y="903605"/>
            <a:ext cx="4313555"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6600"/>
                </a:solidFill>
                <a:effectLst/>
                <a:uLnTx/>
                <a:uFillTx/>
                <a:latin typeface="+mn-ea"/>
                <a:cs typeface="+mn-ea"/>
              </a:rPr>
              <a:t>3</a:t>
            </a:r>
            <a:r>
              <a:rPr kumimoji="0" lang="zh-CN" altLang="en-US" sz="2800" b="1" i="0" u="none" strike="noStrike" kern="1200" cap="none" spc="0" normalizeH="0" baseline="0" noProof="0" dirty="0">
                <a:ln>
                  <a:noFill/>
                </a:ln>
                <a:solidFill>
                  <a:srgbClr val="006600"/>
                </a:solidFill>
                <a:effectLst/>
                <a:uLnTx/>
                <a:uFillTx/>
                <a:latin typeface="+mn-ea"/>
                <a:cs typeface="+mn-ea"/>
              </a:rPr>
              <a:t>．波形非线性失真的分析</a:t>
            </a:r>
          </a:p>
        </p:txBody>
      </p:sp>
      <p:sp>
        <p:nvSpPr>
          <p:cNvPr id="8" name="矩形 7"/>
          <p:cNvSpPr/>
          <p:nvPr/>
        </p:nvSpPr>
        <p:spPr>
          <a:xfrm>
            <a:off x="1314450" y="1740535"/>
            <a:ext cx="9110980" cy="95313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静态工作点的位置必须</a:t>
            </a: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设置适当</a:t>
            </a: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，否则放大电路的输出波形会产生严重的非线性失真</a:t>
            </a:r>
          </a:p>
        </p:txBody>
      </p:sp>
      <p:sp>
        <p:nvSpPr>
          <p:cNvPr id="9" name="矩形 8"/>
          <p:cNvSpPr/>
          <p:nvPr/>
        </p:nvSpPr>
        <p:spPr>
          <a:xfrm>
            <a:off x="2961640" y="3482975"/>
            <a:ext cx="2266950"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静态工作点</a:t>
            </a:r>
            <a:r>
              <a:rPr kumimoji="0" lang="en-US" sz="2800" b="1" i="0" u="none" strike="noStrike" kern="1200" cap="none" spc="0" normalizeH="0" baseline="0" noProof="0" dirty="0">
                <a:ln>
                  <a:noFill/>
                </a:ln>
                <a:solidFill>
                  <a:schemeClr val="tx1"/>
                </a:solidFill>
                <a:effectLst/>
                <a:uLnTx/>
                <a:uFillTx/>
                <a:latin typeface="+mn-ea"/>
                <a:cs typeface="+mn-ea"/>
              </a:rPr>
              <a:t>Q</a:t>
            </a:r>
            <a:endParaRPr kumimoji="0" lang="zh-CN" altLang="en-US" sz="2800" b="1" i="0" u="none" strike="noStrike" kern="1200" cap="none" spc="0" normalizeH="0" baseline="0" noProof="0" dirty="0">
              <a:ln>
                <a:noFill/>
              </a:ln>
              <a:solidFill>
                <a:schemeClr val="tx1"/>
              </a:solidFill>
              <a:effectLst/>
              <a:uLnTx/>
              <a:uFillTx/>
              <a:latin typeface="+mn-ea"/>
              <a:cs typeface="+mn-ea"/>
            </a:endParaRPr>
          </a:p>
        </p:txBody>
      </p:sp>
      <p:sp>
        <p:nvSpPr>
          <p:cNvPr id="10" name="Text Box 3"/>
          <p:cNvSpPr txBox="1">
            <a:spLocks noChangeArrowheads="1"/>
          </p:cNvSpPr>
          <p:nvPr/>
        </p:nvSpPr>
        <p:spPr bwMode="auto">
          <a:xfrm>
            <a:off x="6009640" y="3187700"/>
            <a:ext cx="4038600" cy="523875"/>
          </a:xfrm>
          <a:prstGeom prst="rect">
            <a:avLst/>
          </a:prstGeom>
          <a:solidFill>
            <a:srgbClr val="FFFFCC"/>
          </a:solidFill>
          <a:ln w="9525">
            <a:noFill/>
            <a:miter lim="800000"/>
          </a:ln>
          <a:effectLst/>
        </p:spPr>
        <p:txBody>
          <a:bodyPr>
            <a:spAutoFit/>
          </a:bodyPr>
          <a:lstStyle/>
          <a:p>
            <a:pPr marR="0" defTabSz="914400">
              <a:spcBef>
                <a:spcPct val="50000"/>
              </a:spcBef>
              <a:buClrTx/>
              <a:buSzTx/>
              <a:buFontTx/>
              <a:defRPr/>
            </a:pPr>
            <a:r>
              <a:rPr kumimoji="0" lang="zh-CN" altLang="en-US" sz="2800" b="1" kern="1200" cap="none" spc="0" normalizeH="0" baseline="0" noProof="0" dirty="0">
                <a:effectLst/>
                <a:latin typeface="+mn-ea"/>
                <a:cs typeface="Times New Roman" panose="02020603050405020304" pitchFamily="18" charset="0"/>
              </a:rPr>
              <a:t>设置</a:t>
            </a:r>
            <a:r>
              <a:rPr kumimoji="0" lang="zh-CN" altLang="en-US" sz="2800" b="1" kern="1200" cap="none" spc="0" normalizeH="0" baseline="0" noProof="0" dirty="0">
                <a:solidFill>
                  <a:srgbClr val="7030A0"/>
                </a:solidFill>
                <a:effectLst/>
                <a:latin typeface="+mn-ea"/>
                <a:cs typeface="Times New Roman" panose="02020603050405020304" pitchFamily="18" charset="0"/>
              </a:rPr>
              <a:t>过低</a:t>
            </a:r>
            <a:r>
              <a:rPr kumimoji="0" lang="zh-CN" altLang="en-US" sz="2800" b="1" kern="1200" cap="none" spc="0" normalizeH="0" baseline="0" noProof="0" dirty="0">
                <a:effectLst/>
                <a:latin typeface="+mn-ea"/>
                <a:cs typeface="Times New Roman" panose="02020603050405020304" pitchFamily="18" charset="0"/>
              </a:rPr>
              <a:t>：</a:t>
            </a:r>
            <a:r>
              <a:rPr kumimoji="0" lang="zh-CN" altLang="en-US" sz="2800" b="1" kern="1200" cap="none" spc="0" normalizeH="0" baseline="0" noProof="0" dirty="0">
                <a:solidFill>
                  <a:srgbClr val="FF0000"/>
                </a:solidFill>
                <a:effectLst/>
                <a:latin typeface="+mn-ea"/>
                <a:cs typeface="Times New Roman" panose="02020603050405020304" pitchFamily="18" charset="0"/>
              </a:rPr>
              <a:t>截止失真</a:t>
            </a:r>
          </a:p>
        </p:txBody>
      </p:sp>
      <p:sp>
        <p:nvSpPr>
          <p:cNvPr id="11" name="AutoShape 13"/>
          <p:cNvSpPr/>
          <p:nvPr/>
        </p:nvSpPr>
        <p:spPr bwMode="auto">
          <a:xfrm>
            <a:off x="5323840" y="3416300"/>
            <a:ext cx="360363" cy="720725"/>
          </a:xfrm>
          <a:prstGeom prst="leftBrace">
            <a:avLst>
              <a:gd name="adj1" fmla="val 16667"/>
              <a:gd name="adj2" fmla="val 50000"/>
            </a:avLst>
          </a:prstGeom>
          <a:noFill/>
          <a:ln w="28575">
            <a:solidFill>
              <a:srgbClr val="8636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ea"/>
              <a:cs typeface="Times New Roman" panose="02020603050405020304" pitchFamily="18" charset="0"/>
            </a:endParaRPr>
          </a:p>
        </p:txBody>
      </p:sp>
      <p:sp>
        <p:nvSpPr>
          <p:cNvPr id="12" name="Text Box 14"/>
          <p:cNvSpPr txBox="1">
            <a:spLocks noChangeArrowheads="1"/>
          </p:cNvSpPr>
          <p:nvPr/>
        </p:nvSpPr>
        <p:spPr bwMode="auto">
          <a:xfrm>
            <a:off x="6009640" y="3873500"/>
            <a:ext cx="4114800" cy="523875"/>
          </a:xfrm>
          <a:prstGeom prst="rect">
            <a:avLst/>
          </a:prstGeom>
          <a:solidFill>
            <a:srgbClr val="FFFFCC"/>
          </a:solidFill>
          <a:ln w="9525">
            <a:noFill/>
            <a:miter lim="800000"/>
          </a:ln>
          <a:effectLst/>
        </p:spPr>
        <p:txBody>
          <a:bodyPr>
            <a:spAutoFit/>
          </a:bodyPr>
          <a:lstStyle/>
          <a:p>
            <a:pPr marR="0" defTabSz="914400">
              <a:spcBef>
                <a:spcPct val="50000"/>
              </a:spcBef>
              <a:buClrTx/>
              <a:buSzTx/>
              <a:buFontTx/>
              <a:defRPr/>
            </a:pPr>
            <a:r>
              <a:rPr kumimoji="0" lang="zh-CN" altLang="en-US" sz="2800" b="1" kern="1200" cap="none" spc="0" normalizeH="0" baseline="0" noProof="0" dirty="0">
                <a:effectLst/>
                <a:latin typeface="+mn-ea"/>
                <a:cs typeface="Times New Roman" panose="02020603050405020304" pitchFamily="18" charset="0"/>
              </a:rPr>
              <a:t>设置</a:t>
            </a:r>
            <a:r>
              <a:rPr kumimoji="0" lang="zh-CN" altLang="en-US" sz="2800" b="1" kern="1200" cap="none" spc="0" normalizeH="0" baseline="0" noProof="0" dirty="0">
                <a:solidFill>
                  <a:srgbClr val="7030A0"/>
                </a:solidFill>
                <a:effectLst/>
                <a:latin typeface="+mn-ea"/>
                <a:cs typeface="Times New Roman" panose="02020603050405020304" pitchFamily="18" charset="0"/>
              </a:rPr>
              <a:t>过高</a:t>
            </a:r>
            <a:r>
              <a:rPr kumimoji="0" lang="zh-CN" altLang="en-US" sz="2800" b="1" kern="1200" cap="none" spc="0" normalizeH="0" baseline="0" noProof="0" dirty="0">
                <a:effectLst/>
                <a:latin typeface="+mn-ea"/>
                <a:cs typeface="Times New Roman" panose="02020603050405020304" pitchFamily="18" charset="0"/>
              </a:rPr>
              <a:t>：</a:t>
            </a:r>
            <a:r>
              <a:rPr kumimoji="0" lang="zh-CN" altLang="en-US" sz="2800" b="1" kern="1200" cap="none" spc="0" normalizeH="0" baseline="0" noProof="0" dirty="0">
                <a:solidFill>
                  <a:srgbClr val="FF0000"/>
                </a:solidFill>
                <a:effectLst/>
                <a:latin typeface="+mn-ea"/>
                <a:cs typeface="Times New Roman" panose="02020603050405020304" pitchFamily="18" charset="0"/>
              </a:rPr>
              <a:t>饱和失真</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bldLvl="0" animBg="1"/>
      <p:bldP spid="1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pic>
        <p:nvPicPr>
          <p:cNvPr id="155650" name="Picture 2" descr="0608"/>
          <p:cNvPicPr>
            <a:picLocks noChangeAspect="1"/>
          </p:cNvPicPr>
          <p:nvPr/>
        </p:nvPicPr>
        <p:blipFill>
          <a:blip r:embed="rId4"/>
          <a:stretch>
            <a:fillRect/>
          </a:stretch>
        </p:blipFill>
        <p:spPr>
          <a:xfrm>
            <a:off x="509905" y="996950"/>
            <a:ext cx="7404735" cy="2767330"/>
          </a:xfrm>
          <a:prstGeom prst="rect">
            <a:avLst/>
          </a:prstGeom>
          <a:noFill/>
          <a:ln w="9525">
            <a:noFill/>
          </a:ln>
        </p:spPr>
      </p:pic>
      <p:sp>
        <p:nvSpPr>
          <p:cNvPr id="13" name="矩形 12"/>
          <p:cNvSpPr/>
          <p:nvPr/>
        </p:nvSpPr>
        <p:spPr>
          <a:xfrm>
            <a:off x="8356600" y="1459230"/>
            <a:ext cx="3441700" cy="95313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6.8  </a:t>
            </a:r>
            <a:r>
              <a:rPr kumimoji="0" lang="zh-CN" altLang="en-US" sz="2800" b="1" i="0" u="none" strike="noStrike" kern="1200" cap="none" spc="0" normalizeH="0" baseline="0" noProof="0" dirty="0">
                <a:ln>
                  <a:noFill/>
                </a:ln>
                <a:solidFill>
                  <a:schemeClr val="tx1"/>
                </a:solidFill>
                <a:effectLst/>
                <a:uLnTx/>
                <a:uFillTx/>
                <a:latin typeface="+mn-ea"/>
                <a:cs typeface="+mn-ea"/>
              </a:rPr>
              <a:t>共射放大电路的截止失真</a:t>
            </a:r>
          </a:p>
        </p:txBody>
      </p:sp>
      <p:pic>
        <p:nvPicPr>
          <p:cNvPr id="12293" name="Picture 2" descr="0609"/>
          <p:cNvPicPr>
            <a:picLocks noChangeAspect="1"/>
          </p:cNvPicPr>
          <p:nvPr/>
        </p:nvPicPr>
        <p:blipFill>
          <a:blip r:embed="rId5"/>
          <a:stretch>
            <a:fillRect/>
          </a:stretch>
        </p:blipFill>
        <p:spPr>
          <a:xfrm>
            <a:off x="509905" y="3951605"/>
            <a:ext cx="6776720" cy="2806700"/>
          </a:xfrm>
          <a:prstGeom prst="rect">
            <a:avLst/>
          </a:prstGeom>
          <a:noFill/>
          <a:ln w="9525">
            <a:noFill/>
          </a:ln>
        </p:spPr>
      </p:pic>
      <p:sp>
        <p:nvSpPr>
          <p:cNvPr id="3" name="矩形 2"/>
          <p:cNvSpPr/>
          <p:nvPr/>
        </p:nvSpPr>
        <p:spPr>
          <a:xfrm>
            <a:off x="8357235" y="4757420"/>
            <a:ext cx="3834765" cy="95313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6.9  </a:t>
            </a:r>
            <a:r>
              <a:rPr kumimoji="0" lang="zh-CN" altLang="en-US" sz="2800" b="1" i="0" u="none" strike="noStrike" kern="1200" cap="none" spc="0" normalizeH="0" baseline="0" noProof="0" dirty="0">
                <a:ln>
                  <a:noFill/>
                </a:ln>
                <a:solidFill>
                  <a:schemeClr val="tx1"/>
                </a:solidFill>
                <a:effectLst/>
                <a:uLnTx/>
                <a:uFillTx/>
                <a:latin typeface="+mn-ea"/>
                <a:cs typeface="+mn-ea"/>
              </a:rPr>
              <a:t>共射放大电路的饱和失真</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2" name="矩形 1"/>
          <p:cNvSpPr/>
          <p:nvPr/>
        </p:nvSpPr>
        <p:spPr>
          <a:xfrm>
            <a:off x="1965325" y="1034415"/>
            <a:ext cx="124968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简化为</a:t>
            </a:r>
          </a:p>
        </p:txBody>
      </p:sp>
      <p:graphicFrame>
        <p:nvGraphicFramePr>
          <p:cNvPr id="15362" name="Object 1"/>
          <p:cNvGraphicFramePr/>
          <p:nvPr/>
        </p:nvGraphicFramePr>
        <p:xfrm>
          <a:off x="5013325" y="882015"/>
          <a:ext cx="1676400" cy="1141413"/>
        </p:xfrm>
        <a:graphic>
          <a:graphicData uri="http://schemas.openxmlformats.org/presentationml/2006/ole">
            <mc:AlternateContent xmlns:mc="http://schemas.openxmlformats.org/markup-compatibility/2006">
              <mc:Choice xmlns:v="urn:schemas-microsoft-com:vml" Requires="v">
                <p:oleObj spid="_x0000_s80910" r:id="rId5" imgW="660400" imgH="444500" progId="Equation.DSMT4">
                  <p:embed/>
                </p:oleObj>
              </mc:Choice>
              <mc:Fallback>
                <p:oleObj r:id="rId5" imgW="660400" imgH="444500" progId="Equation.DSMT4">
                  <p:embed/>
                  <p:pic>
                    <p:nvPicPr>
                      <p:cNvPr id="15362" name="Object 1"/>
                      <p:cNvPicPr/>
                      <p:nvPr/>
                    </p:nvPicPr>
                    <p:blipFill>
                      <a:blip r:embed="rId6"/>
                      <a:stretch>
                        <a:fillRect/>
                      </a:stretch>
                    </p:blipFill>
                    <p:spPr>
                      <a:xfrm>
                        <a:off x="5013325" y="882015"/>
                        <a:ext cx="1676400" cy="1141413"/>
                      </a:xfrm>
                      <a:prstGeom prst="rect">
                        <a:avLst/>
                      </a:prstGeom>
                      <a:noFill/>
                      <a:ln w="38100">
                        <a:noFill/>
                        <a:miter/>
                      </a:ln>
                    </p:spPr>
                  </p:pic>
                </p:oleObj>
              </mc:Fallback>
            </mc:AlternateContent>
          </a:graphicData>
        </a:graphic>
      </p:graphicFrame>
      <p:pic>
        <p:nvPicPr>
          <p:cNvPr id="15370" name="Picture 8" descr="0612"/>
          <p:cNvPicPr>
            <a:picLocks noChangeAspect="1"/>
          </p:cNvPicPr>
          <p:nvPr/>
        </p:nvPicPr>
        <p:blipFill>
          <a:blip r:embed="rId7"/>
          <a:stretch>
            <a:fillRect/>
          </a:stretch>
        </p:blipFill>
        <p:spPr>
          <a:xfrm>
            <a:off x="4441825" y="2558415"/>
            <a:ext cx="3581400" cy="2320925"/>
          </a:xfrm>
          <a:prstGeom prst="rect">
            <a:avLst/>
          </a:prstGeom>
          <a:noFill/>
          <a:ln w="9525">
            <a:noFill/>
          </a:ln>
        </p:spPr>
      </p:pic>
      <p:sp>
        <p:nvSpPr>
          <p:cNvPr id="4" name="矩形 3"/>
          <p:cNvSpPr/>
          <p:nvPr/>
        </p:nvSpPr>
        <p:spPr>
          <a:xfrm>
            <a:off x="4473575" y="4920615"/>
            <a:ext cx="3517900"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6.12  </a:t>
            </a:r>
            <a:r>
              <a:rPr kumimoji="0" lang="zh-CN" altLang="en-US" sz="2800" b="1" i="0" u="none" strike="noStrike" kern="1200" cap="none" spc="0" normalizeH="0" baseline="0" noProof="0" dirty="0">
                <a:ln>
                  <a:noFill/>
                </a:ln>
                <a:solidFill>
                  <a:schemeClr val="tx1"/>
                </a:solidFill>
                <a:effectLst/>
                <a:uLnTx/>
                <a:uFillTx/>
                <a:latin typeface="+mn-ea"/>
                <a:cs typeface="+mn-ea"/>
              </a:rPr>
              <a:t>简化等效电路</a:t>
            </a:r>
          </a:p>
        </p:txBody>
      </p:sp>
      <p:grpSp>
        <p:nvGrpSpPr>
          <p:cNvPr id="15373" name="组合 16"/>
          <p:cNvGrpSpPr/>
          <p:nvPr/>
        </p:nvGrpSpPr>
        <p:grpSpPr>
          <a:xfrm>
            <a:off x="2041525" y="2023745"/>
            <a:ext cx="8061960" cy="561975"/>
            <a:chOff x="381000" y="2057400"/>
            <a:chExt cx="8061324" cy="562113"/>
          </a:xfrm>
        </p:grpSpPr>
        <p:sp>
          <p:nvSpPr>
            <p:cNvPr id="10" name="矩形 9"/>
            <p:cNvSpPr/>
            <p:nvPr/>
          </p:nvSpPr>
          <p:spPr>
            <a:xfrm>
              <a:off x="381000" y="2057400"/>
              <a:ext cx="8061324" cy="52209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用             和           ，可得三极管的</a:t>
              </a:r>
              <a:r>
                <a:rPr kumimoji="0" lang="zh-CN" altLang="en-US" sz="2800" b="1" i="0" u="none" strike="noStrike" kern="1200" cap="none" spc="0" normalizeH="0" baseline="0" noProof="0" dirty="0">
                  <a:ln>
                    <a:noFill/>
                  </a:ln>
                  <a:solidFill>
                    <a:srgbClr val="FF0000"/>
                  </a:solidFill>
                  <a:effectLst/>
                  <a:uLnTx/>
                  <a:uFillTx/>
                  <a:latin typeface="+mn-ea"/>
                  <a:cs typeface="+mn-ea"/>
                </a:rPr>
                <a:t>简化等效电路</a:t>
              </a:r>
            </a:p>
          </p:txBody>
        </p:sp>
        <p:graphicFrame>
          <p:nvGraphicFramePr>
            <p:cNvPr id="15366" name="Object 9"/>
            <p:cNvGraphicFramePr/>
            <p:nvPr/>
          </p:nvGraphicFramePr>
          <p:xfrm>
            <a:off x="838200" y="2133600"/>
            <a:ext cx="1069009" cy="485913"/>
          </p:xfrm>
          <a:graphic>
            <a:graphicData uri="http://schemas.openxmlformats.org/presentationml/2006/ole">
              <mc:AlternateContent xmlns:mc="http://schemas.openxmlformats.org/markup-compatibility/2006">
                <mc:Choice xmlns:v="urn:schemas-microsoft-com:vml" Requires="v">
                  <p:oleObj spid="_x0000_s80911" r:id="rId8" imgW="419100" imgH="190500" progId="Equation.DSMT4">
                    <p:embed/>
                  </p:oleObj>
                </mc:Choice>
                <mc:Fallback>
                  <p:oleObj r:id="rId8" imgW="419100" imgH="190500" progId="Equation.DSMT4">
                    <p:embed/>
                    <p:pic>
                      <p:nvPicPr>
                        <p:cNvPr id="15366" name="Object 9"/>
                        <p:cNvPicPr/>
                        <p:nvPr/>
                      </p:nvPicPr>
                      <p:blipFill>
                        <a:blip r:embed="rId9"/>
                        <a:stretch>
                          <a:fillRect/>
                        </a:stretch>
                      </p:blipFill>
                      <p:spPr>
                        <a:xfrm>
                          <a:off x="838200" y="2133600"/>
                          <a:ext cx="1069009" cy="485913"/>
                        </a:xfrm>
                        <a:prstGeom prst="rect">
                          <a:avLst/>
                        </a:prstGeom>
                        <a:noFill/>
                        <a:ln w="38100">
                          <a:noFill/>
                          <a:miter/>
                        </a:ln>
                      </p:spPr>
                    </p:pic>
                  </p:oleObj>
                </mc:Fallback>
              </mc:AlternateContent>
            </a:graphicData>
          </a:graphic>
        </p:graphicFrame>
        <p:graphicFrame>
          <p:nvGraphicFramePr>
            <p:cNvPr id="15367" name="Object 11"/>
            <p:cNvGraphicFramePr/>
            <p:nvPr/>
          </p:nvGraphicFramePr>
          <p:xfrm>
            <a:off x="2677776" y="2133600"/>
            <a:ext cx="996122" cy="485913"/>
          </p:xfrm>
          <a:graphic>
            <a:graphicData uri="http://schemas.openxmlformats.org/presentationml/2006/ole">
              <mc:AlternateContent xmlns:mc="http://schemas.openxmlformats.org/markup-compatibility/2006">
                <mc:Choice xmlns:v="urn:schemas-microsoft-com:vml" Requires="v">
                  <p:oleObj spid="_x0000_s80912" r:id="rId10" imgW="393700" imgH="190500" progId="Equation.DSMT4">
                    <p:embed/>
                  </p:oleObj>
                </mc:Choice>
                <mc:Fallback>
                  <p:oleObj r:id="rId10" imgW="393700" imgH="190500" progId="Equation.DSMT4">
                    <p:embed/>
                    <p:pic>
                      <p:nvPicPr>
                        <p:cNvPr id="15367" name="Object 11"/>
                        <p:cNvPicPr/>
                        <p:nvPr/>
                      </p:nvPicPr>
                      <p:blipFill>
                        <a:blip r:embed="rId11"/>
                        <a:stretch>
                          <a:fillRect/>
                        </a:stretch>
                      </p:blipFill>
                      <p:spPr>
                        <a:xfrm>
                          <a:off x="2677776" y="2133600"/>
                          <a:ext cx="996122" cy="485913"/>
                        </a:xfrm>
                        <a:prstGeom prst="rect">
                          <a:avLst/>
                        </a:prstGeom>
                        <a:noFill/>
                        <a:ln w="38100">
                          <a:noFill/>
                          <a:miter/>
                        </a:ln>
                      </p:spPr>
                    </p:pic>
                  </p:oleObj>
                </mc:Fallback>
              </mc:AlternateContent>
            </a:graphicData>
          </a:graphic>
        </p:graphicFrame>
      </p:grpSp>
      <p:graphicFrame>
        <p:nvGraphicFramePr>
          <p:cNvPr id="159757" name="Object 13"/>
          <p:cNvGraphicFramePr/>
          <p:nvPr/>
        </p:nvGraphicFramePr>
        <p:xfrm>
          <a:off x="2041525" y="5303203"/>
          <a:ext cx="4724400" cy="989012"/>
        </p:xfrm>
        <a:graphic>
          <a:graphicData uri="http://schemas.openxmlformats.org/presentationml/2006/ole">
            <mc:AlternateContent xmlns:mc="http://schemas.openxmlformats.org/markup-compatibility/2006">
              <mc:Choice xmlns:v="urn:schemas-microsoft-com:vml" Requires="v">
                <p:oleObj spid="_x0000_s80913" r:id="rId12" imgW="1866265" imgH="393700" progId="Equation.DSMT4">
                  <p:embed/>
                </p:oleObj>
              </mc:Choice>
              <mc:Fallback>
                <p:oleObj r:id="rId12" imgW="1866265" imgH="393700" progId="Equation.DSMT4">
                  <p:embed/>
                  <p:pic>
                    <p:nvPicPr>
                      <p:cNvPr id="159757" name="Object 13"/>
                      <p:cNvPicPr/>
                      <p:nvPr/>
                    </p:nvPicPr>
                    <p:blipFill>
                      <a:blip r:embed="rId13"/>
                      <a:stretch>
                        <a:fillRect/>
                      </a:stretch>
                    </p:blipFill>
                    <p:spPr>
                      <a:xfrm>
                        <a:off x="2041525" y="5303203"/>
                        <a:ext cx="4724400" cy="989012"/>
                      </a:xfrm>
                      <a:prstGeom prst="rect">
                        <a:avLst/>
                      </a:prstGeom>
                      <a:noFill/>
                      <a:ln w="38100">
                        <a:noFill/>
                        <a:miter/>
                      </a:ln>
                    </p:spPr>
                  </p:pic>
                </p:oleObj>
              </mc:Fallback>
            </mc:AlternateContent>
          </a:graphicData>
        </a:graphic>
      </p:graphicFrame>
      <p:grpSp>
        <p:nvGrpSpPr>
          <p:cNvPr id="6" name="组合 22"/>
          <p:cNvGrpSpPr/>
          <p:nvPr/>
        </p:nvGrpSpPr>
        <p:grpSpPr>
          <a:xfrm>
            <a:off x="8211185" y="5062220"/>
            <a:ext cx="2839085" cy="706755"/>
            <a:chOff x="6858000" y="5105400"/>
            <a:chExt cx="2064372" cy="401638"/>
          </a:xfrm>
        </p:grpSpPr>
        <p:sp>
          <p:nvSpPr>
            <p:cNvPr id="20" name="AutoShape 33"/>
            <p:cNvSpPr>
              <a:spLocks noChangeArrowheads="1"/>
            </p:cNvSpPr>
            <p:nvPr/>
          </p:nvSpPr>
          <p:spPr bwMode="auto">
            <a:xfrm>
              <a:off x="6858000" y="5105400"/>
              <a:ext cx="2064372" cy="401638"/>
            </a:xfrm>
            <a:prstGeom prst="wedgeRoundRectCallout">
              <a:avLst>
                <a:gd name="adj1" fmla="val -96387"/>
                <a:gd name="adj2" fmla="val 26460"/>
                <a:gd name="adj3" fmla="val 16667"/>
              </a:avLst>
            </a:prstGeom>
            <a:solidFill>
              <a:srgbClr val="FFFF99">
                <a:alpha val="37000"/>
              </a:srgbClr>
            </a:solidFill>
            <a:ln w="38100">
              <a:solidFill>
                <a:srgbClr val="CC99FF"/>
              </a:solidFill>
              <a:miter lim="800000"/>
              <a:headEnd type="none" w="sm" len="sm"/>
              <a:tailEnd type="none" w="sm" len="sm"/>
            </a:ln>
            <a:effectLst/>
          </p:spPr>
          <p:txBody>
            <a:bodyPr lIns="0" tIns="0" rIns="0" bIns="0" anchor="ctr"/>
            <a:lstStyle/>
            <a:p>
              <a:pPr marL="0" marR="0" lvl="1" indent="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800080"/>
                  </a:solidFill>
                  <a:effectLst/>
                  <a:uLnTx/>
                  <a:uFillTx/>
                  <a:latin typeface="+mn-ea"/>
                  <a:cs typeface="Times New Roman" panose="02020603050405020304" pitchFamily="18" charset="0"/>
                </a:rPr>
                <a:t>常温下</a:t>
              </a:r>
            </a:p>
          </p:txBody>
        </p:sp>
        <p:graphicFrame>
          <p:nvGraphicFramePr>
            <p:cNvPr id="15365" name="Object 15"/>
            <p:cNvGraphicFramePr/>
            <p:nvPr/>
          </p:nvGraphicFramePr>
          <p:xfrm>
            <a:off x="7666609" y="5153814"/>
            <a:ext cx="1097280" cy="304800"/>
          </p:xfrm>
          <a:graphic>
            <a:graphicData uri="http://schemas.openxmlformats.org/presentationml/2006/ole">
              <mc:AlternateContent xmlns:mc="http://schemas.openxmlformats.org/markup-compatibility/2006">
                <mc:Choice xmlns:v="urn:schemas-microsoft-com:vml" Requires="v">
                  <p:oleObj spid="_x0000_s80914" r:id="rId14" imgW="685800" imgH="190500" progId="Equation.DSMT4">
                    <p:embed/>
                  </p:oleObj>
                </mc:Choice>
                <mc:Fallback>
                  <p:oleObj r:id="rId14" imgW="685800" imgH="190500" progId="Equation.DSMT4">
                    <p:embed/>
                    <p:pic>
                      <p:nvPicPr>
                        <p:cNvPr id="15365" name="Object 15"/>
                        <p:cNvPicPr/>
                        <p:nvPr/>
                      </p:nvPicPr>
                      <p:blipFill>
                        <a:blip r:embed="rId15"/>
                        <a:stretch>
                          <a:fillRect/>
                        </a:stretch>
                      </p:blipFill>
                      <p:spPr>
                        <a:xfrm>
                          <a:off x="7666609" y="5153814"/>
                          <a:ext cx="1097280" cy="304800"/>
                        </a:xfrm>
                        <a:prstGeom prst="rect">
                          <a:avLst/>
                        </a:prstGeom>
                        <a:noFill/>
                        <a:ln w="38100">
                          <a:noFill/>
                          <a:miter/>
                        </a:ln>
                      </p:spPr>
                    </p:pic>
                  </p:oleObj>
                </mc:Fallback>
              </mc:AlternateContent>
            </a:graphicData>
          </a:graphic>
        </p:graphicFrame>
      </p:grpSp>
      <p:grpSp>
        <p:nvGrpSpPr>
          <p:cNvPr id="8" name="组合 29"/>
          <p:cNvGrpSpPr/>
          <p:nvPr/>
        </p:nvGrpSpPr>
        <p:grpSpPr>
          <a:xfrm>
            <a:off x="7310120" y="5949950"/>
            <a:ext cx="3951605" cy="716280"/>
            <a:chOff x="5649595" y="6058534"/>
            <a:chExt cx="3951605" cy="847092"/>
          </a:xfrm>
        </p:grpSpPr>
        <p:sp>
          <p:nvSpPr>
            <p:cNvPr id="25" name="AutoShape 33"/>
            <p:cNvSpPr>
              <a:spLocks noChangeArrowheads="1"/>
            </p:cNvSpPr>
            <p:nvPr/>
          </p:nvSpPr>
          <p:spPr bwMode="auto">
            <a:xfrm>
              <a:off x="5649595" y="6058534"/>
              <a:ext cx="3951605" cy="847092"/>
            </a:xfrm>
            <a:prstGeom prst="wedgeRoundRectCallout">
              <a:avLst>
                <a:gd name="adj1" fmla="val -91153"/>
                <a:gd name="adj2" fmla="val -46719"/>
                <a:gd name="adj3" fmla="val 16667"/>
              </a:avLst>
            </a:prstGeom>
            <a:solidFill>
              <a:srgbClr val="FFFF99">
                <a:alpha val="37000"/>
              </a:srgbClr>
            </a:solidFill>
            <a:ln w="38100">
              <a:solidFill>
                <a:srgbClr val="006600"/>
              </a:solidFill>
              <a:miter lim="800000"/>
              <a:headEnd type="none" w="sm" len="sm"/>
              <a:tailEnd type="none" w="sm" len="sm"/>
            </a:ln>
            <a:effectLst/>
          </p:spPr>
          <p:txBody>
            <a:bodyPr lIns="0" tIns="0" rIns="0" bIns="0" anchor="ctr"/>
            <a:lstStyle/>
            <a:p>
              <a:pPr marL="0" marR="0" lvl="1" indent="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800080"/>
                  </a:solidFill>
                  <a:effectLst/>
                  <a:uLnTx/>
                  <a:uFillTx/>
                  <a:latin typeface="+mn-ea"/>
                  <a:cs typeface="+mn-ea"/>
                </a:rPr>
                <a:t>       多选取</a:t>
              </a:r>
              <a:r>
                <a:rPr kumimoji="1" lang="en-US" altLang="en-US" sz="2800" b="1" i="0" u="none" strike="noStrike" kern="1200" cap="none" spc="0" normalizeH="0" baseline="0" noProof="0" dirty="0">
                  <a:ln>
                    <a:noFill/>
                  </a:ln>
                  <a:solidFill>
                    <a:srgbClr val="800080"/>
                  </a:solidFill>
                  <a:effectLst/>
                  <a:uLnTx/>
                  <a:uFillTx/>
                  <a:latin typeface="+mn-ea"/>
                  <a:cs typeface="+mn-ea"/>
                </a:rPr>
                <a:t>100</a:t>
              </a:r>
              <a:r>
                <a:rPr kumimoji="1" lang="zh-CN" altLang="en-US" sz="2800" b="1" i="0" u="none" strike="noStrike" kern="1200" cap="none" spc="0" normalizeH="0" baseline="0" noProof="0" dirty="0">
                  <a:ln>
                    <a:noFill/>
                  </a:ln>
                  <a:solidFill>
                    <a:srgbClr val="800080"/>
                  </a:solidFill>
                  <a:effectLst/>
                  <a:uLnTx/>
                  <a:uFillTx/>
                  <a:latin typeface="+mn-ea"/>
                  <a:cs typeface="+mn-ea"/>
                </a:rPr>
                <a:t>～</a:t>
              </a:r>
              <a:r>
                <a:rPr kumimoji="1" lang="en-US" altLang="en-US" sz="2800" b="1" i="0" u="none" strike="noStrike" kern="1200" cap="none" spc="0" normalizeH="0" baseline="0" noProof="0" dirty="0">
                  <a:ln>
                    <a:noFill/>
                  </a:ln>
                  <a:solidFill>
                    <a:srgbClr val="800080"/>
                  </a:solidFill>
                  <a:effectLst/>
                  <a:uLnTx/>
                  <a:uFillTx/>
                  <a:latin typeface="+mn-ea"/>
                  <a:cs typeface="+mn-ea"/>
                </a:rPr>
                <a:t>300</a:t>
              </a:r>
              <a:r>
                <a:rPr kumimoji="1" lang="el-GR" altLang="en-US" sz="2800" b="1" i="0" u="none" strike="noStrike" kern="1200" cap="none" spc="0" normalizeH="0" baseline="0" noProof="0" dirty="0">
                  <a:ln>
                    <a:noFill/>
                  </a:ln>
                  <a:solidFill>
                    <a:srgbClr val="800080"/>
                  </a:solidFill>
                  <a:effectLst/>
                  <a:uLnTx/>
                  <a:uFillTx/>
                  <a:latin typeface="+mn-ea"/>
                  <a:cs typeface="+mn-ea"/>
                </a:rPr>
                <a:t>Ω</a:t>
              </a:r>
              <a:r>
                <a:rPr kumimoji="1" lang="en-US" altLang="en-US" sz="2800" b="1" i="0" u="none" strike="noStrike" kern="1200" cap="none" spc="0" normalizeH="0" baseline="0" noProof="0" dirty="0">
                  <a:ln>
                    <a:noFill/>
                  </a:ln>
                  <a:solidFill>
                    <a:srgbClr val="800080"/>
                  </a:solidFill>
                  <a:effectLst/>
                  <a:uLnTx/>
                  <a:uFillTx/>
                  <a:latin typeface="+mn-ea"/>
                  <a:cs typeface="+mn-ea"/>
                </a:rPr>
                <a:t> </a:t>
              </a:r>
              <a:endParaRPr kumimoji="1" lang="zh-CN" altLang="en-US" sz="2800" b="1" i="0" u="none" strike="noStrike" kern="1200" cap="none" spc="0" normalizeH="0" baseline="0" noProof="0" dirty="0">
                <a:ln>
                  <a:noFill/>
                </a:ln>
                <a:solidFill>
                  <a:srgbClr val="800080"/>
                </a:solidFill>
                <a:effectLst/>
                <a:uLnTx/>
                <a:uFillTx/>
                <a:latin typeface="+mn-ea"/>
                <a:cs typeface="+mn-ea"/>
              </a:endParaRPr>
            </a:p>
          </p:txBody>
        </p:sp>
        <p:graphicFrame>
          <p:nvGraphicFramePr>
            <p:cNvPr id="15364" name="Object 18"/>
            <p:cNvGraphicFramePr/>
            <p:nvPr/>
          </p:nvGraphicFramePr>
          <p:xfrm>
            <a:off x="5812155" y="6208728"/>
            <a:ext cx="638175" cy="546705"/>
          </p:xfrm>
          <a:graphic>
            <a:graphicData uri="http://schemas.openxmlformats.org/presentationml/2006/ole">
              <mc:AlternateContent xmlns:mc="http://schemas.openxmlformats.org/markup-compatibility/2006">
                <mc:Choice xmlns:v="urn:schemas-microsoft-com:vml" Requires="v">
                  <p:oleObj spid="_x0000_s80915" r:id="rId16" imgW="177800" imgH="190500" progId="Equation.DSMT4">
                    <p:embed/>
                  </p:oleObj>
                </mc:Choice>
                <mc:Fallback>
                  <p:oleObj r:id="rId16" imgW="177800" imgH="190500" progId="Equation.DSMT4">
                    <p:embed/>
                    <p:pic>
                      <p:nvPicPr>
                        <p:cNvPr id="15364" name="Object 18"/>
                        <p:cNvPicPr/>
                        <p:nvPr/>
                      </p:nvPicPr>
                      <p:blipFill>
                        <a:blip r:embed="rId17"/>
                        <a:stretch>
                          <a:fillRect/>
                        </a:stretch>
                      </p:blipFill>
                      <p:spPr>
                        <a:xfrm>
                          <a:off x="5812155" y="6208728"/>
                          <a:ext cx="638175" cy="546705"/>
                        </a:xfrm>
                        <a:prstGeom prst="rect">
                          <a:avLst/>
                        </a:prstGeom>
                        <a:noFill/>
                        <a:ln w="38100">
                          <a:noFill/>
                          <a:miter/>
                        </a:ln>
                      </p:spPr>
                    </p:pic>
                  </p:oleObj>
                </mc:Fallback>
              </mc:AlternateContent>
            </a:graphicData>
          </a:graphic>
        </p:graphicFrame>
      </p:gr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pic>
        <p:nvPicPr>
          <p:cNvPr id="16387" name="Picture 2" descr="0607"/>
          <p:cNvPicPr>
            <a:picLocks noChangeAspect="1"/>
          </p:cNvPicPr>
          <p:nvPr/>
        </p:nvPicPr>
        <p:blipFill>
          <a:blip r:embed="rId5"/>
          <a:stretch>
            <a:fillRect/>
          </a:stretch>
        </p:blipFill>
        <p:spPr>
          <a:xfrm>
            <a:off x="6042025" y="1273175"/>
            <a:ext cx="4546600" cy="2027238"/>
          </a:xfrm>
          <a:prstGeom prst="rect">
            <a:avLst/>
          </a:prstGeom>
          <a:noFill/>
          <a:ln w="9525">
            <a:noFill/>
          </a:ln>
        </p:spPr>
      </p:pic>
      <p:pic>
        <p:nvPicPr>
          <p:cNvPr id="16388" name="Picture 2" descr="0604"/>
          <p:cNvPicPr>
            <a:picLocks noChangeAspect="1"/>
          </p:cNvPicPr>
          <p:nvPr/>
        </p:nvPicPr>
        <p:blipFill>
          <a:blip r:embed="rId6"/>
          <a:stretch>
            <a:fillRect/>
          </a:stretch>
        </p:blipFill>
        <p:spPr>
          <a:xfrm>
            <a:off x="1698625" y="1044575"/>
            <a:ext cx="3604895" cy="2802890"/>
          </a:xfrm>
          <a:prstGeom prst="rect">
            <a:avLst/>
          </a:prstGeom>
          <a:noFill/>
          <a:ln w="9525">
            <a:noFill/>
          </a:ln>
        </p:spPr>
      </p:pic>
      <p:sp>
        <p:nvSpPr>
          <p:cNvPr id="5" name="AutoShape 58"/>
          <p:cNvSpPr>
            <a:spLocks noChangeArrowheads="1"/>
          </p:cNvSpPr>
          <p:nvPr/>
        </p:nvSpPr>
        <p:spPr bwMode="auto">
          <a:xfrm rot="5631431" flipH="1" flipV="1">
            <a:off x="5251450" y="1223963"/>
            <a:ext cx="309563" cy="1252538"/>
          </a:xfrm>
          <a:prstGeom prst="curvedLeftArrow">
            <a:avLst>
              <a:gd name="adj1" fmla="val 58606"/>
              <a:gd name="adj2" fmla="val 145037"/>
              <a:gd name="adj3" fmla="val 33333"/>
            </a:avLst>
          </a:prstGeom>
          <a:solidFill>
            <a:srgbClr val="CC99FF"/>
          </a:solidFill>
          <a:ln w="19050">
            <a:solidFill>
              <a:srgbClr val="9249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1" name="Rectangle 2"/>
          <p:cNvSpPr/>
          <p:nvPr/>
        </p:nvSpPr>
        <p:spPr>
          <a:xfrm>
            <a:off x="1698625" y="968375"/>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6386" name="Object 1"/>
          <p:cNvGraphicFramePr/>
          <p:nvPr/>
        </p:nvGraphicFramePr>
        <p:xfrm>
          <a:off x="2931160" y="4108133"/>
          <a:ext cx="6496050" cy="2106612"/>
        </p:xfrm>
        <a:graphic>
          <a:graphicData uri="http://schemas.openxmlformats.org/presentationml/2006/ole">
            <mc:AlternateContent xmlns:mc="http://schemas.openxmlformats.org/markup-compatibility/2006">
              <mc:Choice xmlns:v="urn:schemas-microsoft-com:vml" Requires="v">
                <p:oleObj spid="_x0000_s81924" r:id="rId7" imgW="3352800" imgH="1094740" progId="Visio.Drawing.11">
                  <p:embed/>
                </p:oleObj>
              </mc:Choice>
              <mc:Fallback>
                <p:oleObj r:id="rId7" imgW="3352800" imgH="1094740" progId="Visio.Drawing.11">
                  <p:embed/>
                  <p:pic>
                    <p:nvPicPr>
                      <p:cNvPr id="16386" name="Object 1"/>
                      <p:cNvPicPr/>
                      <p:nvPr/>
                    </p:nvPicPr>
                    <p:blipFill>
                      <a:blip r:embed="rId8"/>
                      <a:stretch>
                        <a:fillRect/>
                      </a:stretch>
                    </p:blipFill>
                    <p:spPr>
                      <a:xfrm>
                        <a:off x="2931160" y="4108133"/>
                        <a:ext cx="6496050" cy="2106612"/>
                      </a:xfrm>
                      <a:prstGeom prst="rect">
                        <a:avLst/>
                      </a:prstGeom>
                      <a:noFill/>
                      <a:ln w="38100">
                        <a:noFill/>
                        <a:miter/>
                      </a:ln>
                    </p:spPr>
                  </p:pic>
                </p:oleObj>
              </mc:Fallback>
            </mc:AlternateContent>
          </a:graphicData>
        </a:graphic>
      </p:graphicFrame>
      <p:sp>
        <p:nvSpPr>
          <p:cNvPr id="9" name="矩形 8"/>
          <p:cNvSpPr/>
          <p:nvPr/>
        </p:nvSpPr>
        <p:spPr>
          <a:xfrm>
            <a:off x="3293110" y="6214745"/>
            <a:ext cx="6134100"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图</a:t>
            </a:r>
            <a:r>
              <a:rPr kumimoji="0" 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6.13  </a:t>
            </a:r>
            <a:r>
              <a:rPr kumimoji="0" lang="zh-CN" alt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基本共射放大电路的动态分析</a:t>
            </a:r>
          </a:p>
        </p:txBody>
      </p:sp>
      <p:sp>
        <p:nvSpPr>
          <p:cNvPr id="11" name="右弧形箭头 10"/>
          <p:cNvSpPr/>
          <p:nvPr/>
        </p:nvSpPr>
        <p:spPr>
          <a:xfrm>
            <a:off x="7249160" y="3461385"/>
            <a:ext cx="467995" cy="968375"/>
          </a:xfrm>
          <a:prstGeom prst="curvedLef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 name="直接连接符 11"/>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6386"/>
                                        </p:tgtEl>
                                        <p:attrNameLst>
                                          <p:attrName>style.visibility</p:attrName>
                                        </p:attrNameLst>
                                      </p:cBhvr>
                                      <p:to>
                                        <p:strVal val="visible"/>
                                      </p:to>
                                    </p:set>
                                    <p:animEffect transition="in" filter="wipe(down)">
                                      <p:cBhvr>
                                        <p:cTn id="15"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animBg="1"/>
      <p:bldP spid="11"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sp>
        <p:nvSpPr>
          <p:cNvPr id="2" name="矩形 1"/>
          <p:cNvSpPr/>
          <p:nvPr/>
        </p:nvSpPr>
        <p:spPr>
          <a:xfrm>
            <a:off x="1520825" y="834390"/>
            <a:ext cx="4332288"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6600"/>
                </a:solidFill>
                <a:effectLst/>
                <a:uLnTx/>
                <a:uFillTx/>
                <a:latin typeface="+mn-ea"/>
                <a:cs typeface="+mn-ea"/>
              </a:rPr>
              <a:t>5</a:t>
            </a:r>
            <a:r>
              <a:rPr kumimoji="0" lang="zh-CN" altLang="en-US" sz="2800" b="1" i="0" u="none" strike="noStrike" kern="1200" cap="none" spc="0" normalizeH="0" baseline="0" noProof="0" dirty="0">
                <a:ln>
                  <a:noFill/>
                </a:ln>
                <a:solidFill>
                  <a:srgbClr val="006600"/>
                </a:solidFill>
                <a:effectLst/>
                <a:uLnTx/>
                <a:uFillTx/>
                <a:latin typeface="+mn-ea"/>
                <a:cs typeface="+mn-ea"/>
              </a:rPr>
              <a:t>．估算法解主要性能指标</a:t>
            </a:r>
          </a:p>
        </p:txBody>
      </p:sp>
      <p:graphicFrame>
        <p:nvGraphicFramePr>
          <p:cNvPr id="17410" name="Object 1"/>
          <p:cNvGraphicFramePr/>
          <p:nvPr/>
        </p:nvGraphicFramePr>
        <p:xfrm>
          <a:off x="2101215" y="1445895"/>
          <a:ext cx="1311910" cy="513080"/>
        </p:xfrm>
        <a:graphic>
          <a:graphicData uri="http://schemas.openxmlformats.org/presentationml/2006/ole">
            <mc:AlternateContent xmlns:mc="http://schemas.openxmlformats.org/markup-compatibility/2006">
              <mc:Choice xmlns:v="urn:schemas-microsoft-com:vml" Requires="v">
                <p:oleObj spid="_x0000_s82960" r:id="rId5" imgW="520700" imgH="203200" progId="Equation.DSMT4">
                  <p:embed/>
                </p:oleObj>
              </mc:Choice>
              <mc:Fallback>
                <p:oleObj r:id="rId5" imgW="520700" imgH="203200" progId="Equation.DSMT4">
                  <p:embed/>
                  <p:pic>
                    <p:nvPicPr>
                      <p:cNvPr id="17410" name="Object 1"/>
                      <p:cNvPicPr/>
                      <p:nvPr/>
                    </p:nvPicPr>
                    <p:blipFill>
                      <a:blip r:embed="rId6"/>
                      <a:stretch>
                        <a:fillRect/>
                      </a:stretch>
                    </p:blipFill>
                    <p:spPr>
                      <a:xfrm>
                        <a:off x="2101215" y="1445895"/>
                        <a:ext cx="1311910" cy="513080"/>
                      </a:xfrm>
                      <a:prstGeom prst="rect">
                        <a:avLst/>
                      </a:prstGeom>
                      <a:noFill/>
                      <a:ln w="38100">
                        <a:noFill/>
                        <a:miter/>
                      </a:ln>
                    </p:spPr>
                  </p:pic>
                </p:oleObj>
              </mc:Fallback>
            </mc:AlternateContent>
          </a:graphicData>
        </a:graphic>
      </p:graphicFrame>
      <p:graphicFrame>
        <p:nvGraphicFramePr>
          <p:cNvPr id="17411" name="Object 5"/>
          <p:cNvGraphicFramePr/>
          <p:nvPr/>
        </p:nvGraphicFramePr>
        <p:xfrm>
          <a:off x="4116705" y="1445895"/>
          <a:ext cx="3766820" cy="516255"/>
        </p:xfrm>
        <a:graphic>
          <a:graphicData uri="http://schemas.openxmlformats.org/presentationml/2006/ole">
            <mc:AlternateContent xmlns:mc="http://schemas.openxmlformats.org/markup-compatibility/2006">
              <mc:Choice xmlns:v="urn:schemas-microsoft-com:vml" Requires="v">
                <p:oleObj spid="_x0000_s82961" r:id="rId7" imgW="1828800" imgH="241300" progId="Equation.3">
                  <p:embed/>
                </p:oleObj>
              </mc:Choice>
              <mc:Fallback>
                <p:oleObj r:id="rId7" imgW="1828800" imgH="241300" progId="Equation.3">
                  <p:embed/>
                  <p:pic>
                    <p:nvPicPr>
                      <p:cNvPr id="17411" name="Object 5"/>
                      <p:cNvPicPr/>
                      <p:nvPr/>
                    </p:nvPicPr>
                    <p:blipFill>
                      <a:blip r:embed="rId8"/>
                      <a:stretch>
                        <a:fillRect/>
                      </a:stretch>
                    </p:blipFill>
                    <p:spPr>
                      <a:xfrm>
                        <a:off x="4116705" y="1445895"/>
                        <a:ext cx="3766820" cy="516255"/>
                      </a:xfrm>
                      <a:prstGeom prst="rect">
                        <a:avLst/>
                      </a:prstGeom>
                      <a:noFill/>
                      <a:ln w="38100">
                        <a:noFill/>
                        <a:miter/>
                      </a:ln>
                    </p:spPr>
                  </p:pic>
                </p:oleObj>
              </mc:Fallback>
            </mc:AlternateContent>
          </a:graphicData>
        </a:graphic>
      </p:graphicFrame>
      <p:sp>
        <p:nvSpPr>
          <p:cNvPr id="3" name="矩形 2"/>
          <p:cNvSpPr/>
          <p:nvPr/>
        </p:nvSpPr>
        <p:spPr>
          <a:xfrm>
            <a:off x="1810385" y="2061210"/>
            <a:ext cx="3790950"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电压放大倍数的表达式</a:t>
            </a:r>
          </a:p>
        </p:txBody>
      </p:sp>
      <p:graphicFrame>
        <p:nvGraphicFramePr>
          <p:cNvPr id="161799" name="Object 7"/>
          <p:cNvGraphicFramePr/>
          <p:nvPr/>
        </p:nvGraphicFramePr>
        <p:xfrm>
          <a:off x="5749925" y="2002790"/>
          <a:ext cx="2133600" cy="906145"/>
        </p:xfrm>
        <a:graphic>
          <a:graphicData uri="http://schemas.openxmlformats.org/presentationml/2006/ole">
            <mc:AlternateContent xmlns:mc="http://schemas.openxmlformats.org/markup-compatibility/2006">
              <mc:Choice xmlns:v="urn:schemas-microsoft-com:vml" Requires="v">
                <p:oleObj spid="_x0000_s82962" r:id="rId9" imgW="939165" imgH="393700" progId="Equation.DSMT4">
                  <p:embed/>
                </p:oleObj>
              </mc:Choice>
              <mc:Fallback>
                <p:oleObj r:id="rId9" imgW="939165" imgH="393700" progId="Equation.DSMT4">
                  <p:embed/>
                  <p:pic>
                    <p:nvPicPr>
                      <p:cNvPr id="161799" name="Object 7"/>
                      <p:cNvPicPr/>
                      <p:nvPr/>
                    </p:nvPicPr>
                    <p:blipFill>
                      <a:blip r:embed="rId10"/>
                      <a:stretch>
                        <a:fillRect/>
                      </a:stretch>
                    </p:blipFill>
                    <p:spPr>
                      <a:xfrm>
                        <a:off x="5749925" y="2002790"/>
                        <a:ext cx="2133600" cy="906145"/>
                      </a:xfrm>
                      <a:prstGeom prst="rect">
                        <a:avLst/>
                      </a:prstGeom>
                      <a:noFill/>
                      <a:ln w="38100">
                        <a:noFill/>
                        <a:miter/>
                      </a:ln>
                    </p:spPr>
                  </p:pic>
                </p:oleObj>
              </mc:Fallback>
            </mc:AlternateContent>
          </a:graphicData>
        </a:graphic>
      </p:graphicFrame>
      <p:grpSp>
        <p:nvGrpSpPr>
          <p:cNvPr id="4" name="组合 27"/>
          <p:cNvGrpSpPr/>
          <p:nvPr/>
        </p:nvGrpSpPr>
        <p:grpSpPr>
          <a:xfrm>
            <a:off x="8921750" y="1095375"/>
            <a:ext cx="1676400" cy="624205"/>
            <a:chOff x="7315200" y="761999"/>
            <a:chExt cx="1676400" cy="609601"/>
          </a:xfrm>
        </p:grpSpPr>
        <p:sp>
          <p:nvSpPr>
            <p:cNvPr id="14" name="AutoShape 14"/>
            <p:cNvSpPr>
              <a:spLocks noChangeArrowheads="1"/>
            </p:cNvSpPr>
            <p:nvPr/>
          </p:nvSpPr>
          <p:spPr bwMode="auto">
            <a:xfrm>
              <a:off x="7315200" y="761999"/>
              <a:ext cx="1676400" cy="609601"/>
            </a:xfrm>
            <a:prstGeom prst="wedgeRoundRectCallout">
              <a:avLst>
                <a:gd name="adj1" fmla="val -101422"/>
                <a:gd name="adj2" fmla="val 44344"/>
                <a:gd name="adj3" fmla="val 16667"/>
              </a:avLst>
            </a:prstGeom>
            <a:solidFill>
              <a:schemeClr val="accent1">
                <a:lumMod val="20000"/>
                <a:lumOff val="80000"/>
              </a:schemeClr>
            </a:solidFill>
            <a:ln w="38100">
              <a:solidFill>
                <a:srgbClr val="2B8156"/>
              </a:solidFill>
              <a:miter lim="800000"/>
              <a:headEnd type="none" w="sm" len="sm"/>
              <a:tailEnd type="none" w="sm" len="sm"/>
            </a:ln>
            <a:effectLst/>
          </p:spPr>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6600"/>
                  </a:solidFill>
                  <a:effectLst/>
                  <a:uLnTx/>
                  <a:uFillTx/>
                  <a:latin typeface="+mn-ea"/>
                  <a:cs typeface="Times New Roman" panose="02020603050405020304" pitchFamily="18" charset="0"/>
                </a:rPr>
                <a:t> </a:t>
              </a:r>
            </a:p>
          </p:txBody>
        </p:sp>
        <p:graphicFrame>
          <p:nvGraphicFramePr>
            <p:cNvPr id="17416" name="Object 9"/>
            <p:cNvGraphicFramePr/>
            <p:nvPr/>
          </p:nvGraphicFramePr>
          <p:xfrm>
            <a:off x="7467600" y="838200"/>
            <a:ext cx="1510747" cy="397565"/>
          </p:xfrm>
          <a:graphic>
            <a:graphicData uri="http://schemas.openxmlformats.org/presentationml/2006/ole">
              <mc:AlternateContent xmlns:mc="http://schemas.openxmlformats.org/markup-compatibility/2006">
                <mc:Choice xmlns:v="urn:schemas-microsoft-com:vml" Requires="v">
                  <p:oleObj spid="_x0000_s82963" r:id="rId11" imgW="723900" imgH="190500" progId="Equation.DSMT4">
                    <p:embed/>
                  </p:oleObj>
                </mc:Choice>
                <mc:Fallback>
                  <p:oleObj r:id="rId11" imgW="723900" imgH="190500" progId="Equation.DSMT4">
                    <p:embed/>
                    <p:pic>
                      <p:nvPicPr>
                        <p:cNvPr id="17416" name="Object 9"/>
                        <p:cNvPicPr/>
                        <p:nvPr/>
                      </p:nvPicPr>
                      <p:blipFill>
                        <a:blip r:embed="rId12"/>
                        <a:stretch>
                          <a:fillRect/>
                        </a:stretch>
                      </p:blipFill>
                      <p:spPr>
                        <a:xfrm>
                          <a:off x="7467600" y="838200"/>
                          <a:ext cx="1510747" cy="397565"/>
                        </a:xfrm>
                        <a:prstGeom prst="rect">
                          <a:avLst/>
                        </a:prstGeom>
                        <a:noFill/>
                        <a:ln w="38100">
                          <a:noFill/>
                          <a:miter/>
                        </a:ln>
                      </p:spPr>
                    </p:pic>
                  </p:oleObj>
                </mc:Fallback>
              </mc:AlternateContent>
            </a:graphicData>
          </a:graphic>
        </p:graphicFrame>
      </p:grpSp>
      <p:sp>
        <p:nvSpPr>
          <p:cNvPr id="15" name="矩形 14"/>
          <p:cNvSpPr/>
          <p:nvPr/>
        </p:nvSpPr>
        <p:spPr>
          <a:xfrm>
            <a:off x="1810385" y="2908935"/>
            <a:ext cx="6316663"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当放大电路空载时，空载电压放大倍数</a:t>
            </a:r>
          </a:p>
        </p:txBody>
      </p:sp>
      <p:graphicFrame>
        <p:nvGraphicFramePr>
          <p:cNvPr id="161803" name="Object 11"/>
          <p:cNvGraphicFramePr/>
          <p:nvPr/>
        </p:nvGraphicFramePr>
        <p:xfrm>
          <a:off x="5588000" y="3548380"/>
          <a:ext cx="1676400" cy="954405"/>
        </p:xfrm>
        <a:graphic>
          <a:graphicData uri="http://schemas.openxmlformats.org/presentationml/2006/ole">
            <mc:AlternateContent xmlns:mc="http://schemas.openxmlformats.org/markup-compatibility/2006">
              <mc:Choice xmlns:v="urn:schemas-microsoft-com:vml" Requires="v">
                <p:oleObj spid="_x0000_s82964" r:id="rId13" imgW="685800" imgH="381000" progId="Equation.DSMT4">
                  <p:embed/>
                </p:oleObj>
              </mc:Choice>
              <mc:Fallback>
                <p:oleObj r:id="rId13" imgW="685800" imgH="381000" progId="Equation.DSMT4">
                  <p:embed/>
                  <p:pic>
                    <p:nvPicPr>
                      <p:cNvPr id="161803" name="Object 11"/>
                      <p:cNvPicPr/>
                      <p:nvPr/>
                    </p:nvPicPr>
                    <p:blipFill>
                      <a:blip r:embed="rId14"/>
                      <a:stretch>
                        <a:fillRect/>
                      </a:stretch>
                    </p:blipFill>
                    <p:spPr>
                      <a:xfrm>
                        <a:off x="5588000" y="3548380"/>
                        <a:ext cx="1676400" cy="954405"/>
                      </a:xfrm>
                      <a:prstGeom prst="rect">
                        <a:avLst/>
                      </a:prstGeom>
                      <a:noFill/>
                      <a:ln w="38100">
                        <a:noFill/>
                        <a:miter/>
                      </a:ln>
                    </p:spPr>
                  </p:pic>
                </p:oleObj>
              </mc:Fallback>
            </mc:AlternateContent>
          </a:graphicData>
        </a:graphic>
      </p:graphicFrame>
      <p:sp>
        <p:nvSpPr>
          <p:cNvPr id="18" name="矩形 17"/>
          <p:cNvSpPr/>
          <p:nvPr/>
        </p:nvSpPr>
        <p:spPr>
          <a:xfrm>
            <a:off x="8921750" y="2186305"/>
            <a:ext cx="1535113"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6.25</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19" name="矩形 18"/>
          <p:cNvSpPr/>
          <p:nvPr/>
        </p:nvSpPr>
        <p:spPr>
          <a:xfrm>
            <a:off x="8836025" y="3646805"/>
            <a:ext cx="1535113"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6.26</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20" name="矩形 19"/>
          <p:cNvSpPr/>
          <p:nvPr/>
        </p:nvSpPr>
        <p:spPr>
          <a:xfrm>
            <a:off x="1810385" y="4502785"/>
            <a:ext cx="1627188"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输入电阻</a:t>
            </a:r>
          </a:p>
        </p:txBody>
      </p:sp>
      <p:graphicFrame>
        <p:nvGraphicFramePr>
          <p:cNvPr id="161805" name="Object 13"/>
          <p:cNvGraphicFramePr/>
          <p:nvPr/>
        </p:nvGraphicFramePr>
        <p:xfrm>
          <a:off x="4779010" y="4330700"/>
          <a:ext cx="1987550" cy="834390"/>
        </p:xfrm>
        <a:graphic>
          <a:graphicData uri="http://schemas.openxmlformats.org/presentationml/2006/ole">
            <mc:AlternateContent xmlns:mc="http://schemas.openxmlformats.org/markup-compatibility/2006">
              <mc:Choice xmlns:v="urn:schemas-microsoft-com:vml" Requires="v">
                <p:oleObj spid="_x0000_s82965" r:id="rId15" imgW="951865" imgH="393700" progId="Equation.DSMT4">
                  <p:embed/>
                </p:oleObj>
              </mc:Choice>
              <mc:Fallback>
                <p:oleObj r:id="rId15" imgW="951865" imgH="393700" progId="Equation.DSMT4">
                  <p:embed/>
                  <p:pic>
                    <p:nvPicPr>
                      <p:cNvPr id="161805" name="Object 13"/>
                      <p:cNvPicPr/>
                      <p:nvPr/>
                    </p:nvPicPr>
                    <p:blipFill>
                      <a:blip r:embed="rId16"/>
                      <a:stretch>
                        <a:fillRect/>
                      </a:stretch>
                    </p:blipFill>
                    <p:spPr>
                      <a:xfrm>
                        <a:off x="4779010" y="4330700"/>
                        <a:ext cx="1987550" cy="834390"/>
                      </a:xfrm>
                      <a:prstGeom prst="rect">
                        <a:avLst/>
                      </a:prstGeom>
                      <a:noFill/>
                      <a:ln w="38100">
                        <a:noFill/>
                        <a:miter/>
                      </a:ln>
                    </p:spPr>
                  </p:pic>
                </p:oleObj>
              </mc:Fallback>
            </mc:AlternateContent>
          </a:graphicData>
        </a:graphic>
      </p:graphicFrame>
      <p:sp>
        <p:nvSpPr>
          <p:cNvPr id="23" name="矩形 22"/>
          <p:cNvSpPr/>
          <p:nvPr/>
        </p:nvSpPr>
        <p:spPr>
          <a:xfrm>
            <a:off x="8668385" y="4578985"/>
            <a:ext cx="1535113"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6.27</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24" name="矩形 23"/>
          <p:cNvSpPr/>
          <p:nvPr/>
        </p:nvSpPr>
        <p:spPr>
          <a:xfrm>
            <a:off x="1810385" y="5165090"/>
            <a:ext cx="5594350"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输出电压对信号源电压的放大倍数</a:t>
            </a:r>
          </a:p>
        </p:txBody>
      </p:sp>
      <p:graphicFrame>
        <p:nvGraphicFramePr>
          <p:cNvPr id="161807" name="Object 15"/>
          <p:cNvGraphicFramePr/>
          <p:nvPr/>
        </p:nvGraphicFramePr>
        <p:xfrm>
          <a:off x="4648835" y="5771515"/>
          <a:ext cx="3478530" cy="834390"/>
        </p:xfrm>
        <a:graphic>
          <a:graphicData uri="http://schemas.openxmlformats.org/presentationml/2006/ole">
            <mc:AlternateContent xmlns:mc="http://schemas.openxmlformats.org/markup-compatibility/2006">
              <mc:Choice xmlns:v="urn:schemas-microsoft-com:vml" Requires="v">
                <p:oleObj spid="_x0000_s82966" r:id="rId17" imgW="1663700" imgH="393700" progId="Equation.DSMT4">
                  <p:embed/>
                </p:oleObj>
              </mc:Choice>
              <mc:Fallback>
                <p:oleObj r:id="rId17" imgW="1663700" imgH="393700" progId="Equation.DSMT4">
                  <p:embed/>
                  <p:pic>
                    <p:nvPicPr>
                      <p:cNvPr id="161807" name="Object 15"/>
                      <p:cNvPicPr/>
                      <p:nvPr/>
                    </p:nvPicPr>
                    <p:blipFill>
                      <a:blip r:embed="rId18"/>
                      <a:stretch>
                        <a:fillRect/>
                      </a:stretch>
                    </p:blipFill>
                    <p:spPr>
                      <a:xfrm>
                        <a:off x="4648835" y="5771515"/>
                        <a:ext cx="3478530" cy="834390"/>
                      </a:xfrm>
                      <a:prstGeom prst="rect">
                        <a:avLst/>
                      </a:prstGeom>
                      <a:noFill/>
                      <a:ln w="38100">
                        <a:noFill/>
                        <a:miter/>
                      </a:ln>
                    </p:spPr>
                  </p:pic>
                </p:oleObj>
              </mc:Fallback>
            </mc:AlternateContent>
          </a:graphicData>
        </a:graphic>
      </p:graphicFrame>
      <p:sp>
        <p:nvSpPr>
          <p:cNvPr id="27" name="矩形 26"/>
          <p:cNvSpPr/>
          <p:nvPr/>
        </p:nvSpPr>
        <p:spPr>
          <a:xfrm>
            <a:off x="8735060" y="5943600"/>
            <a:ext cx="1535113" cy="5219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6.28</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8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18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18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8" grpId="0"/>
      <p:bldP spid="19" grpId="0"/>
      <p:bldP spid="20" grpId="0"/>
      <p:bldP spid="23" grpId="0"/>
      <p:bldP spid="24" grpId="0"/>
      <p:bldP spid="2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58178" y="435580"/>
            <a:ext cx="3275330"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6.2 基本共射放大电路的分析</a:t>
            </a:r>
          </a:p>
        </p:txBody>
      </p: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133600" y="1219200"/>
            <a:ext cx="160528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输出电阻</a:t>
            </a:r>
          </a:p>
        </p:txBody>
      </p:sp>
      <p:graphicFrame>
        <p:nvGraphicFramePr>
          <p:cNvPr id="18434" name="Object 1"/>
          <p:cNvGraphicFramePr/>
          <p:nvPr/>
        </p:nvGraphicFramePr>
        <p:xfrm>
          <a:off x="4991100" y="1066800"/>
          <a:ext cx="2363470" cy="959485"/>
        </p:xfrm>
        <a:graphic>
          <a:graphicData uri="http://schemas.openxmlformats.org/presentationml/2006/ole">
            <mc:AlternateContent xmlns:mc="http://schemas.openxmlformats.org/markup-compatibility/2006">
              <mc:Choice xmlns:v="urn:schemas-microsoft-com:vml" Requires="v">
                <p:oleObj spid="_x0000_s83972" r:id="rId5" imgW="965200" imgH="393700" progId="Equation.DSMT4">
                  <p:embed/>
                </p:oleObj>
              </mc:Choice>
              <mc:Fallback>
                <p:oleObj r:id="rId5" imgW="965200" imgH="393700" progId="Equation.DSMT4">
                  <p:embed/>
                  <p:pic>
                    <p:nvPicPr>
                      <p:cNvPr id="18434" name="Object 1"/>
                      <p:cNvPicPr/>
                      <p:nvPr/>
                    </p:nvPicPr>
                    <p:blipFill>
                      <a:blip r:embed="rId6"/>
                      <a:stretch>
                        <a:fillRect/>
                      </a:stretch>
                    </p:blipFill>
                    <p:spPr>
                      <a:xfrm>
                        <a:off x="4991100" y="1066800"/>
                        <a:ext cx="2363470" cy="959485"/>
                      </a:xfrm>
                      <a:prstGeom prst="rect">
                        <a:avLst/>
                      </a:prstGeom>
                      <a:noFill/>
                      <a:ln w="38100">
                        <a:noFill/>
                        <a:miter/>
                      </a:ln>
                    </p:spPr>
                  </p:pic>
                </p:oleObj>
              </mc:Fallback>
            </mc:AlternateContent>
          </a:graphicData>
        </a:graphic>
      </p:graphicFrame>
      <p:sp>
        <p:nvSpPr>
          <p:cNvPr id="6" name="矩形 5"/>
          <p:cNvSpPr/>
          <p:nvPr/>
        </p:nvSpPr>
        <p:spPr>
          <a:xfrm>
            <a:off x="8610600" y="1143000"/>
            <a:ext cx="1652905"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a:t>
            </a:r>
            <a:r>
              <a:rPr kumimoji="0" lang="en-US" sz="2800" b="1" i="0" u="none" strike="noStrike" kern="1200" cap="none" spc="0" normalizeH="0" baseline="0" noProof="0" dirty="0">
                <a:ln>
                  <a:noFill/>
                </a:ln>
                <a:solidFill>
                  <a:schemeClr val="tx1"/>
                </a:solidFill>
                <a:effectLst/>
                <a:uLnTx/>
                <a:uFillTx/>
                <a:latin typeface="+mn-ea"/>
                <a:cs typeface="+mn-ea"/>
              </a:rPr>
              <a:t>6.30</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7" name="矩形 6"/>
          <p:cNvSpPr/>
          <p:nvPr/>
        </p:nvSpPr>
        <p:spPr>
          <a:xfrm>
            <a:off x="2057400" y="3429000"/>
            <a:ext cx="8077200" cy="224536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放大电路的</a:t>
            </a:r>
            <a:r>
              <a:rPr kumimoji="0" lang="zh-CN" altLang="en-US" sz="2800" b="1" i="0" u="none" strike="noStrike" kern="1200" cap="none" spc="0" normalizeH="0" baseline="0" noProof="0" dirty="0">
                <a:ln>
                  <a:noFill/>
                </a:ln>
                <a:solidFill>
                  <a:srgbClr val="FF0000"/>
                </a:solidFill>
                <a:effectLst/>
                <a:uLnTx/>
                <a:uFillTx/>
                <a:latin typeface="+mn-ea"/>
                <a:cs typeface="+mn-ea"/>
              </a:rPr>
              <a:t>输入电阻与信号源内阻无关，输出电阻与负载无关</a:t>
            </a:r>
            <a:r>
              <a:rPr kumimoji="0" lang="zh-CN" altLang="en-US" sz="2800" b="1" i="0" u="none" strike="noStrike" kern="1200" cap="none" spc="0" normalizeH="0" baseline="0" noProof="0" dirty="0">
                <a:ln>
                  <a:noFill/>
                </a:ln>
                <a:solidFill>
                  <a:schemeClr val="tx1"/>
                </a:solidFill>
                <a:effectLst/>
                <a:uLnTx/>
                <a:uFillTx/>
                <a:latin typeface="+mn-ea"/>
                <a:cs typeface="+mn-ea"/>
              </a:rPr>
              <a:t>。还应当指出，虽然利用</a:t>
            </a:r>
            <a:r>
              <a:rPr kumimoji="0" lang="en-US" sz="2800" b="1" i="0" u="none" strike="noStrike" kern="1200" cap="none" spc="0" normalizeH="0" baseline="0" noProof="0" dirty="0">
                <a:ln>
                  <a:noFill/>
                </a:ln>
                <a:solidFill>
                  <a:schemeClr val="tx1"/>
                </a:solidFill>
                <a:effectLst/>
                <a:uLnTx/>
                <a:uFillTx/>
                <a:latin typeface="+mn-ea"/>
                <a:cs typeface="+mn-ea"/>
              </a:rPr>
              <a:t>H</a:t>
            </a:r>
            <a:r>
              <a:rPr kumimoji="0" lang="zh-CN" altLang="en-US" sz="2800" b="1" i="0" u="none" strike="noStrike" kern="1200" cap="none" spc="0" normalizeH="0" baseline="0" noProof="0" dirty="0">
                <a:ln>
                  <a:noFill/>
                </a:ln>
                <a:solidFill>
                  <a:schemeClr val="tx1"/>
                </a:solidFill>
                <a:effectLst/>
                <a:uLnTx/>
                <a:uFillTx/>
                <a:latin typeface="+mn-ea"/>
                <a:cs typeface="+mn-ea"/>
              </a:rPr>
              <a:t>参数等效模型分析的是动态参数，但是由于等效模型中</a:t>
            </a:r>
            <a:r>
              <a:rPr kumimoji="0" lang="en-US" sz="2800" b="1" i="1" u="none" strike="noStrike" kern="1200" cap="none" spc="0" normalizeH="0" baseline="0" noProof="0" dirty="0" err="1">
                <a:ln>
                  <a:noFill/>
                </a:ln>
                <a:solidFill>
                  <a:srgbClr val="FF0000"/>
                </a:solidFill>
                <a:effectLst/>
                <a:uLnTx/>
                <a:uFillTx/>
                <a:latin typeface="+mn-ea"/>
                <a:cs typeface="+mn-ea"/>
              </a:rPr>
              <a:t>r</a:t>
            </a:r>
            <a:r>
              <a:rPr kumimoji="0" lang="en-US" sz="2800" b="1" i="0" u="none" strike="noStrike" kern="1200" cap="none" spc="0" normalizeH="0" baseline="-25000" noProof="0" dirty="0" err="1">
                <a:ln>
                  <a:noFill/>
                </a:ln>
                <a:solidFill>
                  <a:srgbClr val="FF0000"/>
                </a:solidFill>
                <a:effectLst/>
                <a:uLnTx/>
                <a:uFillTx/>
                <a:latin typeface="+mn-ea"/>
                <a:cs typeface="+mn-ea"/>
              </a:rPr>
              <a:t>be</a:t>
            </a:r>
            <a:r>
              <a:rPr kumimoji="0" lang="zh-CN" altLang="en-US" sz="2800" b="1" i="0" u="none" strike="noStrike" kern="1200" cap="none" spc="0" normalizeH="0" baseline="0" noProof="0" dirty="0">
                <a:ln>
                  <a:noFill/>
                </a:ln>
                <a:solidFill>
                  <a:srgbClr val="FF0000"/>
                </a:solidFill>
                <a:effectLst/>
                <a:uLnTx/>
                <a:uFillTx/>
                <a:latin typeface="+mn-ea"/>
                <a:cs typeface="+mn-ea"/>
              </a:rPr>
              <a:t>与静态工作点</a:t>
            </a:r>
            <a:r>
              <a:rPr kumimoji="0" lang="en-US" sz="2800" b="1" i="0" u="none" strike="noStrike" kern="1200" cap="none" spc="0" normalizeH="0" baseline="0" noProof="0" dirty="0">
                <a:ln>
                  <a:noFill/>
                </a:ln>
                <a:solidFill>
                  <a:srgbClr val="FF0000"/>
                </a:solidFill>
                <a:effectLst/>
                <a:uLnTx/>
                <a:uFillTx/>
                <a:latin typeface="+mn-ea"/>
                <a:cs typeface="+mn-ea"/>
              </a:rPr>
              <a:t>Q</a:t>
            </a:r>
            <a:r>
              <a:rPr kumimoji="0" lang="zh-CN" altLang="en-US" sz="2800" b="1" i="0" u="none" strike="noStrike" kern="1200" cap="none" spc="0" normalizeH="0" baseline="0" noProof="0" dirty="0">
                <a:ln>
                  <a:noFill/>
                </a:ln>
                <a:solidFill>
                  <a:srgbClr val="FF0000"/>
                </a:solidFill>
                <a:effectLst/>
                <a:uLnTx/>
                <a:uFillTx/>
                <a:latin typeface="+mn-ea"/>
                <a:cs typeface="+mn-ea"/>
              </a:rPr>
              <a:t>紧密相关</a:t>
            </a:r>
            <a:r>
              <a:rPr kumimoji="0" lang="zh-CN" altLang="en-US" sz="2800" b="1" i="0" u="none" strike="noStrike" kern="1200" cap="none" spc="0" normalizeH="0" baseline="0" noProof="0" dirty="0">
                <a:ln>
                  <a:noFill/>
                </a:ln>
                <a:solidFill>
                  <a:schemeClr val="tx1"/>
                </a:solidFill>
                <a:effectLst/>
                <a:uLnTx/>
                <a:uFillTx/>
                <a:latin typeface="+mn-ea"/>
                <a:cs typeface="+mn-ea"/>
              </a:rPr>
              <a:t>，所以动态参数也与</a:t>
            </a:r>
            <a:r>
              <a:rPr kumimoji="0" lang="en-US" sz="2800" b="1" i="0" u="none" strike="noStrike" kern="1200" cap="none" spc="0" normalizeH="0" baseline="0" noProof="0" dirty="0">
                <a:ln>
                  <a:noFill/>
                </a:ln>
                <a:solidFill>
                  <a:schemeClr val="tx1"/>
                </a:solidFill>
                <a:effectLst/>
                <a:uLnTx/>
                <a:uFillTx/>
                <a:latin typeface="+mn-ea"/>
                <a:cs typeface="+mn-ea"/>
              </a:rPr>
              <a:t>Q</a:t>
            </a:r>
            <a:r>
              <a:rPr kumimoji="0" lang="zh-CN" altLang="en-US" sz="2800" b="1" i="0" u="none" strike="noStrike" kern="1200" cap="none" spc="0" normalizeH="0" baseline="0" noProof="0" dirty="0">
                <a:ln>
                  <a:noFill/>
                </a:ln>
                <a:solidFill>
                  <a:schemeClr val="tx1"/>
                </a:solidFill>
                <a:effectLst/>
                <a:uLnTx/>
                <a:uFillTx/>
                <a:latin typeface="+mn-ea"/>
                <a:cs typeface="+mn-ea"/>
              </a:rPr>
              <a:t>点相关，</a:t>
            </a:r>
            <a:r>
              <a:rPr kumimoji="0" lang="zh-CN" altLang="en-US" sz="2800" b="1" i="0" u="none" strike="noStrike" kern="1200" cap="none" spc="0" normalizeH="0" baseline="0" noProof="0" dirty="0">
                <a:ln>
                  <a:noFill/>
                </a:ln>
                <a:solidFill>
                  <a:srgbClr val="FF0000"/>
                </a:solidFill>
                <a:effectLst/>
                <a:uLnTx/>
                <a:uFillTx/>
                <a:latin typeface="+mn-ea"/>
                <a:cs typeface="+mn-ea"/>
              </a:rPr>
              <a:t>只有</a:t>
            </a:r>
            <a:r>
              <a:rPr kumimoji="0" lang="en-US" sz="2800" b="1" i="0" u="none" strike="noStrike" kern="1200" cap="none" spc="0" normalizeH="0" baseline="0" noProof="0" dirty="0">
                <a:ln>
                  <a:noFill/>
                </a:ln>
                <a:solidFill>
                  <a:srgbClr val="FF0000"/>
                </a:solidFill>
                <a:effectLst/>
                <a:uLnTx/>
                <a:uFillTx/>
                <a:latin typeface="+mn-ea"/>
                <a:cs typeface="+mn-ea"/>
              </a:rPr>
              <a:t>Q</a:t>
            </a:r>
            <a:r>
              <a:rPr kumimoji="0" lang="zh-CN" altLang="en-US" sz="2800" b="1" i="0" u="none" strike="noStrike" kern="1200" cap="none" spc="0" normalizeH="0" baseline="0" noProof="0" dirty="0">
                <a:ln>
                  <a:noFill/>
                </a:ln>
                <a:solidFill>
                  <a:srgbClr val="FF0000"/>
                </a:solidFill>
                <a:effectLst/>
                <a:uLnTx/>
                <a:uFillTx/>
                <a:latin typeface="+mn-ea"/>
                <a:cs typeface="+mn-ea"/>
              </a:rPr>
              <a:t>点合适，动态分析才有意义</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
        <p:nvSpPr>
          <p:cNvPr id="18439" name="WordArt 4"/>
          <p:cNvSpPr>
            <a:spLocks noTextEdit="1"/>
          </p:cNvSpPr>
          <p:nvPr/>
        </p:nvSpPr>
        <p:spPr>
          <a:xfrm>
            <a:off x="2057400" y="2819400"/>
            <a:ext cx="914400" cy="609600"/>
          </a:xfrm>
          <a:prstGeom prst="rect">
            <a:avLst/>
          </a:prstGeom>
        </p:spPr>
        <p:txBody>
          <a:bodyPr wrap="none" fromWordArt="1">
            <a:prstTxWarp prst="textNoShape">
              <a:avLst/>
            </a:prstTxWarp>
            <a:normAutofit/>
          </a:bodyPr>
          <a:lstStyle/>
          <a:p>
            <a:pPr algn="ctr" eaLnBrk="0" hangingPunct="0"/>
            <a:r>
              <a:rPr lang="zh-CN" altLang="en-US" sz="2800" b="1">
                <a:ln>
                  <a:noFill/>
                </a:ln>
                <a:solidFill>
                  <a:srgbClr val="FF0000"/>
                </a:solidFill>
                <a:effectLst>
                  <a:outerShdw blurRad="38100" dist="19050" dir="2700000" algn="tl" rotWithShape="0">
                    <a:schemeClr val="dk1">
                      <a:alpha val="40000"/>
                    </a:schemeClr>
                  </a:outerShdw>
                </a:effectLst>
                <a:latin typeface="+mn-ea"/>
              </a:rPr>
              <a:t>注意</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000" fill="hold">
                                          <p:stCondLst>
                                            <p:cond delay="0"/>
                                          </p:stCondLst>
                                        </p:cTn>
                                        <p:tgtEl>
                                          <p:spTgt spid="18439"/>
                                        </p:tgtEl>
                                        <p:attrNameLst>
                                          <p:attrName>style.visibility</p:attrName>
                                        </p:attrNameLst>
                                      </p:cBhvr>
                                      <p:to>
                                        <p:strVal val="visible"/>
                                      </p:to>
                                    </p:set>
                                    <p:animEffect transition="in" filter="wheel(4)">
                                      <p:cBhvr>
                                        <p:cTn id="7" dur="1000"/>
                                        <p:tgtEl>
                                          <p:spTgt spid="184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27368" y="435580"/>
            <a:ext cx="353758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6.3 放大电路静态工作点的稳定</a:t>
            </a:r>
          </a:p>
        </p:txBody>
      </p:sp>
      <p:sp>
        <p:nvSpPr>
          <p:cNvPr id="167937" name="Rectangle 1"/>
          <p:cNvSpPr>
            <a:spLocks noChangeArrowheads="1"/>
          </p:cNvSpPr>
          <p:nvPr/>
        </p:nvSpPr>
        <p:spPr bwMode="auto">
          <a:xfrm>
            <a:off x="1643380" y="883603"/>
            <a:ext cx="5257800" cy="521970"/>
          </a:xfrm>
          <a:prstGeom prst="rect">
            <a:avLst/>
          </a:prstGeom>
          <a:noFill/>
          <a:ln w="9525">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6600"/>
                </a:solidFill>
                <a:effectLst/>
                <a:uLnTx/>
                <a:uFillTx/>
                <a:latin typeface="+mn-ea"/>
                <a:cs typeface="+mn-ea"/>
              </a:rPr>
              <a:t>静态工作点稳定电路 </a:t>
            </a:r>
          </a:p>
        </p:txBody>
      </p:sp>
      <p:sp>
        <p:nvSpPr>
          <p:cNvPr id="2" name="矩形 1"/>
          <p:cNvSpPr/>
          <p:nvPr/>
        </p:nvSpPr>
        <p:spPr>
          <a:xfrm>
            <a:off x="1795780" y="1644650"/>
            <a:ext cx="5419725"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典型的</a:t>
            </a:r>
            <a:r>
              <a:rPr kumimoji="0" lang="en-US" sz="2800" b="1" i="0" u="none" strike="noStrike" kern="1200" cap="none" spc="0" normalizeH="0" baseline="0" noProof="0" dirty="0">
                <a:ln>
                  <a:noFill/>
                </a:ln>
                <a:solidFill>
                  <a:schemeClr val="tx1"/>
                </a:solidFill>
                <a:effectLst/>
                <a:uLnTx/>
                <a:uFillTx/>
                <a:latin typeface="+mn-ea"/>
                <a:cs typeface="+mn-ea"/>
              </a:rPr>
              <a:t>Q</a:t>
            </a:r>
            <a:r>
              <a:rPr kumimoji="0" lang="zh-CN" altLang="en-US" sz="2800" b="1" i="0" u="none" strike="noStrike" kern="1200" cap="none" spc="0" normalizeH="0" baseline="0" noProof="0" dirty="0">
                <a:ln>
                  <a:noFill/>
                </a:ln>
                <a:solidFill>
                  <a:schemeClr val="tx1"/>
                </a:solidFill>
                <a:effectLst/>
                <a:uLnTx/>
                <a:uFillTx/>
                <a:latin typeface="+mn-ea"/>
                <a:cs typeface="+mn-ea"/>
              </a:rPr>
              <a:t>点稳定电路如图</a:t>
            </a:r>
            <a:r>
              <a:rPr kumimoji="0" lang="en-US" sz="2800" b="1" i="0" u="none" strike="noStrike" kern="1200" cap="none" spc="0" normalizeH="0" baseline="0" noProof="0" dirty="0">
                <a:ln>
                  <a:noFill/>
                </a:ln>
                <a:solidFill>
                  <a:schemeClr val="tx1"/>
                </a:solidFill>
                <a:effectLst/>
                <a:uLnTx/>
                <a:uFillTx/>
                <a:latin typeface="+mn-ea"/>
                <a:cs typeface="+mn-ea"/>
              </a:rPr>
              <a:t>6.18</a:t>
            </a:r>
            <a:r>
              <a:rPr kumimoji="0" lang="zh-CN" altLang="en-US" sz="2800" b="1" i="0" u="none" strike="noStrike" kern="1200" cap="none" spc="0" normalizeH="0" baseline="0" noProof="0" dirty="0">
                <a:ln>
                  <a:noFill/>
                </a:ln>
                <a:solidFill>
                  <a:schemeClr val="tx1"/>
                </a:solidFill>
                <a:effectLst/>
                <a:uLnTx/>
                <a:uFillTx/>
                <a:latin typeface="+mn-ea"/>
                <a:cs typeface="+mn-ea"/>
              </a:rPr>
              <a:t>所示</a:t>
            </a:r>
          </a:p>
        </p:txBody>
      </p:sp>
      <p:pic>
        <p:nvPicPr>
          <p:cNvPr id="167938" name="Picture 2" descr="0618"/>
          <p:cNvPicPr>
            <a:picLocks noChangeAspect="1"/>
          </p:cNvPicPr>
          <p:nvPr/>
        </p:nvPicPr>
        <p:blipFill>
          <a:blip r:embed="rId4"/>
          <a:stretch>
            <a:fillRect/>
          </a:stretch>
        </p:blipFill>
        <p:spPr>
          <a:xfrm>
            <a:off x="1871980" y="2216150"/>
            <a:ext cx="3917950" cy="3581400"/>
          </a:xfrm>
          <a:prstGeom prst="rect">
            <a:avLst/>
          </a:prstGeom>
          <a:noFill/>
          <a:ln w="9525">
            <a:noFill/>
          </a:ln>
        </p:spPr>
      </p:pic>
      <p:sp>
        <p:nvSpPr>
          <p:cNvPr id="5" name="矩形 4"/>
          <p:cNvSpPr/>
          <p:nvPr/>
        </p:nvSpPr>
        <p:spPr>
          <a:xfrm>
            <a:off x="1795780" y="5911850"/>
            <a:ext cx="3962400" cy="954088"/>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6.18  </a:t>
            </a:r>
            <a:r>
              <a:rPr kumimoji="0" lang="zh-CN" altLang="en-US" sz="2800" b="1" i="0" u="none" strike="noStrike" kern="1200" cap="none" spc="0" normalizeH="0" baseline="0" noProof="0" dirty="0">
                <a:ln>
                  <a:noFill/>
                </a:ln>
                <a:solidFill>
                  <a:schemeClr val="tx1"/>
                </a:solidFill>
                <a:effectLst/>
                <a:uLnTx/>
                <a:uFillTx/>
                <a:latin typeface="+mn-ea"/>
                <a:cs typeface="+mn-ea"/>
              </a:rPr>
              <a:t>静态工作点稳定电路图</a:t>
            </a:r>
          </a:p>
        </p:txBody>
      </p:sp>
      <p:pic>
        <p:nvPicPr>
          <p:cNvPr id="167939" name="Picture 3" descr="0619"/>
          <p:cNvPicPr>
            <a:picLocks noChangeAspect="1"/>
          </p:cNvPicPr>
          <p:nvPr/>
        </p:nvPicPr>
        <p:blipFill>
          <a:blip r:embed="rId5"/>
          <a:stretch>
            <a:fillRect/>
          </a:stretch>
        </p:blipFill>
        <p:spPr>
          <a:xfrm>
            <a:off x="6977380" y="2025650"/>
            <a:ext cx="3327400" cy="3806825"/>
          </a:xfrm>
          <a:prstGeom prst="rect">
            <a:avLst/>
          </a:prstGeom>
          <a:noFill/>
          <a:ln w="9525">
            <a:noFill/>
          </a:ln>
        </p:spPr>
      </p:pic>
      <p:sp>
        <p:nvSpPr>
          <p:cNvPr id="7" name="矩形 6"/>
          <p:cNvSpPr/>
          <p:nvPr/>
        </p:nvSpPr>
        <p:spPr>
          <a:xfrm>
            <a:off x="7434580" y="5759450"/>
            <a:ext cx="2743200" cy="954088"/>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图</a:t>
            </a:r>
            <a:r>
              <a:rPr kumimoji="0" lang="en-US" sz="2800" b="1" i="0" u="none" strike="noStrike" kern="1200" cap="none" spc="0" normalizeH="0" baseline="0" noProof="0" dirty="0">
                <a:ln>
                  <a:noFill/>
                </a:ln>
                <a:solidFill>
                  <a:schemeClr val="tx1"/>
                </a:solidFill>
                <a:effectLst/>
                <a:uLnTx/>
                <a:uFillTx/>
                <a:latin typeface="+mn-ea"/>
                <a:cs typeface="+mn-ea"/>
              </a:rPr>
              <a:t>6.19  </a:t>
            </a:r>
            <a:r>
              <a:rPr kumimoji="0" lang="zh-CN" altLang="en-US" sz="2800" b="1" i="0" u="none" strike="noStrike" kern="1200" cap="none" spc="0" normalizeH="0" baseline="0" noProof="0" dirty="0">
                <a:ln>
                  <a:noFill/>
                </a:ln>
                <a:solidFill>
                  <a:schemeClr val="tx1"/>
                </a:solidFill>
                <a:effectLst/>
                <a:uLnTx/>
                <a:uFillTx/>
                <a:latin typeface="+mn-ea"/>
                <a:cs typeface="+mn-ea"/>
              </a:rPr>
              <a:t>分压式偏置电路</a:t>
            </a:r>
          </a:p>
        </p:txBody>
      </p:sp>
      <p:grpSp>
        <p:nvGrpSpPr>
          <p:cNvPr id="4" name="组合 9"/>
          <p:cNvGrpSpPr/>
          <p:nvPr/>
        </p:nvGrpSpPr>
        <p:grpSpPr>
          <a:xfrm>
            <a:off x="5393057" y="3594100"/>
            <a:ext cx="2054225" cy="989330"/>
            <a:chOff x="3902321" y="3016312"/>
            <a:chExt cx="2054614" cy="869887"/>
          </a:xfrm>
        </p:grpSpPr>
        <p:sp>
          <p:nvSpPr>
            <p:cNvPr id="8" name="下箭头 7"/>
            <p:cNvSpPr/>
            <p:nvPr/>
          </p:nvSpPr>
          <p:spPr>
            <a:xfrm rot="16200000">
              <a:off x="4494684" y="2423948"/>
              <a:ext cx="869887" cy="2054614"/>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ea"/>
                <a:cs typeface="Times New Roman" panose="02020603050405020304" pitchFamily="18" charset="0"/>
              </a:endParaRPr>
            </a:p>
          </p:txBody>
        </p:sp>
        <p:sp>
          <p:nvSpPr>
            <p:cNvPr id="9" name="矩形 8"/>
            <p:cNvSpPr/>
            <p:nvPr/>
          </p:nvSpPr>
          <p:spPr>
            <a:xfrm>
              <a:off x="3935663" y="3209973"/>
              <a:ext cx="1627495" cy="45895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ea"/>
                  <a:cs typeface="Times New Roman" panose="02020603050405020304" pitchFamily="18" charset="0"/>
                </a:rPr>
                <a:t>直流通路</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79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27368" y="435580"/>
            <a:ext cx="3537585" cy="398780"/>
          </a:xfrm>
          <a:prstGeom prst="rect">
            <a:avLst/>
          </a:prstGeom>
          <a:noFill/>
        </p:spPr>
        <p:txBody>
          <a:bodyPr wrap="none" rtlCol="0">
            <a:spAutoFit/>
            <a:scene3d>
              <a:camera prst="orthographicFront"/>
              <a:lightRig rig="threePt" dir="t"/>
            </a:scene3d>
            <a:sp3d contourW="12700"/>
          </a:bodyPr>
          <a:lstStyle/>
          <a:p>
            <a:pPr algn="l"/>
            <a:r>
              <a:rPr sz="2000" dirty="0">
                <a:latin typeface="Agency FB" panose="020B0503020202020204" pitchFamily="34" charset="0"/>
              </a:rPr>
              <a:t>6.3 放大电路静态工作点的稳定</a:t>
            </a:r>
          </a:p>
        </p:txBody>
      </p:sp>
      <p:sp>
        <p:nvSpPr>
          <p:cNvPr id="3" name="矩形 2"/>
          <p:cNvSpPr/>
          <p:nvPr/>
        </p:nvSpPr>
        <p:spPr>
          <a:xfrm>
            <a:off x="1960245" y="1012190"/>
            <a:ext cx="302768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Times New Roman" panose="02020603050405020304" pitchFamily="18" charset="0"/>
              </a:rPr>
              <a:t>使参数的选取满足</a:t>
            </a:r>
          </a:p>
        </p:txBody>
      </p:sp>
      <p:graphicFrame>
        <p:nvGraphicFramePr>
          <p:cNvPr id="23554" name="Object 1"/>
          <p:cNvGraphicFramePr/>
          <p:nvPr/>
        </p:nvGraphicFramePr>
        <p:xfrm>
          <a:off x="4932045" y="1012190"/>
          <a:ext cx="1371600" cy="554038"/>
        </p:xfrm>
        <a:graphic>
          <a:graphicData uri="http://schemas.openxmlformats.org/presentationml/2006/ole">
            <mc:AlternateContent xmlns:mc="http://schemas.openxmlformats.org/markup-compatibility/2006">
              <mc:Choice xmlns:v="urn:schemas-microsoft-com:vml" Requires="v">
                <p:oleObj spid="_x0000_s85000" r:id="rId5" imgW="545465" imgH="215900" progId="Equation.DSMT4">
                  <p:embed/>
                </p:oleObj>
              </mc:Choice>
              <mc:Fallback>
                <p:oleObj r:id="rId5" imgW="545465" imgH="215900" progId="Equation.DSMT4">
                  <p:embed/>
                  <p:pic>
                    <p:nvPicPr>
                      <p:cNvPr id="23554" name="Object 1"/>
                      <p:cNvPicPr/>
                      <p:nvPr/>
                    </p:nvPicPr>
                    <p:blipFill>
                      <a:blip r:embed="rId6"/>
                      <a:stretch>
                        <a:fillRect/>
                      </a:stretch>
                    </p:blipFill>
                    <p:spPr>
                      <a:xfrm>
                        <a:off x="4932045" y="1012190"/>
                        <a:ext cx="1371600" cy="554038"/>
                      </a:xfrm>
                      <a:prstGeom prst="rect">
                        <a:avLst/>
                      </a:prstGeom>
                      <a:noFill/>
                      <a:ln w="38100">
                        <a:noFill/>
                        <a:miter/>
                      </a:ln>
                    </p:spPr>
                  </p:pic>
                </p:oleObj>
              </mc:Fallback>
            </mc:AlternateContent>
          </a:graphicData>
        </a:graphic>
      </p:graphicFrame>
      <p:pic>
        <p:nvPicPr>
          <p:cNvPr id="23559" name="Picture 3" descr="0619"/>
          <p:cNvPicPr>
            <a:picLocks noChangeAspect="1"/>
          </p:cNvPicPr>
          <p:nvPr/>
        </p:nvPicPr>
        <p:blipFill>
          <a:blip r:embed="rId7"/>
          <a:stretch>
            <a:fillRect/>
          </a:stretch>
        </p:blipFill>
        <p:spPr>
          <a:xfrm>
            <a:off x="7675245" y="783590"/>
            <a:ext cx="2557463" cy="2925763"/>
          </a:xfrm>
          <a:prstGeom prst="rect">
            <a:avLst/>
          </a:prstGeom>
          <a:noFill/>
          <a:ln w="9525">
            <a:noFill/>
          </a:ln>
        </p:spPr>
      </p:pic>
      <p:graphicFrame>
        <p:nvGraphicFramePr>
          <p:cNvPr id="169990" name="Object 6"/>
          <p:cNvGraphicFramePr/>
          <p:nvPr/>
        </p:nvGraphicFramePr>
        <p:xfrm>
          <a:off x="2493645" y="1697990"/>
          <a:ext cx="2308225" cy="838200"/>
        </p:xfrm>
        <a:graphic>
          <a:graphicData uri="http://schemas.openxmlformats.org/presentationml/2006/ole">
            <mc:AlternateContent xmlns:mc="http://schemas.openxmlformats.org/markup-compatibility/2006">
              <mc:Choice xmlns:v="urn:schemas-microsoft-com:vml" Requires="v">
                <p:oleObj spid="_x0000_s85001" r:id="rId8" imgW="1053465" imgH="381000" progId="Equation.3">
                  <p:embed/>
                </p:oleObj>
              </mc:Choice>
              <mc:Fallback>
                <p:oleObj r:id="rId8" imgW="1053465" imgH="381000" progId="Equation.3">
                  <p:embed/>
                  <p:pic>
                    <p:nvPicPr>
                      <p:cNvPr id="169990" name="Object 6"/>
                      <p:cNvPicPr/>
                      <p:nvPr/>
                    </p:nvPicPr>
                    <p:blipFill>
                      <a:blip r:embed="rId9"/>
                      <a:stretch>
                        <a:fillRect/>
                      </a:stretch>
                    </p:blipFill>
                    <p:spPr>
                      <a:xfrm>
                        <a:off x="2493645" y="1697990"/>
                        <a:ext cx="2308225" cy="838200"/>
                      </a:xfrm>
                      <a:prstGeom prst="rect">
                        <a:avLst/>
                      </a:prstGeom>
                      <a:noFill/>
                      <a:ln w="38100">
                        <a:noFill/>
                        <a:miter/>
                      </a:ln>
                    </p:spPr>
                  </p:pic>
                </p:oleObj>
              </mc:Fallback>
            </mc:AlternateContent>
          </a:graphicData>
        </a:graphic>
      </p:graphicFrame>
      <p:sp>
        <p:nvSpPr>
          <p:cNvPr id="169993" name="Rectangle 9"/>
          <p:cNvSpPr>
            <a:spLocks noChangeArrowheads="1"/>
          </p:cNvSpPr>
          <p:nvPr/>
        </p:nvSpPr>
        <p:spPr bwMode="auto">
          <a:xfrm>
            <a:off x="2112645" y="935990"/>
            <a:ext cx="184150" cy="523875"/>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ea"/>
              <a:cs typeface="Times New Roman" panose="02020603050405020304" pitchFamily="18" charset="0"/>
            </a:endParaRPr>
          </a:p>
        </p:txBody>
      </p:sp>
      <p:graphicFrame>
        <p:nvGraphicFramePr>
          <p:cNvPr id="169992" name="Object 8"/>
          <p:cNvGraphicFramePr/>
          <p:nvPr/>
        </p:nvGraphicFramePr>
        <p:xfrm>
          <a:off x="2493645" y="2612390"/>
          <a:ext cx="2574925" cy="990600"/>
        </p:xfrm>
        <a:graphic>
          <a:graphicData uri="http://schemas.openxmlformats.org/presentationml/2006/ole">
            <mc:AlternateContent xmlns:mc="http://schemas.openxmlformats.org/markup-compatibility/2006">
              <mc:Choice xmlns:v="urn:schemas-microsoft-com:vml" Requires="v">
                <p:oleObj spid="_x0000_s85002" r:id="rId10" imgW="989965" imgH="381000" progId="Equation.DSMT4">
                  <p:embed/>
                </p:oleObj>
              </mc:Choice>
              <mc:Fallback>
                <p:oleObj r:id="rId10" imgW="989965" imgH="381000" progId="Equation.DSMT4">
                  <p:embed/>
                  <p:pic>
                    <p:nvPicPr>
                      <p:cNvPr id="169992" name="Object 8"/>
                      <p:cNvPicPr/>
                      <p:nvPr/>
                    </p:nvPicPr>
                    <p:blipFill>
                      <a:blip r:embed="rId11"/>
                      <a:stretch>
                        <a:fillRect/>
                      </a:stretch>
                    </p:blipFill>
                    <p:spPr>
                      <a:xfrm>
                        <a:off x="2493645" y="2612390"/>
                        <a:ext cx="2574925" cy="990600"/>
                      </a:xfrm>
                      <a:prstGeom prst="rect">
                        <a:avLst/>
                      </a:prstGeom>
                      <a:noFill/>
                      <a:ln w="38100">
                        <a:noFill/>
                        <a:miter/>
                      </a:ln>
                    </p:spPr>
                  </p:pic>
                </p:oleObj>
              </mc:Fallback>
            </mc:AlternateContent>
          </a:graphicData>
        </a:graphic>
      </p:graphicFrame>
      <p:sp>
        <p:nvSpPr>
          <p:cNvPr id="12" name="矩形 11"/>
          <p:cNvSpPr/>
          <p:nvPr/>
        </p:nvSpPr>
        <p:spPr>
          <a:xfrm>
            <a:off x="1998345" y="3679190"/>
            <a:ext cx="8610600" cy="310769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cs typeface="+mn-ea"/>
              </a:rPr>
              <a:t>        </a:t>
            </a:r>
            <a:r>
              <a:rPr kumimoji="0" lang="zh-CN" altLang="en-US" sz="2800" b="1" i="0" u="none" strike="noStrike" kern="1200" cap="none" spc="0" normalizeH="0" baseline="0" noProof="0" dirty="0">
                <a:ln>
                  <a:noFill/>
                </a:ln>
                <a:solidFill>
                  <a:schemeClr val="tx1"/>
                </a:solidFill>
                <a:effectLst/>
                <a:uLnTx/>
                <a:uFillTx/>
                <a:latin typeface="+mn-ea"/>
                <a:cs typeface="+mn-ea"/>
              </a:rPr>
              <a:t>当环境温度增大时，</a:t>
            </a:r>
            <a:r>
              <a:rPr kumimoji="0" lang="en-US" sz="2800" b="1" i="1" u="none" strike="noStrike" kern="1200" cap="none" spc="0" normalizeH="0" baseline="0" noProof="0" dirty="0">
                <a:ln>
                  <a:noFill/>
                </a:ln>
                <a:solidFill>
                  <a:schemeClr val="tx1"/>
                </a:solidFill>
                <a:effectLst/>
                <a:uLnTx/>
                <a:uFillTx/>
                <a:latin typeface="+mn-ea"/>
                <a:cs typeface="+mn-ea"/>
              </a:rPr>
              <a:t>V</a:t>
            </a:r>
            <a:r>
              <a:rPr kumimoji="0" lang="en-US" sz="2800" b="1" i="0" u="none" strike="noStrike" kern="1200" cap="none" spc="0" normalizeH="0" baseline="-25000" noProof="0" dirty="0">
                <a:ln>
                  <a:noFill/>
                </a:ln>
                <a:solidFill>
                  <a:schemeClr val="tx1"/>
                </a:solidFill>
                <a:effectLst/>
                <a:uLnTx/>
                <a:uFillTx/>
                <a:latin typeface="+mn-ea"/>
                <a:cs typeface="+mn-ea"/>
              </a:rPr>
              <a:t>B</a:t>
            </a:r>
            <a:r>
              <a:rPr kumimoji="0" lang="zh-CN" altLang="en-US" sz="2800" b="1" i="0" u="none" strike="noStrike" kern="1200" cap="none" spc="0" normalizeH="0" baseline="0" noProof="0" dirty="0">
                <a:ln>
                  <a:noFill/>
                </a:ln>
                <a:solidFill>
                  <a:schemeClr val="tx1"/>
                </a:solidFill>
                <a:effectLst/>
                <a:uLnTx/>
                <a:uFillTx/>
                <a:latin typeface="+mn-ea"/>
                <a:cs typeface="+mn-ea"/>
              </a:rPr>
              <a:t>基本不变，</a:t>
            </a:r>
            <a:r>
              <a:rPr kumimoji="0" lang="en-US" sz="2800" b="1" i="1" u="none" strike="noStrike" kern="1200" cap="none" spc="0" normalizeH="0" baseline="0" noProof="0" dirty="0">
                <a:ln>
                  <a:noFill/>
                </a:ln>
                <a:solidFill>
                  <a:schemeClr val="tx1"/>
                </a:solidFill>
                <a:effectLst/>
                <a:uLnTx/>
                <a:uFillTx/>
                <a:latin typeface="+mn-ea"/>
                <a:cs typeface="+mn-ea"/>
              </a:rPr>
              <a:t>I</a:t>
            </a:r>
            <a:r>
              <a:rPr kumimoji="0" lang="en-US" sz="2800" b="1" i="0" u="none" strike="noStrike" kern="1200" cap="none" spc="0" normalizeH="0" baseline="-25000" noProof="0" dirty="0">
                <a:ln>
                  <a:noFill/>
                </a:ln>
                <a:solidFill>
                  <a:schemeClr val="tx1"/>
                </a:solidFill>
                <a:effectLst/>
                <a:uLnTx/>
                <a:uFillTx/>
                <a:latin typeface="+mn-ea"/>
                <a:cs typeface="+mn-ea"/>
              </a:rPr>
              <a:t>C</a:t>
            </a:r>
            <a:r>
              <a:rPr kumimoji="0" lang="zh-CN" altLang="en-US" sz="2800" b="1" i="0" u="none" strike="noStrike" kern="1200" cap="none" spc="0" normalizeH="0" baseline="0" noProof="0" dirty="0">
                <a:ln>
                  <a:noFill/>
                </a:ln>
                <a:solidFill>
                  <a:schemeClr val="tx1"/>
                </a:solidFill>
                <a:effectLst/>
                <a:uLnTx/>
                <a:uFillTx/>
                <a:latin typeface="+mn-ea"/>
                <a:cs typeface="+mn-ea"/>
              </a:rPr>
              <a:t>和</a:t>
            </a:r>
            <a:r>
              <a:rPr kumimoji="0" lang="en-US" sz="2800" b="1" i="1" u="none" strike="noStrike" kern="1200" cap="none" spc="0" normalizeH="0" baseline="0" noProof="0" dirty="0">
                <a:ln>
                  <a:noFill/>
                </a:ln>
                <a:solidFill>
                  <a:schemeClr val="tx1"/>
                </a:solidFill>
                <a:effectLst/>
                <a:uLnTx/>
                <a:uFillTx/>
                <a:latin typeface="+mn-ea"/>
                <a:cs typeface="+mn-ea"/>
              </a:rPr>
              <a:t>I</a:t>
            </a:r>
            <a:r>
              <a:rPr kumimoji="0" lang="en-US" sz="2800" b="1" i="0" u="none" strike="noStrike" kern="1200" cap="none" spc="0" normalizeH="0" baseline="-25000" noProof="0" dirty="0">
                <a:ln>
                  <a:noFill/>
                </a:ln>
                <a:solidFill>
                  <a:schemeClr val="tx1"/>
                </a:solidFill>
                <a:effectLst/>
                <a:uLnTx/>
                <a:uFillTx/>
                <a:latin typeface="+mn-ea"/>
                <a:cs typeface="+mn-ea"/>
              </a:rPr>
              <a:t>E</a:t>
            </a:r>
            <a:r>
              <a:rPr kumimoji="0" lang="zh-CN" altLang="en-US" sz="2800" b="1" i="0" u="none" strike="noStrike" kern="1200" cap="none" spc="0" normalizeH="0" baseline="0" noProof="0" dirty="0">
                <a:ln>
                  <a:noFill/>
                </a:ln>
                <a:solidFill>
                  <a:schemeClr val="tx1"/>
                </a:solidFill>
                <a:effectLst/>
                <a:uLnTx/>
                <a:uFillTx/>
                <a:latin typeface="+mn-ea"/>
                <a:cs typeface="+mn-ea"/>
              </a:rPr>
              <a:t>随温度升高，</a:t>
            </a:r>
            <a:r>
              <a:rPr kumimoji="0" lang="en-US" sz="2800" b="1" i="1" u="none" strike="noStrike" kern="1200" cap="none" spc="0" normalizeH="0" baseline="0" noProof="0" dirty="0">
                <a:ln>
                  <a:noFill/>
                </a:ln>
                <a:solidFill>
                  <a:schemeClr val="tx1"/>
                </a:solidFill>
                <a:effectLst/>
                <a:uLnTx/>
                <a:uFillTx/>
                <a:latin typeface="+mn-ea"/>
                <a:cs typeface="+mn-ea"/>
              </a:rPr>
              <a:t>V</a:t>
            </a:r>
            <a:r>
              <a:rPr kumimoji="0" lang="en-US" sz="2800" b="1" i="0" u="none" strike="noStrike" kern="1200" cap="none" spc="0" normalizeH="0" baseline="-25000" noProof="0" dirty="0">
                <a:ln>
                  <a:noFill/>
                </a:ln>
                <a:solidFill>
                  <a:schemeClr val="tx1"/>
                </a:solidFill>
                <a:effectLst/>
                <a:uLnTx/>
                <a:uFillTx/>
                <a:latin typeface="+mn-ea"/>
                <a:cs typeface="+mn-ea"/>
              </a:rPr>
              <a:t>E</a:t>
            </a:r>
            <a:r>
              <a:rPr kumimoji="0" lang="zh-CN" altLang="en-US" sz="2800" b="1" i="0" u="none" strike="noStrike" kern="1200" cap="none" spc="0" normalizeH="0" baseline="0" noProof="0" dirty="0">
                <a:ln>
                  <a:noFill/>
                </a:ln>
                <a:solidFill>
                  <a:schemeClr val="tx1"/>
                </a:solidFill>
                <a:effectLst/>
                <a:uLnTx/>
                <a:uFillTx/>
                <a:latin typeface="+mn-ea"/>
                <a:cs typeface="+mn-ea"/>
              </a:rPr>
              <a:t>增大；因而</a:t>
            </a:r>
            <a:r>
              <a:rPr kumimoji="0" lang="en-US" sz="2800" b="1" i="1" u="none" strike="noStrike" kern="1200" cap="none" spc="0" normalizeH="0" baseline="0" noProof="0" dirty="0">
                <a:ln>
                  <a:noFill/>
                </a:ln>
                <a:solidFill>
                  <a:schemeClr val="tx1"/>
                </a:solidFill>
                <a:effectLst/>
                <a:uLnTx/>
                <a:uFillTx/>
                <a:latin typeface="+mn-ea"/>
                <a:cs typeface="+mn-ea"/>
              </a:rPr>
              <a:t>U</a:t>
            </a:r>
            <a:r>
              <a:rPr kumimoji="0" lang="en-US" sz="2800" b="1" i="0" u="none" strike="noStrike" kern="1200" cap="none" spc="0" normalizeH="0" baseline="-25000" noProof="0" dirty="0">
                <a:ln>
                  <a:noFill/>
                </a:ln>
                <a:solidFill>
                  <a:schemeClr val="tx1"/>
                </a:solidFill>
                <a:effectLst/>
                <a:uLnTx/>
                <a:uFillTx/>
                <a:latin typeface="+mn-ea"/>
                <a:cs typeface="+mn-ea"/>
              </a:rPr>
              <a:t>BE</a:t>
            </a:r>
            <a:r>
              <a:rPr kumimoji="0" lang="en-US" sz="2800" b="1" i="0" u="none" strike="noStrike" kern="1200" cap="none" spc="0" normalizeH="0" baseline="0" noProof="0" dirty="0">
                <a:ln>
                  <a:noFill/>
                </a:ln>
                <a:solidFill>
                  <a:schemeClr val="tx1"/>
                </a:solidFill>
                <a:effectLst/>
                <a:uLnTx/>
                <a:uFillTx/>
                <a:latin typeface="+mn-ea"/>
                <a:cs typeface="+mn-ea"/>
              </a:rPr>
              <a:t>=</a:t>
            </a:r>
            <a:r>
              <a:rPr kumimoji="0" lang="en-US" sz="2800" b="1" i="1" u="none" strike="noStrike" kern="1200" cap="none" spc="0" normalizeH="0" baseline="0" noProof="0" dirty="0">
                <a:ln>
                  <a:noFill/>
                </a:ln>
                <a:solidFill>
                  <a:schemeClr val="tx1"/>
                </a:solidFill>
                <a:effectLst/>
                <a:uLnTx/>
                <a:uFillTx/>
                <a:latin typeface="+mn-ea"/>
                <a:cs typeface="+mn-ea"/>
              </a:rPr>
              <a:t>V</a:t>
            </a:r>
            <a:r>
              <a:rPr kumimoji="0" lang="en-US" sz="2800" b="1" i="0" u="none" strike="noStrike" kern="1200" cap="none" spc="0" normalizeH="0" baseline="-25000" noProof="0" dirty="0">
                <a:ln>
                  <a:noFill/>
                </a:ln>
                <a:solidFill>
                  <a:schemeClr val="tx1"/>
                </a:solidFill>
                <a:effectLst/>
                <a:uLnTx/>
                <a:uFillTx/>
                <a:latin typeface="+mn-ea"/>
                <a:cs typeface="+mn-ea"/>
              </a:rPr>
              <a:t>B</a:t>
            </a:r>
            <a:r>
              <a:rPr kumimoji="0" lang="en-US" sz="2800" b="1" i="0" u="none" strike="noStrike" kern="1200" cap="none" spc="0" normalizeH="0" baseline="0" noProof="0" dirty="0">
                <a:ln>
                  <a:noFill/>
                </a:ln>
                <a:solidFill>
                  <a:schemeClr val="tx1"/>
                </a:solidFill>
                <a:effectLst/>
                <a:uLnTx/>
                <a:uFillTx/>
                <a:latin typeface="+mn-ea"/>
                <a:cs typeface="+mn-ea"/>
              </a:rPr>
              <a:t>-</a:t>
            </a:r>
            <a:r>
              <a:rPr kumimoji="0" lang="en-US" sz="2800" b="1" i="1" u="none" strike="noStrike" kern="1200" cap="none" spc="0" normalizeH="0" baseline="0" noProof="0" dirty="0">
                <a:ln>
                  <a:noFill/>
                </a:ln>
                <a:solidFill>
                  <a:schemeClr val="tx1"/>
                </a:solidFill>
                <a:effectLst/>
                <a:uLnTx/>
                <a:uFillTx/>
                <a:latin typeface="+mn-ea"/>
                <a:cs typeface="+mn-ea"/>
              </a:rPr>
              <a:t>V</a:t>
            </a:r>
            <a:r>
              <a:rPr kumimoji="0" lang="en-US" sz="2800" b="1" i="0" u="none" strike="noStrike" kern="1200" cap="none" spc="0" normalizeH="0" baseline="-25000" noProof="0" dirty="0">
                <a:ln>
                  <a:noFill/>
                </a:ln>
                <a:solidFill>
                  <a:schemeClr val="tx1"/>
                </a:solidFill>
                <a:effectLst/>
                <a:uLnTx/>
                <a:uFillTx/>
                <a:latin typeface="+mn-ea"/>
                <a:cs typeface="+mn-ea"/>
              </a:rPr>
              <a:t>E</a:t>
            </a:r>
            <a:r>
              <a:rPr kumimoji="0" lang="zh-CN" altLang="en-US" sz="2800" b="1" i="0" u="none" strike="noStrike" kern="1200" cap="none" spc="0" normalizeH="0" baseline="0" noProof="0" dirty="0">
                <a:ln>
                  <a:noFill/>
                </a:ln>
                <a:solidFill>
                  <a:schemeClr val="tx1"/>
                </a:solidFill>
                <a:effectLst/>
                <a:uLnTx/>
                <a:uFillTx/>
                <a:latin typeface="+mn-ea"/>
                <a:cs typeface="+mn-ea"/>
              </a:rPr>
              <a:t>势必减小，导致</a:t>
            </a:r>
            <a:r>
              <a:rPr kumimoji="0" lang="en-US" sz="2800" b="1" i="1" u="none" strike="noStrike" kern="1200" cap="none" spc="0" normalizeH="0" baseline="0" noProof="0" dirty="0">
                <a:ln>
                  <a:noFill/>
                </a:ln>
                <a:solidFill>
                  <a:schemeClr val="tx1"/>
                </a:solidFill>
                <a:effectLst/>
                <a:uLnTx/>
                <a:uFillTx/>
                <a:latin typeface="+mn-ea"/>
                <a:cs typeface="+mn-ea"/>
              </a:rPr>
              <a:t>I</a:t>
            </a:r>
            <a:r>
              <a:rPr kumimoji="0" lang="en-US" sz="2800" b="1" i="0" u="none" strike="noStrike" kern="1200" cap="none" spc="0" normalizeH="0" baseline="-25000" noProof="0" dirty="0">
                <a:ln>
                  <a:noFill/>
                </a:ln>
                <a:solidFill>
                  <a:schemeClr val="tx1"/>
                </a:solidFill>
                <a:effectLst/>
                <a:uLnTx/>
                <a:uFillTx/>
                <a:latin typeface="+mn-ea"/>
                <a:cs typeface="+mn-ea"/>
              </a:rPr>
              <a:t>B</a:t>
            </a:r>
            <a:r>
              <a:rPr kumimoji="0" lang="zh-CN" altLang="en-US" sz="2800" b="1" i="0" u="none" strike="noStrike" kern="1200" cap="none" spc="0" normalizeH="0" baseline="0" noProof="0" dirty="0">
                <a:ln>
                  <a:noFill/>
                </a:ln>
                <a:solidFill>
                  <a:schemeClr val="tx1"/>
                </a:solidFill>
                <a:effectLst/>
                <a:uLnTx/>
                <a:uFillTx/>
                <a:latin typeface="+mn-ea"/>
                <a:cs typeface="+mn-ea"/>
              </a:rPr>
              <a:t>减小，于是</a:t>
            </a:r>
            <a:r>
              <a:rPr kumimoji="0" lang="en-US" sz="2800" b="1" i="1" u="none" strike="noStrike" kern="1200" cap="none" spc="0" normalizeH="0" baseline="0" noProof="0" dirty="0">
                <a:ln>
                  <a:noFill/>
                </a:ln>
                <a:solidFill>
                  <a:schemeClr val="tx1"/>
                </a:solidFill>
                <a:effectLst/>
                <a:uLnTx/>
                <a:uFillTx/>
                <a:latin typeface="+mn-ea"/>
                <a:cs typeface="+mn-ea"/>
              </a:rPr>
              <a:t>I</a:t>
            </a:r>
            <a:r>
              <a:rPr kumimoji="0" lang="en-US" sz="2800" b="1" i="0" u="none" strike="noStrike" kern="1200" cap="none" spc="0" normalizeH="0" baseline="-25000" noProof="0" dirty="0">
                <a:ln>
                  <a:noFill/>
                </a:ln>
                <a:solidFill>
                  <a:schemeClr val="tx1"/>
                </a:solidFill>
                <a:effectLst/>
                <a:uLnTx/>
                <a:uFillTx/>
                <a:latin typeface="+mn-ea"/>
                <a:cs typeface="+mn-ea"/>
              </a:rPr>
              <a:t>C</a:t>
            </a:r>
            <a:r>
              <a:rPr kumimoji="0" lang="zh-CN" altLang="en-US" sz="2800" b="1" i="0" u="none" strike="noStrike" kern="1200" cap="none" spc="0" normalizeH="0" baseline="0" noProof="0" dirty="0">
                <a:ln>
                  <a:noFill/>
                </a:ln>
                <a:solidFill>
                  <a:schemeClr val="tx1"/>
                </a:solidFill>
                <a:effectLst/>
                <a:uLnTx/>
                <a:uFillTx/>
                <a:latin typeface="+mn-ea"/>
                <a:cs typeface="+mn-ea"/>
              </a:rPr>
              <a:t>随之相应减小。</a:t>
            </a:r>
            <a:endParaRPr kumimoji="0" lang="en-US" altLang="zh-CN" sz="2800" b="1" i="0" u="none" strike="noStrike" kern="1200" cap="none" spc="0" normalizeH="0" baseline="0" noProof="0" dirty="0">
              <a:ln>
                <a:noFill/>
              </a:ln>
              <a:solidFill>
                <a:schemeClr val="tx1"/>
              </a:solidFill>
              <a:effectLst/>
              <a:uLnTx/>
              <a:uFillTx/>
              <a:latin typeface="+mn-ea"/>
              <a:cs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        结果，</a:t>
            </a:r>
            <a:r>
              <a:rPr kumimoji="0" lang="en-US" sz="2800" b="1" i="1" u="none" strike="noStrike" kern="1200" cap="none" spc="0" normalizeH="0" baseline="0" noProof="0" dirty="0">
                <a:ln>
                  <a:noFill/>
                </a:ln>
                <a:solidFill>
                  <a:schemeClr val="tx1"/>
                </a:solidFill>
                <a:effectLst/>
                <a:uLnTx/>
                <a:uFillTx/>
                <a:latin typeface="+mn-ea"/>
                <a:cs typeface="+mn-ea"/>
              </a:rPr>
              <a:t>I</a:t>
            </a:r>
            <a:r>
              <a:rPr kumimoji="0" lang="en-US" sz="2800" b="1" i="0" u="none" strike="noStrike" kern="1200" cap="none" spc="0" normalizeH="0" baseline="-25000" noProof="0" dirty="0">
                <a:ln>
                  <a:noFill/>
                </a:ln>
                <a:solidFill>
                  <a:schemeClr val="tx1"/>
                </a:solidFill>
                <a:effectLst/>
                <a:uLnTx/>
                <a:uFillTx/>
                <a:latin typeface="+mn-ea"/>
                <a:cs typeface="+mn-ea"/>
              </a:rPr>
              <a:t>C</a:t>
            </a:r>
            <a:r>
              <a:rPr kumimoji="0" lang="zh-CN" altLang="en-US" sz="2800" b="1" i="0" u="none" strike="noStrike" kern="1200" cap="none" spc="0" normalizeH="0" baseline="0" noProof="0" dirty="0">
                <a:ln>
                  <a:noFill/>
                </a:ln>
                <a:solidFill>
                  <a:schemeClr val="tx1"/>
                </a:solidFill>
                <a:effectLst/>
                <a:uLnTx/>
                <a:uFillTx/>
                <a:latin typeface="+mn-ea"/>
                <a:cs typeface="+mn-ea"/>
              </a:rPr>
              <a:t>随温度升高而增大的部分几乎被由于</a:t>
            </a:r>
            <a:r>
              <a:rPr kumimoji="0" lang="en-US" sz="2800" b="1" i="1" u="none" strike="noStrike" kern="1200" cap="none" spc="0" normalizeH="0" baseline="0" noProof="0" dirty="0">
                <a:ln>
                  <a:noFill/>
                </a:ln>
                <a:solidFill>
                  <a:schemeClr val="tx1"/>
                </a:solidFill>
                <a:effectLst/>
                <a:uLnTx/>
                <a:uFillTx/>
                <a:latin typeface="+mn-ea"/>
                <a:cs typeface="+mn-ea"/>
              </a:rPr>
              <a:t>I</a:t>
            </a:r>
            <a:r>
              <a:rPr kumimoji="0" lang="en-US" sz="2800" b="1" i="0" u="none" strike="noStrike" kern="1200" cap="none" spc="0" normalizeH="0" baseline="-25000" noProof="0" dirty="0">
                <a:ln>
                  <a:noFill/>
                </a:ln>
                <a:solidFill>
                  <a:schemeClr val="tx1"/>
                </a:solidFill>
                <a:effectLst/>
                <a:uLnTx/>
                <a:uFillTx/>
                <a:latin typeface="+mn-ea"/>
                <a:cs typeface="+mn-ea"/>
              </a:rPr>
              <a:t>B</a:t>
            </a:r>
            <a:r>
              <a:rPr kumimoji="0" lang="zh-CN" altLang="en-US" sz="2800" b="1" i="0" u="none" strike="noStrike" kern="1200" cap="none" spc="0" normalizeH="0" baseline="0" noProof="0" dirty="0">
                <a:ln>
                  <a:noFill/>
                </a:ln>
                <a:solidFill>
                  <a:schemeClr val="tx1"/>
                </a:solidFill>
                <a:effectLst/>
                <a:uLnTx/>
                <a:uFillTx/>
                <a:latin typeface="+mn-ea"/>
                <a:cs typeface="+mn-ea"/>
              </a:rPr>
              <a:t>减小而减小的部分相抵消，静态工作点基本保持不变。</a:t>
            </a:r>
            <a:endParaRPr kumimoji="0" lang="en-US" altLang="zh-CN" sz="2800" b="1" i="0" u="none" strike="noStrike" kern="1200" cap="none" spc="0" normalizeH="0" baseline="0" noProof="0" dirty="0">
              <a:ln>
                <a:noFill/>
              </a:ln>
              <a:solidFill>
                <a:schemeClr val="tx1"/>
              </a:solidFill>
              <a:effectLst/>
              <a:uLnTx/>
              <a:uFillTx/>
              <a:latin typeface="+mn-ea"/>
              <a:cs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cs typeface="+mn-ea"/>
              </a:rPr>
              <a:t>该电路是通过发射极电阻</a:t>
            </a:r>
            <a:r>
              <a:rPr kumimoji="0" lang="en-US" sz="2800" b="1" i="1" u="none" strike="noStrike" kern="1200" cap="none" spc="0" normalizeH="0" baseline="0" noProof="0" dirty="0">
                <a:ln>
                  <a:noFill/>
                </a:ln>
                <a:solidFill>
                  <a:schemeClr val="tx1"/>
                </a:solidFill>
                <a:effectLst/>
                <a:uLnTx/>
                <a:uFillTx/>
                <a:latin typeface="+mn-ea"/>
                <a:cs typeface="+mn-ea"/>
              </a:rPr>
              <a:t>R</a:t>
            </a:r>
            <a:r>
              <a:rPr kumimoji="0" lang="en-US" sz="2800" b="1" i="0" u="none" strike="noStrike" kern="1200" cap="none" spc="0" normalizeH="0" baseline="-25000" noProof="0" dirty="0">
                <a:ln>
                  <a:noFill/>
                </a:ln>
                <a:solidFill>
                  <a:schemeClr val="tx1"/>
                </a:solidFill>
                <a:effectLst/>
                <a:uLnTx/>
                <a:uFillTx/>
                <a:latin typeface="+mn-ea"/>
                <a:cs typeface="+mn-ea"/>
              </a:rPr>
              <a:t>E</a:t>
            </a:r>
            <a:r>
              <a:rPr kumimoji="0" lang="zh-CN" altLang="en-US" sz="2800" b="1" i="0" u="none" strike="noStrike" kern="1200" cap="none" spc="0" normalizeH="0" baseline="0" noProof="0" dirty="0">
                <a:ln>
                  <a:noFill/>
                </a:ln>
                <a:solidFill>
                  <a:schemeClr val="tx1"/>
                </a:solidFill>
                <a:effectLst/>
                <a:uLnTx/>
                <a:uFillTx/>
                <a:latin typeface="+mn-ea"/>
                <a:cs typeface="+mn-ea"/>
              </a:rPr>
              <a:t>的</a:t>
            </a:r>
            <a:r>
              <a:rPr kumimoji="0" lang="zh-CN" altLang="en-US" sz="2800" b="1" i="0" u="none" strike="noStrike" kern="1200" cap="none" spc="0" normalizeH="0" baseline="0" noProof="0" dirty="0">
                <a:ln>
                  <a:noFill/>
                </a:ln>
                <a:solidFill>
                  <a:srgbClr val="FF0000"/>
                </a:solidFill>
                <a:effectLst/>
                <a:uLnTx/>
                <a:uFillTx/>
                <a:latin typeface="+mn-ea"/>
                <a:cs typeface="+mn-ea"/>
              </a:rPr>
              <a:t>负反馈作用</a:t>
            </a:r>
            <a:r>
              <a:rPr kumimoji="0" lang="zh-CN" altLang="en-US" sz="2800" b="1" i="0" u="none" strike="noStrike" kern="1200" cap="none" spc="0" normalizeH="0" baseline="0" noProof="0" dirty="0">
                <a:ln>
                  <a:noFill/>
                </a:ln>
                <a:solidFill>
                  <a:schemeClr val="tx1"/>
                </a:solidFill>
                <a:effectLst/>
                <a:uLnTx/>
                <a:uFillTx/>
                <a:latin typeface="+mn-ea"/>
                <a:cs typeface="+mn-ea"/>
              </a:rPr>
              <a:t>牵制</a:t>
            </a:r>
            <a:r>
              <a:rPr kumimoji="0" lang="en-US" sz="2800" b="1" i="1" u="none" strike="noStrike" kern="1200" cap="none" spc="0" normalizeH="0" baseline="0" noProof="0" dirty="0">
                <a:ln>
                  <a:noFill/>
                </a:ln>
                <a:solidFill>
                  <a:schemeClr val="tx1"/>
                </a:solidFill>
                <a:effectLst/>
                <a:uLnTx/>
                <a:uFillTx/>
                <a:latin typeface="+mn-ea"/>
                <a:cs typeface="+mn-ea"/>
              </a:rPr>
              <a:t>I</a:t>
            </a:r>
            <a:r>
              <a:rPr kumimoji="0" lang="en-US" sz="2800" b="1" i="0" u="none" strike="noStrike" kern="1200" cap="none" spc="0" normalizeH="0" baseline="-25000" noProof="0" dirty="0">
                <a:ln>
                  <a:noFill/>
                </a:ln>
                <a:solidFill>
                  <a:schemeClr val="tx1"/>
                </a:solidFill>
                <a:effectLst/>
                <a:uLnTx/>
                <a:uFillTx/>
                <a:latin typeface="+mn-ea"/>
                <a:cs typeface="+mn-ea"/>
              </a:rPr>
              <a:t>C</a:t>
            </a:r>
            <a:r>
              <a:rPr kumimoji="0" lang="zh-CN" altLang="en-US" sz="2800" b="1" i="0" u="none" strike="noStrike" kern="1200" cap="none" spc="0" normalizeH="0" baseline="0" noProof="0" dirty="0">
                <a:ln>
                  <a:noFill/>
                </a:ln>
                <a:solidFill>
                  <a:schemeClr val="tx1"/>
                </a:solidFill>
                <a:effectLst/>
                <a:uLnTx/>
                <a:uFillTx/>
                <a:latin typeface="+mn-ea"/>
                <a:cs typeface="+mn-ea"/>
              </a:rPr>
              <a:t>的变化，也称为</a:t>
            </a:r>
            <a:r>
              <a:rPr kumimoji="0" lang="zh-CN" altLang="en-US" sz="2800" b="1" i="0" u="none" strike="noStrike" kern="1200" cap="none" spc="0" normalizeH="0" baseline="0" noProof="0" dirty="0">
                <a:ln>
                  <a:noFill/>
                </a:ln>
                <a:solidFill>
                  <a:srgbClr val="FF0000"/>
                </a:solidFill>
                <a:effectLst/>
                <a:uLnTx/>
                <a:uFillTx/>
                <a:latin typeface="+mn-ea"/>
                <a:cs typeface="+mn-ea"/>
              </a:rPr>
              <a:t>电流负反馈式工作点稳定电路</a:t>
            </a:r>
            <a:r>
              <a:rPr kumimoji="0" lang="zh-CN" altLang="en-US" sz="2800" b="1" i="0" u="none" strike="noStrike" kern="1200" cap="none" spc="0" normalizeH="0" baseline="0" noProof="0" dirty="0">
                <a:ln>
                  <a:noFill/>
                </a:ln>
                <a:solidFill>
                  <a:schemeClr val="tx1"/>
                </a:solidFill>
                <a:effectLst/>
                <a:uLnTx/>
                <a:uFillTx/>
                <a:latin typeface="+mn-ea"/>
                <a:cs typeface="+mn-ea"/>
              </a:rPr>
              <a: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9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、电感元件的伏安特性</a:t>
            </a:r>
            <a:endParaRPr lang="en-US" altLang="zh-CN" sz="2800" b="1" dirty="0">
              <a:solidFill>
                <a:srgbClr val="FF0000"/>
              </a:solidFill>
              <a:latin typeface="+mn-ea"/>
            </a:endParaRPr>
          </a:p>
          <a:p>
            <a:pPr>
              <a:lnSpc>
                <a:spcPct val="150000"/>
              </a:lnSpc>
            </a:pPr>
            <a:r>
              <a:rPr lang="zh-CN" altLang="en-US" sz="2800" b="1" dirty="0">
                <a:latin typeface="+mn-ea"/>
              </a:rPr>
              <a:t>        假设电感端电压和通过电流采用关联参考方向，由电磁感应定律，</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积分后，</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a:t>
            </a:r>
          </a:p>
        </p:txBody>
      </p:sp>
      <p:sp>
        <p:nvSpPr>
          <p:cNvPr id="10" name="Rectangle 25">
            <a:extLst>
              <a:ext uri="{FF2B5EF4-FFF2-40B4-BE49-F238E27FC236}">
                <a16:creationId xmlns:a16="http://schemas.microsoft.com/office/drawing/2014/main" id="{0446D99F-F507-4747-9FAD-FDCB4A153CEF}"/>
              </a:ext>
            </a:extLst>
          </p:cNvPr>
          <p:cNvSpPr>
            <a:spLocks noChangeArrowheads="1"/>
          </p:cNvSpPr>
          <p:nvPr/>
        </p:nvSpPr>
        <p:spPr bwMode="auto">
          <a:xfrm>
            <a:off x="5047992" y="29162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a:extLst>
              <a:ext uri="{FF2B5EF4-FFF2-40B4-BE49-F238E27FC236}">
                <a16:creationId xmlns:a16="http://schemas.microsoft.com/office/drawing/2014/main" id="{A30355FC-0511-466D-90D4-689B808F7213}"/>
              </a:ext>
            </a:extLst>
          </p:cNvPr>
          <p:cNvGraphicFramePr>
            <a:graphicFrameLocks noChangeAspect="1"/>
          </p:cNvGraphicFramePr>
          <p:nvPr>
            <p:extLst/>
          </p:nvPr>
        </p:nvGraphicFramePr>
        <p:xfrm>
          <a:off x="4930742" y="2253828"/>
          <a:ext cx="2300922" cy="781047"/>
        </p:xfrm>
        <a:graphic>
          <a:graphicData uri="http://schemas.openxmlformats.org/presentationml/2006/ole">
            <mc:AlternateContent xmlns:mc="http://schemas.openxmlformats.org/markup-compatibility/2006">
              <mc:Choice xmlns:v="urn:schemas-microsoft-com:vml" Requires="v">
                <p:oleObj spid="_x0000_s7225" name="Equation" r:id="rId5" imgW="1038108" imgH="352402" progId="Equation.DSMT4">
                  <p:embed/>
                </p:oleObj>
              </mc:Choice>
              <mc:Fallback>
                <p:oleObj name="Equation" r:id="rId5" imgW="1038108" imgH="352402" progId="Equation.DSMT4">
                  <p:embed/>
                  <p:pic>
                    <p:nvPicPr>
                      <p:cNvPr id="2" name="对象 1">
                        <a:extLst>
                          <a:ext uri="{FF2B5EF4-FFF2-40B4-BE49-F238E27FC236}">
                            <a16:creationId xmlns:a16="http://schemas.microsoft.com/office/drawing/2014/main" id="{A30355FC-0511-466D-90D4-689B808F7213}"/>
                          </a:ext>
                        </a:extLst>
                      </p:cNvPr>
                      <p:cNvPicPr/>
                      <p:nvPr/>
                    </p:nvPicPr>
                    <p:blipFill>
                      <a:blip r:embed="rId6"/>
                      <a:stretch>
                        <a:fillRect/>
                      </a:stretch>
                    </p:blipFill>
                    <p:spPr>
                      <a:xfrm>
                        <a:off x="4930742" y="2253828"/>
                        <a:ext cx="2300922" cy="78104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A9519BC-8F49-433F-809B-816D99AD3784}"/>
              </a:ext>
            </a:extLst>
          </p:cNvPr>
          <p:cNvGraphicFramePr>
            <a:graphicFrameLocks noChangeAspect="1"/>
          </p:cNvGraphicFramePr>
          <p:nvPr>
            <p:extLst/>
          </p:nvPr>
        </p:nvGraphicFramePr>
        <p:xfrm>
          <a:off x="9780369" y="930067"/>
          <a:ext cx="1884888" cy="489582"/>
        </p:xfrm>
        <a:graphic>
          <a:graphicData uri="http://schemas.openxmlformats.org/presentationml/2006/ole">
            <mc:AlternateContent xmlns:mc="http://schemas.openxmlformats.org/markup-compatibility/2006">
              <mc:Choice xmlns:v="urn:schemas-microsoft-com:vml" Requires="v">
                <p:oleObj spid="_x0000_s7226" name="Equation" r:id="rId7" imgW="2200498" imgH="571434" progId="Equation.DSMT4">
                  <p:embed/>
                </p:oleObj>
              </mc:Choice>
              <mc:Fallback>
                <p:oleObj name="Equation" r:id="rId7" imgW="2200498" imgH="571434" progId="Equation.DSMT4">
                  <p:embed/>
                  <p:pic>
                    <p:nvPicPr>
                      <p:cNvPr id="12" name="对象 11">
                        <a:extLst>
                          <a:ext uri="{FF2B5EF4-FFF2-40B4-BE49-F238E27FC236}">
                            <a16:creationId xmlns:a16="http://schemas.microsoft.com/office/drawing/2014/main" id="{AA9519BC-8F49-433F-809B-816D99AD3784}"/>
                          </a:ext>
                        </a:extLst>
                      </p:cNvPr>
                      <p:cNvPicPr/>
                      <p:nvPr/>
                    </p:nvPicPr>
                    <p:blipFill>
                      <a:blip r:embed="rId8"/>
                      <a:stretch>
                        <a:fillRect/>
                      </a:stretch>
                    </p:blipFill>
                    <p:spPr>
                      <a:xfrm>
                        <a:off x="9780369" y="930067"/>
                        <a:ext cx="1884888" cy="489582"/>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85D1028B-5367-408A-89D7-5202B82EDEB0}"/>
              </a:ext>
            </a:extLst>
          </p:cNvPr>
          <p:cNvGraphicFramePr>
            <a:graphicFrameLocks noChangeAspect="1"/>
          </p:cNvGraphicFramePr>
          <p:nvPr>
            <p:extLst/>
          </p:nvPr>
        </p:nvGraphicFramePr>
        <p:xfrm>
          <a:off x="5047992" y="3429000"/>
          <a:ext cx="2279792" cy="781040"/>
        </p:xfrm>
        <a:graphic>
          <a:graphicData uri="http://schemas.openxmlformats.org/presentationml/2006/ole">
            <mc:AlternateContent xmlns:mc="http://schemas.openxmlformats.org/markup-compatibility/2006">
              <mc:Choice xmlns:v="urn:schemas-microsoft-com:vml" Requires="v">
                <p:oleObj spid="_x0000_s7227" name="Equation" r:id="rId9" imgW="1028749" imgH="352402" progId="Equation.DSMT4">
                  <p:embed/>
                </p:oleObj>
              </mc:Choice>
              <mc:Fallback>
                <p:oleObj name="Equation" r:id="rId9" imgW="1028749" imgH="352402" progId="Equation.DSMT4">
                  <p:embed/>
                  <p:pic>
                    <p:nvPicPr>
                      <p:cNvPr id="3" name="对象 2">
                        <a:extLst>
                          <a:ext uri="{FF2B5EF4-FFF2-40B4-BE49-F238E27FC236}">
                            <a16:creationId xmlns:a16="http://schemas.microsoft.com/office/drawing/2014/main" id="{85D1028B-5367-408A-89D7-5202B82EDEB0}"/>
                          </a:ext>
                        </a:extLst>
                      </p:cNvPr>
                      <p:cNvPicPr/>
                      <p:nvPr/>
                    </p:nvPicPr>
                    <p:blipFill>
                      <a:blip r:embed="rId10"/>
                      <a:stretch>
                        <a:fillRect/>
                      </a:stretch>
                    </p:blipFill>
                    <p:spPr>
                      <a:xfrm>
                        <a:off x="5047992" y="3429000"/>
                        <a:ext cx="2279792" cy="78104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C280FDB2-1717-4B4A-BBD6-0613FAE86FAD}"/>
              </a:ext>
            </a:extLst>
          </p:cNvPr>
          <p:cNvGraphicFramePr>
            <a:graphicFrameLocks noChangeAspect="1"/>
          </p:cNvGraphicFramePr>
          <p:nvPr>
            <p:extLst>
              <p:ext uri="{D42A27DB-BD31-4B8C-83A1-F6EECF244321}">
                <p14:modId xmlns:p14="http://schemas.microsoft.com/office/powerpoint/2010/main" val="3029999524"/>
              </p:ext>
            </p:extLst>
          </p:nvPr>
        </p:nvGraphicFramePr>
        <p:xfrm>
          <a:off x="5047992" y="4604165"/>
          <a:ext cx="3749675" cy="1471613"/>
        </p:xfrm>
        <a:graphic>
          <a:graphicData uri="http://schemas.openxmlformats.org/presentationml/2006/ole">
            <mc:AlternateContent xmlns:mc="http://schemas.openxmlformats.org/markup-compatibility/2006">
              <mc:Choice xmlns:v="urn:schemas-microsoft-com:vml" Requires="v">
                <p:oleObj spid="_x0000_s7228" name="Equation" r:id="rId11" imgW="3749278" imgH="1470863" progId="Equation.DSMT4">
                  <p:embed/>
                </p:oleObj>
              </mc:Choice>
              <mc:Fallback>
                <p:oleObj name="Equation" r:id="rId11" imgW="3749278" imgH="1470863" progId="Equation.DSMT4">
                  <p:embed/>
                  <p:pic>
                    <p:nvPicPr>
                      <p:cNvPr id="0" name=""/>
                      <p:cNvPicPr/>
                      <p:nvPr/>
                    </p:nvPicPr>
                    <p:blipFill>
                      <a:blip r:embed="rId12"/>
                      <a:stretch>
                        <a:fillRect/>
                      </a:stretch>
                    </p:blipFill>
                    <p:spPr>
                      <a:xfrm>
                        <a:off x="5047992" y="4604165"/>
                        <a:ext cx="3749675" cy="1471613"/>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F97A07C-9EE3-4426-8C74-D0B076BF7DA5}"/>
              </a:ext>
            </a:extLst>
          </p:cNvPr>
          <p:cNvGraphicFramePr>
            <a:graphicFrameLocks noChangeAspect="1"/>
          </p:cNvGraphicFramePr>
          <p:nvPr>
            <p:extLst>
              <p:ext uri="{D42A27DB-BD31-4B8C-83A1-F6EECF244321}">
                <p14:modId xmlns:p14="http://schemas.microsoft.com/office/powerpoint/2010/main" val="3934142940"/>
              </p:ext>
            </p:extLst>
          </p:nvPr>
        </p:nvGraphicFramePr>
        <p:xfrm>
          <a:off x="1447142" y="6175285"/>
          <a:ext cx="643838" cy="495971"/>
        </p:xfrm>
        <a:graphic>
          <a:graphicData uri="http://schemas.openxmlformats.org/presentationml/2006/ole">
            <mc:AlternateContent xmlns:mc="http://schemas.openxmlformats.org/markup-compatibility/2006">
              <mc:Choice xmlns:v="urn:schemas-microsoft-com:vml" Requires="v">
                <p:oleObj spid="_x0000_s7229" name="Equation" r:id="rId13" imgW="663118" imgH="510425" progId="Equation.DSMT4">
                  <p:embed/>
                </p:oleObj>
              </mc:Choice>
              <mc:Fallback>
                <p:oleObj name="Equation" r:id="rId13" imgW="663118" imgH="510425" progId="Equation.DSMT4">
                  <p:embed/>
                  <p:pic>
                    <p:nvPicPr>
                      <p:cNvPr id="0" name=""/>
                      <p:cNvPicPr/>
                      <p:nvPr/>
                    </p:nvPicPr>
                    <p:blipFill>
                      <a:blip r:embed="rId14"/>
                      <a:stretch>
                        <a:fillRect/>
                      </a:stretch>
                    </p:blipFill>
                    <p:spPr>
                      <a:xfrm>
                        <a:off x="1447142" y="6175285"/>
                        <a:ext cx="643838" cy="495971"/>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92A19321-6D92-44FE-A21A-B8351074BF6A}"/>
              </a:ext>
            </a:extLst>
          </p:cNvPr>
          <p:cNvSpPr/>
          <p:nvPr/>
        </p:nvSpPr>
        <p:spPr>
          <a:xfrm>
            <a:off x="1982510" y="6148036"/>
            <a:ext cx="9161482" cy="523220"/>
          </a:xfrm>
          <a:prstGeom prst="rect">
            <a:avLst/>
          </a:prstGeom>
        </p:spPr>
        <p:txBody>
          <a:bodyPr wrap="none">
            <a:spAutoFit/>
          </a:bodyPr>
          <a:lstStyle/>
          <a:p>
            <a:r>
              <a:rPr lang="zh-CN" altLang="en-US" sz="2800" b="1" dirty="0">
                <a:latin typeface="+mn-ea"/>
              </a:rPr>
              <a:t>反映了电感在初始时刻的储能状况，故也称为</a:t>
            </a:r>
            <a:r>
              <a:rPr lang="zh-CN" altLang="en-US" sz="2800" b="1" dirty="0">
                <a:solidFill>
                  <a:srgbClr val="FF0000"/>
                </a:solidFill>
                <a:latin typeface="+mn-ea"/>
              </a:rPr>
              <a:t>初始状态</a:t>
            </a:r>
            <a:r>
              <a:rPr lang="zh-CN" altLang="en-US" sz="2800" b="1" dirty="0">
                <a:latin typeface="+mn-ea"/>
              </a:rPr>
              <a:t>。</a:t>
            </a:r>
            <a:endParaRPr lang="zh-CN" altLang="en-US" sz="2800" dirty="0"/>
          </a:p>
        </p:txBody>
      </p:sp>
    </p:spTree>
    <p:custDataLst>
      <p:tags r:id="rId2"/>
    </p:custDataLst>
    <p:extLst>
      <p:ext uri="{BB962C8B-B14F-4D97-AF65-F5344CB8AC3E}">
        <p14:creationId xmlns:p14="http://schemas.microsoft.com/office/powerpoint/2010/main" val="996324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0337" y="446981"/>
            <a:ext cx="203132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6.5 </a:t>
            </a:r>
            <a:r>
              <a:rPr lang="zh-CN" altLang="en-US" sz="2000" dirty="0">
                <a:latin typeface="Agency FB" panose="020B0503020202020204" pitchFamily="34" charset="0"/>
              </a:rPr>
              <a:t>多级放大电路</a:t>
            </a:r>
          </a:p>
        </p:txBody>
      </p:sp>
      <p:sp>
        <p:nvSpPr>
          <p:cNvPr id="7" name="矩形 6">
            <a:extLst>
              <a:ext uri="{FF2B5EF4-FFF2-40B4-BE49-F238E27FC236}">
                <a16:creationId xmlns:a16="http://schemas.microsoft.com/office/drawing/2014/main" id="{DDFFFF44-B23D-4119-8FEC-A38D4E5C73B9}"/>
              </a:ext>
            </a:extLst>
          </p:cNvPr>
          <p:cNvSpPr/>
          <p:nvPr/>
        </p:nvSpPr>
        <p:spPr>
          <a:xfrm>
            <a:off x="2114550" y="847091"/>
            <a:ext cx="7924800" cy="954088"/>
          </a:xfrm>
          <a:prstGeom prst="rect">
            <a:avLst/>
          </a:prstGeom>
        </p:spPr>
        <p:txBody>
          <a:bodyPr>
            <a:spAutoFit/>
          </a:bodyPr>
          <a:lstStyle/>
          <a:p>
            <a:pPr>
              <a:defRPr/>
            </a:pPr>
            <a:r>
              <a:rPr lang="zh-CN" altLang="en-US" sz="2800" b="1" dirty="0">
                <a:latin typeface="+mn-ea"/>
                <a:cs typeface="Times New Roman" pitchFamily="18" charset="0"/>
              </a:rPr>
              <a:t>一般多级放大电路由</a:t>
            </a:r>
            <a:r>
              <a:rPr lang="zh-CN" altLang="en-US" sz="2800" b="1" dirty="0">
                <a:solidFill>
                  <a:srgbClr val="FF0000"/>
                </a:solidFill>
                <a:latin typeface="+mn-ea"/>
                <a:cs typeface="Times New Roman" pitchFamily="18" charset="0"/>
              </a:rPr>
              <a:t>输入级、中间级和输出级</a:t>
            </a:r>
            <a:r>
              <a:rPr lang="zh-CN" altLang="en-US" sz="2800" b="1" dirty="0">
                <a:latin typeface="+mn-ea"/>
                <a:cs typeface="Times New Roman" pitchFamily="18" charset="0"/>
              </a:rPr>
              <a:t>组成，其框图如图</a:t>
            </a:r>
            <a:r>
              <a:rPr lang="en-US" sz="2800" b="1" dirty="0">
                <a:latin typeface="+mn-ea"/>
                <a:cs typeface="Times New Roman" pitchFamily="18" charset="0"/>
              </a:rPr>
              <a:t>6.28</a:t>
            </a:r>
            <a:r>
              <a:rPr lang="zh-CN" altLang="en-US" sz="2800" b="1" dirty="0">
                <a:latin typeface="+mn-ea"/>
                <a:cs typeface="Times New Roman" pitchFamily="18" charset="0"/>
              </a:rPr>
              <a:t>所示。</a:t>
            </a:r>
          </a:p>
        </p:txBody>
      </p:sp>
      <p:graphicFrame>
        <p:nvGraphicFramePr>
          <p:cNvPr id="8" name="Object 1">
            <a:extLst>
              <a:ext uri="{FF2B5EF4-FFF2-40B4-BE49-F238E27FC236}">
                <a16:creationId xmlns:a16="http://schemas.microsoft.com/office/drawing/2014/main" id="{353AF64C-D571-44BA-94DE-44CE5BFBA014}"/>
              </a:ext>
            </a:extLst>
          </p:cNvPr>
          <p:cNvGraphicFramePr>
            <a:graphicFrameLocks noChangeAspect="1"/>
          </p:cNvGraphicFramePr>
          <p:nvPr>
            <p:extLst/>
          </p:nvPr>
        </p:nvGraphicFramePr>
        <p:xfrm>
          <a:off x="2665413" y="1990091"/>
          <a:ext cx="7280275" cy="1752600"/>
        </p:xfrm>
        <a:graphic>
          <a:graphicData uri="http://schemas.openxmlformats.org/presentationml/2006/ole">
            <mc:AlternateContent xmlns:mc="http://schemas.openxmlformats.org/markup-compatibility/2006">
              <mc:Choice xmlns:v="urn:schemas-microsoft-com:vml" Requires="v">
                <p:oleObj spid="_x0000_s86020" name="Visio" r:id="rId5" imgW="3319577" imgH="799795" progId="Visio.Drawing.11">
                  <p:embed/>
                </p:oleObj>
              </mc:Choice>
              <mc:Fallback>
                <p:oleObj name="Visio" r:id="rId5" imgW="3319577" imgH="799795" progId="Visio.Drawing.11">
                  <p:embed/>
                  <p:pic>
                    <p:nvPicPr>
                      <p:cNvPr id="8" name="Object 1">
                        <a:extLst>
                          <a:ext uri="{FF2B5EF4-FFF2-40B4-BE49-F238E27FC236}">
                            <a16:creationId xmlns:a16="http://schemas.microsoft.com/office/drawing/2014/main" id="{353AF64C-D571-44BA-94DE-44CE5BFBA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5413" y="1990091"/>
                        <a:ext cx="7280275"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a:extLst>
              <a:ext uri="{FF2B5EF4-FFF2-40B4-BE49-F238E27FC236}">
                <a16:creationId xmlns:a16="http://schemas.microsoft.com/office/drawing/2014/main" id="{21FAFAE1-5E43-4631-87AE-67E3B1EDE7FA}"/>
              </a:ext>
            </a:extLst>
          </p:cNvPr>
          <p:cNvSpPr/>
          <p:nvPr/>
        </p:nvSpPr>
        <p:spPr>
          <a:xfrm>
            <a:off x="4005263" y="3818891"/>
            <a:ext cx="4756430" cy="523220"/>
          </a:xfrm>
          <a:prstGeom prst="rect">
            <a:avLst/>
          </a:prstGeom>
        </p:spPr>
        <p:txBody>
          <a:bodyPr wrap="none">
            <a:spAutoFit/>
          </a:bodyPr>
          <a:lstStyle/>
          <a:p>
            <a:pPr>
              <a:defRPr/>
            </a:pPr>
            <a:r>
              <a:rPr lang="zh-CN" altLang="en-US" sz="2800" b="1" dirty="0">
                <a:latin typeface="+mn-ea"/>
                <a:cs typeface="Times New Roman" pitchFamily="18" charset="0"/>
              </a:rPr>
              <a:t>图</a:t>
            </a:r>
            <a:r>
              <a:rPr lang="en-US" sz="2800" b="1" dirty="0">
                <a:latin typeface="+mn-ea"/>
                <a:cs typeface="Times New Roman" pitchFamily="18" charset="0"/>
              </a:rPr>
              <a:t>6.28  </a:t>
            </a:r>
            <a:r>
              <a:rPr lang="zh-CN" altLang="en-US" sz="2800" b="1" dirty="0">
                <a:latin typeface="+mn-ea"/>
                <a:cs typeface="Times New Roman" pitchFamily="18" charset="0"/>
              </a:rPr>
              <a:t>多级放大电路的框图</a:t>
            </a:r>
          </a:p>
        </p:txBody>
      </p:sp>
      <p:sp>
        <p:nvSpPr>
          <p:cNvPr id="10" name="矩形 9">
            <a:extLst>
              <a:ext uri="{FF2B5EF4-FFF2-40B4-BE49-F238E27FC236}">
                <a16:creationId xmlns:a16="http://schemas.microsoft.com/office/drawing/2014/main" id="{D0952B84-0FBC-4C93-971C-8536E1B0601E}"/>
              </a:ext>
            </a:extLst>
          </p:cNvPr>
          <p:cNvSpPr/>
          <p:nvPr/>
        </p:nvSpPr>
        <p:spPr>
          <a:xfrm>
            <a:off x="2343150" y="4580891"/>
            <a:ext cx="7924800" cy="1384300"/>
          </a:xfrm>
          <a:prstGeom prst="rect">
            <a:avLst/>
          </a:prstGeom>
        </p:spPr>
        <p:txBody>
          <a:bodyPr>
            <a:spAutoFit/>
          </a:bodyPr>
          <a:lstStyle/>
          <a:p>
            <a:pPr>
              <a:defRPr/>
            </a:pPr>
            <a:r>
              <a:rPr lang="zh-CN" altLang="en-US" sz="2800" b="1" dirty="0">
                <a:latin typeface="+mn-ea"/>
                <a:cs typeface="Times New Roman" pitchFamily="18" charset="0"/>
              </a:rPr>
              <a:t>多级放大电路各级之间的</a:t>
            </a:r>
            <a:r>
              <a:rPr lang="zh-CN" altLang="en-US" sz="2800" b="1" dirty="0">
                <a:solidFill>
                  <a:srgbClr val="FF0000"/>
                </a:solidFill>
                <a:latin typeface="+mn-ea"/>
                <a:cs typeface="Times New Roman" pitchFamily="18" charset="0"/>
              </a:rPr>
              <a:t>耦合</a:t>
            </a:r>
            <a:r>
              <a:rPr lang="zh-CN" altLang="en-US" sz="2800" b="1" dirty="0">
                <a:latin typeface="+mn-ea"/>
                <a:cs typeface="Times New Roman" pitchFamily="18" charset="0"/>
              </a:rPr>
              <a:t>（即连接）方式一般有四种：</a:t>
            </a:r>
            <a:r>
              <a:rPr lang="zh-CN" altLang="en-US" sz="2800" b="1" dirty="0">
                <a:solidFill>
                  <a:srgbClr val="7030A0"/>
                </a:solidFill>
                <a:latin typeface="+mn-ea"/>
                <a:cs typeface="Times New Roman" pitchFamily="18" charset="0"/>
              </a:rPr>
              <a:t>阻容（电阻、电容）耦合、直接耦合、变压器耦合和光电耦合</a:t>
            </a:r>
            <a:r>
              <a:rPr lang="zh-CN" altLang="en-US" sz="2800" b="1" dirty="0">
                <a:latin typeface="+mn-ea"/>
                <a:cs typeface="Times New Roman" pitchFamily="18" charset="0"/>
              </a:rPr>
              <a:t>。</a:t>
            </a:r>
          </a:p>
        </p:txBody>
      </p:sp>
    </p:spTree>
    <p:custDataLst>
      <p:tags r:id="rId2"/>
    </p:custDataLst>
    <p:extLst>
      <p:ext uri="{BB962C8B-B14F-4D97-AF65-F5344CB8AC3E}">
        <p14:creationId xmlns:p14="http://schemas.microsoft.com/office/powerpoint/2010/main" val="2339405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080337" y="446981"/>
            <a:ext cx="203132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6.5 </a:t>
            </a:r>
            <a:r>
              <a:rPr lang="zh-CN" altLang="en-US" sz="2000" dirty="0">
                <a:latin typeface="Agency FB" panose="020B0503020202020204" pitchFamily="34" charset="0"/>
              </a:rPr>
              <a:t>多级放大电路</a:t>
            </a:r>
          </a:p>
        </p:txBody>
      </p:sp>
      <p:graphicFrame>
        <p:nvGraphicFramePr>
          <p:cNvPr id="9" name="Object 1">
            <a:extLst>
              <a:ext uri="{FF2B5EF4-FFF2-40B4-BE49-F238E27FC236}">
                <a16:creationId xmlns:a16="http://schemas.microsoft.com/office/drawing/2014/main" id="{02401EA6-F880-473C-8333-8A71095BCDB4}"/>
              </a:ext>
            </a:extLst>
          </p:cNvPr>
          <p:cNvGraphicFramePr>
            <a:graphicFrameLocks noChangeAspect="1"/>
          </p:cNvGraphicFramePr>
          <p:nvPr>
            <p:extLst/>
          </p:nvPr>
        </p:nvGraphicFramePr>
        <p:xfrm>
          <a:off x="2443480" y="3514091"/>
          <a:ext cx="6477000" cy="998538"/>
        </p:xfrm>
        <a:graphic>
          <a:graphicData uri="http://schemas.openxmlformats.org/presentationml/2006/ole">
            <mc:AlternateContent xmlns:mc="http://schemas.openxmlformats.org/markup-compatibility/2006">
              <mc:Choice xmlns:v="urn:schemas-microsoft-com:vml" Requires="v">
                <p:oleObj spid="_x0000_s87044" name="Equation" r:id="rId5" imgW="2907038" imgH="444307" progId="Equation.DSMT4">
                  <p:embed/>
                </p:oleObj>
              </mc:Choice>
              <mc:Fallback>
                <p:oleObj name="Equation" r:id="rId5" imgW="2907038" imgH="444307" progId="Equation.DSMT4">
                  <p:embed/>
                  <p:pic>
                    <p:nvPicPr>
                      <p:cNvPr id="9" name="Object 1">
                        <a:extLst>
                          <a:ext uri="{FF2B5EF4-FFF2-40B4-BE49-F238E27FC236}">
                            <a16:creationId xmlns:a16="http://schemas.microsoft.com/office/drawing/2014/main" id="{02401EA6-F880-473C-8333-8A71095BC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480" y="3514091"/>
                        <a:ext cx="6477000"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2" descr="0634">
            <a:extLst>
              <a:ext uri="{FF2B5EF4-FFF2-40B4-BE49-F238E27FC236}">
                <a16:creationId xmlns:a16="http://schemas.microsoft.com/office/drawing/2014/main" id="{D46DBD26-DF48-430B-B84F-8B4B9A45E2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4655" y="847091"/>
            <a:ext cx="90646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83BE815D-8C18-442D-8644-D4DB1DE6D68A}"/>
              </a:ext>
            </a:extLst>
          </p:cNvPr>
          <p:cNvSpPr/>
          <p:nvPr/>
        </p:nvSpPr>
        <p:spPr>
          <a:xfrm>
            <a:off x="9214168" y="3752216"/>
            <a:ext cx="1535112" cy="523875"/>
          </a:xfrm>
          <a:prstGeom prst="rect">
            <a:avLst/>
          </a:prstGeom>
        </p:spPr>
        <p:txBody>
          <a:bodyPr wrap="none">
            <a:spAutoFit/>
          </a:bodyPr>
          <a:lstStyle/>
          <a:p>
            <a:pPr>
              <a:defRPr/>
            </a:pPr>
            <a:r>
              <a:rPr lang="zh-CN" altLang="en-US" sz="2800" b="1" dirty="0">
                <a:latin typeface="Times New Roman" pitchFamily="18" charset="0"/>
                <a:ea typeface="楷体_GB2312" pitchFamily="49" charset="-122"/>
                <a:cs typeface="Times New Roman" pitchFamily="18" charset="0"/>
              </a:rPr>
              <a:t>（</a:t>
            </a:r>
            <a:r>
              <a:rPr lang="en-US" sz="2800" b="1" dirty="0">
                <a:latin typeface="Times New Roman" pitchFamily="18" charset="0"/>
                <a:ea typeface="楷体_GB2312" pitchFamily="49" charset="-122"/>
                <a:cs typeface="Times New Roman" pitchFamily="18" charset="0"/>
              </a:rPr>
              <a:t>6.46</a:t>
            </a:r>
            <a:r>
              <a:rPr lang="zh-CN" altLang="en-US" sz="2800" b="1" dirty="0">
                <a:latin typeface="Times New Roman" pitchFamily="18" charset="0"/>
                <a:ea typeface="楷体_GB2312" pitchFamily="49" charset="-122"/>
                <a:cs typeface="Times New Roman" pitchFamily="18" charset="0"/>
              </a:rPr>
              <a:t>）</a:t>
            </a:r>
          </a:p>
        </p:txBody>
      </p:sp>
      <p:sp>
        <p:nvSpPr>
          <p:cNvPr id="13" name="矩形 12">
            <a:extLst>
              <a:ext uri="{FF2B5EF4-FFF2-40B4-BE49-F238E27FC236}">
                <a16:creationId xmlns:a16="http://schemas.microsoft.com/office/drawing/2014/main" id="{D4F53012-DC98-45B9-A9C0-0EA4F3E25ED2}"/>
              </a:ext>
            </a:extLst>
          </p:cNvPr>
          <p:cNvSpPr/>
          <p:nvPr/>
        </p:nvSpPr>
        <p:spPr>
          <a:xfrm>
            <a:off x="4869180" y="4657091"/>
            <a:ext cx="5880100" cy="523875"/>
          </a:xfrm>
          <a:prstGeom prst="rect">
            <a:avLst/>
          </a:prstGeom>
        </p:spPr>
        <p:txBody>
          <a:bodyPr wrap="none">
            <a:spAutoFit/>
          </a:bodyPr>
          <a:lstStyle/>
          <a:p>
            <a:pPr>
              <a:defRPr/>
            </a:pPr>
            <a:r>
              <a:rPr lang="en-US" sz="2800" b="1" i="1" dirty="0" err="1">
                <a:latin typeface="Times New Roman" pitchFamily="18" charset="0"/>
                <a:ea typeface="楷体_GB2312" pitchFamily="49" charset="-122"/>
                <a:cs typeface="Times New Roman" pitchFamily="18" charset="0"/>
              </a:rPr>
              <a:t>R</a:t>
            </a:r>
            <a:r>
              <a:rPr lang="en-US" sz="2800" b="1" baseline="-25000" dirty="0" err="1">
                <a:latin typeface="Times New Roman" pitchFamily="18" charset="0"/>
                <a:ea typeface="楷体_GB2312" pitchFamily="49" charset="-122"/>
                <a:cs typeface="Times New Roman" pitchFamily="18" charset="0"/>
              </a:rPr>
              <a:t>i</a:t>
            </a:r>
            <a:r>
              <a:rPr lang="en-US" sz="2800" b="1" dirty="0">
                <a:latin typeface="Times New Roman" pitchFamily="18" charset="0"/>
                <a:ea typeface="楷体_GB2312" pitchFamily="49" charset="-122"/>
                <a:cs typeface="Times New Roman" pitchFamily="18" charset="0"/>
              </a:rPr>
              <a:t>= </a:t>
            </a:r>
            <a:r>
              <a:rPr lang="en-US" sz="2800" b="1" i="1" dirty="0">
                <a:latin typeface="Times New Roman" pitchFamily="18" charset="0"/>
                <a:ea typeface="楷体_GB2312" pitchFamily="49" charset="-122"/>
                <a:cs typeface="Times New Roman" pitchFamily="18" charset="0"/>
              </a:rPr>
              <a:t>R</a:t>
            </a:r>
            <a:r>
              <a:rPr lang="en-US" sz="2800" b="1" baseline="-25000" dirty="0">
                <a:latin typeface="Times New Roman" pitchFamily="18" charset="0"/>
                <a:ea typeface="楷体_GB2312" pitchFamily="49" charset="-122"/>
                <a:cs typeface="Times New Roman" pitchFamily="18" charset="0"/>
              </a:rPr>
              <a:t>i1</a:t>
            </a:r>
            <a:r>
              <a:rPr lang="en-US" sz="2800" b="1" dirty="0">
                <a:latin typeface="Times New Roman" pitchFamily="18" charset="0"/>
                <a:ea typeface="楷体_GB2312" pitchFamily="49" charset="-122"/>
                <a:cs typeface="Times New Roman" pitchFamily="18" charset="0"/>
              </a:rPr>
              <a:t>                                     </a:t>
            </a:r>
            <a:r>
              <a:rPr lang="zh-CN" altLang="en-US" sz="2800" b="1" dirty="0">
                <a:latin typeface="Times New Roman" pitchFamily="18" charset="0"/>
                <a:ea typeface="楷体_GB2312" pitchFamily="49" charset="-122"/>
                <a:cs typeface="Times New Roman" pitchFamily="18" charset="0"/>
              </a:rPr>
              <a:t>（</a:t>
            </a:r>
            <a:r>
              <a:rPr lang="en-US" sz="2800" b="1" dirty="0">
                <a:latin typeface="Times New Roman" pitchFamily="18" charset="0"/>
                <a:ea typeface="楷体_GB2312" pitchFamily="49" charset="-122"/>
                <a:cs typeface="Times New Roman" pitchFamily="18" charset="0"/>
              </a:rPr>
              <a:t>6.47</a:t>
            </a:r>
            <a:r>
              <a:rPr lang="zh-CN" altLang="en-US" sz="2800" b="1" dirty="0">
                <a:latin typeface="Times New Roman" pitchFamily="18" charset="0"/>
                <a:ea typeface="楷体_GB2312" pitchFamily="49" charset="-122"/>
                <a:cs typeface="Times New Roman" pitchFamily="18" charset="0"/>
              </a:rPr>
              <a:t>）</a:t>
            </a:r>
          </a:p>
        </p:txBody>
      </p:sp>
      <p:sp>
        <p:nvSpPr>
          <p:cNvPr id="17" name="矩形 16">
            <a:extLst>
              <a:ext uri="{FF2B5EF4-FFF2-40B4-BE49-F238E27FC236}">
                <a16:creationId xmlns:a16="http://schemas.microsoft.com/office/drawing/2014/main" id="{B6C55442-491D-4337-AA46-14CA928AE2B4}"/>
              </a:ext>
            </a:extLst>
          </p:cNvPr>
          <p:cNvSpPr/>
          <p:nvPr/>
        </p:nvSpPr>
        <p:spPr>
          <a:xfrm>
            <a:off x="4837430" y="5419091"/>
            <a:ext cx="5911850" cy="523875"/>
          </a:xfrm>
          <a:prstGeom prst="rect">
            <a:avLst/>
          </a:prstGeom>
        </p:spPr>
        <p:txBody>
          <a:bodyPr wrap="none">
            <a:spAutoFit/>
          </a:bodyPr>
          <a:lstStyle/>
          <a:p>
            <a:pPr>
              <a:defRPr/>
            </a:pPr>
            <a:r>
              <a:rPr lang="en-US" sz="2800" b="1" i="1" dirty="0">
                <a:latin typeface="Times New Roman" pitchFamily="18" charset="0"/>
                <a:ea typeface="楷体_GB2312" pitchFamily="49" charset="-122"/>
                <a:cs typeface="Times New Roman" pitchFamily="18" charset="0"/>
              </a:rPr>
              <a:t>R</a:t>
            </a:r>
            <a:r>
              <a:rPr lang="en-US" sz="2800" b="1" baseline="-25000" dirty="0">
                <a:latin typeface="Times New Roman" pitchFamily="18" charset="0"/>
                <a:ea typeface="楷体_GB2312" pitchFamily="49" charset="-122"/>
                <a:cs typeface="Times New Roman" pitchFamily="18" charset="0"/>
              </a:rPr>
              <a:t>o</a:t>
            </a:r>
            <a:r>
              <a:rPr lang="en-US" sz="2800" b="1" dirty="0">
                <a:latin typeface="Times New Roman" pitchFamily="18" charset="0"/>
                <a:ea typeface="楷体_GB2312" pitchFamily="49" charset="-122"/>
                <a:cs typeface="Times New Roman" pitchFamily="18" charset="0"/>
              </a:rPr>
              <a:t>= </a:t>
            </a:r>
            <a:r>
              <a:rPr lang="en-US" sz="2800" b="1" i="1" dirty="0">
                <a:latin typeface="Times New Roman" pitchFamily="18" charset="0"/>
                <a:ea typeface="楷体_GB2312" pitchFamily="49" charset="-122"/>
                <a:cs typeface="Times New Roman" pitchFamily="18" charset="0"/>
              </a:rPr>
              <a:t>R</a:t>
            </a:r>
            <a:r>
              <a:rPr lang="en-US" sz="2800" b="1" baseline="-25000" dirty="0">
                <a:latin typeface="Times New Roman" pitchFamily="18" charset="0"/>
                <a:ea typeface="楷体_GB2312" pitchFamily="49" charset="-122"/>
                <a:cs typeface="Times New Roman" pitchFamily="18" charset="0"/>
              </a:rPr>
              <a:t>o</a:t>
            </a:r>
            <a:r>
              <a:rPr lang="en-US" sz="2800" b="1" i="1" baseline="-25000" dirty="0">
                <a:latin typeface="Times New Roman" pitchFamily="18" charset="0"/>
                <a:ea typeface="楷体_GB2312" pitchFamily="49" charset="-122"/>
                <a:cs typeface="Times New Roman" pitchFamily="18" charset="0"/>
              </a:rPr>
              <a:t>n</a:t>
            </a:r>
            <a:r>
              <a:rPr lang="en-US" sz="2800" b="1" dirty="0">
                <a:latin typeface="Times New Roman" pitchFamily="18" charset="0"/>
                <a:ea typeface="楷体_GB2312" pitchFamily="49" charset="-122"/>
                <a:cs typeface="Times New Roman" pitchFamily="18" charset="0"/>
              </a:rPr>
              <a:t>                                    </a:t>
            </a:r>
            <a:r>
              <a:rPr lang="zh-CN" altLang="en-US" sz="2800" b="1" dirty="0">
                <a:latin typeface="Times New Roman" pitchFamily="18" charset="0"/>
                <a:ea typeface="楷体_GB2312" pitchFamily="49" charset="-122"/>
                <a:cs typeface="Times New Roman" pitchFamily="18" charset="0"/>
              </a:rPr>
              <a:t>（</a:t>
            </a:r>
            <a:r>
              <a:rPr lang="en-US" sz="2800" b="1" dirty="0">
                <a:latin typeface="Times New Roman" pitchFamily="18" charset="0"/>
                <a:ea typeface="楷体_GB2312" pitchFamily="49" charset="-122"/>
                <a:cs typeface="Times New Roman" pitchFamily="18" charset="0"/>
              </a:rPr>
              <a:t>6.48</a:t>
            </a:r>
            <a:r>
              <a:rPr lang="zh-CN" altLang="en-US" sz="2800" b="1" dirty="0">
                <a:latin typeface="Times New Roman" pitchFamily="18" charset="0"/>
                <a:ea typeface="楷体_GB2312" pitchFamily="49" charset="-122"/>
                <a:cs typeface="Times New Roman" pitchFamily="18" charset="0"/>
              </a:rPr>
              <a:t>）</a:t>
            </a:r>
          </a:p>
        </p:txBody>
      </p:sp>
    </p:spTree>
    <p:custDataLst>
      <p:tags r:id="rId2"/>
    </p:custDataLst>
    <p:extLst>
      <p:ext uri="{BB962C8B-B14F-4D97-AF65-F5344CB8AC3E}">
        <p14:creationId xmlns:p14="http://schemas.microsoft.com/office/powerpoint/2010/main" val="371315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920EB0-6818-4A8A-BC60-7991BA8E3C51}"/>
              </a:ext>
            </a:extLst>
          </p:cNvPr>
          <p:cNvSpPr txBox="1"/>
          <p:nvPr/>
        </p:nvSpPr>
        <p:spPr>
          <a:xfrm>
            <a:off x="2708694" y="3023647"/>
            <a:ext cx="6774611" cy="646331"/>
          </a:xfrm>
          <a:prstGeom prst="rect">
            <a:avLst/>
          </a:prstGeom>
          <a:noFill/>
        </p:spPr>
        <p:txBody>
          <a:bodyPr wrap="none" rtlCol="0">
            <a:spAutoFit/>
          </a:bodyPr>
          <a:lstStyle/>
          <a:p>
            <a:r>
              <a:rPr lang="zh-CN" altLang="en-US" sz="3600" b="1" dirty="0"/>
              <a:t>第七章 集成运算放大器及其应用</a:t>
            </a:r>
          </a:p>
        </p:txBody>
      </p:sp>
    </p:spTree>
    <p:extLst>
      <p:ext uri="{BB962C8B-B14F-4D97-AF65-F5344CB8AC3E}">
        <p14:creationId xmlns:p14="http://schemas.microsoft.com/office/powerpoint/2010/main" val="38464131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9" name="矩形 8">
            <a:extLst>
              <a:ext uri="{FF2B5EF4-FFF2-40B4-BE49-F238E27FC236}">
                <a16:creationId xmlns:a16="http://schemas.microsoft.com/office/drawing/2014/main" id="{C96731DC-761C-4338-B6F7-62A1B47055F2}"/>
              </a:ext>
            </a:extLst>
          </p:cNvPr>
          <p:cNvSpPr/>
          <p:nvPr/>
        </p:nvSpPr>
        <p:spPr>
          <a:xfrm>
            <a:off x="1638300" y="657691"/>
            <a:ext cx="3416320" cy="523220"/>
          </a:xfrm>
          <a:prstGeom prst="rect">
            <a:avLst/>
          </a:prstGeom>
        </p:spPr>
        <p:txBody>
          <a:bodyPr wrap="none">
            <a:spAutoFit/>
          </a:bodyPr>
          <a:lstStyle/>
          <a:p>
            <a:pPr>
              <a:defRPr/>
            </a:pPr>
            <a:r>
              <a:rPr lang="zh-CN" altLang="en-US" sz="2800" b="1" dirty="0">
                <a:solidFill>
                  <a:srgbClr val="FF0000"/>
                </a:solidFill>
                <a:latin typeface="+mn-ea"/>
              </a:rPr>
              <a:t>集成运放的基本组成</a:t>
            </a:r>
          </a:p>
        </p:txBody>
      </p:sp>
      <p:pic>
        <p:nvPicPr>
          <p:cNvPr id="10" name="Picture 116">
            <a:extLst>
              <a:ext uri="{FF2B5EF4-FFF2-40B4-BE49-F238E27FC236}">
                <a16:creationId xmlns:a16="http://schemas.microsoft.com/office/drawing/2014/main" id="{2B798395-D0A9-49E5-8789-68CF140C1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899" y="3967787"/>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2256FD2B-42F5-491B-887C-D72FA402B9AE}"/>
              </a:ext>
            </a:extLst>
          </p:cNvPr>
          <p:cNvSpPr txBox="1">
            <a:spLocks noChangeArrowheads="1"/>
          </p:cNvSpPr>
          <p:nvPr/>
        </p:nvSpPr>
        <p:spPr>
          <a:xfrm>
            <a:off x="1638299" y="1235521"/>
            <a:ext cx="8915400" cy="2677656"/>
          </a:xfrm>
          <a:prstGeom prst="rect">
            <a:avLst/>
          </a:prstGeom>
          <a:noFill/>
          <a:ln/>
        </p:spPr>
        <p:txBody>
          <a:bodyPr>
            <a:spAutoFit/>
          </a:bodyPr>
          <a:lstStyle/>
          <a:p>
            <a:pPr algn="just" eaLnBrk="0" hangingPunct="0">
              <a:spcBef>
                <a:spcPct val="50000"/>
              </a:spcBef>
              <a:defRPr/>
            </a:pPr>
            <a:r>
              <a:rPr lang="zh-CN" altLang="en-US" sz="2800" b="1" kern="0" dirty="0">
                <a:latin typeface="+mn-ea"/>
                <a:cs typeface="+mj-cs"/>
              </a:rPr>
              <a:t>       集成运放虽种类繁多、形式多样，但电路结构一般由四部分组成</a:t>
            </a:r>
            <a:r>
              <a:rPr lang="zh-CN" altLang="en-US" sz="2800" b="1" kern="0" dirty="0">
                <a:latin typeface="+mn-ea"/>
                <a:cs typeface="+mj-cs"/>
                <a:sym typeface="Wingdings" pitchFamily="2" charset="2"/>
              </a:rPr>
              <a:t>：</a:t>
            </a:r>
            <a:r>
              <a:rPr lang="en-US" altLang="zh-CN" sz="2800" b="1" kern="0" dirty="0">
                <a:solidFill>
                  <a:srgbClr val="FF0000"/>
                </a:solidFill>
                <a:latin typeface="+mn-ea"/>
                <a:cs typeface="+mj-cs"/>
                <a:sym typeface="Wingdings" pitchFamily="2" charset="2"/>
              </a:rPr>
              <a:t>(1)</a:t>
            </a:r>
            <a:r>
              <a:rPr lang="zh-CN" altLang="en-US" sz="2800" b="1" kern="0" dirty="0">
                <a:solidFill>
                  <a:srgbClr val="FF0000"/>
                </a:solidFill>
                <a:latin typeface="+mn-ea"/>
                <a:cs typeface="+mj-cs"/>
                <a:sym typeface="Wingdings" pitchFamily="2" charset="2"/>
              </a:rPr>
              <a:t>输入级</a:t>
            </a:r>
            <a:r>
              <a:rPr lang="zh-CN" altLang="en-US" sz="2800" b="1" kern="0" dirty="0">
                <a:latin typeface="+mn-ea"/>
                <a:cs typeface="+mj-cs"/>
                <a:sym typeface="Wingdings" pitchFamily="2" charset="2"/>
              </a:rPr>
              <a:t>：输入电阻高、噪声低、静态电流小、零漂小。</a:t>
            </a:r>
            <a:r>
              <a:rPr lang="en-US" altLang="zh-CN" sz="2800" b="1" kern="0" dirty="0">
                <a:solidFill>
                  <a:srgbClr val="FF0000"/>
                </a:solidFill>
                <a:latin typeface="+mn-ea"/>
                <a:cs typeface="+mj-cs"/>
                <a:sym typeface="Wingdings" pitchFamily="2" charset="2"/>
              </a:rPr>
              <a:t>(2)</a:t>
            </a:r>
            <a:r>
              <a:rPr lang="zh-CN" altLang="en-US" sz="2800" b="1" kern="0" dirty="0">
                <a:solidFill>
                  <a:srgbClr val="FF0000"/>
                </a:solidFill>
                <a:latin typeface="+mn-ea"/>
                <a:cs typeface="+mj-cs"/>
                <a:sym typeface="Wingdings" pitchFamily="2" charset="2"/>
              </a:rPr>
              <a:t>中间级</a:t>
            </a:r>
            <a:r>
              <a:rPr lang="en-US" altLang="zh-CN" sz="2800" b="1" kern="0" dirty="0">
                <a:latin typeface="+mn-ea"/>
                <a:cs typeface="+mj-cs"/>
                <a:sym typeface="Wingdings" pitchFamily="2" charset="2"/>
              </a:rPr>
              <a:t>(</a:t>
            </a:r>
            <a:r>
              <a:rPr lang="zh-CN" altLang="en-US" sz="2800" b="1" kern="0" dirty="0">
                <a:latin typeface="+mn-ea"/>
                <a:cs typeface="+mj-cs"/>
                <a:sym typeface="Wingdings" pitchFamily="2" charset="2"/>
              </a:rPr>
              <a:t>电压放大级</a:t>
            </a:r>
            <a:r>
              <a:rPr lang="en-US" altLang="zh-CN" sz="2800" b="1" kern="0" dirty="0">
                <a:latin typeface="+mn-ea"/>
                <a:cs typeface="+mj-cs"/>
                <a:sym typeface="Wingdings" pitchFamily="2" charset="2"/>
              </a:rPr>
              <a:t>)</a:t>
            </a:r>
            <a:r>
              <a:rPr lang="zh-CN" altLang="en-US" sz="2800" b="1" kern="0" dirty="0">
                <a:latin typeface="+mn-ea"/>
                <a:cs typeface="+mj-cs"/>
                <a:sym typeface="Wingdings" pitchFamily="2" charset="2"/>
              </a:rPr>
              <a:t>：具有较高的电压放大倍数。</a:t>
            </a:r>
            <a:r>
              <a:rPr lang="en-US" altLang="zh-CN" sz="2800" b="1" kern="0" dirty="0">
                <a:solidFill>
                  <a:srgbClr val="FF0000"/>
                </a:solidFill>
                <a:latin typeface="+mn-ea"/>
                <a:cs typeface="+mj-cs"/>
                <a:sym typeface="Wingdings" pitchFamily="2" charset="2"/>
              </a:rPr>
              <a:t>(3)</a:t>
            </a:r>
            <a:r>
              <a:rPr lang="zh-CN" altLang="en-US" sz="2800" b="1" kern="0" dirty="0">
                <a:solidFill>
                  <a:srgbClr val="FF0000"/>
                </a:solidFill>
                <a:latin typeface="+mn-ea"/>
                <a:cs typeface="+mj-cs"/>
                <a:sym typeface="Wingdings" pitchFamily="2" charset="2"/>
              </a:rPr>
              <a:t>输出级：</a:t>
            </a:r>
            <a:r>
              <a:rPr lang="zh-CN" altLang="en-US" sz="2800" b="1" kern="0" dirty="0">
                <a:latin typeface="+mn-ea"/>
                <a:cs typeface="+mj-cs"/>
                <a:sym typeface="Wingdings" pitchFamily="2" charset="2"/>
              </a:rPr>
              <a:t>动态范围大、带负载能力强，非线性失真小。</a:t>
            </a:r>
            <a:r>
              <a:rPr lang="en-US" altLang="zh-CN" sz="2800" b="1" kern="0" dirty="0">
                <a:solidFill>
                  <a:srgbClr val="FF0000"/>
                </a:solidFill>
                <a:latin typeface="+mn-ea"/>
                <a:cs typeface="+mj-cs"/>
                <a:sym typeface="Wingdings" pitchFamily="2" charset="2"/>
              </a:rPr>
              <a:t>(4)</a:t>
            </a:r>
            <a:r>
              <a:rPr lang="zh-CN" altLang="en-US" sz="2800" b="1" kern="0" dirty="0">
                <a:solidFill>
                  <a:srgbClr val="FF0000"/>
                </a:solidFill>
                <a:latin typeface="+mn-ea"/>
                <a:cs typeface="+mj-cs"/>
                <a:sym typeface="Wingdings" pitchFamily="2" charset="2"/>
              </a:rPr>
              <a:t>偏置电路</a:t>
            </a:r>
            <a:r>
              <a:rPr lang="zh-CN" altLang="en-US" sz="2800" b="1" kern="0" dirty="0">
                <a:latin typeface="+mn-ea"/>
                <a:cs typeface="+mj-cs"/>
                <a:sym typeface="Wingdings" pitchFamily="2" charset="2"/>
              </a:rPr>
              <a:t>：为以上电路提供合适的直流工作电流，通常由电流源组成。</a:t>
            </a:r>
            <a:endParaRPr lang="zh-CN" altLang="en-US" sz="2800" b="1" kern="0" dirty="0">
              <a:latin typeface="+mn-ea"/>
              <a:cs typeface="+mj-cs"/>
            </a:endParaRPr>
          </a:p>
        </p:txBody>
      </p:sp>
    </p:spTree>
    <p:custDataLst>
      <p:tags r:id="rId1"/>
    </p:custDataLst>
    <p:extLst>
      <p:ext uri="{BB962C8B-B14F-4D97-AF65-F5344CB8AC3E}">
        <p14:creationId xmlns:p14="http://schemas.microsoft.com/office/powerpoint/2010/main" val="1226340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6561" y="437901"/>
            <a:ext cx="2218877"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7.1 </a:t>
            </a:r>
            <a:r>
              <a:rPr lang="zh-CN" altLang="en-US" sz="2000" dirty="0">
                <a:latin typeface="Agency FB" panose="020B0503020202020204" pitchFamily="34" charset="0"/>
              </a:rPr>
              <a:t>集成运放的概念</a:t>
            </a:r>
          </a:p>
        </p:txBody>
      </p:sp>
      <p:sp>
        <p:nvSpPr>
          <p:cNvPr id="8" name="AutoShape 6" descr="小棋盘">
            <a:extLst>
              <a:ext uri="{FF2B5EF4-FFF2-40B4-BE49-F238E27FC236}">
                <a16:creationId xmlns:a16="http://schemas.microsoft.com/office/drawing/2014/main" id="{BC84485F-0394-441A-8474-F0D81A167E06}"/>
              </a:ext>
            </a:extLst>
          </p:cNvPr>
          <p:cNvSpPr>
            <a:spLocks noChangeArrowheads="1"/>
          </p:cNvSpPr>
          <p:nvPr/>
        </p:nvSpPr>
        <p:spPr bwMode="auto">
          <a:xfrm>
            <a:off x="2235200" y="2800161"/>
            <a:ext cx="1219200" cy="768350"/>
          </a:xfrm>
          <a:prstGeom prst="wedgeRoundRectCallout">
            <a:avLst>
              <a:gd name="adj1" fmla="val 80079"/>
              <a:gd name="adj2" fmla="val 119833"/>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a:solidFill>
                  <a:srgbClr val="FF0000"/>
                </a:solidFill>
                <a:latin typeface="+mn-ea"/>
                <a:ea typeface="+mn-ea"/>
              </a:rPr>
              <a:t>反相</a:t>
            </a:r>
          </a:p>
          <a:p>
            <a:pPr algn="ctr" eaLnBrk="1" hangingPunct="1"/>
            <a:r>
              <a:rPr lang="zh-CN" altLang="en-US">
                <a:solidFill>
                  <a:srgbClr val="FF0000"/>
                </a:solidFill>
                <a:latin typeface="+mn-ea"/>
                <a:ea typeface="+mn-ea"/>
              </a:rPr>
              <a:t>输入端</a:t>
            </a:r>
          </a:p>
        </p:txBody>
      </p:sp>
      <p:sp>
        <p:nvSpPr>
          <p:cNvPr id="12" name="AutoShape 29" descr="小棋盘">
            <a:extLst>
              <a:ext uri="{FF2B5EF4-FFF2-40B4-BE49-F238E27FC236}">
                <a16:creationId xmlns:a16="http://schemas.microsoft.com/office/drawing/2014/main" id="{A203E34A-E881-4C2E-899C-774106303BB9}"/>
              </a:ext>
            </a:extLst>
          </p:cNvPr>
          <p:cNvSpPr>
            <a:spLocks noChangeArrowheads="1"/>
          </p:cNvSpPr>
          <p:nvPr/>
        </p:nvSpPr>
        <p:spPr bwMode="auto">
          <a:xfrm>
            <a:off x="2463800" y="5321111"/>
            <a:ext cx="1295400" cy="685800"/>
          </a:xfrm>
          <a:prstGeom prst="wedgeRoundRectCallout">
            <a:avLst>
              <a:gd name="adj1" fmla="val 60907"/>
              <a:gd name="adj2" fmla="val -129630"/>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80000"/>
              </a:lnSpc>
            </a:pPr>
            <a:r>
              <a:rPr lang="zh-CN" altLang="en-US">
                <a:solidFill>
                  <a:srgbClr val="FF0000"/>
                </a:solidFill>
                <a:latin typeface="+mn-ea"/>
                <a:ea typeface="+mn-ea"/>
              </a:rPr>
              <a:t>同相</a:t>
            </a:r>
          </a:p>
          <a:p>
            <a:pPr algn="ctr" eaLnBrk="1" hangingPunct="1">
              <a:lnSpc>
                <a:spcPct val="80000"/>
              </a:lnSpc>
            </a:pPr>
            <a:r>
              <a:rPr lang="zh-CN" altLang="en-US">
                <a:solidFill>
                  <a:srgbClr val="FF0000"/>
                </a:solidFill>
                <a:latin typeface="+mn-ea"/>
                <a:ea typeface="+mn-ea"/>
              </a:rPr>
              <a:t>输入端</a:t>
            </a:r>
          </a:p>
        </p:txBody>
      </p:sp>
      <p:grpSp>
        <p:nvGrpSpPr>
          <p:cNvPr id="13" name="Group 74">
            <a:extLst>
              <a:ext uri="{FF2B5EF4-FFF2-40B4-BE49-F238E27FC236}">
                <a16:creationId xmlns:a16="http://schemas.microsoft.com/office/drawing/2014/main" id="{5293F214-7E08-4558-8C39-0EFA46ED9CF7}"/>
              </a:ext>
            </a:extLst>
          </p:cNvPr>
          <p:cNvGrpSpPr>
            <a:grpSpLocks/>
          </p:cNvGrpSpPr>
          <p:nvPr/>
        </p:nvGrpSpPr>
        <p:grpSpPr bwMode="auto">
          <a:xfrm>
            <a:off x="2863850" y="2527111"/>
            <a:ext cx="3409950" cy="3352800"/>
            <a:chOff x="1812" y="1456"/>
            <a:chExt cx="2148" cy="2112"/>
          </a:xfrm>
        </p:grpSpPr>
        <p:grpSp>
          <p:nvGrpSpPr>
            <p:cNvPr id="14" name="Group 73">
              <a:extLst>
                <a:ext uri="{FF2B5EF4-FFF2-40B4-BE49-F238E27FC236}">
                  <a16:creationId xmlns:a16="http://schemas.microsoft.com/office/drawing/2014/main" id="{1171E74A-3E5D-47A5-8A1A-405247E1C7EB}"/>
                </a:ext>
              </a:extLst>
            </p:cNvPr>
            <p:cNvGrpSpPr>
              <a:grpSpLocks/>
            </p:cNvGrpSpPr>
            <p:nvPr/>
          </p:nvGrpSpPr>
          <p:grpSpPr bwMode="auto">
            <a:xfrm>
              <a:off x="2608" y="1456"/>
              <a:ext cx="746" cy="2112"/>
              <a:chOff x="2608" y="1456"/>
              <a:chExt cx="746" cy="2112"/>
            </a:xfrm>
          </p:grpSpPr>
          <p:sp>
            <p:nvSpPr>
              <p:cNvPr id="40" name="Line 67">
                <a:extLst>
                  <a:ext uri="{FF2B5EF4-FFF2-40B4-BE49-F238E27FC236}">
                    <a16:creationId xmlns:a16="http://schemas.microsoft.com/office/drawing/2014/main" id="{5C28A4D2-2E0F-41CA-8913-E6440DCC9744}"/>
                  </a:ext>
                </a:extLst>
              </p:cNvPr>
              <p:cNvSpPr>
                <a:spLocks noChangeShapeType="1"/>
              </p:cNvSpPr>
              <p:nvPr/>
            </p:nvSpPr>
            <p:spPr bwMode="auto">
              <a:xfrm>
                <a:off x="2852" y="1785"/>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1" name="Line 68">
                <a:extLst>
                  <a:ext uri="{FF2B5EF4-FFF2-40B4-BE49-F238E27FC236}">
                    <a16:creationId xmlns:a16="http://schemas.microsoft.com/office/drawing/2014/main" id="{8561B1C6-9A18-41CE-B555-3E89D8E12BBF}"/>
                  </a:ext>
                </a:extLst>
              </p:cNvPr>
              <p:cNvSpPr>
                <a:spLocks noChangeShapeType="1"/>
              </p:cNvSpPr>
              <p:nvPr/>
            </p:nvSpPr>
            <p:spPr bwMode="auto">
              <a:xfrm>
                <a:off x="2874" y="3024"/>
                <a:ext cx="0" cy="2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2" name="Rectangle 69">
                <a:extLst>
                  <a:ext uri="{FF2B5EF4-FFF2-40B4-BE49-F238E27FC236}">
                    <a16:creationId xmlns:a16="http://schemas.microsoft.com/office/drawing/2014/main" id="{41057D1B-EADC-4D84-8122-4CF76DD2E957}"/>
                  </a:ext>
                </a:extLst>
              </p:cNvPr>
              <p:cNvSpPr>
                <a:spLocks noChangeArrowheads="1"/>
              </p:cNvSpPr>
              <p:nvPr/>
            </p:nvSpPr>
            <p:spPr bwMode="auto">
              <a:xfrm>
                <a:off x="2608" y="1456"/>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latin typeface="+mn-ea"/>
                    <a:ea typeface="+mn-ea"/>
                  </a:rPr>
                  <a:t>+U</a:t>
                </a:r>
                <a:r>
                  <a:rPr lang="en-US" altLang="zh-CN" baseline="-25000">
                    <a:latin typeface="+mn-ea"/>
                    <a:ea typeface="+mn-ea"/>
                  </a:rPr>
                  <a:t>CC</a:t>
                </a:r>
                <a:endParaRPr lang="en-US" altLang="zh-CN">
                  <a:latin typeface="+mn-ea"/>
                  <a:ea typeface="+mn-ea"/>
                </a:endParaRPr>
              </a:p>
            </p:txBody>
          </p:sp>
          <p:sp>
            <p:nvSpPr>
              <p:cNvPr id="43" name="Rectangle 70">
                <a:extLst>
                  <a:ext uri="{FF2B5EF4-FFF2-40B4-BE49-F238E27FC236}">
                    <a16:creationId xmlns:a16="http://schemas.microsoft.com/office/drawing/2014/main" id="{0FE91DDE-DD4E-417B-96FB-40811D7F0A59}"/>
                  </a:ext>
                </a:extLst>
              </p:cNvPr>
              <p:cNvSpPr>
                <a:spLocks noChangeArrowheads="1"/>
              </p:cNvSpPr>
              <p:nvPr/>
            </p:nvSpPr>
            <p:spPr bwMode="auto">
              <a:xfrm>
                <a:off x="2624" y="3280"/>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spcBef>
                    <a:spcPct val="50000"/>
                  </a:spcBef>
                </a:pPr>
                <a:r>
                  <a:rPr lang="en-US" altLang="zh-CN">
                    <a:latin typeface="+mn-ea"/>
                    <a:ea typeface="+mn-ea"/>
                  </a:rPr>
                  <a:t>–U</a:t>
                </a:r>
                <a:r>
                  <a:rPr lang="en-US" altLang="zh-CN" baseline="-25000">
                    <a:latin typeface="+mn-ea"/>
                    <a:ea typeface="+mn-ea"/>
                  </a:rPr>
                  <a:t>EE</a:t>
                </a:r>
                <a:endParaRPr lang="en-US" altLang="zh-CN">
                  <a:latin typeface="+mn-ea"/>
                  <a:ea typeface="+mn-ea"/>
                </a:endParaRPr>
              </a:p>
            </p:txBody>
          </p:sp>
        </p:grpSp>
        <p:sp>
          <p:nvSpPr>
            <p:cNvPr id="15" name="Line 3">
              <a:extLst>
                <a:ext uri="{FF2B5EF4-FFF2-40B4-BE49-F238E27FC236}">
                  <a16:creationId xmlns:a16="http://schemas.microsoft.com/office/drawing/2014/main" id="{3045B894-702D-4A4E-B69A-A7660C1D42B5}"/>
                </a:ext>
              </a:extLst>
            </p:cNvPr>
            <p:cNvSpPr>
              <a:spLocks noChangeShapeType="1"/>
            </p:cNvSpPr>
            <p:nvPr/>
          </p:nvSpPr>
          <p:spPr bwMode="auto">
            <a:xfrm>
              <a:off x="2580" y="176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6" name="Text Box 9">
              <a:extLst>
                <a:ext uri="{FF2B5EF4-FFF2-40B4-BE49-F238E27FC236}">
                  <a16:creationId xmlns:a16="http://schemas.microsoft.com/office/drawing/2014/main" id="{96C4B5E6-07D6-409D-AED5-DCFAE2D224D6}"/>
                </a:ext>
              </a:extLst>
            </p:cNvPr>
            <p:cNvSpPr txBox="1">
              <a:spLocks noChangeArrowheads="1"/>
            </p:cNvSpPr>
            <p:nvPr/>
          </p:nvSpPr>
          <p:spPr bwMode="auto">
            <a:xfrm>
              <a:off x="3516" y="2338"/>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latin typeface="+mn-ea"/>
                  <a:ea typeface="+mn-ea"/>
                </a:rPr>
                <a:t>u</a:t>
              </a:r>
              <a:r>
                <a:rPr lang="en-US" altLang="zh-CN" baseline="-25000">
                  <a:latin typeface="+mn-ea"/>
                  <a:ea typeface="+mn-ea"/>
                </a:rPr>
                <a:t>o</a:t>
              </a:r>
              <a:endParaRPr lang="en-US" altLang="zh-CN">
                <a:latin typeface="+mn-ea"/>
                <a:ea typeface="+mn-ea"/>
              </a:endParaRPr>
            </a:p>
          </p:txBody>
        </p:sp>
        <p:sp>
          <p:nvSpPr>
            <p:cNvPr id="17" name="Text Box 10">
              <a:extLst>
                <a:ext uri="{FF2B5EF4-FFF2-40B4-BE49-F238E27FC236}">
                  <a16:creationId xmlns:a16="http://schemas.microsoft.com/office/drawing/2014/main" id="{19CEB0C5-EB57-40DE-85B9-AD342492B3C5}"/>
                </a:ext>
              </a:extLst>
            </p:cNvPr>
            <p:cNvSpPr txBox="1">
              <a:spLocks noChangeArrowheads="1"/>
            </p:cNvSpPr>
            <p:nvPr/>
          </p:nvSpPr>
          <p:spPr bwMode="auto">
            <a:xfrm>
              <a:off x="2018" y="216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endParaRPr lang="zh-CN" altLang="zh-CN">
                <a:solidFill>
                  <a:schemeClr val="bg2"/>
                </a:solidFill>
                <a:latin typeface="+mn-ea"/>
                <a:ea typeface="+mn-ea"/>
              </a:endParaRPr>
            </a:p>
          </p:txBody>
        </p:sp>
        <p:sp>
          <p:nvSpPr>
            <p:cNvPr id="18" name="Line 12">
              <a:extLst>
                <a:ext uri="{FF2B5EF4-FFF2-40B4-BE49-F238E27FC236}">
                  <a16:creationId xmlns:a16="http://schemas.microsoft.com/office/drawing/2014/main" id="{72D3E023-EF8F-4250-A94E-0C6E35426386}"/>
                </a:ext>
              </a:extLst>
            </p:cNvPr>
            <p:cNvSpPr>
              <a:spLocks noChangeShapeType="1"/>
            </p:cNvSpPr>
            <p:nvPr/>
          </p:nvSpPr>
          <p:spPr bwMode="auto">
            <a:xfrm>
              <a:off x="1992" y="2500"/>
              <a:ext cx="481"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9" name="Line 13">
              <a:extLst>
                <a:ext uri="{FF2B5EF4-FFF2-40B4-BE49-F238E27FC236}">
                  <a16:creationId xmlns:a16="http://schemas.microsoft.com/office/drawing/2014/main" id="{D18DDBF6-B9C5-4DA2-8638-CBAE62E8B483}"/>
                </a:ext>
              </a:extLst>
            </p:cNvPr>
            <p:cNvSpPr>
              <a:spLocks noChangeShapeType="1"/>
            </p:cNvSpPr>
            <p:nvPr/>
          </p:nvSpPr>
          <p:spPr bwMode="auto">
            <a:xfrm>
              <a:off x="1993" y="2860"/>
              <a:ext cx="480"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0" name="Line 14">
              <a:extLst>
                <a:ext uri="{FF2B5EF4-FFF2-40B4-BE49-F238E27FC236}">
                  <a16:creationId xmlns:a16="http://schemas.microsoft.com/office/drawing/2014/main" id="{6E04F3A7-00F4-44D9-8E7C-7CBC6F9D6130}"/>
                </a:ext>
              </a:extLst>
            </p:cNvPr>
            <p:cNvSpPr>
              <a:spLocks noChangeShapeType="1"/>
            </p:cNvSpPr>
            <p:nvPr/>
          </p:nvSpPr>
          <p:spPr bwMode="auto">
            <a:xfrm>
              <a:off x="3193" y="2668"/>
              <a:ext cx="456" cy="0"/>
            </a:xfrm>
            <a:prstGeom prst="line">
              <a:avLst/>
            </a:prstGeom>
            <a:noFill/>
            <a:ln w="3810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1" name="Oval 15">
              <a:extLst>
                <a:ext uri="{FF2B5EF4-FFF2-40B4-BE49-F238E27FC236}">
                  <a16:creationId xmlns:a16="http://schemas.microsoft.com/office/drawing/2014/main" id="{D55B26E9-2F96-4B2B-B824-6B5C6F018C33}"/>
                </a:ext>
              </a:extLst>
            </p:cNvPr>
            <p:cNvSpPr>
              <a:spLocks noChangeArrowheads="1"/>
            </p:cNvSpPr>
            <p:nvPr/>
          </p:nvSpPr>
          <p:spPr bwMode="auto">
            <a:xfrm>
              <a:off x="1920" y="2460"/>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22" name="Oval 16">
              <a:extLst>
                <a:ext uri="{FF2B5EF4-FFF2-40B4-BE49-F238E27FC236}">
                  <a16:creationId xmlns:a16="http://schemas.microsoft.com/office/drawing/2014/main" id="{07BDA239-8877-49BB-86F2-1532F287C072}"/>
                </a:ext>
              </a:extLst>
            </p:cNvPr>
            <p:cNvSpPr>
              <a:spLocks noChangeArrowheads="1"/>
            </p:cNvSpPr>
            <p:nvPr/>
          </p:nvSpPr>
          <p:spPr bwMode="auto">
            <a:xfrm>
              <a:off x="1920" y="281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23" name="Oval 17">
              <a:extLst>
                <a:ext uri="{FF2B5EF4-FFF2-40B4-BE49-F238E27FC236}">
                  <a16:creationId xmlns:a16="http://schemas.microsoft.com/office/drawing/2014/main" id="{176B92DC-C758-4701-AFCE-8BE01504B651}"/>
                </a:ext>
              </a:extLst>
            </p:cNvPr>
            <p:cNvSpPr>
              <a:spLocks noChangeArrowheads="1"/>
            </p:cNvSpPr>
            <p:nvPr/>
          </p:nvSpPr>
          <p:spPr bwMode="auto">
            <a:xfrm>
              <a:off x="3632" y="2632"/>
              <a:ext cx="66" cy="6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24" name="Rectangle 18">
              <a:extLst>
                <a:ext uri="{FF2B5EF4-FFF2-40B4-BE49-F238E27FC236}">
                  <a16:creationId xmlns:a16="http://schemas.microsoft.com/office/drawing/2014/main" id="{AC83015E-DD35-4FD3-AF12-F62E7778C6B7}"/>
                </a:ext>
              </a:extLst>
            </p:cNvPr>
            <p:cNvSpPr>
              <a:spLocks noChangeArrowheads="1"/>
            </p:cNvSpPr>
            <p:nvPr/>
          </p:nvSpPr>
          <p:spPr bwMode="auto">
            <a:xfrm>
              <a:off x="2461" y="2044"/>
              <a:ext cx="720" cy="984"/>
            </a:xfrm>
            <a:prstGeom prst="rect">
              <a:avLst/>
            </a:prstGeom>
            <a:solidFill>
              <a:srgbClr val="FEFFEB"/>
            </a:solidFill>
            <a:ln w="38100">
              <a:solidFill>
                <a:schemeClr val="accent2"/>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2800" b="0">
                <a:solidFill>
                  <a:schemeClr val="accent2"/>
                </a:solidFill>
                <a:latin typeface="+mn-ea"/>
                <a:ea typeface="+mn-ea"/>
              </a:endParaRPr>
            </a:p>
          </p:txBody>
        </p:sp>
        <p:sp>
          <p:nvSpPr>
            <p:cNvPr id="25" name="Text Box 19">
              <a:extLst>
                <a:ext uri="{FF2B5EF4-FFF2-40B4-BE49-F238E27FC236}">
                  <a16:creationId xmlns:a16="http://schemas.microsoft.com/office/drawing/2014/main" id="{FE0E718F-07DE-4CE9-8126-60EC5C57F618}"/>
                </a:ext>
              </a:extLst>
            </p:cNvPr>
            <p:cNvSpPr txBox="1">
              <a:spLocks noChangeArrowheads="1"/>
            </p:cNvSpPr>
            <p:nvPr/>
          </p:nvSpPr>
          <p:spPr bwMode="auto">
            <a:xfrm>
              <a:off x="2918" y="2526"/>
              <a:ext cx="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latin typeface="+mn-ea"/>
                  <a:ea typeface="+mn-ea"/>
                </a:rPr>
                <a:t>+</a:t>
              </a:r>
            </a:p>
          </p:txBody>
        </p:sp>
        <p:sp>
          <p:nvSpPr>
            <p:cNvPr id="26" name="AutoShape 20">
              <a:extLst>
                <a:ext uri="{FF2B5EF4-FFF2-40B4-BE49-F238E27FC236}">
                  <a16:creationId xmlns:a16="http://schemas.microsoft.com/office/drawing/2014/main" id="{49379393-EE13-4BBB-A69E-B7BFC6FD71AF}"/>
                </a:ext>
              </a:extLst>
            </p:cNvPr>
            <p:cNvSpPr>
              <a:spLocks noChangeArrowheads="1"/>
            </p:cNvSpPr>
            <p:nvPr/>
          </p:nvSpPr>
          <p:spPr bwMode="auto">
            <a:xfrm rot="-5400000">
              <a:off x="2622" y="2230"/>
              <a:ext cx="156" cy="120"/>
            </a:xfrm>
            <a:prstGeom prst="flowChartMerge">
              <a:avLst/>
            </a:prstGeom>
            <a:solidFill>
              <a:srgbClr val="CCFFCC"/>
            </a:solidFill>
            <a:ln w="9525">
              <a:solidFill>
                <a:srgbClr val="000000"/>
              </a:solidFill>
              <a:miter lim="800000"/>
              <a:headEnd/>
              <a:tailEnd type="none" w="med" len="lg"/>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grpSp>
          <p:nvGrpSpPr>
            <p:cNvPr id="27" name="Group 21">
              <a:extLst>
                <a:ext uri="{FF2B5EF4-FFF2-40B4-BE49-F238E27FC236}">
                  <a16:creationId xmlns:a16="http://schemas.microsoft.com/office/drawing/2014/main" id="{4E54B1F3-8289-4095-9482-69021330410C}"/>
                </a:ext>
              </a:extLst>
            </p:cNvPr>
            <p:cNvGrpSpPr>
              <a:grpSpLocks/>
            </p:cNvGrpSpPr>
            <p:nvPr/>
          </p:nvGrpSpPr>
          <p:grpSpPr bwMode="auto">
            <a:xfrm>
              <a:off x="2796" y="2236"/>
              <a:ext cx="240" cy="96"/>
              <a:chOff x="2928" y="2112"/>
              <a:chExt cx="384" cy="240"/>
            </a:xfrm>
          </p:grpSpPr>
          <p:sp>
            <p:nvSpPr>
              <p:cNvPr id="38" name="Oval 22">
                <a:extLst>
                  <a:ext uri="{FF2B5EF4-FFF2-40B4-BE49-F238E27FC236}">
                    <a16:creationId xmlns:a16="http://schemas.microsoft.com/office/drawing/2014/main" id="{22FFBD4E-0B05-48F2-AF99-A925BF9AFA1D}"/>
                  </a:ext>
                </a:extLst>
              </p:cNvPr>
              <p:cNvSpPr>
                <a:spLocks noChangeArrowheads="1"/>
              </p:cNvSpPr>
              <p:nvPr/>
            </p:nvSpPr>
            <p:spPr bwMode="auto">
              <a:xfrm>
                <a:off x="2928"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endParaRPr lang="zh-CN" altLang="zh-CN">
                  <a:latin typeface="+mn-ea"/>
                  <a:ea typeface="+mn-ea"/>
                </a:endParaRPr>
              </a:p>
            </p:txBody>
          </p:sp>
          <p:sp>
            <p:nvSpPr>
              <p:cNvPr id="39" name="Oval 23">
                <a:extLst>
                  <a:ext uri="{FF2B5EF4-FFF2-40B4-BE49-F238E27FC236}">
                    <a16:creationId xmlns:a16="http://schemas.microsoft.com/office/drawing/2014/main" id="{71E94790-2AE3-4455-B9D6-F2303D6F98AF}"/>
                  </a:ext>
                </a:extLst>
              </p:cNvPr>
              <p:cNvSpPr>
                <a:spLocks noChangeArrowheads="1"/>
              </p:cNvSpPr>
              <p:nvPr/>
            </p:nvSpPr>
            <p:spPr bwMode="auto">
              <a:xfrm>
                <a:off x="3120" y="2112"/>
                <a:ext cx="192" cy="240"/>
              </a:xfrm>
              <a:prstGeom prst="ellipse">
                <a:avLst/>
              </a:prstGeom>
              <a:solidFill>
                <a:srgbClr val="CCFFCC"/>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grpSp>
        <p:sp>
          <p:nvSpPr>
            <p:cNvPr id="28" name="Text Box 24">
              <a:extLst>
                <a:ext uri="{FF2B5EF4-FFF2-40B4-BE49-F238E27FC236}">
                  <a16:creationId xmlns:a16="http://schemas.microsoft.com/office/drawing/2014/main" id="{40CE9567-1FB4-4B0C-9231-7227A6602CD5}"/>
                </a:ext>
              </a:extLst>
            </p:cNvPr>
            <p:cNvSpPr txBox="1">
              <a:spLocks noChangeArrowheads="1"/>
            </p:cNvSpPr>
            <p:nvPr/>
          </p:nvSpPr>
          <p:spPr bwMode="auto">
            <a:xfrm>
              <a:off x="2498" y="2334"/>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latin typeface="+mn-ea"/>
                  <a:ea typeface="+mn-ea"/>
                </a:rPr>
                <a:t>–</a:t>
              </a:r>
            </a:p>
          </p:txBody>
        </p:sp>
        <p:sp>
          <p:nvSpPr>
            <p:cNvPr id="29" name="Text Box 25">
              <a:extLst>
                <a:ext uri="{FF2B5EF4-FFF2-40B4-BE49-F238E27FC236}">
                  <a16:creationId xmlns:a16="http://schemas.microsoft.com/office/drawing/2014/main" id="{E522F4EA-2A9B-4A51-9F6F-A864FED0B094}"/>
                </a:ext>
              </a:extLst>
            </p:cNvPr>
            <p:cNvSpPr txBox="1">
              <a:spLocks noChangeArrowheads="1"/>
            </p:cNvSpPr>
            <p:nvPr/>
          </p:nvSpPr>
          <p:spPr bwMode="auto">
            <a:xfrm>
              <a:off x="2498" y="2718"/>
              <a:ext cx="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solidFill>
                    <a:schemeClr val="bg2"/>
                  </a:solidFill>
                  <a:latin typeface="+mn-ea"/>
                  <a:ea typeface="+mn-ea"/>
                </a:rPr>
                <a:t>+</a:t>
              </a:r>
            </a:p>
          </p:txBody>
        </p:sp>
        <p:sp>
          <p:nvSpPr>
            <p:cNvPr id="30" name="Text Box 26">
              <a:extLst>
                <a:ext uri="{FF2B5EF4-FFF2-40B4-BE49-F238E27FC236}">
                  <a16:creationId xmlns:a16="http://schemas.microsoft.com/office/drawing/2014/main" id="{0042C10B-36DA-4DFE-84AA-F33636009456}"/>
                </a:ext>
              </a:extLst>
            </p:cNvPr>
            <p:cNvSpPr txBox="1">
              <a:spLocks noChangeArrowheads="1"/>
            </p:cNvSpPr>
            <p:nvPr/>
          </p:nvSpPr>
          <p:spPr bwMode="auto">
            <a:xfrm>
              <a:off x="1820" y="2170"/>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u</a:t>
              </a:r>
              <a:r>
                <a:rPr lang="en-US" altLang="zh-CN" sz="2800" baseline="-25000">
                  <a:latin typeface="+mn-ea"/>
                  <a:ea typeface="+mn-ea"/>
                </a:rPr>
                <a:t>–</a:t>
              </a:r>
              <a:endParaRPr lang="en-US" altLang="zh-CN" sz="2800">
                <a:latin typeface="+mn-ea"/>
                <a:ea typeface="+mn-ea"/>
              </a:endParaRPr>
            </a:p>
          </p:txBody>
        </p:sp>
        <p:sp>
          <p:nvSpPr>
            <p:cNvPr id="31" name="Text Box 27">
              <a:extLst>
                <a:ext uri="{FF2B5EF4-FFF2-40B4-BE49-F238E27FC236}">
                  <a16:creationId xmlns:a16="http://schemas.microsoft.com/office/drawing/2014/main" id="{FF071181-5A6E-4607-B05C-4A0DDCD391E6}"/>
                </a:ext>
              </a:extLst>
            </p:cNvPr>
            <p:cNvSpPr txBox="1">
              <a:spLocks noChangeArrowheads="1"/>
            </p:cNvSpPr>
            <p:nvPr/>
          </p:nvSpPr>
          <p:spPr bwMode="auto">
            <a:xfrm>
              <a:off x="1812" y="2802"/>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u</a:t>
              </a:r>
              <a:r>
                <a:rPr lang="en-US" altLang="zh-CN" sz="2800" baseline="-25000">
                  <a:latin typeface="+mn-ea"/>
                  <a:ea typeface="+mn-ea"/>
                </a:rPr>
                <a:t> +</a:t>
              </a:r>
            </a:p>
          </p:txBody>
        </p:sp>
        <p:sp>
          <p:nvSpPr>
            <p:cNvPr id="32" name="Rectangle 37">
              <a:extLst>
                <a:ext uri="{FF2B5EF4-FFF2-40B4-BE49-F238E27FC236}">
                  <a16:creationId xmlns:a16="http://schemas.microsoft.com/office/drawing/2014/main" id="{E002735B-6720-42D0-8033-3DAB58802714}"/>
                </a:ext>
              </a:extLst>
            </p:cNvPr>
            <p:cNvSpPr>
              <a:spLocks noChangeArrowheads="1"/>
            </p:cNvSpPr>
            <p:nvPr/>
          </p:nvSpPr>
          <p:spPr bwMode="auto">
            <a:xfrm>
              <a:off x="2461" y="2044"/>
              <a:ext cx="720" cy="984"/>
            </a:xfrm>
            <a:prstGeom prst="rect">
              <a:avLst/>
            </a:prstGeom>
            <a:solidFill>
              <a:srgbClr val="FEFFEB"/>
            </a:solidFill>
            <a:ln w="381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90000"/>
                </a:lnSpc>
                <a:spcBef>
                  <a:spcPct val="50000"/>
                </a:spcBef>
              </a:pPr>
              <a:endParaRPr lang="zh-CN" altLang="zh-CN" sz="3200" b="0">
                <a:solidFill>
                  <a:schemeClr val="accent2"/>
                </a:solidFill>
                <a:latin typeface="+mn-ea"/>
                <a:ea typeface="+mn-ea"/>
              </a:endParaRPr>
            </a:p>
          </p:txBody>
        </p:sp>
        <p:sp>
          <p:nvSpPr>
            <p:cNvPr id="33" name="Text Box 38">
              <a:extLst>
                <a:ext uri="{FF2B5EF4-FFF2-40B4-BE49-F238E27FC236}">
                  <a16:creationId xmlns:a16="http://schemas.microsoft.com/office/drawing/2014/main" id="{EC723F76-440D-4F52-9F0A-531EEB2341C8}"/>
                </a:ext>
              </a:extLst>
            </p:cNvPr>
            <p:cNvSpPr txBox="1">
              <a:spLocks noChangeArrowheads="1"/>
            </p:cNvSpPr>
            <p:nvPr/>
          </p:nvSpPr>
          <p:spPr bwMode="auto">
            <a:xfrm>
              <a:off x="2918" y="2494"/>
              <a:ext cx="2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34" name="AutoShape 39">
              <a:extLst>
                <a:ext uri="{FF2B5EF4-FFF2-40B4-BE49-F238E27FC236}">
                  <a16:creationId xmlns:a16="http://schemas.microsoft.com/office/drawing/2014/main" id="{31E1867B-CC71-4058-B819-530B65113454}"/>
                </a:ext>
              </a:extLst>
            </p:cNvPr>
            <p:cNvSpPr>
              <a:spLocks noChangeArrowheads="1"/>
            </p:cNvSpPr>
            <p:nvPr/>
          </p:nvSpPr>
          <p:spPr bwMode="auto">
            <a:xfrm rot="-5400000">
              <a:off x="2598" y="2214"/>
              <a:ext cx="156" cy="120"/>
            </a:xfrm>
            <a:prstGeom prst="flowChartMerge">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35" name="Text Box 40">
              <a:extLst>
                <a:ext uri="{FF2B5EF4-FFF2-40B4-BE49-F238E27FC236}">
                  <a16:creationId xmlns:a16="http://schemas.microsoft.com/office/drawing/2014/main" id="{38FBE063-6361-49AF-864A-D0091F7A0AAE}"/>
                </a:ext>
              </a:extLst>
            </p:cNvPr>
            <p:cNvSpPr txBox="1">
              <a:spLocks noChangeArrowheads="1"/>
            </p:cNvSpPr>
            <p:nvPr/>
          </p:nvSpPr>
          <p:spPr bwMode="auto">
            <a:xfrm>
              <a:off x="2498" y="2302"/>
              <a:ext cx="2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36" name="Text Box 41">
              <a:extLst>
                <a:ext uri="{FF2B5EF4-FFF2-40B4-BE49-F238E27FC236}">
                  <a16:creationId xmlns:a16="http://schemas.microsoft.com/office/drawing/2014/main" id="{CF2B695D-DBF5-41F2-9532-D72FEB821702}"/>
                </a:ext>
              </a:extLst>
            </p:cNvPr>
            <p:cNvSpPr txBox="1">
              <a:spLocks noChangeArrowheads="1"/>
            </p:cNvSpPr>
            <p:nvPr/>
          </p:nvSpPr>
          <p:spPr bwMode="auto">
            <a:xfrm>
              <a:off x="2498" y="2686"/>
              <a:ext cx="2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latin typeface="+mn-ea"/>
                  <a:ea typeface="+mn-ea"/>
                </a:rPr>
                <a:t>+</a:t>
              </a:r>
            </a:p>
          </p:txBody>
        </p:sp>
        <p:sp>
          <p:nvSpPr>
            <p:cNvPr id="37" name="Text Box 42">
              <a:extLst>
                <a:ext uri="{FF2B5EF4-FFF2-40B4-BE49-F238E27FC236}">
                  <a16:creationId xmlns:a16="http://schemas.microsoft.com/office/drawing/2014/main" id="{396D8561-BD1A-4255-9685-E9D82570A2F8}"/>
                </a:ext>
              </a:extLst>
            </p:cNvPr>
            <p:cNvSpPr txBox="1">
              <a:spLocks noChangeArrowheads="1"/>
            </p:cNvSpPr>
            <p:nvPr/>
          </p:nvSpPr>
          <p:spPr bwMode="auto">
            <a:xfrm>
              <a:off x="2770" y="2062"/>
              <a:ext cx="43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latin typeface="+mn-ea"/>
                  <a:ea typeface="+mn-ea"/>
                </a:rPr>
                <a:t>A</a:t>
              </a:r>
              <a:r>
                <a:rPr lang="en-US" altLang="zh-CN" sz="2800" baseline="-25000">
                  <a:latin typeface="+mn-ea"/>
                  <a:ea typeface="+mn-ea"/>
                </a:rPr>
                <a:t>uo</a:t>
              </a:r>
              <a:endParaRPr lang="en-US" altLang="zh-CN" sz="2800">
                <a:latin typeface="+mn-ea"/>
                <a:ea typeface="+mn-ea"/>
              </a:endParaRPr>
            </a:p>
          </p:txBody>
        </p:sp>
      </p:grpSp>
      <p:sp>
        <p:nvSpPr>
          <p:cNvPr id="44" name="AutoShape 32" descr="50%">
            <a:extLst>
              <a:ext uri="{FF2B5EF4-FFF2-40B4-BE49-F238E27FC236}">
                <a16:creationId xmlns:a16="http://schemas.microsoft.com/office/drawing/2014/main" id="{6644EEA6-1964-4C24-A0A2-ECDFC5418A7F}"/>
              </a:ext>
            </a:extLst>
          </p:cNvPr>
          <p:cNvSpPr>
            <a:spLocks noChangeArrowheads="1"/>
          </p:cNvSpPr>
          <p:nvPr/>
        </p:nvSpPr>
        <p:spPr bwMode="auto">
          <a:xfrm>
            <a:off x="2857500" y="1904811"/>
            <a:ext cx="1282700" cy="749300"/>
          </a:xfrm>
          <a:prstGeom prst="wedgeRoundRectCallout">
            <a:avLst>
              <a:gd name="adj1" fmla="val 53713"/>
              <a:gd name="adj2" fmla="val 191523"/>
              <a:gd name="adj3" fmla="val 16667"/>
            </a:avLst>
          </a:prstGeom>
          <a:pattFill prst="pct50">
            <a:fgClr>
              <a:srgbClr val="99CC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ct val="80000"/>
              </a:lnSpc>
            </a:pPr>
            <a:r>
              <a:rPr lang="zh-CN" altLang="en-US">
                <a:solidFill>
                  <a:srgbClr val="FF3300"/>
                </a:solidFill>
                <a:latin typeface="+mn-ea"/>
                <a:ea typeface="+mn-ea"/>
              </a:rPr>
              <a:t>信号传</a:t>
            </a:r>
            <a:endParaRPr lang="zh-CN" altLang="en-US">
              <a:latin typeface="+mn-ea"/>
              <a:ea typeface="+mn-ea"/>
            </a:endParaRPr>
          </a:p>
          <a:p>
            <a:pPr algn="ctr" eaLnBrk="1" hangingPunct="1">
              <a:lnSpc>
                <a:spcPct val="80000"/>
              </a:lnSpc>
            </a:pPr>
            <a:r>
              <a:rPr lang="zh-CN" altLang="en-US">
                <a:solidFill>
                  <a:srgbClr val="FF3300"/>
                </a:solidFill>
                <a:latin typeface="+mn-ea"/>
                <a:ea typeface="+mn-ea"/>
              </a:rPr>
              <a:t>输方向</a:t>
            </a:r>
          </a:p>
        </p:txBody>
      </p:sp>
      <p:sp>
        <p:nvSpPr>
          <p:cNvPr id="45" name="AutoShape 48" descr="小棋盘">
            <a:extLst>
              <a:ext uri="{FF2B5EF4-FFF2-40B4-BE49-F238E27FC236}">
                <a16:creationId xmlns:a16="http://schemas.microsoft.com/office/drawing/2014/main" id="{6D6511EB-B116-41FD-B34B-868D2B2277B8}"/>
              </a:ext>
            </a:extLst>
          </p:cNvPr>
          <p:cNvSpPr>
            <a:spLocks noChangeArrowheads="1"/>
          </p:cNvSpPr>
          <p:nvPr/>
        </p:nvSpPr>
        <p:spPr bwMode="auto">
          <a:xfrm>
            <a:off x="5359400" y="4863911"/>
            <a:ext cx="1295400" cy="533400"/>
          </a:xfrm>
          <a:prstGeom prst="wedgeRoundRectCallout">
            <a:avLst>
              <a:gd name="adj1" fmla="val -73162"/>
              <a:gd name="adj2" fmla="val -115181"/>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a:solidFill>
                  <a:srgbClr val="FF0000"/>
                </a:solidFill>
                <a:latin typeface="+mn-ea"/>
                <a:ea typeface="+mn-ea"/>
              </a:rPr>
              <a:t>输出端</a:t>
            </a:r>
          </a:p>
        </p:txBody>
      </p:sp>
      <p:sp>
        <p:nvSpPr>
          <p:cNvPr id="46" name="AutoShape 49" descr="70%">
            <a:extLst>
              <a:ext uri="{FF2B5EF4-FFF2-40B4-BE49-F238E27FC236}">
                <a16:creationId xmlns:a16="http://schemas.microsoft.com/office/drawing/2014/main" id="{521CDE25-3B70-40B4-B3A6-0B8333747C41}"/>
              </a:ext>
            </a:extLst>
          </p:cNvPr>
          <p:cNvSpPr>
            <a:spLocks noChangeArrowheads="1"/>
          </p:cNvSpPr>
          <p:nvPr/>
        </p:nvSpPr>
        <p:spPr bwMode="auto">
          <a:xfrm>
            <a:off x="5054600" y="2042924"/>
            <a:ext cx="2076450" cy="915987"/>
          </a:xfrm>
          <a:prstGeom prst="wedgeRoundRectCallout">
            <a:avLst>
              <a:gd name="adj1" fmla="val -62384"/>
              <a:gd name="adj2" fmla="val 138560"/>
              <a:gd name="adj3" fmla="val 16667"/>
            </a:avLst>
          </a:prstGeom>
          <a:pattFill prst="pct70">
            <a:fgClr>
              <a:srgbClr val="CCFF66"/>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a:solidFill>
                  <a:schemeClr val="accent2"/>
                </a:solidFill>
                <a:latin typeface="+mn-ea"/>
                <a:ea typeface="+mn-ea"/>
              </a:rPr>
              <a:t>实际运放开环</a:t>
            </a:r>
          </a:p>
          <a:p>
            <a:pPr algn="ctr" eaLnBrk="1" hangingPunct="1"/>
            <a:r>
              <a:rPr lang="zh-CN" altLang="en-US">
                <a:solidFill>
                  <a:schemeClr val="accent2"/>
                </a:solidFill>
                <a:latin typeface="+mn-ea"/>
                <a:ea typeface="+mn-ea"/>
              </a:rPr>
              <a:t>电压放大倍数</a:t>
            </a:r>
          </a:p>
        </p:txBody>
      </p:sp>
      <p:sp>
        <p:nvSpPr>
          <p:cNvPr id="47" name="Line 64">
            <a:extLst>
              <a:ext uri="{FF2B5EF4-FFF2-40B4-BE49-F238E27FC236}">
                <a16:creationId xmlns:a16="http://schemas.microsoft.com/office/drawing/2014/main" id="{9C4719AB-4CEB-41FE-B5D0-EDC2F6CE4E0D}"/>
              </a:ext>
            </a:extLst>
          </p:cNvPr>
          <p:cNvSpPr>
            <a:spLocks noChangeShapeType="1"/>
          </p:cNvSpPr>
          <p:nvPr/>
        </p:nvSpPr>
        <p:spPr bwMode="auto">
          <a:xfrm>
            <a:off x="7059613" y="4011424"/>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8" name="Text Box 111">
            <a:extLst>
              <a:ext uri="{FF2B5EF4-FFF2-40B4-BE49-F238E27FC236}">
                <a16:creationId xmlns:a16="http://schemas.microsoft.com/office/drawing/2014/main" id="{2ED7133E-8A74-46D5-86A0-1C5ED19F609B}"/>
              </a:ext>
            </a:extLst>
          </p:cNvPr>
          <p:cNvSpPr txBox="1">
            <a:spLocks noChangeArrowheads="1"/>
          </p:cNvSpPr>
          <p:nvPr/>
        </p:nvSpPr>
        <p:spPr bwMode="auto">
          <a:xfrm>
            <a:off x="4292600" y="5867211"/>
            <a:ext cx="603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latin typeface="+mn-ea"/>
                <a:ea typeface="+mn-ea"/>
              </a:rPr>
              <a:t>(a)</a:t>
            </a:r>
          </a:p>
        </p:txBody>
      </p:sp>
      <p:sp>
        <p:nvSpPr>
          <p:cNvPr id="49" name="Text Box 112">
            <a:extLst>
              <a:ext uri="{FF2B5EF4-FFF2-40B4-BE49-F238E27FC236}">
                <a16:creationId xmlns:a16="http://schemas.microsoft.com/office/drawing/2014/main" id="{FD5F80F6-53CF-4E02-B52E-D8B692E4E667}"/>
              </a:ext>
            </a:extLst>
          </p:cNvPr>
          <p:cNvSpPr txBox="1">
            <a:spLocks noChangeArrowheads="1"/>
          </p:cNvSpPr>
          <p:nvPr/>
        </p:nvSpPr>
        <p:spPr bwMode="auto">
          <a:xfrm>
            <a:off x="8458200" y="5803711"/>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latin typeface="+mn-ea"/>
                <a:ea typeface="+mn-ea"/>
              </a:rPr>
              <a:t>(b)</a:t>
            </a:r>
          </a:p>
        </p:txBody>
      </p:sp>
      <p:grpSp>
        <p:nvGrpSpPr>
          <p:cNvPr id="50" name="Group 132">
            <a:extLst>
              <a:ext uri="{FF2B5EF4-FFF2-40B4-BE49-F238E27FC236}">
                <a16:creationId xmlns:a16="http://schemas.microsoft.com/office/drawing/2014/main" id="{C7DA1286-8F07-4AB3-898A-AD7D4038D223}"/>
              </a:ext>
            </a:extLst>
          </p:cNvPr>
          <p:cNvGrpSpPr>
            <a:grpSpLocks/>
          </p:cNvGrpSpPr>
          <p:nvPr/>
        </p:nvGrpSpPr>
        <p:grpSpPr bwMode="auto">
          <a:xfrm>
            <a:off x="7391400" y="3289111"/>
            <a:ext cx="3083220" cy="2387417"/>
            <a:chOff x="480" y="1247"/>
            <a:chExt cx="2059" cy="1564"/>
          </a:xfrm>
        </p:grpSpPr>
        <p:sp>
          <p:nvSpPr>
            <p:cNvPr id="51" name="Rectangle 116">
              <a:extLst>
                <a:ext uri="{FF2B5EF4-FFF2-40B4-BE49-F238E27FC236}">
                  <a16:creationId xmlns:a16="http://schemas.microsoft.com/office/drawing/2014/main" id="{6FEFEA09-ABFB-4A52-BDDF-8417DA9F396A}"/>
                </a:ext>
              </a:extLst>
            </p:cNvPr>
            <p:cNvSpPr>
              <a:spLocks noChangeArrowheads="1"/>
            </p:cNvSpPr>
            <p:nvPr/>
          </p:nvSpPr>
          <p:spPr bwMode="auto">
            <a:xfrm>
              <a:off x="482" y="1666"/>
              <a:ext cx="1704" cy="756"/>
            </a:xfrm>
            <a:prstGeom prst="rect">
              <a:avLst/>
            </a:prstGeom>
            <a:noFill/>
            <a:ln w="38100">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52" name="Text Box 117">
              <a:extLst>
                <a:ext uri="{FF2B5EF4-FFF2-40B4-BE49-F238E27FC236}">
                  <a16:creationId xmlns:a16="http://schemas.microsoft.com/office/drawing/2014/main" id="{73D7DADC-0FDD-446E-BF55-854E7611085B}"/>
                </a:ext>
              </a:extLst>
            </p:cNvPr>
            <p:cNvSpPr txBox="1">
              <a:spLocks noChangeArrowheads="1"/>
            </p:cNvSpPr>
            <p:nvPr/>
          </p:nvSpPr>
          <p:spPr bwMode="auto">
            <a:xfrm>
              <a:off x="568" y="1680"/>
              <a:ext cx="1971"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marL="457200" indent="-457200"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buFontTx/>
                <a:buAutoNum type="arabicPlain" startAt="8"/>
              </a:pPr>
              <a:r>
                <a:rPr lang="en-US" altLang="zh-CN">
                  <a:latin typeface="+mn-ea"/>
                  <a:ea typeface="+mn-ea"/>
                </a:rPr>
                <a:t>  7        6       5</a:t>
              </a:r>
            </a:p>
            <a:p>
              <a:r>
                <a:rPr lang="en-US" altLang="zh-CN">
                  <a:latin typeface="+mn-ea"/>
                  <a:ea typeface="+mn-ea"/>
                </a:rPr>
                <a:t>          F007</a:t>
              </a:r>
            </a:p>
            <a:p>
              <a:r>
                <a:rPr lang="en-US" altLang="zh-CN">
                  <a:latin typeface="+mn-ea"/>
                  <a:ea typeface="+mn-ea"/>
                </a:rPr>
                <a:t>1      2        3       4 </a:t>
              </a:r>
            </a:p>
          </p:txBody>
        </p:sp>
        <p:sp>
          <p:nvSpPr>
            <p:cNvPr id="53" name="Arc 118">
              <a:extLst>
                <a:ext uri="{FF2B5EF4-FFF2-40B4-BE49-F238E27FC236}">
                  <a16:creationId xmlns:a16="http://schemas.microsoft.com/office/drawing/2014/main" id="{5CF980C9-03B9-432C-8A85-734E8CC27317}"/>
                </a:ext>
              </a:extLst>
            </p:cNvPr>
            <p:cNvSpPr>
              <a:spLocks/>
            </p:cNvSpPr>
            <p:nvPr/>
          </p:nvSpPr>
          <p:spPr bwMode="auto">
            <a:xfrm>
              <a:off x="480" y="1931"/>
              <a:ext cx="96" cy="180"/>
            </a:xfrm>
            <a:custGeom>
              <a:avLst/>
              <a:gdLst>
                <a:gd name="T0" fmla="*/ 0 w 27243"/>
                <a:gd name="T1" fmla="*/ 0 h 43200"/>
                <a:gd name="T2" fmla="*/ 0 w 27243"/>
                <a:gd name="T3" fmla="*/ 0 h 43200"/>
                <a:gd name="T4" fmla="*/ 0 w 27243"/>
                <a:gd name="T5" fmla="*/ 0 h 43200"/>
                <a:gd name="T6" fmla="*/ 0 60000 65536"/>
                <a:gd name="T7" fmla="*/ 0 60000 65536"/>
                <a:gd name="T8" fmla="*/ 0 60000 65536"/>
                <a:gd name="T9" fmla="*/ 0 w 27243"/>
                <a:gd name="T10" fmla="*/ 0 h 43200"/>
                <a:gd name="T11" fmla="*/ 27243 w 27243"/>
                <a:gd name="T12" fmla="*/ 43200 h 43200"/>
              </a:gdLst>
              <a:ahLst/>
              <a:cxnLst>
                <a:cxn ang="T6">
                  <a:pos x="T0" y="T1"/>
                </a:cxn>
                <a:cxn ang="T7">
                  <a:pos x="T2" y="T3"/>
                </a:cxn>
                <a:cxn ang="T8">
                  <a:pos x="T4" y="T5"/>
                </a:cxn>
              </a:cxnLst>
              <a:rect l="T9" t="T10" r="T11" b="T12"/>
              <a:pathLst>
                <a:path w="27243" h="43200" fill="none" extrusionOk="0">
                  <a:moveTo>
                    <a:pt x="5642" y="0"/>
                  </a:moveTo>
                  <a:cubicBezTo>
                    <a:pt x="17572" y="0"/>
                    <a:pt x="27243" y="9670"/>
                    <a:pt x="27243" y="21600"/>
                  </a:cubicBezTo>
                  <a:cubicBezTo>
                    <a:pt x="27243" y="33529"/>
                    <a:pt x="17572" y="43200"/>
                    <a:pt x="5643" y="43200"/>
                  </a:cubicBezTo>
                  <a:cubicBezTo>
                    <a:pt x="3737" y="43200"/>
                    <a:pt x="1839" y="42947"/>
                    <a:pt x="0" y="42449"/>
                  </a:cubicBezTo>
                </a:path>
                <a:path w="27243" h="43200" stroke="0" extrusionOk="0">
                  <a:moveTo>
                    <a:pt x="5642" y="0"/>
                  </a:moveTo>
                  <a:cubicBezTo>
                    <a:pt x="17572" y="0"/>
                    <a:pt x="27243" y="9670"/>
                    <a:pt x="27243" y="21600"/>
                  </a:cubicBezTo>
                  <a:cubicBezTo>
                    <a:pt x="27243" y="33529"/>
                    <a:pt x="17572" y="43200"/>
                    <a:pt x="5643" y="43200"/>
                  </a:cubicBezTo>
                  <a:cubicBezTo>
                    <a:pt x="3737" y="43200"/>
                    <a:pt x="1839" y="42947"/>
                    <a:pt x="0" y="42449"/>
                  </a:cubicBezTo>
                  <a:lnTo>
                    <a:pt x="5643" y="21600"/>
                  </a:lnTo>
                  <a:close/>
                </a:path>
              </a:pathLst>
            </a:custGeom>
            <a:noFill/>
            <a:ln w="38100">
              <a:solidFill>
                <a:srgbClr val="0000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latin typeface="+mn-ea"/>
                <a:ea typeface="+mn-ea"/>
              </a:endParaRPr>
            </a:p>
          </p:txBody>
        </p:sp>
        <p:sp>
          <p:nvSpPr>
            <p:cNvPr id="54" name="Line 119">
              <a:extLst>
                <a:ext uri="{FF2B5EF4-FFF2-40B4-BE49-F238E27FC236}">
                  <a16:creationId xmlns:a16="http://schemas.microsoft.com/office/drawing/2014/main" id="{E697ACAE-1C79-43DF-A950-31C67DA61774}"/>
                </a:ext>
              </a:extLst>
            </p:cNvPr>
            <p:cNvSpPr>
              <a:spLocks noChangeShapeType="1"/>
            </p:cNvSpPr>
            <p:nvPr/>
          </p:nvSpPr>
          <p:spPr bwMode="auto">
            <a:xfrm>
              <a:off x="662" y="2410"/>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5" name="Line 120">
              <a:extLst>
                <a:ext uri="{FF2B5EF4-FFF2-40B4-BE49-F238E27FC236}">
                  <a16:creationId xmlns:a16="http://schemas.microsoft.com/office/drawing/2014/main" id="{079673C9-BFE6-4A29-A830-F1C4B9A6692D}"/>
                </a:ext>
              </a:extLst>
            </p:cNvPr>
            <p:cNvSpPr>
              <a:spLocks noChangeShapeType="1"/>
            </p:cNvSpPr>
            <p:nvPr/>
          </p:nvSpPr>
          <p:spPr bwMode="auto">
            <a:xfrm>
              <a:off x="1070" y="2410"/>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6" name="Line 121">
              <a:extLst>
                <a:ext uri="{FF2B5EF4-FFF2-40B4-BE49-F238E27FC236}">
                  <a16:creationId xmlns:a16="http://schemas.microsoft.com/office/drawing/2014/main" id="{15F92709-4F98-486A-943D-DFA1B2542828}"/>
                </a:ext>
              </a:extLst>
            </p:cNvPr>
            <p:cNvSpPr>
              <a:spLocks noChangeShapeType="1"/>
            </p:cNvSpPr>
            <p:nvPr/>
          </p:nvSpPr>
          <p:spPr bwMode="auto">
            <a:xfrm>
              <a:off x="1514" y="24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7" name="Line 122">
              <a:extLst>
                <a:ext uri="{FF2B5EF4-FFF2-40B4-BE49-F238E27FC236}">
                  <a16:creationId xmlns:a16="http://schemas.microsoft.com/office/drawing/2014/main" id="{873A4B7F-9EBB-405B-991A-3279254B153F}"/>
                </a:ext>
              </a:extLst>
            </p:cNvPr>
            <p:cNvSpPr>
              <a:spLocks noChangeShapeType="1"/>
            </p:cNvSpPr>
            <p:nvPr/>
          </p:nvSpPr>
          <p:spPr bwMode="auto">
            <a:xfrm>
              <a:off x="1958" y="24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8" name="Line 123">
              <a:extLst>
                <a:ext uri="{FF2B5EF4-FFF2-40B4-BE49-F238E27FC236}">
                  <a16:creationId xmlns:a16="http://schemas.microsoft.com/office/drawing/2014/main" id="{40088DCF-A491-4F54-A477-C12984A0E1A3}"/>
                </a:ext>
              </a:extLst>
            </p:cNvPr>
            <p:cNvSpPr>
              <a:spLocks noChangeShapeType="1"/>
            </p:cNvSpPr>
            <p:nvPr/>
          </p:nvSpPr>
          <p:spPr bwMode="auto">
            <a:xfrm>
              <a:off x="1958"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59" name="Line 124">
              <a:extLst>
                <a:ext uri="{FF2B5EF4-FFF2-40B4-BE49-F238E27FC236}">
                  <a16:creationId xmlns:a16="http://schemas.microsoft.com/office/drawing/2014/main" id="{C719B090-2BB5-497E-842C-DBE4CD002868}"/>
                </a:ext>
              </a:extLst>
            </p:cNvPr>
            <p:cNvSpPr>
              <a:spLocks noChangeShapeType="1"/>
            </p:cNvSpPr>
            <p:nvPr/>
          </p:nvSpPr>
          <p:spPr bwMode="auto">
            <a:xfrm>
              <a:off x="1526"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0" name="Line 125">
              <a:extLst>
                <a:ext uri="{FF2B5EF4-FFF2-40B4-BE49-F238E27FC236}">
                  <a16:creationId xmlns:a16="http://schemas.microsoft.com/office/drawing/2014/main" id="{638D61EA-A430-4AF7-A6B6-DBB4C4C54527}"/>
                </a:ext>
              </a:extLst>
            </p:cNvPr>
            <p:cNvSpPr>
              <a:spLocks noChangeShapeType="1"/>
            </p:cNvSpPr>
            <p:nvPr/>
          </p:nvSpPr>
          <p:spPr bwMode="auto">
            <a:xfrm>
              <a:off x="1082"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1" name="Line 126">
              <a:extLst>
                <a:ext uri="{FF2B5EF4-FFF2-40B4-BE49-F238E27FC236}">
                  <a16:creationId xmlns:a16="http://schemas.microsoft.com/office/drawing/2014/main" id="{1377E7A3-7322-434E-804C-9E5583A35EAE}"/>
                </a:ext>
              </a:extLst>
            </p:cNvPr>
            <p:cNvSpPr>
              <a:spLocks noChangeShapeType="1"/>
            </p:cNvSpPr>
            <p:nvPr/>
          </p:nvSpPr>
          <p:spPr bwMode="auto">
            <a:xfrm>
              <a:off x="674" y="1522"/>
              <a:ext cx="0" cy="144"/>
            </a:xfrm>
            <a:prstGeom prst="line">
              <a:avLst/>
            </a:prstGeom>
            <a:noFill/>
            <a:ln w="38100">
              <a:solidFill>
                <a:srgbClr val="0000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2" name="Text Box 127">
              <a:extLst>
                <a:ext uri="{FF2B5EF4-FFF2-40B4-BE49-F238E27FC236}">
                  <a16:creationId xmlns:a16="http://schemas.microsoft.com/office/drawing/2014/main" id="{70C81BA5-2577-4ED3-A52D-E594CDA63CA9}"/>
                </a:ext>
              </a:extLst>
            </p:cNvPr>
            <p:cNvSpPr txBox="1">
              <a:spLocks noChangeArrowheads="1"/>
            </p:cNvSpPr>
            <p:nvPr/>
          </p:nvSpPr>
          <p:spPr bwMode="auto">
            <a:xfrm>
              <a:off x="901" y="2508"/>
              <a:ext cx="34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a:t>
              </a:r>
              <a:endParaRPr lang="en-US" altLang="zh-CN">
                <a:latin typeface="+mn-ea"/>
                <a:ea typeface="+mn-ea"/>
              </a:endParaRPr>
            </a:p>
          </p:txBody>
        </p:sp>
        <p:sp>
          <p:nvSpPr>
            <p:cNvPr id="63" name="Text Box 128">
              <a:extLst>
                <a:ext uri="{FF2B5EF4-FFF2-40B4-BE49-F238E27FC236}">
                  <a16:creationId xmlns:a16="http://schemas.microsoft.com/office/drawing/2014/main" id="{5BE96F0F-DE72-403F-A424-62E3576FA240}"/>
                </a:ext>
              </a:extLst>
            </p:cNvPr>
            <p:cNvSpPr txBox="1">
              <a:spLocks noChangeArrowheads="1"/>
            </p:cNvSpPr>
            <p:nvPr/>
          </p:nvSpPr>
          <p:spPr bwMode="auto">
            <a:xfrm>
              <a:off x="1334" y="2509"/>
              <a:ext cx="38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a:t>
              </a:r>
              <a:endParaRPr lang="en-US" altLang="zh-CN">
                <a:latin typeface="+mn-ea"/>
                <a:ea typeface="+mn-ea"/>
              </a:endParaRPr>
            </a:p>
          </p:txBody>
        </p:sp>
        <p:sp>
          <p:nvSpPr>
            <p:cNvPr id="64" name="Text Box 129">
              <a:extLst>
                <a:ext uri="{FF2B5EF4-FFF2-40B4-BE49-F238E27FC236}">
                  <a16:creationId xmlns:a16="http://schemas.microsoft.com/office/drawing/2014/main" id="{D347E0A3-775E-4DD3-9685-6ACFBB51158B}"/>
                </a:ext>
              </a:extLst>
            </p:cNvPr>
            <p:cNvSpPr txBox="1">
              <a:spLocks noChangeArrowheads="1"/>
            </p:cNvSpPr>
            <p:nvPr/>
          </p:nvSpPr>
          <p:spPr bwMode="auto">
            <a:xfrm>
              <a:off x="1682" y="2508"/>
              <a:ext cx="55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CC</a:t>
              </a:r>
              <a:endParaRPr lang="en-US" altLang="zh-CN">
                <a:latin typeface="+mn-ea"/>
                <a:ea typeface="+mn-ea"/>
              </a:endParaRPr>
            </a:p>
          </p:txBody>
        </p:sp>
        <p:sp>
          <p:nvSpPr>
            <p:cNvPr id="65" name="Text Box 130">
              <a:extLst>
                <a:ext uri="{FF2B5EF4-FFF2-40B4-BE49-F238E27FC236}">
                  <a16:creationId xmlns:a16="http://schemas.microsoft.com/office/drawing/2014/main" id="{6B6E90A0-690F-48F5-8A45-F22FB43CB8B1}"/>
                </a:ext>
              </a:extLst>
            </p:cNvPr>
            <p:cNvSpPr txBox="1">
              <a:spLocks noChangeArrowheads="1"/>
            </p:cNvSpPr>
            <p:nvPr/>
          </p:nvSpPr>
          <p:spPr bwMode="auto">
            <a:xfrm>
              <a:off x="786" y="1248"/>
              <a:ext cx="619"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latin typeface="+mn-ea"/>
                  <a:ea typeface="+mn-ea"/>
                </a:rPr>
                <a:t>+U</a:t>
              </a:r>
              <a:r>
                <a:rPr lang="en-US" altLang="zh-CN" baseline="-25000">
                  <a:latin typeface="+mn-ea"/>
                  <a:ea typeface="+mn-ea"/>
                </a:rPr>
                <a:t>CC</a:t>
              </a:r>
              <a:endParaRPr lang="en-US" altLang="zh-CN">
                <a:latin typeface="+mn-ea"/>
                <a:ea typeface="+mn-ea"/>
              </a:endParaRPr>
            </a:p>
          </p:txBody>
        </p:sp>
        <p:sp>
          <p:nvSpPr>
            <p:cNvPr id="66" name="Text Box 131">
              <a:extLst>
                <a:ext uri="{FF2B5EF4-FFF2-40B4-BE49-F238E27FC236}">
                  <a16:creationId xmlns:a16="http://schemas.microsoft.com/office/drawing/2014/main" id="{869B881A-F575-4EE6-AF56-5F52E47E1358}"/>
                </a:ext>
              </a:extLst>
            </p:cNvPr>
            <p:cNvSpPr txBox="1">
              <a:spLocks noChangeArrowheads="1"/>
            </p:cNvSpPr>
            <p:nvPr/>
          </p:nvSpPr>
          <p:spPr bwMode="auto">
            <a:xfrm>
              <a:off x="1269" y="1247"/>
              <a:ext cx="53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zh-CN" altLang="en-US">
                  <a:latin typeface="+mn-ea"/>
                  <a:ea typeface="+mn-ea"/>
                </a:rPr>
                <a:t>输出</a:t>
              </a:r>
            </a:p>
          </p:txBody>
        </p:sp>
      </p:grpSp>
      <p:sp>
        <p:nvSpPr>
          <p:cNvPr id="67" name="矩形 58">
            <a:extLst>
              <a:ext uri="{FF2B5EF4-FFF2-40B4-BE49-F238E27FC236}">
                <a16:creationId xmlns:a16="http://schemas.microsoft.com/office/drawing/2014/main" id="{EE29D91A-7722-4CB8-8996-28562E1DD807}"/>
              </a:ext>
            </a:extLst>
          </p:cNvPr>
          <p:cNvSpPr>
            <a:spLocks noChangeArrowheads="1"/>
          </p:cNvSpPr>
          <p:nvPr/>
        </p:nvSpPr>
        <p:spPr bwMode="auto">
          <a:xfrm>
            <a:off x="2362200" y="838011"/>
            <a:ext cx="603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0000"/>
                </a:solidFill>
                <a:latin typeface="+mn-ea"/>
                <a:ea typeface="+mn-ea"/>
              </a:rPr>
              <a:t>集成运放的电路符号及典型芯片的引脚排列</a:t>
            </a:r>
          </a:p>
        </p:txBody>
      </p:sp>
    </p:spTree>
    <p:custDataLst>
      <p:tags r:id="rId1"/>
    </p:custDataLst>
    <p:extLst>
      <p:ext uri="{BB962C8B-B14F-4D97-AF65-F5344CB8AC3E}">
        <p14:creationId xmlns:p14="http://schemas.microsoft.com/office/powerpoint/2010/main" val="4170581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up)">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2" grpId="0" animBg="1" autoUpdateAnimBg="0"/>
      <p:bldP spid="44" grpId="0" animBg="1" autoUpdateAnimBg="0"/>
      <p:bldP spid="45" grpId="0" animBg="1" autoUpdateAnimBg="0"/>
      <p:bldP spid="46" grpId="0" animBg="1" autoUpdateAnimBg="0"/>
      <p:bldP spid="48" grpId="0" autoUpdateAnimBg="0"/>
      <p:bldP spid="49"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1" name="矩形 10">
            <a:extLst>
              <a:ext uri="{FF2B5EF4-FFF2-40B4-BE49-F238E27FC236}">
                <a16:creationId xmlns:a16="http://schemas.microsoft.com/office/drawing/2014/main" id="{9ED044D2-6A9B-47AB-9D7B-F98B111CC067}"/>
              </a:ext>
            </a:extLst>
          </p:cNvPr>
          <p:cNvSpPr/>
          <p:nvPr/>
        </p:nvSpPr>
        <p:spPr>
          <a:xfrm>
            <a:off x="1619250" y="838011"/>
            <a:ext cx="3416320" cy="646331"/>
          </a:xfrm>
          <a:prstGeom prst="rect">
            <a:avLst/>
          </a:prstGeom>
        </p:spPr>
        <p:txBody>
          <a:bodyPr wrap="none">
            <a:spAutoFit/>
          </a:bodyPr>
          <a:lstStyle/>
          <a:p>
            <a:pPr>
              <a:defRPr/>
            </a:pPr>
            <a:r>
              <a:rPr lang="zh-CN" altLang="en-US" sz="3600" b="1" dirty="0">
                <a:solidFill>
                  <a:srgbClr val="FF0000"/>
                </a:solidFill>
                <a:latin typeface="+mn-ea"/>
              </a:rPr>
              <a:t>反馈概念的建立</a:t>
            </a: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485788"/>
            <a:ext cx="87439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将放大电路的输出量（电压或电流），通过一定的电路</a:t>
            </a:r>
            <a:r>
              <a:rPr lang="en-US" altLang="zh-CN" sz="2800" dirty="0">
                <a:latin typeface="+mn-ea"/>
                <a:ea typeface="+mn-ea"/>
              </a:rPr>
              <a:t>(</a:t>
            </a:r>
            <a:r>
              <a:rPr lang="zh-CN" altLang="en-US" sz="2800" dirty="0">
                <a:latin typeface="+mn-ea"/>
                <a:ea typeface="+mn-ea"/>
              </a:rPr>
              <a:t>反馈电路</a:t>
            </a:r>
            <a:r>
              <a:rPr lang="en-US" altLang="zh-CN" sz="2800" dirty="0">
                <a:latin typeface="+mn-ea"/>
                <a:ea typeface="+mn-ea"/>
              </a:rPr>
              <a:t>)</a:t>
            </a:r>
            <a:r>
              <a:rPr lang="zh-CN" altLang="en-US" sz="2800" dirty="0">
                <a:latin typeface="+mn-ea"/>
                <a:ea typeface="+mn-ea"/>
              </a:rPr>
              <a:t>，部分或全部回送到输入端</a:t>
            </a:r>
            <a:r>
              <a:rPr lang="en-US" altLang="zh-CN" sz="2800" dirty="0">
                <a:latin typeface="+mn-ea"/>
                <a:ea typeface="+mn-ea"/>
              </a:rPr>
              <a:t>(</a:t>
            </a:r>
            <a:r>
              <a:rPr lang="zh-CN" altLang="en-US" sz="2800" dirty="0">
                <a:latin typeface="+mn-ea"/>
                <a:ea typeface="+mn-ea"/>
              </a:rPr>
              <a:t>或输入回路</a:t>
            </a:r>
            <a:r>
              <a:rPr lang="en-US" altLang="zh-CN" sz="2800" dirty="0">
                <a:latin typeface="+mn-ea"/>
                <a:ea typeface="+mn-ea"/>
              </a:rPr>
              <a:t>)</a:t>
            </a:r>
            <a:r>
              <a:rPr lang="zh-CN" altLang="en-US" sz="2800" dirty="0">
                <a:latin typeface="+mn-ea"/>
                <a:ea typeface="+mn-ea"/>
              </a:rPr>
              <a:t>，用以改善或改变电路某些特性的控制过程，称之为</a:t>
            </a:r>
            <a:r>
              <a:rPr lang="zh-CN" altLang="en-US" sz="2800" dirty="0">
                <a:solidFill>
                  <a:srgbClr val="FF0000"/>
                </a:solidFill>
                <a:latin typeface="+mn-ea"/>
                <a:ea typeface="+mn-ea"/>
              </a:rPr>
              <a:t>反馈</a:t>
            </a:r>
            <a:r>
              <a:rPr lang="zh-CN" altLang="en-US" sz="2800" dirty="0">
                <a:latin typeface="+mn-ea"/>
                <a:ea typeface="+mn-ea"/>
              </a:rPr>
              <a:t>。通过反馈电路回送到输入回路电压或电流信号称为</a:t>
            </a:r>
            <a:r>
              <a:rPr lang="zh-CN" altLang="en-US" sz="2800" dirty="0">
                <a:solidFill>
                  <a:srgbClr val="FF0000"/>
                </a:solidFill>
                <a:latin typeface="+mn-ea"/>
                <a:ea typeface="+mn-ea"/>
              </a:rPr>
              <a:t>反馈信号</a:t>
            </a:r>
            <a:endParaRPr lang="en-US" altLang="zh-CN" sz="2800" dirty="0">
              <a:latin typeface="+mn-ea"/>
              <a:ea typeface="+mn-ea"/>
            </a:endParaRPr>
          </a:p>
        </p:txBody>
      </p:sp>
      <p:grpSp>
        <p:nvGrpSpPr>
          <p:cNvPr id="25" name="组合 24">
            <a:extLst>
              <a:ext uri="{FF2B5EF4-FFF2-40B4-BE49-F238E27FC236}">
                <a16:creationId xmlns:a16="http://schemas.microsoft.com/office/drawing/2014/main" id="{943AC7A9-D8DE-4056-9239-F0E472B9A44F}"/>
              </a:ext>
            </a:extLst>
          </p:cNvPr>
          <p:cNvGrpSpPr/>
          <p:nvPr/>
        </p:nvGrpSpPr>
        <p:grpSpPr>
          <a:xfrm>
            <a:off x="2227575" y="4488074"/>
            <a:ext cx="7007865" cy="2229079"/>
            <a:chOff x="2227575" y="4488074"/>
            <a:chExt cx="7007865" cy="2229079"/>
          </a:xfrm>
        </p:grpSpPr>
        <p:sp>
          <p:nvSpPr>
            <p:cNvPr id="2" name="文本框 1">
              <a:extLst>
                <a:ext uri="{FF2B5EF4-FFF2-40B4-BE49-F238E27FC236}">
                  <a16:creationId xmlns:a16="http://schemas.microsoft.com/office/drawing/2014/main" id="{91653FDE-3583-49E9-B1CE-AE2C1A01517B}"/>
                </a:ext>
              </a:extLst>
            </p:cNvPr>
            <p:cNvSpPr txBox="1"/>
            <p:nvPr/>
          </p:nvSpPr>
          <p:spPr>
            <a:xfrm>
              <a:off x="5364480" y="4488074"/>
              <a:ext cx="2387600" cy="523220"/>
            </a:xfrm>
            <a:prstGeom prst="rect">
              <a:avLst/>
            </a:prstGeom>
            <a:noFill/>
            <a:ln w="19050">
              <a:solidFill>
                <a:schemeClr val="tx1"/>
              </a:solidFill>
            </a:ln>
          </p:spPr>
          <p:txBody>
            <a:bodyPr wrap="square" rtlCol="0">
              <a:spAutoFit/>
            </a:bodyPr>
            <a:lstStyle/>
            <a:p>
              <a:pPr algn="ctr"/>
              <a:r>
                <a:rPr lang="zh-CN" altLang="en-US" sz="2800" b="1" dirty="0">
                  <a:latin typeface="+mn-ea"/>
                </a:rPr>
                <a:t>基本放大电路</a:t>
              </a:r>
            </a:p>
          </p:txBody>
        </p:sp>
        <p:sp>
          <p:nvSpPr>
            <p:cNvPr id="18" name="文本框 17">
              <a:extLst>
                <a:ext uri="{FF2B5EF4-FFF2-40B4-BE49-F238E27FC236}">
                  <a16:creationId xmlns:a16="http://schemas.microsoft.com/office/drawing/2014/main" id="{DA4321F4-68C8-4041-ADAC-1B0BE17C70D4}"/>
                </a:ext>
              </a:extLst>
            </p:cNvPr>
            <p:cNvSpPr txBox="1"/>
            <p:nvPr/>
          </p:nvSpPr>
          <p:spPr>
            <a:xfrm>
              <a:off x="5364480" y="5386587"/>
              <a:ext cx="2387600" cy="523220"/>
            </a:xfrm>
            <a:prstGeom prst="rect">
              <a:avLst/>
            </a:prstGeom>
            <a:noFill/>
            <a:ln w="19050">
              <a:solidFill>
                <a:schemeClr val="tx1"/>
              </a:solidFill>
            </a:ln>
          </p:spPr>
          <p:txBody>
            <a:bodyPr wrap="square" rtlCol="0">
              <a:spAutoFit/>
            </a:bodyPr>
            <a:lstStyle/>
            <a:p>
              <a:pPr algn="ctr"/>
              <a:r>
                <a:rPr lang="zh-CN" altLang="en-US" sz="2800" b="1" dirty="0">
                  <a:latin typeface="+mn-ea"/>
                </a:rPr>
                <a:t>反馈网络</a:t>
              </a:r>
            </a:p>
          </p:txBody>
        </p:sp>
        <p:sp>
          <p:nvSpPr>
            <p:cNvPr id="3" name="流程图: 汇总连接 2">
              <a:extLst>
                <a:ext uri="{FF2B5EF4-FFF2-40B4-BE49-F238E27FC236}">
                  <a16:creationId xmlns:a16="http://schemas.microsoft.com/office/drawing/2014/main" id="{545DEEC8-8834-4086-8B25-3F475A3B216B}"/>
                </a:ext>
              </a:extLst>
            </p:cNvPr>
            <p:cNvSpPr/>
            <p:nvPr/>
          </p:nvSpPr>
          <p:spPr>
            <a:xfrm>
              <a:off x="3327410" y="4493028"/>
              <a:ext cx="553710" cy="553710"/>
            </a:xfrm>
            <a:prstGeom prst="flowChartSummingJunct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B47D6D55-74B4-4DE9-8CDD-33C9CE3915C7}"/>
                </a:ext>
              </a:extLst>
            </p:cNvPr>
            <p:cNvCxnSpPr>
              <a:stCxn id="3" idx="6"/>
              <a:endCxn id="2" idx="1"/>
            </p:cNvCxnSpPr>
            <p:nvPr/>
          </p:nvCxnSpPr>
          <p:spPr>
            <a:xfrm flipV="1">
              <a:off x="3881120" y="4749684"/>
              <a:ext cx="1483360" cy="20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EDE8CF5-6C27-472E-97AD-CF7EB83B815A}"/>
                </a:ext>
              </a:extLst>
            </p:cNvPr>
            <p:cNvCxnSpPr/>
            <p:nvPr/>
          </p:nvCxnSpPr>
          <p:spPr>
            <a:xfrm flipV="1">
              <a:off x="7752080" y="4707902"/>
              <a:ext cx="1483360" cy="20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连接符: 肘形 6">
              <a:extLst>
                <a:ext uri="{FF2B5EF4-FFF2-40B4-BE49-F238E27FC236}">
                  <a16:creationId xmlns:a16="http://schemas.microsoft.com/office/drawing/2014/main" id="{DF10F923-81FE-453E-BB60-4901FCD07E5F}"/>
                </a:ext>
              </a:extLst>
            </p:cNvPr>
            <p:cNvCxnSpPr>
              <a:endCxn id="18" idx="3"/>
            </p:cNvCxnSpPr>
            <p:nvPr/>
          </p:nvCxnSpPr>
          <p:spPr>
            <a:xfrm rot="5400000">
              <a:off x="7652773" y="4807209"/>
              <a:ext cx="940295" cy="74168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17C9C33E-4295-4C73-A256-CBE9504BE0BF}"/>
                </a:ext>
              </a:extLst>
            </p:cNvPr>
            <p:cNvCxnSpPr>
              <a:stCxn id="18" idx="1"/>
              <a:endCxn id="3" idx="4"/>
            </p:cNvCxnSpPr>
            <p:nvPr/>
          </p:nvCxnSpPr>
          <p:spPr>
            <a:xfrm rot="10800000">
              <a:off x="3604266" y="5046739"/>
              <a:ext cx="1760215" cy="60145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85CC759-64BD-4901-A68C-3CC377C53432}"/>
                </a:ext>
              </a:extLst>
            </p:cNvPr>
            <p:cNvCxnSpPr>
              <a:cxnSpLocks/>
              <a:endCxn id="3" idx="2"/>
            </p:cNvCxnSpPr>
            <p:nvPr/>
          </p:nvCxnSpPr>
          <p:spPr>
            <a:xfrm>
              <a:off x="2227575" y="4757802"/>
              <a:ext cx="1099835" cy="120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749A1B7-BECA-4F64-8D5F-A8D863B4111D}"/>
                </a:ext>
              </a:extLst>
            </p:cNvPr>
            <p:cNvSpPr txBox="1"/>
            <p:nvPr/>
          </p:nvSpPr>
          <p:spPr>
            <a:xfrm>
              <a:off x="4484373" y="6193933"/>
              <a:ext cx="4427815" cy="523220"/>
            </a:xfrm>
            <a:prstGeom prst="rect">
              <a:avLst/>
            </a:prstGeom>
            <a:noFill/>
          </p:spPr>
          <p:txBody>
            <a:bodyPr wrap="none" rtlCol="0">
              <a:spAutoFit/>
            </a:bodyPr>
            <a:lstStyle/>
            <a:p>
              <a:r>
                <a:rPr lang="zh-CN" altLang="en-US" sz="2800" b="1" dirty="0">
                  <a:latin typeface="+mn-ea"/>
                </a:rPr>
                <a:t>图</a:t>
              </a:r>
              <a:r>
                <a:rPr lang="en-US" altLang="zh-CN" sz="2800" b="1" dirty="0">
                  <a:latin typeface="+mn-ea"/>
                </a:rPr>
                <a:t>7.4 </a:t>
              </a:r>
              <a:r>
                <a:rPr lang="zh-CN" altLang="en-US" sz="2800" b="1" dirty="0">
                  <a:latin typeface="+mn-ea"/>
                </a:rPr>
                <a:t>反馈放大电路方框图</a:t>
              </a:r>
            </a:p>
          </p:txBody>
        </p:sp>
      </p:grpSp>
      <p:sp>
        <p:nvSpPr>
          <p:cNvPr id="24" name="对话气泡: 矩形 23">
            <a:extLst>
              <a:ext uri="{FF2B5EF4-FFF2-40B4-BE49-F238E27FC236}">
                <a16:creationId xmlns:a16="http://schemas.microsoft.com/office/drawing/2014/main" id="{97A5FDD8-D46F-45A1-9857-A9D691676684}"/>
              </a:ext>
            </a:extLst>
          </p:cNvPr>
          <p:cNvSpPr/>
          <p:nvPr/>
        </p:nvSpPr>
        <p:spPr>
          <a:xfrm>
            <a:off x="1499181" y="5196037"/>
            <a:ext cx="1156333" cy="823952"/>
          </a:xfrm>
          <a:prstGeom prst="wedgeRectCallout">
            <a:avLst>
              <a:gd name="adj1" fmla="val 53199"/>
              <a:gd name="adj2" fmla="val -9409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输入量</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i="1" baseline="-25000" dirty="0">
                <a:solidFill>
                  <a:srgbClr val="FF0000"/>
                </a:solidFill>
                <a:latin typeface="Times New Roman" panose="02020603050405020304" pitchFamily="18" charset="0"/>
                <a:cs typeface="Times New Roman" panose="02020603050405020304" pitchFamily="18" charset="0"/>
              </a:rPr>
              <a:t>i</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
        <p:nvSpPr>
          <p:cNvPr id="28" name="对话气泡: 矩形 27">
            <a:extLst>
              <a:ext uri="{FF2B5EF4-FFF2-40B4-BE49-F238E27FC236}">
                <a16:creationId xmlns:a16="http://schemas.microsoft.com/office/drawing/2014/main" id="{77E41BE6-96D9-43F3-B3F8-F71A8BD7B07D}"/>
              </a:ext>
            </a:extLst>
          </p:cNvPr>
          <p:cNvSpPr/>
          <p:nvPr/>
        </p:nvSpPr>
        <p:spPr>
          <a:xfrm>
            <a:off x="3855711" y="3756131"/>
            <a:ext cx="1483360" cy="767609"/>
          </a:xfrm>
          <a:prstGeom prst="wedgeRectCallout">
            <a:avLst>
              <a:gd name="adj1" fmla="val -911"/>
              <a:gd name="adj2" fmla="val 7399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净输入量</a:t>
            </a:r>
            <a:r>
              <a:rPr lang="en-US" altLang="zh-CN" sz="2400" b="1" i="1" dirty="0" err="1">
                <a:solidFill>
                  <a:srgbClr val="FF0000"/>
                </a:solidFill>
                <a:latin typeface="Times New Roman" panose="02020603050405020304" pitchFamily="18" charset="0"/>
                <a:cs typeface="Times New Roman" panose="02020603050405020304" pitchFamily="18" charset="0"/>
              </a:rPr>
              <a:t>x</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d</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
        <p:nvSpPr>
          <p:cNvPr id="29" name="对话气泡: 矩形 28">
            <a:extLst>
              <a:ext uri="{FF2B5EF4-FFF2-40B4-BE49-F238E27FC236}">
                <a16:creationId xmlns:a16="http://schemas.microsoft.com/office/drawing/2014/main" id="{786C2016-CB79-4E6A-93FE-E672CADA66D4}"/>
              </a:ext>
            </a:extLst>
          </p:cNvPr>
          <p:cNvSpPr/>
          <p:nvPr/>
        </p:nvSpPr>
        <p:spPr>
          <a:xfrm>
            <a:off x="3072767" y="5925055"/>
            <a:ext cx="1156333" cy="823952"/>
          </a:xfrm>
          <a:prstGeom prst="wedgeRectCallout">
            <a:avLst>
              <a:gd name="adj1" fmla="val 61107"/>
              <a:gd name="adj2" fmla="val -7436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反馈量</a:t>
            </a:r>
            <a:r>
              <a:rPr lang="en-US" altLang="zh-CN" sz="2400" b="1" i="1" dirty="0" err="1">
                <a:solidFill>
                  <a:srgbClr val="FF0000"/>
                </a:solidFill>
                <a:latin typeface="Times New Roman" panose="02020603050405020304" pitchFamily="18" charset="0"/>
                <a:cs typeface="Times New Roman" panose="02020603050405020304" pitchFamily="18" charset="0"/>
              </a:rPr>
              <a:t>x</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f</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
        <p:nvSpPr>
          <p:cNvPr id="30" name="对话气泡: 矩形 29">
            <a:extLst>
              <a:ext uri="{FF2B5EF4-FFF2-40B4-BE49-F238E27FC236}">
                <a16:creationId xmlns:a16="http://schemas.microsoft.com/office/drawing/2014/main" id="{C8512160-1BC8-441C-9B38-DAAC378FDB46}"/>
              </a:ext>
            </a:extLst>
          </p:cNvPr>
          <p:cNvSpPr/>
          <p:nvPr/>
        </p:nvSpPr>
        <p:spPr>
          <a:xfrm>
            <a:off x="8591550" y="3556488"/>
            <a:ext cx="1287780" cy="767609"/>
          </a:xfrm>
          <a:prstGeom prst="wedgeRectCallout">
            <a:avLst>
              <a:gd name="adj1" fmla="val -46670"/>
              <a:gd name="adj2" fmla="val 8591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mn-ea"/>
              </a:rPr>
              <a:t>输出量</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i="1" baseline="-25000" dirty="0">
                <a:solidFill>
                  <a:srgbClr val="FF0000"/>
                </a:solidFill>
                <a:latin typeface="Times New Roman" panose="02020603050405020304" pitchFamily="18" charset="0"/>
                <a:cs typeface="Times New Roman" panose="02020603050405020304" pitchFamily="18" charset="0"/>
              </a:rPr>
              <a:t>o</a:t>
            </a:r>
            <a:endParaRPr lang="zh-CN" altLang="en-US" sz="2400" b="1" i="1" baseline="-25000" dirty="0">
              <a:solidFill>
                <a:srgbClr val="FF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255358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4" grpId="0" animBg="1"/>
      <p:bldP spid="28" grpId="0" animBg="1"/>
      <p:bldP spid="29" grpId="0" animBg="1"/>
      <p:bldP spid="3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838011"/>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2. </a:t>
            </a:r>
            <a:r>
              <a:rPr lang="zh-CN" altLang="en-US" sz="2800" dirty="0">
                <a:solidFill>
                  <a:srgbClr val="FF0000"/>
                </a:solidFill>
                <a:latin typeface="+mn-ea"/>
                <a:ea typeface="+mn-ea"/>
              </a:rPr>
              <a:t>反馈的判断</a:t>
            </a:r>
            <a:endParaRPr lang="en-US" altLang="zh-CN" sz="2800" dirty="0">
              <a:solidFill>
                <a:srgbClr val="FF0000"/>
              </a:solidFill>
              <a:latin typeface="+mn-ea"/>
              <a:ea typeface="+mn-ea"/>
            </a:endParaRPr>
          </a:p>
        </p:txBody>
      </p:sp>
      <p:sp>
        <p:nvSpPr>
          <p:cNvPr id="22" name="Rectangle 17">
            <a:extLst>
              <a:ext uri="{FF2B5EF4-FFF2-40B4-BE49-F238E27FC236}">
                <a16:creationId xmlns:a16="http://schemas.microsoft.com/office/drawing/2014/main" id="{8B1D4887-B1CC-49BB-874B-7859E337966C}"/>
              </a:ext>
            </a:extLst>
          </p:cNvPr>
          <p:cNvSpPr>
            <a:spLocks noChangeArrowheads="1"/>
          </p:cNvSpPr>
          <p:nvPr/>
        </p:nvSpPr>
        <p:spPr bwMode="auto">
          <a:xfrm>
            <a:off x="1619250" y="1421277"/>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1</a:t>
            </a:r>
            <a:r>
              <a:rPr lang="zh-CN" altLang="en-US" sz="2800" dirty="0">
                <a:solidFill>
                  <a:srgbClr val="FF0000"/>
                </a:solidFill>
                <a:latin typeface="+mn-ea"/>
                <a:ea typeface="+mn-ea"/>
              </a:rPr>
              <a:t>）判断有无反馈</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2004543"/>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是否有反馈网络，如果有反馈通路，一定存在反馈。</a:t>
            </a:r>
            <a:endParaRPr lang="en-US" altLang="zh-CN" sz="2800" dirty="0">
              <a:latin typeface="+mn-ea"/>
              <a:ea typeface="+mn-ea"/>
            </a:endParaRPr>
          </a:p>
        </p:txBody>
      </p:sp>
      <p:sp>
        <p:nvSpPr>
          <p:cNvPr id="27" name="Rectangle 17">
            <a:extLst>
              <a:ext uri="{FF2B5EF4-FFF2-40B4-BE49-F238E27FC236}">
                <a16:creationId xmlns:a16="http://schemas.microsoft.com/office/drawing/2014/main" id="{75729657-7389-4F7D-AE07-7A858350E2DC}"/>
              </a:ext>
            </a:extLst>
          </p:cNvPr>
          <p:cNvSpPr>
            <a:spLocks noChangeArrowheads="1"/>
          </p:cNvSpPr>
          <p:nvPr/>
        </p:nvSpPr>
        <p:spPr bwMode="auto">
          <a:xfrm>
            <a:off x="1619250" y="3018696"/>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2</a:t>
            </a:r>
            <a:r>
              <a:rPr lang="zh-CN" altLang="en-US" sz="2800" dirty="0">
                <a:solidFill>
                  <a:srgbClr val="FF0000"/>
                </a:solidFill>
                <a:latin typeface="+mn-ea"/>
                <a:ea typeface="+mn-ea"/>
              </a:rPr>
              <a:t>）用瞬时极性法判断反馈的极性</a:t>
            </a:r>
            <a:endParaRPr lang="en-US" altLang="zh-CN" sz="2800" dirty="0">
              <a:solidFill>
                <a:srgbClr val="FF0000"/>
              </a:solidFill>
              <a:latin typeface="+mn-ea"/>
              <a:ea typeface="+mn-ea"/>
            </a:endParaRPr>
          </a:p>
        </p:txBody>
      </p:sp>
      <p:sp>
        <p:nvSpPr>
          <p:cNvPr id="31" name="Rectangle 17">
            <a:extLst>
              <a:ext uri="{FF2B5EF4-FFF2-40B4-BE49-F238E27FC236}">
                <a16:creationId xmlns:a16="http://schemas.microsoft.com/office/drawing/2014/main" id="{53FDC6DD-6EBF-4FD1-900C-02DB18D9CB3F}"/>
              </a:ext>
            </a:extLst>
          </p:cNvPr>
          <p:cNvSpPr>
            <a:spLocks noChangeArrowheads="1"/>
          </p:cNvSpPr>
          <p:nvPr/>
        </p:nvSpPr>
        <p:spPr bwMode="auto">
          <a:xfrm>
            <a:off x="1621790" y="3601962"/>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① 先假定输入量的瞬时极性</a:t>
            </a:r>
            <a:endParaRPr lang="en-US" altLang="zh-CN" sz="2800" dirty="0">
              <a:latin typeface="+mn-ea"/>
              <a:ea typeface="+mn-ea"/>
            </a:endParaRPr>
          </a:p>
        </p:txBody>
      </p:sp>
      <p:sp>
        <p:nvSpPr>
          <p:cNvPr id="13" name="Rectangle 17">
            <a:extLst>
              <a:ext uri="{FF2B5EF4-FFF2-40B4-BE49-F238E27FC236}">
                <a16:creationId xmlns:a16="http://schemas.microsoft.com/office/drawing/2014/main" id="{B1015080-1B02-41D4-B5C5-BE149C36D4E1}"/>
              </a:ext>
            </a:extLst>
          </p:cNvPr>
          <p:cNvSpPr>
            <a:spLocks noChangeArrowheads="1"/>
          </p:cNvSpPr>
          <p:nvPr/>
        </p:nvSpPr>
        <p:spPr bwMode="auto">
          <a:xfrm>
            <a:off x="1619250" y="4185228"/>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② 根据放大电路输入量与输出量的相位关系，决定输出量和反馈量的瞬时极性。</a:t>
            </a:r>
            <a:endParaRPr lang="en-US" altLang="zh-CN" sz="2800" dirty="0">
              <a:latin typeface="+mn-ea"/>
              <a:ea typeface="+mn-ea"/>
            </a:endParaRPr>
          </a:p>
        </p:txBody>
      </p:sp>
      <p:sp>
        <p:nvSpPr>
          <p:cNvPr id="14" name="Rectangle 17">
            <a:extLst>
              <a:ext uri="{FF2B5EF4-FFF2-40B4-BE49-F238E27FC236}">
                <a16:creationId xmlns:a16="http://schemas.microsoft.com/office/drawing/2014/main" id="{29F46F5C-3CEE-451B-8585-F260582510B3}"/>
              </a:ext>
            </a:extLst>
          </p:cNvPr>
          <p:cNvSpPr>
            <a:spLocks noChangeArrowheads="1"/>
          </p:cNvSpPr>
          <p:nvPr/>
        </p:nvSpPr>
        <p:spPr bwMode="auto">
          <a:xfrm>
            <a:off x="1619250" y="5199381"/>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③ 反馈量与输入量比较，即可推断反馈的正、负极性。</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2013189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left)">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animEffect transition="in" filter="wipe(left)">
                                      <p:cBhvr>
                                        <p:cTn id="27" dur="500"/>
                                        <p:tgtEl>
                                          <p:spTgt spid="3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left)">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2" grpId="0" build="p" autoUpdateAnimBg="0"/>
      <p:bldP spid="26" grpId="0" build="p" autoUpdateAnimBg="0"/>
      <p:bldP spid="27" grpId="0" build="p" autoUpdateAnimBg="0"/>
      <p:bldP spid="31" grpId="0" build="p" autoUpdateAnimBg="0"/>
      <p:bldP spid="13" grpId="0" build="p" autoUpdateAnimBg="0"/>
      <p:bldP spid="14"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22" name="Rectangle 17">
            <a:extLst>
              <a:ext uri="{FF2B5EF4-FFF2-40B4-BE49-F238E27FC236}">
                <a16:creationId xmlns:a16="http://schemas.microsoft.com/office/drawing/2014/main" id="{8B1D4887-B1CC-49BB-874B-7859E337966C}"/>
              </a:ext>
            </a:extLst>
          </p:cNvPr>
          <p:cNvSpPr>
            <a:spLocks noChangeArrowheads="1"/>
          </p:cNvSpPr>
          <p:nvPr/>
        </p:nvSpPr>
        <p:spPr bwMode="auto">
          <a:xfrm>
            <a:off x="1619250" y="838011"/>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3</a:t>
            </a:r>
            <a:r>
              <a:rPr lang="zh-CN" altLang="en-US" sz="2800" dirty="0">
                <a:solidFill>
                  <a:srgbClr val="FF0000"/>
                </a:solidFill>
                <a:latin typeface="+mn-ea"/>
                <a:ea typeface="+mn-ea"/>
              </a:rPr>
              <a:t>）判断反馈的串并联形式</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21277"/>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由反馈网络在放大电路输入端的连接方式判定。</a:t>
            </a:r>
            <a:endParaRPr lang="en-US" altLang="zh-CN" sz="2800" dirty="0">
              <a:latin typeface="+mn-ea"/>
              <a:ea typeface="+mn-ea"/>
            </a:endParaRPr>
          </a:p>
        </p:txBody>
      </p:sp>
      <p:sp>
        <p:nvSpPr>
          <p:cNvPr id="27" name="Rectangle 17">
            <a:extLst>
              <a:ext uri="{FF2B5EF4-FFF2-40B4-BE49-F238E27FC236}">
                <a16:creationId xmlns:a16="http://schemas.microsoft.com/office/drawing/2014/main" id="{75729657-7389-4F7D-AE07-7A858350E2DC}"/>
              </a:ext>
            </a:extLst>
          </p:cNvPr>
          <p:cNvSpPr>
            <a:spLocks noChangeArrowheads="1"/>
          </p:cNvSpPr>
          <p:nvPr/>
        </p:nvSpPr>
        <p:spPr bwMode="auto">
          <a:xfrm>
            <a:off x="1619250" y="200454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solidFill>
                  <a:srgbClr val="FF0000"/>
                </a:solidFill>
                <a:latin typeface="+mn-ea"/>
                <a:ea typeface="+mn-ea"/>
              </a:rPr>
              <a:t>（</a:t>
            </a:r>
            <a:r>
              <a:rPr lang="en-US" altLang="zh-CN" sz="2800" dirty="0">
                <a:solidFill>
                  <a:srgbClr val="FF0000"/>
                </a:solidFill>
                <a:latin typeface="+mn-ea"/>
                <a:ea typeface="+mn-ea"/>
              </a:rPr>
              <a:t>4</a:t>
            </a:r>
            <a:r>
              <a:rPr lang="zh-CN" altLang="en-US" sz="2800" dirty="0">
                <a:solidFill>
                  <a:srgbClr val="FF0000"/>
                </a:solidFill>
                <a:latin typeface="+mn-ea"/>
                <a:ea typeface="+mn-ea"/>
              </a:rPr>
              <a:t>）判断电压或电流反馈的形式</a:t>
            </a:r>
            <a:endParaRPr lang="en-US" altLang="zh-CN" sz="2800" dirty="0">
              <a:solidFill>
                <a:srgbClr val="FF0000"/>
              </a:solidFill>
              <a:latin typeface="+mn-ea"/>
              <a:ea typeface="+mn-ea"/>
            </a:endParaRPr>
          </a:p>
        </p:txBody>
      </p:sp>
      <p:sp>
        <p:nvSpPr>
          <p:cNvPr id="31" name="Rectangle 17">
            <a:extLst>
              <a:ext uri="{FF2B5EF4-FFF2-40B4-BE49-F238E27FC236}">
                <a16:creationId xmlns:a16="http://schemas.microsoft.com/office/drawing/2014/main" id="{53FDC6DD-6EBF-4FD1-900C-02DB18D9CB3F}"/>
              </a:ext>
            </a:extLst>
          </p:cNvPr>
          <p:cNvSpPr>
            <a:spLocks noChangeArrowheads="1"/>
          </p:cNvSpPr>
          <p:nvPr/>
        </p:nvSpPr>
        <p:spPr bwMode="auto">
          <a:xfrm>
            <a:off x="1619250" y="2587809"/>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判断方式有两种：</a:t>
            </a:r>
            <a:endParaRPr lang="en-US" altLang="zh-CN" sz="2800" dirty="0">
              <a:latin typeface="+mn-ea"/>
              <a:ea typeface="+mn-ea"/>
            </a:endParaRPr>
          </a:p>
        </p:txBody>
      </p:sp>
      <p:sp>
        <p:nvSpPr>
          <p:cNvPr id="13" name="Rectangle 17">
            <a:extLst>
              <a:ext uri="{FF2B5EF4-FFF2-40B4-BE49-F238E27FC236}">
                <a16:creationId xmlns:a16="http://schemas.microsoft.com/office/drawing/2014/main" id="{B1015080-1B02-41D4-B5C5-BE149C36D4E1}"/>
              </a:ext>
            </a:extLst>
          </p:cNvPr>
          <p:cNvSpPr>
            <a:spLocks noChangeArrowheads="1"/>
          </p:cNvSpPr>
          <p:nvPr/>
        </p:nvSpPr>
        <p:spPr bwMode="auto">
          <a:xfrm>
            <a:off x="1619250" y="3171075"/>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方式一：根据定义写出反馈信号表达式。反馈信号正比于输出电压，为电压反馈；反馈信号正比于输出电流，为电流反馈。</a:t>
            </a:r>
            <a:endParaRPr lang="en-US" altLang="zh-CN" sz="2800" dirty="0">
              <a:latin typeface="+mn-ea"/>
              <a:ea typeface="+mn-ea"/>
            </a:endParaRPr>
          </a:p>
        </p:txBody>
      </p:sp>
      <p:sp>
        <p:nvSpPr>
          <p:cNvPr id="14" name="Rectangle 17">
            <a:extLst>
              <a:ext uri="{FF2B5EF4-FFF2-40B4-BE49-F238E27FC236}">
                <a16:creationId xmlns:a16="http://schemas.microsoft.com/office/drawing/2014/main" id="{29F46F5C-3CEE-451B-8585-F260582510B3}"/>
              </a:ext>
            </a:extLst>
          </p:cNvPr>
          <p:cNvSpPr>
            <a:spLocks noChangeArrowheads="1"/>
          </p:cNvSpPr>
          <p:nvPr/>
        </p:nvSpPr>
        <p:spPr bwMode="auto">
          <a:xfrm>
            <a:off x="1619250" y="4616116"/>
            <a:ext cx="8743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方式二：输出短路法。假设输出电压</a:t>
            </a:r>
            <a:r>
              <a:rPr lang="en-US" altLang="zh-CN" sz="2800" i="1" dirty="0" err="1">
                <a:ea typeface="+mn-ea"/>
                <a:cs typeface="Times New Roman" panose="02020603050405020304" pitchFamily="18" charset="0"/>
              </a:rPr>
              <a:t>u</a:t>
            </a:r>
            <a:r>
              <a:rPr lang="en-US" altLang="zh-CN" sz="2800" i="1" baseline="-25000" dirty="0" err="1">
                <a:ea typeface="+mn-ea"/>
                <a:cs typeface="Times New Roman" panose="02020603050405020304" pitchFamily="18" charset="0"/>
              </a:rPr>
              <a:t>o</a:t>
            </a:r>
            <a:r>
              <a:rPr lang="en-US" altLang="zh-CN" sz="2800" i="1" dirty="0">
                <a:ea typeface="+mn-ea"/>
                <a:cs typeface="Times New Roman" panose="02020603050405020304" pitchFamily="18" charset="0"/>
              </a:rPr>
              <a:t>=0</a:t>
            </a:r>
            <a:r>
              <a:rPr lang="zh-CN" altLang="en-US" sz="2800" dirty="0">
                <a:latin typeface="+mn-ea"/>
                <a:ea typeface="+mn-ea"/>
              </a:rPr>
              <a:t>或者负载电阻</a:t>
            </a:r>
            <a:r>
              <a:rPr lang="en-US" altLang="zh-CN" sz="2800" i="1" dirty="0">
                <a:ea typeface="+mn-ea"/>
                <a:cs typeface="Times New Roman" panose="02020603050405020304" pitchFamily="18" charset="0"/>
              </a:rPr>
              <a:t>R</a:t>
            </a:r>
            <a:r>
              <a:rPr lang="en-US" altLang="zh-CN" sz="2800" i="1" baseline="-25000" dirty="0">
                <a:ea typeface="+mn-ea"/>
                <a:cs typeface="Times New Roman" panose="02020603050405020304" pitchFamily="18" charset="0"/>
              </a:rPr>
              <a:t>L</a:t>
            </a:r>
            <a:r>
              <a:rPr lang="en-US" altLang="zh-CN" sz="2800" i="1" dirty="0">
                <a:ea typeface="+mn-ea"/>
                <a:cs typeface="Times New Roman" panose="02020603050405020304" pitchFamily="18" charset="0"/>
              </a:rPr>
              <a:t>=0</a:t>
            </a:r>
            <a:r>
              <a:rPr lang="zh-CN" altLang="en-US" sz="2800" dirty="0">
                <a:latin typeface="+mn-ea"/>
                <a:ea typeface="+mn-ea"/>
              </a:rPr>
              <a:t>，此时，如果反馈信号不存在，则为电压反馈，反之，为电流反馈。</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2999615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wipe(left)">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animEffect transition="in" filter="wipe(left)">
                                      <p:cBhvr>
                                        <p:cTn id="22" dur="500"/>
                                        <p:tgtEl>
                                          <p:spTgt spid="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left)">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P spid="26" grpId="0" build="p" autoUpdateAnimBg="0"/>
      <p:bldP spid="27" grpId="0" build="p" autoUpdateAnimBg="0"/>
      <p:bldP spid="31" grpId="0" build="p" autoUpdateAnimBg="0"/>
      <p:bldP spid="13" grpId="0" build="p" autoUpdateAnimBg="0"/>
      <p:bldP spid="14"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1" name="矩形 10">
            <a:extLst>
              <a:ext uri="{FF2B5EF4-FFF2-40B4-BE49-F238E27FC236}">
                <a16:creationId xmlns:a16="http://schemas.microsoft.com/office/drawing/2014/main" id="{9ED044D2-6A9B-47AB-9D7B-F98B111CC067}"/>
              </a:ext>
            </a:extLst>
          </p:cNvPr>
          <p:cNvSpPr/>
          <p:nvPr/>
        </p:nvSpPr>
        <p:spPr>
          <a:xfrm>
            <a:off x="1619250" y="838011"/>
            <a:ext cx="6186309" cy="646331"/>
          </a:xfrm>
          <a:prstGeom prst="rect">
            <a:avLst/>
          </a:prstGeom>
        </p:spPr>
        <p:txBody>
          <a:bodyPr wrap="none">
            <a:spAutoFit/>
          </a:bodyPr>
          <a:lstStyle/>
          <a:p>
            <a:pPr>
              <a:defRPr/>
            </a:pPr>
            <a:r>
              <a:rPr lang="zh-CN" altLang="en-US" sz="3600" b="1" dirty="0">
                <a:solidFill>
                  <a:srgbClr val="FF0000"/>
                </a:solidFill>
                <a:latin typeface="+mn-ea"/>
              </a:rPr>
              <a:t>负反馈对放大电路性能的影响</a:t>
            </a: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1485788"/>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1. </a:t>
            </a:r>
            <a:r>
              <a:rPr lang="zh-CN" altLang="en-US" sz="2800" dirty="0">
                <a:solidFill>
                  <a:srgbClr val="FF0000"/>
                </a:solidFill>
                <a:latin typeface="+mn-ea"/>
                <a:ea typeface="+mn-ea"/>
              </a:rPr>
              <a:t>降低放大倍数</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2069054"/>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根据框图，基本放大电路的放大倍数，即未引入反馈时的放大倍数（开环放大倍数）为：</a:t>
            </a:r>
            <a:endParaRPr lang="en-US" altLang="zh-CN" sz="2800" dirty="0">
              <a:latin typeface="+mn-ea"/>
              <a:ea typeface="+mn-ea"/>
            </a:endParaRPr>
          </a:p>
        </p:txBody>
      </p:sp>
      <p:graphicFrame>
        <p:nvGraphicFramePr>
          <p:cNvPr id="2" name="对象 1">
            <a:extLst>
              <a:ext uri="{FF2B5EF4-FFF2-40B4-BE49-F238E27FC236}">
                <a16:creationId xmlns:a16="http://schemas.microsoft.com/office/drawing/2014/main" id="{7901024A-85E1-4EDF-8F35-7FF373A30021}"/>
              </a:ext>
            </a:extLst>
          </p:cNvPr>
          <p:cNvGraphicFramePr>
            <a:graphicFrameLocks noChangeAspect="1"/>
          </p:cNvGraphicFramePr>
          <p:nvPr>
            <p:extLst/>
          </p:nvPr>
        </p:nvGraphicFramePr>
        <p:xfrm>
          <a:off x="7962900" y="2472337"/>
          <a:ext cx="1221740" cy="1221740"/>
        </p:xfrm>
        <a:graphic>
          <a:graphicData uri="http://schemas.openxmlformats.org/presentationml/2006/ole">
            <mc:AlternateContent xmlns:mc="http://schemas.openxmlformats.org/markup-compatibility/2006">
              <mc:Choice xmlns:v="urn:schemas-microsoft-com:vml" Requires="v">
                <p:oleObj spid="_x0000_s88070" name="Equation" r:id="rId5" imgW="431640" imgH="431640" progId="Equation.DSMT4">
                  <p:embed/>
                </p:oleObj>
              </mc:Choice>
              <mc:Fallback>
                <p:oleObj name="Equation" r:id="rId5" imgW="431640" imgH="431640" progId="Equation.DSMT4">
                  <p:embed/>
                  <p:pic>
                    <p:nvPicPr>
                      <p:cNvPr id="2" name="对象 1">
                        <a:extLst>
                          <a:ext uri="{FF2B5EF4-FFF2-40B4-BE49-F238E27FC236}">
                            <a16:creationId xmlns:a16="http://schemas.microsoft.com/office/drawing/2014/main" id="{7901024A-85E1-4EDF-8F35-7FF373A30021}"/>
                          </a:ext>
                        </a:extLst>
                      </p:cNvPr>
                      <p:cNvPicPr/>
                      <p:nvPr/>
                    </p:nvPicPr>
                    <p:blipFill>
                      <a:blip r:embed="rId6"/>
                      <a:stretch>
                        <a:fillRect/>
                      </a:stretch>
                    </p:blipFill>
                    <p:spPr>
                      <a:xfrm>
                        <a:off x="7962900" y="2472337"/>
                        <a:ext cx="1221740" cy="1221740"/>
                      </a:xfrm>
                      <a:prstGeom prst="rect">
                        <a:avLst/>
                      </a:prstGeom>
                    </p:spPr>
                  </p:pic>
                </p:oleObj>
              </mc:Fallback>
            </mc:AlternateContent>
          </a:graphicData>
        </a:graphic>
      </p:graphicFrame>
      <p:sp>
        <p:nvSpPr>
          <p:cNvPr id="13" name="Rectangle 17">
            <a:extLst>
              <a:ext uri="{FF2B5EF4-FFF2-40B4-BE49-F238E27FC236}">
                <a16:creationId xmlns:a16="http://schemas.microsoft.com/office/drawing/2014/main" id="{7A5D953D-6EC2-4924-9453-023E38BA7320}"/>
              </a:ext>
            </a:extLst>
          </p:cNvPr>
          <p:cNvSpPr>
            <a:spLocks noChangeArrowheads="1"/>
          </p:cNvSpPr>
          <p:nvPr/>
        </p:nvSpPr>
        <p:spPr bwMode="auto">
          <a:xfrm>
            <a:off x="1619250" y="373000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反馈信号与输出信号之比，称为反馈系数：</a:t>
            </a:r>
            <a:endParaRPr lang="en-US" altLang="zh-CN" sz="2800" dirty="0">
              <a:latin typeface="+mn-ea"/>
              <a:ea typeface="+mn-ea"/>
            </a:endParaRPr>
          </a:p>
        </p:txBody>
      </p:sp>
      <p:graphicFrame>
        <p:nvGraphicFramePr>
          <p:cNvPr id="4" name="对象 3">
            <a:extLst>
              <a:ext uri="{FF2B5EF4-FFF2-40B4-BE49-F238E27FC236}">
                <a16:creationId xmlns:a16="http://schemas.microsoft.com/office/drawing/2014/main" id="{DF7BDB86-F572-4765-BA30-5198E3B116E2}"/>
              </a:ext>
            </a:extLst>
          </p:cNvPr>
          <p:cNvGraphicFramePr>
            <a:graphicFrameLocks noChangeAspect="1"/>
          </p:cNvGraphicFramePr>
          <p:nvPr>
            <p:extLst/>
          </p:nvPr>
        </p:nvGraphicFramePr>
        <p:xfrm>
          <a:off x="9391968" y="3363252"/>
          <a:ext cx="1221740" cy="1256647"/>
        </p:xfrm>
        <a:graphic>
          <a:graphicData uri="http://schemas.openxmlformats.org/presentationml/2006/ole">
            <mc:AlternateContent xmlns:mc="http://schemas.openxmlformats.org/markup-compatibility/2006">
              <mc:Choice xmlns:v="urn:schemas-microsoft-com:vml" Requires="v">
                <p:oleObj spid="_x0000_s88071" name="Equation" r:id="rId7" imgW="444240" imgH="457200" progId="Equation.DSMT4">
                  <p:embed/>
                </p:oleObj>
              </mc:Choice>
              <mc:Fallback>
                <p:oleObj name="Equation" r:id="rId7" imgW="444240" imgH="457200" progId="Equation.DSMT4">
                  <p:embed/>
                  <p:pic>
                    <p:nvPicPr>
                      <p:cNvPr id="4" name="对象 3">
                        <a:extLst>
                          <a:ext uri="{FF2B5EF4-FFF2-40B4-BE49-F238E27FC236}">
                            <a16:creationId xmlns:a16="http://schemas.microsoft.com/office/drawing/2014/main" id="{DF7BDB86-F572-4765-BA30-5198E3B116E2}"/>
                          </a:ext>
                        </a:extLst>
                      </p:cNvPr>
                      <p:cNvPicPr/>
                      <p:nvPr/>
                    </p:nvPicPr>
                    <p:blipFill>
                      <a:blip r:embed="rId8"/>
                      <a:stretch>
                        <a:fillRect/>
                      </a:stretch>
                    </p:blipFill>
                    <p:spPr>
                      <a:xfrm>
                        <a:off x="9391968" y="3363252"/>
                        <a:ext cx="1221740" cy="1256647"/>
                      </a:xfrm>
                      <a:prstGeom prst="rect">
                        <a:avLst/>
                      </a:prstGeom>
                    </p:spPr>
                  </p:pic>
                </p:oleObj>
              </mc:Fallback>
            </mc:AlternateContent>
          </a:graphicData>
        </a:graphic>
      </p:graphicFrame>
      <p:sp>
        <p:nvSpPr>
          <p:cNvPr id="14" name="Rectangle 17">
            <a:extLst>
              <a:ext uri="{FF2B5EF4-FFF2-40B4-BE49-F238E27FC236}">
                <a16:creationId xmlns:a16="http://schemas.microsoft.com/office/drawing/2014/main" id="{A52F9FF1-D67C-441B-9172-40FAE38036D6}"/>
              </a:ext>
            </a:extLst>
          </p:cNvPr>
          <p:cNvSpPr>
            <a:spLocks noChangeArrowheads="1"/>
          </p:cNvSpPr>
          <p:nvPr/>
        </p:nvSpPr>
        <p:spPr bwMode="auto">
          <a:xfrm>
            <a:off x="1619250" y="4495076"/>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引入负反馈后：</a:t>
            </a:r>
            <a:endParaRPr lang="en-US" altLang="zh-CN" sz="2800" dirty="0">
              <a:latin typeface="+mn-ea"/>
              <a:ea typeface="+mn-ea"/>
            </a:endParaRPr>
          </a:p>
        </p:txBody>
      </p:sp>
      <p:graphicFrame>
        <p:nvGraphicFramePr>
          <p:cNvPr id="5" name="对象 4">
            <a:extLst>
              <a:ext uri="{FF2B5EF4-FFF2-40B4-BE49-F238E27FC236}">
                <a16:creationId xmlns:a16="http://schemas.microsoft.com/office/drawing/2014/main" id="{4D93CC5A-7BBC-4763-86DD-555075831BD4}"/>
              </a:ext>
            </a:extLst>
          </p:cNvPr>
          <p:cNvGraphicFramePr>
            <a:graphicFrameLocks noChangeAspect="1"/>
          </p:cNvGraphicFramePr>
          <p:nvPr>
            <p:extLst/>
          </p:nvPr>
        </p:nvGraphicFramePr>
        <p:xfrm>
          <a:off x="5079365" y="4312727"/>
          <a:ext cx="2427286" cy="1103312"/>
        </p:xfrm>
        <a:graphic>
          <a:graphicData uri="http://schemas.openxmlformats.org/presentationml/2006/ole">
            <mc:AlternateContent xmlns:mc="http://schemas.openxmlformats.org/markup-compatibility/2006">
              <mc:Choice xmlns:v="urn:schemas-microsoft-com:vml" Requires="v">
                <p:oleObj spid="_x0000_s88072" name="Equation" r:id="rId9" imgW="977760" imgH="444240" progId="Equation.DSMT4">
                  <p:embed/>
                </p:oleObj>
              </mc:Choice>
              <mc:Fallback>
                <p:oleObj name="Equation" r:id="rId9" imgW="977760" imgH="444240" progId="Equation.DSMT4">
                  <p:embed/>
                  <p:pic>
                    <p:nvPicPr>
                      <p:cNvPr id="5" name="对象 4">
                        <a:extLst>
                          <a:ext uri="{FF2B5EF4-FFF2-40B4-BE49-F238E27FC236}">
                            <a16:creationId xmlns:a16="http://schemas.microsoft.com/office/drawing/2014/main" id="{4D93CC5A-7BBC-4763-86DD-555075831BD4}"/>
                          </a:ext>
                        </a:extLst>
                      </p:cNvPr>
                      <p:cNvPicPr/>
                      <p:nvPr/>
                    </p:nvPicPr>
                    <p:blipFill>
                      <a:blip r:embed="rId10"/>
                      <a:stretch>
                        <a:fillRect/>
                      </a:stretch>
                    </p:blipFill>
                    <p:spPr>
                      <a:xfrm>
                        <a:off x="5079365" y="4312727"/>
                        <a:ext cx="2427286" cy="1103312"/>
                      </a:xfrm>
                      <a:prstGeom prst="rect">
                        <a:avLst/>
                      </a:prstGeom>
                    </p:spPr>
                  </p:pic>
                </p:oleObj>
              </mc:Fallback>
            </mc:AlternateContent>
          </a:graphicData>
        </a:graphic>
      </p:graphicFrame>
      <p:sp>
        <p:nvSpPr>
          <p:cNvPr id="16" name="Rectangle 17">
            <a:extLst>
              <a:ext uri="{FF2B5EF4-FFF2-40B4-BE49-F238E27FC236}">
                <a16:creationId xmlns:a16="http://schemas.microsoft.com/office/drawing/2014/main" id="{1A961ED8-97E6-47A8-A263-B44F8CB714DF}"/>
              </a:ext>
            </a:extLst>
          </p:cNvPr>
          <p:cNvSpPr>
            <a:spLocks noChangeArrowheads="1"/>
          </p:cNvSpPr>
          <p:nvPr/>
        </p:nvSpPr>
        <p:spPr bwMode="auto">
          <a:xfrm>
            <a:off x="1619250" y="5489802"/>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包含负反馈的放大倍数（闭环放大倍数）：</a:t>
            </a:r>
            <a:endParaRPr lang="en-US" altLang="zh-CN" sz="2800" dirty="0">
              <a:latin typeface="+mn-ea"/>
              <a:ea typeface="+mn-ea"/>
            </a:endParaRPr>
          </a:p>
        </p:txBody>
      </p:sp>
      <p:graphicFrame>
        <p:nvGraphicFramePr>
          <p:cNvPr id="6" name="对象 5">
            <a:extLst>
              <a:ext uri="{FF2B5EF4-FFF2-40B4-BE49-F238E27FC236}">
                <a16:creationId xmlns:a16="http://schemas.microsoft.com/office/drawing/2014/main" id="{ADB61ED5-8E2B-49A1-A208-BDE9D2E2AE41}"/>
              </a:ext>
            </a:extLst>
          </p:cNvPr>
          <p:cNvGraphicFramePr>
            <a:graphicFrameLocks noChangeAspect="1"/>
          </p:cNvGraphicFramePr>
          <p:nvPr>
            <p:extLst/>
          </p:nvPr>
        </p:nvGraphicFramePr>
        <p:xfrm>
          <a:off x="9289415" y="5355131"/>
          <a:ext cx="2336734" cy="945821"/>
        </p:xfrm>
        <a:graphic>
          <a:graphicData uri="http://schemas.openxmlformats.org/presentationml/2006/ole">
            <mc:AlternateContent xmlns:mc="http://schemas.openxmlformats.org/markup-compatibility/2006">
              <mc:Choice xmlns:v="urn:schemas-microsoft-com:vml" Requires="v">
                <p:oleObj spid="_x0000_s88073" name="Equation" r:id="rId11" imgW="1066680" imgH="431640" progId="Equation.DSMT4">
                  <p:embed/>
                </p:oleObj>
              </mc:Choice>
              <mc:Fallback>
                <p:oleObj name="Equation" r:id="rId11" imgW="1066680" imgH="431640" progId="Equation.DSMT4">
                  <p:embed/>
                  <p:pic>
                    <p:nvPicPr>
                      <p:cNvPr id="6" name="对象 5">
                        <a:extLst>
                          <a:ext uri="{FF2B5EF4-FFF2-40B4-BE49-F238E27FC236}">
                            <a16:creationId xmlns:a16="http://schemas.microsoft.com/office/drawing/2014/main" id="{ADB61ED5-8E2B-49A1-A208-BDE9D2E2AE41}"/>
                          </a:ext>
                        </a:extLst>
                      </p:cNvPr>
                      <p:cNvPicPr/>
                      <p:nvPr/>
                    </p:nvPicPr>
                    <p:blipFill>
                      <a:blip r:embed="rId12"/>
                      <a:stretch>
                        <a:fillRect/>
                      </a:stretch>
                    </p:blipFill>
                    <p:spPr>
                      <a:xfrm>
                        <a:off x="9289415" y="5355131"/>
                        <a:ext cx="2336734" cy="945821"/>
                      </a:xfrm>
                      <a:prstGeom prst="rect">
                        <a:avLst/>
                      </a:prstGeom>
                    </p:spPr>
                  </p:pic>
                </p:oleObj>
              </mc:Fallback>
            </mc:AlternateContent>
          </a:graphicData>
        </a:graphic>
      </p:graphicFrame>
      <p:sp>
        <p:nvSpPr>
          <p:cNvPr id="7" name="对话气泡: 矩形 6">
            <a:extLst>
              <a:ext uri="{FF2B5EF4-FFF2-40B4-BE49-F238E27FC236}">
                <a16:creationId xmlns:a16="http://schemas.microsoft.com/office/drawing/2014/main" id="{0A982B1D-D233-4341-820F-498D89EAAB55}"/>
              </a:ext>
            </a:extLst>
          </p:cNvPr>
          <p:cNvSpPr/>
          <p:nvPr/>
        </p:nvSpPr>
        <p:spPr>
          <a:xfrm>
            <a:off x="7506651" y="6223000"/>
            <a:ext cx="1885317" cy="549458"/>
          </a:xfrm>
          <a:prstGeom prst="wedgeRectCallout">
            <a:avLst>
              <a:gd name="adj1" fmla="val 130598"/>
              <a:gd name="adj2" fmla="val -4844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反馈深度</a:t>
            </a:r>
          </a:p>
        </p:txBody>
      </p:sp>
    </p:spTree>
    <p:custDataLst>
      <p:tags r:id="rId2"/>
    </p:custDataLst>
    <p:extLst>
      <p:ext uri="{BB962C8B-B14F-4D97-AF65-F5344CB8AC3E}">
        <p14:creationId xmlns:p14="http://schemas.microsoft.com/office/powerpoint/2010/main" val="2424526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wipe(left)">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arn(inVertical)">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P spid="13" grpId="0" build="p" autoUpdateAnimBg="0"/>
      <p:bldP spid="14" grpId="0" build="p" autoUpdateAnimBg="0"/>
      <p:bldP spid="16" grpId="0" build="p" autoUpdateAnimBg="0"/>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79939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2. </a:t>
            </a:r>
            <a:r>
              <a:rPr lang="zh-CN" altLang="en-US" sz="2800" dirty="0">
                <a:solidFill>
                  <a:srgbClr val="FF0000"/>
                </a:solidFill>
                <a:latin typeface="+mn-ea"/>
                <a:ea typeface="+mn-ea"/>
              </a:rPr>
              <a:t>提高放大倍数的稳定性</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87005"/>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稳定性指开环的相对稳定程度与闭环的相对稳定程度的比较。</a:t>
            </a:r>
            <a:endParaRPr lang="en-US" altLang="zh-CN" sz="2800" dirty="0">
              <a:latin typeface="+mn-ea"/>
              <a:ea typeface="+mn-ea"/>
            </a:endParaRPr>
          </a:p>
        </p:txBody>
      </p:sp>
      <p:sp>
        <p:nvSpPr>
          <p:cNvPr id="17" name="Rectangle 17">
            <a:extLst>
              <a:ext uri="{FF2B5EF4-FFF2-40B4-BE49-F238E27FC236}">
                <a16:creationId xmlns:a16="http://schemas.microsoft.com/office/drawing/2014/main" id="{6EDD94F4-F72A-49B9-84EF-A5905A91E132}"/>
              </a:ext>
            </a:extLst>
          </p:cNvPr>
          <p:cNvSpPr>
            <a:spLocks noChangeArrowheads="1"/>
          </p:cNvSpPr>
          <p:nvPr/>
        </p:nvSpPr>
        <p:spPr bwMode="auto">
          <a:xfrm>
            <a:off x="1619250" y="2441112"/>
            <a:ext cx="87439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负反馈的基本特点是自动调节作用。当外界条件引发输出信号改变的时候，负反馈按比例将变化的量送到输入端，抵消一部分输入信号，使净输入信号减小或者增大，达到降低或增加输出信号的目的。</a:t>
            </a:r>
            <a:endParaRPr lang="en-US" altLang="zh-CN" sz="2800" dirty="0">
              <a:latin typeface="+mn-ea"/>
              <a:ea typeface="+mn-ea"/>
            </a:endParaRPr>
          </a:p>
        </p:txBody>
      </p:sp>
      <p:sp>
        <p:nvSpPr>
          <p:cNvPr id="18" name="Rectangle 17">
            <a:extLst>
              <a:ext uri="{FF2B5EF4-FFF2-40B4-BE49-F238E27FC236}">
                <a16:creationId xmlns:a16="http://schemas.microsoft.com/office/drawing/2014/main" id="{387568EA-7EC4-4DFE-80D2-A781B62171F6}"/>
              </a:ext>
            </a:extLst>
          </p:cNvPr>
          <p:cNvSpPr>
            <a:spLocks noChangeArrowheads="1"/>
          </p:cNvSpPr>
          <p:nvPr/>
        </p:nvSpPr>
        <p:spPr bwMode="auto">
          <a:xfrm>
            <a:off x="1619250" y="4503582"/>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3. </a:t>
            </a:r>
            <a:r>
              <a:rPr lang="zh-CN" altLang="en-US" sz="2800" dirty="0">
                <a:solidFill>
                  <a:srgbClr val="FF0000"/>
                </a:solidFill>
                <a:latin typeface="+mn-ea"/>
                <a:ea typeface="+mn-ea"/>
              </a:rPr>
              <a:t>改善波形失真</a:t>
            </a:r>
            <a:endParaRPr lang="en-US" altLang="zh-CN" sz="2800" dirty="0">
              <a:solidFill>
                <a:srgbClr val="FF0000"/>
              </a:solidFill>
              <a:latin typeface="+mn-ea"/>
              <a:ea typeface="+mn-ea"/>
            </a:endParaRPr>
          </a:p>
        </p:txBody>
      </p:sp>
      <p:sp>
        <p:nvSpPr>
          <p:cNvPr id="19" name="Rectangle 17">
            <a:extLst>
              <a:ext uri="{FF2B5EF4-FFF2-40B4-BE49-F238E27FC236}">
                <a16:creationId xmlns:a16="http://schemas.microsoft.com/office/drawing/2014/main" id="{EBFCF65A-FDF4-45DD-880D-B588CC372B4B}"/>
              </a:ext>
            </a:extLst>
          </p:cNvPr>
          <p:cNvSpPr>
            <a:spLocks noChangeArrowheads="1"/>
          </p:cNvSpPr>
          <p:nvPr/>
        </p:nvSpPr>
        <p:spPr bwMode="auto">
          <a:xfrm>
            <a:off x="1619250" y="5042118"/>
            <a:ext cx="87439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负反馈将输出端的失真信号送回输入端，由于反馈电路一般由电阻组成，反馈和输出波形失真一致，输入和反馈信号叠加后，经放大可使得输出失真得到一定补偿。</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3513313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P spid="17" grpId="0" build="p" autoUpdateAnimBg="0"/>
      <p:bldP spid="18" grpId="0" build="p" autoUpdateAnimBg="0"/>
      <p:bldP spid="1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130888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、独立电压源</a:t>
            </a:r>
            <a:endParaRPr lang="en-US" altLang="zh-CN" sz="2800" b="1" dirty="0">
              <a:solidFill>
                <a:srgbClr val="FF0000"/>
              </a:solidFill>
              <a:latin typeface="+mn-ea"/>
            </a:endParaRPr>
          </a:p>
          <a:p>
            <a:pPr>
              <a:lnSpc>
                <a:spcPct val="150000"/>
              </a:lnSpc>
            </a:pPr>
            <a:r>
              <a:rPr lang="zh-CN" altLang="en-US" sz="2800" b="1" dirty="0">
                <a:latin typeface="+mn-ea"/>
              </a:rPr>
              <a:t>        </a:t>
            </a:r>
          </a:p>
        </p:txBody>
      </p:sp>
      <p:pic>
        <p:nvPicPr>
          <p:cNvPr id="6" name="图片 5">
            <a:extLst>
              <a:ext uri="{FF2B5EF4-FFF2-40B4-BE49-F238E27FC236}">
                <a16:creationId xmlns:a16="http://schemas.microsoft.com/office/drawing/2014/main" id="{28C2D768-7FF8-4D75-BF2E-6DC6739A40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740159" y="2017126"/>
            <a:ext cx="6711682" cy="4205874"/>
          </a:xfrm>
          <a:prstGeom prst="rect">
            <a:avLst/>
          </a:prstGeom>
        </p:spPr>
      </p:pic>
    </p:spTree>
    <p:custDataLst>
      <p:tags r:id="rId1"/>
    </p:custDataLst>
    <p:extLst>
      <p:ext uri="{BB962C8B-B14F-4D97-AF65-F5344CB8AC3E}">
        <p14:creationId xmlns:p14="http://schemas.microsoft.com/office/powerpoint/2010/main" val="1896563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79939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4. </a:t>
            </a:r>
            <a:r>
              <a:rPr lang="zh-CN" altLang="en-US" sz="2800" dirty="0">
                <a:solidFill>
                  <a:srgbClr val="FF0000"/>
                </a:solidFill>
                <a:latin typeface="+mn-ea"/>
                <a:ea typeface="+mn-ea"/>
              </a:rPr>
              <a:t>展宽通频带</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87005"/>
            <a:ext cx="87439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在放大电路的低频段和高频段中，放大倍数会下降。引入负反馈后，在输入条件一定时，中频段输出信号较大，反馈信号强，输入信号被抵消得多，导致输出信号降低得多，而在高低频段，输出信号小，反馈小，输入信号被抵消得少，输出信号降低也较少。由此，相当于提高了高低频段的放大倍数，使其趋于平坦，展宽了频带。</a:t>
            </a:r>
            <a:endParaRPr lang="en-US" altLang="zh-CN" sz="2800" dirty="0">
              <a:latin typeface="+mn-ea"/>
              <a:ea typeface="+mn-ea"/>
            </a:endParaRPr>
          </a:p>
        </p:txBody>
      </p:sp>
    </p:spTree>
    <p:custDataLst>
      <p:tags r:id="rId1"/>
    </p:custDataLst>
    <p:extLst>
      <p:ext uri="{BB962C8B-B14F-4D97-AF65-F5344CB8AC3E}">
        <p14:creationId xmlns:p14="http://schemas.microsoft.com/office/powerpoint/2010/main" val="20178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63318" y="437901"/>
            <a:ext cx="2265364"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7.2 </a:t>
            </a:r>
            <a:r>
              <a:rPr lang="zh-CN" altLang="en-US" sz="2000" dirty="0">
                <a:latin typeface="Agency FB" panose="020B0503020202020204" pitchFamily="34" charset="0"/>
              </a:rPr>
              <a:t>负反馈放大电路</a:t>
            </a:r>
          </a:p>
        </p:txBody>
      </p:sp>
      <p:sp>
        <p:nvSpPr>
          <p:cNvPr id="10" name="Rectangle 8">
            <a:extLst>
              <a:ext uri="{FF2B5EF4-FFF2-40B4-BE49-F238E27FC236}">
                <a16:creationId xmlns:a16="http://schemas.microsoft.com/office/drawing/2014/main" id="{D34D0B47-E405-44C0-94DB-C6784A5EA2FB}"/>
              </a:ext>
            </a:extLst>
          </p:cNvPr>
          <p:cNvSpPr>
            <a:spLocks noChangeArrowheads="1"/>
          </p:cNvSpPr>
          <p:nvPr/>
        </p:nvSpPr>
        <p:spPr bwMode="auto">
          <a:xfrm>
            <a:off x="1314450" y="2638564"/>
            <a:ext cx="184731" cy="523220"/>
          </a:xfrm>
          <a:prstGeom prst="rect">
            <a:avLst/>
          </a:prstGeom>
          <a:noFill/>
          <a:ln w="9525">
            <a:noFill/>
            <a:miter lim="800000"/>
            <a:headEnd/>
            <a:tailEnd/>
          </a:ln>
          <a:effectLst/>
        </p:spPr>
        <p:txBody>
          <a:bodyPr wrap="none" anchor="ctr">
            <a:spAutoFit/>
          </a:bodyPr>
          <a:lstStyle/>
          <a:p>
            <a:pPr>
              <a:defRPr/>
            </a:pPr>
            <a:endParaRPr lang="zh-CN" altLang="en-US" sz="2800" b="1">
              <a:latin typeface="+mn-ea"/>
            </a:endParaRPr>
          </a:p>
        </p:txBody>
      </p:sp>
      <p:sp>
        <p:nvSpPr>
          <p:cNvPr id="12" name="Rectangle 17">
            <a:extLst>
              <a:ext uri="{FF2B5EF4-FFF2-40B4-BE49-F238E27FC236}">
                <a16:creationId xmlns:a16="http://schemas.microsoft.com/office/drawing/2014/main" id="{F89B7EEF-79C9-4240-8DBB-3F9675DEECFD}"/>
              </a:ext>
            </a:extLst>
          </p:cNvPr>
          <p:cNvSpPr>
            <a:spLocks noChangeArrowheads="1"/>
          </p:cNvSpPr>
          <p:nvPr/>
        </p:nvSpPr>
        <p:spPr bwMode="auto">
          <a:xfrm>
            <a:off x="1619250" y="799393"/>
            <a:ext cx="874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dirty="0">
                <a:solidFill>
                  <a:srgbClr val="FF0000"/>
                </a:solidFill>
                <a:latin typeface="+mn-ea"/>
                <a:ea typeface="+mn-ea"/>
              </a:rPr>
              <a:t>5. </a:t>
            </a:r>
            <a:r>
              <a:rPr lang="zh-CN" altLang="en-US" sz="2800" dirty="0">
                <a:solidFill>
                  <a:srgbClr val="FF0000"/>
                </a:solidFill>
                <a:latin typeface="+mn-ea"/>
                <a:ea typeface="+mn-ea"/>
              </a:rPr>
              <a:t>改善电洛的输入电阻和输出电阻</a:t>
            </a:r>
            <a:endParaRPr lang="en-US" altLang="zh-CN" sz="2800" dirty="0">
              <a:solidFill>
                <a:srgbClr val="FF0000"/>
              </a:solidFill>
              <a:latin typeface="+mn-ea"/>
              <a:ea typeface="+mn-ea"/>
            </a:endParaRPr>
          </a:p>
        </p:txBody>
      </p:sp>
      <p:sp>
        <p:nvSpPr>
          <p:cNvPr id="26" name="Rectangle 17">
            <a:extLst>
              <a:ext uri="{FF2B5EF4-FFF2-40B4-BE49-F238E27FC236}">
                <a16:creationId xmlns:a16="http://schemas.microsoft.com/office/drawing/2014/main" id="{A4C55C46-2B58-47C6-9986-15C4FD1FFCDA}"/>
              </a:ext>
            </a:extLst>
          </p:cNvPr>
          <p:cNvSpPr>
            <a:spLocks noChangeArrowheads="1"/>
          </p:cNvSpPr>
          <p:nvPr/>
        </p:nvSpPr>
        <p:spPr bwMode="auto">
          <a:xfrm>
            <a:off x="1619250" y="1487005"/>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输入电阻的增大还是减小，与是串联反馈还是并联反馈有关。</a:t>
            </a:r>
            <a:endParaRPr lang="en-US" altLang="zh-CN" sz="2800" dirty="0">
              <a:latin typeface="+mn-ea"/>
              <a:ea typeface="+mn-ea"/>
            </a:endParaRPr>
          </a:p>
        </p:txBody>
      </p:sp>
      <p:sp>
        <p:nvSpPr>
          <p:cNvPr id="8" name="Rectangle 17">
            <a:extLst>
              <a:ext uri="{FF2B5EF4-FFF2-40B4-BE49-F238E27FC236}">
                <a16:creationId xmlns:a16="http://schemas.microsoft.com/office/drawing/2014/main" id="{6ACFCA21-9796-4235-B7BD-E6B8E65C928A}"/>
              </a:ext>
            </a:extLst>
          </p:cNvPr>
          <p:cNvSpPr>
            <a:spLocks noChangeArrowheads="1"/>
          </p:cNvSpPr>
          <p:nvPr/>
        </p:nvSpPr>
        <p:spPr bwMode="auto">
          <a:xfrm>
            <a:off x="1619250" y="2605504"/>
            <a:ext cx="8743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dirty="0">
                <a:latin typeface="+mn-ea"/>
                <a:ea typeface="+mn-ea"/>
              </a:rPr>
              <a:t>        输出电阻的增大还是减小，与是电压反馈还是电流反馈有关。</a:t>
            </a:r>
            <a:endParaRPr lang="en-US" altLang="zh-CN" sz="2800" dirty="0">
              <a:latin typeface="+mn-ea"/>
              <a:ea typeface="+mn-ea"/>
            </a:endParaRPr>
          </a:p>
        </p:txBody>
      </p:sp>
      <p:graphicFrame>
        <p:nvGraphicFramePr>
          <p:cNvPr id="2" name="表格 1">
            <a:extLst>
              <a:ext uri="{FF2B5EF4-FFF2-40B4-BE49-F238E27FC236}">
                <a16:creationId xmlns:a16="http://schemas.microsoft.com/office/drawing/2014/main" id="{8C9E5268-644C-47CF-ABDA-596F44A0B340}"/>
              </a:ext>
            </a:extLst>
          </p:cNvPr>
          <p:cNvGraphicFramePr>
            <a:graphicFrameLocks noGrp="1"/>
          </p:cNvGraphicFramePr>
          <p:nvPr>
            <p:extLst/>
          </p:nvPr>
        </p:nvGraphicFramePr>
        <p:xfrm>
          <a:off x="2032000" y="3831703"/>
          <a:ext cx="8128000" cy="239129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307252190"/>
                    </a:ext>
                  </a:extLst>
                </a:gridCol>
                <a:gridCol w="1625600">
                  <a:extLst>
                    <a:ext uri="{9D8B030D-6E8A-4147-A177-3AD203B41FA5}">
                      <a16:colId xmlns:a16="http://schemas.microsoft.com/office/drawing/2014/main" val="2457561458"/>
                    </a:ext>
                  </a:extLst>
                </a:gridCol>
                <a:gridCol w="1625600">
                  <a:extLst>
                    <a:ext uri="{9D8B030D-6E8A-4147-A177-3AD203B41FA5}">
                      <a16:colId xmlns:a16="http://schemas.microsoft.com/office/drawing/2014/main" val="2426574037"/>
                    </a:ext>
                  </a:extLst>
                </a:gridCol>
                <a:gridCol w="1625600">
                  <a:extLst>
                    <a:ext uri="{9D8B030D-6E8A-4147-A177-3AD203B41FA5}">
                      <a16:colId xmlns:a16="http://schemas.microsoft.com/office/drawing/2014/main" val="2351221542"/>
                    </a:ext>
                  </a:extLst>
                </a:gridCol>
                <a:gridCol w="1625600">
                  <a:extLst>
                    <a:ext uri="{9D8B030D-6E8A-4147-A177-3AD203B41FA5}">
                      <a16:colId xmlns:a16="http://schemas.microsoft.com/office/drawing/2014/main" val="2445805874"/>
                    </a:ext>
                  </a:extLst>
                </a:gridCol>
              </a:tblGrid>
              <a:tr h="797099">
                <a:tc>
                  <a:txBody>
                    <a:bodyPr/>
                    <a:lstStyle/>
                    <a:p>
                      <a:pPr algn="ctr"/>
                      <a:endParaRPr lang="zh-CN" altLang="en-US" sz="2800" b="1" dirty="0">
                        <a:latin typeface="+mn-ea"/>
                        <a:ea typeface="+mn-ea"/>
                      </a:endParaRPr>
                    </a:p>
                  </a:txBody>
                  <a:tcPr/>
                </a:tc>
                <a:tc>
                  <a:txBody>
                    <a:bodyPr/>
                    <a:lstStyle/>
                    <a:p>
                      <a:pPr algn="ctr"/>
                      <a:r>
                        <a:rPr lang="zh-CN" altLang="en-US" sz="2800" b="1" dirty="0">
                          <a:latin typeface="+mn-ea"/>
                          <a:ea typeface="+mn-ea"/>
                        </a:rPr>
                        <a:t>串联电压</a:t>
                      </a:r>
                    </a:p>
                  </a:txBody>
                  <a:tcPr/>
                </a:tc>
                <a:tc>
                  <a:txBody>
                    <a:bodyPr/>
                    <a:lstStyle/>
                    <a:p>
                      <a:pPr algn="ctr"/>
                      <a:r>
                        <a:rPr lang="zh-CN" altLang="en-US" sz="2800" b="1" dirty="0">
                          <a:latin typeface="+mn-ea"/>
                          <a:ea typeface="+mn-ea"/>
                        </a:rPr>
                        <a:t>串联电流</a:t>
                      </a:r>
                    </a:p>
                  </a:txBody>
                  <a:tcPr/>
                </a:tc>
                <a:tc>
                  <a:txBody>
                    <a:bodyPr/>
                    <a:lstStyle/>
                    <a:p>
                      <a:pPr algn="ctr"/>
                      <a:r>
                        <a:rPr lang="zh-CN" altLang="en-US" sz="2800" b="1" dirty="0">
                          <a:latin typeface="+mn-ea"/>
                          <a:ea typeface="+mn-ea"/>
                        </a:rPr>
                        <a:t>并联电压</a:t>
                      </a:r>
                    </a:p>
                  </a:txBody>
                  <a:tcPr/>
                </a:tc>
                <a:tc>
                  <a:txBody>
                    <a:bodyPr/>
                    <a:lstStyle/>
                    <a:p>
                      <a:pPr algn="ctr"/>
                      <a:r>
                        <a:rPr lang="zh-CN" altLang="en-US" sz="2800" b="1" dirty="0">
                          <a:latin typeface="+mn-ea"/>
                          <a:ea typeface="+mn-ea"/>
                        </a:rPr>
                        <a:t>并联电流</a:t>
                      </a:r>
                    </a:p>
                  </a:txBody>
                  <a:tcPr/>
                </a:tc>
                <a:extLst>
                  <a:ext uri="{0D108BD9-81ED-4DB2-BD59-A6C34878D82A}">
                    <a16:rowId xmlns:a16="http://schemas.microsoft.com/office/drawing/2014/main" val="3491833921"/>
                  </a:ext>
                </a:extLst>
              </a:tr>
              <a:tr h="797099">
                <a:tc>
                  <a:txBody>
                    <a:bodyPr/>
                    <a:lstStyle/>
                    <a:p>
                      <a:pPr algn="ctr"/>
                      <a:r>
                        <a:rPr lang="zh-CN" altLang="en-US" sz="2800" b="1" dirty="0">
                          <a:latin typeface="+mn-ea"/>
                          <a:ea typeface="+mn-ea"/>
                        </a:rPr>
                        <a:t>输入电阻</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extLst>
                  <a:ext uri="{0D108BD9-81ED-4DB2-BD59-A6C34878D82A}">
                    <a16:rowId xmlns:a16="http://schemas.microsoft.com/office/drawing/2014/main" val="3121985703"/>
                  </a:ext>
                </a:extLst>
              </a:tr>
              <a:tr h="797099">
                <a:tc>
                  <a:txBody>
                    <a:bodyPr/>
                    <a:lstStyle/>
                    <a:p>
                      <a:pPr algn="ctr"/>
                      <a:r>
                        <a:rPr lang="zh-CN" altLang="en-US" sz="2800" b="1" dirty="0">
                          <a:latin typeface="+mn-ea"/>
                          <a:ea typeface="+mn-ea"/>
                        </a:rPr>
                        <a:t>输出电阻</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tc>
                  <a:txBody>
                    <a:bodyPr/>
                    <a:lstStyle/>
                    <a:p>
                      <a:pPr algn="ctr"/>
                      <a:r>
                        <a:rPr lang="zh-CN" altLang="en-US" sz="2800" b="1" dirty="0">
                          <a:latin typeface="+mn-ea"/>
                          <a:ea typeface="+mn-ea"/>
                        </a:rPr>
                        <a:t>↑</a:t>
                      </a:r>
                    </a:p>
                  </a:txBody>
                  <a:tcPr/>
                </a:tc>
                <a:extLst>
                  <a:ext uri="{0D108BD9-81ED-4DB2-BD59-A6C34878D82A}">
                    <a16:rowId xmlns:a16="http://schemas.microsoft.com/office/drawing/2014/main" val="3813724405"/>
                  </a:ext>
                </a:extLst>
              </a:tr>
            </a:tbl>
          </a:graphicData>
        </a:graphic>
      </p:graphicFrame>
    </p:spTree>
    <p:custDataLst>
      <p:tags r:id="rId1"/>
    </p:custDataLst>
    <p:extLst>
      <p:ext uri="{BB962C8B-B14F-4D97-AF65-F5344CB8AC3E}">
        <p14:creationId xmlns:p14="http://schemas.microsoft.com/office/powerpoint/2010/main" val="2197085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26" grpId="0" build="p" autoUpdateAnimBg="0"/>
      <p:bldP spid="8"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26" name="矩形 25">
            <a:extLst>
              <a:ext uri="{FF2B5EF4-FFF2-40B4-BE49-F238E27FC236}">
                <a16:creationId xmlns:a16="http://schemas.microsoft.com/office/drawing/2014/main" id="{BFF4CD24-9EB3-4F1E-B2E3-F0EE1C592F24}"/>
              </a:ext>
            </a:extLst>
          </p:cNvPr>
          <p:cNvSpPr/>
          <p:nvPr/>
        </p:nvSpPr>
        <p:spPr>
          <a:xfrm>
            <a:off x="1625600" y="836565"/>
            <a:ext cx="3057247" cy="523220"/>
          </a:xfrm>
          <a:prstGeom prst="rect">
            <a:avLst/>
          </a:prstGeom>
        </p:spPr>
        <p:txBody>
          <a:bodyPr wrap="none">
            <a:spAutoFit/>
          </a:bodyPr>
          <a:lstStyle/>
          <a:p>
            <a:pPr>
              <a:defRPr/>
            </a:pPr>
            <a:r>
              <a:rPr lang="zh-CN" altLang="en-US" sz="2800" b="1" dirty="0">
                <a:solidFill>
                  <a:srgbClr val="FF0000"/>
                </a:solidFill>
                <a:latin typeface="+mn-ea"/>
              </a:rPr>
              <a:t>理想运放分析基础</a:t>
            </a:r>
          </a:p>
        </p:txBody>
      </p:sp>
      <p:sp>
        <p:nvSpPr>
          <p:cNvPr id="27" name="Rectangle 20">
            <a:extLst>
              <a:ext uri="{FF2B5EF4-FFF2-40B4-BE49-F238E27FC236}">
                <a16:creationId xmlns:a16="http://schemas.microsoft.com/office/drawing/2014/main" id="{53694AF9-1D15-48DF-A610-E0AC951EF0E7}"/>
              </a:ext>
            </a:extLst>
          </p:cNvPr>
          <p:cNvSpPr>
            <a:spLocks noChangeArrowheads="1"/>
          </p:cNvSpPr>
          <p:nvPr/>
        </p:nvSpPr>
        <p:spPr bwMode="auto">
          <a:xfrm>
            <a:off x="1778000" y="1841453"/>
            <a:ext cx="838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20000"/>
              </a:spcBef>
              <a:buClr>
                <a:srgbClr val="0000FF"/>
              </a:buClr>
              <a:buSzPct val="85000"/>
              <a:buFont typeface="Monotype Sorts" pitchFamily="2" charset="2"/>
              <a:buNone/>
            </a:pPr>
            <a:r>
              <a:rPr lang="zh-CN" altLang="en-US" sz="2800">
                <a:latin typeface="+mn-ea"/>
                <a:ea typeface="+mn-ea"/>
              </a:rPr>
              <a:t>    实际运放的理想化模型就是理想运放。其理想化参数为：</a:t>
            </a:r>
          </a:p>
        </p:txBody>
      </p:sp>
      <p:grpSp>
        <p:nvGrpSpPr>
          <p:cNvPr id="31" name="Group 15">
            <a:extLst>
              <a:ext uri="{FF2B5EF4-FFF2-40B4-BE49-F238E27FC236}">
                <a16:creationId xmlns:a16="http://schemas.microsoft.com/office/drawing/2014/main" id="{813810C9-23AE-44B5-ABDB-04AB88720E82}"/>
              </a:ext>
            </a:extLst>
          </p:cNvPr>
          <p:cNvGrpSpPr>
            <a:grpSpLocks/>
          </p:cNvGrpSpPr>
          <p:nvPr/>
        </p:nvGrpSpPr>
        <p:grpSpPr bwMode="auto">
          <a:xfrm>
            <a:off x="2311400" y="2795512"/>
            <a:ext cx="8001000" cy="530225"/>
            <a:chOff x="336" y="1197"/>
            <a:chExt cx="5040" cy="334"/>
          </a:xfrm>
        </p:grpSpPr>
        <p:sp>
          <p:nvSpPr>
            <p:cNvPr id="32" name="Rectangle 16">
              <a:extLst>
                <a:ext uri="{FF2B5EF4-FFF2-40B4-BE49-F238E27FC236}">
                  <a16:creationId xmlns:a16="http://schemas.microsoft.com/office/drawing/2014/main" id="{95168A96-AB4A-481C-A51E-2AC6012BFF64}"/>
                </a:ext>
              </a:extLst>
            </p:cNvPr>
            <p:cNvSpPr>
              <a:spLocks noChangeArrowheads="1"/>
            </p:cNvSpPr>
            <p:nvPr/>
          </p:nvSpPr>
          <p:spPr bwMode="auto">
            <a:xfrm>
              <a:off x="336" y="1200"/>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开环差模增益：</a:t>
              </a:r>
            </a:p>
          </p:txBody>
        </p:sp>
        <p:graphicFrame>
          <p:nvGraphicFramePr>
            <p:cNvPr id="33" name="Object 2">
              <a:extLst>
                <a:ext uri="{FF2B5EF4-FFF2-40B4-BE49-F238E27FC236}">
                  <a16:creationId xmlns:a16="http://schemas.microsoft.com/office/drawing/2014/main" id="{69E0345C-ED78-48DD-9420-2281578CF07E}"/>
                </a:ext>
              </a:extLst>
            </p:cNvPr>
            <p:cNvGraphicFramePr>
              <a:graphicFrameLocks noChangeAspect="1"/>
            </p:cNvGraphicFramePr>
            <p:nvPr>
              <p:extLst/>
            </p:nvPr>
          </p:nvGraphicFramePr>
          <p:xfrm>
            <a:off x="2184" y="1197"/>
            <a:ext cx="912" cy="334"/>
          </p:xfrm>
          <a:graphic>
            <a:graphicData uri="http://schemas.openxmlformats.org/presentationml/2006/ole">
              <mc:AlternateContent xmlns:mc="http://schemas.openxmlformats.org/markup-compatibility/2006">
                <mc:Choice xmlns:v="urn:schemas-microsoft-com:vml" Requires="v">
                  <p:oleObj spid="_x0000_s89095" name="Equation" r:id="rId5" imgW="622080" imgH="228600" progId="Equation.3">
                    <p:embed/>
                  </p:oleObj>
                </mc:Choice>
                <mc:Fallback>
                  <p:oleObj name="Equation" r:id="rId5" imgW="622080" imgH="228600" progId="Equation.3">
                    <p:embed/>
                    <p:pic>
                      <p:nvPicPr>
                        <p:cNvPr id="33" name="Object 2">
                          <a:extLst>
                            <a:ext uri="{FF2B5EF4-FFF2-40B4-BE49-F238E27FC236}">
                              <a16:creationId xmlns:a16="http://schemas.microsoft.com/office/drawing/2014/main" id="{69E0345C-ED78-48DD-9420-2281578CF0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 y="1197"/>
                          <a:ext cx="912"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18">
            <a:extLst>
              <a:ext uri="{FF2B5EF4-FFF2-40B4-BE49-F238E27FC236}">
                <a16:creationId xmlns:a16="http://schemas.microsoft.com/office/drawing/2014/main" id="{6CA59F34-0D5D-4C16-9820-63CA04982646}"/>
              </a:ext>
            </a:extLst>
          </p:cNvPr>
          <p:cNvGrpSpPr>
            <a:grpSpLocks/>
          </p:cNvGrpSpPr>
          <p:nvPr/>
        </p:nvGrpSpPr>
        <p:grpSpPr bwMode="auto">
          <a:xfrm>
            <a:off x="2311400" y="3478137"/>
            <a:ext cx="8001000" cy="536575"/>
            <a:chOff x="336" y="1536"/>
            <a:chExt cx="5040" cy="338"/>
          </a:xfrm>
        </p:grpSpPr>
        <p:sp>
          <p:nvSpPr>
            <p:cNvPr id="35" name="Rectangle 19">
              <a:extLst>
                <a:ext uri="{FF2B5EF4-FFF2-40B4-BE49-F238E27FC236}">
                  <a16:creationId xmlns:a16="http://schemas.microsoft.com/office/drawing/2014/main" id="{4CCA1AF9-C0D0-4BFC-A296-A4712BD744E7}"/>
                </a:ext>
              </a:extLst>
            </p:cNvPr>
            <p:cNvSpPr>
              <a:spLocks noChangeArrowheads="1"/>
            </p:cNvSpPr>
            <p:nvPr/>
          </p:nvSpPr>
          <p:spPr bwMode="auto">
            <a:xfrm>
              <a:off x="336" y="1536"/>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差模输入电阻：</a:t>
              </a:r>
            </a:p>
          </p:txBody>
        </p:sp>
        <p:graphicFrame>
          <p:nvGraphicFramePr>
            <p:cNvPr id="36" name="Object 3">
              <a:extLst>
                <a:ext uri="{FF2B5EF4-FFF2-40B4-BE49-F238E27FC236}">
                  <a16:creationId xmlns:a16="http://schemas.microsoft.com/office/drawing/2014/main" id="{9D66B1ED-2705-41F6-B3D2-D83C45EC564B}"/>
                </a:ext>
              </a:extLst>
            </p:cNvPr>
            <p:cNvGraphicFramePr>
              <a:graphicFrameLocks noChangeAspect="1"/>
            </p:cNvGraphicFramePr>
            <p:nvPr>
              <p:extLst/>
            </p:nvPr>
          </p:nvGraphicFramePr>
          <p:xfrm>
            <a:off x="2184" y="1540"/>
            <a:ext cx="800" cy="334"/>
          </p:xfrm>
          <a:graphic>
            <a:graphicData uri="http://schemas.openxmlformats.org/presentationml/2006/ole">
              <mc:AlternateContent xmlns:mc="http://schemas.openxmlformats.org/markup-compatibility/2006">
                <mc:Choice xmlns:v="urn:schemas-microsoft-com:vml" Requires="v">
                  <p:oleObj spid="_x0000_s89096" name="Equation" r:id="rId7" imgW="545760" imgH="228600" progId="Equation.3">
                    <p:embed/>
                  </p:oleObj>
                </mc:Choice>
                <mc:Fallback>
                  <p:oleObj name="Equation" r:id="rId7" imgW="545760" imgH="228600" progId="Equation.3">
                    <p:embed/>
                    <p:pic>
                      <p:nvPicPr>
                        <p:cNvPr id="36" name="Object 3">
                          <a:extLst>
                            <a:ext uri="{FF2B5EF4-FFF2-40B4-BE49-F238E27FC236}">
                              <a16:creationId xmlns:a16="http://schemas.microsoft.com/office/drawing/2014/main" id="{9D66B1ED-2705-41F6-B3D2-D83C45EC56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4" y="1540"/>
                          <a:ext cx="800"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 name="Group 21">
            <a:extLst>
              <a:ext uri="{FF2B5EF4-FFF2-40B4-BE49-F238E27FC236}">
                <a16:creationId xmlns:a16="http://schemas.microsoft.com/office/drawing/2014/main" id="{5DF14D0F-EDEF-48C3-8ED1-77FAEBE001E5}"/>
              </a:ext>
            </a:extLst>
          </p:cNvPr>
          <p:cNvGrpSpPr>
            <a:grpSpLocks/>
          </p:cNvGrpSpPr>
          <p:nvPr/>
        </p:nvGrpSpPr>
        <p:grpSpPr bwMode="auto">
          <a:xfrm>
            <a:off x="2311400" y="4171875"/>
            <a:ext cx="8001000" cy="555625"/>
            <a:chOff x="336" y="1872"/>
            <a:chExt cx="5040" cy="350"/>
          </a:xfrm>
        </p:grpSpPr>
        <p:sp>
          <p:nvSpPr>
            <p:cNvPr id="38" name="Rectangle 22">
              <a:extLst>
                <a:ext uri="{FF2B5EF4-FFF2-40B4-BE49-F238E27FC236}">
                  <a16:creationId xmlns:a16="http://schemas.microsoft.com/office/drawing/2014/main" id="{46BD4EB3-393B-45EA-820A-596B102127EA}"/>
                </a:ext>
              </a:extLst>
            </p:cNvPr>
            <p:cNvSpPr>
              <a:spLocks noChangeArrowheads="1"/>
            </p:cNvSpPr>
            <p:nvPr/>
          </p:nvSpPr>
          <p:spPr bwMode="auto">
            <a:xfrm>
              <a:off x="336" y="1872"/>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输出电阻：</a:t>
              </a:r>
            </a:p>
          </p:txBody>
        </p:sp>
        <p:graphicFrame>
          <p:nvGraphicFramePr>
            <p:cNvPr id="39" name="Object 4">
              <a:extLst>
                <a:ext uri="{FF2B5EF4-FFF2-40B4-BE49-F238E27FC236}">
                  <a16:creationId xmlns:a16="http://schemas.microsoft.com/office/drawing/2014/main" id="{71B17C9A-5BD8-492F-A2F6-36D6513CDE79}"/>
                </a:ext>
              </a:extLst>
            </p:cNvPr>
            <p:cNvGraphicFramePr>
              <a:graphicFrameLocks noChangeAspect="1"/>
            </p:cNvGraphicFramePr>
            <p:nvPr>
              <p:extLst/>
            </p:nvPr>
          </p:nvGraphicFramePr>
          <p:xfrm>
            <a:off x="1830" y="1888"/>
            <a:ext cx="615" cy="334"/>
          </p:xfrm>
          <a:graphic>
            <a:graphicData uri="http://schemas.openxmlformats.org/presentationml/2006/ole">
              <mc:AlternateContent xmlns:mc="http://schemas.openxmlformats.org/markup-compatibility/2006">
                <mc:Choice xmlns:v="urn:schemas-microsoft-com:vml" Requires="v">
                  <p:oleObj spid="_x0000_s89097" name="Equation" r:id="rId9" imgW="419040" imgH="228600" progId="Equation.DSMT4">
                    <p:embed/>
                  </p:oleObj>
                </mc:Choice>
                <mc:Fallback>
                  <p:oleObj name="Equation" r:id="rId9" imgW="419040" imgH="228600" progId="Equation.DSMT4">
                    <p:embed/>
                    <p:pic>
                      <p:nvPicPr>
                        <p:cNvPr id="39" name="Object 4">
                          <a:extLst>
                            <a:ext uri="{FF2B5EF4-FFF2-40B4-BE49-F238E27FC236}">
                              <a16:creationId xmlns:a16="http://schemas.microsoft.com/office/drawing/2014/main" id="{71B17C9A-5BD8-492F-A2F6-36D6513CDE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0" y="1888"/>
                          <a:ext cx="615"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24">
            <a:extLst>
              <a:ext uri="{FF2B5EF4-FFF2-40B4-BE49-F238E27FC236}">
                <a16:creationId xmlns:a16="http://schemas.microsoft.com/office/drawing/2014/main" id="{2AE136C4-168E-4169-835E-3C6D60B574B1}"/>
              </a:ext>
            </a:extLst>
          </p:cNvPr>
          <p:cNvGrpSpPr>
            <a:grpSpLocks/>
          </p:cNvGrpSpPr>
          <p:nvPr/>
        </p:nvGrpSpPr>
        <p:grpSpPr bwMode="auto">
          <a:xfrm>
            <a:off x="2311400" y="4951340"/>
            <a:ext cx="8001000" cy="544513"/>
            <a:chOff x="384" y="2304"/>
            <a:chExt cx="5040" cy="343"/>
          </a:xfrm>
        </p:grpSpPr>
        <p:sp>
          <p:nvSpPr>
            <p:cNvPr id="41" name="Rectangle 25">
              <a:extLst>
                <a:ext uri="{FF2B5EF4-FFF2-40B4-BE49-F238E27FC236}">
                  <a16:creationId xmlns:a16="http://schemas.microsoft.com/office/drawing/2014/main" id="{D3226F80-5A1A-4E31-B158-8DAEE185AB11}"/>
                </a:ext>
              </a:extLst>
            </p:cNvPr>
            <p:cNvSpPr>
              <a:spLocks noChangeArrowheads="1"/>
            </p:cNvSpPr>
            <p:nvPr/>
          </p:nvSpPr>
          <p:spPr bwMode="auto">
            <a:xfrm>
              <a:off x="384" y="2304"/>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共模抑制比：</a:t>
              </a:r>
            </a:p>
          </p:txBody>
        </p:sp>
        <p:graphicFrame>
          <p:nvGraphicFramePr>
            <p:cNvPr id="42" name="Object 5">
              <a:extLst>
                <a:ext uri="{FF2B5EF4-FFF2-40B4-BE49-F238E27FC236}">
                  <a16:creationId xmlns:a16="http://schemas.microsoft.com/office/drawing/2014/main" id="{B1A96328-FE16-4EB7-8495-CC2750F78164}"/>
                </a:ext>
              </a:extLst>
            </p:cNvPr>
            <p:cNvGraphicFramePr>
              <a:graphicFrameLocks noChangeAspect="1"/>
            </p:cNvGraphicFramePr>
            <p:nvPr>
              <p:extLst/>
            </p:nvPr>
          </p:nvGraphicFramePr>
          <p:xfrm>
            <a:off x="2016" y="2313"/>
            <a:ext cx="1062" cy="334"/>
          </p:xfrm>
          <a:graphic>
            <a:graphicData uri="http://schemas.openxmlformats.org/presentationml/2006/ole">
              <mc:AlternateContent xmlns:mc="http://schemas.openxmlformats.org/markup-compatibility/2006">
                <mc:Choice xmlns:v="urn:schemas-microsoft-com:vml" Requires="v">
                  <p:oleObj spid="_x0000_s89098" name="Equation" r:id="rId11" imgW="723600" imgH="228600" progId="Equation.3">
                    <p:embed/>
                  </p:oleObj>
                </mc:Choice>
                <mc:Fallback>
                  <p:oleObj name="Equation" r:id="rId11" imgW="723600" imgH="228600" progId="Equation.3">
                    <p:embed/>
                    <p:pic>
                      <p:nvPicPr>
                        <p:cNvPr id="42" name="Object 5">
                          <a:extLst>
                            <a:ext uri="{FF2B5EF4-FFF2-40B4-BE49-F238E27FC236}">
                              <a16:creationId xmlns:a16="http://schemas.microsoft.com/office/drawing/2014/main" id="{B1A96328-FE16-4EB7-8495-CC2750F781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2313"/>
                          <a:ext cx="1062" cy="33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27">
            <a:extLst>
              <a:ext uri="{FF2B5EF4-FFF2-40B4-BE49-F238E27FC236}">
                <a16:creationId xmlns:a16="http://schemas.microsoft.com/office/drawing/2014/main" id="{B5D10028-A759-4FB2-BBA2-064841EECD82}"/>
              </a:ext>
            </a:extLst>
          </p:cNvPr>
          <p:cNvGrpSpPr>
            <a:grpSpLocks/>
          </p:cNvGrpSpPr>
          <p:nvPr/>
        </p:nvGrpSpPr>
        <p:grpSpPr bwMode="auto">
          <a:xfrm>
            <a:off x="2311400" y="5600625"/>
            <a:ext cx="8001000" cy="523875"/>
            <a:chOff x="336" y="2544"/>
            <a:chExt cx="5040" cy="330"/>
          </a:xfrm>
        </p:grpSpPr>
        <p:sp>
          <p:nvSpPr>
            <p:cNvPr id="44" name="Rectangle 28">
              <a:extLst>
                <a:ext uri="{FF2B5EF4-FFF2-40B4-BE49-F238E27FC236}">
                  <a16:creationId xmlns:a16="http://schemas.microsoft.com/office/drawing/2014/main" id="{9D9D21B1-CCD8-450D-952D-613B34E95440}"/>
                </a:ext>
              </a:extLst>
            </p:cNvPr>
            <p:cNvSpPr>
              <a:spLocks noChangeArrowheads="1"/>
            </p:cNvSpPr>
            <p:nvPr/>
          </p:nvSpPr>
          <p:spPr bwMode="auto">
            <a:xfrm>
              <a:off x="336" y="2544"/>
              <a:ext cx="5040" cy="33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上限截止频率：</a:t>
              </a:r>
            </a:p>
          </p:txBody>
        </p:sp>
        <p:graphicFrame>
          <p:nvGraphicFramePr>
            <p:cNvPr id="45" name="Object 6">
              <a:extLst>
                <a:ext uri="{FF2B5EF4-FFF2-40B4-BE49-F238E27FC236}">
                  <a16:creationId xmlns:a16="http://schemas.microsoft.com/office/drawing/2014/main" id="{BE1B57AA-ADC6-47D8-A7BC-0193E9146A8E}"/>
                </a:ext>
              </a:extLst>
            </p:cNvPr>
            <p:cNvGraphicFramePr>
              <a:graphicFrameLocks noChangeAspect="1"/>
            </p:cNvGraphicFramePr>
            <p:nvPr>
              <p:extLst/>
            </p:nvPr>
          </p:nvGraphicFramePr>
          <p:xfrm>
            <a:off x="2211" y="2547"/>
            <a:ext cx="857" cy="315"/>
          </p:xfrm>
          <a:graphic>
            <a:graphicData uri="http://schemas.openxmlformats.org/presentationml/2006/ole">
              <mc:AlternateContent xmlns:mc="http://schemas.openxmlformats.org/markup-compatibility/2006">
                <mc:Choice xmlns:v="urn:schemas-microsoft-com:vml" Requires="v">
                  <p:oleObj spid="_x0000_s89099" name="Equation" r:id="rId13" imgW="583920" imgH="215640" progId="Equation.3">
                    <p:embed/>
                  </p:oleObj>
                </mc:Choice>
                <mc:Fallback>
                  <p:oleObj name="Equation" r:id="rId13" imgW="583920" imgH="215640" progId="Equation.3">
                    <p:embed/>
                    <p:pic>
                      <p:nvPicPr>
                        <p:cNvPr id="45" name="Object 6">
                          <a:extLst>
                            <a:ext uri="{FF2B5EF4-FFF2-40B4-BE49-F238E27FC236}">
                              <a16:creationId xmlns:a16="http://schemas.microsoft.com/office/drawing/2014/main" id="{BE1B57AA-ADC6-47D8-A7BC-0193E9146A8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1" y="2547"/>
                          <a:ext cx="857" cy="31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Rectangle 30">
            <a:extLst>
              <a:ext uri="{FF2B5EF4-FFF2-40B4-BE49-F238E27FC236}">
                <a16:creationId xmlns:a16="http://schemas.microsoft.com/office/drawing/2014/main" id="{3054B264-A365-45A7-B3DC-C75820468191}"/>
              </a:ext>
            </a:extLst>
          </p:cNvPr>
          <p:cNvSpPr>
            <a:spLocks noChangeArrowheads="1"/>
          </p:cNvSpPr>
          <p:nvPr/>
        </p:nvSpPr>
        <p:spPr bwMode="auto">
          <a:xfrm>
            <a:off x="2311400" y="6223000"/>
            <a:ext cx="8001000" cy="52322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pitchFamily="2" charset="2"/>
              <a:buChar char="F"/>
              <a:defRPr/>
            </a:pPr>
            <a:r>
              <a:rPr lang="en-US" altLang="zh-CN" sz="2800" b="1" dirty="0">
                <a:solidFill>
                  <a:schemeClr val="accent2"/>
                </a:solidFill>
                <a:latin typeface="+mn-ea"/>
              </a:rPr>
              <a:t>  </a:t>
            </a:r>
            <a:r>
              <a:rPr lang="zh-CN" altLang="en-US" sz="2800" b="1" dirty="0">
                <a:solidFill>
                  <a:schemeClr val="accent2"/>
                </a:solidFill>
                <a:latin typeface="+mn-ea"/>
              </a:rPr>
              <a:t>失调电压、电流及其温漂：均为</a:t>
            </a:r>
            <a:r>
              <a:rPr lang="en-US" altLang="zh-CN" sz="2800" b="1" dirty="0">
                <a:latin typeface="+mn-ea"/>
              </a:rPr>
              <a:t>0</a:t>
            </a:r>
            <a:r>
              <a:rPr lang="zh-CN" altLang="en-US" sz="2800" b="1" dirty="0">
                <a:solidFill>
                  <a:schemeClr val="accent2"/>
                </a:solidFill>
                <a:latin typeface="+mn-ea"/>
              </a:rPr>
              <a:t>。</a:t>
            </a:r>
          </a:p>
        </p:txBody>
      </p:sp>
      <p:sp>
        <p:nvSpPr>
          <p:cNvPr id="47" name="矩形 46">
            <a:extLst>
              <a:ext uri="{FF2B5EF4-FFF2-40B4-BE49-F238E27FC236}">
                <a16:creationId xmlns:a16="http://schemas.microsoft.com/office/drawing/2014/main" id="{5C1FCE4B-3879-450A-A8B9-A29444F35042}"/>
              </a:ext>
            </a:extLst>
          </p:cNvPr>
          <p:cNvSpPr/>
          <p:nvPr/>
        </p:nvSpPr>
        <p:spPr>
          <a:xfrm>
            <a:off x="1778000" y="1369965"/>
            <a:ext cx="3810000" cy="523220"/>
          </a:xfrm>
          <a:prstGeom prst="rect">
            <a:avLst/>
          </a:prstGeom>
        </p:spPr>
        <p:txBody>
          <a:bodyPr>
            <a:spAutoFit/>
          </a:bodyPr>
          <a:lstStyle/>
          <a:p>
            <a:pPr>
              <a:defRPr/>
            </a:pPr>
            <a:r>
              <a:rPr lang="en-US" altLang="zh-CN" sz="2800" b="1" dirty="0">
                <a:solidFill>
                  <a:srgbClr val="FF0000"/>
                </a:solidFill>
                <a:latin typeface="+mn-ea"/>
              </a:rPr>
              <a:t>1. </a:t>
            </a:r>
            <a:r>
              <a:rPr lang="zh-CN" altLang="en-US" sz="2800" b="1" dirty="0">
                <a:solidFill>
                  <a:srgbClr val="FF0000"/>
                </a:solidFill>
                <a:latin typeface="+mn-ea"/>
              </a:rPr>
              <a:t>理想运放的概念</a:t>
            </a:r>
          </a:p>
        </p:txBody>
      </p:sp>
    </p:spTree>
    <p:custDataLst>
      <p:tags r:id="rId2"/>
    </p:custDataLst>
    <p:extLst>
      <p:ext uri="{BB962C8B-B14F-4D97-AF65-F5344CB8AC3E}">
        <p14:creationId xmlns:p14="http://schemas.microsoft.com/office/powerpoint/2010/main" val="1106111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0-#ppt_w/2"/>
                                          </p:val>
                                        </p:tav>
                                        <p:tav tm="100000">
                                          <p:val>
                                            <p:strVal val="#ppt_x"/>
                                          </p:val>
                                        </p:tav>
                                      </p:tavLst>
                                    </p:anim>
                                    <p:anim calcmode="lin" valueType="num">
                                      <p:cBhvr additive="base">
                                        <p:cTn id="1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0-#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0-#ppt_w/2"/>
                                          </p:val>
                                        </p:tav>
                                        <p:tav tm="100000">
                                          <p:val>
                                            <p:strVal val="#ppt_x"/>
                                          </p:val>
                                        </p:tav>
                                      </p:tavLst>
                                    </p:anim>
                                    <p:anim calcmode="lin" valueType="num">
                                      <p:cBhvr additive="base">
                                        <p:cTn id="3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0-#ppt_w/2"/>
                                          </p:val>
                                        </p:tav>
                                        <p:tav tm="100000">
                                          <p:val>
                                            <p:strVal val="#ppt_x"/>
                                          </p:val>
                                        </p:tav>
                                      </p:tavLst>
                                    </p:anim>
                                    <p:anim calcmode="lin" valueType="num">
                                      <p:cBhvr additive="base">
                                        <p:cTn id="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0-#ppt_w/2"/>
                                          </p:val>
                                        </p:tav>
                                        <p:tav tm="100000">
                                          <p:val>
                                            <p:strVal val="#ppt_x"/>
                                          </p:val>
                                        </p:tav>
                                      </p:tavLst>
                                    </p:anim>
                                    <p:anim calcmode="lin" valueType="num">
                                      <p:cBhvr additive="base">
                                        <p:cTn id="4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46" grpId="0" autoUpdateAnimBg="0"/>
      <p:bldP spid="4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91" name="矩形 90">
            <a:extLst>
              <a:ext uri="{FF2B5EF4-FFF2-40B4-BE49-F238E27FC236}">
                <a16:creationId xmlns:a16="http://schemas.microsoft.com/office/drawing/2014/main" id="{D7985CA7-AC3E-4163-BBAF-4AA9E65582E3}"/>
              </a:ext>
            </a:extLst>
          </p:cNvPr>
          <p:cNvSpPr/>
          <p:nvPr/>
        </p:nvSpPr>
        <p:spPr>
          <a:xfrm>
            <a:off x="1310640" y="836565"/>
            <a:ext cx="5354320" cy="523220"/>
          </a:xfrm>
          <a:prstGeom prst="rect">
            <a:avLst/>
          </a:prstGeom>
        </p:spPr>
        <p:txBody>
          <a:bodyPr wrap="square">
            <a:spAutoFit/>
          </a:bodyPr>
          <a:lstStyle/>
          <a:p>
            <a:pPr>
              <a:defRPr/>
            </a:pPr>
            <a:r>
              <a:rPr lang="en-US" altLang="zh-CN" sz="2800" b="1" dirty="0">
                <a:solidFill>
                  <a:srgbClr val="FF0000"/>
                </a:solidFill>
                <a:latin typeface="+mn-ea"/>
              </a:rPr>
              <a:t>3.</a:t>
            </a:r>
            <a:r>
              <a:rPr lang="zh-CN" altLang="en-US" sz="2800" b="1" dirty="0">
                <a:solidFill>
                  <a:srgbClr val="FF0000"/>
                </a:solidFill>
                <a:latin typeface="+mn-ea"/>
              </a:rPr>
              <a:t>理想运放在线性工作区的特点</a:t>
            </a:r>
          </a:p>
        </p:txBody>
      </p:sp>
      <p:sp>
        <p:nvSpPr>
          <p:cNvPr id="92" name="Text Box 3">
            <a:extLst>
              <a:ext uri="{FF2B5EF4-FFF2-40B4-BE49-F238E27FC236}">
                <a16:creationId xmlns:a16="http://schemas.microsoft.com/office/drawing/2014/main" id="{A15D9AD7-5FC9-4C5A-8EFA-0E82F4E91926}"/>
              </a:ext>
            </a:extLst>
          </p:cNvPr>
          <p:cNvSpPr txBox="1">
            <a:spLocks noChangeArrowheads="1"/>
          </p:cNvSpPr>
          <p:nvPr/>
        </p:nvSpPr>
        <p:spPr bwMode="auto">
          <a:xfrm>
            <a:off x="5768972" y="1422819"/>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ea typeface="创艺繁标宋"/>
                <a:cs typeface="创艺繁标宋"/>
                <a:sym typeface="Symbol" panose="05050102010706020507" pitchFamily="18" charset="2"/>
              </a:rPr>
              <a:t>因为 </a:t>
            </a:r>
            <a:r>
              <a:rPr lang="en-US" altLang="zh-CN" sz="2800" dirty="0" err="1">
                <a:ea typeface="创艺繁标宋"/>
                <a:cs typeface="创艺繁标宋"/>
                <a:sym typeface="Symbol" panose="05050102010706020507" pitchFamily="18" charset="2"/>
              </a:rPr>
              <a:t>u</a:t>
            </a:r>
            <a:r>
              <a:rPr lang="en-US" altLang="zh-CN" sz="2800" baseline="-25000" dirty="0" err="1">
                <a:ea typeface="创艺繁标宋"/>
                <a:cs typeface="创艺繁标宋"/>
                <a:sym typeface="Symbol" panose="05050102010706020507" pitchFamily="18" charset="2"/>
              </a:rPr>
              <a:t>o</a:t>
            </a:r>
            <a:r>
              <a:rPr lang="en-US" altLang="zh-CN" sz="2800" dirty="0">
                <a:ea typeface="创艺繁标宋"/>
                <a:cs typeface="创艺繁标宋"/>
                <a:sym typeface="Symbol" panose="05050102010706020507" pitchFamily="18" charset="2"/>
              </a:rPr>
              <a:t> = </a:t>
            </a:r>
            <a:r>
              <a:rPr lang="en-US" altLang="zh-CN" sz="2800" dirty="0" err="1">
                <a:ea typeface="创艺繁标宋"/>
                <a:cs typeface="创艺繁标宋"/>
                <a:sym typeface="Symbol" panose="05050102010706020507" pitchFamily="18" charset="2"/>
              </a:rPr>
              <a:t>A</a:t>
            </a:r>
            <a:r>
              <a:rPr lang="en-US" altLang="zh-CN" sz="2800" baseline="-25000" dirty="0" err="1">
                <a:ea typeface="创艺繁标宋"/>
                <a:cs typeface="创艺繁标宋"/>
                <a:sym typeface="Symbol" panose="05050102010706020507" pitchFamily="18" charset="2"/>
              </a:rPr>
              <a:t>ud</a:t>
            </a:r>
            <a:r>
              <a:rPr lang="en-US" altLang="zh-CN" sz="2800" dirty="0">
                <a:latin typeface="宋体" panose="02010600030101010101" pitchFamily="2" charset="-122"/>
                <a:sym typeface="Symbol" panose="05050102010706020507" pitchFamily="18" charset="2"/>
              </a:rPr>
              <a:t>(</a:t>
            </a:r>
            <a:r>
              <a:rPr lang="en-US" altLang="zh-CN" sz="2800" dirty="0">
                <a:ea typeface="创艺繁标宋"/>
                <a:cs typeface="创艺繁标宋"/>
                <a:sym typeface="Symbol" panose="05050102010706020507" pitchFamily="18" charset="2"/>
              </a:rPr>
              <a:t>u</a:t>
            </a:r>
            <a:r>
              <a:rPr lang="en-US" altLang="zh-CN" sz="2800" baseline="-25000" dirty="0">
                <a:ea typeface="创艺繁标宋"/>
                <a:cs typeface="创艺繁标宋"/>
                <a:sym typeface="Symbol" panose="05050102010706020507" pitchFamily="18" charset="2"/>
              </a:rPr>
              <a:t>+</a:t>
            </a:r>
            <a:r>
              <a:rPr lang="en-US" altLang="zh-CN" sz="2800" dirty="0">
                <a:sym typeface="Symbol" panose="05050102010706020507" pitchFamily="18" charset="2"/>
              </a:rPr>
              <a:t>–</a:t>
            </a:r>
            <a:r>
              <a:rPr lang="en-US" altLang="zh-CN" sz="2800" dirty="0">
                <a:ea typeface="创艺繁标宋"/>
                <a:cs typeface="创艺繁标宋"/>
                <a:sym typeface="Symbol" panose="05050102010706020507" pitchFamily="18" charset="2"/>
              </a:rPr>
              <a:t> u</a:t>
            </a:r>
            <a:r>
              <a:rPr lang="en-US" altLang="zh-CN" sz="2800" baseline="-25000" dirty="0">
                <a:ea typeface="创艺繁标宋"/>
                <a:cs typeface="创艺繁标宋"/>
                <a:sym typeface="Symbol" panose="05050102010706020507" pitchFamily="18" charset="2"/>
              </a:rPr>
              <a:t>– </a:t>
            </a:r>
            <a:r>
              <a:rPr lang="en-US" altLang="zh-CN" sz="2800" dirty="0">
                <a:sym typeface="Symbol" panose="05050102010706020507" pitchFamily="18" charset="2"/>
              </a:rPr>
              <a:t>)</a:t>
            </a:r>
            <a:endParaRPr lang="en-US" altLang="zh-CN" sz="2800" dirty="0">
              <a:ea typeface="创艺繁标宋"/>
              <a:cs typeface="创艺繁标宋"/>
              <a:sym typeface="Symbol" panose="05050102010706020507" pitchFamily="18" charset="2"/>
            </a:endParaRPr>
          </a:p>
        </p:txBody>
      </p:sp>
      <p:sp>
        <p:nvSpPr>
          <p:cNvPr id="93" name="Text Box 4" descr="40%">
            <a:extLst>
              <a:ext uri="{FF2B5EF4-FFF2-40B4-BE49-F238E27FC236}">
                <a16:creationId xmlns:a16="http://schemas.microsoft.com/office/drawing/2014/main" id="{E8CE7061-FB32-4695-8B78-8E1346C71D3F}"/>
              </a:ext>
            </a:extLst>
          </p:cNvPr>
          <p:cNvSpPr txBox="1">
            <a:spLocks noChangeArrowheads="1"/>
          </p:cNvSpPr>
          <p:nvPr/>
        </p:nvSpPr>
        <p:spPr bwMode="auto">
          <a:xfrm>
            <a:off x="5768972" y="2016078"/>
            <a:ext cx="4953000" cy="1031875"/>
          </a:xfrm>
          <a:prstGeom prst="rect">
            <a:avLst/>
          </a:prstGeom>
          <a:pattFill prst="pct40">
            <a:fgClr>
              <a:srgbClr val="FF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zh-CN" altLang="en-US" sz="2800" dirty="0">
                <a:solidFill>
                  <a:schemeClr val="accent2"/>
                </a:solidFill>
                <a:ea typeface="创艺繁标宋"/>
                <a:cs typeface="创艺繁标宋"/>
                <a:sym typeface="Symbol" panose="05050102010706020507" pitchFamily="18" charset="2"/>
              </a:rPr>
              <a:t>所以</a:t>
            </a:r>
            <a:r>
              <a:rPr lang="en-US" altLang="zh-CN" sz="2800" dirty="0">
                <a:solidFill>
                  <a:schemeClr val="accent2"/>
                </a:solidFill>
                <a:ea typeface="创艺繁标宋"/>
                <a:cs typeface="创艺繁标宋"/>
                <a:sym typeface="Symbol" panose="05050102010706020507" pitchFamily="18" charset="2"/>
              </a:rPr>
              <a:t>(</a:t>
            </a:r>
            <a:r>
              <a:rPr lang="en-US" altLang="zh-CN" sz="2800" dirty="0">
                <a:solidFill>
                  <a:schemeClr val="accent2"/>
                </a:solidFill>
              </a:rPr>
              <a:t>1) </a:t>
            </a:r>
            <a:r>
              <a:rPr lang="zh-CN" altLang="en-US" sz="2800" dirty="0">
                <a:solidFill>
                  <a:schemeClr val="accent2"/>
                </a:solidFill>
              </a:rPr>
              <a:t>差模输入电压约等于 </a:t>
            </a:r>
            <a:r>
              <a:rPr lang="en-US" altLang="zh-CN" sz="2800" dirty="0">
                <a:solidFill>
                  <a:schemeClr val="accent2"/>
                </a:solidFill>
              </a:rPr>
              <a:t>0</a:t>
            </a:r>
          </a:p>
          <a:p>
            <a:pPr eaLnBrk="1" hangingPunct="1">
              <a:spcBef>
                <a:spcPct val="20000"/>
              </a:spcBef>
            </a:pPr>
            <a:r>
              <a:rPr lang="en-US" altLang="zh-CN" sz="2800" dirty="0">
                <a:solidFill>
                  <a:srgbClr val="FF3300"/>
                </a:solidFill>
              </a:rPr>
              <a:t>         </a:t>
            </a:r>
            <a:r>
              <a:rPr lang="zh-CN" altLang="en-US" sz="2800" dirty="0">
                <a:solidFill>
                  <a:srgbClr val="FF3300"/>
                </a:solidFill>
              </a:rPr>
              <a:t>即 </a:t>
            </a:r>
            <a:r>
              <a:rPr lang="en-US" altLang="zh-CN" sz="2800" dirty="0">
                <a:solidFill>
                  <a:srgbClr val="FF3300"/>
                </a:solidFill>
                <a:ea typeface="创艺繁标宋"/>
                <a:cs typeface="创艺繁标宋"/>
                <a:sym typeface="Symbol" panose="05050102010706020507" pitchFamily="18" charset="2"/>
              </a:rPr>
              <a:t>u</a:t>
            </a:r>
            <a:r>
              <a:rPr lang="en-US" altLang="zh-CN" sz="2800" baseline="-25000" dirty="0">
                <a:solidFill>
                  <a:srgbClr val="FF3300"/>
                </a:solidFill>
                <a:ea typeface="创艺繁标宋"/>
                <a:cs typeface="创艺繁标宋"/>
                <a:sym typeface="Symbol" panose="05050102010706020507" pitchFamily="18" charset="2"/>
              </a:rPr>
              <a:t>+</a:t>
            </a:r>
            <a:r>
              <a:rPr lang="en-US" altLang="zh-CN" sz="2800" dirty="0">
                <a:solidFill>
                  <a:srgbClr val="FF3300"/>
                </a:solidFill>
                <a:ea typeface="创艺繁标宋"/>
                <a:cs typeface="创艺繁标宋"/>
                <a:sym typeface="Symbol" panose="05050102010706020507" pitchFamily="18" charset="2"/>
              </a:rPr>
              <a:t>= u</a:t>
            </a:r>
            <a:r>
              <a:rPr lang="en-US" altLang="zh-CN" sz="2800" baseline="-25000" dirty="0">
                <a:solidFill>
                  <a:srgbClr val="FF3300"/>
                </a:solidFill>
                <a:ea typeface="创艺繁标宋"/>
                <a:cs typeface="创艺繁标宋"/>
                <a:sym typeface="Symbol" panose="05050102010706020507" pitchFamily="18" charset="2"/>
              </a:rPr>
              <a:t>–  </a:t>
            </a:r>
            <a:r>
              <a:rPr lang="en-US" altLang="zh-CN" sz="2800" dirty="0">
                <a:solidFill>
                  <a:srgbClr val="FF3300"/>
                </a:solidFill>
                <a:ea typeface="创艺繁标宋"/>
                <a:cs typeface="创艺繁标宋"/>
                <a:sym typeface="Symbol" panose="05050102010706020507" pitchFamily="18" charset="2"/>
              </a:rPr>
              <a:t>,</a:t>
            </a:r>
            <a:r>
              <a:rPr lang="zh-CN" altLang="en-US" sz="2800" dirty="0">
                <a:solidFill>
                  <a:srgbClr val="FF3300"/>
                </a:solidFill>
                <a:sym typeface="Symbol" panose="05050102010706020507" pitchFamily="18" charset="2"/>
              </a:rPr>
              <a:t>称“虚短”</a:t>
            </a:r>
            <a:endParaRPr lang="zh-CN" altLang="en-US" sz="2800" b="0" dirty="0">
              <a:solidFill>
                <a:srgbClr val="FF3300"/>
              </a:solidFill>
            </a:endParaRPr>
          </a:p>
        </p:txBody>
      </p:sp>
      <p:sp>
        <p:nvSpPr>
          <p:cNvPr id="94" name="Rectangle 6">
            <a:extLst>
              <a:ext uri="{FF2B5EF4-FFF2-40B4-BE49-F238E27FC236}">
                <a16:creationId xmlns:a16="http://schemas.microsoft.com/office/drawing/2014/main" id="{4F645B3D-93D1-4087-9E8D-CDCBD538955C}"/>
              </a:ext>
            </a:extLst>
          </p:cNvPr>
          <p:cNvSpPr>
            <a:spLocks noChangeArrowheads="1"/>
          </p:cNvSpPr>
          <p:nvPr/>
        </p:nvSpPr>
        <p:spPr bwMode="auto">
          <a:xfrm>
            <a:off x="1767840" y="3274965"/>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a:t>电压传输特性</a:t>
            </a:r>
          </a:p>
        </p:txBody>
      </p:sp>
      <p:sp>
        <p:nvSpPr>
          <p:cNvPr id="95" name="AutoShape 7" descr="20%">
            <a:extLst>
              <a:ext uri="{FF2B5EF4-FFF2-40B4-BE49-F238E27FC236}">
                <a16:creationId xmlns:a16="http://schemas.microsoft.com/office/drawing/2014/main" id="{46145735-2F30-47E1-BAA8-3C07D8162DF0}"/>
              </a:ext>
            </a:extLst>
          </p:cNvPr>
          <p:cNvSpPr>
            <a:spLocks noChangeArrowheads="1"/>
          </p:cNvSpPr>
          <p:nvPr/>
        </p:nvSpPr>
        <p:spPr bwMode="auto">
          <a:xfrm>
            <a:off x="5768976" y="4497134"/>
            <a:ext cx="4953000" cy="2286000"/>
          </a:xfrm>
          <a:prstGeom prst="horizontalScroll">
            <a:avLst>
              <a:gd name="adj" fmla="val 12500"/>
            </a:avLst>
          </a:prstGeom>
          <a:pattFill prst="pct20">
            <a:fgClr>
              <a:srgbClr val="00CC99"/>
            </a:fgClr>
            <a:bgClr>
              <a:srgbClr val="FFFFFF"/>
            </a:bgClr>
          </a:pattFill>
          <a:ln w="38100">
            <a:solidFill>
              <a:srgbClr val="339933"/>
            </a:solidFill>
            <a:round/>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r>
              <a:rPr lang="en-US" altLang="zh-CN" sz="2800" dirty="0">
                <a:solidFill>
                  <a:srgbClr val="000099"/>
                </a:solidFill>
              </a:rPr>
              <a:t>      </a:t>
            </a:r>
            <a:r>
              <a:rPr lang="en-US" altLang="zh-CN" sz="2800" dirty="0" err="1">
                <a:solidFill>
                  <a:srgbClr val="000099"/>
                </a:solidFill>
              </a:rPr>
              <a:t>A</a:t>
            </a:r>
            <a:r>
              <a:rPr lang="en-US" altLang="zh-CN" sz="2800" baseline="-25000" dirty="0" err="1">
                <a:solidFill>
                  <a:srgbClr val="000099"/>
                </a:solidFill>
              </a:rPr>
              <a:t>ud</a:t>
            </a:r>
            <a:r>
              <a:rPr lang="zh-CN" altLang="zh-CN" sz="2800" dirty="0">
                <a:solidFill>
                  <a:srgbClr val="000099"/>
                </a:solidFill>
                <a:latin typeface="宋体" panose="02010600030101010101" pitchFamily="2" charset="-122"/>
              </a:rPr>
              <a:t>越大，运放的线性范</a:t>
            </a:r>
            <a:endParaRPr lang="en-US" altLang="zh-CN" sz="2800" dirty="0">
              <a:solidFill>
                <a:srgbClr val="000099"/>
              </a:solidFill>
              <a:latin typeface="宋体" panose="02010600030101010101" pitchFamily="2" charset="-122"/>
            </a:endParaRPr>
          </a:p>
          <a:p>
            <a:r>
              <a:rPr lang="zh-CN" altLang="zh-CN" sz="2800" dirty="0">
                <a:solidFill>
                  <a:srgbClr val="000099"/>
                </a:solidFill>
                <a:latin typeface="宋体" panose="02010600030101010101" pitchFamily="2" charset="-122"/>
              </a:rPr>
              <a:t>围越小，必须加负反馈才能</a:t>
            </a:r>
            <a:endParaRPr lang="en-US" altLang="zh-CN" sz="2800" dirty="0">
              <a:solidFill>
                <a:srgbClr val="000099"/>
              </a:solidFill>
              <a:latin typeface="宋体" panose="02010600030101010101" pitchFamily="2" charset="-122"/>
            </a:endParaRPr>
          </a:p>
          <a:p>
            <a:r>
              <a:rPr lang="zh-CN" altLang="zh-CN" sz="2800" dirty="0">
                <a:solidFill>
                  <a:srgbClr val="000099"/>
                </a:solidFill>
                <a:latin typeface="宋体" panose="02010600030101010101" pitchFamily="2" charset="-122"/>
              </a:rPr>
              <a:t>使其工作于线性区。</a:t>
            </a:r>
            <a:endParaRPr lang="zh-CN" altLang="en-US" sz="2800" dirty="0">
              <a:solidFill>
                <a:srgbClr val="000099"/>
              </a:solidFill>
              <a:latin typeface="宋体" panose="02010600030101010101" pitchFamily="2" charset="-122"/>
            </a:endParaRPr>
          </a:p>
        </p:txBody>
      </p:sp>
      <p:grpSp>
        <p:nvGrpSpPr>
          <p:cNvPr id="96" name="Group 46">
            <a:extLst>
              <a:ext uri="{FF2B5EF4-FFF2-40B4-BE49-F238E27FC236}">
                <a16:creationId xmlns:a16="http://schemas.microsoft.com/office/drawing/2014/main" id="{D07A6FF1-8CEC-4F41-A240-40C7A7627E37}"/>
              </a:ext>
            </a:extLst>
          </p:cNvPr>
          <p:cNvGrpSpPr>
            <a:grpSpLocks/>
          </p:cNvGrpSpPr>
          <p:nvPr/>
        </p:nvGrpSpPr>
        <p:grpSpPr bwMode="auto">
          <a:xfrm>
            <a:off x="1577340" y="1496965"/>
            <a:ext cx="3022600" cy="1524000"/>
            <a:chOff x="288" y="672"/>
            <a:chExt cx="1904" cy="960"/>
          </a:xfrm>
        </p:grpSpPr>
        <p:sp>
          <p:nvSpPr>
            <p:cNvPr id="97" name="Rectangle 12">
              <a:extLst>
                <a:ext uri="{FF2B5EF4-FFF2-40B4-BE49-F238E27FC236}">
                  <a16:creationId xmlns:a16="http://schemas.microsoft.com/office/drawing/2014/main" id="{C46228EF-B148-43D9-BC72-F2E819858465}"/>
                </a:ext>
              </a:extLst>
            </p:cNvPr>
            <p:cNvSpPr>
              <a:spLocks noChangeArrowheads="1"/>
            </p:cNvSpPr>
            <p:nvPr/>
          </p:nvSpPr>
          <p:spPr bwMode="auto">
            <a:xfrm>
              <a:off x="912" y="767"/>
              <a:ext cx="603" cy="81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8" name="Text Box 13">
              <a:extLst>
                <a:ext uri="{FF2B5EF4-FFF2-40B4-BE49-F238E27FC236}">
                  <a16:creationId xmlns:a16="http://schemas.microsoft.com/office/drawing/2014/main" id="{384950CD-B993-43A1-BF72-2F459F4B002A}"/>
                </a:ext>
              </a:extLst>
            </p:cNvPr>
            <p:cNvSpPr txBox="1">
              <a:spLocks noChangeArrowheads="1"/>
            </p:cNvSpPr>
            <p:nvPr/>
          </p:nvSpPr>
          <p:spPr bwMode="auto">
            <a:xfrm>
              <a:off x="943" y="130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p>
          </p:txBody>
        </p:sp>
        <p:sp>
          <p:nvSpPr>
            <p:cNvPr id="99" name="Text Box 14">
              <a:extLst>
                <a:ext uri="{FF2B5EF4-FFF2-40B4-BE49-F238E27FC236}">
                  <a16:creationId xmlns:a16="http://schemas.microsoft.com/office/drawing/2014/main" id="{FAF6B1B5-792D-436C-A80D-EDDC96220C9E}"/>
                </a:ext>
              </a:extLst>
            </p:cNvPr>
            <p:cNvSpPr txBox="1">
              <a:spLocks noChangeArrowheads="1"/>
            </p:cNvSpPr>
            <p:nvPr/>
          </p:nvSpPr>
          <p:spPr bwMode="auto">
            <a:xfrm>
              <a:off x="1288" y="1024"/>
              <a:ext cx="1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p>
          </p:txBody>
        </p:sp>
        <p:sp>
          <p:nvSpPr>
            <p:cNvPr id="100" name="Text Box 15">
              <a:extLst>
                <a:ext uri="{FF2B5EF4-FFF2-40B4-BE49-F238E27FC236}">
                  <a16:creationId xmlns:a16="http://schemas.microsoft.com/office/drawing/2014/main" id="{2E5EDC23-84AC-4384-B016-656C605F7688}"/>
                </a:ext>
              </a:extLst>
            </p:cNvPr>
            <p:cNvSpPr txBox="1">
              <a:spLocks noChangeArrowheads="1"/>
            </p:cNvSpPr>
            <p:nvPr/>
          </p:nvSpPr>
          <p:spPr bwMode="auto">
            <a:xfrm>
              <a:off x="1211" y="721"/>
              <a:ext cx="5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ea typeface="创艺简宋体"/>
                  <a:cs typeface="创艺简宋体"/>
                </a:rPr>
                <a:t>∞</a:t>
              </a:r>
              <a:endParaRPr lang="en-US" altLang="zh-CN" sz="2800"/>
            </a:p>
          </p:txBody>
        </p:sp>
        <p:sp>
          <p:nvSpPr>
            <p:cNvPr id="101" name="Text Box 16">
              <a:extLst>
                <a:ext uri="{FF2B5EF4-FFF2-40B4-BE49-F238E27FC236}">
                  <a16:creationId xmlns:a16="http://schemas.microsoft.com/office/drawing/2014/main" id="{1C77F293-39CA-4D49-A40F-FE88F18A4B2D}"/>
                </a:ext>
              </a:extLst>
            </p:cNvPr>
            <p:cNvSpPr txBox="1">
              <a:spLocks noChangeArrowheads="1"/>
            </p:cNvSpPr>
            <p:nvPr/>
          </p:nvSpPr>
          <p:spPr bwMode="auto">
            <a:xfrm>
              <a:off x="1856" y="100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102" name="Rectangle 17">
              <a:extLst>
                <a:ext uri="{FF2B5EF4-FFF2-40B4-BE49-F238E27FC236}">
                  <a16:creationId xmlns:a16="http://schemas.microsoft.com/office/drawing/2014/main" id="{555BD761-F8E2-495F-A8D5-B3931F9786C3}"/>
                </a:ext>
              </a:extLst>
            </p:cNvPr>
            <p:cNvSpPr>
              <a:spLocks noChangeArrowheads="1"/>
            </p:cNvSpPr>
            <p:nvPr/>
          </p:nvSpPr>
          <p:spPr bwMode="auto">
            <a:xfrm>
              <a:off x="288" y="85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u</a:t>
              </a:r>
              <a:r>
                <a:rPr lang="en-US" altLang="zh-CN" sz="2800" baseline="-25000">
                  <a:solidFill>
                    <a:srgbClr val="000099"/>
                  </a:solidFill>
                </a:rPr>
                <a:t>–</a:t>
              </a:r>
            </a:p>
          </p:txBody>
        </p:sp>
        <p:sp>
          <p:nvSpPr>
            <p:cNvPr id="103" name="Line 18">
              <a:extLst>
                <a:ext uri="{FF2B5EF4-FFF2-40B4-BE49-F238E27FC236}">
                  <a16:creationId xmlns:a16="http://schemas.microsoft.com/office/drawing/2014/main" id="{5AE073CF-F4C9-4C8A-8DAF-EB5B6A6C85BB}"/>
                </a:ext>
              </a:extLst>
            </p:cNvPr>
            <p:cNvSpPr>
              <a:spLocks noChangeShapeType="1"/>
            </p:cNvSpPr>
            <p:nvPr/>
          </p:nvSpPr>
          <p:spPr bwMode="auto">
            <a:xfrm>
              <a:off x="634" y="1487"/>
              <a:ext cx="2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9">
              <a:extLst>
                <a:ext uri="{FF2B5EF4-FFF2-40B4-BE49-F238E27FC236}">
                  <a16:creationId xmlns:a16="http://schemas.microsoft.com/office/drawing/2014/main" id="{2B18A711-758C-41A1-87AF-47C5F17B8853}"/>
                </a:ext>
              </a:extLst>
            </p:cNvPr>
            <p:cNvSpPr>
              <a:spLocks noChangeShapeType="1"/>
            </p:cNvSpPr>
            <p:nvPr/>
          </p:nvSpPr>
          <p:spPr bwMode="auto">
            <a:xfrm>
              <a:off x="639" y="1053"/>
              <a:ext cx="2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20">
              <a:extLst>
                <a:ext uri="{FF2B5EF4-FFF2-40B4-BE49-F238E27FC236}">
                  <a16:creationId xmlns:a16="http://schemas.microsoft.com/office/drawing/2014/main" id="{822E435E-A2C2-4839-BA20-1B6C7C0BE7D9}"/>
                </a:ext>
              </a:extLst>
            </p:cNvPr>
            <p:cNvSpPr>
              <a:spLocks noChangeShapeType="1"/>
            </p:cNvSpPr>
            <p:nvPr/>
          </p:nvSpPr>
          <p:spPr bwMode="auto">
            <a:xfrm>
              <a:off x="1520" y="1193"/>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Rectangle 21">
              <a:extLst>
                <a:ext uri="{FF2B5EF4-FFF2-40B4-BE49-F238E27FC236}">
                  <a16:creationId xmlns:a16="http://schemas.microsoft.com/office/drawing/2014/main" id="{5D3DECF6-590A-48B0-8981-F4D19A4547D6}"/>
                </a:ext>
              </a:extLst>
            </p:cNvPr>
            <p:cNvSpPr>
              <a:spLocks noChangeArrowheads="1"/>
            </p:cNvSpPr>
            <p:nvPr/>
          </p:nvSpPr>
          <p:spPr bwMode="auto">
            <a:xfrm>
              <a:off x="288" y="1277"/>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u</a:t>
              </a:r>
              <a:r>
                <a:rPr lang="en-US" altLang="zh-CN" sz="2800" baseline="-25000">
                  <a:solidFill>
                    <a:srgbClr val="000099"/>
                  </a:solidFill>
                </a:rPr>
                <a:t>+</a:t>
              </a:r>
            </a:p>
          </p:txBody>
        </p:sp>
        <p:sp>
          <p:nvSpPr>
            <p:cNvPr id="107" name="Line 22">
              <a:extLst>
                <a:ext uri="{FF2B5EF4-FFF2-40B4-BE49-F238E27FC236}">
                  <a16:creationId xmlns:a16="http://schemas.microsoft.com/office/drawing/2014/main" id="{4B4BD090-D60C-4025-BF1E-6DE7D3438BEE}"/>
                </a:ext>
              </a:extLst>
            </p:cNvPr>
            <p:cNvSpPr>
              <a:spLocks noChangeShapeType="1"/>
            </p:cNvSpPr>
            <p:nvPr/>
          </p:nvSpPr>
          <p:spPr bwMode="auto">
            <a:xfrm>
              <a:off x="672" y="999"/>
              <a:ext cx="227"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23">
              <a:extLst>
                <a:ext uri="{FF2B5EF4-FFF2-40B4-BE49-F238E27FC236}">
                  <a16:creationId xmlns:a16="http://schemas.microsoft.com/office/drawing/2014/main" id="{C0E6F612-BC92-45D0-8FC1-6A403CC5D9E8}"/>
                </a:ext>
              </a:extLst>
            </p:cNvPr>
            <p:cNvSpPr>
              <a:spLocks noChangeShapeType="1"/>
            </p:cNvSpPr>
            <p:nvPr/>
          </p:nvSpPr>
          <p:spPr bwMode="auto">
            <a:xfrm>
              <a:off x="672" y="1392"/>
              <a:ext cx="227"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Rectangle 24">
              <a:extLst>
                <a:ext uri="{FF2B5EF4-FFF2-40B4-BE49-F238E27FC236}">
                  <a16:creationId xmlns:a16="http://schemas.microsoft.com/office/drawing/2014/main" id="{D3295A0A-7EF9-423F-AF11-F830C0E3AAAB}"/>
                </a:ext>
              </a:extLst>
            </p:cNvPr>
            <p:cNvSpPr>
              <a:spLocks noChangeArrowheads="1"/>
            </p:cNvSpPr>
            <p:nvPr/>
          </p:nvSpPr>
          <p:spPr bwMode="auto">
            <a:xfrm>
              <a:off x="672" y="1085"/>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i</a:t>
              </a:r>
              <a:r>
                <a:rPr lang="en-US" altLang="zh-CN" sz="2800" baseline="-25000">
                  <a:solidFill>
                    <a:srgbClr val="000099"/>
                  </a:solidFill>
                </a:rPr>
                <a:t>+</a:t>
              </a:r>
            </a:p>
          </p:txBody>
        </p:sp>
        <p:sp>
          <p:nvSpPr>
            <p:cNvPr id="110" name="Rectangle 25">
              <a:extLst>
                <a:ext uri="{FF2B5EF4-FFF2-40B4-BE49-F238E27FC236}">
                  <a16:creationId xmlns:a16="http://schemas.microsoft.com/office/drawing/2014/main" id="{7E2E220D-1965-4FE0-935B-31F34CDC035C}"/>
                </a:ext>
              </a:extLst>
            </p:cNvPr>
            <p:cNvSpPr>
              <a:spLocks noChangeArrowheads="1"/>
            </p:cNvSpPr>
            <p:nvPr/>
          </p:nvSpPr>
          <p:spPr bwMode="auto">
            <a:xfrm>
              <a:off x="624" y="672"/>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solidFill>
                    <a:srgbClr val="000099"/>
                  </a:solidFill>
                </a:rPr>
                <a:t>i</a:t>
              </a:r>
              <a:r>
                <a:rPr lang="en-US" altLang="zh-CN" sz="2800" baseline="-25000">
                  <a:solidFill>
                    <a:srgbClr val="000099"/>
                  </a:solidFill>
                </a:rPr>
                <a:t>–</a:t>
              </a:r>
            </a:p>
          </p:txBody>
        </p:sp>
        <p:sp>
          <p:nvSpPr>
            <p:cNvPr id="111" name="Text Box 26">
              <a:extLst>
                <a:ext uri="{FF2B5EF4-FFF2-40B4-BE49-F238E27FC236}">
                  <a16:creationId xmlns:a16="http://schemas.microsoft.com/office/drawing/2014/main" id="{C903AD40-C911-4603-ABB1-08ACA66206BE}"/>
                </a:ext>
              </a:extLst>
            </p:cNvPr>
            <p:cNvSpPr txBox="1">
              <a:spLocks noChangeArrowheads="1"/>
            </p:cNvSpPr>
            <p:nvPr/>
          </p:nvSpPr>
          <p:spPr bwMode="auto">
            <a:xfrm>
              <a:off x="912" y="873"/>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p>
          </p:txBody>
        </p:sp>
        <p:sp>
          <p:nvSpPr>
            <p:cNvPr id="112" name="Text Box 27">
              <a:extLst>
                <a:ext uri="{FF2B5EF4-FFF2-40B4-BE49-F238E27FC236}">
                  <a16:creationId xmlns:a16="http://schemas.microsoft.com/office/drawing/2014/main" id="{9A60A5A3-ECA2-4362-9872-7696A8F98182}"/>
                </a:ext>
              </a:extLst>
            </p:cNvPr>
            <p:cNvSpPr txBox="1">
              <a:spLocks noChangeArrowheads="1"/>
            </p:cNvSpPr>
            <p:nvPr/>
          </p:nvSpPr>
          <p:spPr bwMode="auto">
            <a:xfrm rot="5400000">
              <a:off x="1039" y="733"/>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ym typeface="Symbol" panose="05050102010706020507" pitchFamily="18" charset="2"/>
                </a:rPr>
                <a:t></a:t>
              </a:r>
              <a:endParaRPr lang="en-US" altLang="zh-CN" sz="2800"/>
            </a:p>
          </p:txBody>
        </p:sp>
        <p:sp>
          <p:nvSpPr>
            <p:cNvPr id="113" name="Oval 28">
              <a:extLst>
                <a:ext uri="{FF2B5EF4-FFF2-40B4-BE49-F238E27FC236}">
                  <a16:creationId xmlns:a16="http://schemas.microsoft.com/office/drawing/2014/main" id="{B688C254-4D3E-49A3-B043-32A34721DE56}"/>
                </a:ext>
              </a:extLst>
            </p:cNvPr>
            <p:cNvSpPr>
              <a:spLocks noChangeArrowheads="1"/>
            </p:cNvSpPr>
            <p:nvPr/>
          </p:nvSpPr>
          <p:spPr bwMode="auto">
            <a:xfrm>
              <a:off x="1808" y="1161"/>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14" name="Oval 29">
              <a:extLst>
                <a:ext uri="{FF2B5EF4-FFF2-40B4-BE49-F238E27FC236}">
                  <a16:creationId xmlns:a16="http://schemas.microsoft.com/office/drawing/2014/main" id="{D0B6470E-5C74-4CD5-80AF-F79526341A05}"/>
                </a:ext>
              </a:extLst>
            </p:cNvPr>
            <p:cNvSpPr>
              <a:spLocks noChangeArrowheads="1"/>
            </p:cNvSpPr>
            <p:nvPr/>
          </p:nvSpPr>
          <p:spPr bwMode="auto">
            <a:xfrm>
              <a:off x="576" y="1031"/>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15" name="Oval 30">
              <a:extLst>
                <a:ext uri="{FF2B5EF4-FFF2-40B4-BE49-F238E27FC236}">
                  <a16:creationId xmlns:a16="http://schemas.microsoft.com/office/drawing/2014/main" id="{6194B8CF-0C4B-4DFF-BF22-E9C5C04A0AD8}"/>
                </a:ext>
              </a:extLst>
            </p:cNvPr>
            <p:cNvSpPr>
              <a:spLocks noChangeArrowheads="1"/>
            </p:cNvSpPr>
            <p:nvPr/>
          </p:nvSpPr>
          <p:spPr bwMode="auto">
            <a:xfrm>
              <a:off x="576" y="1440"/>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pSp>
        <p:nvGrpSpPr>
          <p:cNvPr id="116" name="Group 45">
            <a:extLst>
              <a:ext uri="{FF2B5EF4-FFF2-40B4-BE49-F238E27FC236}">
                <a16:creationId xmlns:a16="http://schemas.microsoft.com/office/drawing/2014/main" id="{DA92EF6B-FB83-44AE-BB34-BFF91E802C60}"/>
              </a:ext>
            </a:extLst>
          </p:cNvPr>
          <p:cNvGrpSpPr>
            <a:grpSpLocks/>
          </p:cNvGrpSpPr>
          <p:nvPr/>
        </p:nvGrpSpPr>
        <p:grpSpPr bwMode="auto">
          <a:xfrm>
            <a:off x="1343978" y="3732165"/>
            <a:ext cx="4005262" cy="2819400"/>
            <a:chOff x="213" y="2064"/>
            <a:chExt cx="2523" cy="1776"/>
          </a:xfrm>
        </p:grpSpPr>
        <p:sp>
          <p:nvSpPr>
            <p:cNvPr id="117" name="Text Box 32">
              <a:extLst>
                <a:ext uri="{FF2B5EF4-FFF2-40B4-BE49-F238E27FC236}">
                  <a16:creationId xmlns:a16="http://schemas.microsoft.com/office/drawing/2014/main" id="{416D7777-566D-4F27-85B8-A5062AB36914}"/>
                </a:ext>
              </a:extLst>
            </p:cNvPr>
            <p:cNvSpPr txBox="1">
              <a:spLocks noChangeArrowheads="1"/>
            </p:cNvSpPr>
            <p:nvPr/>
          </p:nvSpPr>
          <p:spPr bwMode="auto">
            <a:xfrm>
              <a:off x="1509" y="2793"/>
              <a:ext cx="1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a:t>
              </a:r>
              <a:r>
                <a:rPr lang="en-US" altLang="zh-CN" sz="2800">
                  <a:sym typeface="Symbol" panose="05050102010706020507" pitchFamily="18" charset="2"/>
                </a:rPr>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 </a:t>
              </a:r>
            </a:p>
          </p:txBody>
        </p:sp>
        <p:sp>
          <p:nvSpPr>
            <p:cNvPr id="118" name="Text Box 33">
              <a:extLst>
                <a:ext uri="{FF2B5EF4-FFF2-40B4-BE49-F238E27FC236}">
                  <a16:creationId xmlns:a16="http://schemas.microsoft.com/office/drawing/2014/main" id="{B4B8020F-B69C-4837-9C8D-6571C0EE37B4}"/>
                </a:ext>
              </a:extLst>
            </p:cNvPr>
            <p:cNvSpPr txBox="1">
              <a:spLocks noChangeArrowheads="1"/>
            </p:cNvSpPr>
            <p:nvPr/>
          </p:nvSpPr>
          <p:spPr bwMode="auto">
            <a:xfrm>
              <a:off x="1263" y="2064"/>
              <a:ext cx="4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a:t>
              </a:r>
              <a:endParaRPr lang="en-US" altLang="zh-CN" sz="2800"/>
            </a:p>
          </p:txBody>
        </p:sp>
        <p:sp>
          <p:nvSpPr>
            <p:cNvPr id="119" name="AutoShape 34" descr="40%">
              <a:extLst>
                <a:ext uri="{FF2B5EF4-FFF2-40B4-BE49-F238E27FC236}">
                  <a16:creationId xmlns:a16="http://schemas.microsoft.com/office/drawing/2014/main" id="{5F7F9AEA-E1E1-4BC1-A27E-B84D4763C432}"/>
                </a:ext>
              </a:extLst>
            </p:cNvPr>
            <p:cNvSpPr>
              <a:spLocks noChangeArrowheads="1"/>
            </p:cNvSpPr>
            <p:nvPr/>
          </p:nvSpPr>
          <p:spPr bwMode="auto">
            <a:xfrm>
              <a:off x="213" y="2640"/>
              <a:ext cx="864" cy="384"/>
            </a:xfrm>
            <a:prstGeom prst="wedgeRoundRectCallout">
              <a:avLst>
                <a:gd name="adj1" fmla="val 65972"/>
                <a:gd name="adj2" fmla="val 26301"/>
                <a:gd name="adj3" fmla="val 16667"/>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t>线性区</a:t>
              </a:r>
            </a:p>
          </p:txBody>
        </p:sp>
        <p:sp>
          <p:nvSpPr>
            <p:cNvPr id="120" name="Text Box 36">
              <a:extLst>
                <a:ext uri="{FF2B5EF4-FFF2-40B4-BE49-F238E27FC236}">
                  <a16:creationId xmlns:a16="http://schemas.microsoft.com/office/drawing/2014/main" id="{352CE7E2-66D8-4DB6-84F8-6B4E2F9C6C8A}"/>
                </a:ext>
              </a:extLst>
            </p:cNvPr>
            <p:cNvSpPr txBox="1">
              <a:spLocks noChangeArrowheads="1"/>
            </p:cNvSpPr>
            <p:nvPr/>
          </p:nvSpPr>
          <p:spPr bwMode="auto">
            <a:xfrm>
              <a:off x="1242" y="3465"/>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cs typeface="Times New Roman" panose="02020603050405020304" pitchFamily="18" charset="0"/>
                </a:rPr>
                <a:t>–</a:t>
              </a:r>
              <a:r>
                <a:rPr lang="en-US" altLang="zh-CN" sz="2800"/>
                <a:t>U</a:t>
              </a:r>
              <a:r>
                <a:rPr lang="en-US" altLang="zh-CN" sz="2800" baseline="-25000"/>
                <a:t>o(sat)</a:t>
              </a:r>
            </a:p>
          </p:txBody>
        </p:sp>
        <p:sp>
          <p:nvSpPr>
            <p:cNvPr id="121" name="Line 37">
              <a:extLst>
                <a:ext uri="{FF2B5EF4-FFF2-40B4-BE49-F238E27FC236}">
                  <a16:creationId xmlns:a16="http://schemas.microsoft.com/office/drawing/2014/main" id="{4471D019-9547-45F8-BDC9-831D55D4F3C4}"/>
                </a:ext>
              </a:extLst>
            </p:cNvPr>
            <p:cNvSpPr>
              <a:spLocks noChangeShapeType="1"/>
            </p:cNvSpPr>
            <p:nvPr/>
          </p:nvSpPr>
          <p:spPr bwMode="auto">
            <a:xfrm>
              <a:off x="395" y="3108"/>
              <a:ext cx="17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 name="Line 38">
              <a:extLst>
                <a:ext uri="{FF2B5EF4-FFF2-40B4-BE49-F238E27FC236}">
                  <a16:creationId xmlns:a16="http://schemas.microsoft.com/office/drawing/2014/main" id="{51736E08-5C49-4C07-A463-07CD47C2FB0D}"/>
                </a:ext>
              </a:extLst>
            </p:cNvPr>
            <p:cNvSpPr>
              <a:spLocks noChangeShapeType="1"/>
            </p:cNvSpPr>
            <p:nvPr/>
          </p:nvSpPr>
          <p:spPr bwMode="auto">
            <a:xfrm flipV="1">
              <a:off x="1235" y="2208"/>
              <a:ext cx="0"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23" name="Group 39">
              <a:extLst>
                <a:ext uri="{FF2B5EF4-FFF2-40B4-BE49-F238E27FC236}">
                  <a16:creationId xmlns:a16="http://schemas.microsoft.com/office/drawing/2014/main" id="{4F8EBD44-FD3D-47A2-B3C1-4ABA1187F1BE}"/>
                </a:ext>
              </a:extLst>
            </p:cNvPr>
            <p:cNvGrpSpPr>
              <a:grpSpLocks/>
            </p:cNvGrpSpPr>
            <p:nvPr/>
          </p:nvGrpSpPr>
          <p:grpSpPr bwMode="auto">
            <a:xfrm>
              <a:off x="486" y="2400"/>
              <a:ext cx="1488" cy="1344"/>
              <a:chOff x="3636" y="1433"/>
              <a:chExt cx="1848" cy="1344"/>
            </a:xfrm>
          </p:grpSpPr>
          <p:sp>
            <p:nvSpPr>
              <p:cNvPr id="125" name="Line 40">
                <a:extLst>
                  <a:ext uri="{FF2B5EF4-FFF2-40B4-BE49-F238E27FC236}">
                    <a16:creationId xmlns:a16="http://schemas.microsoft.com/office/drawing/2014/main" id="{1BC6C454-B600-4B16-85D9-AFC28924061E}"/>
                  </a:ext>
                </a:extLst>
              </p:cNvPr>
              <p:cNvSpPr>
                <a:spLocks noChangeShapeType="1"/>
              </p:cNvSpPr>
              <p:nvPr/>
            </p:nvSpPr>
            <p:spPr bwMode="auto">
              <a:xfrm flipH="1">
                <a:off x="3636" y="2758"/>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6" name="Line 41">
                <a:extLst>
                  <a:ext uri="{FF2B5EF4-FFF2-40B4-BE49-F238E27FC236}">
                    <a16:creationId xmlns:a16="http://schemas.microsoft.com/office/drawing/2014/main" id="{A6F8C26E-83CD-4FE3-A975-102CBC36235E}"/>
                  </a:ext>
                </a:extLst>
              </p:cNvPr>
              <p:cNvSpPr>
                <a:spLocks noChangeShapeType="1"/>
              </p:cNvSpPr>
              <p:nvPr/>
            </p:nvSpPr>
            <p:spPr bwMode="auto">
              <a:xfrm flipH="1">
                <a:off x="4560" y="1442"/>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7" name="Line 42">
                <a:extLst>
                  <a:ext uri="{FF2B5EF4-FFF2-40B4-BE49-F238E27FC236}">
                    <a16:creationId xmlns:a16="http://schemas.microsoft.com/office/drawing/2014/main" id="{2501CF4C-D0CC-4475-8F82-112D8CEB2C0F}"/>
                  </a:ext>
                </a:extLst>
              </p:cNvPr>
              <p:cNvSpPr>
                <a:spLocks noChangeShapeType="1"/>
              </p:cNvSpPr>
              <p:nvPr/>
            </p:nvSpPr>
            <p:spPr bwMode="auto">
              <a:xfrm flipH="1">
                <a:off x="4560" y="1433"/>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24" name="Text Box 43">
              <a:extLst>
                <a:ext uri="{FF2B5EF4-FFF2-40B4-BE49-F238E27FC236}">
                  <a16:creationId xmlns:a16="http://schemas.microsoft.com/office/drawing/2014/main" id="{4EEAC7E7-D2FA-4E4F-AB82-E429F05F76E1}"/>
                </a:ext>
              </a:extLst>
            </p:cNvPr>
            <p:cNvSpPr txBox="1">
              <a:spLocks noChangeArrowheads="1"/>
            </p:cNvSpPr>
            <p:nvPr/>
          </p:nvSpPr>
          <p:spPr bwMode="auto">
            <a:xfrm>
              <a:off x="474" y="2304"/>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o(sat)</a:t>
              </a:r>
            </a:p>
          </p:txBody>
        </p:sp>
      </p:grpSp>
      <p:sp>
        <p:nvSpPr>
          <p:cNvPr id="128" name="Text Box 44">
            <a:extLst>
              <a:ext uri="{FF2B5EF4-FFF2-40B4-BE49-F238E27FC236}">
                <a16:creationId xmlns:a16="http://schemas.microsoft.com/office/drawing/2014/main" id="{0FFA4D94-B86E-4686-A932-581C5D2ADFEA}"/>
              </a:ext>
            </a:extLst>
          </p:cNvPr>
          <p:cNvSpPr txBox="1">
            <a:spLocks noChangeArrowheads="1"/>
          </p:cNvSpPr>
          <p:nvPr/>
        </p:nvSpPr>
        <p:spPr bwMode="auto">
          <a:xfrm>
            <a:off x="2555240" y="533236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O</a:t>
            </a:r>
          </a:p>
        </p:txBody>
      </p:sp>
      <p:grpSp>
        <p:nvGrpSpPr>
          <p:cNvPr id="129" name="组合 43">
            <a:extLst>
              <a:ext uri="{FF2B5EF4-FFF2-40B4-BE49-F238E27FC236}">
                <a16:creationId xmlns:a16="http://schemas.microsoft.com/office/drawing/2014/main" id="{3BD1CE8B-7F04-4BB3-98EB-D8FCAAEFDE85}"/>
              </a:ext>
            </a:extLst>
          </p:cNvPr>
          <p:cNvGrpSpPr>
            <a:grpSpLocks/>
          </p:cNvGrpSpPr>
          <p:nvPr/>
        </p:nvGrpSpPr>
        <p:grpSpPr bwMode="auto">
          <a:xfrm>
            <a:off x="5763578" y="3133164"/>
            <a:ext cx="4953000" cy="1557338"/>
            <a:chOff x="3810000" y="2895600"/>
            <a:chExt cx="4800600" cy="1557349"/>
          </a:xfrm>
        </p:grpSpPr>
        <p:sp>
          <p:nvSpPr>
            <p:cNvPr id="130" name="Text Box 5" descr="40%">
              <a:extLst>
                <a:ext uri="{FF2B5EF4-FFF2-40B4-BE49-F238E27FC236}">
                  <a16:creationId xmlns:a16="http://schemas.microsoft.com/office/drawing/2014/main" id="{9DC631AD-76D7-4E61-BBA5-75CBC3A1043A}"/>
                </a:ext>
              </a:extLst>
            </p:cNvPr>
            <p:cNvSpPr txBox="1">
              <a:spLocks noChangeArrowheads="1"/>
            </p:cNvSpPr>
            <p:nvPr/>
          </p:nvSpPr>
          <p:spPr bwMode="auto">
            <a:xfrm>
              <a:off x="3810000" y="2895600"/>
              <a:ext cx="4800600" cy="1557349"/>
            </a:xfrm>
            <a:prstGeom prst="rect">
              <a:avLst/>
            </a:prstGeom>
            <a:pattFill prst="pct40">
              <a:fgClr>
                <a:srgbClr val="00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en-US" altLang="zh-CN" sz="2800" dirty="0">
                  <a:solidFill>
                    <a:schemeClr val="accent2"/>
                  </a:solidFill>
                </a:rPr>
                <a:t>       (2) </a:t>
              </a:r>
              <a:r>
                <a:rPr lang="zh-CN" altLang="en-US" sz="2800" dirty="0">
                  <a:solidFill>
                    <a:schemeClr val="accent2"/>
                  </a:solidFill>
                </a:rPr>
                <a:t>由于</a:t>
              </a:r>
              <a:endParaRPr lang="en-US" altLang="zh-CN" sz="2800" dirty="0">
                <a:solidFill>
                  <a:schemeClr val="accent2"/>
                </a:solidFill>
              </a:endParaRPr>
            </a:p>
            <a:p>
              <a:pPr eaLnBrk="1" hangingPunct="1">
                <a:spcBef>
                  <a:spcPct val="20000"/>
                </a:spcBef>
              </a:pPr>
              <a:r>
                <a:rPr lang="en-US" altLang="zh-CN" sz="2800" dirty="0">
                  <a:solidFill>
                    <a:schemeClr val="accent2"/>
                  </a:solidFill>
                </a:rPr>
                <a:t>            </a:t>
              </a:r>
              <a:r>
                <a:rPr lang="zh-CN" altLang="en-US" sz="2800" dirty="0">
                  <a:solidFill>
                    <a:schemeClr val="accent2"/>
                  </a:solidFill>
                </a:rPr>
                <a:t>输入电流约等于 </a:t>
              </a:r>
              <a:r>
                <a:rPr lang="en-US" altLang="zh-CN" sz="2800" dirty="0">
                  <a:solidFill>
                    <a:schemeClr val="accent2"/>
                  </a:solidFill>
                </a:rPr>
                <a:t>0</a:t>
              </a:r>
            </a:p>
            <a:p>
              <a:pPr eaLnBrk="1" hangingPunct="1">
                <a:spcBef>
                  <a:spcPct val="20000"/>
                </a:spcBef>
              </a:pPr>
              <a:r>
                <a:rPr lang="en-US" altLang="zh-CN" sz="2800" dirty="0">
                  <a:solidFill>
                    <a:schemeClr val="accent2"/>
                  </a:solidFill>
                </a:rPr>
                <a:t>       </a:t>
              </a:r>
              <a:r>
                <a:rPr lang="zh-CN" altLang="en-US" sz="2800" dirty="0">
                  <a:solidFill>
                    <a:srgbClr val="FF3300"/>
                  </a:solidFill>
                </a:rPr>
                <a:t>即 </a:t>
              </a:r>
              <a:r>
                <a:rPr lang="en-US" altLang="zh-CN" sz="2800" dirty="0" err="1">
                  <a:solidFill>
                    <a:srgbClr val="FF3300"/>
                  </a:solidFill>
                  <a:ea typeface="创艺繁标宋"/>
                  <a:cs typeface="创艺繁标宋"/>
                  <a:sym typeface="Symbol" panose="05050102010706020507" pitchFamily="18" charset="2"/>
                </a:rPr>
                <a:t>i</a:t>
              </a:r>
              <a:r>
                <a:rPr lang="en-US" altLang="zh-CN" sz="2800" baseline="-25000" dirty="0">
                  <a:solidFill>
                    <a:srgbClr val="FF3300"/>
                  </a:solidFill>
                  <a:ea typeface="创艺繁标宋"/>
                  <a:cs typeface="创艺繁标宋"/>
                  <a:sym typeface="Symbol" panose="05050102010706020507" pitchFamily="18" charset="2"/>
                </a:rPr>
                <a:t>+</a:t>
              </a:r>
              <a:r>
                <a:rPr lang="en-US" altLang="zh-CN" sz="2800" dirty="0">
                  <a:solidFill>
                    <a:srgbClr val="FF3300"/>
                  </a:solidFill>
                  <a:ea typeface="创艺繁标宋"/>
                  <a:cs typeface="创艺繁标宋"/>
                  <a:sym typeface="Symbol" panose="05050102010706020507" pitchFamily="18" charset="2"/>
                </a:rPr>
                <a:t>= </a:t>
              </a:r>
              <a:r>
                <a:rPr lang="en-US" altLang="zh-CN" sz="2800" dirty="0" err="1">
                  <a:solidFill>
                    <a:srgbClr val="FF3300"/>
                  </a:solidFill>
                  <a:ea typeface="创艺繁标宋"/>
                  <a:cs typeface="创艺繁标宋"/>
                  <a:sym typeface="Symbol" panose="05050102010706020507" pitchFamily="18" charset="2"/>
                </a:rPr>
                <a:t>i</a:t>
              </a:r>
              <a:r>
                <a:rPr lang="en-US" altLang="zh-CN" sz="2800" baseline="-25000" dirty="0">
                  <a:solidFill>
                    <a:srgbClr val="FF3300"/>
                  </a:solidFill>
                  <a:ea typeface="创艺繁标宋"/>
                  <a:cs typeface="创艺繁标宋"/>
                  <a:sym typeface="Symbol" panose="05050102010706020507" pitchFamily="18" charset="2"/>
                </a:rPr>
                <a:t>– </a:t>
              </a:r>
              <a:r>
                <a:rPr lang="en-US" altLang="zh-CN" sz="2800" dirty="0">
                  <a:solidFill>
                    <a:srgbClr val="FF3300"/>
                  </a:solidFill>
                  <a:ea typeface="创艺繁标宋"/>
                  <a:cs typeface="创艺繁标宋"/>
                  <a:sym typeface="Symbol" panose="05050102010706020507" pitchFamily="18" charset="2"/>
                </a:rPr>
                <a:t> 0 ,</a:t>
              </a:r>
              <a:r>
                <a:rPr lang="zh-CN" altLang="en-US" sz="2800" dirty="0">
                  <a:solidFill>
                    <a:srgbClr val="FF3300"/>
                  </a:solidFill>
                  <a:sym typeface="Symbol" panose="05050102010706020507" pitchFamily="18" charset="2"/>
                </a:rPr>
                <a:t>称“虚断”</a:t>
              </a:r>
              <a:r>
                <a:rPr lang="zh-CN" altLang="en-US" sz="2800" b="0" dirty="0">
                  <a:solidFill>
                    <a:schemeClr val="accent2"/>
                  </a:solidFill>
                  <a:sym typeface="Symbol" panose="05050102010706020507" pitchFamily="18" charset="2"/>
                </a:rPr>
                <a:t> </a:t>
              </a:r>
            </a:p>
          </p:txBody>
        </p:sp>
        <p:graphicFrame>
          <p:nvGraphicFramePr>
            <p:cNvPr id="131" name="Object 3">
              <a:extLst>
                <a:ext uri="{FF2B5EF4-FFF2-40B4-BE49-F238E27FC236}">
                  <a16:creationId xmlns:a16="http://schemas.microsoft.com/office/drawing/2014/main" id="{F7E986E2-55DF-43E8-8814-89F4C54573E9}"/>
                </a:ext>
              </a:extLst>
            </p:cNvPr>
            <p:cNvGraphicFramePr>
              <a:graphicFrameLocks noChangeAspect="1"/>
            </p:cNvGraphicFramePr>
            <p:nvPr>
              <p:extLst/>
            </p:nvPr>
          </p:nvGraphicFramePr>
          <p:xfrm>
            <a:off x="5867400" y="2895600"/>
            <a:ext cx="1270000" cy="530225"/>
          </p:xfrm>
          <a:graphic>
            <a:graphicData uri="http://schemas.openxmlformats.org/presentationml/2006/ole">
              <mc:AlternateContent xmlns:mc="http://schemas.openxmlformats.org/markup-compatibility/2006">
                <mc:Choice xmlns:v="urn:schemas-microsoft-com:vml" Requires="v">
                  <p:oleObj spid="_x0000_s90116" name="Equation" r:id="rId5" imgW="545760" imgH="228600" progId="Equation.DSMT4">
                    <p:embed/>
                  </p:oleObj>
                </mc:Choice>
                <mc:Fallback>
                  <p:oleObj name="Equation" r:id="rId5" imgW="545760" imgH="228600" progId="Equation.DSMT4">
                    <p:embed/>
                    <p:pic>
                      <p:nvPicPr>
                        <p:cNvPr id="131" name="Object 3">
                          <a:extLst>
                            <a:ext uri="{FF2B5EF4-FFF2-40B4-BE49-F238E27FC236}">
                              <a16:creationId xmlns:a16="http://schemas.microsoft.com/office/drawing/2014/main" id="{F7E986E2-55DF-43E8-8814-89F4C54573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895600"/>
                          <a:ext cx="1270000" cy="530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2" name="Object 4">
            <a:extLst>
              <a:ext uri="{FF2B5EF4-FFF2-40B4-BE49-F238E27FC236}">
                <a16:creationId xmlns:a16="http://schemas.microsoft.com/office/drawing/2014/main" id="{4C7A9775-1C10-45B5-94D5-AB75C7882DEB}"/>
              </a:ext>
            </a:extLst>
          </p:cNvPr>
          <p:cNvGraphicFramePr>
            <a:graphicFrameLocks noChangeAspect="1"/>
          </p:cNvGraphicFramePr>
          <p:nvPr>
            <p:extLst/>
          </p:nvPr>
        </p:nvGraphicFramePr>
        <p:xfrm>
          <a:off x="9426572" y="1413294"/>
          <a:ext cx="1447800" cy="530225"/>
        </p:xfrm>
        <a:graphic>
          <a:graphicData uri="http://schemas.openxmlformats.org/presentationml/2006/ole">
            <mc:AlternateContent xmlns:mc="http://schemas.openxmlformats.org/markup-compatibility/2006">
              <mc:Choice xmlns:v="urn:schemas-microsoft-com:vml" Requires="v">
                <p:oleObj spid="_x0000_s90117" name="Equation" r:id="rId7" imgW="622080" imgH="228600" progId="Equation.3">
                  <p:embed/>
                </p:oleObj>
              </mc:Choice>
              <mc:Fallback>
                <p:oleObj name="Equation" r:id="rId7" imgW="622080" imgH="228600" progId="Equation.3">
                  <p:embed/>
                  <p:pic>
                    <p:nvPicPr>
                      <p:cNvPr id="132" name="Object 4">
                        <a:extLst>
                          <a:ext uri="{FF2B5EF4-FFF2-40B4-BE49-F238E27FC236}">
                            <a16:creationId xmlns:a16="http://schemas.microsoft.com/office/drawing/2014/main" id="{4C7A9775-1C10-45B5-94D5-AB75C7882D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6572" y="1413294"/>
                        <a:ext cx="1447800" cy="530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4252418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2"/>
                                        </p:tgtEl>
                                        <p:attrNameLst>
                                          <p:attrName>style.visibility</p:attrName>
                                        </p:attrNameLst>
                                      </p:cBhvr>
                                      <p:to>
                                        <p:strVal val="visible"/>
                                      </p:to>
                                    </p:set>
                                    <p:animEffect transition="in" filter="wipe(left)">
                                      <p:cBhvr>
                                        <p:cTn id="20" dur="500"/>
                                        <p:tgtEl>
                                          <p:spTgt spid="13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blinds(vertical)">
                                      <p:cBhvr>
                                        <p:cTn id="25" dur="500"/>
                                        <p:tgtEl>
                                          <p:spTgt spid="9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left)">
                                      <p:cBhvr>
                                        <p:cTn id="30" dur="500"/>
                                        <p:tgtEl>
                                          <p:spTgt spid="1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wipe(left)">
                                      <p:cBhvr>
                                        <p:cTn id="3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autoUpdateAnimBg="0"/>
      <p:bldP spid="93" grpId="0" animBg="1" autoUpdateAnimBg="0"/>
      <p:bldP spid="95" grpId="0" animBg="1" autoUpdateAnimBg="0"/>
      <p:bldP spid="128"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47" name="矩形 46">
            <a:extLst>
              <a:ext uri="{FF2B5EF4-FFF2-40B4-BE49-F238E27FC236}">
                <a16:creationId xmlns:a16="http://schemas.microsoft.com/office/drawing/2014/main" id="{8B7B529F-49DB-4E80-BB73-D51D51D3641A}"/>
              </a:ext>
            </a:extLst>
          </p:cNvPr>
          <p:cNvSpPr/>
          <p:nvPr/>
        </p:nvSpPr>
        <p:spPr>
          <a:xfrm>
            <a:off x="1727203" y="836565"/>
            <a:ext cx="5567677" cy="523220"/>
          </a:xfrm>
          <a:prstGeom prst="rect">
            <a:avLst/>
          </a:prstGeom>
        </p:spPr>
        <p:txBody>
          <a:bodyPr wrap="square">
            <a:spAutoFit/>
          </a:bodyPr>
          <a:lstStyle/>
          <a:p>
            <a:pPr>
              <a:defRPr/>
            </a:pPr>
            <a:r>
              <a:rPr lang="en-US" altLang="zh-CN" sz="2800" b="1" dirty="0">
                <a:solidFill>
                  <a:srgbClr val="FF0000"/>
                </a:solidFill>
                <a:latin typeface="+mn-ea"/>
              </a:rPr>
              <a:t>4.</a:t>
            </a:r>
            <a:r>
              <a:rPr lang="zh-CN" altLang="en-US" sz="2800" b="1" dirty="0">
                <a:solidFill>
                  <a:srgbClr val="FF0000"/>
                </a:solidFill>
                <a:latin typeface="+mn-ea"/>
              </a:rPr>
              <a:t>理想运放在非线性工作区的特点</a:t>
            </a:r>
          </a:p>
        </p:txBody>
      </p:sp>
      <p:sp>
        <p:nvSpPr>
          <p:cNvPr id="48" name="Rectangle 4" descr="30%">
            <a:extLst>
              <a:ext uri="{FF2B5EF4-FFF2-40B4-BE49-F238E27FC236}">
                <a16:creationId xmlns:a16="http://schemas.microsoft.com/office/drawing/2014/main" id="{A08076D0-7186-4A54-A127-890811AB4ACB}"/>
              </a:ext>
            </a:extLst>
          </p:cNvPr>
          <p:cNvSpPr>
            <a:spLocks noChangeArrowheads="1"/>
          </p:cNvSpPr>
          <p:nvPr/>
        </p:nvSpPr>
        <p:spPr bwMode="auto">
          <a:xfrm>
            <a:off x="2646680" y="4203653"/>
            <a:ext cx="7924800" cy="519112"/>
          </a:xfrm>
          <a:prstGeom prst="rect">
            <a:avLst/>
          </a:prstGeom>
          <a:noFill/>
          <a:ln w="9525">
            <a:noFill/>
            <a:miter lim="800000"/>
            <a:headEnd/>
            <a:tailEnd/>
          </a:ln>
          <a:effectLst/>
        </p:spPr>
        <p:txBody>
          <a:bodyPr>
            <a:spAutoFit/>
          </a:bodyPr>
          <a:lstStyle/>
          <a:p>
            <a:pPr>
              <a:spcBef>
                <a:spcPct val="10000"/>
              </a:spcBef>
              <a:defRPr/>
            </a:pPr>
            <a:r>
              <a:rPr lang="en-US" altLang="zh-CN" sz="2800" b="1" dirty="0">
                <a:latin typeface="+mn-ea"/>
              </a:rPr>
              <a:t>(1)  </a:t>
            </a:r>
            <a:r>
              <a:rPr lang="zh-CN" altLang="en-US" sz="2800" b="1" dirty="0">
                <a:latin typeface="+mn-ea"/>
              </a:rPr>
              <a:t>输出只有两种可能</a:t>
            </a:r>
            <a:r>
              <a:rPr lang="en-US" altLang="zh-CN" sz="2800" b="1" dirty="0">
                <a:latin typeface="+mn-ea"/>
              </a:rPr>
              <a:t>, +</a:t>
            </a:r>
            <a:r>
              <a:rPr lang="en-US" altLang="zh-CN" sz="2800" b="1" dirty="0" err="1">
                <a:latin typeface="+mn-ea"/>
              </a:rPr>
              <a:t>U</a:t>
            </a:r>
            <a:r>
              <a:rPr lang="en-US" altLang="zh-CN" sz="2800" b="1" baseline="-25000" dirty="0" err="1">
                <a:latin typeface="+mn-ea"/>
              </a:rPr>
              <a:t>o</a:t>
            </a:r>
            <a:r>
              <a:rPr lang="en-US" altLang="zh-CN" sz="2800" b="1" baseline="-25000" dirty="0">
                <a:latin typeface="+mn-ea"/>
              </a:rPr>
              <a:t>(sat) </a:t>
            </a:r>
            <a:r>
              <a:rPr lang="zh-CN" altLang="en-US" sz="2800" b="1" dirty="0">
                <a:latin typeface="+mn-ea"/>
              </a:rPr>
              <a:t>或</a:t>
            </a:r>
            <a:r>
              <a:rPr lang="en-US" altLang="zh-CN" sz="2800" b="1" dirty="0">
                <a:latin typeface="+mn-ea"/>
              </a:rPr>
              <a:t>–</a:t>
            </a:r>
            <a:r>
              <a:rPr lang="en-US" altLang="zh-CN" sz="2800" b="1" dirty="0" err="1">
                <a:latin typeface="+mn-ea"/>
              </a:rPr>
              <a:t>U</a:t>
            </a:r>
            <a:r>
              <a:rPr lang="en-US" altLang="zh-CN" sz="2800" b="1" baseline="-25000" dirty="0" err="1">
                <a:latin typeface="+mn-ea"/>
              </a:rPr>
              <a:t>o</a:t>
            </a:r>
            <a:r>
              <a:rPr lang="en-US" altLang="zh-CN" sz="2800" b="1" baseline="-25000" dirty="0">
                <a:latin typeface="+mn-ea"/>
              </a:rPr>
              <a:t>(sat) </a:t>
            </a:r>
          </a:p>
        </p:txBody>
      </p:sp>
      <p:sp>
        <p:nvSpPr>
          <p:cNvPr id="49" name="Rectangle 5" descr="30%">
            <a:extLst>
              <a:ext uri="{FF2B5EF4-FFF2-40B4-BE49-F238E27FC236}">
                <a16:creationId xmlns:a16="http://schemas.microsoft.com/office/drawing/2014/main" id="{C079BBC0-2DC9-4CDD-924D-51E7C965A7E3}"/>
              </a:ext>
            </a:extLst>
          </p:cNvPr>
          <p:cNvSpPr>
            <a:spLocks noChangeArrowheads="1"/>
          </p:cNvSpPr>
          <p:nvPr/>
        </p:nvSpPr>
        <p:spPr bwMode="auto">
          <a:xfrm>
            <a:off x="2722880" y="6184853"/>
            <a:ext cx="6172200" cy="519112"/>
          </a:xfrm>
          <a:prstGeom prst="rect">
            <a:avLst/>
          </a:prstGeom>
          <a:noFill/>
          <a:ln w="9525">
            <a:noFill/>
            <a:miter lim="800000"/>
            <a:headEnd/>
            <a:tailEnd/>
          </a:ln>
          <a:effectLst/>
        </p:spPr>
        <p:txBody>
          <a:bodyPr>
            <a:spAutoFit/>
          </a:bodyPr>
          <a:lstStyle/>
          <a:p>
            <a:pPr>
              <a:spcBef>
                <a:spcPct val="20000"/>
              </a:spcBef>
              <a:defRPr/>
            </a:pPr>
            <a:r>
              <a:rPr lang="en-US" altLang="zh-CN" sz="2800" b="1" dirty="0">
                <a:latin typeface="+mn-ea"/>
              </a:rPr>
              <a:t>(2)   </a:t>
            </a:r>
            <a:r>
              <a:rPr lang="en-US" altLang="zh-CN" sz="2800" b="1" dirty="0" err="1">
                <a:latin typeface="+mn-ea"/>
                <a:sym typeface="Symbol" pitchFamily="18" charset="2"/>
              </a:rPr>
              <a:t>i</a:t>
            </a:r>
            <a:r>
              <a:rPr lang="en-US" altLang="zh-CN" sz="2800" b="1" baseline="-25000" dirty="0">
                <a:latin typeface="+mn-ea"/>
                <a:sym typeface="Symbol" pitchFamily="18" charset="2"/>
              </a:rPr>
              <a:t>+</a:t>
            </a:r>
            <a:r>
              <a:rPr lang="en-US" altLang="zh-CN" sz="2800" b="1" dirty="0">
                <a:latin typeface="+mn-ea"/>
                <a:sym typeface="Symbol" pitchFamily="18" charset="2"/>
              </a:rPr>
              <a:t>= </a:t>
            </a:r>
            <a:r>
              <a:rPr lang="en-US" altLang="zh-CN" sz="2800" b="1" dirty="0" err="1">
                <a:latin typeface="+mn-ea"/>
                <a:sym typeface="Symbol" pitchFamily="18" charset="2"/>
              </a:rPr>
              <a:t>i</a:t>
            </a:r>
            <a:r>
              <a:rPr lang="en-US" altLang="zh-CN" sz="2800" b="1" baseline="-25000" dirty="0">
                <a:latin typeface="+mn-ea"/>
                <a:sym typeface="Symbol" pitchFamily="18" charset="2"/>
              </a:rPr>
              <a:t>– </a:t>
            </a:r>
            <a:r>
              <a:rPr lang="en-US" altLang="zh-CN" sz="2800" b="1" dirty="0">
                <a:latin typeface="+mn-ea"/>
                <a:sym typeface="Symbol" pitchFamily="18" charset="2"/>
              </a:rPr>
              <a:t> 0,</a:t>
            </a:r>
            <a:r>
              <a:rPr lang="zh-CN" altLang="en-US" sz="2800" b="1" dirty="0">
                <a:latin typeface="+mn-ea"/>
              </a:rPr>
              <a:t>仍存在</a:t>
            </a:r>
            <a:r>
              <a:rPr lang="zh-CN" altLang="en-US" sz="2800" b="1" dirty="0">
                <a:latin typeface="+mn-ea"/>
                <a:sym typeface="Symbol" pitchFamily="18" charset="2"/>
              </a:rPr>
              <a:t>“虚断”现象</a:t>
            </a:r>
          </a:p>
        </p:txBody>
      </p:sp>
      <p:sp>
        <p:nvSpPr>
          <p:cNvPr id="50" name="Rectangle 9">
            <a:extLst>
              <a:ext uri="{FF2B5EF4-FFF2-40B4-BE49-F238E27FC236}">
                <a16:creationId xmlns:a16="http://schemas.microsoft.com/office/drawing/2014/main" id="{93061506-F3C6-4E4E-8D4B-BE297748671B}"/>
              </a:ext>
            </a:extLst>
          </p:cNvPr>
          <p:cNvSpPr>
            <a:spLocks noChangeArrowheads="1"/>
          </p:cNvSpPr>
          <p:nvPr/>
        </p:nvSpPr>
        <p:spPr bwMode="auto">
          <a:xfrm>
            <a:off x="2799080" y="1384253"/>
            <a:ext cx="3200400" cy="519112"/>
          </a:xfrm>
          <a:prstGeom prst="rect">
            <a:avLst/>
          </a:prstGeom>
          <a:noFill/>
          <a:ln w="9525">
            <a:noFill/>
            <a:miter lim="800000"/>
            <a:headEnd/>
            <a:tailEnd/>
          </a:ln>
          <a:effectLst/>
        </p:spPr>
        <p:txBody>
          <a:bodyPr>
            <a:spAutoFit/>
          </a:bodyPr>
          <a:lstStyle/>
          <a:p>
            <a:pPr>
              <a:defRPr/>
            </a:pPr>
            <a:r>
              <a:rPr lang="zh-CN" altLang="en-US" sz="2800" b="1" dirty="0">
                <a:latin typeface="+mn-ea"/>
              </a:rPr>
              <a:t>电压传输特性</a:t>
            </a:r>
          </a:p>
        </p:txBody>
      </p:sp>
      <p:sp>
        <p:nvSpPr>
          <p:cNvPr id="51" name="Rectangle 23" descr="30%">
            <a:extLst>
              <a:ext uri="{FF2B5EF4-FFF2-40B4-BE49-F238E27FC236}">
                <a16:creationId xmlns:a16="http://schemas.microsoft.com/office/drawing/2014/main" id="{FDDD0BA0-620E-4690-8D43-F3FF8CCFEA40}"/>
              </a:ext>
            </a:extLst>
          </p:cNvPr>
          <p:cNvSpPr>
            <a:spLocks noChangeArrowheads="1"/>
          </p:cNvSpPr>
          <p:nvPr/>
        </p:nvSpPr>
        <p:spPr bwMode="auto">
          <a:xfrm>
            <a:off x="3180080" y="4737053"/>
            <a:ext cx="6096000" cy="1458912"/>
          </a:xfrm>
          <a:prstGeom prst="rect">
            <a:avLst/>
          </a:prstGeom>
          <a:noFill/>
          <a:ln w="9525">
            <a:noFill/>
            <a:miter lim="800000"/>
            <a:headEnd/>
            <a:tailEnd/>
          </a:ln>
          <a:effectLst/>
        </p:spPr>
        <p:txBody>
          <a:bodyPr>
            <a:spAutoFit/>
          </a:bodyPr>
          <a:lstStyle/>
          <a:p>
            <a:pPr>
              <a:spcBef>
                <a:spcPct val="10000"/>
              </a:spcBef>
              <a:defRPr/>
            </a:pPr>
            <a:r>
              <a:rPr lang="zh-CN" altLang="en-US" sz="2800" b="1" dirty="0">
                <a:solidFill>
                  <a:schemeClr val="tx2"/>
                </a:solidFill>
                <a:latin typeface="+mn-ea"/>
              </a:rPr>
              <a:t>当 </a:t>
            </a:r>
            <a:r>
              <a:rPr lang="en-US" altLang="zh-CN" sz="2800" b="1" dirty="0">
                <a:solidFill>
                  <a:schemeClr val="tx2"/>
                </a:solidFill>
                <a:latin typeface="+mn-ea"/>
                <a:sym typeface="Symbol" pitchFamily="18" charset="2"/>
              </a:rPr>
              <a:t>u</a:t>
            </a:r>
            <a:r>
              <a:rPr lang="en-US" altLang="zh-CN" sz="2800" b="1" baseline="-25000" dirty="0">
                <a:solidFill>
                  <a:schemeClr val="tx2"/>
                </a:solidFill>
                <a:latin typeface="+mn-ea"/>
                <a:sym typeface="Symbol" pitchFamily="18" charset="2"/>
              </a:rPr>
              <a:t>+</a:t>
            </a:r>
            <a:r>
              <a:rPr lang="en-US" altLang="zh-CN" sz="2800" b="1" dirty="0">
                <a:solidFill>
                  <a:schemeClr val="tx2"/>
                </a:solidFill>
                <a:latin typeface="+mn-ea"/>
                <a:sym typeface="Symbol" pitchFamily="18" charset="2"/>
              </a:rPr>
              <a:t>&gt; u</a:t>
            </a:r>
            <a:r>
              <a:rPr lang="en-US" altLang="zh-CN" sz="2800" b="1" baseline="-25000" dirty="0">
                <a:solidFill>
                  <a:schemeClr val="tx2"/>
                </a:solidFill>
                <a:latin typeface="+mn-ea"/>
                <a:sym typeface="Symbol" pitchFamily="18" charset="2"/>
              </a:rPr>
              <a:t>–  </a:t>
            </a:r>
            <a:r>
              <a:rPr lang="zh-CN" altLang="en-US" sz="2800" b="1" dirty="0">
                <a:solidFill>
                  <a:schemeClr val="tx2"/>
                </a:solidFill>
                <a:latin typeface="+mn-ea"/>
                <a:sym typeface="Symbol" pitchFamily="18" charset="2"/>
              </a:rPr>
              <a:t>时， </a:t>
            </a:r>
            <a:r>
              <a:rPr lang="en-US" altLang="zh-CN" sz="2800" b="1" dirty="0" err="1">
                <a:solidFill>
                  <a:schemeClr val="tx2"/>
                </a:solidFill>
                <a:latin typeface="+mn-ea"/>
                <a:sym typeface="Symbol" pitchFamily="18" charset="2"/>
              </a:rPr>
              <a:t>u</a:t>
            </a:r>
            <a:r>
              <a:rPr lang="en-US" altLang="zh-CN" sz="2800" b="1" baseline="-25000" dirty="0" err="1">
                <a:solidFill>
                  <a:schemeClr val="tx2"/>
                </a:solidFill>
                <a:latin typeface="+mn-ea"/>
                <a:sym typeface="Symbol" pitchFamily="18" charset="2"/>
              </a:rPr>
              <a:t>o</a:t>
            </a:r>
            <a:r>
              <a:rPr lang="en-US" altLang="zh-CN" sz="2800" b="1" baseline="-25000" dirty="0">
                <a:solidFill>
                  <a:schemeClr val="tx2"/>
                </a:solidFill>
                <a:latin typeface="+mn-ea"/>
                <a:sym typeface="Symbol" pitchFamily="18" charset="2"/>
              </a:rPr>
              <a:t> </a:t>
            </a:r>
            <a:r>
              <a:rPr lang="en-US" altLang="zh-CN" sz="2800" b="1" dirty="0">
                <a:solidFill>
                  <a:schemeClr val="tx2"/>
                </a:solidFill>
                <a:latin typeface="+mn-ea"/>
                <a:sym typeface="Symbol" pitchFamily="18" charset="2"/>
              </a:rPr>
              <a:t>= </a:t>
            </a:r>
            <a:r>
              <a:rPr lang="en-US" altLang="zh-CN" sz="2800" b="1" dirty="0">
                <a:solidFill>
                  <a:schemeClr val="tx2"/>
                </a:solidFill>
                <a:latin typeface="+mn-ea"/>
              </a:rPr>
              <a:t>+ </a:t>
            </a:r>
            <a:r>
              <a:rPr lang="en-US" altLang="zh-CN" sz="2800" b="1" dirty="0" err="1">
                <a:solidFill>
                  <a:schemeClr val="tx2"/>
                </a:solidFill>
                <a:latin typeface="+mn-ea"/>
              </a:rPr>
              <a:t>U</a:t>
            </a:r>
            <a:r>
              <a:rPr lang="en-US" altLang="zh-CN" sz="2800" b="1" baseline="-25000" dirty="0" err="1">
                <a:solidFill>
                  <a:schemeClr val="tx2"/>
                </a:solidFill>
                <a:latin typeface="+mn-ea"/>
              </a:rPr>
              <a:t>o</a:t>
            </a:r>
            <a:r>
              <a:rPr lang="en-US" altLang="zh-CN" sz="2800" b="1" baseline="-25000" dirty="0">
                <a:solidFill>
                  <a:schemeClr val="tx2"/>
                </a:solidFill>
                <a:latin typeface="+mn-ea"/>
              </a:rPr>
              <a:t>(sat) </a:t>
            </a:r>
            <a:endParaRPr lang="en-US" altLang="zh-CN" sz="2800" b="1" baseline="-25000" dirty="0">
              <a:solidFill>
                <a:schemeClr val="tx2"/>
              </a:solidFill>
              <a:latin typeface="+mn-ea"/>
              <a:sym typeface="Symbol" pitchFamily="18" charset="2"/>
            </a:endParaRPr>
          </a:p>
          <a:p>
            <a:pPr>
              <a:spcBef>
                <a:spcPct val="10000"/>
              </a:spcBef>
              <a:defRPr/>
            </a:pPr>
            <a:r>
              <a:rPr lang="en-US" altLang="zh-CN" sz="2800" b="1" baseline="-25000" dirty="0">
                <a:solidFill>
                  <a:schemeClr val="tx2"/>
                </a:solidFill>
                <a:latin typeface="+mn-ea"/>
                <a:sym typeface="Symbol" pitchFamily="18" charset="2"/>
              </a:rPr>
              <a:t>       </a:t>
            </a:r>
            <a:r>
              <a:rPr lang="en-US" altLang="zh-CN" sz="2800" b="1" dirty="0">
                <a:solidFill>
                  <a:schemeClr val="tx2"/>
                </a:solidFill>
                <a:latin typeface="+mn-ea"/>
                <a:sym typeface="Symbol" pitchFamily="18" charset="2"/>
              </a:rPr>
              <a:t>u</a:t>
            </a:r>
            <a:r>
              <a:rPr lang="en-US" altLang="zh-CN" sz="2800" b="1" baseline="-25000" dirty="0">
                <a:solidFill>
                  <a:schemeClr val="tx2"/>
                </a:solidFill>
                <a:latin typeface="+mn-ea"/>
                <a:sym typeface="Symbol" pitchFamily="18" charset="2"/>
              </a:rPr>
              <a:t>+</a:t>
            </a:r>
            <a:r>
              <a:rPr lang="en-US" altLang="zh-CN" sz="2800" b="1" dirty="0">
                <a:solidFill>
                  <a:schemeClr val="tx2"/>
                </a:solidFill>
                <a:latin typeface="+mn-ea"/>
                <a:sym typeface="Symbol" pitchFamily="18" charset="2"/>
              </a:rPr>
              <a:t>&lt; u</a:t>
            </a:r>
            <a:r>
              <a:rPr lang="en-US" altLang="zh-CN" sz="2800" b="1" baseline="-25000" dirty="0">
                <a:solidFill>
                  <a:schemeClr val="tx2"/>
                </a:solidFill>
                <a:latin typeface="+mn-ea"/>
                <a:sym typeface="Symbol" pitchFamily="18" charset="2"/>
              </a:rPr>
              <a:t>–  </a:t>
            </a:r>
            <a:r>
              <a:rPr lang="zh-CN" altLang="en-US" sz="2800" b="1" dirty="0">
                <a:solidFill>
                  <a:schemeClr val="tx2"/>
                </a:solidFill>
                <a:latin typeface="+mn-ea"/>
                <a:sym typeface="Symbol" pitchFamily="18" charset="2"/>
              </a:rPr>
              <a:t>时， </a:t>
            </a:r>
            <a:r>
              <a:rPr lang="en-US" altLang="zh-CN" sz="2800" b="1" dirty="0" err="1">
                <a:solidFill>
                  <a:schemeClr val="tx2"/>
                </a:solidFill>
                <a:latin typeface="+mn-ea"/>
                <a:sym typeface="Symbol" pitchFamily="18" charset="2"/>
              </a:rPr>
              <a:t>u</a:t>
            </a:r>
            <a:r>
              <a:rPr lang="en-US" altLang="zh-CN" sz="2800" b="1" baseline="-25000" dirty="0" err="1">
                <a:solidFill>
                  <a:schemeClr val="tx2"/>
                </a:solidFill>
                <a:latin typeface="+mn-ea"/>
                <a:sym typeface="Symbol" pitchFamily="18" charset="2"/>
              </a:rPr>
              <a:t>o</a:t>
            </a:r>
            <a:r>
              <a:rPr lang="en-US" altLang="zh-CN" sz="2800" b="1" baseline="-25000" dirty="0">
                <a:solidFill>
                  <a:schemeClr val="tx2"/>
                </a:solidFill>
                <a:latin typeface="+mn-ea"/>
                <a:sym typeface="Symbol" pitchFamily="18" charset="2"/>
              </a:rPr>
              <a:t> </a:t>
            </a:r>
            <a:r>
              <a:rPr lang="en-US" altLang="zh-CN" sz="2800" b="1" dirty="0">
                <a:solidFill>
                  <a:schemeClr val="tx2"/>
                </a:solidFill>
                <a:latin typeface="+mn-ea"/>
                <a:sym typeface="Symbol" pitchFamily="18" charset="2"/>
              </a:rPr>
              <a:t>= </a:t>
            </a:r>
            <a:r>
              <a:rPr lang="en-US" altLang="zh-CN" sz="2800" b="1" dirty="0">
                <a:solidFill>
                  <a:schemeClr val="tx2"/>
                </a:solidFill>
                <a:latin typeface="+mn-ea"/>
              </a:rPr>
              <a:t>– </a:t>
            </a:r>
            <a:r>
              <a:rPr lang="en-US" altLang="zh-CN" sz="2800" b="1" dirty="0" err="1">
                <a:solidFill>
                  <a:schemeClr val="tx2"/>
                </a:solidFill>
                <a:latin typeface="+mn-ea"/>
              </a:rPr>
              <a:t>U</a:t>
            </a:r>
            <a:r>
              <a:rPr lang="en-US" altLang="zh-CN" sz="2800" b="1" baseline="-25000" dirty="0" err="1">
                <a:solidFill>
                  <a:schemeClr val="tx2"/>
                </a:solidFill>
                <a:latin typeface="+mn-ea"/>
              </a:rPr>
              <a:t>o</a:t>
            </a:r>
            <a:r>
              <a:rPr lang="en-US" altLang="zh-CN" sz="2800" b="1" baseline="-25000" dirty="0">
                <a:solidFill>
                  <a:schemeClr val="tx2"/>
                </a:solidFill>
                <a:latin typeface="+mn-ea"/>
              </a:rPr>
              <a:t>(sat) </a:t>
            </a:r>
          </a:p>
          <a:p>
            <a:pPr>
              <a:spcBef>
                <a:spcPct val="10000"/>
              </a:spcBef>
              <a:defRPr/>
            </a:pPr>
            <a:r>
              <a:rPr lang="en-US" altLang="zh-CN" sz="2800" b="1" baseline="-25000" dirty="0">
                <a:solidFill>
                  <a:schemeClr val="tx2"/>
                </a:solidFill>
                <a:latin typeface="+mn-ea"/>
              </a:rPr>
              <a:t>     </a:t>
            </a:r>
            <a:r>
              <a:rPr lang="zh-CN" altLang="en-US" sz="2800" b="1" dirty="0">
                <a:solidFill>
                  <a:srgbClr val="FF0000"/>
                </a:solidFill>
                <a:latin typeface="+mn-ea"/>
              </a:rPr>
              <a:t>不存在 </a:t>
            </a:r>
            <a:r>
              <a:rPr lang="zh-CN" altLang="en-US" sz="2800" b="1" dirty="0">
                <a:solidFill>
                  <a:srgbClr val="FF0000"/>
                </a:solidFill>
                <a:latin typeface="+mn-ea"/>
                <a:sym typeface="Symbol" pitchFamily="18" charset="2"/>
              </a:rPr>
              <a:t>“虚短”现象</a:t>
            </a:r>
            <a:r>
              <a:rPr lang="zh-CN" altLang="en-US" sz="2800" b="1" baseline="-25000" dirty="0">
                <a:solidFill>
                  <a:srgbClr val="FF0000"/>
                </a:solidFill>
                <a:latin typeface="+mn-ea"/>
              </a:rPr>
              <a:t> </a:t>
            </a:r>
          </a:p>
        </p:txBody>
      </p:sp>
      <p:grpSp>
        <p:nvGrpSpPr>
          <p:cNvPr id="52" name="Group 27">
            <a:extLst>
              <a:ext uri="{FF2B5EF4-FFF2-40B4-BE49-F238E27FC236}">
                <a16:creationId xmlns:a16="http://schemas.microsoft.com/office/drawing/2014/main" id="{E3EEFFD9-0D03-4CA7-9243-409FEDB6DFFE}"/>
              </a:ext>
            </a:extLst>
          </p:cNvPr>
          <p:cNvGrpSpPr>
            <a:grpSpLocks/>
          </p:cNvGrpSpPr>
          <p:nvPr/>
        </p:nvGrpSpPr>
        <p:grpSpPr bwMode="auto">
          <a:xfrm>
            <a:off x="4551680" y="1308053"/>
            <a:ext cx="4767263" cy="2819400"/>
            <a:chOff x="1632" y="441"/>
            <a:chExt cx="3003" cy="1776"/>
          </a:xfrm>
        </p:grpSpPr>
        <p:sp>
          <p:nvSpPr>
            <p:cNvPr id="53" name="Text Box 11">
              <a:extLst>
                <a:ext uri="{FF2B5EF4-FFF2-40B4-BE49-F238E27FC236}">
                  <a16:creationId xmlns:a16="http://schemas.microsoft.com/office/drawing/2014/main" id="{CC741AF3-1A7D-46BB-BC8D-347FB0EA1AC9}"/>
                </a:ext>
              </a:extLst>
            </p:cNvPr>
            <p:cNvSpPr txBox="1">
              <a:spLocks noChangeArrowheads="1"/>
            </p:cNvSpPr>
            <p:nvPr/>
          </p:nvSpPr>
          <p:spPr bwMode="auto">
            <a:xfrm>
              <a:off x="3408" y="1170"/>
              <a:ext cx="1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a:t>
              </a:r>
              <a:r>
                <a:rPr lang="en-US" altLang="zh-CN" sz="2800">
                  <a:sym typeface="Symbol" panose="05050102010706020507" pitchFamily="18" charset="2"/>
                </a:rPr>
                <a:t>– </a:t>
              </a:r>
              <a:r>
                <a:rPr lang="en-US" altLang="zh-CN" sz="2800">
                  <a:ea typeface="创艺繁标宋"/>
                  <a:cs typeface="创艺繁标宋"/>
                  <a:sym typeface="Symbol" panose="05050102010706020507" pitchFamily="18" charset="2"/>
                </a:rPr>
                <a:t>u</a:t>
              </a:r>
              <a:r>
                <a:rPr lang="en-US" altLang="zh-CN" sz="2800" baseline="-25000">
                  <a:ea typeface="创艺繁标宋"/>
                  <a:cs typeface="创艺繁标宋"/>
                  <a:sym typeface="Symbol" panose="05050102010706020507" pitchFamily="18" charset="2"/>
                </a:rPr>
                <a:t>– </a:t>
              </a:r>
            </a:p>
          </p:txBody>
        </p:sp>
        <p:sp>
          <p:nvSpPr>
            <p:cNvPr id="54" name="Text Box 12">
              <a:extLst>
                <a:ext uri="{FF2B5EF4-FFF2-40B4-BE49-F238E27FC236}">
                  <a16:creationId xmlns:a16="http://schemas.microsoft.com/office/drawing/2014/main" id="{6478C36B-DE35-48A2-A022-193CF238F034}"/>
                </a:ext>
              </a:extLst>
            </p:cNvPr>
            <p:cNvSpPr txBox="1">
              <a:spLocks noChangeArrowheads="1"/>
            </p:cNvSpPr>
            <p:nvPr/>
          </p:nvSpPr>
          <p:spPr bwMode="auto">
            <a:xfrm>
              <a:off x="3162" y="441"/>
              <a:ext cx="4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a:t>
              </a:r>
              <a:endParaRPr lang="en-US" altLang="zh-CN" sz="2800"/>
            </a:p>
          </p:txBody>
        </p:sp>
        <p:sp>
          <p:nvSpPr>
            <p:cNvPr id="55" name="Text Box 14">
              <a:extLst>
                <a:ext uri="{FF2B5EF4-FFF2-40B4-BE49-F238E27FC236}">
                  <a16:creationId xmlns:a16="http://schemas.microsoft.com/office/drawing/2014/main" id="{04AF3474-C795-4CE7-BFB1-BF9BA3CA1D97}"/>
                </a:ext>
              </a:extLst>
            </p:cNvPr>
            <p:cNvSpPr txBox="1">
              <a:spLocks noChangeArrowheads="1"/>
            </p:cNvSpPr>
            <p:nvPr/>
          </p:nvSpPr>
          <p:spPr bwMode="auto">
            <a:xfrm>
              <a:off x="3141" y="1833"/>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cs typeface="Times New Roman" panose="02020603050405020304" pitchFamily="18" charset="0"/>
                </a:rPr>
                <a:t>–</a:t>
              </a:r>
              <a:r>
                <a:rPr lang="en-US" altLang="zh-CN" sz="2800"/>
                <a:t>U</a:t>
              </a:r>
              <a:r>
                <a:rPr lang="en-US" altLang="zh-CN" sz="2800" baseline="-25000"/>
                <a:t>o(sat)</a:t>
              </a:r>
            </a:p>
          </p:txBody>
        </p:sp>
        <p:sp>
          <p:nvSpPr>
            <p:cNvPr id="56" name="Line 15">
              <a:extLst>
                <a:ext uri="{FF2B5EF4-FFF2-40B4-BE49-F238E27FC236}">
                  <a16:creationId xmlns:a16="http://schemas.microsoft.com/office/drawing/2014/main" id="{95177296-3AEB-41BF-88EE-AC11BDD55C7C}"/>
                </a:ext>
              </a:extLst>
            </p:cNvPr>
            <p:cNvSpPr>
              <a:spLocks noChangeShapeType="1"/>
            </p:cNvSpPr>
            <p:nvPr/>
          </p:nvSpPr>
          <p:spPr bwMode="auto">
            <a:xfrm>
              <a:off x="2294" y="1485"/>
              <a:ext cx="17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7" name="Line 16">
              <a:extLst>
                <a:ext uri="{FF2B5EF4-FFF2-40B4-BE49-F238E27FC236}">
                  <a16:creationId xmlns:a16="http://schemas.microsoft.com/office/drawing/2014/main" id="{4BAADAD2-DDB6-42E7-BDF2-686F3128034A}"/>
                </a:ext>
              </a:extLst>
            </p:cNvPr>
            <p:cNvSpPr>
              <a:spLocks noChangeShapeType="1"/>
            </p:cNvSpPr>
            <p:nvPr/>
          </p:nvSpPr>
          <p:spPr bwMode="auto">
            <a:xfrm flipV="1">
              <a:off x="3134" y="585"/>
              <a:ext cx="0"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58" name="Group 17">
              <a:extLst>
                <a:ext uri="{FF2B5EF4-FFF2-40B4-BE49-F238E27FC236}">
                  <a16:creationId xmlns:a16="http://schemas.microsoft.com/office/drawing/2014/main" id="{6913D040-043B-4EB0-B249-EBA4FE0BBFC8}"/>
                </a:ext>
              </a:extLst>
            </p:cNvPr>
            <p:cNvGrpSpPr>
              <a:grpSpLocks/>
            </p:cNvGrpSpPr>
            <p:nvPr/>
          </p:nvGrpSpPr>
          <p:grpSpPr bwMode="auto">
            <a:xfrm>
              <a:off x="2385" y="864"/>
              <a:ext cx="1488" cy="1344"/>
              <a:chOff x="3636" y="1520"/>
              <a:chExt cx="1848" cy="1344"/>
            </a:xfrm>
          </p:grpSpPr>
          <p:sp>
            <p:nvSpPr>
              <p:cNvPr id="63" name="Line 18">
                <a:extLst>
                  <a:ext uri="{FF2B5EF4-FFF2-40B4-BE49-F238E27FC236}">
                    <a16:creationId xmlns:a16="http://schemas.microsoft.com/office/drawing/2014/main" id="{5AD61525-0DAC-4A67-81EF-2353E6077FB8}"/>
                  </a:ext>
                </a:extLst>
              </p:cNvPr>
              <p:cNvSpPr>
                <a:spLocks noChangeShapeType="1"/>
              </p:cNvSpPr>
              <p:nvPr/>
            </p:nvSpPr>
            <p:spPr bwMode="auto">
              <a:xfrm flipH="1">
                <a:off x="3636" y="2711"/>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4" name="Line 19">
                <a:extLst>
                  <a:ext uri="{FF2B5EF4-FFF2-40B4-BE49-F238E27FC236}">
                    <a16:creationId xmlns:a16="http://schemas.microsoft.com/office/drawing/2014/main" id="{8987D712-7B0A-4828-BE12-C34DDF83E357}"/>
                  </a:ext>
                </a:extLst>
              </p:cNvPr>
              <p:cNvSpPr>
                <a:spLocks noChangeShapeType="1"/>
              </p:cNvSpPr>
              <p:nvPr/>
            </p:nvSpPr>
            <p:spPr bwMode="auto">
              <a:xfrm flipH="1">
                <a:off x="4560" y="1520"/>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5" name="Line 20">
                <a:extLst>
                  <a:ext uri="{FF2B5EF4-FFF2-40B4-BE49-F238E27FC236}">
                    <a16:creationId xmlns:a16="http://schemas.microsoft.com/office/drawing/2014/main" id="{6FF8D46A-369B-4C31-8A95-845AA2CF1375}"/>
                  </a:ext>
                </a:extLst>
              </p:cNvPr>
              <p:cNvSpPr>
                <a:spLocks noChangeShapeType="1"/>
              </p:cNvSpPr>
              <p:nvPr/>
            </p:nvSpPr>
            <p:spPr bwMode="auto">
              <a:xfrm flipH="1">
                <a:off x="4560" y="1520"/>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59" name="Text Box 21">
              <a:extLst>
                <a:ext uri="{FF2B5EF4-FFF2-40B4-BE49-F238E27FC236}">
                  <a16:creationId xmlns:a16="http://schemas.microsoft.com/office/drawing/2014/main" id="{54BCA8D4-76B5-47A7-985E-3E77CC38EF01}"/>
                </a:ext>
              </a:extLst>
            </p:cNvPr>
            <p:cNvSpPr txBox="1">
              <a:spLocks noChangeArrowheads="1"/>
            </p:cNvSpPr>
            <p:nvPr/>
          </p:nvSpPr>
          <p:spPr bwMode="auto">
            <a:xfrm>
              <a:off x="2373" y="681"/>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+U</a:t>
              </a:r>
              <a:r>
                <a:rPr lang="en-US" altLang="zh-CN" sz="2800" baseline="-25000"/>
                <a:t>o(sat)</a:t>
              </a:r>
            </a:p>
          </p:txBody>
        </p:sp>
        <p:sp>
          <p:nvSpPr>
            <p:cNvPr id="60" name="AutoShape 22" descr="40%">
              <a:extLst>
                <a:ext uri="{FF2B5EF4-FFF2-40B4-BE49-F238E27FC236}">
                  <a16:creationId xmlns:a16="http://schemas.microsoft.com/office/drawing/2014/main" id="{016D4779-6277-4785-8BAB-B5CF4287202B}"/>
                </a:ext>
              </a:extLst>
            </p:cNvPr>
            <p:cNvSpPr>
              <a:spLocks noChangeArrowheads="1"/>
            </p:cNvSpPr>
            <p:nvPr/>
          </p:nvSpPr>
          <p:spPr bwMode="auto">
            <a:xfrm>
              <a:off x="1728" y="1248"/>
              <a:ext cx="864" cy="384"/>
            </a:xfrm>
            <a:prstGeom prst="wedgeRoundRectCallout">
              <a:avLst>
                <a:gd name="adj1" fmla="val 71759"/>
                <a:gd name="adj2" fmla="val 138542"/>
                <a:gd name="adj3" fmla="val 16667"/>
              </a:avLst>
            </a:prstGeom>
            <a:pattFill prst="pct40">
              <a:fgClr>
                <a:schemeClr val="hlink"/>
              </a:fgClr>
              <a:bgClr>
                <a:schemeClr val="bg1"/>
              </a:bgClr>
            </a:pattFill>
            <a:ln w="38100">
              <a:solidFill>
                <a:srgbClr val="FF33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endParaRPr lang="zh-CN" altLang="zh-CN" sz="2800"/>
            </a:p>
          </p:txBody>
        </p:sp>
        <p:sp>
          <p:nvSpPr>
            <p:cNvPr id="61" name="Text Box 24">
              <a:extLst>
                <a:ext uri="{FF2B5EF4-FFF2-40B4-BE49-F238E27FC236}">
                  <a16:creationId xmlns:a16="http://schemas.microsoft.com/office/drawing/2014/main" id="{F6845BBE-3678-4C38-A783-288FC7BB03B0}"/>
                </a:ext>
              </a:extLst>
            </p:cNvPr>
            <p:cNvSpPr txBox="1">
              <a:spLocks noChangeArrowheads="1"/>
            </p:cNvSpPr>
            <p:nvPr/>
          </p:nvSpPr>
          <p:spPr bwMode="auto">
            <a:xfrm>
              <a:off x="2880" y="144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O</a:t>
              </a:r>
            </a:p>
          </p:txBody>
        </p:sp>
        <p:sp>
          <p:nvSpPr>
            <p:cNvPr id="62" name="AutoShape 25" descr="40%">
              <a:extLst>
                <a:ext uri="{FF2B5EF4-FFF2-40B4-BE49-F238E27FC236}">
                  <a16:creationId xmlns:a16="http://schemas.microsoft.com/office/drawing/2014/main" id="{771568B3-67F2-4BD7-B1B0-03BCEE961DE4}"/>
                </a:ext>
              </a:extLst>
            </p:cNvPr>
            <p:cNvSpPr>
              <a:spLocks noChangeArrowheads="1"/>
            </p:cNvSpPr>
            <p:nvPr/>
          </p:nvSpPr>
          <p:spPr bwMode="auto">
            <a:xfrm>
              <a:off x="1632" y="1248"/>
              <a:ext cx="960" cy="384"/>
            </a:xfrm>
            <a:prstGeom prst="wedgeRoundRectCallout">
              <a:avLst>
                <a:gd name="adj1" fmla="val 145486"/>
                <a:gd name="adj2" fmla="val -134634"/>
                <a:gd name="adj3" fmla="val 16667"/>
              </a:avLst>
            </a:prstGeom>
            <a:pattFill prst="pct40">
              <a:fgClr>
                <a:schemeClr val="hlink"/>
              </a:fgClr>
              <a:bgClr>
                <a:schemeClr val="bg1"/>
              </a:bgClr>
            </a:pattFill>
            <a:ln w="38100">
              <a:solidFill>
                <a:srgbClr val="FF33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spcBef>
                  <a:spcPct val="50000"/>
                </a:spcBef>
              </a:pPr>
              <a:r>
                <a:rPr lang="zh-CN" altLang="en-US" sz="2800"/>
                <a:t>非线性区</a:t>
              </a:r>
            </a:p>
          </p:txBody>
        </p:sp>
      </p:grpSp>
    </p:spTree>
    <p:custDataLst>
      <p:tags r:id="rId1"/>
    </p:custDataLst>
    <p:extLst>
      <p:ext uri="{BB962C8B-B14F-4D97-AF65-F5344CB8AC3E}">
        <p14:creationId xmlns:p14="http://schemas.microsoft.com/office/powerpoint/2010/main" val="19551255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utoUpdateAnimBg="0"/>
      <p:bldP spid="49" grpId="0" autoUpdateAnimBg="0"/>
      <p:bldP spid="51"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24" name="矩形 23">
            <a:extLst>
              <a:ext uri="{FF2B5EF4-FFF2-40B4-BE49-F238E27FC236}">
                <a16:creationId xmlns:a16="http://schemas.microsoft.com/office/drawing/2014/main" id="{6A7B92D5-1C62-4AA6-981F-4670AEE6F6D4}"/>
              </a:ext>
            </a:extLst>
          </p:cNvPr>
          <p:cNvSpPr/>
          <p:nvPr/>
        </p:nvSpPr>
        <p:spPr>
          <a:xfrm>
            <a:off x="1750200" y="836565"/>
            <a:ext cx="3810000" cy="523220"/>
          </a:xfrm>
          <a:prstGeom prst="rect">
            <a:avLst/>
          </a:prstGeom>
        </p:spPr>
        <p:txBody>
          <a:bodyPr>
            <a:spAutoFit/>
          </a:bodyPr>
          <a:lstStyle/>
          <a:p>
            <a:pPr>
              <a:defRPr/>
            </a:pPr>
            <a:r>
              <a:rPr lang="zh-CN" altLang="en-US" sz="2800" b="1" dirty="0">
                <a:solidFill>
                  <a:srgbClr val="FF0000"/>
                </a:solidFill>
                <a:latin typeface="+mn-ea"/>
              </a:rPr>
              <a:t>比例运算电路</a:t>
            </a:r>
          </a:p>
        </p:txBody>
      </p:sp>
      <p:sp>
        <p:nvSpPr>
          <p:cNvPr id="25" name="Rectangle 3">
            <a:extLst>
              <a:ext uri="{FF2B5EF4-FFF2-40B4-BE49-F238E27FC236}">
                <a16:creationId xmlns:a16="http://schemas.microsoft.com/office/drawing/2014/main" id="{F642E19C-8DF8-495A-B8B5-898AB32522FD}"/>
              </a:ext>
            </a:extLst>
          </p:cNvPr>
          <p:cNvSpPr txBox="1">
            <a:spLocks noChangeArrowheads="1"/>
          </p:cNvSpPr>
          <p:nvPr/>
        </p:nvSpPr>
        <p:spPr bwMode="auto">
          <a:xfrm>
            <a:off x="1750200" y="1446165"/>
            <a:ext cx="3352800" cy="533400"/>
          </a:xfrm>
          <a:prstGeom prst="rect">
            <a:avLst/>
          </a:prstGeom>
          <a:noFill/>
          <a:ln>
            <a:miter lim="800000"/>
            <a:headEnd/>
            <a:tailEnd/>
          </a:ln>
        </p:spPr>
        <p:txBody>
          <a:bodyPr/>
          <a:lstStyle/>
          <a:p>
            <a:pPr marL="342900" indent="-342900" eaLnBrk="0" hangingPunct="0">
              <a:spcBef>
                <a:spcPct val="20000"/>
              </a:spcBef>
              <a:defRPr/>
            </a:pPr>
            <a:r>
              <a:rPr lang="en-US" altLang="zh-CN" sz="2800" b="1" dirty="0">
                <a:solidFill>
                  <a:srgbClr val="FF0000"/>
                </a:solidFill>
                <a:latin typeface="+mn-ea"/>
              </a:rPr>
              <a:t>1.</a:t>
            </a:r>
            <a:r>
              <a:rPr lang="zh-CN" altLang="en-US" sz="2800" b="1" dirty="0">
                <a:solidFill>
                  <a:srgbClr val="FF0000"/>
                </a:solidFill>
                <a:latin typeface="+mn-ea"/>
              </a:rPr>
              <a:t>反相比例运算</a:t>
            </a:r>
          </a:p>
        </p:txBody>
      </p:sp>
      <p:graphicFrame>
        <p:nvGraphicFramePr>
          <p:cNvPr id="26" name="Object 2">
            <a:extLst>
              <a:ext uri="{FF2B5EF4-FFF2-40B4-BE49-F238E27FC236}">
                <a16:creationId xmlns:a16="http://schemas.microsoft.com/office/drawing/2014/main" id="{9E9BB442-9876-4F80-B661-2C0B0D5F4490}"/>
              </a:ext>
            </a:extLst>
          </p:cNvPr>
          <p:cNvGraphicFramePr>
            <a:graphicFrameLocks noChangeAspect="1"/>
          </p:cNvGraphicFramePr>
          <p:nvPr>
            <p:extLst/>
          </p:nvPr>
        </p:nvGraphicFramePr>
        <p:xfrm>
          <a:off x="6451246" y="2806764"/>
          <a:ext cx="1522413" cy="1050925"/>
        </p:xfrm>
        <a:graphic>
          <a:graphicData uri="http://schemas.openxmlformats.org/presentationml/2006/ole">
            <mc:AlternateContent xmlns:mc="http://schemas.openxmlformats.org/markup-compatibility/2006">
              <mc:Choice xmlns:v="urn:schemas-microsoft-com:vml" Requires="v">
                <p:oleObj spid="_x0000_s91142" name="Equation" r:id="rId5" imgW="698400" imgH="431640" progId="Equation.3">
                  <p:embed/>
                </p:oleObj>
              </mc:Choice>
              <mc:Fallback>
                <p:oleObj name="Equation" r:id="rId5" imgW="698400" imgH="431640" progId="Equation.3">
                  <p:embed/>
                  <p:pic>
                    <p:nvPicPr>
                      <p:cNvPr id="26" name="Object 2">
                        <a:extLst>
                          <a:ext uri="{FF2B5EF4-FFF2-40B4-BE49-F238E27FC236}">
                            <a16:creationId xmlns:a16="http://schemas.microsoft.com/office/drawing/2014/main" id="{9E9BB442-9876-4F80-B661-2C0B0D5F44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1246" y="2806764"/>
                        <a:ext cx="1522413"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3">
            <a:extLst>
              <a:ext uri="{FF2B5EF4-FFF2-40B4-BE49-F238E27FC236}">
                <a16:creationId xmlns:a16="http://schemas.microsoft.com/office/drawing/2014/main" id="{49B26602-9A3F-468F-932F-3A8FCFB41F5D}"/>
              </a:ext>
            </a:extLst>
          </p:cNvPr>
          <p:cNvGraphicFramePr>
            <a:graphicFrameLocks noChangeAspect="1"/>
          </p:cNvGraphicFramePr>
          <p:nvPr>
            <p:extLst/>
          </p:nvPr>
        </p:nvGraphicFramePr>
        <p:xfrm>
          <a:off x="8328726" y="2853278"/>
          <a:ext cx="1547813" cy="1014412"/>
        </p:xfrm>
        <a:graphic>
          <a:graphicData uri="http://schemas.openxmlformats.org/presentationml/2006/ole">
            <mc:AlternateContent xmlns:mc="http://schemas.openxmlformats.org/markup-compatibility/2006">
              <mc:Choice xmlns:v="urn:schemas-microsoft-com:vml" Requires="v">
                <p:oleObj spid="_x0000_s91143" name="Equation" r:id="rId7" imgW="736560" imgH="431640" progId="Equation.3">
                  <p:embed/>
                </p:oleObj>
              </mc:Choice>
              <mc:Fallback>
                <p:oleObj name="Equation" r:id="rId7" imgW="736560" imgH="431640" progId="Equation.3">
                  <p:embed/>
                  <p:pic>
                    <p:nvPicPr>
                      <p:cNvPr id="27" name="Object 3">
                        <a:extLst>
                          <a:ext uri="{FF2B5EF4-FFF2-40B4-BE49-F238E27FC236}">
                            <a16:creationId xmlns:a16="http://schemas.microsoft.com/office/drawing/2014/main" id="{49B26602-9A3F-468F-932F-3A8FCFB41F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8726" y="2853278"/>
                        <a:ext cx="1547813"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6">
            <a:extLst>
              <a:ext uri="{FF2B5EF4-FFF2-40B4-BE49-F238E27FC236}">
                <a16:creationId xmlns:a16="http://schemas.microsoft.com/office/drawing/2014/main" id="{40EE4D13-F31F-456F-96F1-9779C8F02747}"/>
              </a:ext>
            </a:extLst>
          </p:cNvPr>
          <p:cNvSpPr txBox="1">
            <a:spLocks noChangeArrowheads="1"/>
          </p:cNvSpPr>
          <p:nvPr/>
        </p:nvSpPr>
        <p:spPr bwMode="auto">
          <a:xfrm>
            <a:off x="1712100" y="1974803"/>
            <a:ext cx="31242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(1) </a:t>
            </a:r>
            <a:r>
              <a:rPr lang="zh-CN" altLang="en-US" sz="2800" b="1" dirty="0">
                <a:latin typeface="+mn-ea"/>
              </a:rPr>
              <a:t>电路组成</a:t>
            </a:r>
          </a:p>
        </p:txBody>
      </p:sp>
      <p:sp>
        <p:nvSpPr>
          <p:cNvPr id="29" name="Text Box 8">
            <a:extLst>
              <a:ext uri="{FF2B5EF4-FFF2-40B4-BE49-F238E27FC236}">
                <a16:creationId xmlns:a16="http://schemas.microsoft.com/office/drawing/2014/main" id="{AD450B3D-675A-4004-80D9-01975877BC85}"/>
              </a:ext>
            </a:extLst>
          </p:cNvPr>
          <p:cNvSpPr txBox="1">
            <a:spLocks noChangeArrowheads="1"/>
          </p:cNvSpPr>
          <p:nvPr/>
        </p:nvSpPr>
        <p:spPr bwMode="auto">
          <a:xfrm>
            <a:off x="6322200" y="982805"/>
            <a:ext cx="38862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(2) </a:t>
            </a:r>
            <a:r>
              <a:rPr lang="zh-CN" altLang="en-US" sz="2800" b="1" dirty="0">
                <a:latin typeface="+mn-ea"/>
              </a:rPr>
              <a:t>电压放大倍数</a:t>
            </a:r>
          </a:p>
        </p:txBody>
      </p:sp>
      <p:sp>
        <p:nvSpPr>
          <p:cNvPr id="30" name="Rectangle 9">
            <a:extLst>
              <a:ext uri="{FF2B5EF4-FFF2-40B4-BE49-F238E27FC236}">
                <a16:creationId xmlns:a16="http://schemas.microsoft.com/office/drawing/2014/main" id="{84A3B7DA-9674-470B-A203-012FE3004538}"/>
              </a:ext>
            </a:extLst>
          </p:cNvPr>
          <p:cNvSpPr>
            <a:spLocks noChangeArrowheads="1"/>
          </p:cNvSpPr>
          <p:nvPr/>
        </p:nvSpPr>
        <p:spPr bwMode="auto">
          <a:xfrm>
            <a:off x="6246000" y="3843269"/>
            <a:ext cx="4038600"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
              </a:spcBef>
            </a:pPr>
            <a:r>
              <a:rPr lang="zh-CN" altLang="en-US" sz="2800" dirty="0">
                <a:latin typeface="+mn-ea"/>
                <a:ea typeface="+mn-ea"/>
                <a:cs typeface="创艺繁标宋"/>
                <a:sym typeface="Symbol" panose="05050102010706020507" pitchFamily="18" charset="2"/>
              </a:rPr>
              <a:t>因</a:t>
            </a:r>
            <a:r>
              <a:rPr lang="zh-CN" altLang="en-US" sz="2800" dirty="0">
                <a:latin typeface="+mn-ea"/>
                <a:ea typeface="+mn-ea"/>
              </a:rPr>
              <a:t>虚短</a:t>
            </a:r>
            <a:r>
              <a:rPr lang="en-US" altLang="zh-CN" sz="2800" dirty="0">
                <a:latin typeface="+mn-ea"/>
                <a:ea typeface="+mn-ea"/>
              </a:rPr>
              <a:t>,</a:t>
            </a:r>
            <a:r>
              <a:rPr lang="en-US" altLang="zh-CN" sz="2800" dirty="0">
                <a:solidFill>
                  <a:srgbClr val="FFFF00"/>
                </a:solidFill>
                <a:latin typeface="+mn-ea"/>
                <a:ea typeface="+mn-ea"/>
              </a:rPr>
              <a:t> </a:t>
            </a:r>
            <a:r>
              <a:rPr lang="zh-CN" altLang="en-US" sz="2800" dirty="0">
                <a:solidFill>
                  <a:schemeClr val="tx2"/>
                </a:solidFill>
                <a:latin typeface="+mn-ea"/>
                <a:ea typeface="+mn-ea"/>
                <a:cs typeface="创艺繁标宋"/>
                <a:sym typeface="Symbol" panose="05050102010706020507" pitchFamily="18" charset="2"/>
              </a:rPr>
              <a:t>所以</a:t>
            </a:r>
            <a:r>
              <a:rPr lang="en-US" altLang="zh-CN" sz="2800" i="1" dirty="0">
                <a:solidFill>
                  <a:schemeClr val="tx2"/>
                </a:solidFill>
                <a:latin typeface="+mn-ea"/>
                <a:ea typeface="+mn-ea"/>
              </a:rPr>
              <a:t>u</a:t>
            </a:r>
            <a:r>
              <a:rPr lang="en-US" altLang="zh-CN" sz="2800" baseline="-25000" dirty="0">
                <a:solidFill>
                  <a:schemeClr val="tx2"/>
                </a:solidFill>
                <a:latin typeface="+mn-ea"/>
                <a:ea typeface="+mn-ea"/>
              </a:rPr>
              <a:t>–</a:t>
            </a:r>
            <a:r>
              <a:rPr lang="en-US" altLang="zh-CN" sz="2800" dirty="0">
                <a:solidFill>
                  <a:schemeClr val="tx2"/>
                </a:solidFill>
                <a:latin typeface="+mn-ea"/>
                <a:ea typeface="+mn-ea"/>
              </a:rPr>
              <a:t>=</a:t>
            </a:r>
            <a:r>
              <a:rPr lang="en-US" altLang="zh-CN" sz="2800" i="1" dirty="0">
                <a:solidFill>
                  <a:schemeClr val="tx2"/>
                </a:solidFill>
                <a:latin typeface="+mn-ea"/>
                <a:ea typeface="+mn-ea"/>
              </a:rPr>
              <a:t>u</a:t>
            </a:r>
            <a:r>
              <a:rPr lang="en-US" altLang="zh-CN" sz="2800" baseline="-25000" dirty="0">
                <a:solidFill>
                  <a:schemeClr val="tx2"/>
                </a:solidFill>
                <a:latin typeface="+mn-ea"/>
                <a:ea typeface="+mn-ea"/>
              </a:rPr>
              <a:t>+</a:t>
            </a:r>
            <a:r>
              <a:rPr lang="en-US" altLang="zh-CN" sz="2800" dirty="0">
                <a:solidFill>
                  <a:schemeClr val="tx2"/>
                </a:solidFill>
                <a:latin typeface="+mn-ea"/>
                <a:ea typeface="+mn-ea"/>
              </a:rPr>
              <a:t>= 0</a:t>
            </a:r>
            <a:r>
              <a:rPr lang="zh-CN" altLang="en-US" sz="2800" dirty="0">
                <a:solidFill>
                  <a:schemeClr val="tx2"/>
                </a:solidFill>
                <a:latin typeface="+mn-ea"/>
                <a:ea typeface="+mn-ea"/>
              </a:rPr>
              <a:t>，</a:t>
            </a:r>
          </a:p>
          <a:p>
            <a:pPr eaLnBrk="1" hangingPunct="1">
              <a:spcBef>
                <a:spcPct val="5000"/>
              </a:spcBef>
            </a:pPr>
            <a:r>
              <a:rPr lang="zh-CN" altLang="en-US" sz="2800" dirty="0">
                <a:solidFill>
                  <a:srgbClr val="FF0000"/>
                </a:solidFill>
                <a:latin typeface="+mn-ea"/>
                <a:ea typeface="+mn-ea"/>
              </a:rPr>
              <a:t>称反相输入端“虚地”</a:t>
            </a:r>
          </a:p>
        </p:txBody>
      </p:sp>
      <p:sp>
        <p:nvSpPr>
          <p:cNvPr id="31" name="Rectangle 10">
            <a:extLst>
              <a:ext uri="{FF2B5EF4-FFF2-40B4-BE49-F238E27FC236}">
                <a16:creationId xmlns:a16="http://schemas.microsoft.com/office/drawing/2014/main" id="{C7E1EBF9-02D6-4FD1-A9E9-A7B4701BF29E}"/>
              </a:ext>
            </a:extLst>
          </p:cNvPr>
          <p:cNvSpPr>
            <a:spLocks noChangeArrowheads="1"/>
          </p:cNvSpPr>
          <p:nvPr/>
        </p:nvSpPr>
        <p:spPr bwMode="auto">
          <a:xfrm>
            <a:off x="6322200" y="1649365"/>
            <a:ext cx="3784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latin typeface="+mn-ea"/>
                <a:ea typeface="+mn-ea"/>
                <a:cs typeface="创艺繁标宋"/>
                <a:sym typeface="Symbol" panose="05050102010706020507" pitchFamily="18" charset="2"/>
              </a:rPr>
              <a:t>因</a:t>
            </a:r>
            <a:r>
              <a:rPr lang="zh-CN" altLang="en-US" sz="2800" dirty="0">
                <a:latin typeface="+mn-ea"/>
                <a:ea typeface="+mn-ea"/>
              </a:rPr>
              <a:t>虚断，</a:t>
            </a:r>
            <a:r>
              <a:rPr lang="en-US" altLang="zh-CN" sz="2800" i="1" dirty="0" err="1">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a:t>
            </a:r>
            <a:r>
              <a:rPr lang="en-US" altLang="zh-CN" sz="2800" dirty="0">
                <a:latin typeface="+mn-ea"/>
                <a:ea typeface="+mn-ea"/>
                <a:cs typeface="创艺繁标宋"/>
                <a:sym typeface="Symbol" panose="05050102010706020507" pitchFamily="18" charset="2"/>
              </a:rPr>
              <a:t>= </a:t>
            </a:r>
            <a:r>
              <a:rPr lang="en-US" altLang="zh-CN" sz="2800" i="1" dirty="0" err="1">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 </a:t>
            </a:r>
            <a:r>
              <a:rPr lang="en-US" altLang="zh-CN" sz="2800" dirty="0">
                <a:latin typeface="+mn-ea"/>
                <a:ea typeface="+mn-ea"/>
                <a:cs typeface="创艺繁标宋"/>
                <a:sym typeface="Symbol" panose="05050102010706020507" pitchFamily="18" charset="2"/>
              </a:rPr>
              <a:t>= 0</a:t>
            </a:r>
            <a:r>
              <a:rPr lang="en-US" altLang="zh-CN" sz="2800" dirty="0">
                <a:latin typeface="+mn-ea"/>
                <a:ea typeface="+mn-ea"/>
                <a:sym typeface="Symbol" panose="05050102010706020507" pitchFamily="18" charset="2"/>
              </a:rPr>
              <a:t> </a:t>
            </a:r>
            <a:r>
              <a:rPr lang="zh-CN" altLang="en-US" sz="2800" dirty="0">
                <a:latin typeface="+mn-ea"/>
                <a:ea typeface="+mn-ea"/>
                <a:sym typeface="Symbol" panose="05050102010706020507" pitchFamily="18" charset="2"/>
              </a:rPr>
              <a:t>，</a:t>
            </a:r>
            <a:r>
              <a:rPr lang="zh-CN" altLang="en-US" sz="2800" dirty="0">
                <a:latin typeface="+mn-ea"/>
                <a:ea typeface="+mn-ea"/>
              </a:rPr>
              <a:t> </a:t>
            </a:r>
          </a:p>
        </p:txBody>
      </p:sp>
      <p:grpSp>
        <p:nvGrpSpPr>
          <p:cNvPr id="32" name="Group 12">
            <a:extLst>
              <a:ext uri="{FF2B5EF4-FFF2-40B4-BE49-F238E27FC236}">
                <a16:creationId xmlns:a16="http://schemas.microsoft.com/office/drawing/2014/main" id="{68546C37-5D2F-4CC4-B541-A282F0084873}"/>
              </a:ext>
            </a:extLst>
          </p:cNvPr>
          <p:cNvGrpSpPr>
            <a:grpSpLocks/>
          </p:cNvGrpSpPr>
          <p:nvPr/>
        </p:nvGrpSpPr>
        <p:grpSpPr bwMode="auto">
          <a:xfrm>
            <a:off x="2436000" y="2376440"/>
            <a:ext cx="1524000" cy="2489200"/>
            <a:chOff x="547" y="1104"/>
            <a:chExt cx="966" cy="1335"/>
          </a:xfrm>
        </p:grpSpPr>
        <p:sp>
          <p:nvSpPr>
            <p:cNvPr id="33" name="Text Box 13">
              <a:extLst>
                <a:ext uri="{FF2B5EF4-FFF2-40B4-BE49-F238E27FC236}">
                  <a16:creationId xmlns:a16="http://schemas.microsoft.com/office/drawing/2014/main" id="{F8F711F7-1FE1-4130-811C-411111B2ED9D}"/>
                </a:ext>
              </a:extLst>
            </p:cNvPr>
            <p:cNvSpPr txBox="1">
              <a:spLocks noChangeArrowheads="1"/>
            </p:cNvSpPr>
            <p:nvPr/>
          </p:nvSpPr>
          <p:spPr bwMode="auto">
            <a:xfrm>
              <a:off x="1167" y="1104"/>
              <a:ext cx="34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f</a:t>
              </a:r>
              <a:endParaRPr lang="en-US" altLang="zh-CN" sz="2800">
                <a:solidFill>
                  <a:schemeClr val="accent2"/>
                </a:solidFill>
              </a:endParaRPr>
            </a:p>
          </p:txBody>
        </p:sp>
        <p:sp>
          <p:nvSpPr>
            <p:cNvPr id="34" name="Text Box 14">
              <a:extLst>
                <a:ext uri="{FF2B5EF4-FFF2-40B4-BE49-F238E27FC236}">
                  <a16:creationId xmlns:a16="http://schemas.microsoft.com/office/drawing/2014/main" id="{7D81DF31-C07F-4435-8EA2-53B07747CF8C}"/>
                </a:ext>
              </a:extLst>
            </p:cNvPr>
            <p:cNvSpPr txBox="1">
              <a:spLocks noChangeArrowheads="1"/>
            </p:cNvSpPr>
            <p:nvPr/>
          </p:nvSpPr>
          <p:spPr bwMode="auto">
            <a:xfrm>
              <a:off x="547" y="1497"/>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1</a:t>
              </a:r>
              <a:endParaRPr lang="en-US" altLang="zh-CN" sz="2800">
                <a:solidFill>
                  <a:schemeClr val="accent2"/>
                </a:solidFill>
              </a:endParaRPr>
            </a:p>
          </p:txBody>
        </p:sp>
        <p:sp>
          <p:nvSpPr>
            <p:cNvPr id="35" name="Text Box 15">
              <a:extLst>
                <a:ext uri="{FF2B5EF4-FFF2-40B4-BE49-F238E27FC236}">
                  <a16:creationId xmlns:a16="http://schemas.microsoft.com/office/drawing/2014/main" id="{C121FAA4-E78D-4A10-B59A-6E573B044E29}"/>
                </a:ext>
              </a:extLst>
            </p:cNvPr>
            <p:cNvSpPr txBox="1">
              <a:spLocks noChangeArrowheads="1"/>
            </p:cNvSpPr>
            <p:nvPr/>
          </p:nvSpPr>
          <p:spPr bwMode="auto">
            <a:xfrm>
              <a:off x="1171" y="1497"/>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dirty="0" err="1">
                  <a:solidFill>
                    <a:schemeClr val="accent2"/>
                  </a:solidFill>
                </a:rPr>
                <a:t>i</a:t>
              </a:r>
              <a:r>
                <a:rPr lang="en-US" altLang="zh-CN" sz="2800" baseline="-25000" dirty="0">
                  <a:solidFill>
                    <a:schemeClr val="accent2"/>
                  </a:solidFill>
                </a:rPr>
                <a:t>–</a:t>
              </a:r>
              <a:endParaRPr lang="en-US" altLang="zh-CN" sz="2800" dirty="0">
                <a:solidFill>
                  <a:schemeClr val="accent2"/>
                </a:solidFill>
              </a:endParaRPr>
            </a:p>
          </p:txBody>
        </p:sp>
        <p:sp>
          <p:nvSpPr>
            <p:cNvPr id="36" name="Line 16">
              <a:extLst>
                <a:ext uri="{FF2B5EF4-FFF2-40B4-BE49-F238E27FC236}">
                  <a16:creationId xmlns:a16="http://schemas.microsoft.com/office/drawing/2014/main" id="{98021C70-A6C6-45DC-9B02-311716F68381}"/>
                </a:ext>
              </a:extLst>
            </p:cNvPr>
            <p:cNvSpPr>
              <a:spLocks noChangeShapeType="1"/>
            </p:cNvSpPr>
            <p:nvPr/>
          </p:nvSpPr>
          <p:spPr bwMode="auto">
            <a:xfrm>
              <a:off x="1248" y="1414"/>
              <a:ext cx="1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7">
              <a:extLst>
                <a:ext uri="{FF2B5EF4-FFF2-40B4-BE49-F238E27FC236}">
                  <a16:creationId xmlns:a16="http://schemas.microsoft.com/office/drawing/2014/main" id="{0B10210D-070E-49DA-8770-54FF7E438CDF}"/>
                </a:ext>
              </a:extLst>
            </p:cNvPr>
            <p:cNvSpPr>
              <a:spLocks noChangeShapeType="1"/>
            </p:cNvSpPr>
            <p:nvPr/>
          </p:nvSpPr>
          <p:spPr bwMode="auto">
            <a:xfrm>
              <a:off x="576" y="1824"/>
              <a:ext cx="23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8">
              <a:extLst>
                <a:ext uri="{FF2B5EF4-FFF2-40B4-BE49-F238E27FC236}">
                  <a16:creationId xmlns:a16="http://schemas.microsoft.com/office/drawing/2014/main" id="{E770B675-97EE-4D27-BB8B-C38B27CE4FE9}"/>
                </a:ext>
              </a:extLst>
            </p:cNvPr>
            <p:cNvSpPr>
              <a:spLocks noChangeShapeType="1"/>
            </p:cNvSpPr>
            <p:nvPr/>
          </p:nvSpPr>
          <p:spPr bwMode="auto">
            <a:xfrm>
              <a:off x="1200" y="1824"/>
              <a:ext cx="19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9">
              <a:extLst>
                <a:ext uri="{FF2B5EF4-FFF2-40B4-BE49-F238E27FC236}">
                  <a16:creationId xmlns:a16="http://schemas.microsoft.com/office/drawing/2014/main" id="{B62D83A6-344F-4BA5-B3D6-001B272C1957}"/>
                </a:ext>
              </a:extLst>
            </p:cNvPr>
            <p:cNvSpPr>
              <a:spLocks noChangeShapeType="1"/>
            </p:cNvSpPr>
            <p:nvPr/>
          </p:nvSpPr>
          <p:spPr bwMode="auto">
            <a:xfrm>
              <a:off x="1190" y="2208"/>
              <a:ext cx="199"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20">
              <a:extLst>
                <a:ext uri="{FF2B5EF4-FFF2-40B4-BE49-F238E27FC236}">
                  <a16:creationId xmlns:a16="http://schemas.microsoft.com/office/drawing/2014/main" id="{8AE75B0F-7CFA-453C-AB1E-127C62F6D4A2}"/>
                </a:ext>
              </a:extLst>
            </p:cNvPr>
            <p:cNvSpPr txBox="1">
              <a:spLocks noChangeArrowheads="1"/>
            </p:cNvSpPr>
            <p:nvPr/>
          </p:nvSpPr>
          <p:spPr bwMode="auto">
            <a:xfrm>
              <a:off x="1152" y="2160"/>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a:t>
              </a:r>
              <a:endParaRPr lang="en-US" altLang="zh-CN" sz="2800">
                <a:solidFill>
                  <a:schemeClr val="accent2"/>
                </a:solidFill>
              </a:endParaRPr>
            </a:p>
          </p:txBody>
        </p:sp>
      </p:grpSp>
      <p:sp>
        <p:nvSpPr>
          <p:cNvPr id="41" name="Rectangle 69">
            <a:extLst>
              <a:ext uri="{FF2B5EF4-FFF2-40B4-BE49-F238E27FC236}">
                <a16:creationId xmlns:a16="http://schemas.microsoft.com/office/drawing/2014/main" id="{804FC319-5FE3-45C0-A655-882EACC4C527}"/>
              </a:ext>
            </a:extLst>
          </p:cNvPr>
          <p:cNvSpPr>
            <a:spLocks noChangeArrowheads="1"/>
          </p:cNvSpPr>
          <p:nvPr/>
        </p:nvSpPr>
        <p:spPr bwMode="auto">
          <a:xfrm>
            <a:off x="6322200" y="2307634"/>
            <a:ext cx="2286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dirty="0">
                <a:latin typeface="+mn-ea"/>
                <a:ea typeface="+mn-ea"/>
                <a:cs typeface="创艺繁标宋"/>
                <a:sym typeface="Symbol" panose="05050102010706020507" pitchFamily="18" charset="2"/>
              </a:rPr>
              <a:t>所以  </a:t>
            </a:r>
            <a:r>
              <a:rPr lang="en-US" altLang="zh-CN" sz="2800" i="1" dirty="0">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1 </a:t>
            </a:r>
            <a:r>
              <a:rPr lang="en-US" altLang="zh-CN" sz="2800" dirty="0">
                <a:latin typeface="+mn-ea"/>
                <a:ea typeface="+mn-ea"/>
                <a:cs typeface="创艺繁标宋"/>
                <a:sym typeface="Symbol" panose="05050102010706020507" pitchFamily="18" charset="2"/>
              </a:rPr>
              <a:t> </a:t>
            </a:r>
            <a:r>
              <a:rPr lang="en-US" altLang="zh-CN" sz="2800" i="1" dirty="0">
                <a:latin typeface="+mn-ea"/>
                <a:ea typeface="+mn-ea"/>
                <a:cs typeface="创艺繁标宋"/>
                <a:sym typeface="Symbol" panose="05050102010706020507" pitchFamily="18" charset="2"/>
              </a:rPr>
              <a:t>i</a:t>
            </a:r>
            <a:r>
              <a:rPr lang="en-US" altLang="zh-CN" sz="2800" baseline="-25000" dirty="0">
                <a:latin typeface="+mn-ea"/>
                <a:ea typeface="+mn-ea"/>
                <a:cs typeface="创艺繁标宋"/>
                <a:sym typeface="Symbol" panose="05050102010706020507" pitchFamily="18" charset="2"/>
              </a:rPr>
              <a:t>f</a:t>
            </a:r>
            <a:r>
              <a:rPr lang="en-US" altLang="zh-CN" sz="2800" dirty="0">
                <a:latin typeface="+mn-ea"/>
                <a:ea typeface="+mn-ea"/>
                <a:sym typeface="Symbol" panose="05050102010706020507" pitchFamily="18" charset="2"/>
              </a:rPr>
              <a:t> </a:t>
            </a:r>
            <a:r>
              <a:rPr lang="en-US" altLang="zh-CN" sz="2800" dirty="0">
                <a:latin typeface="+mn-ea"/>
                <a:ea typeface="+mn-ea"/>
              </a:rPr>
              <a:t> </a:t>
            </a:r>
          </a:p>
        </p:txBody>
      </p:sp>
      <p:sp>
        <p:nvSpPr>
          <p:cNvPr id="42" name="Text Box 70">
            <a:extLst>
              <a:ext uri="{FF2B5EF4-FFF2-40B4-BE49-F238E27FC236}">
                <a16:creationId xmlns:a16="http://schemas.microsoft.com/office/drawing/2014/main" id="{24BF3DBD-3F81-4DEC-9B7F-AB2DC441B9E5}"/>
              </a:ext>
            </a:extLst>
          </p:cNvPr>
          <p:cNvSpPr txBox="1">
            <a:spLocks noChangeArrowheads="1"/>
          </p:cNvSpPr>
          <p:nvPr/>
        </p:nvSpPr>
        <p:spPr bwMode="auto">
          <a:xfrm>
            <a:off x="426720" y="5179965"/>
            <a:ext cx="5819280" cy="954107"/>
          </a:xfrm>
          <a:prstGeom prst="rect">
            <a:avLst/>
          </a:prstGeom>
          <a:noFill/>
          <a:ln w="9525">
            <a:noFill/>
            <a:miter lim="800000"/>
            <a:headEnd/>
            <a:tailEnd/>
          </a:ln>
          <a:effectLst/>
        </p:spPr>
        <p:txBody>
          <a:bodyPr wrap="square">
            <a:spAutoFit/>
          </a:bodyPr>
          <a:lstStyle/>
          <a:p>
            <a:pPr>
              <a:spcBef>
                <a:spcPct val="10000"/>
              </a:spcBef>
              <a:defRPr/>
            </a:pPr>
            <a:r>
              <a:rPr lang="en-US" altLang="zh-CN" sz="2800" b="1" dirty="0">
                <a:solidFill>
                  <a:schemeClr val="tx2"/>
                </a:solidFill>
                <a:latin typeface="+mn-ea"/>
              </a:rPr>
              <a:t>    </a:t>
            </a:r>
            <a:r>
              <a:rPr lang="zh-CN" altLang="en-US" sz="2800" b="1" dirty="0">
                <a:solidFill>
                  <a:schemeClr val="tx2"/>
                </a:solidFill>
                <a:latin typeface="+mn-ea"/>
              </a:rPr>
              <a:t>因要求静态时</a:t>
            </a:r>
            <a:r>
              <a:rPr lang="en-US" altLang="zh-CN" sz="2800" b="1" dirty="0">
                <a:solidFill>
                  <a:schemeClr val="tx2"/>
                </a:solidFill>
                <a:latin typeface="+mn-ea"/>
              </a:rPr>
              <a:t>u</a:t>
            </a:r>
            <a:r>
              <a:rPr lang="en-US" altLang="zh-CN" sz="2800" b="1" baseline="-25000" dirty="0">
                <a:solidFill>
                  <a:schemeClr val="tx2"/>
                </a:solidFill>
                <a:latin typeface="+mn-ea"/>
              </a:rPr>
              <a:t>+</a:t>
            </a:r>
            <a:r>
              <a:rPr lang="zh-CN" altLang="en-US" sz="2800" b="1" dirty="0">
                <a:solidFill>
                  <a:schemeClr val="tx2"/>
                </a:solidFill>
                <a:latin typeface="+mn-ea"/>
              </a:rPr>
              <a:t>、 </a:t>
            </a:r>
            <a:r>
              <a:rPr lang="en-US" altLang="zh-CN" sz="2800" b="1" dirty="0">
                <a:solidFill>
                  <a:schemeClr val="tx2"/>
                </a:solidFill>
                <a:latin typeface="+mn-ea"/>
              </a:rPr>
              <a:t>u</a:t>
            </a:r>
            <a:r>
              <a:rPr lang="en-US" altLang="zh-CN" sz="2800" b="1" baseline="-25000" dirty="0">
                <a:solidFill>
                  <a:schemeClr val="tx2"/>
                </a:solidFill>
                <a:latin typeface="+mn-ea"/>
                <a:cs typeface="Times New Roman" pitchFamily="18" charset="0"/>
              </a:rPr>
              <a:t>–</a:t>
            </a:r>
            <a:r>
              <a:rPr lang="en-US" altLang="zh-CN" sz="2800" b="1" dirty="0">
                <a:solidFill>
                  <a:schemeClr val="tx2"/>
                </a:solidFill>
                <a:latin typeface="+mn-ea"/>
              </a:rPr>
              <a:t> </a:t>
            </a:r>
            <a:r>
              <a:rPr lang="zh-CN" altLang="en-US" sz="2800" b="1" dirty="0">
                <a:solidFill>
                  <a:schemeClr val="tx2"/>
                </a:solidFill>
                <a:latin typeface="+mn-ea"/>
              </a:rPr>
              <a:t>对地电阻相同，所以</a:t>
            </a:r>
            <a:r>
              <a:rPr lang="zh-CN" altLang="en-US" sz="2800" b="1" dirty="0">
                <a:solidFill>
                  <a:srgbClr val="FF0000"/>
                </a:solidFill>
                <a:latin typeface="+mn-ea"/>
              </a:rPr>
              <a:t>平衡电阻 </a:t>
            </a:r>
            <a:r>
              <a:rPr lang="en-US" altLang="zh-CN" sz="2800" b="1" dirty="0">
                <a:solidFill>
                  <a:srgbClr val="FF0000"/>
                </a:solidFill>
                <a:latin typeface="+mn-ea"/>
              </a:rPr>
              <a:t>R</a:t>
            </a:r>
            <a:r>
              <a:rPr lang="en-US" altLang="zh-CN" sz="2800" b="1" baseline="-25000" dirty="0">
                <a:solidFill>
                  <a:srgbClr val="FF0000"/>
                </a:solidFill>
                <a:latin typeface="+mn-ea"/>
              </a:rPr>
              <a:t>2</a:t>
            </a:r>
            <a:r>
              <a:rPr lang="en-US" altLang="zh-CN" sz="2800" b="1" dirty="0">
                <a:solidFill>
                  <a:srgbClr val="FF0000"/>
                </a:solidFill>
                <a:latin typeface="+mn-ea"/>
              </a:rPr>
              <a:t> = R</a:t>
            </a:r>
            <a:r>
              <a:rPr lang="en-US" altLang="zh-CN" sz="2800" b="1" baseline="-25000" dirty="0">
                <a:solidFill>
                  <a:srgbClr val="FF0000"/>
                </a:solidFill>
                <a:latin typeface="+mn-ea"/>
              </a:rPr>
              <a:t>1</a:t>
            </a:r>
            <a:r>
              <a:rPr lang="en-US" altLang="zh-CN" sz="2800" b="1" dirty="0">
                <a:solidFill>
                  <a:srgbClr val="FF0000"/>
                </a:solidFill>
                <a:latin typeface="+mn-ea"/>
              </a:rPr>
              <a:t> // R</a:t>
            </a:r>
            <a:r>
              <a:rPr lang="en-US" altLang="zh-CN" sz="2800" b="1" baseline="-16000" dirty="0">
                <a:solidFill>
                  <a:srgbClr val="FF0000"/>
                </a:solidFill>
                <a:latin typeface="+mn-ea"/>
              </a:rPr>
              <a:t>F</a:t>
            </a:r>
          </a:p>
        </p:txBody>
      </p:sp>
      <p:grpSp>
        <p:nvGrpSpPr>
          <p:cNvPr id="43" name="Group 114">
            <a:extLst>
              <a:ext uri="{FF2B5EF4-FFF2-40B4-BE49-F238E27FC236}">
                <a16:creationId xmlns:a16="http://schemas.microsoft.com/office/drawing/2014/main" id="{D0F188EC-1905-481A-A1AE-33B7C68C9A8A}"/>
              </a:ext>
            </a:extLst>
          </p:cNvPr>
          <p:cNvGrpSpPr>
            <a:grpSpLocks/>
          </p:cNvGrpSpPr>
          <p:nvPr/>
        </p:nvGrpSpPr>
        <p:grpSpPr bwMode="auto">
          <a:xfrm>
            <a:off x="1674000" y="2351040"/>
            <a:ext cx="4572000" cy="2565400"/>
            <a:chOff x="192" y="1056"/>
            <a:chExt cx="2880" cy="1616"/>
          </a:xfrm>
        </p:grpSpPr>
        <p:sp>
          <p:nvSpPr>
            <p:cNvPr id="44" name="Text Box 115">
              <a:extLst>
                <a:ext uri="{FF2B5EF4-FFF2-40B4-BE49-F238E27FC236}">
                  <a16:creationId xmlns:a16="http://schemas.microsoft.com/office/drawing/2014/main" id="{6D51419E-35DD-49E1-A6BA-2E09759D315F}"/>
                </a:ext>
              </a:extLst>
            </p:cNvPr>
            <p:cNvSpPr txBox="1">
              <a:spLocks noChangeArrowheads="1"/>
            </p:cNvSpPr>
            <p:nvPr/>
          </p:nvSpPr>
          <p:spPr bwMode="auto">
            <a:xfrm>
              <a:off x="2406" y="2073"/>
              <a:ext cx="6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45" name="Rectangle 116">
              <a:extLst>
                <a:ext uri="{FF2B5EF4-FFF2-40B4-BE49-F238E27FC236}">
                  <a16:creationId xmlns:a16="http://schemas.microsoft.com/office/drawing/2014/main" id="{847C2D12-4115-4535-A379-10EF958ECDEC}"/>
                </a:ext>
              </a:extLst>
            </p:cNvPr>
            <p:cNvSpPr>
              <a:spLocks noChangeArrowheads="1"/>
            </p:cNvSpPr>
            <p:nvPr/>
          </p:nvSpPr>
          <p:spPr bwMode="auto">
            <a:xfrm>
              <a:off x="1614" y="1056"/>
              <a:ext cx="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46" name="Rectangle 117">
              <a:extLst>
                <a:ext uri="{FF2B5EF4-FFF2-40B4-BE49-F238E27FC236}">
                  <a16:creationId xmlns:a16="http://schemas.microsoft.com/office/drawing/2014/main" id="{9D13B9A7-BE1B-41B2-A55C-241F6B173A6F}"/>
                </a:ext>
              </a:extLst>
            </p:cNvPr>
            <p:cNvSpPr>
              <a:spLocks noChangeArrowheads="1"/>
            </p:cNvSpPr>
            <p:nvPr/>
          </p:nvSpPr>
          <p:spPr bwMode="auto">
            <a:xfrm>
              <a:off x="1638" y="1440"/>
              <a:ext cx="303" cy="10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6" name="Line 118">
              <a:extLst>
                <a:ext uri="{FF2B5EF4-FFF2-40B4-BE49-F238E27FC236}">
                  <a16:creationId xmlns:a16="http://schemas.microsoft.com/office/drawing/2014/main" id="{D0803CF6-7D48-4FCE-93D0-192CA711D61E}"/>
                </a:ext>
              </a:extLst>
            </p:cNvPr>
            <p:cNvSpPr>
              <a:spLocks noChangeShapeType="1"/>
            </p:cNvSpPr>
            <p:nvPr/>
          </p:nvSpPr>
          <p:spPr bwMode="auto">
            <a:xfrm>
              <a:off x="2262" y="1486"/>
              <a:ext cx="0" cy="618"/>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Text Box 119">
              <a:extLst>
                <a:ext uri="{FF2B5EF4-FFF2-40B4-BE49-F238E27FC236}">
                  <a16:creationId xmlns:a16="http://schemas.microsoft.com/office/drawing/2014/main" id="{65CB15CE-7B50-4109-8E9A-66DAD7E91CA3}"/>
                </a:ext>
              </a:extLst>
            </p:cNvPr>
            <p:cNvSpPr txBox="1">
              <a:spLocks noChangeArrowheads="1"/>
            </p:cNvSpPr>
            <p:nvPr/>
          </p:nvSpPr>
          <p:spPr bwMode="auto">
            <a:xfrm>
              <a:off x="192" y="2027"/>
              <a:ext cx="3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dirty="0" err="1">
                  <a:solidFill>
                    <a:srgbClr val="000099"/>
                  </a:solidFill>
                </a:rPr>
                <a:t>u</a:t>
              </a:r>
              <a:r>
                <a:rPr lang="en-US" altLang="zh-CN" sz="2800" baseline="-25000" dirty="0" err="1">
                  <a:solidFill>
                    <a:srgbClr val="000099"/>
                  </a:solidFill>
                </a:rPr>
                <a:t>i</a:t>
              </a:r>
              <a:endParaRPr lang="en-US" altLang="zh-CN" sz="2800" dirty="0">
                <a:solidFill>
                  <a:srgbClr val="000099"/>
                </a:solidFill>
              </a:endParaRPr>
            </a:p>
          </p:txBody>
        </p:sp>
        <p:sp>
          <p:nvSpPr>
            <p:cNvPr id="68" name="Rectangle 120">
              <a:extLst>
                <a:ext uri="{FF2B5EF4-FFF2-40B4-BE49-F238E27FC236}">
                  <a16:creationId xmlns:a16="http://schemas.microsoft.com/office/drawing/2014/main" id="{62600BC3-7CDA-46B6-9DC5-145A372CD8F8}"/>
                </a:ext>
              </a:extLst>
            </p:cNvPr>
            <p:cNvSpPr>
              <a:spLocks noChangeArrowheads="1"/>
            </p:cNvSpPr>
            <p:nvPr/>
          </p:nvSpPr>
          <p:spPr bwMode="auto">
            <a:xfrm>
              <a:off x="905" y="2242"/>
              <a:ext cx="303" cy="10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9" name="Text Box 121">
              <a:extLst>
                <a:ext uri="{FF2B5EF4-FFF2-40B4-BE49-F238E27FC236}">
                  <a16:creationId xmlns:a16="http://schemas.microsoft.com/office/drawing/2014/main" id="{FB0E947D-F6D9-41B9-A8B4-ADBC8BFFA1FF}"/>
                </a:ext>
              </a:extLst>
            </p:cNvPr>
            <p:cNvSpPr txBox="1">
              <a:spLocks noChangeArrowheads="1"/>
            </p:cNvSpPr>
            <p:nvPr/>
          </p:nvSpPr>
          <p:spPr bwMode="auto">
            <a:xfrm>
              <a:off x="870" y="2299"/>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70" name="Rectangle 122">
              <a:extLst>
                <a:ext uri="{FF2B5EF4-FFF2-40B4-BE49-F238E27FC236}">
                  <a16:creationId xmlns:a16="http://schemas.microsoft.com/office/drawing/2014/main" id="{D3353512-716F-4F16-BC3F-4E86D7E4D693}"/>
                </a:ext>
              </a:extLst>
            </p:cNvPr>
            <p:cNvSpPr>
              <a:spLocks noChangeArrowheads="1"/>
            </p:cNvSpPr>
            <p:nvPr/>
          </p:nvSpPr>
          <p:spPr bwMode="auto">
            <a:xfrm>
              <a:off x="905" y="1937"/>
              <a:ext cx="303" cy="10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1" name="Line 123">
              <a:extLst>
                <a:ext uri="{FF2B5EF4-FFF2-40B4-BE49-F238E27FC236}">
                  <a16:creationId xmlns:a16="http://schemas.microsoft.com/office/drawing/2014/main" id="{F209AA30-499C-4BC8-9E20-0BFD6EDFCAFA}"/>
                </a:ext>
              </a:extLst>
            </p:cNvPr>
            <p:cNvSpPr>
              <a:spLocks noChangeShapeType="1"/>
            </p:cNvSpPr>
            <p:nvPr/>
          </p:nvSpPr>
          <p:spPr bwMode="auto">
            <a:xfrm>
              <a:off x="1321" y="1486"/>
              <a:ext cx="0" cy="522"/>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Rectangle 124">
              <a:extLst>
                <a:ext uri="{FF2B5EF4-FFF2-40B4-BE49-F238E27FC236}">
                  <a16:creationId xmlns:a16="http://schemas.microsoft.com/office/drawing/2014/main" id="{21A5E4E2-06EF-4B78-9C81-03DFDFBB8868}"/>
                </a:ext>
              </a:extLst>
            </p:cNvPr>
            <p:cNvSpPr>
              <a:spLocks noChangeArrowheads="1"/>
            </p:cNvSpPr>
            <p:nvPr/>
          </p:nvSpPr>
          <p:spPr bwMode="auto">
            <a:xfrm>
              <a:off x="864" y="15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73" name="Line 125">
              <a:extLst>
                <a:ext uri="{FF2B5EF4-FFF2-40B4-BE49-F238E27FC236}">
                  <a16:creationId xmlns:a16="http://schemas.microsoft.com/office/drawing/2014/main" id="{268BA485-B7F2-4A24-8697-9CD9C5667029}"/>
                </a:ext>
              </a:extLst>
            </p:cNvPr>
            <p:cNvSpPr>
              <a:spLocks noChangeShapeType="1"/>
            </p:cNvSpPr>
            <p:nvPr/>
          </p:nvSpPr>
          <p:spPr bwMode="auto">
            <a:xfrm>
              <a:off x="1954" y="1486"/>
              <a:ext cx="3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126">
              <a:extLst>
                <a:ext uri="{FF2B5EF4-FFF2-40B4-BE49-F238E27FC236}">
                  <a16:creationId xmlns:a16="http://schemas.microsoft.com/office/drawing/2014/main" id="{9FF06510-4583-4215-8F27-3773FF4D5CDB}"/>
                </a:ext>
              </a:extLst>
            </p:cNvPr>
            <p:cNvSpPr>
              <a:spLocks noChangeShapeType="1"/>
            </p:cNvSpPr>
            <p:nvPr/>
          </p:nvSpPr>
          <p:spPr bwMode="auto">
            <a:xfrm flipH="1">
              <a:off x="544" y="1982"/>
              <a:ext cx="3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27">
              <a:extLst>
                <a:ext uri="{FF2B5EF4-FFF2-40B4-BE49-F238E27FC236}">
                  <a16:creationId xmlns:a16="http://schemas.microsoft.com/office/drawing/2014/main" id="{89907C05-E6C6-481E-A138-F67FD8A69F9D}"/>
                </a:ext>
              </a:extLst>
            </p:cNvPr>
            <p:cNvSpPr>
              <a:spLocks noChangeShapeType="1"/>
            </p:cNvSpPr>
            <p:nvPr/>
          </p:nvSpPr>
          <p:spPr bwMode="auto">
            <a:xfrm flipH="1">
              <a:off x="814" y="2288"/>
              <a:ext cx="9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 name="Group 128">
              <a:extLst>
                <a:ext uri="{FF2B5EF4-FFF2-40B4-BE49-F238E27FC236}">
                  <a16:creationId xmlns:a16="http://schemas.microsoft.com/office/drawing/2014/main" id="{EA22A145-1CC3-48B5-911C-972920B0F7F2}"/>
                </a:ext>
              </a:extLst>
            </p:cNvPr>
            <p:cNvGrpSpPr>
              <a:grpSpLocks/>
            </p:cNvGrpSpPr>
            <p:nvPr/>
          </p:nvGrpSpPr>
          <p:grpSpPr bwMode="auto">
            <a:xfrm>
              <a:off x="724" y="2288"/>
              <a:ext cx="174" cy="192"/>
              <a:chOff x="720" y="2565"/>
              <a:chExt cx="185" cy="192"/>
            </a:xfrm>
          </p:grpSpPr>
          <p:sp>
            <p:nvSpPr>
              <p:cNvPr id="105" name="Line 129">
                <a:extLst>
                  <a:ext uri="{FF2B5EF4-FFF2-40B4-BE49-F238E27FC236}">
                    <a16:creationId xmlns:a16="http://schemas.microsoft.com/office/drawing/2014/main" id="{16587094-E64A-4B92-9881-798A0000D2AD}"/>
                  </a:ext>
                </a:extLst>
              </p:cNvPr>
              <p:cNvSpPr>
                <a:spLocks noChangeShapeType="1"/>
              </p:cNvSpPr>
              <p:nvPr/>
            </p:nvSpPr>
            <p:spPr bwMode="auto">
              <a:xfrm>
                <a:off x="720" y="2757"/>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30">
                <a:extLst>
                  <a:ext uri="{FF2B5EF4-FFF2-40B4-BE49-F238E27FC236}">
                    <a16:creationId xmlns:a16="http://schemas.microsoft.com/office/drawing/2014/main" id="{CF520036-A3FA-46DD-8A61-AD9C1B1E9B1C}"/>
                  </a:ext>
                </a:extLst>
              </p:cNvPr>
              <p:cNvSpPr>
                <a:spLocks noChangeShapeType="1"/>
              </p:cNvSpPr>
              <p:nvPr/>
            </p:nvSpPr>
            <p:spPr bwMode="auto">
              <a:xfrm>
                <a:off x="816" y="2565"/>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 name="Line 131">
              <a:extLst>
                <a:ext uri="{FF2B5EF4-FFF2-40B4-BE49-F238E27FC236}">
                  <a16:creationId xmlns:a16="http://schemas.microsoft.com/office/drawing/2014/main" id="{C1830C8F-9ABF-411B-A9C9-CB132A18A809}"/>
                </a:ext>
              </a:extLst>
            </p:cNvPr>
            <p:cNvSpPr>
              <a:spLocks noChangeShapeType="1"/>
            </p:cNvSpPr>
            <p:nvPr/>
          </p:nvSpPr>
          <p:spPr bwMode="auto">
            <a:xfrm>
              <a:off x="1321" y="1486"/>
              <a:ext cx="3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1" name="Group 132">
              <a:extLst>
                <a:ext uri="{FF2B5EF4-FFF2-40B4-BE49-F238E27FC236}">
                  <a16:creationId xmlns:a16="http://schemas.microsoft.com/office/drawing/2014/main" id="{268EE137-D144-4924-BCF6-C7B1B1F6316B}"/>
                </a:ext>
              </a:extLst>
            </p:cNvPr>
            <p:cNvGrpSpPr>
              <a:grpSpLocks/>
            </p:cNvGrpSpPr>
            <p:nvPr/>
          </p:nvGrpSpPr>
          <p:grpSpPr bwMode="auto">
            <a:xfrm>
              <a:off x="2372" y="2567"/>
              <a:ext cx="192" cy="96"/>
              <a:chOff x="2448" y="3685"/>
              <a:chExt cx="185" cy="96"/>
            </a:xfrm>
          </p:grpSpPr>
          <p:sp>
            <p:nvSpPr>
              <p:cNvPr id="103" name="Line 133">
                <a:extLst>
                  <a:ext uri="{FF2B5EF4-FFF2-40B4-BE49-F238E27FC236}">
                    <a16:creationId xmlns:a16="http://schemas.microsoft.com/office/drawing/2014/main" id="{61808F5A-2E37-4344-937C-37643D0C3AF2}"/>
                  </a:ext>
                </a:extLst>
              </p:cNvPr>
              <p:cNvSpPr>
                <a:spLocks noChangeShapeType="1"/>
              </p:cNvSpPr>
              <p:nvPr/>
            </p:nvSpPr>
            <p:spPr bwMode="auto">
              <a:xfrm>
                <a:off x="2448" y="3781"/>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34">
                <a:extLst>
                  <a:ext uri="{FF2B5EF4-FFF2-40B4-BE49-F238E27FC236}">
                    <a16:creationId xmlns:a16="http://schemas.microsoft.com/office/drawing/2014/main" id="{CFFE6130-BDFF-44DA-9A19-8D88CE3F37C7}"/>
                  </a:ext>
                </a:extLst>
              </p:cNvPr>
              <p:cNvSpPr>
                <a:spLocks noChangeShapeType="1"/>
              </p:cNvSpPr>
              <p:nvPr/>
            </p:nvSpPr>
            <p:spPr bwMode="auto">
              <a:xfrm>
                <a:off x="2544" y="3685"/>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 name="Group 135">
              <a:extLst>
                <a:ext uri="{FF2B5EF4-FFF2-40B4-BE49-F238E27FC236}">
                  <a16:creationId xmlns:a16="http://schemas.microsoft.com/office/drawing/2014/main" id="{A666E15D-3E24-499F-A444-8924CF564203}"/>
                </a:ext>
              </a:extLst>
            </p:cNvPr>
            <p:cNvGrpSpPr>
              <a:grpSpLocks/>
            </p:cNvGrpSpPr>
            <p:nvPr/>
          </p:nvGrpSpPr>
          <p:grpSpPr bwMode="auto">
            <a:xfrm>
              <a:off x="427" y="2576"/>
              <a:ext cx="169" cy="96"/>
              <a:chOff x="442" y="3694"/>
              <a:chExt cx="185" cy="96"/>
            </a:xfrm>
          </p:grpSpPr>
          <p:sp>
            <p:nvSpPr>
              <p:cNvPr id="101" name="Line 136">
                <a:extLst>
                  <a:ext uri="{FF2B5EF4-FFF2-40B4-BE49-F238E27FC236}">
                    <a16:creationId xmlns:a16="http://schemas.microsoft.com/office/drawing/2014/main" id="{7A63C7A1-447B-4380-906E-E0A841550728}"/>
                  </a:ext>
                </a:extLst>
              </p:cNvPr>
              <p:cNvSpPr>
                <a:spLocks noChangeShapeType="1"/>
              </p:cNvSpPr>
              <p:nvPr/>
            </p:nvSpPr>
            <p:spPr bwMode="auto">
              <a:xfrm>
                <a:off x="442" y="3790"/>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137">
                <a:extLst>
                  <a:ext uri="{FF2B5EF4-FFF2-40B4-BE49-F238E27FC236}">
                    <a16:creationId xmlns:a16="http://schemas.microsoft.com/office/drawing/2014/main" id="{EFA8FC18-252F-4657-966F-19DD12A19316}"/>
                  </a:ext>
                </a:extLst>
              </p:cNvPr>
              <p:cNvSpPr>
                <a:spLocks noChangeShapeType="1"/>
              </p:cNvSpPr>
              <p:nvPr/>
            </p:nvSpPr>
            <p:spPr bwMode="auto">
              <a:xfrm>
                <a:off x="538" y="369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Rectangle 138">
              <a:extLst>
                <a:ext uri="{FF2B5EF4-FFF2-40B4-BE49-F238E27FC236}">
                  <a16:creationId xmlns:a16="http://schemas.microsoft.com/office/drawing/2014/main" id="{FC13F7DD-2531-45A5-8010-8E0D1266E288}"/>
                </a:ext>
              </a:extLst>
            </p:cNvPr>
            <p:cNvSpPr>
              <a:spLocks noChangeArrowheads="1"/>
            </p:cNvSpPr>
            <p:nvPr/>
          </p:nvSpPr>
          <p:spPr bwMode="auto">
            <a:xfrm>
              <a:off x="213" y="179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4" name="Rectangle 139">
              <a:extLst>
                <a:ext uri="{FF2B5EF4-FFF2-40B4-BE49-F238E27FC236}">
                  <a16:creationId xmlns:a16="http://schemas.microsoft.com/office/drawing/2014/main" id="{421D422B-401B-450F-BE14-BC73441C4CC2}"/>
                </a:ext>
              </a:extLst>
            </p:cNvPr>
            <p:cNvSpPr>
              <a:spLocks noChangeArrowheads="1"/>
            </p:cNvSpPr>
            <p:nvPr/>
          </p:nvSpPr>
          <p:spPr bwMode="auto">
            <a:xfrm>
              <a:off x="2529" y="1903"/>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5" name="Rectangle 140">
              <a:extLst>
                <a:ext uri="{FF2B5EF4-FFF2-40B4-BE49-F238E27FC236}">
                  <a16:creationId xmlns:a16="http://schemas.microsoft.com/office/drawing/2014/main" id="{61C1AF07-17EF-4279-9278-C68E23C9E33C}"/>
                </a:ext>
              </a:extLst>
            </p:cNvPr>
            <p:cNvSpPr>
              <a:spLocks noChangeArrowheads="1"/>
            </p:cNvSpPr>
            <p:nvPr/>
          </p:nvSpPr>
          <p:spPr bwMode="auto">
            <a:xfrm>
              <a:off x="231" y="229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6" name="Rectangle 141">
              <a:extLst>
                <a:ext uri="{FF2B5EF4-FFF2-40B4-BE49-F238E27FC236}">
                  <a16:creationId xmlns:a16="http://schemas.microsoft.com/office/drawing/2014/main" id="{B6442E79-150A-42DF-BAEF-CD07AC737BB9}"/>
                </a:ext>
              </a:extLst>
            </p:cNvPr>
            <p:cNvSpPr>
              <a:spLocks noChangeArrowheads="1"/>
            </p:cNvSpPr>
            <p:nvPr/>
          </p:nvSpPr>
          <p:spPr bwMode="auto">
            <a:xfrm>
              <a:off x="2451" y="2299"/>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7" name="Rectangle 142" descr="40%">
              <a:extLst>
                <a:ext uri="{FF2B5EF4-FFF2-40B4-BE49-F238E27FC236}">
                  <a16:creationId xmlns:a16="http://schemas.microsoft.com/office/drawing/2014/main" id="{D16A0D6B-5AA9-43EC-AFF8-447D3F0161FD}"/>
                </a:ext>
              </a:extLst>
            </p:cNvPr>
            <p:cNvSpPr>
              <a:spLocks noChangeArrowheads="1"/>
            </p:cNvSpPr>
            <p:nvPr/>
          </p:nvSpPr>
          <p:spPr bwMode="auto">
            <a:xfrm>
              <a:off x="1548" y="1685"/>
              <a:ext cx="549" cy="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8" name="Text Box 143">
              <a:extLst>
                <a:ext uri="{FF2B5EF4-FFF2-40B4-BE49-F238E27FC236}">
                  <a16:creationId xmlns:a16="http://schemas.microsoft.com/office/drawing/2014/main" id="{A26D967E-829C-4E32-B22F-6DA6C9E5E124}"/>
                </a:ext>
              </a:extLst>
            </p:cNvPr>
            <p:cNvSpPr txBox="1">
              <a:spLocks noChangeArrowheads="1"/>
            </p:cNvSpPr>
            <p:nvPr/>
          </p:nvSpPr>
          <p:spPr bwMode="auto">
            <a:xfrm>
              <a:off x="1540" y="2092"/>
              <a:ext cx="26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89" name="Text Box 144">
              <a:extLst>
                <a:ext uri="{FF2B5EF4-FFF2-40B4-BE49-F238E27FC236}">
                  <a16:creationId xmlns:a16="http://schemas.microsoft.com/office/drawing/2014/main" id="{E6910780-381B-4999-A6F5-0F16453E233C}"/>
                </a:ext>
              </a:extLst>
            </p:cNvPr>
            <p:cNvSpPr txBox="1">
              <a:spLocks noChangeArrowheads="1"/>
            </p:cNvSpPr>
            <p:nvPr/>
          </p:nvSpPr>
          <p:spPr bwMode="auto">
            <a:xfrm>
              <a:off x="1887" y="1926"/>
              <a:ext cx="4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0" name="Text Box 145">
              <a:extLst>
                <a:ext uri="{FF2B5EF4-FFF2-40B4-BE49-F238E27FC236}">
                  <a16:creationId xmlns:a16="http://schemas.microsoft.com/office/drawing/2014/main" id="{1E371B8C-FD46-4D65-A20F-4134689AD3BA}"/>
                </a:ext>
              </a:extLst>
            </p:cNvPr>
            <p:cNvSpPr txBox="1">
              <a:spLocks noChangeArrowheads="1"/>
            </p:cNvSpPr>
            <p:nvPr/>
          </p:nvSpPr>
          <p:spPr bwMode="auto">
            <a:xfrm>
              <a:off x="1777" y="1642"/>
              <a:ext cx="6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91" name="Line 146">
              <a:extLst>
                <a:ext uri="{FF2B5EF4-FFF2-40B4-BE49-F238E27FC236}">
                  <a16:creationId xmlns:a16="http://schemas.microsoft.com/office/drawing/2014/main" id="{0D378335-E81B-40D6-8903-6A473502752A}"/>
                </a:ext>
              </a:extLst>
            </p:cNvPr>
            <p:cNvSpPr>
              <a:spLocks noChangeShapeType="1"/>
            </p:cNvSpPr>
            <p:nvPr/>
          </p:nvSpPr>
          <p:spPr bwMode="auto">
            <a:xfrm>
              <a:off x="1208" y="2288"/>
              <a:ext cx="3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147">
              <a:extLst>
                <a:ext uri="{FF2B5EF4-FFF2-40B4-BE49-F238E27FC236}">
                  <a16:creationId xmlns:a16="http://schemas.microsoft.com/office/drawing/2014/main" id="{E8468182-E718-4DED-81D0-137D580A3DB5}"/>
                </a:ext>
              </a:extLst>
            </p:cNvPr>
            <p:cNvSpPr>
              <a:spLocks noChangeShapeType="1"/>
            </p:cNvSpPr>
            <p:nvPr/>
          </p:nvSpPr>
          <p:spPr bwMode="auto">
            <a:xfrm>
              <a:off x="2112" y="2095"/>
              <a:ext cx="3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148">
              <a:extLst>
                <a:ext uri="{FF2B5EF4-FFF2-40B4-BE49-F238E27FC236}">
                  <a16:creationId xmlns:a16="http://schemas.microsoft.com/office/drawing/2014/main" id="{826A76A0-EC52-4CFC-80A7-DE87BC9C8077}"/>
                </a:ext>
              </a:extLst>
            </p:cNvPr>
            <p:cNvSpPr>
              <a:spLocks noChangeShapeType="1"/>
            </p:cNvSpPr>
            <p:nvPr/>
          </p:nvSpPr>
          <p:spPr bwMode="auto">
            <a:xfrm>
              <a:off x="1317" y="1508"/>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149">
              <a:extLst>
                <a:ext uri="{FF2B5EF4-FFF2-40B4-BE49-F238E27FC236}">
                  <a16:creationId xmlns:a16="http://schemas.microsoft.com/office/drawing/2014/main" id="{9A3F91E9-A680-490B-8C7A-94B308A82418}"/>
                </a:ext>
              </a:extLst>
            </p:cNvPr>
            <p:cNvSpPr>
              <a:spLocks noChangeShapeType="1"/>
            </p:cNvSpPr>
            <p:nvPr/>
          </p:nvSpPr>
          <p:spPr bwMode="auto">
            <a:xfrm>
              <a:off x="1208" y="1998"/>
              <a:ext cx="3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Text Box 150">
              <a:extLst>
                <a:ext uri="{FF2B5EF4-FFF2-40B4-BE49-F238E27FC236}">
                  <a16:creationId xmlns:a16="http://schemas.microsoft.com/office/drawing/2014/main" id="{CB98D2A8-08B8-4B9E-B384-8215C4025640}"/>
                </a:ext>
              </a:extLst>
            </p:cNvPr>
            <p:cNvSpPr txBox="1">
              <a:spLocks noChangeArrowheads="1"/>
            </p:cNvSpPr>
            <p:nvPr/>
          </p:nvSpPr>
          <p:spPr bwMode="auto">
            <a:xfrm>
              <a:off x="1548" y="1772"/>
              <a:ext cx="3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6" name="Text Box 151">
              <a:extLst>
                <a:ext uri="{FF2B5EF4-FFF2-40B4-BE49-F238E27FC236}">
                  <a16:creationId xmlns:a16="http://schemas.microsoft.com/office/drawing/2014/main" id="{578A90FF-F7A4-4481-8BBC-3267B8EDE31A}"/>
                </a:ext>
              </a:extLst>
            </p:cNvPr>
            <p:cNvSpPr txBox="1">
              <a:spLocks noChangeArrowheads="1"/>
            </p:cNvSpPr>
            <p:nvPr/>
          </p:nvSpPr>
          <p:spPr bwMode="auto">
            <a:xfrm rot="5400000">
              <a:off x="1657" y="1680"/>
              <a:ext cx="2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97" name="Oval 152">
              <a:extLst>
                <a:ext uri="{FF2B5EF4-FFF2-40B4-BE49-F238E27FC236}">
                  <a16:creationId xmlns:a16="http://schemas.microsoft.com/office/drawing/2014/main" id="{E4E329AD-27BC-488A-86D8-FAF681D07CFA}"/>
                </a:ext>
              </a:extLst>
            </p:cNvPr>
            <p:cNvSpPr>
              <a:spLocks noChangeArrowheads="1"/>
            </p:cNvSpPr>
            <p:nvPr/>
          </p:nvSpPr>
          <p:spPr bwMode="auto">
            <a:xfrm>
              <a:off x="474" y="1942"/>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8" name="Oval 153">
              <a:extLst>
                <a:ext uri="{FF2B5EF4-FFF2-40B4-BE49-F238E27FC236}">
                  <a16:creationId xmlns:a16="http://schemas.microsoft.com/office/drawing/2014/main" id="{55993CCB-550A-4568-9895-671F6D9B0C6A}"/>
                </a:ext>
              </a:extLst>
            </p:cNvPr>
            <p:cNvSpPr>
              <a:spLocks noChangeArrowheads="1"/>
            </p:cNvSpPr>
            <p:nvPr/>
          </p:nvSpPr>
          <p:spPr bwMode="auto">
            <a:xfrm>
              <a:off x="2451" y="2055"/>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9" name="Oval 154">
              <a:extLst>
                <a:ext uri="{FF2B5EF4-FFF2-40B4-BE49-F238E27FC236}">
                  <a16:creationId xmlns:a16="http://schemas.microsoft.com/office/drawing/2014/main" id="{99B65DC7-9B04-4B7E-81D7-58A017469C78}"/>
                </a:ext>
              </a:extLst>
            </p:cNvPr>
            <p:cNvSpPr>
              <a:spLocks noChangeArrowheads="1"/>
            </p:cNvSpPr>
            <p:nvPr/>
          </p:nvSpPr>
          <p:spPr bwMode="auto">
            <a:xfrm>
              <a:off x="474" y="2507"/>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0" name="Oval 155">
              <a:extLst>
                <a:ext uri="{FF2B5EF4-FFF2-40B4-BE49-F238E27FC236}">
                  <a16:creationId xmlns:a16="http://schemas.microsoft.com/office/drawing/2014/main" id="{E5384B86-8730-4022-9CF2-93090658E234}"/>
                </a:ext>
              </a:extLst>
            </p:cNvPr>
            <p:cNvSpPr>
              <a:spLocks noChangeArrowheads="1"/>
            </p:cNvSpPr>
            <p:nvPr/>
          </p:nvSpPr>
          <p:spPr bwMode="auto">
            <a:xfrm>
              <a:off x="2433" y="2507"/>
              <a:ext cx="74" cy="7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aphicFrame>
        <p:nvGraphicFramePr>
          <p:cNvPr id="107" name="Object 65">
            <a:extLst>
              <a:ext uri="{FF2B5EF4-FFF2-40B4-BE49-F238E27FC236}">
                <a16:creationId xmlns:a16="http://schemas.microsoft.com/office/drawing/2014/main" id="{DE40368B-B4FE-4E3C-8367-834105DA830C}"/>
              </a:ext>
            </a:extLst>
          </p:cNvPr>
          <p:cNvGraphicFramePr>
            <a:graphicFrameLocks noChangeAspect="1"/>
          </p:cNvGraphicFramePr>
          <p:nvPr>
            <p:extLst/>
          </p:nvPr>
        </p:nvGraphicFramePr>
        <p:xfrm>
          <a:off x="6969566" y="4749754"/>
          <a:ext cx="1864350" cy="975652"/>
        </p:xfrm>
        <a:graphic>
          <a:graphicData uri="http://schemas.openxmlformats.org/presentationml/2006/ole">
            <mc:AlternateContent xmlns:mc="http://schemas.openxmlformats.org/markup-compatibility/2006">
              <mc:Choice xmlns:v="urn:schemas-microsoft-com:vml" Requires="v">
                <p:oleObj spid="_x0000_s91144" name="Equation" r:id="rId9" imgW="774360" imgH="431640" progId="Equation.3">
                  <p:embed/>
                </p:oleObj>
              </mc:Choice>
              <mc:Fallback>
                <p:oleObj name="Equation" r:id="rId9" imgW="774360" imgH="431640" progId="Equation.3">
                  <p:embed/>
                  <p:pic>
                    <p:nvPicPr>
                      <p:cNvPr id="107" name="Object 65">
                        <a:extLst>
                          <a:ext uri="{FF2B5EF4-FFF2-40B4-BE49-F238E27FC236}">
                            <a16:creationId xmlns:a16="http://schemas.microsoft.com/office/drawing/2014/main" id="{DE40368B-B4FE-4E3C-8367-834105DA83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9566" y="4749754"/>
                        <a:ext cx="1864350" cy="975652"/>
                      </a:xfrm>
                      <a:prstGeom prst="rect">
                        <a:avLst/>
                      </a:prstGeom>
                      <a:noFill/>
                    </p:spPr>
                  </p:pic>
                </p:oleObj>
              </mc:Fallback>
            </mc:AlternateContent>
          </a:graphicData>
        </a:graphic>
      </p:graphicFrame>
      <p:graphicFrame>
        <p:nvGraphicFramePr>
          <p:cNvPr id="108" name="Object 66">
            <a:extLst>
              <a:ext uri="{FF2B5EF4-FFF2-40B4-BE49-F238E27FC236}">
                <a16:creationId xmlns:a16="http://schemas.microsoft.com/office/drawing/2014/main" id="{5F89807C-2BA5-4FAD-B6E4-0A0E968439E1}"/>
              </a:ext>
            </a:extLst>
          </p:cNvPr>
          <p:cNvGraphicFramePr>
            <a:graphicFrameLocks noChangeAspect="1"/>
          </p:cNvGraphicFramePr>
          <p:nvPr>
            <p:extLst/>
          </p:nvPr>
        </p:nvGraphicFramePr>
        <p:xfrm>
          <a:off x="6610935" y="5658874"/>
          <a:ext cx="3040474" cy="1128252"/>
        </p:xfrm>
        <a:graphic>
          <a:graphicData uri="http://schemas.openxmlformats.org/presentationml/2006/ole">
            <mc:AlternateContent xmlns:mc="http://schemas.openxmlformats.org/markup-compatibility/2006">
              <mc:Choice xmlns:v="urn:schemas-microsoft-com:vml" Requires="v">
                <p:oleObj spid="_x0000_s91145" name="Equation" r:id="rId11" imgW="1091880" imgH="431640" progId="Equation.3">
                  <p:embed/>
                </p:oleObj>
              </mc:Choice>
              <mc:Fallback>
                <p:oleObj name="Equation" r:id="rId11" imgW="1091880" imgH="431640" progId="Equation.3">
                  <p:embed/>
                  <p:pic>
                    <p:nvPicPr>
                      <p:cNvPr id="108" name="Object 66">
                        <a:extLst>
                          <a:ext uri="{FF2B5EF4-FFF2-40B4-BE49-F238E27FC236}">
                            <a16:creationId xmlns:a16="http://schemas.microsoft.com/office/drawing/2014/main" id="{5F89807C-2BA5-4FAD-B6E4-0A0E968439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0935" y="5658874"/>
                        <a:ext cx="3040474" cy="1128252"/>
                      </a:xfrm>
                      <a:prstGeom prst="rect">
                        <a:avLst/>
                      </a:prstGeom>
                      <a:solidFill>
                        <a:schemeClr val="bg1"/>
                      </a:solidFill>
                    </p:spPr>
                  </p:pic>
                </p:oleObj>
              </mc:Fallback>
            </mc:AlternateContent>
          </a:graphicData>
        </a:graphic>
      </p:graphicFrame>
    </p:spTree>
    <p:custDataLst>
      <p:tags r:id="rId2"/>
    </p:custDataLst>
    <p:extLst>
      <p:ext uri="{BB962C8B-B14F-4D97-AF65-F5344CB8AC3E}">
        <p14:creationId xmlns:p14="http://schemas.microsoft.com/office/powerpoint/2010/main" val="34331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
                                            <p:txEl>
                                              <p:pRg st="0" end="0"/>
                                            </p:txEl>
                                          </p:spTgt>
                                        </p:tgtEl>
                                        <p:attrNameLst>
                                          <p:attrName>style.visibility</p:attrName>
                                        </p:attrNameLst>
                                      </p:cBhvr>
                                      <p:to>
                                        <p:strVal val="visible"/>
                                      </p:to>
                                    </p:set>
                                    <p:animEffect transition="in" filter="wipe(left)">
                                      <p:cBhvr>
                                        <p:cTn id="52" dur="500"/>
                                        <p:tgtEl>
                                          <p:spTgt spid="3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animEffect transition="in" filter="wipe(left)">
                                      <p:cBhvr>
                                        <p:cTn id="57" dur="500"/>
                                        <p:tgtEl>
                                          <p:spTgt spid="30">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wipe(left)">
                                      <p:cBhvr>
                                        <p:cTn id="62" dur="500"/>
                                        <p:tgtEl>
                                          <p:spTgt spid="10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wipe(left)">
                                      <p:cBhvr>
                                        <p:cTn id="67" dur="500"/>
                                        <p:tgtEl>
                                          <p:spTgt spid="10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
                                            <p:txEl>
                                              <p:pRg st="0" end="0"/>
                                            </p:txEl>
                                          </p:spTgt>
                                        </p:tgtEl>
                                        <p:attrNameLst>
                                          <p:attrName>style.visibility</p:attrName>
                                        </p:attrNameLst>
                                      </p:cBhvr>
                                      <p:to>
                                        <p:strVal val="visible"/>
                                      </p:to>
                                    </p:set>
                                    <p:animEffect transition="in" filter="wipe(left)">
                                      <p:cBhvr>
                                        <p:cTn id="7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28" grpId="0" autoUpdateAnimBg="0"/>
      <p:bldP spid="29" grpId="0" autoUpdateAnimBg="0"/>
      <p:bldP spid="30" grpId="0" build="p" autoUpdateAnimBg="0"/>
      <p:bldP spid="31" grpId="0" autoUpdateAnimBg="0"/>
      <p:bldP spid="41" grpId="0" autoUpdateAnimBg="0"/>
      <p:bldP spid="42"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109" name="Rectangle 2">
            <a:extLst>
              <a:ext uri="{FF2B5EF4-FFF2-40B4-BE49-F238E27FC236}">
                <a16:creationId xmlns:a16="http://schemas.microsoft.com/office/drawing/2014/main" id="{D634602B-A8D9-46A1-B371-07E765A43EAD}"/>
              </a:ext>
            </a:extLst>
          </p:cNvPr>
          <p:cNvSpPr txBox="1">
            <a:spLocks noChangeArrowheads="1"/>
          </p:cNvSpPr>
          <p:nvPr/>
        </p:nvSpPr>
        <p:spPr bwMode="auto">
          <a:xfrm>
            <a:off x="2123440" y="836565"/>
            <a:ext cx="3657600" cy="457200"/>
          </a:xfrm>
          <a:prstGeom prst="rect">
            <a:avLst/>
          </a:prstGeom>
          <a:noFill/>
          <a:ln>
            <a:miter lim="800000"/>
            <a:headEnd/>
            <a:tailEnd/>
          </a:ln>
        </p:spPr>
        <p:txBody>
          <a:bodyPr/>
          <a:lstStyle/>
          <a:p>
            <a:pPr marL="342900" indent="-342900" eaLnBrk="0" hangingPunct="0">
              <a:spcBef>
                <a:spcPct val="10000"/>
              </a:spcBef>
              <a:defRPr/>
            </a:pPr>
            <a:r>
              <a:rPr lang="en-US" altLang="zh-CN" sz="2800" b="1" kern="0" dirty="0">
                <a:solidFill>
                  <a:srgbClr val="FF0000"/>
                </a:solidFill>
                <a:latin typeface="+mn-ea"/>
              </a:rPr>
              <a:t>2. </a:t>
            </a:r>
            <a:r>
              <a:rPr lang="zh-CN" altLang="en-US" sz="2800" b="1" kern="0" dirty="0">
                <a:solidFill>
                  <a:srgbClr val="FF0000"/>
                </a:solidFill>
                <a:latin typeface="+mn-ea"/>
              </a:rPr>
              <a:t>同相比例运算</a:t>
            </a:r>
          </a:p>
        </p:txBody>
      </p:sp>
      <p:graphicFrame>
        <p:nvGraphicFramePr>
          <p:cNvPr id="110" name="Object 2">
            <a:extLst>
              <a:ext uri="{FF2B5EF4-FFF2-40B4-BE49-F238E27FC236}">
                <a16:creationId xmlns:a16="http://schemas.microsoft.com/office/drawing/2014/main" id="{0004ACF9-CB1A-45B9-AC78-65215F5E3765}"/>
              </a:ext>
            </a:extLst>
          </p:cNvPr>
          <p:cNvGraphicFramePr>
            <a:graphicFrameLocks noChangeAspect="1"/>
          </p:cNvGraphicFramePr>
          <p:nvPr>
            <p:extLst/>
          </p:nvPr>
        </p:nvGraphicFramePr>
        <p:xfrm>
          <a:off x="6938328" y="2514553"/>
          <a:ext cx="2043112" cy="993775"/>
        </p:xfrm>
        <a:graphic>
          <a:graphicData uri="http://schemas.openxmlformats.org/presentationml/2006/ole">
            <mc:AlternateContent xmlns:mc="http://schemas.openxmlformats.org/markup-compatibility/2006">
              <mc:Choice xmlns:v="urn:schemas-microsoft-com:vml" Requires="v">
                <p:oleObj spid="_x0000_s92165" name="Equation" r:id="rId5" imgW="1015920" imgH="444240" progId="Equation.3">
                  <p:embed/>
                </p:oleObj>
              </mc:Choice>
              <mc:Fallback>
                <p:oleObj name="Equation" r:id="rId5" imgW="1015920" imgH="444240" progId="Equation.3">
                  <p:embed/>
                  <p:pic>
                    <p:nvPicPr>
                      <p:cNvPr id="110" name="Object 2">
                        <a:extLst>
                          <a:ext uri="{FF2B5EF4-FFF2-40B4-BE49-F238E27FC236}">
                            <a16:creationId xmlns:a16="http://schemas.microsoft.com/office/drawing/2014/main" id="{0004ACF9-CB1A-45B9-AC78-65215F5E37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8328" y="2514553"/>
                        <a:ext cx="2043112"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 name="Text Box 4">
            <a:extLst>
              <a:ext uri="{FF2B5EF4-FFF2-40B4-BE49-F238E27FC236}">
                <a16:creationId xmlns:a16="http://schemas.microsoft.com/office/drawing/2014/main" id="{FC532B34-637A-44A3-A256-A8DDE9F9FDB7}"/>
              </a:ext>
            </a:extLst>
          </p:cNvPr>
          <p:cNvSpPr txBox="1">
            <a:spLocks noChangeArrowheads="1"/>
          </p:cNvSpPr>
          <p:nvPr/>
        </p:nvSpPr>
        <p:spPr bwMode="auto">
          <a:xfrm>
            <a:off x="6619239" y="2001790"/>
            <a:ext cx="4221479" cy="523220"/>
          </a:xfrm>
          <a:prstGeom prst="rect">
            <a:avLst/>
          </a:prstGeom>
          <a:noFill/>
          <a:ln w="9525">
            <a:noFill/>
            <a:miter lim="800000"/>
            <a:headEnd/>
            <a:tailEnd/>
          </a:ln>
          <a:effectLst/>
        </p:spPr>
        <p:txBody>
          <a:bodyPr wrap="square">
            <a:spAutoFit/>
          </a:bodyPr>
          <a:lstStyle/>
          <a:p>
            <a:pPr>
              <a:spcBef>
                <a:spcPct val="50000"/>
              </a:spcBef>
              <a:defRPr/>
            </a:pPr>
            <a:r>
              <a:rPr lang="zh-CN" altLang="en-US" sz="2800" b="1" dirty="0">
                <a:latin typeface="+mn-ea"/>
                <a:sym typeface="Symbol" pitchFamily="18" charset="2"/>
              </a:rPr>
              <a:t>因</a:t>
            </a:r>
            <a:r>
              <a:rPr lang="zh-CN" altLang="en-US" sz="2800" b="1" dirty="0">
                <a:latin typeface="+mn-ea"/>
              </a:rPr>
              <a:t>虚断，</a:t>
            </a:r>
            <a:r>
              <a:rPr lang="zh-CN" altLang="en-US" sz="2800" b="1" dirty="0">
                <a:latin typeface="+mn-ea"/>
                <a:sym typeface="Symbol" pitchFamily="18" charset="2"/>
              </a:rPr>
              <a:t>所以</a:t>
            </a:r>
            <a:r>
              <a:rPr lang="en-US" altLang="zh-CN" sz="2800" b="1" i="1" dirty="0" err="1">
                <a:latin typeface="+mn-ea"/>
              </a:rPr>
              <a:t>i</a:t>
            </a:r>
            <a:r>
              <a:rPr lang="en-US" altLang="zh-CN" sz="2800" b="1" baseline="-25000" dirty="0">
                <a:latin typeface="+mn-ea"/>
              </a:rPr>
              <a:t>+</a:t>
            </a:r>
            <a:r>
              <a:rPr lang="en-US" altLang="zh-CN" sz="2800" b="1" dirty="0">
                <a:latin typeface="+mn-ea"/>
              </a:rPr>
              <a:t> = </a:t>
            </a:r>
            <a:r>
              <a:rPr lang="en-US" altLang="zh-CN" sz="2800" b="1" i="1" dirty="0" err="1">
                <a:latin typeface="+mn-ea"/>
              </a:rPr>
              <a:t>i</a:t>
            </a:r>
            <a:r>
              <a:rPr lang="en-US" altLang="zh-CN" sz="2800" b="1" baseline="-25000" dirty="0">
                <a:latin typeface="+mn-ea"/>
              </a:rPr>
              <a:t>-</a:t>
            </a:r>
            <a:r>
              <a:rPr lang="en-US" altLang="zh-CN" sz="2800" b="1" dirty="0">
                <a:latin typeface="+mn-ea"/>
              </a:rPr>
              <a:t> </a:t>
            </a:r>
            <a:r>
              <a:rPr lang="zh-CN" altLang="en-US" sz="2800" b="1" dirty="0">
                <a:latin typeface="+mn-ea"/>
              </a:rPr>
              <a:t>≈</a:t>
            </a:r>
            <a:r>
              <a:rPr lang="en-US" altLang="zh-CN" sz="2800" b="1" dirty="0">
                <a:latin typeface="+mn-ea"/>
              </a:rPr>
              <a:t>0</a:t>
            </a:r>
          </a:p>
        </p:txBody>
      </p:sp>
      <p:graphicFrame>
        <p:nvGraphicFramePr>
          <p:cNvPr id="112" name="Object 3">
            <a:extLst>
              <a:ext uri="{FF2B5EF4-FFF2-40B4-BE49-F238E27FC236}">
                <a16:creationId xmlns:a16="http://schemas.microsoft.com/office/drawing/2014/main" id="{2AF6CF98-67B7-4AD9-BC01-3D1036453C3B}"/>
              </a:ext>
            </a:extLst>
          </p:cNvPr>
          <p:cNvGraphicFramePr>
            <a:graphicFrameLocks noChangeAspect="1"/>
          </p:cNvGraphicFramePr>
          <p:nvPr>
            <p:extLst/>
          </p:nvPr>
        </p:nvGraphicFramePr>
        <p:xfrm>
          <a:off x="7076440" y="4551315"/>
          <a:ext cx="2286000" cy="1017588"/>
        </p:xfrm>
        <a:graphic>
          <a:graphicData uri="http://schemas.openxmlformats.org/presentationml/2006/ole">
            <mc:AlternateContent xmlns:mc="http://schemas.openxmlformats.org/markup-compatibility/2006">
              <mc:Choice xmlns:v="urn:schemas-microsoft-com:vml" Requires="v">
                <p:oleObj spid="_x0000_s92166" name="Equation" r:id="rId7" imgW="965160" imgH="431640" progId="Equation.3">
                  <p:embed/>
                </p:oleObj>
              </mc:Choice>
              <mc:Fallback>
                <p:oleObj name="Equation" r:id="rId7" imgW="965160" imgH="431640" progId="Equation.3">
                  <p:embed/>
                  <p:pic>
                    <p:nvPicPr>
                      <p:cNvPr id="112" name="Object 3">
                        <a:extLst>
                          <a:ext uri="{FF2B5EF4-FFF2-40B4-BE49-F238E27FC236}">
                            <a16:creationId xmlns:a16="http://schemas.microsoft.com/office/drawing/2014/main" id="{2AF6CF98-67B7-4AD9-BC01-3D1036453C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6440" y="4551315"/>
                        <a:ext cx="22860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 name="Text Box 6">
            <a:extLst>
              <a:ext uri="{FF2B5EF4-FFF2-40B4-BE49-F238E27FC236}">
                <a16:creationId xmlns:a16="http://schemas.microsoft.com/office/drawing/2014/main" id="{817F67E4-BAD2-4FCB-A7D8-BF154426C073}"/>
              </a:ext>
            </a:extLst>
          </p:cNvPr>
          <p:cNvSpPr txBox="1">
            <a:spLocks noChangeArrowheads="1"/>
          </p:cNvSpPr>
          <p:nvPr/>
        </p:nvSpPr>
        <p:spPr bwMode="auto">
          <a:xfrm>
            <a:off x="2047240" y="1369965"/>
            <a:ext cx="31242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(1) </a:t>
            </a:r>
            <a:r>
              <a:rPr lang="zh-CN" altLang="en-US" sz="2800" b="1" dirty="0">
                <a:latin typeface="+mn-ea"/>
              </a:rPr>
              <a:t>电路组成</a:t>
            </a:r>
          </a:p>
        </p:txBody>
      </p:sp>
      <p:sp>
        <p:nvSpPr>
          <p:cNvPr id="114" name="Text Box 7">
            <a:extLst>
              <a:ext uri="{FF2B5EF4-FFF2-40B4-BE49-F238E27FC236}">
                <a16:creationId xmlns:a16="http://schemas.microsoft.com/office/drawing/2014/main" id="{0C87054A-EDB7-466E-93D6-CB7A5E0F9EC6}"/>
              </a:ext>
            </a:extLst>
          </p:cNvPr>
          <p:cNvSpPr txBox="1">
            <a:spLocks noChangeArrowheads="1"/>
          </p:cNvSpPr>
          <p:nvPr/>
        </p:nvSpPr>
        <p:spPr bwMode="auto">
          <a:xfrm>
            <a:off x="6606540" y="1479503"/>
            <a:ext cx="3594100" cy="523220"/>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rPr>
              <a:t>(2) </a:t>
            </a:r>
            <a:r>
              <a:rPr lang="zh-CN" altLang="en-US" sz="2800" b="1" dirty="0">
                <a:latin typeface="+mn-ea"/>
              </a:rPr>
              <a:t>电压放大倍数</a:t>
            </a:r>
          </a:p>
        </p:txBody>
      </p:sp>
      <p:sp>
        <p:nvSpPr>
          <p:cNvPr id="115" name="Rectangle 8">
            <a:extLst>
              <a:ext uri="{FF2B5EF4-FFF2-40B4-BE49-F238E27FC236}">
                <a16:creationId xmlns:a16="http://schemas.microsoft.com/office/drawing/2014/main" id="{0A9E513D-7937-4DFA-9F7F-29516567587E}"/>
              </a:ext>
            </a:extLst>
          </p:cNvPr>
          <p:cNvSpPr>
            <a:spLocks noChangeArrowheads="1"/>
          </p:cNvSpPr>
          <p:nvPr/>
        </p:nvSpPr>
        <p:spPr bwMode="auto">
          <a:xfrm>
            <a:off x="6543040" y="984203"/>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116" name="Object 4">
            <a:extLst>
              <a:ext uri="{FF2B5EF4-FFF2-40B4-BE49-F238E27FC236}">
                <a16:creationId xmlns:a16="http://schemas.microsoft.com/office/drawing/2014/main" id="{496A7E0E-EABB-4AD3-BCB2-B12746C932FD}"/>
              </a:ext>
            </a:extLst>
          </p:cNvPr>
          <p:cNvGraphicFramePr>
            <a:graphicFrameLocks noChangeAspect="1"/>
          </p:cNvGraphicFramePr>
          <p:nvPr>
            <p:extLst/>
          </p:nvPr>
        </p:nvGraphicFramePr>
        <p:xfrm>
          <a:off x="6924040" y="5570490"/>
          <a:ext cx="2959100" cy="1133475"/>
        </p:xfrm>
        <a:graphic>
          <a:graphicData uri="http://schemas.openxmlformats.org/presentationml/2006/ole">
            <mc:AlternateContent xmlns:mc="http://schemas.openxmlformats.org/markup-compatibility/2006">
              <mc:Choice xmlns:v="urn:schemas-microsoft-com:vml" Requires="v">
                <p:oleObj spid="_x0000_s92167" name="Equation" r:id="rId9" imgW="1155600" imgH="444240" progId="Equation.3">
                  <p:embed/>
                </p:oleObj>
              </mc:Choice>
              <mc:Fallback>
                <p:oleObj name="Equation" r:id="rId9" imgW="1155600" imgH="444240" progId="Equation.3">
                  <p:embed/>
                  <p:pic>
                    <p:nvPicPr>
                      <p:cNvPr id="116" name="Object 4">
                        <a:extLst>
                          <a:ext uri="{FF2B5EF4-FFF2-40B4-BE49-F238E27FC236}">
                            <a16:creationId xmlns:a16="http://schemas.microsoft.com/office/drawing/2014/main" id="{496A7E0E-EABB-4AD3-BCB2-B12746C932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040" y="5570490"/>
                        <a:ext cx="2959100" cy="1133475"/>
                      </a:xfrm>
                      <a:prstGeom prst="rect">
                        <a:avLst/>
                      </a:prstGeom>
                      <a:solidFill>
                        <a:schemeClr val="bg1"/>
                      </a:solidFill>
                      <a:ln>
                        <a:noFill/>
                      </a:ln>
                      <a:extLst>
                        <a:ext uri="{91240B29-F687-4F45-9708-019B960494DF}">
                          <a14:hiddenLine xmlns:a14="http://schemas.microsoft.com/office/drawing/2010/main" w="38100">
                            <a:solidFill>
                              <a:srgbClr val="CC0000"/>
                            </a:solidFill>
                            <a:miter lim="800000"/>
                            <a:headEnd/>
                            <a:tailEnd/>
                          </a14:hiddenLine>
                        </a:ext>
                      </a:extLst>
                    </p:spPr>
                  </p:pic>
                </p:oleObj>
              </mc:Fallback>
            </mc:AlternateContent>
          </a:graphicData>
        </a:graphic>
      </p:graphicFrame>
      <p:sp>
        <p:nvSpPr>
          <p:cNvPr id="117" name="Rectangle 56">
            <a:extLst>
              <a:ext uri="{FF2B5EF4-FFF2-40B4-BE49-F238E27FC236}">
                <a16:creationId xmlns:a16="http://schemas.microsoft.com/office/drawing/2014/main" id="{2C9DBB01-5111-4B67-8F9E-2E659439AF2D}"/>
              </a:ext>
            </a:extLst>
          </p:cNvPr>
          <p:cNvSpPr>
            <a:spLocks noChangeArrowheads="1"/>
          </p:cNvSpPr>
          <p:nvPr/>
        </p:nvSpPr>
        <p:spPr bwMode="auto">
          <a:xfrm>
            <a:off x="6695439" y="3436890"/>
            <a:ext cx="4145273" cy="1075103"/>
          </a:xfrm>
          <a:prstGeom prst="rect">
            <a:avLst/>
          </a:prstGeom>
          <a:noFill/>
          <a:ln w="9525">
            <a:noFill/>
            <a:miter lim="800000"/>
            <a:headEnd/>
            <a:tailEnd/>
          </a:ln>
          <a:effectLst/>
        </p:spPr>
        <p:txBody>
          <a:bodyPr wrap="square">
            <a:spAutoFit/>
          </a:bodyPr>
          <a:lstStyle/>
          <a:p>
            <a:pPr>
              <a:lnSpc>
                <a:spcPct val="120000"/>
              </a:lnSpc>
              <a:defRPr/>
            </a:pPr>
            <a:r>
              <a:rPr lang="zh-CN" altLang="en-US" sz="2800" b="1" dirty="0">
                <a:latin typeface="+mn-ea"/>
                <a:sym typeface="Symbol" pitchFamily="18" charset="2"/>
              </a:rPr>
              <a:t>因</a:t>
            </a:r>
            <a:r>
              <a:rPr lang="zh-CN" altLang="en-US" sz="2800" b="1" dirty="0">
                <a:latin typeface="+mn-ea"/>
              </a:rPr>
              <a:t>虚短，</a:t>
            </a:r>
            <a:r>
              <a:rPr lang="zh-CN" altLang="en-US" sz="2800" b="1" dirty="0">
                <a:latin typeface="+mn-ea"/>
                <a:sym typeface="Symbol" pitchFamily="18" charset="2"/>
              </a:rPr>
              <a:t>所以</a:t>
            </a:r>
            <a:r>
              <a:rPr lang="zh-CN" altLang="en-US" sz="2800" b="1" dirty="0">
                <a:latin typeface="+mn-ea"/>
              </a:rPr>
              <a:t> </a:t>
            </a:r>
            <a:r>
              <a:rPr lang="en-US" altLang="zh-CN" sz="2800" b="1" i="1" dirty="0">
                <a:latin typeface="+mn-ea"/>
              </a:rPr>
              <a:t>u</a:t>
            </a:r>
            <a:r>
              <a:rPr lang="en-US" altLang="zh-CN" sz="2800" b="1" baseline="-25000" dirty="0">
                <a:latin typeface="+mn-ea"/>
              </a:rPr>
              <a:t>–</a:t>
            </a:r>
            <a:r>
              <a:rPr lang="en-US" altLang="zh-CN" sz="2800" b="1" dirty="0">
                <a:latin typeface="+mn-ea"/>
              </a:rPr>
              <a:t> = </a:t>
            </a:r>
            <a:r>
              <a:rPr lang="en-US" altLang="zh-CN" sz="2800" b="1" i="1" dirty="0" err="1">
                <a:latin typeface="+mn-ea"/>
              </a:rPr>
              <a:t>u</a:t>
            </a:r>
            <a:r>
              <a:rPr lang="en-US" altLang="zh-CN" sz="2800" b="1" baseline="-25000" dirty="0" err="1">
                <a:latin typeface="+mn-ea"/>
              </a:rPr>
              <a:t>i</a:t>
            </a:r>
            <a:r>
              <a:rPr lang="en-US" altLang="zh-CN" sz="2800" b="1" dirty="0">
                <a:latin typeface="+mn-ea"/>
              </a:rPr>
              <a:t> </a:t>
            </a:r>
            <a:r>
              <a:rPr lang="zh-CN" altLang="en-US" sz="2800" b="1" dirty="0">
                <a:latin typeface="+mn-ea"/>
              </a:rPr>
              <a:t>，</a:t>
            </a:r>
          </a:p>
          <a:p>
            <a:pPr>
              <a:lnSpc>
                <a:spcPct val="120000"/>
              </a:lnSpc>
              <a:defRPr/>
            </a:pPr>
            <a:r>
              <a:rPr lang="zh-CN" altLang="en-US" sz="2800" b="1" dirty="0">
                <a:solidFill>
                  <a:srgbClr val="FF0000"/>
                </a:solidFill>
                <a:latin typeface="+mn-ea"/>
              </a:rPr>
              <a:t>反相输入端不“虚地” </a:t>
            </a:r>
          </a:p>
        </p:txBody>
      </p:sp>
      <p:sp>
        <p:nvSpPr>
          <p:cNvPr id="118" name="Text Box 57">
            <a:extLst>
              <a:ext uri="{FF2B5EF4-FFF2-40B4-BE49-F238E27FC236}">
                <a16:creationId xmlns:a16="http://schemas.microsoft.com/office/drawing/2014/main" id="{1D564C6A-04A7-46B4-AEE3-183533363D1C}"/>
              </a:ext>
            </a:extLst>
          </p:cNvPr>
          <p:cNvSpPr txBox="1">
            <a:spLocks noChangeArrowheads="1"/>
          </p:cNvSpPr>
          <p:nvPr/>
        </p:nvSpPr>
        <p:spPr bwMode="auto">
          <a:xfrm>
            <a:off x="782320" y="4951365"/>
            <a:ext cx="55321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10000"/>
              </a:spcBef>
            </a:pPr>
            <a:r>
              <a:rPr lang="en-US" altLang="zh-CN" sz="2800" dirty="0">
                <a:solidFill>
                  <a:schemeClr val="tx2"/>
                </a:solidFill>
                <a:latin typeface="+mn-ea"/>
                <a:ea typeface="+mn-ea"/>
              </a:rPr>
              <a:t>   </a:t>
            </a:r>
            <a:r>
              <a:rPr lang="zh-CN" altLang="en-US" sz="2800" dirty="0">
                <a:solidFill>
                  <a:schemeClr val="tx2"/>
                </a:solidFill>
                <a:latin typeface="+mn-ea"/>
                <a:ea typeface="+mn-ea"/>
              </a:rPr>
              <a:t>因要求静态时</a:t>
            </a:r>
            <a:r>
              <a:rPr lang="en-US" altLang="zh-CN" sz="2800" dirty="0">
                <a:solidFill>
                  <a:schemeClr val="tx2"/>
                </a:solidFill>
                <a:latin typeface="+mn-ea"/>
                <a:ea typeface="+mn-ea"/>
              </a:rPr>
              <a:t>u</a:t>
            </a:r>
            <a:r>
              <a:rPr lang="en-US" altLang="zh-CN" sz="2800" baseline="-25000" dirty="0">
                <a:solidFill>
                  <a:schemeClr val="tx2"/>
                </a:solidFill>
                <a:latin typeface="+mn-ea"/>
                <a:ea typeface="+mn-ea"/>
              </a:rPr>
              <a:t>+</a:t>
            </a:r>
            <a:r>
              <a:rPr lang="zh-CN" altLang="en-US" sz="2800" dirty="0">
                <a:solidFill>
                  <a:schemeClr val="tx2"/>
                </a:solidFill>
                <a:latin typeface="+mn-ea"/>
                <a:ea typeface="+mn-ea"/>
              </a:rPr>
              <a:t>、</a:t>
            </a:r>
            <a:r>
              <a:rPr lang="en-US" altLang="zh-CN" sz="2800" dirty="0">
                <a:solidFill>
                  <a:schemeClr val="tx2"/>
                </a:solidFill>
                <a:latin typeface="+mn-ea"/>
                <a:ea typeface="+mn-ea"/>
              </a:rPr>
              <a:t>u</a:t>
            </a:r>
            <a:r>
              <a:rPr lang="en-US" altLang="zh-CN" sz="2800" baseline="-25000" dirty="0">
                <a:solidFill>
                  <a:schemeClr val="tx2"/>
                </a:solidFill>
                <a:latin typeface="+mn-ea"/>
                <a:ea typeface="+mn-ea"/>
                <a:cs typeface="Times New Roman" panose="02020603050405020304" pitchFamily="18" charset="0"/>
                <a:sym typeface="Symbol" panose="05050102010706020507" pitchFamily="18" charset="2"/>
              </a:rPr>
              <a:t></a:t>
            </a:r>
            <a:r>
              <a:rPr lang="zh-CN" altLang="en-US" sz="2800" dirty="0">
                <a:solidFill>
                  <a:schemeClr val="tx2"/>
                </a:solidFill>
                <a:latin typeface="+mn-ea"/>
                <a:ea typeface="+mn-ea"/>
              </a:rPr>
              <a:t>对地电阻相同，所以</a:t>
            </a:r>
            <a:r>
              <a:rPr lang="zh-CN" altLang="en-US" sz="2800" dirty="0">
                <a:solidFill>
                  <a:srgbClr val="FF0000"/>
                </a:solidFill>
                <a:latin typeface="+mn-ea"/>
                <a:ea typeface="+mn-ea"/>
              </a:rPr>
              <a:t>平衡电阻</a:t>
            </a:r>
            <a:r>
              <a:rPr lang="en-US" altLang="zh-CN" sz="2800" dirty="0">
                <a:solidFill>
                  <a:srgbClr val="FF0000"/>
                </a:solidFill>
                <a:latin typeface="+mn-ea"/>
                <a:ea typeface="+mn-ea"/>
              </a:rPr>
              <a:t>R</a:t>
            </a:r>
            <a:r>
              <a:rPr lang="en-US" altLang="zh-CN" sz="2800" baseline="-25000" dirty="0">
                <a:solidFill>
                  <a:srgbClr val="FF0000"/>
                </a:solidFill>
                <a:latin typeface="+mn-ea"/>
                <a:ea typeface="+mn-ea"/>
              </a:rPr>
              <a:t>2</a:t>
            </a:r>
            <a:r>
              <a:rPr lang="en-US" altLang="zh-CN" sz="2800" dirty="0">
                <a:solidFill>
                  <a:srgbClr val="FF0000"/>
                </a:solidFill>
                <a:latin typeface="+mn-ea"/>
                <a:ea typeface="+mn-ea"/>
              </a:rPr>
              <a:t>=R</a:t>
            </a:r>
            <a:r>
              <a:rPr lang="en-US" altLang="zh-CN" sz="2800" baseline="-25000" dirty="0">
                <a:solidFill>
                  <a:srgbClr val="FF0000"/>
                </a:solidFill>
                <a:latin typeface="+mn-ea"/>
                <a:ea typeface="+mn-ea"/>
              </a:rPr>
              <a:t>1</a:t>
            </a:r>
            <a:r>
              <a:rPr lang="en-US" altLang="zh-CN" sz="2800" dirty="0">
                <a:solidFill>
                  <a:srgbClr val="FF0000"/>
                </a:solidFill>
                <a:latin typeface="+mn-ea"/>
                <a:ea typeface="+mn-ea"/>
              </a:rPr>
              <a:t>//R</a:t>
            </a:r>
            <a:r>
              <a:rPr lang="en-US" altLang="zh-CN" sz="2800" baseline="-16000" dirty="0">
                <a:solidFill>
                  <a:srgbClr val="FF0000"/>
                </a:solidFill>
                <a:latin typeface="+mn-ea"/>
                <a:ea typeface="+mn-ea"/>
              </a:rPr>
              <a:t>F</a:t>
            </a:r>
          </a:p>
        </p:txBody>
      </p:sp>
      <p:grpSp>
        <p:nvGrpSpPr>
          <p:cNvPr id="119" name="Group 64">
            <a:extLst>
              <a:ext uri="{FF2B5EF4-FFF2-40B4-BE49-F238E27FC236}">
                <a16:creationId xmlns:a16="http://schemas.microsoft.com/office/drawing/2014/main" id="{8C8ED014-1E41-47DF-8889-C1D5C22FEB59}"/>
              </a:ext>
            </a:extLst>
          </p:cNvPr>
          <p:cNvGrpSpPr>
            <a:grpSpLocks/>
          </p:cNvGrpSpPr>
          <p:nvPr/>
        </p:nvGrpSpPr>
        <p:grpSpPr bwMode="auto">
          <a:xfrm>
            <a:off x="1971040" y="1750965"/>
            <a:ext cx="4876800" cy="2881313"/>
            <a:chOff x="288" y="969"/>
            <a:chExt cx="3072" cy="1815"/>
          </a:xfrm>
        </p:grpSpPr>
        <p:sp>
          <p:nvSpPr>
            <p:cNvPr id="120" name="Text Box 14">
              <a:extLst>
                <a:ext uri="{FF2B5EF4-FFF2-40B4-BE49-F238E27FC236}">
                  <a16:creationId xmlns:a16="http://schemas.microsoft.com/office/drawing/2014/main" id="{50BB5A0B-361D-45E8-B0DD-2183C5282E9A}"/>
                </a:ext>
              </a:extLst>
            </p:cNvPr>
            <p:cNvSpPr txBox="1">
              <a:spLocks noChangeArrowheads="1"/>
            </p:cNvSpPr>
            <p:nvPr/>
          </p:nvSpPr>
          <p:spPr bwMode="auto">
            <a:xfrm>
              <a:off x="2672" y="1945"/>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grpSp>
          <p:nvGrpSpPr>
            <p:cNvPr id="121" name="Group 63">
              <a:extLst>
                <a:ext uri="{FF2B5EF4-FFF2-40B4-BE49-F238E27FC236}">
                  <a16:creationId xmlns:a16="http://schemas.microsoft.com/office/drawing/2014/main" id="{4ACE378C-2762-4D97-892F-39DC0EA7D280}"/>
                </a:ext>
              </a:extLst>
            </p:cNvPr>
            <p:cNvGrpSpPr>
              <a:grpSpLocks/>
            </p:cNvGrpSpPr>
            <p:nvPr/>
          </p:nvGrpSpPr>
          <p:grpSpPr bwMode="auto">
            <a:xfrm>
              <a:off x="288" y="969"/>
              <a:ext cx="2721" cy="1815"/>
              <a:chOff x="288" y="969"/>
              <a:chExt cx="2721" cy="1815"/>
            </a:xfrm>
          </p:grpSpPr>
          <p:sp>
            <p:nvSpPr>
              <p:cNvPr id="122" name="Rectangle 15">
                <a:extLst>
                  <a:ext uri="{FF2B5EF4-FFF2-40B4-BE49-F238E27FC236}">
                    <a16:creationId xmlns:a16="http://schemas.microsoft.com/office/drawing/2014/main" id="{8EA6C3C2-76EE-45E1-B428-3E5BBD7C8AB1}"/>
                  </a:ext>
                </a:extLst>
              </p:cNvPr>
              <p:cNvSpPr>
                <a:spLocks noChangeArrowheads="1"/>
              </p:cNvSpPr>
              <p:nvPr/>
            </p:nvSpPr>
            <p:spPr bwMode="auto">
              <a:xfrm>
                <a:off x="1758" y="969"/>
                <a:ext cx="6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123" name="Rectangle 16">
                <a:extLst>
                  <a:ext uri="{FF2B5EF4-FFF2-40B4-BE49-F238E27FC236}">
                    <a16:creationId xmlns:a16="http://schemas.microsoft.com/office/drawing/2014/main" id="{78E0143B-9315-43B0-9B5A-62C30F330806}"/>
                  </a:ext>
                </a:extLst>
              </p:cNvPr>
              <p:cNvSpPr>
                <a:spLocks noChangeArrowheads="1"/>
              </p:cNvSpPr>
              <p:nvPr/>
            </p:nvSpPr>
            <p:spPr bwMode="auto">
              <a:xfrm>
                <a:off x="1782" y="1290"/>
                <a:ext cx="314" cy="9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4" name="Line 17">
                <a:extLst>
                  <a:ext uri="{FF2B5EF4-FFF2-40B4-BE49-F238E27FC236}">
                    <a16:creationId xmlns:a16="http://schemas.microsoft.com/office/drawing/2014/main" id="{DEF20C9C-BC94-4C42-A6F7-C53A11E638E2}"/>
                  </a:ext>
                </a:extLst>
              </p:cNvPr>
              <p:cNvSpPr>
                <a:spLocks noChangeShapeType="1"/>
              </p:cNvSpPr>
              <p:nvPr/>
            </p:nvSpPr>
            <p:spPr bwMode="auto">
              <a:xfrm>
                <a:off x="2428" y="1338"/>
                <a:ext cx="0" cy="639"/>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Text Box 18">
                <a:extLst>
                  <a:ext uri="{FF2B5EF4-FFF2-40B4-BE49-F238E27FC236}">
                    <a16:creationId xmlns:a16="http://schemas.microsoft.com/office/drawing/2014/main" id="{F773D3E2-90C0-446B-9FDA-D1738BDFE000}"/>
                  </a:ext>
                </a:extLst>
              </p:cNvPr>
              <p:cNvSpPr txBox="1">
                <a:spLocks noChangeArrowheads="1"/>
              </p:cNvSpPr>
              <p:nvPr/>
            </p:nvSpPr>
            <p:spPr bwMode="auto">
              <a:xfrm>
                <a:off x="288" y="2217"/>
                <a:ext cx="3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126" name="Rectangle 19">
                <a:extLst>
                  <a:ext uri="{FF2B5EF4-FFF2-40B4-BE49-F238E27FC236}">
                    <a16:creationId xmlns:a16="http://schemas.microsoft.com/office/drawing/2014/main" id="{3ADC53E4-2AEE-4A9F-BFAF-04590CBF2FDA}"/>
                  </a:ext>
                </a:extLst>
              </p:cNvPr>
              <p:cNvSpPr>
                <a:spLocks noChangeArrowheads="1"/>
              </p:cNvSpPr>
              <p:nvPr/>
            </p:nvSpPr>
            <p:spPr bwMode="auto">
              <a:xfrm>
                <a:off x="1025" y="2120"/>
                <a:ext cx="313" cy="1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7" name="Text Box 20">
                <a:extLst>
                  <a:ext uri="{FF2B5EF4-FFF2-40B4-BE49-F238E27FC236}">
                    <a16:creationId xmlns:a16="http://schemas.microsoft.com/office/drawing/2014/main" id="{CD9D236F-8CEF-48DE-B4CA-B87BBEA29126}"/>
                  </a:ext>
                </a:extLst>
              </p:cNvPr>
              <p:cNvSpPr txBox="1">
                <a:spLocks noChangeArrowheads="1"/>
              </p:cNvSpPr>
              <p:nvPr/>
            </p:nvSpPr>
            <p:spPr bwMode="auto">
              <a:xfrm>
                <a:off x="988" y="2178"/>
                <a:ext cx="4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128" name="Rectangle 21">
                <a:extLst>
                  <a:ext uri="{FF2B5EF4-FFF2-40B4-BE49-F238E27FC236}">
                    <a16:creationId xmlns:a16="http://schemas.microsoft.com/office/drawing/2014/main" id="{E48EEE79-AA4F-48A3-A845-336E88F947D9}"/>
                  </a:ext>
                </a:extLst>
              </p:cNvPr>
              <p:cNvSpPr>
                <a:spLocks noChangeArrowheads="1"/>
              </p:cNvSpPr>
              <p:nvPr/>
            </p:nvSpPr>
            <p:spPr bwMode="auto">
              <a:xfrm>
                <a:off x="1025" y="1805"/>
                <a:ext cx="313"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9" name="Line 22">
                <a:extLst>
                  <a:ext uri="{FF2B5EF4-FFF2-40B4-BE49-F238E27FC236}">
                    <a16:creationId xmlns:a16="http://schemas.microsoft.com/office/drawing/2014/main" id="{7638D3AE-0211-450B-A3FE-82444944A9D1}"/>
                  </a:ext>
                </a:extLst>
              </p:cNvPr>
              <p:cNvSpPr>
                <a:spLocks noChangeShapeType="1"/>
              </p:cNvSpPr>
              <p:nvPr/>
            </p:nvSpPr>
            <p:spPr bwMode="auto">
              <a:xfrm>
                <a:off x="1455" y="1338"/>
                <a:ext cx="0" cy="540"/>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Rectangle 23">
                <a:extLst>
                  <a:ext uri="{FF2B5EF4-FFF2-40B4-BE49-F238E27FC236}">
                    <a16:creationId xmlns:a16="http://schemas.microsoft.com/office/drawing/2014/main" id="{0BA8555F-366F-4630-96AE-A66C0D62CFAA}"/>
                  </a:ext>
                </a:extLst>
              </p:cNvPr>
              <p:cNvSpPr>
                <a:spLocks noChangeArrowheads="1"/>
              </p:cNvSpPr>
              <p:nvPr/>
            </p:nvSpPr>
            <p:spPr bwMode="auto">
              <a:xfrm>
                <a:off x="1003" y="14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131" name="Line 24">
                <a:extLst>
                  <a:ext uri="{FF2B5EF4-FFF2-40B4-BE49-F238E27FC236}">
                    <a16:creationId xmlns:a16="http://schemas.microsoft.com/office/drawing/2014/main" id="{ECFBE9DD-08CB-4536-B8C5-44584813E136}"/>
                  </a:ext>
                </a:extLst>
              </p:cNvPr>
              <p:cNvSpPr>
                <a:spLocks noChangeShapeType="1"/>
              </p:cNvSpPr>
              <p:nvPr/>
            </p:nvSpPr>
            <p:spPr bwMode="auto">
              <a:xfrm>
                <a:off x="2109" y="1338"/>
                <a:ext cx="3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25">
                <a:extLst>
                  <a:ext uri="{FF2B5EF4-FFF2-40B4-BE49-F238E27FC236}">
                    <a16:creationId xmlns:a16="http://schemas.microsoft.com/office/drawing/2014/main" id="{BB832779-F19C-4E0F-A4EC-2A06A800AF68}"/>
                  </a:ext>
                </a:extLst>
              </p:cNvPr>
              <p:cNvSpPr>
                <a:spLocks noChangeShapeType="1"/>
              </p:cNvSpPr>
              <p:nvPr/>
            </p:nvSpPr>
            <p:spPr bwMode="auto">
              <a:xfrm flipH="1">
                <a:off x="755" y="1851"/>
                <a:ext cx="2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26">
                <a:extLst>
                  <a:ext uri="{FF2B5EF4-FFF2-40B4-BE49-F238E27FC236}">
                    <a16:creationId xmlns:a16="http://schemas.microsoft.com/office/drawing/2014/main" id="{ACE9CB0B-B677-43DD-8037-FE46FD21E12A}"/>
                  </a:ext>
                </a:extLst>
              </p:cNvPr>
              <p:cNvSpPr>
                <a:spLocks noChangeShapeType="1"/>
              </p:cNvSpPr>
              <p:nvPr/>
            </p:nvSpPr>
            <p:spPr bwMode="auto">
              <a:xfrm flipH="1">
                <a:off x="666" y="2167"/>
                <a:ext cx="3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4" name="Group 27">
                <a:extLst>
                  <a:ext uri="{FF2B5EF4-FFF2-40B4-BE49-F238E27FC236}">
                    <a16:creationId xmlns:a16="http://schemas.microsoft.com/office/drawing/2014/main" id="{C378A449-16B0-4060-A99B-299D133DCD06}"/>
                  </a:ext>
                </a:extLst>
              </p:cNvPr>
              <p:cNvGrpSpPr>
                <a:grpSpLocks/>
              </p:cNvGrpSpPr>
              <p:nvPr/>
            </p:nvGrpSpPr>
            <p:grpSpPr bwMode="auto">
              <a:xfrm>
                <a:off x="677" y="1855"/>
                <a:ext cx="180" cy="192"/>
                <a:chOff x="729" y="2665"/>
                <a:chExt cx="185" cy="192"/>
              </a:xfrm>
            </p:grpSpPr>
            <p:sp>
              <p:nvSpPr>
                <p:cNvPr id="163" name="Line 28">
                  <a:extLst>
                    <a:ext uri="{FF2B5EF4-FFF2-40B4-BE49-F238E27FC236}">
                      <a16:creationId xmlns:a16="http://schemas.microsoft.com/office/drawing/2014/main" id="{3C4A337D-050A-41A4-8B0D-B6D08712DC92}"/>
                    </a:ext>
                  </a:extLst>
                </p:cNvPr>
                <p:cNvSpPr>
                  <a:spLocks noChangeShapeType="1"/>
                </p:cNvSpPr>
                <p:nvPr/>
              </p:nvSpPr>
              <p:spPr bwMode="auto">
                <a:xfrm>
                  <a:off x="729" y="2857"/>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Line 29">
                  <a:extLst>
                    <a:ext uri="{FF2B5EF4-FFF2-40B4-BE49-F238E27FC236}">
                      <a16:creationId xmlns:a16="http://schemas.microsoft.com/office/drawing/2014/main" id="{9437B465-3884-4D4F-92D9-942895423357}"/>
                    </a:ext>
                  </a:extLst>
                </p:cNvPr>
                <p:cNvSpPr>
                  <a:spLocks noChangeShapeType="1"/>
                </p:cNvSpPr>
                <p:nvPr/>
              </p:nvSpPr>
              <p:spPr bwMode="auto">
                <a:xfrm>
                  <a:off x="825" y="2665"/>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5" name="Line 30">
                <a:extLst>
                  <a:ext uri="{FF2B5EF4-FFF2-40B4-BE49-F238E27FC236}">
                    <a16:creationId xmlns:a16="http://schemas.microsoft.com/office/drawing/2014/main" id="{A973A470-BB5C-4DAF-8078-086CBBC2DA2B}"/>
                  </a:ext>
                </a:extLst>
              </p:cNvPr>
              <p:cNvSpPr>
                <a:spLocks noChangeShapeType="1"/>
              </p:cNvSpPr>
              <p:nvPr/>
            </p:nvSpPr>
            <p:spPr bwMode="auto">
              <a:xfrm>
                <a:off x="1455" y="1338"/>
                <a:ext cx="3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6" name="Group 31">
                <a:extLst>
                  <a:ext uri="{FF2B5EF4-FFF2-40B4-BE49-F238E27FC236}">
                    <a16:creationId xmlns:a16="http://schemas.microsoft.com/office/drawing/2014/main" id="{2F588FC5-7D2E-4DEE-8BCE-B1152CB0055D}"/>
                  </a:ext>
                </a:extLst>
              </p:cNvPr>
              <p:cNvGrpSpPr>
                <a:grpSpLocks/>
              </p:cNvGrpSpPr>
              <p:nvPr/>
            </p:nvGrpSpPr>
            <p:grpSpPr bwMode="auto">
              <a:xfrm>
                <a:off x="2541" y="2457"/>
                <a:ext cx="198" cy="96"/>
                <a:chOff x="2448" y="3804"/>
                <a:chExt cx="185" cy="96"/>
              </a:xfrm>
            </p:grpSpPr>
            <p:sp>
              <p:nvSpPr>
                <p:cNvPr id="161" name="Line 32">
                  <a:extLst>
                    <a:ext uri="{FF2B5EF4-FFF2-40B4-BE49-F238E27FC236}">
                      <a16:creationId xmlns:a16="http://schemas.microsoft.com/office/drawing/2014/main" id="{FEE0AFED-71D2-4A1F-A492-C45ECC762B2A}"/>
                    </a:ext>
                  </a:extLst>
                </p:cNvPr>
                <p:cNvSpPr>
                  <a:spLocks noChangeShapeType="1"/>
                </p:cNvSpPr>
                <p:nvPr/>
              </p:nvSpPr>
              <p:spPr bwMode="auto">
                <a:xfrm>
                  <a:off x="2448" y="3900"/>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 name="Line 33">
                  <a:extLst>
                    <a:ext uri="{FF2B5EF4-FFF2-40B4-BE49-F238E27FC236}">
                      <a16:creationId xmlns:a16="http://schemas.microsoft.com/office/drawing/2014/main" id="{2AAB92A2-F038-4429-BAF1-3309C8630174}"/>
                    </a:ext>
                  </a:extLst>
                </p:cNvPr>
                <p:cNvSpPr>
                  <a:spLocks noChangeShapeType="1"/>
                </p:cNvSpPr>
                <p:nvPr/>
              </p:nvSpPr>
              <p:spPr bwMode="auto">
                <a:xfrm>
                  <a:off x="2544" y="380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34">
                <a:extLst>
                  <a:ext uri="{FF2B5EF4-FFF2-40B4-BE49-F238E27FC236}">
                    <a16:creationId xmlns:a16="http://schemas.microsoft.com/office/drawing/2014/main" id="{94B4FE35-3B0A-43B3-AA0F-F1129A316397}"/>
                  </a:ext>
                </a:extLst>
              </p:cNvPr>
              <p:cNvGrpSpPr>
                <a:grpSpLocks/>
              </p:cNvGrpSpPr>
              <p:nvPr/>
            </p:nvGrpSpPr>
            <p:grpSpPr bwMode="auto">
              <a:xfrm>
                <a:off x="530" y="2688"/>
                <a:ext cx="175" cy="96"/>
                <a:chOff x="440" y="3802"/>
                <a:chExt cx="185" cy="96"/>
              </a:xfrm>
            </p:grpSpPr>
            <p:sp>
              <p:nvSpPr>
                <p:cNvPr id="159" name="Line 35">
                  <a:extLst>
                    <a:ext uri="{FF2B5EF4-FFF2-40B4-BE49-F238E27FC236}">
                      <a16:creationId xmlns:a16="http://schemas.microsoft.com/office/drawing/2014/main" id="{40A3E534-0FCF-473C-8400-B047437CA650}"/>
                    </a:ext>
                  </a:extLst>
                </p:cNvPr>
                <p:cNvSpPr>
                  <a:spLocks noChangeShapeType="1"/>
                </p:cNvSpPr>
                <p:nvPr/>
              </p:nvSpPr>
              <p:spPr bwMode="auto">
                <a:xfrm>
                  <a:off x="440" y="389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36">
                  <a:extLst>
                    <a:ext uri="{FF2B5EF4-FFF2-40B4-BE49-F238E27FC236}">
                      <a16:creationId xmlns:a16="http://schemas.microsoft.com/office/drawing/2014/main" id="{29CD3C26-8A00-4F9F-9D34-E7397F706E33}"/>
                    </a:ext>
                  </a:extLst>
                </p:cNvPr>
                <p:cNvSpPr>
                  <a:spLocks noChangeShapeType="1"/>
                </p:cNvSpPr>
                <p:nvPr/>
              </p:nvSpPr>
              <p:spPr bwMode="auto">
                <a:xfrm>
                  <a:off x="536" y="380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8" name="Rectangle 37">
                <a:extLst>
                  <a:ext uri="{FF2B5EF4-FFF2-40B4-BE49-F238E27FC236}">
                    <a16:creationId xmlns:a16="http://schemas.microsoft.com/office/drawing/2014/main" id="{CD5679C6-06B9-405B-9ECA-A4E1919D4E07}"/>
                  </a:ext>
                </a:extLst>
              </p:cNvPr>
              <p:cNvSpPr>
                <a:spLocks noChangeArrowheads="1"/>
              </p:cNvSpPr>
              <p:nvPr/>
            </p:nvSpPr>
            <p:spPr bwMode="auto">
              <a:xfrm>
                <a:off x="332" y="2000"/>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39" name="Rectangle 38">
                <a:extLst>
                  <a:ext uri="{FF2B5EF4-FFF2-40B4-BE49-F238E27FC236}">
                    <a16:creationId xmlns:a16="http://schemas.microsoft.com/office/drawing/2014/main" id="{097A8840-AC8B-45DC-B0C0-8299EDF46D25}"/>
                  </a:ext>
                </a:extLst>
              </p:cNvPr>
              <p:cNvSpPr>
                <a:spLocks noChangeArrowheads="1"/>
              </p:cNvSpPr>
              <p:nvPr/>
            </p:nvSpPr>
            <p:spPr bwMode="auto">
              <a:xfrm>
                <a:off x="2706" y="1769"/>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0" name="Rectangle 39">
                <a:extLst>
                  <a:ext uri="{FF2B5EF4-FFF2-40B4-BE49-F238E27FC236}">
                    <a16:creationId xmlns:a16="http://schemas.microsoft.com/office/drawing/2014/main" id="{8E3220A9-4664-4CB7-9642-BC4DB14ABA7D}"/>
                  </a:ext>
                </a:extLst>
              </p:cNvPr>
              <p:cNvSpPr>
                <a:spLocks noChangeArrowheads="1"/>
              </p:cNvSpPr>
              <p:nvPr/>
            </p:nvSpPr>
            <p:spPr bwMode="auto">
              <a:xfrm>
                <a:off x="332" y="2456"/>
                <a:ext cx="2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1" name="Rectangle 40">
                <a:extLst>
                  <a:ext uri="{FF2B5EF4-FFF2-40B4-BE49-F238E27FC236}">
                    <a16:creationId xmlns:a16="http://schemas.microsoft.com/office/drawing/2014/main" id="{82DCFC15-0170-4644-804C-A690C3DA5911}"/>
                  </a:ext>
                </a:extLst>
              </p:cNvPr>
              <p:cNvSpPr>
                <a:spLocks noChangeArrowheads="1"/>
              </p:cNvSpPr>
              <p:nvPr/>
            </p:nvSpPr>
            <p:spPr bwMode="auto">
              <a:xfrm>
                <a:off x="2622" y="2217"/>
                <a:ext cx="3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2" name="Rectangle 42" descr="40%">
                <a:extLst>
                  <a:ext uri="{FF2B5EF4-FFF2-40B4-BE49-F238E27FC236}">
                    <a16:creationId xmlns:a16="http://schemas.microsoft.com/office/drawing/2014/main" id="{871BA167-2A0E-4C90-A3DA-A22125B4015C}"/>
                  </a:ext>
                </a:extLst>
              </p:cNvPr>
              <p:cNvSpPr>
                <a:spLocks noChangeArrowheads="1"/>
              </p:cNvSpPr>
              <p:nvPr/>
            </p:nvSpPr>
            <p:spPr bwMode="auto">
              <a:xfrm>
                <a:off x="1689" y="1571"/>
                <a:ext cx="567" cy="75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3" name="Text Box 43">
                <a:extLst>
                  <a:ext uri="{FF2B5EF4-FFF2-40B4-BE49-F238E27FC236}">
                    <a16:creationId xmlns:a16="http://schemas.microsoft.com/office/drawing/2014/main" id="{D4F39C85-A3F2-4A00-B2E0-10EF3EBBACDF}"/>
                  </a:ext>
                </a:extLst>
              </p:cNvPr>
              <p:cNvSpPr txBox="1">
                <a:spLocks noChangeArrowheads="1"/>
              </p:cNvSpPr>
              <p:nvPr/>
            </p:nvSpPr>
            <p:spPr bwMode="auto">
              <a:xfrm>
                <a:off x="1681" y="1964"/>
                <a:ext cx="2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44" name="Text Box 44">
                <a:extLst>
                  <a:ext uri="{FF2B5EF4-FFF2-40B4-BE49-F238E27FC236}">
                    <a16:creationId xmlns:a16="http://schemas.microsoft.com/office/drawing/2014/main" id="{42F326C0-CC2A-450B-BB02-910F222F1B6D}"/>
                  </a:ext>
                </a:extLst>
              </p:cNvPr>
              <p:cNvSpPr txBox="1">
                <a:spLocks noChangeArrowheads="1"/>
              </p:cNvSpPr>
              <p:nvPr/>
            </p:nvSpPr>
            <p:spPr bwMode="auto">
              <a:xfrm>
                <a:off x="2052" y="1793"/>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45" name="Text Box 45">
                <a:extLst>
                  <a:ext uri="{FF2B5EF4-FFF2-40B4-BE49-F238E27FC236}">
                    <a16:creationId xmlns:a16="http://schemas.microsoft.com/office/drawing/2014/main" id="{00932518-2302-4E99-978E-58A4EE9D48BD}"/>
                  </a:ext>
                </a:extLst>
              </p:cNvPr>
              <p:cNvSpPr txBox="1">
                <a:spLocks noChangeArrowheads="1"/>
              </p:cNvSpPr>
              <p:nvPr/>
            </p:nvSpPr>
            <p:spPr bwMode="auto">
              <a:xfrm>
                <a:off x="1945" y="1512"/>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46" name="Line 46">
                <a:extLst>
                  <a:ext uri="{FF2B5EF4-FFF2-40B4-BE49-F238E27FC236}">
                    <a16:creationId xmlns:a16="http://schemas.microsoft.com/office/drawing/2014/main" id="{DE761872-4C30-4D74-A4AD-D4EA79A42E52}"/>
                  </a:ext>
                </a:extLst>
              </p:cNvPr>
              <p:cNvSpPr>
                <a:spLocks noChangeShapeType="1"/>
              </p:cNvSpPr>
              <p:nvPr/>
            </p:nvSpPr>
            <p:spPr bwMode="auto">
              <a:xfrm>
                <a:off x="1338" y="2167"/>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Line 47">
                <a:extLst>
                  <a:ext uri="{FF2B5EF4-FFF2-40B4-BE49-F238E27FC236}">
                    <a16:creationId xmlns:a16="http://schemas.microsoft.com/office/drawing/2014/main" id="{1C81A13A-E713-4268-8B3B-71907413A72D}"/>
                  </a:ext>
                </a:extLst>
              </p:cNvPr>
              <p:cNvSpPr>
                <a:spLocks noChangeShapeType="1"/>
              </p:cNvSpPr>
              <p:nvPr/>
            </p:nvSpPr>
            <p:spPr bwMode="auto">
              <a:xfrm>
                <a:off x="2256" y="1968"/>
                <a:ext cx="3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48">
                <a:extLst>
                  <a:ext uri="{FF2B5EF4-FFF2-40B4-BE49-F238E27FC236}">
                    <a16:creationId xmlns:a16="http://schemas.microsoft.com/office/drawing/2014/main" id="{CE17722B-3B83-4E20-870C-44372C318E86}"/>
                  </a:ext>
                </a:extLst>
              </p:cNvPr>
              <p:cNvSpPr>
                <a:spLocks noChangeShapeType="1"/>
              </p:cNvSpPr>
              <p:nvPr/>
            </p:nvSpPr>
            <p:spPr bwMode="auto">
              <a:xfrm>
                <a:off x="1451" y="1361"/>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49">
                <a:extLst>
                  <a:ext uri="{FF2B5EF4-FFF2-40B4-BE49-F238E27FC236}">
                    <a16:creationId xmlns:a16="http://schemas.microsoft.com/office/drawing/2014/main" id="{5D888CFA-FBD5-4DF1-8766-58DCA9BBFAE6}"/>
                  </a:ext>
                </a:extLst>
              </p:cNvPr>
              <p:cNvSpPr>
                <a:spLocks noChangeShapeType="1"/>
              </p:cNvSpPr>
              <p:nvPr/>
            </p:nvSpPr>
            <p:spPr bwMode="auto">
              <a:xfrm>
                <a:off x="1338" y="1867"/>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Text Box 50">
                <a:extLst>
                  <a:ext uri="{FF2B5EF4-FFF2-40B4-BE49-F238E27FC236}">
                    <a16:creationId xmlns:a16="http://schemas.microsoft.com/office/drawing/2014/main" id="{B262233D-A4C7-42DE-AAA5-56A0CC1F18AC}"/>
                  </a:ext>
                </a:extLst>
              </p:cNvPr>
              <p:cNvSpPr txBox="1">
                <a:spLocks noChangeArrowheads="1"/>
              </p:cNvSpPr>
              <p:nvPr/>
            </p:nvSpPr>
            <p:spPr bwMode="auto">
              <a:xfrm>
                <a:off x="1688" y="1633"/>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1" name="Text Box 51">
                <a:extLst>
                  <a:ext uri="{FF2B5EF4-FFF2-40B4-BE49-F238E27FC236}">
                    <a16:creationId xmlns:a16="http://schemas.microsoft.com/office/drawing/2014/main" id="{AD09619A-0DEB-480A-84CE-EC615CFAFA70}"/>
                  </a:ext>
                </a:extLst>
              </p:cNvPr>
              <p:cNvSpPr txBox="1">
                <a:spLocks noChangeArrowheads="1"/>
              </p:cNvSpPr>
              <p:nvPr/>
            </p:nvSpPr>
            <p:spPr bwMode="auto">
              <a:xfrm rot="5400000">
                <a:off x="1803" y="1548"/>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52" name="Oval 52">
                <a:extLst>
                  <a:ext uri="{FF2B5EF4-FFF2-40B4-BE49-F238E27FC236}">
                    <a16:creationId xmlns:a16="http://schemas.microsoft.com/office/drawing/2014/main" id="{517A1BC8-77FC-4FB3-B6AB-A99BBB363F2E}"/>
                  </a:ext>
                </a:extLst>
              </p:cNvPr>
              <p:cNvSpPr>
                <a:spLocks noChangeArrowheads="1"/>
              </p:cNvSpPr>
              <p:nvPr/>
            </p:nvSpPr>
            <p:spPr bwMode="auto">
              <a:xfrm>
                <a:off x="580" y="2130"/>
                <a:ext cx="76" cy="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3" name="Oval 53">
                <a:extLst>
                  <a:ext uri="{FF2B5EF4-FFF2-40B4-BE49-F238E27FC236}">
                    <a16:creationId xmlns:a16="http://schemas.microsoft.com/office/drawing/2014/main" id="{E562B45A-686F-4746-8639-4616B74A95A1}"/>
                  </a:ext>
                </a:extLst>
              </p:cNvPr>
              <p:cNvSpPr>
                <a:spLocks noChangeArrowheads="1"/>
              </p:cNvSpPr>
              <p:nvPr/>
            </p:nvSpPr>
            <p:spPr bwMode="auto">
              <a:xfrm>
                <a:off x="2622" y="1926"/>
                <a:ext cx="77"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4" name="Oval 54">
                <a:extLst>
                  <a:ext uri="{FF2B5EF4-FFF2-40B4-BE49-F238E27FC236}">
                    <a16:creationId xmlns:a16="http://schemas.microsoft.com/office/drawing/2014/main" id="{D12B8BC5-93F3-4CAB-91CD-0E25F2D6FD2D}"/>
                  </a:ext>
                </a:extLst>
              </p:cNvPr>
              <p:cNvSpPr>
                <a:spLocks noChangeArrowheads="1"/>
              </p:cNvSpPr>
              <p:nvPr/>
            </p:nvSpPr>
            <p:spPr bwMode="auto">
              <a:xfrm>
                <a:off x="580" y="2627"/>
                <a:ext cx="76" cy="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5" name="Oval 55">
                <a:extLst>
                  <a:ext uri="{FF2B5EF4-FFF2-40B4-BE49-F238E27FC236}">
                    <a16:creationId xmlns:a16="http://schemas.microsoft.com/office/drawing/2014/main" id="{32CBBEF3-EE36-4E65-AB4C-E94DDC920F2B}"/>
                  </a:ext>
                </a:extLst>
              </p:cNvPr>
              <p:cNvSpPr>
                <a:spLocks noChangeArrowheads="1"/>
              </p:cNvSpPr>
              <p:nvPr/>
            </p:nvSpPr>
            <p:spPr bwMode="auto">
              <a:xfrm>
                <a:off x="2604" y="2393"/>
                <a:ext cx="76"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156" name="Group 58">
                <a:extLst>
                  <a:ext uri="{FF2B5EF4-FFF2-40B4-BE49-F238E27FC236}">
                    <a16:creationId xmlns:a16="http://schemas.microsoft.com/office/drawing/2014/main" id="{F4362EDC-EE87-4468-AC4B-B25B5BA8BB48}"/>
                  </a:ext>
                </a:extLst>
              </p:cNvPr>
              <p:cNvGrpSpPr>
                <a:grpSpLocks/>
              </p:cNvGrpSpPr>
              <p:nvPr/>
            </p:nvGrpSpPr>
            <p:grpSpPr bwMode="auto">
              <a:xfrm>
                <a:off x="1411" y="1536"/>
                <a:ext cx="525" cy="864"/>
                <a:chOff x="1395" y="1392"/>
                <a:chExt cx="525" cy="864"/>
              </a:xfrm>
            </p:grpSpPr>
            <p:sp>
              <p:nvSpPr>
                <p:cNvPr id="157" name="Text Box 59">
                  <a:extLst>
                    <a:ext uri="{FF2B5EF4-FFF2-40B4-BE49-F238E27FC236}">
                      <a16:creationId xmlns:a16="http://schemas.microsoft.com/office/drawing/2014/main" id="{6395E6F4-18D5-4D49-9476-394BDFAC1D92}"/>
                    </a:ext>
                  </a:extLst>
                </p:cNvPr>
                <p:cNvSpPr txBox="1">
                  <a:spLocks noChangeArrowheads="1"/>
                </p:cNvSpPr>
                <p:nvPr/>
              </p:nvSpPr>
              <p:spPr bwMode="auto">
                <a:xfrm>
                  <a:off x="1395" y="1929"/>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dirty="0">
                      <a:solidFill>
                        <a:srgbClr val="000099"/>
                      </a:solidFill>
                    </a:rPr>
                    <a:t>u</a:t>
                  </a:r>
                  <a:r>
                    <a:rPr lang="en-US" altLang="zh-CN" sz="2800" baseline="-25000" dirty="0">
                      <a:solidFill>
                        <a:srgbClr val="000099"/>
                      </a:solidFill>
                    </a:rPr>
                    <a:t>+</a:t>
                  </a:r>
                </a:p>
              </p:txBody>
            </p:sp>
            <p:sp>
              <p:nvSpPr>
                <p:cNvPr id="158" name="Rectangle 60">
                  <a:extLst>
                    <a:ext uri="{FF2B5EF4-FFF2-40B4-BE49-F238E27FC236}">
                      <a16:creationId xmlns:a16="http://schemas.microsoft.com/office/drawing/2014/main" id="{3FAD9154-D136-4299-8036-743920C11788}"/>
                    </a:ext>
                  </a:extLst>
                </p:cNvPr>
                <p:cNvSpPr>
                  <a:spLocks noChangeArrowheads="1"/>
                </p:cNvSpPr>
                <p:nvPr/>
              </p:nvSpPr>
              <p:spPr bwMode="auto">
                <a:xfrm>
                  <a:off x="1399" y="1392"/>
                  <a:ext cx="4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i="1">
                      <a:solidFill>
                        <a:srgbClr val="000099"/>
                      </a:solidFill>
                    </a:rPr>
                    <a:t>u</a:t>
                  </a:r>
                  <a:r>
                    <a:rPr lang="en-US" altLang="zh-CN" sz="2800" baseline="-25000">
                      <a:solidFill>
                        <a:srgbClr val="000099"/>
                      </a:solidFill>
                    </a:rPr>
                    <a:t>–</a:t>
                  </a:r>
                  <a:endParaRPr lang="en-US" altLang="zh-CN" sz="2800" b="0">
                    <a:solidFill>
                      <a:srgbClr val="000099"/>
                    </a:solidFill>
                  </a:endParaRPr>
                </a:p>
              </p:txBody>
            </p:sp>
          </p:grpSp>
        </p:grpSp>
      </p:grpSp>
    </p:spTree>
    <p:custDataLst>
      <p:tags r:id="rId2"/>
    </p:custDataLst>
    <p:extLst>
      <p:ext uri="{BB962C8B-B14F-4D97-AF65-F5344CB8AC3E}">
        <p14:creationId xmlns:p14="http://schemas.microsoft.com/office/powerpoint/2010/main" val="2577626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vertic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blinds(horizontal)">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wipe(left)">
                                      <p:cBhvr>
                                        <p:cTn id="22" dur="500"/>
                                        <p:tgtEl>
                                          <p:spTgt spid="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left)">
                                      <p:cBhvr>
                                        <p:cTn id="27" dur="5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
                                            <p:txEl>
                                              <p:pRg st="0" end="0"/>
                                            </p:txEl>
                                          </p:spTgt>
                                        </p:tgtEl>
                                        <p:attrNameLst>
                                          <p:attrName>style.visibility</p:attrName>
                                        </p:attrNameLst>
                                      </p:cBhvr>
                                      <p:to>
                                        <p:strVal val="visible"/>
                                      </p:to>
                                    </p:set>
                                    <p:animEffect transition="in" filter="wipe(left)">
                                      <p:cBhvr>
                                        <p:cTn id="32" dur="500"/>
                                        <p:tgtEl>
                                          <p:spTgt spid="1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7">
                                            <p:txEl>
                                              <p:pRg st="1" end="1"/>
                                            </p:txEl>
                                          </p:spTgt>
                                        </p:tgtEl>
                                        <p:attrNameLst>
                                          <p:attrName>style.visibility</p:attrName>
                                        </p:attrNameLst>
                                      </p:cBhvr>
                                      <p:to>
                                        <p:strVal val="visible"/>
                                      </p:to>
                                    </p:set>
                                    <p:animEffect transition="in" filter="wipe(left)">
                                      <p:cBhvr>
                                        <p:cTn id="37" dur="500"/>
                                        <p:tgtEl>
                                          <p:spTgt spid="1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wipe(left)">
                                      <p:cBhvr>
                                        <p:cTn id="42" dur="500"/>
                                        <p:tgtEl>
                                          <p:spTgt spid="1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wipe(left)">
                                      <p:cBhvr>
                                        <p:cTn id="47" dur="500"/>
                                        <p:tgtEl>
                                          <p:spTgt spid="1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8"/>
                                        </p:tgtEl>
                                        <p:attrNameLst>
                                          <p:attrName>style.visibility</p:attrName>
                                        </p:attrNameLst>
                                      </p:cBhvr>
                                      <p:to>
                                        <p:strVal val="visible"/>
                                      </p:to>
                                    </p:set>
                                    <p:animEffect transition="in" filter="wipe(left)">
                                      <p:cBhvr>
                                        <p:cTn id="5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utoUpdateAnimBg="0"/>
      <p:bldP spid="113" grpId="0" autoUpdateAnimBg="0"/>
      <p:bldP spid="114" grpId="0" autoUpdateAnimBg="0"/>
      <p:bldP spid="117" grpId="0" build="p" autoUpdateAnimBg="0"/>
      <p:bldP spid="118"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61" name="Rectangle 2">
            <a:extLst>
              <a:ext uri="{FF2B5EF4-FFF2-40B4-BE49-F238E27FC236}">
                <a16:creationId xmlns:a16="http://schemas.microsoft.com/office/drawing/2014/main" id="{96FF6D2B-AAD3-4EB8-AF45-2DA5E4D55E5F}"/>
              </a:ext>
            </a:extLst>
          </p:cNvPr>
          <p:cNvSpPr>
            <a:spLocks noChangeArrowheads="1"/>
          </p:cNvSpPr>
          <p:nvPr/>
        </p:nvSpPr>
        <p:spPr bwMode="auto">
          <a:xfrm>
            <a:off x="2159000" y="965200"/>
            <a:ext cx="4267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25000"/>
              </a:lnSpc>
            </a:pPr>
            <a:r>
              <a:rPr lang="en-US" altLang="zh-CN" sz="2800" dirty="0"/>
              <a:t> </a:t>
            </a:r>
            <a:r>
              <a:rPr lang="zh-CN" altLang="en-US" sz="2800" dirty="0"/>
              <a:t>当 </a:t>
            </a:r>
            <a:r>
              <a:rPr lang="en-US" altLang="zh-CN" sz="2800" dirty="0"/>
              <a:t>R</a:t>
            </a:r>
            <a:r>
              <a:rPr lang="en-US" altLang="zh-CN" sz="2800" baseline="-25000" dirty="0"/>
              <a:t>1</a:t>
            </a:r>
            <a:r>
              <a:rPr lang="en-US" altLang="zh-CN" sz="2800" dirty="0"/>
              <a:t>= </a:t>
            </a:r>
            <a:r>
              <a:rPr lang="en-US" altLang="zh-CN" sz="2800" dirty="0">
                <a:sym typeface="Symbol" panose="05050102010706020507" pitchFamily="18" charset="2"/>
              </a:rPr>
              <a:t> </a:t>
            </a:r>
            <a:r>
              <a:rPr lang="zh-CN" altLang="en-US" sz="2800" dirty="0"/>
              <a:t>且 </a:t>
            </a:r>
            <a:r>
              <a:rPr lang="en-US" altLang="zh-CN" sz="2800" dirty="0"/>
              <a:t>R</a:t>
            </a:r>
            <a:r>
              <a:rPr lang="en-US" altLang="zh-CN" sz="2800" baseline="-25000" dirty="0"/>
              <a:t>F </a:t>
            </a:r>
            <a:r>
              <a:rPr lang="en-US" altLang="zh-CN" sz="2800" dirty="0"/>
              <a:t>= 0 </a:t>
            </a:r>
            <a:r>
              <a:rPr lang="zh-CN" altLang="en-US" sz="2800" dirty="0"/>
              <a:t>时，</a:t>
            </a:r>
          </a:p>
        </p:txBody>
      </p:sp>
      <p:sp>
        <p:nvSpPr>
          <p:cNvPr id="62" name="Rectangle 3">
            <a:extLst>
              <a:ext uri="{FF2B5EF4-FFF2-40B4-BE49-F238E27FC236}">
                <a16:creationId xmlns:a16="http://schemas.microsoft.com/office/drawing/2014/main" id="{17AED63F-205B-42A7-B137-F31733E5E57C}"/>
              </a:ext>
            </a:extLst>
          </p:cNvPr>
          <p:cNvSpPr>
            <a:spLocks noChangeArrowheads="1"/>
          </p:cNvSpPr>
          <p:nvPr/>
        </p:nvSpPr>
        <p:spPr bwMode="auto">
          <a:xfrm>
            <a:off x="5969000" y="965200"/>
            <a:ext cx="4114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25000"/>
              </a:lnSpc>
            </a:pPr>
            <a:r>
              <a:rPr lang="en-US" altLang="zh-CN" sz="2800" i="1" dirty="0" err="1"/>
              <a:t>u</a:t>
            </a:r>
            <a:r>
              <a:rPr lang="en-US" altLang="zh-CN" sz="2800" baseline="-25000" dirty="0" err="1"/>
              <a:t>o</a:t>
            </a:r>
            <a:r>
              <a:rPr lang="en-US" altLang="zh-CN" sz="2800" dirty="0"/>
              <a:t> = </a:t>
            </a:r>
            <a:r>
              <a:rPr lang="en-US" altLang="zh-CN" sz="2800" i="1" dirty="0" err="1"/>
              <a:t>u</a:t>
            </a:r>
            <a:r>
              <a:rPr lang="en-US" altLang="zh-CN" sz="2800" baseline="-25000" dirty="0" err="1"/>
              <a:t>i</a:t>
            </a:r>
            <a:r>
              <a:rPr lang="en-US" altLang="zh-CN" sz="2800" baseline="-25000" dirty="0"/>
              <a:t> </a:t>
            </a:r>
            <a:r>
              <a:rPr lang="zh-CN" altLang="en-US" sz="2800" dirty="0"/>
              <a:t>， </a:t>
            </a:r>
            <a:r>
              <a:rPr lang="en-US" altLang="zh-CN" sz="2800" i="1" dirty="0"/>
              <a:t>A</a:t>
            </a:r>
            <a:r>
              <a:rPr lang="en-US" altLang="zh-CN" sz="2800" baseline="-25000" dirty="0"/>
              <a:t>uf</a:t>
            </a:r>
            <a:r>
              <a:rPr lang="en-US" altLang="zh-CN" sz="2800" dirty="0"/>
              <a:t> = 1</a:t>
            </a:r>
            <a:r>
              <a:rPr lang="zh-CN" altLang="en-US" sz="2800" dirty="0"/>
              <a:t>，</a:t>
            </a:r>
          </a:p>
          <a:p>
            <a:pPr eaLnBrk="1" hangingPunct="1">
              <a:lnSpc>
                <a:spcPct val="125000"/>
              </a:lnSpc>
            </a:pPr>
            <a:r>
              <a:rPr lang="zh-CN" altLang="en-US" sz="2800" dirty="0"/>
              <a:t>             称电压跟随器。</a:t>
            </a:r>
          </a:p>
        </p:txBody>
      </p:sp>
      <p:grpSp>
        <p:nvGrpSpPr>
          <p:cNvPr id="63" name="Group 126">
            <a:extLst>
              <a:ext uri="{FF2B5EF4-FFF2-40B4-BE49-F238E27FC236}">
                <a16:creationId xmlns:a16="http://schemas.microsoft.com/office/drawing/2014/main" id="{07A6A4C0-B0C2-44A9-A3E4-34C51084645A}"/>
              </a:ext>
            </a:extLst>
          </p:cNvPr>
          <p:cNvGrpSpPr>
            <a:grpSpLocks/>
          </p:cNvGrpSpPr>
          <p:nvPr/>
        </p:nvGrpSpPr>
        <p:grpSpPr bwMode="auto">
          <a:xfrm>
            <a:off x="2400300" y="1539875"/>
            <a:ext cx="4191000" cy="2708275"/>
            <a:chOff x="384" y="480"/>
            <a:chExt cx="2448" cy="1582"/>
          </a:xfrm>
        </p:grpSpPr>
        <p:sp>
          <p:nvSpPr>
            <p:cNvPr id="64" name="Text Box 8">
              <a:extLst>
                <a:ext uri="{FF2B5EF4-FFF2-40B4-BE49-F238E27FC236}">
                  <a16:creationId xmlns:a16="http://schemas.microsoft.com/office/drawing/2014/main" id="{C9C953A1-7BD1-4726-B878-E8A99C0BAC55}"/>
                </a:ext>
              </a:extLst>
            </p:cNvPr>
            <p:cNvSpPr txBox="1">
              <a:spLocks noChangeArrowheads="1"/>
            </p:cNvSpPr>
            <p:nvPr/>
          </p:nvSpPr>
          <p:spPr bwMode="auto">
            <a:xfrm>
              <a:off x="2266" y="1344"/>
              <a:ext cx="56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65" name="Rectangle 9">
              <a:extLst>
                <a:ext uri="{FF2B5EF4-FFF2-40B4-BE49-F238E27FC236}">
                  <a16:creationId xmlns:a16="http://schemas.microsoft.com/office/drawing/2014/main" id="{AC876068-479E-40C0-BB99-6F6B0F421989}"/>
                </a:ext>
              </a:extLst>
            </p:cNvPr>
            <p:cNvSpPr>
              <a:spLocks noChangeArrowheads="1"/>
            </p:cNvSpPr>
            <p:nvPr/>
          </p:nvSpPr>
          <p:spPr bwMode="auto">
            <a:xfrm>
              <a:off x="1593" y="480"/>
              <a:ext cx="56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66" name="Rectangle 10">
              <a:extLst>
                <a:ext uri="{FF2B5EF4-FFF2-40B4-BE49-F238E27FC236}">
                  <a16:creationId xmlns:a16="http://schemas.microsoft.com/office/drawing/2014/main" id="{6B356D5E-B2B5-4C5C-8E9B-54CB00723283}"/>
                </a:ext>
              </a:extLst>
            </p:cNvPr>
            <p:cNvSpPr>
              <a:spLocks noChangeArrowheads="1"/>
            </p:cNvSpPr>
            <p:nvPr/>
          </p:nvSpPr>
          <p:spPr bwMode="auto">
            <a:xfrm>
              <a:off x="1613" y="806"/>
              <a:ext cx="258" cy="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7" name="Line 11">
              <a:extLst>
                <a:ext uri="{FF2B5EF4-FFF2-40B4-BE49-F238E27FC236}">
                  <a16:creationId xmlns:a16="http://schemas.microsoft.com/office/drawing/2014/main" id="{7B67E04D-8B96-4863-98E3-1F9BAA6266DC}"/>
                </a:ext>
              </a:extLst>
            </p:cNvPr>
            <p:cNvSpPr>
              <a:spLocks noChangeShapeType="1"/>
            </p:cNvSpPr>
            <p:nvPr/>
          </p:nvSpPr>
          <p:spPr bwMode="auto">
            <a:xfrm>
              <a:off x="2143" y="845"/>
              <a:ext cx="0" cy="526"/>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Text Box 12">
              <a:extLst>
                <a:ext uri="{FF2B5EF4-FFF2-40B4-BE49-F238E27FC236}">
                  <a16:creationId xmlns:a16="http://schemas.microsoft.com/office/drawing/2014/main" id="{C542FB62-8EDC-4F8C-B0C7-F2BDEDF8815A}"/>
                </a:ext>
              </a:extLst>
            </p:cNvPr>
            <p:cNvSpPr txBox="1">
              <a:spLocks noChangeArrowheads="1"/>
            </p:cNvSpPr>
            <p:nvPr/>
          </p:nvSpPr>
          <p:spPr bwMode="auto">
            <a:xfrm>
              <a:off x="384" y="1545"/>
              <a:ext cx="30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69" name="Rectangle 13">
              <a:extLst>
                <a:ext uri="{FF2B5EF4-FFF2-40B4-BE49-F238E27FC236}">
                  <a16:creationId xmlns:a16="http://schemas.microsoft.com/office/drawing/2014/main" id="{E9CDF189-3570-4FD2-97C1-F6C86D600F7B}"/>
                </a:ext>
              </a:extLst>
            </p:cNvPr>
            <p:cNvSpPr>
              <a:spLocks noChangeArrowheads="1"/>
            </p:cNvSpPr>
            <p:nvPr/>
          </p:nvSpPr>
          <p:spPr bwMode="auto">
            <a:xfrm>
              <a:off x="990" y="1488"/>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0" name="Text Box 14">
              <a:extLst>
                <a:ext uri="{FF2B5EF4-FFF2-40B4-BE49-F238E27FC236}">
                  <a16:creationId xmlns:a16="http://schemas.microsoft.com/office/drawing/2014/main" id="{C8DEF816-D8F3-459A-965F-E2932FEFCA3C}"/>
                </a:ext>
              </a:extLst>
            </p:cNvPr>
            <p:cNvSpPr txBox="1">
              <a:spLocks noChangeArrowheads="1"/>
            </p:cNvSpPr>
            <p:nvPr/>
          </p:nvSpPr>
          <p:spPr bwMode="auto">
            <a:xfrm>
              <a:off x="960" y="1536"/>
              <a:ext cx="35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71" name="Rectangle 15">
              <a:extLst>
                <a:ext uri="{FF2B5EF4-FFF2-40B4-BE49-F238E27FC236}">
                  <a16:creationId xmlns:a16="http://schemas.microsoft.com/office/drawing/2014/main" id="{3B92AA2C-B38C-426F-A22D-70DB2A2AC952}"/>
                </a:ext>
              </a:extLst>
            </p:cNvPr>
            <p:cNvSpPr>
              <a:spLocks noChangeArrowheads="1"/>
            </p:cNvSpPr>
            <p:nvPr/>
          </p:nvSpPr>
          <p:spPr bwMode="auto">
            <a:xfrm>
              <a:off x="990" y="1229"/>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2" name="Line 16">
              <a:extLst>
                <a:ext uri="{FF2B5EF4-FFF2-40B4-BE49-F238E27FC236}">
                  <a16:creationId xmlns:a16="http://schemas.microsoft.com/office/drawing/2014/main" id="{73EE8DA4-8D26-4B40-9EC8-4FB215B3FC0C}"/>
                </a:ext>
              </a:extLst>
            </p:cNvPr>
            <p:cNvSpPr>
              <a:spLocks noChangeShapeType="1"/>
            </p:cNvSpPr>
            <p:nvPr/>
          </p:nvSpPr>
          <p:spPr bwMode="auto">
            <a:xfrm>
              <a:off x="1344" y="845"/>
              <a:ext cx="0" cy="444"/>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Rectangle 17">
              <a:extLst>
                <a:ext uri="{FF2B5EF4-FFF2-40B4-BE49-F238E27FC236}">
                  <a16:creationId xmlns:a16="http://schemas.microsoft.com/office/drawing/2014/main" id="{ED297D95-D8D3-446F-B498-AE1272936738}"/>
                </a:ext>
              </a:extLst>
            </p:cNvPr>
            <p:cNvSpPr>
              <a:spLocks noChangeArrowheads="1"/>
            </p:cNvSpPr>
            <p:nvPr/>
          </p:nvSpPr>
          <p:spPr bwMode="auto">
            <a:xfrm>
              <a:off x="955" y="912"/>
              <a:ext cx="3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77" name="Line 18">
              <a:extLst>
                <a:ext uri="{FF2B5EF4-FFF2-40B4-BE49-F238E27FC236}">
                  <a16:creationId xmlns:a16="http://schemas.microsoft.com/office/drawing/2014/main" id="{6615BFC1-DC7E-4196-A509-C2C4F21B9C87}"/>
                </a:ext>
              </a:extLst>
            </p:cNvPr>
            <p:cNvSpPr>
              <a:spLocks noChangeShapeType="1"/>
            </p:cNvSpPr>
            <p:nvPr/>
          </p:nvSpPr>
          <p:spPr bwMode="auto">
            <a:xfrm>
              <a:off x="1882" y="845"/>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9">
              <a:extLst>
                <a:ext uri="{FF2B5EF4-FFF2-40B4-BE49-F238E27FC236}">
                  <a16:creationId xmlns:a16="http://schemas.microsoft.com/office/drawing/2014/main" id="{1B20586A-269F-4F3A-A323-3FF9903940CB}"/>
                </a:ext>
              </a:extLst>
            </p:cNvPr>
            <p:cNvSpPr>
              <a:spLocks noChangeShapeType="1"/>
            </p:cNvSpPr>
            <p:nvPr/>
          </p:nvSpPr>
          <p:spPr bwMode="auto">
            <a:xfrm flipH="1">
              <a:off x="768" y="1267"/>
              <a:ext cx="2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0">
              <a:extLst>
                <a:ext uri="{FF2B5EF4-FFF2-40B4-BE49-F238E27FC236}">
                  <a16:creationId xmlns:a16="http://schemas.microsoft.com/office/drawing/2014/main" id="{C9DE059F-EFDB-4537-B4BD-4002EA04AD5C}"/>
                </a:ext>
              </a:extLst>
            </p:cNvPr>
            <p:cNvSpPr>
              <a:spLocks noChangeShapeType="1"/>
            </p:cNvSpPr>
            <p:nvPr/>
          </p:nvSpPr>
          <p:spPr bwMode="auto">
            <a:xfrm flipH="1">
              <a:off x="695" y="1527"/>
              <a:ext cx="3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0" name="Group 21">
              <a:extLst>
                <a:ext uri="{FF2B5EF4-FFF2-40B4-BE49-F238E27FC236}">
                  <a16:creationId xmlns:a16="http://schemas.microsoft.com/office/drawing/2014/main" id="{DD262A8C-CB66-4753-9155-6AF0C75562F0}"/>
                </a:ext>
              </a:extLst>
            </p:cNvPr>
            <p:cNvGrpSpPr>
              <a:grpSpLocks/>
            </p:cNvGrpSpPr>
            <p:nvPr/>
          </p:nvGrpSpPr>
          <p:grpSpPr bwMode="auto">
            <a:xfrm>
              <a:off x="693" y="1273"/>
              <a:ext cx="148" cy="192"/>
              <a:chOff x="720" y="2193"/>
              <a:chExt cx="185" cy="192"/>
            </a:xfrm>
          </p:grpSpPr>
          <p:sp>
            <p:nvSpPr>
              <p:cNvPr id="106" name="Line 22">
                <a:extLst>
                  <a:ext uri="{FF2B5EF4-FFF2-40B4-BE49-F238E27FC236}">
                    <a16:creationId xmlns:a16="http://schemas.microsoft.com/office/drawing/2014/main" id="{F98BF8DE-E967-4211-B79D-5F99CE9A2086}"/>
                  </a:ext>
                </a:extLst>
              </p:cNvPr>
              <p:cNvSpPr>
                <a:spLocks noChangeShapeType="1"/>
              </p:cNvSpPr>
              <p:nvPr/>
            </p:nvSpPr>
            <p:spPr bwMode="auto">
              <a:xfrm>
                <a:off x="720" y="238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23">
                <a:extLst>
                  <a:ext uri="{FF2B5EF4-FFF2-40B4-BE49-F238E27FC236}">
                    <a16:creationId xmlns:a16="http://schemas.microsoft.com/office/drawing/2014/main" id="{1E80887D-25BA-4CAC-B56A-D45D5BB80B83}"/>
                  </a:ext>
                </a:extLst>
              </p:cNvPr>
              <p:cNvSpPr>
                <a:spLocks noChangeShapeType="1"/>
              </p:cNvSpPr>
              <p:nvPr/>
            </p:nvSpPr>
            <p:spPr bwMode="auto">
              <a:xfrm>
                <a:off x="816" y="219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 name="Line 24">
              <a:extLst>
                <a:ext uri="{FF2B5EF4-FFF2-40B4-BE49-F238E27FC236}">
                  <a16:creationId xmlns:a16="http://schemas.microsoft.com/office/drawing/2014/main" id="{F6E09781-2B94-4703-85B7-D55749CD4839}"/>
                </a:ext>
              </a:extLst>
            </p:cNvPr>
            <p:cNvSpPr>
              <a:spLocks noChangeShapeType="1"/>
            </p:cNvSpPr>
            <p:nvPr/>
          </p:nvSpPr>
          <p:spPr bwMode="auto">
            <a:xfrm>
              <a:off x="1344" y="845"/>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 name="Group 25">
              <a:extLst>
                <a:ext uri="{FF2B5EF4-FFF2-40B4-BE49-F238E27FC236}">
                  <a16:creationId xmlns:a16="http://schemas.microsoft.com/office/drawing/2014/main" id="{DCCFCEBE-F7F4-48DD-AD19-1D5D9D3E3BE7}"/>
                </a:ext>
              </a:extLst>
            </p:cNvPr>
            <p:cNvGrpSpPr>
              <a:grpSpLocks/>
            </p:cNvGrpSpPr>
            <p:nvPr/>
          </p:nvGrpSpPr>
          <p:grpSpPr bwMode="auto">
            <a:xfrm>
              <a:off x="2237" y="1772"/>
              <a:ext cx="163" cy="104"/>
              <a:chOff x="2448" y="3133"/>
              <a:chExt cx="185" cy="104"/>
            </a:xfrm>
          </p:grpSpPr>
          <p:sp>
            <p:nvSpPr>
              <p:cNvPr id="104" name="Line 26">
                <a:extLst>
                  <a:ext uri="{FF2B5EF4-FFF2-40B4-BE49-F238E27FC236}">
                    <a16:creationId xmlns:a16="http://schemas.microsoft.com/office/drawing/2014/main" id="{D2048EB8-3B94-4138-BA26-B6CAD598ED7A}"/>
                  </a:ext>
                </a:extLst>
              </p:cNvPr>
              <p:cNvSpPr>
                <a:spLocks noChangeShapeType="1"/>
              </p:cNvSpPr>
              <p:nvPr/>
            </p:nvSpPr>
            <p:spPr bwMode="auto">
              <a:xfrm>
                <a:off x="2448" y="3237"/>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27">
                <a:extLst>
                  <a:ext uri="{FF2B5EF4-FFF2-40B4-BE49-F238E27FC236}">
                    <a16:creationId xmlns:a16="http://schemas.microsoft.com/office/drawing/2014/main" id="{9354B480-5326-4E20-8B94-70BE0BEDB0B8}"/>
                  </a:ext>
                </a:extLst>
              </p:cNvPr>
              <p:cNvSpPr>
                <a:spLocks noChangeShapeType="1"/>
              </p:cNvSpPr>
              <p:nvPr/>
            </p:nvSpPr>
            <p:spPr bwMode="auto">
              <a:xfrm>
                <a:off x="2544" y="3133"/>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3" name="Group 28">
              <a:extLst>
                <a:ext uri="{FF2B5EF4-FFF2-40B4-BE49-F238E27FC236}">
                  <a16:creationId xmlns:a16="http://schemas.microsoft.com/office/drawing/2014/main" id="{A47E0D28-536F-4D0A-85AB-D6CEDC4A8504}"/>
                </a:ext>
              </a:extLst>
            </p:cNvPr>
            <p:cNvGrpSpPr>
              <a:grpSpLocks/>
            </p:cNvGrpSpPr>
            <p:nvPr/>
          </p:nvGrpSpPr>
          <p:grpSpPr bwMode="auto">
            <a:xfrm>
              <a:off x="583" y="1966"/>
              <a:ext cx="144" cy="96"/>
              <a:chOff x="438" y="3135"/>
              <a:chExt cx="185" cy="96"/>
            </a:xfrm>
          </p:grpSpPr>
          <p:sp>
            <p:nvSpPr>
              <p:cNvPr id="102" name="Line 29">
                <a:extLst>
                  <a:ext uri="{FF2B5EF4-FFF2-40B4-BE49-F238E27FC236}">
                    <a16:creationId xmlns:a16="http://schemas.microsoft.com/office/drawing/2014/main" id="{F1DE0420-A112-4907-835F-69EA8FF94687}"/>
                  </a:ext>
                </a:extLst>
              </p:cNvPr>
              <p:cNvSpPr>
                <a:spLocks noChangeShapeType="1"/>
              </p:cNvSpPr>
              <p:nvPr/>
            </p:nvSpPr>
            <p:spPr bwMode="auto">
              <a:xfrm>
                <a:off x="438" y="3231"/>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30">
                <a:extLst>
                  <a:ext uri="{FF2B5EF4-FFF2-40B4-BE49-F238E27FC236}">
                    <a16:creationId xmlns:a16="http://schemas.microsoft.com/office/drawing/2014/main" id="{B0C76B50-3B2F-4450-B2B6-08262A33DEDB}"/>
                  </a:ext>
                </a:extLst>
              </p:cNvPr>
              <p:cNvSpPr>
                <a:spLocks noChangeShapeType="1"/>
              </p:cNvSpPr>
              <p:nvPr/>
            </p:nvSpPr>
            <p:spPr bwMode="auto">
              <a:xfrm>
                <a:off x="534" y="3135"/>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 name="Rectangle 31">
              <a:extLst>
                <a:ext uri="{FF2B5EF4-FFF2-40B4-BE49-F238E27FC236}">
                  <a16:creationId xmlns:a16="http://schemas.microsoft.com/office/drawing/2014/main" id="{6B9F197D-5C24-493C-A34D-DB1DA9E4C252}"/>
                </a:ext>
              </a:extLst>
            </p:cNvPr>
            <p:cNvSpPr>
              <a:spLocks noChangeArrowheads="1"/>
            </p:cNvSpPr>
            <p:nvPr/>
          </p:nvSpPr>
          <p:spPr bwMode="auto">
            <a:xfrm>
              <a:off x="393" y="1353"/>
              <a:ext cx="22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5" name="Rectangle 32">
              <a:extLst>
                <a:ext uri="{FF2B5EF4-FFF2-40B4-BE49-F238E27FC236}">
                  <a16:creationId xmlns:a16="http://schemas.microsoft.com/office/drawing/2014/main" id="{5451EE21-9EA6-4E99-8F82-DC516CFFC099}"/>
                </a:ext>
              </a:extLst>
            </p:cNvPr>
            <p:cNvSpPr>
              <a:spLocks noChangeArrowheads="1"/>
            </p:cNvSpPr>
            <p:nvPr/>
          </p:nvSpPr>
          <p:spPr bwMode="auto">
            <a:xfrm>
              <a:off x="2361" y="1200"/>
              <a:ext cx="22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6" name="Rectangle 33">
              <a:extLst>
                <a:ext uri="{FF2B5EF4-FFF2-40B4-BE49-F238E27FC236}">
                  <a16:creationId xmlns:a16="http://schemas.microsoft.com/office/drawing/2014/main" id="{77F9FB27-5774-4FF9-AB38-982B41541CAA}"/>
                </a:ext>
              </a:extLst>
            </p:cNvPr>
            <p:cNvSpPr>
              <a:spLocks noChangeArrowheads="1"/>
            </p:cNvSpPr>
            <p:nvPr/>
          </p:nvSpPr>
          <p:spPr bwMode="auto">
            <a:xfrm>
              <a:off x="408" y="1728"/>
              <a:ext cx="21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7" name="Rectangle 34">
              <a:extLst>
                <a:ext uri="{FF2B5EF4-FFF2-40B4-BE49-F238E27FC236}">
                  <a16:creationId xmlns:a16="http://schemas.microsoft.com/office/drawing/2014/main" id="{F097DA08-49D4-4643-86B0-A088C50CAD7F}"/>
                </a:ext>
              </a:extLst>
            </p:cNvPr>
            <p:cNvSpPr>
              <a:spLocks noChangeArrowheads="1"/>
            </p:cNvSpPr>
            <p:nvPr/>
          </p:nvSpPr>
          <p:spPr bwMode="auto">
            <a:xfrm>
              <a:off x="2304" y="1536"/>
              <a:ext cx="31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88" name="Rectangle 36" descr="40%">
              <a:extLst>
                <a:ext uri="{FF2B5EF4-FFF2-40B4-BE49-F238E27FC236}">
                  <a16:creationId xmlns:a16="http://schemas.microsoft.com/office/drawing/2014/main" id="{92B66805-9437-4BBC-A5C7-87CB151E0BE3}"/>
                </a:ext>
              </a:extLst>
            </p:cNvPr>
            <p:cNvSpPr>
              <a:spLocks noChangeArrowheads="1"/>
            </p:cNvSpPr>
            <p:nvPr/>
          </p:nvSpPr>
          <p:spPr bwMode="auto">
            <a:xfrm>
              <a:off x="1537" y="1037"/>
              <a:ext cx="465" cy="61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9" name="Text Box 37">
              <a:extLst>
                <a:ext uri="{FF2B5EF4-FFF2-40B4-BE49-F238E27FC236}">
                  <a16:creationId xmlns:a16="http://schemas.microsoft.com/office/drawing/2014/main" id="{81DD0D52-4DF9-4EE5-8175-9E76ABCDCED6}"/>
                </a:ext>
              </a:extLst>
            </p:cNvPr>
            <p:cNvSpPr txBox="1">
              <a:spLocks noChangeArrowheads="1"/>
            </p:cNvSpPr>
            <p:nvPr/>
          </p:nvSpPr>
          <p:spPr bwMode="auto">
            <a:xfrm>
              <a:off x="1530" y="1360"/>
              <a:ext cx="22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0" name="Text Box 38">
              <a:extLst>
                <a:ext uri="{FF2B5EF4-FFF2-40B4-BE49-F238E27FC236}">
                  <a16:creationId xmlns:a16="http://schemas.microsoft.com/office/drawing/2014/main" id="{95CF205F-2270-466B-AD06-923A6CDD164E}"/>
                </a:ext>
              </a:extLst>
            </p:cNvPr>
            <p:cNvSpPr txBox="1">
              <a:spLocks noChangeArrowheads="1"/>
            </p:cNvSpPr>
            <p:nvPr/>
          </p:nvSpPr>
          <p:spPr bwMode="auto">
            <a:xfrm>
              <a:off x="1800" y="1203"/>
              <a:ext cx="40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1" name="Text Box 39">
              <a:extLst>
                <a:ext uri="{FF2B5EF4-FFF2-40B4-BE49-F238E27FC236}">
                  <a16:creationId xmlns:a16="http://schemas.microsoft.com/office/drawing/2014/main" id="{7E616F0C-C72E-4312-9A67-316A0337EC53}"/>
                </a:ext>
              </a:extLst>
            </p:cNvPr>
            <p:cNvSpPr txBox="1">
              <a:spLocks noChangeArrowheads="1"/>
            </p:cNvSpPr>
            <p:nvPr/>
          </p:nvSpPr>
          <p:spPr bwMode="auto">
            <a:xfrm>
              <a:off x="1747" y="1001"/>
              <a:ext cx="52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92" name="Line 40">
              <a:extLst>
                <a:ext uri="{FF2B5EF4-FFF2-40B4-BE49-F238E27FC236}">
                  <a16:creationId xmlns:a16="http://schemas.microsoft.com/office/drawing/2014/main" id="{56C12D0A-F438-406D-9771-C7905570EC7B}"/>
                </a:ext>
              </a:extLst>
            </p:cNvPr>
            <p:cNvSpPr>
              <a:spLocks noChangeShapeType="1"/>
            </p:cNvSpPr>
            <p:nvPr/>
          </p:nvSpPr>
          <p:spPr bwMode="auto">
            <a:xfrm>
              <a:off x="1248" y="1527"/>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41">
              <a:extLst>
                <a:ext uri="{FF2B5EF4-FFF2-40B4-BE49-F238E27FC236}">
                  <a16:creationId xmlns:a16="http://schemas.microsoft.com/office/drawing/2014/main" id="{4A33D0C6-4067-44DD-B24A-2AE599CD8239}"/>
                </a:ext>
              </a:extLst>
            </p:cNvPr>
            <p:cNvSpPr>
              <a:spLocks noChangeShapeType="1"/>
            </p:cNvSpPr>
            <p:nvPr/>
          </p:nvSpPr>
          <p:spPr bwMode="auto">
            <a:xfrm>
              <a:off x="2016" y="1363"/>
              <a:ext cx="29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42">
              <a:extLst>
                <a:ext uri="{FF2B5EF4-FFF2-40B4-BE49-F238E27FC236}">
                  <a16:creationId xmlns:a16="http://schemas.microsoft.com/office/drawing/2014/main" id="{A093E02E-0D3E-48C7-82D4-C6F0494E465F}"/>
                </a:ext>
              </a:extLst>
            </p:cNvPr>
            <p:cNvSpPr>
              <a:spLocks noChangeShapeType="1"/>
            </p:cNvSpPr>
            <p:nvPr/>
          </p:nvSpPr>
          <p:spPr bwMode="auto">
            <a:xfrm>
              <a:off x="1341" y="864"/>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43">
              <a:extLst>
                <a:ext uri="{FF2B5EF4-FFF2-40B4-BE49-F238E27FC236}">
                  <a16:creationId xmlns:a16="http://schemas.microsoft.com/office/drawing/2014/main" id="{10D489A8-CACA-44A2-AEF0-7C1E44B081A9}"/>
                </a:ext>
              </a:extLst>
            </p:cNvPr>
            <p:cNvSpPr>
              <a:spLocks noChangeShapeType="1"/>
            </p:cNvSpPr>
            <p:nvPr/>
          </p:nvSpPr>
          <p:spPr bwMode="auto">
            <a:xfrm>
              <a:off x="1248" y="1280"/>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Text Box 44">
              <a:extLst>
                <a:ext uri="{FF2B5EF4-FFF2-40B4-BE49-F238E27FC236}">
                  <a16:creationId xmlns:a16="http://schemas.microsoft.com/office/drawing/2014/main" id="{F065828C-7E55-4F28-8CB9-F007C9363ABF}"/>
                </a:ext>
              </a:extLst>
            </p:cNvPr>
            <p:cNvSpPr txBox="1">
              <a:spLocks noChangeArrowheads="1"/>
            </p:cNvSpPr>
            <p:nvPr/>
          </p:nvSpPr>
          <p:spPr bwMode="auto">
            <a:xfrm>
              <a:off x="1537" y="1088"/>
              <a:ext cx="32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97" name="Text Box 45">
              <a:extLst>
                <a:ext uri="{FF2B5EF4-FFF2-40B4-BE49-F238E27FC236}">
                  <a16:creationId xmlns:a16="http://schemas.microsoft.com/office/drawing/2014/main" id="{686B2103-0B97-4DE0-B915-15915F8CA1DC}"/>
                </a:ext>
              </a:extLst>
            </p:cNvPr>
            <p:cNvSpPr txBox="1">
              <a:spLocks noChangeArrowheads="1"/>
            </p:cNvSpPr>
            <p:nvPr/>
          </p:nvSpPr>
          <p:spPr bwMode="auto">
            <a:xfrm rot="5400000">
              <a:off x="1622" y="1023"/>
              <a:ext cx="21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98" name="Oval 46">
              <a:extLst>
                <a:ext uri="{FF2B5EF4-FFF2-40B4-BE49-F238E27FC236}">
                  <a16:creationId xmlns:a16="http://schemas.microsoft.com/office/drawing/2014/main" id="{0E037728-984B-4C49-B707-2198FA5A90BF}"/>
                </a:ext>
              </a:extLst>
            </p:cNvPr>
            <p:cNvSpPr>
              <a:spLocks noChangeArrowheads="1"/>
            </p:cNvSpPr>
            <p:nvPr/>
          </p:nvSpPr>
          <p:spPr bwMode="auto">
            <a:xfrm>
              <a:off x="624" y="1488"/>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9" name="Oval 47">
              <a:extLst>
                <a:ext uri="{FF2B5EF4-FFF2-40B4-BE49-F238E27FC236}">
                  <a16:creationId xmlns:a16="http://schemas.microsoft.com/office/drawing/2014/main" id="{21CA6918-8C47-4B74-8A0D-1AAF935163DF}"/>
                </a:ext>
              </a:extLst>
            </p:cNvPr>
            <p:cNvSpPr>
              <a:spLocks noChangeArrowheads="1"/>
            </p:cNvSpPr>
            <p:nvPr/>
          </p:nvSpPr>
          <p:spPr bwMode="auto">
            <a:xfrm>
              <a:off x="2304" y="1329"/>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0" name="Oval 48">
              <a:extLst>
                <a:ext uri="{FF2B5EF4-FFF2-40B4-BE49-F238E27FC236}">
                  <a16:creationId xmlns:a16="http://schemas.microsoft.com/office/drawing/2014/main" id="{B60D7942-6C27-4FD7-89A5-358A5C3B5C1C}"/>
                </a:ext>
              </a:extLst>
            </p:cNvPr>
            <p:cNvSpPr>
              <a:spLocks noChangeArrowheads="1"/>
            </p:cNvSpPr>
            <p:nvPr/>
          </p:nvSpPr>
          <p:spPr bwMode="auto">
            <a:xfrm>
              <a:off x="624" y="1905"/>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1" name="Oval 49">
              <a:extLst>
                <a:ext uri="{FF2B5EF4-FFF2-40B4-BE49-F238E27FC236}">
                  <a16:creationId xmlns:a16="http://schemas.microsoft.com/office/drawing/2014/main" id="{683C6A45-F978-4AD9-A38D-BD271A6AB435}"/>
                </a:ext>
              </a:extLst>
            </p:cNvPr>
            <p:cNvSpPr>
              <a:spLocks noChangeArrowheads="1"/>
            </p:cNvSpPr>
            <p:nvPr/>
          </p:nvSpPr>
          <p:spPr bwMode="auto">
            <a:xfrm>
              <a:off x="2289"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pSp>
        <p:nvGrpSpPr>
          <p:cNvPr id="108" name="Group 125">
            <a:extLst>
              <a:ext uri="{FF2B5EF4-FFF2-40B4-BE49-F238E27FC236}">
                <a16:creationId xmlns:a16="http://schemas.microsoft.com/office/drawing/2014/main" id="{1FBEA26A-8347-42BC-B7EA-8FEAB6B5B108}"/>
              </a:ext>
            </a:extLst>
          </p:cNvPr>
          <p:cNvGrpSpPr>
            <a:grpSpLocks/>
          </p:cNvGrpSpPr>
          <p:nvPr/>
        </p:nvGrpSpPr>
        <p:grpSpPr bwMode="auto">
          <a:xfrm>
            <a:off x="7035800" y="2260600"/>
            <a:ext cx="3306763" cy="2297113"/>
            <a:chOff x="3312" y="864"/>
            <a:chExt cx="2083" cy="1447"/>
          </a:xfrm>
        </p:grpSpPr>
        <p:sp>
          <p:nvSpPr>
            <p:cNvPr id="165" name="Text Box 52">
              <a:extLst>
                <a:ext uri="{FF2B5EF4-FFF2-40B4-BE49-F238E27FC236}">
                  <a16:creationId xmlns:a16="http://schemas.microsoft.com/office/drawing/2014/main" id="{6D6311E8-7414-45F3-84B1-E66339BF4148}"/>
                </a:ext>
              </a:extLst>
            </p:cNvPr>
            <p:cNvSpPr txBox="1">
              <a:spLocks noChangeArrowheads="1"/>
            </p:cNvSpPr>
            <p:nvPr/>
          </p:nvSpPr>
          <p:spPr bwMode="auto">
            <a:xfrm>
              <a:off x="4778" y="1458"/>
              <a:ext cx="6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166" name="Line 53">
              <a:extLst>
                <a:ext uri="{FF2B5EF4-FFF2-40B4-BE49-F238E27FC236}">
                  <a16:creationId xmlns:a16="http://schemas.microsoft.com/office/drawing/2014/main" id="{03D5F3E1-F0B6-43E8-B095-E98809BACA3E}"/>
                </a:ext>
              </a:extLst>
            </p:cNvPr>
            <p:cNvSpPr>
              <a:spLocks noChangeShapeType="1"/>
            </p:cNvSpPr>
            <p:nvPr/>
          </p:nvSpPr>
          <p:spPr bwMode="auto">
            <a:xfrm>
              <a:off x="4652" y="864"/>
              <a:ext cx="0" cy="627"/>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Text Box 54">
              <a:extLst>
                <a:ext uri="{FF2B5EF4-FFF2-40B4-BE49-F238E27FC236}">
                  <a16:creationId xmlns:a16="http://schemas.microsoft.com/office/drawing/2014/main" id="{CF65A5D6-5C53-4F16-B53B-E7D89862B5C9}"/>
                </a:ext>
              </a:extLst>
            </p:cNvPr>
            <p:cNvSpPr txBox="1">
              <a:spLocks noChangeArrowheads="1"/>
            </p:cNvSpPr>
            <p:nvPr/>
          </p:nvSpPr>
          <p:spPr bwMode="auto">
            <a:xfrm>
              <a:off x="3312" y="1737"/>
              <a:ext cx="3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168" name="Line 55">
              <a:extLst>
                <a:ext uri="{FF2B5EF4-FFF2-40B4-BE49-F238E27FC236}">
                  <a16:creationId xmlns:a16="http://schemas.microsoft.com/office/drawing/2014/main" id="{F48A81DE-1437-4A1F-B8F1-1895F12D6E8D}"/>
                </a:ext>
              </a:extLst>
            </p:cNvPr>
            <p:cNvSpPr>
              <a:spLocks noChangeShapeType="1"/>
            </p:cNvSpPr>
            <p:nvPr/>
          </p:nvSpPr>
          <p:spPr bwMode="auto">
            <a:xfrm>
              <a:off x="3772" y="864"/>
              <a:ext cx="0" cy="52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56">
              <a:extLst>
                <a:ext uri="{FF2B5EF4-FFF2-40B4-BE49-F238E27FC236}">
                  <a16:creationId xmlns:a16="http://schemas.microsoft.com/office/drawing/2014/main" id="{9EFB1FB5-39D6-436F-9592-54DEB04D494B}"/>
                </a:ext>
              </a:extLst>
            </p:cNvPr>
            <p:cNvSpPr>
              <a:spLocks noChangeShapeType="1"/>
            </p:cNvSpPr>
            <p:nvPr/>
          </p:nvSpPr>
          <p:spPr bwMode="auto">
            <a:xfrm>
              <a:off x="3772" y="864"/>
              <a:ext cx="8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0" name="Group 57">
              <a:extLst>
                <a:ext uri="{FF2B5EF4-FFF2-40B4-BE49-F238E27FC236}">
                  <a16:creationId xmlns:a16="http://schemas.microsoft.com/office/drawing/2014/main" id="{4B6A8B91-525C-40F9-B1A2-489E0FC56778}"/>
                </a:ext>
              </a:extLst>
            </p:cNvPr>
            <p:cNvGrpSpPr>
              <a:grpSpLocks/>
            </p:cNvGrpSpPr>
            <p:nvPr/>
          </p:nvGrpSpPr>
          <p:grpSpPr bwMode="auto">
            <a:xfrm>
              <a:off x="4746" y="1964"/>
              <a:ext cx="178" cy="96"/>
              <a:chOff x="2448" y="3720"/>
              <a:chExt cx="185" cy="96"/>
            </a:xfrm>
          </p:grpSpPr>
          <p:sp>
            <p:nvSpPr>
              <p:cNvPr id="192" name="Line 58">
                <a:extLst>
                  <a:ext uri="{FF2B5EF4-FFF2-40B4-BE49-F238E27FC236}">
                    <a16:creationId xmlns:a16="http://schemas.microsoft.com/office/drawing/2014/main" id="{FB8D6AC6-AB0E-4CE7-8148-FDBA1BABF7E9}"/>
                  </a:ext>
                </a:extLst>
              </p:cNvPr>
              <p:cNvSpPr>
                <a:spLocks noChangeShapeType="1"/>
              </p:cNvSpPr>
              <p:nvPr/>
            </p:nvSpPr>
            <p:spPr bwMode="auto">
              <a:xfrm>
                <a:off x="2448" y="3816"/>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3" name="Line 59">
                <a:extLst>
                  <a:ext uri="{FF2B5EF4-FFF2-40B4-BE49-F238E27FC236}">
                    <a16:creationId xmlns:a16="http://schemas.microsoft.com/office/drawing/2014/main" id="{21856A82-3408-42FC-8BB1-10C5C119EBC8}"/>
                  </a:ext>
                </a:extLst>
              </p:cNvPr>
              <p:cNvSpPr>
                <a:spLocks noChangeShapeType="1"/>
              </p:cNvSpPr>
              <p:nvPr/>
            </p:nvSpPr>
            <p:spPr bwMode="auto">
              <a:xfrm>
                <a:off x="2544" y="372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1" name="Group 60">
              <a:extLst>
                <a:ext uri="{FF2B5EF4-FFF2-40B4-BE49-F238E27FC236}">
                  <a16:creationId xmlns:a16="http://schemas.microsoft.com/office/drawing/2014/main" id="{147A7660-DCB1-4285-9E23-07958E3ADFC9}"/>
                </a:ext>
              </a:extLst>
            </p:cNvPr>
            <p:cNvGrpSpPr>
              <a:grpSpLocks/>
            </p:cNvGrpSpPr>
            <p:nvPr/>
          </p:nvGrpSpPr>
          <p:grpSpPr bwMode="auto">
            <a:xfrm>
              <a:off x="3551" y="2191"/>
              <a:ext cx="157" cy="96"/>
              <a:chOff x="443" y="3718"/>
              <a:chExt cx="185" cy="96"/>
            </a:xfrm>
          </p:grpSpPr>
          <p:sp>
            <p:nvSpPr>
              <p:cNvPr id="190" name="Line 61">
                <a:extLst>
                  <a:ext uri="{FF2B5EF4-FFF2-40B4-BE49-F238E27FC236}">
                    <a16:creationId xmlns:a16="http://schemas.microsoft.com/office/drawing/2014/main" id="{E9F62F81-D02E-40C6-9AD2-62E1DDCAB6C4}"/>
                  </a:ext>
                </a:extLst>
              </p:cNvPr>
              <p:cNvSpPr>
                <a:spLocks noChangeShapeType="1"/>
              </p:cNvSpPr>
              <p:nvPr/>
            </p:nvSpPr>
            <p:spPr bwMode="auto">
              <a:xfrm>
                <a:off x="443" y="3814"/>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 name="Line 62">
                <a:extLst>
                  <a:ext uri="{FF2B5EF4-FFF2-40B4-BE49-F238E27FC236}">
                    <a16:creationId xmlns:a16="http://schemas.microsoft.com/office/drawing/2014/main" id="{37FE3457-8E68-4887-94EC-006467AC1D61}"/>
                  </a:ext>
                </a:extLst>
              </p:cNvPr>
              <p:cNvSpPr>
                <a:spLocks noChangeShapeType="1"/>
              </p:cNvSpPr>
              <p:nvPr/>
            </p:nvSpPr>
            <p:spPr bwMode="auto">
              <a:xfrm>
                <a:off x="539" y="3718"/>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2" name="Rectangle 63">
              <a:extLst>
                <a:ext uri="{FF2B5EF4-FFF2-40B4-BE49-F238E27FC236}">
                  <a16:creationId xmlns:a16="http://schemas.microsoft.com/office/drawing/2014/main" id="{C2278184-B9EA-4393-86C8-916A5F91F9A6}"/>
                </a:ext>
              </a:extLst>
            </p:cNvPr>
            <p:cNvSpPr>
              <a:spLocks noChangeArrowheads="1"/>
            </p:cNvSpPr>
            <p:nvPr/>
          </p:nvSpPr>
          <p:spPr bwMode="auto">
            <a:xfrm>
              <a:off x="3339" y="1497"/>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3" name="Rectangle 64">
              <a:extLst>
                <a:ext uri="{FF2B5EF4-FFF2-40B4-BE49-F238E27FC236}">
                  <a16:creationId xmlns:a16="http://schemas.microsoft.com/office/drawing/2014/main" id="{8B07526D-0C27-4583-BF2A-6E51E7738083}"/>
                </a:ext>
              </a:extLst>
            </p:cNvPr>
            <p:cNvSpPr>
              <a:spLocks noChangeArrowheads="1"/>
            </p:cNvSpPr>
            <p:nvPr/>
          </p:nvSpPr>
          <p:spPr bwMode="auto">
            <a:xfrm>
              <a:off x="4882" y="1287"/>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4" name="Rectangle 65">
              <a:extLst>
                <a:ext uri="{FF2B5EF4-FFF2-40B4-BE49-F238E27FC236}">
                  <a16:creationId xmlns:a16="http://schemas.microsoft.com/office/drawing/2014/main" id="{346FA283-AEC9-4899-AB6B-052D4620AB5F}"/>
                </a:ext>
              </a:extLst>
            </p:cNvPr>
            <p:cNvSpPr>
              <a:spLocks noChangeArrowheads="1"/>
            </p:cNvSpPr>
            <p:nvPr/>
          </p:nvSpPr>
          <p:spPr bwMode="auto">
            <a:xfrm>
              <a:off x="3360" y="198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5" name="Rectangle 66">
              <a:extLst>
                <a:ext uri="{FF2B5EF4-FFF2-40B4-BE49-F238E27FC236}">
                  <a16:creationId xmlns:a16="http://schemas.microsoft.com/office/drawing/2014/main" id="{5B22679B-A821-49AC-8C1E-9670BA899D6E}"/>
                </a:ext>
              </a:extLst>
            </p:cNvPr>
            <p:cNvSpPr>
              <a:spLocks noChangeArrowheads="1"/>
            </p:cNvSpPr>
            <p:nvPr/>
          </p:nvSpPr>
          <p:spPr bwMode="auto">
            <a:xfrm>
              <a:off x="4819" y="1687"/>
              <a:ext cx="34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76" name="Rectangle 67" descr="40%">
              <a:extLst>
                <a:ext uri="{FF2B5EF4-FFF2-40B4-BE49-F238E27FC236}">
                  <a16:creationId xmlns:a16="http://schemas.microsoft.com/office/drawing/2014/main" id="{1BB07850-E2BB-4C07-8BC7-54C99465CA3D}"/>
                </a:ext>
              </a:extLst>
            </p:cNvPr>
            <p:cNvSpPr>
              <a:spLocks noChangeArrowheads="1"/>
            </p:cNvSpPr>
            <p:nvPr/>
          </p:nvSpPr>
          <p:spPr bwMode="auto">
            <a:xfrm>
              <a:off x="3983" y="1093"/>
              <a:ext cx="537" cy="73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77" name="Text Box 68">
              <a:extLst>
                <a:ext uri="{FF2B5EF4-FFF2-40B4-BE49-F238E27FC236}">
                  <a16:creationId xmlns:a16="http://schemas.microsoft.com/office/drawing/2014/main" id="{815117E8-0CFA-4D9A-813B-22D170ED64CA}"/>
                </a:ext>
              </a:extLst>
            </p:cNvPr>
            <p:cNvSpPr txBox="1">
              <a:spLocks noChangeArrowheads="1"/>
            </p:cNvSpPr>
            <p:nvPr/>
          </p:nvSpPr>
          <p:spPr bwMode="auto">
            <a:xfrm>
              <a:off x="3975" y="1477"/>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8" name="Text Box 69">
              <a:extLst>
                <a:ext uri="{FF2B5EF4-FFF2-40B4-BE49-F238E27FC236}">
                  <a16:creationId xmlns:a16="http://schemas.microsoft.com/office/drawing/2014/main" id="{27DEAD66-7903-4B86-99B7-E465F7D07DFB}"/>
                </a:ext>
              </a:extLst>
            </p:cNvPr>
            <p:cNvSpPr txBox="1">
              <a:spLocks noChangeArrowheads="1"/>
            </p:cNvSpPr>
            <p:nvPr/>
          </p:nvSpPr>
          <p:spPr bwMode="auto">
            <a:xfrm>
              <a:off x="4322" y="1309"/>
              <a:ext cx="4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9" name="Text Box 70">
              <a:extLst>
                <a:ext uri="{FF2B5EF4-FFF2-40B4-BE49-F238E27FC236}">
                  <a16:creationId xmlns:a16="http://schemas.microsoft.com/office/drawing/2014/main" id="{A2979BEC-3563-41BA-8241-97E90646E767}"/>
                </a:ext>
              </a:extLst>
            </p:cNvPr>
            <p:cNvSpPr txBox="1">
              <a:spLocks noChangeArrowheads="1"/>
            </p:cNvSpPr>
            <p:nvPr/>
          </p:nvSpPr>
          <p:spPr bwMode="auto">
            <a:xfrm>
              <a:off x="4212" y="1050"/>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80" name="Line 71">
              <a:extLst>
                <a:ext uri="{FF2B5EF4-FFF2-40B4-BE49-F238E27FC236}">
                  <a16:creationId xmlns:a16="http://schemas.microsoft.com/office/drawing/2014/main" id="{0954B150-D33C-4DA6-B3EE-BB9B71F87522}"/>
                </a:ext>
              </a:extLst>
            </p:cNvPr>
            <p:cNvSpPr>
              <a:spLocks noChangeShapeType="1"/>
            </p:cNvSpPr>
            <p:nvPr/>
          </p:nvSpPr>
          <p:spPr bwMode="auto">
            <a:xfrm>
              <a:off x="3639" y="1676"/>
              <a:ext cx="3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Line 72">
              <a:extLst>
                <a:ext uri="{FF2B5EF4-FFF2-40B4-BE49-F238E27FC236}">
                  <a16:creationId xmlns:a16="http://schemas.microsoft.com/office/drawing/2014/main" id="{1DAF2BF5-83BC-4B09-A52C-CB10FACEEF11}"/>
                </a:ext>
              </a:extLst>
            </p:cNvPr>
            <p:cNvSpPr>
              <a:spLocks noChangeShapeType="1"/>
            </p:cNvSpPr>
            <p:nvPr/>
          </p:nvSpPr>
          <p:spPr bwMode="auto">
            <a:xfrm>
              <a:off x="4512" y="1481"/>
              <a:ext cx="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 name="Line 73">
              <a:extLst>
                <a:ext uri="{FF2B5EF4-FFF2-40B4-BE49-F238E27FC236}">
                  <a16:creationId xmlns:a16="http://schemas.microsoft.com/office/drawing/2014/main" id="{72BBA386-379D-4FC4-A7B0-317BB8AF6490}"/>
                </a:ext>
              </a:extLst>
            </p:cNvPr>
            <p:cNvSpPr>
              <a:spLocks noChangeShapeType="1"/>
            </p:cNvSpPr>
            <p:nvPr/>
          </p:nvSpPr>
          <p:spPr bwMode="auto">
            <a:xfrm>
              <a:off x="3769" y="887"/>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 name="Line 74">
              <a:extLst>
                <a:ext uri="{FF2B5EF4-FFF2-40B4-BE49-F238E27FC236}">
                  <a16:creationId xmlns:a16="http://schemas.microsoft.com/office/drawing/2014/main" id="{137C33B6-A793-404F-B2C1-DAE0C675D274}"/>
                </a:ext>
              </a:extLst>
            </p:cNvPr>
            <p:cNvSpPr>
              <a:spLocks noChangeShapeType="1"/>
            </p:cNvSpPr>
            <p:nvPr/>
          </p:nvSpPr>
          <p:spPr bwMode="auto">
            <a:xfrm>
              <a:off x="3769" y="1382"/>
              <a:ext cx="2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 name="Text Box 75">
              <a:extLst>
                <a:ext uri="{FF2B5EF4-FFF2-40B4-BE49-F238E27FC236}">
                  <a16:creationId xmlns:a16="http://schemas.microsoft.com/office/drawing/2014/main" id="{59FB42E5-DC02-49F9-8BC4-359153301290}"/>
                </a:ext>
              </a:extLst>
            </p:cNvPr>
            <p:cNvSpPr txBox="1">
              <a:spLocks noChangeArrowheads="1"/>
            </p:cNvSpPr>
            <p:nvPr/>
          </p:nvSpPr>
          <p:spPr bwMode="auto">
            <a:xfrm>
              <a:off x="3983" y="1153"/>
              <a:ext cx="3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85" name="Text Box 76">
              <a:extLst>
                <a:ext uri="{FF2B5EF4-FFF2-40B4-BE49-F238E27FC236}">
                  <a16:creationId xmlns:a16="http://schemas.microsoft.com/office/drawing/2014/main" id="{8C185034-3BC9-4065-B369-5E540F972251}"/>
                </a:ext>
              </a:extLst>
            </p:cNvPr>
            <p:cNvSpPr txBox="1">
              <a:spLocks noChangeArrowheads="1"/>
            </p:cNvSpPr>
            <p:nvPr/>
          </p:nvSpPr>
          <p:spPr bwMode="auto">
            <a:xfrm rot="5400000">
              <a:off x="4078" y="1090"/>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86" name="Oval 77">
              <a:extLst>
                <a:ext uri="{FF2B5EF4-FFF2-40B4-BE49-F238E27FC236}">
                  <a16:creationId xmlns:a16="http://schemas.microsoft.com/office/drawing/2014/main" id="{B90B74C5-6623-418E-B64A-E95B15F2EA62}"/>
                </a:ext>
              </a:extLst>
            </p:cNvPr>
            <p:cNvSpPr>
              <a:spLocks noChangeArrowheads="1"/>
            </p:cNvSpPr>
            <p:nvPr/>
          </p:nvSpPr>
          <p:spPr bwMode="auto">
            <a:xfrm>
              <a:off x="3578" y="1632"/>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87" name="Oval 78">
              <a:extLst>
                <a:ext uri="{FF2B5EF4-FFF2-40B4-BE49-F238E27FC236}">
                  <a16:creationId xmlns:a16="http://schemas.microsoft.com/office/drawing/2014/main" id="{28C04DC4-9CCA-41D9-B029-215FFF90E4F2}"/>
                </a:ext>
              </a:extLst>
            </p:cNvPr>
            <p:cNvSpPr>
              <a:spLocks noChangeArrowheads="1"/>
            </p:cNvSpPr>
            <p:nvPr/>
          </p:nvSpPr>
          <p:spPr bwMode="auto">
            <a:xfrm>
              <a:off x="4819" y="1441"/>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88" name="Oval 79">
              <a:extLst>
                <a:ext uri="{FF2B5EF4-FFF2-40B4-BE49-F238E27FC236}">
                  <a16:creationId xmlns:a16="http://schemas.microsoft.com/office/drawing/2014/main" id="{21EA8F0D-6586-4A92-B2CF-F2FDCFAB47DE}"/>
                </a:ext>
              </a:extLst>
            </p:cNvPr>
            <p:cNvSpPr>
              <a:spLocks noChangeArrowheads="1"/>
            </p:cNvSpPr>
            <p:nvPr/>
          </p:nvSpPr>
          <p:spPr bwMode="auto">
            <a:xfrm>
              <a:off x="3594" y="2127"/>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89" name="Oval 80">
              <a:extLst>
                <a:ext uri="{FF2B5EF4-FFF2-40B4-BE49-F238E27FC236}">
                  <a16:creationId xmlns:a16="http://schemas.microsoft.com/office/drawing/2014/main" id="{C0AD4E1C-B974-422F-A6B8-8A064934C717}"/>
                </a:ext>
              </a:extLst>
            </p:cNvPr>
            <p:cNvSpPr>
              <a:spLocks noChangeArrowheads="1"/>
            </p:cNvSpPr>
            <p:nvPr/>
          </p:nvSpPr>
          <p:spPr bwMode="auto">
            <a:xfrm>
              <a:off x="4803" y="1898"/>
              <a:ext cx="69"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194" name="矩形 193">
            <a:extLst>
              <a:ext uri="{FF2B5EF4-FFF2-40B4-BE49-F238E27FC236}">
                <a16:creationId xmlns:a16="http://schemas.microsoft.com/office/drawing/2014/main" id="{444FDB49-FF2A-492D-A799-FE5E16CB16F2}"/>
              </a:ext>
            </a:extLst>
          </p:cNvPr>
          <p:cNvSpPr/>
          <p:nvPr/>
        </p:nvSpPr>
        <p:spPr>
          <a:xfrm>
            <a:off x="2311400" y="4622800"/>
            <a:ext cx="7772400" cy="954107"/>
          </a:xfrm>
          <a:prstGeom prst="rect">
            <a:avLst/>
          </a:prstGeom>
        </p:spPr>
        <p:txBody>
          <a:bodyPr>
            <a:spAutoFit/>
          </a:bodyPr>
          <a:lstStyle/>
          <a:p>
            <a:pPr>
              <a:defRPr/>
            </a:pPr>
            <a:r>
              <a:rPr lang="zh-CN" altLang="en-US" sz="2800" b="1" dirty="0">
                <a:latin typeface="+mn-ea"/>
              </a:rPr>
              <a:t>        同相比例电路的最大特点是输入电阻高，比较适合于输入级，以提高信号的采集能力。</a:t>
            </a:r>
          </a:p>
        </p:txBody>
      </p:sp>
    </p:spTree>
    <p:custDataLst>
      <p:tags r:id="rId1"/>
    </p:custDataLst>
    <p:extLst>
      <p:ext uri="{BB962C8B-B14F-4D97-AF65-F5344CB8AC3E}">
        <p14:creationId xmlns:p14="http://schemas.microsoft.com/office/powerpoint/2010/main" val="1712993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left)">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
                                        </p:tgtEl>
                                        <p:attrNameLst>
                                          <p:attrName>style.visibility</p:attrName>
                                        </p:attrNameLst>
                                      </p:cBhvr>
                                      <p:to>
                                        <p:strVal val="visible"/>
                                      </p:to>
                                    </p:set>
                                    <p:animEffect transition="in" filter="blinds(horizontal)">
                                      <p:cBhvr>
                                        <p:cTn id="22"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utoUpdateAnimBg="0"/>
      <p:bldP spid="62" grpId="0" autoUpdateAnimBg="0"/>
      <p:bldP spid="19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109" name="矩形 108">
            <a:extLst>
              <a:ext uri="{FF2B5EF4-FFF2-40B4-BE49-F238E27FC236}">
                <a16:creationId xmlns:a16="http://schemas.microsoft.com/office/drawing/2014/main" id="{DC2FB99E-9129-4CB5-8B58-9A6E9B8F6236}"/>
              </a:ext>
            </a:extLst>
          </p:cNvPr>
          <p:cNvSpPr/>
          <p:nvPr/>
        </p:nvSpPr>
        <p:spPr>
          <a:xfrm>
            <a:off x="2016760" y="836565"/>
            <a:ext cx="3810000" cy="523220"/>
          </a:xfrm>
          <a:prstGeom prst="rect">
            <a:avLst/>
          </a:prstGeom>
        </p:spPr>
        <p:txBody>
          <a:bodyPr>
            <a:spAutoFit/>
          </a:bodyPr>
          <a:lstStyle/>
          <a:p>
            <a:pPr>
              <a:defRPr/>
            </a:pPr>
            <a:r>
              <a:rPr lang="zh-CN" altLang="en-US" sz="2800" b="1" dirty="0">
                <a:solidFill>
                  <a:srgbClr val="FF0000"/>
                </a:solidFill>
                <a:latin typeface="+mn-ea"/>
              </a:rPr>
              <a:t>加法运算电路</a:t>
            </a:r>
          </a:p>
        </p:txBody>
      </p:sp>
      <p:sp>
        <p:nvSpPr>
          <p:cNvPr id="110" name="Rectangle 3">
            <a:extLst>
              <a:ext uri="{FF2B5EF4-FFF2-40B4-BE49-F238E27FC236}">
                <a16:creationId xmlns:a16="http://schemas.microsoft.com/office/drawing/2014/main" id="{B5CF5222-2463-4206-9F74-27377DDA79D9}"/>
              </a:ext>
            </a:extLst>
          </p:cNvPr>
          <p:cNvSpPr txBox="1">
            <a:spLocks noChangeArrowheads="1"/>
          </p:cNvSpPr>
          <p:nvPr/>
        </p:nvSpPr>
        <p:spPr bwMode="auto">
          <a:xfrm>
            <a:off x="2041527" y="1517603"/>
            <a:ext cx="4038600" cy="609600"/>
          </a:xfrm>
          <a:prstGeom prst="rect">
            <a:avLst/>
          </a:prstGeom>
          <a:noFill/>
          <a:ln>
            <a:miter lim="800000"/>
            <a:headEnd/>
            <a:tailEnd/>
          </a:ln>
        </p:spPr>
        <p:txBody>
          <a:bodyPr/>
          <a:lstStyle/>
          <a:p>
            <a:pPr marL="342900" indent="-342900" eaLnBrk="0" hangingPunct="0">
              <a:spcBef>
                <a:spcPct val="20000"/>
              </a:spcBef>
              <a:defRPr/>
            </a:pPr>
            <a:r>
              <a:rPr lang="en-US" altLang="zh-CN" sz="2800" b="1" kern="0" dirty="0">
                <a:solidFill>
                  <a:srgbClr val="FF0000"/>
                </a:solidFill>
                <a:latin typeface="+mn-ea"/>
              </a:rPr>
              <a:t> 1. </a:t>
            </a:r>
            <a:r>
              <a:rPr lang="zh-CN" altLang="en-US" sz="2800" b="1" kern="0" dirty="0">
                <a:solidFill>
                  <a:srgbClr val="FF0000"/>
                </a:solidFill>
                <a:latin typeface="+mn-ea"/>
              </a:rPr>
              <a:t>反相加法运算电路</a:t>
            </a:r>
          </a:p>
        </p:txBody>
      </p:sp>
      <p:sp>
        <p:nvSpPr>
          <p:cNvPr id="111" name="Text Box 7">
            <a:extLst>
              <a:ext uri="{FF2B5EF4-FFF2-40B4-BE49-F238E27FC236}">
                <a16:creationId xmlns:a16="http://schemas.microsoft.com/office/drawing/2014/main" id="{0BE363D1-E799-4FC0-878E-0D6227164BDC}"/>
              </a:ext>
            </a:extLst>
          </p:cNvPr>
          <p:cNvSpPr txBox="1">
            <a:spLocks noChangeArrowheads="1"/>
          </p:cNvSpPr>
          <p:nvPr/>
        </p:nvSpPr>
        <p:spPr bwMode="auto">
          <a:xfrm>
            <a:off x="2243773" y="5300614"/>
            <a:ext cx="350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lnSpc>
                <a:spcPct val="110000"/>
              </a:lnSpc>
            </a:pPr>
            <a:r>
              <a:rPr lang="en-US" altLang="zh-CN" sz="2800" dirty="0"/>
              <a:t>  </a:t>
            </a:r>
            <a:r>
              <a:rPr lang="zh-CN" altLang="en-US" sz="2800" dirty="0">
                <a:solidFill>
                  <a:srgbClr val="CC0000"/>
                </a:solidFill>
              </a:rPr>
              <a:t>平衡电阻：</a:t>
            </a:r>
            <a:endParaRPr lang="zh-CN" altLang="en-US" sz="2800" dirty="0"/>
          </a:p>
          <a:p>
            <a:pPr eaLnBrk="1" hangingPunct="1">
              <a:lnSpc>
                <a:spcPct val="110000"/>
              </a:lnSpc>
            </a:pPr>
            <a:r>
              <a:rPr lang="zh-CN" altLang="en-US" sz="2800" dirty="0"/>
              <a:t> </a:t>
            </a:r>
            <a:r>
              <a:rPr lang="en-US" altLang="zh-CN" sz="2800" dirty="0"/>
              <a:t>R</a:t>
            </a:r>
            <a:r>
              <a:rPr lang="en-US" altLang="zh-CN" sz="2800" baseline="-25000" dirty="0"/>
              <a:t>2</a:t>
            </a:r>
            <a:r>
              <a:rPr lang="en-US" altLang="zh-CN" sz="2800" dirty="0"/>
              <a:t>= R</a:t>
            </a:r>
            <a:r>
              <a:rPr lang="en-US" altLang="zh-CN" sz="2800" baseline="-25000" dirty="0"/>
              <a:t>i1 </a:t>
            </a:r>
            <a:r>
              <a:rPr lang="en-US" altLang="zh-CN" sz="2800" dirty="0"/>
              <a:t>// R</a:t>
            </a:r>
            <a:r>
              <a:rPr lang="en-US" altLang="zh-CN" sz="2800" baseline="-25000" dirty="0"/>
              <a:t>i2 </a:t>
            </a:r>
            <a:r>
              <a:rPr lang="en-US" altLang="zh-CN" sz="2800" dirty="0"/>
              <a:t>// R</a:t>
            </a:r>
            <a:r>
              <a:rPr lang="en-US" altLang="zh-CN" sz="2800" baseline="-25000" dirty="0"/>
              <a:t>F</a:t>
            </a:r>
            <a:endParaRPr lang="en-US" altLang="zh-CN" sz="2800" dirty="0"/>
          </a:p>
        </p:txBody>
      </p:sp>
      <p:graphicFrame>
        <p:nvGraphicFramePr>
          <p:cNvPr id="112" name="Object 4">
            <a:extLst>
              <a:ext uri="{FF2B5EF4-FFF2-40B4-BE49-F238E27FC236}">
                <a16:creationId xmlns:a16="http://schemas.microsoft.com/office/drawing/2014/main" id="{AAA74508-9AC5-4FB3-A78E-B4336DD0E0EC}"/>
              </a:ext>
            </a:extLst>
          </p:cNvPr>
          <p:cNvGraphicFramePr>
            <a:graphicFrameLocks noChangeAspect="1"/>
          </p:cNvGraphicFramePr>
          <p:nvPr>
            <p:extLst/>
          </p:nvPr>
        </p:nvGraphicFramePr>
        <p:xfrm>
          <a:off x="7255510" y="2555828"/>
          <a:ext cx="2019300" cy="1100137"/>
        </p:xfrm>
        <a:graphic>
          <a:graphicData uri="http://schemas.openxmlformats.org/presentationml/2006/ole">
            <mc:AlternateContent xmlns:mc="http://schemas.openxmlformats.org/markup-compatibility/2006">
              <mc:Choice xmlns:v="urn:schemas-microsoft-com:vml" Requires="v">
                <p:oleObj spid="_x0000_s93189" name="Equation" r:id="rId5" imgW="812520" imgH="431640" progId="Equation.3">
                  <p:embed/>
                </p:oleObj>
              </mc:Choice>
              <mc:Fallback>
                <p:oleObj name="Equation" r:id="rId5" imgW="812520" imgH="431640" progId="Equation.3">
                  <p:embed/>
                  <p:pic>
                    <p:nvPicPr>
                      <p:cNvPr id="112" name="Object 4">
                        <a:extLst>
                          <a:ext uri="{FF2B5EF4-FFF2-40B4-BE49-F238E27FC236}">
                            <a16:creationId xmlns:a16="http://schemas.microsoft.com/office/drawing/2014/main" id="{AAA74508-9AC5-4FB3-A78E-B4336DD0E0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5510" y="2555828"/>
                        <a:ext cx="2019300"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3" name="Group 96">
            <a:extLst>
              <a:ext uri="{FF2B5EF4-FFF2-40B4-BE49-F238E27FC236}">
                <a16:creationId xmlns:a16="http://schemas.microsoft.com/office/drawing/2014/main" id="{AEAA40B7-5A97-4FAD-9EB9-2D0490F22F8A}"/>
              </a:ext>
            </a:extLst>
          </p:cNvPr>
          <p:cNvGrpSpPr>
            <a:grpSpLocks/>
          </p:cNvGrpSpPr>
          <p:nvPr/>
        </p:nvGrpSpPr>
        <p:grpSpPr bwMode="auto">
          <a:xfrm>
            <a:off x="2010410" y="2263727"/>
            <a:ext cx="4464050" cy="2763838"/>
            <a:chOff x="250" y="1392"/>
            <a:chExt cx="2812" cy="1741"/>
          </a:xfrm>
        </p:grpSpPr>
        <p:sp>
          <p:nvSpPr>
            <p:cNvPr id="114" name="Text Box 50">
              <a:extLst>
                <a:ext uri="{FF2B5EF4-FFF2-40B4-BE49-F238E27FC236}">
                  <a16:creationId xmlns:a16="http://schemas.microsoft.com/office/drawing/2014/main" id="{F3A285FF-7074-457F-B5E6-B71D2ECEA843}"/>
                </a:ext>
              </a:extLst>
            </p:cNvPr>
            <p:cNvSpPr txBox="1">
              <a:spLocks noChangeArrowheads="1"/>
            </p:cNvSpPr>
            <p:nvPr/>
          </p:nvSpPr>
          <p:spPr bwMode="auto">
            <a:xfrm>
              <a:off x="2544" y="2457"/>
              <a:ext cx="5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grpSp>
          <p:nvGrpSpPr>
            <p:cNvPr id="115" name="Group 95">
              <a:extLst>
                <a:ext uri="{FF2B5EF4-FFF2-40B4-BE49-F238E27FC236}">
                  <a16:creationId xmlns:a16="http://schemas.microsoft.com/office/drawing/2014/main" id="{1046E74C-24AA-463D-B78E-0DE2CC3E99E7}"/>
                </a:ext>
              </a:extLst>
            </p:cNvPr>
            <p:cNvGrpSpPr>
              <a:grpSpLocks/>
            </p:cNvGrpSpPr>
            <p:nvPr/>
          </p:nvGrpSpPr>
          <p:grpSpPr bwMode="auto">
            <a:xfrm>
              <a:off x="250" y="1392"/>
              <a:ext cx="2633" cy="1741"/>
              <a:chOff x="250" y="1392"/>
              <a:chExt cx="2633" cy="1741"/>
            </a:xfrm>
          </p:grpSpPr>
          <p:sp>
            <p:nvSpPr>
              <p:cNvPr id="116" name="Text Box 49">
                <a:extLst>
                  <a:ext uri="{FF2B5EF4-FFF2-40B4-BE49-F238E27FC236}">
                    <a16:creationId xmlns:a16="http://schemas.microsoft.com/office/drawing/2014/main" id="{0CB30B26-E109-451D-8775-6C2007770149}"/>
                  </a:ext>
                </a:extLst>
              </p:cNvPr>
              <p:cNvSpPr txBox="1">
                <a:spLocks noChangeArrowheads="1"/>
              </p:cNvSpPr>
              <p:nvPr/>
            </p:nvSpPr>
            <p:spPr bwMode="auto">
              <a:xfrm>
                <a:off x="259" y="1545"/>
                <a:ext cx="4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2</a:t>
                </a:r>
                <a:endParaRPr lang="en-US" altLang="zh-CN" sz="2800" b="0">
                  <a:solidFill>
                    <a:srgbClr val="000099"/>
                  </a:solidFill>
                </a:endParaRPr>
              </a:p>
            </p:txBody>
          </p:sp>
          <p:sp>
            <p:nvSpPr>
              <p:cNvPr id="117" name="Rectangle 51">
                <a:extLst>
                  <a:ext uri="{FF2B5EF4-FFF2-40B4-BE49-F238E27FC236}">
                    <a16:creationId xmlns:a16="http://schemas.microsoft.com/office/drawing/2014/main" id="{54E4B49F-23D4-4D5A-ADDC-96651EB3877B}"/>
                  </a:ext>
                </a:extLst>
              </p:cNvPr>
              <p:cNvSpPr>
                <a:spLocks noChangeArrowheads="1"/>
              </p:cNvSpPr>
              <p:nvPr/>
            </p:nvSpPr>
            <p:spPr bwMode="auto">
              <a:xfrm>
                <a:off x="1672" y="1392"/>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118" name="Rectangle 52">
                <a:extLst>
                  <a:ext uri="{FF2B5EF4-FFF2-40B4-BE49-F238E27FC236}">
                    <a16:creationId xmlns:a16="http://schemas.microsoft.com/office/drawing/2014/main" id="{693ADAC3-5F9F-4437-A068-13DB09EDF88B}"/>
                  </a:ext>
                </a:extLst>
              </p:cNvPr>
              <p:cNvSpPr>
                <a:spLocks noChangeArrowheads="1"/>
              </p:cNvSpPr>
              <p:nvPr/>
            </p:nvSpPr>
            <p:spPr bwMode="auto">
              <a:xfrm>
                <a:off x="1667" y="1733"/>
                <a:ext cx="309"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19" name="Line 53">
                <a:extLst>
                  <a:ext uri="{FF2B5EF4-FFF2-40B4-BE49-F238E27FC236}">
                    <a16:creationId xmlns:a16="http://schemas.microsoft.com/office/drawing/2014/main" id="{9AE0AA65-6F7F-4553-A7CC-82A746CA0BBA}"/>
                  </a:ext>
                </a:extLst>
              </p:cNvPr>
              <p:cNvSpPr>
                <a:spLocks noChangeShapeType="1"/>
              </p:cNvSpPr>
              <p:nvPr/>
            </p:nvSpPr>
            <p:spPr bwMode="auto">
              <a:xfrm>
                <a:off x="2312" y="1780"/>
                <a:ext cx="0" cy="627"/>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Text Box 54">
                <a:extLst>
                  <a:ext uri="{FF2B5EF4-FFF2-40B4-BE49-F238E27FC236}">
                    <a16:creationId xmlns:a16="http://schemas.microsoft.com/office/drawing/2014/main" id="{243C81C9-C50D-4CAA-8057-4858E79D8DEC}"/>
                  </a:ext>
                </a:extLst>
              </p:cNvPr>
              <p:cNvSpPr txBox="1">
                <a:spLocks noChangeArrowheads="1"/>
              </p:cNvSpPr>
              <p:nvPr/>
            </p:nvSpPr>
            <p:spPr bwMode="auto">
              <a:xfrm>
                <a:off x="250" y="2025"/>
                <a:ext cx="5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1</a:t>
                </a:r>
                <a:endParaRPr lang="en-US" altLang="zh-CN" sz="2800">
                  <a:solidFill>
                    <a:srgbClr val="000099"/>
                  </a:solidFill>
                </a:endParaRPr>
              </a:p>
            </p:txBody>
          </p:sp>
          <p:sp>
            <p:nvSpPr>
              <p:cNvPr id="121" name="Rectangle 55">
                <a:extLst>
                  <a:ext uri="{FF2B5EF4-FFF2-40B4-BE49-F238E27FC236}">
                    <a16:creationId xmlns:a16="http://schemas.microsoft.com/office/drawing/2014/main" id="{7778B88E-21AA-4A98-8489-239322C5D8BB}"/>
                  </a:ext>
                </a:extLst>
              </p:cNvPr>
              <p:cNvSpPr>
                <a:spLocks noChangeArrowheads="1"/>
              </p:cNvSpPr>
              <p:nvPr/>
            </p:nvSpPr>
            <p:spPr bwMode="auto">
              <a:xfrm>
                <a:off x="919" y="2547"/>
                <a:ext cx="310" cy="9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2" name="Text Box 56">
                <a:extLst>
                  <a:ext uri="{FF2B5EF4-FFF2-40B4-BE49-F238E27FC236}">
                    <a16:creationId xmlns:a16="http://schemas.microsoft.com/office/drawing/2014/main" id="{8C0BC777-2E0E-489C-94D8-29047FE602EA}"/>
                  </a:ext>
                </a:extLst>
              </p:cNvPr>
              <p:cNvSpPr txBox="1">
                <a:spLocks noChangeArrowheads="1"/>
              </p:cNvSpPr>
              <p:nvPr/>
            </p:nvSpPr>
            <p:spPr bwMode="auto">
              <a:xfrm>
                <a:off x="863" y="1401"/>
                <a:ext cx="6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i2</a:t>
                </a:r>
              </a:p>
            </p:txBody>
          </p:sp>
          <p:sp>
            <p:nvSpPr>
              <p:cNvPr id="123" name="Rectangle 57">
                <a:extLst>
                  <a:ext uri="{FF2B5EF4-FFF2-40B4-BE49-F238E27FC236}">
                    <a16:creationId xmlns:a16="http://schemas.microsoft.com/office/drawing/2014/main" id="{6C519540-BCF2-4FD7-80E6-7DA2B2385848}"/>
                  </a:ext>
                </a:extLst>
              </p:cNvPr>
              <p:cNvSpPr>
                <a:spLocks noChangeArrowheads="1"/>
              </p:cNvSpPr>
              <p:nvPr/>
            </p:nvSpPr>
            <p:spPr bwMode="auto">
              <a:xfrm>
                <a:off x="919" y="2238"/>
                <a:ext cx="310" cy="9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4" name="Line 58">
                <a:extLst>
                  <a:ext uri="{FF2B5EF4-FFF2-40B4-BE49-F238E27FC236}">
                    <a16:creationId xmlns:a16="http://schemas.microsoft.com/office/drawing/2014/main" id="{C07A85C1-3763-44B1-A4B8-8A306E39F074}"/>
                  </a:ext>
                </a:extLst>
              </p:cNvPr>
              <p:cNvSpPr>
                <a:spLocks noChangeShapeType="1"/>
              </p:cNvSpPr>
              <p:nvPr/>
            </p:nvSpPr>
            <p:spPr bwMode="auto">
              <a:xfrm>
                <a:off x="1344" y="1780"/>
                <a:ext cx="0" cy="530"/>
              </a:xfrm>
              <a:prstGeom prst="line">
                <a:avLst/>
              </a:prstGeom>
              <a:noFill/>
              <a:ln w="38100">
                <a:solidFill>
                  <a:schemeClr val="tx1"/>
                </a:solidFill>
                <a:round/>
                <a:headEnd type="oval" w="sm" len="me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Rectangle 59">
                <a:extLst>
                  <a:ext uri="{FF2B5EF4-FFF2-40B4-BE49-F238E27FC236}">
                    <a16:creationId xmlns:a16="http://schemas.microsoft.com/office/drawing/2014/main" id="{29D6CC32-AB2B-4103-AD39-F3CD2D7B0290}"/>
                  </a:ext>
                </a:extLst>
              </p:cNvPr>
              <p:cNvSpPr>
                <a:spLocks noChangeArrowheads="1"/>
              </p:cNvSpPr>
              <p:nvPr/>
            </p:nvSpPr>
            <p:spPr bwMode="auto">
              <a:xfrm>
                <a:off x="913" y="1920"/>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i1</a:t>
                </a:r>
              </a:p>
            </p:txBody>
          </p:sp>
          <p:sp>
            <p:nvSpPr>
              <p:cNvPr id="126" name="Line 60">
                <a:extLst>
                  <a:ext uri="{FF2B5EF4-FFF2-40B4-BE49-F238E27FC236}">
                    <a16:creationId xmlns:a16="http://schemas.microsoft.com/office/drawing/2014/main" id="{ABF62266-AF97-4753-86A1-83DB6BD71E04}"/>
                  </a:ext>
                </a:extLst>
              </p:cNvPr>
              <p:cNvSpPr>
                <a:spLocks noChangeShapeType="1"/>
              </p:cNvSpPr>
              <p:nvPr/>
            </p:nvSpPr>
            <p:spPr bwMode="auto">
              <a:xfrm>
                <a:off x="1967" y="1780"/>
                <a:ext cx="3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61">
                <a:extLst>
                  <a:ext uri="{FF2B5EF4-FFF2-40B4-BE49-F238E27FC236}">
                    <a16:creationId xmlns:a16="http://schemas.microsoft.com/office/drawing/2014/main" id="{FFDA3CDE-EAC4-481A-AF34-6E670B8768A8}"/>
                  </a:ext>
                </a:extLst>
              </p:cNvPr>
              <p:cNvSpPr>
                <a:spLocks noChangeShapeType="1"/>
              </p:cNvSpPr>
              <p:nvPr/>
            </p:nvSpPr>
            <p:spPr bwMode="auto">
              <a:xfrm flipH="1">
                <a:off x="653" y="2283"/>
                <a:ext cx="2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62">
                <a:extLst>
                  <a:ext uri="{FF2B5EF4-FFF2-40B4-BE49-F238E27FC236}">
                    <a16:creationId xmlns:a16="http://schemas.microsoft.com/office/drawing/2014/main" id="{283B4DB4-4EB4-48A0-AFA6-FAB324C78689}"/>
                  </a:ext>
                </a:extLst>
              </p:cNvPr>
              <p:cNvSpPr>
                <a:spLocks noChangeShapeType="1"/>
              </p:cNvSpPr>
              <p:nvPr/>
            </p:nvSpPr>
            <p:spPr bwMode="auto">
              <a:xfrm flipH="1">
                <a:off x="576" y="2594"/>
                <a:ext cx="35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 name="Group 63">
                <a:extLst>
                  <a:ext uri="{FF2B5EF4-FFF2-40B4-BE49-F238E27FC236}">
                    <a16:creationId xmlns:a16="http://schemas.microsoft.com/office/drawing/2014/main" id="{13F95C94-CBF1-4C91-A964-081EA65B74C6}"/>
                  </a:ext>
                </a:extLst>
              </p:cNvPr>
              <p:cNvGrpSpPr>
                <a:grpSpLocks/>
              </p:cNvGrpSpPr>
              <p:nvPr/>
            </p:nvGrpSpPr>
            <p:grpSpPr bwMode="auto">
              <a:xfrm>
                <a:off x="480" y="2592"/>
                <a:ext cx="178" cy="192"/>
                <a:chOff x="720" y="2617"/>
                <a:chExt cx="185" cy="192"/>
              </a:xfrm>
            </p:grpSpPr>
            <p:sp>
              <p:nvSpPr>
                <p:cNvPr id="153" name="Line 64">
                  <a:extLst>
                    <a:ext uri="{FF2B5EF4-FFF2-40B4-BE49-F238E27FC236}">
                      <a16:creationId xmlns:a16="http://schemas.microsoft.com/office/drawing/2014/main" id="{00E9896B-A7FE-4DC1-9FFB-C142BC36B724}"/>
                    </a:ext>
                  </a:extLst>
                </p:cNvPr>
                <p:cNvSpPr>
                  <a:spLocks noChangeShapeType="1"/>
                </p:cNvSpPr>
                <p:nvPr/>
              </p:nvSpPr>
              <p:spPr bwMode="auto">
                <a:xfrm>
                  <a:off x="720" y="2809"/>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65">
                  <a:extLst>
                    <a:ext uri="{FF2B5EF4-FFF2-40B4-BE49-F238E27FC236}">
                      <a16:creationId xmlns:a16="http://schemas.microsoft.com/office/drawing/2014/main" id="{76E0CD99-FA3B-44F5-AE9C-369EC4A45465}"/>
                    </a:ext>
                  </a:extLst>
                </p:cNvPr>
                <p:cNvSpPr>
                  <a:spLocks noChangeShapeType="1"/>
                </p:cNvSpPr>
                <p:nvPr/>
              </p:nvSpPr>
              <p:spPr bwMode="auto">
                <a:xfrm>
                  <a:off x="816" y="2617"/>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0" name="Line 66">
                <a:extLst>
                  <a:ext uri="{FF2B5EF4-FFF2-40B4-BE49-F238E27FC236}">
                    <a16:creationId xmlns:a16="http://schemas.microsoft.com/office/drawing/2014/main" id="{07D75709-A07E-4BC5-A195-F122C980FB3C}"/>
                  </a:ext>
                </a:extLst>
              </p:cNvPr>
              <p:cNvSpPr>
                <a:spLocks noChangeShapeType="1"/>
              </p:cNvSpPr>
              <p:nvPr/>
            </p:nvSpPr>
            <p:spPr bwMode="auto">
              <a:xfrm>
                <a:off x="1206" y="1780"/>
                <a:ext cx="4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Rectangle 68" descr="40%">
                <a:extLst>
                  <a:ext uri="{FF2B5EF4-FFF2-40B4-BE49-F238E27FC236}">
                    <a16:creationId xmlns:a16="http://schemas.microsoft.com/office/drawing/2014/main" id="{5470B329-FB5E-4AC2-9C89-31A3D0D3FD10}"/>
                  </a:ext>
                </a:extLst>
              </p:cNvPr>
              <p:cNvSpPr>
                <a:spLocks noChangeArrowheads="1"/>
              </p:cNvSpPr>
              <p:nvPr/>
            </p:nvSpPr>
            <p:spPr bwMode="auto">
              <a:xfrm>
                <a:off x="1576" y="2009"/>
                <a:ext cx="560" cy="73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32" name="Text Box 69">
                <a:extLst>
                  <a:ext uri="{FF2B5EF4-FFF2-40B4-BE49-F238E27FC236}">
                    <a16:creationId xmlns:a16="http://schemas.microsoft.com/office/drawing/2014/main" id="{8F06BCA6-4659-4168-B2CD-FFBD02413CFC}"/>
                  </a:ext>
                </a:extLst>
              </p:cNvPr>
              <p:cNvSpPr txBox="1">
                <a:spLocks noChangeArrowheads="1"/>
              </p:cNvSpPr>
              <p:nvPr/>
            </p:nvSpPr>
            <p:spPr bwMode="auto">
              <a:xfrm>
                <a:off x="1570" y="2394"/>
                <a:ext cx="26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33" name="Text Box 70">
                <a:extLst>
                  <a:ext uri="{FF2B5EF4-FFF2-40B4-BE49-F238E27FC236}">
                    <a16:creationId xmlns:a16="http://schemas.microsoft.com/office/drawing/2014/main" id="{EC47D39C-9FF8-4D74-A053-9FF7AE2D2A56}"/>
                  </a:ext>
                </a:extLst>
              </p:cNvPr>
              <p:cNvSpPr txBox="1">
                <a:spLocks noChangeArrowheads="1"/>
              </p:cNvSpPr>
              <p:nvPr/>
            </p:nvSpPr>
            <p:spPr bwMode="auto">
              <a:xfrm>
                <a:off x="1933" y="2226"/>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34" name="Text Box 71">
                <a:extLst>
                  <a:ext uri="{FF2B5EF4-FFF2-40B4-BE49-F238E27FC236}">
                    <a16:creationId xmlns:a16="http://schemas.microsoft.com/office/drawing/2014/main" id="{4C793E0F-AF2D-40EF-AA1D-82BFEF6A5750}"/>
                  </a:ext>
                </a:extLst>
              </p:cNvPr>
              <p:cNvSpPr txBox="1">
                <a:spLocks noChangeArrowheads="1"/>
              </p:cNvSpPr>
              <p:nvPr/>
            </p:nvSpPr>
            <p:spPr bwMode="auto">
              <a:xfrm>
                <a:off x="1829" y="196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35" name="Line 72">
                <a:extLst>
                  <a:ext uri="{FF2B5EF4-FFF2-40B4-BE49-F238E27FC236}">
                    <a16:creationId xmlns:a16="http://schemas.microsoft.com/office/drawing/2014/main" id="{071B9F97-67D8-498B-9C87-BAEDBA854915}"/>
                  </a:ext>
                </a:extLst>
              </p:cNvPr>
              <p:cNvSpPr>
                <a:spLocks noChangeShapeType="1"/>
              </p:cNvSpPr>
              <p:nvPr/>
            </p:nvSpPr>
            <p:spPr bwMode="auto">
              <a:xfrm>
                <a:off x="1229" y="2594"/>
                <a:ext cx="3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73">
                <a:extLst>
                  <a:ext uri="{FF2B5EF4-FFF2-40B4-BE49-F238E27FC236}">
                    <a16:creationId xmlns:a16="http://schemas.microsoft.com/office/drawing/2014/main" id="{41C40044-B4D0-4F4D-AA5F-A146B28738E1}"/>
                  </a:ext>
                </a:extLst>
              </p:cNvPr>
              <p:cNvSpPr>
                <a:spLocks noChangeShapeType="1"/>
              </p:cNvSpPr>
              <p:nvPr/>
            </p:nvSpPr>
            <p:spPr bwMode="auto">
              <a:xfrm>
                <a:off x="2144" y="2398"/>
                <a:ext cx="34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74">
                <a:extLst>
                  <a:ext uri="{FF2B5EF4-FFF2-40B4-BE49-F238E27FC236}">
                    <a16:creationId xmlns:a16="http://schemas.microsoft.com/office/drawing/2014/main" id="{9588BD5C-8AAB-480B-BA0B-54CBEC018537}"/>
                  </a:ext>
                </a:extLst>
              </p:cNvPr>
              <p:cNvSpPr>
                <a:spLocks noChangeShapeType="1"/>
              </p:cNvSpPr>
              <p:nvPr/>
            </p:nvSpPr>
            <p:spPr bwMode="auto">
              <a:xfrm>
                <a:off x="1341" y="1802"/>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75">
                <a:extLst>
                  <a:ext uri="{FF2B5EF4-FFF2-40B4-BE49-F238E27FC236}">
                    <a16:creationId xmlns:a16="http://schemas.microsoft.com/office/drawing/2014/main" id="{C670F4BB-E1CF-4F01-BE58-2575D5689638}"/>
                  </a:ext>
                </a:extLst>
              </p:cNvPr>
              <p:cNvSpPr>
                <a:spLocks noChangeShapeType="1"/>
              </p:cNvSpPr>
              <p:nvPr/>
            </p:nvSpPr>
            <p:spPr bwMode="auto">
              <a:xfrm>
                <a:off x="1229" y="2299"/>
                <a:ext cx="3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Text Box 76">
                <a:extLst>
                  <a:ext uri="{FF2B5EF4-FFF2-40B4-BE49-F238E27FC236}">
                    <a16:creationId xmlns:a16="http://schemas.microsoft.com/office/drawing/2014/main" id="{7B090837-004D-4BB5-BAD9-C5486B7913B4}"/>
                  </a:ext>
                </a:extLst>
              </p:cNvPr>
              <p:cNvSpPr txBox="1">
                <a:spLocks noChangeArrowheads="1"/>
              </p:cNvSpPr>
              <p:nvPr/>
            </p:nvSpPr>
            <p:spPr bwMode="auto">
              <a:xfrm>
                <a:off x="1576" y="2070"/>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40" name="Text Box 77">
                <a:extLst>
                  <a:ext uri="{FF2B5EF4-FFF2-40B4-BE49-F238E27FC236}">
                    <a16:creationId xmlns:a16="http://schemas.microsoft.com/office/drawing/2014/main" id="{082C35EC-D6FB-46F8-BF5D-24B4ED19C75C}"/>
                  </a:ext>
                </a:extLst>
              </p:cNvPr>
              <p:cNvSpPr txBox="1">
                <a:spLocks noChangeArrowheads="1"/>
              </p:cNvSpPr>
              <p:nvPr/>
            </p:nvSpPr>
            <p:spPr bwMode="auto">
              <a:xfrm rot="5400000">
                <a:off x="1706" y="2004"/>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41" name="Oval 78">
                <a:extLst>
                  <a:ext uri="{FF2B5EF4-FFF2-40B4-BE49-F238E27FC236}">
                    <a16:creationId xmlns:a16="http://schemas.microsoft.com/office/drawing/2014/main" id="{BD7BC26F-4289-4D3E-8174-C0C83AEB17E6}"/>
                  </a:ext>
                </a:extLst>
              </p:cNvPr>
              <p:cNvSpPr>
                <a:spLocks noChangeArrowheads="1"/>
              </p:cNvSpPr>
              <p:nvPr/>
            </p:nvSpPr>
            <p:spPr bwMode="auto">
              <a:xfrm>
                <a:off x="595" y="2252"/>
                <a:ext cx="76"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2" name="Oval 79">
                <a:extLst>
                  <a:ext uri="{FF2B5EF4-FFF2-40B4-BE49-F238E27FC236}">
                    <a16:creationId xmlns:a16="http://schemas.microsoft.com/office/drawing/2014/main" id="{7A0562EF-40A7-474A-ADA2-51F3A2018084}"/>
                  </a:ext>
                </a:extLst>
              </p:cNvPr>
              <p:cNvSpPr>
                <a:spLocks noChangeArrowheads="1"/>
              </p:cNvSpPr>
              <p:nvPr/>
            </p:nvSpPr>
            <p:spPr bwMode="auto">
              <a:xfrm>
                <a:off x="2480" y="2357"/>
                <a:ext cx="76" cy="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3" name="Rectangle 80">
                <a:extLst>
                  <a:ext uri="{FF2B5EF4-FFF2-40B4-BE49-F238E27FC236}">
                    <a16:creationId xmlns:a16="http://schemas.microsoft.com/office/drawing/2014/main" id="{A9CAF3A6-C299-4F7A-9936-20F6C2FD9DDB}"/>
                  </a:ext>
                </a:extLst>
              </p:cNvPr>
              <p:cNvSpPr>
                <a:spLocks noChangeArrowheads="1"/>
              </p:cNvSpPr>
              <p:nvPr/>
            </p:nvSpPr>
            <p:spPr bwMode="auto">
              <a:xfrm>
                <a:off x="892" y="1745"/>
                <a:ext cx="309" cy="9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4" name="Line 81">
                <a:extLst>
                  <a:ext uri="{FF2B5EF4-FFF2-40B4-BE49-F238E27FC236}">
                    <a16:creationId xmlns:a16="http://schemas.microsoft.com/office/drawing/2014/main" id="{0F924F41-5490-428B-93AB-2E0C14AB45BD}"/>
                  </a:ext>
                </a:extLst>
              </p:cNvPr>
              <p:cNvSpPr>
                <a:spLocks noChangeShapeType="1"/>
              </p:cNvSpPr>
              <p:nvPr/>
            </p:nvSpPr>
            <p:spPr bwMode="auto">
              <a:xfrm flipH="1">
                <a:off x="653" y="1780"/>
                <a:ext cx="2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Oval 82">
                <a:extLst>
                  <a:ext uri="{FF2B5EF4-FFF2-40B4-BE49-F238E27FC236}">
                    <a16:creationId xmlns:a16="http://schemas.microsoft.com/office/drawing/2014/main" id="{9D0D6125-C528-4C1B-BB1A-5DD467CF2E32}"/>
                  </a:ext>
                </a:extLst>
              </p:cNvPr>
              <p:cNvSpPr>
                <a:spLocks noChangeArrowheads="1"/>
              </p:cNvSpPr>
              <p:nvPr/>
            </p:nvSpPr>
            <p:spPr bwMode="auto">
              <a:xfrm>
                <a:off x="595" y="1750"/>
                <a:ext cx="76"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6" name="Text Box 83">
                <a:extLst>
                  <a:ext uri="{FF2B5EF4-FFF2-40B4-BE49-F238E27FC236}">
                    <a16:creationId xmlns:a16="http://schemas.microsoft.com/office/drawing/2014/main" id="{7D64C543-05EB-46B5-AF6E-1DE9AF00272B}"/>
                  </a:ext>
                </a:extLst>
              </p:cNvPr>
              <p:cNvSpPr txBox="1">
                <a:spLocks noChangeArrowheads="1"/>
              </p:cNvSpPr>
              <p:nvPr/>
            </p:nvSpPr>
            <p:spPr bwMode="auto">
              <a:xfrm>
                <a:off x="920" y="2592"/>
                <a:ext cx="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grpSp>
            <p:nvGrpSpPr>
              <p:cNvPr id="147" name="Group 84">
                <a:extLst>
                  <a:ext uri="{FF2B5EF4-FFF2-40B4-BE49-F238E27FC236}">
                    <a16:creationId xmlns:a16="http://schemas.microsoft.com/office/drawing/2014/main" id="{F75D4D1D-E04B-4281-99D6-8BE1CCF08E5B}"/>
                  </a:ext>
                </a:extLst>
              </p:cNvPr>
              <p:cNvGrpSpPr>
                <a:grpSpLocks/>
              </p:cNvGrpSpPr>
              <p:nvPr/>
            </p:nvGrpSpPr>
            <p:grpSpPr bwMode="auto">
              <a:xfrm>
                <a:off x="2427" y="2941"/>
                <a:ext cx="178" cy="192"/>
                <a:chOff x="727" y="2612"/>
                <a:chExt cx="185" cy="192"/>
              </a:xfrm>
            </p:grpSpPr>
            <p:sp>
              <p:nvSpPr>
                <p:cNvPr id="151" name="Line 85">
                  <a:extLst>
                    <a:ext uri="{FF2B5EF4-FFF2-40B4-BE49-F238E27FC236}">
                      <a16:creationId xmlns:a16="http://schemas.microsoft.com/office/drawing/2014/main" id="{3F980EC9-D213-4439-85F1-332271B7A17F}"/>
                    </a:ext>
                  </a:extLst>
                </p:cNvPr>
                <p:cNvSpPr>
                  <a:spLocks noChangeShapeType="1"/>
                </p:cNvSpPr>
                <p:nvPr/>
              </p:nvSpPr>
              <p:spPr bwMode="auto">
                <a:xfrm>
                  <a:off x="727" y="2804"/>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86">
                  <a:extLst>
                    <a:ext uri="{FF2B5EF4-FFF2-40B4-BE49-F238E27FC236}">
                      <a16:creationId xmlns:a16="http://schemas.microsoft.com/office/drawing/2014/main" id="{F44810A7-2C84-4FDC-9688-1A5FF07508F5}"/>
                    </a:ext>
                  </a:extLst>
                </p:cNvPr>
                <p:cNvSpPr>
                  <a:spLocks noChangeShapeType="1"/>
                </p:cNvSpPr>
                <p:nvPr/>
              </p:nvSpPr>
              <p:spPr bwMode="auto">
                <a:xfrm>
                  <a:off x="823" y="2612"/>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Oval 87">
                <a:extLst>
                  <a:ext uri="{FF2B5EF4-FFF2-40B4-BE49-F238E27FC236}">
                    <a16:creationId xmlns:a16="http://schemas.microsoft.com/office/drawing/2014/main" id="{2C7F00BE-8647-4873-8A97-D3BF9373C52C}"/>
                  </a:ext>
                </a:extLst>
              </p:cNvPr>
              <p:cNvSpPr>
                <a:spLocks noChangeArrowheads="1"/>
              </p:cNvSpPr>
              <p:nvPr/>
            </p:nvSpPr>
            <p:spPr bwMode="auto">
              <a:xfrm>
                <a:off x="2480" y="2873"/>
                <a:ext cx="76" cy="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9" name="Text Box 88">
                <a:extLst>
                  <a:ext uri="{FF2B5EF4-FFF2-40B4-BE49-F238E27FC236}">
                    <a16:creationId xmlns:a16="http://schemas.microsoft.com/office/drawing/2014/main" id="{D7BAC75E-480B-4DF6-9B77-101925C27438}"/>
                  </a:ext>
                </a:extLst>
              </p:cNvPr>
              <p:cNvSpPr txBox="1">
                <a:spLocks noChangeArrowheads="1"/>
              </p:cNvSpPr>
              <p:nvPr/>
            </p:nvSpPr>
            <p:spPr bwMode="auto">
              <a:xfrm>
                <a:off x="2538" y="2214"/>
                <a:ext cx="3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50" name="Text Box 89">
                <a:extLst>
                  <a:ext uri="{FF2B5EF4-FFF2-40B4-BE49-F238E27FC236}">
                    <a16:creationId xmlns:a16="http://schemas.microsoft.com/office/drawing/2014/main" id="{CF2BEEFE-EF0F-425C-BECF-A06FB5664FB6}"/>
                  </a:ext>
                </a:extLst>
              </p:cNvPr>
              <p:cNvSpPr txBox="1">
                <a:spLocks noChangeArrowheads="1"/>
              </p:cNvSpPr>
              <p:nvPr/>
            </p:nvSpPr>
            <p:spPr bwMode="auto">
              <a:xfrm>
                <a:off x="2538" y="2730"/>
                <a:ext cx="3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grpSp>
      </p:grpSp>
      <p:sp>
        <p:nvSpPr>
          <p:cNvPr id="155" name="Rectangle 90">
            <a:extLst>
              <a:ext uri="{FF2B5EF4-FFF2-40B4-BE49-F238E27FC236}">
                <a16:creationId xmlns:a16="http://schemas.microsoft.com/office/drawing/2014/main" id="{350BBDC1-516B-4381-AAEB-25C4FA39033F}"/>
              </a:ext>
            </a:extLst>
          </p:cNvPr>
          <p:cNvSpPr>
            <a:spLocks noChangeArrowheads="1"/>
          </p:cNvSpPr>
          <p:nvPr/>
        </p:nvSpPr>
        <p:spPr bwMode="auto">
          <a:xfrm>
            <a:off x="6436360" y="1517603"/>
            <a:ext cx="396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dirty="0"/>
              <a:t> </a:t>
            </a:r>
            <a:r>
              <a:rPr lang="zh-CN" altLang="en-US" sz="2800" dirty="0"/>
              <a:t>可采用叠加定理求</a:t>
            </a:r>
            <a:r>
              <a:rPr lang="en-US" altLang="zh-CN" sz="2800" i="1" dirty="0" err="1">
                <a:solidFill>
                  <a:srgbClr val="FF0000"/>
                </a:solidFill>
              </a:rPr>
              <a:t>u</a:t>
            </a:r>
            <a:r>
              <a:rPr lang="en-US" altLang="zh-CN" sz="2800" baseline="-25000" dirty="0" err="1">
                <a:solidFill>
                  <a:srgbClr val="FF0000"/>
                </a:solidFill>
              </a:rPr>
              <a:t>o</a:t>
            </a:r>
            <a:endParaRPr lang="en-US" altLang="zh-CN" sz="2800" dirty="0">
              <a:solidFill>
                <a:srgbClr val="FF0000"/>
              </a:solidFill>
            </a:endParaRPr>
          </a:p>
        </p:txBody>
      </p:sp>
      <p:sp>
        <p:nvSpPr>
          <p:cNvPr id="156" name="Rectangle 91">
            <a:extLst>
              <a:ext uri="{FF2B5EF4-FFF2-40B4-BE49-F238E27FC236}">
                <a16:creationId xmlns:a16="http://schemas.microsoft.com/office/drawing/2014/main" id="{91EDDF26-23A9-4D2D-8AD5-AB776AAE2740}"/>
              </a:ext>
            </a:extLst>
          </p:cNvPr>
          <p:cNvSpPr>
            <a:spLocks noChangeArrowheads="1"/>
          </p:cNvSpPr>
          <p:nvPr/>
        </p:nvSpPr>
        <p:spPr bwMode="auto">
          <a:xfrm>
            <a:off x="6436360" y="206529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a:solidFill>
                  <a:schemeClr val="tx2"/>
                </a:solidFill>
                <a:ea typeface="创艺繁标宋"/>
                <a:cs typeface="创艺繁标宋"/>
                <a:sym typeface="Symbol" panose="05050102010706020507" pitchFamily="18" charset="2"/>
              </a:rPr>
              <a:t>（</a:t>
            </a:r>
            <a:r>
              <a:rPr lang="en-US" altLang="zh-CN" sz="2800">
                <a:solidFill>
                  <a:schemeClr val="tx2"/>
                </a:solidFill>
                <a:ea typeface="创艺繁标宋"/>
                <a:cs typeface="创艺繁标宋"/>
                <a:sym typeface="Symbol" panose="05050102010706020507" pitchFamily="18" charset="2"/>
              </a:rPr>
              <a:t>1</a:t>
            </a:r>
            <a:r>
              <a:rPr lang="zh-CN" altLang="en-US" sz="2800">
                <a:solidFill>
                  <a:schemeClr val="tx2"/>
                </a:solidFill>
                <a:ea typeface="创艺繁标宋"/>
                <a:cs typeface="创艺繁标宋"/>
                <a:sym typeface="Symbol" panose="05050102010706020507" pitchFamily="18" charset="2"/>
              </a:rPr>
              <a:t>）</a:t>
            </a: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1</a:t>
            </a:r>
            <a:r>
              <a:rPr lang="zh-CN" altLang="en-US" sz="2800">
                <a:solidFill>
                  <a:srgbClr val="000099"/>
                </a:solidFill>
              </a:rPr>
              <a:t>单独作用时</a:t>
            </a:r>
            <a:endParaRPr lang="en-US" altLang="zh-CN" sz="2800"/>
          </a:p>
        </p:txBody>
      </p:sp>
      <p:graphicFrame>
        <p:nvGraphicFramePr>
          <p:cNvPr id="157" name="Object 5">
            <a:extLst>
              <a:ext uri="{FF2B5EF4-FFF2-40B4-BE49-F238E27FC236}">
                <a16:creationId xmlns:a16="http://schemas.microsoft.com/office/drawing/2014/main" id="{C7638331-1F4D-4B23-9DB1-1658133B4247}"/>
              </a:ext>
            </a:extLst>
          </p:cNvPr>
          <p:cNvGraphicFramePr>
            <a:graphicFrameLocks noChangeAspect="1"/>
          </p:cNvGraphicFramePr>
          <p:nvPr>
            <p:extLst/>
          </p:nvPr>
        </p:nvGraphicFramePr>
        <p:xfrm>
          <a:off x="6588760" y="5713365"/>
          <a:ext cx="3667125" cy="1100138"/>
        </p:xfrm>
        <a:graphic>
          <a:graphicData uri="http://schemas.openxmlformats.org/presentationml/2006/ole">
            <mc:AlternateContent xmlns:mc="http://schemas.openxmlformats.org/markup-compatibility/2006">
              <mc:Choice xmlns:v="urn:schemas-microsoft-com:vml" Requires="v">
                <p:oleObj spid="_x0000_s93190" name="公式" r:id="rId7" imgW="1473120" imgH="431640" progId="Equation.3">
                  <p:embed/>
                </p:oleObj>
              </mc:Choice>
              <mc:Fallback>
                <p:oleObj name="公式" r:id="rId7" imgW="1473120" imgH="431640" progId="Equation.3">
                  <p:embed/>
                  <p:pic>
                    <p:nvPicPr>
                      <p:cNvPr id="157" name="Object 5">
                        <a:extLst>
                          <a:ext uri="{FF2B5EF4-FFF2-40B4-BE49-F238E27FC236}">
                            <a16:creationId xmlns:a16="http://schemas.microsoft.com/office/drawing/2014/main" id="{C7638331-1F4D-4B23-9DB1-1658133B42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760" y="5713365"/>
                        <a:ext cx="3667125" cy="1100138"/>
                      </a:xfrm>
                      <a:prstGeom prst="rect">
                        <a:avLst/>
                      </a:prstGeom>
                      <a:solidFill>
                        <a:schemeClr val="bg1"/>
                      </a:solidFill>
                      <a:ln w="38100">
                        <a:solidFill>
                          <a:srgbClr val="FF0000"/>
                        </a:solidFill>
                        <a:miter lim="800000"/>
                        <a:headEnd/>
                        <a:tailEnd/>
                      </a:ln>
                    </p:spPr>
                  </p:pic>
                </p:oleObj>
              </mc:Fallback>
            </mc:AlternateContent>
          </a:graphicData>
        </a:graphic>
      </p:graphicFrame>
      <p:sp>
        <p:nvSpPr>
          <p:cNvPr id="158" name="Rectangle 91">
            <a:extLst>
              <a:ext uri="{FF2B5EF4-FFF2-40B4-BE49-F238E27FC236}">
                <a16:creationId xmlns:a16="http://schemas.microsoft.com/office/drawing/2014/main" id="{C2CB1A59-3F4C-4E6B-9A65-CD35EEA8AB68}"/>
              </a:ext>
            </a:extLst>
          </p:cNvPr>
          <p:cNvSpPr>
            <a:spLocks noChangeArrowheads="1"/>
          </p:cNvSpPr>
          <p:nvPr/>
        </p:nvSpPr>
        <p:spPr bwMode="auto">
          <a:xfrm>
            <a:off x="6436360" y="366549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a:solidFill>
                  <a:schemeClr val="tx2"/>
                </a:solidFill>
                <a:ea typeface="创艺繁标宋"/>
                <a:cs typeface="创艺繁标宋"/>
                <a:sym typeface="Symbol" panose="05050102010706020507" pitchFamily="18" charset="2"/>
              </a:rPr>
              <a:t>（</a:t>
            </a:r>
            <a:r>
              <a:rPr lang="en-US" altLang="zh-CN" sz="2800">
                <a:solidFill>
                  <a:schemeClr val="tx2"/>
                </a:solidFill>
                <a:ea typeface="创艺繁标宋"/>
                <a:cs typeface="创艺繁标宋"/>
                <a:sym typeface="Symbol" panose="05050102010706020507" pitchFamily="18" charset="2"/>
              </a:rPr>
              <a:t>2</a:t>
            </a:r>
            <a:r>
              <a:rPr lang="zh-CN" altLang="en-US" sz="2800">
                <a:solidFill>
                  <a:schemeClr val="tx2"/>
                </a:solidFill>
                <a:ea typeface="创艺繁标宋"/>
                <a:cs typeface="创艺繁标宋"/>
                <a:sym typeface="Symbol" panose="05050102010706020507" pitchFamily="18" charset="2"/>
              </a:rPr>
              <a:t>）</a:t>
            </a:r>
            <a:r>
              <a:rPr lang="en-US" altLang="zh-CN" sz="2800" i="1">
                <a:solidFill>
                  <a:srgbClr val="000099"/>
                </a:solidFill>
              </a:rPr>
              <a:t>u</a:t>
            </a:r>
            <a:r>
              <a:rPr lang="en-US" altLang="zh-CN" sz="2800" i="1" baseline="-25000">
                <a:solidFill>
                  <a:srgbClr val="000099"/>
                </a:solidFill>
              </a:rPr>
              <a:t>i</a:t>
            </a:r>
            <a:r>
              <a:rPr lang="en-US" altLang="zh-CN" sz="2800" baseline="-25000">
                <a:solidFill>
                  <a:srgbClr val="000099"/>
                </a:solidFill>
              </a:rPr>
              <a:t>2</a:t>
            </a:r>
            <a:r>
              <a:rPr lang="zh-CN" altLang="en-US" sz="2800">
                <a:solidFill>
                  <a:srgbClr val="000099"/>
                </a:solidFill>
              </a:rPr>
              <a:t>单独作用时</a:t>
            </a:r>
            <a:endParaRPr lang="en-US" altLang="zh-CN" sz="2800"/>
          </a:p>
        </p:txBody>
      </p:sp>
      <p:graphicFrame>
        <p:nvGraphicFramePr>
          <p:cNvPr id="159" name="Object 6">
            <a:extLst>
              <a:ext uri="{FF2B5EF4-FFF2-40B4-BE49-F238E27FC236}">
                <a16:creationId xmlns:a16="http://schemas.microsoft.com/office/drawing/2014/main" id="{3BF9818C-414C-446D-B678-A391C76F288D}"/>
              </a:ext>
            </a:extLst>
          </p:cNvPr>
          <p:cNvGraphicFramePr>
            <a:graphicFrameLocks noChangeAspect="1"/>
          </p:cNvGraphicFramePr>
          <p:nvPr>
            <p:extLst/>
          </p:nvPr>
        </p:nvGraphicFramePr>
        <p:xfrm>
          <a:off x="7350760" y="4036965"/>
          <a:ext cx="2176463" cy="1100138"/>
        </p:xfrm>
        <a:graphic>
          <a:graphicData uri="http://schemas.openxmlformats.org/presentationml/2006/ole">
            <mc:AlternateContent xmlns:mc="http://schemas.openxmlformats.org/markup-compatibility/2006">
              <mc:Choice xmlns:v="urn:schemas-microsoft-com:vml" Requires="v">
                <p:oleObj spid="_x0000_s93191" name="Equation" r:id="rId9" imgW="876240" imgH="431640" progId="Equation.3">
                  <p:embed/>
                </p:oleObj>
              </mc:Choice>
              <mc:Fallback>
                <p:oleObj name="Equation" r:id="rId9" imgW="876240" imgH="431640" progId="Equation.3">
                  <p:embed/>
                  <p:pic>
                    <p:nvPicPr>
                      <p:cNvPr id="159" name="Object 6">
                        <a:extLst>
                          <a:ext uri="{FF2B5EF4-FFF2-40B4-BE49-F238E27FC236}">
                            <a16:creationId xmlns:a16="http://schemas.microsoft.com/office/drawing/2014/main" id="{3BF9818C-414C-446D-B678-A391C76F28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60" y="4036965"/>
                        <a:ext cx="2176463"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 name="Rectangle 91">
            <a:extLst>
              <a:ext uri="{FF2B5EF4-FFF2-40B4-BE49-F238E27FC236}">
                <a16:creationId xmlns:a16="http://schemas.microsoft.com/office/drawing/2014/main" id="{E4721343-BE1E-45D2-855D-63F16E04FE87}"/>
              </a:ext>
            </a:extLst>
          </p:cNvPr>
          <p:cNvSpPr>
            <a:spLocks noChangeArrowheads="1"/>
          </p:cNvSpPr>
          <p:nvPr/>
        </p:nvSpPr>
        <p:spPr bwMode="auto">
          <a:xfrm>
            <a:off x="6817360" y="5027565"/>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a:t>则</a:t>
            </a:r>
            <a:endParaRPr lang="en-US" altLang="zh-CN" sz="2800"/>
          </a:p>
        </p:txBody>
      </p:sp>
      <p:sp>
        <p:nvSpPr>
          <p:cNvPr id="161" name="AutoShape 48" descr="小棋盘">
            <a:extLst>
              <a:ext uri="{FF2B5EF4-FFF2-40B4-BE49-F238E27FC236}">
                <a16:creationId xmlns:a16="http://schemas.microsoft.com/office/drawing/2014/main" id="{EEA67834-ADE3-43D8-BEF8-259352F2F205}"/>
              </a:ext>
            </a:extLst>
          </p:cNvPr>
          <p:cNvSpPr>
            <a:spLocks noChangeArrowheads="1"/>
          </p:cNvSpPr>
          <p:nvPr/>
        </p:nvSpPr>
        <p:spPr bwMode="auto">
          <a:xfrm>
            <a:off x="6512560" y="3198765"/>
            <a:ext cx="3429000" cy="990600"/>
          </a:xfrm>
          <a:prstGeom prst="wedgeRoundRectCallout">
            <a:avLst>
              <a:gd name="adj1" fmla="val 25731"/>
              <a:gd name="adj2" fmla="val 205662"/>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ts val="1875"/>
              </a:lnSpc>
              <a:spcBef>
                <a:spcPct val="50000"/>
              </a:spcBef>
            </a:pPr>
            <a:r>
              <a:rPr lang="zh-CN" altLang="en-US" dirty="0">
                <a:solidFill>
                  <a:srgbClr val="FF0000"/>
                </a:solidFill>
              </a:rPr>
              <a:t>当</a:t>
            </a:r>
            <a:r>
              <a:rPr lang="en-US" altLang="zh-CN" dirty="0">
                <a:solidFill>
                  <a:srgbClr val="FF0000"/>
                </a:solidFill>
              </a:rPr>
              <a:t>R</a:t>
            </a:r>
            <a:r>
              <a:rPr lang="en-US" altLang="zh-CN" baseline="-25000" dirty="0">
                <a:solidFill>
                  <a:srgbClr val="FF0000"/>
                </a:solidFill>
              </a:rPr>
              <a:t>i1</a:t>
            </a:r>
            <a:r>
              <a:rPr lang="en-US" altLang="zh-CN" dirty="0">
                <a:solidFill>
                  <a:srgbClr val="FF0000"/>
                </a:solidFill>
              </a:rPr>
              <a:t>=R</a:t>
            </a:r>
            <a:r>
              <a:rPr lang="en-US" altLang="zh-CN" baseline="-25000" dirty="0">
                <a:solidFill>
                  <a:srgbClr val="FF0000"/>
                </a:solidFill>
              </a:rPr>
              <a:t>i2</a:t>
            </a:r>
            <a:r>
              <a:rPr lang="en-US" altLang="zh-CN" dirty="0">
                <a:solidFill>
                  <a:srgbClr val="FF0000"/>
                </a:solidFill>
              </a:rPr>
              <a:t>=R</a:t>
            </a:r>
            <a:r>
              <a:rPr lang="en-US" altLang="zh-CN" baseline="-25000" dirty="0">
                <a:solidFill>
                  <a:srgbClr val="FF0000"/>
                </a:solidFill>
              </a:rPr>
              <a:t>F</a:t>
            </a:r>
            <a:r>
              <a:rPr lang="zh-CN" altLang="en-US" dirty="0">
                <a:solidFill>
                  <a:srgbClr val="FF0000"/>
                </a:solidFill>
              </a:rPr>
              <a:t>时，</a:t>
            </a:r>
            <a:endParaRPr lang="en-US" altLang="zh-CN" dirty="0">
              <a:solidFill>
                <a:srgbClr val="FF0000"/>
              </a:solidFill>
            </a:endParaRPr>
          </a:p>
          <a:p>
            <a:pPr algn="ctr" eaLnBrk="1" hangingPunct="1">
              <a:lnSpc>
                <a:spcPts val="1875"/>
              </a:lnSpc>
              <a:spcBef>
                <a:spcPct val="50000"/>
              </a:spcBef>
            </a:pPr>
            <a:r>
              <a:rPr lang="en-US" altLang="zh-CN" i="1" dirty="0" err="1">
                <a:solidFill>
                  <a:srgbClr val="FF0000"/>
                </a:solidFill>
              </a:rPr>
              <a:t>u</a:t>
            </a:r>
            <a:r>
              <a:rPr lang="en-US" altLang="zh-CN" baseline="-25000" dirty="0" err="1">
                <a:solidFill>
                  <a:srgbClr val="FF0000"/>
                </a:solidFill>
              </a:rPr>
              <a:t>o</a:t>
            </a:r>
            <a:r>
              <a:rPr lang="en-US" altLang="zh-CN" dirty="0">
                <a:solidFill>
                  <a:srgbClr val="FF0000"/>
                </a:solidFill>
              </a:rPr>
              <a:t>=</a:t>
            </a:r>
            <a:r>
              <a:rPr lang="zh-CN" altLang="en-US" dirty="0">
                <a:solidFill>
                  <a:srgbClr val="FF0000"/>
                </a:solidFill>
              </a:rPr>
              <a:t>－ </a:t>
            </a:r>
            <a:r>
              <a:rPr lang="en-US" altLang="zh-CN" dirty="0">
                <a:solidFill>
                  <a:srgbClr val="FF0000"/>
                </a:solidFill>
              </a:rPr>
              <a:t>(</a:t>
            </a:r>
            <a:r>
              <a:rPr lang="en-US" altLang="zh-CN" i="1" dirty="0">
                <a:solidFill>
                  <a:srgbClr val="FF0000"/>
                </a:solidFill>
              </a:rPr>
              <a:t>u</a:t>
            </a:r>
            <a:r>
              <a:rPr lang="en-US" altLang="zh-CN" baseline="-25000" dirty="0">
                <a:solidFill>
                  <a:srgbClr val="FF0000"/>
                </a:solidFill>
              </a:rPr>
              <a:t>i1</a:t>
            </a:r>
            <a:r>
              <a:rPr lang="en-US" altLang="zh-CN" dirty="0">
                <a:solidFill>
                  <a:srgbClr val="FF0000"/>
                </a:solidFill>
              </a:rPr>
              <a:t>+</a:t>
            </a:r>
            <a:r>
              <a:rPr lang="en-US" altLang="zh-CN" u="sng" dirty="0">
                <a:solidFill>
                  <a:srgbClr val="FF0000"/>
                </a:solidFill>
              </a:rPr>
              <a:t>u</a:t>
            </a:r>
            <a:r>
              <a:rPr lang="en-US" altLang="zh-CN" baseline="-25000" dirty="0">
                <a:solidFill>
                  <a:srgbClr val="FF0000"/>
                </a:solidFill>
              </a:rPr>
              <a:t>i2</a:t>
            </a:r>
            <a:r>
              <a:rPr lang="en-US" altLang="zh-CN" dirty="0">
                <a:solidFill>
                  <a:srgbClr val="FF0000"/>
                </a:solidFill>
              </a:rPr>
              <a:t>)</a:t>
            </a:r>
            <a:endParaRPr lang="zh-CN" altLang="en-US" dirty="0">
              <a:solidFill>
                <a:srgbClr val="FF0000"/>
              </a:solidFill>
            </a:endParaRPr>
          </a:p>
        </p:txBody>
      </p:sp>
    </p:spTree>
    <p:custDataLst>
      <p:tags r:id="rId2"/>
    </p:custDataLst>
    <p:extLst>
      <p:ext uri="{BB962C8B-B14F-4D97-AF65-F5344CB8AC3E}">
        <p14:creationId xmlns:p14="http://schemas.microsoft.com/office/powerpoint/2010/main" val="4248893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wipe(left)">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randombar(horizontal)">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wipe(left)">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wipe(left)">
                                      <p:cBhvr>
                                        <p:cTn id="27" dur="500"/>
                                        <p:tgtEl>
                                          <p:spTgt spid="1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left)">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wipe(left)">
                                      <p:cBhvr>
                                        <p:cTn id="37" dur="500"/>
                                        <p:tgtEl>
                                          <p:spTgt spid="1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9"/>
                                        </p:tgtEl>
                                        <p:attrNameLst>
                                          <p:attrName>style.visibility</p:attrName>
                                        </p:attrNameLst>
                                      </p:cBhvr>
                                      <p:to>
                                        <p:strVal val="visible"/>
                                      </p:to>
                                    </p:set>
                                    <p:animEffect transition="in" filter="wipe(left)">
                                      <p:cBhvr>
                                        <p:cTn id="42" dur="500"/>
                                        <p:tgtEl>
                                          <p:spTgt spid="1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wipe(left)">
                                      <p:cBhvr>
                                        <p:cTn id="47" dur="500"/>
                                        <p:tgtEl>
                                          <p:spTgt spid="1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wipe(left)">
                                      <p:cBhvr>
                                        <p:cTn id="52" dur="500"/>
                                        <p:tgtEl>
                                          <p:spTgt spid="1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1"/>
                                        </p:tgtEl>
                                        <p:attrNameLst>
                                          <p:attrName>style.visibility</p:attrName>
                                        </p:attrNameLst>
                                      </p:cBhvr>
                                      <p:to>
                                        <p:strVal val="visible"/>
                                      </p:to>
                                    </p:set>
                                    <p:animEffect transition="in" filter="wipe(up)">
                                      <p:cBhvr>
                                        <p:cTn id="5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autoUpdateAnimBg="0"/>
      <p:bldP spid="111" grpId="0" autoUpdateAnimBg="0"/>
      <p:bldP spid="155" grpId="0" autoUpdateAnimBg="0"/>
      <p:bldP spid="156" grpId="0" autoUpdateAnimBg="0"/>
      <p:bldP spid="158" grpId="0" autoUpdateAnimBg="0"/>
      <p:bldP spid="160" grpId="0" autoUpdateAnimBg="0"/>
      <p:bldP spid="161" grpId="0" animBg="1"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58" name="矩形 57">
            <a:extLst>
              <a:ext uri="{FF2B5EF4-FFF2-40B4-BE49-F238E27FC236}">
                <a16:creationId xmlns:a16="http://schemas.microsoft.com/office/drawing/2014/main" id="{CEAAC3E7-888E-47A2-916B-174FA5B3DBCE}"/>
              </a:ext>
            </a:extLst>
          </p:cNvPr>
          <p:cNvSpPr/>
          <p:nvPr/>
        </p:nvSpPr>
        <p:spPr>
          <a:xfrm>
            <a:off x="1524346" y="696339"/>
            <a:ext cx="3810000" cy="523220"/>
          </a:xfrm>
          <a:prstGeom prst="rect">
            <a:avLst/>
          </a:prstGeom>
        </p:spPr>
        <p:txBody>
          <a:bodyPr>
            <a:spAutoFit/>
          </a:bodyPr>
          <a:lstStyle/>
          <a:p>
            <a:pPr>
              <a:defRPr/>
            </a:pPr>
            <a:r>
              <a:rPr lang="zh-CN" altLang="en-US" sz="2800" b="1" dirty="0">
                <a:solidFill>
                  <a:srgbClr val="FF0000"/>
                </a:solidFill>
                <a:latin typeface="+mn-ea"/>
              </a:rPr>
              <a:t>减法运算电路</a:t>
            </a:r>
          </a:p>
        </p:txBody>
      </p:sp>
      <p:sp>
        <p:nvSpPr>
          <p:cNvPr id="59" name="Text Box 2">
            <a:extLst>
              <a:ext uri="{FF2B5EF4-FFF2-40B4-BE49-F238E27FC236}">
                <a16:creationId xmlns:a16="http://schemas.microsoft.com/office/drawing/2014/main" id="{E6497310-2748-4C91-9F9D-B871D899A039}"/>
              </a:ext>
            </a:extLst>
          </p:cNvPr>
          <p:cNvSpPr txBox="1">
            <a:spLocks noChangeArrowheads="1"/>
          </p:cNvSpPr>
          <p:nvPr/>
        </p:nvSpPr>
        <p:spPr bwMode="auto">
          <a:xfrm>
            <a:off x="1524346" y="1218677"/>
            <a:ext cx="9448447" cy="1006558"/>
          </a:xfrm>
          <a:prstGeom prst="rect">
            <a:avLst/>
          </a:prstGeom>
          <a:noFill/>
          <a:ln w="9525">
            <a:noFill/>
            <a:miter lim="800000"/>
            <a:headEnd/>
            <a:tailEnd/>
          </a:ln>
          <a:effectLst/>
        </p:spPr>
        <p:txBody>
          <a:bodyPr wrap="square">
            <a:spAutoFit/>
          </a:bodyPr>
          <a:lstStyle/>
          <a:p>
            <a:pPr>
              <a:lnSpc>
                <a:spcPct val="110000"/>
              </a:lnSpc>
              <a:defRPr/>
            </a:pPr>
            <a:r>
              <a:rPr lang="zh-CN" altLang="en-US" sz="2800" b="1" dirty="0">
                <a:latin typeface="+mn-ea"/>
              </a:rPr>
              <a:t>        减法运算电路可看作是反相比例运算电路与同相比例运算电路的叠加。</a:t>
            </a:r>
          </a:p>
        </p:txBody>
      </p:sp>
      <p:graphicFrame>
        <p:nvGraphicFramePr>
          <p:cNvPr id="60" name="Object 1">
            <a:extLst>
              <a:ext uri="{FF2B5EF4-FFF2-40B4-BE49-F238E27FC236}">
                <a16:creationId xmlns:a16="http://schemas.microsoft.com/office/drawing/2014/main" id="{51BA5ABA-E302-451B-B4E0-A3E08C8840D1}"/>
              </a:ext>
            </a:extLst>
          </p:cNvPr>
          <p:cNvGraphicFramePr>
            <a:graphicFrameLocks noChangeAspect="1"/>
          </p:cNvGraphicFramePr>
          <p:nvPr>
            <p:extLst/>
          </p:nvPr>
        </p:nvGraphicFramePr>
        <p:xfrm>
          <a:off x="2682756" y="3087582"/>
          <a:ext cx="2590800" cy="1046162"/>
        </p:xfrm>
        <a:graphic>
          <a:graphicData uri="http://schemas.openxmlformats.org/presentationml/2006/ole">
            <mc:AlternateContent xmlns:mc="http://schemas.openxmlformats.org/markup-compatibility/2006">
              <mc:Choice xmlns:v="urn:schemas-microsoft-com:vml" Requires="v">
                <p:oleObj spid="_x0000_s94215" name="Equation" r:id="rId5" imgW="1066680" imgH="431640" progId="Equation.3">
                  <p:embed/>
                </p:oleObj>
              </mc:Choice>
              <mc:Fallback>
                <p:oleObj name="Equation" r:id="rId5" imgW="1066680" imgH="431640" progId="Equation.3">
                  <p:embed/>
                  <p:pic>
                    <p:nvPicPr>
                      <p:cNvPr id="60" name="Object 1">
                        <a:extLst>
                          <a:ext uri="{FF2B5EF4-FFF2-40B4-BE49-F238E27FC236}">
                            <a16:creationId xmlns:a16="http://schemas.microsoft.com/office/drawing/2014/main" id="{51BA5ABA-E302-451B-B4E0-A3E08C884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756" y="3087582"/>
                        <a:ext cx="25908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
            <a:extLst>
              <a:ext uri="{FF2B5EF4-FFF2-40B4-BE49-F238E27FC236}">
                <a16:creationId xmlns:a16="http://schemas.microsoft.com/office/drawing/2014/main" id="{B39E7E3B-DA3B-44AC-97F3-1CA6C308B355}"/>
              </a:ext>
            </a:extLst>
          </p:cNvPr>
          <p:cNvGraphicFramePr>
            <a:graphicFrameLocks noChangeAspect="1"/>
          </p:cNvGraphicFramePr>
          <p:nvPr>
            <p:extLst/>
          </p:nvPr>
        </p:nvGraphicFramePr>
        <p:xfrm>
          <a:off x="3272941" y="3989616"/>
          <a:ext cx="3143250" cy="1006475"/>
        </p:xfrm>
        <a:graphic>
          <a:graphicData uri="http://schemas.openxmlformats.org/presentationml/2006/ole">
            <mc:AlternateContent xmlns:mc="http://schemas.openxmlformats.org/markup-compatibility/2006">
              <mc:Choice xmlns:v="urn:schemas-microsoft-com:vml" Requires="v">
                <p:oleObj spid="_x0000_s94216" name="Equation" r:id="rId7" imgW="1384200" imgH="444240" progId="Equation.3">
                  <p:embed/>
                </p:oleObj>
              </mc:Choice>
              <mc:Fallback>
                <p:oleObj name="Equation" r:id="rId7" imgW="1384200" imgH="444240" progId="Equation.3">
                  <p:embed/>
                  <p:pic>
                    <p:nvPicPr>
                      <p:cNvPr id="61" name="Object 2">
                        <a:extLst>
                          <a:ext uri="{FF2B5EF4-FFF2-40B4-BE49-F238E27FC236}">
                            <a16:creationId xmlns:a16="http://schemas.microsoft.com/office/drawing/2014/main" id="{B39E7E3B-DA3B-44AC-97F3-1CA6C308B3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2941" y="3989616"/>
                        <a:ext cx="314325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3" descr="40%">
            <a:extLst>
              <a:ext uri="{FF2B5EF4-FFF2-40B4-BE49-F238E27FC236}">
                <a16:creationId xmlns:a16="http://schemas.microsoft.com/office/drawing/2014/main" id="{15F3593F-CE81-43B0-9B20-688D8F629BB9}"/>
              </a:ext>
            </a:extLst>
          </p:cNvPr>
          <p:cNvGraphicFramePr>
            <a:graphicFrameLocks noChangeAspect="1"/>
          </p:cNvGraphicFramePr>
          <p:nvPr>
            <p:extLst/>
          </p:nvPr>
        </p:nvGraphicFramePr>
        <p:xfrm>
          <a:off x="3146425" y="5645150"/>
          <a:ext cx="4321175" cy="1025525"/>
        </p:xfrm>
        <a:graphic>
          <a:graphicData uri="http://schemas.openxmlformats.org/presentationml/2006/ole">
            <mc:AlternateContent xmlns:mc="http://schemas.openxmlformats.org/markup-compatibility/2006">
              <mc:Choice xmlns:v="urn:schemas-microsoft-com:vml" Requires="v">
                <p:oleObj spid="_x0000_s94217" name="Equation" r:id="rId9" imgW="1917360" imgH="444240" progId="Equation.3">
                  <p:embed/>
                </p:oleObj>
              </mc:Choice>
              <mc:Fallback>
                <p:oleObj name="Equation" r:id="rId9" imgW="1917360" imgH="444240" progId="Equation.3">
                  <p:embed/>
                  <p:pic>
                    <p:nvPicPr>
                      <p:cNvPr id="62" name="Object 3" descr="40%">
                        <a:extLst>
                          <a:ext uri="{FF2B5EF4-FFF2-40B4-BE49-F238E27FC236}">
                            <a16:creationId xmlns:a16="http://schemas.microsoft.com/office/drawing/2014/main" id="{15F3593F-CE81-43B0-9B20-688D8F629B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6425" y="5645150"/>
                        <a:ext cx="4321175" cy="1025525"/>
                      </a:xfrm>
                      <a:prstGeom prst="rect">
                        <a:avLst/>
                      </a:prstGeom>
                      <a:noFill/>
                      <a:ln>
                        <a:noFill/>
                      </a:ln>
                      <a:extLst>
                        <a:ext uri="{909E8E84-426E-40DD-AFC4-6F175D3DCCD1}">
                          <a14:hiddenFill xmlns:a14="http://schemas.microsoft.com/office/drawing/2010/main">
                            <a:blipFill dpi="0" rotWithShape="0">
                              <a:blip r:embed="rId11"/>
                              <a:srcRect/>
                              <a:tile tx="0" ty="0" sx="100000" sy="100000" flip="none" algn="tl"/>
                            </a:blip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sp>
        <p:nvSpPr>
          <p:cNvPr id="63" name="Text Box 6">
            <a:extLst>
              <a:ext uri="{FF2B5EF4-FFF2-40B4-BE49-F238E27FC236}">
                <a16:creationId xmlns:a16="http://schemas.microsoft.com/office/drawing/2014/main" id="{AAEFB4FB-7D97-432F-A63C-73D420B50CFC}"/>
              </a:ext>
            </a:extLst>
          </p:cNvPr>
          <p:cNvSpPr txBox="1">
            <a:spLocks noChangeArrowheads="1"/>
          </p:cNvSpPr>
          <p:nvPr/>
        </p:nvSpPr>
        <p:spPr bwMode="auto">
          <a:xfrm>
            <a:off x="8178800" y="30749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3300"/>
                </a:solidFill>
              </a:rPr>
              <a:t>u</a:t>
            </a:r>
            <a:r>
              <a:rPr lang="en-US" altLang="zh-CN" sz="2800" baseline="-25000">
                <a:solidFill>
                  <a:srgbClr val="FF3300"/>
                </a:solidFill>
              </a:rPr>
              <a:t>+</a:t>
            </a:r>
          </a:p>
        </p:txBody>
      </p:sp>
      <p:graphicFrame>
        <p:nvGraphicFramePr>
          <p:cNvPr id="64" name="Object 4">
            <a:extLst>
              <a:ext uri="{FF2B5EF4-FFF2-40B4-BE49-F238E27FC236}">
                <a16:creationId xmlns:a16="http://schemas.microsoft.com/office/drawing/2014/main" id="{B7FC7B37-40B5-4355-901E-E8934ACA84DF}"/>
              </a:ext>
            </a:extLst>
          </p:cNvPr>
          <p:cNvGraphicFramePr>
            <a:graphicFrameLocks noChangeAspect="1"/>
          </p:cNvGraphicFramePr>
          <p:nvPr>
            <p:extLst/>
          </p:nvPr>
        </p:nvGraphicFramePr>
        <p:xfrm>
          <a:off x="2673350" y="2158560"/>
          <a:ext cx="2127250" cy="1031875"/>
        </p:xfrm>
        <a:graphic>
          <a:graphicData uri="http://schemas.openxmlformats.org/presentationml/2006/ole">
            <mc:AlternateContent xmlns:mc="http://schemas.openxmlformats.org/markup-compatibility/2006">
              <mc:Choice xmlns:v="urn:schemas-microsoft-com:vml" Requires="v">
                <p:oleObj spid="_x0000_s94218" name="Equation" r:id="rId12" imgW="888840" imgH="431640" progId="Equation.3">
                  <p:embed/>
                </p:oleObj>
              </mc:Choice>
              <mc:Fallback>
                <p:oleObj name="Equation" r:id="rId12" imgW="888840" imgH="431640" progId="Equation.3">
                  <p:embed/>
                  <p:pic>
                    <p:nvPicPr>
                      <p:cNvPr id="64" name="Object 4">
                        <a:extLst>
                          <a:ext uri="{FF2B5EF4-FFF2-40B4-BE49-F238E27FC236}">
                            <a16:creationId xmlns:a16="http://schemas.microsoft.com/office/drawing/2014/main" id="{B7FC7B37-40B5-4355-901E-E8934ACA84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350" y="2158560"/>
                        <a:ext cx="212725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5">
            <a:extLst>
              <a:ext uri="{FF2B5EF4-FFF2-40B4-BE49-F238E27FC236}">
                <a16:creationId xmlns:a16="http://schemas.microsoft.com/office/drawing/2014/main" id="{C4CBC062-1D44-4BD5-AF63-3D1A587EA6C0}"/>
              </a:ext>
            </a:extLst>
          </p:cNvPr>
          <p:cNvGraphicFramePr>
            <a:graphicFrameLocks noChangeAspect="1"/>
          </p:cNvGraphicFramePr>
          <p:nvPr>
            <p:extLst/>
          </p:nvPr>
        </p:nvGraphicFramePr>
        <p:xfrm>
          <a:off x="2590800" y="4978400"/>
          <a:ext cx="2209800" cy="674688"/>
        </p:xfrm>
        <a:graphic>
          <a:graphicData uri="http://schemas.openxmlformats.org/presentationml/2006/ole">
            <mc:AlternateContent xmlns:mc="http://schemas.openxmlformats.org/markup-compatibility/2006">
              <mc:Choice xmlns:v="urn:schemas-microsoft-com:vml" Requires="v">
                <p:oleObj spid="_x0000_s94219" name="Equation" r:id="rId14" imgW="787320" imgH="241200" progId="Equation.3">
                  <p:embed/>
                </p:oleObj>
              </mc:Choice>
              <mc:Fallback>
                <p:oleObj name="Equation" r:id="rId14" imgW="787320" imgH="241200" progId="Equation.3">
                  <p:embed/>
                  <p:pic>
                    <p:nvPicPr>
                      <p:cNvPr id="65" name="Object 5">
                        <a:extLst>
                          <a:ext uri="{FF2B5EF4-FFF2-40B4-BE49-F238E27FC236}">
                            <a16:creationId xmlns:a16="http://schemas.microsoft.com/office/drawing/2014/main" id="{C4CBC062-1D44-4BD5-AF63-3D1A587EA6C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4978400"/>
                        <a:ext cx="2209800"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 name="Group 69">
            <a:extLst>
              <a:ext uri="{FF2B5EF4-FFF2-40B4-BE49-F238E27FC236}">
                <a16:creationId xmlns:a16="http://schemas.microsoft.com/office/drawing/2014/main" id="{97DF0D0A-6F0F-4DB9-A754-E32923B66D05}"/>
              </a:ext>
            </a:extLst>
          </p:cNvPr>
          <p:cNvGrpSpPr>
            <a:grpSpLocks/>
          </p:cNvGrpSpPr>
          <p:nvPr/>
        </p:nvGrpSpPr>
        <p:grpSpPr bwMode="auto">
          <a:xfrm>
            <a:off x="6629400" y="1701800"/>
            <a:ext cx="4038600" cy="3059113"/>
            <a:chOff x="192" y="432"/>
            <a:chExt cx="2496" cy="1727"/>
          </a:xfrm>
        </p:grpSpPr>
        <p:sp>
          <p:nvSpPr>
            <p:cNvPr id="67" name="Text Box 70">
              <a:extLst>
                <a:ext uri="{FF2B5EF4-FFF2-40B4-BE49-F238E27FC236}">
                  <a16:creationId xmlns:a16="http://schemas.microsoft.com/office/drawing/2014/main" id="{95431F35-018C-4977-AA41-A36A551C2134}"/>
                </a:ext>
              </a:extLst>
            </p:cNvPr>
            <p:cNvSpPr txBox="1">
              <a:spLocks noChangeArrowheads="1"/>
            </p:cNvSpPr>
            <p:nvPr/>
          </p:nvSpPr>
          <p:spPr bwMode="auto">
            <a:xfrm>
              <a:off x="528" y="1536"/>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i2</a:t>
              </a:r>
              <a:endParaRPr lang="en-US" altLang="zh-CN" sz="2800" b="0">
                <a:solidFill>
                  <a:srgbClr val="000099"/>
                </a:solidFill>
              </a:endParaRPr>
            </a:p>
          </p:txBody>
        </p:sp>
        <p:sp>
          <p:nvSpPr>
            <p:cNvPr id="68" name="Text Box 71">
              <a:extLst>
                <a:ext uri="{FF2B5EF4-FFF2-40B4-BE49-F238E27FC236}">
                  <a16:creationId xmlns:a16="http://schemas.microsoft.com/office/drawing/2014/main" id="{11ADE7A5-F1EE-4EBD-B396-EAAF78CB4317}"/>
                </a:ext>
              </a:extLst>
            </p:cNvPr>
            <p:cNvSpPr txBox="1">
              <a:spLocks noChangeArrowheads="1"/>
            </p:cNvSpPr>
            <p:nvPr/>
          </p:nvSpPr>
          <p:spPr bwMode="auto">
            <a:xfrm>
              <a:off x="2256" y="1344"/>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69" name="Rectangle 72">
              <a:extLst>
                <a:ext uri="{FF2B5EF4-FFF2-40B4-BE49-F238E27FC236}">
                  <a16:creationId xmlns:a16="http://schemas.microsoft.com/office/drawing/2014/main" id="{268450AD-6B6D-43DB-9109-4E42BBCD30AF}"/>
                </a:ext>
              </a:extLst>
            </p:cNvPr>
            <p:cNvSpPr>
              <a:spLocks noChangeArrowheads="1"/>
            </p:cNvSpPr>
            <p:nvPr/>
          </p:nvSpPr>
          <p:spPr bwMode="auto">
            <a:xfrm>
              <a:off x="1497" y="432"/>
              <a:ext cx="56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70" name="Rectangle 73">
              <a:extLst>
                <a:ext uri="{FF2B5EF4-FFF2-40B4-BE49-F238E27FC236}">
                  <a16:creationId xmlns:a16="http://schemas.microsoft.com/office/drawing/2014/main" id="{BEC63889-B191-45F9-B1C6-E13E28D50B79}"/>
                </a:ext>
              </a:extLst>
            </p:cNvPr>
            <p:cNvSpPr>
              <a:spLocks noChangeArrowheads="1"/>
            </p:cNvSpPr>
            <p:nvPr/>
          </p:nvSpPr>
          <p:spPr bwMode="auto">
            <a:xfrm>
              <a:off x="1517" y="758"/>
              <a:ext cx="258" cy="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1" name="Line 74">
              <a:extLst>
                <a:ext uri="{FF2B5EF4-FFF2-40B4-BE49-F238E27FC236}">
                  <a16:creationId xmlns:a16="http://schemas.microsoft.com/office/drawing/2014/main" id="{B143D0ED-488C-4CF6-9477-2AC145C07BE4}"/>
                </a:ext>
              </a:extLst>
            </p:cNvPr>
            <p:cNvSpPr>
              <a:spLocks noChangeShapeType="1"/>
            </p:cNvSpPr>
            <p:nvPr/>
          </p:nvSpPr>
          <p:spPr bwMode="auto">
            <a:xfrm>
              <a:off x="2055" y="797"/>
              <a:ext cx="0" cy="526"/>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Text Box 75">
              <a:extLst>
                <a:ext uri="{FF2B5EF4-FFF2-40B4-BE49-F238E27FC236}">
                  <a16:creationId xmlns:a16="http://schemas.microsoft.com/office/drawing/2014/main" id="{9EF21F8F-6CB3-45E6-B0E1-159C22F70980}"/>
                </a:ext>
              </a:extLst>
            </p:cNvPr>
            <p:cNvSpPr txBox="1">
              <a:spLocks noChangeArrowheads="1"/>
            </p:cNvSpPr>
            <p:nvPr/>
          </p:nvSpPr>
          <p:spPr bwMode="auto">
            <a:xfrm>
              <a:off x="192" y="1353"/>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i1</a:t>
              </a:r>
              <a:endParaRPr lang="en-US" altLang="zh-CN" sz="2800">
                <a:solidFill>
                  <a:srgbClr val="000099"/>
                </a:solidFill>
              </a:endParaRPr>
            </a:p>
          </p:txBody>
        </p:sp>
        <p:sp>
          <p:nvSpPr>
            <p:cNvPr id="73" name="Rectangle 76">
              <a:extLst>
                <a:ext uri="{FF2B5EF4-FFF2-40B4-BE49-F238E27FC236}">
                  <a16:creationId xmlns:a16="http://schemas.microsoft.com/office/drawing/2014/main" id="{8BF56AE2-A891-4CE9-974D-15DE555A2106}"/>
                </a:ext>
              </a:extLst>
            </p:cNvPr>
            <p:cNvSpPr>
              <a:spLocks noChangeArrowheads="1"/>
            </p:cNvSpPr>
            <p:nvPr/>
          </p:nvSpPr>
          <p:spPr bwMode="auto">
            <a:xfrm>
              <a:off x="911" y="1440"/>
              <a:ext cx="258" cy="79"/>
            </a:xfrm>
            <a:prstGeom prst="rect">
              <a:avLst/>
            </a:prstGeom>
            <a:solidFill>
              <a:schemeClr val="bg1"/>
            </a:solidFill>
            <a:ln w="381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7" name="Text Box 77">
              <a:extLst>
                <a:ext uri="{FF2B5EF4-FFF2-40B4-BE49-F238E27FC236}">
                  <a16:creationId xmlns:a16="http://schemas.microsoft.com/office/drawing/2014/main" id="{2810DAAD-46DD-4BB4-9CE9-DF48C52CB35C}"/>
                </a:ext>
              </a:extLst>
            </p:cNvPr>
            <p:cNvSpPr txBox="1">
              <a:spLocks noChangeArrowheads="1"/>
            </p:cNvSpPr>
            <p:nvPr/>
          </p:nvSpPr>
          <p:spPr bwMode="auto">
            <a:xfrm>
              <a:off x="1327" y="1632"/>
              <a:ext cx="54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3</a:t>
              </a:r>
            </a:p>
          </p:txBody>
        </p:sp>
        <p:sp>
          <p:nvSpPr>
            <p:cNvPr id="78" name="Rectangle 78">
              <a:extLst>
                <a:ext uri="{FF2B5EF4-FFF2-40B4-BE49-F238E27FC236}">
                  <a16:creationId xmlns:a16="http://schemas.microsoft.com/office/drawing/2014/main" id="{9521895B-1D67-49CF-82AD-83078301CA73}"/>
                </a:ext>
              </a:extLst>
            </p:cNvPr>
            <p:cNvSpPr>
              <a:spLocks noChangeArrowheads="1"/>
            </p:cNvSpPr>
            <p:nvPr/>
          </p:nvSpPr>
          <p:spPr bwMode="auto">
            <a:xfrm>
              <a:off x="894" y="1181"/>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9" name="Line 79">
              <a:extLst>
                <a:ext uri="{FF2B5EF4-FFF2-40B4-BE49-F238E27FC236}">
                  <a16:creationId xmlns:a16="http://schemas.microsoft.com/office/drawing/2014/main" id="{A1842F30-3067-4FB6-8F36-2FA5EF561914}"/>
                </a:ext>
              </a:extLst>
            </p:cNvPr>
            <p:cNvSpPr>
              <a:spLocks noChangeShapeType="1"/>
            </p:cNvSpPr>
            <p:nvPr/>
          </p:nvSpPr>
          <p:spPr bwMode="auto">
            <a:xfrm>
              <a:off x="1248" y="797"/>
              <a:ext cx="0" cy="444"/>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Rectangle 80">
              <a:extLst>
                <a:ext uri="{FF2B5EF4-FFF2-40B4-BE49-F238E27FC236}">
                  <a16:creationId xmlns:a16="http://schemas.microsoft.com/office/drawing/2014/main" id="{56FDE410-6F99-40F7-A913-B9CC226B3B6B}"/>
                </a:ext>
              </a:extLst>
            </p:cNvPr>
            <p:cNvSpPr>
              <a:spLocks noChangeArrowheads="1"/>
            </p:cNvSpPr>
            <p:nvPr/>
          </p:nvSpPr>
          <p:spPr bwMode="auto">
            <a:xfrm>
              <a:off x="864" y="1497"/>
              <a:ext cx="33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2</a:t>
              </a:r>
            </a:p>
          </p:txBody>
        </p:sp>
        <p:sp>
          <p:nvSpPr>
            <p:cNvPr id="81" name="Line 81">
              <a:extLst>
                <a:ext uri="{FF2B5EF4-FFF2-40B4-BE49-F238E27FC236}">
                  <a16:creationId xmlns:a16="http://schemas.microsoft.com/office/drawing/2014/main" id="{507ABCA8-FE45-4A1F-98AE-173AACF2CF33}"/>
                </a:ext>
              </a:extLst>
            </p:cNvPr>
            <p:cNvSpPr>
              <a:spLocks noChangeShapeType="1"/>
            </p:cNvSpPr>
            <p:nvPr/>
          </p:nvSpPr>
          <p:spPr bwMode="auto">
            <a:xfrm>
              <a:off x="1786" y="797"/>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82">
              <a:extLst>
                <a:ext uri="{FF2B5EF4-FFF2-40B4-BE49-F238E27FC236}">
                  <a16:creationId xmlns:a16="http://schemas.microsoft.com/office/drawing/2014/main" id="{00D6E64C-8B61-4A43-98B6-FCC340DC5C21}"/>
                </a:ext>
              </a:extLst>
            </p:cNvPr>
            <p:cNvSpPr>
              <a:spLocks noChangeShapeType="1"/>
            </p:cNvSpPr>
            <p:nvPr/>
          </p:nvSpPr>
          <p:spPr bwMode="auto">
            <a:xfrm flipH="1">
              <a:off x="480" y="1219"/>
              <a:ext cx="41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83">
              <a:extLst>
                <a:ext uri="{FF2B5EF4-FFF2-40B4-BE49-F238E27FC236}">
                  <a16:creationId xmlns:a16="http://schemas.microsoft.com/office/drawing/2014/main" id="{DCDFAF83-D78A-4BFB-ABCE-B937CEFDEED2}"/>
                </a:ext>
              </a:extLst>
            </p:cNvPr>
            <p:cNvSpPr>
              <a:spLocks noChangeShapeType="1"/>
            </p:cNvSpPr>
            <p:nvPr/>
          </p:nvSpPr>
          <p:spPr bwMode="auto">
            <a:xfrm flipH="1">
              <a:off x="790" y="1479"/>
              <a:ext cx="1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4" name="Group 84">
              <a:extLst>
                <a:ext uri="{FF2B5EF4-FFF2-40B4-BE49-F238E27FC236}">
                  <a16:creationId xmlns:a16="http://schemas.microsoft.com/office/drawing/2014/main" id="{8423B78A-FAF1-4700-AD3C-2F1CA8880DCC}"/>
                </a:ext>
              </a:extLst>
            </p:cNvPr>
            <p:cNvGrpSpPr>
              <a:grpSpLocks/>
            </p:cNvGrpSpPr>
            <p:nvPr/>
          </p:nvGrpSpPr>
          <p:grpSpPr bwMode="auto">
            <a:xfrm>
              <a:off x="1236" y="1895"/>
              <a:ext cx="123" cy="192"/>
              <a:chOff x="733" y="2474"/>
              <a:chExt cx="185" cy="192"/>
            </a:xfrm>
          </p:grpSpPr>
          <p:sp>
            <p:nvSpPr>
              <p:cNvPr id="177" name="Line 85">
                <a:extLst>
                  <a:ext uri="{FF2B5EF4-FFF2-40B4-BE49-F238E27FC236}">
                    <a16:creationId xmlns:a16="http://schemas.microsoft.com/office/drawing/2014/main" id="{997E9B6C-BB03-4091-ABD4-74DDAA9E70B5}"/>
                  </a:ext>
                </a:extLst>
              </p:cNvPr>
              <p:cNvSpPr>
                <a:spLocks noChangeShapeType="1"/>
              </p:cNvSpPr>
              <p:nvPr/>
            </p:nvSpPr>
            <p:spPr bwMode="auto">
              <a:xfrm>
                <a:off x="733" y="2666"/>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 name="Line 86">
                <a:extLst>
                  <a:ext uri="{FF2B5EF4-FFF2-40B4-BE49-F238E27FC236}">
                    <a16:creationId xmlns:a16="http://schemas.microsoft.com/office/drawing/2014/main" id="{807ED191-D141-4E86-923F-25A69D03D24C}"/>
                  </a:ext>
                </a:extLst>
              </p:cNvPr>
              <p:cNvSpPr>
                <a:spLocks noChangeShapeType="1"/>
              </p:cNvSpPr>
              <p:nvPr/>
            </p:nvSpPr>
            <p:spPr bwMode="auto">
              <a:xfrm>
                <a:off x="829" y="247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 name="Line 87">
              <a:extLst>
                <a:ext uri="{FF2B5EF4-FFF2-40B4-BE49-F238E27FC236}">
                  <a16:creationId xmlns:a16="http://schemas.microsoft.com/office/drawing/2014/main" id="{0FEEB84F-55C3-444C-8A62-E7394E20DFDA}"/>
                </a:ext>
              </a:extLst>
            </p:cNvPr>
            <p:cNvSpPr>
              <a:spLocks noChangeShapeType="1"/>
            </p:cNvSpPr>
            <p:nvPr/>
          </p:nvSpPr>
          <p:spPr bwMode="auto">
            <a:xfrm>
              <a:off x="1248" y="797"/>
              <a:ext cx="2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6" name="Group 88">
              <a:extLst>
                <a:ext uri="{FF2B5EF4-FFF2-40B4-BE49-F238E27FC236}">
                  <a16:creationId xmlns:a16="http://schemas.microsoft.com/office/drawing/2014/main" id="{2F217D11-5B05-48E6-86C2-4EB5F12D53CE}"/>
                </a:ext>
              </a:extLst>
            </p:cNvPr>
            <p:cNvGrpSpPr>
              <a:grpSpLocks/>
            </p:cNvGrpSpPr>
            <p:nvPr/>
          </p:nvGrpSpPr>
          <p:grpSpPr bwMode="auto">
            <a:xfrm>
              <a:off x="1152" y="816"/>
              <a:ext cx="1061" cy="792"/>
              <a:chOff x="1686" y="1600"/>
              <a:chExt cx="1061" cy="792"/>
            </a:xfrm>
          </p:grpSpPr>
          <p:sp>
            <p:nvSpPr>
              <p:cNvPr id="167" name="Rectangle 89" descr="40%">
                <a:extLst>
                  <a:ext uri="{FF2B5EF4-FFF2-40B4-BE49-F238E27FC236}">
                    <a16:creationId xmlns:a16="http://schemas.microsoft.com/office/drawing/2014/main" id="{AB8D5833-F30B-4846-940C-B3647BE82BB9}"/>
                  </a:ext>
                </a:extLst>
              </p:cNvPr>
              <p:cNvSpPr>
                <a:spLocks noChangeArrowheads="1"/>
              </p:cNvSpPr>
              <p:nvPr/>
            </p:nvSpPr>
            <p:spPr bwMode="auto">
              <a:xfrm>
                <a:off x="1975" y="1773"/>
                <a:ext cx="518" cy="61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8" name="Text Box 90">
                <a:extLst>
                  <a:ext uri="{FF2B5EF4-FFF2-40B4-BE49-F238E27FC236}">
                    <a16:creationId xmlns:a16="http://schemas.microsoft.com/office/drawing/2014/main" id="{D3DCA3AF-9FEB-45B5-B5E9-379A215D70EA}"/>
                  </a:ext>
                </a:extLst>
              </p:cNvPr>
              <p:cNvSpPr txBox="1">
                <a:spLocks noChangeArrowheads="1"/>
              </p:cNvSpPr>
              <p:nvPr/>
            </p:nvSpPr>
            <p:spPr bwMode="auto">
              <a:xfrm>
                <a:off x="1968" y="2096"/>
                <a:ext cx="22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69" name="Text Box 91">
                <a:extLst>
                  <a:ext uri="{FF2B5EF4-FFF2-40B4-BE49-F238E27FC236}">
                    <a16:creationId xmlns:a16="http://schemas.microsoft.com/office/drawing/2014/main" id="{38CE055B-B451-4522-A597-0C933FD67C1D}"/>
                  </a:ext>
                </a:extLst>
              </p:cNvPr>
              <p:cNvSpPr txBox="1">
                <a:spLocks noChangeArrowheads="1"/>
              </p:cNvSpPr>
              <p:nvPr/>
            </p:nvSpPr>
            <p:spPr bwMode="auto">
              <a:xfrm>
                <a:off x="2286" y="1955"/>
                <a:ext cx="40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0" name="Text Box 92">
                <a:extLst>
                  <a:ext uri="{FF2B5EF4-FFF2-40B4-BE49-F238E27FC236}">
                    <a16:creationId xmlns:a16="http://schemas.microsoft.com/office/drawing/2014/main" id="{774D392C-B752-42CD-82F7-868EF2D410A9}"/>
                  </a:ext>
                </a:extLst>
              </p:cNvPr>
              <p:cNvSpPr txBox="1">
                <a:spLocks noChangeArrowheads="1"/>
              </p:cNvSpPr>
              <p:nvPr/>
            </p:nvSpPr>
            <p:spPr bwMode="auto">
              <a:xfrm>
                <a:off x="2185" y="1737"/>
                <a:ext cx="52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71" name="Line 93">
                <a:extLst>
                  <a:ext uri="{FF2B5EF4-FFF2-40B4-BE49-F238E27FC236}">
                    <a16:creationId xmlns:a16="http://schemas.microsoft.com/office/drawing/2014/main" id="{C7C2D2FF-C340-47BB-AA4A-10A9E8A2273E}"/>
                  </a:ext>
                </a:extLst>
              </p:cNvPr>
              <p:cNvSpPr>
                <a:spLocks noChangeShapeType="1"/>
              </p:cNvSpPr>
              <p:nvPr/>
            </p:nvSpPr>
            <p:spPr bwMode="auto">
              <a:xfrm>
                <a:off x="1712" y="2263"/>
                <a:ext cx="2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 name="Line 94">
                <a:extLst>
                  <a:ext uri="{FF2B5EF4-FFF2-40B4-BE49-F238E27FC236}">
                    <a16:creationId xmlns:a16="http://schemas.microsoft.com/office/drawing/2014/main" id="{FF6DC2F0-08F2-4715-B9E2-B5FFFF133404}"/>
                  </a:ext>
                </a:extLst>
              </p:cNvPr>
              <p:cNvSpPr>
                <a:spLocks noChangeShapeType="1"/>
              </p:cNvSpPr>
              <p:nvPr/>
            </p:nvSpPr>
            <p:spPr bwMode="auto">
              <a:xfrm>
                <a:off x="2493" y="2099"/>
                <a:ext cx="25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 name="Line 95">
                <a:extLst>
                  <a:ext uri="{FF2B5EF4-FFF2-40B4-BE49-F238E27FC236}">
                    <a16:creationId xmlns:a16="http://schemas.microsoft.com/office/drawing/2014/main" id="{A9CA6CF1-9D83-4AD0-B03A-E2D7F1834A56}"/>
                  </a:ext>
                </a:extLst>
              </p:cNvPr>
              <p:cNvSpPr>
                <a:spLocks noChangeShapeType="1"/>
              </p:cNvSpPr>
              <p:nvPr/>
            </p:nvSpPr>
            <p:spPr bwMode="auto">
              <a:xfrm>
                <a:off x="1779" y="1600"/>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 name="Line 96">
                <a:extLst>
                  <a:ext uri="{FF2B5EF4-FFF2-40B4-BE49-F238E27FC236}">
                    <a16:creationId xmlns:a16="http://schemas.microsoft.com/office/drawing/2014/main" id="{A3E50809-9A07-450C-9FBA-B079652C86F6}"/>
                  </a:ext>
                </a:extLst>
              </p:cNvPr>
              <p:cNvSpPr>
                <a:spLocks noChangeShapeType="1"/>
              </p:cNvSpPr>
              <p:nvPr/>
            </p:nvSpPr>
            <p:spPr bwMode="auto">
              <a:xfrm>
                <a:off x="1686" y="2016"/>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Text Box 97">
                <a:extLst>
                  <a:ext uri="{FF2B5EF4-FFF2-40B4-BE49-F238E27FC236}">
                    <a16:creationId xmlns:a16="http://schemas.microsoft.com/office/drawing/2014/main" id="{7BB44826-3E2D-4E7A-BC44-096148514A25}"/>
                  </a:ext>
                </a:extLst>
              </p:cNvPr>
              <p:cNvSpPr txBox="1">
                <a:spLocks noChangeArrowheads="1"/>
              </p:cNvSpPr>
              <p:nvPr/>
            </p:nvSpPr>
            <p:spPr bwMode="auto">
              <a:xfrm>
                <a:off x="1975" y="1824"/>
                <a:ext cx="32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76" name="Text Box 98">
                <a:extLst>
                  <a:ext uri="{FF2B5EF4-FFF2-40B4-BE49-F238E27FC236}">
                    <a16:creationId xmlns:a16="http://schemas.microsoft.com/office/drawing/2014/main" id="{03DAED60-1B59-44B2-8CCD-3740A8D93C7A}"/>
                  </a:ext>
                </a:extLst>
              </p:cNvPr>
              <p:cNvSpPr txBox="1">
                <a:spLocks noChangeArrowheads="1"/>
              </p:cNvSpPr>
              <p:nvPr/>
            </p:nvSpPr>
            <p:spPr bwMode="auto">
              <a:xfrm rot="5400000">
                <a:off x="2054" y="1748"/>
                <a:ext cx="21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grpSp>
        <p:sp>
          <p:nvSpPr>
            <p:cNvPr id="87" name="Oval 99">
              <a:extLst>
                <a:ext uri="{FF2B5EF4-FFF2-40B4-BE49-F238E27FC236}">
                  <a16:creationId xmlns:a16="http://schemas.microsoft.com/office/drawing/2014/main" id="{AF915D68-3498-4AB7-8979-DDD34242A9F0}"/>
                </a:ext>
              </a:extLst>
            </p:cNvPr>
            <p:cNvSpPr>
              <a:spLocks noChangeArrowheads="1"/>
            </p:cNvSpPr>
            <p:nvPr/>
          </p:nvSpPr>
          <p:spPr bwMode="auto">
            <a:xfrm>
              <a:off x="720" y="1462"/>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8" name="Oval 100">
              <a:extLst>
                <a:ext uri="{FF2B5EF4-FFF2-40B4-BE49-F238E27FC236}">
                  <a16:creationId xmlns:a16="http://schemas.microsoft.com/office/drawing/2014/main" id="{F622E447-7DD3-4E50-B5A7-E93D23A47525}"/>
                </a:ext>
              </a:extLst>
            </p:cNvPr>
            <p:cNvSpPr>
              <a:spLocks noChangeArrowheads="1"/>
            </p:cNvSpPr>
            <p:nvPr/>
          </p:nvSpPr>
          <p:spPr bwMode="auto">
            <a:xfrm>
              <a:off x="2208" y="1281"/>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9" name="Rectangle 101">
              <a:extLst>
                <a:ext uri="{FF2B5EF4-FFF2-40B4-BE49-F238E27FC236}">
                  <a16:creationId xmlns:a16="http://schemas.microsoft.com/office/drawing/2014/main" id="{6B0736F2-5D81-4649-9076-779BEA41D8A6}"/>
                </a:ext>
              </a:extLst>
            </p:cNvPr>
            <p:cNvSpPr>
              <a:spLocks noChangeArrowheads="1"/>
            </p:cNvSpPr>
            <p:nvPr/>
          </p:nvSpPr>
          <p:spPr bwMode="auto">
            <a:xfrm rot="-5400000">
              <a:off x="1169" y="1722"/>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0" name="Oval 102">
              <a:extLst>
                <a:ext uri="{FF2B5EF4-FFF2-40B4-BE49-F238E27FC236}">
                  <a16:creationId xmlns:a16="http://schemas.microsoft.com/office/drawing/2014/main" id="{556C5FF7-4F1A-44E6-BB38-2D17017EC229}"/>
                </a:ext>
              </a:extLst>
            </p:cNvPr>
            <p:cNvSpPr>
              <a:spLocks noChangeArrowheads="1"/>
            </p:cNvSpPr>
            <p:nvPr/>
          </p:nvSpPr>
          <p:spPr bwMode="auto">
            <a:xfrm>
              <a:off x="432" y="1185"/>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1" name="Text Box 103">
              <a:extLst>
                <a:ext uri="{FF2B5EF4-FFF2-40B4-BE49-F238E27FC236}">
                  <a16:creationId xmlns:a16="http://schemas.microsoft.com/office/drawing/2014/main" id="{1BF60E4F-87FE-40F8-BF44-2B4B49A540FC}"/>
                </a:ext>
              </a:extLst>
            </p:cNvPr>
            <p:cNvSpPr txBox="1">
              <a:spLocks noChangeArrowheads="1"/>
            </p:cNvSpPr>
            <p:nvPr/>
          </p:nvSpPr>
          <p:spPr bwMode="auto">
            <a:xfrm>
              <a:off x="847" y="864"/>
              <a:ext cx="35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1</a:t>
              </a:r>
              <a:endParaRPr lang="en-US" altLang="zh-CN" sz="2800"/>
            </a:p>
          </p:txBody>
        </p:sp>
        <p:grpSp>
          <p:nvGrpSpPr>
            <p:cNvPr id="92" name="Group 104">
              <a:extLst>
                <a:ext uri="{FF2B5EF4-FFF2-40B4-BE49-F238E27FC236}">
                  <a16:creationId xmlns:a16="http://schemas.microsoft.com/office/drawing/2014/main" id="{F5EE3B03-C399-4C89-B906-B9AA6587233C}"/>
                </a:ext>
              </a:extLst>
            </p:cNvPr>
            <p:cNvGrpSpPr>
              <a:grpSpLocks/>
            </p:cNvGrpSpPr>
            <p:nvPr/>
          </p:nvGrpSpPr>
          <p:grpSpPr bwMode="auto">
            <a:xfrm>
              <a:off x="2168" y="1713"/>
              <a:ext cx="148" cy="239"/>
              <a:chOff x="2168" y="1713"/>
              <a:chExt cx="148" cy="239"/>
            </a:xfrm>
          </p:grpSpPr>
          <p:grpSp>
            <p:nvGrpSpPr>
              <p:cNvPr id="163" name="Group 105">
                <a:extLst>
                  <a:ext uri="{FF2B5EF4-FFF2-40B4-BE49-F238E27FC236}">
                    <a16:creationId xmlns:a16="http://schemas.microsoft.com/office/drawing/2014/main" id="{FFD09773-9278-4F41-BBB3-75ED0E39AAD3}"/>
                  </a:ext>
                </a:extLst>
              </p:cNvPr>
              <p:cNvGrpSpPr>
                <a:grpSpLocks/>
              </p:cNvGrpSpPr>
              <p:nvPr/>
            </p:nvGrpSpPr>
            <p:grpSpPr bwMode="auto">
              <a:xfrm>
                <a:off x="2168" y="1760"/>
                <a:ext cx="148" cy="192"/>
                <a:chOff x="730" y="2173"/>
                <a:chExt cx="185" cy="192"/>
              </a:xfrm>
            </p:grpSpPr>
            <p:sp>
              <p:nvSpPr>
                <p:cNvPr id="165" name="Line 106">
                  <a:extLst>
                    <a:ext uri="{FF2B5EF4-FFF2-40B4-BE49-F238E27FC236}">
                      <a16:creationId xmlns:a16="http://schemas.microsoft.com/office/drawing/2014/main" id="{37962829-8B6F-4CEA-A71B-BFEC705AD6DC}"/>
                    </a:ext>
                  </a:extLst>
                </p:cNvPr>
                <p:cNvSpPr>
                  <a:spLocks noChangeShapeType="1"/>
                </p:cNvSpPr>
                <p:nvPr/>
              </p:nvSpPr>
              <p:spPr bwMode="auto">
                <a:xfrm>
                  <a:off x="730" y="236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107">
                  <a:extLst>
                    <a:ext uri="{FF2B5EF4-FFF2-40B4-BE49-F238E27FC236}">
                      <a16:creationId xmlns:a16="http://schemas.microsoft.com/office/drawing/2014/main" id="{890F77B2-6162-4314-A035-7B41E283C81B}"/>
                    </a:ext>
                  </a:extLst>
                </p:cNvPr>
                <p:cNvSpPr>
                  <a:spLocks noChangeShapeType="1"/>
                </p:cNvSpPr>
                <p:nvPr/>
              </p:nvSpPr>
              <p:spPr bwMode="auto">
                <a:xfrm>
                  <a:off x="826" y="217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 name="Oval 108">
                <a:extLst>
                  <a:ext uri="{FF2B5EF4-FFF2-40B4-BE49-F238E27FC236}">
                    <a16:creationId xmlns:a16="http://schemas.microsoft.com/office/drawing/2014/main" id="{B6850786-785D-4F4B-A617-107366FCCFE2}"/>
                  </a:ext>
                </a:extLst>
              </p:cNvPr>
              <p:cNvSpPr>
                <a:spLocks noChangeArrowheads="1"/>
              </p:cNvSpPr>
              <p:nvPr/>
            </p:nvSpPr>
            <p:spPr bwMode="auto">
              <a:xfrm>
                <a:off x="2208"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93" name="Text Box 109">
              <a:extLst>
                <a:ext uri="{FF2B5EF4-FFF2-40B4-BE49-F238E27FC236}">
                  <a16:creationId xmlns:a16="http://schemas.microsoft.com/office/drawing/2014/main" id="{CC680753-69DB-42E9-8DC3-65A4C944EE58}"/>
                </a:ext>
              </a:extLst>
            </p:cNvPr>
            <p:cNvSpPr txBox="1">
              <a:spLocks noChangeArrowheads="1"/>
            </p:cNvSpPr>
            <p:nvPr/>
          </p:nvSpPr>
          <p:spPr bwMode="auto">
            <a:xfrm>
              <a:off x="2256" y="1161"/>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94" name="Text Box 110">
              <a:extLst>
                <a:ext uri="{FF2B5EF4-FFF2-40B4-BE49-F238E27FC236}">
                  <a16:creationId xmlns:a16="http://schemas.microsoft.com/office/drawing/2014/main" id="{CC3F0894-5996-4E1C-91A4-0B57132AC994}"/>
                </a:ext>
              </a:extLst>
            </p:cNvPr>
            <p:cNvSpPr txBox="1">
              <a:spLocks noChangeArrowheads="1"/>
            </p:cNvSpPr>
            <p:nvPr/>
          </p:nvSpPr>
          <p:spPr bwMode="auto">
            <a:xfrm>
              <a:off x="2256" y="1593"/>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95" name="Line 111">
              <a:extLst>
                <a:ext uri="{FF2B5EF4-FFF2-40B4-BE49-F238E27FC236}">
                  <a16:creationId xmlns:a16="http://schemas.microsoft.com/office/drawing/2014/main" id="{980A12C6-FA5E-4B97-92BC-FA89AF5ADC0E}"/>
                </a:ext>
              </a:extLst>
            </p:cNvPr>
            <p:cNvSpPr>
              <a:spLocks noChangeShapeType="1"/>
            </p:cNvSpPr>
            <p:nvPr/>
          </p:nvSpPr>
          <p:spPr bwMode="auto">
            <a:xfrm>
              <a:off x="1296" y="1488"/>
              <a:ext cx="0" cy="136"/>
            </a:xfrm>
            <a:prstGeom prst="line">
              <a:avLst/>
            </a:prstGeom>
            <a:noFill/>
            <a:ln w="38100">
              <a:solidFill>
                <a:srgbClr val="000000"/>
              </a:solidFill>
              <a:round/>
              <a:headEnd type="oval" w="sm"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6" name="Group 112">
              <a:extLst>
                <a:ext uri="{FF2B5EF4-FFF2-40B4-BE49-F238E27FC236}">
                  <a16:creationId xmlns:a16="http://schemas.microsoft.com/office/drawing/2014/main" id="{BA4BF5C9-D6D0-4D5C-9BF2-B0FAE921565B}"/>
                </a:ext>
              </a:extLst>
            </p:cNvPr>
            <p:cNvGrpSpPr>
              <a:grpSpLocks/>
            </p:cNvGrpSpPr>
            <p:nvPr/>
          </p:nvGrpSpPr>
          <p:grpSpPr bwMode="auto">
            <a:xfrm>
              <a:off x="676" y="1920"/>
              <a:ext cx="148" cy="239"/>
              <a:chOff x="2168" y="1713"/>
              <a:chExt cx="148" cy="239"/>
            </a:xfrm>
          </p:grpSpPr>
          <p:grpSp>
            <p:nvGrpSpPr>
              <p:cNvPr id="106" name="Group 113">
                <a:extLst>
                  <a:ext uri="{FF2B5EF4-FFF2-40B4-BE49-F238E27FC236}">
                    <a16:creationId xmlns:a16="http://schemas.microsoft.com/office/drawing/2014/main" id="{46137AA8-A045-4430-B534-EF71BC97376E}"/>
                  </a:ext>
                </a:extLst>
              </p:cNvPr>
              <p:cNvGrpSpPr>
                <a:grpSpLocks/>
              </p:cNvGrpSpPr>
              <p:nvPr/>
            </p:nvGrpSpPr>
            <p:grpSpPr bwMode="auto">
              <a:xfrm>
                <a:off x="2168" y="1760"/>
                <a:ext cx="148" cy="192"/>
                <a:chOff x="730" y="2173"/>
                <a:chExt cx="185" cy="192"/>
              </a:xfrm>
            </p:grpSpPr>
            <p:sp>
              <p:nvSpPr>
                <p:cNvPr id="108" name="Line 114">
                  <a:extLst>
                    <a:ext uri="{FF2B5EF4-FFF2-40B4-BE49-F238E27FC236}">
                      <a16:creationId xmlns:a16="http://schemas.microsoft.com/office/drawing/2014/main" id="{D7AD3DB8-C9CE-4B8F-B3BC-667288B214AD}"/>
                    </a:ext>
                  </a:extLst>
                </p:cNvPr>
                <p:cNvSpPr>
                  <a:spLocks noChangeShapeType="1"/>
                </p:cNvSpPr>
                <p:nvPr/>
              </p:nvSpPr>
              <p:spPr bwMode="auto">
                <a:xfrm>
                  <a:off x="730" y="236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 name="Line 115">
                  <a:extLst>
                    <a:ext uri="{FF2B5EF4-FFF2-40B4-BE49-F238E27FC236}">
                      <a16:creationId xmlns:a16="http://schemas.microsoft.com/office/drawing/2014/main" id="{D95A0CBF-209C-483B-A7D7-A96CA9D422AD}"/>
                    </a:ext>
                  </a:extLst>
                </p:cNvPr>
                <p:cNvSpPr>
                  <a:spLocks noChangeShapeType="1"/>
                </p:cNvSpPr>
                <p:nvPr/>
              </p:nvSpPr>
              <p:spPr bwMode="auto">
                <a:xfrm>
                  <a:off x="826" y="217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Oval 116">
                <a:extLst>
                  <a:ext uri="{FF2B5EF4-FFF2-40B4-BE49-F238E27FC236}">
                    <a16:creationId xmlns:a16="http://schemas.microsoft.com/office/drawing/2014/main" id="{1A0E0319-1050-41D6-93CC-6EFF8ACBC6F1}"/>
                  </a:ext>
                </a:extLst>
              </p:cNvPr>
              <p:cNvSpPr>
                <a:spLocks noChangeArrowheads="1"/>
              </p:cNvSpPr>
              <p:nvPr/>
            </p:nvSpPr>
            <p:spPr bwMode="auto">
              <a:xfrm>
                <a:off x="2208"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97" name="Text Box 117">
              <a:extLst>
                <a:ext uri="{FF2B5EF4-FFF2-40B4-BE49-F238E27FC236}">
                  <a16:creationId xmlns:a16="http://schemas.microsoft.com/office/drawing/2014/main" id="{94E87D58-CB58-4FC1-A965-B189F751CDF6}"/>
                </a:ext>
              </a:extLst>
            </p:cNvPr>
            <p:cNvSpPr txBox="1">
              <a:spLocks noChangeArrowheads="1"/>
            </p:cNvSpPr>
            <p:nvPr/>
          </p:nvSpPr>
          <p:spPr bwMode="auto">
            <a:xfrm>
              <a:off x="215" y="1065"/>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grpSp>
          <p:nvGrpSpPr>
            <p:cNvPr id="98" name="Group 118">
              <a:extLst>
                <a:ext uri="{FF2B5EF4-FFF2-40B4-BE49-F238E27FC236}">
                  <a16:creationId xmlns:a16="http://schemas.microsoft.com/office/drawing/2014/main" id="{26E5D910-D1B5-421B-913D-7FDD82DEECCA}"/>
                </a:ext>
              </a:extLst>
            </p:cNvPr>
            <p:cNvGrpSpPr>
              <a:grpSpLocks/>
            </p:cNvGrpSpPr>
            <p:nvPr/>
          </p:nvGrpSpPr>
          <p:grpSpPr bwMode="auto">
            <a:xfrm>
              <a:off x="388" y="1920"/>
              <a:ext cx="148" cy="239"/>
              <a:chOff x="2168" y="1713"/>
              <a:chExt cx="148" cy="239"/>
            </a:xfrm>
          </p:grpSpPr>
          <p:grpSp>
            <p:nvGrpSpPr>
              <p:cNvPr id="102" name="Group 119">
                <a:extLst>
                  <a:ext uri="{FF2B5EF4-FFF2-40B4-BE49-F238E27FC236}">
                    <a16:creationId xmlns:a16="http://schemas.microsoft.com/office/drawing/2014/main" id="{4A319ED8-39BC-4239-9577-F0B63255A870}"/>
                  </a:ext>
                </a:extLst>
              </p:cNvPr>
              <p:cNvGrpSpPr>
                <a:grpSpLocks/>
              </p:cNvGrpSpPr>
              <p:nvPr/>
            </p:nvGrpSpPr>
            <p:grpSpPr bwMode="auto">
              <a:xfrm>
                <a:off x="2168" y="1760"/>
                <a:ext cx="148" cy="192"/>
                <a:chOff x="730" y="2173"/>
                <a:chExt cx="185" cy="192"/>
              </a:xfrm>
            </p:grpSpPr>
            <p:sp>
              <p:nvSpPr>
                <p:cNvPr id="104" name="Line 120">
                  <a:extLst>
                    <a:ext uri="{FF2B5EF4-FFF2-40B4-BE49-F238E27FC236}">
                      <a16:creationId xmlns:a16="http://schemas.microsoft.com/office/drawing/2014/main" id="{F842768C-818D-4032-B225-38DCF2A7E13E}"/>
                    </a:ext>
                  </a:extLst>
                </p:cNvPr>
                <p:cNvSpPr>
                  <a:spLocks noChangeShapeType="1"/>
                </p:cNvSpPr>
                <p:nvPr/>
              </p:nvSpPr>
              <p:spPr bwMode="auto">
                <a:xfrm>
                  <a:off x="730" y="2365"/>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21">
                  <a:extLst>
                    <a:ext uri="{FF2B5EF4-FFF2-40B4-BE49-F238E27FC236}">
                      <a16:creationId xmlns:a16="http://schemas.microsoft.com/office/drawing/2014/main" id="{76B43A8B-F5D7-429F-828E-B4ED0378E2A0}"/>
                    </a:ext>
                  </a:extLst>
                </p:cNvPr>
                <p:cNvSpPr>
                  <a:spLocks noChangeShapeType="1"/>
                </p:cNvSpPr>
                <p:nvPr/>
              </p:nvSpPr>
              <p:spPr bwMode="auto">
                <a:xfrm>
                  <a:off x="826" y="217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Oval 122">
                <a:extLst>
                  <a:ext uri="{FF2B5EF4-FFF2-40B4-BE49-F238E27FC236}">
                    <a16:creationId xmlns:a16="http://schemas.microsoft.com/office/drawing/2014/main" id="{BB2AB8AD-17AF-4966-881D-18E2DC33E798}"/>
                  </a:ext>
                </a:extLst>
              </p:cNvPr>
              <p:cNvSpPr>
                <a:spLocks noChangeArrowheads="1"/>
              </p:cNvSpPr>
              <p:nvPr/>
            </p:nvSpPr>
            <p:spPr bwMode="auto">
              <a:xfrm>
                <a:off x="2208"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99" name="Text Box 123">
              <a:extLst>
                <a:ext uri="{FF2B5EF4-FFF2-40B4-BE49-F238E27FC236}">
                  <a16:creationId xmlns:a16="http://schemas.microsoft.com/office/drawing/2014/main" id="{B9058EA3-6E79-46D9-A8AB-DFF98416B9B8}"/>
                </a:ext>
              </a:extLst>
            </p:cNvPr>
            <p:cNvSpPr txBox="1">
              <a:spLocks noChangeArrowheads="1"/>
            </p:cNvSpPr>
            <p:nvPr/>
          </p:nvSpPr>
          <p:spPr bwMode="auto">
            <a:xfrm>
              <a:off x="528" y="1344"/>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00" name="Text Box 124">
              <a:extLst>
                <a:ext uri="{FF2B5EF4-FFF2-40B4-BE49-F238E27FC236}">
                  <a16:creationId xmlns:a16="http://schemas.microsoft.com/office/drawing/2014/main" id="{B61F73EC-7A94-489E-ABBD-0552C9DE0FCB}"/>
                </a:ext>
              </a:extLst>
            </p:cNvPr>
            <p:cNvSpPr txBox="1">
              <a:spLocks noChangeArrowheads="1"/>
            </p:cNvSpPr>
            <p:nvPr/>
          </p:nvSpPr>
          <p:spPr bwMode="auto">
            <a:xfrm>
              <a:off x="192" y="1776"/>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sp>
          <p:nvSpPr>
            <p:cNvPr id="101" name="Text Box 125">
              <a:extLst>
                <a:ext uri="{FF2B5EF4-FFF2-40B4-BE49-F238E27FC236}">
                  <a16:creationId xmlns:a16="http://schemas.microsoft.com/office/drawing/2014/main" id="{8E92B174-139F-49F8-8888-FF31778A5264}"/>
                </a:ext>
              </a:extLst>
            </p:cNvPr>
            <p:cNvSpPr txBox="1">
              <a:spLocks noChangeArrowheads="1"/>
            </p:cNvSpPr>
            <p:nvPr/>
          </p:nvSpPr>
          <p:spPr bwMode="auto">
            <a:xfrm>
              <a:off x="528" y="1785"/>
              <a:ext cx="28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FF0000"/>
                  </a:solidFill>
                </a:rPr>
                <a:t>–</a:t>
              </a:r>
            </a:p>
          </p:txBody>
        </p:sp>
      </p:grpSp>
      <p:sp>
        <p:nvSpPr>
          <p:cNvPr id="179" name="AutoShape 48" descr="小棋盘">
            <a:extLst>
              <a:ext uri="{FF2B5EF4-FFF2-40B4-BE49-F238E27FC236}">
                <a16:creationId xmlns:a16="http://schemas.microsoft.com/office/drawing/2014/main" id="{6F07FA84-578D-41A0-8CB6-2042E77B659B}"/>
              </a:ext>
            </a:extLst>
          </p:cNvPr>
          <p:cNvSpPr>
            <a:spLocks noChangeArrowheads="1"/>
          </p:cNvSpPr>
          <p:nvPr/>
        </p:nvSpPr>
        <p:spPr bwMode="auto">
          <a:xfrm>
            <a:off x="7543800" y="4826000"/>
            <a:ext cx="3429000" cy="990600"/>
          </a:xfrm>
          <a:prstGeom prst="wedgeRoundRectCallout">
            <a:avLst>
              <a:gd name="adj1" fmla="val -52653"/>
              <a:gd name="adj2" fmla="val 96569"/>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lnSpc>
                <a:spcPts val="1875"/>
              </a:lnSpc>
              <a:spcBef>
                <a:spcPct val="50000"/>
              </a:spcBef>
            </a:pPr>
            <a:r>
              <a:rPr lang="zh-CN" altLang="en-US" dirty="0">
                <a:solidFill>
                  <a:srgbClr val="FF0000"/>
                </a:solidFill>
              </a:rPr>
              <a:t>当</a:t>
            </a:r>
            <a:r>
              <a:rPr lang="en-US" altLang="zh-CN" dirty="0">
                <a:solidFill>
                  <a:srgbClr val="FF0000"/>
                </a:solidFill>
              </a:rPr>
              <a:t>R</a:t>
            </a:r>
            <a:r>
              <a:rPr lang="en-US" altLang="zh-CN" baseline="-25000" dirty="0">
                <a:solidFill>
                  <a:srgbClr val="FF0000"/>
                </a:solidFill>
              </a:rPr>
              <a:t>1</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=R</a:t>
            </a:r>
            <a:r>
              <a:rPr lang="en-US" altLang="zh-CN" baseline="-25000" dirty="0">
                <a:solidFill>
                  <a:srgbClr val="FF0000"/>
                </a:solidFill>
              </a:rPr>
              <a:t>3</a:t>
            </a:r>
            <a:r>
              <a:rPr lang="en-US" altLang="zh-CN" dirty="0">
                <a:solidFill>
                  <a:srgbClr val="FF0000"/>
                </a:solidFill>
              </a:rPr>
              <a:t>=R</a:t>
            </a:r>
            <a:r>
              <a:rPr lang="en-US" altLang="zh-CN" baseline="-25000" dirty="0">
                <a:solidFill>
                  <a:srgbClr val="FF0000"/>
                </a:solidFill>
              </a:rPr>
              <a:t>F</a:t>
            </a:r>
            <a:r>
              <a:rPr lang="zh-CN" altLang="en-US" dirty="0">
                <a:solidFill>
                  <a:srgbClr val="FF0000"/>
                </a:solidFill>
              </a:rPr>
              <a:t>时，</a:t>
            </a:r>
            <a:endParaRPr lang="en-US" altLang="zh-CN" dirty="0">
              <a:solidFill>
                <a:srgbClr val="FF0000"/>
              </a:solidFill>
            </a:endParaRPr>
          </a:p>
          <a:p>
            <a:pPr algn="ctr" eaLnBrk="1" hangingPunct="1">
              <a:lnSpc>
                <a:spcPts val="1875"/>
              </a:lnSpc>
              <a:spcBef>
                <a:spcPct val="50000"/>
              </a:spcBef>
            </a:pPr>
            <a:r>
              <a:rPr lang="en-US" altLang="zh-CN" i="1" dirty="0" err="1">
                <a:solidFill>
                  <a:srgbClr val="FF0000"/>
                </a:solidFill>
              </a:rPr>
              <a:t>u</a:t>
            </a:r>
            <a:r>
              <a:rPr lang="en-US" altLang="zh-CN" baseline="-25000" dirty="0" err="1">
                <a:solidFill>
                  <a:srgbClr val="FF0000"/>
                </a:solidFill>
              </a:rPr>
              <a:t>o</a:t>
            </a:r>
            <a:r>
              <a:rPr lang="en-US" altLang="zh-CN" dirty="0">
                <a:solidFill>
                  <a:srgbClr val="FF0000"/>
                </a:solidFill>
              </a:rPr>
              <a:t>=</a:t>
            </a:r>
            <a:r>
              <a:rPr lang="en-US" altLang="zh-CN" i="1" dirty="0">
                <a:solidFill>
                  <a:srgbClr val="FF0000"/>
                </a:solidFill>
              </a:rPr>
              <a:t>u</a:t>
            </a:r>
            <a:r>
              <a:rPr lang="en-US" altLang="zh-CN" baseline="-25000" dirty="0">
                <a:solidFill>
                  <a:srgbClr val="FF0000"/>
                </a:solidFill>
              </a:rPr>
              <a:t>i2</a:t>
            </a:r>
            <a:r>
              <a:rPr lang="en-US" altLang="zh-CN" dirty="0">
                <a:solidFill>
                  <a:srgbClr val="FF0000"/>
                </a:solidFill>
              </a:rPr>
              <a:t>-</a:t>
            </a:r>
            <a:r>
              <a:rPr lang="en-US" altLang="zh-CN" u="sng" dirty="0">
                <a:solidFill>
                  <a:srgbClr val="FF0000"/>
                </a:solidFill>
              </a:rPr>
              <a:t>u</a:t>
            </a:r>
            <a:r>
              <a:rPr lang="en-US" altLang="zh-CN" baseline="-25000" dirty="0">
                <a:solidFill>
                  <a:srgbClr val="FF0000"/>
                </a:solidFill>
              </a:rPr>
              <a:t>i1</a:t>
            </a:r>
            <a:endParaRPr lang="zh-CN" altLang="en-US" baseline="-25000" dirty="0">
              <a:solidFill>
                <a:srgbClr val="FF0000"/>
              </a:solidFill>
            </a:endParaRPr>
          </a:p>
        </p:txBody>
      </p:sp>
    </p:spTree>
    <p:custDataLst>
      <p:tags r:id="rId2"/>
    </p:custDataLst>
    <p:extLst>
      <p:ext uri="{BB962C8B-B14F-4D97-AF65-F5344CB8AC3E}">
        <p14:creationId xmlns:p14="http://schemas.microsoft.com/office/powerpoint/2010/main" val="32849119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wipe(up)">
                                      <p:cBhvr>
                                        <p:cTn id="3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utoUpdateAnimBg="0"/>
      <p:bldP spid="17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601546"/>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、独立电流源</a:t>
            </a:r>
            <a:endParaRPr lang="en-US" altLang="zh-CN" sz="2800" b="1" dirty="0">
              <a:solidFill>
                <a:srgbClr val="FF0000"/>
              </a:solidFill>
              <a:latin typeface="+mn-ea"/>
            </a:endParaRPr>
          </a:p>
          <a:p>
            <a:pPr>
              <a:lnSpc>
                <a:spcPct val="150000"/>
              </a:lnSpc>
            </a:pPr>
            <a:r>
              <a:rPr lang="zh-CN" altLang="en-US" sz="2800" b="1" dirty="0">
                <a:latin typeface="+mn-ea"/>
              </a:rPr>
              <a:t>        </a:t>
            </a:r>
            <a:r>
              <a:rPr lang="en-US" altLang="zh-CN" sz="2800" b="1" dirty="0">
                <a:solidFill>
                  <a:srgbClr val="FF0000"/>
                </a:solidFill>
                <a:latin typeface="+mn-ea"/>
              </a:rPr>
              <a:t>(1) </a:t>
            </a:r>
            <a:r>
              <a:rPr lang="zh-CN" altLang="en-US" sz="2800" b="1" dirty="0">
                <a:solidFill>
                  <a:srgbClr val="FF0000"/>
                </a:solidFill>
                <a:latin typeface="+mn-ea"/>
              </a:rPr>
              <a:t>定义：</a:t>
            </a:r>
            <a:r>
              <a:rPr lang="zh-CN" altLang="en-US" sz="2800" b="1" dirty="0">
                <a:latin typeface="+mn-ea"/>
              </a:rPr>
              <a:t>一个二端元件，如流经它的电流总能保持为给定的时间函数</a:t>
            </a:r>
            <a:r>
              <a:rPr lang="en-US" altLang="zh-CN" sz="2800" b="1" i="1" dirty="0" err="1">
                <a:latin typeface="+mn-ea"/>
              </a:rPr>
              <a:t>i</a:t>
            </a:r>
            <a:r>
              <a:rPr lang="en-US" altLang="zh-CN" sz="2800" b="1" baseline="-25000" dirty="0" err="1">
                <a:latin typeface="+mn-ea"/>
              </a:rPr>
              <a:t>S</a:t>
            </a:r>
            <a:r>
              <a:rPr lang="en-US" altLang="zh-CN" sz="2800" b="1" dirty="0">
                <a:latin typeface="+mn-ea"/>
              </a:rPr>
              <a:t>(</a:t>
            </a:r>
            <a:r>
              <a:rPr lang="en-US" altLang="zh-CN" sz="2800" b="1" i="1" dirty="0">
                <a:latin typeface="+mn-ea"/>
              </a:rPr>
              <a:t>t</a:t>
            </a:r>
            <a:r>
              <a:rPr lang="en-US" altLang="zh-CN" sz="2800" b="1" dirty="0">
                <a:latin typeface="+mn-ea"/>
              </a:rPr>
              <a:t>) </a:t>
            </a:r>
            <a:r>
              <a:rPr lang="zh-CN" altLang="en-US" sz="2800" b="1" dirty="0">
                <a:latin typeface="+mn-ea"/>
              </a:rPr>
              <a:t>或定值</a:t>
            </a:r>
            <a:r>
              <a:rPr lang="en-US" altLang="zh-CN" sz="2800" b="1" i="1" dirty="0">
                <a:latin typeface="+mn-ea"/>
              </a:rPr>
              <a:t>I</a:t>
            </a:r>
            <a:r>
              <a:rPr lang="en-US" altLang="zh-CN" sz="2800" b="1" baseline="-25000" dirty="0">
                <a:latin typeface="+mn-ea"/>
              </a:rPr>
              <a:t>S</a:t>
            </a:r>
            <a:r>
              <a:rPr lang="en-US" altLang="zh-CN" sz="2800" b="1" dirty="0">
                <a:latin typeface="+mn-ea"/>
              </a:rPr>
              <a:t> </a:t>
            </a:r>
            <a:r>
              <a:rPr lang="zh-CN" altLang="en-US" sz="2800" b="1" dirty="0">
                <a:latin typeface="+mn-ea"/>
              </a:rPr>
              <a:t>，而与其端口电压无关，则称其为</a:t>
            </a:r>
            <a:r>
              <a:rPr lang="zh-CN" altLang="en-US" sz="2800" b="1" dirty="0">
                <a:solidFill>
                  <a:srgbClr val="FF0000"/>
                </a:solidFill>
                <a:latin typeface="+mn-ea"/>
              </a:rPr>
              <a:t>独立电流源</a:t>
            </a:r>
            <a:r>
              <a:rPr lang="zh-CN" altLang="en-US" sz="2800" b="1" dirty="0">
                <a:latin typeface="+mn-ea"/>
              </a:rPr>
              <a:t>，简称</a:t>
            </a:r>
            <a:r>
              <a:rPr lang="zh-CN" altLang="en-US" sz="2800" b="1" dirty="0">
                <a:solidFill>
                  <a:srgbClr val="FF0000"/>
                </a:solidFill>
                <a:latin typeface="+mn-ea"/>
              </a:rPr>
              <a:t>电流源</a:t>
            </a:r>
            <a:r>
              <a:rPr lang="zh-CN" altLang="en-US" sz="2800" b="1" dirty="0">
                <a:latin typeface="+mn-ea"/>
              </a:rPr>
              <a:t>。 </a:t>
            </a:r>
          </a:p>
        </p:txBody>
      </p:sp>
      <p:pic>
        <p:nvPicPr>
          <p:cNvPr id="6" name="图片 5">
            <a:extLst>
              <a:ext uri="{FF2B5EF4-FFF2-40B4-BE49-F238E27FC236}">
                <a16:creationId xmlns:a16="http://schemas.microsoft.com/office/drawing/2014/main" id="{999C1290-EF70-42F1-B6C6-F52C3992C49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974637" y="3357978"/>
            <a:ext cx="5307155" cy="3255885"/>
          </a:xfrm>
          <a:prstGeom prst="rect">
            <a:avLst/>
          </a:prstGeom>
        </p:spPr>
      </p:pic>
    </p:spTree>
    <p:custDataLst>
      <p:tags r:id="rId1"/>
    </p:custDataLst>
    <p:extLst>
      <p:ext uri="{BB962C8B-B14F-4D97-AF65-F5344CB8AC3E}">
        <p14:creationId xmlns:p14="http://schemas.microsoft.com/office/powerpoint/2010/main" val="1665814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sp>
        <p:nvSpPr>
          <p:cNvPr id="109" name="Text Box 3">
            <a:extLst>
              <a:ext uri="{FF2B5EF4-FFF2-40B4-BE49-F238E27FC236}">
                <a16:creationId xmlns:a16="http://schemas.microsoft.com/office/drawing/2014/main" id="{3B79A6E7-02F8-4C93-8833-8B11C69B1B19}"/>
              </a:ext>
            </a:extLst>
          </p:cNvPr>
          <p:cNvSpPr txBox="1">
            <a:spLocks noChangeArrowheads="1"/>
          </p:cNvSpPr>
          <p:nvPr/>
        </p:nvSpPr>
        <p:spPr bwMode="auto">
          <a:xfrm>
            <a:off x="6134081" y="2328815"/>
            <a:ext cx="43434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10000"/>
              </a:spcBef>
            </a:pPr>
            <a:r>
              <a:rPr lang="en-US" altLang="zh-CN" sz="2800" dirty="0"/>
              <a:t>   </a:t>
            </a:r>
            <a:r>
              <a:rPr lang="zh-CN" altLang="en-US" sz="2800" dirty="0"/>
              <a:t>由虚短及虚断性质可得</a:t>
            </a:r>
          </a:p>
          <a:p>
            <a:pPr eaLnBrk="1" hangingPunct="1">
              <a:spcBef>
                <a:spcPct val="10000"/>
              </a:spcBef>
            </a:pPr>
            <a:r>
              <a:rPr lang="zh-CN" altLang="en-US" sz="2800" dirty="0"/>
              <a:t>     </a:t>
            </a:r>
            <a:r>
              <a:rPr lang="en-US" altLang="zh-CN" sz="2800" i="1" dirty="0"/>
              <a:t>i</a:t>
            </a:r>
            <a:r>
              <a:rPr lang="en-US" altLang="zh-CN" sz="2800" baseline="-25000" dirty="0"/>
              <a:t>1</a:t>
            </a:r>
            <a:r>
              <a:rPr lang="en-US" altLang="zh-CN" sz="2800" dirty="0"/>
              <a:t> = </a:t>
            </a:r>
            <a:r>
              <a:rPr lang="en-US" altLang="zh-CN" sz="2800" i="1" dirty="0"/>
              <a:t>i</a:t>
            </a:r>
            <a:r>
              <a:rPr lang="en-US" altLang="zh-CN" sz="2800" baseline="-25000" dirty="0"/>
              <a:t>f</a:t>
            </a:r>
            <a:endParaRPr lang="en-US" altLang="zh-CN" sz="2800" dirty="0"/>
          </a:p>
        </p:txBody>
      </p:sp>
      <p:graphicFrame>
        <p:nvGraphicFramePr>
          <p:cNvPr id="110" name="Object 2">
            <a:extLst>
              <a:ext uri="{FF2B5EF4-FFF2-40B4-BE49-F238E27FC236}">
                <a16:creationId xmlns:a16="http://schemas.microsoft.com/office/drawing/2014/main" id="{B1EDA8D6-A596-4C10-A24D-5B4BEC382531}"/>
              </a:ext>
            </a:extLst>
          </p:cNvPr>
          <p:cNvGraphicFramePr>
            <a:graphicFrameLocks noChangeAspect="1"/>
          </p:cNvGraphicFramePr>
          <p:nvPr>
            <p:extLst/>
          </p:nvPr>
        </p:nvGraphicFramePr>
        <p:xfrm>
          <a:off x="6343631" y="4306840"/>
          <a:ext cx="2152650" cy="1101725"/>
        </p:xfrm>
        <a:graphic>
          <a:graphicData uri="http://schemas.openxmlformats.org/presentationml/2006/ole">
            <mc:AlternateContent xmlns:mc="http://schemas.openxmlformats.org/markup-compatibility/2006">
              <mc:Choice xmlns:v="urn:schemas-microsoft-com:vml" Requires="v">
                <p:oleObj spid="_x0000_s95239" name="Equation" r:id="rId5" imgW="863280" imgH="444240" progId="Equation.3">
                  <p:embed/>
                </p:oleObj>
              </mc:Choice>
              <mc:Fallback>
                <p:oleObj name="Equation" r:id="rId5" imgW="863280" imgH="444240" progId="Equation.3">
                  <p:embed/>
                  <p:pic>
                    <p:nvPicPr>
                      <p:cNvPr id="110" name="Object 2">
                        <a:extLst>
                          <a:ext uri="{FF2B5EF4-FFF2-40B4-BE49-F238E27FC236}">
                            <a16:creationId xmlns:a16="http://schemas.microsoft.com/office/drawing/2014/main" id="{B1EDA8D6-A596-4C10-A24D-5B4BEC3825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631" y="4306840"/>
                        <a:ext cx="21526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 name="Object 3">
            <a:extLst>
              <a:ext uri="{FF2B5EF4-FFF2-40B4-BE49-F238E27FC236}">
                <a16:creationId xmlns:a16="http://schemas.microsoft.com/office/drawing/2014/main" id="{F3382244-6E9D-42AE-A01F-5746AE7A19FA}"/>
              </a:ext>
            </a:extLst>
          </p:cNvPr>
          <p:cNvGraphicFramePr>
            <a:graphicFrameLocks noChangeAspect="1"/>
          </p:cNvGraphicFramePr>
          <p:nvPr>
            <p:extLst/>
          </p:nvPr>
        </p:nvGraphicFramePr>
        <p:xfrm>
          <a:off x="8420081" y="4325890"/>
          <a:ext cx="1600200" cy="966788"/>
        </p:xfrm>
        <a:graphic>
          <a:graphicData uri="http://schemas.openxmlformats.org/presentationml/2006/ole">
            <mc:AlternateContent xmlns:mc="http://schemas.openxmlformats.org/markup-compatibility/2006">
              <mc:Choice xmlns:v="urn:schemas-microsoft-com:vml" Requires="v">
                <p:oleObj spid="_x0000_s95240" name="Equation" r:id="rId7" imgW="711000" imgH="406080" progId="Equation.3">
                  <p:embed/>
                </p:oleObj>
              </mc:Choice>
              <mc:Fallback>
                <p:oleObj name="Equation" r:id="rId7" imgW="711000" imgH="406080" progId="Equation.3">
                  <p:embed/>
                  <p:pic>
                    <p:nvPicPr>
                      <p:cNvPr id="111" name="Object 3">
                        <a:extLst>
                          <a:ext uri="{FF2B5EF4-FFF2-40B4-BE49-F238E27FC236}">
                            <a16:creationId xmlns:a16="http://schemas.microsoft.com/office/drawing/2014/main" id="{F3382244-6E9D-42AE-A01F-5746AE7A1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0081" y="4325890"/>
                        <a:ext cx="1600200"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 name="Object 4" descr="40%">
            <a:extLst>
              <a:ext uri="{FF2B5EF4-FFF2-40B4-BE49-F238E27FC236}">
                <a16:creationId xmlns:a16="http://schemas.microsoft.com/office/drawing/2014/main" id="{8BDE8396-342A-4463-9EAE-C07B279F703B}"/>
              </a:ext>
            </a:extLst>
          </p:cNvPr>
          <p:cNvGraphicFramePr>
            <a:graphicFrameLocks noChangeAspect="1"/>
          </p:cNvGraphicFramePr>
          <p:nvPr>
            <p:extLst/>
          </p:nvPr>
        </p:nvGraphicFramePr>
        <p:xfrm>
          <a:off x="6896081" y="5637165"/>
          <a:ext cx="2603500" cy="1128713"/>
        </p:xfrm>
        <a:graphic>
          <a:graphicData uri="http://schemas.openxmlformats.org/presentationml/2006/ole">
            <mc:AlternateContent xmlns:mc="http://schemas.openxmlformats.org/markup-compatibility/2006">
              <mc:Choice xmlns:v="urn:schemas-microsoft-com:vml" Requires="v">
                <p:oleObj spid="_x0000_s95241" name="Equation" r:id="rId9" imgW="1104840" imgH="431640" progId="Equation.3">
                  <p:embed/>
                </p:oleObj>
              </mc:Choice>
              <mc:Fallback>
                <p:oleObj name="Equation" r:id="rId9" imgW="1104840" imgH="431640" progId="Equation.3">
                  <p:embed/>
                  <p:pic>
                    <p:nvPicPr>
                      <p:cNvPr id="112" name="Object 4" descr="40%">
                        <a:extLst>
                          <a:ext uri="{FF2B5EF4-FFF2-40B4-BE49-F238E27FC236}">
                            <a16:creationId xmlns:a16="http://schemas.microsoft.com/office/drawing/2014/main" id="{8BDE8396-342A-4463-9EAE-C07B279F70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6081" y="5637165"/>
                        <a:ext cx="2603500" cy="1128713"/>
                      </a:xfrm>
                      <a:prstGeom prst="rect">
                        <a:avLst/>
                      </a:prstGeom>
                      <a:blipFill dpi="0" rotWithShape="0">
                        <a:blip r:embed="rId11"/>
                        <a:srcRect/>
                        <a:tile tx="0" ty="0" sx="100000" sy="100000" flip="none" algn="tl"/>
                      </a:blipFill>
                      <a:ln w="19050">
                        <a:solidFill>
                          <a:srgbClr val="FF3300"/>
                        </a:solidFill>
                        <a:miter lim="800000"/>
                        <a:headEnd/>
                        <a:tailEnd/>
                      </a:ln>
                    </p:spPr>
                  </p:pic>
                </p:oleObj>
              </mc:Fallback>
            </mc:AlternateContent>
          </a:graphicData>
        </a:graphic>
      </p:graphicFrame>
      <p:graphicFrame>
        <p:nvGraphicFramePr>
          <p:cNvPr id="113" name="Object 5" descr="40%">
            <a:extLst>
              <a:ext uri="{FF2B5EF4-FFF2-40B4-BE49-F238E27FC236}">
                <a16:creationId xmlns:a16="http://schemas.microsoft.com/office/drawing/2014/main" id="{22F3C1D1-8D3A-4043-AA63-A7642E7C7071}"/>
              </a:ext>
            </a:extLst>
          </p:cNvPr>
          <p:cNvGraphicFramePr>
            <a:graphicFrameLocks noChangeAspect="1"/>
          </p:cNvGraphicFramePr>
          <p:nvPr>
            <p:extLst/>
          </p:nvPr>
        </p:nvGraphicFramePr>
        <p:xfrm>
          <a:off x="8039081" y="3319415"/>
          <a:ext cx="1882775" cy="950913"/>
        </p:xfrm>
        <a:graphic>
          <a:graphicData uri="http://schemas.openxmlformats.org/presentationml/2006/ole">
            <mc:AlternateContent xmlns:mc="http://schemas.openxmlformats.org/markup-compatibility/2006">
              <mc:Choice xmlns:v="urn:schemas-microsoft-com:vml" Requires="v">
                <p:oleObj spid="_x0000_s95242" name="Equation" r:id="rId12" imgW="799920" imgH="406080" progId="Equation.3">
                  <p:embed/>
                </p:oleObj>
              </mc:Choice>
              <mc:Fallback>
                <p:oleObj name="Equation" r:id="rId12" imgW="799920" imgH="406080" progId="Equation.3">
                  <p:embed/>
                  <p:pic>
                    <p:nvPicPr>
                      <p:cNvPr id="113" name="Object 5" descr="40%">
                        <a:extLst>
                          <a:ext uri="{FF2B5EF4-FFF2-40B4-BE49-F238E27FC236}">
                            <a16:creationId xmlns:a16="http://schemas.microsoft.com/office/drawing/2014/main" id="{22F3C1D1-8D3A-4043-AA63-A7642E7C70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39081" y="3319415"/>
                        <a:ext cx="1882775" cy="950913"/>
                      </a:xfrm>
                      <a:prstGeom prst="rect">
                        <a:avLst/>
                      </a:prstGeom>
                      <a:noFill/>
                      <a:ln>
                        <a:noFill/>
                      </a:ln>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19050">
                            <a:solidFill>
                              <a:srgbClr val="FFCC99"/>
                            </a:solidFill>
                            <a:miter lim="800000"/>
                            <a:headEnd/>
                            <a:tailEnd/>
                          </a14:hiddenLine>
                        </a:ext>
                      </a:extLst>
                    </p:spPr>
                  </p:pic>
                </p:oleObj>
              </mc:Fallback>
            </mc:AlternateContent>
          </a:graphicData>
        </a:graphic>
      </p:graphicFrame>
      <p:graphicFrame>
        <p:nvGraphicFramePr>
          <p:cNvPr id="114" name="Object 6">
            <a:extLst>
              <a:ext uri="{FF2B5EF4-FFF2-40B4-BE49-F238E27FC236}">
                <a16:creationId xmlns:a16="http://schemas.microsoft.com/office/drawing/2014/main" id="{3DCAA233-35DC-452A-B2AE-91A65EC34A77}"/>
              </a:ext>
            </a:extLst>
          </p:cNvPr>
          <p:cNvGraphicFramePr>
            <a:graphicFrameLocks noChangeAspect="1"/>
          </p:cNvGraphicFramePr>
          <p:nvPr>
            <p:extLst/>
          </p:nvPr>
        </p:nvGraphicFramePr>
        <p:xfrm>
          <a:off x="6664306" y="3363865"/>
          <a:ext cx="1146175" cy="1022350"/>
        </p:xfrm>
        <a:graphic>
          <a:graphicData uri="http://schemas.openxmlformats.org/presentationml/2006/ole">
            <mc:AlternateContent xmlns:mc="http://schemas.openxmlformats.org/markup-compatibility/2006">
              <mc:Choice xmlns:v="urn:schemas-microsoft-com:vml" Requires="v">
                <p:oleObj spid="_x0000_s95243" name="Equation" r:id="rId15" imgW="482400" imgH="431640" progId="Equation.3">
                  <p:embed/>
                </p:oleObj>
              </mc:Choice>
              <mc:Fallback>
                <p:oleObj name="Equation" r:id="rId15" imgW="482400" imgH="431640" progId="Equation.3">
                  <p:embed/>
                  <p:pic>
                    <p:nvPicPr>
                      <p:cNvPr id="114" name="Object 6">
                        <a:extLst>
                          <a:ext uri="{FF2B5EF4-FFF2-40B4-BE49-F238E27FC236}">
                            <a16:creationId xmlns:a16="http://schemas.microsoft.com/office/drawing/2014/main" id="{3DCAA233-35DC-452A-B2AE-91A65EC34A7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4306" y="3363865"/>
                        <a:ext cx="1146175"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 name="AutoShape 9" descr="90%">
            <a:extLst>
              <a:ext uri="{FF2B5EF4-FFF2-40B4-BE49-F238E27FC236}">
                <a16:creationId xmlns:a16="http://schemas.microsoft.com/office/drawing/2014/main" id="{B3F17189-8642-4BCD-BCAA-089CC632BAD1}"/>
              </a:ext>
            </a:extLst>
          </p:cNvPr>
          <p:cNvSpPr>
            <a:spLocks noChangeArrowheads="1"/>
          </p:cNvSpPr>
          <p:nvPr/>
        </p:nvSpPr>
        <p:spPr bwMode="auto">
          <a:xfrm>
            <a:off x="2166919" y="2817765"/>
            <a:ext cx="1071562" cy="609600"/>
          </a:xfrm>
          <a:prstGeom prst="wedgeEllipseCallout">
            <a:avLst>
              <a:gd name="adj1" fmla="val 81111"/>
              <a:gd name="adj2" fmla="val -9116"/>
            </a:avLst>
          </a:prstGeom>
          <a:pattFill prst="pct90">
            <a:fgClr>
              <a:srgbClr val="CCFF33"/>
            </a:fgClr>
            <a:bgClr>
              <a:schemeClr val="bg1"/>
            </a:bgClr>
          </a:pattFill>
          <a:ln w="28575">
            <a:solidFill>
              <a:srgbClr val="006600"/>
            </a:solidFill>
            <a:miter lim="800000"/>
            <a:headEnd/>
            <a:tailEnd/>
          </a:ln>
        </p:spPr>
        <p:txBody>
          <a:bodyPr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r>
              <a:rPr lang="en-US" altLang="zh-CN" sz="2800" i="1"/>
              <a:t>i</a:t>
            </a:r>
            <a:r>
              <a:rPr lang="en-US" altLang="zh-CN" sz="2800" baseline="-25000"/>
              <a:t>f </a:t>
            </a:r>
            <a:r>
              <a:rPr lang="en-US" altLang="zh-CN" sz="2800"/>
              <a:t>=?</a:t>
            </a:r>
          </a:p>
        </p:txBody>
      </p:sp>
      <p:grpSp>
        <p:nvGrpSpPr>
          <p:cNvPr id="116" name="Group 13">
            <a:extLst>
              <a:ext uri="{FF2B5EF4-FFF2-40B4-BE49-F238E27FC236}">
                <a16:creationId xmlns:a16="http://schemas.microsoft.com/office/drawing/2014/main" id="{5E7EF382-5DEF-410D-993A-FCFAC84040AF}"/>
              </a:ext>
            </a:extLst>
          </p:cNvPr>
          <p:cNvGrpSpPr>
            <a:grpSpLocks/>
          </p:cNvGrpSpPr>
          <p:nvPr/>
        </p:nvGrpSpPr>
        <p:grpSpPr bwMode="auto">
          <a:xfrm>
            <a:off x="2436794" y="2754265"/>
            <a:ext cx="1533525" cy="1295400"/>
            <a:chOff x="1008" y="2265"/>
            <a:chExt cx="966" cy="720"/>
          </a:xfrm>
        </p:grpSpPr>
        <p:sp>
          <p:nvSpPr>
            <p:cNvPr id="117" name="Text Box 14">
              <a:extLst>
                <a:ext uri="{FF2B5EF4-FFF2-40B4-BE49-F238E27FC236}">
                  <a16:creationId xmlns:a16="http://schemas.microsoft.com/office/drawing/2014/main" id="{3DA7B490-A05E-4ABA-9100-0D662E0D4F12}"/>
                </a:ext>
              </a:extLst>
            </p:cNvPr>
            <p:cNvSpPr txBox="1">
              <a:spLocks noChangeArrowheads="1"/>
            </p:cNvSpPr>
            <p:nvPr/>
          </p:nvSpPr>
          <p:spPr bwMode="auto">
            <a:xfrm>
              <a:off x="1628" y="2265"/>
              <a:ext cx="34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f</a:t>
              </a:r>
              <a:endParaRPr lang="en-US" altLang="zh-CN" sz="2800">
                <a:solidFill>
                  <a:schemeClr val="accent2"/>
                </a:solidFill>
              </a:endParaRPr>
            </a:p>
          </p:txBody>
        </p:sp>
        <p:sp>
          <p:nvSpPr>
            <p:cNvPr id="118" name="Text Box 15">
              <a:extLst>
                <a:ext uri="{FF2B5EF4-FFF2-40B4-BE49-F238E27FC236}">
                  <a16:creationId xmlns:a16="http://schemas.microsoft.com/office/drawing/2014/main" id="{89591155-7375-4B1A-8470-1DB5F48D2433}"/>
                </a:ext>
              </a:extLst>
            </p:cNvPr>
            <p:cNvSpPr txBox="1">
              <a:spLocks noChangeArrowheads="1"/>
            </p:cNvSpPr>
            <p:nvPr/>
          </p:nvSpPr>
          <p:spPr bwMode="auto">
            <a:xfrm>
              <a:off x="1008" y="2658"/>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1</a:t>
              </a:r>
              <a:endParaRPr lang="en-US" altLang="zh-CN" sz="2800">
                <a:solidFill>
                  <a:schemeClr val="accent2"/>
                </a:solidFill>
              </a:endParaRPr>
            </a:p>
          </p:txBody>
        </p:sp>
        <p:sp>
          <p:nvSpPr>
            <p:cNvPr id="119" name="Line 16">
              <a:extLst>
                <a:ext uri="{FF2B5EF4-FFF2-40B4-BE49-F238E27FC236}">
                  <a16:creationId xmlns:a16="http://schemas.microsoft.com/office/drawing/2014/main" id="{03665101-CCF5-484D-AA26-E1B59C28D74A}"/>
                </a:ext>
              </a:extLst>
            </p:cNvPr>
            <p:cNvSpPr>
              <a:spLocks noChangeShapeType="1"/>
            </p:cNvSpPr>
            <p:nvPr/>
          </p:nvSpPr>
          <p:spPr bwMode="auto">
            <a:xfrm>
              <a:off x="1709" y="2575"/>
              <a:ext cx="1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17">
              <a:extLst>
                <a:ext uri="{FF2B5EF4-FFF2-40B4-BE49-F238E27FC236}">
                  <a16:creationId xmlns:a16="http://schemas.microsoft.com/office/drawing/2014/main" id="{6AE2A702-4422-457E-8B6E-E2BE09346C72}"/>
                </a:ext>
              </a:extLst>
            </p:cNvPr>
            <p:cNvSpPr>
              <a:spLocks noChangeShapeType="1"/>
            </p:cNvSpPr>
            <p:nvPr/>
          </p:nvSpPr>
          <p:spPr bwMode="auto">
            <a:xfrm>
              <a:off x="1037" y="2985"/>
              <a:ext cx="23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1" name="Group 69">
            <a:extLst>
              <a:ext uri="{FF2B5EF4-FFF2-40B4-BE49-F238E27FC236}">
                <a16:creationId xmlns:a16="http://schemas.microsoft.com/office/drawing/2014/main" id="{0011A76A-B92C-4BBA-843D-A342D2324A0F}"/>
              </a:ext>
            </a:extLst>
          </p:cNvPr>
          <p:cNvGrpSpPr>
            <a:grpSpLocks/>
          </p:cNvGrpSpPr>
          <p:nvPr/>
        </p:nvGrpSpPr>
        <p:grpSpPr bwMode="auto">
          <a:xfrm>
            <a:off x="1866881" y="2833640"/>
            <a:ext cx="4186238" cy="2498725"/>
            <a:chOff x="435" y="490"/>
            <a:chExt cx="2781" cy="1526"/>
          </a:xfrm>
        </p:grpSpPr>
        <p:sp>
          <p:nvSpPr>
            <p:cNvPr id="122" name="Text Box 19">
              <a:extLst>
                <a:ext uri="{FF2B5EF4-FFF2-40B4-BE49-F238E27FC236}">
                  <a16:creationId xmlns:a16="http://schemas.microsoft.com/office/drawing/2014/main" id="{AD097991-3E63-4D39-8943-D222CCAF15B4}"/>
                </a:ext>
              </a:extLst>
            </p:cNvPr>
            <p:cNvSpPr txBox="1">
              <a:spLocks noChangeArrowheads="1"/>
            </p:cNvSpPr>
            <p:nvPr/>
          </p:nvSpPr>
          <p:spPr bwMode="auto">
            <a:xfrm>
              <a:off x="2573" y="1417"/>
              <a:ext cx="64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baseline="-25000">
                  <a:solidFill>
                    <a:srgbClr val="000099"/>
                  </a:solidFill>
                </a:rPr>
                <a:t>O</a:t>
              </a:r>
              <a:endParaRPr lang="en-US" altLang="zh-CN">
                <a:solidFill>
                  <a:srgbClr val="000099"/>
                </a:solidFill>
              </a:endParaRPr>
            </a:p>
          </p:txBody>
        </p:sp>
        <p:sp>
          <p:nvSpPr>
            <p:cNvPr id="123" name="Rectangle 20">
              <a:extLst>
                <a:ext uri="{FF2B5EF4-FFF2-40B4-BE49-F238E27FC236}">
                  <a16:creationId xmlns:a16="http://schemas.microsoft.com/office/drawing/2014/main" id="{86B5DA5A-9B13-4A1A-A35F-504379FCD224}"/>
                </a:ext>
              </a:extLst>
            </p:cNvPr>
            <p:cNvSpPr>
              <a:spLocks noChangeArrowheads="1"/>
            </p:cNvSpPr>
            <p:nvPr/>
          </p:nvSpPr>
          <p:spPr bwMode="auto">
            <a:xfrm>
              <a:off x="2180" y="490"/>
              <a:ext cx="6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C</a:t>
              </a:r>
              <a:r>
                <a:rPr lang="en-US" altLang="zh-CN" sz="2800" baseline="-25000"/>
                <a:t>F</a:t>
              </a:r>
            </a:p>
          </p:txBody>
        </p:sp>
        <p:sp>
          <p:nvSpPr>
            <p:cNvPr id="124" name="Line 21">
              <a:extLst>
                <a:ext uri="{FF2B5EF4-FFF2-40B4-BE49-F238E27FC236}">
                  <a16:creationId xmlns:a16="http://schemas.microsoft.com/office/drawing/2014/main" id="{CD8E5F95-CB7C-434E-81DE-8290544EDD04}"/>
                </a:ext>
              </a:extLst>
            </p:cNvPr>
            <p:cNvSpPr>
              <a:spLocks noChangeShapeType="1"/>
            </p:cNvSpPr>
            <p:nvPr/>
          </p:nvSpPr>
          <p:spPr bwMode="auto">
            <a:xfrm>
              <a:off x="2442" y="850"/>
              <a:ext cx="0" cy="597"/>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Text Box 22">
              <a:extLst>
                <a:ext uri="{FF2B5EF4-FFF2-40B4-BE49-F238E27FC236}">
                  <a16:creationId xmlns:a16="http://schemas.microsoft.com/office/drawing/2014/main" id="{C48FD0C0-637C-455B-BE41-E0D255E5F59B}"/>
                </a:ext>
              </a:extLst>
            </p:cNvPr>
            <p:cNvSpPr txBox="1">
              <a:spLocks noChangeArrowheads="1"/>
            </p:cNvSpPr>
            <p:nvPr/>
          </p:nvSpPr>
          <p:spPr bwMode="auto">
            <a:xfrm>
              <a:off x="435" y="1401"/>
              <a:ext cx="34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126" name="Rectangle 23">
              <a:extLst>
                <a:ext uri="{FF2B5EF4-FFF2-40B4-BE49-F238E27FC236}">
                  <a16:creationId xmlns:a16="http://schemas.microsoft.com/office/drawing/2014/main" id="{E56C9140-3BC8-4F8B-A318-0F60DFB71C59}"/>
                </a:ext>
              </a:extLst>
            </p:cNvPr>
            <p:cNvSpPr>
              <a:spLocks noChangeArrowheads="1"/>
            </p:cNvSpPr>
            <p:nvPr/>
          </p:nvSpPr>
          <p:spPr bwMode="auto">
            <a:xfrm>
              <a:off x="1123" y="1580"/>
              <a:ext cx="294" cy="9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7" name="Text Box 24">
              <a:extLst>
                <a:ext uri="{FF2B5EF4-FFF2-40B4-BE49-F238E27FC236}">
                  <a16:creationId xmlns:a16="http://schemas.microsoft.com/office/drawing/2014/main" id="{5FA61EBB-312F-4F3D-8FD6-19B7E31E5289}"/>
                </a:ext>
              </a:extLst>
            </p:cNvPr>
            <p:cNvSpPr txBox="1">
              <a:spLocks noChangeArrowheads="1"/>
            </p:cNvSpPr>
            <p:nvPr/>
          </p:nvSpPr>
          <p:spPr bwMode="auto">
            <a:xfrm>
              <a:off x="1089" y="1635"/>
              <a:ext cx="4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128" name="Rectangle 25">
              <a:extLst>
                <a:ext uri="{FF2B5EF4-FFF2-40B4-BE49-F238E27FC236}">
                  <a16:creationId xmlns:a16="http://schemas.microsoft.com/office/drawing/2014/main" id="{79286559-A021-4888-AFD3-BB4820DD9247}"/>
                </a:ext>
              </a:extLst>
            </p:cNvPr>
            <p:cNvSpPr>
              <a:spLocks noChangeArrowheads="1"/>
            </p:cNvSpPr>
            <p:nvPr/>
          </p:nvSpPr>
          <p:spPr bwMode="auto">
            <a:xfrm>
              <a:off x="1123" y="1286"/>
              <a:ext cx="294" cy="9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29" name="Line 26">
              <a:extLst>
                <a:ext uri="{FF2B5EF4-FFF2-40B4-BE49-F238E27FC236}">
                  <a16:creationId xmlns:a16="http://schemas.microsoft.com/office/drawing/2014/main" id="{96BCBCDD-E775-4CD9-9C61-E6CA75B08EFE}"/>
                </a:ext>
              </a:extLst>
            </p:cNvPr>
            <p:cNvSpPr>
              <a:spLocks noChangeShapeType="1"/>
            </p:cNvSpPr>
            <p:nvPr/>
          </p:nvSpPr>
          <p:spPr bwMode="auto">
            <a:xfrm>
              <a:off x="1526" y="850"/>
              <a:ext cx="0" cy="504"/>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Rectangle 27">
              <a:extLst>
                <a:ext uri="{FF2B5EF4-FFF2-40B4-BE49-F238E27FC236}">
                  <a16:creationId xmlns:a16="http://schemas.microsoft.com/office/drawing/2014/main" id="{B70B4002-9286-46E7-B65A-5B0E46DF59BA}"/>
                </a:ext>
              </a:extLst>
            </p:cNvPr>
            <p:cNvSpPr>
              <a:spLocks noChangeArrowheads="1"/>
            </p:cNvSpPr>
            <p:nvPr/>
          </p:nvSpPr>
          <p:spPr bwMode="auto">
            <a:xfrm>
              <a:off x="1084" y="926"/>
              <a:ext cx="35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1</a:t>
              </a:r>
            </a:p>
          </p:txBody>
        </p:sp>
        <p:sp>
          <p:nvSpPr>
            <p:cNvPr id="131" name="Line 28">
              <a:extLst>
                <a:ext uri="{FF2B5EF4-FFF2-40B4-BE49-F238E27FC236}">
                  <a16:creationId xmlns:a16="http://schemas.microsoft.com/office/drawing/2014/main" id="{045146EA-B283-4A9D-9F17-CEDD01838388}"/>
                </a:ext>
              </a:extLst>
            </p:cNvPr>
            <p:cNvSpPr>
              <a:spLocks noChangeShapeType="1"/>
            </p:cNvSpPr>
            <p:nvPr/>
          </p:nvSpPr>
          <p:spPr bwMode="auto">
            <a:xfrm>
              <a:off x="2016" y="850"/>
              <a:ext cx="43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29">
              <a:extLst>
                <a:ext uri="{FF2B5EF4-FFF2-40B4-BE49-F238E27FC236}">
                  <a16:creationId xmlns:a16="http://schemas.microsoft.com/office/drawing/2014/main" id="{FFB9B636-D41A-4729-95B7-EBEAF3CC5F62}"/>
                </a:ext>
              </a:extLst>
            </p:cNvPr>
            <p:cNvSpPr>
              <a:spLocks noChangeShapeType="1"/>
            </p:cNvSpPr>
            <p:nvPr/>
          </p:nvSpPr>
          <p:spPr bwMode="auto">
            <a:xfrm flipH="1">
              <a:off x="775" y="1329"/>
              <a:ext cx="3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30">
              <a:extLst>
                <a:ext uri="{FF2B5EF4-FFF2-40B4-BE49-F238E27FC236}">
                  <a16:creationId xmlns:a16="http://schemas.microsoft.com/office/drawing/2014/main" id="{45472F17-66F4-496E-8F95-341EB6FD4A2D}"/>
                </a:ext>
              </a:extLst>
            </p:cNvPr>
            <p:cNvSpPr>
              <a:spLocks noChangeShapeType="1"/>
            </p:cNvSpPr>
            <p:nvPr/>
          </p:nvSpPr>
          <p:spPr bwMode="auto">
            <a:xfrm flipH="1">
              <a:off x="1036" y="1624"/>
              <a:ext cx="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4" name="Group 31">
              <a:extLst>
                <a:ext uri="{FF2B5EF4-FFF2-40B4-BE49-F238E27FC236}">
                  <a16:creationId xmlns:a16="http://schemas.microsoft.com/office/drawing/2014/main" id="{AE1B04E9-BBBB-47B8-BF0B-0FD299D4903E}"/>
                </a:ext>
              </a:extLst>
            </p:cNvPr>
            <p:cNvGrpSpPr>
              <a:grpSpLocks/>
            </p:cNvGrpSpPr>
            <p:nvPr/>
          </p:nvGrpSpPr>
          <p:grpSpPr bwMode="auto">
            <a:xfrm>
              <a:off x="948" y="1624"/>
              <a:ext cx="169" cy="174"/>
              <a:chOff x="720" y="2736"/>
              <a:chExt cx="185" cy="192"/>
            </a:xfrm>
          </p:grpSpPr>
          <p:sp>
            <p:nvSpPr>
              <p:cNvPr id="181" name="Line 32">
                <a:extLst>
                  <a:ext uri="{FF2B5EF4-FFF2-40B4-BE49-F238E27FC236}">
                    <a16:creationId xmlns:a16="http://schemas.microsoft.com/office/drawing/2014/main" id="{60CA4BF7-01D2-4E9A-B1A0-2BF94EC4877A}"/>
                  </a:ext>
                </a:extLst>
              </p:cNvPr>
              <p:cNvSpPr>
                <a:spLocks noChangeShapeType="1"/>
              </p:cNvSpPr>
              <p:nvPr/>
            </p:nvSpPr>
            <p:spPr bwMode="auto">
              <a:xfrm>
                <a:off x="720"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 name="Line 33">
                <a:extLst>
                  <a:ext uri="{FF2B5EF4-FFF2-40B4-BE49-F238E27FC236}">
                    <a16:creationId xmlns:a16="http://schemas.microsoft.com/office/drawing/2014/main" id="{326E1E08-EEE2-4C16-A293-2BEE90440CC0}"/>
                  </a:ext>
                </a:extLst>
              </p:cNvPr>
              <p:cNvSpPr>
                <a:spLocks noChangeShapeType="1"/>
              </p:cNvSpPr>
              <p:nvPr/>
            </p:nvSpPr>
            <p:spPr bwMode="auto">
              <a:xfrm>
                <a:off x="816" y="27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5" name="Line 34">
              <a:extLst>
                <a:ext uri="{FF2B5EF4-FFF2-40B4-BE49-F238E27FC236}">
                  <a16:creationId xmlns:a16="http://schemas.microsoft.com/office/drawing/2014/main" id="{54E32E40-94B7-423F-ADD7-A9E2DBAA9FC3}"/>
                </a:ext>
              </a:extLst>
            </p:cNvPr>
            <p:cNvSpPr>
              <a:spLocks noChangeShapeType="1"/>
            </p:cNvSpPr>
            <p:nvPr/>
          </p:nvSpPr>
          <p:spPr bwMode="auto">
            <a:xfrm>
              <a:off x="1526" y="850"/>
              <a:ext cx="43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6" name="Group 35">
              <a:extLst>
                <a:ext uri="{FF2B5EF4-FFF2-40B4-BE49-F238E27FC236}">
                  <a16:creationId xmlns:a16="http://schemas.microsoft.com/office/drawing/2014/main" id="{609F5DEC-F654-4312-AC99-ED1B63A9DC3B}"/>
                </a:ext>
              </a:extLst>
            </p:cNvPr>
            <p:cNvGrpSpPr>
              <a:grpSpLocks/>
            </p:cNvGrpSpPr>
            <p:nvPr/>
          </p:nvGrpSpPr>
          <p:grpSpPr bwMode="auto">
            <a:xfrm>
              <a:off x="2540" y="1896"/>
              <a:ext cx="185" cy="120"/>
              <a:chOff x="2448" y="2832"/>
              <a:chExt cx="185" cy="96"/>
            </a:xfrm>
          </p:grpSpPr>
          <p:sp>
            <p:nvSpPr>
              <p:cNvPr id="161" name="Line 36">
                <a:extLst>
                  <a:ext uri="{FF2B5EF4-FFF2-40B4-BE49-F238E27FC236}">
                    <a16:creationId xmlns:a16="http://schemas.microsoft.com/office/drawing/2014/main" id="{F840E2CE-285C-4D22-A8C6-2475BF1FAF67}"/>
                  </a:ext>
                </a:extLst>
              </p:cNvPr>
              <p:cNvSpPr>
                <a:spLocks noChangeShapeType="1"/>
              </p:cNvSpPr>
              <p:nvPr/>
            </p:nvSpPr>
            <p:spPr bwMode="auto">
              <a:xfrm>
                <a:off x="2448"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 name="Line 37">
                <a:extLst>
                  <a:ext uri="{FF2B5EF4-FFF2-40B4-BE49-F238E27FC236}">
                    <a16:creationId xmlns:a16="http://schemas.microsoft.com/office/drawing/2014/main" id="{2B05152D-F735-4F97-99F5-F677C8936818}"/>
                  </a:ext>
                </a:extLst>
              </p:cNvPr>
              <p:cNvSpPr>
                <a:spLocks noChangeShapeType="1"/>
              </p:cNvSpPr>
              <p:nvPr/>
            </p:nvSpPr>
            <p:spPr bwMode="auto">
              <a:xfrm>
                <a:off x="2544"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38">
              <a:extLst>
                <a:ext uri="{FF2B5EF4-FFF2-40B4-BE49-F238E27FC236}">
                  <a16:creationId xmlns:a16="http://schemas.microsoft.com/office/drawing/2014/main" id="{0895AE24-D07C-4259-B0A6-BD377B426C3E}"/>
                </a:ext>
              </a:extLst>
            </p:cNvPr>
            <p:cNvGrpSpPr>
              <a:grpSpLocks/>
            </p:cNvGrpSpPr>
            <p:nvPr/>
          </p:nvGrpSpPr>
          <p:grpSpPr bwMode="auto">
            <a:xfrm>
              <a:off x="653" y="1896"/>
              <a:ext cx="164" cy="120"/>
              <a:chOff x="432" y="2832"/>
              <a:chExt cx="185" cy="96"/>
            </a:xfrm>
          </p:grpSpPr>
          <p:sp>
            <p:nvSpPr>
              <p:cNvPr id="159" name="Line 39">
                <a:extLst>
                  <a:ext uri="{FF2B5EF4-FFF2-40B4-BE49-F238E27FC236}">
                    <a16:creationId xmlns:a16="http://schemas.microsoft.com/office/drawing/2014/main" id="{AB41AF4B-FE24-4FCB-B639-51378424E472}"/>
                  </a:ext>
                </a:extLst>
              </p:cNvPr>
              <p:cNvSpPr>
                <a:spLocks noChangeShapeType="1"/>
              </p:cNvSpPr>
              <p:nvPr/>
            </p:nvSpPr>
            <p:spPr bwMode="auto">
              <a:xfrm>
                <a:off x="432"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40">
                <a:extLst>
                  <a:ext uri="{FF2B5EF4-FFF2-40B4-BE49-F238E27FC236}">
                    <a16:creationId xmlns:a16="http://schemas.microsoft.com/office/drawing/2014/main" id="{A60D4C78-CFAA-418E-9146-9F369AA0977F}"/>
                  </a:ext>
                </a:extLst>
              </p:cNvPr>
              <p:cNvSpPr>
                <a:spLocks noChangeShapeType="1"/>
              </p:cNvSpPr>
              <p:nvPr/>
            </p:nvSpPr>
            <p:spPr bwMode="auto">
              <a:xfrm>
                <a:off x="528"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8" name="Rectangle 41">
              <a:extLst>
                <a:ext uri="{FF2B5EF4-FFF2-40B4-BE49-F238E27FC236}">
                  <a16:creationId xmlns:a16="http://schemas.microsoft.com/office/drawing/2014/main" id="{53431784-C95D-4712-B9DA-000B4F83C4A3}"/>
                </a:ext>
              </a:extLst>
            </p:cNvPr>
            <p:cNvSpPr>
              <a:spLocks noChangeArrowheads="1"/>
            </p:cNvSpPr>
            <p:nvPr/>
          </p:nvSpPr>
          <p:spPr bwMode="auto">
            <a:xfrm>
              <a:off x="474" y="1161"/>
              <a:ext cx="25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39" name="Rectangle 42">
              <a:extLst>
                <a:ext uri="{FF2B5EF4-FFF2-40B4-BE49-F238E27FC236}">
                  <a16:creationId xmlns:a16="http://schemas.microsoft.com/office/drawing/2014/main" id="{972FC698-879E-4CB4-AF4C-882B9CAD3407}"/>
                </a:ext>
              </a:extLst>
            </p:cNvPr>
            <p:cNvSpPr>
              <a:spLocks noChangeArrowheads="1"/>
            </p:cNvSpPr>
            <p:nvPr/>
          </p:nvSpPr>
          <p:spPr bwMode="auto">
            <a:xfrm>
              <a:off x="2679" y="1253"/>
              <a:ext cx="25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0" name="Rectangle 43">
              <a:extLst>
                <a:ext uri="{FF2B5EF4-FFF2-40B4-BE49-F238E27FC236}">
                  <a16:creationId xmlns:a16="http://schemas.microsoft.com/office/drawing/2014/main" id="{CA4B93C7-D7CD-4374-99D9-C4097C51FBD0}"/>
                </a:ext>
              </a:extLst>
            </p:cNvPr>
            <p:cNvSpPr>
              <a:spLocks noChangeArrowheads="1"/>
            </p:cNvSpPr>
            <p:nvPr/>
          </p:nvSpPr>
          <p:spPr bwMode="auto">
            <a:xfrm>
              <a:off x="486" y="1689"/>
              <a:ext cx="24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41" name="Rectangle 44">
              <a:extLst>
                <a:ext uri="{FF2B5EF4-FFF2-40B4-BE49-F238E27FC236}">
                  <a16:creationId xmlns:a16="http://schemas.microsoft.com/office/drawing/2014/main" id="{88553E58-DB91-4E24-B0D0-C23EAFA60100}"/>
                </a:ext>
              </a:extLst>
            </p:cNvPr>
            <p:cNvSpPr>
              <a:spLocks noChangeArrowheads="1"/>
            </p:cNvSpPr>
            <p:nvPr/>
          </p:nvSpPr>
          <p:spPr bwMode="auto">
            <a:xfrm>
              <a:off x="2616" y="1635"/>
              <a:ext cx="36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grpSp>
          <p:nvGrpSpPr>
            <p:cNvPr id="142" name="Group 45">
              <a:extLst>
                <a:ext uri="{FF2B5EF4-FFF2-40B4-BE49-F238E27FC236}">
                  <a16:creationId xmlns:a16="http://schemas.microsoft.com/office/drawing/2014/main" id="{9AE57874-A226-4CC1-96C4-4D4519A93F7F}"/>
                </a:ext>
              </a:extLst>
            </p:cNvPr>
            <p:cNvGrpSpPr>
              <a:grpSpLocks/>
            </p:cNvGrpSpPr>
            <p:nvPr/>
          </p:nvGrpSpPr>
          <p:grpSpPr bwMode="auto">
            <a:xfrm>
              <a:off x="1417" y="872"/>
              <a:ext cx="1205" cy="899"/>
              <a:chOff x="1686" y="1600"/>
              <a:chExt cx="1061" cy="792"/>
            </a:xfrm>
          </p:grpSpPr>
          <p:sp>
            <p:nvSpPr>
              <p:cNvPr id="149" name="Rectangle 46" descr="40%">
                <a:extLst>
                  <a:ext uri="{FF2B5EF4-FFF2-40B4-BE49-F238E27FC236}">
                    <a16:creationId xmlns:a16="http://schemas.microsoft.com/office/drawing/2014/main" id="{255C9A5B-CF33-4D9C-8062-ECD2ADAF2C66}"/>
                  </a:ext>
                </a:extLst>
              </p:cNvPr>
              <p:cNvSpPr>
                <a:spLocks noChangeArrowheads="1"/>
              </p:cNvSpPr>
              <p:nvPr/>
            </p:nvSpPr>
            <p:spPr bwMode="auto">
              <a:xfrm>
                <a:off x="1975" y="1773"/>
                <a:ext cx="518" cy="61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50" name="Text Box 47">
                <a:extLst>
                  <a:ext uri="{FF2B5EF4-FFF2-40B4-BE49-F238E27FC236}">
                    <a16:creationId xmlns:a16="http://schemas.microsoft.com/office/drawing/2014/main" id="{6B46A2F2-5A4B-495E-A65F-3FDBE77CE63E}"/>
                  </a:ext>
                </a:extLst>
              </p:cNvPr>
              <p:cNvSpPr txBox="1">
                <a:spLocks noChangeArrowheads="1"/>
              </p:cNvSpPr>
              <p:nvPr/>
            </p:nvSpPr>
            <p:spPr bwMode="auto">
              <a:xfrm>
                <a:off x="1969" y="2096"/>
                <a:ext cx="22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1" name="Text Box 48">
                <a:extLst>
                  <a:ext uri="{FF2B5EF4-FFF2-40B4-BE49-F238E27FC236}">
                    <a16:creationId xmlns:a16="http://schemas.microsoft.com/office/drawing/2014/main" id="{562435C7-0AA1-449F-A32F-08B7D721F28C}"/>
                  </a:ext>
                </a:extLst>
              </p:cNvPr>
              <p:cNvSpPr txBox="1">
                <a:spLocks noChangeArrowheads="1"/>
              </p:cNvSpPr>
              <p:nvPr/>
            </p:nvSpPr>
            <p:spPr bwMode="auto">
              <a:xfrm>
                <a:off x="2288" y="1955"/>
                <a:ext cx="40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2" name="Text Box 49">
                <a:extLst>
                  <a:ext uri="{FF2B5EF4-FFF2-40B4-BE49-F238E27FC236}">
                    <a16:creationId xmlns:a16="http://schemas.microsoft.com/office/drawing/2014/main" id="{DA3413BB-DB86-43D8-8865-96EEAD15C23C}"/>
                  </a:ext>
                </a:extLst>
              </p:cNvPr>
              <p:cNvSpPr txBox="1">
                <a:spLocks noChangeArrowheads="1"/>
              </p:cNvSpPr>
              <p:nvPr/>
            </p:nvSpPr>
            <p:spPr bwMode="auto">
              <a:xfrm>
                <a:off x="2186" y="1738"/>
                <a:ext cx="52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53" name="Line 50">
                <a:extLst>
                  <a:ext uri="{FF2B5EF4-FFF2-40B4-BE49-F238E27FC236}">
                    <a16:creationId xmlns:a16="http://schemas.microsoft.com/office/drawing/2014/main" id="{129B4B97-8E87-4400-90BD-2D767B793D59}"/>
                  </a:ext>
                </a:extLst>
              </p:cNvPr>
              <p:cNvSpPr>
                <a:spLocks noChangeShapeType="1"/>
              </p:cNvSpPr>
              <p:nvPr/>
            </p:nvSpPr>
            <p:spPr bwMode="auto">
              <a:xfrm>
                <a:off x="1686" y="2263"/>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51">
                <a:extLst>
                  <a:ext uri="{FF2B5EF4-FFF2-40B4-BE49-F238E27FC236}">
                    <a16:creationId xmlns:a16="http://schemas.microsoft.com/office/drawing/2014/main" id="{A59D9C4D-5E1E-4B8C-B77B-450E25BF622D}"/>
                  </a:ext>
                </a:extLst>
              </p:cNvPr>
              <p:cNvSpPr>
                <a:spLocks noChangeShapeType="1"/>
              </p:cNvSpPr>
              <p:nvPr/>
            </p:nvSpPr>
            <p:spPr bwMode="auto">
              <a:xfrm>
                <a:off x="2493" y="2099"/>
                <a:ext cx="25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52">
                <a:extLst>
                  <a:ext uri="{FF2B5EF4-FFF2-40B4-BE49-F238E27FC236}">
                    <a16:creationId xmlns:a16="http://schemas.microsoft.com/office/drawing/2014/main" id="{94D8FE9C-11A6-41E7-A01B-BCB6E58AA61B}"/>
                  </a:ext>
                </a:extLst>
              </p:cNvPr>
              <p:cNvSpPr>
                <a:spLocks noChangeShapeType="1"/>
              </p:cNvSpPr>
              <p:nvPr/>
            </p:nvSpPr>
            <p:spPr bwMode="auto">
              <a:xfrm>
                <a:off x="1779" y="1600"/>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53">
                <a:extLst>
                  <a:ext uri="{FF2B5EF4-FFF2-40B4-BE49-F238E27FC236}">
                    <a16:creationId xmlns:a16="http://schemas.microsoft.com/office/drawing/2014/main" id="{94846744-536E-4DA4-B55F-63F7236FB9B5}"/>
                  </a:ext>
                </a:extLst>
              </p:cNvPr>
              <p:cNvSpPr>
                <a:spLocks noChangeShapeType="1"/>
              </p:cNvSpPr>
              <p:nvPr/>
            </p:nvSpPr>
            <p:spPr bwMode="auto">
              <a:xfrm>
                <a:off x="1686" y="2016"/>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Text Box 54">
                <a:extLst>
                  <a:ext uri="{FF2B5EF4-FFF2-40B4-BE49-F238E27FC236}">
                    <a16:creationId xmlns:a16="http://schemas.microsoft.com/office/drawing/2014/main" id="{4B6E9B9D-F42F-4B46-ABA5-EB78D2F05A5B}"/>
                  </a:ext>
                </a:extLst>
              </p:cNvPr>
              <p:cNvSpPr txBox="1">
                <a:spLocks noChangeArrowheads="1"/>
              </p:cNvSpPr>
              <p:nvPr/>
            </p:nvSpPr>
            <p:spPr bwMode="auto">
              <a:xfrm>
                <a:off x="1976" y="1824"/>
                <a:ext cx="32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58" name="Text Box 55">
                <a:extLst>
                  <a:ext uri="{FF2B5EF4-FFF2-40B4-BE49-F238E27FC236}">
                    <a16:creationId xmlns:a16="http://schemas.microsoft.com/office/drawing/2014/main" id="{3CF9F51F-C1E8-47CF-B515-AD296F201CE6}"/>
                  </a:ext>
                </a:extLst>
              </p:cNvPr>
              <p:cNvSpPr txBox="1">
                <a:spLocks noChangeArrowheads="1"/>
              </p:cNvSpPr>
              <p:nvPr/>
            </p:nvSpPr>
            <p:spPr bwMode="auto">
              <a:xfrm rot="5400000">
                <a:off x="2068" y="1758"/>
                <a:ext cx="20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grpSp>
        <p:sp>
          <p:nvSpPr>
            <p:cNvPr id="143" name="Oval 56">
              <a:extLst>
                <a:ext uri="{FF2B5EF4-FFF2-40B4-BE49-F238E27FC236}">
                  <a16:creationId xmlns:a16="http://schemas.microsoft.com/office/drawing/2014/main" id="{AF6F1361-33B0-4636-9919-E73DF9251544}"/>
                </a:ext>
              </a:extLst>
            </p:cNvPr>
            <p:cNvSpPr>
              <a:spLocks noChangeArrowheads="1"/>
            </p:cNvSpPr>
            <p:nvPr/>
          </p:nvSpPr>
          <p:spPr bwMode="auto">
            <a:xfrm>
              <a:off x="708" y="1290"/>
              <a:ext cx="71"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4" name="Oval 57">
              <a:extLst>
                <a:ext uri="{FF2B5EF4-FFF2-40B4-BE49-F238E27FC236}">
                  <a16:creationId xmlns:a16="http://schemas.microsoft.com/office/drawing/2014/main" id="{99766D81-5A5F-4A50-9B85-47E334ECBE3B}"/>
                </a:ext>
              </a:extLst>
            </p:cNvPr>
            <p:cNvSpPr>
              <a:spLocks noChangeArrowheads="1"/>
            </p:cNvSpPr>
            <p:nvPr/>
          </p:nvSpPr>
          <p:spPr bwMode="auto">
            <a:xfrm>
              <a:off x="2616" y="1399"/>
              <a:ext cx="72"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5" name="Oval 58">
              <a:extLst>
                <a:ext uri="{FF2B5EF4-FFF2-40B4-BE49-F238E27FC236}">
                  <a16:creationId xmlns:a16="http://schemas.microsoft.com/office/drawing/2014/main" id="{8BC99588-2D29-427A-8D3F-1993423863E8}"/>
                </a:ext>
              </a:extLst>
            </p:cNvPr>
            <p:cNvSpPr>
              <a:spLocks noChangeArrowheads="1"/>
            </p:cNvSpPr>
            <p:nvPr/>
          </p:nvSpPr>
          <p:spPr bwMode="auto">
            <a:xfrm>
              <a:off x="708" y="1835"/>
              <a:ext cx="71"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6" name="Oval 59">
              <a:extLst>
                <a:ext uri="{FF2B5EF4-FFF2-40B4-BE49-F238E27FC236}">
                  <a16:creationId xmlns:a16="http://schemas.microsoft.com/office/drawing/2014/main" id="{709CE603-2105-4D0A-AD6B-046D5980B052}"/>
                </a:ext>
              </a:extLst>
            </p:cNvPr>
            <p:cNvSpPr>
              <a:spLocks noChangeArrowheads="1"/>
            </p:cNvSpPr>
            <p:nvPr/>
          </p:nvSpPr>
          <p:spPr bwMode="auto">
            <a:xfrm>
              <a:off x="2599" y="1835"/>
              <a:ext cx="72" cy="72"/>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47" name="Line 60">
              <a:extLst>
                <a:ext uri="{FF2B5EF4-FFF2-40B4-BE49-F238E27FC236}">
                  <a16:creationId xmlns:a16="http://schemas.microsoft.com/office/drawing/2014/main" id="{B73F32A2-2ACE-4F80-9F83-6EC9D984949F}"/>
                </a:ext>
              </a:extLst>
            </p:cNvPr>
            <p:cNvSpPr>
              <a:spLocks noChangeShapeType="1"/>
            </p:cNvSpPr>
            <p:nvPr/>
          </p:nvSpPr>
          <p:spPr bwMode="auto">
            <a:xfrm>
              <a:off x="1962" y="741"/>
              <a:ext cx="0" cy="21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61">
              <a:extLst>
                <a:ext uri="{FF2B5EF4-FFF2-40B4-BE49-F238E27FC236}">
                  <a16:creationId xmlns:a16="http://schemas.microsoft.com/office/drawing/2014/main" id="{C0D19AF2-2CD4-4767-856B-C4E618926D9A}"/>
                </a:ext>
              </a:extLst>
            </p:cNvPr>
            <p:cNvSpPr>
              <a:spLocks noChangeShapeType="1"/>
            </p:cNvSpPr>
            <p:nvPr/>
          </p:nvSpPr>
          <p:spPr bwMode="auto">
            <a:xfrm>
              <a:off x="2016" y="741"/>
              <a:ext cx="0" cy="21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3" name="Group 62">
            <a:extLst>
              <a:ext uri="{FF2B5EF4-FFF2-40B4-BE49-F238E27FC236}">
                <a16:creationId xmlns:a16="http://schemas.microsoft.com/office/drawing/2014/main" id="{CA8AA5B2-E3F5-4207-B0D4-627335A599CF}"/>
              </a:ext>
            </a:extLst>
          </p:cNvPr>
          <p:cNvGrpSpPr>
            <a:grpSpLocks/>
          </p:cNvGrpSpPr>
          <p:nvPr/>
        </p:nvGrpSpPr>
        <p:grpSpPr bwMode="auto">
          <a:xfrm>
            <a:off x="3843319" y="2665365"/>
            <a:ext cx="777875" cy="866775"/>
            <a:chOff x="1488" y="528"/>
            <a:chExt cx="448" cy="500"/>
          </a:xfrm>
        </p:grpSpPr>
        <p:sp>
          <p:nvSpPr>
            <p:cNvPr id="184" name="Rectangle 63">
              <a:extLst>
                <a:ext uri="{FF2B5EF4-FFF2-40B4-BE49-F238E27FC236}">
                  <a16:creationId xmlns:a16="http://schemas.microsoft.com/office/drawing/2014/main" id="{DD5C7304-5A96-4DC5-894B-2AB7C50BAF3A}"/>
                </a:ext>
              </a:extLst>
            </p:cNvPr>
            <p:cNvSpPr>
              <a:spLocks noChangeArrowheads="1"/>
            </p:cNvSpPr>
            <p:nvPr/>
          </p:nvSpPr>
          <p:spPr bwMode="auto">
            <a:xfrm>
              <a:off x="1584" y="528"/>
              <a:ext cx="3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i="1">
                  <a:solidFill>
                    <a:srgbClr val="000099"/>
                  </a:solidFill>
                </a:rPr>
                <a:t>u</a:t>
              </a:r>
              <a:r>
                <a:rPr lang="en-US" altLang="zh-CN" sz="2800" baseline="-25000">
                  <a:solidFill>
                    <a:srgbClr val="000099"/>
                  </a:solidFill>
                </a:rPr>
                <a:t>C</a:t>
              </a:r>
            </a:p>
          </p:txBody>
        </p:sp>
        <p:sp>
          <p:nvSpPr>
            <p:cNvPr id="185" name="Rectangle 64">
              <a:extLst>
                <a:ext uri="{FF2B5EF4-FFF2-40B4-BE49-F238E27FC236}">
                  <a16:creationId xmlns:a16="http://schemas.microsoft.com/office/drawing/2014/main" id="{69E85C92-6E2F-4767-B038-FBFEA022FD5E}"/>
                </a:ext>
              </a:extLst>
            </p:cNvPr>
            <p:cNvSpPr>
              <a:spLocks noChangeArrowheads="1"/>
            </p:cNvSpPr>
            <p:nvPr/>
          </p:nvSpPr>
          <p:spPr bwMode="auto">
            <a:xfrm>
              <a:off x="1488" y="720"/>
              <a:ext cx="22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3399"/>
                  </a:solidFill>
                </a:rPr>
                <a:t>+</a:t>
              </a:r>
            </a:p>
          </p:txBody>
        </p:sp>
        <p:sp>
          <p:nvSpPr>
            <p:cNvPr id="186" name="Rectangle 65">
              <a:extLst>
                <a:ext uri="{FF2B5EF4-FFF2-40B4-BE49-F238E27FC236}">
                  <a16:creationId xmlns:a16="http://schemas.microsoft.com/office/drawing/2014/main" id="{D0EC4379-2192-4735-BF7F-AB56DD77822F}"/>
                </a:ext>
              </a:extLst>
            </p:cNvPr>
            <p:cNvSpPr>
              <a:spLocks noChangeArrowheads="1"/>
            </p:cNvSpPr>
            <p:nvPr/>
          </p:nvSpPr>
          <p:spPr bwMode="auto">
            <a:xfrm>
              <a:off x="1728" y="729"/>
              <a:ext cx="20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solidFill>
                    <a:srgbClr val="003399"/>
                  </a:solidFill>
                </a:rPr>
                <a:t>–</a:t>
              </a:r>
            </a:p>
          </p:txBody>
        </p:sp>
      </p:grpSp>
      <p:sp>
        <p:nvSpPr>
          <p:cNvPr id="187" name="矩形 186">
            <a:extLst>
              <a:ext uri="{FF2B5EF4-FFF2-40B4-BE49-F238E27FC236}">
                <a16:creationId xmlns:a16="http://schemas.microsoft.com/office/drawing/2014/main" id="{069EDD91-B9E0-4C4A-BD26-6E45DFFBD595}"/>
              </a:ext>
            </a:extLst>
          </p:cNvPr>
          <p:cNvSpPr/>
          <p:nvPr/>
        </p:nvSpPr>
        <p:spPr>
          <a:xfrm>
            <a:off x="2019281" y="836565"/>
            <a:ext cx="3416320" cy="523220"/>
          </a:xfrm>
          <a:prstGeom prst="rect">
            <a:avLst/>
          </a:prstGeom>
        </p:spPr>
        <p:txBody>
          <a:bodyPr wrap="none">
            <a:spAutoFit/>
          </a:bodyPr>
          <a:lstStyle/>
          <a:p>
            <a:pPr>
              <a:defRPr/>
            </a:pPr>
            <a:r>
              <a:rPr lang="zh-CN" altLang="en-US" sz="2800" b="1" dirty="0">
                <a:solidFill>
                  <a:srgbClr val="FF0000"/>
                </a:solidFill>
                <a:latin typeface="+mn-ea"/>
              </a:rPr>
              <a:t>积分与微分运算电路</a:t>
            </a:r>
          </a:p>
        </p:txBody>
      </p:sp>
      <p:sp>
        <p:nvSpPr>
          <p:cNvPr id="188" name="矩形 187">
            <a:extLst>
              <a:ext uri="{FF2B5EF4-FFF2-40B4-BE49-F238E27FC236}">
                <a16:creationId xmlns:a16="http://schemas.microsoft.com/office/drawing/2014/main" id="{DB5FDF5E-692A-4E5F-B93F-F9A909122774}"/>
              </a:ext>
            </a:extLst>
          </p:cNvPr>
          <p:cNvSpPr/>
          <p:nvPr/>
        </p:nvSpPr>
        <p:spPr>
          <a:xfrm>
            <a:off x="2019281" y="1670003"/>
            <a:ext cx="2877711" cy="523220"/>
          </a:xfrm>
          <a:prstGeom prst="rect">
            <a:avLst/>
          </a:prstGeom>
        </p:spPr>
        <p:txBody>
          <a:bodyPr wrap="none">
            <a:spAutoFit/>
          </a:bodyPr>
          <a:lstStyle/>
          <a:p>
            <a:pPr>
              <a:defRPr/>
            </a:pPr>
            <a:r>
              <a:rPr lang="en-US" altLang="zh-CN" sz="2800" b="1" dirty="0">
                <a:solidFill>
                  <a:srgbClr val="FF0000"/>
                </a:solidFill>
                <a:latin typeface="+mn-ea"/>
              </a:rPr>
              <a:t>1.  </a:t>
            </a:r>
            <a:r>
              <a:rPr lang="zh-CN" altLang="en-US" sz="2800" b="1" dirty="0">
                <a:solidFill>
                  <a:srgbClr val="FF0000"/>
                </a:solidFill>
                <a:latin typeface="+mn-ea"/>
              </a:rPr>
              <a:t>积分运算电路</a:t>
            </a:r>
          </a:p>
        </p:txBody>
      </p:sp>
      <p:sp>
        <p:nvSpPr>
          <p:cNvPr id="189" name="矩形 188">
            <a:extLst>
              <a:ext uri="{FF2B5EF4-FFF2-40B4-BE49-F238E27FC236}">
                <a16:creationId xmlns:a16="http://schemas.microsoft.com/office/drawing/2014/main" id="{D9007731-8919-4D0B-81CC-055A70CB829E}"/>
              </a:ext>
            </a:extLst>
          </p:cNvPr>
          <p:cNvSpPr>
            <a:spLocks noChangeArrowheads="1"/>
          </p:cNvSpPr>
          <p:nvPr/>
        </p:nvSpPr>
        <p:spPr bwMode="auto">
          <a:xfrm>
            <a:off x="1790681" y="563716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dirty="0"/>
              <a:t>        输出电压为输入电压对时间的积分，因此称实现该运算的功能电路为积分电路。</a:t>
            </a:r>
          </a:p>
        </p:txBody>
      </p:sp>
    </p:spTree>
    <p:custDataLst>
      <p:tags r:id="rId2"/>
    </p:custDataLst>
    <p:extLst>
      <p:ext uri="{BB962C8B-B14F-4D97-AF65-F5344CB8AC3E}">
        <p14:creationId xmlns:p14="http://schemas.microsoft.com/office/powerpoint/2010/main" val="2057511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left)">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left)">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left)">
                                      <p:cBhvr>
                                        <p:cTn id="27" dur="500"/>
                                        <p:tgtEl>
                                          <p:spTgt spid="1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83"/>
                                        </p:tgtEl>
                                        <p:attrNameLst>
                                          <p:attrName>style.visibility</p:attrName>
                                        </p:attrNameLst>
                                      </p:cBhvr>
                                      <p:to>
                                        <p:strVal val="visible"/>
                                      </p:to>
                                    </p:set>
                                    <p:animEffect transition="in" filter="blinds(vertical)">
                                      <p:cBhvr>
                                        <p:cTn id="32" dur="500"/>
                                        <p:tgtEl>
                                          <p:spTgt spid="1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wipe(left)">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wipe(left)">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wipe(left)">
                                      <p:cBhvr>
                                        <p:cTn id="47" dur="500"/>
                                        <p:tgtEl>
                                          <p:spTgt spid="1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left)">
                                      <p:cBhvr>
                                        <p:cTn id="52" dur="500"/>
                                        <p:tgtEl>
                                          <p:spTgt spid="1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9"/>
                                        </p:tgtEl>
                                        <p:attrNameLst>
                                          <p:attrName>style.visibility</p:attrName>
                                        </p:attrNameLst>
                                      </p:cBhvr>
                                      <p:to>
                                        <p:strVal val="visible"/>
                                      </p:to>
                                    </p:set>
                                    <p:animEffect transition="in" filter="blinds(horizontal)">
                                      <p:cBhvr>
                                        <p:cTn id="5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utoUpdateAnimBg="0"/>
      <p:bldP spid="115" grpId="0" animBg="1" autoUpdateAnimBg="0"/>
      <p:bldP spid="18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39600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227060" y="635000"/>
            <a:ext cx="39600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0827" y="436455"/>
            <a:ext cx="4070345"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7.3 </a:t>
            </a:r>
            <a:r>
              <a:rPr lang="zh-CN" altLang="en-US" sz="2000" dirty="0">
                <a:latin typeface="Agency FB" panose="020B0503020202020204" pitchFamily="34" charset="0"/>
              </a:rPr>
              <a:t>具有负反馈的集成运放应用电路</a:t>
            </a:r>
          </a:p>
        </p:txBody>
      </p:sp>
      <p:graphicFrame>
        <p:nvGraphicFramePr>
          <p:cNvPr id="68" name="Object 2">
            <a:extLst>
              <a:ext uri="{FF2B5EF4-FFF2-40B4-BE49-F238E27FC236}">
                <a16:creationId xmlns:a16="http://schemas.microsoft.com/office/drawing/2014/main" id="{444E5AE3-5F81-4D44-B110-E746280244E0}"/>
              </a:ext>
            </a:extLst>
          </p:cNvPr>
          <p:cNvGraphicFramePr>
            <a:graphicFrameLocks noChangeAspect="1"/>
          </p:cNvGraphicFramePr>
          <p:nvPr>
            <p:extLst/>
          </p:nvPr>
        </p:nvGraphicFramePr>
        <p:xfrm>
          <a:off x="7162800" y="2879678"/>
          <a:ext cx="2117725" cy="1012825"/>
        </p:xfrm>
        <a:graphic>
          <a:graphicData uri="http://schemas.openxmlformats.org/presentationml/2006/ole">
            <mc:AlternateContent xmlns:mc="http://schemas.openxmlformats.org/markup-compatibility/2006">
              <mc:Choice xmlns:v="urn:schemas-microsoft-com:vml" Requires="v">
                <p:oleObj spid="_x0000_s96260" name="Equation" r:id="rId5" imgW="927000" imgH="444240" progId="Equation.3">
                  <p:embed/>
                </p:oleObj>
              </mc:Choice>
              <mc:Fallback>
                <p:oleObj name="Equation" r:id="rId5" imgW="927000" imgH="444240" progId="Equation.3">
                  <p:embed/>
                  <p:pic>
                    <p:nvPicPr>
                      <p:cNvPr id="68" name="Object 2">
                        <a:extLst>
                          <a:ext uri="{FF2B5EF4-FFF2-40B4-BE49-F238E27FC236}">
                            <a16:creationId xmlns:a16="http://schemas.microsoft.com/office/drawing/2014/main" id="{444E5AE3-5F81-4D44-B110-E746280244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2879678"/>
                        <a:ext cx="211772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3" descr="40%">
            <a:extLst>
              <a:ext uri="{FF2B5EF4-FFF2-40B4-BE49-F238E27FC236}">
                <a16:creationId xmlns:a16="http://schemas.microsoft.com/office/drawing/2014/main" id="{A15AE7CB-5D36-4CD8-83EF-FCFAFCCB6EF9}"/>
              </a:ext>
            </a:extLst>
          </p:cNvPr>
          <p:cNvGraphicFramePr>
            <a:graphicFrameLocks noChangeAspect="1"/>
          </p:cNvGraphicFramePr>
          <p:nvPr>
            <p:extLst/>
          </p:nvPr>
        </p:nvGraphicFramePr>
        <p:xfrm>
          <a:off x="7224713" y="3886153"/>
          <a:ext cx="2401887" cy="973137"/>
        </p:xfrm>
        <a:graphic>
          <a:graphicData uri="http://schemas.openxmlformats.org/presentationml/2006/ole">
            <mc:AlternateContent xmlns:mc="http://schemas.openxmlformats.org/markup-compatibility/2006">
              <mc:Choice xmlns:v="urn:schemas-microsoft-com:vml" Requires="v">
                <p:oleObj spid="_x0000_s96261" name="Equation" r:id="rId7" imgW="965160" imgH="393480" progId="Equation.3">
                  <p:embed/>
                </p:oleObj>
              </mc:Choice>
              <mc:Fallback>
                <p:oleObj name="Equation" r:id="rId7" imgW="965160" imgH="393480" progId="Equation.3">
                  <p:embed/>
                  <p:pic>
                    <p:nvPicPr>
                      <p:cNvPr id="69" name="Object 3" descr="40%">
                        <a:extLst>
                          <a:ext uri="{FF2B5EF4-FFF2-40B4-BE49-F238E27FC236}">
                            <a16:creationId xmlns:a16="http://schemas.microsoft.com/office/drawing/2014/main" id="{A15AE7CB-5D36-4CD8-83EF-FCFAFCCB6E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4713" y="3886153"/>
                        <a:ext cx="2401887" cy="973137"/>
                      </a:xfrm>
                      <a:prstGeom prst="rect">
                        <a:avLst/>
                      </a:prstGeom>
                      <a:blipFill dpi="0" rotWithShape="0">
                        <a:blip r:embed="rId9"/>
                        <a:srcRect/>
                        <a:tile tx="0" ty="0" sx="100000" sy="100000" flip="none" algn="tl"/>
                      </a:blipFill>
                      <a:ln w="28575">
                        <a:solidFill>
                          <a:srgbClr val="FF0000"/>
                        </a:solidFill>
                        <a:miter lim="800000"/>
                        <a:headEnd/>
                        <a:tailEnd/>
                      </a:ln>
                    </p:spPr>
                  </p:pic>
                </p:oleObj>
              </mc:Fallback>
            </mc:AlternateContent>
          </a:graphicData>
        </a:graphic>
      </p:graphicFrame>
      <p:grpSp>
        <p:nvGrpSpPr>
          <p:cNvPr id="70" name="Group 52">
            <a:extLst>
              <a:ext uri="{FF2B5EF4-FFF2-40B4-BE49-F238E27FC236}">
                <a16:creationId xmlns:a16="http://schemas.microsoft.com/office/drawing/2014/main" id="{5E0240DE-3B7F-4CE0-9F5D-DF593CC75F29}"/>
              </a:ext>
            </a:extLst>
          </p:cNvPr>
          <p:cNvGrpSpPr>
            <a:grpSpLocks/>
          </p:cNvGrpSpPr>
          <p:nvPr/>
        </p:nvGrpSpPr>
        <p:grpSpPr bwMode="auto">
          <a:xfrm>
            <a:off x="2971800" y="1827165"/>
            <a:ext cx="1762125" cy="1390650"/>
            <a:chOff x="1008" y="2265"/>
            <a:chExt cx="966" cy="720"/>
          </a:xfrm>
        </p:grpSpPr>
        <p:sp>
          <p:nvSpPr>
            <p:cNvPr id="71" name="Text Box 53">
              <a:extLst>
                <a:ext uri="{FF2B5EF4-FFF2-40B4-BE49-F238E27FC236}">
                  <a16:creationId xmlns:a16="http://schemas.microsoft.com/office/drawing/2014/main" id="{F3AE1E5A-89A1-4CCF-85EB-AB2838F90E83}"/>
                </a:ext>
              </a:extLst>
            </p:cNvPr>
            <p:cNvSpPr txBox="1">
              <a:spLocks noChangeArrowheads="1"/>
            </p:cNvSpPr>
            <p:nvPr/>
          </p:nvSpPr>
          <p:spPr bwMode="auto">
            <a:xfrm>
              <a:off x="1628" y="2265"/>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f</a:t>
              </a:r>
              <a:endParaRPr lang="en-US" altLang="zh-CN" sz="2800">
                <a:solidFill>
                  <a:schemeClr val="accent2"/>
                </a:solidFill>
              </a:endParaRPr>
            </a:p>
          </p:txBody>
        </p:sp>
        <p:sp>
          <p:nvSpPr>
            <p:cNvPr id="72" name="Text Box 54">
              <a:extLst>
                <a:ext uri="{FF2B5EF4-FFF2-40B4-BE49-F238E27FC236}">
                  <a16:creationId xmlns:a16="http://schemas.microsoft.com/office/drawing/2014/main" id="{EE54A2E8-423E-4867-A9CA-8847D0F36A67}"/>
                </a:ext>
              </a:extLst>
            </p:cNvPr>
            <p:cNvSpPr txBox="1">
              <a:spLocks noChangeArrowheads="1"/>
            </p:cNvSpPr>
            <p:nvPr/>
          </p:nvSpPr>
          <p:spPr bwMode="auto">
            <a:xfrm>
              <a:off x="1008" y="2658"/>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chemeClr val="accent2"/>
                  </a:solidFill>
                </a:rPr>
                <a:t>i</a:t>
              </a:r>
              <a:r>
                <a:rPr lang="en-US" altLang="zh-CN" sz="2800" baseline="-25000">
                  <a:solidFill>
                    <a:schemeClr val="accent2"/>
                  </a:solidFill>
                </a:rPr>
                <a:t>1</a:t>
              </a:r>
              <a:endParaRPr lang="en-US" altLang="zh-CN" sz="2800">
                <a:solidFill>
                  <a:schemeClr val="accent2"/>
                </a:solidFill>
              </a:endParaRPr>
            </a:p>
          </p:txBody>
        </p:sp>
        <p:sp>
          <p:nvSpPr>
            <p:cNvPr id="73" name="Line 55">
              <a:extLst>
                <a:ext uri="{FF2B5EF4-FFF2-40B4-BE49-F238E27FC236}">
                  <a16:creationId xmlns:a16="http://schemas.microsoft.com/office/drawing/2014/main" id="{39D73B20-1CD2-4260-AD8C-3F3207B9F344}"/>
                </a:ext>
              </a:extLst>
            </p:cNvPr>
            <p:cNvSpPr>
              <a:spLocks noChangeShapeType="1"/>
            </p:cNvSpPr>
            <p:nvPr/>
          </p:nvSpPr>
          <p:spPr bwMode="auto">
            <a:xfrm>
              <a:off x="1709" y="2575"/>
              <a:ext cx="1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56">
              <a:extLst>
                <a:ext uri="{FF2B5EF4-FFF2-40B4-BE49-F238E27FC236}">
                  <a16:creationId xmlns:a16="http://schemas.microsoft.com/office/drawing/2014/main" id="{E947055F-CA65-4959-97C8-3EDD722BEB29}"/>
                </a:ext>
              </a:extLst>
            </p:cNvPr>
            <p:cNvSpPr>
              <a:spLocks noChangeShapeType="1"/>
            </p:cNvSpPr>
            <p:nvPr/>
          </p:nvSpPr>
          <p:spPr bwMode="auto">
            <a:xfrm>
              <a:off x="1037" y="2985"/>
              <a:ext cx="23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 name="Text Box 57">
            <a:extLst>
              <a:ext uri="{FF2B5EF4-FFF2-40B4-BE49-F238E27FC236}">
                <a16:creationId xmlns:a16="http://schemas.microsoft.com/office/drawing/2014/main" id="{ED907B70-02B0-401B-BB15-F3B45B769AC4}"/>
              </a:ext>
            </a:extLst>
          </p:cNvPr>
          <p:cNvSpPr txBox="1">
            <a:spLocks noChangeArrowheads="1"/>
          </p:cNvSpPr>
          <p:nvPr/>
        </p:nvSpPr>
        <p:spPr bwMode="auto">
          <a:xfrm>
            <a:off x="6324600" y="1903365"/>
            <a:ext cx="43434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10000"/>
              </a:spcBef>
            </a:pPr>
            <a:r>
              <a:rPr lang="zh-CN" altLang="en-US" sz="2800" dirty="0"/>
              <a:t>由虚短及虚断性质可得</a:t>
            </a:r>
          </a:p>
          <a:p>
            <a:pPr eaLnBrk="1" hangingPunct="1">
              <a:spcBef>
                <a:spcPct val="10000"/>
              </a:spcBef>
            </a:pPr>
            <a:r>
              <a:rPr lang="zh-CN" altLang="en-US" sz="2800" dirty="0"/>
              <a:t>         </a:t>
            </a:r>
            <a:r>
              <a:rPr lang="en-US" altLang="zh-CN" sz="2800" i="1" dirty="0"/>
              <a:t>i</a:t>
            </a:r>
            <a:r>
              <a:rPr lang="en-US" altLang="zh-CN" sz="2800" baseline="-25000" dirty="0"/>
              <a:t>1</a:t>
            </a:r>
            <a:r>
              <a:rPr lang="en-US" altLang="zh-CN" sz="2800" dirty="0"/>
              <a:t> = </a:t>
            </a:r>
            <a:r>
              <a:rPr lang="en-US" altLang="zh-CN" sz="2800" i="1" dirty="0"/>
              <a:t>i</a:t>
            </a:r>
            <a:r>
              <a:rPr lang="en-US" altLang="zh-CN" sz="2800" baseline="-25000" dirty="0"/>
              <a:t>f</a:t>
            </a:r>
            <a:endParaRPr lang="en-US" altLang="zh-CN" sz="2800" dirty="0"/>
          </a:p>
        </p:txBody>
      </p:sp>
      <p:grpSp>
        <p:nvGrpSpPr>
          <p:cNvPr id="79" name="Group 166">
            <a:extLst>
              <a:ext uri="{FF2B5EF4-FFF2-40B4-BE49-F238E27FC236}">
                <a16:creationId xmlns:a16="http://schemas.microsoft.com/office/drawing/2014/main" id="{44D3B4CF-AEEA-4CCE-A6FA-07E30F48320E}"/>
              </a:ext>
            </a:extLst>
          </p:cNvPr>
          <p:cNvGrpSpPr>
            <a:grpSpLocks/>
          </p:cNvGrpSpPr>
          <p:nvPr/>
        </p:nvGrpSpPr>
        <p:grpSpPr bwMode="auto">
          <a:xfrm>
            <a:off x="2209800" y="1958928"/>
            <a:ext cx="4800600" cy="2611437"/>
            <a:chOff x="336" y="659"/>
            <a:chExt cx="3024" cy="1645"/>
          </a:xfrm>
        </p:grpSpPr>
        <p:sp>
          <p:nvSpPr>
            <p:cNvPr id="80" name="Text Box 123">
              <a:extLst>
                <a:ext uri="{FF2B5EF4-FFF2-40B4-BE49-F238E27FC236}">
                  <a16:creationId xmlns:a16="http://schemas.microsoft.com/office/drawing/2014/main" id="{BBFED250-5C8A-43EC-84EF-3C6A34555940}"/>
                </a:ext>
              </a:extLst>
            </p:cNvPr>
            <p:cNvSpPr txBox="1">
              <a:spLocks noChangeArrowheads="1"/>
            </p:cNvSpPr>
            <p:nvPr/>
          </p:nvSpPr>
          <p:spPr bwMode="auto">
            <a:xfrm>
              <a:off x="2661" y="1652"/>
              <a:ext cx="6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o</a:t>
              </a:r>
              <a:endParaRPr lang="en-US" altLang="zh-CN" sz="2800">
                <a:solidFill>
                  <a:srgbClr val="000099"/>
                </a:solidFill>
              </a:endParaRPr>
            </a:p>
          </p:txBody>
        </p:sp>
        <p:sp>
          <p:nvSpPr>
            <p:cNvPr id="81" name="Rectangle 124">
              <a:extLst>
                <a:ext uri="{FF2B5EF4-FFF2-40B4-BE49-F238E27FC236}">
                  <a16:creationId xmlns:a16="http://schemas.microsoft.com/office/drawing/2014/main" id="{477849CB-5B64-4EE9-B8BA-C494F581030D}"/>
                </a:ext>
              </a:extLst>
            </p:cNvPr>
            <p:cNvSpPr>
              <a:spLocks noChangeArrowheads="1"/>
            </p:cNvSpPr>
            <p:nvPr/>
          </p:nvSpPr>
          <p:spPr bwMode="auto">
            <a:xfrm>
              <a:off x="1060" y="1125"/>
              <a:ext cx="7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C</a:t>
              </a:r>
              <a:r>
                <a:rPr lang="en-US" altLang="zh-CN" sz="2800" baseline="-25000"/>
                <a:t>1</a:t>
              </a:r>
            </a:p>
          </p:txBody>
        </p:sp>
        <p:sp>
          <p:nvSpPr>
            <p:cNvPr id="82" name="Line 125">
              <a:extLst>
                <a:ext uri="{FF2B5EF4-FFF2-40B4-BE49-F238E27FC236}">
                  <a16:creationId xmlns:a16="http://schemas.microsoft.com/office/drawing/2014/main" id="{ACCED50D-1C3C-49A9-A707-A83A195DFC88}"/>
                </a:ext>
              </a:extLst>
            </p:cNvPr>
            <p:cNvSpPr>
              <a:spLocks noChangeShapeType="1"/>
            </p:cNvSpPr>
            <p:nvPr/>
          </p:nvSpPr>
          <p:spPr bwMode="auto">
            <a:xfrm>
              <a:off x="2519" y="1035"/>
              <a:ext cx="0" cy="650"/>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Text Box 126">
              <a:extLst>
                <a:ext uri="{FF2B5EF4-FFF2-40B4-BE49-F238E27FC236}">
                  <a16:creationId xmlns:a16="http://schemas.microsoft.com/office/drawing/2014/main" id="{BB8C0A85-4E5E-44BB-A0DF-AFDAC2716F61}"/>
                </a:ext>
              </a:extLst>
            </p:cNvPr>
            <p:cNvSpPr txBox="1">
              <a:spLocks noChangeArrowheads="1"/>
            </p:cNvSpPr>
            <p:nvPr/>
          </p:nvSpPr>
          <p:spPr bwMode="auto">
            <a:xfrm>
              <a:off x="336" y="1603"/>
              <a:ext cx="3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i="1">
                  <a:solidFill>
                    <a:srgbClr val="000099"/>
                  </a:solidFill>
                </a:rPr>
                <a:t>u</a:t>
              </a:r>
              <a:r>
                <a:rPr lang="en-US" altLang="zh-CN" sz="2800" baseline="-25000">
                  <a:solidFill>
                    <a:srgbClr val="000099"/>
                  </a:solidFill>
                </a:rPr>
                <a:t>i</a:t>
              </a:r>
              <a:endParaRPr lang="en-US" altLang="zh-CN" sz="2800">
                <a:solidFill>
                  <a:srgbClr val="000099"/>
                </a:solidFill>
              </a:endParaRPr>
            </a:p>
          </p:txBody>
        </p:sp>
        <p:sp>
          <p:nvSpPr>
            <p:cNvPr id="84" name="Rectangle 127">
              <a:extLst>
                <a:ext uri="{FF2B5EF4-FFF2-40B4-BE49-F238E27FC236}">
                  <a16:creationId xmlns:a16="http://schemas.microsoft.com/office/drawing/2014/main" id="{87146E25-C760-48F5-A0DF-C22B9D2EDC27}"/>
                </a:ext>
              </a:extLst>
            </p:cNvPr>
            <p:cNvSpPr>
              <a:spLocks noChangeArrowheads="1"/>
            </p:cNvSpPr>
            <p:nvPr/>
          </p:nvSpPr>
          <p:spPr bwMode="auto">
            <a:xfrm>
              <a:off x="1181" y="1829"/>
              <a:ext cx="318" cy="9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5" name="Text Box 128">
              <a:extLst>
                <a:ext uri="{FF2B5EF4-FFF2-40B4-BE49-F238E27FC236}">
                  <a16:creationId xmlns:a16="http://schemas.microsoft.com/office/drawing/2014/main" id="{851443DC-CA5C-492E-9929-4381CA6DA447}"/>
                </a:ext>
              </a:extLst>
            </p:cNvPr>
            <p:cNvSpPr txBox="1">
              <a:spLocks noChangeArrowheads="1"/>
            </p:cNvSpPr>
            <p:nvPr/>
          </p:nvSpPr>
          <p:spPr bwMode="auto">
            <a:xfrm>
              <a:off x="1224" y="1881"/>
              <a:ext cx="4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R</a:t>
              </a:r>
              <a:r>
                <a:rPr lang="en-US" altLang="zh-CN" sz="2800" baseline="-25000"/>
                <a:t>2</a:t>
              </a:r>
              <a:endParaRPr lang="en-US" altLang="zh-CN" sz="2800"/>
            </a:p>
          </p:txBody>
        </p:sp>
        <p:sp>
          <p:nvSpPr>
            <p:cNvPr id="86" name="Rectangle 129">
              <a:extLst>
                <a:ext uri="{FF2B5EF4-FFF2-40B4-BE49-F238E27FC236}">
                  <a16:creationId xmlns:a16="http://schemas.microsoft.com/office/drawing/2014/main" id="{D9F303AA-C864-4CBD-AAE1-AFC1417290B5}"/>
                </a:ext>
              </a:extLst>
            </p:cNvPr>
            <p:cNvSpPr>
              <a:spLocks noChangeArrowheads="1"/>
            </p:cNvSpPr>
            <p:nvPr/>
          </p:nvSpPr>
          <p:spPr bwMode="auto">
            <a:xfrm>
              <a:off x="1878" y="989"/>
              <a:ext cx="318" cy="9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7" name="Line 130">
              <a:extLst>
                <a:ext uri="{FF2B5EF4-FFF2-40B4-BE49-F238E27FC236}">
                  <a16:creationId xmlns:a16="http://schemas.microsoft.com/office/drawing/2014/main" id="{C1CE3CB1-D3A7-45DA-A0BD-6D119E25E089}"/>
                </a:ext>
              </a:extLst>
            </p:cNvPr>
            <p:cNvSpPr>
              <a:spLocks noChangeShapeType="1"/>
            </p:cNvSpPr>
            <p:nvPr/>
          </p:nvSpPr>
          <p:spPr bwMode="auto">
            <a:xfrm>
              <a:off x="1531" y="1026"/>
              <a:ext cx="0" cy="521"/>
            </a:xfrm>
            <a:prstGeom prst="line">
              <a:avLst/>
            </a:prstGeom>
            <a:noFill/>
            <a:ln w="38100">
              <a:solidFill>
                <a:schemeClr val="tx1"/>
              </a:solidFill>
              <a:round/>
              <a:headEnd/>
              <a:tailEnd type="oval"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Rectangle 131">
              <a:extLst>
                <a:ext uri="{FF2B5EF4-FFF2-40B4-BE49-F238E27FC236}">
                  <a16:creationId xmlns:a16="http://schemas.microsoft.com/office/drawing/2014/main" id="{7B8F810D-9F46-47E2-8A2C-5797B29428CE}"/>
                </a:ext>
              </a:extLst>
            </p:cNvPr>
            <p:cNvSpPr>
              <a:spLocks noChangeArrowheads="1"/>
            </p:cNvSpPr>
            <p:nvPr/>
          </p:nvSpPr>
          <p:spPr bwMode="auto">
            <a:xfrm>
              <a:off x="1866" y="659"/>
              <a:ext cx="3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2800"/>
                <a:t>R</a:t>
              </a:r>
              <a:r>
                <a:rPr lang="en-US" altLang="zh-CN" sz="2800" baseline="-25000"/>
                <a:t>F</a:t>
              </a:r>
            </a:p>
          </p:txBody>
        </p:sp>
        <p:sp>
          <p:nvSpPr>
            <p:cNvPr id="89" name="Line 132">
              <a:extLst>
                <a:ext uri="{FF2B5EF4-FFF2-40B4-BE49-F238E27FC236}">
                  <a16:creationId xmlns:a16="http://schemas.microsoft.com/office/drawing/2014/main" id="{54E715E9-EF89-4306-A56E-7A74E5C69AF8}"/>
                </a:ext>
              </a:extLst>
            </p:cNvPr>
            <p:cNvSpPr>
              <a:spLocks noChangeShapeType="1"/>
            </p:cNvSpPr>
            <p:nvPr/>
          </p:nvSpPr>
          <p:spPr bwMode="auto">
            <a:xfrm>
              <a:off x="2194" y="1035"/>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133">
              <a:extLst>
                <a:ext uri="{FF2B5EF4-FFF2-40B4-BE49-F238E27FC236}">
                  <a16:creationId xmlns:a16="http://schemas.microsoft.com/office/drawing/2014/main" id="{3B60A861-BC30-4E11-A1DF-7925DF9B633F}"/>
                </a:ext>
              </a:extLst>
            </p:cNvPr>
            <p:cNvSpPr>
              <a:spLocks noChangeShapeType="1"/>
            </p:cNvSpPr>
            <p:nvPr/>
          </p:nvSpPr>
          <p:spPr bwMode="auto">
            <a:xfrm flipH="1">
              <a:off x="705" y="1533"/>
              <a:ext cx="4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134">
              <a:extLst>
                <a:ext uri="{FF2B5EF4-FFF2-40B4-BE49-F238E27FC236}">
                  <a16:creationId xmlns:a16="http://schemas.microsoft.com/office/drawing/2014/main" id="{BC173512-7B10-47EE-A6F1-BE36E0ECE40A}"/>
                </a:ext>
              </a:extLst>
            </p:cNvPr>
            <p:cNvSpPr>
              <a:spLocks noChangeShapeType="1"/>
            </p:cNvSpPr>
            <p:nvPr/>
          </p:nvSpPr>
          <p:spPr bwMode="auto">
            <a:xfrm flipH="1">
              <a:off x="981" y="1878"/>
              <a:ext cx="2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 name="Group 135">
              <a:extLst>
                <a:ext uri="{FF2B5EF4-FFF2-40B4-BE49-F238E27FC236}">
                  <a16:creationId xmlns:a16="http://schemas.microsoft.com/office/drawing/2014/main" id="{4DCCF8CE-FB84-4F7A-BE8A-7123E3BFA9C3}"/>
                </a:ext>
              </a:extLst>
            </p:cNvPr>
            <p:cNvGrpSpPr>
              <a:grpSpLocks/>
            </p:cNvGrpSpPr>
            <p:nvPr/>
          </p:nvGrpSpPr>
          <p:grpSpPr bwMode="auto">
            <a:xfrm>
              <a:off x="894" y="1878"/>
              <a:ext cx="183" cy="189"/>
              <a:chOff x="720" y="2736"/>
              <a:chExt cx="185" cy="192"/>
            </a:xfrm>
          </p:grpSpPr>
          <p:sp>
            <p:nvSpPr>
              <p:cNvPr id="174" name="Line 136">
                <a:extLst>
                  <a:ext uri="{FF2B5EF4-FFF2-40B4-BE49-F238E27FC236}">
                    <a16:creationId xmlns:a16="http://schemas.microsoft.com/office/drawing/2014/main" id="{5D1A633F-EFC0-4C10-B28D-BB957E3A451B}"/>
                  </a:ext>
                </a:extLst>
              </p:cNvPr>
              <p:cNvSpPr>
                <a:spLocks noChangeShapeType="1"/>
              </p:cNvSpPr>
              <p:nvPr/>
            </p:nvSpPr>
            <p:spPr bwMode="auto">
              <a:xfrm>
                <a:off x="720"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Line 137">
                <a:extLst>
                  <a:ext uri="{FF2B5EF4-FFF2-40B4-BE49-F238E27FC236}">
                    <a16:creationId xmlns:a16="http://schemas.microsoft.com/office/drawing/2014/main" id="{F7B13CED-FE98-405D-BDEE-FC94ED4CEFB9}"/>
                  </a:ext>
                </a:extLst>
              </p:cNvPr>
              <p:cNvSpPr>
                <a:spLocks noChangeShapeType="1"/>
              </p:cNvSpPr>
              <p:nvPr/>
            </p:nvSpPr>
            <p:spPr bwMode="auto">
              <a:xfrm>
                <a:off x="816" y="27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 name="Line 138">
              <a:extLst>
                <a:ext uri="{FF2B5EF4-FFF2-40B4-BE49-F238E27FC236}">
                  <a16:creationId xmlns:a16="http://schemas.microsoft.com/office/drawing/2014/main" id="{E77E129C-217F-47F4-BA39-85A97A3B5D29}"/>
                </a:ext>
              </a:extLst>
            </p:cNvPr>
            <p:cNvSpPr>
              <a:spLocks noChangeShapeType="1"/>
            </p:cNvSpPr>
            <p:nvPr/>
          </p:nvSpPr>
          <p:spPr bwMode="auto">
            <a:xfrm>
              <a:off x="1522" y="1035"/>
              <a:ext cx="3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4" name="Group 139">
              <a:extLst>
                <a:ext uri="{FF2B5EF4-FFF2-40B4-BE49-F238E27FC236}">
                  <a16:creationId xmlns:a16="http://schemas.microsoft.com/office/drawing/2014/main" id="{464BC312-05AD-424A-9B95-F160C31827E4}"/>
                </a:ext>
              </a:extLst>
            </p:cNvPr>
            <p:cNvGrpSpPr>
              <a:grpSpLocks/>
            </p:cNvGrpSpPr>
            <p:nvPr/>
          </p:nvGrpSpPr>
          <p:grpSpPr bwMode="auto">
            <a:xfrm>
              <a:off x="2625" y="2173"/>
              <a:ext cx="201" cy="131"/>
              <a:chOff x="2448" y="2832"/>
              <a:chExt cx="185" cy="96"/>
            </a:xfrm>
          </p:grpSpPr>
          <p:sp>
            <p:nvSpPr>
              <p:cNvPr id="172" name="Line 140">
                <a:extLst>
                  <a:ext uri="{FF2B5EF4-FFF2-40B4-BE49-F238E27FC236}">
                    <a16:creationId xmlns:a16="http://schemas.microsoft.com/office/drawing/2014/main" id="{FC11A5DF-0451-4272-A770-CDFA54D2C0E3}"/>
                  </a:ext>
                </a:extLst>
              </p:cNvPr>
              <p:cNvSpPr>
                <a:spLocks noChangeShapeType="1"/>
              </p:cNvSpPr>
              <p:nvPr/>
            </p:nvSpPr>
            <p:spPr bwMode="auto">
              <a:xfrm>
                <a:off x="2448"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 name="Line 141">
                <a:extLst>
                  <a:ext uri="{FF2B5EF4-FFF2-40B4-BE49-F238E27FC236}">
                    <a16:creationId xmlns:a16="http://schemas.microsoft.com/office/drawing/2014/main" id="{663B03B3-C14B-4FC8-8AF6-754EFB557A4B}"/>
                  </a:ext>
                </a:extLst>
              </p:cNvPr>
              <p:cNvSpPr>
                <a:spLocks noChangeShapeType="1"/>
              </p:cNvSpPr>
              <p:nvPr/>
            </p:nvSpPr>
            <p:spPr bwMode="auto">
              <a:xfrm>
                <a:off x="2544"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5" name="Group 142">
              <a:extLst>
                <a:ext uri="{FF2B5EF4-FFF2-40B4-BE49-F238E27FC236}">
                  <a16:creationId xmlns:a16="http://schemas.microsoft.com/office/drawing/2014/main" id="{C4BDE56F-C15B-4B6D-8401-8555EED7E3AF}"/>
                </a:ext>
              </a:extLst>
            </p:cNvPr>
            <p:cNvGrpSpPr>
              <a:grpSpLocks/>
            </p:cNvGrpSpPr>
            <p:nvPr/>
          </p:nvGrpSpPr>
          <p:grpSpPr bwMode="auto">
            <a:xfrm>
              <a:off x="573" y="2173"/>
              <a:ext cx="178" cy="131"/>
              <a:chOff x="432" y="2832"/>
              <a:chExt cx="185" cy="96"/>
            </a:xfrm>
          </p:grpSpPr>
          <p:sp>
            <p:nvSpPr>
              <p:cNvPr id="170" name="Line 143">
                <a:extLst>
                  <a:ext uri="{FF2B5EF4-FFF2-40B4-BE49-F238E27FC236}">
                    <a16:creationId xmlns:a16="http://schemas.microsoft.com/office/drawing/2014/main" id="{63D492CD-BADB-4301-8001-558DB10AB3EB}"/>
                  </a:ext>
                </a:extLst>
              </p:cNvPr>
              <p:cNvSpPr>
                <a:spLocks noChangeShapeType="1"/>
              </p:cNvSpPr>
              <p:nvPr/>
            </p:nvSpPr>
            <p:spPr bwMode="auto">
              <a:xfrm>
                <a:off x="432"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 name="Line 144">
                <a:extLst>
                  <a:ext uri="{FF2B5EF4-FFF2-40B4-BE49-F238E27FC236}">
                    <a16:creationId xmlns:a16="http://schemas.microsoft.com/office/drawing/2014/main" id="{387AC5F5-A4E1-47A6-B2A4-ACA5CD2F2630}"/>
                  </a:ext>
                </a:extLst>
              </p:cNvPr>
              <p:cNvSpPr>
                <a:spLocks noChangeShapeType="1"/>
              </p:cNvSpPr>
              <p:nvPr/>
            </p:nvSpPr>
            <p:spPr bwMode="auto">
              <a:xfrm>
                <a:off x="528"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6" name="Rectangle 145">
              <a:extLst>
                <a:ext uri="{FF2B5EF4-FFF2-40B4-BE49-F238E27FC236}">
                  <a16:creationId xmlns:a16="http://schemas.microsoft.com/office/drawing/2014/main" id="{47C58BCE-211D-4256-839B-07561190A804}"/>
                </a:ext>
              </a:extLst>
            </p:cNvPr>
            <p:cNvSpPr>
              <a:spLocks noChangeArrowheads="1"/>
            </p:cNvSpPr>
            <p:nvPr/>
          </p:nvSpPr>
          <p:spPr bwMode="auto">
            <a:xfrm>
              <a:off x="364" y="1355"/>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97" name="Rectangle 146">
              <a:extLst>
                <a:ext uri="{FF2B5EF4-FFF2-40B4-BE49-F238E27FC236}">
                  <a16:creationId xmlns:a16="http://schemas.microsoft.com/office/drawing/2014/main" id="{BD800507-8642-43DB-A2CF-67C4E2C75B8F}"/>
                </a:ext>
              </a:extLst>
            </p:cNvPr>
            <p:cNvSpPr>
              <a:spLocks noChangeArrowheads="1"/>
            </p:cNvSpPr>
            <p:nvPr/>
          </p:nvSpPr>
          <p:spPr bwMode="auto">
            <a:xfrm>
              <a:off x="2795" y="1474"/>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98" name="Rectangle 147">
              <a:extLst>
                <a:ext uri="{FF2B5EF4-FFF2-40B4-BE49-F238E27FC236}">
                  <a16:creationId xmlns:a16="http://schemas.microsoft.com/office/drawing/2014/main" id="{B95E2E27-D689-4756-82CF-957D66293F2B}"/>
                </a:ext>
              </a:extLst>
            </p:cNvPr>
            <p:cNvSpPr>
              <a:spLocks noChangeArrowheads="1"/>
            </p:cNvSpPr>
            <p:nvPr/>
          </p:nvSpPr>
          <p:spPr bwMode="auto">
            <a:xfrm>
              <a:off x="382" y="18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99" name="Rectangle 148">
              <a:extLst>
                <a:ext uri="{FF2B5EF4-FFF2-40B4-BE49-F238E27FC236}">
                  <a16:creationId xmlns:a16="http://schemas.microsoft.com/office/drawing/2014/main" id="{D6CA2166-B30E-4A46-81F2-FF19D74A8F27}"/>
                </a:ext>
              </a:extLst>
            </p:cNvPr>
            <p:cNvSpPr>
              <a:spLocks noChangeArrowheads="1"/>
            </p:cNvSpPr>
            <p:nvPr/>
          </p:nvSpPr>
          <p:spPr bwMode="auto">
            <a:xfrm>
              <a:off x="2708" y="1889"/>
              <a:ext cx="3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en-US" altLang="zh-CN" sz="2800">
                  <a:solidFill>
                    <a:srgbClr val="FF3300"/>
                  </a:solidFill>
                </a:rPr>
                <a:t>–</a:t>
              </a:r>
            </a:p>
          </p:txBody>
        </p:sp>
        <p:sp>
          <p:nvSpPr>
            <p:cNvPr id="100" name="Rectangle 149" descr="40%">
              <a:extLst>
                <a:ext uri="{FF2B5EF4-FFF2-40B4-BE49-F238E27FC236}">
                  <a16:creationId xmlns:a16="http://schemas.microsoft.com/office/drawing/2014/main" id="{7657CCE2-9B85-4706-B9BA-71B68E3FB9C2}"/>
                </a:ext>
              </a:extLst>
            </p:cNvPr>
            <p:cNvSpPr>
              <a:spLocks noChangeArrowheads="1"/>
            </p:cNvSpPr>
            <p:nvPr/>
          </p:nvSpPr>
          <p:spPr bwMode="auto">
            <a:xfrm>
              <a:off x="1760" y="1272"/>
              <a:ext cx="576" cy="7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01" name="Text Box 150">
              <a:extLst>
                <a:ext uri="{FF2B5EF4-FFF2-40B4-BE49-F238E27FC236}">
                  <a16:creationId xmlns:a16="http://schemas.microsoft.com/office/drawing/2014/main" id="{C07E469C-218B-447F-85AD-5B3BC5C87FF9}"/>
                </a:ext>
              </a:extLst>
            </p:cNvPr>
            <p:cNvSpPr txBox="1">
              <a:spLocks noChangeArrowheads="1"/>
            </p:cNvSpPr>
            <p:nvPr/>
          </p:nvSpPr>
          <p:spPr bwMode="auto">
            <a:xfrm>
              <a:off x="1750" y="1671"/>
              <a:ext cx="27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02" name="Text Box 151">
              <a:extLst>
                <a:ext uri="{FF2B5EF4-FFF2-40B4-BE49-F238E27FC236}">
                  <a16:creationId xmlns:a16="http://schemas.microsoft.com/office/drawing/2014/main" id="{152FDA87-7261-4FAC-A0D3-C131C7E44795}"/>
                </a:ext>
              </a:extLst>
            </p:cNvPr>
            <p:cNvSpPr txBox="1">
              <a:spLocks noChangeArrowheads="1"/>
            </p:cNvSpPr>
            <p:nvPr/>
          </p:nvSpPr>
          <p:spPr bwMode="auto">
            <a:xfrm>
              <a:off x="2144" y="1498"/>
              <a:ext cx="49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03" name="Text Box 152">
              <a:extLst>
                <a:ext uri="{FF2B5EF4-FFF2-40B4-BE49-F238E27FC236}">
                  <a16:creationId xmlns:a16="http://schemas.microsoft.com/office/drawing/2014/main" id="{3AF3C7C6-1E7E-4AAE-8C26-D67371166454}"/>
                </a:ext>
              </a:extLst>
            </p:cNvPr>
            <p:cNvSpPr txBox="1">
              <a:spLocks noChangeArrowheads="1"/>
            </p:cNvSpPr>
            <p:nvPr/>
          </p:nvSpPr>
          <p:spPr bwMode="auto">
            <a:xfrm>
              <a:off x="2020" y="1229"/>
              <a:ext cx="6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a:ea typeface="创艺简宋体"/>
                  <a:cs typeface="创艺简宋体"/>
                  <a:sym typeface="Symbol" panose="05050102010706020507" pitchFamily="18" charset="2"/>
                </a:rPr>
                <a:t></a:t>
              </a:r>
              <a:endParaRPr lang="en-US" altLang="zh-CN" b="0"/>
            </a:p>
          </p:txBody>
        </p:sp>
        <p:sp>
          <p:nvSpPr>
            <p:cNvPr id="104" name="Line 153">
              <a:extLst>
                <a:ext uri="{FF2B5EF4-FFF2-40B4-BE49-F238E27FC236}">
                  <a16:creationId xmlns:a16="http://schemas.microsoft.com/office/drawing/2014/main" id="{F47C6B0F-1E5F-419B-BC99-7C4E5980C6B4}"/>
                </a:ext>
              </a:extLst>
            </p:cNvPr>
            <p:cNvSpPr>
              <a:spLocks noChangeShapeType="1"/>
            </p:cNvSpPr>
            <p:nvPr/>
          </p:nvSpPr>
          <p:spPr bwMode="auto">
            <a:xfrm>
              <a:off x="1488" y="1878"/>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54">
              <a:extLst>
                <a:ext uri="{FF2B5EF4-FFF2-40B4-BE49-F238E27FC236}">
                  <a16:creationId xmlns:a16="http://schemas.microsoft.com/office/drawing/2014/main" id="{ED73DBEE-2B89-4D58-8E27-D02771F8B009}"/>
                </a:ext>
              </a:extLst>
            </p:cNvPr>
            <p:cNvSpPr>
              <a:spLocks noChangeShapeType="1"/>
            </p:cNvSpPr>
            <p:nvPr/>
          </p:nvSpPr>
          <p:spPr bwMode="auto">
            <a:xfrm>
              <a:off x="2352" y="1675"/>
              <a:ext cx="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55">
              <a:extLst>
                <a:ext uri="{FF2B5EF4-FFF2-40B4-BE49-F238E27FC236}">
                  <a16:creationId xmlns:a16="http://schemas.microsoft.com/office/drawing/2014/main" id="{51750066-C80F-4BB9-9245-B1BEC2AA7B8E}"/>
                </a:ext>
              </a:extLst>
            </p:cNvPr>
            <p:cNvSpPr>
              <a:spLocks noChangeShapeType="1"/>
            </p:cNvSpPr>
            <p:nvPr/>
          </p:nvSpPr>
          <p:spPr bwMode="auto">
            <a:xfrm>
              <a:off x="1518" y="1058"/>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156">
              <a:extLst>
                <a:ext uri="{FF2B5EF4-FFF2-40B4-BE49-F238E27FC236}">
                  <a16:creationId xmlns:a16="http://schemas.microsoft.com/office/drawing/2014/main" id="{FA5DAEF3-F2A6-476F-B78D-AF7DDE961671}"/>
                </a:ext>
              </a:extLst>
            </p:cNvPr>
            <p:cNvSpPr>
              <a:spLocks noChangeShapeType="1"/>
            </p:cNvSpPr>
            <p:nvPr/>
          </p:nvSpPr>
          <p:spPr bwMode="auto">
            <a:xfrm>
              <a:off x="1225" y="1533"/>
              <a:ext cx="53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Text Box 157">
              <a:extLst>
                <a:ext uri="{FF2B5EF4-FFF2-40B4-BE49-F238E27FC236}">
                  <a16:creationId xmlns:a16="http://schemas.microsoft.com/office/drawing/2014/main" id="{9A89A914-CF90-44D5-9D2A-E3580E144F17}"/>
                </a:ext>
              </a:extLst>
            </p:cNvPr>
            <p:cNvSpPr txBox="1">
              <a:spLocks noChangeArrowheads="1"/>
            </p:cNvSpPr>
            <p:nvPr/>
          </p:nvSpPr>
          <p:spPr bwMode="auto">
            <a:xfrm>
              <a:off x="1760" y="1336"/>
              <a:ext cx="40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800"/>
                <a:t>–</a:t>
              </a:r>
              <a:endParaRPr lang="en-US" altLang="zh-CN" sz="2800" b="0"/>
            </a:p>
          </p:txBody>
        </p:sp>
        <p:sp>
          <p:nvSpPr>
            <p:cNvPr id="162" name="Text Box 158">
              <a:extLst>
                <a:ext uri="{FF2B5EF4-FFF2-40B4-BE49-F238E27FC236}">
                  <a16:creationId xmlns:a16="http://schemas.microsoft.com/office/drawing/2014/main" id="{93C5458B-3FE7-4D05-9F60-42534F035AD8}"/>
                </a:ext>
              </a:extLst>
            </p:cNvPr>
            <p:cNvSpPr txBox="1">
              <a:spLocks noChangeArrowheads="1"/>
            </p:cNvSpPr>
            <p:nvPr/>
          </p:nvSpPr>
          <p:spPr bwMode="auto">
            <a:xfrm rot="5400000">
              <a:off x="1902" y="1274"/>
              <a:ext cx="2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algn="ctr"/>
              <a:r>
                <a:rPr lang="en-US" altLang="zh-CN">
                  <a:sym typeface="Symbol" panose="05050102010706020507" pitchFamily="18" charset="2"/>
                </a:rPr>
                <a:t></a:t>
              </a:r>
              <a:endParaRPr lang="en-US" altLang="zh-CN"/>
            </a:p>
          </p:txBody>
        </p:sp>
        <p:sp>
          <p:nvSpPr>
            <p:cNvPr id="163" name="Oval 159">
              <a:extLst>
                <a:ext uri="{FF2B5EF4-FFF2-40B4-BE49-F238E27FC236}">
                  <a16:creationId xmlns:a16="http://schemas.microsoft.com/office/drawing/2014/main" id="{2F2B4A77-1ECC-475C-90D3-FD63B1B8A0D0}"/>
                </a:ext>
              </a:extLst>
            </p:cNvPr>
            <p:cNvSpPr>
              <a:spLocks noChangeArrowheads="1"/>
            </p:cNvSpPr>
            <p:nvPr/>
          </p:nvSpPr>
          <p:spPr bwMode="auto">
            <a:xfrm>
              <a:off x="632" y="1493"/>
              <a:ext cx="78" cy="78"/>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4" name="Oval 160">
              <a:extLst>
                <a:ext uri="{FF2B5EF4-FFF2-40B4-BE49-F238E27FC236}">
                  <a16:creationId xmlns:a16="http://schemas.microsoft.com/office/drawing/2014/main" id="{EBDD9F17-4158-44F7-AB57-DD42774B95E5}"/>
                </a:ext>
              </a:extLst>
            </p:cNvPr>
            <p:cNvSpPr>
              <a:spLocks noChangeArrowheads="1"/>
            </p:cNvSpPr>
            <p:nvPr/>
          </p:nvSpPr>
          <p:spPr bwMode="auto">
            <a:xfrm>
              <a:off x="2708" y="1633"/>
              <a:ext cx="78" cy="78"/>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5" name="Oval 161">
              <a:extLst>
                <a:ext uri="{FF2B5EF4-FFF2-40B4-BE49-F238E27FC236}">
                  <a16:creationId xmlns:a16="http://schemas.microsoft.com/office/drawing/2014/main" id="{9E5A2B2A-9716-45F7-BAE2-ACDF0971E8F5}"/>
                </a:ext>
              </a:extLst>
            </p:cNvPr>
            <p:cNvSpPr>
              <a:spLocks noChangeArrowheads="1"/>
            </p:cNvSpPr>
            <p:nvPr/>
          </p:nvSpPr>
          <p:spPr bwMode="auto">
            <a:xfrm>
              <a:off x="632" y="2108"/>
              <a:ext cx="78"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66" name="Oval 162">
              <a:extLst>
                <a:ext uri="{FF2B5EF4-FFF2-40B4-BE49-F238E27FC236}">
                  <a16:creationId xmlns:a16="http://schemas.microsoft.com/office/drawing/2014/main" id="{BF618AC5-BB29-400F-BAA0-D03FB92084CD}"/>
                </a:ext>
              </a:extLst>
            </p:cNvPr>
            <p:cNvSpPr>
              <a:spLocks noChangeArrowheads="1"/>
            </p:cNvSpPr>
            <p:nvPr/>
          </p:nvSpPr>
          <p:spPr bwMode="auto">
            <a:xfrm>
              <a:off x="2689" y="2108"/>
              <a:ext cx="78" cy="7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167" name="Group 163">
              <a:extLst>
                <a:ext uri="{FF2B5EF4-FFF2-40B4-BE49-F238E27FC236}">
                  <a16:creationId xmlns:a16="http://schemas.microsoft.com/office/drawing/2014/main" id="{BD7E2E05-3ECD-48E3-BAB0-68200B051E41}"/>
                </a:ext>
              </a:extLst>
            </p:cNvPr>
            <p:cNvGrpSpPr>
              <a:grpSpLocks/>
            </p:cNvGrpSpPr>
            <p:nvPr/>
          </p:nvGrpSpPr>
          <p:grpSpPr bwMode="auto">
            <a:xfrm>
              <a:off x="1166" y="1425"/>
              <a:ext cx="59" cy="235"/>
              <a:chOff x="1008" y="1298"/>
              <a:chExt cx="48" cy="190"/>
            </a:xfrm>
          </p:grpSpPr>
          <p:sp>
            <p:nvSpPr>
              <p:cNvPr id="168" name="Line 164">
                <a:extLst>
                  <a:ext uri="{FF2B5EF4-FFF2-40B4-BE49-F238E27FC236}">
                    <a16:creationId xmlns:a16="http://schemas.microsoft.com/office/drawing/2014/main" id="{64390352-0366-4B96-811A-667A4ED44ADA}"/>
                  </a:ext>
                </a:extLst>
              </p:cNvPr>
              <p:cNvSpPr>
                <a:spLocks noChangeShapeType="1"/>
              </p:cNvSpPr>
              <p:nvPr/>
            </p:nvSpPr>
            <p:spPr bwMode="auto">
              <a:xfrm>
                <a:off x="1008" y="1298"/>
                <a:ext cx="0" cy="19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165">
                <a:extLst>
                  <a:ext uri="{FF2B5EF4-FFF2-40B4-BE49-F238E27FC236}">
                    <a16:creationId xmlns:a16="http://schemas.microsoft.com/office/drawing/2014/main" id="{0550CB72-146F-4204-B8F8-522319758862}"/>
                  </a:ext>
                </a:extLst>
              </p:cNvPr>
              <p:cNvSpPr>
                <a:spLocks noChangeShapeType="1"/>
              </p:cNvSpPr>
              <p:nvPr/>
            </p:nvSpPr>
            <p:spPr bwMode="auto">
              <a:xfrm>
                <a:off x="1056" y="1298"/>
                <a:ext cx="0" cy="19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76" name="矩形 175">
            <a:extLst>
              <a:ext uri="{FF2B5EF4-FFF2-40B4-BE49-F238E27FC236}">
                <a16:creationId xmlns:a16="http://schemas.microsoft.com/office/drawing/2014/main" id="{EFFE6FC2-32AE-4E71-B000-162B3BC0FAE8}"/>
              </a:ext>
            </a:extLst>
          </p:cNvPr>
          <p:cNvSpPr/>
          <p:nvPr/>
        </p:nvSpPr>
        <p:spPr>
          <a:xfrm>
            <a:off x="2133600" y="836565"/>
            <a:ext cx="2877711" cy="523220"/>
          </a:xfrm>
          <a:prstGeom prst="rect">
            <a:avLst/>
          </a:prstGeom>
        </p:spPr>
        <p:txBody>
          <a:bodyPr wrap="none">
            <a:spAutoFit/>
          </a:bodyPr>
          <a:lstStyle/>
          <a:p>
            <a:pPr>
              <a:defRPr/>
            </a:pPr>
            <a:r>
              <a:rPr lang="en-US" altLang="zh-CN" sz="2800" b="1" dirty="0">
                <a:solidFill>
                  <a:srgbClr val="FF0000"/>
                </a:solidFill>
                <a:latin typeface="+mn-ea"/>
              </a:rPr>
              <a:t>2.  </a:t>
            </a:r>
            <a:r>
              <a:rPr lang="zh-CN" altLang="en-US" sz="2800" b="1" dirty="0">
                <a:solidFill>
                  <a:srgbClr val="FF0000"/>
                </a:solidFill>
                <a:latin typeface="+mn-ea"/>
              </a:rPr>
              <a:t>微分运算电路</a:t>
            </a:r>
          </a:p>
        </p:txBody>
      </p:sp>
      <p:sp>
        <p:nvSpPr>
          <p:cNvPr id="177" name="矩形 176">
            <a:extLst>
              <a:ext uri="{FF2B5EF4-FFF2-40B4-BE49-F238E27FC236}">
                <a16:creationId xmlns:a16="http://schemas.microsoft.com/office/drawing/2014/main" id="{75785441-480E-44A3-B400-A699322F8776}"/>
              </a:ext>
            </a:extLst>
          </p:cNvPr>
          <p:cNvSpPr>
            <a:spLocks noChangeArrowheads="1"/>
          </p:cNvSpPr>
          <p:nvPr/>
        </p:nvSpPr>
        <p:spPr bwMode="auto">
          <a:xfrm>
            <a:off x="2438400" y="5103765"/>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b="1">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b="1">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b="1">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dirty="0"/>
              <a:t>        输出电压为输入电压对时间的微分，因此称实现该运算的功能电路为微分电路。</a:t>
            </a:r>
          </a:p>
        </p:txBody>
      </p:sp>
    </p:spTree>
    <p:custDataLst>
      <p:tags r:id="rId2"/>
    </p:custDataLst>
    <p:extLst>
      <p:ext uri="{BB962C8B-B14F-4D97-AF65-F5344CB8AC3E}">
        <p14:creationId xmlns:p14="http://schemas.microsoft.com/office/powerpoint/2010/main" val="3044940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left)">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left)">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7"/>
                                        </p:tgtEl>
                                        <p:attrNameLst>
                                          <p:attrName>style.visibility</p:attrName>
                                        </p:attrNameLst>
                                      </p:cBhvr>
                                      <p:to>
                                        <p:strVal val="visible"/>
                                      </p:to>
                                    </p:set>
                                    <p:animEffect transition="in" filter="blinds(horizontal)">
                                      <p:cBhvr>
                                        <p:cTn id="31"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utoUpdateAnimBg="0"/>
      <p:bldP spid="1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601546"/>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、受控源分类：</a:t>
            </a:r>
            <a:endParaRPr lang="en-US" altLang="zh-CN" sz="2800" b="1" dirty="0">
              <a:solidFill>
                <a:srgbClr val="FF0000"/>
              </a:solidFill>
              <a:latin typeface="+mn-ea"/>
            </a:endParaRPr>
          </a:p>
          <a:p>
            <a:pPr>
              <a:lnSpc>
                <a:spcPct val="150000"/>
              </a:lnSpc>
            </a:pPr>
            <a:r>
              <a:rPr lang="en-US" altLang="zh-CN" sz="2800" b="1" dirty="0">
                <a:solidFill>
                  <a:srgbClr val="FF0000"/>
                </a:solidFill>
                <a:latin typeface="+mn-ea"/>
              </a:rPr>
              <a:t>      </a:t>
            </a:r>
            <a:r>
              <a:rPr lang="zh-CN" altLang="en-US" sz="2800" b="1" dirty="0">
                <a:latin typeface="+mn-ea"/>
              </a:rPr>
              <a:t>根据受控源是电压源还是电流源，控制量是电压还是电流，可将受控源分为</a:t>
            </a:r>
            <a:r>
              <a:rPr lang="zh-CN" altLang="en-US" sz="2800" b="1" dirty="0">
                <a:solidFill>
                  <a:srgbClr val="FF0000"/>
                </a:solidFill>
                <a:latin typeface="+mn-ea"/>
              </a:rPr>
              <a:t>电压控制电压源</a:t>
            </a:r>
            <a:r>
              <a:rPr lang="en-US" altLang="zh-CN" sz="2800" b="1" dirty="0">
                <a:solidFill>
                  <a:srgbClr val="FF0000"/>
                </a:solidFill>
                <a:latin typeface="+mn-ea"/>
              </a:rPr>
              <a:t>(VCVS)</a:t>
            </a:r>
            <a:r>
              <a:rPr lang="zh-CN" altLang="en-US" sz="2800" b="1" dirty="0">
                <a:latin typeface="+mn-ea"/>
              </a:rPr>
              <a:t>、</a:t>
            </a:r>
            <a:r>
              <a:rPr lang="zh-CN" altLang="en-US" sz="2800" b="1" dirty="0">
                <a:solidFill>
                  <a:srgbClr val="FF0000"/>
                </a:solidFill>
                <a:latin typeface="+mn-ea"/>
              </a:rPr>
              <a:t>电流控制电压源</a:t>
            </a:r>
            <a:r>
              <a:rPr lang="en-US" altLang="zh-CN" sz="2800" b="1" dirty="0">
                <a:solidFill>
                  <a:srgbClr val="FF0000"/>
                </a:solidFill>
                <a:latin typeface="+mn-ea"/>
              </a:rPr>
              <a:t>(CCVS)</a:t>
            </a:r>
            <a:r>
              <a:rPr lang="zh-CN" altLang="en-US" sz="2800" b="1" dirty="0">
                <a:latin typeface="+mn-ea"/>
              </a:rPr>
              <a:t>、</a:t>
            </a:r>
            <a:r>
              <a:rPr lang="zh-CN" altLang="en-US" sz="2800" b="1" dirty="0">
                <a:solidFill>
                  <a:srgbClr val="FF0000"/>
                </a:solidFill>
                <a:latin typeface="+mn-ea"/>
              </a:rPr>
              <a:t>电压控制电流源</a:t>
            </a:r>
            <a:r>
              <a:rPr lang="en-US" altLang="zh-CN" sz="2800" b="1" dirty="0">
                <a:solidFill>
                  <a:srgbClr val="FF0000"/>
                </a:solidFill>
                <a:latin typeface="+mn-ea"/>
              </a:rPr>
              <a:t>(VCCS)</a:t>
            </a:r>
            <a:r>
              <a:rPr lang="zh-CN" altLang="en-US" sz="2800" b="1" dirty="0">
                <a:latin typeface="+mn-ea"/>
              </a:rPr>
              <a:t>和</a:t>
            </a:r>
            <a:r>
              <a:rPr lang="zh-CN" altLang="en-US" sz="2800" b="1" dirty="0">
                <a:solidFill>
                  <a:srgbClr val="FF0000"/>
                </a:solidFill>
                <a:latin typeface="+mn-ea"/>
              </a:rPr>
              <a:t>电流控制电流源</a:t>
            </a:r>
            <a:r>
              <a:rPr lang="en-US" altLang="zh-CN" sz="2800" b="1" dirty="0">
                <a:solidFill>
                  <a:srgbClr val="FF0000"/>
                </a:solidFill>
                <a:latin typeface="+mn-ea"/>
              </a:rPr>
              <a:t>(CCCS)</a:t>
            </a:r>
            <a:r>
              <a:rPr lang="zh-CN" altLang="en-US" sz="2800" b="1" dirty="0">
                <a:latin typeface="+mn-ea"/>
              </a:rPr>
              <a:t>四种类型。</a:t>
            </a:r>
            <a:endParaRPr lang="en-US" altLang="zh-CN" sz="2800" b="1" dirty="0">
              <a:latin typeface="+mn-ea"/>
            </a:endParaRPr>
          </a:p>
        </p:txBody>
      </p:sp>
      <p:pic>
        <p:nvPicPr>
          <p:cNvPr id="6" name="图片 5">
            <a:extLst>
              <a:ext uri="{FF2B5EF4-FFF2-40B4-BE49-F238E27FC236}">
                <a16:creationId xmlns:a16="http://schemas.microsoft.com/office/drawing/2014/main" id="{FF5FEB68-2A3F-4FF4-B615-E02E4A1B08C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229100" y="3531613"/>
            <a:ext cx="4568029" cy="3276775"/>
          </a:xfrm>
          <a:prstGeom prst="rect">
            <a:avLst/>
          </a:prstGeom>
        </p:spPr>
      </p:pic>
    </p:spTree>
    <p:custDataLst>
      <p:tags r:id="rId1"/>
    </p:custDataLst>
    <p:extLst>
      <p:ext uri="{BB962C8B-B14F-4D97-AF65-F5344CB8AC3E}">
        <p14:creationId xmlns:p14="http://schemas.microsoft.com/office/powerpoint/2010/main" val="2390068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954107"/>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、支路</a:t>
            </a:r>
            <a:r>
              <a:rPr lang="zh-CN" altLang="en-US" sz="2800" b="1" dirty="0"/>
              <a:t>：单个二端元件或若干二端元件依次连接组成的一段无分支的电路称为支路。</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grpSp>
        <p:nvGrpSpPr>
          <p:cNvPr id="33" name="组合 32">
            <a:extLst>
              <a:ext uri="{FF2B5EF4-FFF2-40B4-BE49-F238E27FC236}">
                <a16:creationId xmlns:a16="http://schemas.microsoft.com/office/drawing/2014/main" id="{42D06C05-C484-456E-B0BD-41F7CC51E684}"/>
              </a:ext>
            </a:extLst>
          </p:cNvPr>
          <p:cNvGrpSpPr/>
          <p:nvPr/>
        </p:nvGrpSpPr>
        <p:grpSpPr>
          <a:xfrm>
            <a:off x="4200987" y="3530754"/>
            <a:ext cx="1866900" cy="1905000"/>
            <a:chOff x="4200987" y="3530754"/>
            <a:chExt cx="1866900" cy="1905000"/>
          </a:xfrm>
        </p:grpSpPr>
        <p:cxnSp>
          <p:nvCxnSpPr>
            <p:cNvPr id="5" name="直接连接符 4">
              <a:extLst>
                <a:ext uri="{FF2B5EF4-FFF2-40B4-BE49-F238E27FC236}">
                  <a16:creationId xmlns:a16="http://schemas.microsoft.com/office/drawing/2014/main" id="{800D011F-F2E4-4FC6-B7B2-7856DC79C758}"/>
                </a:ext>
              </a:extLst>
            </p:cNvPr>
            <p:cNvCxnSpPr/>
            <p:nvPr/>
          </p:nvCxnSpPr>
          <p:spPr>
            <a:xfrm>
              <a:off x="4200987" y="3530754"/>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D60DA82-5690-42B2-A5B7-9195F9F3848D}"/>
                </a:ext>
              </a:extLst>
            </p:cNvPr>
            <p:cNvCxnSpPr/>
            <p:nvPr/>
          </p:nvCxnSpPr>
          <p:spPr>
            <a:xfrm>
              <a:off x="4200987" y="5424857"/>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8FC2092-E10B-41A0-9A1F-E61203F53CA4}"/>
                </a:ext>
              </a:extLst>
            </p:cNvPr>
            <p:cNvCxnSpPr>
              <a:cxnSpLocks/>
              <a:stCxn id="19" idx="0"/>
              <a:endCxn id="16" idx="0"/>
            </p:cNvCxnSpPr>
            <p:nvPr/>
          </p:nvCxnSpPr>
          <p:spPr>
            <a:xfrm>
              <a:off x="4220037" y="3530754"/>
              <a:ext cx="0" cy="190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BC57DE24-393A-44A7-8321-B8FB83AF494C}"/>
              </a:ext>
            </a:extLst>
          </p:cNvPr>
          <p:cNvGrpSpPr/>
          <p:nvPr/>
        </p:nvGrpSpPr>
        <p:grpSpPr>
          <a:xfrm>
            <a:off x="6059949" y="3532834"/>
            <a:ext cx="1946276" cy="1910857"/>
            <a:chOff x="6059949" y="3532834"/>
            <a:chExt cx="1946276" cy="1910857"/>
          </a:xfrm>
        </p:grpSpPr>
        <p:cxnSp>
          <p:nvCxnSpPr>
            <p:cNvPr id="31" name="直接连接符 30">
              <a:extLst>
                <a:ext uri="{FF2B5EF4-FFF2-40B4-BE49-F238E27FC236}">
                  <a16:creationId xmlns:a16="http://schemas.microsoft.com/office/drawing/2014/main" id="{485928B9-14D9-4FDF-B559-A9A60863DECD}"/>
                </a:ext>
              </a:extLst>
            </p:cNvPr>
            <p:cNvCxnSpPr>
              <a:cxnSpLocks/>
            </p:cNvCxnSpPr>
            <p:nvPr/>
          </p:nvCxnSpPr>
          <p:spPr>
            <a:xfrm>
              <a:off x="6067887" y="3532834"/>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4D8A278-5B53-458A-A716-18BE79D07B6A}"/>
                </a:ext>
              </a:extLst>
            </p:cNvPr>
            <p:cNvCxnSpPr>
              <a:cxnSpLocks/>
            </p:cNvCxnSpPr>
            <p:nvPr/>
          </p:nvCxnSpPr>
          <p:spPr>
            <a:xfrm>
              <a:off x="6059949" y="5424857"/>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2A832AC-72C3-4080-B567-3C42510A43FE}"/>
                </a:ext>
              </a:extLst>
            </p:cNvPr>
            <p:cNvCxnSpPr>
              <a:cxnSpLocks/>
            </p:cNvCxnSpPr>
            <p:nvPr/>
          </p:nvCxnSpPr>
          <p:spPr>
            <a:xfrm>
              <a:off x="7998287" y="3538691"/>
              <a:ext cx="0" cy="1905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a:extLst>
              <a:ext uri="{FF2B5EF4-FFF2-40B4-BE49-F238E27FC236}">
                <a16:creationId xmlns:a16="http://schemas.microsoft.com/office/drawing/2014/main" id="{3D8C0133-3FF4-4921-BEFC-44D14708194A}"/>
              </a:ext>
            </a:extLst>
          </p:cNvPr>
          <p:cNvCxnSpPr>
            <a:cxnSpLocks/>
          </p:cNvCxnSpPr>
          <p:nvPr/>
        </p:nvCxnSpPr>
        <p:spPr>
          <a:xfrm>
            <a:off x="6088107" y="3546629"/>
            <a:ext cx="0" cy="1905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支路数目：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nvPr>
        </p:nvGraphicFramePr>
        <p:xfrm>
          <a:off x="9496887" y="4071029"/>
          <a:ext cx="1488857" cy="694800"/>
        </p:xfrm>
        <a:graphic>
          <a:graphicData uri="http://schemas.openxmlformats.org/presentationml/2006/ole">
            <mc:AlternateContent xmlns:mc="http://schemas.openxmlformats.org/markup-compatibility/2006">
              <mc:Choice xmlns:v="urn:schemas-microsoft-com:vml" Requires="v">
                <p:oleObj spid="_x0000_s8204" name="Equation" r:id="rId5" imgW="380880" imgH="177480" progId="Equation.DSMT4">
                  <p:embed/>
                </p:oleObj>
              </mc:Choice>
              <mc:Fallback>
                <p:oleObj name="Equation" r:id="rId5" imgW="380880" imgH="177480" progId="Equation.DSMT4">
                  <p:embed/>
                  <p:pic>
                    <p:nvPicPr>
                      <p:cNvPr id="38" name="对象 37">
                        <a:extLst>
                          <a:ext uri="{FF2B5EF4-FFF2-40B4-BE49-F238E27FC236}">
                            <a16:creationId xmlns:a16="http://schemas.microsoft.com/office/drawing/2014/main" id="{1CA94E66-6615-4150-B700-B98C94F76823}"/>
                          </a:ext>
                        </a:extLst>
                      </p:cNvPr>
                      <p:cNvPicPr/>
                      <p:nvPr/>
                    </p:nvPicPr>
                    <p:blipFill>
                      <a:blip r:embed="rId6"/>
                      <a:stretch>
                        <a:fillRect/>
                      </a:stretch>
                    </p:blipFill>
                    <p:spPr>
                      <a:xfrm>
                        <a:off x="9496887" y="4071029"/>
                        <a:ext cx="1488857" cy="6948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065532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523220"/>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、节点</a:t>
            </a:r>
            <a:r>
              <a:rPr lang="zh-CN" altLang="en-US" sz="2800" b="1" dirty="0"/>
              <a:t>：电路中三条或三条以上支路的连接点称为节点。</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节点数目：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nvPr>
        </p:nvGraphicFramePr>
        <p:xfrm>
          <a:off x="9545638" y="4070350"/>
          <a:ext cx="1390650" cy="695325"/>
        </p:xfrm>
        <a:graphic>
          <a:graphicData uri="http://schemas.openxmlformats.org/presentationml/2006/ole">
            <mc:AlternateContent xmlns:mc="http://schemas.openxmlformats.org/markup-compatibility/2006">
              <mc:Choice xmlns:v="urn:schemas-microsoft-com:vml" Requires="v">
                <p:oleObj spid="_x0000_s9228" name="Equation" r:id="rId5" imgW="355320" imgH="177480" progId="Equation.DSMT4">
                  <p:embed/>
                </p:oleObj>
              </mc:Choice>
              <mc:Fallback>
                <p:oleObj name="Equation" r:id="rId5" imgW="355320" imgH="177480" progId="Equation.DSMT4">
                  <p:embed/>
                  <p:pic>
                    <p:nvPicPr>
                      <p:cNvPr id="38" name="对象 37">
                        <a:extLst>
                          <a:ext uri="{FF2B5EF4-FFF2-40B4-BE49-F238E27FC236}">
                            <a16:creationId xmlns:a16="http://schemas.microsoft.com/office/drawing/2014/main" id="{1CA94E66-6615-4150-B700-B98C94F76823}"/>
                          </a:ext>
                        </a:extLst>
                      </p:cNvPr>
                      <p:cNvPicPr/>
                      <p:nvPr/>
                    </p:nvPicPr>
                    <p:blipFill>
                      <a:blip r:embed="rId6"/>
                      <a:stretch>
                        <a:fillRect/>
                      </a:stretch>
                    </p:blipFill>
                    <p:spPr>
                      <a:xfrm>
                        <a:off x="9545638" y="4070350"/>
                        <a:ext cx="1390650" cy="695325"/>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id="{E2E8FDF5-41A8-4859-9511-B88329D3125B}"/>
              </a:ext>
            </a:extLst>
          </p:cNvPr>
          <p:cNvSpPr txBox="1"/>
          <p:nvPr/>
        </p:nvSpPr>
        <p:spPr>
          <a:xfrm>
            <a:off x="4021166" y="3058339"/>
            <a:ext cx="385042" cy="523220"/>
          </a:xfrm>
          <a:prstGeom prst="rect">
            <a:avLst/>
          </a:prstGeom>
          <a:noFill/>
        </p:spPr>
        <p:txBody>
          <a:bodyPr wrap="none" rtlCol="0">
            <a:spAutoFit/>
          </a:bodyPr>
          <a:lstStyle/>
          <a:p>
            <a:r>
              <a:rPr lang="en-US" altLang="zh-CN" sz="2800" b="1" dirty="0"/>
              <a:t>a</a:t>
            </a:r>
            <a:endParaRPr lang="zh-CN" altLang="en-US" sz="2800" b="1" dirty="0"/>
          </a:p>
        </p:txBody>
      </p:sp>
      <p:sp>
        <p:nvSpPr>
          <p:cNvPr id="39" name="文本框 38">
            <a:extLst>
              <a:ext uri="{FF2B5EF4-FFF2-40B4-BE49-F238E27FC236}">
                <a16:creationId xmlns:a16="http://schemas.microsoft.com/office/drawing/2014/main" id="{B563F6F2-F3B8-4722-B2A4-F44F16EA7790}"/>
              </a:ext>
            </a:extLst>
          </p:cNvPr>
          <p:cNvSpPr txBox="1"/>
          <p:nvPr/>
        </p:nvSpPr>
        <p:spPr>
          <a:xfrm>
            <a:off x="5878108" y="3058429"/>
            <a:ext cx="404278" cy="523220"/>
          </a:xfrm>
          <a:prstGeom prst="rect">
            <a:avLst/>
          </a:prstGeom>
          <a:noFill/>
        </p:spPr>
        <p:txBody>
          <a:bodyPr wrap="none" rtlCol="0">
            <a:spAutoFit/>
          </a:bodyPr>
          <a:lstStyle/>
          <a:p>
            <a:r>
              <a:rPr lang="en-US" altLang="zh-CN" sz="2800" b="1" dirty="0"/>
              <a:t>b</a:t>
            </a:r>
            <a:endParaRPr lang="zh-CN" altLang="en-US" sz="2800" b="1" dirty="0"/>
          </a:p>
        </p:txBody>
      </p:sp>
      <p:sp>
        <p:nvSpPr>
          <p:cNvPr id="40" name="文本框 39">
            <a:extLst>
              <a:ext uri="{FF2B5EF4-FFF2-40B4-BE49-F238E27FC236}">
                <a16:creationId xmlns:a16="http://schemas.microsoft.com/office/drawing/2014/main" id="{36ED9D47-DFB1-4102-9502-DC657ED3259A}"/>
              </a:ext>
            </a:extLst>
          </p:cNvPr>
          <p:cNvSpPr txBox="1"/>
          <p:nvPr/>
        </p:nvSpPr>
        <p:spPr>
          <a:xfrm>
            <a:off x="7832847" y="3068700"/>
            <a:ext cx="385042" cy="523220"/>
          </a:xfrm>
          <a:prstGeom prst="rect">
            <a:avLst/>
          </a:prstGeom>
          <a:noFill/>
        </p:spPr>
        <p:txBody>
          <a:bodyPr wrap="none" rtlCol="0">
            <a:spAutoFit/>
          </a:bodyPr>
          <a:lstStyle/>
          <a:p>
            <a:r>
              <a:rPr lang="en-US" altLang="zh-CN" sz="2800" b="1" dirty="0"/>
              <a:t>c</a:t>
            </a:r>
            <a:endParaRPr lang="zh-CN" altLang="en-US" sz="2800" b="1" dirty="0"/>
          </a:p>
        </p:txBody>
      </p:sp>
      <p:sp>
        <p:nvSpPr>
          <p:cNvPr id="41" name="文本框 40">
            <a:extLst>
              <a:ext uri="{FF2B5EF4-FFF2-40B4-BE49-F238E27FC236}">
                <a16:creationId xmlns:a16="http://schemas.microsoft.com/office/drawing/2014/main" id="{AE8B4C47-D38A-48A8-8A01-60A54D61B87B}"/>
              </a:ext>
            </a:extLst>
          </p:cNvPr>
          <p:cNvSpPr txBox="1"/>
          <p:nvPr/>
        </p:nvSpPr>
        <p:spPr>
          <a:xfrm>
            <a:off x="5876320" y="5402003"/>
            <a:ext cx="404278" cy="523220"/>
          </a:xfrm>
          <a:prstGeom prst="rect">
            <a:avLst/>
          </a:prstGeom>
          <a:noFill/>
        </p:spPr>
        <p:txBody>
          <a:bodyPr wrap="none" rtlCol="0">
            <a:spAutoFit/>
          </a:bodyPr>
          <a:lstStyle/>
          <a:p>
            <a:r>
              <a:rPr lang="en-US" altLang="zh-CN" sz="2800" b="1" dirty="0"/>
              <a:t>d</a:t>
            </a:r>
            <a:endParaRPr lang="zh-CN" altLang="en-US" sz="2800" b="1" dirty="0"/>
          </a:p>
        </p:txBody>
      </p:sp>
      <p:sp>
        <p:nvSpPr>
          <p:cNvPr id="6" name="椭圆 5">
            <a:extLst>
              <a:ext uri="{FF2B5EF4-FFF2-40B4-BE49-F238E27FC236}">
                <a16:creationId xmlns:a16="http://schemas.microsoft.com/office/drawing/2014/main" id="{5786ACB7-B415-4A37-BAF4-51892A94D7EF}"/>
              </a:ext>
            </a:extLst>
          </p:cNvPr>
          <p:cNvSpPr/>
          <p:nvPr/>
        </p:nvSpPr>
        <p:spPr>
          <a:xfrm>
            <a:off x="4198353" y="3504049"/>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A7FFCBC7-889A-4632-8068-7A2EB229E0B1}"/>
              </a:ext>
            </a:extLst>
          </p:cNvPr>
          <p:cNvSpPr/>
          <p:nvPr/>
        </p:nvSpPr>
        <p:spPr>
          <a:xfrm>
            <a:off x="7962900" y="351572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C2730DEA-6737-4397-94B0-A170838CEFA8}"/>
              </a:ext>
            </a:extLst>
          </p:cNvPr>
          <p:cNvSpPr/>
          <p:nvPr/>
        </p:nvSpPr>
        <p:spPr>
          <a:xfrm>
            <a:off x="6015685" y="5416609"/>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8199CAF-DEA0-40F5-A877-74BB60F19601}"/>
              </a:ext>
            </a:extLst>
          </p:cNvPr>
          <p:cNvSpPr/>
          <p:nvPr/>
        </p:nvSpPr>
        <p:spPr>
          <a:xfrm>
            <a:off x="6031204" y="3499569"/>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42E51BA1-D747-4FC6-B59C-E90D63B1C784}"/>
              </a:ext>
            </a:extLst>
          </p:cNvPr>
          <p:cNvSpPr txBox="1"/>
          <p:nvPr/>
        </p:nvSpPr>
        <p:spPr>
          <a:xfrm>
            <a:off x="9047360" y="4734146"/>
            <a:ext cx="2060179" cy="523220"/>
          </a:xfrm>
          <a:prstGeom prst="rect">
            <a:avLst/>
          </a:prstGeom>
          <a:noFill/>
        </p:spPr>
        <p:txBody>
          <a:bodyPr wrap="none" rtlCol="0">
            <a:spAutoFit/>
          </a:bodyPr>
          <a:lstStyle/>
          <a:p>
            <a:r>
              <a:rPr lang="zh-CN" altLang="en-US" sz="2800" b="1" dirty="0"/>
              <a:t>分别是</a:t>
            </a:r>
            <a:r>
              <a:rPr lang="en-US" altLang="zh-CN" sz="2800" b="1" dirty="0"/>
              <a:t>b</a:t>
            </a:r>
            <a:r>
              <a:rPr lang="zh-CN" altLang="en-US" sz="2800" b="1" dirty="0"/>
              <a:t>、</a:t>
            </a:r>
            <a:r>
              <a:rPr lang="en-US" altLang="zh-CN" sz="2800" b="1" dirty="0"/>
              <a:t>d</a:t>
            </a:r>
            <a:endParaRPr lang="zh-CN" altLang="en-US" sz="2800" b="1" dirty="0"/>
          </a:p>
        </p:txBody>
      </p:sp>
    </p:spTree>
    <p:custDataLst>
      <p:tags r:id="rId2"/>
    </p:custDataLst>
    <p:extLst>
      <p:ext uri="{BB962C8B-B14F-4D97-AF65-F5344CB8AC3E}">
        <p14:creationId xmlns:p14="http://schemas.microsoft.com/office/powerpoint/2010/main" val="596342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down)">
                                      <p:cBhvr>
                                        <p:cTn id="23" dur="500"/>
                                        <p:tgtEl>
                                          <p:spTgt spid="4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down)">
                                      <p:cBhvr>
                                        <p:cTn id="29" dur="500"/>
                                        <p:tgtEl>
                                          <p:spTgt spid="4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down)">
                                      <p:cBhvr>
                                        <p:cTn id="32" dur="500"/>
                                        <p:tgtEl>
                                          <p:spTgt spid="4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500"/>
                                        <p:tgtEl>
                                          <p:spTgt spid="4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4"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down)">
                                      <p:cBhvr>
                                        <p:cTn id="4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P spid="39" grpId="0"/>
      <p:bldP spid="40" grpId="0"/>
      <p:bldP spid="41" grpId="0"/>
      <p:bldP spid="6" grpId="0" animBg="1"/>
      <p:bldP spid="43" grpId="0" animBg="1"/>
      <p:bldP spid="44" grpId="0" animBg="1"/>
      <p:bldP spid="45" grpId="0" animBg="1"/>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523220"/>
          </a:xfrm>
          <a:prstGeom prst="rect">
            <a:avLst/>
          </a:prstGeom>
          <a:noFill/>
        </p:spPr>
        <p:txBody>
          <a:bodyPr wrap="square" rtlCol="0">
            <a:spAutoFit/>
          </a:bodyPr>
          <a:lstStyle/>
          <a:p>
            <a:r>
              <a:rPr lang="en-US" altLang="zh-CN" sz="2800" b="1" dirty="0">
                <a:solidFill>
                  <a:srgbClr val="FF0000"/>
                </a:solidFill>
              </a:rPr>
              <a:t>3</a:t>
            </a:r>
            <a:r>
              <a:rPr lang="zh-CN" altLang="en-US" sz="2800" b="1" dirty="0">
                <a:solidFill>
                  <a:srgbClr val="FF0000"/>
                </a:solidFill>
              </a:rPr>
              <a:t>、回路</a:t>
            </a:r>
            <a:r>
              <a:rPr lang="zh-CN" altLang="en-US" sz="2800" b="1" dirty="0"/>
              <a:t>：电路中任一闭合路径称为回路。</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回路数目：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nvPr>
        </p:nvGraphicFramePr>
        <p:xfrm>
          <a:off x="9620250" y="4070350"/>
          <a:ext cx="1241425" cy="695325"/>
        </p:xfrm>
        <a:graphic>
          <a:graphicData uri="http://schemas.openxmlformats.org/presentationml/2006/ole">
            <mc:AlternateContent xmlns:mc="http://schemas.openxmlformats.org/markup-compatibility/2006">
              <mc:Choice xmlns:v="urn:schemas-microsoft-com:vml" Requires="v">
                <p:oleObj spid="_x0000_s10252" name="Equation" r:id="rId5" imgW="317160" imgH="177480" progId="Equation.DSMT4">
                  <p:embed/>
                </p:oleObj>
              </mc:Choice>
              <mc:Fallback>
                <p:oleObj name="Equation" r:id="rId5" imgW="317160" imgH="177480" progId="Equation.DSMT4">
                  <p:embed/>
                  <p:pic>
                    <p:nvPicPr>
                      <p:cNvPr id="38" name="对象 37">
                        <a:extLst>
                          <a:ext uri="{FF2B5EF4-FFF2-40B4-BE49-F238E27FC236}">
                            <a16:creationId xmlns:a16="http://schemas.microsoft.com/office/drawing/2014/main" id="{1CA94E66-6615-4150-B700-B98C94F76823}"/>
                          </a:ext>
                        </a:extLst>
                      </p:cNvPr>
                      <p:cNvPicPr/>
                      <p:nvPr/>
                    </p:nvPicPr>
                    <p:blipFill>
                      <a:blip r:embed="rId6"/>
                      <a:stretch>
                        <a:fillRect/>
                      </a:stretch>
                    </p:blipFill>
                    <p:spPr>
                      <a:xfrm>
                        <a:off x="9620250" y="4070350"/>
                        <a:ext cx="1241425" cy="695325"/>
                      </a:xfrm>
                      <a:prstGeom prst="rect">
                        <a:avLst/>
                      </a:prstGeom>
                    </p:spPr>
                  </p:pic>
                </p:oleObj>
              </mc:Fallback>
            </mc:AlternateContent>
          </a:graphicData>
        </a:graphic>
      </p:graphicFrame>
      <p:grpSp>
        <p:nvGrpSpPr>
          <p:cNvPr id="32" name="组合 31">
            <a:extLst>
              <a:ext uri="{FF2B5EF4-FFF2-40B4-BE49-F238E27FC236}">
                <a16:creationId xmlns:a16="http://schemas.microsoft.com/office/drawing/2014/main" id="{2D3140B6-B300-478B-B7A6-60D31D428B26}"/>
              </a:ext>
            </a:extLst>
          </p:cNvPr>
          <p:cNvGrpSpPr/>
          <p:nvPr/>
        </p:nvGrpSpPr>
        <p:grpSpPr>
          <a:xfrm>
            <a:off x="4200987" y="3519857"/>
            <a:ext cx="1866900" cy="1915897"/>
            <a:chOff x="4200987" y="3519857"/>
            <a:chExt cx="1866900" cy="1915897"/>
          </a:xfrm>
        </p:grpSpPr>
        <p:cxnSp>
          <p:nvCxnSpPr>
            <p:cNvPr id="50" name="直接连接符 49">
              <a:extLst>
                <a:ext uri="{FF2B5EF4-FFF2-40B4-BE49-F238E27FC236}">
                  <a16:creationId xmlns:a16="http://schemas.microsoft.com/office/drawing/2014/main" id="{B9AAF7E8-0EE1-402E-98DD-A21910D44E82}"/>
                </a:ext>
              </a:extLst>
            </p:cNvPr>
            <p:cNvCxnSpPr/>
            <p:nvPr/>
          </p:nvCxnSpPr>
          <p:spPr>
            <a:xfrm>
              <a:off x="4200987" y="3530754"/>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EC203CA-8500-4193-B45F-3B4848EB63D4}"/>
                </a:ext>
              </a:extLst>
            </p:cNvPr>
            <p:cNvCxnSpPr/>
            <p:nvPr/>
          </p:nvCxnSpPr>
          <p:spPr>
            <a:xfrm>
              <a:off x="4200987" y="5424857"/>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76F88A5-E04E-4C12-B245-5162B0364ED4}"/>
                </a:ext>
              </a:extLst>
            </p:cNvPr>
            <p:cNvCxnSpPr>
              <a:cxnSpLocks/>
            </p:cNvCxnSpPr>
            <p:nvPr/>
          </p:nvCxnSpPr>
          <p:spPr>
            <a:xfrm>
              <a:off x="4220037" y="3530754"/>
              <a:ext cx="0" cy="190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FCE2C814-FB1E-474F-91CC-29B8ADEC96FD}"/>
                </a:ext>
              </a:extLst>
            </p:cNvPr>
            <p:cNvCxnSpPr>
              <a:cxnSpLocks/>
            </p:cNvCxnSpPr>
            <p:nvPr/>
          </p:nvCxnSpPr>
          <p:spPr>
            <a:xfrm>
              <a:off x="6067887" y="3519857"/>
              <a:ext cx="0" cy="190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CE1B9906-CE6D-470D-86D2-969AA8CC34B3}"/>
              </a:ext>
            </a:extLst>
          </p:cNvPr>
          <p:cNvGrpSpPr/>
          <p:nvPr/>
        </p:nvGrpSpPr>
        <p:grpSpPr>
          <a:xfrm>
            <a:off x="6059949" y="3530754"/>
            <a:ext cx="1946276" cy="1912937"/>
            <a:chOff x="6059949" y="3530754"/>
            <a:chExt cx="1946276" cy="1912937"/>
          </a:xfrm>
        </p:grpSpPr>
        <p:cxnSp>
          <p:nvCxnSpPr>
            <p:cNvPr id="58" name="直接连接符 57">
              <a:extLst>
                <a:ext uri="{FF2B5EF4-FFF2-40B4-BE49-F238E27FC236}">
                  <a16:creationId xmlns:a16="http://schemas.microsoft.com/office/drawing/2014/main" id="{F93585CF-E7BB-4D5A-9743-B59D8276618F}"/>
                </a:ext>
              </a:extLst>
            </p:cNvPr>
            <p:cNvCxnSpPr>
              <a:cxnSpLocks/>
            </p:cNvCxnSpPr>
            <p:nvPr/>
          </p:nvCxnSpPr>
          <p:spPr>
            <a:xfrm>
              <a:off x="6067887" y="3532834"/>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7F1B4C9B-1E3F-4FEB-8AD1-1C24F7E0374D}"/>
                </a:ext>
              </a:extLst>
            </p:cNvPr>
            <p:cNvCxnSpPr>
              <a:cxnSpLocks/>
            </p:cNvCxnSpPr>
            <p:nvPr/>
          </p:nvCxnSpPr>
          <p:spPr>
            <a:xfrm>
              <a:off x="6059949" y="5424857"/>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C69BC9F-807F-43F6-9505-74892E7CE587}"/>
                </a:ext>
              </a:extLst>
            </p:cNvPr>
            <p:cNvCxnSpPr>
              <a:cxnSpLocks/>
            </p:cNvCxnSpPr>
            <p:nvPr/>
          </p:nvCxnSpPr>
          <p:spPr>
            <a:xfrm>
              <a:off x="7998287" y="3538691"/>
              <a:ext cx="0" cy="1905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E5523CFD-4B7A-4219-99DF-916534779189}"/>
                </a:ext>
              </a:extLst>
            </p:cNvPr>
            <p:cNvCxnSpPr>
              <a:cxnSpLocks/>
            </p:cNvCxnSpPr>
            <p:nvPr/>
          </p:nvCxnSpPr>
          <p:spPr>
            <a:xfrm>
              <a:off x="6077751" y="3530754"/>
              <a:ext cx="0" cy="1905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BFC9CA3C-9A49-4BE2-9AEE-60FA31F512A2}"/>
              </a:ext>
            </a:extLst>
          </p:cNvPr>
          <p:cNvGrpSpPr/>
          <p:nvPr/>
        </p:nvGrpSpPr>
        <p:grpSpPr>
          <a:xfrm>
            <a:off x="4212099" y="3545042"/>
            <a:ext cx="3786188" cy="1906587"/>
            <a:chOff x="4220037" y="3545042"/>
            <a:chExt cx="3786188" cy="1906587"/>
          </a:xfrm>
        </p:grpSpPr>
        <p:cxnSp>
          <p:nvCxnSpPr>
            <p:cNvPr id="62" name="直接连接符 61">
              <a:extLst>
                <a:ext uri="{FF2B5EF4-FFF2-40B4-BE49-F238E27FC236}">
                  <a16:creationId xmlns:a16="http://schemas.microsoft.com/office/drawing/2014/main" id="{E47F062B-CDD7-45F1-99A0-0AEA0FB5C79C}"/>
                </a:ext>
              </a:extLst>
            </p:cNvPr>
            <p:cNvCxnSpPr>
              <a:cxnSpLocks/>
            </p:cNvCxnSpPr>
            <p:nvPr/>
          </p:nvCxnSpPr>
          <p:spPr>
            <a:xfrm>
              <a:off x="8006225" y="3546629"/>
              <a:ext cx="0" cy="1905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46EA3A0-711B-48B1-B09D-D0BEE9417642}"/>
                </a:ext>
              </a:extLst>
            </p:cNvPr>
            <p:cNvCxnSpPr>
              <a:cxnSpLocks/>
            </p:cNvCxnSpPr>
            <p:nvPr/>
          </p:nvCxnSpPr>
          <p:spPr>
            <a:xfrm>
              <a:off x="4238024" y="3546629"/>
              <a:ext cx="0" cy="1905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E15C930-055A-41E6-9ED9-A52D9ED17EBD}"/>
                </a:ext>
              </a:extLst>
            </p:cNvPr>
            <p:cNvCxnSpPr>
              <a:stCxn id="16" idx="0"/>
              <a:endCxn id="16" idx="1"/>
            </p:cNvCxnSpPr>
            <p:nvPr/>
          </p:nvCxnSpPr>
          <p:spPr>
            <a:xfrm>
              <a:off x="4220037" y="5435754"/>
              <a:ext cx="3786188" cy="15875"/>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DDFFA594-E2A1-4362-8B75-6CD6C5B4E68A}"/>
                </a:ext>
              </a:extLst>
            </p:cNvPr>
            <p:cNvCxnSpPr/>
            <p:nvPr/>
          </p:nvCxnSpPr>
          <p:spPr>
            <a:xfrm>
              <a:off x="4220037" y="3545042"/>
              <a:ext cx="3786188" cy="15875"/>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custDataLst>
      <p:tags r:id="rId2"/>
    </p:custDataLst>
    <p:extLst>
      <p:ext uri="{BB962C8B-B14F-4D97-AF65-F5344CB8AC3E}">
        <p14:creationId xmlns:p14="http://schemas.microsoft.com/office/powerpoint/2010/main" val="1043147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920EB0-6818-4A8A-BC60-7991BA8E3C51}"/>
              </a:ext>
            </a:extLst>
          </p:cNvPr>
          <p:cNvSpPr txBox="1"/>
          <p:nvPr/>
        </p:nvSpPr>
        <p:spPr>
          <a:xfrm>
            <a:off x="2477862" y="3014221"/>
            <a:ext cx="7236276" cy="646331"/>
          </a:xfrm>
          <a:prstGeom prst="rect">
            <a:avLst/>
          </a:prstGeom>
          <a:noFill/>
        </p:spPr>
        <p:txBody>
          <a:bodyPr wrap="none" rtlCol="0">
            <a:spAutoFit/>
          </a:bodyPr>
          <a:lstStyle/>
          <a:p>
            <a:r>
              <a:rPr lang="zh-CN" altLang="en-US" sz="3600" b="1" dirty="0"/>
              <a:t>第一章 电路的基本概念和基本定律</a:t>
            </a:r>
          </a:p>
        </p:txBody>
      </p:sp>
    </p:spTree>
    <p:extLst>
      <p:ext uri="{BB962C8B-B14F-4D97-AF65-F5344CB8AC3E}">
        <p14:creationId xmlns:p14="http://schemas.microsoft.com/office/powerpoint/2010/main" val="248190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523220"/>
          </a:xfrm>
          <a:prstGeom prst="rect">
            <a:avLst/>
          </a:prstGeom>
          <a:noFill/>
        </p:spPr>
        <p:txBody>
          <a:bodyPr wrap="square" rtlCol="0">
            <a:spAutoFit/>
          </a:bodyPr>
          <a:lstStyle/>
          <a:p>
            <a:r>
              <a:rPr lang="en-US" altLang="zh-CN" sz="2800" b="1" dirty="0">
                <a:solidFill>
                  <a:srgbClr val="FF0000"/>
                </a:solidFill>
              </a:rPr>
              <a:t>4</a:t>
            </a:r>
            <a:r>
              <a:rPr lang="zh-CN" altLang="en-US" sz="2800" b="1" dirty="0">
                <a:solidFill>
                  <a:srgbClr val="FF0000"/>
                </a:solidFill>
              </a:rPr>
              <a:t>、网孔</a:t>
            </a:r>
            <a:r>
              <a:rPr lang="zh-CN" altLang="en-US" sz="2800" b="1" dirty="0"/>
              <a:t>：电路内部不含有支路的回路称为网孔。</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网孔数目：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nvPr>
        </p:nvGraphicFramePr>
        <p:xfrm>
          <a:off x="9545638" y="4070350"/>
          <a:ext cx="1390650" cy="695325"/>
        </p:xfrm>
        <a:graphic>
          <a:graphicData uri="http://schemas.openxmlformats.org/presentationml/2006/ole">
            <mc:AlternateContent xmlns:mc="http://schemas.openxmlformats.org/markup-compatibility/2006">
              <mc:Choice xmlns:v="urn:schemas-microsoft-com:vml" Requires="v">
                <p:oleObj spid="_x0000_s11276" name="Equation" r:id="rId5" imgW="355320" imgH="177480" progId="Equation.DSMT4">
                  <p:embed/>
                </p:oleObj>
              </mc:Choice>
              <mc:Fallback>
                <p:oleObj name="Equation" r:id="rId5" imgW="355320" imgH="177480" progId="Equation.DSMT4">
                  <p:embed/>
                  <p:pic>
                    <p:nvPicPr>
                      <p:cNvPr id="38" name="对象 37">
                        <a:extLst>
                          <a:ext uri="{FF2B5EF4-FFF2-40B4-BE49-F238E27FC236}">
                            <a16:creationId xmlns:a16="http://schemas.microsoft.com/office/drawing/2014/main" id="{1CA94E66-6615-4150-B700-B98C94F76823}"/>
                          </a:ext>
                        </a:extLst>
                      </p:cNvPr>
                      <p:cNvPicPr/>
                      <p:nvPr/>
                    </p:nvPicPr>
                    <p:blipFill>
                      <a:blip r:embed="rId6"/>
                      <a:stretch>
                        <a:fillRect/>
                      </a:stretch>
                    </p:blipFill>
                    <p:spPr>
                      <a:xfrm>
                        <a:off x="9545638" y="4070350"/>
                        <a:ext cx="1390650" cy="695325"/>
                      </a:xfrm>
                      <a:prstGeom prst="rect">
                        <a:avLst/>
                      </a:prstGeom>
                    </p:spPr>
                  </p:pic>
                </p:oleObj>
              </mc:Fallback>
            </mc:AlternateContent>
          </a:graphicData>
        </a:graphic>
      </p:graphicFrame>
      <p:sp>
        <p:nvSpPr>
          <p:cNvPr id="3" name="任意多边形: 形状 2">
            <a:extLst>
              <a:ext uri="{FF2B5EF4-FFF2-40B4-BE49-F238E27FC236}">
                <a16:creationId xmlns:a16="http://schemas.microsoft.com/office/drawing/2014/main" id="{2A62101F-EED0-40C8-BCB6-7E27D88917FC}"/>
              </a:ext>
            </a:extLst>
          </p:cNvPr>
          <p:cNvSpPr/>
          <p:nvPr/>
        </p:nvSpPr>
        <p:spPr>
          <a:xfrm>
            <a:off x="4590796" y="3838954"/>
            <a:ext cx="1179032" cy="1488673"/>
          </a:xfrm>
          <a:custGeom>
            <a:avLst/>
            <a:gdLst>
              <a:gd name="connsiteX0" fmla="*/ 52225 w 1179032"/>
              <a:gd name="connsiteY0" fmla="*/ 120487 h 1488673"/>
              <a:gd name="connsiteX1" fmla="*/ 975503 w 1179032"/>
              <a:gd name="connsiteY1" fmla="*/ 111609 h 1488673"/>
              <a:gd name="connsiteX2" fmla="*/ 1108668 w 1179032"/>
              <a:gd name="connsiteY2" fmla="*/ 1301217 h 1488673"/>
              <a:gd name="connsiteX3" fmla="*/ 87736 w 1179032"/>
              <a:gd name="connsiteY3" fmla="*/ 1389994 h 1488673"/>
              <a:gd name="connsiteX4" fmla="*/ 34470 w 1179032"/>
              <a:gd name="connsiteY4" fmla="*/ 351306 h 14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032" h="1488673">
                <a:moveTo>
                  <a:pt x="52225" y="120487"/>
                </a:moveTo>
                <a:cubicBezTo>
                  <a:pt x="425827" y="17654"/>
                  <a:pt x="799429" y="-85179"/>
                  <a:pt x="975503" y="111609"/>
                </a:cubicBezTo>
                <a:cubicBezTo>
                  <a:pt x="1151577" y="308397"/>
                  <a:pt x="1256629" y="1088153"/>
                  <a:pt x="1108668" y="1301217"/>
                </a:cubicBezTo>
                <a:cubicBezTo>
                  <a:pt x="960707" y="1514281"/>
                  <a:pt x="266769" y="1548313"/>
                  <a:pt x="87736" y="1389994"/>
                </a:cubicBezTo>
                <a:cubicBezTo>
                  <a:pt x="-91297" y="1231676"/>
                  <a:pt x="64062" y="539217"/>
                  <a:pt x="34470" y="351306"/>
                </a:cubicBezTo>
              </a:path>
            </a:pathLst>
          </a:cu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F7E91746-8ABC-473D-B22E-DCA04C7E8976}"/>
              </a:ext>
            </a:extLst>
          </p:cNvPr>
          <p:cNvSpPr/>
          <p:nvPr/>
        </p:nvSpPr>
        <p:spPr>
          <a:xfrm>
            <a:off x="6468971" y="3847044"/>
            <a:ext cx="1179032" cy="1488673"/>
          </a:xfrm>
          <a:custGeom>
            <a:avLst/>
            <a:gdLst>
              <a:gd name="connsiteX0" fmla="*/ 52225 w 1179032"/>
              <a:gd name="connsiteY0" fmla="*/ 120487 h 1488673"/>
              <a:gd name="connsiteX1" fmla="*/ 975503 w 1179032"/>
              <a:gd name="connsiteY1" fmla="*/ 111609 h 1488673"/>
              <a:gd name="connsiteX2" fmla="*/ 1108668 w 1179032"/>
              <a:gd name="connsiteY2" fmla="*/ 1301217 h 1488673"/>
              <a:gd name="connsiteX3" fmla="*/ 87736 w 1179032"/>
              <a:gd name="connsiteY3" fmla="*/ 1389994 h 1488673"/>
              <a:gd name="connsiteX4" fmla="*/ 34470 w 1179032"/>
              <a:gd name="connsiteY4" fmla="*/ 351306 h 14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032" h="1488673">
                <a:moveTo>
                  <a:pt x="52225" y="120487"/>
                </a:moveTo>
                <a:cubicBezTo>
                  <a:pt x="425827" y="17654"/>
                  <a:pt x="799429" y="-85179"/>
                  <a:pt x="975503" y="111609"/>
                </a:cubicBezTo>
                <a:cubicBezTo>
                  <a:pt x="1151577" y="308397"/>
                  <a:pt x="1256629" y="1088153"/>
                  <a:pt x="1108668" y="1301217"/>
                </a:cubicBezTo>
                <a:cubicBezTo>
                  <a:pt x="960707" y="1514281"/>
                  <a:pt x="266769" y="1548313"/>
                  <a:pt x="87736" y="1389994"/>
                </a:cubicBezTo>
                <a:cubicBezTo>
                  <a:pt x="-91297" y="1231676"/>
                  <a:pt x="64062" y="539217"/>
                  <a:pt x="34470" y="351306"/>
                </a:cubicBezTo>
              </a:path>
            </a:pathLst>
          </a:cu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2162138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500"/>
                                        <p:tgtEl>
                                          <p:spTgt spid="35"/>
                                        </p:tgtEl>
                                      </p:cBhvr>
                                    </p:animEffect>
                                  </p:childTnLst>
                                </p:cTn>
                              </p:par>
                              <p:par>
                                <p:cTn id="28" presetID="22" presetClass="entr" presetSubtype="4"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基尔霍夫电流定律</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2049589"/>
            <a:ext cx="11141474" cy="954107"/>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、定义</a:t>
            </a:r>
            <a:r>
              <a:rPr lang="zh-CN" altLang="en-US" sz="2800" b="1" dirty="0"/>
              <a:t>：基尔霍夫电流定律</a:t>
            </a:r>
            <a:r>
              <a:rPr lang="en-US" altLang="zh-CN" sz="2800" b="1" dirty="0"/>
              <a:t>(KCL)</a:t>
            </a:r>
            <a:r>
              <a:rPr lang="zh-CN" altLang="en-US" sz="2800" b="1" dirty="0"/>
              <a:t>是描述电路中与节点相连的各支路电流间相互关系的定律。</a:t>
            </a:r>
          </a:p>
        </p:txBody>
      </p:sp>
      <p:sp>
        <p:nvSpPr>
          <p:cNvPr id="30" name="文本框 29">
            <a:extLst>
              <a:ext uri="{FF2B5EF4-FFF2-40B4-BE49-F238E27FC236}">
                <a16:creationId xmlns:a16="http://schemas.microsoft.com/office/drawing/2014/main" id="{54FF0948-1B93-4E41-9422-287E1DFB08A3}"/>
              </a:ext>
            </a:extLst>
          </p:cNvPr>
          <p:cNvSpPr txBox="1"/>
          <p:nvPr/>
        </p:nvSpPr>
        <p:spPr>
          <a:xfrm>
            <a:off x="497150" y="3177855"/>
            <a:ext cx="11141474" cy="1384995"/>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、基本内容</a:t>
            </a:r>
            <a:endParaRPr lang="en-US" altLang="zh-CN" sz="2800" b="1" dirty="0"/>
          </a:p>
          <a:p>
            <a:r>
              <a:rPr lang="zh-CN" altLang="en-US" sz="2800" b="1" dirty="0"/>
              <a:t>       对于集总参数电路的任意节点，在任意时刻流出该节点的电流之和等于流入该节点的电流之和。</a:t>
            </a:r>
          </a:p>
        </p:txBody>
      </p:sp>
      <p:graphicFrame>
        <p:nvGraphicFramePr>
          <p:cNvPr id="4" name="对象 3">
            <a:extLst>
              <a:ext uri="{FF2B5EF4-FFF2-40B4-BE49-F238E27FC236}">
                <a16:creationId xmlns:a16="http://schemas.microsoft.com/office/drawing/2014/main" id="{CD171991-D45F-4863-8F0D-08889FC0F17E}"/>
              </a:ext>
            </a:extLst>
          </p:cNvPr>
          <p:cNvGraphicFramePr>
            <a:graphicFrameLocks noChangeAspect="1"/>
          </p:cNvGraphicFramePr>
          <p:nvPr>
            <p:extLst/>
          </p:nvPr>
        </p:nvGraphicFramePr>
        <p:xfrm>
          <a:off x="4959401" y="4737009"/>
          <a:ext cx="2216972" cy="740515"/>
        </p:xfrm>
        <a:graphic>
          <a:graphicData uri="http://schemas.openxmlformats.org/presentationml/2006/ole">
            <mc:AlternateContent xmlns:mc="http://schemas.openxmlformats.org/markup-compatibility/2006">
              <mc:Choice xmlns:v="urn:schemas-microsoft-com:vml" Requires="v">
                <p:oleObj spid="_x0000_s12310" name="Equation" r:id="rId5" imgW="769596" imgH="256597" progId="Equation.DSMT4">
                  <p:embed/>
                </p:oleObj>
              </mc:Choice>
              <mc:Fallback>
                <p:oleObj name="Equation" r:id="rId5" imgW="769596" imgH="256597" progId="Equation.DSMT4">
                  <p:embed/>
                  <p:pic>
                    <p:nvPicPr>
                      <p:cNvPr id="4" name="对象 3">
                        <a:extLst>
                          <a:ext uri="{FF2B5EF4-FFF2-40B4-BE49-F238E27FC236}">
                            <a16:creationId xmlns:a16="http://schemas.microsoft.com/office/drawing/2014/main" id="{CD171991-D45F-4863-8F0D-08889FC0F17E}"/>
                          </a:ext>
                        </a:extLst>
                      </p:cNvPr>
                      <p:cNvPicPr/>
                      <p:nvPr/>
                    </p:nvPicPr>
                    <p:blipFill>
                      <a:blip r:embed="rId6"/>
                      <a:stretch>
                        <a:fillRect/>
                      </a:stretch>
                    </p:blipFill>
                    <p:spPr>
                      <a:xfrm>
                        <a:off x="4959401" y="4737009"/>
                        <a:ext cx="2216972" cy="74051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1D0FF3C5-45F6-4A0A-9CED-A692C57DB1F2}"/>
              </a:ext>
            </a:extLst>
          </p:cNvPr>
          <p:cNvGraphicFramePr>
            <a:graphicFrameLocks noChangeAspect="1"/>
          </p:cNvGraphicFramePr>
          <p:nvPr>
            <p:extLst>
              <p:ext uri="{D42A27DB-BD31-4B8C-83A1-F6EECF244321}">
                <p14:modId xmlns:p14="http://schemas.microsoft.com/office/powerpoint/2010/main" val="1645561397"/>
              </p:ext>
            </p:extLst>
          </p:nvPr>
        </p:nvGraphicFramePr>
        <p:xfrm>
          <a:off x="4959401" y="5477524"/>
          <a:ext cx="1933575" cy="1181100"/>
        </p:xfrm>
        <a:graphic>
          <a:graphicData uri="http://schemas.openxmlformats.org/presentationml/2006/ole">
            <mc:AlternateContent xmlns:mc="http://schemas.openxmlformats.org/markup-compatibility/2006">
              <mc:Choice xmlns:v="urn:schemas-microsoft-com:vml" Requires="v">
                <p:oleObj spid="_x0000_s12311" name="Equation" r:id="rId7" imgW="1933303" imgH="1180924" progId="Equation.DSMT4">
                  <p:embed/>
                </p:oleObj>
              </mc:Choice>
              <mc:Fallback>
                <p:oleObj name="Equation" r:id="rId7" imgW="1933303" imgH="1180924" progId="Equation.DSMT4">
                  <p:embed/>
                  <p:pic>
                    <p:nvPicPr>
                      <p:cNvPr id="3" name="对象 2">
                        <a:extLst>
                          <a:ext uri="{FF2B5EF4-FFF2-40B4-BE49-F238E27FC236}">
                            <a16:creationId xmlns:a16="http://schemas.microsoft.com/office/drawing/2014/main" id="{480FE708-EC46-4868-8085-A32CB081A76F}"/>
                          </a:ext>
                        </a:extLst>
                      </p:cNvPr>
                      <p:cNvPicPr/>
                      <p:nvPr/>
                    </p:nvPicPr>
                    <p:blipFill>
                      <a:blip r:embed="rId8"/>
                      <a:stretch>
                        <a:fillRect/>
                      </a:stretch>
                    </p:blipFill>
                    <p:spPr>
                      <a:xfrm>
                        <a:off x="4959401" y="5477524"/>
                        <a:ext cx="1933575" cy="11811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34833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wipe(down)">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12742"/>
            <a:ext cx="11141475" cy="4401205"/>
          </a:xfrm>
          <a:prstGeom prst="rect">
            <a:avLst/>
          </a:prstGeom>
          <a:noFill/>
        </p:spPr>
        <p:txBody>
          <a:bodyPr wrap="square" rtlCol="0">
            <a:spAutoFit/>
          </a:bodyPr>
          <a:lstStyle/>
          <a:p>
            <a:r>
              <a:rPr lang="en-US" altLang="zh-CN" sz="2800" b="1" dirty="0">
                <a:solidFill>
                  <a:srgbClr val="FF0000"/>
                </a:solidFill>
                <a:latin typeface="+mn-ea"/>
              </a:rPr>
              <a:t>4</a:t>
            </a:r>
            <a:r>
              <a:rPr lang="zh-CN" altLang="en-US" sz="2800" b="1" dirty="0">
                <a:solidFill>
                  <a:srgbClr val="FF0000"/>
                </a:solidFill>
                <a:latin typeface="+mn-ea"/>
              </a:rPr>
              <a:t>、</a:t>
            </a:r>
            <a:r>
              <a:rPr lang="en-US" altLang="zh-CN" sz="2800" b="1" dirty="0">
                <a:solidFill>
                  <a:srgbClr val="FF0000"/>
                </a:solidFill>
                <a:latin typeface="+mn-ea"/>
              </a:rPr>
              <a:t>KCL</a:t>
            </a:r>
            <a:r>
              <a:rPr lang="zh-CN" altLang="en-US" sz="2800" b="1" dirty="0">
                <a:solidFill>
                  <a:srgbClr val="FF0000"/>
                </a:solidFill>
                <a:latin typeface="+mn-ea"/>
              </a:rPr>
              <a:t>应用注意事项：</a:t>
            </a:r>
            <a:endParaRPr lang="en-US" altLang="zh-CN" sz="2800" b="1" dirty="0">
              <a:solidFill>
                <a:srgbClr val="FF0000"/>
              </a:solidFill>
              <a:latin typeface="+mn-ea"/>
            </a:endParaRPr>
          </a:p>
          <a:p>
            <a:r>
              <a:rPr lang="zh-CN" altLang="en-US" sz="2800" b="1" dirty="0">
                <a:latin typeface="+mn-ea"/>
              </a:rPr>
              <a:t>       </a:t>
            </a:r>
            <a:r>
              <a:rPr lang="en-US" altLang="zh-CN" sz="2800" b="1" dirty="0">
                <a:latin typeface="+mn-ea"/>
              </a:rPr>
              <a:t>(1) KCL</a:t>
            </a:r>
            <a:r>
              <a:rPr lang="zh-CN" altLang="en-US" sz="2800" b="1" dirty="0">
                <a:latin typeface="+mn-ea"/>
              </a:rPr>
              <a:t>适用于任意时刻、任何激励源、任何性质元件构成的一切集总参数电路。它是电路的一个</a:t>
            </a:r>
            <a:r>
              <a:rPr lang="zh-CN" altLang="en-US" sz="2800" b="1" dirty="0">
                <a:solidFill>
                  <a:srgbClr val="FF0000"/>
                </a:solidFill>
                <a:latin typeface="+mn-ea"/>
              </a:rPr>
              <a:t>普遍适用的定律</a:t>
            </a:r>
            <a:r>
              <a:rPr lang="zh-CN" altLang="en-US" sz="2800" b="1" dirty="0">
                <a:latin typeface="+mn-ea"/>
              </a:rPr>
              <a:t>。</a:t>
            </a:r>
            <a:endParaRPr lang="en-US" altLang="zh-CN" sz="2800" b="1" dirty="0">
              <a:latin typeface="+mn-ea"/>
            </a:endParaRPr>
          </a:p>
          <a:p>
            <a:endParaRPr lang="en-US" altLang="zh-CN" sz="2800" b="1" dirty="0">
              <a:latin typeface="+mn-ea"/>
            </a:endParaRPr>
          </a:p>
          <a:p>
            <a:r>
              <a:rPr lang="en-US" altLang="zh-CN" sz="2800" b="1" dirty="0">
                <a:latin typeface="+mn-ea"/>
              </a:rPr>
              <a:t>       (2) </a:t>
            </a:r>
            <a:r>
              <a:rPr lang="zh-CN" altLang="en-US" sz="2800" b="1" dirty="0">
                <a:latin typeface="+mn-ea"/>
              </a:rPr>
              <a:t>应用</a:t>
            </a:r>
            <a:r>
              <a:rPr lang="en-US" altLang="zh-CN" sz="2800" b="1" dirty="0">
                <a:latin typeface="+mn-ea"/>
              </a:rPr>
              <a:t>KCL</a:t>
            </a:r>
            <a:r>
              <a:rPr lang="zh-CN" altLang="en-US" sz="2800" b="1" dirty="0">
                <a:latin typeface="+mn-ea"/>
              </a:rPr>
              <a:t>列写节点或闭合曲面电流方程时，电流的流入和流出指的是其</a:t>
            </a:r>
            <a:r>
              <a:rPr lang="zh-CN" altLang="en-US" sz="2800" b="1" dirty="0">
                <a:solidFill>
                  <a:srgbClr val="FF0000"/>
                </a:solidFill>
                <a:latin typeface="+mn-ea"/>
              </a:rPr>
              <a:t>参考方向</a:t>
            </a:r>
            <a:r>
              <a:rPr lang="zh-CN" altLang="en-US" sz="2800" b="1" dirty="0">
                <a:latin typeface="+mn-ea"/>
              </a:rPr>
              <a:t>，而不是其实际方向。所以首先要假设每一支路电流的参考方向，然后根据参考方向是流入或流出取相应符号</a:t>
            </a:r>
            <a:r>
              <a:rPr lang="en-US" altLang="zh-CN" sz="2800" b="1" dirty="0">
                <a:latin typeface="+mn-ea"/>
              </a:rPr>
              <a:t>(</a:t>
            </a:r>
            <a:r>
              <a:rPr lang="zh-CN" altLang="en-US" sz="2800" b="1" dirty="0">
                <a:latin typeface="+mn-ea"/>
              </a:rPr>
              <a:t>流入者取正号，流出者取负号，或者反之</a:t>
            </a:r>
            <a:r>
              <a:rPr lang="en-US" altLang="zh-CN" sz="2800" b="1" dirty="0">
                <a:latin typeface="+mn-ea"/>
              </a:rPr>
              <a:t>)</a:t>
            </a:r>
            <a:r>
              <a:rPr lang="zh-CN" altLang="en-US" sz="2800" b="1" dirty="0">
                <a:latin typeface="+mn-ea"/>
              </a:rPr>
              <a:t>，依此列写出</a:t>
            </a:r>
            <a:r>
              <a:rPr lang="en-US" altLang="zh-CN" sz="2800" b="1" dirty="0">
                <a:latin typeface="+mn-ea"/>
              </a:rPr>
              <a:t>KCL</a:t>
            </a:r>
            <a:r>
              <a:rPr lang="zh-CN" altLang="en-US" sz="2800" b="1" dirty="0">
                <a:latin typeface="+mn-ea"/>
              </a:rPr>
              <a:t>方程。 </a:t>
            </a:r>
            <a:endParaRPr lang="en-US" altLang="zh-CN" sz="2800" b="1" dirty="0">
              <a:latin typeface="+mn-ea"/>
            </a:endParaRPr>
          </a:p>
          <a:p>
            <a:endParaRPr lang="en-US" altLang="zh-CN" sz="2800" b="1" dirty="0">
              <a:latin typeface="+mn-ea"/>
            </a:endParaRPr>
          </a:p>
          <a:p>
            <a:r>
              <a:rPr lang="en-US" altLang="zh-CN" sz="2800" b="1" dirty="0">
                <a:latin typeface="+mn-ea"/>
              </a:rPr>
              <a:t>       (3) </a:t>
            </a:r>
            <a:r>
              <a:rPr lang="zh-CN" altLang="en-US" sz="2800" b="1" dirty="0">
                <a:latin typeface="+mn-ea"/>
              </a:rPr>
              <a:t>对连接有较多支路的节点列</a:t>
            </a:r>
            <a:r>
              <a:rPr lang="en-US" altLang="zh-CN" sz="2800" b="1" dirty="0">
                <a:latin typeface="+mn-ea"/>
              </a:rPr>
              <a:t>KCL</a:t>
            </a:r>
            <a:r>
              <a:rPr lang="zh-CN" altLang="en-US" sz="2800" b="1" dirty="0">
                <a:latin typeface="+mn-ea"/>
              </a:rPr>
              <a:t>方程时</a:t>
            </a:r>
            <a:r>
              <a:rPr lang="zh-CN" altLang="en-US" sz="2800" b="1" dirty="0">
                <a:solidFill>
                  <a:srgbClr val="FF0000"/>
                </a:solidFill>
                <a:latin typeface="+mn-ea"/>
              </a:rPr>
              <a:t>不要遗漏</a:t>
            </a:r>
            <a:r>
              <a:rPr lang="zh-CN" altLang="en-US" sz="2800" b="1" dirty="0">
                <a:latin typeface="+mn-ea"/>
              </a:rPr>
              <a:t>了某些支路。 </a:t>
            </a:r>
          </a:p>
        </p:txBody>
      </p:sp>
    </p:spTree>
    <p:custDataLst>
      <p:tags r:id="rId1"/>
    </p:custDataLst>
    <p:extLst>
      <p:ext uri="{BB962C8B-B14F-4D97-AF65-F5344CB8AC3E}">
        <p14:creationId xmlns:p14="http://schemas.microsoft.com/office/powerpoint/2010/main" val="39070410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基尔霍夫电压定律</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2049589"/>
            <a:ext cx="11141474" cy="954107"/>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、定义</a:t>
            </a:r>
            <a:r>
              <a:rPr lang="zh-CN" altLang="en-US" sz="2800" b="1" dirty="0"/>
              <a:t>：基尔霍夫电压定律</a:t>
            </a:r>
            <a:r>
              <a:rPr lang="en-US" altLang="zh-CN" sz="2800" b="1" dirty="0"/>
              <a:t>(KVL)</a:t>
            </a:r>
            <a:r>
              <a:rPr lang="zh-CN" altLang="en-US" sz="2800" b="1" dirty="0"/>
              <a:t>是描述回路中各支路</a:t>
            </a:r>
            <a:r>
              <a:rPr lang="en-US" altLang="zh-CN" sz="2800" b="1" dirty="0"/>
              <a:t>(</a:t>
            </a:r>
            <a:r>
              <a:rPr lang="zh-CN" altLang="en-US" sz="2800" b="1" dirty="0"/>
              <a:t>或各元件</a:t>
            </a:r>
            <a:r>
              <a:rPr lang="en-US" altLang="zh-CN" sz="2800" b="1" dirty="0"/>
              <a:t>)</a:t>
            </a:r>
            <a:r>
              <a:rPr lang="zh-CN" altLang="en-US" sz="2800" b="1" dirty="0"/>
              <a:t>电压之间约束关系的定律。</a:t>
            </a:r>
          </a:p>
        </p:txBody>
      </p:sp>
      <p:sp>
        <p:nvSpPr>
          <p:cNvPr id="30" name="文本框 29">
            <a:extLst>
              <a:ext uri="{FF2B5EF4-FFF2-40B4-BE49-F238E27FC236}">
                <a16:creationId xmlns:a16="http://schemas.microsoft.com/office/drawing/2014/main" id="{54FF0948-1B93-4E41-9422-287E1DFB08A3}"/>
              </a:ext>
            </a:extLst>
          </p:cNvPr>
          <p:cNvSpPr txBox="1"/>
          <p:nvPr/>
        </p:nvSpPr>
        <p:spPr>
          <a:xfrm>
            <a:off x="497150" y="3177855"/>
            <a:ext cx="11141474" cy="3970318"/>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、基本内容</a:t>
            </a:r>
            <a:endParaRPr lang="en-US" altLang="zh-CN" sz="2800" b="1" dirty="0"/>
          </a:p>
          <a:p>
            <a:r>
              <a:rPr lang="zh-CN" altLang="en-US" sz="2800" b="1" dirty="0"/>
              <a:t>       对任何集总参数电路，在任意时刻，沿任意闭合路径巡行，各段电路电压的代数和恒等于零。</a:t>
            </a:r>
            <a:endParaRPr lang="en-US" altLang="zh-CN" sz="2800" b="1" dirty="0"/>
          </a:p>
          <a:p>
            <a:endParaRPr lang="en-US" altLang="zh-CN" sz="2800" b="1" dirty="0"/>
          </a:p>
          <a:p>
            <a:endParaRPr lang="en-US" altLang="zh-CN" sz="2800" b="1" dirty="0"/>
          </a:p>
          <a:p>
            <a:endParaRPr lang="en-US" altLang="zh-CN" sz="2800" b="1" dirty="0"/>
          </a:p>
          <a:p>
            <a:r>
              <a:rPr lang="zh-CN" altLang="en-US" sz="2800" b="1" dirty="0">
                <a:latin typeface="Arial" charset="0"/>
                <a:ea typeface="楷体_GB2312" pitchFamily="49" charset="-122"/>
              </a:rPr>
              <a:t>       式中， </a:t>
            </a:r>
            <a:r>
              <a:rPr lang="en-US" altLang="zh-CN" sz="2800" b="1" i="1" dirty="0">
                <a:latin typeface="Times New Roman" pitchFamily="18" charset="0"/>
                <a:ea typeface="楷体_GB2312" pitchFamily="49" charset="-122"/>
              </a:rPr>
              <a:t>m</a:t>
            </a:r>
            <a:r>
              <a:rPr lang="zh-CN" altLang="en-US" sz="2800" b="1" dirty="0">
                <a:latin typeface="Arial" charset="0"/>
                <a:ea typeface="楷体_GB2312" pitchFamily="49" charset="-122"/>
              </a:rPr>
              <a:t>为回路中包含元件的个数， </a:t>
            </a:r>
            <a:r>
              <a:rPr lang="en-US" altLang="zh-CN" sz="2800" b="1" i="1" dirty="0" err="1">
                <a:latin typeface="Times New Roman" pitchFamily="18" charset="0"/>
                <a:ea typeface="楷体_GB2312" pitchFamily="49" charset="-122"/>
              </a:rPr>
              <a:t>u</a:t>
            </a:r>
            <a:r>
              <a:rPr lang="en-US" altLang="zh-CN" sz="2800" b="1" i="1" baseline="-25000" dirty="0" err="1">
                <a:latin typeface="Times New Roman" pitchFamily="18" charset="0"/>
                <a:ea typeface="楷体_GB2312" pitchFamily="49" charset="-122"/>
              </a:rPr>
              <a:t>k</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t</a:t>
            </a:r>
            <a:r>
              <a:rPr lang="en-US" altLang="zh-CN" sz="2800" b="1" dirty="0">
                <a:latin typeface="Times New Roman" pitchFamily="18" charset="0"/>
                <a:ea typeface="楷体_GB2312" pitchFamily="49" charset="-122"/>
              </a:rPr>
              <a:t>)</a:t>
            </a:r>
            <a:r>
              <a:rPr lang="zh-CN" altLang="en-US" sz="2800" b="1" dirty="0">
                <a:latin typeface="Arial" charset="0"/>
                <a:ea typeface="楷体_GB2312" pitchFamily="49" charset="-122"/>
              </a:rPr>
              <a:t>表示回路中第</a:t>
            </a:r>
            <a:r>
              <a:rPr lang="en-US" altLang="zh-CN" sz="2800" b="1" i="1" dirty="0">
                <a:latin typeface="Times New Roman" pitchFamily="18" charset="0"/>
                <a:ea typeface="楷体_GB2312" pitchFamily="49" charset="-122"/>
              </a:rPr>
              <a:t>k</a:t>
            </a:r>
            <a:r>
              <a:rPr lang="zh-CN" altLang="en-US" sz="2800" b="1" dirty="0">
                <a:latin typeface="Arial" charset="0"/>
                <a:ea typeface="楷体_GB2312" pitchFamily="49" charset="-122"/>
              </a:rPr>
              <a:t>条支路的电压。</a:t>
            </a:r>
          </a:p>
          <a:p>
            <a:endParaRPr lang="zh-CN" altLang="en-US" sz="2800" b="1" dirty="0"/>
          </a:p>
        </p:txBody>
      </p:sp>
      <p:graphicFrame>
        <p:nvGraphicFramePr>
          <p:cNvPr id="3" name="对象 2">
            <a:extLst>
              <a:ext uri="{FF2B5EF4-FFF2-40B4-BE49-F238E27FC236}">
                <a16:creationId xmlns:a16="http://schemas.microsoft.com/office/drawing/2014/main" id="{0F581235-C142-4209-BFE0-A6D66BE19711}"/>
              </a:ext>
            </a:extLst>
          </p:cNvPr>
          <p:cNvGraphicFramePr>
            <a:graphicFrameLocks noChangeAspect="1"/>
          </p:cNvGraphicFramePr>
          <p:nvPr>
            <p:extLst>
              <p:ext uri="{D42A27DB-BD31-4B8C-83A1-F6EECF244321}">
                <p14:modId xmlns:p14="http://schemas.microsoft.com/office/powerpoint/2010/main" val="1168944865"/>
              </p:ext>
            </p:extLst>
          </p:nvPr>
        </p:nvGraphicFramePr>
        <p:xfrm>
          <a:off x="3743437" y="4536652"/>
          <a:ext cx="1800225" cy="1038225"/>
        </p:xfrm>
        <a:graphic>
          <a:graphicData uri="http://schemas.openxmlformats.org/presentationml/2006/ole">
            <mc:AlternateContent xmlns:mc="http://schemas.openxmlformats.org/markup-compatibility/2006">
              <mc:Choice xmlns:v="urn:schemas-microsoft-com:vml" Requires="v">
                <p:oleObj spid="_x0000_s13334" name="Equation" r:id="rId5" imgW="1800299" imgH="1038214" progId="Equation.DSMT4">
                  <p:embed/>
                </p:oleObj>
              </mc:Choice>
              <mc:Fallback>
                <p:oleObj name="Equation" r:id="rId5" imgW="1800299" imgH="1038214" progId="Equation.DSMT4">
                  <p:embed/>
                  <p:pic>
                    <p:nvPicPr>
                      <p:cNvPr id="3" name="对象 2">
                        <a:extLst>
                          <a:ext uri="{FF2B5EF4-FFF2-40B4-BE49-F238E27FC236}">
                            <a16:creationId xmlns:a16="http://schemas.microsoft.com/office/drawing/2014/main" id="{0F581235-C142-4209-BFE0-A6D66BE19711}"/>
                          </a:ext>
                        </a:extLst>
                      </p:cNvPr>
                      <p:cNvPicPr/>
                      <p:nvPr/>
                    </p:nvPicPr>
                    <p:blipFill>
                      <a:blip r:embed="rId6"/>
                      <a:stretch>
                        <a:fillRect/>
                      </a:stretch>
                    </p:blipFill>
                    <p:spPr>
                      <a:xfrm>
                        <a:off x="3743437" y="4536652"/>
                        <a:ext cx="1800225" cy="10382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9E72A56-02D0-4B70-A269-834FCF8125F8}"/>
              </a:ext>
            </a:extLst>
          </p:cNvPr>
          <p:cNvGraphicFramePr>
            <a:graphicFrameLocks noChangeAspect="1"/>
          </p:cNvGraphicFramePr>
          <p:nvPr>
            <p:extLst>
              <p:ext uri="{D42A27DB-BD31-4B8C-83A1-F6EECF244321}">
                <p14:modId xmlns:p14="http://schemas.microsoft.com/office/powerpoint/2010/main" val="2267420681"/>
              </p:ext>
            </p:extLst>
          </p:nvPr>
        </p:nvGraphicFramePr>
        <p:xfrm>
          <a:off x="6808955" y="4709971"/>
          <a:ext cx="2511550" cy="691586"/>
        </p:xfrm>
        <a:graphic>
          <a:graphicData uri="http://schemas.openxmlformats.org/presentationml/2006/ole">
            <mc:AlternateContent xmlns:mc="http://schemas.openxmlformats.org/markup-compatibility/2006">
              <mc:Choice xmlns:v="urn:schemas-microsoft-com:vml" Requires="v">
                <p:oleObj spid="_x0000_s13335" name="Equation" r:id="rId7" imgW="876240" imgH="241200" progId="Equation.DSMT4">
                  <p:embed/>
                </p:oleObj>
              </mc:Choice>
              <mc:Fallback>
                <p:oleObj name="Equation" r:id="rId7" imgW="876240" imgH="241200" progId="Equation.DSMT4">
                  <p:embed/>
                  <p:pic>
                    <p:nvPicPr>
                      <p:cNvPr id="15" name="对象 14">
                        <a:extLst>
                          <a:ext uri="{FF2B5EF4-FFF2-40B4-BE49-F238E27FC236}">
                            <a16:creationId xmlns:a16="http://schemas.microsoft.com/office/drawing/2014/main" id="{8C4D2B94-E9DE-4542-85E6-3F2D4660A612}"/>
                          </a:ext>
                        </a:extLst>
                      </p:cNvPr>
                      <p:cNvPicPr/>
                      <p:nvPr/>
                    </p:nvPicPr>
                    <p:blipFill>
                      <a:blip r:embed="rId8"/>
                      <a:stretch>
                        <a:fillRect/>
                      </a:stretch>
                    </p:blipFill>
                    <p:spPr>
                      <a:xfrm>
                        <a:off x="6808955" y="4709971"/>
                        <a:ext cx="2511550" cy="69158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562198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wipe(down)">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animEffect transition="in" filter="wipe(down)">
                                      <p:cBhvr>
                                        <p:cTn id="27" dur="500"/>
                                        <p:tgtEl>
                                          <p:spTgt spid="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30500"/>
            <a:ext cx="11141475" cy="4401205"/>
          </a:xfrm>
          <a:prstGeom prst="rect">
            <a:avLst/>
          </a:prstGeom>
          <a:noFill/>
        </p:spPr>
        <p:txBody>
          <a:bodyPr wrap="square" rtlCol="0">
            <a:spAutoFit/>
          </a:bodyPr>
          <a:lstStyle/>
          <a:p>
            <a:r>
              <a:rPr lang="en-US" altLang="zh-CN" sz="2800" b="1" dirty="0">
                <a:solidFill>
                  <a:srgbClr val="FF0000"/>
                </a:solidFill>
                <a:latin typeface="+mn-ea"/>
              </a:rPr>
              <a:t>4</a:t>
            </a:r>
            <a:r>
              <a:rPr lang="zh-CN" altLang="en-US" sz="2800" b="1" dirty="0">
                <a:solidFill>
                  <a:srgbClr val="FF0000"/>
                </a:solidFill>
                <a:latin typeface="+mn-ea"/>
              </a:rPr>
              <a:t>、</a:t>
            </a:r>
            <a:r>
              <a:rPr lang="en-US" altLang="zh-CN" sz="2800" b="1" dirty="0">
                <a:solidFill>
                  <a:srgbClr val="FF0000"/>
                </a:solidFill>
                <a:latin typeface="+mn-ea"/>
              </a:rPr>
              <a:t>KVL</a:t>
            </a:r>
            <a:r>
              <a:rPr lang="zh-CN" altLang="en-US" sz="2800" b="1" dirty="0">
                <a:solidFill>
                  <a:srgbClr val="FF0000"/>
                </a:solidFill>
                <a:latin typeface="+mn-ea"/>
              </a:rPr>
              <a:t>应用注意事项：</a:t>
            </a:r>
            <a:endParaRPr lang="en-US" altLang="zh-CN" sz="2800" b="1" dirty="0">
              <a:solidFill>
                <a:srgbClr val="FF0000"/>
              </a:solidFill>
              <a:latin typeface="+mn-ea"/>
            </a:endParaRPr>
          </a:p>
          <a:p>
            <a:r>
              <a:rPr lang="zh-CN" altLang="en-US" sz="2800" b="1" dirty="0">
                <a:latin typeface="+mn-ea"/>
              </a:rPr>
              <a:t>       </a:t>
            </a:r>
            <a:r>
              <a:rPr lang="en-US" altLang="zh-CN" sz="2800" b="1" dirty="0">
                <a:latin typeface="+mn-ea"/>
              </a:rPr>
              <a:t>(1) KVL</a:t>
            </a:r>
            <a:r>
              <a:rPr lang="zh-CN" altLang="en-US" sz="2800" b="1" dirty="0">
                <a:latin typeface="+mn-ea"/>
              </a:rPr>
              <a:t>适用于任意时刻、任意激励源、任何性质元件构成的一切集总参数电路，也是电路的一个</a:t>
            </a:r>
            <a:r>
              <a:rPr lang="zh-CN" altLang="en-US" sz="2800" b="1" dirty="0">
                <a:solidFill>
                  <a:srgbClr val="FF0000"/>
                </a:solidFill>
                <a:latin typeface="+mn-ea"/>
              </a:rPr>
              <a:t>普遍适用</a:t>
            </a:r>
            <a:r>
              <a:rPr lang="zh-CN" altLang="en-US" sz="2800" b="1" dirty="0">
                <a:latin typeface="+mn-ea"/>
              </a:rPr>
              <a:t>的定律。 </a:t>
            </a:r>
            <a:endParaRPr lang="en-US" altLang="zh-CN" sz="2800" b="1" dirty="0">
              <a:latin typeface="+mn-ea"/>
            </a:endParaRPr>
          </a:p>
          <a:p>
            <a:endParaRPr lang="en-US" altLang="zh-CN" sz="2800" b="1" dirty="0">
              <a:latin typeface="+mn-ea"/>
            </a:endParaRPr>
          </a:p>
          <a:p>
            <a:r>
              <a:rPr lang="en-US" altLang="zh-CN" sz="2800" b="1" dirty="0">
                <a:latin typeface="+mn-ea"/>
              </a:rPr>
              <a:t>       (2) </a:t>
            </a:r>
            <a:r>
              <a:rPr lang="zh-CN" altLang="en-US" sz="2800" b="1" dirty="0">
                <a:latin typeface="+mn-ea"/>
              </a:rPr>
              <a:t>应用</a:t>
            </a:r>
            <a:r>
              <a:rPr lang="en-US" altLang="zh-CN" sz="2800" b="1" dirty="0">
                <a:latin typeface="+mn-ea"/>
              </a:rPr>
              <a:t>KVL</a:t>
            </a:r>
            <a:r>
              <a:rPr lang="zh-CN" altLang="en-US" sz="2800" b="1" dirty="0">
                <a:latin typeface="+mn-ea"/>
              </a:rPr>
              <a:t>列回路电压方程时，首先假设回路中各元件</a:t>
            </a:r>
            <a:r>
              <a:rPr lang="en-US" altLang="zh-CN" sz="2800" b="1" dirty="0">
                <a:latin typeface="+mn-ea"/>
              </a:rPr>
              <a:t>(</a:t>
            </a:r>
            <a:r>
              <a:rPr lang="zh-CN" altLang="en-US" sz="2800" b="1" dirty="0">
                <a:latin typeface="+mn-ea"/>
              </a:rPr>
              <a:t>或各段电路</a:t>
            </a:r>
            <a:r>
              <a:rPr lang="en-US" altLang="zh-CN" sz="2800" b="1" dirty="0">
                <a:latin typeface="+mn-ea"/>
              </a:rPr>
              <a:t>)</a:t>
            </a:r>
            <a:r>
              <a:rPr lang="zh-CN" altLang="en-US" sz="2800" b="1" dirty="0">
                <a:latin typeface="+mn-ea"/>
              </a:rPr>
              <a:t>上电压</a:t>
            </a:r>
            <a:r>
              <a:rPr lang="zh-CN" altLang="en-US" sz="2800" b="1" dirty="0">
                <a:solidFill>
                  <a:srgbClr val="FF0000"/>
                </a:solidFill>
                <a:latin typeface="+mn-ea"/>
              </a:rPr>
              <a:t>参考方向</a:t>
            </a:r>
            <a:r>
              <a:rPr lang="zh-CN" altLang="en-US" sz="2800" b="1" dirty="0">
                <a:latin typeface="+mn-ea"/>
              </a:rPr>
              <a:t>，然后选定一个</a:t>
            </a:r>
            <a:r>
              <a:rPr lang="zh-CN" altLang="en-US" sz="2800" b="1" dirty="0">
                <a:solidFill>
                  <a:srgbClr val="FF0000"/>
                </a:solidFill>
                <a:latin typeface="+mn-ea"/>
              </a:rPr>
              <a:t>回路的绕行方向</a:t>
            </a:r>
            <a:r>
              <a:rPr lang="en-US" altLang="zh-CN" sz="2800" b="1" dirty="0">
                <a:latin typeface="+mn-ea"/>
              </a:rPr>
              <a:t>(</a:t>
            </a:r>
            <a:r>
              <a:rPr lang="zh-CN" altLang="en-US" sz="2800" b="1" dirty="0">
                <a:latin typeface="+mn-ea"/>
              </a:rPr>
              <a:t>顺时针或逆时针均可</a:t>
            </a:r>
            <a:r>
              <a:rPr lang="en-US" altLang="zh-CN" sz="2800" b="1" dirty="0">
                <a:latin typeface="+mn-ea"/>
              </a:rPr>
              <a:t>)</a:t>
            </a:r>
            <a:r>
              <a:rPr lang="zh-CN" altLang="en-US" sz="2800" b="1" dirty="0">
                <a:latin typeface="+mn-ea"/>
              </a:rPr>
              <a:t>，自回路中某一点开始，按所选方向沿着回路绕行一圈列写各电压代数和。若电压参考方向与回路的绕行方向一致，该电压前取“</a:t>
            </a:r>
            <a:r>
              <a:rPr lang="en-US" altLang="zh-CN" sz="2800" b="1" dirty="0">
                <a:latin typeface="+mn-ea"/>
              </a:rPr>
              <a:t>+”</a:t>
            </a:r>
            <a:r>
              <a:rPr lang="zh-CN" altLang="en-US" sz="2800" b="1" dirty="0">
                <a:latin typeface="+mn-ea"/>
              </a:rPr>
              <a:t>号，反之取“</a:t>
            </a:r>
            <a:r>
              <a:rPr lang="en-US" altLang="zh-CN" sz="2800" b="1" dirty="0">
                <a:latin typeface="+mn-ea"/>
              </a:rPr>
              <a:t>-”</a:t>
            </a:r>
            <a:r>
              <a:rPr lang="zh-CN" altLang="en-US" sz="2800" b="1" dirty="0">
                <a:latin typeface="+mn-ea"/>
              </a:rPr>
              <a:t>号。</a:t>
            </a:r>
            <a:endParaRPr lang="en-US" altLang="zh-CN" sz="2800" b="1" dirty="0">
              <a:latin typeface="+mn-ea"/>
            </a:endParaRPr>
          </a:p>
          <a:p>
            <a:endParaRPr lang="en-US" altLang="zh-CN" sz="2800" b="1" dirty="0">
              <a:latin typeface="+mn-ea"/>
            </a:endParaRPr>
          </a:p>
        </p:txBody>
      </p:sp>
    </p:spTree>
    <p:custDataLst>
      <p:tags r:id="rId1"/>
    </p:custDataLst>
    <p:extLst>
      <p:ext uri="{BB962C8B-B14F-4D97-AF65-F5344CB8AC3E}">
        <p14:creationId xmlns:p14="http://schemas.microsoft.com/office/powerpoint/2010/main" val="1578264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250602"/>
            <a:ext cx="11141475" cy="4401205"/>
          </a:xfrm>
          <a:prstGeom prst="rect">
            <a:avLst/>
          </a:prstGeom>
          <a:noFill/>
        </p:spPr>
        <p:txBody>
          <a:bodyPr wrap="square" rtlCol="0">
            <a:spAutoFit/>
          </a:bodyPr>
          <a:lstStyle/>
          <a:p>
            <a:r>
              <a:rPr lang="en-US" altLang="zh-CN" sz="2800" b="1" dirty="0">
                <a:solidFill>
                  <a:srgbClr val="FF0000"/>
                </a:solidFill>
                <a:latin typeface="+mn-ea"/>
              </a:rPr>
              <a:t>5</a:t>
            </a:r>
            <a:r>
              <a:rPr lang="zh-CN" altLang="en-US" sz="2800" b="1" dirty="0">
                <a:solidFill>
                  <a:srgbClr val="FF0000"/>
                </a:solidFill>
                <a:latin typeface="+mn-ea"/>
              </a:rPr>
              <a:t>、总结</a:t>
            </a:r>
            <a:endParaRPr lang="en-US" altLang="zh-CN" sz="2800" b="1" dirty="0">
              <a:solidFill>
                <a:srgbClr val="FF0000"/>
              </a:solidFill>
              <a:latin typeface="+mn-ea"/>
            </a:endParaRPr>
          </a:p>
          <a:p>
            <a:r>
              <a:rPr lang="zh-CN" altLang="en-US" sz="2800" b="1" dirty="0">
                <a:latin typeface="+mn-ea"/>
              </a:rPr>
              <a:t>       </a:t>
            </a:r>
            <a:endParaRPr lang="en-US" altLang="zh-CN" sz="2800" b="1" dirty="0">
              <a:latin typeface="+mn-ea"/>
            </a:endParaRPr>
          </a:p>
          <a:p>
            <a:r>
              <a:rPr lang="en-US" altLang="zh-CN" sz="2800" b="1" dirty="0">
                <a:latin typeface="+mn-ea"/>
              </a:rPr>
              <a:t>       KCL</a:t>
            </a:r>
            <a:r>
              <a:rPr lang="zh-CN" altLang="en-US" sz="2800" b="1" dirty="0">
                <a:latin typeface="+mn-ea"/>
              </a:rPr>
              <a:t>反映了电路中任一节点各支路电流间的相互约束关系；</a:t>
            </a:r>
            <a:r>
              <a:rPr lang="en-US" altLang="zh-CN" sz="2800" b="1" dirty="0">
                <a:latin typeface="+mn-ea"/>
              </a:rPr>
              <a:t>KVL</a:t>
            </a:r>
            <a:r>
              <a:rPr lang="zh-CN" altLang="en-US" sz="2800" b="1" dirty="0">
                <a:latin typeface="+mn-ea"/>
              </a:rPr>
              <a:t>反映了电路中任一回路各支路电压间的相互约束关系。</a:t>
            </a:r>
            <a:r>
              <a:rPr lang="en-US" altLang="zh-CN" sz="2800" b="1" dirty="0">
                <a:latin typeface="+mn-ea"/>
              </a:rPr>
              <a:t>KCL</a:t>
            </a:r>
            <a:r>
              <a:rPr lang="zh-CN" altLang="en-US" sz="2800" b="1" dirty="0">
                <a:latin typeface="+mn-ea"/>
              </a:rPr>
              <a:t>和</a:t>
            </a:r>
            <a:r>
              <a:rPr lang="en-US" altLang="zh-CN" sz="2800" b="1" dirty="0">
                <a:latin typeface="+mn-ea"/>
              </a:rPr>
              <a:t>KVL</a:t>
            </a:r>
            <a:r>
              <a:rPr lang="zh-CN" altLang="en-US" sz="2800" b="1" dirty="0">
                <a:latin typeface="+mn-ea"/>
              </a:rPr>
              <a:t>反映的约束关系</a:t>
            </a:r>
            <a:r>
              <a:rPr lang="zh-CN" altLang="en-US" sz="2800" b="1" dirty="0">
                <a:solidFill>
                  <a:srgbClr val="FF0000"/>
                </a:solidFill>
                <a:latin typeface="+mn-ea"/>
              </a:rPr>
              <a:t>只与电路的连接方式有关</a:t>
            </a:r>
            <a:r>
              <a:rPr lang="zh-CN" altLang="en-US" sz="2800" b="1" dirty="0">
                <a:latin typeface="+mn-ea"/>
              </a:rPr>
              <a:t>，而与支路元件的性质无关。所以无论电路由什么元件组成，也无论元件是线性还是非线性的，时变还是非时变的，只要是集总参数电路，基尔霍夫的这两个定律总是成立的。</a:t>
            </a:r>
            <a:br>
              <a:rPr lang="zh-CN" altLang="en-US" sz="2800" b="1" dirty="0">
                <a:latin typeface="+mn-ea"/>
              </a:rPr>
            </a:br>
            <a:r>
              <a:rPr lang="zh-CN" altLang="en-US" sz="2800" b="1" dirty="0">
                <a:latin typeface="+mn-ea"/>
              </a:rPr>
              <a:t>    　</a:t>
            </a:r>
            <a:endParaRPr lang="en-US" altLang="zh-CN" sz="2800" b="1" dirty="0">
              <a:latin typeface="+mn-ea"/>
            </a:endParaRPr>
          </a:p>
          <a:p>
            <a:r>
              <a:rPr lang="en-US" altLang="zh-CN" sz="2800" b="1" dirty="0">
                <a:latin typeface="+mn-ea"/>
              </a:rPr>
              <a:t>       </a:t>
            </a:r>
            <a:r>
              <a:rPr lang="zh-CN" altLang="en-US" sz="2800" b="1" dirty="0">
                <a:solidFill>
                  <a:srgbClr val="FF0000"/>
                </a:solidFill>
                <a:latin typeface="+mn-ea"/>
              </a:rPr>
              <a:t>基尔霍夫的这两个定律是集总参数电路的基本规律。</a:t>
            </a:r>
          </a:p>
        </p:txBody>
      </p:sp>
    </p:spTree>
    <p:custDataLst>
      <p:tags r:id="rId1"/>
    </p:custDataLst>
    <p:extLst>
      <p:ext uri="{BB962C8B-B14F-4D97-AF65-F5344CB8AC3E}">
        <p14:creationId xmlns:p14="http://schemas.microsoft.com/office/powerpoint/2010/main" val="4038119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920EB0-6818-4A8A-BC60-7991BA8E3C51}"/>
              </a:ext>
            </a:extLst>
          </p:cNvPr>
          <p:cNvSpPr txBox="1"/>
          <p:nvPr/>
        </p:nvSpPr>
        <p:spPr>
          <a:xfrm>
            <a:off x="2939526" y="2985940"/>
            <a:ext cx="6312947" cy="646331"/>
          </a:xfrm>
          <a:prstGeom prst="rect">
            <a:avLst/>
          </a:prstGeom>
          <a:noFill/>
        </p:spPr>
        <p:txBody>
          <a:bodyPr wrap="none" rtlCol="0">
            <a:spAutoFit/>
          </a:bodyPr>
          <a:lstStyle/>
          <a:p>
            <a:r>
              <a:rPr lang="zh-CN" altLang="en-US" sz="3600" b="1" dirty="0"/>
              <a:t>第二章 直流电路及基本分析法</a:t>
            </a:r>
          </a:p>
        </p:txBody>
      </p:sp>
    </p:spTree>
    <p:extLst>
      <p:ext uri="{BB962C8B-B14F-4D97-AF65-F5344CB8AC3E}">
        <p14:creationId xmlns:p14="http://schemas.microsoft.com/office/powerpoint/2010/main" val="96637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rPr>
              <a:t>支路电流法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742994"/>
            <a:ext cx="1462260"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、定义</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6" y="2341709"/>
            <a:ext cx="11052699" cy="1384995"/>
          </a:xfrm>
          <a:prstGeom prst="rect">
            <a:avLst/>
          </a:prstGeom>
          <a:noFill/>
        </p:spPr>
        <p:txBody>
          <a:bodyPr wrap="square" rtlCol="0">
            <a:spAutoFit/>
          </a:bodyPr>
          <a:lstStyle/>
          <a:p>
            <a:r>
              <a:rPr lang="zh-CN" altLang="en-US" sz="2800" b="1" dirty="0"/>
              <a:t>        支路电流法是直接</a:t>
            </a:r>
            <a:r>
              <a:rPr lang="zh-CN" altLang="en-US" sz="2800" b="1" dirty="0">
                <a:solidFill>
                  <a:srgbClr val="FF0000"/>
                </a:solidFill>
              </a:rPr>
              <a:t>以支路电流为未知量</a:t>
            </a:r>
            <a:r>
              <a:rPr lang="zh-CN" altLang="en-US" sz="2800" b="1" dirty="0"/>
              <a:t>，根据元件的</a:t>
            </a:r>
            <a:r>
              <a:rPr lang="en-US" altLang="zh-CN" sz="2800" b="1" dirty="0">
                <a:solidFill>
                  <a:srgbClr val="FF0000"/>
                </a:solidFill>
              </a:rPr>
              <a:t>VCR</a:t>
            </a:r>
            <a:r>
              <a:rPr lang="zh-CN" altLang="en-US" sz="2800" b="1" dirty="0"/>
              <a:t>及</a:t>
            </a:r>
            <a:r>
              <a:rPr lang="en-US" altLang="zh-CN" sz="2800" b="1" dirty="0">
                <a:solidFill>
                  <a:srgbClr val="FF0000"/>
                </a:solidFill>
              </a:rPr>
              <a:t>KCL</a:t>
            </a:r>
            <a:r>
              <a:rPr lang="zh-CN" altLang="en-US" sz="2800" b="1" dirty="0"/>
              <a:t>、</a:t>
            </a:r>
            <a:r>
              <a:rPr lang="en-US" altLang="zh-CN" sz="2800" b="1" dirty="0">
                <a:solidFill>
                  <a:srgbClr val="FF0000"/>
                </a:solidFill>
              </a:rPr>
              <a:t>KVL</a:t>
            </a:r>
            <a:r>
              <a:rPr lang="zh-CN" altLang="en-US" sz="2800" b="1" dirty="0"/>
              <a:t>约束关系，建立数目足够且</a:t>
            </a:r>
            <a:r>
              <a:rPr lang="zh-CN" altLang="en-US" sz="2800" b="1" dirty="0">
                <a:solidFill>
                  <a:srgbClr val="FF0000"/>
                </a:solidFill>
              </a:rPr>
              <a:t>相互独立的方程组</a:t>
            </a:r>
            <a:r>
              <a:rPr lang="zh-CN" altLang="en-US" sz="2800" b="1" dirty="0"/>
              <a:t>，解出各支路电流，进而求得人们期望得到的电路中任一支路的电压、功率等。</a:t>
            </a:r>
          </a:p>
        </p:txBody>
      </p:sp>
      <p:sp>
        <p:nvSpPr>
          <p:cNvPr id="20" name="文本框 19">
            <a:extLst>
              <a:ext uri="{FF2B5EF4-FFF2-40B4-BE49-F238E27FC236}">
                <a16:creationId xmlns:a16="http://schemas.microsoft.com/office/drawing/2014/main" id="{F7378DC5-821B-432C-83D7-0F8031A77E76}"/>
              </a:ext>
            </a:extLst>
          </p:cNvPr>
          <p:cNvSpPr txBox="1"/>
          <p:nvPr/>
        </p:nvSpPr>
        <p:spPr>
          <a:xfrm>
            <a:off x="541537" y="3897427"/>
            <a:ext cx="2180405"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、使用范围</a:t>
            </a:r>
          </a:p>
        </p:txBody>
      </p:sp>
      <p:sp>
        <p:nvSpPr>
          <p:cNvPr id="23" name="文本框 22">
            <a:extLst>
              <a:ext uri="{FF2B5EF4-FFF2-40B4-BE49-F238E27FC236}">
                <a16:creationId xmlns:a16="http://schemas.microsoft.com/office/drawing/2014/main" id="{DE644A77-EC16-46A3-A9FB-0B9E745DCEDB}"/>
              </a:ext>
            </a:extLst>
          </p:cNvPr>
          <p:cNvSpPr txBox="1"/>
          <p:nvPr/>
        </p:nvSpPr>
        <p:spPr>
          <a:xfrm>
            <a:off x="541537" y="4438725"/>
            <a:ext cx="11052699" cy="954107"/>
          </a:xfrm>
          <a:prstGeom prst="rect">
            <a:avLst/>
          </a:prstGeom>
          <a:noFill/>
        </p:spPr>
        <p:txBody>
          <a:bodyPr wrap="square" rtlCol="0">
            <a:spAutoFit/>
          </a:bodyPr>
          <a:lstStyle/>
          <a:p>
            <a:r>
              <a:rPr lang="zh-CN" altLang="en-US" sz="2800" b="1" dirty="0"/>
              <a:t>        原则上适用于各种复杂电路，但当支路数很多时，方程数增加，计算量加大。因此，适用于</a:t>
            </a:r>
            <a:r>
              <a:rPr lang="zh-CN" altLang="en-US" sz="2800" b="1" dirty="0">
                <a:solidFill>
                  <a:srgbClr val="FF0000"/>
                </a:solidFill>
              </a:rPr>
              <a:t>支路数较少的电路</a:t>
            </a:r>
            <a:r>
              <a:rPr lang="zh-CN" altLang="en-US" sz="2800" b="1" dirty="0"/>
              <a:t>。</a:t>
            </a:r>
          </a:p>
        </p:txBody>
      </p:sp>
      <p:sp>
        <p:nvSpPr>
          <p:cNvPr id="3" name="矩形 2">
            <a:extLst>
              <a:ext uri="{FF2B5EF4-FFF2-40B4-BE49-F238E27FC236}">
                <a16:creationId xmlns:a16="http://schemas.microsoft.com/office/drawing/2014/main" id="{9B83E346-B24F-45E1-936E-EC2BA84185A7}"/>
              </a:ext>
            </a:extLst>
          </p:cNvPr>
          <p:cNvSpPr/>
          <p:nvPr/>
        </p:nvSpPr>
        <p:spPr>
          <a:xfrm>
            <a:off x="541536" y="5627799"/>
            <a:ext cx="11052698" cy="954107"/>
          </a:xfrm>
          <a:prstGeom prst="rect">
            <a:avLst/>
          </a:prstGeom>
        </p:spPr>
        <p:txBody>
          <a:bodyPr wrap="square">
            <a:spAutoFit/>
          </a:bodyPr>
          <a:lstStyle/>
          <a:p>
            <a:r>
              <a:rPr lang="zh-CN" altLang="en-US" sz="2800" b="1" dirty="0">
                <a:latin typeface="+mn-ea"/>
              </a:rPr>
              <a:t> </a:t>
            </a:r>
            <a:r>
              <a:rPr lang="zh-CN" altLang="en-US" sz="2800" b="1" dirty="0">
                <a:solidFill>
                  <a:srgbClr val="FF0000"/>
                </a:solidFill>
                <a:latin typeface="+mn-ea"/>
              </a:rPr>
              <a:t>注意：</a:t>
            </a:r>
            <a:r>
              <a:rPr lang="zh-CN" altLang="en-US" sz="2800" b="1" dirty="0">
                <a:latin typeface="+mn-ea"/>
              </a:rPr>
              <a:t>一般情况下，对于一个有</a:t>
            </a:r>
            <a:r>
              <a:rPr lang="en-US" altLang="zh-CN" sz="2800" b="1" dirty="0">
                <a:solidFill>
                  <a:srgbClr val="FF0000"/>
                </a:solidFill>
                <a:latin typeface="+mn-ea"/>
              </a:rPr>
              <a:t>b</a:t>
            </a:r>
            <a:r>
              <a:rPr lang="zh-CN" altLang="en-US" sz="2800" b="1" dirty="0">
                <a:latin typeface="+mn-ea"/>
              </a:rPr>
              <a:t>条支路</a:t>
            </a:r>
            <a:r>
              <a:rPr lang="en-US" altLang="zh-CN" sz="2800" b="1" dirty="0">
                <a:solidFill>
                  <a:srgbClr val="FF0000"/>
                </a:solidFill>
                <a:latin typeface="+mn-ea"/>
              </a:rPr>
              <a:t>n</a:t>
            </a:r>
            <a:r>
              <a:rPr lang="zh-CN" altLang="en-US" sz="2800" b="1" dirty="0">
                <a:latin typeface="+mn-ea"/>
              </a:rPr>
              <a:t>个节点的电路，利用</a:t>
            </a:r>
            <a:r>
              <a:rPr lang="en-US" altLang="zh-CN" sz="2800" b="1" dirty="0">
                <a:solidFill>
                  <a:srgbClr val="FF0000"/>
                </a:solidFill>
                <a:latin typeface="+mn-ea"/>
              </a:rPr>
              <a:t>KCL</a:t>
            </a:r>
            <a:r>
              <a:rPr lang="zh-CN" altLang="en-US" sz="2800" b="1" dirty="0">
                <a:latin typeface="+mn-ea"/>
              </a:rPr>
              <a:t>可以列出</a:t>
            </a:r>
            <a:r>
              <a:rPr lang="en-US" altLang="zh-CN" sz="2800" b="1" dirty="0">
                <a:solidFill>
                  <a:srgbClr val="FF0000"/>
                </a:solidFill>
                <a:latin typeface="+mn-ea"/>
              </a:rPr>
              <a:t>(n -1)</a:t>
            </a:r>
            <a:r>
              <a:rPr lang="zh-CN" altLang="en-US" sz="2800" b="1" dirty="0">
                <a:latin typeface="+mn-ea"/>
              </a:rPr>
              <a:t>个独立的方程。利用</a:t>
            </a:r>
            <a:r>
              <a:rPr lang="en-US" altLang="zh-CN" sz="2800" b="1" dirty="0">
                <a:solidFill>
                  <a:srgbClr val="FF0000"/>
                </a:solidFill>
                <a:latin typeface="+mn-ea"/>
              </a:rPr>
              <a:t>KVL</a:t>
            </a:r>
            <a:r>
              <a:rPr lang="zh-CN" altLang="en-US" sz="2800" b="1" dirty="0">
                <a:latin typeface="+mn-ea"/>
              </a:rPr>
              <a:t>可列出</a:t>
            </a:r>
            <a:r>
              <a:rPr lang="zh-CN" altLang="en-US" sz="2800" b="1" dirty="0">
                <a:solidFill>
                  <a:srgbClr val="FF0000"/>
                </a:solidFill>
                <a:latin typeface="+mn-ea"/>
              </a:rPr>
              <a:t>（</a:t>
            </a:r>
            <a:r>
              <a:rPr lang="en-US" altLang="zh-CN" sz="2800" b="1" dirty="0">
                <a:solidFill>
                  <a:srgbClr val="FF0000"/>
                </a:solidFill>
                <a:latin typeface="+mn-ea"/>
              </a:rPr>
              <a:t>b-n+1</a:t>
            </a:r>
            <a:r>
              <a:rPr lang="zh-CN" altLang="en-US" sz="2800" b="1" dirty="0">
                <a:solidFill>
                  <a:srgbClr val="FF0000"/>
                </a:solidFill>
                <a:latin typeface="+mn-ea"/>
              </a:rPr>
              <a:t>）</a:t>
            </a:r>
            <a:r>
              <a:rPr lang="zh-CN" altLang="en-US" sz="2800" b="1" dirty="0">
                <a:latin typeface="+mn-ea"/>
              </a:rPr>
              <a:t>个独立的方程。</a:t>
            </a:r>
            <a:endParaRPr lang="zh-CN" altLang="en-US" sz="2800" dirty="0"/>
          </a:p>
        </p:txBody>
      </p:sp>
    </p:spTree>
    <p:custDataLst>
      <p:tags r:id="rId1"/>
    </p:custDataLst>
    <p:extLst>
      <p:ext uri="{BB962C8B-B14F-4D97-AF65-F5344CB8AC3E}">
        <p14:creationId xmlns:p14="http://schemas.microsoft.com/office/powerpoint/2010/main" val="627575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0"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4344459" cy="523220"/>
          </a:xfrm>
          <a:prstGeom prst="rect">
            <a:avLst/>
          </a:prstGeom>
          <a:noFill/>
        </p:spPr>
        <p:txBody>
          <a:bodyPr wrap="none" rtlCol="0">
            <a:spAutoFit/>
          </a:bodyPr>
          <a:lstStyle/>
          <a:p>
            <a:r>
              <a:rPr lang="en-US" altLang="zh-CN" sz="2800" b="1" dirty="0">
                <a:solidFill>
                  <a:srgbClr val="FF0000"/>
                </a:solidFill>
                <a:latin typeface="+mn-ea"/>
              </a:rPr>
              <a:t>3</a:t>
            </a:r>
            <a:r>
              <a:rPr lang="zh-CN" altLang="en-US" sz="2800" b="1" dirty="0">
                <a:solidFill>
                  <a:srgbClr val="FF0000"/>
                </a:solidFill>
                <a:latin typeface="+mn-ea"/>
              </a:rPr>
              <a:t>、支路电流法的一般步骤</a:t>
            </a: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496271"/>
            <a:ext cx="11327908"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）设出各支路电流，标明</a:t>
            </a:r>
            <a:r>
              <a:rPr lang="zh-CN" altLang="en-US" sz="2800" b="1" dirty="0">
                <a:solidFill>
                  <a:srgbClr val="FF0000"/>
                </a:solidFill>
                <a:latin typeface="+mn-ea"/>
              </a:rPr>
              <a:t>参考方向</a:t>
            </a:r>
            <a:r>
              <a:rPr lang="zh-CN" altLang="en-US" sz="2800" b="1" dirty="0">
                <a:latin typeface="+mn-ea"/>
              </a:rPr>
              <a:t>。任取</a:t>
            </a:r>
            <a:r>
              <a:rPr lang="zh-CN" altLang="en-US" sz="2800" b="1" dirty="0">
                <a:solidFill>
                  <a:srgbClr val="FF0000"/>
                </a:solidFill>
                <a:latin typeface="+mn-ea"/>
              </a:rPr>
              <a:t>（</a:t>
            </a:r>
            <a:r>
              <a:rPr lang="en-US" altLang="zh-CN" sz="2800" b="1" dirty="0">
                <a:solidFill>
                  <a:srgbClr val="FF0000"/>
                </a:solidFill>
                <a:latin typeface="+mn-ea"/>
              </a:rPr>
              <a:t>n-1</a:t>
            </a:r>
            <a:r>
              <a:rPr lang="zh-CN" altLang="en-US" sz="2800" b="1" dirty="0">
                <a:solidFill>
                  <a:srgbClr val="FF0000"/>
                </a:solidFill>
                <a:latin typeface="+mn-ea"/>
              </a:rPr>
              <a:t>）</a:t>
            </a:r>
            <a:r>
              <a:rPr lang="zh-CN" altLang="en-US" sz="2800" b="1" dirty="0">
                <a:latin typeface="+mn-ea"/>
              </a:rPr>
              <a:t>个节点，依</a:t>
            </a:r>
            <a:r>
              <a:rPr lang="en-US" altLang="zh-CN" sz="2800" b="1" dirty="0">
                <a:solidFill>
                  <a:srgbClr val="FF0000"/>
                </a:solidFill>
                <a:latin typeface="+mn-ea"/>
              </a:rPr>
              <a:t>KCL</a:t>
            </a:r>
            <a:r>
              <a:rPr lang="zh-CN" altLang="en-US" sz="2800" b="1" dirty="0">
                <a:latin typeface="+mn-ea"/>
              </a:rPr>
              <a:t>列独立节点电流方程。</a:t>
            </a:r>
          </a:p>
        </p:txBody>
      </p:sp>
      <p:sp>
        <p:nvSpPr>
          <p:cNvPr id="13" name="文本框 12">
            <a:extLst>
              <a:ext uri="{FF2B5EF4-FFF2-40B4-BE49-F238E27FC236}">
                <a16:creationId xmlns:a16="http://schemas.microsoft.com/office/drawing/2014/main" id="{565725D6-8C78-494F-B4CF-B894A1CE9000}"/>
              </a:ext>
            </a:extLst>
          </p:cNvPr>
          <p:cNvSpPr txBox="1"/>
          <p:nvPr/>
        </p:nvSpPr>
        <p:spPr>
          <a:xfrm>
            <a:off x="432046" y="2557597"/>
            <a:ext cx="11327908" cy="1384995"/>
          </a:xfrm>
          <a:prstGeom prst="rect">
            <a:avLst/>
          </a:prstGeom>
          <a:noFill/>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）选取</a:t>
            </a:r>
            <a:r>
              <a:rPr lang="zh-CN" altLang="en-US" sz="2800" b="1" dirty="0">
                <a:solidFill>
                  <a:srgbClr val="FF0000"/>
                </a:solidFill>
                <a:latin typeface="+mn-ea"/>
              </a:rPr>
              <a:t>（</a:t>
            </a:r>
            <a:r>
              <a:rPr lang="en-US" altLang="zh-CN" sz="2800" b="1" dirty="0">
                <a:solidFill>
                  <a:srgbClr val="FF0000"/>
                </a:solidFill>
                <a:latin typeface="+mn-ea"/>
              </a:rPr>
              <a:t>b-n+1</a:t>
            </a:r>
            <a:r>
              <a:rPr lang="zh-CN" altLang="en-US" sz="2800" b="1" dirty="0">
                <a:solidFill>
                  <a:srgbClr val="FF0000"/>
                </a:solidFill>
                <a:latin typeface="+mn-ea"/>
              </a:rPr>
              <a:t>）独立回路</a:t>
            </a:r>
            <a:r>
              <a:rPr lang="zh-CN" altLang="en-US" sz="2800" b="1" dirty="0">
                <a:latin typeface="+mn-ea"/>
              </a:rPr>
              <a:t>，并选定</a:t>
            </a:r>
            <a:r>
              <a:rPr lang="zh-CN" altLang="en-US" sz="2800" b="1" dirty="0">
                <a:solidFill>
                  <a:srgbClr val="FF0000"/>
                </a:solidFill>
                <a:latin typeface="+mn-ea"/>
              </a:rPr>
              <a:t>绕行方向</a:t>
            </a:r>
            <a:r>
              <a:rPr lang="zh-CN" altLang="en-US" sz="2800" b="1" dirty="0">
                <a:latin typeface="+mn-ea"/>
              </a:rPr>
              <a:t>，依</a:t>
            </a:r>
            <a:r>
              <a:rPr lang="en-US" altLang="zh-CN" sz="2800" b="1" dirty="0">
                <a:solidFill>
                  <a:srgbClr val="FF0000"/>
                </a:solidFill>
                <a:latin typeface="+mn-ea"/>
              </a:rPr>
              <a:t>KVL</a:t>
            </a:r>
            <a:r>
              <a:rPr lang="zh-CN" altLang="en-US" sz="2800" b="1" dirty="0">
                <a:latin typeface="+mn-ea"/>
              </a:rPr>
              <a:t>列写出所选独立回路电压方程。对平面电路而言，网孔数恰好等于独立回路数，</a:t>
            </a:r>
            <a:r>
              <a:rPr lang="zh-CN" altLang="en-US" sz="2800" b="1" dirty="0">
                <a:solidFill>
                  <a:srgbClr val="FF0000"/>
                </a:solidFill>
                <a:latin typeface="+mn-ea"/>
              </a:rPr>
              <a:t>网孔就是独立回路，所以平面电路一般选网孔列写独立电压方程。</a:t>
            </a:r>
          </a:p>
        </p:txBody>
      </p:sp>
      <p:sp>
        <p:nvSpPr>
          <p:cNvPr id="14" name="文本框 13">
            <a:extLst>
              <a:ext uri="{FF2B5EF4-FFF2-40B4-BE49-F238E27FC236}">
                <a16:creationId xmlns:a16="http://schemas.microsoft.com/office/drawing/2014/main" id="{768E3C32-CE5D-4643-87D4-91A84FFC4CBA}"/>
              </a:ext>
            </a:extLst>
          </p:cNvPr>
          <p:cNvSpPr txBox="1"/>
          <p:nvPr/>
        </p:nvSpPr>
        <p:spPr>
          <a:xfrm>
            <a:off x="432046" y="4049811"/>
            <a:ext cx="11327908"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3</a:t>
            </a:r>
            <a:r>
              <a:rPr lang="zh-CN" altLang="en-US" sz="2800" b="1" dirty="0">
                <a:latin typeface="+mn-ea"/>
              </a:rPr>
              <a:t>）如若电路中含有受控源，还应将控制量用未知电流表示，多加一个</a:t>
            </a:r>
            <a:r>
              <a:rPr lang="zh-CN" altLang="en-US" sz="2800" b="1" dirty="0">
                <a:solidFill>
                  <a:srgbClr val="FF0000"/>
                </a:solidFill>
                <a:latin typeface="+mn-ea"/>
              </a:rPr>
              <a:t>辅助方程</a:t>
            </a:r>
            <a:r>
              <a:rPr lang="zh-CN" altLang="en-US" sz="2800" b="1" dirty="0">
                <a:latin typeface="+mn-ea"/>
              </a:rPr>
              <a:t>。</a:t>
            </a:r>
          </a:p>
        </p:txBody>
      </p:sp>
      <p:sp>
        <p:nvSpPr>
          <p:cNvPr id="15" name="文本框 14">
            <a:extLst>
              <a:ext uri="{FF2B5EF4-FFF2-40B4-BE49-F238E27FC236}">
                <a16:creationId xmlns:a16="http://schemas.microsoft.com/office/drawing/2014/main" id="{8A78B4E5-F995-4B81-9DEA-F8461505670B}"/>
              </a:ext>
            </a:extLst>
          </p:cNvPr>
          <p:cNvSpPr txBox="1"/>
          <p:nvPr/>
        </p:nvSpPr>
        <p:spPr>
          <a:xfrm>
            <a:off x="432046" y="5111137"/>
            <a:ext cx="11327908" cy="1384995"/>
          </a:xfrm>
          <a:prstGeom prst="rect">
            <a:avLst/>
          </a:prstGeom>
          <a:noFill/>
        </p:spPr>
        <p:txBody>
          <a:bodyPr wrap="square" rtlCol="0">
            <a:spAutoFit/>
          </a:bodyPr>
          <a:lstStyle/>
          <a:p>
            <a:r>
              <a:rPr lang="zh-CN" altLang="en-US" sz="2800" b="1" dirty="0">
                <a:latin typeface="+mn-ea"/>
              </a:rPr>
              <a:t>        （</a:t>
            </a:r>
            <a:r>
              <a:rPr lang="en-US" altLang="zh-CN" sz="2800" b="1" dirty="0">
                <a:latin typeface="+mn-ea"/>
              </a:rPr>
              <a:t>4</a:t>
            </a:r>
            <a:r>
              <a:rPr lang="zh-CN" altLang="en-US" sz="2800" b="1" dirty="0">
                <a:latin typeface="+mn-ea"/>
              </a:rPr>
              <a:t>）联立求解</a:t>
            </a:r>
            <a:r>
              <a:rPr lang="en-US" altLang="zh-CN" sz="2800" b="1" dirty="0">
                <a:latin typeface="+mn-ea"/>
              </a:rPr>
              <a:t>(1)</a:t>
            </a:r>
            <a:r>
              <a:rPr lang="zh-CN" altLang="en-US" sz="2800" b="1" dirty="0">
                <a:latin typeface="+mn-ea"/>
              </a:rPr>
              <a:t>、</a:t>
            </a:r>
            <a:r>
              <a:rPr lang="en-US" altLang="zh-CN" sz="2800" b="1" dirty="0">
                <a:latin typeface="+mn-ea"/>
              </a:rPr>
              <a:t>(2)</a:t>
            </a:r>
            <a:r>
              <a:rPr lang="zh-CN" altLang="en-US" sz="2800" b="1" dirty="0">
                <a:latin typeface="+mn-ea"/>
              </a:rPr>
              <a:t>、</a:t>
            </a:r>
            <a:r>
              <a:rPr lang="en-US" altLang="zh-CN" sz="2800" b="1" dirty="0">
                <a:latin typeface="+mn-ea"/>
              </a:rPr>
              <a:t>(3)</a:t>
            </a:r>
            <a:r>
              <a:rPr lang="zh-CN" altLang="en-US" sz="2800" b="1" dirty="0">
                <a:latin typeface="+mn-ea"/>
              </a:rPr>
              <a:t>三步列写的方程组，就得到各支路电流。如果需要，再根据元件约束关系等计算电路中任一支路的电压、功率。 </a:t>
            </a:r>
          </a:p>
        </p:txBody>
      </p:sp>
    </p:spTree>
    <p:custDataLst>
      <p:tags r:id="rId1"/>
    </p:custDataLst>
    <p:extLst>
      <p:ext uri="{BB962C8B-B14F-4D97-AF65-F5344CB8AC3E}">
        <p14:creationId xmlns:p14="http://schemas.microsoft.com/office/powerpoint/2010/main" val="2463395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down)">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rPr>
              <a:t>网孔电流法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742994"/>
            <a:ext cx="1462260"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、定义</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497045"/>
            <a:ext cx="11052699" cy="1384995"/>
          </a:xfrm>
          <a:prstGeom prst="rect">
            <a:avLst/>
          </a:prstGeom>
          <a:noFill/>
        </p:spPr>
        <p:txBody>
          <a:bodyPr wrap="square" rtlCol="0">
            <a:spAutoFit/>
          </a:bodyPr>
          <a:lstStyle/>
          <a:p>
            <a:r>
              <a:rPr lang="zh-CN" altLang="en-US" sz="2800" b="1" dirty="0"/>
              <a:t>        网孔电流法是以假想的</a:t>
            </a:r>
            <a:r>
              <a:rPr lang="zh-CN" altLang="en-US" sz="2800" b="1" dirty="0">
                <a:solidFill>
                  <a:srgbClr val="FF0000"/>
                </a:solidFill>
              </a:rPr>
              <a:t>网孔电流</a:t>
            </a:r>
            <a:r>
              <a:rPr lang="zh-CN" altLang="en-US" sz="2800" b="1" dirty="0"/>
              <a:t>作为电路变量，列写网孔</a:t>
            </a:r>
            <a:r>
              <a:rPr lang="en-US" altLang="zh-CN" sz="2800" b="1" dirty="0">
                <a:solidFill>
                  <a:srgbClr val="FF0000"/>
                </a:solidFill>
              </a:rPr>
              <a:t>KVL</a:t>
            </a:r>
            <a:r>
              <a:rPr lang="zh-CN" altLang="en-US" sz="2800" b="1" dirty="0"/>
              <a:t>方程求解出网孔电流，进而求得各支路电流、电压、功率等，这种求解电路的方法称</a:t>
            </a:r>
            <a:r>
              <a:rPr lang="zh-CN" altLang="en-US" sz="2800" b="1" dirty="0">
                <a:solidFill>
                  <a:srgbClr val="FF0000"/>
                </a:solidFill>
              </a:rPr>
              <a:t>网孔电流法</a:t>
            </a:r>
            <a:r>
              <a:rPr lang="en-US" altLang="zh-CN" sz="2800" b="1" dirty="0">
                <a:solidFill>
                  <a:srgbClr val="FF0000"/>
                </a:solidFill>
              </a:rPr>
              <a:t>(</a:t>
            </a:r>
            <a:r>
              <a:rPr lang="zh-CN" altLang="en-US" sz="2800" b="1" dirty="0">
                <a:solidFill>
                  <a:srgbClr val="FF0000"/>
                </a:solidFill>
              </a:rPr>
              <a:t>简称网孔法</a:t>
            </a:r>
            <a:r>
              <a:rPr lang="en-US" altLang="zh-CN" sz="2800" b="1" dirty="0">
                <a:solidFill>
                  <a:srgbClr val="FF0000"/>
                </a:solidFill>
              </a:rPr>
              <a:t>)</a:t>
            </a:r>
            <a:r>
              <a:rPr lang="zh-CN" altLang="en-US" sz="2800" b="1" dirty="0"/>
              <a:t>。 </a:t>
            </a:r>
          </a:p>
        </p:txBody>
      </p:sp>
    </p:spTree>
    <p:custDataLst>
      <p:tags r:id="rId1"/>
    </p:custDataLst>
    <p:extLst>
      <p:ext uri="{BB962C8B-B14F-4D97-AF65-F5344CB8AC3E}">
        <p14:creationId xmlns:p14="http://schemas.microsoft.com/office/powerpoint/2010/main" val="2511301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69FCE620-142E-4A9E-99E5-DCD5321E7AA5}"/>
              </a:ext>
            </a:extLst>
          </p:cNvPr>
          <p:cNvSpPr txBox="1">
            <a:spLocks noChangeArrowheads="1"/>
          </p:cNvSpPr>
          <p:nvPr/>
        </p:nvSpPr>
        <p:spPr bwMode="auto">
          <a:xfrm>
            <a:off x="1524000" y="573665"/>
            <a:ext cx="4256293"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600" b="1" dirty="0">
                <a:solidFill>
                  <a:srgbClr val="FF0066"/>
                </a:solidFill>
                <a:effectLst>
                  <a:outerShdw blurRad="38100" dist="38100" dir="2700000" algn="tl">
                    <a:srgbClr val="C0C0C0"/>
                  </a:outerShdw>
                </a:effectLst>
                <a:latin typeface="楷体_GB2312" pitchFamily="49" charset="-122"/>
                <a:ea typeface="楷体_GB2312" pitchFamily="49" charset="-122"/>
              </a:rPr>
              <a:t>1.2 </a:t>
            </a:r>
            <a:r>
              <a:rPr kumimoji="1" lang="zh-CN" altLang="en-US" sz="3600" b="1" dirty="0">
                <a:solidFill>
                  <a:srgbClr val="FF0066"/>
                </a:solidFill>
                <a:effectLst>
                  <a:outerShdw blurRad="38100" dist="38100" dir="2700000" algn="tl">
                    <a:srgbClr val="C0C0C0"/>
                  </a:outerShdw>
                </a:effectLst>
                <a:latin typeface="楷体_GB2312" pitchFamily="49" charset="-122"/>
                <a:ea typeface="楷体_GB2312" pitchFamily="49" charset="-122"/>
              </a:rPr>
              <a:t>电路的基本变量</a:t>
            </a:r>
          </a:p>
        </p:txBody>
      </p:sp>
      <p:sp>
        <p:nvSpPr>
          <p:cNvPr id="28675" name="Text Box 3">
            <a:extLst>
              <a:ext uri="{FF2B5EF4-FFF2-40B4-BE49-F238E27FC236}">
                <a16:creationId xmlns:a16="http://schemas.microsoft.com/office/drawing/2014/main" id="{AC01B1B2-B58F-479B-A881-76CFCDFE22A5}"/>
              </a:ext>
            </a:extLst>
          </p:cNvPr>
          <p:cNvSpPr txBox="1">
            <a:spLocks noChangeArrowheads="1"/>
          </p:cNvSpPr>
          <p:nvPr/>
        </p:nvSpPr>
        <p:spPr bwMode="auto">
          <a:xfrm>
            <a:off x="1524000" y="1288497"/>
            <a:ext cx="2592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kumimoji="1" lang="zh-CN" altLang="en-US" sz="3200" b="1" dirty="0">
                <a:solidFill>
                  <a:srgbClr val="0033CC"/>
                </a:solidFill>
                <a:latin typeface="Times New Roman" panose="02020603050405020304" pitchFamily="18" charset="0"/>
              </a:rPr>
              <a:t>一、电流</a:t>
            </a:r>
          </a:p>
        </p:txBody>
      </p:sp>
      <p:sp>
        <p:nvSpPr>
          <p:cNvPr id="28676" name="Text Box 4">
            <a:extLst>
              <a:ext uri="{FF2B5EF4-FFF2-40B4-BE49-F238E27FC236}">
                <a16:creationId xmlns:a16="http://schemas.microsoft.com/office/drawing/2014/main" id="{5EDC8CBE-4248-47D5-BD2E-0EC40EB55A80}"/>
              </a:ext>
            </a:extLst>
          </p:cNvPr>
          <p:cNvSpPr txBox="1">
            <a:spLocks noChangeArrowheads="1"/>
          </p:cNvSpPr>
          <p:nvPr/>
        </p:nvSpPr>
        <p:spPr bwMode="auto">
          <a:xfrm>
            <a:off x="1524000" y="1989139"/>
            <a:ext cx="1746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800" b="1">
                <a:solidFill>
                  <a:srgbClr val="FF3300"/>
                </a:solidFill>
                <a:latin typeface="Times New Roman" panose="02020603050405020304" pitchFamily="18" charset="0"/>
              </a:rPr>
              <a:t>1.  </a:t>
            </a:r>
            <a:r>
              <a:rPr kumimoji="1" lang="zh-CN" altLang="en-US" sz="2800" b="1">
                <a:solidFill>
                  <a:srgbClr val="FF3300"/>
                </a:solidFill>
                <a:latin typeface="Times New Roman" panose="02020603050405020304" pitchFamily="18" charset="0"/>
              </a:rPr>
              <a:t>定义</a:t>
            </a:r>
            <a:r>
              <a:rPr kumimoji="1" lang="zh-CN" altLang="en-US" sz="3200" b="1">
                <a:solidFill>
                  <a:srgbClr val="FF3300"/>
                </a:solidFill>
                <a:latin typeface="Times New Roman" panose="02020603050405020304" pitchFamily="18" charset="0"/>
              </a:rPr>
              <a:t>：</a:t>
            </a:r>
          </a:p>
        </p:txBody>
      </p:sp>
      <p:sp>
        <p:nvSpPr>
          <p:cNvPr id="28677" name="Text Box 5">
            <a:extLst>
              <a:ext uri="{FF2B5EF4-FFF2-40B4-BE49-F238E27FC236}">
                <a16:creationId xmlns:a16="http://schemas.microsoft.com/office/drawing/2014/main" id="{DA523C10-CA87-40AE-84E3-25FAD37C8845}"/>
              </a:ext>
            </a:extLst>
          </p:cNvPr>
          <p:cNvSpPr txBox="1">
            <a:spLocks noChangeArrowheads="1"/>
          </p:cNvSpPr>
          <p:nvPr/>
        </p:nvSpPr>
        <p:spPr bwMode="auto">
          <a:xfrm>
            <a:off x="3429000" y="2057400"/>
            <a:ext cx="69611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zh-CN" altLang="en-US" sz="2800" b="1">
                <a:latin typeface="Times New Roman" panose="02020603050405020304" pitchFamily="18" charset="0"/>
              </a:rPr>
              <a:t>带电粒子或电荷在电场力作用下的定向运动</a:t>
            </a:r>
          </a:p>
          <a:p>
            <a:pPr eaLnBrk="0" hangingPunct="0"/>
            <a:r>
              <a:rPr kumimoji="1" lang="zh-CN" altLang="en-US" sz="2800" b="1">
                <a:latin typeface="Times New Roman" panose="02020603050405020304" pitchFamily="18" charset="0"/>
              </a:rPr>
              <a:t>形成电流。</a:t>
            </a:r>
          </a:p>
        </p:txBody>
      </p:sp>
      <p:graphicFrame>
        <p:nvGraphicFramePr>
          <p:cNvPr id="28678" name="Object 6">
            <a:extLst>
              <a:ext uri="{FF2B5EF4-FFF2-40B4-BE49-F238E27FC236}">
                <a16:creationId xmlns:a16="http://schemas.microsoft.com/office/drawing/2014/main" id="{00666800-59F0-41B5-86FC-160AD30200B5}"/>
              </a:ext>
            </a:extLst>
          </p:cNvPr>
          <p:cNvGraphicFramePr>
            <a:graphicFrameLocks noChangeAspect="1"/>
          </p:cNvGraphicFramePr>
          <p:nvPr/>
        </p:nvGraphicFramePr>
        <p:xfrm>
          <a:off x="3159126" y="3141664"/>
          <a:ext cx="1109663" cy="1042987"/>
        </p:xfrm>
        <a:graphic>
          <a:graphicData uri="http://schemas.openxmlformats.org/presentationml/2006/ole">
            <mc:AlternateContent xmlns:mc="http://schemas.openxmlformats.org/markup-compatibility/2006">
              <mc:Choice xmlns:v="urn:schemas-microsoft-com:vml" Requires="v">
                <p:oleObj spid="_x0000_s1052" name="公式" r:id="rId3" imgW="419040" imgH="393480" progId="Equation.3">
                  <p:embed/>
                </p:oleObj>
              </mc:Choice>
              <mc:Fallback>
                <p:oleObj name="公式" r:id="rId3" imgW="419040" imgH="393480" progId="Equation.3">
                  <p:embed/>
                  <p:pic>
                    <p:nvPicPr>
                      <p:cNvPr id="28678" name="Object 6">
                        <a:extLst>
                          <a:ext uri="{FF2B5EF4-FFF2-40B4-BE49-F238E27FC236}">
                            <a16:creationId xmlns:a16="http://schemas.microsoft.com/office/drawing/2014/main" id="{00666800-59F0-41B5-86FC-160AD30200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126" y="3141664"/>
                        <a:ext cx="1109663"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7">
            <a:extLst>
              <a:ext uri="{FF2B5EF4-FFF2-40B4-BE49-F238E27FC236}">
                <a16:creationId xmlns:a16="http://schemas.microsoft.com/office/drawing/2014/main" id="{332718FB-093D-4B6D-B35F-BF08C6EC4359}"/>
              </a:ext>
            </a:extLst>
          </p:cNvPr>
          <p:cNvSpPr txBox="1">
            <a:spLocks noChangeArrowheads="1"/>
          </p:cNvSpPr>
          <p:nvPr/>
        </p:nvSpPr>
        <p:spPr bwMode="auto">
          <a:xfrm>
            <a:off x="4038601" y="3429001"/>
            <a:ext cx="6450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zh-CN" altLang="en-US" sz="2800" b="1">
                <a:solidFill>
                  <a:srgbClr val="FF0066"/>
                </a:solidFill>
                <a:latin typeface="Times New Roman" panose="02020603050405020304" pitchFamily="18" charset="0"/>
              </a:rPr>
              <a:t>（单位时间内通过某一截面的电荷量）</a:t>
            </a:r>
          </a:p>
        </p:txBody>
      </p:sp>
      <p:sp>
        <p:nvSpPr>
          <p:cNvPr id="28680" name="Text Box 8">
            <a:extLst>
              <a:ext uri="{FF2B5EF4-FFF2-40B4-BE49-F238E27FC236}">
                <a16:creationId xmlns:a16="http://schemas.microsoft.com/office/drawing/2014/main" id="{C5BCD7C4-9606-4D5F-8C58-DA25DB652981}"/>
              </a:ext>
            </a:extLst>
          </p:cNvPr>
          <p:cNvSpPr txBox="1">
            <a:spLocks noChangeArrowheads="1"/>
          </p:cNvSpPr>
          <p:nvPr/>
        </p:nvSpPr>
        <p:spPr bwMode="auto">
          <a:xfrm>
            <a:off x="1828801" y="4495801"/>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zh-CN" altLang="en-US" sz="2800" b="1">
                <a:latin typeface="Times New Roman" panose="02020603050405020304" pitchFamily="18" charset="0"/>
              </a:rPr>
              <a:t>电流的单位：</a:t>
            </a:r>
          </a:p>
        </p:txBody>
      </p:sp>
      <p:sp>
        <p:nvSpPr>
          <p:cNvPr id="28681" name="Text Box 9">
            <a:extLst>
              <a:ext uri="{FF2B5EF4-FFF2-40B4-BE49-F238E27FC236}">
                <a16:creationId xmlns:a16="http://schemas.microsoft.com/office/drawing/2014/main" id="{DF7D4021-9DC6-43E9-BB2A-AB4EE3E85199}"/>
              </a:ext>
            </a:extLst>
          </p:cNvPr>
          <p:cNvSpPr txBox="1">
            <a:spLocks noChangeArrowheads="1"/>
          </p:cNvSpPr>
          <p:nvPr/>
        </p:nvSpPr>
        <p:spPr bwMode="auto">
          <a:xfrm>
            <a:off x="4097338" y="4495800"/>
            <a:ext cx="65706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800" b="1">
                <a:latin typeface="Times New Roman" panose="02020603050405020304" pitchFamily="18" charset="0"/>
              </a:rPr>
              <a:t>A</a:t>
            </a:r>
            <a:r>
              <a:rPr kumimoji="1" lang="zh-CN" altLang="en-US" sz="2800" b="1">
                <a:latin typeface="Times New Roman" panose="02020603050405020304" pitchFamily="18" charset="0"/>
              </a:rPr>
              <a:t>（安培）、</a:t>
            </a:r>
            <a:r>
              <a:rPr kumimoji="1" lang="en-US" altLang="zh-CN" sz="2800" b="1">
                <a:latin typeface="Times New Roman" panose="02020603050405020304" pitchFamily="18" charset="0"/>
              </a:rPr>
              <a:t>kA</a:t>
            </a:r>
            <a:r>
              <a:rPr kumimoji="1" lang="zh-CN" altLang="en-US" sz="2800" b="1">
                <a:latin typeface="Times New Roman" panose="02020603050405020304" pitchFamily="18" charset="0"/>
              </a:rPr>
              <a:t>（千安）、</a:t>
            </a:r>
            <a:r>
              <a:rPr kumimoji="1" lang="en-US" altLang="zh-CN" sz="2800" b="1">
                <a:latin typeface="Times New Roman" panose="02020603050405020304" pitchFamily="18" charset="0"/>
              </a:rPr>
              <a:t>mA(</a:t>
            </a:r>
            <a:r>
              <a:rPr kumimoji="1" lang="zh-CN" altLang="en-US" sz="2800" b="1">
                <a:latin typeface="Times New Roman" panose="02020603050405020304" pitchFamily="18" charset="0"/>
              </a:rPr>
              <a:t>毫安）、</a:t>
            </a:r>
          </a:p>
          <a:p>
            <a:pPr eaLnBrk="0" hangingPunct="0"/>
            <a:r>
              <a:rPr kumimoji="1" lang="en-US" altLang="zh-CN" sz="2800" b="1">
                <a:latin typeface="Times New Roman" panose="02020603050405020304" pitchFamily="18" charset="0"/>
                <a:cs typeface="Times New Roman" panose="02020603050405020304" pitchFamily="18" charset="0"/>
              </a:rPr>
              <a:t>μA</a:t>
            </a:r>
            <a:r>
              <a:rPr kumimoji="1" lang="zh-CN" altLang="en-US" sz="2800" b="1">
                <a:latin typeface="Times New Roman" panose="02020603050405020304" pitchFamily="18" charset="0"/>
              </a:rPr>
              <a:t>（微安）</a:t>
            </a:r>
          </a:p>
        </p:txBody>
      </p:sp>
      <p:graphicFrame>
        <p:nvGraphicFramePr>
          <p:cNvPr id="28682" name="Object 10">
            <a:extLst>
              <a:ext uri="{FF2B5EF4-FFF2-40B4-BE49-F238E27FC236}">
                <a16:creationId xmlns:a16="http://schemas.microsoft.com/office/drawing/2014/main" id="{A7F11B84-EC77-4EFA-9E55-00680744B54D}"/>
              </a:ext>
            </a:extLst>
          </p:cNvPr>
          <p:cNvGraphicFramePr>
            <a:graphicFrameLocks noChangeAspect="1"/>
          </p:cNvGraphicFramePr>
          <p:nvPr/>
        </p:nvGraphicFramePr>
        <p:xfrm>
          <a:off x="2438400" y="5715000"/>
          <a:ext cx="7239000" cy="617538"/>
        </p:xfrm>
        <a:graphic>
          <a:graphicData uri="http://schemas.openxmlformats.org/presentationml/2006/ole">
            <mc:AlternateContent xmlns:mc="http://schemas.openxmlformats.org/markup-compatibility/2006">
              <mc:Choice xmlns:v="urn:schemas-microsoft-com:vml" Requires="v">
                <p:oleObj spid="_x0000_s1053" name="Equation" r:id="rId5" imgW="2692080" imgH="228600" progId="Equation.3">
                  <p:embed/>
                </p:oleObj>
              </mc:Choice>
              <mc:Fallback>
                <p:oleObj name="Equation" r:id="rId5" imgW="2692080" imgH="228600" progId="Equation.3">
                  <p:embed/>
                  <p:pic>
                    <p:nvPicPr>
                      <p:cNvPr id="28682" name="Object 10">
                        <a:extLst>
                          <a:ext uri="{FF2B5EF4-FFF2-40B4-BE49-F238E27FC236}">
                            <a16:creationId xmlns:a16="http://schemas.microsoft.com/office/drawing/2014/main" id="{A7F11B84-EC77-4EFA-9E55-00680744B5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715000"/>
                        <a:ext cx="72390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Text Box 11">
            <a:extLst>
              <a:ext uri="{FF2B5EF4-FFF2-40B4-BE49-F238E27FC236}">
                <a16:creationId xmlns:a16="http://schemas.microsoft.com/office/drawing/2014/main" id="{E0781012-2383-4362-B14A-E06987D8972F}"/>
              </a:ext>
            </a:extLst>
          </p:cNvPr>
          <p:cNvSpPr txBox="1">
            <a:spLocks noChangeArrowheads="1"/>
          </p:cNvSpPr>
          <p:nvPr/>
        </p:nvSpPr>
        <p:spPr bwMode="auto">
          <a:xfrm>
            <a:off x="1524000" y="3068639"/>
            <a:ext cx="1746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800" b="1">
                <a:solidFill>
                  <a:srgbClr val="FF3300"/>
                </a:solidFill>
                <a:latin typeface="Times New Roman" panose="02020603050405020304" pitchFamily="18" charset="0"/>
              </a:rPr>
              <a:t>2.  </a:t>
            </a:r>
            <a:r>
              <a:rPr kumimoji="1" lang="zh-CN" altLang="en-US" sz="2800" b="1">
                <a:solidFill>
                  <a:srgbClr val="FF3300"/>
                </a:solidFill>
                <a:latin typeface="Times New Roman" panose="02020603050405020304" pitchFamily="18" charset="0"/>
              </a:rPr>
              <a:t>大小</a:t>
            </a:r>
            <a:r>
              <a:rPr kumimoji="1" lang="zh-CN" altLang="en-US" sz="3200" b="1">
                <a:solidFill>
                  <a:srgbClr val="FF3300"/>
                </a:solidFill>
                <a:latin typeface="Times New Roman" panose="02020603050405020304" pitchFamily="18" charset="0"/>
              </a:rPr>
              <a:t>：</a:t>
            </a:r>
          </a:p>
        </p:txBody>
      </p:sp>
      <p:sp>
        <p:nvSpPr>
          <p:cNvPr id="28684" name="Text Box 12" descr="大纸屑">
            <a:extLst>
              <a:ext uri="{FF2B5EF4-FFF2-40B4-BE49-F238E27FC236}">
                <a16:creationId xmlns:a16="http://schemas.microsoft.com/office/drawing/2014/main" id="{D7A33212-87F3-4923-8B52-259B4A84A51B}"/>
              </a:ext>
            </a:extLst>
          </p:cNvPr>
          <p:cNvSpPr txBox="1">
            <a:spLocks noChangeArrowheads="1"/>
          </p:cNvSpPr>
          <p:nvPr/>
        </p:nvSpPr>
        <p:spPr bwMode="auto">
          <a:xfrm>
            <a:off x="1524000" y="1"/>
            <a:ext cx="9144000" cy="519113"/>
          </a:xfrm>
          <a:prstGeom prst="rect">
            <a:avLst/>
          </a:prstGeom>
          <a:pattFill prst="lgConfetti">
            <a:fgClr>
              <a:srgbClr val="CCFFFF"/>
            </a:fgClr>
            <a:bgClr>
              <a:srgbClr val="FFFFFF"/>
            </a:bgClr>
          </a:patt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sz="2800" b="1" dirty="0">
                <a:solidFill>
                  <a:srgbClr val="339966"/>
                </a:solidFill>
                <a:latin typeface="华文行楷" panose="02010800040101010101" pitchFamily="2" charset="-122"/>
                <a:ea typeface="华文行楷" panose="02010800040101010101" pitchFamily="2" charset="-122"/>
              </a:rPr>
              <a:t>1.2 </a:t>
            </a:r>
            <a:r>
              <a:rPr kumimoji="1" lang="zh-CN" altLang="en-US" sz="2800" b="1" dirty="0">
                <a:solidFill>
                  <a:srgbClr val="339966"/>
                </a:solidFill>
                <a:latin typeface="华文行楷" panose="02010800040101010101" pitchFamily="2" charset="-122"/>
                <a:ea typeface="华文行楷" panose="02010800040101010101" pitchFamily="2" charset="-122"/>
              </a:rPr>
              <a:t>电路基本变量</a:t>
            </a:r>
            <a:endParaRPr kumimoji="1" lang="zh-CN" altLang="en-US" sz="2000" b="1" dirty="0">
              <a:solidFill>
                <a:srgbClr val="339966"/>
              </a:solidFill>
              <a:latin typeface="华文彩云" panose="02010800040101010101" pitchFamily="2" charset="-122"/>
              <a:ea typeface="华文彩云"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xEl>
                                              <p:pRg st="0" end="0"/>
                                            </p:txEl>
                                          </p:spTgt>
                                        </p:tgtEl>
                                        <p:attrNameLst>
                                          <p:attrName>style.visibility</p:attrName>
                                        </p:attrNameLst>
                                      </p:cBhvr>
                                      <p:to>
                                        <p:strVal val="visible"/>
                                      </p:to>
                                    </p:set>
                                    <p:animEffect transition="in" filter="wipe(left)">
                                      <p:cBhvr>
                                        <p:cTn id="12" dur="500"/>
                                        <p:tgtEl>
                                          <p:spTgt spid="286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7">
                                            <p:txEl>
                                              <p:pRg st="0" end="0"/>
                                            </p:txEl>
                                          </p:spTgt>
                                        </p:tgtEl>
                                        <p:attrNameLst>
                                          <p:attrName>style.visibility</p:attrName>
                                        </p:attrNameLst>
                                      </p:cBhvr>
                                      <p:to>
                                        <p:strVal val="visible"/>
                                      </p:to>
                                    </p:set>
                                    <p:animEffect transition="in" filter="wipe(left)">
                                      <p:cBhvr>
                                        <p:cTn id="17" dur="500"/>
                                        <p:tgtEl>
                                          <p:spTgt spid="2867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7">
                                            <p:txEl>
                                              <p:pRg st="1" end="1"/>
                                            </p:txEl>
                                          </p:spTgt>
                                        </p:tgtEl>
                                        <p:attrNameLst>
                                          <p:attrName>style.visibility</p:attrName>
                                        </p:attrNameLst>
                                      </p:cBhvr>
                                      <p:to>
                                        <p:strVal val="visible"/>
                                      </p:to>
                                    </p:set>
                                    <p:animEffect transition="in" filter="wipe(left)">
                                      <p:cBhvr>
                                        <p:cTn id="22" dur="500"/>
                                        <p:tgtEl>
                                          <p:spTgt spid="2867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83">
                                            <p:txEl>
                                              <p:pRg st="0" end="0"/>
                                            </p:txEl>
                                          </p:spTgt>
                                        </p:tgtEl>
                                        <p:attrNameLst>
                                          <p:attrName>style.visibility</p:attrName>
                                        </p:attrNameLst>
                                      </p:cBhvr>
                                      <p:to>
                                        <p:strVal val="visible"/>
                                      </p:to>
                                    </p:set>
                                    <p:animEffect transition="in" filter="wipe(left)">
                                      <p:cBhvr>
                                        <p:cTn id="27" dur="500"/>
                                        <p:tgtEl>
                                          <p:spTgt spid="2868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8678"/>
                                        </p:tgtEl>
                                        <p:attrNameLst>
                                          <p:attrName>style.visibility</p:attrName>
                                        </p:attrNameLst>
                                      </p:cBhvr>
                                      <p:to>
                                        <p:strVal val="visible"/>
                                      </p:to>
                                    </p:set>
                                    <p:animEffect transition="in" filter="dissolve">
                                      <p:cBhvr>
                                        <p:cTn id="32" dur="500"/>
                                        <p:tgtEl>
                                          <p:spTgt spid="286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9">
                                            <p:txEl>
                                              <p:pRg st="0" end="0"/>
                                            </p:txEl>
                                          </p:spTgt>
                                        </p:tgtEl>
                                        <p:attrNameLst>
                                          <p:attrName>style.visibility</p:attrName>
                                        </p:attrNameLst>
                                      </p:cBhvr>
                                      <p:to>
                                        <p:strVal val="visible"/>
                                      </p:to>
                                    </p:set>
                                    <p:animEffect transition="in" filter="wipe(left)">
                                      <p:cBhvr>
                                        <p:cTn id="37" dur="500"/>
                                        <p:tgtEl>
                                          <p:spTgt spid="2867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680">
                                            <p:txEl>
                                              <p:pRg st="0" end="0"/>
                                            </p:txEl>
                                          </p:spTgt>
                                        </p:tgtEl>
                                        <p:attrNameLst>
                                          <p:attrName>style.visibility</p:attrName>
                                        </p:attrNameLst>
                                      </p:cBhvr>
                                      <p:to>
                                        <p:strVal val="visible"/>
                                      </p:to>
                                    </p:set>
                                    <p:animEffect transition="in" filter="wipe(left)">
                                      <p:cBhvr>
                                        <p:cTn id="42" dur="500"/>
                                        <p:tgtEl>
                                          <p:spTgt spid="2868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681">
                                            <p:txEl>
                                              <p:pRg st="0" end="0"/>
                                            </p:txEl>
                                          </p:spTgt>
                                        </p:tgtEl>
                                        <p:attrNameLst>
                                          <p:attrName>style.visibility</p:attrName>
                                        </p:attrNameLst>
                                      </p:cBhvr>
                                      <p:to>
                                        <p:strVal val="visible"/>
                                      </p:to>
                                    </p:set>
                                    <p:animEffect transition="in" filter="wipe(left)">
                                      <p:cBhvr>
                                        <p:cTn id="47" dur="500"/>
                                        <p:tgtEl>
                                          <p:spTgt spid="2868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681">
                                            <p:txEl>
                                              <p:pRg st="1" end="1"/>
                                            </p:txEl>
                                          </p:spTgt>
                                        </p:tgtEl>
                                        <p:attrNameLst>
                                          <p:attrName>style.visibility</p:attrName>
                                        </p:attrNameLst>
                                      </p:cBhvr>
                                      <p:to>
                                        <p:strVal val="visible"/>
                                      </p:to>
                                    </p:set>
                                    <p:animEffect transition="in" filter="wipe(left)">
                                      <p:cBhvr>
                                        <p:cTn id="52" dur="500"/>
                                        <p:tgtEl>
                                          <p:spTgt spid="28681">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8682"/>
                                        </p:tgtEl>
                                        <p:attrNameLst>
                                          <p:attrName>style.visibility</p:attrName>
                                        </p:attrNameLst>
                                      </p:cBhvr>
                                      <p:to>
                                        <p:strVal val="visible"/>
                                      </p:to>
                                    </p:set>
                                    <p:animEffect transition="in" filter="dissolve">
                                      <p:cBhvr>
                                        <p:cTn id="57" dur="5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76" grpId="0" build="p" autoUpdateAnimBg="0"/>
      <p:bldP spid="28677" grpId="0" build="p" autoUpdateAnimBg="0"/>
      <p:bldP spid="28679" grpId="0" build="p" autoUpdateAnimBg="0"/>
      <p:bldP spid="28680" grpId="0" build="p" autoUpdateAnimBg="0"/>
      <p:bldP spid="28681" grpId="0" build="p" autoUpdateAnimBg="0"/>
      <p:bldP spid="2868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865832"/>
            <a:ext cx="2180405"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、网孔电流</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1619883"/>
            <a:ext cx="11052699" cy="523220"/>
          </a:xfrm>
          <a:prstGeom prst="rect">
            <a:avLst/>
          </a:prstGeom>
          <a:noFill/>
        </p:spPr>
        <p:txBody>
          <a:bodyPr wrap="square" rtlCol="0">
            <a:spAutoFit/>
          </a:bodyPr>
          <a:lstStyle/>
          <a:p>
            <a:r>
              <a:rPr lang="zh-CN" altLang="en-US" sz="2800" b="1" dirty="0"/>
              <a:t>        所谓网孔电流，是指平面网络中沿着网孔边界流动的假想电流。</a:t>
            </a:r>
          </a:p>
        </p:txBody>
      </p:sp>
      <p:grpSp>
        <p:nvGrpSpPr>
          <p:cNvPr id="9" name="组合 8">
            <a:extLst>
              <a:ext uri="{FF2B5EF4-FFF2-40B4-BE49-F238E27FC236}">
                <a16:creationId xmlns:a16="http://schemas.microsoft.com/office/drawing/2014/main" id="{304D1748-B108-4E52-BD0E-BDCF3C1B2282}"/>
              </a:ext>
            </a:extLst>
          </p:cNvPr>
          <p:cNvGrpSpPr/>
          <p:nvPr/>
        </p:nvGrpSpPr>
        <p:grpSpPr>
          <a:xfrm>
            <a:off x="7144074" y="2720655"/>
            <a:ext cx="5047926" cy="3316511"/>
            <a:chOff x="7144074" y="2720655"/>
            <a:chExt cx="5047926" cy="3316511"/>
          </a:xfrm>
        </p:grpSpPr>
        <p:pic>
          <p:nvPicPr>
            <p:cNvPr id="3" name="图片 2">
              <a:extLst>
                <a:ext uri="{FF2B5EF4-FFF2-40B4-BE49-F238E27FC236}">
                  <a16:creationId xmlns:a16="http://schemas.microsoft.com/office/drawing/2014/main" id="{0D5DA822-8305-4D57-91D1-1BDB5932022A}"/>
                </a:ext>
              </a:extLst>
            </p:cNvPr>
            <p:cNvPicPr>
              <a:picLocks noChangeAspect="1"/>
            </p:cNvPicPr>
            <p:nvPr/>
          </p:nvPicPr>
          <p:blipFill>
            <a:blip r:embed="rId5"/>
            <a:stretch>
              <a:fillRect/>
            </a:stretch>
          </p:blipFill>
          <p:spPr>
            <a:xfrm>
              <a:off x="7144074" y="2720655"/>
              <a:ext cx="5047926" cy="3316511"/>
            </a:xfrm>
            <a:prstGeom prst="rect">
              <a:avLst/>
            </a:prstGeom>
          </p:spPr>
        </p:pic>
        <p:sp>
          <p:nvSpPr>
            <p:cNvPr id="6" name="弧形 5">
              <a:extLst>
                <a:ext uri="{FF2B5EF4-FFF2-40B4-BE49-F238E27FC236}">
                  <a16:creationId xmlns:a16="http://schemas.microsoft.com/office/drawing/2014/main" id="{6A1B67E9-40F6-44AD-9F96-64D6F6B5ACAF}"/>
                </a:ext>
              </a:extLst>
            </p:cNvPr>
            <p:cNvSpPr/>
            <p:nvPr/>
          </p:nvSpPr>
          <p:spPr>
            <a:xfrm>
              <a:off x="8478175"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a:extLst>
                <a:ext uri="{FF2B5EF4-FFF2-40B4-BE49-F238E27FC236}">
                  <a16:creationId xmlns:a16="http://schemas.microsoft.com/office/drawing/2014/main" id="{79549051-A7AE-4EAA-B86A-4CC2A09A24F6}"/>
                </a:ext>
              </a:extLst>
            </p:cNvPr>
            <p:cNvSpPr/>
            <p:nvPr/>
          </p:nvSpPr>
          <p:spPr>
            <a:xfrm>
              <a:off x="10258887"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7CDE4283-1E47-446A-B6DC-7223657DD154}"/>
                </a:ext>
              </a:extLst>
            </p:cNvPr>
            <p:cNvGraphicFramePr>
              <a:graphicFrameLocks noChangeAspect="1"/>
            </p:cNvGraphicFramePr>
            <p:nvPr>
              <p:extLst/>
            </p:nvPr>
          </p:nvGraphicFramePr>
          <p:xfrm>
            <a:off x="8608400" y="3764413"/>
            <a:ext cx="494152" cy="523220"/>
          </p:xfrm>
          <a:graphic>
            <a:graphicData uri="http://schemas.openxmlformats.org/presentationml/2006/ole">
              <mc:AlternateContent xmlns:mc="http://schemas.openxmlformats.org/markup-compatibility/2006">
                <mc:Choice xmlns:v="urn:schemas-microsoft-com:vml" Requires="v">
                  <p:oleObj spid="_x0000_s14352" name="Equation" r:id="rId6" imgW="215640" imgH="228600" progId="Equation.DSMT4">
                    <p:embed/>
                  </p:oleObj>
                </mc:Choice>
                <mc:Fallback>
                  <p:oleObj name="Equation" r:id="rId6" imgW="215640" imgH="228600" progId="Equation.DSMT4">
                    <p:embed/>
                    <p:pic>
                      <p:nvPicPr>
                        <p:cNvPr id="7" name="对象 6">
                          <a:extLst>
                            <a:ext uri="{FF2B5EF4-FFF2-40B4-BE49-F238E27FC236}">
                              <a16:creationId xmlns:a16="http://schemas.microsoft.com/office/drawing/2014/main" id="{7CDE4283-1E47-446A-B6DC-7223657DD154}"/>
                            </a:ext>
                          </a:extLst>
                        </p:cNvPr>
                        <p:cNvPicPr/>
                        <p:nvPr/>
                      </p:nvPicPr>
                      <p:blipFill>
                        <a:blip r:embed="rId7"/>
                        <a:stretch>
                          <a:fillRect/>
                        </a:stretch>
                      </p:blipFill>
                      <p:spPr>
                        <a:xfrm>
                          <a:off x="8608400" y="3764413"/>
                          <a:ext cx="494152" cy="52322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3697962-9C0D-4812-A8C9-E2E2637FF985}"/>
                </a:ext>
              </a:extLst>
            </p:cNvPr>
            <p:cNvGraphicFramePr>
              <a:graphicFrameLocks noChangeAspect="1"/>
            </p:cNvGraphicFramePr>
            <p:nvPr>
              <p:extLst/>
            </p:nvPr>
          </p:nvGraphicFramePr>
          <p:xfrm>
            <a:off x="10374578" y="3764414"/>
            <a:ext cx="523219" cy="523219"/>
          </p:xfrm>
          <a:graphic>
            <a:graphicData uri="http://schemas.openxmlformats.org/presentationml/2006/ole">
              <mc:AlternateContent xmlns:mc="http://schemas.openxmlformats.org/markup-compatibility/2006">
                <mc:Choice xmlns:v="urn:schemas-microsoft-com:vml" Requires="v">
                  <p:oleObj spid="_x0000_s14353" name="Equation" r:id="rId8" imgW="228600" imgH="228600" progId="Equation.DSMT4">
                    <p:embed/>
                  </p:oleObj>
                </mc:Choice>
                <mc:Fallback>
                  <p:oleObj name="Equation" r:id="rId8" imgW="228600" imgH="228600" progId="Equation.DSMT4">
                    <p:embed/>
                    <p:pic>
                      <p:nvPicPr>
                        <p:cNvPr id="8" name="对象 7">
                          <a:extLst>
                            <a:ext uri="{FF2B5EF4-FFF2-40B4-BE49-F238E27FC236}">
                              <a16:creationId xmlns:a16="http://schemas.microsoft.com/office/drawing/2014/main" id="{13697962-9C0D-4812-A8C9-E2E2637FF985}"/>
                            </a:ext>
                          </a:extLst>
                        </p:cNvPr>
                        <p:cNvPicPr/>
                        <p:nvPr/>
                      </p:nvPicPr>
                      <p:blipFill>
                        <a:blip r:embed="rId9"/>
                        <a:stretch>
                          <a:fillRect/>
                        </a:stretch>
                      </p:blipFill>
                      <p:spPr>
                        <a:xfrm>
                          <a:off x="10374578" y="3764414"/>
                          <a:ext cx="523219" cy="523219"/>
                        </a:xfrm>
                        <a:prstGeom prst="rect">
                          <a:avLst/>
                        </a:prstGeom>
                      </p:spPr>
                    </p:pic>
                  </p:oleObj>
                </mc:Fallback>
              </mc:AlternateContent>
            </a:graphicData>
          </a:graphic>
        </p:graphicFrame>
      </p:grpSp>
      <p:sp>
        <p:nvSpPr>
          <p:cNvPr id="19" name="文本框 18">
            <a:extLst>
              <a:ext uri="{FF2B5EF4-FFF2-40B4-BE49-F238E27FC236}">
                <a16:creationId xmlns:a16="http://schemas.microsoft.com/office/drawing/2014/main" id="{442F2EAE-D9B5-4737-9947-D123AC76224B}"/>
              </a:ext>
            </a:extLst>
          </p:cNvPr>
          <p:cNvSpPr txBox="1"/>
          <p:nvPr/>
        </p:nvSpPr>
        <p:spPr>
          <a:xfrm>
            <a:off x="541536" y="2373934"/>
            <a:ext cx="6782541" cy="1384995"/>
          </a:xfrm>
          <a:prstGeom prst="rect">
            <a:avLst/>
          </a:prstGeom>
          <a:noFill/>
        </p:spPr>
        <p:txBody>
          <a:bodyPr wrap="square" rtlCol="0">
            <a:spAutoFit/>
          </a:bodyPr>
          <a:lstStyle/>
          <a:p>
            <a:r>
              <a:rPr lang="zh-CN" altLang="en-US" sz="2800" b="1" dirty="0">
                <a:latin typeface="+mn-ea"/>
              </a:rPr>
              <a:t>       如右图所示，</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m1</a:t>
            </a:r>
            <a:r>
              <a:rPr lang="zh-CN" altLang="en-US" sz="2800" b="1" dirty="0">
                <a:latin typeface="+mn-ea"/>
              </a:rPr>
              <a:t>和</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m2</a:t>
            </a:r>
            <a:r>
              <a:rPr lang="zh-CN" altLang="en-US" sz="2800" b="1" dirty="0">
                <a:latin typeface="+mn-ea"/>
              </a:rPr>
              <a:t>是网孔电流。网孔电流</a:t>
            </a:r>
            <a:r>
              <a:rPr lang="zh-CN" altLang="en-US" sz="2800" b="1" dirty="0">
                <a:solidFill>
                  <a:srgbClr val="FF0000"/>
                </a:solidFill>
                <a:latin typeface="+mn-ea"/>
              </a:rPr>
              <a:t>实际上是不存在</a:t>
            </a:r>
            <a:r>
              <a:rPr lang="zh-CN" altLang="en-US" sz="2800" b="1" dirty="0">
                <a:latin typeface="+mn-ea"/>
              </a:rPr>
              <a:t>的，实际存在的是支路电流。 </a:t>
            </a:r>
          </a:p>
        </p:txBody>
      </p:sp>
      <p:sp>
        <p:nvSpPr>
          <p:cNvPr id="21" name="文本框 20">
            <a:extLst>
              <a:ext uri="{FF2B5EF4-FFF2-40B4-BE49-F238E27FC236}">
                <a16:creationId xmlns:a16="http://schemas.microsoft.com/office/drawing/2014/main" id="{4BA91732-94BE-4E7B-AEE3-49998585387D}"/>
              </a:ext>
            </a:extLst>
          </p:cNvPr>
          <p:cNvSpPr txBox="1"/>
          <p:nvPr/>
        </p:nvSpPr>
        <p:spPr>
          <a:xfrm>
            <a:off x="541536" y="3989760"/>
            <a:ext cx="6782541" cy="1384995"/>
          </a:xfrm>
          <a:prstGeom prst="rect">
            <a:avLst/>
          </a:prstGeom>
          <a:noFill/>
        </p:spPr>
        <p:txBody>
          <a:bodyPr wrap="square" rtlCol="0">
            <a:spAutoFit/>
          </a:bodyPr>
          <a:lstStyle/>
          <a:p>
            <a:r>
              <a:rPr lang="zh-CN" altLang="en-US" sz="2800" b="1" dirty="0">
                <a:latin typeface="+mn-ea"/>
              </a:rPr>
              <a:t>        </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m1</a:t>
            </a:r>
            <a:r>
              <a:rPr lang="zh-CN" altLang="en-US" sz="2800" b="1" dirty="0">
                <a:latin typeface="+mn-ea"/>
              </a:rPr>
              <a:t>和</a:t>
            </a:r>
            <a:r>
              <a:rPr lang="en-US" altLang="zh-CN" sz="2800" b="1" i="1" dirty="0">
                <a:latin typeface="Times New Roman" panose="02020603050405020304" pitchFamily="18" charset="0"/>
                <a:cs typeface="Times New Roman" panose="02020603050405020304" pitchFamily="18" charset="0"/>
              </a:rPr>
              <a:t>I</a:t>
            </a:r>
            <a:r>
              <a:rPr lang="en-US" altLang="zh-CN" sz="2800" b="1" i="1" baseline="-25000" dirty="0">
                <a:latin typeface="Times New Roman" panose="02020603050405020304" pitchFamily="18" charset="0"/>
                <a:cs typeface="Times New Roman" panose="02020603050405020304" pitchFamily="18" charset="0"/>
              </a:rPr>
              <a:t>m2</a:t>
            </a:r>
            <a:r>
              <a:rPr lang="zh-CN" altLang="en-US" sz="2800" b="1" dirty="0">
                <a:latin typeface="+mn-ea"/>
              </a:rPr>
              <a:t>流动方向就是网孔电流的</a:t>
            </a:r>
            <a:r>
              <a:rPr lang="zh-CN" altLang="en-US" sz="2800" b="1" dirty="0">
                <a:solidFill>
                  <a:srgbClr val="FF0000"/>
                </a:solidFill>
                <a:latin typeface="+mn-ea"/>
              </a:rPr>
              <a:t>参考方向</a:t>
            </a:r>
            <a:r>
              <a:rPr lang="zh-CN" altLang="en-US" sz="2800" b="1" dirty="0">
                <a:latin typeface="+mn-ea"/>
              </a:rPr>
              <a:t>，也就是列写</a:t>
            </a:r>
            <a:r>
              <a:rPr lang="en-US" altLang="zh-CN" sz="2800" b="1" dirty="0">
                <a:latin typeface="+mn-ea"/>
              </a:rPr>
              <a:t>KVL</a:t>
            </a:r>
            <a:r>
              <a:rPr lang="zh-CN" altLang="en-US" sz="2800" b="1" dirty="0">
                <a:latin typeface="+mn-ea"/>
              </a:rPr>
              <a:t>方程时的</a:t>
            </a:r>
            <a:r>
              <a:rPr lang="zh-CN" altLang="en-US" sz="2800" b="1" dirty="0">
                <a:solidFill>
                  <a:srgbClr val="FF0000"/>
                </a:solidFill>
                <a:latin typeface="+mn-ea"/>
              </a:rPr>
              <a:t>绕行方向</a:t>
            </a:r>
            <a:r>
              <a:rPr lang="zh-CN" altLang="en-US" sz="2800" b="1" dirty="0">
                <a:latin typeface="+mn-ea"/>
              </a:rPr>
              <a:t>，然后列网孔的</a:t>
            </a:r>
            <a:r>
              <a:rPr lang="en-US" altLang="zh-CN" sz="2800" b="1" dirty="0">
                <a:latin typeface="+mn-ea"/>
              </a:rPr>
              <a:t>KVL</a:t>
            </a:r>
            <a:r>
              <a:rPr lang="zh-CN" altLang="en-US" sz="2800" b="1" dirty="0">
                <a:latin typeface="+mn-ea"/>
              </a:rPr>
              <a:t>方程。 </a:t>
            </a:r>
          </a:p>
        </p:txBody>
      </p:sp>
    </p:spTree>
    <p:custDataLst>
      <p:tags r:id="rId2"/>
    </p:custDataLst>
    <p:extLst>
      <p:ext uri="{BB962C8B-B14F-4D97-AF65-F5344CB8AC3E}">
        <p14:creationId xmlns:p14="http://schemas.microsoft.com/office/powerpoint/2010/main" val="3510833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grpSp>
        <p:nvGrpSpPr>
          <p:cNvPr id="9" name="组合 8">
            <a:extLst>
              <a:ext uri="{FF2B5EF4-FFF2-40B4-BE49-F238E27FC236}">
                <a16:creationId xmlns:a16="http://schemas.microsoft.com/office/drawing/2014/main" id="{304D1748-B108-4E52-BD0E-BDCF3C1B2282}"/>
              </a:ext>
            </a:extLst>
          </p:cNvPr>
          <p:cNvGrpSpPr/>
          <p:nvPr/>
        </p:nvGrpSpPr>
        <p:grpSpPr>
          <a:xfrm>
            <a:off x="7146000" y="1407600"/>
            <a:ext cx="5047926" cy="3316511"/>
            <a:chOff x="7144074" y="2720655"/>
            <a:chExt cx="5047926" cy="3316511"/>
          </a:xfrm>
        </p:grpSpPr>
        <p:pic>
          <p:nvPicPr>
            <p:cNvPr id="3" name="图片 2">
              <a:extLst>
                <a:ext uri="{FF2B5EF4-FFF2-40B4-BE49-F238E27FC236}">
                  <a16:creationId xmlns:a16="http://schemas.microsoft.com/office/drawing/2014/main" id="{0D5DA822-8305-4D57-91D1-1BDB5932022A}"/>
                </a:ext>
              </a:extLst>
            </p:cNvPr>
            <p:cNvPicPr>
              <a:picLocks noChangeAspect="1"/>
            </p:cNvPicPr>
            <p:nvPr/>
          </p:nvPicPr>
          <p:blipFill>
            <a:blip r:embed="rId5"/>
            <a:stretch>
              <a:fillRect/>
            </a:stretch>
          </p:blipFill>
          <p:spPr>
            <a:xfrm>
              <a:off x="7144074" y="2720655"/>
              <a:ext cx="5047926" cy="3316511"/>
            </a:xfrm>
            <a:prstGeom prst="rect">
              <a:avLst/>
            </a:prstGeom>
          </p:spPr>
        </p:pic>
        <p:sp>
          <p:nvSpPr>
            <p:cNvPr id="6" name="弧形 5">
              <a:extLst>
                <a:ext uri="{FF2B5EF4-FFF2-40B4-BE49-F238E27FC236}">
                  <a16:creationId xmlns:a16="http://schemas.microsoft.com/office/drawing/2014/main" id="{6A1B67E9-40F6-44AD-9F96-64D6F6B5ACAF}"/>
                </a:ext>
              </a:extLst>
            </p:cNvPr>
            <p:cNvSpPr/>
            <p:nvPr/>
          </p:nvSpPr>
          <p:spPr>
            <a:xfrm>
              <a:off x="8478175"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a:extLst>
                <a:ext uri="{FF2B5EF4-FFF2-40B4-BE49-F238E27FC236}">
                  <a16:creationId xmlns:a16="http://schemas.microsoft.com/office/drawing/2014/main" id="{79549051-A7AE-4EAA-B86A-4CC2A09A24F6}"/>
                </a:ext>
              </a:extLst>
            </p:cNvPr>
            <p:cNvSpPr/>
            <p:nvPr/>
          </p:nvSpPr>
          <p:spPr>
            <a:xfrm>
              <a:off x="10258887" y="3533313"/>
              <a:ext cx="754602" cy="985421"/>
            </a:xfrm>
            <a:prstGeom prst="arc">
              <a:avLst>
                <a:gd name="adj1" fmla="val 12902971"/>
                <a:gd name="adj2" fmla="val 986864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7CDE4283-1E47-446A-B6DC-7223657DD154}"/>
                </a:ext>
              </a:extLst>
            </p:cNvPr>
            <p:cNvGraphicFramePr>
              <a:graphicFrameLocks noChangeAspect="1"/>
            </p:cNvGraphicFramePr>
            <p:nvPr/>
          </p:nvGraphicFramePr>
          <p:xfrm>
            <a:off x="8608400" y="3764413"/>
            <a:ext cx="494152" cy="523220"/>
          </p:xfrm>
          <a:graphic>
            <a:graphicData uri="http://schemas.openxmlformats.org/presentationml/2006/ole">
              <mc:AlternateContent xmlns:mc="http://schemas.openxmlformats.org/markup-compatibility/2006">
                <mc:Choice xmlns:v="urn:schemas-microsoft-com:vml" Requires="v">
                  <p:oleObj spid="_x0000_s15390" name="Equation" r:id="rId6" imgW="215640" imgH="228600" progId="Equation.DSMT4">
                    <p:embed/>
                  </p:oleObj>
                </mc:Choice>
                <mc:Fallback>
                  <p:oleObj name="Equation" r:id="rId6" imgW="215640" imgH="228600" progId="Equation.DSMT4">
                    <p:embed/>
                    <p:pic>
                      <p:nvPicPr>
                        <p:cNvPr id="7" name="对象 6">
                          <a:extLst>
                            <a:ext uri="{FF2B5EF4-FFF2-40B4-BE49-F238E27FC236}">
                              <a16:creationId xmlns:a16="http://schemas.microsoft.com/office/drawing/2014/main" id="{7CDE4283-1E47-446A-B6DC-7223657DD154}"/>
                            </a:ext>
                          </a:extLst>
                        </p:cNvPr>
                        <p:cNvPicPr/>
                        <p:nvPr/>
                      </p:nvPicPr>
                      <p:blipFill>
                        <a:blip r:embed="rId7"/>
                        <a:stretch>
                          <a:fillRect/>
                        </a:stretch>
                      </p:blipFill>
                      <p:spPr>
                        <a:xfrm>
                          <a:off x="8608400" y="3764413"/>
                          <a:ext cx="494152" cy="52322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3697962-9C0D-4812-A8C9-E2E2637FF985}"/>
                </a:ext>
              </a:extLst>
            </p:cNvPr>
            <p:cNvGraphicFramePr>
              <a:graphicFrameLocks noChangeAspect="1"/>
            </p:cNvGraphicFramePr>
            <p:nvPr/>
          </p:nvGraphicFramePr>
          <p:xfrm>
            <a:off x="10375678" y="3764414"/>
            <a:ext cx="523219" cy="523219"/>
          </p:xfrm>
          <a:graphic>
            <a:graphicData uri="http://schemas.openxmlformats.org/presentationml/2006/ole">
              <mc:AlternateContent xmlns:mc="http://schemas.openxmlformats.org/markup-compatibility/2006">
                <mc:Choice xmlns:v="urn:schemas-microsoft-com:vml" Requires="v">
                  <p:oleObj spid="_x0000_s15391" name="Equation" r:id="rId8" imgW="228600" imgH="228600" progId="Equation.DSMT4">
                    <p:embed/>
                  </p:oleObj>
                </mc:Choice>
                <mc:Fallback>
                  <p:oleObj name="Equation" r:id="rId8" imgW="228600" imgH="228600" progId="Equation.DSMT4">
                    <p:embed/>
                    <p:pic>
                      <p:nvPicPr>
                        <p:cNvPr id="8" name="对象 7">
                          <a:extLst>
                            <a:ext uri="{FF2B5EF4-FFF2-40B4-BE49-F238E27FC236}">
                              <a16:creationId xmlns:a16="http://schemas.microsoft.com/office/drawing/2014/main" id="{13697962-9C0D-4812-A8C9-E2E2637FF985}"/>
                            </a:ext>
                          </a:extLst>
                        </p:cNvPr>
                        <p:cNvPicPr/>
                        <p:nvPr/>
                      </p:nvPicPr>
                      <p:blipFill>
                        <a:blip r:embed="rId9"/>
                        <a:stretch>
                          <a:fillRect/>
                        </a:stretch>
                      </p:blipFill>
                      <p:spPr>
                        <a:xfrm>
                          <a:off x="10375678" y="3764414"/>
                          <a:ext cx="523219" cy="523219"/>
                        </a:xfrm>
                        <a:prstGeom prst="rect">
                          <a:avLst/>
                        </a:prstGeom>
                      </p:spPr>
                    </p:pic>
                  </p:oleObj>
                </mc:Fallback>
              </mc:AlternateContent>
            </a:graphicData>
          </a:graphic>
        </p:graphicFrame>
      </p:grpSp>
      <p:graphicFrame>
        <p:nvGraphicFramePr>
          <p:cNvPr id="2" name="对象 1">
            <a:extLst>
              <a:ext uri="{FF2B5EF4-FFF2-40B4-BE49-F238E27FC236}">
                <a16:creationId xmlns:a16="http://schemas.microsoft.com/office/drawing/2014/main" id="{343454D4-9BAD-455F-90EE-A77BA0EB4013}"/>
              </a:ext>
            </a:extLst>
          </p:cNvPr>
          <p:cNvGraphicFramePr>
            <a:graphicFrameLocks noChangeAspect="1"/>
          </p:cNvGraphicFramePr>
          <p:nvPr>
            <p:extLst/>
          </p:nvPr>
        </p:nvGraphicFramePr>
        <p:xfrm>
          <a:off x="199456" y="865832"/>
          <a:ext cx="4208300" cy="952006"/>
        </p:xfrm>
        <a:graphic>
          <a:graphicData uri="http://schemas.openxmlformats.org/presentationml/2006/ole">
            <mc:AlternateContent xmlns:mc="http://schemas.openxmlformats.org/markup-compatibility/2006">
              <mc:Choice xmlns:v="urn:schemas-microsoft-com:vml" Requires="v">
                <p:oleObj spid="_x0000_s15392" name="Equation" r:id="rId10" imgW="1852704" imgH="418317" progId="Equation.DSMT4">
                  <p:embed/>
                </p:oleObj>
              </mc:Choice>
              <mc:Fallback>
                <p:oleObj name="Equation" r:id="rId10" imgW="1852704" imgH="418317" progId="Equation.DSMT4">
                  <p:embed/>
                  <p:pic>
                    <p:nvPicPr>
                      <p:cNvPr id="2" name="对象 1">
                        <a:extLst>
                          <a:ext uri="{FF2B5EF4-FFF2-40B4-BE49-F238E27FC236}">
                            <a16:creationId xmlns:a16="http://schemas.microsoft.com/office/drawing/2014/main" id="{343454D4-9BAD-455F-90EE-A77BA0EB4013}"/>
                          </a:ext>
                        </a:extLst>
                      </p:cNvPr>
                      <p:cNvPicPr/>
                      <p:nvPr/>
                    </p:nvPicPr>
                    <p:blipFill>
                      <a:blip r:embed="rId11"/>
                      <a:stretch>
                        <a:fillRect/>
                      </a:stretch>
                    </p:blipFill>
                    <p:spPr>
                      <a:xfrm>
                        <a:off x="199456" y="865832"/>
                        <a:ext cx="4208300" cy="952006"/>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577C0617-7C27-4407-8313-2CE9B1B80150}"/>
              </a:ext>
            </a:extLst>
          </p:cNvPr>
          <p:cNvSpPr txBox="1"/>
          <p:nvPr/>
        </p:nvSpPr>
        <p:spPr>
          <a:xfrm>
            <a:off x="733583" y="2377011"/>
            <a:ext cx="1935331" cy="954107"/>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11</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 R</a:t>
            </a:r>
            <a:r>
              <a:rPr lang="en-US" altLang="zh-CN" sz="2800" b="1" i="1" baseline="-25000" dirty="0">
                <a:latin typeface="Times New Roman" panose="02020603050405020304" pitchFamily="18" charset="0"/>
                <a:cs typeface="Times New Roman" panose="02020603050405020304" pitchFamily="18" charset="0"/>
              </a:rPr>
              <a:t>22</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3</a:t>
            </a:r>
            <a:endParaRPr lang="zh-CN" altLang="en-US" sz="2800" b="1" dirty="0"/>
          </a:p>
        </p:txBody>
      </p:sp>
      <p:graphicFrame>
        <p:nvGraphicFramePr>
          <p:cNvPr id="10" name="对象 9">
            <a:extLst>
              <a:ext uri="{FF2B5EF4-FFF2-40B4-BE49-F238E27FC236}">
                <a16:creationId xmlns:a16="http://schemas.microsoft.com/office/drawing/2014/main" id="{DB0CEA90-42FD-4D4A-84AA-E305778146D4}"/>
              </a:ext>
            </a:extLst>
          </p:cNvPr>
          <p:cNvGraphicFramePr>
            <a:graphicFrameLocks noChangeAspect="1"/>
          </p:cNvGraphicFramePr>
          <p:nvPr>
            <p:extLst/>
          </p:nvPr>
        </p:nvGraphicFramePr>
        <p:xfrm>
          <a:off x="4534094" y="882855"/>
          <a:ext cx="2872176" cy="952581"/>
        </p:xfrm>
        <a:graphic>
          <a:graphicData uri="http://schemas.openxmlformats.org/presentationml/2006/ole">
            <mc:AlternateContent xmlns:mc="http://schemas.openxmlformats.org/markup-compatibility/2006">
              <mc:Choice xmlns:v="urn:schemas-microsoft-com:vml" Requires="v">
                <p:oleObj spid="_x0000_s15393" name="Equation" r:id="rId12" imgW="1263746" imgH="418317" progId="Equation.DSMT4">
                  <p:embed/>
                </p:oleObj>
              </mc:Choice>
              <mc:Fallback>
                <p:oleObj name="Equation" r:id="rId12" imgW="1263746" imgH="418317" progId="Equation.DSMT4">
                  <p:embed/>
                  <p:pic>
                    <p:nvPicPr>
                      <p:cNvPr id="10" name="对象 9">
                        <a:extLst>
                          <a:ext uri="{FF2B5EF4-FFF2-40B4-BE49-F238E27FC236}">
                            <a16:creationId xmlns:a16="http://schemas.microsoft.com/office/drawing/2014/main" id="{DB0CEA90-42FD-4D4A-84AA-E305778146D4}"/>
                          </a:ext>
                        </a:extLst>
                      </p:cNvPr>
                      <p:cNvPicPr/>
                      <p:nvPr/>
                    </p:nvPicPr>
                    <p:blipFill>
                      <a:blip r:embed="rId13"/>
                      <a:stretch>
                        <a:fillRect/>
                      </a:stretch>
                    </p:blipFill>
                    <p:spPr>
                      <a:xfrm>
                        <a:off x="4534094" y="882855"/>
                        <a:ext cx="2872176" cy="952581"/>
                      </a:xfrm>
                      <a:prstGeom prst="rect">
                        <a:avLst/>
                      </a:prstGeom>
                    </p:spPr>
                  </p:pic>
                </p:oleObj>
              </mc:Fallback>
            </mc:AlternateContent>
          </a:graphicData>
        </a:graphic>
      </p:graphicFrame>
      <p:sp>
        <p:nvSpPr>
          <p:cNvPr id="5" name="箭头: 右 4">
            <a:extLst>
              <a:ext uri="{FF2B5EF4-FFF2-40B4-BE49-F238E27FC236}">
                <a16:creationId xmlns:a16="http://schemas.microsoft.com/office/drawing/2014/main" id="{53870ED2-B880-4D09-90C6-51052C3134BE}"/>
              </a:ext>
            </a:extLst>
          </p:cNvPr>
          <p:cNvSpPr/>
          <p:nvPr/>
        </p:nvSpPr>
        <p:spPr>
          <a:xfrm>
            <a:off x="4170248" y="1194987"/>
            <a:ext cx="363846" cy="3107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EA55C7C-18F8-42A6-A45D-A28275EFB6A9}"/>
              </a:ext>
            </a:extLst>
          </p:cNvPr>
          <p:cNvSpPr txBox="1"/>
          <p:nvPr/>
        </p:nvSpPr>
        <p:spPr>
          <a:xfrm>
            <a:off x="3207487" y="2377011"/>
            <a:ext cx="4094103" cy="95410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网孔</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与网孔</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的电阻之和，称为</a:t>
            </a:r>
            <a:r>
              <a:rPr lang="zh-CN" altLang="en-US" sz="2800" b="1" dirty="0">
                <a:solidFill>
                  <a:srgbClr val="FF0000"/>
                </a:solidFill>
                <a:latin typeface="Times New Roman" panose="02020603050405020304" pitchFamily="18" charset="0"/>
                <a:cs typeface="Times New Roman" panose="02020603050405020304" pitchFamily="18" charset="0"/>
              </a:rPr>
              <a:t>网孔自电阻</a:t>
            </a:r>
            <a:r>
              <a:rPr lang="zh-CN" altLang="en-US" sz="2800" b="1" dirty="0">
                <a:latin typeface="Times New Roman" panose="02020603050405020304" pitchFamily="18" charset="0"/>
                <a:cs typeface="Times New Roman" panose="02020603050405020304" pitchFamily="18" charset="0"/>
              </a:rPr>
              <a:t>；</a:t>
            </a:r>
            <a:endParaRPr lang="zh-CN" altLang="en-US" sz="2800" b="1" dirty="0"/>
          </a:p>
        </p:txBody>
      </p:sp>
      <p:sp>
        <p:nvSpPr>
          <p:cNvPr id="20" name="文本框 19">
            <a:extLst>
              <a:ext uri="{FF2B5EF4-FFF2-40B4-BE49-F238E27FC236}">
                <a16:creationId xmlns:a16="http://schemas.microsoft.com/office/drawing/2014/main" id="{5D0981D7-6CF3-4C25-BEFC-984BE462ECF1}"/>
              </a:ext>
            </a:extLst>
          </p:cNvPr>
          <p:cNvSpPr txBox="1"/>
          <p:nvPr/>
        </p:nvSpPr>
        <p:spPr>
          <a:xfrm>
            <a:off x="733583" y="3797958"/>
            <a:ext cx="2112885" cy="523220"/>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12</a:t>
            </a:r>
            <a:r>
              <a:rPr lang="en-US" altLang="zh-CN" sz="2800" b="1" i="1" dirty="0">
                <a:latin typeface="Times New Roman" panose="02020603050405020304" pitchFamily="18" charset="0"/>
                <a:cs typeface="Times New Roman" panose="02020603050405020304" pitchFamily="18" charset="0"/>
              </a:rPr>
              <a:t>=R</a:t>
            </a:r>
            <a:r>
              <a:rPr lang="en-US" altLang="zh-CN" sz="2800" b="1" i="1" baseline="-25000" dirty="0">
                <a:latin typeface="Times New Roman" panose="02020603050405020304" pitchFamily="18" charset="0"/>
                <a:cs typeface="Times New Roman" panose="02020603050405020304" pitchFamily="18" charset="0"/>
              </a:rPr>
              <a:t>21</a:t>
            </a:r>
            <a:r>
              <a:rPr lang="en-US" altLang="zh-CN" sz="2800" b="1" i="1" dirty="0">
                <a:latin typeface="Times New Roman" panose="02020603050405020304" pitchFamily="18" charset="0"/>
                <a:cs typeface="Times New Roman" panose="02020603050405020304" pitchFamily="18" charset="0"/>
              </a:rPr>
              <a:t>= -R</a:t>
            </a:r>
            <a:r>
              <a:rPr lang="en-US" altLang="zh-CN" sz="2800" b="1" i="1" baseline="-25000" dirty="0">
                <a:latin typeface="Times New Roman" panose="02020603050405020304" pitchFamily="18" charset="0"/>
                <a:cs typeface="Times New Roman" panose="02020603050405020304" pitchFamily="18" charset="0"/>
              </a:rPr>
              <a:t>2</a:t>
            </a:r>
            <a:endParaRPr lang="zh-CN" altLang="en-US" sz="2800" b="1" i="1" baseline="-25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99B36000-EBEB-47D4-BF58-59B9D82B80A1}"/>
              </a:ext>
            </a:extLst>
          </p:cNvPr>
          <p:cNvSpPr txBox="1"/>
          <p:nvPr/>
        </p:nvSpPr>
        <p:spPr>
          <a:xfrm>
            <a:off x="3207487" y="3628681"/>
            <a:ext cx="4094104" cy="1384995"/>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网孔</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与网孔</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公共支路的电阻，称为</a:t>
            </a:r>
            <a:r>
              <a:rPr lang="zh-CN" altLang="en-US" sz="2800" b="1" dirty="0">
                <a:solidFill>
                  <a:srgbClr val="FF0000"/>
                </a:solidFill>
                <a:latin typeface="Times New Roman" panose="02020603050405020304" pitchFamily="18" charset="0"/>
                <a:cs typeface="Times New Roman" panose="02020603050405020304" pitchFamily="18" charset="0"/>
              </a:rPr>
              <a:t>相邻网孔的互电阻</a:t>
            </a:r>
            <a:r>
              <a:rPr lang="zh-CN" altLang="en-US" sz="2800" b="1" dirty="0">
                <a:latin typeface="Times New Roman" panose="02020603050405020304" pitchFamily="18" charset="0"/>
                <a:cs typeface="Times New Roman" panose="02020603050405020304" pitchFamily="18" charset="0"/>
              </a:rPr>
              <a:t>；</a:t>
            </a:r>
            <a:endParaRPr lang="zh-CN" altLang="en-US" sz="2800" b="1" dirty="0"/>
          </a:p>
        </p:txBody>
      </p:sp>
      <p:sp>
        <p:nvSpPr>
          <p:cNvPr id="11" name="矩形 10">
            <a:extLst>
              <a:ext uri="{FF2B5EF4-FFF2-40B4-BE49-F238E27FC236}">
                <a16:creationId xmlns:a16="http://schemas.microsoft.com/office/drawing/2014/main" id="{5CD3F981-1AA3-416E-A0B4-4D1BC84376E4}"/>
              </a:ext>
            </a:extLst>
          </p:cNvPr>
          <p:cNvSpPr/>
          <p:nvPr/>
        </p:nvSpPr>
        <p:spPr>
          <a:xfrm>
            <a:off x="3207487" y="5311239"/>
            <a:ext cx="3938513" cy="1384995"/>
          </a:xfrm>
          <a:prstGeom prst="rect">
            <a:avLst/>
          </a:prstGeom>
        </p:spPr>
        <p:txBody>
          <a:bodyPr wrap="square">
            <a:spAutoFit/>
          </a:bodyPr>
          <a:lstStyle/>
          <a:p>
            <a:r>
              <a:rPr lang="zh-CN" altLang="en-US" sz="2800" b="1" dirty="0"/>
              <a:t>各网孔中沿网孔电流方向电压源电压的代数和，称为</a:t>
            </a:r>
            <a:r>
              <a:rPr lang="zh-CN" altLang="en-US" sz="2800" b="1" dirty="0">
                <a:solidFill>
                  <a:srgbClr val="FF0000"/>
                </a:solidFill>
              </a:rPr>
              <a:t>网孔电源电压</a:t>
            </a:r>
            <a:r>
              <a:rPr lang="zh-CN" altLang="en-US" sz="2800" b="1" dirty="0"/>
              <a:t>。　</a:t>
            </a:r>
          </a:p>
        </p:txBody>
      </p:sp>
      <p:sp>
        <p:nvSpPr>
          <p:cNvPr id="22" name="文本框 21">
            <a:extLst>
              <a:ext uri="{FF2B5EF4-FFF2-40B4-BE49-F238E27FC236}">
                <a16:creationId xmlns:a16="http://schemas.microsoft.com/office/drawing/2014/main" id="{0D3FF1C5-1760-46C1-9076-7C8A10E3A4FD}"/>
              </a:ext>
            </a:extLst>
          </p:cNvPr>
          <p:cNvSpPr txBox="1"/>
          <p:nvPr/>
        </p:nvSpPr>
        <p:spPr>
          <a:xfrm>
            <a:off x="733583" y="5526682"/>
            <a:ext cx="2269418" cy="954107"/>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S11</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S1</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p>
          <a:p>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S22</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S2</a:t>
            </a:r>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S3</a:t>
            </a:r>
          </a:p>
        </p:txBody>
      </p:sp>
    </p:spTree>
    <p:custDataLst>
      <p:tags r:id="rId2"/>
    </p:custDataLst>
    <p:extLst>
      <p:ext uri="{BB962C8B-B14F-4D97-AF65-F5344CB8AC3E}">
        <p14:creationId xmlns:p14="http://schemas.microsoft.com/office/powerpoint/2010/main" val="728097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P spid="19" grpId="0"/>
      <p:bldP spid="20" grpId="0"/>
      <p:bldP spid="21" grpId="0"/>
      <p:bldP spid="1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5" name="文本框 4">
            <a:extLst>
              <a:ext uri="{FF2B5EF4-FFF2-40B4-BE49-F238E27FC236}">
                <a16:creationId xmlns:a16="http://schemas.microsoft.com/office/drawing/2014/main" id="{4C15DF40-CC27-4C7E-A38D-732DA005CD51}"/>
              </a:ext>
            </a:extLst>
          </p:cNvPr>
          <p:cNvSpPr txBox="1"/>
          <p:nvPr/>
        </p:nvSpPr>
        <p:spPr>
          <a:xfrm>
            <a:off x="435006" y="865832"/>
            <a:ext cx="4355680" cy="523220"/>
          </a:xfrm>
          <a:prstGeom prst="rect">
            <a:avLst/>
          </a:prstGeom>
          <a:noFill/>
        </p:spPr>
        <p:txBody>
          <a:bodyPr wrap="none" rtlCol="0">
            <a:spAutoFit/>
          </a:bodyPr>
          <a:lstStyle/>
          <a:p>
            <a:r>
              <a:rPr lang="en-US" altLang="zh-CN" sz="2800" b="1" dirty="0">
                <a:solidFill>
                  <a:srgbClr val="FF0000"/>
                </a:solidFill>
                <a:latin typeface="+mn-ea"/>
              </a:rPr>
              <a:t>3</a:t>
            </a:r>
            <a:r>
              <a:rPr lang="zh-CN" altLang="en-US" sz="2800" b="1" dirty="0">
                <a:solidFill>
                  <a:srgbClr val="FF0000"/>
                </a:solidFill>
                <a:latin typeface="+mn-ea"/>
              </a:rPr>
              <a:t>、网孔电流法的一般步骤</a:t>
            </a:r>
          </a:p>
        </p:txBody>
      </p:sp>
      <p:sp>
        <p:nvSpPr>
          <p:cNvPr id="12" name="文本框 11">
            <a:extLst>
              <a:ext uri="{FF2B5EF4-FFF2-40B4-BE49-F238E27FC236}">
                <a16:creationId xmlns:a16="http://schemas.microsoft.com/office/drawing/2014/main" id="{4C6AB77F-7326-4DDB-B380-240BF383FE9B}"/>
              </a:ext>
            </a:extLst>
          </p:cNvPr>
          <p:cNvSpPr txBox="1"/>
          <p:nvPr/>
        </p:nvSpPr>
        <p:spPr>
          <a:xfrm>
            <a:off x="432046" y="1619883"/>
            <a:ext cx="11327908"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）确定</a:t>
            </a:r>
            <a:r>
              <a:rPr lang="zh-CN" altLang="en-US" sz="2800" b="1" dirty="0">
                <a:solidFill>
                  <a:srgbClr val="FF0000"/>
                </a:solidFill>
                <a:latin typeface="+mn-ea"/>
              </a:rPr>
              <a:t>网孔</a:t>
            </a:r>
            <a:r>
              <a:rPr lang="zh-CN" altLang="en-US" sz="2800" b="1" dirty="0">
                <a:latin typeface="+mn-ea"/>
              </a:rPr>
              <a:t>及设定各</a:t>
            </a:r>
            <a:r>
              <a:rPr lang="zh-CN" altLang="en-US" sz="2800" b="1" dirty="0">
                <a:solidFill>
                  <a:srgbClr val="FF0000"/>
                </a:solidFill>
                <a:latin typeface="+mn-ea"/>
              </a:rPr>
              <a:t>网孔电流的参考方向</a:t>
            </a:r>
            <a:r>
              <a:rPr lang="zh-CN" altLang="en-US" sz="2800" b="1" dirty="0">
                <a:latin typeface="+mn-ea"/>
              </a:rPr>
              <a:t>，通常将各网孔电流的参考方向均设为顺时针绕向或均设为逆时针绕向；</a:t>
            </a:r>
          </a:p>
        </p:txBody>
      </p:sp>
      <p:sp>
        <p:nvSpPr>
          <p:cNvPr id="13" name="文本框 12">
            <a:extLst>
              <a:ext uri="{FF2B5EF4-FFF2-40B4-BE49-F238E27FC236}">
                <a16:creationId xmlns:a16="http://schemas.microsoft.com/office/drawing/2014/main" id="{565725D6-8C78-494F-B4CF-B894A1CE9000}"/>
              </a:ext>
            </a:extLst>
          </p:cNvPr>
          <p:cNvSpPr txBox="1"/>
          <p:nvPr/>
        </p:nvSpPr>
        <p:spPr>
          <a:xfrm>
            <a:off x="432046" y="2804821"/>
            <a:ext cx="11327908"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）按照规则列写网孔方程组；</a:t>
            </a:r>
            <a:endParaRPr lang="zh-CN" altLang="en-US" sz="2800" b="1" dirty="0">
              <a:solidFill>
                <a:srgbClr val="FF0000"/>
              </a:solidFill>
              <a:latin typeface="+mn-ea"/>
            </a:endParaRPr>
          </a:p>
        </p:txBody>
      </p:sp>
      <p:sp>
        <p:nvSpPr>
          <p:cNvPr id="14" name="文本框 13">
            <a:extLst>
              <a:ext uri="{FF2B5EF4-FFF2-40B4-BE49-F238E27FC236}">
                <a16:creationId xmlns:a16="http://schemas.microsoft.com/office/drawing/2014/main" id="{768E3C32-CE5D-4643-87D4-91A84FFC4CBA}"/>
              </a:ext>
            </a:extLst>
          </p:cNvPr>
          <p:cNvSpPr txBox="1"/>
          <p:nvPr/>
        </p:nvSpPr>
        <p:spPr>
          <a:xfrm>
            <a:off x="432046" y="3558872"/>
            <a:ext cx="11327908"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3</a:t>
            </a:r>
            <a:r>
              <a:rPr lang="zh-CN" altLang="en-US" sz="2800" b="1" dirty="0">
                <a:latin typeface="+mn-ea"/>
              </a:rPr>
              <a:t>）求解方程组，即可得出各网孔电流值；</a:t>
            </a:r>
          </a:p>
        </p:txBody>
      </p:sp>
      <p:sp>
        <p:nvSpPr>
          <p:cNvPr id="15" name="文本框 14">
            <a:extLst>
              <a:ext uri="{FF2B5EF4-FFF2-40B4-BE49-F238E27FC236}">
                <a16:creationId xmlns:a16="http://schemas.microsoft.com/office/drawing/2014/main" id="{8A78B4E5-F995-4B81-9DEA-F8461505670B}"/>
              </a:ext>
            </a:extLst>
          </p:cNvPr>
          <p:cNvSpPr txBox="1"/>
          <p:nvPr/>
        </p:nvSpPr>
        <p:spPr>
          <a:xfrm>
            <a:off x="432046" y="4312923"/>
            <a:ext cx="11327908"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4</a:t>
            </a:r>
            <a:r>
              <a:rPr lang="zh-CN" altLang="en-US" sz="2800" b="1" dirty="0">
                <a:latin typeface="+mn-ea"/>
              </a:rPr>
              <a:t>）根据所求出的网孔电流即可求出各支路电流。</a:t>
            </a:r>
          </a:p>
        </p:txBody>
      </p:sp>
    </p:spTree>
    <p:custDataLst>
      <p:tags r:id="rId1"/>
    </p:custDataLst>
    <p:extLst>
      <p:ext uri="{BB962C8B-B14F-4D97-AF65-F5344CB8AC3E}">
        <p14:creationId xmlns:p14="http://schemas.microsoft.com/office/powerpoint/2010/main" val="373990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down)">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latin typeface="+mn-ea"/>
              </a:rPr>
              <a:t>节点电压法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742994"/>
            <a:ext cx="2201244" cy="523220"/>
          </a:xfrm>
          <a:prstGeom prst="rect">
            <a:avLst/>
          </a:prstGeom>
          <a:noFill/>
        </p:spPr>
        <p:txBody>
          <a:bodyPr wrap="none" rtlCol="0">
            <a:spAutoFit/>
          </a:bodyPr>
          <a:lstStyle/>
          <a:p>
            <a:r>
              <a:rPr lang="en-US" altLang="zh-CN" sz="2800" b="1" dirty="0">
                <a:solidFill>
                  <a:srgbClr val="FF0000"/>
                </a:solidFill>
                <a:latin typeface="+mn-ea"/>
              </a:rPr>
              <a:t>1</a:t>
            </a:r>
            <a:r>
              <a:rPr lang="zh-CN" altLang="en-US" sz="2800" b="1" dirty="0">
                <a:solidFill>
                  <a:srgbClr val="FF0000"/>
                </a:solidFill>
                <a:latin typeface="+mn-ea"/>
              </a:rPr>
              <a:t>、节点电压</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497045"/>
            <a:ext cx="11052699" cy="954107"/>
          </a:xfrm>
          <a:prstGeom prst="rect">
            <a:avLst/>
          </a:prstGeom>
          <a:noFill/>
        </p:spPr>
        <p:txBody>
          <a:bodyPr wrap="square" rtlCol="0">
            <a:spAutoFit/>
          </a:bodyPr>
          <a:lstStyle/>
          <a:p>
            <a:r>
              <a:rPr lang="zh-CN" altLang="en-US" sz="2800" b="1" dirty="0">
                <a:latin typeface="+mn-ea"/>
              </a:rPr>
              <a:t>        所谓节点电压，是指在电路的</a:t>
            </a:r>
            <a:r>
              <a:rPr lang="en-US" altLang="zh-CN" sz="2800" b="1" dirty="0">
                <a:latin typeface="+mn-ea"/>
              </a:rPr>
              <a:t>n</a:t>
            </a:r>
            <a:r>
              <a:rPr lang="zh-CN" altLang="en-US" sz="2800" b="1" dirty="0">
                <a:latin typeface="+mn-ea"/>
              </a:rPr>
              <a:t>个节点中，任选一个为</a:t>
            </a:r>
            <a:r>
              <a:rPr lang="zh-CN" altLang="en-US" sz="2800" b="1" dirty="0">
                <a:solidFill>
                  <a:srgbClr val="FF0000"/>
                </a:solidFill>
                <a:latin typeface="+mn-ea"/>
              </a:rPr>
              <a:t>参考点</a:t>
            </a:r>
            <a:r>
              <a:rPr lang="zh-CN" altLang="en-US" sz="2800" b="1" dirty="0">
                <a:latin typeface="+mn-ea"/>
              </a:rPr>
              <a:t>，把其余</a:t>
            </a:r>
            <a:r>
              <a:rPr lang="en-US" altLang="zh-CN" sz="2800" b="1" dirty="0">
                <a:latin typeface="+mn-ea"/>
              </a:rPr>
              <a:t>(n-1)</a:t>
            </a:r>
            <a:r>
              <a:rPr lang="zh-CN" altLang="en-US" sz="2800" b="1" dirty="0">
                <a:latin typeface="+mn-ea"/>
              </a:rPr>
              <a:t>个节点对参考点的电压叫做该节点的</a:t>
            </a:r>
            <a:r>
              <a:rPr lang="zh-CN" altLang="en-US" sz="2800" b="1" dirty="0">
                <a:solidFill>
                  <a:srgbClr val="FF0000"/>
                </a:solidFill>
                <a:latin typeface="+mn-ea"/>
              </a:rPr>
              <a:t>节点电压</a:t>
            </a:r>
            <a:r>
              <a:rPr lang="zh-CN" altLang="en-US" sz="2800" b="1" dirty="0">
                <a:latin typeface="+mn-ea"/>
              </a:rPr>
              <a:t>。</a:t>
            </a:r>
          </a:p>
        </p:txBody>
      </p:sp>
      <p:pic>
        <p:nvPicPr>
          <p:cNvPr id="3" name="图片 2">
            <a:extLst>
              <a:ext uri="{FF2B5EF4-FFF2-40B4-BE49-F238E27FC236}">
                <a16:creationId xmlns:a16="http://schemas.microsoft.com/office/drawing/2014/main" id="{71452DAA-4096-462F-BE01-44F32FE9FC89}"/>
              </a:ext>
            </a:extLst>
          </p:cNvPr>
          <p:cNvPicPr>
            <a:picLocks noChangeAspect="1"/>
          </p:cNvPicPr>
          <p:nvPr/>
        </p:nvPicPr>
        <p:blipFill>
          <a:blip r:embed="rId4"/>
          <a:stretch>
            <a:fillRect/>
          </a:stretch>
        </p:blipFill>
        <p:spPr>
          <a:xfrm>
            <a:off x="6096000" y="3681982"/>
            <a:ext cx="4828450" cy="2408129"/>
          </a:xfrm>
          <a:prstGeom prst="rect">
            <a:avLst/>
          </a:prstGeom>
        </p:spPr>
      </p:pic>
      <p:sp>
        <p:nvSpPr>
          <p:cNvPr id="4" name="文本框 3">
            <a:extLst>
              <a:ext uri="{FF2B5EF4-FFF2-40B4-BE49-F238E27FC236}">
                <a16:creationId xmlns:a16="http://schemas.microsoft.com/office/drawing/2014/main" id="{BDB62DA4-9583-4A2F-80A9-E10ED2497E2D}"/>
              </a:ext>
            </a:extLst>
          </p:cNvPr>
          <p:cNvSpPr txBox="1"/>
          <p:nvPr/>
        </p:nvSpPr>
        <p:spPr>
          <a:xfrm>
            <a:off x="541538" y="3978106"/>
            <a:ext cx="5252679" cy="1815882"/>
          </a:xfrm>
          <a:prstGeom prst="rect">
            <a:avLst/>
          </a:prstGeom>
          <a:noFill/>
        </p:spPr>
        <p:txBody>
          <a:bodyPr wrap="square" rtlCol="0">
            <a:spAutoFit/>
          </a:bodyPr>
          <a:lstStyle/>
          <a:p>
            <a:r>
              <a:rPr lang="zh-CN" altLang="en-US" sz="2800" b="1" dirty="0">
                <a:latin typeface="+mn-ea"/>
              </a:rPr>
              <a:t>        如图所示，电路图有</a:t>
            </a:r>
            <a:r>
              <a:rPr lang="en-US" altLang="zh-CN" sz="2800" b="1" dirty="0">
                <a:latin typeface="+mn-ea"/>
              </a:rPr>
              <a:t>3</a:t>
            </a:r>
            <a:r>
              <a:rPr lang="zh-CN" altLang="en-US" sz="2800" b="1" dirty="0">
                <a:latin typeface="+mn-ea"/>
              </a:rPr>
              <a:t>个节点，以节点</a:t>
            </a:r>
            <a:r>
              <a:rPr lang="en-US" altLang="zh-CN" sz="2800" b="1" dirty="0">
                <a:latin typeface="+mn-ea"/>
              </a:rPr>
              <a:t>3</a:t>
            </a:r>
            <a:r>
              <a:rPr lang="zh-CN" altLang="en-US" sz="2800" b="1" dirty="0">
                <a:latin typeface="+mn-ea"/>
              </a:rPr>
              <a:t>为参考点，那么节点</a:t>
            </a:r>
            <a:r>
              <a:rPr lang="en-US" altLang="zh-CN" sz="2800" b="1" dirty="0">
                <a:latin typeface="+mn-ea"/>
              </a:rPr>
              <a:t>1</a:t>
            </a:r>
            <a:r>
              <a:rPr lang="zh-CN" altLang="en-US" sz="2800" b="1" dirty="0">
                <a:latin typeface="+mn-ea"/>
              </a:rPr>
              <a:t>和节点</a:t>
            </a:r>
            <a:r>
              <a:rPr lang="en-US" altLang="zh-CN" sz="2800" b="1" dirty="0">
                <a:latin typeface="+mn-ea"/>
              </a:rPr>
              <a:t>2</a:t>
            </a:r>
            <a:r>
              <a:rPr lang="zh-CN" altLang="en-US" sz="2800" b="1" dirty="0">
                <a:latin typeface="+mn-ea"/>
              </a:rPr>
              <a:t>对参考点的节点电压为</a:t>
            </a:r>
            <a:r>
              <a:rPr lang="en-US" altLang="zh-CN" sz="2800" b="1" dirty="0">
                <a:solidFill>
                  <a:srgbClr val="FF0000"/>
                </a:solidFill>
                <a:latin typeface="+mn-ea"/>
              </a:rPr>
              <a:t>U</a:t>
            </a:r>
            <a:r>
              <a:rPr lang="en-US" altLang="zh-CN" sz="2800" b="1" baseline="-25000" dirty="0">
                <a:solidFill>
                  <a:srgbClr val="FF0000"/>
                </a:solidFill>
                <a:latin typeface="+mn-ea"/>
              </a:rPr>
              <a:t>1</a:t>
            </a:r>
            <a:r>
              <a:rPr lang="zh-CN" altLang="en-US" sz="2800" b="1" dirty="0">
                <a:latin typeface="+mn-ea"/>
              </a:rPr>
              <a:t>和</a:t>
            </a:r>
            <a:r>
              <a:rPr lang="en-US" altLang="zh-CN" sz="2800" b="1" dirty="0">
                <a:solidFill>
                  <a:srgbClr val="FF0000"/>
                </a:solidFill>
                <a:latin typeface="+mn-ea"/>
              </a:rPr>
              <a:t>U</a:t>
            </a:r>
            <a:r>
              <a:rPr lang="en-US" altLang="zh-CN" sz="2800" b="1" baseline="-25000" dirty="0">
                <a:solidFill>
                  <a:srgbClr val="FF0000"/>
                </a:solidFill>
                <a:latin typeface="+mn-ea"/>
              </a:rPr>
              <a:t>2</a:t>
            </a:r>
            <a:r>
              <a:rPr lang="zh-CN" altLang="en-US" sz="2800" b="1" dirty="0">
                <a:latin typeface="+mn-ea"/>
              </a:rPr>
              <a:t>。</a:t>
            </a:r>
          </a:p>
        </p:txBody>
      </p:sp>
    </p:spTree>
    <p:custDataLst>
      <p:tags r:id="rId1"/>
    </p:custDataLst>
    <p:extLst>
      <p:ext uri="{BB962C8B-B14F-4D97-AF65-F5344CB8AC3E}">
        <p14:creationId xmlns:p14="http://schemas.microsoft.com/office/powerpoint/2010/main" val="1296914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2" name="文本框 1">
            <a:extLst>
              <a:ext uri="{FF2B5EF4-FFF2-40B4-BE49-F238E27FC236}">
                <a16:creationId xmlns:a16="http://schemas.microsoft.com/office/drawing/2014/main" id="{406360F8-BE70-4A2E-A866-C74BA2A3BA81}"/>
              </a:ext>
            </a:extLst>
          </p:cNvPr>
          <p:cNvSpPr txBox="1"/>
          <p:nvPr/>
        </p:nvSpPr>
        <p:spPr>
          <a:xfrm>
            <a:off x="541538" y="1508629"/>
            <a:ext cx="1483098" cy="523220"/>
          </a:xfrm>
          <a:prstGeom prst="rect">
            <a:avLst/>
          </a:prstGeom>
          <a:noFill/>
        </p:spPr>
        <p:txBody>
          <a:bodyPr wrap="none" rtlCol="0">
            <a:spAutoFit/>
          </a:bodyPr>
          <a:lstStyle/>
          <a:p>
            <a:r>
              <a:rPr lang="en-US" altLang="zh-CN" sz="2800" b="1" dirty="0">
                <a:solidFill>
                  <a:srgbClr val="FF0000"/>
                </a:solidFill>
                <a:latin typeface="+mn-ea"/>
              </a:rPr>
              <a:t>2</a:t>
            </a:r>
            <a:r>
              <a:rPr lang="zh-CN" altLang="en-US" sz="2800" b="1" dirty="0">
                <a:solidFill>
                  <a:srgbClr val="FF0000"/>
                </a:solidFill>
                <a:latin typeface="+mn-ea"/>
              </a:rPr>
              <a:t>、定义</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1538" y="2256853"/>
            <a:ext cx="11052699" cy="1384995"/>
          </a:xfrm>
          <a:prstGeom prst="rect">
            <a:avLst/>
          </a:prstGeom>
          <a:noFill/>
        </p:spPr>
        <p:txBody>
          <a:bodyPr wrap="square" rtlCol="0">
            <a:spAutoFit/>
          </a:bodyPr>
          <a:lstStyle/>
          <a:p>
            <a:r>
              <a:rPr lang="zh-CN" altLang="en-US" sz="2800" b="1" dirty="0">
                <a:latin typeface="+mn-ea"/>
              </a:rPr>
              <a:t>        电路中所有支路电压都可以用节点电压来表示。以</a:t>
            </a:r>
            <a:r>
              <a:rPr lang="en-US" altLang="zh-CN" sz="2800" b="1" dirty="0">
                <a:latin typeface="+mn-ea"/>
              </a:rPr>
              <a:t>(n-1)</a:t>
            </a:r>
            <a:r>
              <a:rPr lang="zh-CN" altLang="en-US" sz="2800" b="1" dirty="0">
                <a:latin typeface="+mn-ea"/>
              </a:rPr>
              <a:t>个</a:t>
            </a:r>
            <a:r>
              <a:rPr lang="zh-CN" altLang="en-US" sz="2800" b="1" dirty="0">
                <a:solidFill>
                  <a:srgbClr val="FF0000"/>
                </a:solidFill>
                <a:latin typeface="+mn-ea"/>
              </a:rPr>
              <a:t>节点电压</a:t>
            </a:r>
            <a:r>
              <a:rPr lang="zh-CN" altLang="en-US" sz="2800" b="1" dirty="0">
                <a:latin typeface="+mn-ea"/>
              </a:rPr>
              <a:t>为变量，对每个独立节点列出一个</a:t>
            </a:r>
            <a:r>
              <a:rPr lang="en-US" altLang="zh-CN" sz="2800" b="1" dirty="0">
                <a:solidFill>
                  <a:srgbClr val="FF0000"/>
                </a:solidFill>
                <a:latin typeface="+mn-ea"/>
              </a:rPr>
              <a:t>KCL</a:t>
            </a:r>
            <a:r>
              <a:rPr lang="zh-CN" altLang="en-US" sz="2800" b="1" dirty="0">
                <a:latin typeface="+mn-ea"/>
              </a:rPr>
              <a:t>方程，称为</a:t>
            </a:r>
            <a:r>
              <a:rPr lang="zh-CN" altLang="en-US" sz="2800" b="1" dirty="0">
                <a:solidFill>
                  <a:srgbClr val="FF0000"/>
                </a:solidFill>
                <a:latin typeface="+mn-ea"/>
              </a:rPr>
              <a:t>节点方程</a:t>
            </a:r>
            <a:r>
              <a:rPr lang="zh-CN" altLang="en-US" sz="2800" b="1" dirty="0">
                <a:latin typeface="+mn-ea"/>
              </a:rPr>
              <a:t>。联立求解</a:t>
            </a:r>
            <a:r>
              <a:rPr lang="en-US" altLang="zh-CN" sz="2800" b="1" dirty="0">
                <a:latin typeface="+mn-ea"/>
              </a:rPr>
              <a:t>(n-1)</a:t>
            </a:r>
            <a:r>
              <a:rPr lang="zh-CN" altLang="en-US" sz="2800" b="1" dirty="0">
                <a:latin typeface="+mn-ea"/>
              </a:rPr>
              <a:t>个节点方程构成的方程组，便可求出</a:t>
            </a:r>
            <a:r>
              <a:rPr lang="en-US" altLang="zh-CN" sz="2800" b="1" dirty="0">
                <a:latin typeface="+mn-ea"/>
              </a:rPr>
              <a:t>(n-1)</a:t>
            </a:r>
            <a:r>
              <a:rPr lang="zh-CN" altLang="en-US" sz="2800" b="1" dirty="0">
                <a:latin typeface="+mn-ea"/>
              </a:rPr>
              <a:t>个节点电压。 </a:t>
            </a:r>
          </a:p>
        </p:txBody>
      </p:sp>
    </p:spTree>
    <p:custDataLst>
      <p:tags r:id="rId1"/>
    </p:custDataLst>
    <p:extLst>
      <p:ext uri="{BB962C8B-B14F-4D97-AF65-F5344CB8AC3E}">
        <p14:creationId xmlns:p14="http://schemas.microsoft.com/office/powerpoint/2010/main" val="1818349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6" y="800448"/>
            <a:ext cx="6568450" cy="523220"/>
          </a:xfrm>
          <a:prstGeom prst="rect">
            <a:avLst/>
          </a:prstGeom>
          <a:noFill/>
        </p:spPr>
        <p:txBody>
          <a:bodyPr wrap="square" rtlCol="0">
            <a:spAutoFit/>
          </a:bodyPr>
          <a:lstStyle/>
          <a:p>
            <a:r>
              <a:rPr lang="zh-CN" altLang="en-US" sz="2800" b="1" dirty="0">
                <a:latin typeface="+mn-ea"/>
              </a:rPr>
              <a:t>        带入节点电流方程，整理得：</a:t>
            </a:r>
          </a:p>
        </p:txBody>
      </p:sp>
      <p:pic>
        <p:nvPicPr>
          <p:cNvPr id="3" name="图片 2">
            <a:extLst>
              <a:ext uri="{FF2B5EF4-FFF2-40B4-BE49-F238E27FC236}">
                <a16:creationId xmlns:a16="http://schemas.microsoft.com/office/drawing/2014/main" id="{71452DAA-4096-462F-BE01-44F32FE9FC89}"/>
              </a:ext>
            </a:extLst>
          </p:cNvPr>
          <p:cNvPicPr>
            <a:picLocks noChangeAspect="1"/>
          </p:cNvPicPr>
          <p:nvPr/>
        </p:nvPicPr>
        <p:blipFill>
          <a:blip r:embed="rId5"/>
          <a:stretch>
            <a:fillRect/>
          </a:stretch>
        </p:blipFill>
        <p:spPr>
          <a:xfrm>
            <a:off x="7109989" y="1127442"/>
            <a:ext cx="4828450" cy="2408129"/>
          </a:xfrm>
          <a:prstGeom prst="rect">
            <a:avLst/>
          </a:prstGeom>
        </p:spPr>
      </p:pic>
      <p:sp>
        <p:nvSpPr>
          <p:cNvPr id="9" name="文本框 8">
            <a:extLst>
              <a:ext uri="{FF2B5EF4-FFF2-40B4-BE49-F238E27FC236}">
                <a16:creationId xmlns:a16="http://schemas.microsoft.com/office/drawing/2014/main" id="{FB93B002-58D4-4CD7-AB68-6985C5FBC017}"/>
              </a:ext>
            </a:extLst>
          </p:cNvPr>
          <p:cNvSpPr txBox="1"/>
          <p:nvPr/>
        </p:nvSpPr>
        <p:spPr>
          <a:xfrm>
            <a:off x="540856" y="2306916"/>
            <a:ext cx="6568450" cy="523220"/>
          </a:xfrm>
          <a:prstGeom prst="rect">
            <a:avLst/>
          </a:prstGeom>
          <a:noFill/>
        </p:spPr>
        <p:txBody>
          <a:bodyPr wrap="square" rtlCol="0">
            <a:spAutoFit/>
          </a:bodyPr>
          <a:lstStyle/>
          <a:p>
            <a:r>
              <a:rPr lang="zh-CN" altLang="en-US" sz="2800" b="1" dirty="0">
                <a:latin typeface="+mn-ea"/>
              </a:rPr>
              <a:t>        进一步改写，可得</a:t>
            </a:r>
            <a:r>
              <a:rPr lang="zh-CN" altLang="en-US" sz="2800" b="1" dirty="0">
                <a:solidFill>
                  <a:srgbClr val="FF0000"/>
                </a:solidFill>
                <a:latin typeface="+mn-ea"/>
              </a:rPr>
              <a:t>节点方程</a:t>
            </a:r>
            <a:r>
              <a:rPr lang="zh-CN" altLang="en-US" sz="2800" b="1" dirty="0">
                <a:latin typeface="+mn-ea"/>
              </a:rPr>
              <a:t>：</a:t>
            </a:r>
          </a:p>
        </p:txBody>
      </p:sp>
      <p:graphicFrame>
        <p:nvGraphicFramePr>
          <p:cNvPr id="4" name="对象 3">
            <a:extLst>
              <a:ext uri="{FF2B5EF4-FFF2-40B4-BE49-F238E27FC236}">
                <a16:creationId xmlns:a16="http://schemas.microsoft.com/office/drawing/2014/main" id="{615935EA-44B1-406A-99FD-70E380BDD32A}"/>
              </a:ext>
            </a:extLst>
          </p:cNvPr>
          <p:cNvGraphicFramePr>
            <a:graphicFrameLocks noChangeAspect="1"/>
          </p:cNvGraphicFramePr>
          <p:nvPr>
            <p:extLst/>
          </p:nvPr>
        </p:nvGraphicFramePr>
        <p:xfrm>
          <a:off x="1338175" y="1317797"/>
          <a:ext cx="4975178" cy="870986"/>
        </p:xfrm>
        <a:graphic>
          <a:graphicData uri="http://schemas.openxmlformats.org/presentationml/2006/ole">
            <mc:AlternateContent xmlns:mc="http://schemas.openxmlformats.org/markup-compatibility/2006">
              <mc:Choice xmlns:v="urn:schemas-microsoft-com:vml" Requires="v">
                <p:oleObj spid="_x0000_s16421" name="Equation" r:id="rId6" imgW="2394617" imgH="418317" progId="Equation.DSMT4">
                  <p:embed/>
                </p:oleObj>
              </mc:Choice>
              <mc:Fallback>
                <p:oleObj name="Equation" r:id="rId6" imgW="2394617" imgH="418317" progId="Equation.DSMT4">
                  <p:embed/>
                  <p:pic>
                    <p:nvPicPr>
                      <p:cNvPr id="4" name="对象 3">
                        <a:extLst>
                          <a:ext uri="{FF2B5EF4-FFF2-40B4-BE49-F238E27FC236}">
                            <a16:creationId xmlns:a16="http://schemas.microsoft.com/office/drawing/2014/main" id="{615935EA-44B1-406A-99FD-70E380BDD32A}"/>
                          </a:ext>
                        </a:extLst>
                      </p:cNvPr>
                      <p:cNvPicPr/>
                      <p:nvPr/>
                    </p:nvPicPr>
                    <p:blipFill>
                      <a:blip r:embed="rId7"/>
                      <a:stretch>
                        <a:fillRect/>
                      </a:stretch>
                    </p:blipFill>
                    <p:spPr>
                      <a:xfrm>
                        <a:off x="1338175" y="1317797"/>
                        <a:ext cx="4975178" cy="870986"/>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4799B54-9EFE-4A18-9297-F1A240E5AB76}"/>
              </a:ext>
            </a:extLst>
          </p:cNvPr>
          <p:cNvGraphicFramePr>
            <a:graphicFrameLocks noChangeAspect="1"/>
          </p:cNvGraphicFramePr>
          <p:nvPr>
            <p:extLst/>
          </p:nvPr>
        </p:nvGraphicFramePr>
        <p:xfrm>
          <a:off x="2848874" y="2830136"/>
          <a:ext cx="2760451" cy="982155"/>
        </p:xfrm>
        <a:graphic>
          <a:graphicData uri="http://schemas.openxmlformats.org/presentationml/2006/ole">
            <mc:AlternateContent xmlns:mc="http://schemas.openxmlformats.org/markup-compatibility/2006">
              <mc:Choice xmlns:v="urn:schemas-microsoft-com:vml" Requires="v">
                <p:oleObj spid="_x0000_s16422" name="Equation" r:id="rId8" imgW="1178275" imgH="418317" progId="Equation.DSMT4">
                  <p:embed/>
                </p:oleObj>
              </mc:Choice>
              <mc:Fallback>
                <p:oleObj name="Equation" r:id="rId8" imgW="1178275" imgH="418317" progId="Equation.DSMT4">
                  <p:embed/>
                  <p:pic>
                    <p:nvPicPr>
                      <p:cNvPr id="7" name="对象 6">
                        <a:extLst>
                          <a:ext uri="{FF2B5EF4-FFF2-40B4-BE49-F238E27FC236}">
                            <a16:creationId xmlns:a16="http://schemas.microsoft.com/office/drawing/2014/main" id="{C4799B54-9EFE-4A18-9297-F1A240E5AB76}"/>
                          </a:ext>
                        </a:extLst>
                      </p:cNvPr>
                      <p:cNvPicPr/>
                      <p:nvPr/>
                    </p:nvPicPr>
                    <p:blipFill>
                      <a:blip r:embed="rId9"/>
                      <a:stretch>
                        <a:fillRect/>
                      </a:stretch>
                    </p:blipFill>
                    <p:spPr>
                      <a:xfrm>
                        <a:off x="2848874" y="2830136"/>
                        <a:ext cx="2760451" cy="982155"/>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F11FFA2E-85E6-4BA5-9F0C-12DCB233B5D3}"/>
              </a:ext>
            </a:extLst>
          </p:cNvPr>
          <p:cNvSpPr txBox="1"/>
          <p:nvPr/>
        </p:nvSpPr>
        <p:spPr>
          <a:xfrm>
            <a:off x="540856" y="3980969"/>
            <a:ext cx="2308018" cy="523220"/>
          </a:xfrm>
          <a:prstGeom prst="rect">
            <a:avLst/>
          </a:prstGeom>
          <a:noFill/>
        </p:spPr>
        <p:txBody>
          <a:bodyPr wrap="square" rtlCol="0">
            <a:spAutoFit/>
          </a:bodyPr>
          <a:lstStyle/>
          <a:p>
            <a:r>
              <a:rPr lang="zh-CN" altLang="en-US" sz="2800" b="1" dirty="0">
                <a:latin typeface="+mn-ea"/>
              </a:rPr>
              <a:t>        式中：</a:t>
            </a:r>
          </a:p>
        </p:txBody>
      </p:sp>
      <p:graphicFrame>
        <p:nvGraphicFramePr>
          <p:cNvPr id="8" name="对象 7">
            <a:extLst>
              <a:ext uri="{FF2B5EF4-FFF2-40B4-BE49-F238E27FC236}">
                <a16:creationId xmlns:a16="http://schemas.microsoft.com/office/drawing/2014/main" id="{CE7B36E5-F7FD-4D54-97EF-379E730A0002}"/>
              </a:ext>
            </a:extLst>
          </p:cNvPr>
          <p:cNvGraphicFramePr>
            <a:graphicFrameLocks noChangeAspect="1"/>
          </p:cNvGraphicFramePr>
          <p:nvPr>
            <p:extLst/>
          </p:nvPr>
        </p:nvGraphicFramePr>
        <p:xfrm>
          <a:off x="2848874" y="3980969"/>
          <a:ext cx="2614613" cy="1047750"/>
        </p:xfrm>
        <a:graphic>
          <a:graphicData uri="http://schemas.openxmlformats.org/presentationml/2006/ole">
            <mc:AlternateContent xmlns:mc="http://schemas.openxmlformats.org/markup-compatibility/2006">
              <mc:Choice xmlns:v="urn:schemas-microsoft-com:vml" Requires="v">
                <p:oleObj spid="_x0000_s16423" name="Equation" r:id="rId10" imgW="1143000" imgH="457200" progId="Equation.DSMT4">
                  <p:embed/>
                </p:oleObj>
              </mc:Choice>
              <mc:Fallback>
                <p:oleObj name="Equation" r:id="rId10" imgW="1143000" imgH="457200" progId="Equation.DSMT4">
                  <p:embed/>
                  <p:pic>
                    <p:nvPicPr>
                      <p:cNvPr id="8" name="对象 7">
                        <a:extLst>
                          <a:ext uri="{FF2B5EF4-FFF2-40B4-BE49-F238E27FC236}">
                            <a16:creationId xmlns:a16="http://schemas.microsoft.com/office/drawing/2014/main" id="{CE7B36E5-F7FD-4D54-97EF-379E730A0002}"/>
                          </a:ext>
                        </a:extLst>
                      </p:cNvPr>
                      <p:cNvPicPr/>
                      <p:nvPr/>
                    </p:nvPicPr>
                    <p:blipFill>
                      <a:blip r:embed="rId11"/>
                      <a:stretch>
                        <a:fillRect/>
                      </a:stretch>
                    </p:blipFill>
                    <p:spPr>
                      <a:xfrm>
                        <a:off x="2848874" y="3980969"/>
                        <a:ext cx="2614613" cy="1047750"/>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B2EBAD46-9FA9-4D25-96F8-F6625DD2C2AF}"/>
              </a:ext>
            </a:extLst>
          </p:cNvPr>
          <p:cNvSpPr txBox="1"/>
          <p:nvPr/>
        </p:nvSpPr>
        <p:spPr>
          <a:xfrm>
            <a:off x="6313353" y="4155796"/>
            <a:ext cx="1643730" cy="523220"/>
          </a:xfrm>
          <a:prstGeom prst="rect">
            <a:avLst/>
          </a:prstGeom>
          <a:noFill/>
        </p:spPr>
        <p:txBody>
          <a:bodyPr wrap="square" rtlCol="0">
            <a:spAutoFit/>
          </a:bodyPr>
          <a:lstStyle/>
          <a:p>
            <a:r>
              <a:rPr lang="zh-CN" altLang="en-US" sz="2800" b="1" dirty="0">
                <a:solidFill>
                  <a:srgbClr val="FF0000"/>
                </a:solidFill>
                <a:latin typeface="+mn-ea"/>
              </a:rPr>
              <a:t>自电导</a:t>
            </a:r>
            <a:endParaRPr lang="zh-CN" altLang="en-US" sz="2800" b="1" dirty="0">
              <a:latin typeface="+mn-ea"/>
            </a:endParaRPr>
          </a:p>
        </p:txBody>
      </p:sp>
      <p:graphicFrame>
        <p:nvGraphicFramePr>
          <p:cNvPr id="10" name="对象 9">
            <a:extLst>
              <a:ext uri="{FF2B5EF4-FFF2-40B4-BE49-F238E27FC236}">
                <a16:creationId xmlns:a16="http://schemas.microsoft.com/office/drawing/2014/main" id="{75BB1B7B-DF77-436E-B66C-CDD909E6F1B6}"/>
              </a:ext>
            </a:extLst>
          </p:cNvPr>
          <p:cNvGraphicFramePr>
            <a:graphicFrameLocks noChangeAspect="1"/>
          </p:cNvGraphicFramePr>
          <p:nvPr>
            <p:extLst/>
          </p:nvPr>
        </p:nvGraphicFramePr>
        <p:xfrm>
          <a:off x="2848874" y="5150793"/>
          <a:ext cx="2003485" cy="477652"/>
        </p:xfrm>
        <a:graphic>
          <a:graphicData uri="http://schemas.openxmlformats.org/presentationml/2006/ole">
            <mc:AlternateContent xmlns:mc="http://schemas.openxmlformats.org/markup-compatibility/2006">
              <mc:Choice xmlns:v="urn:schemas-microsoft-com:vml" Requires="v">
                <p:oleObj spid="_x0000_s16424" name="Equation" r:id="rId12" imgW="959571" imgH="228206" progId="Equation.DSMT4">
                  <p:embed/>
                </p:oleObj>
              </mc:Choice>
              <mc:Fallback>
                <p:oleObj name="Equation" r:id="rId12" imgW="959571" imgH="228206" progId="Equation.DSMT4">
                  <p:embed/>
                  <p:pic>
                    <p:nvPicPr>
                      <p:cNvPr id="10" name="对象 9">
                        <a:extLst>
                          <a:ext uri="{FF2B5EF4-FFF2-40B4-BE49-F238E27FC236}">
                            <a16:creationId xmlns:a16="http://schemas.microsoft.com/office/drawing/2014/main" id="{75BB1B7B-DF77-436E-B66C-CDD909E6F1B6}"/>
                          </a:ext>
                        </a:extLst>
                      </p:cNvPr>
                      <p:cNvPicPr/>
                      <p:nvPr/>
                    </p:nvPicPr>
                    <p:blipFill>
                      <a:blip r:embed="rId13"/>
                      <a:stretch>
                        <a:fillRect/>
                      </a:stretch>
                    </p:blipFill>
                    <p:spPr>
                      <a:xfrm>
                        <a:off x="2848874" y="5150793"/>
                        <a:ext cx="2003485" cy="477652"/>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6A24C6A1-9BE4-4C40-86E0-8CD6817C8D8B}"/>
              </a:ext>
            </a:extLst>
          </p:cNvPr>
          <p:cNvSpPr txBox="1"/>
          <p:nvPr/>
        </p:nvSpPr>
        <p:spPr>
          <a:xfrm>
            <a:off x="6313353" y="5028719"/>
            <a:ext cx="1561339" cy="523220"/>
          </a:xfrm>
          <a:prstGeom prst="rect">
            <a:avLst/>
          </a:prstGeom>
          <a:noFill/>
        </p:spPr>
        <p:txBody>
          <a:bodyPr wrap="square" rtlCol="0">
            <a:spAutoFit/>
          </a:bodyPr>
          <a:lstStyle/>
          <a:p>
            <a:r>
              <a:rPr lang="zh-CN" altLang="en-US" sz="2800" b="1" dirty="0">
                <a:solidFill>
                  <a:srgbClr val="FF0000"/>
                </a:solidFill>
                <a:latin typeface="+mn-ea"/>
              </a:rPr>
              <a:t>互电导</a:t>
            </a:r>
            <a:endParaRPr lang="en-US" altLang="zh-CN" sz="2800" b="1" dirty="0">
              <a:latin typeface="+mn-ea"/>
            </a:endParaRPr>
          </a:p>
        </p:txBody>
      </p:sp>
      <p:graphicFrame>
        <p:nvGraphicFramePr>
          <p:cNvPr id="12" name="对象 11">
            <a:extLst>
              <a:ext uri="{FF2B5EF4-FFF2-40B4-BE49-F238E27FC236}">
                <a16:creationId xmlns:a16="http://schemas.microsoft.com/office/drawing/2014/main" id="{2594BC01-D685-4ABB-BC87-F56E450C9686}"/>
              </a:ext>
            </a:extLst>
          </p:cNvPr>
          <p:cNvGraphicFramePr>
            <a:graphicFrameLocks noChangeAspect="1"/>
          </p:cNvGraphicFramePr>
          <p:nvPr>
            <p:extLst/>
          </p:nvPr>
        </p:nvGraphicFramePr>
        <p:xfrm>
          <a:off x="2853019" y="5750519"/>
          <a:ext cx="2756306" cy="954106"/>
        </p:xfrm>
        <a:graphic>
          <a:graphicData uri="http://schemas.openxmlformats.org/presentationml/2006/ole">
            <mc:AlternateContent xmlns:mc="http://schemas.openxmlformats.org/markup-compatibility/2006">
              <mc:Choice xmlns:v="urn:schemas-microsoft-com:vml" Requires="v">
                <p:oleObj spid="_x0000_s16425" name="Equation" r:id="rId14" imgW="1320480" imgH="457200" progId="Equation.DSMT4">
                  <p:embed/>
                </p:oleObj>
              </mc:Choice>
              <mc:Fallback>
                <p:oleObj name="Equation" r:id="rId14" imgW="1320480" imgH="457200" progId="Equation.DSMT4">
                  <p:embed/>
                  <p:pic>
                    <p:nvPicPr>
                      <p:cNvPr id="12" name="对象 11">
                        <a:extLst>
                          <a:ext uri="{FF2B5EF4-FFF2-40B4-BE49-F238E27FC236}">
                            <a16:creationId xmlns:a16="http://schemas.microsoft.com/office/drawing/2014/main" id="{2594BC01-D685-4ABB-BC87-F56E450C9686}"/>
                          </a:ext>
                        </a:extLst>
                      </p:cNvPr>
                      <p:cNvPicPr/>
                      <p:nvPr/>
                    </p:nvPicPr>
                    <p:blipFill>
                      <a:blip r:embed="rId15"/>
                      <a:stretch>
                        <a:fillRect/>
                      </a:stretch>
                    </p:blipFill>
                    <p:spPr>
                      <a:xfrm>
                        <a:off x="2853019" y="5750519"/>
                        <a:ext cx="2756306" cy="954106"/>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14F488B4-8B60-4C30-98E9-FC98C9FF7F32}"/>
              </a:ext>
            </a:extLst>
          </p:cNvPr>
          <p:cNvSpPr txBox="1"/>
          <p:nvPr/>
        </p:nvSpPr>
        <p:spPr>
          <a:xfrm>
            <a:off x="6313353" y="5831049"/>
            <a:ext cx="2593641" cy="523220"/>
          </a:xfrm>
          <a:prstGeom prst="rect">
            <a:avLst/>
          </a:prstGeom>
          <a:noFill/>
        </p:spPr>
        <p:txBody>
          <a:bodyPr wrap="square" rtlCol="0">
            <a:spAutoFit/>
          </a:bodyPr>
          <a:lstStyle/>
          <a:p>
            <a:r>
              <a:rPr lang="zh-CN" altLang="en-US" sz="2800" b="1" dirty="0">
                <a:solidFill>
                  <a:srgbClr val="FF0000"/>
                </a:solidFill>
                <a:latin typeface="+mn-ea"/>
              </a:rPr>
              <a:t>节点电源电流</a:t>
            </a:r>
            <a:endParaRPr lang="en-US" altLang="zh-CN" sz="2800" b="1" dirty="0">
              <a:latin typeface="+mn-ea"/>
            </a:endParaRPr>
          </a:p>
        </p:txBody>
      </p:sp>
    </p:spTree>
    <p:custDataLst>
      <p:tags r:id="rId2"/>
    </p:custDataLst>
    <p:extLst>
      <p:ext uri="{BB962C8B-B14F-4D97-AF65-F5344CB8AC3E}">
        <p14:creationId xmlns:p14="http://schemas.microsoft.com/office/powerpoint/2010/main" val="3015915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4" grpId="0"/>
      <p:bldP spid="16"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17308" y="404167"/>
            <a:ext cx="355738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2.1 </a:t>
            </a:r>
            <a:r>
              <a:rPr lang="zh-CN" altLang="en-US" sz="2400" dirty="0">
                <a:latin typeface="Agency FB" panose="020B0503020202020204" pitchFamily="34" charset="0"/>
              </a:rPr>
              <a:t>直流电路的一般分析法</a:t>
            </a:r>
          </a:p>
        </p:txBody>
      </p:sp>
      <p:sp>
        <p:nvSpPr>
          <p:cNvPr id="18" name="文本框 17">
            <a:extLst>
              <a:ext uri="{FF2B5EF4-FFF2-40B4-BE49-F238E27FC236}">
                <a16:creationId xmlns:a16="http://schemas.microsoft.com/office/drawing/2014/main" id="{A0F795AE-78A6-4850-9C84-5E2CF81E74B4}"/>
              </a:ext>
            </a:extLst>
          </p:cNvPr>
          <p:cNvSpPr txBox="1"/>
          <p:nvPr/>
        </p:nvSpPr>
        <p:spPr>
          <a:xfrm>
            <a:off x="540856" y="1155555"/>
            <a:ext cx="6568450" cy="523220"/>
          </a:xfrm>
          <a:prstGeom prst="rect">
            <a:avLst/>
          </a:prstGeom>
          <a:noFill/>
        </p:spPr>
        <p:txBody>
          <a:bodyPr wrap="square" rtlCol="0">
            <a:spAutoFit/>
          </a:bodyPr>
          <a:lstStyle/>
          <a:p>
            <a:r>
              <a:rPr lang="en-US" altLang="zh-CN" sz="2800" b="1" dirty="0">
                <a:solidFill>
                  <a:srgbClr val="FF0000"/>
                </a:solidFill>
                <a:latin typeface="+mn-ea"/>
              </a:rPr>
              <a:t>4</a:t>
            </a:r>
            <a:r>
              <a:rPr lang="zh-CN" altLang="en-US" sz="2800" b="1" dirty="0">
                <a:solidFill>
                  <a:srgbClr val="FF0000"/>
                </a:solidFill>
                <a:latin typeface="+mn-ea"/>
              </a:rPr>
              <a:t>、节点电压法的一般步骤</a:t>
            </a:r>
          </a:p>
        </p:txBody>
      </p:sp>
      <p:sp>
        <p:nvSpPr>
          <p:cNvPr id="9" name="文本框 8">
            <a:extLst>
              <a:ext uri="{FF2B5EF4-FFF2-40B4-BE49-F238E27FC236}">
                <a16:creationId xmlns:a16="http://schemas.microsoft.com/office/drawing/2014/main" id="{FB93B002-58D4-4CD7-AB68-6985C5FBC017}"/>
              </a:ext>
            </a:extLst>
          </p:cNvPr>
          <p:cNvSpPr txBox="1"/>
          <p:nvPr/>
        </p:nvSpPr>
        <p:spPr>
          <a:xfrm>
            <a:off x="540855" y="1844222"/>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1</a:t>
            </a:r>
            <a:r>
              <a:rPr lang="zh-CN" altLang="en-US" sz="2800" b="1" dirty="0">
                <a:latin typeface="+mn-ea"/>
              </a:rPr>
              <a:t>）选定参考节点，标注节点电压。</a:t>
            </a:r>
            <a:endParaRPr lang="en-US" altLang="zh-CN" sz="2800" b="1" dirty="0">
              <a:latin typeface="+mn-ea"/>
            </a:endParaRPr>
          </a:p>
        </p:txBody>
      </p:sp>
      <p:sp>
        <p:nvSpPr>
          <p:cNvPr id="17" name="文本框 16">
            <a:extLst>
              <a:ext uri="{FF2B5EF4-FFF2-40B4-BE49-F238E27FC236}">
                <a16:creationId xmlns:a16="http://schemas.microsoft.com/office/drawing/2014/main" id="{8A47604D-DD2B-4D1C-A816-7933D050CFA2}"/>
              </a:ext>
            </a:extLst>
          </p:cNvPr>
          <p:cNvSpPr txBox="1"/>
          <p:nvPr/>
        </p:nvSpPr>
        <p:spPr>
          <a:xfrm>
            <a:off x="540855" y="2532035"/>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2</a:t>
            </a:r>
            <a:r>
              <a:rPr lang="zh-CN" altLang="en-US" sz="2800" b="1" dirty="0">
                <a:latin typeface="+mn-ea"/>
              </a:rPr>
              <a:t>）对各独立节点按照节点方程的规则列写节点方程。 </a:t>
            </a:r>
          </a:p>
        </p:txBody>
      </p:sp>
      <p:sp>
        <p:nvSpPr>
          <p:cNvPr id="21" name="文本框 20">
            <a:extLst>
              <a:ext uri="{FF2B5EF4-FFF2-40B4-BE49-F238E27FC236}">
                <a16:creationId xmlns:a16="http://schemas.microsoft.com/office/drawing/2014/main" id="{BB62AC17-DDA7-438C-87CA-0F390485DC1F}"/>
              </a:ext>
            </a:extLst>
          </p:cNvPr>
          <p:cNvSpPr txBox="1"/>
          <p:nvPr/>
        </p:nvSpPr>
        <p:spPr>
          <a:xfrm>
            <a:off x="540855" y="3219848"/>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3</a:t>
            </a:r>
            <a:r>
              <a:rPr lang="zh-CN" altLang="en-US" sz="2800" b="1" dirty="0">
                <a:latin typeface="+mn-ea"/>
              </a:rPr>
              <a:t>）求解方程，即可得出各节点电压。 </a:t>
            </a:r>
          </a:p>
        </p:txBody>
      </p:sp>
      <p:sp>
        <p:nvSpPr>
          <p:cNvPr id="22" name="文本框 21">
            <a:extLst>
              <a:ext uri="{FF2B5EF4-FFF2-40B4-BE49-F238E27FC236}">
                <a16:creationId xmlns:a16="http://schemas.microsoft.com/office/drawing/2014/main" id="{3C75626B-609A-4CC0-B0A2-BD2341726096}"/>
              </a:ext>
            </a:extLst>
          </p:cNvPr>
          <p:cNvSpPr txBox="1"/>
          <p:nvPr/>
        </p:nvSpPr>
        <p:spPr>
          <a:xfrm>
            <a:off x="540855" y="3907661"/>
            <a:ext cx="11204301" cy="523220"/>
          </a:xfrm>
          <a:prstGeom prst="rect">
            <a:avLst/>
          </a:prstGeom>
          <a:noFill/>
        </p:spPr>
        <p:txBody>
          <a:bodyPr wrap="square" rtlCol="0">
            <a:spAutoFit/>
          </a:bodyPr>
          <a:lstStyle/>
          <a:p>
            <a:r>
              <a:rPr lang="zh-CN" altLang="en-US" sz="2800" b="1" dirty="0">
                <a:latin typeface="+mn-ea"/>
              </a:rPr>
              <a:t>（</a:t>
            </a:r>
            <a:r>
              <a:rPr lang="en-US" altLang="zh-CN" sz="2800" b="1" dirty="0">
                <a:latin typeface="+mn-ea"/>
              </a:rPr>
              <a:t>4</a:t>
            </a:r>
            <a:r>
              <a:rPr lang="zh-CN" altLang="en-US" sz="2800" b="1" dirty="0">
                <a:latin typeface="+mn-ea"/>
              </a:rPr>
              <a:t>）根据所求出的节点电压求题目中需要求的各量。 </a:t>
            </a:r>
          </a:p>
        </p:txBody>
      </p:sp>
    </p:spTree>
    <p:custDataLst>
      <p:tags r:id="rId1"/>
    </p:custDataLst>
    <p:extLst>
      <p:ext uri="{BB962C8B-B14F-4D97-AF65-F5344CB8AC3E}">
        <p14:creationId xmlns:p14="http://schemas.microsoft.com/office/powerpoint/2010/main" val="2659666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7" grpId="0"/>
      <p:bldP spid="21"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031325" cy="646331"/>
          </a:xfrm>
          <a:prstGeom prst="rect">
            <a:avLst/>
          </a:prstGeom>
          <a:noFill/>
        </p:spPr>
        <p:txBody>
          <a:bodyPr wrap="none" rtlCol="0">
            <a:spAutoFit/>
          </a:bodyPr>
          <a:lstStyle/>
          <a:p>
            <a:r>
              <a:rPr lang="zh-CN" altLang="en-US" sz="3600" b="1" dirty="0">
                <a:solidFill>
                  <a:srgbClr val="FF0000"/>
                </a:solidFill>
              </a:rPr>
              <a:t>叠加定理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8" y="1742994"/>
            <a:ext cx="2180405"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、内容描述</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2497045"/>
            <a:ext cx="11150353" cy="1384995"/>
          </a:xfrm>
          <a:prstGeom prst="rect">
            <a:avLst/>
          </a:prstGeom>
          <a:noFill/>
        </p:spPr>
        <p:txBody>
          <a:bodyPr wrap="square" rtlCol="0">
            <a:spAutoFit/>
          </a:bodyPr>
          <a:lstStyle/>
          <a:p>
            <a:r>
              <a:rPr lang="zh-CN" altLang="en-US" sz="2800" b="1" dirty="0"/>
              <a:t>        线性电路中，当有两个或两个以上的</a:t>
            </a:r>
            <a:r>
              <a:rPr lang="zh-CN" altLang="en-US" sz="2800" b="1" dirty="0">
                <a:solidFill>
                  <a:srgbClr val="FF0000"/>
                </a:solidFill>
              </a:rPr>
              <a:t>独立电源</a:t>
            </a:r>
            <a:r>
              <a:rPr lang="zh-CN" altLang="en-US" sz="2800" b="1" dirty="0"/>
              <a:t>同时作用时，</a:t>
            </a:r>
            <a:r>
              <a:rPr lang="zh-CN" altLang="en-US" sz="2800" b="1" dirty="0">
                <a:solidFill>
                  <a:srgbClr val="FF0000"/>
                </a:solidFill>
              </a:rPr>
              <a:t>某一支路的电压</a:t>
            </a:r>
            <a:r>
              <a:rPr lang="en-US" altLang="zh-CN" sz="2800" b="1" dirty="0">
                <a:solidFill>
                  <a:srgbClr val="FF0000"/>
                </a:solidFill>
              </a:rPr>
              <a:t>(</a:t>
            </a:r>
            <a:r>
              <a:rPr lang="zh-CN" altLang="en-US" sz="2800" b="1" dirty="0">
                <a:solidFill>
                  <a:srgbClr val="FF0000"/>
                </a:solidFill>
              </a:rPr>
              <a:t>电流</a:t>
            </a:r>
            <a:r>
              <a:rPr lang="en-US" altLang="zh-CN" sz="2800" b="1" dirty="0">
                <a:solidFill>
                  <a:srgbClr val="FF0000"/>
                </a:solidFill>
              </a:rPr>
              <a:t>)</a:t>
            </a:r>
            <a:r>
              <a:rPr lang="zh-CN" altLang="en-US" sz="2800" b="1" dirty="0"/>
              <a:t>等于每个电源</a:t>
            </a:r>
            <a:r>
              <a:rPr lang="zh-CN" altLang="en-US" sz="2800" b="1" dirty="0">
                <a:solidFill>
                  <a:srgbClr val="FF0000"/>
                </a:solidFill>
              </a:rPr>
              <a:t>单独作用</a:t>
            </a:r>
            <a:r>
              <a:rPr lang="zh-CN" altLang="en-US" sz="2800" b="1" dirty="0"/>
              <a:t>下，在</a:t>
            </a:r>
            <a:r>
              <a:rPr lang="zh-CN" altLang="en-US" sz="2800" b="1" dirty="0">
                <a:solidFill>
                  <a:srgbClr val="FF0000"/>
                </a:solidFill>
              </a:rPr>
              <a:t>该支路上所产生的电压</a:t>
            </a:r>
            <a:r>
              <a:rPr lang="en-US" altLang="zh-CN" sz="2800" b="1" dirty="0">
                <a:solidFill>
                  <a:srgbClr val="FF0000"/>
                </a:solidFill>
              </a:rPr>
              <a:t>(</a:t>
            </a:r>
            <a:r>
              <a:rPr lang="zh-CN" altLang="en-US" sz="2800" b="1" dirty="0">
                <a:solidFill>
                  <a:srgbClr val="FF0000"/>
                </a:solidFill>
              </a:rPr>
              <a:t>电流</a:t>
            </a:r>
            <a:r>
              <a:rPr lang="en-US" altLang="zh-CN" sz="2800" b="1" dirty="0">
                <a:solidFill>
                  <a:srgbClr val="FF0000"/>
                </a:solidFill>
              </a:rPr>
              <a:t>)</a:t>
            </a:r>
            <a:r>
              <a:rPr lang="zh-CN" altLang="en-US" sz="2800" b="1" dirty="0">
                <a:solidFill>
                  <a:srgbClr val="FF0000"/>
                </a:solidFill>
              </a:rPr>
              <a:t>分量</a:t>
            </a:r>
            <a:r>
              <a:rPr lang="zh-CN" altLang="en-US" sz="2800" b="1" dirty="0"/>
              <a:t>的代数和。</a:t>
            </a:r>
          </a:p>
        </p:txBody>
      </p:sp>
      <p:pic>
        <p:nvPicPr>
          <p:cNvPr id="4" name="图片 3">
            <a:extLst>
              <a:ext uri="{FF2B5EF4-FFF2-40B4-BE49-F238E27FC236}">
                <a16:creationId xmlns:a16="http://schemas.microsoft.com/office/drawing/2014/main" id="{CA96BF5A-D218-4750-BA22-BECFB9710CBE}"/>
              </a:ext>
            </a:extLst>
          </p:cNvPr>
          <p:cNvPicPr>
            <a:picLocks noChangeAspect="1"/>
          </p:cNvPicPr>
          <p:nvPr/>
        </p:nvPicPr>
        <p:blipFill>
          <a:blip r:embed="rId5"/>
          <a:stretch>
            <a:fillRect/>
          </a:stretch>
        </p:blipFill>
        <p:spPr>
          <a:xfrm>
            <a:off x="1962554" y="4110214"/>
            <a:ext cx="8266892" cy="1633870"/>
          </a:xfrm>
          <a:prstGeom prst="rect">
            <a:avLst/>
          </a:prstGeom>
        </p:spPr>
      </p:pic>
      <p:graphicFrame>
        <p:nvGraphicFramePr>
          <p:cNvPr id="5" name="对象 4">
            <a:extLst>
              <a:ext uri="{FF2B5EF4-FFF2-40B4-BE49-F238E27FC236}">
                <a16:creationId xmlns:a16="http://schemas.microsoft.com/office/drawing/2014/main" id="{9C19E5AE-DAE0-4BCC-AC6A-3A49E372E6A5}"/>
              </a:ext>
            </a:extLst>
          </p:cNvPr>
          <p:cNvGraphicFramePr>
            <a:graphicFrameLocks noChangeAspect="1"/>
          </p:cNvGraphicFramePr>
          <p:nvPr>
            <p:extLst/>
          </p:nvPr>
        </p:nvGraphicFramePr>
        <p:xfrm>
          <a:off x="5309950" y="5972258"/>
          <a:ext cx="1572099" cy="454162"/>
        </p:xfrm>
        <a:graphic>
          <a:graphicData uri="http://schemas.openxmlformats.org/presentationml/2006/ole">
            <mc:AlternateContent xmlns:mc="http://schemas.openxmlformats.org/markup-compatibility/2006">
              <mc:Choice xmlns:v="urn:schemas-microsoft-com:vml" Requires="v">
                <p:oleObj spid="_x0000_s17417" name="Equation" r:id="rId6" imgW="571320" imgH="164880" progId="Equation.DSMT4">
                  <p:embed/>
                </p:oleObj>
              </mc:Choice>
              <mc:Fallback>
                <p:oleObj name="Equation" r:id="rId6" imgW="571320" imgH="164880" progId="Equation.DSMT4">
                  <p:embed/>
                  <p:pic>
                    <p:nvPicPr>
                      <p:cNvPr id="5" name="对象 4">
                        <a:extLst>
                          <a:ext uri="{FF2B5EF4-FFF2-40B4-BE49-F238E27FC236}">
                            <a16:creationId xmlns:a16="http://schemas.microsoft.com/office/drawing/2014/main" id="{9C19E5AE-DAE0-4BCC-AC6A-3A49E372E6A5}"/>
                          </a:ext>
                        </a:extLst>
                      </p:cNvPr>
                      <p:cNvPicPr/>
                      <p:nvPr/>
                    </p:nvPicPr>
                    <p:blipFill>
                      <a:blip r:embed="rId7"/>
                      <a:stretch>
                        <a:fillRect/>
                      </a:stretch>
                    </p:blipFill>
                    <p:spPr>
                      <a:xfrm>
                        <a:off x="5309950" y="5972258"/>
                        <a:ext cx="1572099" cy="45416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73045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3453414" y="865832"/>
            <a:ext cx="8176334" cy="523220"/>
          </a:xfrm>
          <a:prstGeom prst="rect">
            <a:avLst/>
          </a:prstGeom>
          <a:noFill/>
        </p:spPr>
        <p:txBody>
          <a:bodyPr wrap="square" rtlCol="0">
            <a:spAutoFit/>
          </a:bodyPr>
          <a:lstStyle/>
          <a:p>
            <a:r>
              <a:rPr lang="zh-CN" altLang="en-US" sz="2800" b="1" dirty="0">
                <a:latin typeface="+mn-ea"/>
              </a:rPr>
              <a:t>设节点</a:t>
            </a:r>
            <a:r>
              <a:rPr lang="en-US" altLang="zh-CN" sz="2800" b="1" dirty="0">
                <a:latin typeface="+mn-ea"/>
              </a:rPr>
              <a:t>a</a:t>
            </a:r>
            <a:r>
              <a:rPr lang="zh-CN" altLang="en-US" sz="2800" b="1" dirty="0">
                <a:latin typeface="+mn-ea"/>
              </a:rPr>
              <a:t>和节点</a:t>
            </a:r>
            <a:r>
              <a:rPr lang="en-US" altLang="zh-CN" sz="2800" b="1" dirty="0">
                <a:latin typeface="+mn-ea"/>
              </a:rPr>
              <a:t>b</a:t>
            </a:r>
            <a:r>
              <a:rPr lang="zh-CN" altLang="en-US" sz="2800" b="1" dirty="0">
                <a:latin typeface="+mn-ea"/>
              </a:rPr>
              <a:t>之间的电压为</a:t>
            </a:r>
            <a:r>
              <a:rPr lang="en-US" altLang="zh-CN" sz="2800" b="1" dirty="0">
                <a:latin typeface="+mn-ea"/>
              </a:rPr>
              <a:t>U</a:t>
            </a:r>
            <a:r>
              <a:rPr lang="en-US" altLang="zh-CN" sz="2800" b="1" baseline="-25000" dirty="0">
                <a:latin typeface="+mn-ea"/>
              </a:rPr>
              <a:t>1</a:t>
            </a:r>
            <a:r>
              <a:rPr lang="zh-CN" altLang="en-US" sz="2800" b="1" dirty="0">
                <a:latin typeface="+mn-ea"/>
              </a:rPr>
              <a:t>，则</a:t>
            </a:r>
            <a:r>
              <a:rPr lang="en-US" altLang="zh-CN" sz="2800" b="1" dirty="0">
                <a:latin typeface="+mn-ea"/>
              </a:rPr>
              <a:t>U</a:t>
            </a:r>
            <a:r>
              <a:rPr lang="en-US" altLang="zh-CN" sz="2800" b="1" baseline="-25000" dirty="0">
                <a:latin typeface="+mn-ea"/>
              </a:rPr>
              <a:t>1</a:t>
            </a:r>
            <a:r>
              <a:rPr lang="zh-CN" altLang="en-US" sz="2800" b="1" dirty="0">
                <a:latin typeface="+mn-ea"/>
              </a:rPr>
              <a:t>为：</a:t>
            </a:r>
          </a:p>
        </p:txBody>
      </p:sp>
      <p:pic>
        <p:nvPicPr>
          <p:cNvPr id="6" name="图片 5">
            <a:extLst>
              <a:ext uri="{FF2B5EF4-FFF2-40B4-BE49-F238E27FC236}">
                <a16:creationId xmlns:a16="http://schemas.microsoft.com/office/drawing/2014/main" id="{F30229D2-2B17-47E5-B9D8-3A536C9B7DA6}"/>
              </a:ext>
            </a:extLst>
          </p:cNvPr>
          <p:cNvPicPr>
            <a:picLocks noChangeAspect="1"/>
          </p:cNvPicPr>
          <p:nvPr/>
        </p:nvPicPr>
        <p:blipFill>
          <a:blip r:embed="rId5"/>
          <a:stretch>
            <a:fillRect/>
          </a:stretch>
        </p:blipFill>
        <p:spPr>
          <a:xfrm>
            <a:off x="169474" y="4964915"/>
            <a:ext cx="2731245" cy="1615580"/>
          </a:xfrm>
          <a:prstGeom prst="rect">
            <a:avLst/>
          </a:prstGeom>
        </p:spPr>
      </p:pic>
      <p:grpSp>
        <p:nvGrpSpPr>
          <p:cNvPr id="8" name="组合 7">
            <a:extLst>
              <a:ext uri="{FF2B5EF4-FFF2-40B4-BE49-F238E27FC236}">
                <a16:creationId xmlns:a16="http://schemas.microsoft.com/office/drawing/2014/main" id="{5DD50B38-B5F6-4D70-BD66-F03047BB2585}"/>
              </a:ext>
            </a:extLst>
          </p:cNvPr>
          <p:cNvGrpSpPr/>
          <p:nvPr/>
        </p:nvGrpSpPr>
        <p:grpSpPr>
          <a:xfrm>
            <a:off x="334081" y="513504"/>
            <a:ext cx="2566638" cy="2344821"/>
            <a:chOff x="334081" y="513504"/>
            <a:chExt cx="2566638" cy="2344821"/>
          </a:xfrm>
        </p:grpSpPr>
        <p:pic>
          <p:nvPicPr>
            <p:cNvPr id="2" name="图片 1">
              <a:extLst>
                <a:ext uri="{FF2B5EF4-FFF2-40B4-BE49-F238E27FC236}">
                  <a16:creationId xmlns:a16="http://schemas.microsoft.com/office/drawing/2014/main" id="{61CCB4A7-7BFD-43BC-ADDD-4DCFA4ED4979}"/>
                </a:ext>
              </a:extLst>
            </p:cNvPr>
            <p:cNvPicPr>
              <a:picLocks noChangeAspect="1"/>
            </p:cNvPicPr>
            <p:nvPr/>
          </p:nvPicPr>
          <p:blipFill>
            <a:blip r:embed="rId6"/>
            <a:stretch>
              <a:fillRect/>
            </a:stretch>
          </p:blipFill>
          <p:spPr>
            <a:xfrm>
              <a:off x="334081" y="865832"/>
              <a:ext cx="2566638" cy="1633870"/>
            </a:xfrm>
            <a:prstGeom prst="rect">
              <a:avLst/>
            </a:prstGeom>
          </p:spPr>
        </p:pic>
        <p:sp>
          <p:nvSpPr>
            <p:cNvPr id="7" name="文本框 6">
              <a:extLst>
                <a:ext uri="{FF2B5EF4-FFF2-40B4-BE49-F238E27FC236}">
                  <a16:creationId xmlns:a16="http://schemas.microsoft.com/office/drawing/2014/main" id="{3DA5DB58-6B5C-45A0-8719-CD9B8B382F75}"/>
                </a:ext>
              </a:extLst>
            </p:cNvPr>
            <p:cNvSpPr txBox="1"/>
            <p:nvPr/>
          </p:nvSpPr>
          <p:spPr>
            <a:xfrm>
              <a:off x="1681208" y="513504"/>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9E41A772-64E7-4E39-A951-3C06B163D477}"/>
                </a:ext>
              </a:extLst>
            </p:cNvPr>
            <p:cNvSpPr txBox="1"/>
            <p:nvPr/>
          </p:nvSpPr>
          <p:spPr>
            <a:xfrm>
              <a:off x="1672391" y="2396660"/>
              <a:ext cx="35618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p:grpSp>
      <p:graphicFrame>
        <p:nvGraphicFramePr>
          <p:cNvPr id="9" name="对象 8">
            <a:extLst>
              <a:ext uri="{FF2B5EF4-FFF2-40B4-BE49-F238E27FC236}">
                <a16:creationId xmlns:a16="http://schemas.microsoft.com/office/drawing/2014/main" id="{EAF83C18-B2F1-4BCB-95A3-EB837693182D}"/>
              </a:ext>
            </a:extLst>
          </p:cNvPr>
          <p:cNvGraphicFramePr>
            <a:graphicFrameLocks noChangeAspect="1"/>
          </p:cNvGraphicFramePr>
          <p:nvPr>
            <p:extLst/>
          </p:nvPr>
        </p:nvGraphicFramePr>
        <p:xfrm>
          <a:off x="5728870" y="1500174"/>
          <a:ext cx="3051917" cy="1351856"/>
        </p:xfrm>
        <a:graphic>
          <a:graphicData uri="http://schemas.openxmlformats.org/presentationml/2006/ole">
            <mc:AlternateContent xmlns:mc="http://schemas.openxmlformats.org/markup-compatibility/2006">
              <mc:Choice xmlns:v="urn:schemas-microsoft-com:vml" Requires="v">
                <p:oleObj spid="_x0000_s18469" name="Equation" r:id="rId7" imgW="1892160" imgH="838080" progId="Equation.DSMT4">
                  <p:embed/>
                </p:oleObj>
              </mc:Choice>
              <mc:Fallback>
                <p:oleObj name="Equation" r:id="rId7" imgW="1892160" imgH="838080" progId="Equation.DSMT4">
                  <p:embed/>
                  <p:pic>
                    <p:nvPicPr>
                      <p:cNvPr id="9" name="对象 8">
                        <a:extLst>
                          <a:ext uri="{FF2B5EF4-FFF2-40B4-BE49-F238E27FC236}">
                            <a16:creationId xmlns:a16="http://schemas.microsoft.com/office/drawing/2014/main" id="{EAF83C18-B2F1-4BCB-95A3-EB837693182D}"/>
                          </a:ext>
                        </a:extLst>
                      </p:cNvPr>
                      <p:cNvPicPr/>
                      <p:nvPr/>
                    </p:nvPicPr>
                    <p:blipFill>
                      <a:blip r:embed="rId8"/>
                      <a:stretch>
                        <a:fillRect/>
                      </a:stretch>
                    </p:blipFill>
                    <p:spPr>
                      <a:xfrm>
                        <a:off x="5728870" y="1500174"/>
                        <a:ext cx="3051917" cy="1351856"/>
                      </a:xfrm>
                      <a:prstGeom prst="rect">
                        <a:avLst/>
                      </a:prstGeom>
                    </p:spPr>
                  </p:pic>
                </p:oleObj>
              </mc:Fallback>
            </mc:AlternateContent>
          </a:graphicData>
        </a:graphic>
      </p:graphicFrame>
      <p:sp>
        <p:nvSpPr>
          <p:cNvPr id="35" name="文本框 34">
            <a:extLst>
              <a:ext uri="{FF2B5EF4-FFF2-40B4-BE49-F238E27FC236}">
                <a16:creationId xmlns:a16="http://schemas.microsoft.com/office/drawing/2014/main" id="{DFB328C9-83EF-46D8-9F88-520C6041DC80}"/>
              </a:ext>
            </a:extLst>
          </p:cNvPr>
          <p:cNvSpPr txBox="1"/>
          <p:nvPr/>
        </p:nvSpPr>
        <p:spPr>
          <a:xfrm>
            <a:off x="3453414" y="2963152"/>
            <a:ext cx="8176334" cy="523220"/>
          </a:xfrm>
          <a:prstGeom prst="rect">
            <a:avLst/>
          </a:prstGeom>
          <a:noFill/>
        </p:spPr>
        <p:txBody>
          <a:bodyPr wrap="square" rtlCol="0">
            <a:spAutoFit/>
          </a:bodyPr>
          <a:lstStyle/>
          <a:p>
            <a:r>
              <a:rPr lang="zh-CN" altLang="en-US" sz="2800" b="1" dirty="0">
                <a:latin typeface="+mn-ea"/>
              </a:rPr>
              <a:t>流过</a:t>
            </a:r>
            <a:r>
              <a:rPr lang="en-US" altLang="zh-CN" sz="2800" b="1" dirty="0">
                <a:latin typeface="+mn-ea"/>
              </a:rPr>
              <a:t>R</a:t>
            </a:r>
            <a:r>
              <a:rPr lang="en-US" altLang="zh-CN" sz="2800" b="1" baseline="-25000" dirty="0">
                <a:latin typeface="+mn-ea"/>
              </a:rPr>
              <a:t>2</a:t>
            </a:r>
            <a:r>
              <a:rPr lang="zh-CN" altLang="en-US" sz="2800" b="1" dirty="0">
                <a:latin typeface="+mn-ea"/>
              </a:rPr>
              <a:t>的电流为：</a:t>
            </a:r>
          </a:p>
        </p:txBody>
      </p:sp>
      <p:graphicFrame>
        <p:nvGraphicFramePr>
          <p:cNvPr id="31" name="对象 30">
            <a:extLst>
              <a:ext uri="{FF2B5EF4-FFF2-40B4-BE49-F238E27FC236}">
                <a16:creationId xmlns:a16="http://schemas.microsoft.com/office/drawing/2014/main" id="{3E7206FE-FC17-434B-B851-2E8839EDA042}"/>
              </a:ext>
            </a:extLst>
          </p:cNvPr>
          <p:cNvGraphicFramePr>
            <a:graphicFrameLocks noChangeAspect="1"/>
          </p:cNvGraphicFramePr>
          <p:nvPr>
            <p:extLst/>
          </p:nvPr>
        </p:nvGraphicFramePr>
        <p:xfrm>
          <a:off x="6483164" y="2963152"/>
          <a:ext cx="3695163" cy="679111"/>
        </p:xfrm>
        <a:graphic>
          <a:graphicData uri="http://schemas.openxmlformats.org/presentationml/2006/ole">
            <mc:AlternateContent xmlns:mc="http://schemas.openxmlformats.org/markup-compatibility/2006">
              <mc:Choice xmlns:v="urn:schemas-microsoft-com:vml" Requires="v">
                <p:oleObj spid="_x0000_s18470" name="Equation" r:id="rId9" imgW="2349360" imgH="431640" progId="Equation.DSMT4">
                  <p:embed/>
                </p:oleObj>
              </mc:Choice>
              <mc:Fallback>
                <p:oleObj name="Equation" r:id="rId9" imgW="2349360" imgH="431640" progId="Equation.DSMT4">
                  <p:embed/>
                  <p:pic>
                    <p:nvPicPr>
                      <p:cNvPr id="31" name="对象 30">
                        <a:extLst>
                          <a:ext uri="{FF2B5EF4-FFF2-40B4-BE49-F238E27FC236}">
                            <a16:creationId xmlns:a16="http://schemas.microsoft.com/office/drawing/2014/main" id="{3E7206FE-FC17-434B-B851-2E8839EDA042}"/>
                          </a:ext>
                        </a:extLst>
                      </p:cNvPr>
                      <p:cNvPicPr/>
                      <p:nvPr/>
                    </p:nvPicPr>
                    <p:blipFill>
                      <a:blip r:embed="rId10"/>
                      <a:stretch>
                        <a:fillRect/>
                      </a:stretch>
                    </p:blipFill>
                    <p:spPr>
                      <a:xfrm>
                        <a:off x="6483164" y="2963152"/>
                        <a:ext cx="3695163" cy="679111"/>
                      </a:xfrm>
                      <a:prstGeom prst="rect">
                        <a:avLst/>
                      </a:prstGeom>
                    </p:spPr>
                  </p:pic>
                </p:oleObj>
              </mc:Fallback>
            </mc:AlternateContent>
          </a:graphicData>
        </a:graphic>
      </p:graphicFrame>
      <p:sp>
        <p:nvSpPr>
          <p:cNvPr id="37" name="文本框 36">
            <a:extLst>
              <a:ext uri="{FF2B5EF4-FFF2-40B4-BE49-F238E27FC236}">
                <a16:creationId xmlns:a16="http://schemas.microsoft.com/office/drawing/2014/main" id="{C1CA593B-0BAB-468C-9F4C-F67E5675C0C8}"/>
              </a:ext>
            </a:extLst>
          </p:cNvPr>
          <p:cNvSpPr txBox="1"/>
          <p:nvPr/>
        </p:nvSpPr>
        <p:spPr>
          <a:xfrm>
            <a:off x="3453414" y="3753385"/>
            <a:ext cx="8176334" cy="523220"/>
          </a:xfrm>
          <a:prstGeom prst="rect">
            <a:avLst/>
          </a:prstGeom>
          <a:noFill/>
        </p:spPr>
        <p:txBody>
          <a:bodyPr wrap="square" rtlCol="0">
            <a:spAutoFit/>
          </a:bodyPr>
          <a:lstStyle/>
          <a:p>
            <a:r>
              <a:rPr lang="zh-CN" altLang="en-US" sz="2800" b="1" dirty="0">
                <a:latin typeface="+mn-ea"/>
              </a:rPr>
              <a:t>当电压源独立作用时，流过</a:t>
            </a:r>
            <a:r>
              <a:rPr lang="en-US" altLang="zh-CN" sz="2800" b="1" dirty="0">
                <a:latin typeface="+mn-ea"/>
              </a:rPr>
              <a:t>R</a:t>
            </a:r>
            <a:r>
              <a:rPr lang="en-US" altLang="zh-CN" sz="2800" b="1" baseline="-25000" dirty="0">
                <a:latin typeface="+mn-ea"/>
              </a:rPr>
              <a:t>2</a:t>
            </a:r>
            <a:r>
              <a:rPr lang="zh-CN" altLang="en-US" sz="2800" b="1" dirty="0">
                <a:latin typeface="+mn-ea"/>
              </a:rPr>
              <a:t>的电流设为</a:t>
            </a:r>
            <a:r>
              <a:rPr lang="en-US" altLang="zh-CN" sz="2800" b="1" dirty="0">
                <a:latin typeface="+mn-ea"/>
              </a:rPr>
              <a:t>I</a:t>
            </a:r>
            <a:r>
              <a:rPr lang="zh-CN" altLang="en-US" sz="2800" b="1" dirty="0">
                <a:latin typeface="+mn-ea"/>
              </a:rPr>
              <a:t>’：</a:t>
            </a:r>
          </a:p>
        </p:txBody>
      </p:sp>
      <p:pic>
        <p:nvPicPr>
          <p:cNvPr id="33" name="图片 32">
            <a:extLst>
              <a:ext uri="{FF2B5EF4-FFF2-40B4-BE49-F238E27FC236}">
                <a16:creationId xmlns:a16="http://schemas.microsoft.com/office/drawing/2014/main" id="{654D7055-6127-49F3-AB1D-33008BDA248E}"/>
              </a:ext>
            </a:extLst>
          </p:cNvPr>
          <p:cNvPicPr>
            <a:picLocks noChangeAspect="1"/>
          </p:cNvPicPr>
          <p:nvPr/>
        </p:nvPicPr>
        <p:blipFill>
          <a:blip r:embed="rId11"/>
          <a:stretch>
            <a:fillRect/>
          </a:stretch>
        </p:blipFill>
        <p:spPr>
          <a:xfrm>
            <a:off x="358467" y="2924518"/>
            <a:ext cx="2542252" cy="1615580"/>
          </a:xfrm>
          <a:prstGeom prst="rect">
            <a:avLst/>
          </a:prstGeom>
        </p:spPr>
      </p:pic>
      <p:graphicFrame>
        <p:nvGraphicFramePr>
          <p:cNvPr id="34" name="对象 33">
            <a:extLst>
              <a:ext uri="{FF2B5EF4-FFF2-40B4-BE49-F238E27FC236}">
                <a16:creationId xmlns:a16="http://schemas.microsoft.com/office/drawing/2014/main" id="{099615A5-C8C4-4F6E-A64B-D8C76DD33871}"/>
              </a:ext>
            </a:extLst>
          </p:cNvPr>
          <p:cNvGraphicFramePr>
            <a:graphicFrameLocks noChangeAspect="1"/>
          </p:cNvGraphicFramePr>
          <p:nvPr>
            <p:extLst/>
          </p:nvPr>
        </p:nvGraphicFramePr>
        <p:xfrm>
          <a:off x="6616175" y="4387727"/>
          <a:ext cx="1212947" cy="711038"/>
        </p:xfrm>
        <a:graphic>
          <a:graphicData uri="http://schemas.openxmlformats.org/presentationml/2006/ole">
            <mc:AlternateContent xmlns:mc="http://schemas.openxmlformats.org/markup-compatibility/2006">
              <mc:Choice xmlns:v="urn:schemas-microsoft-com:vml" Requires="v">
                <p:oleObj spid="_x0000_s18471" name="Equation" r:id="rId12" imgW="736560" imgH="431640" progId="Equation.DSMT4">
                  <p:embed/>
                </p:oleObj>
              </mc:Choice>
              <mc:Fallback>
                <p:oleObj name="Equation" r:id="rId12" imgW="736560" imgH="431640" progId="Equation.DSMT4">
                  <p:embed/>
                  <p:pic>
                    <p:nvPicPr>
                      <p:cNvPr id="34" name="对象 33">
                        <a:extLst>
                          <a:ext uri="{FF2B5EF4-FFF2-40B4-BE49-F238E27FC236}">
                            <a16:creationId xmlns:a16="http://schemas.microsoft.com/office/drawing/2014/main" id="{099615A5-C8C4-4F6E-A64B-D8C76DD33871}"/>
                          </a:ext>
                        </a:extLst>
                      </p:cNvPr>
                      <p:cNvPicPr/>
                      <p:nvPr/>
                    </p:nvPicPr>
                    <p:blipFill>
                      <a:blip r:embed="rId13"/>
                      <a:stretch>
                        <a:fillRect/>
                      </a:stretch>
                    </p:blipFill>
                    <p:spPr>
                      <a:xfrm>
                        <a:off x="6616175" y="4387727"/>
                        <a:ext cx="1212947" cy="711038"/>
                      </a:xfrm>
                      <a:prstGeom prst="rect">
                        <a:avLst/>
                      </a:prstGeom>
                    </p:spPr>
                  </p:pic>
                </p:oleObj>
              </mc:Fallback>
            </mc:AlternateContent>
          </a:graphicData>
        </a:graphic>
      </p:graphicFrame>
      <p:sp>
        <p:nvSpPr>
          <p:cNvPr id="55" name="文本框 54">
            <a:extLst>
              <a:ext uri="{FF2B5EF4-FFF2-40B4-BE49-F238E27FC236}">
                <a16:creationId xmlns:a16="http://schemas.microsoft.com/office/drawing/2014/main" id="{32C48F72-BF6B-42EB-BF5B-FA8A939E8B29}"/>
              </a:ext>
            </a:extLst>
          </p:cNvPr>
          <p:cNvSpPr txBox="1"/>
          <p:nvPr/>
        </p:nvSpPr>
        <p:spPr>
          <a:xfrm>
            <a:off x="3453414" y="5209887"/>
            <a:ext cx="8176334" cy="523220"/>
          </a:xfrm>
          <a:prstGeom prst="rect">
            <a:avLst/>
          </a:prstGeom>
          <a:noFill/>
        </p:spPr>
        <p:txBody>
          <a:bodyPr wrap="square" rtlCol="0">
            <a:spAutoFit/>
          </a:bodyPr>
          <a:lstStyle/>
          <a:p>
            <a:r>
              <a:rPr lang="zh-CN" altLang="en-US" sz="2800" b="1" dirty="0">
                <a:latin typeface="+mn-ea"/>
              </a:rPr>
              <a:t>当电流源独立作用时，流过</a:t>
            </a:r>
            <a:r>
              <a:rPr lang="en-US" altLang="zh-CN" sz="2800" b="1" dirty="0">
                <a:latin typeface="+mn-ea"/>
              </a:rPr>
              <a:t>R</a:t>
            </a:r>
            <a:r>
              <a:rPr lang="en-US" altLang="zh-CN" sz="2800" b="1" baseline="-25000" dirty="0">
                <a:latin typeface="+mn-ea"/>
              </a:rPr>
              <a:t>2</a:t>
            </a:r>
            <a:r>
              <a:rPr lang="zh-CN" altLang="en-US" sz="2800" b="1" dirty="0">
                <a:latin typeface="+mn-ea"/>
              </a:rPr>
              <a:t>的电流设为</a:t>
            </a:r>
            <a:r>
              <a:rPr lang="en-US" altLang="zh-CN" sz="2800" b="1" dirty="0">
                <a:latin typeface="+mn-ea"/>
              </a:rPr>
              <a:t>I</a:t>
            </a:r>
            <a:r>
              <a:rPr lang="zh-CN" altLang="en-US" sz="2800" b="1" dirty="0">
                <a:latin typeface="+mn-ea"/>
              </a:rPr>
              <a:t>”：</a:t>
            </a:r>
          </a:p>
        </p:txBody>
      </p:sp>
      <p:graphicFrame>
        <p:nvGraphicFramePr>
          <p:cNvPr id="36" name="对象 35">
            <a:extLst>
              <a:ext uri="{FF2B5EF4-FFF2-40B4-BE49-F238E27FC236}">
                <a16:creationId xmlns:a16="http://schemas.microsoft.com/office/drawing/2014/main" id="{2C814CE9-21B5-4B4C-AF1E-6C7900BF0811}"/>
              </a:ext>
            </a:extLst>
          </p:cNvPr>
          <p:cNvGraphicFramePr>
            <a:graphicFrameLocks noChangeAspect="1"/>
          </p:cNvGraphicFramePr>
          <p:nvPr>
            <p:extLst/>
          </p:nvPr>
        </p:nvGraphicFramePr>
        <p:xfrm>
          <a:off x="6616175" y="5851603"/>
          <a:ext cx="1551127" cy="742793"/>
        </p:xfrm>
        <a:graphic>
          <a:graphicData uri="http://schemas.openxmlformats.org/presentationml/2006/ole">
            <mc:AlternateContent xmlns:mc="http://schemas.openxmlformats.org/markup-compatibility/2006">
              <mc:Choice xmlns:v="urn:schemas-microsoft-com:vml" Requires="v">
                <p:oleObj spid="_x0000_s18472" name="Equation" r:id="rId14" imgW="901440" imgH="431640" progId="Equation.DSMT4">
                  <p:embed/>
                </p:oleObj>
              </mc:Choice>
              <mc:Fallback>
                <p:oleObj name="Equation" r:id="rId14" imgW="901440" imgH="431640" progId="Equation.DSMT4">
                  <p:embed/>
                  <p:pic>
                    <p:nvPicPr>
                      <p:cNvPr id="36" name="对象 35">
                        <a:extLst>
                          <a:ext uri="{FF2B5EF4-FFF2-40B4-BE49-F238E27FC236}">
                            <a16:creationId xmlns:a16="http://schemas.microsoft.com/office/drawing/2014/main" id="{2C814CE9-21B5-4B4C-AF1E-6C7900BF0811}"/>
                          </a:ext>
                        </a:extLst>
                      </p:cNvPr>
                      <p:cNvPicPr/>
                      <p:nvPr/>
                    </p:nvPicPr>
                    <p:blipFill>
                      <a:blip r:embed="rId15"/>
                      <a:stretch>
                        <a:fillRect/>
                      </a:stretch>
                    </p:blipFill>
                    <p:spPr>
                      <a:xfrm>
                        <a:off x="6616175" y="5851603"/>
                        <a:ext cx="1551127" cy="742793"/>
                      </a:xfrm>
                      <a:prstGeom prst="rect">
                        <a:avLst/>
                      </a:prstGeom>
                    </p:spPr>
                  </p:pic>
                </p:oleObj>
              </mc:Fallback>
            </mc:AlternateContent>
          </a:graphicData>
        </a:graphic>
      </p:graphicFrame>
      <p:sp>
        <p:nvSpPr>
          <p:cNvPr id="53" name="矩形 52">
            <a:extLst>
              <a:ext uri="{FF2B5EF4-FFF2-40B4-BE49-F238E27FC236}">
                <a16:creationId xmlns:a16="http://schemas.microsoft.com/office/drawing/2014/main" id="{ADAA7F0C-A924-468A-92BC-C9C9E68667DE}"/>
              </a:ext>
            </a:extLst>
          </p:cNvPr>
          <p:cNvSpPr/>
          <p:nvPr/>
        </p:nvSpPr>
        <p:spPr>
          <a:xfrm>
            <a:off x="648070" y="5592932"/>
            <a:ext cx="648070" cy="50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a:extLst>
              <a:ext uri="{FF2B5EF4-FFF2-40B4-BE49-F238E27FC236}">
                <a16:creationId xmlns:a16="http://schemas.microsoft.com/office/drawing/2014/main" id="{3FBE5C3C-33B6-4E8C-9AC9-D1F8178654A2}"/>
              </a:ext>
            </a:extLst>
          </p:cNvPr>
          <p:cNvGrpSpPr/>
          <p:nvPr/>
        </p:nvGrpSpPr>
        <p:grpSpPr>
          <a:xfrm>
            <a:off x="10111664" y="4512149"/>
            <a:ext cx="1811045" cy="669778"/>
            <a:chOff x="10111664" y="4512149"/>
            <a:chExt cx="1811045" cy="669778"/>
          </a:xfrm>
        </p:grpSpPr>
        <p:sp>
          <p:nvSpPr>
            <p:cNvPr id="54" name="矩形 53">
              <a:extLst>
                <a:ext uri="{FF2B5EF4-FFF2-40B4-BE49-F238E27FC236}">
                  <a16:creationId xmlns:a16="http://schemas.microsoft.com/office/drawing/2014/main" id="{0F4245E1-7910-46DC-9128-53E50BF3A6B2}"/>
                </a:ext>
              </a:extLst>
            </p:cNvPr>
            <p:cNvSpPr/>
            <p:nvPr/>
          </p:nvSpPr>
          <p:spPr>
            <a:xfrm>
              <a:off x="10111664" y="4512149"/>
              <a:ext cx="1811045" cy="66977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 name="对象 57">
              <a:extLst>
                <a:ext uri="{FF2B5EF4-FFF2-40B4-BE49-F238E27FC236}">
                  <a16:creationId xmlns:a16="http://schemas.microsoft.com/office/drawing/2014/main" id="{597C5099-BFFA-4F01-84BA-6F97FCDF7E72}"/>
                </a:ext>
              </a:extLst>
            </p:cNvPr>
            <p:cNvGraphicFramePr>
              <a:graphicFrameLocks noChangeAspect="1"/>
            </p:cNvGraphicFramePr>
            <p:nvPr>
              <p:extLst/>
            </p:nvPr>
          </p:nvGraphicFramePr>
          <p:xfrm>
            <a:off x="10272873" y="4609280"/>
            <a:ext cx="1572099" cy="454162"/>
          </p:xfrm>
          <a:graphic>
            <a:graphicData uri="http://schemas.openxmlformats.org/presentationml/2006/ole">
              <mc:AlternateContent xmlns:mc="http://schemas.openxmlformats.org/markup-compatibility/2006">
                <mc:Choice xmlns:v="urn:schemas-microsoft-com:vml" Requires="v">
                  <p:oleObj spid="_x0000_s18473" name="Equation" r:id="rId16" imgW="571320" imgH="164880" progId="Equation.DSMT4">
                    <p:embed/>
                  </p:oleObj>
                </mc:Choice>
                <mc:Fallback>
                  <p:oleObj name="Equation" r:id="rId16" imgW="571320" imgH="164880" progId="Equation.DSMT4">
                    <p:embed/>
                    <p:pic>
                      <p:nvPicPr>
                        <p:cNvPr id="58" name="对象 57">
                          <a:extLst>
                            <a:ext uri="{FF2B5EF4-FFF2-40B4-BE49-F238E27FC236}">
                              <a16:creationId xmlns:a16="http://schemas.microsoft.com/office/drawing/2014/main" id="{597C5099-BFFA-4F01-84BA-6F97FCDF7E72}"/>
                            </a:ext>
                          </a:extLst>
                        </p:cNvPr>
                        <p:cNvPicPr/>
                        <p:nvPr/>
                      </p:nvPicPr>
                      <p:blipFill>
                        <a:blip r:embed="rId17"/>
                        <a:stretch>
                          <a:fillRect/>
                        </a:stretch>
                      </p:blipFill>
                      <p:spPr>
                        <a:xfrm>
                          <a:off x="10272873" y="4609280"/>
                          <a:ext cx="1572099" cy="454162"/>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455500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down)">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5" grpId="0"/>
      <p:bldP spid="37" grpId="0"/>
      <p:bldP spid="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3175"/>
            <a:ext cx="5052986"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、应用叠加定理时的注意事项</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4569"/>
            <a:ext cx="11150353" cy="523220"/>
          </a:xfrm>
          <a:prstGeom prst="rect">
            <a:avLst/>
          </a:prstGeom>
          <a:noFill/>
        </p:spPr>
        <p:txBody>
          <a:bodyPr wrap="square" rtlCol="0">
            <a:spAutoFit/>
          </a:bodyPr>
          <a:lstStyle/>
          <a:p>
            <a:r>
              <a:rPr lang="zh-CN" altLang="en-US" sz="2800" b="1" dirty="0"/>
              <a:t>（</a:t>
            </a:r>
            <a:r>
              <a:rPr lang="en-US" altLang="zh-CN" sz="2800" b="1" dirty="0"/>
              <a:t>1</a:t>
            </a:r>
            <a:r>
              <a:rPr lang="zh-CN" altLang="en-US" sz="2800" b="1" dirty="0"/>
              <a:t>）叠加定理只适用于</a:t>
            </a:r>
            <a:r>
              <a:rPr lang="zh-CN" altLang="en-US" sz="2800" b="1" dirty="0">
                <a:solidFill>
                  <a:srgbClr val="FF0000"/>
                </a:solidFill>
              </a:rPr>
              <a:t>线性电路</a:t>
            </a:r>
            <a:r>
              <a:rPr lang="zh-CN" altLang="en-US" sz="2800" b="1" dirty="0"/>
              <a:t>求电压和电流；不适用于非线性电路。</a:t>
            </a:r>
          </a:p>
        </p:txBody>
      </p:sp>
      <p:sp>
        <p:nvSpPr>
          <p:cNvPr id="10" name="文本框 9">
            <a:extLst>
              <a:ext uri="{FF2B5EF4-FFF2-40B4-BE49-F238E27FC236}">
                <a16:creationId xmlns:a16="http://schemas.microsoft.com/office/drawing/2014/main" id="{CB8AF63A-BA61-4F52-8E29-DBE655F5739D}"/>
              </a:ext>
            </a:extLst>
          </p:cNvPr>
          <p:cNvSpPr txBox="1"/>
          <p:nvPr/>
        </p:nvSpPr>
        <p:spPr>
          <a:xfrm>
            <a:off x="541537" y="2135132"/>
            <a:ext cx="11150353" cy="1384995"/>
          </a:xfrm>
          <a:prstGeom prst="rect">
            <a:avLst/>
          </a:prstGeom>
          <a:noFill/>
        </p:spPr>
        <p:txBody>
          <a:bodyPr wrap="square" rtlCol="0">
            <a:spAutoFit/>
          </a:bodyPr>
          <a:lstStyle/>
          <a:p>
            <a:r>
              <a:rPr lang="zh-CN" altLang="en-US" sz="2800" b="1" dirty="0"/>
              <a:t>（</a:t>
            </a:r>
            <a:r>
              <a:rPr lang="en-US" altLang="zh-CN" sz="2800" b="1" dirty="0"/>
              <a:t>2</a:t>
            </a:r>
            <a:r>
              <a:rPr lang="zh-CN" altLang="en-US" sz="2800" b="1" dirty="0"/>
              <a:t>）当一个独立电源单独作用时，其余独立电源做</a:t>
            </a:r>
            <a:r>
              <a:rPr lang="zh-CN" altLang="en-US" sz="2800" b="1" dirty="0">
                <a:solidFill>
                  <a:srgbClr val="FF0000"/>
                </a:solidFill>
              </a:rPr>
              <a:t>零处理</a:t>
            </a:r>
            <a:r>
              <a:rPr lang="zh-CN" altLang="en-US" sz="2800" b="1" dirty="0"/>
              <a:t>，</a:t>
            </a:r>
            <a:r>
              <a:rPr lang="zh-CN" altLang="en-US" sz="2800" b="1" dirty="0">
                <a:solidFill>
                  <a:srgbClr val="FF0000"/>
                </a:solidFill>
              </a:rPr>
              <a:t>即保留内阻</a:t>
            </a:r>
            <a:r>
              <a:rPr lang="zh-CN" altLang="en-US" sz="2800" b="1" dirty="0"/>
              <a:t>，</a:t>
            </a:r>
            <a:r>
              <a:rPr lang="zh-CN" altLang="en-US" sz="2800" b="1" dirty="0">
                <a:solidFill>
                  <a:srgbClr val="FF0000"/>
                </a:solidFill>
              </a:rPr>
              <a:t>理想电压源</a:t>
            </a:r>
            <a:r>
              <a:rPr lang="zh-CN" altLang="en-US" sz="2800" b="1" dirty="0"/>
              <a:t>用</a:t>
            </a:r>
            <a:r>
              <a:rPr lang="zh-CN" altLang="en-US" sz="2800" b="1" dirty="0">
                <a:solidFill>
                  <a:srgbClr val="FF0000"/>
                </a:solidFill>
              </a:rPr>
              <a:t>短路</a:t>
            </a:r>
            <a:r>
              <a:rPr lang="zh-CN" altLang="en-US" sz="2800" b="1" dirty="0"/>
              <a:t>替代，</a:t>
            </a:r>
            <a:r>
              <a:rPr lang="zh-CN" altLang="en-US" sz="2800" b="1" dirty="0">
                <a:solidFill>
                  <a:srgbClr val="FF0000"/>
                </a:solidFill>
              </a:rPr>
              <a:t>理想电流源</a:t>
            </a:r>
            <a:r>
              <a:rPr lang="zh-CN" altLang="en-US" sz="2800" b="1" dirty="0"/>
              <a:t>用</a:t>
            </a:r>
            <a:r>
              <a:rPr lang="zh-CN" altLang="en-US" sz="2800" b="1" dirty="0">
                <a:solidFill>
                  <a:srgbClr val="FF0000"/>
                </a:solidFill>
              </a:rPr>
              <a:t>开路</a:t>
            </a:r>
            <a:r>
              <a:rPr lang="zh-CN" altLang="en-US" sz="2800" b="1" dirty="0"/>
              <a:t>替代，而电路其他结构不变。</a:t>
            </a:r>
          </a:p>
        </p:txBody>
      </p:sp>
      <p:sp>
        <p:nvSpPr>
          <p:cNvPr id="11" name="文本框 10">
            <a:extLst>
              <a:ext uri="{FF2B5EF4-FFF2-40B4-BE49-F238E27FC236}">
                <a16:creationId xmlns:a16="http://schemas.microsoft.com/office/drawing/2014/main" id="{398D90BF-BF49-4004-869D-853635EF3166}"/>
              </a:ext>
            </a:extLst>
          </p:cNvPr>
          <p:cNvSpPr txBox="1"/>
          <p:nvPr/>
        </p:nvSpPr>
        <p:spPr>
          <a:xfrm>
            <a:off x="541537" y="3524479"/>
            <a:ext cx="11150353" cy="523220"/>
          </a:xfrm>
          <a:prstGeom prst="rect">
            <a:avLst/>
          </a:prstGeom>
          <a:noFill/>
        </p:spPr>
        <p:txBody>
          <a:bodyPr wrap="square" rtlCol="0">
            <a:spAutoFit/>
          </a:bodyPr>
          <a:lstStyle/>
          <a:p>
            <a:r>
              <a:rPr lang="zh-CN" altLang="en-US" sz="2800" b="1" dirty="0"/>
              <a:t>（</a:t>
            </a:r>
            <a:r>
              <a:rPr lang="en-US" altLang="zh-CN" sz="2800" b="1" dirty="0"/>
              <a:t>3</a:t>
            </a:r>
            <a:r>
              <a:rPr lang="zh-CN" altLang="en-US" sz="2800" b="1" dirty="0"/>
              <a:t>）</a:t>
            </a:r>
            <a:r>
              <a:rPr lang="zh-CN" altLang="en-US" sz="2800" b="1" dirty="0">
                <a:solidFill>
                  <a:srgbClr val="FF0000"/>
                </a:solidFill>
              </a:rPr>
              <a:t>不能</a:t>
            </a:r>
            <a:r>
              <a:rPr lang="zh-CN" altLang="en-US" sz="2800" b="1" dirty="0"/>
              <a:t>用叠加定理求功率</a:t>
            </a:r>
            <a:r>
              <a:rPr lang="en-US" altLang="zh-CN" sz="2800" b="1" dirty="0"/>
              <a:t>(</a:t>
            </a:r>
            <a:r>
              <a:rPr lang="zh-CN" altLang="en-US" sz="2800" b="1" dirty="0"/>
              <a:t>功率为电源的二次函数</a:t>
            </a:r>
            <a:r>
              <a:rPr lang="en-US" altLang="zh-CN" sz="2800" b="1" dirty="0"/>
              <a:t>)</a:t>
            </a:r>
            <a:r>
              <a:rPr lang="zh-CN" altLang="en-US" sz="2800" b="1" dirty="0"/>
              <a:t>。</a:t>
            </a:r>
          </a:p>
        </p:txBody>
      </p:sp>
      <p:sp>
        <p:nvSpPr>
          <p:cNvPr id="12" name="文本框 11">
            <a:extLst>
              <a:ext uri="{FF2B5EF4-FFF2-40B4-BE49-F238E27FC236}">
                <a16:creationId xmlns:a16="http://schemas.microsoft.com/office/drawing/2014/main" id="{6EE42047-7530-4F28-9499-3CB2D88A094F}"/>
              </a:ext>
            </a:extLst>
          </p:cNvPr>
          <p:cNvSpPr txBox="1"/>
          <p:nvPr/>
        </p:nvSpPr>
        <p:spPr>
          <a:xfrm>
            <a:off x="541537" y="4047699"/>
            <a:ext cx="11150353" cy="954107"/>
          </a:xfrm>
          <a:prstGeom prst="rect">
            <a:avLst/>
          </a:prstGeom>
          <a:noFill/>
        </p:spPr>
        <p:txBody>
          <a:bodyPr wrap="square" rtlCol="0">
            <a:spAutoFit/>
          </a:bodyPr>
          <a:lstStyle/>
          <a:p>
            <a:r>
              <a:rPr lang="zh-CN" altLang="en-US" sz="2800" b="1" dirty="0"/>
              <a:t>（</a:t>
            </a:r>
            <a:r>
              <a:rPr lang="en-US" altLang="zh-CN" sz="2800" b="1" dirty="0"/>
              <a:t>4</a:t>
            </a:r>
            <a:r>
              <a:rPr lang="zh-CN" altLang="en-US" sz="2800" b="1" dirty="0"/>
              <a:t>）应用叠加定理求电压和电流时是代数量的叠加，要特别注意各代数量的符号。</a:t>
            </a:r>
          </a:p>
        </p:txBody>
      </p:sp>
      <p:sp>
        <p:nvSpPr>
          <p:cNvPr id="13" name="文本框 12">
            <a:extLst>
              <a:ext uri="{FF2B5EF4-FFF2-40B4-BE49-F238E27FC236}">
                <a16:creationId xmlns:a16="http://schemas.microsoft.com/office/drawing/2014/main" id="{F5ED3585-37E0-491D-9638-71A89C927796}"/>
              </a:ext>
            </a:extLst>
          </p:cNvPr>
          <p:cNvSpPr txBox="1"/>
          <p:nvPr/>
        </p:nvSpPr>
        <p:spPr>
          <a:xfrm>
            <a:off x="541537" y="5001806"/>
            <a:ext cx="11150353" cy="523220"/>
          </a:xfrm>
          <a:prstGeom prst="rect">
            <a:avLst/>
          </a:prstGeom>
          <a:noFill/>
        </p:spPr>
        <p:txBody>
          <a:bodyPr wrap="square" rtlCol="0">
            <a:spAutoFit/>
          </a:bodyPr>
          <a:lstStyle/>
          <a:p>
            <a:r>
              <a:rPr lang="zh-CN" altLang="en-US" sz="2800" b="1" dirty="0"/>
              <a:t>（</a:t>
            </a:r>
            <a:r>
              <a:rPr lang="en-US" altLang="zh-CN" sz="2800" b="1" dirty="0"/>
              <a:t>5</a:t>
            </a:r>
            <a:r>
              <a:rPr lang="zh-CN" altLang="en-US" sz="2800" b="1" dirty="0"/>
              <a:t>）含受控源线性电路可叠加，</a:t>
            </a:r>
            <a:r>
              <a:rPr lang="zh-CN" altLang="en-US" sz="2800" b="1" dirty="0">
                <a:solidFill>
                  <a:srgbClr val="FF0000"/>
                </a:solidFill>
              </a:rPr>
              <a:t>受控源</a:t>
            </a:r>
            <a:r>
              <a:rPr lang="zh-CN" altLang="en-US" sz="2800" b="1" dirty="0"/>
              <a:t>应始终</a:t>
            </a:r>
            <a:r>
              <a:rPr lang="zh-CN" altLang="en-US" sz="2800" b="1" dirty="0">
                <a:solidFill>
                  <a:srgbClr val="FF0000"/>
                </a:solidFill>
              </a:rPr>
              <a:t>保留</a:t>
            </a:r>
            <a:r>
              <a:rPr lang="zh-CN" altLang="en-US" sz="2800" b="1" dirty="0"/>
              <a:t>。</a:t>
            </a:r>
          </a:p>
        </p:txBody>
      </p:sp>
      <p:sp>
        <p:nvSpPr>
          <p:cNvPr id="14" name="文本框 13">
            <a:extLst>
              <a:ext uri="{FF2B5EF4-FFF2-40B4-BE49-F238E27FC236}">
                <a16:creationId xmlns:a16="http://schemas.microsoft.com/office/drawing/2014/main" id="{9A0E1CDE-73FE-40B5-9424-BB8A3A92B08B}"/>
              </a:ext>
            </a:extLst>
          </p:cNvPr>
          <p:cNvSpPr txBox="1"/>
          <p:nvPr/>
        </p:nvSpPr>
        <p:spPr>
          <a:xfrm>
            <a:off x="541537" y="5525026"/>
            <a:ext cx="11150353" cy="523220"/>
          </a:xfrm>
          <a:prstGeom prst="rect">
            <a:avLst/>
          </a:prstGeom>
          <a:noFill/>
        </p:spPr>
        <p:txBody>
          <a:bodyPr wrap="square" rtlCol="0">
            <a:spAutoFit/>
          </a:bodyPr>
          <a:lstStyle/>
          <a:p>
            <a:r>
              <a:rPr lang="zh-CN" altLang="en-US" sz="2800" b="1" dirty="0"/>
              <a:t>（</a:t>
            </a:r>
            <a:r>
              <a:rPr lang="en-US" altLang="zh-CN" sz="2800" b="1" dirty="0"/>
              <a:t>6</a:t>
            </a:r>
            <a:r>
              <a:rPr lang="zh-CN" altLang="en-US" sz="2800" b="1" dirty="0"/>
              <a:t>）叠加的方式是任意的，方式的选择取决于分析问题的方便。 </a:t>
            </a:r>
          </a:p>
        </p:txBody>
      </p:sp>
    </p:spTree>
    <p:custDataLst>
      <p:tags r:id="rId1"/>
    </p:custDataLst>
    <p:extLst>
      <p:ext uri="{BB962C8B-B14F-4D97-AF65-F5344CB8AC3E}">
        <p14:creationId xmlns:p14="http://schemas.microsoft.com/office/powerpoint/2010/main" val="3278119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1C0AF672-3D62-420F-9341-521FC30A7A5E}"/>
              </a:ext>
            </a:extLst>
          </p:cNvPr>
          <p:cNvSpPr txBox="1">
            <a:spLocks noChangeArrowheads="1"/>
          </p:cNvSpPr>
          <p:nvPr/>
        </p:nvSpPr>
        <p:spPr bwMode="auto">
          <a:xfrm>
            <a:off x="1847851" y="620714"/>
            <a:ext cx="2663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kumimoji="1" lang="zh-CN" altLang="en-US" sz="3200" b="1">
                <a:solidFill>
                  <a:srgbClr val="0033CC"/>
                </a:solidFill>
                <a:latin typeface="Times New Roman" panose="02020603050405020304" pitchFamily="18" charset="0"/>
              </a:rPr>
              <a:t>二、电压</a:t>
            </a:r>
          </a:p>
        </p:txBody>
      </p:sp>
      <p:sp>
        <p:nvSpPr>
          <p:cNvPr id="30723" name="Text Box 3">
            <a:extLst>
              <a:ext uri="{FF2B5EF4-FFF2-40B4-BE49-F238E27FC236}">
                <a16:creationId xmlns:a16="http://schemas.microsoft.com/office/drawing/2014/main" id="{773E7BDB-0B38-4C65-8279-E79ADAE2FB9E}"/>
              </a:ext>
            </a:extLst>
          </p:cNvPr>
          <p:cNvSpPr txBox="1">
            <a:spLocks noChangeArrowheads="1"/>
          </p:cNvSpPr>
          <p:nvPr/>
        </p:nvSpPr>
        <p:spPr bwMode="auto">
          <a:xfrm>
            <a:off x="1524000" y="1484313"/>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800" b="1" dirty="0">
                <a:solidFill>
                  <a:srgbClr val="FF0066"/>
                </a:solidFill>
                <a:latin typeface="Times New Roman" panose="02020603050405020304" pitchFamily="18" charset="0"/>
              </a:rPr>
              <a:t>1.  </a:t>
            </a:r>
            <a:r>
              <a:rPr kumimoji="1" lang="zh-CN" altLang="en-US" sz="2800" b="1" dirty="0">
                <a:solidFill>
                  <a:srgbClr val="FF0066"/>
                </a:solidFill>
                <a:latin typeface="Times New Roman" panose="02020603050405020304" pitchFamily="18" charset="0"/>
              </a:rPr>
              <a:t>定义：</a:t>
            </a:r>
          </a:p>
        </p:txBody>
      </p:sp>
      <p:sp>
        <p:nvSpPr>
          <p:cNvPr id="30724" name="Text Box 4">
            <a:extLst>
              <a:ext uri="{FF2B5EF4-FFF2-40B4-BE49-F238E27FC236}">
                <a16:creationId xmlns:a16="http://schemas.microsoft.com/office/drawing/2014/main" id="{1F9852B9-C0B2-4935-B349-78F8E3052962}"/>
              </a:ext>
            </a:extLst>
          </p:cNvPr>
          <p:cNvSpPr txBox="1">
            <a:spLocks noChangeArrowheads="1"/>
          </p:cNvSpPr>
          <p:nvPr/>
        </p:nvSpPr>
        <p:spPr bwMode="auto">
          <a:xfrm>
            <a:off x="2927350" y="1484313"/>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zh-CN" altLang="en-US" sz="2800" b="1" dirty="0">
                <a:latin typeface="Times New Roman" panose="02020603050405020304" pitchFamily="18" charset="0"/>
              </a:rPr>
              <a:t>电场力把单位正电荷从一点移到另一点所做的功。</a:t>
            </a:r>
          </a:p>
        </p:txBody>
      </p:sp>
      <p:graphicFrame>
        <p:nvGraphicFramePr>
          <p:cNvPr id="30725" name="Object 5">
            <a:extLst>
              <a:ext uri="{FF2B5EF4-FFF2-40B4-BE49-F238E27FC236}">
                <a16:creationId xmlns:a16="http://schemas.microsoft.com/office/drawing/2014/main" id="{FCDCC639-BCF7-4B54-A95A-08B99205F3AB}"/>
              </a:ext>
            </a:extLst>
          </p:cNvPr>
          <p:cNvGraphicFramePr>
            <a:graphicFrameLocks noChangeAspect="1"/>
          </p:cNvGraphicFramePr>
          <p:nvPr/>
        </p:nvGraphicFramePr>
        <p:xfrm>
          <a:off x="3071813" y="2133601"/>
          <a:ext cx="1312862" cy="962025"/>
        </p:xfrm>
        <a:graphic>
          <a:graphicData uri="http://schemas.openxmlformats.org/presentationml/2006/ole">
            <mc:AlternateContent xmlns:mc="http://schemas.openxmlformats.org/markup-compatibility/2006">
              <mc:Choice xmlns:v="urn:schemas-microsoft-com:vml" Requires="v">
                <p:oleObj spid="_x0000_s2089" name="公式" r:id="rId3" imgW="571320" imgH="419040" progId="Equation.3">
                  <p:embed/>
                </p:oleObj>
              </mc:Choice>
              <mc:Fallback>
                <p:oleObj name="公式" r:id="rId3" imgW="571320" imgH="419040" progId="Equation.3">
                  <p:embed/>
                  <p:pic>
                    <p:nvPicPr>
                      <p:cNvPr id="30725" name="Object 5">
                        <a:extLst>
                          <a:ext uri="{FF2B5EF4-FFF2-40B4-BE49-F238E27FC236}">
                            <a16:creationId xmlns:a16="http://schemas.microsoft.com/office/drawing/2014/main" id="{FCDCC639-BCF7-4B54-A95A-08B99205F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133601"/>
                        <a:ext cx="1312862"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a:extLst>
              <a:ext uri="{FF2B5EF4-FFF2-40B4-BE49-F238E27FC236}">
                <a16:creationId xmlns:a16="http://schemas.microsoft.com/office/drawing/2014/main" id="{7A5DF5D9-5B0B-4285-A733-FEAC39FC9ABE}"/>
              </a:ext>
            </a:extLst>
          </p:cNvPr>
          <p:cNvGraphicFramePr>
            <a:graphicFrameLocks noChangeAspect="1"/>
          </p:cNvGraphicFramePr>
          <p:nvPr/>
        </p:nvGraphicFramePr>
        <p:xfrm>
          <a:off x="7286625" y="2205039"/>
          <a:ext cx="2266950" cy="600075"/>
        </p:xfrm>
        <a:graphic>
          <a:graphicData uri="http://schemas.openxmlformats.org/presentationml/2006/ole">
            <mc:AlternateContent xmlns:mc="http://schemas.openxmlformats.org/markup-compatibility/2006">
              <mc:Choice xmlns:v="urn:schemas-microsoft-com:vml" Requires="v">
                <p:oleObj spid="_x0000_s2090" name="公式" r:id="rId5" imgW="863280" imgH="228600" progId="Equation.3">
                  <p:embed/>
                </p:oleObj>
              </mc:Choice>
              <mc:Fallback>
                <p:oleObj name="公式" r:id="rId5" imgW="863280" imgH="228600" progId="Equation.3">
                  <p:embed/>
                  <p:pic>
                    <p:nvPicPr>
                      <p:cNvPr id="30726" name="Object 6">
                        <a:extLst>
                          <a:ext uri="{FF2B5EF4-FFF2-40B4-BE49-F238E27FC236}">
                            <a16:creationId xmlns:a16="http://schemas.microsoft.com/office/drawing/2014/main" id="{7A5DF5D9-5B0B-4285-A733-FEAC39FC9A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6625" y="2205039"/>
                        <a:ext cx="226695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7">
            <a:extLst>
              <a:ext uri="{FF2B5EF4-FFF2-40B4-BE49-F238E27FC236}">
                <a16:creationId xmlns:a16="http://schemas.microsoft.com/office/drawing/2014/main" id="{5329B859-0783-409E-BC1D-8ED2469B6971}"/>
              </a:ext>
            </a:extLst>
          </p:cNvPr>
          <p:cNvSpPr txBox="1">
            <a:spLocks noChangeArrowheads="1"/>
          </p:cNvSpPr>
          <p:nvPr/>
        </p:nvSpPr>
        <p:spPr bwMode="auto">
          <a:xfrm>
            <a:off x="1543586" y="4868863"/>
            <a:ext cx="151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800" b="1" dirty="0">
                <a:solidFill>
                  <a:srgbClr val="FF3300"/>
                </a:solidFill>
                <a:latin typeface="Times New Roman" panose="02020603050405020304" pitchFamily="18" charset="0"/>
              </a:rPr>
              <a:t>3.</a:t>
            </a:r>
            <a:r>
              <a:rPr kumimoji="1" lang="zh-CN" altLang="en-US" sz="2800" b="1" dirty="0">
                <a:solidFill>
                  <a:srgbClr val="FF3300"/>
                </a:solidFill>
                <a:latin typeface="Times New Roman" panose="02020603050405020304" pitchFamily="18" charset="0"/>
              </a:rPr>
              <a:t>方向：</a:t>
            </a:r>
          </a:p>
        </p:txBody>
      </p:sp>
      <p:sp>
        <p:nvSpPr>
          <p:cNvPr id="30728" name="AutoShape 8">
            <a:extLst>
              <a:ext uri="{FF2B5EF4-FFF2-40B4-BE49-F238E27FC236}">
                <a16:creationId xmlns:a16="http://schemas.microsoft.com/office/drawing/2014/main" id="{44B16D3A-23A2-4618-A4D2-4FB71A1BFFE9}"/>
              </a:ext>
            </a:extLst>
          </p:cNvPr>
          <p:cNvSpPr>
            <a:spLocks/>
          </p:cNvSpPr>
          <p:nvPr/>
        </p:nvSpPr>
        <p:spPr bwMode="auto">
          <a:xfrm>
            <a:off x="2986088" y="4792663"/>
            <a:ext cx="152400" cy="838200"/>
          </a:xfrm>
          <a:prstGeom prst="leftBrace">
            <a:avLst>
              <a:gd name="adj1" fmla="val 458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0729" name="Group 9">
            <a:extLst>
              <a:ext uri="{FF2B5EF4-FFF2-40B4-BE49-F238E27FC236}">
                <a16:creationId xmlns:a16="http://schemas.microsoft.com/office/drawing/2014/main" id="{2319FF33-6F83-4D93-A2F3-5B228CDCDB32}"/>
              </a:ext>
            </a:extLst>
          </p:cNvPr>
          <p:cNvGrpSpPr>
            <a:grpSpLocks/>
          </p:cNvGrpSpPr>
          <p:nvPr/>
        </p:nvGrpSpPr>
        <p:grpSpPr bwMode="auto">
          <a:xfrm>
            <a:off x="3143250" y="4724401"/>
            <a:ext cx="4826000" cy="519113"/>
            <a:chOff x="2784" y="3552"/>
            <a:chExt cx="3040" cy="327"/>
          </a:xfrm>
        </p:grpSpPr>
        <p:sp>
          <p:nvSpPr>
            <p:cNvPr id="30730" name="Text Box 10">
              <a:extLst>
                <a:ext uri="{FF2B5EF4-FFF2-40B4-BE49-F238E27FC236}">
                  <a16:creationId xmlns:a16="http://schemas.microsoft.com/office/drawing/2014/main" id="{35E0DC69-8D93-4429-B3B1-BBAFE3F6891F}"/>
                </a:ext>
              </a:extLst>
            </p:cNvPr>
            <p:cNvSpPr txBox="1">
              <a:spLocks noChangeArrowheads="1"/>
            </p:cNvSpPr>
            <p:nvPr/>
          </p:nvSpPr>
          <p:spPr bwMode="auto">
            <a:xfrm>
              <a:off x="2784" y="3552"/>
              <a:ext cx="30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zh-CN" altLang="en-US" sz="2800" b="1">
                  <a:latin typeface="Times New Roman" panose="02020603050405020304" pitchFamily="18" charset="0"/>
                </a:rPr>
                <a:t>实际方向（高电位    低电位）</a:t>
              </a:r>
            </a:p>
          </p:txBody>
        </p:sp>
        <p:sp>
          <p:nvSpPr>
            <p:cNvPr id="30731" name="Line 11">
              <a:extLst>
                <a:ext uri="{FF2B5EF4-FFF2-40B4-BE49-F238E27FC236}">
                  <a16:creationId xmlns:a16="http://schemas.microsoft.com/office/drawing/2014/main" id="{200738B0-0DDE-4558-9A63-6A5CC9651EB8}"/>
                </a:ext>
              </a:extLst>
            </p:cNvPr>
            <p:cNvSpPr>
              <a:spLocks noChangeShapeType="1"/>
            </p:cNvSpPr>
            <p:nvPr/>
          </p:nvSpPr>
          <p:spPr bwMode="auto">
            <a:xfrm>
              <a:off x="4656" y="3744"/>
              <a:ext cx="1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0732" name="Text Box 12">
            <a:extLst>
              <a:ext uri="{FF2B5EF4-FFF2-40B4-BE49-F238E27FC236}">
                <a16:creationId xmlns:a16="http://schemas.microsoft.com/office/drawing/2014/main" id="{E052854A-7A50-4CC4-B72E-8AEDE122B6CA}"/>
              </a:ext>
            </a:extLst>
          </p:cNvPr>
          <p:cNvSpPr txBox="1">
            <a:spLocks noChangeArrowheads="1"/>
          </p:cNvSpPr>
          <p:nvPr/>
        </p:nvSpPr>
        <p:spPr bwMode="auto">
          <a:xfrm>
            <a:off x="3138489" y="5173663"/>
            <a:ext cx="3462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zh-CN" altLang="en-US" sz="2800" b="1">
                <a:latin typeface="Times New Roman" panose="02020603050405020304" pitchFamily="18" charset="0"/>
              </a:rPr>
              <a:t>参考方向（任选）</a:t>
            </a:r>
          </a:p>
        </p:txBody>
      </p:sp>
      <p:graphicFrame>
        <p:nvGraphicFramePr>
          <p:cNvPr id="30733" name="Object 13">
            <a:extLst>
              <a:ext uri="{FF2B5EF4-FFF2-40B4-BE49-F238E27FC236}">
                <a16:creationId xmlns:a16="http://schemas.microsoft.com/office/drawing/2014/main" id="{B4FCF01C-F843-4122-8DF1-E0FFC20CC152}"/>
              </a:ext>
            </a:extLst>
          </p:cNvPr>
          <p:cNvGraphicFramePr>
            <a:graphicFrameLocks noChangeAspect="1"/>
          </p:cNvGraphicFramePr>
          <p:nvPr/>
        </p:nvGraphicFramePr>
        <p:xfrm>
          <a:off x="5087939" y="2133601"/>
          <a:ext cx="1546225" cy="962025"/>
        </p:xfrm>
        <a:graphic>
          <a:graphicData uri="http://schemas.openxmlformats.org/presentationml/2006/ole">
            <mc:AlternateContent xmlns:mc="http://schemas.openxmlformats.org/markup-compatibility/2006">
              <mc:Choice xmlns:v="urn:schemas-microsoft-com:vml" Requires="v">
                <p:oleObj spid="_x0000_s2091" name="公式" r:id="rId7" imgW="672840" imgH="419040" progId="Equation.3">
                  <p:embed/>
                </p:oleObj>
              </mc:Choice>
              <mc:Fallback>
                <p:oleObj name="公式" r:id="rId7" imgW="672840" imgH="419040" progId="Equation.3">
                  <p:embed/>
                  <p:pic>
                    <p:nvPicPr>
                      <p:cNvPr id="30733" name="Object 13">
                        <a:extLst>
                          <a:ext uri="{FF2B5EF4-FFF2-40B4-BE49-F238E27FC236}">
                            <a16:creationId xmlns:a16="http://schemas.microsoft.com/office/drawing/2014/main" id="{B4FCF01C-F843-4122-8DF1-E0FFC20CC1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939" y="2133601"/>
                        <a:ext cx="154622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Text Box 14">
            <a:extLst>
              <a:ext uri="{FF2B5EF4-FFF2-40B4-BE49-F238E27FC236}">
                <a16:creationId xmlns:a16="http://schemas.microsoft.com/office/drawing/2014/main" id="{15277055-D587-48C8-988F-E81E2B90C801}"/>
              </a:ext>
            </a:extLst>
          </p:cNvPr>
          <p:cNvSpPr txBox="1">
            <a:spLocks noChangeArrowheads="1"/>
          </p:cNvSpPr>
          <p:nvPr/>
        </p:nvSpPr>
        <p:spPr bwMode="auto">
          <a:xfrm>
            <a:off x="1524000" y="3429001"/>
            <a:ext cx="151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800" b="1">
                <a:solidFill>
                  <a:srgbClr val="FF0066"/>
                </a:solidFill>
                <a:latin typeface="Times New Roman" panose="02020603050405020304" pitchFamily="18" charset="0"/>
              </a:rPr>
              <a:t>2.</a:t>
            </a:r>
            <a:r>
              <a:rPr kumimoji="1" lang="zh-CN" altLang="en-US" sz="2800" b="1">
                <a:solidFill>
                  <a:srgbClr val="FF0066"/>
                </a:solidFill>
                <a:latin typeface="Times New Roman" panose="02020603050405020304" pitchFamily="18" charset="0"/>
              </a:rPr>
              <a:t>单位：</a:t>
            </a:r>
            <a:endParaRPr kumimoji="1" lang="zh-CN" altLang="en-US" sz="2800" b="1">
              <a:solidFill>
                <a:srgbClr val="FF33CC"/>
              </a:solidFill>
              <a:latin typeface="Times New Roman" panose="02020603050405020304" pitchFamily="18" charset="0"/>
            </a:endParaRPr>
          </a:p>
        </p:txBody>
      </p:sp>
      <p:sp>
        <p:nvSpPr>
          <p:cNvPr id="30735" name="Text Box 15">
            <a:extLst>
              <a:ext uri="{FF2B5EF4-FFF2-40B4-BE49-F238E27FC236}">
                <a16:creationId xmlns:a16="http://schemas.microsoft.com/office/drawing/2014/main" id="{D99937CC-2355-4641-A9BE-7E3B069342C4}"/>
              </a:ext>
            </a:extLst>
          </p:cNvPr>
          <p:cNvSpPr txBox="1">
            <a:spLocks noChangeArrowheads="1"/>
          </p:cNvSpPr>
          <p:nvPr/>
        </p:nvSpPr>
        <p:spPr bwMode="auto">
          <a:xfrm>
            <a:off x="3071813" y="3429001"/>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800" b="1">
                <a:latin typeface="Times New Roman" panose="02020603050405020304" pitchFamily="18" charset="0"/>
              </a:rPr>
              <a:t>V</a:t>
            </a:r>
            <a:r>
              <a:rPr kumimoji="1" lang="zh-CN" altLang="en-US" sz="2800" b="1">
                <a:latin typeface="Times New Roman" panose="02020603050405020304" pitchFamily="18" charset="0"/>
              </a:rPr>
              <a:t>（伏特）、</a:t>
            </a:r>
            <a:r>
              <a:rPr kumimoji="1" lang="en-US" altLang="zh-CN" sz="2800" b="1">
                <a:latin typeface="Times New Roman" panose="02020603050405020304" pitchFamily="18" charset="0"/>
              </a:rPr>
              <a:t>kV</a:t>
            </a:r>
            <a:r>
              <a:rPr kumimoji="1" lang="zh-CN" altLang="en-US" sz="2800" b="1">
                <a:latin typeface="Times New Roman" panose="02020603050405020304" pitchFamily="18" charset="0"/>
              </a:rPr>
              <a:t>（千伏）、</a:t>
            </a:r>
            <a:r>
              <a:rPr kumimoji="1" lang="en-US" altLang="zh-CN" sz="2800" b="1">
                <a:latin typeface="Times New Roman" panose="02020603050405020304" pitchFamily="18" charset="0"/>
              </a:rPr>
              <a:t>mV(</a:t>
            </a:r>
            <a:r>
              <a:rPr kumimoji="1" lang="zh-CN" altLang="en-US" sz="2800" b="1">
                <a:latin typeface="Times New Roman" panose="02020603050405020304" pitchFamily="18" charset="0"/>
              </a:rPr>
              <a:t>毫伏）</a:t>
            </a:r>
          </a:p>
        </p:txBody>
      </p:sp>
      <p:sp>
        <p:nvSpPr>
          <p:cNvPr id="30736" name="Text Box 16" descr="大纸屑">
            <a:extLst>
              <a:ext uri="{FF2B5EF4-FFF2-40B4-BE49-F238E27FC236}">
                <a16:creationId xmlns:a16="http://schemas.microsoft.com/office/drawing/2014/main" id="{244B0438-4C80-4290-BD85-8E693F7AFC61}"/>
              </a:ext>
            </a:extLst>
          </p:cNvPr>
          <p:cNvSpPr txBox="1">
            <a:spLocks noChangeArrowheads="1"/>
          </p:cNvSpPr>
          <p:nvPr/>
        </p:nvSpPr>
        <p:spPr bwMode="auto">
          <a:xfrm>
            <a:off x="1524000" y="1"/>
            <a:ext cx="9144000" cy="519113"/>
          </a:xfrm>
          <a:prstGeom prst="rect">
            <a:avLst/>
          </a:prstGeom>
          <a:pattFill prst="lgConfetti">
            <a:fgClr>
              <a:srgbClr val="CCFFFF"/>
            </a:fgClr>
            <a:bgClr>
              <a:srgbClr val="FFFFFF"/>
            </a:bgClr>
          </a:patt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sz="2800" b="1" dirty="0">
                <a:solidFill>
                  <a:srgbClr val="339966"/>
                </a:solidFill>
                <a:latin typeface="华文行楷" panose="02010800040101010101" pitchFamily="2" charset="-122"/>
                <a:ea typeface="华文行楷" panose="02010800040101010101" pitchFamily="2" charset="-122"/>
              </a:rPr>
              <a:t>1.2 </a:t>
            </a:r>
            <a:r>
              <a:rPr kumimoji="1" lang="zh-CN" altLang="en-US" sz="2800" b="1" dirty="0">
                <a:solidFill>
                  <a:srgbClr val="339966"/>
                </a:solidFill>
                <a:latin typeface="华文行楷" panose="02010800040101010101" pitchFamily="2" charset="-122"/>
                <a:ea typeface="华文行楷" panose="02010800040101010101" pitchFamily="2" charset="-122"/>
              </a:rPr>
              <a:t>电路基本变量</a:t>
            </a:r>
            <a:endParaRPr kumimoji="1" lang="zh-CN" altLang="en-US" sz="2000" b="1" dirty="0">
              <a:solidFill>
                <a:srgbClr val="339966"/>
              </a:solidFill>
              <a:latin typeface="华文彩云" panose="02010800040101010101" pitchFamily="2" charset="-122"/>
              <a:ea typeface="华文彩云"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4">
                                            <p:txEl>
                                              <p:pRg st="0" end="0"/>
                                            </p:txEl>
                                          </p:spTgt>
                                        </p:tgtEl>
                                        <p:attrNameLst>
                                          <p:attrName>style.visibility</p:attrName>
                                        </p:attrNameLst>
                                      </p:cBhvr>
                                      <p:to>
                                        <p:strVal val="visible"/>
                                      </p:to>
                                    </p:set>
                                    <p:animEffect transition="in" filter="wipe(left)">
                                      <p:cBhvr>
                                        <p:cTn id="12" dur="500"/>
                                        <p:tgtEl>
                                          <p:spTgt spid="307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dissolve">
                                      <p:cBhvr>
                                        <p:cTn id="17" dur="500"/>
                                        <p:tgtEl>
                                          <p:spTgt spid="30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0733"/>
                                        </p:tgtEl>
                                        <p:attrNameLst>
                                          <p:attrName>style.visibility</p:attrName>
                                        </p:attrNameLst>
                                      </p:cBhvr>
                                      <p:to>
                                        <p:strVal val="visible"/>
                                      </p:to>
                                    </p:set>
                                    <p:animEffect transition="in" filter="dissolve">
                                      <p:cBhvr>
                                        <p:cTn id="22" dur="500"/>
                                        <p:tgtEl>
                                          <p:spTgt spid="307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0726"/>
                                        </p:tgtEl>
                                        <p:attrNameLst>
                                          <p:attrName>style.visibility</p:attrName>
                                        </p:attrNameLst>
                                      </p:cBhvr>
                                      <p:to>
                                        <p:strVal val="visible"/>
                                      </p:to>
                                    </p:set>
                                    <p:animEffect transition="in" filter="dissolve">
                                      <p:cBhvr>
                                        <p:cTn id="27" dur="500"/>
                                        <p:tgtEl>
                                          <p:spTgt spid="30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734">
                                            <p:txEl>
                                              <p:pRg st="0" end="0"/>
                                            </p:txEl>
                                          </p:spTgt>
                                        </p:tgtEl>
                                        <p:attrNameLst>
                                          <p:attrName>style.visibility</p:attrName>
                                        </p:attrNameLst>
                                      </p:cBhvr>
                                      <p:to>
                                        <p:strVal val="visible"/>
                                      </p:to>
                                    </p:set>
                                    <p:animEffect transition="in" filter="dissolve">
                                      <p:cBhvr>
                                        <p:cTn id="32" dur="500"/>
                                        <p:tgtEl>
                                          <p:spTgt spid="30734">
                                            <p:txEl>
                                              <p:pRg st="0" end="0"/>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0735">
                                            <p:txEl>
                                              <p:pRg st="0" end="0"/>
                                            </p:txEl>
                                          </p:spTgt>
                                        </p:tgtEl>
                                        <p:attrNameLst>
                                          <p:attrName>style.visibility</p:attrName>
                                        </p:attrNameLst>
                                      </p:cBhvr>
                                      <p:to>
                                        <p:strVal val="visible"/>
                                      </p:to>
                                    </p:set>
                                    <p:animEffect transition="in" filter="wipe(left)">
                                      <p:cBhvr>
                                        <p:cTn id="36" dur="500"/>
                                        <p:tgtEl>
                                          <p:spTgt spid="30735">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0727">
                                            <p:txEl>
                                              <p:pRg st="0" end="0"/>
                                            </p:txEl>
                                          </p:spTgt>
                                        </p:tgtEl>
                                        <p:attrNameLst>
                                          <p:attrName>style.visibility</p:attrName>
                                        </p:attrNameLst>
                                      </p:cBhvr>
                                      <p:to>
                                        <p:strVal val="visible"/>
                                      </p:to>
                                    </p:set>
                                    <p:animEffect transition="in" filter="wipe(left)">
                                      <p:cBhvr>
                                        <p:cTn id="41" dur="500"/>
                                        <p:tgtEl>
                                          <p:spTgt spid="30727">
                                            <p:txEl>
                                              <p:pRg st="0" end="0"/>
                                            </p:txEl>
                                          </p:spTgt>
                                        </p:tgtEl>
                                      </p:cBhvr>
                                    </p:animEffect>
                                  </p:childTnLst>
                                </p:cTn>
                              </p:par>
                            </p:childTnLst>
                          </p:cTn>
                        </p:par>
                        <p:par>
                          <p:cTn id="42" fill="hold" nodeType="afterGroup">
                            <p:stCondLst>
                              <p:cond delay="500"/>
                            </p:stCondLst>
                            <p:childTnLst>
                              <p:par>
                                <p:cTn id="43" presetID="9" presetClass="entr" presetSubtype="0" fill="hold" nodeType="afterEffect">
                                  <p:stCondLst>
                                    <p:cond delay="0"/>
                                  </p:stCondLst>
                                  <p:childTnLst>
                                    <p:set>
                                      <p:cBhvr>
                                        <p:cTn id="44" dur="1" fill="hold">
                                          <p:stCondLst>
                                            <p:cond delay="0"/>
                                          </p:stCondLst>
                                        </p:cTn>
                                        <p:tgtEl>
                                          <p:spTgt spid="30728"/>
                                        </p:tgtEl>
                                        <p:attrNameLst>
                                          <p:attrName>style.visibility</p:attrName>
                                        </p:attrNameLst>
                                      </p:cBhvr>
                                      <p:to>
                                        <p:strVal val="visible"/>
                                      </p:to>
                                    </p:set>
                                    <p:animEffect transition="in" filter="dissolve">
                                      <p:cBhvr>
                                        <p:cTn id="45" dur="500"/>
                                        <p:tgtEl>
                                          <p:spTgt spid="30728"/>
                                        </p:tgtEl>
                                      </p:cBhvr>
                                    </p:animEffect>
                                  </p:childTnLst>
                                </p:cTn>
                              </p:par>
                            </p:childTnLst>
                          </p:cTn>
                        </p:par>
                        <p:par>
                          <p:cTn id="46" fill="hold" nodeType="afterGroup">
                            <p:stCondLst>
                              <p:cond delay="1000"/>
                            </p:stCondLst>
                            <p:childTnLst>
                              <p:par>
                                <p:cTn id="47" presetID="22" presetClass="entr" presetSubtype="8" fill="hold" nodeType="afterEffect">
                                  <p:stCondLst>
                                    <p:cond delay="0"/>
                                  </p:stCondLst>
                                  <p:childTnLst>
                                    <p:set>
                                      <p:cBhvr>
                                        <p:cTn id="48" dur="1" fill="hold">
                                          <p:stCondLst>
                                            <p:cond delay="0"/>
                                          </p:stCondLst>
                                        </p:cTn>
                                        <p:tgtEl>
                                          <p:spTgt spid="30729"/>
                                        </p:tgtEl>
                                        <p:attrNameLst>
                                          <p:attrName>style.visibility</p:attrName>
                                        </p:attrNameLst>
                                      </p:cBhvr>
                                      <p:to>
                                        <p:strVal val="visible"/>
                                      </p:to>
                                    </p:set>
                                    <p:animEffect transition="in" filter="wipe(left)">
                                      <p:cBhvr>
                                        <p:cTn id="49" dur="500"/>
                                        <p:tgtEl>
                                          <p:spTgt spid="3072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732">
                                            <p:txEl>
                                              <p:pRg st="0" end="0"/>
                                            </p:txEl>
                                          </p:spTgt>
                                        </p:tgtEl>
                                        <p:attrNameLst>
                                          <p:attrName>style.visibility</p:attrName>
                                        </p:attrNameLst>
                                      </p:cBhvr>
                                      <p:to>
                                        <p:strVal val="visible"/>
                                      </p:to>
                                    </p:set>
                                    <p:animEffect transition="in" filter="wipe(left)">
                                      <p:cBhvr>
                                        <p:cTn id="54" dur="500"/>
                                        <p:tgtEl>
                                          <p:spTgt spid="307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30724" grpId="0" build="p" autoUpdateAnimBg="0"/>
      <p:bldP spid="30727" grpId="0" build="p" autoUpdateAnimBg="0"/>
      <p:bldP spid="30732" grpId="0" build="p" autoUpdateAnimBg="0"/>
      <p:bldP spid="30734" grpId="0" build="p" autoUpdateAnimBg="0"/>
      <p:bldP spid="30735"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492990" cy="646331"/>
          </a:xfrm>
          <a:prstGeom prst="rect">
            <a:avLst/>
          </a:prstGeom>
          <a:noFill/>
        </p:spPr>
        <p:txBody>
          <a:bodyPr wrap="none" rtlCol="0">
            <a:spAutoFit/>
          </a:bodyPr>
          <a:lstStyle/>
          <a:p>
            <a:r>
              <a:rPr lang="zh-CN" altLang="en-US" sz="3600" b="1" dirty="0">
                <a:solidFill>
                  <a:srgbClr val="FF0000"/>
                </a:solidFill>
              </a:rPr>
              <a:t>戴维南定理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8" y="1742994"/>
            <a:ext cx="2180405"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、内容描述</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2497045"/>
            <a:ext cx="11150353" cy="1815882"/>
          </a:xfrm>
          <a:prstGeom prst="rect">
            <a:avLst/>
          </a:prstGeom>
          <a:noFill/>
        </p:spPr>
        <p:txBody>
          <a:bodyPr wrap="square" rtlCol="0">
            <a:spAutoFit/>
          </a:bodyPr>
          <a:lstStyle/>
          <a:p>
            <a:r>
              <a:rPr lang="zh-CN" altLang="en-US" sz="2800" b="1" dirty="0"/>
              <a:t>        任一线性有源二端网络</a:t>
            </a:r>
            <a:r>
              <a:rPr lang="en-US" altLang="zh-CN" sz="2800" b="1" dirty="0"/>
              <a:t>N</a:t>
            </a:r>
            <a:r>
              <a:rPr lang="zh-CN" altLang="en-US" sz="2800" b="1" dirty="0"/>
              <a:t>，对其</a:t>
            </a:r>
            <a:r>
              <a:rPr lang="zh-CN" altLang="en-US" sz="2800" b="1" dirty="0">
                <a:solidFill>
                  <a:srgbClr val="FF0000"/>
                </a:solidFill>
              </a:rPr>
              <a:t>外部电路</a:t>
            </a:r>
            <a:r>
              <a:rPr lang="zh-CN" altLang="en-US" sz="2800" b="1" dirty="0"/>
              <a:t>来说，都可以用</a:t>
            </a:r>
            <a:r>
              <a:rPr lang="zh-CN" altLang="en-US" sz="2800" b="1" dirty="0">
                <a:solidFill>
                  <a:srgbClr val="FF0000"/>
                </a:solidFill>
              </a:rPr>
              <a:t>电压源和电阻串联</a:t>
            </a:r>
            <a:r>
              <a:rPr lang="zh-CN" altLang="en-US" sz="2800" b="1" dirty="0"/>
              <a:t>组合等效代替。等效替代的电压源的电压等于网络的</a:t>
            </a:r>
            <a:r>
              <a:rPr lang="zh-CN" altLang="en-US" sz="2800" b="1" dirty="0">
                <a:solidFill>
                  <a:srgbClr val="FF0000"/>
                </a:solidFill>
              </a:rPr>
              <a:t>开路电压</a:t>
            </a:r>
            <a:r>
              <a:rPr lang="en-US" altLang="zh-CN" sz="2800" b="1" dirty="0">
                <a:solidFill>
                  <a:srgbClr val="FF0000"/>
                </a:solidFill>
              </a:rPr>
              <a:t>U</a:t>
            </a:r>
            <a:r>
              <a:rPr lang="en-US" altLang="zh-CN" sz="2800" b="1" baseline="-25000" dirty="0">
                <a:solidFill>
                  <a:srgbClr val="FF0000"/>
                </a:solidFill>
              </a:rPr>
              <a:t>OC</a:t>
            </a:r>
            <a:r>
              <a:rPr lang="en-US" altLang="zh-CN" sz="2800" b="1" dirty="0">
                <a:solidFill>
                  <a:srgbClr val="FF0000"/>
                </a:solidFill>
              </a:rPr>
              <a:t> </a:t>
            </a:r>
            <a:r>
              <a:rPr lang="zh-CN" altLang="en-US" sz="2800" b="1" dirty="0"/>
              <a:t>，该电阻等于网络</a:t>
            </a:r>
            <a:r>
              <a:rPr lang="zh-CN" altLang="en-US" sz="2800" b="1" dirty="0">
                <a:solidFill>
                  <a:srgbClr val="FF0000"/>
                </a:solidFill>
              </a:rPr>
              <a:t>内部所有独立源作用为零</a:t>
            </a:r>
            <a:r>
              <a:rPr lang="zh-CN" altLang="en-US" sz="2800" b="1" dirty="0"/>
              <a:t>情况下网络的</a:t>
            </a:r>
            <a:r>
              <a:rPr lang="zh-CN" altLang="en-US" sz="2800" b="1" dirty="0">
                <a:solidFill>
                  <a:srgbClr val="FF0000"/>
                </a:solidFill>
              </a:rPr>
              <a:t>等效电阻</a:t>
            </a:r>
            <a:r>
              <a:rPr lang="en-US" altLang="zh-CN" sz="2800" b="1" dirty="0">
                <a:solidFill>
                  <a:srgbClr val="FF0000"/>
                </a:solidFill>
              </a:rPr>
              <a:t>R</a:t>
            </a:r>
            <a:r>
              <a:rPr lang="en-US" altLang="zh-CN" sz="2800" b="1" baseline="-25000" dirty="0">
                <a:solidFill>
                  <a:srgbClr val="FF0000"/>
                </a:solidFill>
              </a:rPr>
              <a:t>0</a:t>
            </a:r>
            <a:r>
              <a:rPr lang="en-US" altLang="zh-CN" sz="2800" b="1" dirty="0">
                <a:solidFill>
                  <a:srgbClr val="FF0000"/>
                </a:solidFill>
              </a:rPr>
              <a:t> </a:t>
            </a:r>
            <a:r>
              <a:rPr lang="zh-CN" altLang="en-US" sz="2800" b="1" dirty="0"/>
              <a:t>。</a:t>
            </a:r>
          </a:p>
        </p:txBody>
      </p:sp>
      <p:pic>
        <p:nvPicPr>
          <p:cNvPr id="2" name="图片 1">
            <a:extLst>
              <a:ext uri="{FF2B5EF4-FFF2-40B4-BE49-F238E27FC236}">
                <a16:creationId xmlns:a16="http://schemas.microsoft.com/office/drawing/2014/main" id="{AFCC49A4-4BF0-4ACE-8EF1-657D3EA6842F}"/>
              </a:ext>
            </a:extLst>
          </p:cNvPr>
          <p:cNvPicPr>
            <a:picLocks noChangeAspect="1"/>
          </p:cNvPicPr>
          <p:nvPr/>
        </p:nvPicPr>
        <p:blipFill>
          <a:blip r:embed="rId4"/>
          <a:stretch>
            <a:fillRect/>
          </a:stretch>
        </p:blipFill>
        <p:spPr>
          <a:xfrm>
            <a:off x="3034528" y="4379190"/>
            <a:ext cx="6468417" cy="2316681"/>
          </a:xfrm>
          <a:prstGeom prst="rect">
            <a:avLst/>
          </a:prstGeom>
        </p:spPr>
      </p:pic>
    </p:spTree>
    <p:custDataLst>
      <p:tags r:id="rId1"/>
    </p:custDataLst>
    <p:extLst>
      <p:ext uri="{BB962C8B-B14F-4D97-AF65-F5344CB8AC3E}">
        <p14:creationId xmlns:p14="http://schemas.microsoft.com/office/powerpoint/2010/main" val="16549613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3257623"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、戴维南等效电路</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954107"/>
          </a:xfrm>
          <a:prstGeom prst="rect">
            <a:avLst/>
          </a:prstGeom>
          <a:noFill/>
        </p:spPr>
        <p:txBody>
          <a:bodyPr wrap="square" rtlCol="0">
            <a:spAutoFit/>
          </a:bodyPr>
          <a:lstStyle/>
          <a:p>
            <a:r>
              <a:rPr lang="zh-CN" altLang="en-US" sz="2800" b="1" dirty="0"/>
              <a:t>        等效替代的电压源的电压等于网络的</a:t>
            </a:r>
            <a:r>
              <a:rPr lang="zh-CN" altLang="en-US" sz="2800" b="1" dirty="0">
                <a:solidFill>
                  <a:srgbClr val="FF0000"/>
                </a:solidFill>
              </a:rPr>
              <a:t>开路电压</a:t>
            </a:r>
            <a:r>
              <a:rPr lang="en-US" altLang="zh-CN" sz="2800" b="1" dirty="0">
                <a:solidFill>
                  <a:srgbClr val="FF0000"/>
                </a:solidFill>
              </a:rPr>
              <a:t>U</a:t>
            </a:r>
            <a:r>
              <a:rPr lang="en-US" altLang="zh-CN" sz="2800" b="1" baseline="-25000" dirty="0">
                <a:solidFill>
                  <a:srgbClr val="FF0000"/>
                </a:solidFill>
              </a:rPr>
              <a:t>OC</a:t>
            </a:r>
            <a:r>
              <a:rPr lang="en-US" altLang="zh-CN" sz="2800" b="1" dirty="0">
                <a:solidFill>
                  <a:srgbClr val="FF0000"/>
                </a:solidFill>
              </a:rPr>
              <a:t> </a:t>
            </a:r>
            <a:r>
              <a:rPr lang="zh-CN" altLang="en-US" sz="2800" b="1" dirty="0"/>
              <a:t>，该电阻等于网络</a:t>
            </a:r>
            <a:r>
              <a:rPr lang="zh-CN" altLang="en-US" sz="2800" b="1" dirty="0">
                <a:solidFill>
                  <a:srgbClr val="FF0000"/>
                </a:solidFill>
              </a:rPr>
              <a:t>内部所有独立源作用为零</a:t>
            </a:r>
            <a:r>
              <a:rPr lang="zh-CN" altLang="en-US" sz="2800" b="1" dirty="0"/>
              <a:t>情况下网络的</a:t>
            </a:r>
            <a:r>
              <a:rPr lang="zh-CN" altLang="en-US" sz="2800" b="1" dirty="0">
                <a:solidFill>
                  <a:srgbClr val="FF0000"/>
                </a:solidFill>
              </a:rPr>
              <a:t>等效电阻</a:t>
            </a:r>
            <a:r>
              <a:rPr lang="en-US" altLang="zh-CN" sz="2800" b="1" dirty="0">
                <a:solidFill>
                  <a:srgbClr val="FF0000"/>
                </a:solidFill>
              </a:rPr>
              <a:t>R</a:t>
            </a:r>
            <a:r>
              <a:rPr lang="en-US" altLang="zh-CN" sz="2800" b="1" baseline="-25000" dirty="0">
                <a:solidFill>
                  <a:srgbClr val="FF0000"/>
                </a:solidFill>
              </a:rPr>
              <a:t>0</a:t>
            </a:r>
            <a:r>
              <a:rPr lang="en-US" altLang="zh-CN" sz="2800" b="1" dirty="0">
                <a:solidFill>
                  <a:srgbClr val="FF0000"/>
                </a:solidFill>
              </a:rPr>
              <a:t> </a:t>
            </a:r>
            <a:r>
              <a:rPr lang="zh-CN" altLang="en-US" sz="2800" b="1" dirty="0"/>
              <a:t>。</a:t>
            </a:r>
          </a:p>
        </p:txBody>
      </p:sp>
      <p:pic>
        <p:nvPicPr>
          <p:cNvPr id="3" name="图片 2">
            <a:extLst>
              <a:ext uri="{FF2B5EF4-FFF2-40B4-BE49-F238E27FC236}">
                <a16:creationId xmlns:a16="http://schemas.microsoft.com/office/drawing/2014/main" id="{D3E30139-0AB1-4671-9B0E-DEE5C735656D}"/>
              </a:ext>
            </a:extLst>
          </p:cNvPr>
          <p:cNvPicPr>
            <a:picLocks noChangeAspect="1"/>
          </p:cNvPicPr>
          <p:nvPr/>
        </p:nvPicPr>
        <p:blipFill>
          <a:blip r:embed="rId4"/>
          <a:stretch>
            <a:fillRect/>
          </a:stretch>
        </p:blipFill>
        <p:spPr>
          <a:xfrm>
            <a:off x="3041639" y="2804821"/>
            <a:ext cx="6108721" cy="1560711"/>
          </a:xfrm>
          <a:prstGeom prst="rect">
            <a:avLst/>
          </a:prstGeom>
        </p:spPr>
      </p:pic>
      <p:sp>
        <p:nvSpPr>
          <p:cNvPr id="37" name="Rectangle 28">
            <a:extLst>
              <a:ext uri="{FF2B5EF4-FFF2-40B4-BE49-F238E27FC236}">
                <a16:creationId xmlns:a16="http://schemas.microsoft.com/office/drawing/2014/main" id="{A351BD66-2627-422B-A468-A9D8F719320E}"/>
              </a:ext>
            </a:extLst>
          </p:cNvPr>
          <p:cNvSpPr>
            <a:spLocks noChangeArrowheads="1"/>
          </p:cNvSpPr>
          <p:nvPr/>
        </p:nvSpPr>
        <p:spPr bwMode="auto">
          <a:xfrm>
            <a:off x="541538" y="4596363"/>
            <a:ext cx="11150352" cy="52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32" tIns="46566" rIns="93132" bIns="46566">
            <a:spAutoFit/>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dirty="0">
                <a:latin typeface="+mn-ea"/>
                <a:ea typeface="+mn-ea"/>
              </a:rPr>
              <a:t>        N</a:t>
            </a:r>
            <a:r>
              <a:rPr kumimoji="1" lang="en-US" altLang="zh-CN" sz="2800" b="1" baseline="-25000" dirty="0">
                <a:latin typeface="+mn-ea"/>
                <a:ea typeface="+mn-ea"/>
              </a:rPr>
              <a:t>0</a:t>
            </a:r>
            <a:r>
              <a:rPr kumimoji="1" lang="zh-CN" altLang="en-US" sz="2800" b="1" dirty="0">
                <a:latin typeface="+mn-ea"/>
                <a:ea typeface="+mn-ea"/>
              </a:rPr>
              <a:t>为将</a:t>
            </a:r>
            <a:r>
              <a:rPr kumimoji="1" lang="en-US" altLang="zh-CN" sz="2800" b="1" dirty="0">
                <a:latin typeface="+mn-ea"/>
                <a:ea typeface="+mn-ea"/>
              </a:rPr>
              <a:t>N</a:t>
            </a:r>
            <a:r>
              <a:rPr kumimoji="1" lang="zh-CN" altLang="en-US" sz="2800" b="1" dirty="0">
                <a:latin typeface="+mn-ea"/>
                <a:ea typeface="+mn-ea"/>
              </a:rPr>
              <a:t>中所有独立源置零后所得无源二端网络。</a:t>
            </a:r>
            <a:endParaRPr kumimoji="1" lang="zh-CN" altLang="en-US" sz="2800" b="1" baseline="-25000" dirty="0">
              <a:latin typeface="+mn-ea"/>
              <a:ea typeface="+mn-ea"/>
            </a:endParaRPr>
          </a:p>
        </p:txBody>
      </p:sp>
      <p:sp>
        <p:nvSpPr>
          <p:cNvPr id="4" name="矩形 3">
            <a:extLst>
              <a:ext uri="{FF2B5EF4-FFF2-40B4-BE49-F238E27FC236}">
                <a16:creationId xmlns:a16="http://schemas.microsoft.com/office/drawing/2014/main" id="{51B76ABF-2446-4768-8338-27F23004E29F}"/>
              </a:ext>
            </a:extLst>
          </p:cNvPr>
          <p:cNvSpPr/>
          <p:nvPr/>
        </p:nvSpPr>
        <p:spPr>
          <a:xfrm>
            <a:off x="541537" y="5352123"/>
            <a:ext cx="11150353" cy="523220"/>
          </a:xfrm>
          <a:prstGeom prst="rect">
            <a:avLst/>
          </a:prstGeom>
        </p:spPr>
        <p:txBody>
          <a:bodyPr wrap="square">
            <a:spAutoFit/>
          </a:bodyPr>
          <a:lstStyle/>
          <a:p>
            <a:r>
              <a:rPr lang="zh-CN" altLang="en-US" sz="2800" b="1" dirty="0">
                <a:latin typeface="+mn-ea"/>
              </a:rPr>
              <a:t>        由戴维南定理所得的电压源等效电路称为</a:t>
            </a:r>
            <a:r>
              <a:rPr lang="zh-CN" altLang="en-US" sz="2800" b="1" dirty="0">
                <a:solidFill>
                  <a:srgbClr val="FF0000"/>
                </a:solidFill>
                <a:latin typeface="+mn-ea"/>
              </a:rPr>
              <a:t>戴维南等效电路</a:t>
            </a:r>
            <a:r>
              <a:rPr lang="zh-CN" altLang="en-US" sz="2800" b="1" dirty="0">
                <a:latin typeface="+mn-ea"/>
              </a:rPr>
              <a:t>。</a:t>
            </a:r>
            <a:endParaRPr lang="zh-CN" altLang="en-US" sz="2800" dirty="0">
              <a:latin typeface="+mn-ea"/>
            </a:endParaRPr>
          </a:p>
        </p:txBody>
      </p:sp>
    </p:spTree>
    <p:custDataLst>
      <p:tags r:id="rId1"/>
    </p:custDataLst>
    <p:extLst>
      <p:ext uri="{BB962C8B-B14F-4D97-AF65-F5344CB8AC3E}">
        <p14:creationId xmlns:p14="http://schemas.microsoft.com/office/powerpoint/2010/main" val="2885073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3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3837910" cy="523220"/>
          </a:xfrm>
          <a:prstGeom prst="rect">
            <a:avLst/>
          </a:prstGeom>
          <a:noFill/>
        </p:spPr>
        <p:txBody>
          <a:bodyPr wrap="none" rtlCol="0">
            <a:spAutoFit/>
          </a:bodyPr>
          <a:lstStyle/>
          <a:p>
            <a:r>
              <a:rPr lang="en-US" altLang="zh-CN" sz="2800" b="1" dirty="0">
                <a:solidFill>
                  <a:srgbClr val="FF0000"/>
                </a:solidFill>
              </a:rPr>
              <a:t>3</a:t>
            </a:r>
            <a:r>
              <a:rPr lang="zh-CN" altLang="en-US" sz="2800" b="1" dirty="0">
                <a:solidFill>
                  <a:srgbClr val="FF0000"/>
                </a:solidFill>
              </a:rPr>
              <a:t>、等效电阻</a:t>
            </a:r>
            <a:r>
              <a:rPr lang="en-US" altLang="zh-CN" sz="2800" b="1" dirty="0">
                <a:solidFill>
                  <a:srgbClr val="FF0000"/>
                </a:solidFill>
              </a:rPr>
              <a:t>R</a:t>
            </a:r>
            <a:r>
              <a:rPr lang="en-US" altLang="zh-CN" sz="2800" b="1" baseline="-25000" dirty="0">
                <a:solidFill>
                  <a:srgbClr val="FF0000"/>
                </a:solidFill>
              </a:rPr>
              <a:t>0</a:t>
            </a:r>
            <a:r>
              <a:rPr lang="zh-CN" altLang="en-US" sz="2800" b="1" dirty="0">
                <a:solidFill>
                  <a:srgbClr val="FF0000"/>
                </a:solidFill>
              </a:rPr>
              <a:t>的求法</a:t>
            </a:r>
            <a:r>
              <a:rPr lang="en-US" altLang="zh-CN" sz="2800" b="1" dirty="0">
                <a:solidFill>
                  <a:srgbClr val="FF0000"/>
                </a:solidFill>
              </a:rPr>
              <a:t>:</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954107"/>
          </a:xfrm>
          <a:prstGeom prst="rect">
            <a:avLst/>
          </a:prstGeom>
          <a:noFill/>
        </p:spPr>
        <p:txBody>
          <a:bodyPr wrap="square" rtlCol="0">
            <a:spAutoFit/>
          </a:bodyPr>
          <a:lstStyle/>
          <a:p>
            <a:r>
              <a:rPr lang="zh-CN" altLang="en-US" sz="2800" b="1" dirty="0"/>
              <a:t>（</a:t>
            </a:r>
            <a:r>
              <a:rPr lang="en-US" altLang="zh-CN" sz="2800" b="1" dirty="0"/>
              <a:t>1</a:t>
            </a:r>
            <a:r>
              <a:rPr lang="zh-CN" altLang="en-US" sz="2800" b="1" dirty="0"/>
              <a:t>）直接法：应用等效变换方法</a:t>
            </a:r>
            <a:r>
              <a:rPr lang="en-US" altLang="zh-CN" sz="2800" b="1" dirty="0"/>
              <a:t>(</a:t>
            </a:r>
            <a:r>
              <a:rPr lang="zh-CN" altLang="en-US" sz="2800" b="1" dirty="0"/>
              <a:t>如串、并联等效或三角形与星形网络变换等</a:t>
            </a:r>
            <a:r>
              <a:rPr lang="en-US" altLang="zh-CN" sz="2800" b="1" dirty="0"/>
              <a:t>)</a:t>
            </a:r>
            <a:r>
              <a:rPr lang="zh-CN" altLang="en-US" sz="2800" b="1" dirty="0"/>
              <a:t>直接求出无源二端网络的等效电阻。</a:t>
            </a:r>
          </a:p>
        </p:txBody>
      </p:sp>
      <p:sp>
        <p:nvSpPr>
          <p:cNvPr id="2" name="矩形 1">
            <a:extLst>
              <a:ext uri="{FF2B5EF4-FFF2-40B4-BE49-F238E27FC236}">
                <a16:creationId xmlns:a16="http://schemas.microsoft.com/office/drawing/2014/main" id="{E59532D5-CEBD-4D67-B4D6-7CB0A224B108}"/>
              </a:ext>
            </a:extLst>
          </p:cNvPr>
          <p:cNvSpPr/>
          <p:nvPr/>
        </p:nvSpPr>
        <p:spPr>
          <a:xfrm>
            <a:off x="541537" y="2804821"/>
            <a:ext cx="11150353" cy="523220"/>
          </a:xfrm>
          <a:prstGeom prst="rect">
            <a:avLst/>
          </a:prstGeom>
        </p:spPr>
        <p:txBody>
          <a:bodyPr wrap="square">
            <a:spAutoFit/>
          </a:bodyPr>
          <a:lstStyle/>
          <a:p>
            <a:r>
              <a:rPr lang="zh-CN" altLang="en-US" sz="2800" b="1" dirty="0">
                <a:latin typeface="+mn-ea"/>
              </a:rPr>
              <a:t>（</a:t>
            </a:r>
            <a:r>
              <a:rPr lang="en-US" altLang="zh-CN" sz="2800" b="1" dirty="0">
                <a:latin typeface="+mn-ea"/>
              </a:rPr>
              <a:t>2</a:t>
            </a:r>
            <a:r>
              <a:rPr lang="zh-CN" altLang="en-US" sz="2800" b="1" dirty="0">
                <a:latin typeface="+mn-ea"/>
              </a:rPr>
              <a:t>）外加电源法：在无源二端网络</a:t>
            </a:r>
            <a:r>
              <a:rPr lang="en-US" altLang="zh-CN" sz="2800" b="1" dirty="0">
                <a:latin typeface="+mn-ea"/>
              </a:rPr>
              <a:t>N</a:t>
            </a:r>
            <a:r>
              <a:rPr lang="en-US" altLang="zh-CN" sz="2800" b="1" baseline="-25000" dirty="0">
                <a:latin typeface="+mn-ea"/>
              </a:rPr>
              <a:t>0</a:t>
            </a:r>
            <a:r>
              <a:rPr lang="en-US" altLang="zh-CN" sz="2800" b="1" dirty="0">
                <a:latin typeface="+mn-ea"/>
              </a:rPr>
              <a:t> </a:t>
            </a:r>
            <a:r>
              <a:rPr lang="zh-CN" altLang="en-US" sz="2800" b="1" dirty="0">
                <a:latin typeface="+mn-ea"/>
              </a:rPr>
              <a:t>两端外加电源，进行求解。 </a:t>
            </a:r>
          </a:p>
        </p:txBody>
      </p:sp>
      <p:sp>
        <p:nvSpPr>
          <p:cNvPr id="11" name="矩形 10">
            <a:extLst>
              <a:ext uri="{FF2B5EF4-FFF2-40B4-BE49-F238E27FC236}">
                <a16:creationId xmlns:a16="http://schemas.microsoft.com/office/drawing/2014/main" id="{1EAB7E95-897A-4A42-8F4D-8546DAA07D16}"/>
              </a:ext>
            </a:extLst>
          </p:cNvPr>
          <p:cNvSpPr/>
          <p:nvPr/>
        </p:nvSpPr>
        <p:spPr>
          <a:xfrm>
            <a:off x="541538" y="3558872"/>
            <a:ext cx="4003830" cy="523220"/>
          </a:xfrm>
          <a:prstGeom prst="rect">
            <a:avLst/>
          </a:prstGeom>
        </p:spPr>
        <p:txBody>
          <a:bodyPr wrap="square">
            <a:spAutoFit/>
          </a:bodyPr>
          <a:lstStyle/>
          <a:p>
            <a:r>
              <a:rPr lang="en-US" altLang="zh-CN" sz="2800" b="1" dirty="0">
                <a:latin typeface="+mn-ea"/>
              </a:rPr>
              <a:t>        1</a:t>
            </a:r>
            <a:r>
              <a:rPr lang="zh-CN" altLang="en-US" sz="2800" b="1" dirty="0">
                <a:latin typeface="+mn-ea"/>
              </a:rPr>
              <a:t>）加压求流法</a:t>
            </a:r>
          </a:p>
        </p:txBody>
      </p:sp>
      <p:pic>
        <p:nvPicPr>
          <p:cNvPr id="5" name="图片 4">
            <a:extLst>
              <a:ext uri="{FF2B5EF4-FFF2-40B4-BE49-F238E27FC236}">
                <a16:creationId xmlns:a16="http://schemas.microsoft.com/office/drawing/2014/main" id="{9F934D4A-2FCF-4C53-9B03-CA2D02DAB8EF}"/>
              </a:ext>
            </a:extLst>
          </p:cNvPr>
          <p:cNvPicPr>
            <a:picLocks noChangeAspect="1"/>
          </p:cNvPicPr>
          <p:nvPr/>
        </p:nvPicPr>
        <p:blipFill>
          <a:blip r:embed="rId5"/>
          <a:stretch>
            <a:fillRect/>
          </a:stretch>
        </p:blipFill>
        <p:spPr>
          <a:xfrm>
            <a:off x="1692808" y="4082092"/>
            <a:ext cx="2749534" cy="2243522"/>
          </a:xfrm>
          <a:prstGeom prst="rect">
            <a:avLst/>
          </a:prstGeom>
        </p:spPr>
      </p:pic>
      <p:sp>
        <p:nvSpPr>
          <p:cNvPr id="13" name="矩形 12">
            <a:extLst>
              <a:ext uri="{FF2B5EF4-FFF2-40B4-BE49-F238E27FC236}">
                <a16:creationId xmlns:a16="http://schemas.microsoft.com/office/drawing/2014/main" id="{228B063C-446E-4D74-9023-749EFAC7215B}"/>
              </a:ext>
            </a:extLst>
          </p:cNvPr>
          <p:cNvSpPr/>
          <p:nvPr/>
        </p:nvSpPr>
        <p:spPr>
          <a:xfrm>
            <a:off x="4545368" y="3558872"/>
            <a:ext cx="4003830" cy="523220"/>
          </a:xfrm>
          <a:prstGeom prst="rect">
            <a:avLst/>
          </a:prstGeom>
        </p:spPr>
        <p:txBody>
          <a:bodyPr wrap="square">
            <a:spAutoFit/>
          </a:bodyPr>
          <a:lstStyle/>
          <a:p>
            <a:r>
              <a:rPr lang="en-US" altLang="zh-CN" sz="2800" b="1" dirty="0">
                <a:latin typeface="+mn-ea"/>
              </a:rPr>
              <a:t>        2</a:t>
            </a:r>
            <a:r>
              <a:rPr lang="zh-CN" altLang="en-US" sz="2800" b="1" dirty="0">
                <a:latin typeface="+mn-ea"/>
              </a:rPr>
              <a:t>）加流求压法</a:t>
            </a:r>
          </a:p>
        </p:txBody>
      </p:sp>
      <p:pic>
        <p:nvPicPr>
          <p:cNvPr id="6" name="图片 5">
            <a:extLst>
              <a:ext uri="{FF2B5EF4-FFF2-40B4-BE49-F238E27FC236}">
                <a16:creationId xmlns:a16="http://schemas.microsoft.com/office/drawing/2014/main" id="{D9EAE31C-A93F-49E3-AF3F-4D2F0D9DC41E}"/>
              </a:ext>
            </a:extLst>
          </p:cNvPr>
          <p:cNvPicPr>
            <a:picLocks noChangeAspect="1"/>
          </p:cNvPicPr>
          <p:nvPr/>
        </p:nvPicPr>
        <p:blipFill>
          <a:blip r:embed="rId6"/>
          <a:stretch>
            <a:fillRect/>
          </a:stretch>
        </p:blipFill>
        <p:spPr>
          <a:xfrm>
            <a:off x="5727120" y="4082092"/>
            <a:ext cx="2719052" cy="2243522"/>
          </a:xfrm>
          <a:prstGeom prst="rect">
            <a:avLst/>
          </a:prstGeom>
        </p:spPr>
      </p:pic>
      <p:grpSp>
        <p:nvGrpSpPr>
          <p:cNvPr id="10" name="组合 9">
            <a:extLst>
              <a:ext uri="{FF2B5EF4-FFF2-40B4-BE49-F238E27FC236}">
                <a16:creationId xmlns:a16="http://schemas.microsoft.com/office/drawing/2014/main" id="{D616B998-9425-466F-A53F-79CACEFFBFDC}"/>
              </a:ext>
            </a:extLst>
          </p:cNvPr>
          <p:cNvGrpSpPr/>
          <p:nvPr/>
        </p:nvGrpSpPr>
        <p:grpSpPr>
          <a:xfrm>
            <a:off x="8977312" y="4573835"/>
            <a:ext cx="2200275" cy="1019097"/>
            <a:chOff x="8977312" y="4573835"/>
            <a:chExt cx="2200275" cy="1019097"/>
          </a:xfrm>
        </p:grpSpPr>
        <p:sp>
          <p:nvSpPr>
            <p:cNvPr id="9" name="矩形 8">
              <a:extLst>
                <a:ext uri="{FF2B5EF4-FFF2-40B4-BE49-F238E27FC236}">
                  <a16:creationId xmlns:a16="http://schemas.microsoft.com/office/drawing/2014/main" id="{CDD84773-F474-4CE9-B06E-21BDDCD39BF0}"/>
                </a:ext>
              </a:extLst>
            </p:cNvPr>
            <p:cNvSpPr/>
            <p:nvPr/>
          </p:nvSpPr>
          <p:spPr>
            <a:xfrm>
              <a:off x="8984202" y="4589755"/>
              <a:ext cx="2183907" cy="100317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8AD8C2A1-C2E1-49D8-8CE1-EA8B01562E71}"/>
                </a:ext>
              </a:extLst>
            </p:cNvPr>
            <p:cNvGraphicFramePr>
              <a:graphicFrameLocks noChangeAspect="1"/>
            </p:cNvGraphicFramePr>
            <p:nvPr>
              <p:extLst/>
            </p:nvPr>
          </p:nvGraphicFramePr>
          <p:xfrm>
            <a:off x="8977312" y="4573835"/>
            <a:ext cx="2200275" cy="1009650"/>
          </p:xfrm>
          <a:graphic>
            <a:graphicData uri="http://schemas.openxmlformats.org/presentationml/2006/ole">
              <mc:AlternateContent xmlns:mc="http://schemas.openxmlformats.org/markup-compatibility/2006">
                <mc:Choice xmlns:v="urn:schemas-microsoft-com:vml" Requires="v">
                  <p:oleObj spid="_x0000_s19465" name="Equation" r:id="rId7" imgW="2200498" imgH="1009672" progId="Equation.DSMT4">
                    <p:embed/>
                  </p:oleObj>
                </mc:Choice>
                <mc:Fallback>
                  <p:oleObj name="Equation" r:id="rId7" imgW="2200498" imgH="1009672" progId="Equation.DSMT4">
                    <p:embed/>
                    <p:pic>
                      <p:nvPicPr>
                        <p:cNvPr id="8" name="对象 7">
                          <a:extLst>
                            <a:ext uri="{FF2B5EF4-FFF2-40B4-BE49-F238E27FC236}">
                              <a16:creationId xmlns:a16="http://schemas.microsoft.com/office/drawing/2014/main" id="{8AD8C2A1-C2E1-49D8-8CE1-EA8B01562E71}"/>
                            </a:ext>
                          </a:extLst>
                        </p:cNvPr>
                        <p:cNvPicPr/>
                        <p:nvPr/>
                      </p:nvPicPr>
                      <p:blipFill>
                        <a:blip r:embed="rId8"/>
                        <a:stretch>
                          <a:fillRect/>
                        </a:stretch>
                      </p:blipFill>
                      <p:spPr>
                        <a:xfrm>
                          <a:off x="8977312" y="4573835"/>
                          <a:ext cx="2200275" cy="100965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986555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 grpId="0"/>
      <p:bldP spid="11"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3837910" cy="523220"/>
          </a:xfrm>
          <a:prstGeom prst="rect">
            <a:avLst/>
          </a:prstGeom>
          <a:noFill/>
        </p:spPr>
        <p:txBody>
          <a:bodyPr wrap="none" rtlCol="0">
            <a:spAutoFit/>
          </a:bodyPr>
          <a:lstStyle/>
          <a:p>
            <a:r>
              <a:rPr lang="en-US" altLang="zh-CN" sz="2800" b="1" dirty="0">
                <a:solidFill>
                  <a:srgbClr val="FF0000"/>
                </a:solidFill>
              </a:rPr>
              <a:t>3</a:t>
            </a:r>
            <a:r>
              <a:rPr lang="zh-CN" altLang="en-US" sz="2800" b="1" dirty="0">
                <a:solidFill>
                  <a:srgbClr val="FF0000"/>
                </a:solidFill>
              </a:rPr>
              <a:t>、等效电阻</a:t>
            </a:r>
            <a:r>
              <a:rPr lang="en-US" altLang="zh-CN" sz="2800" b="1" dirty="0">
                <a:solidFill>
                  <a:srgbClr val="FF0000"/>
                </a:solidFill>
              </a:rPr>
              <a:t>R</a:t>
            </a:r>
            <a:r>
              <a:rPr lang="en-US" altLang="zh-CN" sz="2800" b="1" baseline="-25000" dirty="0">
                <a:solidFill>
                  <a:srgbClr val="FF0000"/>
                </a:solidFill>
              </a:rPr>
              <a:t>0</a:t>
            </a:r>
            <a:r>
              <a:rPr lang="zh-CN" altLang="en-US" sz="2800" b="1" dirty="0">
                <a:solidFill>
                  <a:srgbClr val="FF0000"/>
                </a:solidFill>
              </a:rPr>
              <a:t>的求法</a:t>
            </a:r>
            <a:r>
              <a:rPr lang="en-US" altLang="zh-CN" sz="2800" b="1" dirty="0">
                <a:solidFill>
                  <a:srgbClr val="FF0000"/>
                </a:solidFill>
              </a:rPr>
              <a:t>:</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1384995"/>
          </a:xfrm>
          <a:prstGeom prst="rect">
            <a:avLst/>
          </a:prstGeom>
          <a:noFill/>
        </p:spPr>
        <p:txBody>
          <a:bodyPr wrap="square" rtlCol="0">
            <a:spAutoFit/>
          </a:bodyPr>
          <a:lstStyle/>
          <a:p>
            <a:r>
              <a:rPr lang="zh-CN" altLang="en-US" sz="2800" b="1" dirty="0"/>
              <a:t>（</a:t>
            </a:r>
            <a:r>
              <a:rPr lang="en-US" altLang="zh-CN" sz="2800" b="1" dirty="0"/>
              <a:t>3</a:t>
            </a:r>
            <a:r>
              <a:rPr lang="zh-CN" altLang="en-US" sz="2800" b="1" dirty="0"/>
              <a:t>）开路、短路法：将有源二端网络开路后，求出其开路电压</a:t>
            </a:r>
            <a:r>
              <a:rPr lang="en-US" altLang="zh-CN" sz="2800" b="1" dirty="0"/>
              <a:t>U</a:t>
            </a:r>
            <a:r>
              <a:rPr lang="en-US" altLang="zh-CN" sz="2800" b="1" baseline="-25000" dirty="0"/>
              <a:t>OC</a:t>
            </a:r>
            <a:r>
              <a:rPr lang="zh-CN" altLang="en-US" sz="2800" b="1" dirty="0"/>
              <a:t>；再将有源二端网络短路，求出其短路电流</a:t>
            </a:r>
            <a:r>
              <a:rPr lang="en-US" altLang="zh-CN" sz="2800" b="1" dirty="0"/>
              <a:t>I</a:t>
            </a:r>
            <a:r>
              <a:rPr lang="en-US" altLang="zh-CN" sz="2800" b="1" baseline="-25000" dirty="0"/>
              <a:t>SC</a:t>
            </a:r>
            <a:r>
              <a:rPr lang="zh-CN" altLang="en-US" sz="2800" b="1" dirty="0"/>
              <a:t>；开路电压与短路电流的比值即等于戴维南等效电源的内阻</a:t>
            </a:r>
            <a:r>
              <a:rPr lang="en-US" altLang="zh-CN" sz="2800" b="1" dirty="0"/>
              <a:t>R</a:t>
            </a:r>
            <a:r>
              <a:rPr lang="en-US" altLang="zh-CN" sz="2800" b="1" baseline="-25000" dirty="0"/>
              <a:t>0</a:t>
            </a:r>
            <a:r>
              <a:rPr lang="zh-CN" altLang="en-US" sz="2800" b="1" dirty="0"/>
              <a:t>。</a:t>
            </a:r>
          </a:p>
        </p:txBody>
      </p:sp>
      <p:pic>
        <p:nvPicPr>
          <p:cNvPr id="3" name="图片 2">
            <a:extLst>
              <a:ext uri="{FF2B5EF4-FFF2-40B4-BE49-F238E27FC236}">
                <a16:creationId xmlns:a16="http://schemas.microsoft.com/office/drawing/2014/main" id="{10AAF466-0085-4A62-BF90-AEB22598F26F}"/>
              </a:ext>
            </a:extLst>
          </p:cNvPr>
          <p:cNvPicPr>
            <a:picLocks noChangeAspect="1"/>
          </p:cNvPicPr>
          <p:nvPr/>
        </p:nvPicPr>
        <p:blipFill>
          <a:blip r:embed="rId5"/>
          <a:stretch>
            <a:fillRect/>
          </a:stretch>
        </p:blipFill>
        <p:spPr>
          <a:xfrm>
            <a:off x="2970904" y="3235709"/>
            <a:ext cx="6291617" cy="2322777"/>
          </a:xfrm>
          <a:prstGeom prst="rect">
            <a:avLst/>
          </a:prstGeom>
        </p:spPr>
      </p:pic>
      <p:grpSp>
        <p:nvGrpSpPr>
          <p:cNvPr id="12" name="组合 11">
            <a:extLst>
              <a:ext uri="{FF2B5EF4-FFF2-40B4-BE49-F238E27FC236}">
                <a16:creationId xmlns:a16="http://schemas.microsoft.com/office/drawing/2014/main" id="{B99F96D9-FCFE-4B0F-902A-E2B4A638ADB4}"/>
              </a:ext>
            </a:extLst>
          </p:cNvPr>
          <p:cNvGrpSpPr/>
          <p:nvPr/>
        </p:nvGrpSpPr>
        <p:grpSpPr>
          <a:xfrm>
            <a:off x="5048435" y="5494017"/>
            <a:ext cx="2095130" cy="1119614"/>
            <a:chOff x="4693328" y="5334219"/>
            <a:chExt cx="2095130" cy="1184182"/>
          </a:xfrm>
        </p:grpSpPr>
        <p:sp>
          <p:nvSpPr>
            <p:cNvPr id="7" name="矩形 6">
              <a:extLst>
                <a:ext uri="{FF2B5EF4-FFF2-40B4-BE49-F238E27FC236}">
                  <a16:creationId xmlns:a16="http://schemas.microsoft.com/office/drawing/2014/main" id="{EF71BD07-890D-48C6-B005-9897665000E3}"/>
                </a:ext>
              </a:extLst>
            </p:cNvPr>
            <p:cNvSpPr/>
            <p:nvPr/>
          </p:nvSpPr>
          <p:spPr>
            <a:xfrm>
              <a:off x="4693328" y="5355426"/>
              <a:ext cx="2095130" cy="11629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a:extLst>
                <a:ext uri="{FF2B5EF4-FFF2-40B4-BE49-F238E27FC236}">
                  <a16:creationId xmlns:a16="http://schemas.microsoft.com/office/drawing/2014/main" id="{82E4038D-3EB6-4294-88CB-08017827C8F1}"/>
                </a:ext>
              </a:extLst>
            </p:cNvPr>
            <p:cNvGraphicFramePr>
              <a:graphicFrameLocks noChangeAspect="1"/>
            </p:cNvGraphicFramePr>
            <p:nvPr>
              <p:extLst/>
            </p:nvPr>
          </p:nvGraphicFramePr>
          <p:xfrm>
            <a:off x="4945556" y="5334219"/>
            <a:ext cx="1590675" cy="1114425"/>
          </p:xfrm>
          <a:graphic>
            <a:graphicData uri="http://schemas.openxmlformats.org/presentationml/2006/ole">
              <mc:AlternateContent xmlns:mc="http://schemas.openxmlformats.org/markup-compatibility/2006">
                <mc:Choice xmlns:v="urn:schemas-microsoft-com:vml" Requires="v">
                  <p:oleObj spid="_x0000_s20489" name="Equation" r:id="rId6" imgW="1590700" imgH="1114326" progId="Equation.DSMT4">
                    <p:embed/>
                  </p:oleObj>
                </mc:Choice>
                <mc:Fallback>
                  <p:oleObj name="Equation" r:id="rId6" imgW="1590700" imgH="1114326" progId="Equation.DSMT4">
                    <p:embed/>
                    <p:pic>
                      <p:nvPicPr>
                        <p:cNvPr id="4" name="对象 3">
                          <a:extLst>
                            <a:ext uri="{FF2B5EF4-FFF2-40B4-BE49-F238E27FC236}">
                              <a16:creationId xmlns:a16="http://schemas.microsoft.com/office/drawing/2014/main" id="{82E4038D-3EB6-4294-88CB-08017827C8F1}"/>
                            </a:ext>
                          </a:extLst>
                        </p:cNvPr>
                        <p:cNvPicPr/>
                        <p:nvPr/>
                      </p:nvPicPr>
                      <p:blipFill>
                        <a:blip r:embed="rId7"/>
                        <a:stretch>
                          <a:fillRect/>
                        </a:stretch>
                      </p:blipFill>
                      <p:spPr>
                        <a:xfrm>
                          <a:off x="4945556" y="5334219"/>
                          <a:ext cx="1590675" cy="1114425"/>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305860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031325" cy="646331"/>
          </a:xfrm>
          <a:prstGeom prst="rect">
            <a:avLst/>
          </a:prstGeom>
          <a:noFill/>
        </p:spPr>
        <p:txBody>
          <a:bodyPr wrap="none" rtlCol="0">
            <a:spAutoFit/>
          </a:bodyPr>
          <a:lstStyle/>
          <a:p>
            <a:r>
              <a:rPr lang="zh-CN" altLang="en-US" sz="3600" b="1" dirty="0">
                <a:solidFill>
                  <a:srgbClr val="FF0000"/>
                </a:solidFill>
              </a:rPr>
              <a:t>诺顿定理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8" y="1742994"/>
            <a:ext cx="2180405" cy="523220"/>
          </a:xfrm>
          <a:prstGeom prst="rect">
            <a:avLst/>
          </a:prstGeom>
          <a:noFill/>
        </p:spPr>
        <p:txBody>
          <a:bodyPr wrap="none" rtlCol="0">
            <a:spAutoFit/>
          </a:bodyPr>
          <a:lstStyle/>
          <a:p>
            <a:r>
              <a:rPr lang="en-US" altLang="zh-CN" sz="2800" b="1" dirty="0">
                <a:solidFill>
                  <a:srgbClr val="FF0000"/>
                </a:solidFill>
              </a:rPr>
              <a:t>1</a:t>
            </a:r>
            <a:r>
              <a:rPr lang="zh-CN" altLang="en-US" sz="2800" b="1" dirty="0">
                <a:solidFill>
                  <a:srgbClr val="FF0000"/>
                </a:solidFill>
              </a:rPr>
              <a:t>、内容描述</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2497045"/>
            <a:ext cx="11150353" cy="1384995"/>
          </a:xfrm>
          <a:prstGeom prst="rect">
            <a:avLst/>
          </a:prstGeom>
          <a:noFill/>
        </p:spPr>
        <p:txBody>
          <a:bodyPr wrap="square" rtlCol="0">
            <a:spAutoFit/>
          </a:bodyPr>
          <a:lstStyle/>
          <a:p>
            <a:r>
              <a:rPr lang="zh-CN" altLang="en-US" sz="2800" b="1" dirty="0"/>
              <a:t>        任一线性有源二端网络</a:t>
            </a:r>
            <a:r>
              <a:rPr lang="en-US" altLang="zh-CN" sz="2800" b="1" dirty="0"/>
              <a:t>N</a:t>
            </a:r>
            <a:r>
              <a:rPr lang="zh-CN" altLang="en-US" sz="2800" b="1" dirty="0"/>
              <a:t>，对其外部电路来说，都可以用</a:t>
            </a:r>
            <a:r>
              <a:rPr lang="zh-CN" altLang="en-US" sz="2800" b="1" dirty="0">
                <a:solidFill>
                  <a:srgbClr val="FF0000"/>
                </a:solidFill>
              </a:rPr>
              <a:t>电流源和电阻并联</a:t>
            </a:r>
            <a:r>
              <a:rPr lang="zh-CN" altLang="en-US" sz="2800" b="1" dirty="0"/>
              <a:t>组合等效代替，该电流源的电流等于网络的</a:t>
            </a:r>
            <a:r>
              <a:rPr lang="zh-CN" altLang="en-US" sz="2800" b="1" dirty="0">
                <a:solidFill>
                  <a:srgbClr val="FF0000"/>
                </a:solidFill>
              </a:rPr>
              <a:t>短路电流</a:t>
            </a:r>
            <a:r>
              <a:rPr lang="en-US" altLang="zh-CN" sz="2800" b="1" dirty="0">
                <a:solidFill>
                  <a:srgbClr val="FF0000"/>
                </a:solidFill>
              </a:rPr>
              <a:t>ISC </a:t>
            </a:r>
            <a:r>
              <a:rPr lang="zh-CN" altLang="en-US" sz="2800" b="1" dirty="0"/>
              <a:t>，该电阻等于</a:t>
            </a:r>
            <a:r>
              <a:rPr lang="zh-CN" altLang="en-US" sz="2800" b="1" dirty="0">
                <a:solidFill>
                  <a:srgbClr val="FF0000"/>
                </a:solidFill>
              </a:rPr>
              <a:t>网络内部所有独立源作用为零</a:t>
            </a:r>
            <a:r>
              <a:rPr lang="zh-CN" altLang="en-US" sz="2800" b="1" dirty="0"/>
              <a:t>情况下网络的</a:t>
            </a:r>
            <a:r>
              <a:rPr lang="zh-CN" altLang="en-US" sz="2800" b="1" dirty="0">
                <a:solidFill>
                  <a:srgbClr val="FF0000"/>
                </a:solidFill>
              </a:rPr>
              <a:t>等效电阻</a:t>
            </a:r>
            <a:r>
              <a:rPr lang="en-US" altLang="zh-CN" sz="2800" b="1" dirty="0">
                <a:solidFill>
                  <a:srgbClr val="FF0000"/>
                </a:solidFill>
              </a:rPr>
              <a:t>R0 </a:t>
            </a:r>
            <a:r>
              <a:rPr lang="zh-CN" altLang="en-US" sz="2800" b="1" dirty="0"/>
              <a:t>。</a:t>
            </a:r>
          </a:p>
        </p:txBody>
      </p:sp>
      <p:pic>
        <p:nvPicPr>
          <p:cNvPr id="3" name="图片 2">
            <a:extLst>
              <a:ext uri="{FF2B5EF4-FFF2-40B4-BE49-F238E27FC236}">
                <a16:creationId xmlns:a16="http://schemas.microsoft.com/office/drawing/2014/main" id="{268ADA00-E32C-42C8-AF7F-8F2826D72835}"/>
              </a:ext>
            </a:extLst>
          </p:cNvPr>
          <p:cNvPicPr>
            <a:picLocks noChangeAspect="1"/>
          </p:cNvPicPr>
          <p:nvPr/>
        </p:nvPicPr>
        <p:blipFill>
          <a:blip r:embed="rId4"/>
          <a:stretch>
            <a:fillRect/>
          </a:stretch>
        </p:blipFill>
        <p:spPr>
          <a:xfrm>
            <a:off x="2721943" y="3906319"/>
            <a:ext cx="6742760" cy="2316681"/>
          </a:xfrm>
          <a:prstGeom prst="rect">
            <a:avLst/>
          </a:prstGeom>
        </p:spPr>
      </p:pic>
    </p:spTree>
    <p:custDataLst>
      <p:tags r:id="rId1"/>
    </p:custDataLst>
    <p:extLst>
      <p:ext uri="{BB962C8B-B14F-4D97-AF65-F5344CB8AC3E}">
        <p14:creationId xmlns:p14="http://schemas.microsoft.com/office/powerpoint/2010/main" val="3614637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2342" y="404167"/>
            <a:ext cx="330731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2.2 </a:t>
            </a:r>
            <a:r>
              <a:rPr lang="zh-CN" altLang="en-US" sz="2400" dirty="0">
                <a:latin typeface="Agency FB" panose="020B0503020202020204" pitchFamily="34" charset="0"/>
              </a:rPr>
              <a:t>线性电路的基本定理</a:t>
            </a:r>
          </a:p>
        </p:txBody>
      </p:sp>
      <p:sp>
        <p:nvSpPr>
          <p:cNvPr id="16" name="文本框 15">
            <a:extLst>
              <a:ext uri="{FF2B5EF4-FFF2-40B4-BE49-F238E27FC236}">
                <a16:creationId xmlns:a16="http://schemas.microsoft.com/office/drawing/2014/main" id="{2BDA0C6B-DF88-46A0-BD54-AE37578EAF52}"/>
              </a:ext>
            </a:extLst>
          </p:cNvPr>
          <p:cNvSpPr txBox="1"/>
          <p:nvPr/>
        </p:nvSpPr>
        <p:spPr>
          <a:xfrm>
            <a:off x="541537" y="865832"/>
            <a:ext cx="2898550" cy="523220"/>
          </a:xfrm>
          <a:prstGeom prst="rect">
            <a:avLst/>
          </a:prstGeom>
          <a:noFill/>
        </p:spPr>
        <p:txBody>
          <a:bodyPr wrap="none" rtlCol="0">
            <a:spAutoFit/>
          </a:bodyPr>
          <a:lstStyle/>
          <a:p>
            <a:r>
              <a:rPr lang="en-US" altLang="zh-CN" sz="2800" b="1" dirty="0">
                <a:solidFill>
                  <a:srgbClr val="FF0000"/>
                </a:solidFill>
              </a:rPr>
              <a:t>2</a:t>
            </a:r>
            <a:r>
              <a:rPr lang="zh-CN" altLang="en-US" sz="2800" b="1" dirty="0">
                <a:solidFill>
                  <a:srgbClr val="FF0000"/>
                </a:solidFill>
              </a:rPr>
              <a:t>、诺顿等效电路</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1619883"/>
            <a:ext cx="11150353" cy="954107"/>
          </a:xfrm>
          <a:prstGeom prst="rect">
            <a:avLst/>
          </a:prstGeom>
          <a:noFill/>
        </p:spPr>
        <p:txBody>
          <a:bodyPr wrap="square" rtlCol="0">
            <a:spAutoFit/>
          </a:bodyPr>
          <a:lstStyle/>
          <a:p>
            <a:r>
              <a:rPr lang="zh-CN" altLang="en-US" sz="2800" b="1" dirty="0"/>
              <a:t>        等效替代电流源的电流等于网络的</a:t>
            </a:r>
            <a:r>
              <a:rPr lang="zh-CN" altLang="en-US" sz="2800" b="1" dirty="0">
                <a:solidFill>
                  <a:srgbClr val="FF0000"/>
                </a:solidFill>
              </a:rPr>
              <a:t>短路电流</a:t>
            </a:r>
            <a:r>
              <a:rPr lang="en-US" altLang="zh-CN" sz="2800" b="1" dirty="0">
                <a:solidFill>
                  <a:srgbClr val="FF0000"/>
                </a:solidFill>
              </a:rPr>
              <a:t>ISC </a:t>
            </a:r>
            <a:r>
              <a:rPr lang="zh-CN" altLang="en-US" sz="2800" b="1" dirty="0"/>
              <a:t>，该电阻等于</a:t>
            </a:r>
            <a:r>
              <a:rPr lang="zh-CN" altLang="en-US" sz="2800" b="1" dirty="0">
                <a:solidFill>
                  <a:srgbClr val="FF0000"/>
                </a:solidFill>
              </a:rPr>
              <a:t>网络内部所有独立源作用为零</a:t>
            </a:r>
            <a:r>
              <a:rPr lang="zh-CN" altLang="en-US" sz="2800" b="1" dirty="0"/>
              <a:t>情况下网络的</a:t>
            </a:r>
            <a:r>
              <a:rPr lang="zh-CN" altLang="en-US" sz="2800" b="1" dirty="0">
                <a:solidFill>
                  <a:srgbClr val="FF0000"/>
                </a:solidFill>
              </a:rPr>
              <a:t>等效电阻</a:t>
            </a:r>
            <a:r>
              <a:rPr lang="en-US" altLang="zh-CN" sz="2800" b="1" dirty="0">
                <a:solidFill>
                  <a:srgbClr val="FF0000"/>
                </a:solidFill>
              </a:rPr>
              <a:t>R0 </a:t>
            </a:r>
            <a:r>
              <a:rPr lang="zh-CN" altLang="en-US" sz="2800" b="1" dirty="0"/>
              <a:t>。</a:t>
            </a:r>
          </a:p>
        </p:txBody>
      </p:sp>
      <p:pic>
        <p:nvPicPr>
          <p:cNvPr id="3" name="图片 2">
            <a:extLst>
              <a:ext uri="{FF2B5EF4-FFF2-40B4-BE49-F238E27FC236}">
                <a16:creationId xmlns:a16="http://schemas.microsoft.com/office/drawing/2014/main" id="{6E96EBB4-27D1-46E2-A3E2-E82CC6F8AB6C}"/>
              </a:ext>
            </a:extLst>
          </p:cNvPr>
          <p:cNvPicPr>
            <a:picLocks noChangeAspect="1"/>
          </p:cNvPicPr>
          <p:nvPr/>
        </p:nvPicPr>
        <p:blipFill>
          <a:blip r:embed="rId4"/>
          <a:stretch>
            <a:fillRect/>
          </a:stretch>
        </p:blipFill>
        <p:spPr>
          <a:xfrm>
            <a:off x="3038591" y="2804821"/>
            <a:ext cx="6114818" cy="1487553"/>
          </a:xfrm>
          <a:prstGeom prst="rect">
            <a:avLst/>
          </a:prstGeom>
        </p:spPr>
      </p:pic>
      <p:sp>
        <p:nvSpPr>
          <p:cNvPr id="36" name="Rectangle 28">
            <a:extLst>
              <a:ext uri="{FF2B5EF4-FFF2-40B4-BE49-F238E27FC236}">
                <a16:creationId xmlns:a16="http://schemas.microsoft.com/office/drawing/2014/main" id="{52E42674-DAF7-47C3-B8A4-134EAA8D5215}"/>
              </a:ext>
            </a:extLst>
          </p:cNvPr>
          <p:cNvSpPr>
            <a:spLocks noChangeArrowheads="1"/>
          </p:cNvSpPr>
          <p:nvPr/>
        </p:nvSpPr>
        <p:spPr bwMode="auto">
          <a:xfrm>
            <a:off x="541536" y="4377118"/>
            <a:ext cx="11150353" cy="52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32" tIns="46566" rIns="93132" bIns="46566">
            <a:spAutoFit/>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dirty="0">
                <a:latin typeface="+mn-ea"/>
                <a:ea typeface="+mn-ea"/>
              </a:rPr>
              <a:t>        N</a:t>
            </a:r>
            <a:r>
              <a:rPr kumimoji="1" lang="en-US" altLang="zh-CN" sz="2800" b="1" baseline="-25000" dirty="0">
                <a:latin typeface="+mn-ea"/>
                <a:ea typeface="+mn-ea"/>
              </a:rPr>
              <a:t>0</a:t>
            </a:r>
            <a:r>
              <a:rPr kumimoji="1" lang="zh-CN" altLang="en-US" sz="2800" b="1" dirty="0">
                <a:latin typeface="+mn-ea"/>
                <a:ea typeface="+mn-ea"/>
              </a:rPr>
              <a:t>为将</a:t>
            </a:r>
            <a:r>
              <a:rPr kumimoji="1" lang="en-US" altLang="zh-CN" sz="2800" b="1" dirty="0">
                <a:latin typeface="+mn-ea"/>
                <a:ea typeface="+mn-ea"/>
              </a:rPr>
              <a:t>N</a:t>
            </a:r>
            <a:r>
              <a:rPr kumimoji="1" lang="zh-CN" altLang="en-US" sz="2800" b="1" dirty="0">
                <a:latin typeface="+mn-ea"/>
                <a:ea typeface="+mn-ea"/>
              </a:rPr>
              <a:t>中所有独立源置零后所得</a:t>
            </a:r>
            <a:r>
              <a:rPr kumimoji="1" lang="zh-CN" altLang="en-US" sz="2800" b="1" dirty="0">
                <a:solidFill>
                  <a:srgbClr val="FF0000"/>
                </a:solidFill>
                <a:latin typeface="+mn-ea"/>
                <a:ea typeface="+mn-ea"/>
              </a:rPr>
              <a:t>无源二端网络</a:t>
            </a:r>
            <a:r>
              <a:rPr kumimoji="1" lang="zh-CN" altLang="en-US" sz="2800" b="1" dirty="0">
                <a:latin typeface="+mn-ea"/>
                <a:ea typeface="+mn-ea"/>
              </a:rPr>
              <a:t>。</a:t>
            </a:r>
            <a:endParaRPr kumimoji="1" lang="zh-CN" altLang="en-US" sz="2800" b="1" baseline="-25000" dirty="0">
              <a:latin typeface="+mn-ea"/>
              <a:ea typeface="+mn-ea"/>
            </a:endParaRPr>
          </a:p>
        </p:txBody>
      </p:sp>
      <p:sp>
        <p:nvSpPr>
          <p:cNvPr id="37" name="Text Box 30">
            <a:extLst>
              <a:ext uri="{FF2B5EF4-FFF2-40B4-BE49-F238E27FC236}">
                <a16:creationId xmlns:a16="http://schemas.microsoft.com/office/drawing/2014/main" id="{9248C601-14A6-49A2-A38C-07D94FE44A50}"/>
              </a:ext>
            </a:extLst>
          </p:cNvPr>
          <p:cNvSpPr txBox="1">
            <a:spLocks noChangeArrowheads="1"/>
          </p:cNvSpPr>
          <p:nvPr/>
        </p:nvSpPr>
        <p:spPr bwMode="auto">
          <a:xfrm>
            <a:off x="541537" y="4885245"/>
            <a:ext cx="11150353" cy="523220"/>
          </a:xfrm>
          <a:prstGeom prst="rect">
            <a:avLst/>
          </a:prstGeom>
          <a:noFill/>
          <a:ln w="28575">
            <a:noFill/>
            <a:miter lim="800000"/>
            <a:headEnd/>
            <a:tailEnd/>
          </a:ln>
          <a:effectLst/>
        </p:spPr>
        <p:txBody>
          <a:bodyPr wrap="square">
            <a:spAutoFit/>
          </a:bodyPr>
          <a:lstStyle/>
          <a:p>
            <a:pPr algn="l">
              <a:defRPr/>
            </a:pPr>
            <a:r>
              <a:rPr lang="en-US" altLang="zh-CN" sz="2800" b="1" dirty="0">
                <a:solidFill>
                  <a:schemeClr val="tx2"/>
                </a:solidFill>
                <a:latin typeface="+mn-ea"/>
              </a:rPr>
              <a:t>        </a:t>
            </a:r>
            <a:r>
              <a:rPr lang="zh-CN" altLang="en-US" sz="2800" b="1" dirty="0">
                <a:latin typeface="+mn-ea"/>
              </a:rPr>
              <a:t>由诺顿定理所得的电流源等效电路称为</a:t>
            </a:r>
            <a:r>
              <a:rPr lang="zh-CN" altLang="en-US" sz="2800" b="1" dirty="0">
                <a:solidFill>
                  <a:srgbClr val="FF0000"/>
                </a:solidFill>
                <a:latin typeface="+mn-ea"/>
              </a:rPr>
              <a:t>诺顿等效电路</a:t>
            </a:r>
            <a:r>
              <a:rPr lang="zh-CN" altLang="en-US" b="1" dirty="0">
                <a:solidFill>
                  <a:srgbClr val="FF0000"/>
                </a:solidFill>
                <a:latin typeface="+mn-ea"/>
              </a:rPr>
              <a:t>。</a:t>
            </a:r>
          </a:p>
        </p:txBody>
      </p:sp>
      <p:sp>
        <p:nvSpPr>
          <p:cNvPr id="38" name="Rectangle 44">
            <a:extLst>
              <a:ext uri="{FF2B5EF4-FFF2-40B4-BE49-F238E27FC236}">
                <a16:creationId xmlns:a16="http://schemas.microsoft.com/office/drawing/2014/main" id="{D335CC5A-31F5-4FDF-95CA-EE7F9FCDAE34}"/>
              </a:ext>
            </a:extLst>
          </p:cNvPr>
          <p:cNvSpPr>
            <a:spLocks noChangeArrowheads="1"/>
          </p:cNvSpPr>
          <p:nvPr/>
        </p:nvSpPr>
        <p:spPr bwMode="auto">
          <a:xfrm>
            <a:off x="541536" y="5497973"/>
            <a:ext cx="11150353" cy="946150"/>
          </a:xfrm>
          <a:prstGeom prst="rect">
            <a:avLst/>
          </a:prstGeom>
          <a:noFill/>
          <a:ln w="19050" algn="ctr">
            <a:noFill/>
            <a:miter lim="800000"/>
            <a:headEnd/>
            <a:tailEnd/>
          </a:ln>
          <a:effectLst/>
        </p:spPr>
        <p:txBody>
          <a:bodyPr wrap="square" anchor="ctr">
            <a:spAutoFit/>
          </a:bodyPr>
          <a:lstStyle/>
          <a:p>
            <a:pPr algn="l">
              <a:defRPr/>
            </a:pPr>
            <a:r>
              <a:rPr lang="en-US" altLang="zh-CN" sz="2800" b="1" dirty="0">
                <a:latin typeface="+mn-ea"/>
              </a:rPr>
              <a:t>        </a:t>
            </a:r>
            <a:r>
              <a:rPr lang="zh-CN" altLang="en-US" sz="2800" b="1" dirty="0">
                <a:latin typeface="+mn-ea"/>
              </a:rPr>
              <a:t>凡是戴维南定理能解决的问题，诺顿定理也能解决，其解题步骤与戴维南定理类似。 </a:t>
            </a:r>
          </a:p>
        </p:txBody>
      </p:sp>
    </p:spTree>
    <p:custDataLst>
      <p:tags r:id="rId1"/>
    </p:custDataLst>
    <p:extLst>
      <p:ext uri="{BB962C8B-B14F-4D97-AF65-F5344CB8AC3E}">
        <p14:creationId xmlns:p14="http://schemas.microsoft.com/office/powerpoint/2010/main" val="24122939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up)">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36" grpId="0" autoUpdateAnimBg="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1422" y="404167"/>
            <a:ext cx="300915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2.3 </a:t>
            </a:r>
            <a:r>
              <a:rPr lang="zh-CN" altLang="en-US" sz="2400" dirty="0">
                <a:latin typeface="Agency FB" panose="020B0503020202020204" pitchFamily="34" charset="0"/>
              </a:rPr>
              <a:t>最大功率传输定理</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41537" y="4104634"/>
            <a:ext cx="11150353" cy="523220"/>
          </a:xfrm>
          <a:prstGeom prst="rect">
            <a:avLst/>
          </a:prstGeom>
          <a:noFill/>
        </p:spPr>
        <p:txBody>
          <a:bodyPr wrap="square" rtlCol="0">
            <a:spAutoFit/>
          </a:bodyPr>
          <a:lstStyle/>
          <a:p>
            <a:r>
              <a:rPr lang="zh-CN" altLang="en-US" sz="2800" b="1" dirty="0">
                <a:latin typeface="+mn-ea"/>
              </a:rPr>
              <a:t>        由图（</a:t>
            </a:r>
            <a:r>
              <a:rPr lang="en-US" altLang="zh-CN" sz="2800" b="1" dirty="0">
                <a:latin typeface="+mn-ea"/>
              </a:rPr>
              <a:t>a</a:t>
            </a:r>
            <a:r>
              <a:rPr lang="zh-CN" altLang="en-US" sz="2800" b="1" dirty="0">
                <a:latin typeface="+mn-ea"/>
              </a:rPr>
              <a:t>）可得出，负载的功率为：</a:t>
            </a:r>
          </a:p>
        </p:txBody>
      </p:sp>
      <p:pic>
        <p:nvPicPr>
          <p:cNvPr id="9" name="Picture 33" descr="2t32">
            <a:extLst>
              <a:ext uri="{FF2B5EF4-FFF2-40B4-BE49-F238E27FC236}">
                <a16:creationId xmlns:a16="http://schemas.microsoft.com/office/drawing/2014/main" id="{F4369D59-F4C3-4660-B0EA-71A81C5C9510}"/>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27387" y="1376516"/>
            <a:ext cx="57372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a:extLst>
              <a:ext uri="{FF2B5EF4-FFF2-40B4-BE49-F238E27FC236}">
                <a16:creationId xmlns:a16="http://schemas.microsoft.com/office/drawing/2014/main" id="{6C4A295C-A640-43F7-B20D-3AA197AC4E10}"/>
              </a:ext>
            </a:extLst>
          </p:cNvPr>
          <p:cNvGraphicFramePr>
            <a:graphicFrameLocks noChangeAspect="1"/>
          </p:cNvGraphicFramePr>
          <p:nvPr>
            <p:extLst/>
          </p:nvPr>
        </p:nvGraphicFramePr>
        <p:xfrm>
          <a:off x="4289349" y="4825497"/>
          <a:ext cx="3571875" cy="1123950"/>
        </p:xfrm>
        <a:graphic>
          <a:graphicData uri="http://schemas.openxmlformats.org/presentationml/2006/ole">
            <mc:AlternateContent xmlns:mc="http://schemas.openxmlformats.org/markup-compatibility/2006">
              <mc:Choice xmlns:v="urn:schemas-microsoft-com:vml" Requires="v">
                <p:oleObj spid="_x0000_s21513" name="Equation" r:id="rId6" imgW="3572098" imgH="1123840" progId="Equation.DSMT4">
                  <p:embed/>
                </p:oleObj>
              </mc:Choice>
              <mc:Fallback>
                <p:oleObj name="Equation" r:id="rId6" imgW="3572098" imgH="1123840" progId="Equation.DSMT4">
                  <p:embed/>
                  <p:pic>
                    <p:nvPicPr>
                      <p:cNvPr id="2" name="对象 1">
                        <a:extLst>
                          <a:ext uri="{FF2B5EF4-FFF2-40B4-BE49-F238E27FC236}">
                            <a16:creationId xmlns:a16="http://schemas.microsoft.com/office/drawing/2014/main" id="{6C4A295C-A640-43F7-B20D-3AA197AC4E10}"/>
                          </a:ext>
                        </a:extLst>
                      </p:cNvPr>
                      <p:cNvPicPr/>
                      <p:nvPr/>
                    </p:nvPicPr>
                    <p:blipFill>
                      <a:blip r:embed="rId7"/>
                      <a:stretch>
                        <a:fillRect/>
                      </a:stretch>
                    </p:blipFill>
                    <p:spPr>
                      <a:xfrm>
                        <a:off x="4289349" y="4825497"/>
                        <a:ext cx="3571875" cy="112395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DCF3C6C8-1FAA-4287-941D-9425E7E04CB0}"/>
              </a:ext>
            </a:extLst>
          </p:cNvPr>
          <p:cNvSpPr txBox="1"/>
          <p:nvPr/>
        </p:nvSpPr>
        <p:spPr>
          <a:xfrm>
            <a:off x="541537" y="865832"/>
            <a:ext cx="1980029" cy="523220"/>
          </a:xfrm>
          <a:prstGeom prst="rect">
            <a:avLst/>
          </a:prstGeom>
          <a:noFill/>
        </p:spPr>
        <p:txBody>
          <a:bodyPr wrap="none" rtlCol="0">
            <a:spAutoFit/>
          </a:bodyPr>
          <a:lstStyle/>
          <a:p>
            <a:r>
              <a:rPr lang="zh-CN" altLang="en-US" sz="2800" b="1" dirty="0">
                <a:solidFill>
                  <a:srgbClr val="FF0000"/>
                </a:solidFill>
              </a:rPr>
              <a:t>求最大功率</a:t>
            </a:r>
          </a:p>
        </p:txBody>
      </p:sp>
    </p:spTree>
    <p:custDataLst>
      <p:tags r:id="rId2"/>
    </p:custDataLst>
    <p:extLst>
      <p:ext uri="{BB962C8B-B14F-4D97-AF65-F5344CB8AC3E}">
        <p14:creationId xmlns:p14="http://schemas.microsoft.com/office/powerpoint/2010/main" val="32753448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FC41334F-4A41-4845-B2BF-4863C4677E9C}"/>
              </a:ext>
            </a:extLst>
          </p:cNvPr>
          <p:cNvSpPr txBox="1"/>
          <p:nvPr/>
        </p:nvSpPr>
        <p:spPr>
          <a:xfrm>
            <a:off x="500109" y="4160620"/>
            <a:ext cx="8736830" cy="523220"/>
          </a:xfrm>
          <a:prstGeom prst="rect">
            <a:avLst/>
          </a:prstGeom>
          <a:noFill/>
        </p:spPr>
        <p:txBody>
          <a:bodyPr wrap="square" rtlCol="0">
            <a:spAutoFit/>
          </a:bodyPr>
          <a:lstStyle/>
          <a:p>
            <a:r>
              <a:rPr lang="zh-CN" altLang="en-US" sz="2800" b="1" dirty="0">
                <a:latin typeface="+mn-ea"/>
              </a:rPr>
              <a:t>        如果用诺顿等效电路，即图（</a:t>
            </a:r>
            <a:r>
              <a:rPr lang="en-US" altLang="zh-CN" sz="2800" b="1" dirty="0">
                <a:latin typeface="+mn-ea"/>
              </a:rPr>
              <a:t>b</a:t>
            </a:r>
            <a:r>
              <a:rPr lang="zh-CN" altLang="en-US" sz="2800" b="1" dirty="0">
                <a:latin typeface="+mn-ea"/>
              </a:rPr>
              <a:t>），同样可得： </a:t>
            </a:r>
          </a:p>
        </p:txBody>
      </p:sp>
      <p:sp>
        <p:nvSpPr>
          <p:cNvPr id="17" name="矩形 16">
            <a:extLst>
              <a:ext uri="{FF2B5EF4-FFF2-40B4-BE49-F238E27FC236}">
                <a16:creationId xmlns:a16="http://schemas.microsoft.com/office/drawing/2014/main" id="{1CDEDE50-10BA-4E11-B1E9-0776584776DA}"/>
              </a:ext>
            </a:extLst>
          </p:cNvPr>
          <p:cNvSpPr/>
          <p:nvPr/>
        </p:nvSpPr>
        <p:spPr>
          <a:xfrm>
            <a:off x="3092389" y="5084811"/>
            <a:ext cx="1499033" cy="64743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9AF42D1-97C0-4C87-9E0E-4166D4F17C9B}"/>
              </a:ext>
            </a:extLst>
          </p:cNvPr>
          <p:cNvSpPr/>
          <p:nvPr/>
        </p:nvSpPr>
        <p:spPr>
          <a:xfrm>
            <a:off x="7600579" y="2289539"/>
            <a:ext cx="1499033" cy="64743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1422" y="404167"/>
            <a:ext cx="300915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2.3 </a:t>
            </a:r>
            <a:r>
              <a:rPr lang="zh-CN" altLang="en-US" sz="2400" dirty="0">
                <a:latin typeface="Agency FB" panose="020B0503020202020204" pitchFamily="34" charset="0"/>
              </a:rPr>
              <a:t>最大功率传输定理</a:t>
            </a:r>
          </a:p>
        </p:txBody>
      </p:sp>
      <p:sp>
        <p:nvSpPr>
          <p:cNvPr id="19" name="文本框 18">
            <a:extLst>
              <a:ext uri="{FF2B5EF4-FFF2-40B4-BE49-F238E27FC236}">
                <a16:creationId xmlns:a16="http://schemas.microsoft.com/office/drawing/2014/main" id="{F394D2A3-46ED-48D0-A343-4EBC53E041DB}"/>
              </a:ext>
            </a:extLst>
          </p:cNvPr>
          <p:cNvSpPr txBox="1"/>
          <p:nvPr/>
        </p:nvSpPr>
        <p:spPr>
          <a:xfrm>
            <a:off x="500109" y="908553"/>
            <a:ext cx="8736830" cy="954107"/>
          </a:xfrm>
          <a:prstGeom prst="rect">
            <a:avLst/>
          </a:prstGeom>
          <a:noFill/>
        </p:spPr>
        <p:txBody>
          <a:bodyPr wrap="square" rtlCol="0">
            <a:spAutoFit/>
          </a:bodyPr>
          <a:lstStyle/>
          <a:p>
            <a:r>
              <a:rPr lang="zh-CN" altLang="en-US" sz="2800" b="1" dirty="0">
                <a:latin typeface="+mn-ea"/>
              </a:rPr>
              <a:t>        为了求得</a:t>
            </a:r>
            <a:r>
              <a:rPr lang="en-US" altLang="zh-CN" sz="2800" b="1" dirty="0">
                <a:latin typeface="+mn-ea"/>
              </a:rPr>
              <a:t>RL</a:t>
            </a:r>
            <a:r>
              <a:rPr lang="zh-CN" altLang="en-US" sz="2800" b="1" dirty="0">
                <a:latin typeface="+mn-ea"/>
              </a:rPr>
              <a:t>改变时</a:t>
            </a:r>
            <a:r>
              <a:rPr lang="en-US" altLang="zh-CN" sz="2800" b="1" dirty="0">
                <a:latin typeface="+mn-ea"/>
              </a:rPr>
              <a:t>PL</a:t>
            </a:r>
            <a:r>
              <a:rPr lang="zh-CN" altLang="en-US" sz="2800" b="1" dirty="0">
                <a:latin typeface="+mn-ea"/>
              </a:rPr>
              <a:t>的最大值，将上式对</a:t>
            </a:r>
            <a:r>
              <a:rPr lang="en-US" altLang="zh-CN" sz="2800" b="1" dirty="0">
                <a:latin typeface="+mn-ea"/>
              </a:rPr>
              <a:t>RL</a:t>
            </a:r>
            <a:r>
              <a:rPr lang="zh-CN" altLang="en-US" sz="2800" b="1" dirty="0">
                <a:latin typeface="+mn-ea"/>
              </a:rPr>
              <a:t>求导，并令其为零，即</a:t>
            </a:r>
            <a:r>
              <a:rPr lang="en-US" altLang="zh-CN" sz="2800" b="1" dirty="0">
                <a:latin typeface="+mn-ea"/>
              </a:rPr>
              <a:t>:</a:t>
            </a:r>
            <a:r>
              <a:rPr lang="zh-CN" altLang="en-US" sz="2800" b="1" dirty="0">
                <a:latin typeface="+mn-ea"/>
              </a:rPr>
              <a:t> </a:t>
            </a:r>
          </a:p>
        </p:txBody>
      </p:sp>
      <p:graphicFrame>
        <p:nvGraphicFramePr>
          <p:cNvPr id="2" name="对象 1">
            <a:extLst>
              <a:ext uri="{FF2B5EF4-FFF2-40B4-BE49-F238E27FC236}">
                <a16:creationId xmlns:a16="http://schemas.microsoft.com/office/drawing/2014/main" id="{6C4A295C-A640-43F7-B20D-3AA197AC4E10}"/>
              </a:ext>
            </a:extLst>
          </p:cNvPr>
          <p:cNvGraphicFramePr>
            <a:graphicFrameLocks noChangeAspect="1"/>
          </p:cNvGraphicFramePr>
          <p:nvPr>
            <p:extLst/>
          </p:nvPr>
        </p:nvGraphicFramePr>
        <p:xfrm>
          <a:off x="9408574" y="634999"/>
          <a:ext cx="2611791" cy="821844"/>
        </p:xfrm>
        <a:graphic>
          <a:graphicData uri="http://schemas.openxmlformats.org/presentationml/2006/ole">
            <mc:AlternateContent xmlns:mc="http://schemas.openxmlformats.org/markup-compatibility/2006">
              <mc:Choice xmlns:v="urn:schemas-microsoft-com:vml" Requires="v">
                <p:oleObj spid="_x0000_s22565" name="Equation" r:id="rId5" imgW="3572098" imgH="1123840" progId="Equation.DSMT4">
                  <p:embed/>
                </p:oleObj>
              </mc:Choice>
              <mc:Fallback>
                <p:oleObj name="Equation" r:id="rId5" imgW="3572098" imgH="1123840" progId="Equation.DSMT4">
                  <p:embed/>
                  <p:pic>
                    <p:nvPicPr>
                      <p:cNvPr id="2" name="对象 1">
                        <a:extLst>
                          <a:ext uri="{FF2B5EF4-FFF2-40B4-BE49-F238E27FC236}">
                            <a16:creationId xmlns:a16="http://schemas.microsoft.com/office/drawing/2014/main" id="{6C4A295C-A640-43F7-B20D-3AA197AC4E10}"/>
                          </a:ext>
                        </a:extLst>
                      </p:cNvPr>
                      <p:cNvPicPr/>
                      <p:nvPr/>
                    </p:nvPicPr>
                    <p:blipFill>
                      <a:blip r:embed="rId6"/>
                      <a:stretch>
                        <a:fillRect/>
                      </a:stretch>
                    </p:blipFill>
                    <p:spPr>
                      <a:xfrm>
                        <a:off x="9408574" y="634999"/>
                        <a:ext cx="2611791" cy="821844"/>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9D392FB5-59F1-4DF5-8C56-253A3A0C27E2}"/>
              </a:ext>
            </a:extLst>
          </p:cNvPr>
          <p:cNvGraphicFramePr>
            <a:graphicFrameLocks noChangeAspect="1"/>
          </p:cNvGraphicFramePr>
          <p:nvPr>
            <p:extLst/>
          </p:nvPr>
        </p:nvGraphicFramePr>
        <p:xfrm>
          <a:off x="1490416" y="2136212"/>
          <a:ext cx="5002212" cy="954088"/>
        </p:xfrm>
        <a:graphic>
          <a:graphicData uri="http://schemas.openxmlformats.org/presentationml/2006/ole">
            <mc:AlternateContent xmlns:mc="http://schemas.openxmlformats.org/markup-compatibility/2006">
              <mc:Choice xmlns:v="urn:schemas-microsoft-com:vml" Requires="v">
                <p:oleObj spid="_x0000_s22566" name="Equation" r:id="rId7" imgW="2197080" imgH="419040" progId="Equation.DSMT4">
                  <p:embed/>
                </p:oleObj>
              </mc:Choice>
              <mc:Fallback>
                <p:oleObj name="Equation" r:id="rId7" imgW="2197080" imgH="419040" progId="Equation.DSMT4">
                  <p:embed/>
                  <p:pic>
                    <p:nvPicPr>
                      <p:cNvPr id="3" name="对象 2">
                        <a:extLst>
                          <a:ext uri="{FF2B5EF4-FFF2-40B4-BE49-F238E27FC236}">
                            <a16:creationId xmlns:a16="http://schemas.microsoft.com/office/drawing/2014/main" id="{9D392FB5-59F1-4DF5-8C56-253A3A0C27E2}"/>
                          </a:ext>
                        </a:extLst>
                      </p:cNvPr>
                      <p:cNvPicPr/>
                      <p:nvPr/>
                    </p:nvPicPr>
                    <p:blipFill>
                      <a:blip r:embed="rId8"/>
                      <a:stretch>
                        <a:fillRect/>
                      </a:stretch>
                    </p:blipFill>
                    <p:spPr>
                      <a:xfrm>
                        <a:off x="1490416" y="2136212"/>
                        <a:ext cx="5002212" cy="95408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E22B7C9A-ABD5-453E-845E-1386DBE71C6F}"/>
              </a:ext>
            </a:extLst>
          </p:cNvPr>
          <p:cNvGraphicFramePr>
            <a:graphicFrameLocks noChangeAspect="1"/>
          </p:cNvGraphicFramePr>
          <p:nvPr>
            <p:extLst/>
          </p:nvPr>
        </p:nvGraphicFramePr>
        <p:xfrm>
          <a:off x="7758668" y="2361384"/>
          <a:ext cx="1247007" cy="523220"/>
        </p:xfrm>
        <a:graphic>
          <a:graphicData uri="http://schemas.openxmlformats.org/presentationml/2006/ole">
            <mc:AlternateContent xmlns:mc="http://schemas.openxmlformats.org/markup-compatibility/2006">
              <mc:Choice xmlns:v="urn:schemas-microsoft-com:vml" Requires="v">
                <p:oleObj spid="_x0000_s22567" name="Equation" r:id="rId9" imgW="1362100" imgH="571434" progId="Equation.DSMT4">
                  <p:embed/>
                </p:oleObj>
              </mc:Choice>
              <mc:Fallback>
                <p:oleObj name="Equation" r:id="rId9" imgW="1362100" imgH="571434" progId="Equation.DSMT4">
                  <p:embed/>
                  <p:pic>
                    <p:nvPicPr>
                      <p:cNvPr id="4" name="对象 3">
                        <a:extLst>
                          <a:ext uri="{FF2B5EF4-FFF2-40B4-BE49-F238E27FC236}">
                            <a16:creationId xmlns:a16="http://schemas.microsoft.com/office/drawing/2014/main" id="{E22B7C9A-ABD5-453E-845E-1386DBE71C6F}"/>
                          </a:ext>
                        </a:extLst>
                      </p:cNvPr>
                      <p:cNvPicPr/>
                      <p:nvPr/>
                    </p:nvPicPr>
                    <p:blipFill>
                      <a:blip r:embed="rId10"/>
                      <a:stretch>
                        <a:fillRect/>
                      </a:stretch>
                    </p:blipFill>
                    <p:spPr>
                      <a:xfrm>
                        <a:off x="7758668" y="2361384"/>
                        <a:ext cx="1247007" cy="523220"/>
                      </a:xfrm>
                      <a:prstGeom prst="rect">
                        <a:avLst/>
                      </a:prstGeom>
                    </p:spPr>
                  </p:pic>
                </p:oleObj>
              </mc:Fallback>
            </mc:AlternateContent>
          </a:graphicData>
        </a:graphic>
      </p:graphicFrame>
      <p:sp>
        <p:nvSpPr>
          <p:cNvPr id="10" name="AutoShape 3">
            <a:extLst>
              <a:ext uri="{FF2B5EF4-FFF2-40B4-BE49-F238E27FC236}">
                <a16:creationId xmlns:a16="http://schemas.microsoft.com/office/drawing/2014/main" id="{34FDC3A6-26F2-4B52-B3FC-2EB5417110CD}"/>
              </a:ext>
            </a:extLst>
          </p:cNvPr>
          <p:cNvSpPr>
            <a:spLocks noChangeArrowheads="1"/>
          </p:cNvSpPr>
          <p:nvPr/>
        </p:nvSpPr>
        <p:spPr bwMode="auto">
          <a:xfrm>
            <a:off x="6820848" y="2460855"/>
            <a:ext cx="609600" cy="304800"/>
          </a:xfrm>
          <a:prstGeom prst="rightArrow">
            <a:avLst>
              <a:gd name="adj1" fmla="val 50000"/>
              <a:gd name="adj2" fmla="val 50000"/>
            </a:avLst>
          </a:prstGeom>
          <a:gradFill rotWithShape="1">
            <a:gsLst>
              <a:gs pos="0">
                <a:srgbClr val="FFCC99"/>
              </a:gs>
              <a:gs pos="100000">
                <a:srgbClr val="765E47"/>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文本框 10">
            <a:extLst>
              <a:ext uri="{FF2B5EF4-FFF2-40B4-BE49-F238E27FC236}">
                <a16:creationId xmlns:a16="http://schemas.microsoft.com/office/drawing/2014/main" id="{2989F1AA-630D-4105-A75F-DBF4B58C765A}"/>
              </a:ext>
            </a:extLst>
          </p:cNvPr>
          <p:cNvSpPr txBox="1"/>
          <p:nvPr/>
        </p:nvSpPr>
        <p:spPr>
          <a:xfrm>
            <a:off x="500109" y="3363850"/>
            <a:ext cx="8736830" cy="523220"/>
          </a:xfrm>
          <a:prstGeom prst="rect">
            <a:avLst/>
          </a:prstGeom>
          <a:noFill/>
        </p:spPr>
        <p:txBody>
          <a:bodyPr wrap="square" rtlCol="0">
            <a:spAutoFit/>
          </a:bodyPr>
          <a:lstStyle/>
          <a:p>
            <a:r>
              <a:rPr lang="zh-CN" altLang="en-US" sz="2800" b="1" dirty="0">
                <a:latin typeface="+mn-ea"/>
              </a:rPr>
              <a:t>        则最大功率为：</a:t>
            </a:r>
          </a:p>
        </p:txBody>
      </p:sp>
      <p:graphicFrame>
        <p:nvGraphicFramePr>
          <p:cNvPr id="5" name="对象 4">
            <a:extLst>
              <a:ext uri="{FF2B5EF4-FFF2-40B4-BE49-F238E27FC236}">
                <a16:creationId xmlns:a16="http://schemas.microsoft.com/office/drawing/2014/main" id="{1F79D65E-98DA-4DA8-A1AA-CA8C21E3C6A5}"/>
              </a:ext>
            </a:extLst>
          </p:cNvPr>
          <p:cNvGraphicFramePr>
            <a:graphicFrameLocks noChangeAspect="1"/>
          </p:cNvGraphicFramePr>
          <p:nvPr>
            <p:extLst/>
          </p:nvPr>
        </p:nvGraphicFramePr>
        <p:xfrm>
          <a:off x="4229100" y="3138059"/>
          <a:ext cx="1743075" cy="990600"/>
        </p:xfrm>
        <a:graphic>
          <a:graphicData uri="http://schemas.openxmlformats.org/presentationml/2006/ole">
            <mc:AlternateContent xmlns:mc="http://schemas.openxmlformats.org/markup-compatibility/2006">
              <mc:Choice xmlns:v="urn:schemas-microsoft-com:vml" Requires="v">
                <p:oleObj spid="_x0000_s22568" name="Equation" r:id="rId11" imgW="1743298" imgH="990644" progId="Equation.DSMT4">
                  <p:embed/>
                </p:oleObj>
              </mc:Choice>
              <mc:Fallback>
                <p:oleObj name="Equation" r:id="rId11" imgW="1743298" imgH="990644" progId="Equation.DSMT4">
                  <p:embed/>
                  <p:pic>
                    <p:nvPicPr>
                      <p:cNvPr id="5" name="对象 4">
                        <a:extLst>
                          <a:ext uri="{FF2B5EF4-FFF2-40B4-BE49-F238E27FC236}">
                            <a16:creationId xmlns:a16="http://schemas.microsoft.com/office/drawing/2014/main" id="{1F79D65E-98DA-4DA8-A1AA-CA8C21E3C6A5}"/>
                          </a:ext>
                        </a:extLst>
                      </p:cNvPr>
                      <p:cNvPicPr/>
                      <p:nvPr/>
                    </p:nvPicPr>
                    <p:blipFill>
                      <a:blip r:embed="rId12"/>
                      <a:stretch>
                        <a:fillRect/>
                      </a:stretch>
                    </p:blipFill>
                    <p:spPr>
                      <a:xfrm>
                        <a:off x="4229100" y="3138059"/>
                        <a:ext cx="1743075" cy="9906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312CE955-EACB-485B-8A2B-36FB99025760}"/>
              </a:ext>
            </a:extLst>
          </p:cNvPr>
          <p:cNvGraphicFramePr>
            <a:graphicFrameLocks noChangeAspect="1"/>
          </p:cNvGraphicFramePr>
          <p:nvPr>
            <p:extLst/>
          </p:nvPr>
        </p:nvGraphicFramePr>
        <p:xfrm>
          <a:off x="3251369" y="4957390"/>
          <a:ext cx="4074299" cy="902274"/>
        </p:xfrm>
        <a:graphic>
          <a:graphicData uri="http://schemas.openxmlformats.org/presentationml/2006/ole">
            <mc:AlternateContent xmlns:mc="http://schemas.openxmlformats.org/markup-compatibility/2006">
              <mc:Choice xmlns:v="urn:schemas-microsoft-com:vml" Requires="v">
                <p:oleObj spid="_x0000_s22569" name="Equation" r:id="rId13" imgW="1549080" imgH="342720" progId="Equation.DSMT4">
                  <p:embed/>
                </p:oleObj>
              </mc:Choice>
              <mc:Fallback>
                <p:oleObj name="Equation" r:id="rId13" imgW="1549080" imgH="342720" progId="Equation.DSMT4">
                  <p:embed/>
                  <p:pic>
                    <p:nvPicPr>
                      <p:cNvPr id="7" name="对象 6">
                        <a:extLst>
                          <a:ext uri="{FF2B5EF4-FFF2-40B4-BE49-F238E27FC236}">
                            <a16:creationId xmlns:a16="http://schemas.microsoft.com/office/drawing/2014/main" id="{312CE955-EACB-485B-8A2B-36FB99025760}"/>
                          </a:ext>
                        </a:extLst>
                      </p:cNvPr>
                      <p:cNvPicPr/>
                      <p:nvPr/>
                    </p:nvPicPr>
                    <p:blipFill>
                      <a:blip r:embed="rId14"/>
                      <a:stretch>
                        <a:fillRect/>
                      </a:stretch>
                    </p:blipFill>
                    <p:spPr>
                      <a:xfrm>
                        <a:off x="3251369" y="4957390"/>
                        <a:ext cx="4074299" cy="902274"/>
                      </a:xfrm>
                      <a:prstGeom prst="rect">
                        <a:avLst/>
                      </a:prstGeom>
                    </p:spPr>
                  </p:pic>
                </p:oleObj>
              </mc:Fallback>
            </mc:AlternateContent>
          </a:graphicData>
        </a:graphic>
      </p:graphicFrame>
      <p:grpSp>
        <p:nvGrpSpPr>
          <p:cNvPr id="14" name="组合 13">
            <a:extLst>
              <a:ext uri="{FF2B5EF4-FFF2-40B4-BE49-F238E27FC236}">
                <a16:creationId xmlns:a16="http://schemas.microsoft.com/office/drawing/2014/main" id="{74CB7104-9253-48CD-A89D-E85B519D2DE2}"/>
              </a:ext>
            </a:extLst>
          </p:cNvPr>
          <p:cNvGrpSpPr/>
          <p:nvPr/>
        </p:nvGrpSpPr>
        <p:grpSpPr>
          <a:xfrm>
            <a:off x="6230385" y="3045476"/>
            <a:ext cx="2113776" cy="1159968"/>
            <a:chOff x="9395919" y="3797422"/>
            <a:chExt cx="2113776" cy="1159968"/>
          </a:xfrm>
          <a:solidFill>
            <a:schemeClr val="accent1">
              <a:lumMod val="40000"/>
              <a:lumOff val="60000"/>
            </a:schemeClr>
          </a:solidFill>
        </p:grpSpPr>
        <p:grpSp>
          <p:nvGrpSpPr>
            <p:cNvPr id="9" name="组合 8">
              <a:extLst>
                <a:ext uri="{FF2B5EF4-FFF2-40B4-BE49-F238E27FC236}">
                  <a16:creationId xmlns:a16="http://schemas.microsoft.com/office/drawing/2014/main" id="{1898758D-A761-436C-8F8A-85EF6E0C27EA}"/>
                </a:ext>
              </a:extLst>
            </p:cNvPr>
            <p:cNvGrpSpPr/>
            <p:nvPr/>
          </p:nvGrpSpPr>
          <p:grpSpPr>
            <a:xfrm>
              <a:off x="9395919" y="3797422"/>
              <a:ext cx="2113776" cy="1159968"/>
              <a:chOff x="6241002" y="3000652"/>
              <a:chExt cx="2113776" cy="1159968"/>
            </a:xfrm>
            <a:grpFill/>
          </p:grpSpPr>
          <p:sp>
            <p:nvSpPr>
              <p:cNvPr id="20" name="对话气泡: 圆角矩形 19">
                <a:extLst>
                  <a:ext uri="{FF2B5EF4-FFF2-40B4-BE49-F238E27FC236}">
                    <a16:creationId xmlns:a16="http://schemas.microsoft.com/office/drawing/2014/main" id="{26A227A3-650D-403A-9CE8-106FF00F1A49}"/>
                  </a:ext>
                </a:extLst>
              </p:cNvPr>
              <p:cNvSpPr/>
              <p:nvPr/>
            </p:nvSpPr>
            <p:spPr>
              <a:xfrm>
                <a:off x="6241893" y="3000652"/>
                <a:ext cx="2112885" cy="1159968"/>
              </a:xfrm>
              <a:prstGeom prst="wedgeRoundRectCallout">
                <a:avLst>
                  <a:gd name="adj1" fmla="val 74545"/>
                  <a:gd name="adj2" fmla="val -47709"/>
                  <a:gd name="adj3" fmla="val 1666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圆角矩形 5">
                <a:extLst>
                  <a:ext uri="{FF2B5EF4-FFF2-40B4-BE49-F238E27FC236}">
                    <a16:creationId xmlns:a16="http://schemas.microsoft.com/office/drawing/2014/main" id="{0BAF104E-C250-4B08-84E6-0AEB6476D3A2}"/>
                  </a:ext>
                </a:extLst>
              </p:cNvPr>
              <p:cNvSpPr/>
              <p:nvPr/>
            </p:nvSpPr>
            <p:spPr>
              <a:xfrm>
                <a:off x="6241002" y="3000652"/>
                <a:ext cx="2112885" cy="1159968"/>
              </a:xfrm>
              <a:prstGeom prst="wedgeRoundRectCallout">
                <a:avLst>
                  <a:gd name="adj1" fmla="val -123774"/>
                  <a:gd name="adj2" fmla="val 134442"/>
                  <a:gd name="adj3" fmla="val 1666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30399A83-CD35-4BE2-9707-F7D2DCCB83AF}"/>
                </a:ext>
              </a:extLst>
            </p:cNvPr>
            <p:cNvSpPr txBox="1"/>
            <p:nvPr/>
          </p:nvSpPr>
          <p:spPr>
            <a:xfrm>
              <a:off x="9658162" y="3917625"/>
              <a:ext cx="1743076" cy="954107"/>
            </a:xfrm>
            <a:prstGeom prst="rect">
              <a:avLst/>
            </a:prstGeom>
            <a:grpFill/>
          </p:spPr>
          <p:txBody>
            <a:bodyPr wrap="square" rtlCol="0">
              <a:spAutoFit/>
            </a:bodyPr>
            <a:lstStyle/>
            <a:p>
              <a:r>
                <a:rPr lang="zh-CN" altLang="en-US" sz="2800" b="1" dirty="0">
                  <a:solidFill>
                    <a:srgbClr val="FF0000"/>
                  </a:solidFill>
                  <a:latin typeface="+mn-ea"/>
                </a:rPr>
                <a:t>最大功率匹配条件</a:t>
              </a:r>
            </a:p>
          </p:txBody>
        </p:sp>
      </p:grpSp>
    </p:spTree>
    <p:custDataLst>
      <p:tags r:id="rId2"/>
    </p:custDataLst>
    <p:extLst>
      <p:ext uri="{BB962C8B-B14F-4D97-AF65-F5344CB8AC3E}">
        <p14:creationId xmlns:p14="http://schemas.microsoft.com/office/powerpoint/2010/main" val="177375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circle(in)">
                                      <p:cBhvr>
                                        <p:cTn id="47" dur="2000"/>
                                        <p:tgtEl>
                                          <p:spTgt spid="8"/>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circle(in)">
                                      <p:cBhvr>
                                        <p:cTn id="50" dur="2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8" grpId="0" animBg="1"/>
      <p:bldP spid="19" grpId="0"/>
      <p:bldP spid="10" grpId="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1422" y="404167"/>
            <a:ext cx="3009157"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2.3 </a:t>
            </a:r>
            <a:r>
              <a:rPr lang="zh-CN" altLang="en-US" sz="2400" dirty="0">
                <a:latin typeface="Agency FB" panose="020B0503020202020204" pitchFamily="34" charset="0"/>
              </a:rPr>
              <a:t>最大功率传输定理</a:t>
            </a:r>
          </a:p>
        </p:txBody>
      </p:sp>
      <p:sp>
        <p:nvSpPr>
          <p:cNvPr id="14" name="文本框 13">
            <a:extLst>
              <a:ext uri="{FF2B5EF4-FFF2-40B4-BE49-F238E27FC236}">
                <a16:creationId xmlns:a16="http://schemas.microsoft.com/office/drawing/2014/main" id="{1BB8F4DA-83C8-4766-8CD7-69553867FC16}"/>
              </a:ext>
            </a:extLst>
          </p:cNvPr>
          <p:cNvSpPr txBox="1"/>
          <p:nvPr/>
        </p:nvSpPr>
        <p:spPr>
          <a:xfrm>
            <a:off x="541537" y="865832"/>
            <a:ext cx="6288901" cy="523220"/>
          </a:xfrm>
          <a:prstGeom prst="rect">
            <a:avLst/>
          </a:prstGeom>
          <a:noFill/>
        </p:spPr>
        <p:txBody>
          <a:bodyPr wrap="none" rtlCol="0">
            <a:spAutoFit/>
          </a:bodyPr>
          <a:lstStyle/>
          <a:p>
            <a:r>
              <a:rPr lang="zh-CN" altLang="en-US" sz="2800" b="1" dirty="0">
                <a:solidFill>
                  <a:srgbClr val="FF0000"/>
                </a:solidFill>
              </a:rPr>
              <a:t>匹配状态和正确理解最大功率传输定理</a:t>
            </a:r>
          </a:p>
        </p:txBody>
      </p:sp>
      <p:sp>
        <p:nvSpPr>
          <p:cNvPr id="15" name="文本框 14">
            <a:extLst>
              <a:ext uri="{FF2B5EF4-FFF2-40B4-BE49-F238E27FC236}">
                <a16:creationId xmlns:a16="http://schemas.microsoft.com/office/drawing/2014/main" id="{E6B8535B-8D73-440F-96D7-75F5194D0C61}"/>
              </a:ext>
            </a:extLst>
          </p:cNvPr>
          <p:cNvSpPr txBox="1"/>
          <p:nvPr/>
        </p:nvSpPr>
        <p:spPr>
          <a:xfrm>
            <a:off x="1100831" y="1850717"/>
            <a:ext cx="10138299" cy="3108543"/>
          </a:xfrm>
          <a:prstGeom prst="rect">
            <a:avLst/>
          </a:prstGeom>
          <a:noFill/>
        </p:spPr>
        <p:txBody>
          <a:bodyPr wrap="square" rtlCol="0">
            <a:spAutoFit/>
          </a:bodyPr>
          <a:lstStyle/>
          <a:p>
            <a:r>
              <a:rPr lang="zh-CN" altLang="en-US" sz="2800" b="1" dirty="0">
                <a:latin typeface="+mn-ea"/>
              </a:rPr>
              <a:t>        通常把负载电阻等于电源内阻时的电路工作状态称为</a:t>
            </a:r>
            <a:r>
              <a:rPr lang="zh-CN" altLang="en-US" sz="2800" b="1" dirty="0">
                <a:solidFill>
                  <a:srgbClr val="FF0000"/>
                </a:solidFill>
                <a:latin typeface="+mn-ea"/>
              </a:rPr>
              <a:t>匹配状态</a:t>
            </a:r>
            <a:r>
              <a:rPr lang="zh-CN" altLang="en-US" sz="2800" b="1" dirty="0">
                <a:latin typeface="+mn-ea"/>
              </a:rPr>
              <a:t>。</a:t>
            </a:r>
            <a:endParaRPr lang="en-US" altLang="zh-CN" sz="2800" b="1" dirty="0">
              <a:latin typeface="+mn-ea"/>
            </a:endParaRPr>
          </a:p>
          <a:p>
            <a:endParaRPr lang="zh-CN" altLang="en-US" sz="2800" b="1" dirty="0">
              <a:latin typeface="+mn-ea"/>
            </a:endParaRPr>
          </a:p>
          <a:p>
            <a:r>
              <a:rPr lang="zh-CN" altLang="en-US" sz="2800" b="1" dirty="0">
                <a:latin typeface="+mn-ea"/>
              </a:rPr>
              <a:t>        应当注意的是，</a:t>
            </a:r>
            <a:r>
              <a:rPr lang="zh-CN" altLang="en-US" sz="2800" b="1" dirty="0">
                <a:solidFill>
                  <a:srgbClr val="FF0000"/>
                </a:solidFill>
                <a:latin typeface="+mn-ea"/>
              </a:rPr>
              <a:t>不要</a:t>
            </a:r>
            <a:r>
              <a:rPr lang="zh-CN" altLang="en-US" sz="2800" b="1" dirty="0">
                <a:latin typeface="+mn-ea"/>
              </a:rPr>
              <a:t>把最大功率传输定理理解为：要使负载功率最大，应使实际电源的等效内阻Ｒ</a:t>
            </a:r>
            <a:r>
              <a:rPr lang="en-US" altLang="zh-CN" sz="2800" b="1" baseline="-25000" dirty="0">
                <a:latin typeface="+mn-ea"/>
              </a:rPr>
              <a:t>0</a:t>
            </a:r>
            <a:r>
              <a:rPr lang="zh-CN" altLang="en-US" sz="2800" b="1" dirty="0">
                <a:latin typeface="+mn-ea"/>
              </a:rPr>
              <a:t>等于Ｒ</a:t>
            </a:r>
            <a:r>
              <a:rPr lang="en-US" altLang="zh-CN" sz="2800" b="1" baseline="-25000" dirty="0">
                <a:latin typeface="+mn-ea"/>
              </a:rPr>
              <a:t>L</a:t>
            </a:r>
            <a:r>
              <a:rPr lang="zh-CN" altLang="en-US" sz="2800" b="1" dirty="0">
                <a:latin typeface="+mn-ea"/>
              </a:rPr>
              <a:t>。</a:t>
            </a:r>
            <a:endParaRPr lang="en-US" altLang="zh-CN" sz="2800" b="1" dirty="0">
              <a:latin typeface="+mn-ea"/>
            </a:endParaRPr>
          </a:p>
          <a:p>
            <a:r>
              <a:rPr lang="zh-CN" altLang="en-US" sz="2800" b="1" dirty="0">
                <a:latin typeface="+mn-ea"/>
              </a:rPr>
              <a:t>       必须指出：由于Ｒ</a:t>
            </a:r>
            <a:r>
              <a:rPr lang="en-US" altLang="zh-CN" sz="2800" b="1" baseline="-25000" dirty="0">
                <a:latin typeface="+mn-ea"/>
              </a:rPr>
              <a:t>0</a:t>
            </a:r>
            <a:r>
              <a:rPr lang="zh-CN" altLang="en-US" sz="2800" b="1" dirty="0">
                <a:latin typeface="+mn-ea"/>
              </a:rPr>
              <a:t>为定值，要使负载获得最大功率，</a:t>
            </a:r>
            <a:r>
              <a:rPr lang="zh-CN" altLang="en-US" sz="2800" b="1" dirty="0">
                <a:solidFill>
                  <a:srgbClr val="FF0000"/>
                </a:solidFill>
                <a:latin typeface="+mn-ea"/>
              </a:rPr>
              <a:t>必须调节负载电阻Ｒ</a:t>
            </a:r>
            <a:r>
              <a:rPr lang="en-US" altLang="zh-CN" sz="2800" b="1" baseline="-25000" dirty="0">
                <a:solidFill>
                  <a:srgbClr val="FF0000"/>
                </a:solidFill>
                <a:latin typeface="+mn-ea"/>
              </a:rPr>
              <a:t>L</a:t>
            </a:r>
            <a:r>
              <a:rPr lang="en-US" altLang="zh-CN" sz="2800" b="1" dirty="0">
                <a:solidFill>
                  <a:srgbClr val="FF0000"/>
                </a:solidFill>
                <a:latin typeface="+mn-ea"/>
              </a:rPr>
              <a:t>(</a:t>
            </a:r>
            <a:r>
              <a:rPr lang="zh-CN" altLang="en-US" sz="2800" b="1" dirty="0">
                <a:solidFill>
                  <a:srgbClr val="FF0000"/>
                </a:solidFill>
                <a:latin typeface="+mn-ea"/>
              </a:rPr>
              <a:t>而不是调节Ｒ</a:t>
            </a:r>
            <a:r>
              <a:rPr lang="en-US" altLang="zh-CN" sz="2800" b="1" baseline="-25000" dirty="0">
                <a:solidFill>
                  <a:srgbClr val="FF0000"/>
                </a:solidFill>
                <a:latin typeface="+mn-ea"/>
              </a:rPr>
              <a:t>0</a:t>
            </a:r>
            <a:r>
              <a:rPr lang="en-US" altLang="zh-CN" sz="2800" b="1" dirty="0">
                <a:solidFill>
                  <a:srgbClr val="FF0000"/>
                </a:solidFill>
                <a:latin typeface="+mn-ea"/>
              </a:rPr>
              <a:t>)</a:t>
            </a:r>
            <a:r>
              <a:rPr lang="zh-CN" altLang="en-US" sz="2800" b="1" dirty="0">
                <a:solidFill>
                  <a:srgbClr val="FF0000"/>
                </a:solidFill>
                <a:latin typeface="+mn-ea"/>
              </a:rPr>
              <a:t>才能使电路处于匹配工作状态</a:t>
            </a:r>
            <a:r>
              <a:rPr lang="zh-CN" altLang="en-US" sz="2800" b="1" dirty="0">
                <a:latin typeface="+mn-ea"/>
              </a:rPr>
              <a:t>。</a:t>
            </a:r>
          </a:p>
        </p:txBody>
      </p:sp>
    </p:spTree>
    <p:custDataLst>
      <p:tags r:id="rId1"/>
    </p:custDataLst>
    <p:extLst>
      <p:ext uri="{BB962C8B-B14F-4D97-AF65-F5344CB8AC3E}">
        <p14:creationId xmlns:p14="http://schemas.microsoft.com/office/powerpoint/2010/main" val="1496198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down)">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down)">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920EB0-6818-4A8A-BC60-7991BA8E3C51}"/>
              </a:ext>
            </a:extLst>
          </p:cNvPr>
          <p:cNvSpPr txBox="1"/>
          <p:nvPr/>
        </p:nvSpPr>
        <p:spPr>
          <a:xfrm>
            <a:off x="3170359" y="2985940"/>
            <a:ext cx="5851282" cy="646331"/>
          </a:xfrm>
          <a:prstGeom prst="rect">
            <a:avLst/>
          </a:prstGeom>
          <a:noFill/>
        </p:spPr>
        <p:txBody>
          <a:bodyPr wrap="none" rtlCol="0">
            <a:spAutoFit/>
          </a:bodyPr>
          <a:lstStyle/>
          <a:p>
            <a:r>
              <a:rPr lang="zh-CN" altLang="en-US" sz="3600" b="1" dirty="0"/>
              <a:t>第三章 一阶电路的时域分析</a:t>
            </a:r>
          </a:p>
        </p:txBody>
      </p:sp>
    </p:spTree>
    <p:extLst>
      <p:ext uri="{BB962C8B-B14F-4D97-AF65-F5344CB8AC3E}">
        <p14:creationId xmlns:p14="http://schemas.microsoft.com/office/powerpoint/2010/main" val="272081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838D7C9F-4D83-4EA6-A41C-3C367519F012}"/>
              </a:ext>
            </a:extLst>
          </p:cNvPr>
          <p:cNvSpPr txBox="1">
            <a:spLocks noChangeArrowheads="1"/>
          </p:cNvSpPr>
          <p:nvPr/>
        </p:nvSpPr>
        <p:spPr bwMode="auto">
          <a:xfrm>
            <a:off x="2057400" y="76201"/>
            <a:ext cx="80010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spcBef>
                <a:spcPct val="50000"/>
              </a:spcBef>
            </a:pPr>
            <a:r>
              <a:rPr kumimoji="1" lang="en-US" altLang="zh-CN" sz="2800">
                <a:latin typeface="Times New Roman" panose="02020603050405020304" pitchFamily="18" charset="0"/>
              </a:rPr>
              <a:t>        </a:t>
            </a:r>
            <a:r>
              <a:rPr kumimoji="1" lang="zh-CN" altLang="en-US" sz="3200" b="1">
                <a:latin typeface="Times New Roman" panose="02020603050405020304" pitchFamily="18" charset="0"/>
              </a:rPr>
              <a:t>对一个元件，电流参考方向和电压参考方向可以相互独立地任意确定，但为了方便起见，常常将其取为一致，称</a:t>
            </a:r>
            <a:r>
              <a:rPr kumimoji="1" lang="zh-CN" altLang="en-US" sz="3200" b="1" u="sng">
                <a:solidFill>
                  <a:srgbClr val="FF0000"/>
                </a:solidFill>
                <a:latin typeface="Times New Roman" panose="02020603050405020304" pitchFamily="18" charset="0"/>
              </a:rPr>
              <a:t>关联方向</a:t>
            </a:r>
            <a:r>
              <a:rPr kumimoji="1" lang="zh-CN" altLang="en-US" sz="3200" b="1">
                <a:latin typeface="Times New Roman" panose="02020603050405020304" pitchFamily="18" charset="0"/>
              </a:rPr>
              <a:t>；如不一致，称</a:t>
            </a:r>
            <a:r>
              <a:rPr kumimoji="1" lang="zh-CN" altLang="en-US" sz="3200" b="1" u="sng">
                <a:solidFill>
                  <a:srgbClr val="FF0000"/>
                </a:solidFill>
                <a:latin typeface="Times New Roman" panose="02020603050405020304" pitchFamily="18" charset="0"/>
              </a:rPr>
              <a:t>非关联方向</a:t>
            </a:r>
            <a:r>
              <a:rPr kumimoji="1" lang="zh-CN" altLang="en-US" sz="3200" b="1">
                <a:latin typeface="Times New Roman" panose="02020603050405020304" pitchFamily="18" charset="0"/>
              </a:rPr>
              <a:t>。</a:t>
            </a:r>
          </a:p>
        </p:txBody>
      </p:sp>
      <p:graphicFrame>
        <p:nvGraphicFramePr>
          <p:cNvPr id="32771" name="Object 3" descr="90%">
            <a:extLst>
              <a:ext uri="{FF2B5EF4-FFF2-40B4-BE49-F238E27FC236}">
                <a16:creationId xmlns:a16="http://schemas.microsoft.com/office/drawing/2014/main" id="{87CE3677-B0C8-487C-846A-572795DF86B0}"/>
              </a:ext>
            </a:extLst>
          </p:cNvPr>
          <p:cNvGraphicFramePr>
            <a:graphicFrameLocks noChangeAspect="1"/>
          </p:cNvGraphicFramePr>
          <p:nvPr/>
        </p:nvGraphicFramePr>
        <p:xfrm>
          <a:off x="2743200" y="2819401"/>
          <a:ext cx="6858000" cy="2087563"/>
        </p:xfrm>
        <a:graphic>
          <a:graphicData uri="http://schemas.openxmlformats.org/presentationml/2006/ole">
            <mc:AlternateContent xmlns:mc="http://schemas.openxmlformats.org/markup-compatibility/2006">
              <mc:Choice xmlns:v="urn:schemas-microsoft-com:vml" Requires="v">
                <p:oleObj spid="_x0000_s3087" name="图片" r:id="rId3" imgW="2286000" imgH="695160" progId="Word.Picture.8">
                  <p:embed/>
                </p:oleObj>
              </mc:Choice>
              <mc:Fallback>
                <p:oleObj name="图片" r:id="rId3" imgW="2286000" imgH="695160" progId="Word.Picture.8">
                  <p:embed/>
                  <p:pic>
                    <p:nvPicPr>
                      <p:cNvPr id="32771" name="Object 3" descr="90%">
                        <a:extLst>
                          <a:ext uri="{FF2B5EF4-FFF2-40B4-BE49-F238E27FC236}">
                            <a16:creationId xmlns:a16="http://schemas.microsoft.com/office/drawing/2014/main" id="{87CE3677-B0C8-487C-846A-572795DF86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19401"/>
                        <a:ext cx="6858000" cy="2087563"/>
                      </a:xfrm>
                      <a:prstGeom prst="rect">
                        <a:avLst/>
                      </a:prstGeom>
                      <a:noFill/>
                      <a:ln>
                        <a:noFill/>
                      </a:ln>
                      <a:effectLst/>
                      <a:extLst>
                        <a:ext uri="{909E8E84-426E-40DD-AFC4-6F175D3DCCD1}">
                          <a14:hiddenFill xmlns:a14="http://schemas.microsoft.com/office/drawing/2010/main">
                            <a:pattFill prst="pct90">
                              <a:fgClr>
                                <a:srgbClr val="CCECFF"/>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32772" name="Text Box 4">
            <a:extLst>
              <a:ext uri="{FF2B5EF4-FFF2-40B4-BE49-F238E27FC236}">
                <a16:creationId xmlns:a16="http://schemas.microsoft.com/office/drawing/2014/main" id="{CAFF2D84-EE78-458B-B5D7-B87DB0671779}"/>
              </a:ext>
            </a:extLst>
          </p:cNvPr>
          <p:cNvSpPr txBox="1">
            <a:spLocks noChangeArrowheads="1"/>
          </p:cNvSpPr>
          <p:nvPr/>
        </p:nvSpPr>
        <p:spPr bwMode="auto">
          <a:xfrm>
            <a:off x="1905000" y="4889500"/>
            <a:ext cx="8458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spcBef>
                <a:spcPct val="50000"/>
              </a:spcBef>
            </a:pP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如果采用关联方向，在标示时标出一种即可。如果采用非关联方向，则必须全部标示。</a:t>
            </a:r>
            <a:endParaRPr kumimoji="1" lang="zh-CN" altLang="en-US" sz="2800">
              <a:latin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2770"/>
                                        </p:tgtEl>
                                        <p:attrNameLst>
                                          <p:attrName>style.visibility</p:attrName>
                                        </p:attrNameLst>
                                      </p:cBhvr>
                                      <p:to>
                                        <p:strVal val="visible"/>
                                      </p:to>
                                    </p:set>
                                    <p:anim to="" calcmode="lin" valueType="num">
                                      <p:cBhvr>
                                        <p:cTn id="7" dur="1" fill="hold"/>
                                        <p:tgtEl>
                                          <p:spTgt spid="3277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2771"/>
                                        </p:tgtEl>
                                        <p:attrNameLst>
                                          <p:attrName>style.visibility</p:attrName>
                                        </p:attrNameLst>
                                      </p:cBhvr>
                                      <p:to>
                                        <p:strVal val="visible"/>
                                      </p:to>
                                    </p:set>
                                    <p:anim to="" calcmode="lin" valueType="num">
                                      <p:cBhvr>
                                        <p:cTn id="12" dur="1" fill="hold"/>
                                        <p:tgtEl>
                                          <p:spTgt spid="32771"/>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2772"/>
                                        </p:tgtEl>
                                        <p:attrNameLst>
                                          <p:attrName>style.visibility</p:attrName>
                                        </p:attrNameLst>
                                      </p:cBhvr>
                                      <p:to>
                                        <p:strVal val="visible"/>
                                      </p:to>
                                    </p:set>
                                    <p:anim to="" calcmode="lin" valueType="num">
                                      <p:cBhvr>
                                        <p:cTn id="17" dur="1" fill="hold"/>
                                        <p:tgtEl>
                                          <p:spTgt spid="327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37345" y="404167"/>
            <a:ext cx="351731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3.1 </a:t>
            </a:r>
            <a:r>
              <a:rPr lang="zh-CN" altLang="en-US" sz="2000" dirty="0">
                <a:latin typeface="Agency FB" panose="020B0503020202020204" pitchFamily="34" charset="0"/>
              </a:rPr>
              <a:t>电路的过渡过程及换路定则</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3416320" cy="646331"/>
          </a:xfrm>
          <a:prstGeom prst="rect">
            <a:avLst/>
          </a:prstGeom>
          <a:noFill/>
        </p:spPr>
        <p:txBody>
          <a:bodyPr wrap="none" rtlCol="0">
            <a:spAutoFit/>
          </a:bodyPr>
          <a:lstStyle/>
          <a:p>
            <a:r>
              <a:rPr lang="zh-CN" altLang="en-US" sz="3600" b="1" dirty="0">
                <a:solidFill>
                  <a:srgbClr val="FF0000"/>
                </a:solidFill>
              </a:rPr>
              <a:t>电路的过渡过程</a:t>
            </a:r>
          </a:p>
        </p:txBody>
      </p:sp>
      <p:sp>
        <p:nvSpPr>
          <p:cNvPr id="2" name="文本框 1">
            <a:extLst>
              <a:ext uri="{FF2B5EF4-FFF2-40B4-BE49-F238E27FC236}">
                <a16:creationId xmlns:a16="http://schemas.microsoft.com/office/drawing/2014/main" id="{F901F43A-9E48-4499-9698-4C81D96226B3}"/>
              </a:ext>
            </a:extLst>
          </p:cNvPr>
          <p:cNvSpPr txBox="1"/>
          <p:nvPr/>
        </p:nvSpPr>
        <p:spPr>
          <a:xfrm>
            <a:off x="541538" y="2710109"/>
            <a:ext cx="11123720" cy="2246769"/>
          </a:xfrm>
          <a:prstGeom prst="rect">
            <a:avLst/>
          </a:prstGeom>
          <a:noFill/>
        </p:spPr>
        <p:txBody>
          <a:bodyPr wrap="square" rtlCol="0">
            <a:spAutoFit/>
          </a:bodyPr>
          <a:lstStyle/>
          <a:p>
            <a:r>
              <a:rPr lang="zh-CN" altLang="en-US" sz="2800" b="1" dirty="0">
                <a:latin typeface="+mn-ea"/>
              </a:rPr>
              <a:t>        当电路接通、断开或者电路元件的参数变化，亦或是电路结构发生变化时，电路中的电流、电压等会随之发生改变，电路从一个稳定状态变化到另一个稳定状态，这个过程称为</a:t>
            </a:r>
            <a:r>
              <a:rPr lang="zh-CN" altLang="en-US" sz="2800" b="1" dirty="0">
                <a:solidFill>
                  <a:srgbClr val="FF0000"/>
                </a:solidFill>
                <a:latin typeface="+mn-ea"/>
              </a:rPr>
              <a:t>电路的过渡过程</a:t>
            </a:r>
            <a:r>
              <a:rPr lang="zh-CN" altLang="en-US" sz="2800" b="1" dirty="0">
                <a:latin typeface="+mn-ea"/>
              </a:rPr>
              <a:t>。</a:t>
            </a:r>
            <a:endParaRPr lang="en-US" altLang="zh-CN" sz="2800" b="1" dirty="0">
              <a:latin typeface="+mn-ea"/>
            </a:endParaRPr>
          </a:p>
          <a:p>
            <a:r>
              <a:rPr lang="zh-CN" altLang="en-US" sz="2800" b="1" dirty="0">
                <a:latin typeface="+mn-ea"/>
              </a:rPr>
              <a:t>        由于这一过程是在极短暂的时间内完成的，所以又称</a:t>
            </a:r>
            <a:r>
              <a:rPr lang="zh-CN" altLang="en-US" sz="2800" b="1" dirty="0">
                <a:solidFill>
                  <a:srgbClr val="FF0000"/>
                </a:solidFill>
                <a:latin typeface="+mn-ea"/>
              </a:rPr>
              <a:t>电路的暂态过程</a:t>
            </a:r>
            <a:r>
              <a:rPr lang="zh-CN" altLang="en-US" sz="2800" b="1" dirty="0">
                <a:latin typeface="+mn-ea"/>
              </a:rPr>
              <a:t>。</a:t>
            </a:r>
          </a:p>
        </p:txBody>
      </p:sp>
      <p:sp>
        <p:nvSpPr>
          <p:cNvPr id="3" name="文本框 2">
            <a:extLst>
              <a:ext uri="{FF2B5EF4-FFF2-40B4-BE49-F238E27FC236}">
                <a16:creationId xmlns:a16="http://schemas.microsoft.com/office/drawing/2014/main" id="{635D3164-D36B-459E-84C0-C483F356B430}"/>
              </a:ext>
            </a:extLst>
          </p:cNvPr>
          <p:cNvSpPr txBox="1"/>
          <p:nvPr/>
        </p:nvSpPr>
        <p:spPr>
          <a:xfrm>
            <a:off x="543203" y="1849526"/>
            <a:ext cx="1471878" cy="523220"/>
          </a:xfrm>
          <a:prstGeom prst="rect">
            <a:avLst/>
          </a:prstGeom>
          <a:noFill/>
        </p:spPr>
        <p:txBody>
          <a:bodyPr wrap="none" rtlCol="0">
            <a:spAutoFit/>
          </a:bodyPr>
          <a:lstStyle/>
          <a:p>
            <a:r>
              <a:rPr lang="en-US" altLang="zh-CN" sz="2800" b="1" dirty="0">
                <a:solidFill>
                  <a:srgbClr val="FF0000"/>
                </a:solidFill>
                <a:latin typeface="+mn-ea"/>
              </a:rPr>
              <a:t>1</a:t>
            </a:r>
            <a:r>
              <a:rPr lang="zh-CN" altLang="en-US" sz="2800" b="1" dirty="0">
                <a:solidFill>
                  <a:srgbClr val="FF0000"/>
                </a:solidFill>
                <a:latin typeface="+mn-ea"/>
              </a:rPr>
              <a:t>、定义</a:t>
            </a:r>
          </a:p>
        </p:txBody>
      </p:sp>
    </p:spTree>
    <p:custDataLst>
      <p:tags r:id="rId1"/>
    </p:custDataLst>
    <p:extLst>
      <p:ext uri="{BB962C8B-B14F-4D97-AF65-F5344CB8AC3E}">
        <p14:creationId xmlns:p14="http://schemas.microsoft.com/office/powerpoint/2010/main" val="38842745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37345" y="404167"/>
            <a:ext cx="351731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3.1 </a:t>
            </a:r>
            <a:r>
              <a:rPr lang="zh-CN" altLang="en-US" sz="2000" dirty="0">
                <a:latin typeface="Agency FB" panose="020B0503020202020204" pitchFamily="34" charset="0"/>
              </a:rPr>
              <a:t>电路的过渡过程及换路定则</a:t>
            </a:r>
          </a:p>
        </p:txBody>
      </p:sp>
      <p:sp>
        <p:nvSpPr>
          <p:cNvPr id="2" name="文本框 1">
            <a:extLst>
              <a:ext uri="{FF2B5EF4-FFF2-40B4-BE49-F238E27FC236}">
                <a16:creationId xmlns:a16="http://schemas.microsoft.com/office/drawing/2014/main" id="{F901F43A-9E48-4499-9698-4C81D96226B3}"/>
              </a:ext>
            </a:extLst>
          </p:cNvPr>
          <p:cNvSpPr txBox="1"/>
          <p:nvPr/>
        </p:nvSpPr>
        <p:spPr>
          <a:xfrm>
            <a:off x="541538" y="1496773"/>
            <a:ext cx="11123720" cy="523220"/>
          </a:xfrm>
          <a:prstGeom prst="rect">
            <a:avLst/>
          </a:prstGeom>
          <a:noFill/>
        </p:spPr>
        <p:txBody>
          <a:bodyPr wrap="square" rtlCol="0">
            <a:spAutoFit/>
          </a:bodyPr>
          <a:lstStyle/>
          <a:p>
            <a:r>
              <a:rPr lang="zh-CN" altLang="en-US" sz="2800" b="1" dirty="0">
                <a:solidFill>
                  <a:srgbClr val="FF0000"/>
                </a:solidFill>
                <a:latin typeface="+mn-ea"/>
              </a:rPr>
              <a:t>   （</a:t>
            </a:r>
            <a:r>
              <a:rPr lang="en-US" altLang="zh-CN" sz="2800" b="1" dirty="0">
                <a:solidFill>
                  <a:srgbClr val="FF0000"/>
                </a:solidFill>
                <a:latin typeface="+mn-ea"/>
              </a:rPr>
              <a:t>1</a:t>
            </a:r>
            <a:r>
              <a:rPr lang="zh-CN" altLang="en-US" sz="2800" b="1" dirty="0">
                <a:solidFill>
                  <a:srgbClr val="FF0000"/>
                </a:solidFill>
                <a:latin typeface="+mn-ea"/>
              </a:rPr>
              <a:t>）内因</a:t>
            </a:r>
          </a:p>
        </p:txBody>
      </p:sp>
      <p:sp>
        <p:nvSpPr>
          <p:cNvPr id="3" name="文本框 2">
            <a:extLst>
              <a:ext uri="{FF2B5EF4-FFF2-40B4-BE49-F238E27FC236}">
                <a16:creationId xmlns:a16="http://schemas.microsoft.com/office/drawing/2014/main" id="{635D3164-D36B-459E-84C0-C483F356B430}"/>
              </a:ext>
            </a:extLst>
          </p:cNvPr>
          <p:cNvSpPr txBox="1"/>
          <p:nvPr/>
        </p:nvSpPr>
        <p:spPr>
          <a:xfrm>
            <a:off x="541538" y="804277"/>
            <a:ext cx="3996607" cy="523220"/>
          </a:xfrm>
          <a:prstGeom prst="rect">
            <a:avLst/>
          </a:prstGeom>
          <a:noFill/>
        </p:spPr>
        <p:txBody>
          <a:bodyPr wrap="none" rtlCol="0">
            <a:spAutoFit/>
          </a:bodyPr>
          <a:lstStyle/>
          <a:p>
            <a:r>
              <a:rPr lang="en-US" altLang="zh-CN" sz="2800" b="1" dirty="0">
                <a:solidFill>
                  <a:srgbClr val="FF0000"/>
                </a:solidFill>
                <a:latin typeface="+mn-ea"/>
              </a:rPr>
              <a:t>2</a:t>
            </a:r>
            <a:r>
              <a:rPr lang="zh-CN" altLang="en-US" sz="2800" b="1" dirty="0">
                <a:solidFill>
                  <a:srgbClr val="FF0000"/>
                </a:solidFill>
                <a:latin typeface="+mn-ea"/>
              </a:rPr>
              <a:t>、产生过渡过程的原因</a:t>
            </a:r>
          </a:p>
        </p:txBody>
      </p:sp>
      <p:sp>
        <p:nvSpPr>
          <p:cNvPr id="8" name="文本框 7">
            <a:extLst>
              <a:ext uri="{FF2B5EF4-FFF2-40B4-BE49-F238E27FC236}">
                <a16:creationId xmlns:a16="http://schemas.microsoft.com/office/drawing/2014/main" id="{7A18645E-ED04-4E94-8C3B-F41545B4BDEB}"/>
              </a:ext>
            </a:extLst>
          </p:cNvPr>
          <p:cNvSpPr txBox="1"/>
          <p:nvPr/>
        </p:nvSpPr>
        <p:spPr>
          <a:xfrm>
            <a:off x="541538" y="2189269"/>
            <a:ext cx="11123720" cy="523220"/>
          </a:xfrm>
          <a:prstGeom prst="rect">
            <a:avLst/>
          </a:prstGeom>
          <a:noFill/>
        </p:spPr>
        <p:txBody>
          <a:bodyPr wrap="square" rtlCol="0">
            <a:spAutoFit/>
          </a:bodyPr>
          <a:lstStyle/>
          <a:p>
            <a:r>
              <a:rPr lang="zh-CN" altLang="en-US" sz="2800" b="1" dirty="0">
                <a:latin typeface="+mn-ea"/>
              </a:rPr>
              <a:t>           是指电路中有电感、电容等储能元件的存在。</a:t>
            </a:r>
          </a:p>
        </p:txBody>
      </p:sp>
      <p:sp>
        <p:nvSpPr>
          <p:cNvPr id="9" name="文本框 8">
            <a:extLst>
              <a:ext uri="{FF2B5EF4-FFF2-40B4-BE49-F238E27FC236}">
                <a16:creationId xmlns:a16="http://schemas.microsoft.com/office/drawing/2014/main" id="{3DCCB430-A476-4265-9B8A-820260053329}"/>
              </a:ext>
            </a:extLst>
          </p:cNvPr>
          <p:cNvSpPr txBox="1"/>
          <p:nvPr/>
        </p:nvSpPr>
        <p:spPr>
          <a:xfrm>
            <a:off x="541538" y="2881765"/>
            <a:ext cx="11123720" cy="523220"/>
          </a:xfrm>
          <a:prstGeom prst="rect">
            <a:avLst/>
          </a:prstGeom>
          <a:noFill/>
        </p:spPr>
        <p:txBody>
          <a:bodyPr wrap="square" rtlCol="0">
            <a:spAutoFit/>
          </a:bodyPr>
          <a:lstStyle/>
          <a:p>
            <a:r>
              <a:rPr lang="zh-CN" altLang="en-US" sz="2800" b="1" dirty="0">
                <a:solidFill>
                  <a:srgbClr val="FF0000"/>
                </a:solidFill>
                <a:latin typeface="+mn-ea"/>
              </a:rPr>
              <a:t>   （</a:t>
            </a:r>
            <a:r>
              <a:rPr lang="en-US" altLang="zh-CN" sz="2800" b="1" dirty="0">
                <a:solidFill>
                  <a:srgbClr val="FF0000"/>
                </a:solidFill>
                <a:latin typeface="+mn-ea"/>
              </a:rPr>
              <a:t>1</a:t>
            </a:r>
            <a:r>
              <a:rPr lang="zh-CN" altLang="en-US" sz="2800" b="1" dirty="0">
                <a:solidFill>
                  <a:srgbClr val="FF0000"/>
                </a:solidFill>
                <a:latin typeface="+mn-ea"/>
              </a:rPr>
              <a:t>）外因</a:t>
            </a:r>
          </a:p>
        </p:txBody>
      </p:sp>
      <p:sp>
        <p:nvSpPr>
          <p:cNvPr id="10" name="文本框 9">
            <a:extLst>
              <a:ext uri="{FF2B5EF4-FFF2-40B4-BE49-F238E27FC236}">
                <a16:creationId xmlns:a16="http://schemas.microsoft.com/office/drawing/2014/main" id="{7F1CC38A-4090-4CF8-AF8B-F20688041C61}"/>
              </a:ext>
            </a:extLst>
          </p:cNvPr>
          <p:cNvSpPr txBox="1"/>
          <p:nvPr/>
        </p:nvSpPr>
        <p:spPr>
          <a:xfrm>
            <a:off x="541538" y="3574261"/>
            <a:ext cx="11123720" cy="523220"/>
          </a:xfrm>
          <a:prstGeom prst="rect">
            <a:avLst/>
          </a:prstGeom>
          <a:noFill/>
        </p:spPr>
        <p:txBody>
          <a:bodyPr wrap="square" rtlCol="0">
            <a:spAutoFit/>
          </a:bodyPr>
          <a:lstStyle/>
          <a:p>
            <a:r>
              <a:rPr lang="zh-CN" altLang="en-US" sz="2800" b="1" dirty="0">
                <a:latin typeface="+mn-ea"/>
              </a:rPr>
              <a:t>           电路进行了</a:t>
            </a:r>
            <a:r>
              <a:rPr lang="zh-CN" altLang="en-US" sz="2800" b="1" dirty="0">
                <a:solidFill>
                  <a:srgbClr val="FF0000"/>
                </a:solidFill>
                <a:latin typeface="+mn-ea"/>
              </a:rPr>
              <a:t>换路</a:t>
            </a:r>
            <a:r>
              <a:rPr lang="zh-CN" altLang="en-US" sz="2800" b="1" dirty="0">
                <a:latin typeface="+mn-ea"/>
              </a:rPr>
              <a:t>。</a:t>
            </a:r>
          </a:p>
        </p:txBody>
      </p:sp>
      <p:sp>
        <p:nvSpPr>
          <p:cNvPr id="12" name="文本框 11">
            <a:extLst>
              <a:ext uri="{FF2B5EF4-FFF2-40B4-BE49-F238E27FC236}">
                <a16:creationId xmlns:a16="http://schemas.microsoft.com/office/drawing/2014/main" id="{EBAF8080-3251-4A32-A553-D8F4A986866E}"/>
              </a:ext>
            </a:extLst>
          </p:cNvPr>
          <p:cNvSpPr txBox="1"/>
          <p:nvPr/>
        </p:nvSpPr>
        <p:spPr>
          <a:xfrm>
            <a:off x="825623" y="4266757"/>
            <a:ext cx="10839635" cy="1384995"/>
          </a:xfrm>
          <a:prstGeom prst="rect">
            <a:avLst/>
          </a:prstGeom>
          <a:noFill/>
        </p:spPr>
        <p:txBody>
          <a:bodyPr wrap="square" rtlCol="0">
            <a:spAutoFit/>
          </a:bodyPr>
          <a:lstStyle/>
          <a:p>
            <a:r>
              <a:rPr lang="zh-CN" altLang="en-US" sz="2800" b="1" dirty="0">
                <a:latin typeface="+mn-ea"/>
              </a:rPr>
              <a:t>        所谓</a:t>
            </a:r>
            <a:r>
              <a:rPr lang="zh-CN" altLang="en-US" sz="2800" b="1" dirty="0">
                <a:solidFill>
                  <a:srgbClr val="FF0000"/>
                </a:solidFill>
                <a:latin typeface="+mn-ea"/>
              </a:rPr>
              <a:t>换路</a:t>
            </a:r>
            <a:r>
              <a:rPr lang="zh-CN" altLang="en-US" sz="2800" b="1" dirty="0">
                <a:latin typeface="+mn-ea"/>
              </a:rPr>
              <a:t>，是指</a:t>
            </a:r>
            <a:r>
              <a:rPr lang="zh-CN" altLang="en-US" sz="2800" b="1" dirty="0">
                <a:solidFill>
                  <a:srgbClr val="FF0000"/>
                </a:solidFill>
                <a:latin typeface="+mn-ea"/>
              </a:rPr>
              <a:t>电路的状态</a:t>
            </a:r>
            <a:r>
              <a:rPr lang="zh-CN" altLang="en-US" sz="2800" b="1" dirty="0">
                <a:latin typeface="+mn-ea"/>
              </a:rPr>
              <a:t>发生了</a:t>
            </a:r>
            <a:r>
              <a:rPr lang="zh-CN" altLang="en-US" sz="2800" b="1" dirty="0">
                <a:solidFill>
                  <a:srgbClr val="FF0000"/>
                </a:solidFill>
                <a:latin typeface="+mn-ea"/>
              </a:rPr>
              <a:t>改变</a:t>
            </a:r>
            <a:r>
              <a:rPr lang="zh-CN" altLang="en-US" sz="2800" b="1" dirty="0">
                <a:latin typeface="+mn-ea"/>
              </a:rPr>
              <a:t>，如作用于电路的电源的接入和撤除，电路元件的接入或其参数的变化，以及电路结构的变动等。</a:t>
            </a:r>
          </a:p>
        </p:txBody>
      </p:sp>
    </p:spTree>
    <p:custDataLst>
      <p:tags r:id="rId1"/>
    </p:custDataLst>
    <p:extLst>
      <p:ext uri="{BB962C8B-B14F-4D97-AF65-F5344CB8AC3E}">
        <p14:creationId xmlns:p14="http://schemas.microsoft.com/office/powerpoint/2010/main" val="2897991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10"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37345" y="404167"/>
            <a:ext cx="351731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3.1 </a:t>
            </a:r>
            <a:r>
              <a:rPr lang="zh-CN" altLang="en-US" sz="2000" dirty="0">
                <a:latin typeface="Agency FB" panose="020B0503020202020204" pitchFamily="34" charset="0"/>
              </a:rPr>
              <a:t>电路的过渡过程及换路定则</a:t>
            </a:r>
          </a:p>
        </p:txBody>
      </p:sp>
      <p:sp>
        <p:nvSpPr>
          <p:cNvPr id="2" name="文本框 1">
            <a:extLst>
              <a:ext uri="{FF2B5EF4-FFF2-40B4-BE49-F238E27FC236}">
                <a16:creationId xmlns:a16="http://schemas.microsoft.com/office/drawing/2014/main" id="{F901F43A-9E48-4499-9698-4C81D96226B3}"/>
              </a:ext>
            </a:extLst>
          </p:cNvPr>
          <p:cNvSpPr txBox="1"/>
          <p:nvPr/>
        </p:nvSpPr>
        <p:spPr>
          <a:xfrm>
            <a:off x="541538" y="890768"/>
            <a:ext cx="11123720" cy="954107"/>
          </a:xfrm>
          <a:prstGeom prst="rect">
            <a:avLst/>
          </a:prstGeom>
          <a:noFill/>
        </p:spPr>
        <p:txBody>
          <a:bodyPr wrap="square" rtlCol="0">
            <a:spAutoFit/>
          </a:bodyPr>
          <a:lstStyle/>
          <a:p>
            <a:r>
              <a:rPr lang="zh-CN" altLang="en-US" sz="2800" b="1" dirty="0">
                <a:latin typeface="+mn-ea"/>
              </a:rPr>
              <a:t>        上述换路前后电容电压值关系，电感电流值关系，通称为</a:t>
            </a:r>
            <a:r>
              <a:rPr lang="zh-CN" altLang="en-US" sz="2800" b="1" dirty="0">
                <a:solidFill>
                  <a:srgbClr val="FF0000"/>
                </a:solidFill>
                <a:latin typeface="+mn-ea"/>
              </a:rPr>
              <a:t>换路定则</a:t>
            </a:r>
            <a:r>
              <a:rPr lang="zh-CN" altLang="en-US" sz="2800" b="1" dirty="0">
                <a:latin typeface="+mn-ea"/>
              </a:rPr>
              <a:t>。</a:t>
            </a:r>
          </a:p>
        </p:txBody>
      </p:sp>
      <p:graphicFrame>
        <p:nvGraphicFramePr>
          <p:cNvPr id="3" name="对象 2">
            <a:extLst>
              <a:ext uri="{FF2B5EF4-FFF2-40B4-BE49-F238E27FC236}">
                <a16:creationId xmlns:a16="http://schemas.microsoft.com/office/drawing/2014/main" id="{55DFEC09-4D88-4D09-91A8-360EFF8D1669}"/>
              </a:ext>
            </a:extLst>
          </p:cNvPr>
          <p:cNvGraphicFramePr>
            <a:graphicFrameLocks noChangeAspect="1"/>
          </p:cNvGraphicFramePr>
          <p:nvPr>
            <p:extLst/>
          </p:nvPr>
        </p:nvGraphicFramePr>
        <p:xfrm>
          <a:off x="4581737" y="2355548"/>
          <a:ext cx="2882527" cy="1197807"/>
        </p:xfrm>
        <a:graphic>
          <a:graphicData uri="http://schemas.openxmlformats.org/presentationml/2006/ole">
            <mc:AlternateContent xmlns:mc="http://schemas.openxmlformats.org/markup-compatibility/2006">
              <mc:Choice xmlns:v="urn:schemas-microsoft-com:vml" Requires="v">
                <p:oleObj spid="_x0000_s23564" name="Equation" r:id="rId5" imgW="940537" imgH="389926" progId="Equation.DSMT4">
                  <p:embed/>
                </p:oleObj>
              </mc:Choice>
              <mc:Fallback>
                <p:oleObj name="Equation" r:id="rId5" imgW="940537" imgH="389926" progId="Equation.DSMT4">
                  <p:embed/>
                  <p:pic>
                    <p:nvPicPr>
                      <p:cNvPr id="3" name="对象 2">
                        <a:extLst>
                          <a:ext uri="{FF2B5EF4-FFF2-40B4-BE49-F238E27FC236}">
                            <a16:creationId xmlns:a16="http://schemas.microsoft.com/office/drawing/2014/main" id="{55DFEC09-4D88-4D09-91A8-360EFF8D1669}"/>
                          </a:ext>
                        </a:extLst>
                      </p:cNvPr>
                      <p:cNvPicPr/>
                      <p:nvPr/>
                    </p:nvPicPr>
                    <p:blipFill>
                      <a:blip r:embed="rId6"/>
                      <a:stretch>
                        <a:fillRect/>
                      </a:stretch>
                    </p:blipFill>
                    <p:spPr>
                      <a:xfrm>
                        <a:off x="4581737" y="2355548"/>
                        <a:ext cx="2882527" cy="1197807"/>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F3383F7D-2288-44FE-9BAB-C2A75BF9305E}"/>
              </a:ext>
            </a:extLst>
          </p:cNvPr>
          <p:cNvSpPr txBox="1"/>
          <p:nvPr/>
        </p:nvSpPr>
        <p:spPr>
          <a:xfrm>
            <a:off x="541538" y="1747156"/>
            <a:ext cx="11123720" cy="523220"/>
          </a:xfrm>
          <a:prstGeom prst="rect">
            <a:avLst/>
          </a:prstGeom>
          <a:noFill/>
        </p:spPr>
        <p:txBody>
          <a:bodyPr wrap="square" rtlCol="0">
            <a:spAutoFit/>
          </a:bodyPr>
          <a:lstStyle/>
          <a:p>
            <a:r>
              <a:rPr lang="zh-CN" altLang="en-US" sz="2800" b="1" dirty="0">
                <a:latin typeface="+mn-ea"/>
              </a:rPr>
              <a:t>        当</a:t>
            </a:r>
            <a:r>
              <a:rPr lang="en-US" altLang="zh-CN" sz="2800" b="1" dirty="0">
                <a:latin typeface="+mn-ea"/>
              </a:rPr>
              <a:t>t=0</a:t>
            </a:r>
            <a:r>
              <a:rPr lang="zh-CN" altLang="en-US" sz="2800" b="1" dirty="0">
                <a:latin typeface="+mn-ea"/>
              </a:rPr>
              <a:t>时，换路定则可表示为：</a:t>
            </a:r>
          </a:p>
        </p:txBody>
      </p:sp>
      <p:sp>
        <p:nvSpPr>
          <p:cNvPr id="14" name="文本框 13">
            <a:extLst>
              <a:ext uri="{FF2B5EF4-FFF2-40B4-BE49-F238E27FC236}">
                <a16:creationId xmlns:a16="http://schemas.microsoft.com/office/drawing/2014/main" id="{DF2E9DE7-B174-4CF9-969F-82BB851B8A64}"/>
              </a:ext>
            </a:extLst>
          </p:cNvPr>
          <p:cNvSpPr txBox="1"/>
          <p:nvPr/>
        </p:nvSpPr>
        <p:spPr>
          <a:xfrm>
            <a:off x="541538" y="3638527"/>
            <a:ext cx="11123720" cy="523220"/>
          </a:xfrm>
          <a:prstGeom prst="rect">
            <a:avLst/>
          </a:prstGeom>
          <a:noFill/>
        </p:spPr>
        <p:txBody>
          <a:bodyPr wrap="square" rtlCol="0">
            <a:spAutoFit/>
          </a:bodyPr>
          <a:lstStyle/>
          <a:p>
            <a:r>
              <a:rPr lang="zh-CN" altLang="en-US" sz="2800" b="1" dirty="0">
                <a:latin typeface="+mn-ea"/>
              </a:rPr>
              <a:t>        当</a:t>
            </a:r>
            <a:r>
              <a:rPr lang="en-US" altLang="zh-CN" sz="2800" b="1" dirty="0">
                <a:latin typeface="+mn-ea"/>
              </a:rPr>
              <a:t>t=t</a:t>
            </a:r>
            <a:r>
              <a:rPr lang="en-US" altLang="zh-CN" sz="2800" b="1" baseline="-25000" dirty="0">
                <a:latin typeface="+mn-ea"/>
              </a:rPr>
              <a:t>0</a:t>
            </a:r>
            <a:r>
              <a:rPr lang="zh-CN" altLang="en-US" sz="2800" b="1" dirty="0">
                <a:latin typeface="+mn-ea"/>
              </a:rPr>
              <a:t>时，换路定则可进一步表示为：</a:t>
            </a:r>
          </a:p>
        </p:txBody>
      </p:sp>
      <p:graphicFrame>
        <p:nvGraphicFramePr>
          <p:cNvPr id="4" name="对象 3">
            <a:extLst>
              <a:ext uri="{FF2B5EF4-FFF2-40B4-BE49-F238E27FC236}">
                <a16:creationId xmlns:a16="http://schemas.microsoft.com/office/drawing/2014/main" id="{2B09578C-9284-4BA9-A474-9227705C7DC2}"/>
              </a:ext>
            </a:extLst>
          </p:cNvPr>
          <p:cNvGraphicFramePr>
            <a:graphicFrameLocks noChangeAspect="1"/>
          </p:cNvGraphicFramePr>
          <p:nvPr>
            <p:extLst/>
          </p:nvPr>
        </p:nvGraphicFramePr>
        <p:xfrm>
          <a:off x="4557939" y="4242166"/>
          <a:ext cx="2930121" cy="1287732"/>
        </p:xfrm>
        <a:graphic>
          <a:graphicData uri="http://schemas.openxmlformats.org/presentationml/2006/ole">
            <mc:AlternateContent xmlns:mc="http://schemas.openxmlformats.org/markup-compatibility/2006">
              <mc:Choice xmlns:v="urn:schemas-microsoft-com:vml" Requires="v">
                <p:oleObj spid="_x0000_s23565" name="Equation" r:id="rId7" imgW="1102142" imgH="484803" progId="Equation.DSMT4">
                  <p:embed/>
                </p:oleObj>
              </mc:Choice>
              <mc:Fallback>
                <p:oleObj name="Equation" r:id="rId7" imgW="1102142" imgH="484803" progId="Equation.DSMT4">
                  <p:embed/>
                  <p:pic>
                    <p:nvPicPr>
                      <p:cNvPr id="4" name="对象 3">
                        <a:extLst>
                          <a:ext uri="{FF2B5EF4-FFF2-40B4-BE49-F238E27FC236}">
                            <a16:creationId xmlns:a16="http://schemas.microsoft.com/office/drawing/2014/main" id="{2B09578C-9284-4BA9-A474-9227705C7DC2}"/>
                          </a:ext>
                        </a:extLst>
                      </p:cNvPr>
                      <p:cNvPicPr/>
                      <p:nvPr/>
                    </p:nvPicPr>
                    <p:blipFill>
                      <a:blip r:embed="rId8"/>
                      <a:stretch>
                        <a:fillRect/>
                      </a:stretch>
                    </p:blipFill>
                    <p:spPr>
                      <a:xfrm>
                        <a:off x="4557939" y="4242166"/>
                        <a:ext cx="2930121" cy="1287732"/>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5CCE1928-6A14-46F4-BC2F-52380DFB5803}"/>
              </a:ext>
            </a:extLst>
          </p:cNvPr>
          <p:cNvSpPr txBox="1"/>
          <p:nvPr/>
        </p:nvSpPr>
        <p:spPr>
          <a:xfrm>
            <a:off x="541538" y="5610317"/>
            <a:ext cx="11123721" cy="954107"/>
          </a:xfrm>
          <a:prstGeom prst="rect">
            <a:avLst/>
          </a:prstGeom>
          <a:noFill/>
        </p:spPr>
        <p:txBody>
          <a:bodyPr wrap="square" rtlCol="0">
            <a:spAutoFit/>
          </a:bodyPr>
          <a:lstStyle/>
          <a:p>
            <a:r>
              <a:rPr lang="zh-CN" altLang="en-US" sz="2800" b="1" dirty="0">
                <a:solidFill>
                  <a:srgbClr val="FF0000"/>
                </a:solidFill>
                <a:latin typeface="+mn-ea"/>
              </a:rPr>
              <a:t>注意</a:t>
            </a:r>
            <a:r>
              <a:rPr lang="zh-CN" altLang="en-US" sz="2800" b="1" dirty="0">
                <a:latin typeface="+mn-ea"/>
              </a:rPr>
              <a:t>：换路定则只表明，换路前后电容电压</a:t>
            </a:r>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C</a:t>
            </a:r>
            <a:r>
              <a:rPr lang="zh-CN" altLang="en-US" sz="2800" b="1" dirty="0">
                <a:latin typeface="+mn-ea"/>
              </a:rPr>
              <a:t>和电感电流</a:t>
            </a:r>
            <a:r>
              <a:rPr lang="en-US" altLang="zh-CN" sz="2800" b="1" i="1" dirty="0" err="1">
                <a:latin typeface="Times New Roman" panose="02020603050405020304" pitchFamily="18" charset="0"/>
                <a:cs typeface="Times New Roman" panose="02020603050405020304" pitchFamily="18" charset="0"/>
              </a:rPr>
              <a:t>i</a:t>
            </a:r>
            <a:r>
              <a:rPr lang="en-US" altLang="zh-CN" sz="2800" b="1" i="1" baseline="-25000" dirty="0" err="1">
                <a:latin typeface="Times New Roman" panose="02020603050405020304" pitchFamily="18" charset="0"/>
                <a:cs typeface="Times New Roman" panose="02020603050405020304" pitchFamily="18" charset="0"/>
              </a:rPr>
              <a:t>L</a:t>
            </a:r>
            <a:r>
              <a:rPr lang="zh-CN" altLang="en-US" sz="2800" b="1" dirty="0">
                <a:latin typeface="+mn-ea"/>
              </a:rPr>
              <a:t>不发生突变的规律，但对于电路中其他的电压和电流，在换路瞬间是可以突变的。</a:t>
            </a:r>
          </a:p>
        </p:txBody>
      </p:sp>
    </p:spTree>
    <p:custDataLst>
      <p:tags r:id="rId2"/>
    </p:custDataLst>
    <p:extLst>
      <p:ext uri="{BB962C8B-B14F-4D97-AF65-F5344CB8AC3E}">
        <p14:creationId xmlns:p14="http://schemas.microsoft.com/office/powerpoint/2010/main" val="19706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37345" y="404167"/>
            <a:ext cx="351731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3.1 </a:t>
            </a:r>
            <a:r>
              <a:rPr lang="zh-CN" altLang="en-US" sz="2000" dirty="0">
                <a:latin typeface="Agency FB" panose="020B0503020202020204" pitchFamily="34" charset="0"/>
              </a:rPr>
              <a:t>电路的过渡过程及换路定则</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541538" y="865832"/>
            <a:ext cx="2954655" cy="646331"/>
          </a:xfrm>
          <a:prstGeom prst="rect">
            <a:avLst/>
          </a:prstGeom>
          <a:noFill/>
        </p:spPr>
        <p:txBody>
          <a:bodyPr wrap="none" rtlCol="0">
            <a:spAutoFit/>
          </a:bodyPr>
          <a:lstStyle/>
          <a:p>
            <a:r>
              <a:rPr lang="zh-CN" altLang="en-US" sz="3600" b="1" dirty="0">
                <a:solidFill>
                  <a:srgbClr val="FF0000"/>
                </a:solidFill>
              </a:rPr>
              <a:t>初始值的确定</a:t>
            </a:r>
          </a:p>
        </p:txBody>
      </p:sp>
      <p:sp>
        <p:nvSpPr>
          <p:cNvPr id="2" name="文本框 1">
            <a:extLst>
              <a:ext uri="{FF2B5EF4-FFF2-40B4-BE49-F238E27FC236}">
                <a16:creationId xmlns:a16="http://schemas.microsoft.com/office/drawing/2014/main" id="{F901F43A-9E48-4499-9698-4C81D96226B3}"/>
              </a:ext>
            </a:extLst>
          </p:cNvPr>
          <p:cNvSpPr txBox="1"/>
          <p:nvPr/>
        </p:nvSpPr>
        <p:spPr>
          <a:xfrm>
            <a:off x="541538" y="1742994"/>
            <a:ext cx="11123720" cy="954107"/>
          </a:xfrm>
          <a:prstGeom prst="rect">
            <a:avLst/>
          </a:prstGeom>
          <a:noFill/>
        </p:spPr>
        <p:txBody>
          <a:bodyPr wrap="square" rtlCol="0">
            <a:spAutoFit/>
          </a:bodyPr>
          <a:lstStyle/>
          <a:p>
            <a:r>
              <a:rPr lang="zh-CN" altLang="en-US" sz="2800" b="1" dirty="0">
                <a:latin typeface="+mn-ea"/>
              </a:rPr>
              <a:t>        在电路的过渡期间，电路中电压、电流的变化起始于</a:t>
            </a:r>
            <a:r>
              <a:rPr lang="zh-CN" altLang="en-US" sz="2800" b="1" dirty="0">
                <a:solidFill>
                  <a:srgbClr val="FF0000"/>
                </a:solidFill>
                <a:latin typeface="+mn-ea"/>
              </a:rPr>
              <a:t>换路后瞬间的初始值</a:t>
            </a:r>
            <a:r>
              <a:rPr lang="zh-CN" altLang="en-US" sz="2800" b="1" dirty="0">
                <a:latin typeface="+mn-ea"/>
              </a:rPr>
              <a:t>，终止于一个</a:t>
            </a:r>
            <a:r>
              <a:rPr lang="zh-CN" altLang="en-US" sz="2800" b="1" dirty="0">
                <a:solidFill>
                  <a:srgbClr val="FF0000"/>
                </a:solidFill>
                <a:latin typeface="+mn-ea"/>
              </a:rPr>
              <a:t>新的稳态值</a:t>
            </a:r>
            <a:r>
              <a:rPr lang="zh-CN" altLang="en-US" sz="2800" b="1" dirty="0">
                <a:latin typeface="+mn-ea"/>
              </a:rPr>
              <a:t>。</a:t>
            </a:r>
          </a:p>
        </p:txBody>
      </p:sp>
      <p:sp>
        <p:nvSpPr>
          <p:cNvPr id="8" name="文本框 7">
            <a:extLst>
              <a:ext uri="{FF2B5EF4-FFF2-40B4-BE49-F238E27FC236}">
                <a16:creationId xmlns:a16="http://schemas.microsoft.com/office/drawing/2014/main" id="{DF3BED4D-CCE5-452D-909D-F3C3BD866D44}"/>
              </a:ext>
            </a:extLst>
          </p:cNvPr>
          <p:cNvSpPr txBox="1"/>
          <p:nvPr/>
        </p:nvSpPr>
        <p:spPr>
          <a:xfrm>
            <a:off x="541537" y="3681983"/>
            <a:ext cx="11123720"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a:t>
            </a:r>
            <a:r>
              <a:rPr lang="zh-CN" altLang="en-US" sz="2800" b="1" dirty="0">
                <a:solidFill>
                  <a:srgbClr val="FF0000"/>
                </a:solidFill>
                <a:latin typeface="+mn-ea"/>
              </a:rPr>
              <a:t>电容电压</a:t>
            </a:r>
            <a:r>
              <a:rPr lang="zh-CN" altLang="en-US" sz="2800" b="1" dirty="0">
                <a:latin typeface="+mn-ea"/>
              </a:rPr>
              <a:t>和</a:t>
            </a:r>
            <a:r>
              <a:rPr lang="zh-CN" altLang="en-US" sz="2800" b="1" dirty="0">
                <a:solidFill>
                  <a:srgbClr val="FF0000"/>
                </a:solidFill>
                <a:latin typeface="+mn-ea"/>
              </a:rPr>
              <a:t>电感电流</a:t>
            </a:r>
            <a:r>
              <a:rPr lang="zh-CN" altLang="en-US" sz="2800" b="1" dirty="0">
                <a:latin typeface="+mn-ea"/>
              </a:rPr>
              <a:t>的初始值，它们可以直接利用</a:t>
            </a:r>
            <a:r>
              <a:rPr lang="zh-CN" altLang="en-US" sz="2800" b="1" dirty="0">
                <a:solidFill>
                  <a:srgbClr val="FF0000"/>
                </a:solidFill>
                <a:latin typeface="+mn-ea"/>
              </a:rPr>
              <a:t>换路定则</a:t>
            </a:r>
            <a:r>
              <a:rPr lang="zh-CN" altLang="en-US" sz="2800" b="1" dirty="0">
                <a:latin typeface="+mn-ea"/>
              </a:rPr>
              <a:t>求取。</a:t>
            </a:r>
          </a:p>
        </p:txBody>
      </p:sp>
      <p:sp>
        <p:nvSpPr>
          <p:cNvPr id="4" name="矩形 3">
            <a:extLst>
              <a:ext uri="{FF2B5EF4-FFF2-40B4-BE49-F238E27FC236}">
                <a16:creationId xmlns:a16="http://schemas.microsoft.com/office/drawing/2014/main" id="{DB95E9E3-0B9F-4A8B-8BB1-B937E13A79FA}"/>
              </a:ext>
            </a:extLst>
          </p:cNvPr>
          <p:cNvSpPr/>
          <p:nvPr/>
        </p:nvSpPr>
        <p:spPr>
          <a:xfrm>
            <a:off x="541537" y="2927932"/>
            <a:ext cx="11123719" cy="523220"/>
          </a:xfrm>
          <a:prstGeom prst="rect">
            <a:avLst/>
          </a:prstGeom>
        </p:spPr>
        <p:txBody>
          <a:bodyPr wrap="square">
            <a:spAutoFit/>
          </a:bodyPr>
          <a:lstStyle/>
          <a:p>
            <a:r>
              <a:rPr lang="en-US" altLang="zh-CN" sz="2800" b="1" dirty="0">
                <a:latin typeface="+mn-ea"/>
                <a:cs typeface="Times New Roman" panose="02020603050405020304" pitchFamily="18" charset="0"/>
              </a:rPr>
              <a:t>        </a:t>
            </a:r>
            <a:r>
              <a:rPr lang="zh-CN" altLang="zh-CN" sz="2800" b="1" dirty="0">
                <a:latin typeface="+mn-ea"/>
                <a:cs typeface="Times New Roman" panose="02020603050405020304" pitchFamily="18" charset="0"/>
              </a:rPr>
              <a:t>电路中电压、电流初始值可以分为两类：</a:t>
            </a:r>
            <a:endParaRPr lang="zh-CN" altLang="en-US" sz="2800" b="1" dirty="0">
              <a:latin typeface="+mn-ea"/>
            </a:endParaRPr>
          </a:p>
        </p:txBody>
      </p:sp>
      <p:graphicFrame>
        <p:nvGraphicFramePr>
          <p:cNvPr id="7" name="对象 6">
            <a:extLst>
              <a:ext uri="{FF2B5EF4-FFF2-40B4-BE49-F238E27FC236}">
                <a16:creationId xmlns:a16="http://schemas.microsoft.com/office/drawing/2014/main" id="{F1C8502D-09C4-46DD-AE09-16B8CD4CB1CE}"/>
              </a:ext>
            </a:extLst>
          </p:cNvPr>
          <p:cNvGraphicFramePr>
            <a:graphicFrameLocks noChangeAspect="1"/>
          </p:cNvGraphicFramePr>
          <p:nvPr>
            <p:extLst/>
          </p:nvPr>
        </p:nvGraphicFramePr>
        <p:xfrm>
          <a:off x="4730405" y="4866921"/>
          <a:ext cx="2745982" cy="1141067"/>
        </p:xfrm>
        <a:graphic>
          <a:graphicData uri="http://schemas.openxmlformats.org/presentationml/2006/ole">
            <mc:AlternateContent xmlns:mc="http://schemas.openxmlformats.org/markup-compatibility/2006">
              <mc:Choice xmlns:v="urn:schemas-microsoft-com:vml" Requires="v">
                <p:oleObj spid="_x0000_s24583" name="Equation" r:id="rId5" imgW="940537" imgH="389926" progId="Equation.DSMT4">
                  <p:embed/>
                </p:oleObj>
              </mc:Choice>
              <mc:Fallback>
                <p:oleObj name="Equation" r:id="rId5" imgW="940537" imgH="389926" progId="Equation.DSMT4">
                  <p:embed/>
                  <p:pic>
                    <p:nvPicPr>
                      <p:cNvPr id="7" name="对象 6">
                        <a:extLst>
                          <a:ext uri="{FF2B5EF4-FFF2-40B4-BE49-F238E27FC236}">
                            <a16:creationId xmlns:a16="http://schemas.microsoft.com/office/drawing/2014/main" id="{F1C8502D-09C4-46DD-AE09-16B8CD4CB1CE}"/>
                          </a:ext>
                        </a:extLst>
                      </p:cNvPr>
                      <p:cNvPicPr/>
                      <p:nvPr/>
                    </p:nvPicPr>
                    <p:blipFill>
                      <a:blip r:embed="rId6"/>
                      <a:stretch>
                        <a:fillRect/>
                      </a:stretch>
                    </p:blipFill>
                    <p:spPr>
                      <a:xfrm>
                        <a:off x="4730405" y="4866921"/>
                        <a:ext cx="2745982" cy="114106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751904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8"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37345" y="404167"/>
            <a:ext cx="351731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3.1 </a:t>
            </a:r>
            <a:r>
              <a:rPr lang="zh-CN" altLang="en-US" sz="2000" dirty="0">
                <a:latin typeface="Agency FB" panose="020B0503020202020204" pitchFamily="34" charset="0"/>
              </a:rPr>
              <a:t>电路的过渡过程及换路定则</a:t>
            </a:r>
          </a:p>
        </p:txBody>
      </p:sp>
      <p:sp>
        <p:nvSpPr>
          <p:cNvPr id="8" name="文本框 7">
            <a:extLst>
              <a:ext uri="{FF2B5EF4-FFF2-40B4-BE49-F238E27FC236}">
                <a16:creationId xmlns:a16="http://schemas.microsoft.com/office/drawing/2014/main" id="{DF3BED4D-CCE5-452D-909D-F3C3BD866D44}"/>
              </a:ext>
            </a:extLst>
          </p:cNvPr>
          <p:cNvSpPr txBox="1"/>
          <p:nvPr/>
        </p:nvSpPr>
        <p:spPr>
          <a:xfrm>
            <a:off x="534140" y="809564"/>
            <a:ext cx="11123720" cy="954107"/>
          </a:xfrm>
          <a:prstGeom prst="rect">
            <a:avLst/>
          </a:prstGeom>
          <a:noFill/>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）电路中</a:t>
            </a:r>
            <a:r>
              <a:rPr lang="zh-CN" altLang="en-US" sz="2800" b="1" dirty="0">
                <a:solidFill>
                  <a:srgbClr val="FF0000"/>
                </a:solidFill>
                <a:latin typeface="+mn-ea"/>
              </a:rPr>
              <a:t>其他电压</a:t>
            </a:r>
            <a:r>
              <a:rPr lang="zh-CN" altLang="en-US" sz="2800" b="1" dirty="0">
                <a:latin typeface="+mn-ea"/>
              </a:rPr>
              <a:t>、</a:t>
            </a:r>
            <a:r>
              <a:rPr lang="zh-CN" altLang="en-US" sz="2800" b="1" dirty="0">
                <a:solidFill>
                  <a:srgbClr val="FF0000"/>
                </a:solidFill>
                <a:latin typeface="+mn-ea"/>
              </a:rPr>
              <a:t>电流</a:t>
            </a:r>
            <a:r>
              <a:rPr lang="zh-CN" altLang="en-US" sz="2800" b="1" dirty="0">
                <a:latin typeface="+mn-ea"/>
              </a:rPr>
              <a:t>的初始值，如电容电流、电感电压、电阻电流和电压等，这类初始值在换路瞬间可以发生</a:t>
            </a:r>
            <a:r>
              <a:rPr lang="zh-CN" altLang="en-US" sz="2800" b="1" dirty="0">
                <a:solidFill>
                  <a:srgbClr val="FF0000"/>
                </a:solidFill>
                <a:latin typeface="+mn-ea"/>
              </a:rPr>
              <a:t>跳变</a:t>
            </a:r>
            <a:r>
              <a:rPr lang="zh-CN" altLang="en-US" sz="2800" b="1" dirty="0">
                <a:latin typeface="+mn-ea"/>
              </a:rPr>
              <a:t>。</a:t>
            </a:r>
          </a:p>
        </p:txBody>
      </p:sp>
      <p:sp>
        <p:nvSpPr>
          <p:cNvPr id="10" name="文本框 9">
            <a:extLst>
              <a:ext uri="{FF2B5EF4-FFF2-40B4-BE49-F238E27FC236}">
                <a16:creationId xmlns:a16="http://schemas.microsoft.com/office/drawing/2014/main" id="{FB44B82C-7467-4D41-A536-7C223C72413B}"/>
              </a:ext>
            </a:extLst>
          </p:cNvPr>
          <p:cNvSpPr txBox="1"/>
          <p:nvPr/>
        </p:nvSpPr>
        <p:spPr>
          <a:xfrm>
            <a:off x="534140" y="1938234"/>
            <a:ext cx="11123720" cy="523220"/>
          </a:xfrm>
          <a:prstGeom prst="rect">
            <a:avLst/>
          </a:prstGeom>
          <a:noFill/>
        </p:spPr>
        <p:txBody>
          <a:bodyPr wrap="square" rtlCol="0">
            <a:spAutoFit/>
          </a:bodyPr>
          <a:lstStyle/>
          <a:p>
            <a:r>
              <a:rPr lang="zh-CN" altLang="en-US" sz="2800" b="1" dirty="0">
                <a:latin typeface="+mn-ea"/>
              </a:rPr>
              <a:t>       </a:t>
            </a:r>
            <a:r>
              <a:rPr lang="zh-CN" altLang="en-US" sz="2800" b="1" dirty="0">
                <a:solidFill>
                  <a:srgbClr val="FF0000"/>
                </a:solidFill>
                <a:latin typeface="+mn-ea"/>
              </a:rPr>
              <a:t>求解步骤如下：</a:t>
            </a:r>
          </a:p>
        </p:txBody>
      </p:sp>
      <p:grpSp>
        <p:nvGrpSpPr>
          <p:cNvPr id="6" name="组合 5">
            <a:extLst>
              <a:ext uri="{FF2B5EF4-FFF2-40B4-BE49-F238E27FC236}">
                <a16:creationId xmlns:a16="http://schemas.microsoft.com/office/drawing/2014/main" id="{50C1D641-1CB2-495C-B0DC-B85C977E5C4A}"/>
              </a:ext>
            </a:extLst>
          </p:cNvPr>
          <p:cNvGrpSpPr/>
          <p:nvPr/>
        </p:nvGrpSpPr>
        <p:grpSpPr>
          <a:xfrm>
            <a:off x="534140" y="2636017"/>
            <a:ext cx="11123720" cy="1384995"/>
            <a:chOff x="534140" y="2636017"/>
            <a:chExt cx="11123720" cy="1384995"/>
          </a:xfrm>
        </p:grpSpPr>
        <p:sp>
          <p:nvSpPr>
            <p:cNvPr id="11" name="文本框 10">
              <a:extLst>
                <a:ext uri="{FF2B5EF4-FFF2-40B4-BE49-F238E27FC236}">
                  <a16:creationId xmlns:a16="http://schemas.microsoft.com/office/drawing/2014/main" id="{71217A5C-3021-4894-82F6-912DEC502CCB}"/>
                </a:ext>
              </a:extLst>
            </p:cNvPr>
            <p:cNvSpPr txBox="1"/>
            <p:nvPr/>
          </p:nvSpPr>
          <p:spPr>
            <a:xfrm>
              <a:off x="534140" y="2636017"/>
              <a:ext cx="11123720" cy="1384995"/>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a:t>
              </a:r>
              <a:r>
                <a:rPr lang="zh-CN" altLang="en-US" sz="2800" b="1" dirty="0">
                  <a:solidFill>
                    <a:srgbClr val="FF0000"/>
                  </a:solidFill>
                  <a:latin typeface="+mn-ea"/>
                </a:rPr>
                <a:t>先求换路前一瞬间的电容电压值和电感电流值。</a:t>
              </a:r>
              <a:r>
                <a:rPr lang="zh-CN" altLang="en-US" sz="2800" b="1" dirty="0">
                  <a:latin typeface="+mn-ea"/>
                </a:rPr>
                <a:t>若换路前，电路处于稳定状态，可将电容开路，电感短路，画出换路前时刻的等效电路，进而求出          和         。</a:t>
              </a:r>
            </a:p>
          </p:txBody>
        </p:sp>
        <p:graphicFrame>
          <p:nvGraphicFramePr>
            <p:cNvPr id="3" name="对象 2">
              <a:extLst>
                <a:ext uri="{FF2B5EF4-FFF2-40B4-BE49-F238E27FC236}">
                  <a16:creationId xmlns:a16="http://schemas.microsoft.com/office/drawing/2014/main" id="{2C0EEF27-6157-4C0E-A781-59A7B004698E}"/>
                </a:ext>
              </a:extLst>
            </p:cNvPr>
            <p:cNvGraphicFramePr>
              <a:graphicFrameLocks noChangeAspect="1"/>
            </p:cNvGraphicFramePr>
            <p:nvPr>
              <p:extLst/>
            </p:nvPr>
          </p:nvGraphicFramePr>
          <p:xfrm>
            <a:off x="3093412" y="3464756"/>
            <a:ext cx="1135688" cy="556256"/>
          </p:xfrm>
          <a:graphic>
            <a:graphicData uri="http://schemas.openxmlformats.org/presentationml/2006/ole">
              <mc:AlternateContent xmlns:mc="http://schemas.openxmlformats.org/markup-compatibility/2006">
                <mc:Choice xmlns:v="urn:schemas-microsoft-com:vml" Requires="v">
                  <p:oleObj spid="_x0000_s25642" name="Equation" r:id="rId5" imgW="389646" imgH="190112" progId="Equation.DSMT4">
                    <p:embed/>
                  </p:oleObj>
                </mc:Choice>
                <mc:Fallback>
                  <p:oleObj name="Equation" r:id="rId5" imgW="389646" imgH="190112" progId="Equation.DSMT4">
                    <p:embed/>
                    <p:pic>
                      <p:nvPicPr>
                        <p:cNvPr id="3" name="对象 2">
                          <a:extLst>
                            <a:ext uri="{FF2B5EF4-FFF2-40B4-BE49-F238E27FC236}">
                              <a16:creationId xmlns:a16="http://schemas.microsoft.com/office/drawing/2014/main" id="{2C0EEF27-6157-4C0E-A781-59A7B004698E}"/>
                            </a:ext>
                          </a:extLst>
                        </p:cNvPr>
                        <p:cNvPicPr/>
                        <p:nvPr/>
                      </p:nvPicPr>
                      <p:blipFill>
                        <a:blip r:embed="rId6"/>
                        <a:stretch>
                          <a:fillRect/>
                        </a:stretch>
                      </p:blipFill>
                      <p:spPr>
                        <a:xfrm>
                          <a:off x="3093412" y="3464756"/>
                          <a:ext cx="1135688" cy="55625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7226FD5-368C-478D-B6FA-9DFA3D8A85D9}"/>
                </a:ext>
              </a:extLst>
            </p:cNvPr>
            <p:cNvGraphicFramePr>
              <a:graphicFrameLocks noChangeAspect="1"/>
            </p:cNvGraphicFramePr>
            <p:nvPr>
              <p:extLst/>
            </p:nvPr>
          </p:nvGraphicFramePr>
          <p:xfrm>
            <a:off x="4517116" y="3464757"/>
            <a:ext cx="1024435" cy="556255"/>
          </p:xfrm>
          <a:graphic>
            <a:graphicData uri="http://schemas.openxmlformats.org/presentationml/2006/ole">
              <mc:AlternateContent xmlns:mc="http://schemas.openxmlformats.org/markup-compatibility/2006">
                <mc:Choice xmlns:v="urn:schemas-microsoft-com:vml" Requires="v">
                  <p:oleObj spid="_x0000_s25643" name="Equation" r:id="rId7" imgW="351579" imgH="190112" progId="Equation.DSMT4">
                    <p:embed/>
                  </p:oleObj>
                </mc:Choice>
                <mc:Fallback>
                  <p:oleObj name="Equation" r:id="rId7" imgW="351579" imgH="190112" progId="Equation.DSMT4">
                    <p:embed/>
                    <p:pic>
                      <p:nvPicPr>
                        <p:cNvPr id="5" name="对象 4">
                          <a:extLst>
                            <a:ext uri="{FF2B5EF4-FFF2-40B4-BE49-F238E27FC236}">
                              <a16:creationId xmlns:a16="http://schemas.microsoft.com/office/drawing/2014/main" id="{97226FD5-368C-478D-B6FA-9DFA3D8A85D9}"/>
                            </a:ext>
                          </a:extLst>
                        </p:cNvPr>
                        <p:cNvPicPr/>
                        <p:nvPr/>
                      </p:nvPicPr>
                      <p:blipFill>
                        <a:blip r:embed="rId8"/>
                        <a:stretch>
                          <a:fillRect/>
                        </a:stretch>
                      </p:blipFill>
                      <p:spPr>
                        <a:xfrm>
                          <a:off x="4517116" y="3464757"/>
                          <a:ext cx="1024435" cy="556255"/>
                        </a:xfrm>
                        <a:prstGeom prst="rect">
                          <a:avLst/>
                        </a:prstGeom>
                      </p:spPr>
                    </p:pic>
                  </p:oleObj>
                </mc:Fallback>
              </mc:AlternateContent>
            </a:graphicData>
          </a:graphic>
        </p:graphicFrame>
      </p:grpSp>
      <p:grpSp>
        <p:nvGrpSpPr>
          <p:cNvPr id="16" name="组合 15">
            <a:extLst>
              <a:ext uri="{FF2B5EF4-FFF2-40B4-BE49-F238E27FC236}">
                <a16:creationId xmlns:a16="http://schemas.microsoft.com/office/drawing/2014/main" id="{5F8540C5-241F-41F1-A466-F5925CD3AAE8}"/>
              </a:ext>
            </a:extLst>
          </p:cNvPr>
          <p:cNvGrpSpPr/>
          <p:nvPr/>
        </p:nvGrpSpPr>
        <p:grpSpPr>
          <a:xfrm>
            <a:off x="534140" y="4195575"/>
            <a:ext cx="11123720" cy="555813"/>
            <a:chOff x="534140" y="2636017"/>
            <a:chExt cx="11123720" cy="555813"/>
          </a:xfrm>
        </p:grpSpPr>
        <p:sp>
          <p:nvSpPr>
            <p:cNvPr id="17" name="文本框 16">
              <a:extLst>
                <a:ext uri="{FF2B5EF4-FFF2-40B4-BE49-F238E27FC236}">
                  <a16:creationId xmlns:a16="http://schemas.microsoft.com/office/drawing/2014/main" id="{B674F77E-0561-44F3-8FEF-C4805472D3DD}"/>
                </a:ext>
              </a:extLst>
            </p:cNvPr>
            <p:cNvSpPr txBox="1"/>
            <p:nvPr/>
          </p:nvSpPr>
          <p:spPr>
            <a:xfrm>
              <a:off x="534140" y="2636017"/>
              <a:ext cx="11123720"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）根据</a:t>
              </a:r>
              <a:r>
                <a:rPr lang="zh-CN" altLang="en-US" sz="2800" b="1" dirty="0">
                  <a:solidFill>
                    <a:srgbClr val="FF0000"/>
                  </a:solidFill>
                  <a:latin typeface="+mn-ea"/>
                </a:rPr>
                <a:t>换路定则</a:t>
              </a:r>
              <a:r>
                <a:rPr lang="zh-CN" altLang="en-US" sz="2800" b="1" dirty="0">
                  <a:latin typeface="+mn-ea"/>
                </a:rPr>
                <a:t>确定           和         。</a:t>
              </a:r>
            </a:p>
          </p:txBody>
        </p:sp>
        <p:graphicFrame>
          <p:nvGraphicFramePr>
            <p:cNvPr id="18" name="对象 17">
              <a:extLst>
                <a:ext uri="{FF2B5EF4-FFF2-40B4-BE49-F238E27FC236}">
                  <a16:creationId xmlns:a16="http://schemas.microsoft.com/office/drawing/2014/main" id="{C9CA1CCE-0534-44D6-829C-1104ACD462A4}"/>
                </a:ext>
              </a:extLst>
            </p:cNvPr>
            <p:cNvGraphicFramePr>
              <a:graphicFrameLocks noChangeAspect="1"/>
            </p:cNvGraphicFramePr>
            <p:nvPr>
              <p:extLst/>
            </p:nvPr>
          </p:nvGraphicFramePr>
          <p:xfrm>
            <a:off x="4797425" y="2636205"/>
            <a:ext cx="1150938" cy="555625"/>
          </p:xfrm>
          <a:graphic>
            <a:graphicData uri="http://schemas.openxmlformats.org/presentationml/2006/ole">
              <mc:AlternateContent xmlns:mc="http://schemas.openxmlformats.org/markup-compatibility/2006">
                <mc:Choice xmlns:v="urn:schemas-microsoft-com:vml" Requires="v">
                  <p:oleObj spid="_x0000_s25644" name="Equation" r:id="rId9" imgW="393480" imgH="190440" progId="Equation.DSMT4">
                    <p:embed/>
                  </p:oleObj>
                </mc:Choice>
                <mc:Fallback>
                  <p:oleObj name="Equation" r:id="rId9" imgW="393480" imgH="190440" progId="Equation.DSMT4">
                    <p:embed/>
                    <p:pic>
                      <p:nvPicPr>
                        <p:cNvPr id="18" name="对象 17">
                          <a:extLst>
                            <a:ext uri="{FF2B5EF4-FFF2-40B4-BE49-F238E27FC236}">
                              <a16:creationId xmlns:a16="http://schemas.microsoft.com/office/drawing/2014/main" id="{C9CA1CCE-0534-44D6-829C-1104ACD462A4}"/>
                            </a:ext>
                          </a:extLst>
                        </p:cNvPr>
                        <p:cNvPicPr/>
                        <p:nvPr/>
                      </p:nvPicPr>
                      <p:blipFill>
                        <a:blip r:embed="rId10"/>
                        <a:stretch>
                          <a:fillRect/>
                        </a:stretch>
                      </p:blipFill>
                      <p:spPr>
                        <a:xfrm>
                          <a:off x="4797425" y="2636205"/>
                          <a:ext cx="1150938" cy="5556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670A8637-8668-44BC-925F-3264E99EDA23}"/>
                </a:ext>
              </a:extLst>
            </p:cNvPr>
            <p:cNvGraphicFramePr>
              <a:graphicFrameLocks noChangeAspect="1"/>
            </p:cNvGraphicFramePr>
            <p:nvPr>
              <p:extLst/>
            </p:nvPr>
          </p:nvGraphicFramePr>
          <p:xfrm>
            <a:off x="6306074" y="2636205"/>
            <a:ext cx="1076325" cy="555625"/>
          </p:xfrm>
          <a:graphic>
            <a:graphicData uri="http://schemas.openxmlformats.org/presentationml/2006/ole">
              <mc:AlternateContent xmlns:mc="http://schemas.openxmlformats.org/markup-compatibility/2006">
                <mc:Choice xmlns:v="urn:schemas-microsoft-com:vml" Requires="v">
                  <p:oleObj spid="_x0000_s25645" name="Equation" r:id="rId11" imgW="368280" imgH="190440" progId="Equation.DSMT4">
                    <p:embed/>
                  </p:oleObj>
                </mc:Choice>
                <mc:Fallback>
                  <p:oleObj name="Equation" r:id="rId11" imgW="368280" imgH="190440" progId="Equation.DSMT4">
                    <p:embed/>
                    <p:pic>
                      <p:nvPicPr>
                        <p:cNvPr id="19" name="对象 18">
                          <a:extLst>
                            <a:ext uri="{FF2B5EF4-FFF2-40B4-BE49-F238E27FC236}">
                              <a16:creationId xmlns:a16="http://schemas.microsoft.com/office/drawing/2014/main" id="{670A8637-8668-44BC-925F-3264E99EDA23}"/>
                            </a:ext>
                          </a:extLst>
                        </p:cNvPr>
                        <p:cNvPicPr/>
                        <p:nvPr/>
                      </p:nvPicPr>
                      <p:blipFill>
                        <a:blip r:embed="rId12"/>
                        <a:stretch>
                          <a:fillRect/>
                        </a:stretch>
                      </p:blipFill>
                      <p:spPr>
                        <a:xfrm>
                          <a:off x="6306074" y="2636205"/>
                          <a:ext cx="1076325" cy="555625"/>
                        </a:xfrm>
                        <a:prstGeom prst="rect">
                          <a:avLst/>
                        </a:prstGeom>
                      </p:spPr>
                    </p:pic>
                  </p:oleObj>
                </mc:Fallback>
              </mc:AlternateContent>
            </a:graphicData>
          </a:graphic>
        </p:graphicFrame>
      </p:grpSp>
      <p:grpSp>
        <p:nvGrpSpPr>
          <p:cNvPr id="13" name="组合 12">
            <a:extLst>
              <a:ext uri="{FF2B5EF4-FFF2-40B4-BE49-F238E27FC236}">
                <a16:creationId xmlns:a16="http://schemas.microsoft.com/office/drawing/2014/main" id="{2D81E94B-5CDF-439C-8073-759F11C3AB1C}"/>
              </a:ext>
            </a:extLst>
          </p:cNvPr>
          <p:cNvGrpSpPr/>
          <p:nvPr/>
        </p:nvGrpSpPr>
        <p:grpSpPr>
          <a:xfrm>
            <a:off x="534140" y="4860765"/>
            <a:ext cx="11123720" cy="1848475"/>
            <a:chOff x="534140" y="4860765"/>
            <a:chExt cx="11123720" cy="1848475"/>
          </a:xfrm>
        </p:grpSpPr>
        <p:grpSp>
          <p:nvGrpSpPr>
            <p:cNvPr id="20" name="组合 19">
              <a:extLst>
                <a:ext uri="{FF2B5EF4-FFF2-40B4-BE49-F238E27FC236}">
                  <a16:creationId xmlns:a16="http://schemas.microsoft.com/office/drawing/2014/main" id="{3C7B9A9F-44FF-47D7-820C-0C0F8BACBA7D}"/>
                </a:ext>
              </a:extLst>
            </p:cNvPr>
            <p:cNvGrpSpPr/>
            <p:nvPr/>
          </p:nvGrpSpPr>
          <p:grpSpPr>
            <a:xfrm>
              <a:off x="534140" y="4860765"/>
              <a:ext cx="11123720" cy="1848475"/>
              <a:chOff x="534140" y="2603424"/>
              <a:chExt cx="11123720" cy="1848475"/>
            </a:xfrm>
          </p:grpSpPr>
          <p:sp>
            <p:nvSpPr>
              <p:cNvPr id="21" name="文本框 20">
                <a:extLst>
                  <a:ext uri="{FF2B5EF4-FFF2-40B4-BE49-F238E27FC236}">
                    <a16:creationId xmlns:a16="http://schemas.microsoft.com/office/drawing/2014/main" id="{6897958C-EC90-461F-BCCE-34003078ADA1}"/>
                  </a:ext>
                </a:extLst>
              </p:cNvPr>
              <p:cNvSpPr txBox="1"/>
              <p:nvPr/>
            </p:nvSpPr>
            <p:spPr>
              <a:xfrm>
                <a:off x="534140" y="2636017"/>
                <a:ext cx="11123720" cy="1815882"/>
              </a:xfrm>
              <a:prstGeom prst="rect">
                <a:avLst/>
              </a:prstGeom>
              <a:noFill/>
            </p:spPr>
            <p:txBody>
              <a:bodyPr wrap="square" rtlCol="0">
                <a:spAutoFit/>
              </a:bodyPr>
              <a:lstStyle/>
              <a:p>
                <a:r>
                  <a:rPr lang="zh-CN" altLang="en-US" sz="2800" b="1" dirty="0">
                    <a:latin typeface="+mn-ea"/>
                  </a:rPr>
                  <a:t>       </a:t>
                </a:r>
                <a:r>
                  <a:rPr lang="en-US" altLang="zh-CN" sz="2800" b="1" dirty="0">
                    <a:latin typeface="+mn-ea"/>
                  </a:rPr>
                  <a:t>3</a:t>
                </a:r>
                <a:r>
                  <a:rPr lang="zh-CN" altLang="en-US" sz="2800" b="1" dirty="0">
                    <a:latin typeface="+mn-ea"/>
                  </a:rPr>
                  <a:t>）以           和          为依据，将</a:t>
                </a:r>
                <a:r>
                  <a:rPr lang="zh-CN" altLang="en-US" sz="2800" b="1" dirty="0">
                    <a:solidFill>
                      <a:srgbClr val="FF0000"/>
                    </a:solidFill>
                    <a:latin typeface="+mn-ea"/>
                  </a:rPr>
                  <a:t>电容替换为</a:t>
                </a:r>
                <a:r>
                  <a:rPr lang="zh-CN" altLang="en-US" sz="2800" b="1" dirty="0">
                    <a:latin typeface="+mn-ea"/>
                  </a:rPr>
                  <a:t>电压值为          的</a:t>
                </a:r>
                <a:r>
                  <a:rPr lang="zh-CN" altLang="en-US" sz="2800" b="1" dirty="0">
                    <a:solidFill>
                      <a:srgbClr val="FF0000"/>
                    </a:solidFill>
                    <a:latin typeface="+mn-ea"/>
                  </a:rPr>
                  <a:t>电压源</a:t>
                </a:r>
                <a:r>
                  <a:rPr lang="zh-CN" altLang="en-US" sz="2800" b="1" dirty="0">
                    <a:latin typeface="+mn-ea"/>
                  </a:rPr>
                  <a:t>，</a:t>
                </a:r>
                <a:r>
                  <a:rPr lang="zh-CN" altLang="en-US" sz="2800" b="1" dirty="0">
                    <a:solidFill>
                      <a:srgbClr val="FF0000"/>
                    </a:solidFill>
                    <a:latin typeface="+mn-ea"/>
                  </a:rPr>
                  <a:t>电感替换为</a:t>
                </a:r>
                <a:r>
                  <a:rPr lang="zh-CN" altLang="en-US" sz="2800" b="1" dirty="0">
                    <a:latin typeface="+mn-ea"/>
                  </a:rPr>
                  <a:t>电流值为          的</a:t>
                </a:r>
                <a:r>
                  <a:rPr lang="zh-CN" altLang="en-US" sz="2800" b="1" dirty="0">
                    <a:solidFill>
                      <a:srgbClr val="FF0000"/>
                    </a:solidFill>
                    <a:latin typeface="+mn-ea"/>
                  </a:rPr>
                  <a:t>电流源</a:t>
                </a:r>
                <a:r>
                  <a:rPr lang="zh-CN" altLang="en-US" sz="2800" b="1" dirty="0">
                    <a:latin typeface="+mn-ea"/>
                  </a:rPr>
                  <a:t>，画出换路后时刻的等效电路，再利用欧姆定律、基尔霍夫定律和直流电路的分析方法确定电路中其他电压、电流的初始值。</a:t>
                </a:r>
              </a:p>
            </p:txBody>
          </p:sp>
          <p:graphicFrame>
            <p:nvGraphicFramePr>
              <p:cNvPr id="22" name="对象 21">
                <a:extLst>
                  <a:ext uri="{FF2B5EF4-FFF2-40B4-BE49-F238E27FC236}">
                    <a16:creationId xmlns:a16="http://schemas.microsoft.com/office/drawing/2014/main" id="{E45F47EA-FF2A-4392-ADEB-882E8EC56D0D}"/>
                  </a:ext>
                </a:extLst>
              </p:cNvPr>
              <p:cNvGraphicFramePr>
                <a:graphicFrameLocks noChangeAspect="1"/>
              </p:cNvGraphicFramePr>
              <p:nvPr>
                <p:extLst/>
              </p:nvPr>
            </p:nvGraphicFramePr>
            <p:xfrm>
              <a:off x="2258411" y="2603424"/>
              <a:ext cx="1150938" cy="555625"/>
            </p:xfrm>
            <a:graphic>
              <a:graphicData uri="http://schemas.openxmlformats.org/presentationml/2006/ole">
                <mc:AlternateContent xmlns:mc="http://schemas.openxmlformats.org/markup-compatibility/2006">
                  <mc:Choice xmlns:v="urn:schemas-microsoft-com:vml" Requires="v">
                    <p:oleObj spid="_x0000_s25646" name="Equation" r:id="rId13" imgW="393480" imgH="190440" progId="Equation.DSMT4">
                      <p:embed/>
                    </p:oleObj>
                  </mc:Choice>
                  <mc:Fallback>
                    <p:oleObj name="Equation" r:id="rId13" imgW="393480" imgH="190440" progId="Equation.DSMT4">
                      <p:embed/>
                      <p:pic>
                        <p:nvPicPr>
                          <p:cNvPr id="22" name="对象 21">
                            <a:extLst>
                              <a:ext uri="{FF2B5EF4-FFF2-40B4-BE49-F238E27FC236}">
                                <a16:creationId xmlns:a16="http://schemas.microsoft.com/office/drawing/2014/main" id="{E45F47EA-FF2A-4392-ADEB-882E8EC56D0D}"/>
                              </a:ext>
                            </a:extLst>
                          </p:cNvPr>
                          <p:cNvPicPr/>
                          <p:nvPr/>
                        </p:nvPicPr>
                        <p:blipFill>
                          <a:blip r:embed="rId14"/>
                          <a:stretch>
                            <a:fillRect/>
                          </a:stretch>
                        </p:blipFill>
                        <p:spPr>
                          <a:xfrm>
                            <a:off x="2258411" y="2603424"/>
                            <a:ext cx="1150938" cy="555625"/>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C92A05E2-B7B6-44FC-83EE-A4004E842671}"/>
                  </a:ext>
                </a:extLst>
              </p:cNvPr>
              <p:cNvGraphicFramePr>
                <a:graphicFrameLocks noChangeAspect="1"/>
              </p:cNvGraphicFramePr>
              <p:nvPr>
                <p:extLst/>
              </p:nvPr>
            </p:nvGraphicFramePr>
            <p:xfrm>
              <a:off x="3799182" y="2603424"/>
              <a:ext cx="1076325" cy="555625"/>
            </p:xfrm>
            <a:graphic>
              <a:graphicData uri="http://schemas.openxmlformats.org/presentationml/2006/ole">
                <mc:AlternateContent xmlns:mc="http://schemas.openxmlformats.org/markup-compatibility/2006">
                  <mc:Choice xmlns:v="urn:schemas-microsoft-com:vml" Requires="v">
                    <p:oleObj spid="_x0000_s25647" name="Equation" r:id="rId15" imgW="368280" imgH="190440" progId="Equation.DSMT4">
                      <p:embed/>
                    </p:oleObj>
                  </mc:Choice>
                  <mc:Fallback>
                    <p:oleObj name="Equation" r:id="rId15" imgW="368280" imgH="190440" progId="Equation.DSMT4">
                      <p:embed/>
                      <p:pic>
                        <p:nvPicPr>
                          <p:cNvPr id="23" name="对象 22">
                            <a:extLst>
                              <a:ext uri="{FF2B5EF4-FFF2-40B4-BE49-F238E27FC236}">
                                <a16:creationId xmlns:a16="http://schemas.microsoft.com/office/drawing/2014/main" id="{C92A05E2-B7B6-44FC-83EE-A4004E842671}"/>
                              </a:ext>
                            </a:extLst>
                          </p:cNvPr>
                          <p:cNvPicPr/>
                          <p:nvPr/>
                        </p:nvPicPr>
                        <p:blipFill>
                          <a:blip r:embed="rId16"/>
                          <a:stretch>
                            <a:fillRect/>
                          </a:stretch>
                        </p:blipFill>
                        <p:spPr>
                          <a:xfrm>
                            <a:off x="3799182" y="2603424"/>
                            <a:ext cx="1076325" cy="555625"/>
                          </a:xfrm>
                          <a:prstGeom prst="rect">
                            <a:avLst/>
                          </a:prstGeom>
                        </p:spPr>
                      </p:pic>
                    </p:oleObj>
                  </mc:Fallback>
                </mc:AlternateContent>
              </a:graphicData>
            </a:graphic>
          </p:graphicFrame>
        </p:grpSp>
        <p:graphicFrame>
          <p:nvGraphicFramePr>
            <p:cNvPr id="9" name="对象 8">
              <a:extLst>
                <a:ext uri="{FF2B5EF4-FFF2-40B4-BE49-F238E27FC236}">
                  <a16:creationId xmlns:a16="http://schemas.microsoft.com/office/drawing/2014/main" id="{B78E0282-866D-4129-AFFD-3DB0B3433D43}"/>
                </a:ext>
              </a:extLst>
            </p:cNvPr>
            <p:cNvGraphicFramePr>
              <a:graphicFrameLocks noChangeAspect="1"/>
            </p:cNvGraphicFramePr>
            <p:nvPr>
              <p:extLst/>
            </p:nvPr>
          </p:nvGraphicFramePr>
          <p:xfrm>
            <a:off x="9847925" y="4893358"/>
            <a:ext cx="1143000" cy="552450"/>
          </p:xfrm>
          <a:graphic>
            <a:graphicData uri="http://schemas.openxmlformats.org/presentationml/2006/ole">
              <mc:AlternateContent xmlns:mc="http://schemas.openxmlformats.org/markup-compatibility/2006">
                <mc:Choice xmlns:v="urn:schemas-microsoft-com:vml" Requires="v">
                  <p:oleObj spid="_x0000_s25648" name="Equation" r:id="rId17" imgW="1143000" imgH="552406" progId="Equation.DSMT4">
                    <p:embed/>
                  </p:oleObj>
                </mc:Choice>
                <mc:Fallback>
                  <p:oleObj name="Equation" r:id="rId17" imgW="1143000" imgH="552406" progId="Equation.DSMT4">
                    <p:embed/>
                    <p:pic>
                      <p:nvPicPr>
                        <p:cNvPr id="9" name="对象 8">
                          <a:extLst>
                            <a:ext uri="{FF2B5EF4-FFF2-40B4-BE49-F238E27FC236}">
                              <a16:creationId xmlns:a16="http://schemas.microsoft.com/office/drawing/2014/main" id="{B78E0282-866D-4129-AFFD-3DB0B3433D43}"/>
                            </a:ext>
                          </a:extLst>
                        </p:cNvPr>
                        <p:cNvPicPr/>
                        <p:nvPr/>
                      </p:nvPicPr>
                      <p:blipFill>
                        <a:blip r:embed="rId18"/>
                        <a:stretch>
                          <a:fillRect/>
                        </a:stretch>
                      </p:blipFill>
                      <p:spPr>
                        <a:xfrm>
                          <a:off x="9847925" y="4893358"/>
                          <a:ext cx="1143000" cy="55245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169F7D74-EF03-4D65-B059-10C8791C66D2}"/>
                </a:ext>
              </a:extLst>
            </p:cNvPr>
            <p:cNvGraphicFramePr>
              <a:graphicFrameLocks noChangeAspect="1"/>
            </p:cNvGraphicFramePr>
            <p:nvPr>
              <p:extLst/>
            </p:nvPr>
          </p:nvGraphicFramePr>
          <p:xfrm>
            <a:off x="5239274" y="5326217"/>
            <a:ext cx="1066800" cy="552450"/>
          </p:xfrm>
          <a:graphic>
            <a:graphicData uri="http://schemas.openxmlformats.org/presentationml/2006/ole">
              <mc:AlternateContent xmlns:mc="http://schemas.openxmlformats.org/markup-compatibility/2006">
                <mc:Choice xmlns:v="urn:schemas-microsoft-com:vml" Requires="v">
                  <p:oleObj spid="_x0000_s25649" name="Equation" r:id="rId19" imgW="1066998" imgH="552406" progId="Equation.DSMT4">
                    <p:embed/>
                  </p:oleObj>
                </mc:Choice>
                <mc:Fallback>
                  <p:oleObj name="Equation" r:id="rId19" imgW="1066998" imgH="552406" progId="Equation.DSMT4">
                    <p:embed/>
                    <p:pic>
                      <p:nvPicPr>
                        <p:cNvPr id="12" name="对象 11">
                          <a:extLst>
                            <a:ext uri="{FF2B5EF4-FFF2-40B4-BE49-F238E27FC236}">
                              <a16:creationId xmlns:a16="http://schemas.microsoft.com/office/drawing/2014/main" id="{169F7D74-EF03-4D65-B059-10C8791C66D2}"/>
                            </a:ext>
                          </a:extLst>
                        </p:cNvPr>
                        <p:cNvPicPr/>
                        <p:nvPr/>
                      </p:nvPicPr>
                      <p:blipFill>
                        <a:blip r:embed="rId20"/>
                        <a:stretch>
                          <a:fillRect/>
                        </a:stretch>
                      </p:blipFill>
                      <p:spPr>
                        <a:xfrm>
                          <a:off x="5239274" y="5326217"/>
                          <a:ext cx="1066800" cy="55245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2119758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37533" y="404167"/>
            <a:ext cx="331693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3.2 </a:t>
            </a:r>
            <a:r>
              <a:rPr lang="zh-CN" altLang="en-US" sz="2400" dirty="0">
                <a:latin typeface="Agency FB" panose="020B0503020202020204" pitchFamily="34" charset="0"/>
              </a:rPr>
              <a:t>一阶电路的过渡过程</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4801314" cy="646331"/>
          </a:xfrm>
          <a:prstGeom prst="rect">
            <a:avLst/>
          </a:prstGeom>
          <a:noFill/>
        </p:spPr>
        <p:txBody>
          <a:bodyPr wrap="none" rtlCol="0">
            <a:spAutoFit/>
          </a:bodyPr>
          <a:lstStyle/>
          <a:p>
            <a:r>
              <a:rPr lang="zh-CN" altLang="en-US" sz="3600" b="1" dirty="0">
                <a:solidFill>
                  <a:srgbClr val="FF0000"/>
                </a:solidFill>
              </a:rPr>
              <a:t>一阶电路的零输入响应</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4" y="1742994"/>
            <a:ext cx="10377997" cy="2601546"/>
          </a:xfrm>
          <a:prstGeom prst="rect">
            <a:avLst/>
          </a:prstGeom>
          <a:noFill/>
        </p:spPr>
        <p:txBody>
          <a:bodyPr wrap="square" rtlCol="0">
            <a:spAutoFit/>
          </a:bodyPr>
          <a:lstStyle/>
          <a:p>
            <a:pPr>
              <a:lnSpc>
                <a:spcPct val="150000"/>
              </a:lnSpc>
            </a:pPr>
            <a:r>
              <a:rPr lang="zh-CN" altLang="en-US" sz="2800" b="1" dirty="0">
                <a:latin typeface="+mn-ea"/>
              </a:rPr>
              <a:t>        由于有储能元件的存在，储能元件已经储存了能量，所以即时电路中没有外加电源，在换路后电路中仍然可出现电压和电流，这种没有外加输入的电路，仅由初始时刻电容的电场储能或电感的磁场储能所引起的响应称为</a:t>
            </a:r>
            <a:r>
              <a:rPr lang="zh-CN" altLang="en-US" sz="2800" b="1" dirty="0">
                <a:solidFill>
                  <a:srgbClr val="FF0000"/>
                </a:solidFill>
                <a:latin typeface="+mn-ea"/>
              </a:rPr>
              <a:t>零输入响应</a:t>
            </a:r>
            <a:r>
              <a:rPr lang="zh-CN" altLang="en-US" sz="2800" b="1" dirty="0">
                <a:latin typeface="+mn-ea"/>
              </a:rPr>
              <a:t>。</a:t>
            </a:r>
          </a:p>
        </p:txBody>
      </p:sp>
    </p:spTree>
    <p:custDataLst>
      <p:tags r:id="rId1"/>
    </p:custDataLst>
    <p:extLst>
      <p:ext uri="{BB962C8B-B14F-4D97-AF65-F5344CB8AC3E}">
        <p14:creationId xmlns:p14="http://schemas.microsoft.com/office/powerpoint/2010/main" val="3177782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37533" y="404167"/>
            <a:ext cx="3316934"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3.2 </a:t>
            </a:r>
            <a:r>
              <a:rPr lang="zh-CN" altLang="en-US" sz="2400" dirty="0">
                <a:latin typeface="Agency FB" panose="020B0503020202020204" pitchFamily="34" charset="0"/>
              </a:rPr>
              <a:t>一阶电路的过渡过程</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4801314" cy="646331"/>
          </a:xfrm>
          <a:prstGeom prst="rect">
            <a:avLst/>
          </a:prstGeom>
          <a:noFill/>
        </p:spPr>
        <p:txBody>
          <a:bodyPr wrap="none" rtlCol="0">
            <a:spAutoFit/>
          </a:bodyPr>
          <a:lstStyle/>
          <a:p>
            <a:r>
              <a:rPr lang="zh-CN" altLang="en-US" sz="3600" b="1" dirty="0">
                <a:solidFill>
                  <a:srgbClr val="FF0000"/>
                </a:solidFill>
              </a:rPr>
              <a:t>一阶电路的零状态响应</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4" y="1742994"/>
            <a:ext cx="10377997" cy="3894208"/>
          </a:xfrm>
          <a:prstGeom prst="rect">
            <a:avLst/>
          </a:prstGeom>
          <a:noFill/>
        </p:spPr>
        <p:txBody>
          <a:bodyPr wrap="square" rtlCol="0">
            <a:spAutoFit/>
          </a:bodyPr>
          <a:lstStyle/>
          <a:p>
            <a:pPr>
              <a:lnSpc>
                <a:spcPct val="150000"/>
              </a:lnSpc>
            </a:pPr>
            <a:r>
              <a:rPr lang="zh-CN" altLang="en-US" sz="2800" b="1" dirty="0">
                <a:latin typeface="+mn-ea"/>
              </a:rPr>
              <a:t>        所谓零状态，是指电路的</a:t>
            </a:r>
            <a:r>
              <a:rPr lang="zh-CN" altLang="en-US" sz="2800" b="1" dirty="0">
                <a:solidFill>
                  <a:srgbClr val="FF0000"/>
                </a:solidFill>
                <a:latin typeface="+mn-ea"/>
              </a:rPr>
              <a:t>初始状态为零</a:t>
            </a:r>
            <a:r>
              <a:rPr lang="zh-CN" altLang="en-US" sz="2800" b="1" dirty="0">
                <a:latin typeface="+mn-ea"/>
              </a:rPr>
              <a:t>，即电路中储能元件的初始能量为零。</a:t>
            </a:r>
          </a:p>
          <a:p>
            <a:pPr>
              <a:lnSpc>
                <a:spcPct val="150000"/>
              </a:lnSpc>
            </a:pPr>
            <a:r>
              <a:rPr lang="zh-CN" altLang="en-US" sz="2800" b="1" dirty="0">
                <a:latin typeface="+mn-ea"/>
              </a:rPr>
              <a:t>        换句话说，就是电容元件在换路的瞬间电压</a:t>
            </a:r>
            <a:r>
              <a:rPr lang="en-US" altLang="zh-CN" sz="2800" b="1" dirty="0" err="1">
                <a:latin typeface="+mn-ea"/>
              </a:rPr>
              <a:t>u</a:t>
            </a:r>
            <a:r>
              <a:rPr lang="en-US" altLang="zh-CN" sz="2800" b="1" baseline="-25000" dirty="0" err="1">
                <a:latin typeface="+mn-ea"/>
              </a:rPr>
              <a:t>C</a:t>
            </a:r>
            <a:r>
              <a:rPr lang="en-US" altLang="zh-CN" sz="2800" b="1" dirty="0">
                <a:latin typeface="+mn-ea"/>
              </a:rPr>
              <a:t>(0)=0</a:t>
            </a:r>
            <a:r>
              <a:rPr lang="zh-CN" altLang="en-US" sz="2800" b="1" dirty="0">
                <a:latin typeface="+mn-ea"/>
              </a:rPr>
              <a:t>，或电感元件在换路的瞬间电流</a:t>
            </a:r>
            <a:r>
              <a:rPr lang="en-US" altLang="zh-CN" sz="2800" b="1" dirty="0" err="1">
                <a:latin typeface="+mn-ea"/>
              </a:rPr>
              <a:t>i</a:t>
            </a:r>
            <a:r>
              <a:rPr lang="en-US" altLang="zh-CN" sz="2800" b="1" baseline="-25000" dirty="0" err="1">
                <a:latin typeface="+mn-ea"/>
              </a:rPr>
              <a:t>L</a:t>
            </a:r>
            <a:r>
              <a:rPr lang="en-US" altLang="zh-CN" sz="2800" b="1" dirty="0">
                <a:latin typeface="+mn-ea"/>
              </a:rPr>
              <a:t>(0)=0</a:t>
            </a:r>
            <a:r>
              <a:rPr lang="zh-CN" altLang="en-US" sz="2800" b="1" dirty="0">
                <a:latin typeface="+mn-ea"/>
              </a:rPr>
              <a:t>，在此条件下，电路在外激励的作用下产生的响应称为</a:t>
            </a:r>
            <a:r>
              <a:rPr lang="zh-CN" altLang="en-US" sz="2800" b="1" dirty="0">
                <a:solidFill>
                  <a:srgbClr val="FF0000"/>
                </a:solidFill>
                <a:latin typeface="+mn-ea"/>
              </a:rPr>
              <a:t>零状态响应</a:t>
            </a:r>
            <a:r>
              <a:rPr lang="zh-CN" altLang="en-US" sz="2800" b="1" dirty="0">
                <a:latin typeface="+mn-ea"/>
              </a:rPr>
              <a:t>。零状态响应也可称为</a:t>
            </a:r>
            <a:r>
              <a:rPr lang="zh-CN" altLang="en-US" sz="2800" b="1" dirty="0">
                <a:solidFill>
                  <a:srgbClr val="FF0000"/>
                </a:solidFill>
                <a:latin typeface="+mn-ea"/>
              </a:rPr>
              <a:t>零初始状态响应</a:t>
            </a:r>
            <a:r>
              <a:rPr lang="zh-CN" altLang="en-US" sz="2800" b="1" dirty="0">
                <a:latin typeface="+mn-ea"/>
              </a:rPr>
              <a:t>。 </a:t>
            </a:r>
          </a:p>
        </p:txBody>
      </p:sp>
    </p:spTree>
    <p:custDataLst>
      <p:tags r:id="rId1"/>
    </p:custDataLst>
    <p:extLst>
      <p:ext uri="{BB962C8B-B14F-4D97-AF65-F5344CB8AC3E}">
        <p14:creationId xmlns:p14="http://schemas.microsoft.com/office/powerpoint/2010/main" val="374479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86612" y="404167"/>
            <a:ext cx="3018775"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3.3 </a:t>
            </a:r>
            <a:r>
              <a:rPr lang="zh-CN" altLang="en-US" sz="2400" dirty="0">
                <a:latin typeface="Agency FB" panose="020B0503020202020204" pitchFamily="34" charset="0"/>
              </a:rPr>
              <a:t>一阶电路的全响应</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3877985" cy="646331"/>
          </a:xfrm>
          <a:prstGeom prst="rect">
            <a:avLst/>
          </a:prstGeom>
          <a:noFill/>
        </p:spPr>
        <p:txBody>
          <a:bodyPr wrap="none" rtlCol="0">
            <a:spAutoFit/>
          </a:bodyPr>
          <a:lstStyle/>
          <a:p>
            <a:r>
              <a:rPr lang="zh-CN" altLang="en-US" sz="3600" b="1" dirty="0">
                <a:solidFill>
                  <a:srgbClr val="FF0000"/>
                </a:solidFill>
              </a:rPr>
              <a:t>一阶电路的全响应</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4" y="1742994"/>
            <a:ext cx="10377997" cy="1308884"/>
          </a:xfrm>
          <a:prstGeom prst="rect">
            <a:avLst/>
          </a:prstGeom>
          <a:noFill/>
        </p:spPr>
        <p:txBody>
          <a:bodyPr wrap="square" rtlCol="0">
            <a:spAutoFit/>
          </a:bodyPr>
          <a:lstStyle/>
          <a:p>
            <a:pPr>
              <a:lnSpc>
                <a:spcPct val="150000"/>
              </a:lnSpc>
            </a:pPr>
            <a:r>
              <a:rPr lang="zh-CN" altLang="en-US" sz="2800" b="1" dirty="0">
                <a:latin typeface="+mn-ea"/>
              </a:rPr>
              <a:t>    当电路的</a:t>
            </a:r>
            <a:r>
              <a:rPr lang="zh-CN" altLang="en-US" sz="2800" b="1" dirty="0">
                <a:solidFill>
                  <a:srgbClr val="FF0000"/>
                </a:solidFill>
                <a:latin typeface="+mn-ea"/>
              </a:rPr>
              <a:t>初始状态不为零</a:t>
            </a:r>
            <a:r>
              <a:rPr lang="zh-CN" altLang="en-US" sz="2800" b="1" dirty="0">
                <a:latin typeface="+mn-ea"/>
              </a:rPr>
              <a:t>，而且</a:t>
            </a:r>
            <a:r>
              <a:rPr lang="zh-CN" altLang="en-US" sz="2800" b="1" dirty="0">
                <a:solidFill>
                  <a:srgbClr val="FF0000"/>
                </a:solidFill>
                <a:latin typeface="+mn-ea"/>
              </a:rPr>
              <a:t>外加激励也不为零</a:t>
            </a:r>
            <a:r>
              <a:rPr lang="zh-CN" altLang="en-US" sz="2800" b="1" dirty="0">
                <a:latin typeface="+mn-ea"/>
              </a:rPr>
              <a:t>时，电路的响应称为电路的</a:t>
            </a:r>
            <a:r>
              <a:rPr lang="zh-CN" altLang="en-US" sz="2800" b="1" dirty="0">
                <a:solidFill>
                  <a:srgbClr val="FF0000"/>
                </a:solidFill>
                <a:latin typeface="+mn-ea"/>
              </a:rPr>
              <a:t>全响应</a:t>
            </a:r>
            <a:r>
              <a:rPr lang="zh-CN" altLang="en-US" sz="2800" b="1" dirty="0">
                <a:latin typeface="+mn-ea"/>
              </a:rPr>
              <a:t>。</a:t>
            </a:r>
          </a:p>
        </p:txBody>
      </p:sp>
      <p:pic>
        <p:nvPicPr>
          <p:cNvPr id="7" name="Picture 4" descr="3t17">
            <a:extLst>
              <a:ext uri="{FF2B5EF4-FFF2-40B4-BE49-F238E27FC236}">
                <a16:creationId xmlns:a16="http://schemas.microsoft.com/office/drawing/2014/main" id="{5AE1AF7C-CB60-46E4-8D37-1F9FFB9A2AA6}"/>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6199" y="3282709"/>
            <a:ext cx="4419600"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40150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86612" y="404167"/>
            <a:ext cx="3018775"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3.3 </a:t>
            </a:r>
            <a:r>
              <a:rPr lang="zh-CN" altLang="en-US" sz="2400" dirty="0">
                <a:latin typeface="Agency FB" panose="020B0503020202020204" pitchFamily="34" charset="0"/>
              </a:rPr>
              <a:t>一阶电路的全响应</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10209505" cy="523220"/>
          </a:xfrm>
          <a:prstGeom prst="rect">
            <a:avLst/>
          </a:prstGeom>
          <a:noFill/>
        </p:spPr>
        <p:txBody>
          <a:bodyPr wrap="square" rtlCol="0">
            <a:spAutoFit/>
          </a:bodyPr>
          <a:lstStyle/>
          <a:p>
            <a:r>
              <a:rPr lang="zh-CN" altLang="en-US" sz="2800" b="1" dirty="0">
                <a:latin typeface="+mn-ea"/>
              </a:rPr>
              <a:t>    根据一阶电路的全响应表达式，分析全响应过渡过程： </a:t>
            </a:r>
          </a:p>
        </p:txBody>
      </p:sp>
      <p:graphicFrame>
        <p:nvGraphicFramePr>
          <p:cNvPr id="5" name="对象 4">
            <a:extLst>
              <a:ext uri="{FF2B5EF4-FFF2-40B4-BE49-F238E27FC236}">
                <a16:creationId xmlns:a16="http://schemas.microsoft.com/office/drawing/2014/main" id="{26819552-3074-481A-ABEA-91F8AD37A131}"/>
              </a:ext>
            </a:extLst>
          </p:cNvPr>
          <p:cNvGraphicFramePr>
            <a:graphicFrameLocks noChangeAspect="1"/>
          </p:cNvGraphicFramePr>
          <p:nvPr>
            <p:extLst/>
          </p:nvPr>
        </p:nvGraphicFramePr>
        <p:xfrm>
          <a:off x="825824" y="3647754"/>
          <a:ext cx="3760788" cy="898525"/>
        </p:xfrm>
        <a:graphic>
          <a:graphicData uri="http://schemas.openxmlformats.org/presentationml/2006/ole">
            <mc:AlternateContent xmlns:mc="http://schemas.openxmlformats.org/markup-compatibility/2006">
              <mc:Choice xmlns:v="urn:schemas-microsoft-com:vml" Requires="v">
                <p:oleObj spid="_x0000_s32785" name="Equation" r:id="rId5" imgW="1434960" imgH="342720" progId="Equation.DSMT4">
                  <p:embed/>
                </p:oleObj>
              </mc:Choice>
              <mc:Fallback>
                <p:oleObj name="Equation" r:id="rId5" imgW="1434960" imgH="342720" progId="Equation.DSMT4">
                  <p:embed/>
                  <p:pic>
                    <p:nvPicPr>
                      <p:cNvPr id="5" name="对象 4">
                        <a:extLst>
                          <a:ext uri="{FF2B5EF4-FFF2-40B4-BE49-F238E27FC236}">
                            <a16:creationId xmlns:a16="http://schemas.microsoft.com/office/drawing/2014/main" id="{26819552-3074-481A-ABEA-91F8AD37A131}"/>
                          </a:ext>
                        </a:extLst>
                      </p:cNvPr>
                      <p:cNvPicPr/>
                      <p:nvPr/>
                    </p:nvPicPr>
                    <p:blipFill>
                      <a:blip r:embed="rId6"/>
                      <a:stretch>
                        <a:fillRect/>
                      </a:stretch>
                    </p:blipFill>
                    <p:spPr>
                      <a:xfrm>
                        <a:off x="825824" y="3647754"/>
                        <a:ext cx="3760788" cy="8985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D487185E-61F6-4190-ADD1-B62D5577CB09}"/>
              </a:ext>
            </a:extLst>
          </p:cNvPr>
          <p:cNvGraphicFramePr>
            <a:graphicFrameLocks noChangeAspect="1"/>
          </p:cNvGraphicFramePr>
          <p:nvPr>
            <p:extLst/>
          </p:nvPr>
        </p:nvGraphicFramePr>
        <p:xfrm>
          <a:off x="4054604" y="1619883"/>
          <a:ext cx="3893584" cy="1797039"/>
        </p:xfrm>
        <a:graphic>
          <a:graphicData uri="http://schemas.openxmlformats.org/presentationml/2006/ole">
            <mc:AlternateContent xmlns:mc="http://schemas.openxmlformats.org/markup-compatibility/2006">
              <mc:Choice xmlns:v="urn:schemas-microsoft-com:vml" Requires="v">
                <p:oleObj spid="_x0000_s32786" name="Equation" r:id="rId7" imgW="1485720" imgH="685800" progId="Equation.DSMT4">
                  <p:embed/>
                </p:oleObj>
              </mc:Choice>
              <mc:Fallback>
                <p:oleObj name="Equation" r:id="rId7" imgW="1485720" imgH="685800" progId="Equation.DSMT4">
                  <p:embed/>
                  <p:pic>
                    <p:nvPicPr>
                      <p:cNvPr id="12" name="对象 11">
                        <a:extLst>
                          <a:ext uri="{FF2B5EF4-FFF2-40B4-BE49-F238E27FC236}">
                            <a16:creationId xmlns:a16="http://schemas.microsoft.com/office/drawing/2014/main" id="{D487185E-61F6-4190-ADD1-B62D5577CB09}"/>
                          </a:ext>
                        </a:extLst>
                      </p:cNvPr>
                      <p:cNvPicPr/>
                      <p:nvPr/>
                    </p:nvPicPr>
                    <p:blipFill>
                      <a:blip r:embed="rId8"/>
                      <a:stretch>
                        <a:fillRect/>
                      </a:stretch>
                    </p:blipFill>
                    <p:spPr>
                      <a:xfrm>
                        <a:off x="4054604" y="1619883"/>
                        <a:ext cx="3893584" cy="1797039"/>
                      </a:xfrm>
                      <a:prstGeom prst="rect">
                        <a:avLst/>
                      </a:prstGeom>
                    </p:spPr>
                  </p:pic>
                </p:oleObj>
              </mc:Fallback>
            </mc:AlternateContent>
          </a:graphicData>
        </a:graphic>
      </p:graphicFrame>
      <p:grpSp>
        <p:nvGrpSpPr>
          <p:cNvPr id="23" name="组合 22">
            <a:extLst>
              <a:ext uri="{FF2B5EF4-FFF2-40B4-BE49-F238E27FC236}">
                <a16:creationId xmlns:a16="http://schemas.microsoft.com/office/drawing/2014/main" id="{DF159519-D9A6-45D0-803F-DFED89B7F392}"/>
              </a:ext>
            </a:extLst>
          </p:cNvPr>
          <p:cNvGrpSpPr/>
          <p:nvPr/>
        </p:nvGrpSpPr>
        <p:grpSpPr>
          <a:xfrm>
            <a:off x="3714750" y="1619884"/>
            <a:ext cx="4248150" cy="898525"/>
            <a:chOff x="3714750" y="1619884"/>
            <a:chExt cx="4248150" cy="898525"/>
          </a:xfrm>
        </p:grpSpPr>
        <p:sp>
          <p:nvSpPr>
            <p:cNvPr id="14" name="标注: 线形(带强调线) 13">
              <a:extLst>
                <a:ext uri="{FF2B5EF4-FFF2-40B4-BE49-F238E27FC236}">
                  <a16:creationId xmlns:a16="http://schemas.microsoft.com/office/drawing/2014/main" id="{9B71EF00-176F-45D1-AA94-FBC4BBF20AB9}"/>
                </a:ext>
              </a:extLst>
            </p:cNvPr>
            <p:cNvSpPr/>
            <p:nvPr/>
          </p:nvSpPr>
          <p:spPr>
            <a:xfrm>
              <a:off x="4054603" y="1619884"/>
              <a:ext cx="3908297" cy="898525"/>
            </a:xfrm>
            <a:prstGeom prst="accentCallout1">
              <a:avLst>
                <a:gd name="adj1" fmla="val 18750"/>
                <a:gd name="adj2" fmla="val -8333"/>
                <a:gd name="adj3" fmla="val 242889"/>
                <a:gd name="adj4" fmla="val -42232"/>
              </a:avLst>
            </a:pr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E8CD5238-A3B0-4B77-8F00-FF4B1C5F71B5}"/>
                </a:ext>
              </a:extLst>
            </p:cNvPr>
            <p:cNvCxnSpPr>
              <a:cxnSpLocks/>
            </p:cNvCxnSpPr>
            <p:nvPr/>
          </p:nvCxnSpPr>
          <p:spPr>
            <a:xfrm>
              <a:off x="3714750" y="2518398"/>
              <a:ext cx="42334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D15CCCA6-005F-4D84-99C3-DA25419C6449}"/>
              </a:ext>
            </a:extLst>
          </p:cNvPr>
          <p:cNvGrpSpPr/>
          <p:nvPr/>
        </p:nvGrpSpPr>
        <p:grpSpPr>
          <a:xfrm>
            <a:off x="3714750" y="2749231"/>
            <a:ext cx="4248150" cy="898525"/>
            <a:chOff x="3714750" y="1619884"/>
            <a:chExt cx="4248150" cy="898525"/>
          </a:xfrm>
        </p:grpSpPr>
        <p:sp>
          <p:nvSpPr>
            <p:cNvPr id="28" name="标注: 线形(带强调线) 27">
              <a:extLst>
                <a:ext uri="{FF2B5EF4-FFF2-40B4-BE49-F238E27FC236}">
                  <a16:creationId xmlns:a16="http://schemas.microsoft.com/office/drawing/2014/main" id="{325A2D8A-5D39-4A89-9BAD-B0F22B69EF19}"/>
                </a:ext>
              </a:extLst>
            </p:cNvPr>
            <p:cNvSpPr/>
            <p:nvPr/>
          </p:nvSpPr>
          <p:spPr>
            <a:xfrm>
              <a:off x="4054603" y="1619884"/>
              <a:ext cx="3908297" cy="898525"/>
            </a:xfrm>
            <a:prstGeom prst="accentCallout1">
              <a:avLst>
                <a:gd name="adj1" fmla="val 49492"/>
                <a:gd name="adj2" fmla="val 99632"/>
                <a:gd name="adj3" fmla="val 175044"/>
                <a:gd name="adj4" fmla="val 130560"/>
              </a:avLst>
            </a:pr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3E5DCB1F-DB4A-4C0B-9522-D31898131282}"/>
                </a:ext>
              </a:extLst>
            </p:cNvPr>
            <p:cNvCxnSpPr>
              <a:cxnSpLocks/>
            </p:cNvCxnSpPr>
            <p:nvPr/>
          </p:nvCxnSpPr>
          <p:spPr>
            <a:xfrm>
              <a:off x="3714750" y="2518398"/>
              <a:ext cx="42481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30" name="对象 29">
            <a:extLst>
              <a:ext uri="{FF2B5EF4-FFF2-40B4-BE49-F238E27FC236}">
                <a16:creationId xmlns:a16="http://schemas.microsoft.com/office/drawing/2014/main" id="{2063DF8E-616B-4441-B43C-84C30A76C422}"/>
              </a:ext>
            </a:extLst>
          </p:cNvPr>
          <p:cNvGraphicFramePr>
            <a:graphicFrameLocks noChangeAspect="1"/>
          </p:cNvGraphicFramePr>
          <p:nvPr>
            <p:extLst/>
          </p:nvPr>
        </p:nvGraphicFramePr>
        <p:xfrm>
          <a:off x="7212541" y="4546258"/>
          <a:ext cx="3893608" cy="898525"/>
        </p:xfrm>
        <a:graphic>
          <a:graphicData uri="http://schemas.openxmlformats.org/presentationml/2006/ole">
            <mc:AlternateContent xmlns:mc="http://schemas.openxmlformats.org/markup-compatibility/2006">
              <mc:Choice xmlns:v="urn:schemas-microsoft-com:vml" Requires="v">
                <p:oleObj spid="_x0000_s32787" name="Equation" r:id="rId9" imgW="1485720" imgH="342720" progId="Equation.DSMT4">
                  <p:embed/>
                </p:oleObj>
              </mc:Choice>
              <mc:Fallback>
                <p:oleObj name="Equation" r:id="rId9" imgW="1485720" imgH="342720" progId="Equation.DSMT4">
                  <p:embed/>
                  <p:pic>
                    <p:nvPicPr>
                      <p:cNvPr id="30" name="对象 29">
                        <a:extLst>
                          <a:ext uri="{FF2B5EF4-FFF2-40B4-BE49-F238E27FC236}">
                            <a16:creationId xmlns:a16="http://schemas.microsoft.com/office/drawing/2014/main" id="{2063DF8E-616B-4441-B43C-84C30A76C422}"/>
                          </a:ext>
                        </a:extLst>
                      </p:cNvPr>
                      <p:cNvPicPr/>
                      <p:nvPr/>
                    </p:nvPicPr>
                    <p:blipFill>
                      <a:blip r:embed="rId10"/>
                      <a:stretch>
                        <a:fillRect/>
                      </a:stretch>
                    </p:blipFill>
                    <p:spPr>
                      <a:xfrm>
                        <a:off x="7212541" y="4546258"/>
                        <a:ext cx="3893608" cy="898525"/>
                      </a:xfrm>
                      <a:prstGeom prst="rect">
                        <a:avLst/>
                      </a:prstGeom>
                    </p:spPr>
                  </p:pic>
                </p:oleObj>
              </mc:Fallback>
            </mc:AlternateContent>
          </a:graphicData>
        </a:graphic>
      </p:graphicFrame>
      <p:sp>
        <p:nvSpPr>
          <p:cNvPr id="33" name="对话气泡: 圆角矩形 32">
            <a:extLst>
              <a:ext uri="{FF2B5EF4-FFF2-40B4-BE49-F238E27FC236}">
                <a16:creationId xmlns:a16="http://schemas.microsoft.com/office/drawing/2014/main" id="{6ACEBD18-15E0-476C-A6A3-1E59AC031101}"/>
              </a:ext>
            </a:extLst>
          </p:cNvPr>
          <p:cNvSpPr/>
          <p:nvPr/>
        </p:nvSpPr>
        <p:spPr>
          <a:xfrm>
            <a:off x="158686" y="2415215"/>
            <a:ext cx="2257425" cy="1104879"/>
          </a:xfrm>
          <a:prstGeom prst="wedgeRoundRectCallout">
            <a:avLst>
              <a:gd name="adj1" fmla="val 24057"/>
              <a:gd name="adj2" fmla="val 92674"/>
              <a:gd name="adj3" fmla="val 16667"/>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强制响应（稳态响应）</a:t>
            </a:r>
          </a:p>
        </p:txBody>
      </p:sp>
      <p:sp>
        <p:nvSpPr>
          <p:cNvPr id="37" name="对话气泡: 圆角矩形 36">
            <a:extLst>
              <a:ext uri="{FF2B5EF4-FFF2-40B4-BE49-F238E27FC236}">
                <a16:creationId xmlns:a16="http://schemas.microsoft.com/office/drawing/2014/main" id="{B3A3A0E3-C41F-4887-82B8-F100B0B3B412}"/>
              </a:ext>
            </a:extLst>
          </p:cNvPr>
          <p:cNvSpPr/>
          <p:nvPr/>
        </p:nvSpPr>
        <p:spPr>
          <a:xfrm>
            <a:off x="896644" y="5061884"/>
            <a:ext cx="3676650" cy="1227480"/>
          </a:xfrm>
          <a:prstGeom prst="wedgeRoundRectCallout">
            <a:avLst>
              <a:gd name="adj1" fmla="val 12929"/>
              <a:gd name="adj2" fmla="val -91555"/>
              <a:gd name="adj3" fmla="val 16667"/>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固有响应或自然响应（暂态响应）</a:t>
            </a:r>
          </a:p>
        </p:txBody>
      </p:sp>
      <p:sp>
        <p:nvSpPr>
          <p:cNvPr id="40" name="对话气泡: 圆角矩形 39">
            <a:extLst>
              <a:ext uri="{FF2B5EF4-FFF2-40B4-BE49-F238E27FC236}">
                <a16:creationId xmlns:a16="http://schemas.microsoft.com/office/drawing/2014/main" id="{AABF2ED4-6669-4E50-B2EB-CDBC9A3E3DCC}"/>
              </a:ext>
            </a:extLst>
          </p:cNvPr>
          <p:cNvSpPr/>
          <p:nvPr/>
        </p:nvSpPr>
        <p:spPr>
          <a:xfrm>
            <a:off x="7212541" y="5584835"/>
            <a:ext cx="2084126" cy="1104879"/>
          </a:xfrm>
          <a:prstGeom prst="wedgeRoundRectCallout">
            <a:avLst>
              <a:gd name="adj1" fmla="val 37360"/>
              <a:gd name="adj2" fmla="val -66812"/>
              <a:gd name="adj3" fmla="val 16667"/>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零状态响应</a:t>
            </a:r>
          </a:p>
        </p:txBody>
      </p:sp>
      <p:sp>
        <p:nvSpPr>
          <p:cNvPr id="41" name="对话气泡: 圆角矩形 40">
            <a:extLst>
              <a:ext uri="{FF2B5EF4-FFF2-40B4-BE49-F238E27FC236}">
                <a16:creationId xmlns:a16="http://schemas.microsoft.com/office/drawing/2014/main" id="{BBB0071B-8922-4FE3-9752-D4CB8FAB3DD3}"/>
              </a:ext>
            </a:extLst>
          </p:cNvPr>
          <p:cNvSpPr/>
          <p:nvPr/>
        </p:nvSpPr>
        <p:spPr>
          <a:xfrm>
            <a:off x="9498541" y="3198493"/>
            <a:ext cx="2084126" cy="1104879"/>
          </a:xfrm>
          <a:prstGeom prst="wedgeRoundRectCallout">
            <a:avLst>
              <a:gd name="adj1" fmla="val -4686"/>
              <a:gd name="adj2" fmla="val 98708"/>
              <a:gd name="adj3" fmla="val 16667"/>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零输入响应</a:t>
            </a:r>
          </a:p>
        </p:txBody>
      </p:sp>
    </p:spTree>
    <p:custDataLst>
      <p:tags r:id="rId2"/>
    </p:custDataLst>
    <p:extLst>
      <p:ext uri="{BB962C8B-B14F-4D97-AF65-F5344CB8AC3E}">
        <p14:creationId xmlns:p14="http://schemas.microsoft.com/office/powerpoint/2010/main" val="36248659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down)">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par>
                                <p:cTn id="36" presetID="22" presetClass="entr" presetSubtype="4"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down)">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down)">
                                      <p:cBhvr>
                                        <p:cTn id="4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3" grpId="0" animBg="1"/>
      <p:bldP spid="37" grpId="0" animBg="1"/>
      <p:bldP spid="40" grpId="0" animBg="1"/>
      <p:bldP spid="4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86612" y="404167"/>
            <a:ext cx="3018775"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3.3 </a:t>
            </a:r>
            <a:r>
              <a:rPr lang="zh-CN" altLang="en-US" sz="2400" dirty="0">
                <a:latin typeface="Agency FB" panose="020B0503020202020204" pitchFamily="34" charset="0"/>
              </a:rPr>
              <a:t>一阶电路的全响应</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2031325" cy="646331"/>
          </a:xfrm>
          <a:prstGeom prst="rect">
            <a:avLst/>
          </a:prstGeom>
          <a:noFill/>
        </p:spPr>
        <p:txBody>
          <a:bodyPr wrap="none" rtlCol="0">
            <a:spAutoFit/>
          </a:bodyPr>
          <a:lstStyle/>
          <a:p>
            <a:r>
              <a:rPr lang="zh-CN" altLang="en-US" sz="3600" b="1" dirty="0">
                <a:solidFill>
                  <a:srgbClr val="FF0000"/>
                </a:solidFill>
              </a:rPr>
              <a:t>三要素法</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4" y="1762497"/>
            <a:ext cx="10377997" cy="1308884"/>
          </a:xfrm>
          <a:prstGeom prst="rect">
            <a:avLst/>
          </a:prstGeom>
          <a:noFill/>
        </p:spPr>
        <p:txBody>
          <a:bodyPr wrap="square" rtlCol="0">
            <a:spAutoFit/>
          </a:bodyPr>
          <a:lstStyle/>
          <a:p>
            <a:pPr>
              <a:lnSpc>
                <a:spcPct val="150000"/>
              </a:lnSpc>
            </a:pPr>
            <a:r>
              <a:rPr lang="zh-CN" altLang="en-US" sz="2800" b="1" dirty="0">
                <a:latin typeface="+mn-ea"/>
              </a:rPr>
              <a:t>    描述一阶线性电路的电路方程是一阶线性微分方程，它的解由两部分构成：</a:t>
            </a:r>
          </a:p>
        </p:txBody>
      </p:sp>
      <p:graphicFrame>
        <p:nvGraphicFramePr>
          <p:cNvPr id="3" name="对象 2">
            <a:extLst>
              <a:ext uri="{FF2B5EF4-FFF2-40B4-BE49-F238E27FC236}">
                <a16:creationId xmlns:a16="http://schemas.microsoft.com/office/drawing/2014/main" id="{034EEA32-DF41-40BA-BA22-D834B2564FDE}"/>
              </a:ext>
            </a:extLst>
          </p:cNvPr>
          <p:cNvGraphicFramePr>
            <a:graphicFrameLocks noChangeAspect="1"/>
          </p:cNvGraphicFramePr>
          <p:nvPr>
            <p:extLst/>
          </p:nvPr>
        </p:nvGraphicFramePr>
        <p:xfrm>
          <a:off x="4672011" y="3217072"/>
          <a:ext cx="2847975" cy="523875"/>
        </p:xfrm>
        <a:graphic>
          <a:graphicData uri="http://schemas.openxmlformats.org/presentationml/2006/ole">
            <mc:AlternateContent xmlns:mc="http://schemas.openxmlformats.org/markup-compatibility/2006">
              <mc:Choice xmlns:v="urn:schemas-microsoft-com:vml" Requires="v">
                <p:oleObj spid="_x0000_s33819" name="Equation" r:id="rId5" imgW="2847703" imgH="523864" progId="Equation.DSMT4">
                  <p:embed/>
                </p:oleObj>
              </mc:Choice>
              <mc:Fallback>
                <p:oleObj name="Equation" r:id="rId5" imgW="2847703" imgH="523864" progId="Equation.DSMT4">
                  <p:embed/>
                  <p:pic>
                    <p:nvPicPr>
                      <p:cNvPr id="3" name="对象 2">
                        <a:extLst>
                          <a:ext uri="{FF2B5EF4-FFF2-40B4-BE49-F238E27FC236}">
                            <a16:creationId xmlns:a16="http://schemas.microsoft.com/office/drawing/2014/main" id="{034EEA32-DF41-40BA-BA22-D834B2564FDE}"/>
                          </a:ext>
                        </a:extLst>
                      </p:cNvPr>
                      <p:cNvPicPr/>
                      <p:nvPr/>
                    </p:nvPicPr>
                    <p:blipFill>
                      <a:blip r:embed="rId6"/>
                      <a:stretch>
                        <a:fillRect/>
                      </a:stretch>
                    </p:blipFill>
                    <p:spPr>
                      <a:xfrm>
                        <a:off x="4672011" y="3217072"/>
                        <a:ext cx="2847975" cy="523875"/>
                      </a:xfrm>
                      <a:prstGeom prst="rect">
                        <a:avLst/>
                      </a:prstGeom>
                    </p:spPr>
                  </p:pic>
                </p:oleObj>
              </mc:Fallback>
            </mc:AlternateContent>
          </a:graphicData>
        </a:graphic>
      </p:graphicFrame>
      <p:grpSp>
        <p:nvGrpSpPr>
          <p:cNvPr id="10" name="组合 9">
            <a:extLst>
              <a:ext uri="{FF2B5EF4-FFF2-40B4-BE49-F238E27FC236}">
                <a16:creationId xmlns:a16="http://schemas.microsoft.com/office/drawing/2014/main" id="{3186F03B-E7BF-4A8B-B933-35910FFA5FF0}"/>
              </a:ext>
            </a:extLst>
          </p:cNvPr>
          <p:cNvGrpSpPr/>
          <p:nvPr/>
        </p:nvGrpSpPr>
        <p:grpSpPr>
          <a:xfrm>
            <a:off x="896644" y="3882230"/>
            <a:ext cx="10128094" cy="701688"/>
            <a:chOff x="896644" y="3882230"/>
            <a:chExt cx="10128094" cy="701688"/>
          </a:xfrm>
        </p:grpSpPr>
        <p:graphicFrame>
          <p:nvGraphicFramePr>
            <p:cNvPr id="4" name="对象 3">
              <a:extLst>
                <a:ext uri="{FF2B5EF4-FFF2-40B4-BE49-F238E27FC236}">
                  <a16:creationId xmlns:a16="http://schemas.microsoft.com/office/drawing/2014/main" id="{610FFFB7-8FEF-465C-A2F3-8A1F1DB88494}"/>
                </a:ext>
              </a:extLst>
            </p:cNvPr>
            <p:cNvGraphicFramePr>
              <a:graphicFrameLocks noChangeAspect="1"/>
            </p:cNvGraphicFramePr>
            <p:nvPr>
              <p:extLst/>
            </p:nvPr>
          </p:nvGraphicFramePr>
          <p:xfrm>
            <a:off x="1295400" y="4136243"/>
            <a:ext cx="695325" cy="447675"/>
          </p:xfrm>
          <a:graphic>
            <a:graphicData uri="http://schemas.openxmlformats.org/presentationml/2006/ole">
              <mc:AlternateContent xmlns:mc="http://schemas.openxmlformats.org/markup-compatibility/2006">
                <mc:Choice xmlns:v="urn:schemas-microsoft-com:vml" Requires="v">
                  <p:oleObj spid="_x0000_s33820" name="Equation" r:id="rId7" imgW="695300" imgH="447752" progId="Equation.DSMT4">
                    <p:embed/>
                  </p:oleObj>
                </mc:Choice>
                <mc:Fallback>
                  <p:oleObj name="Equation" r:id="rId7" imgW="695300" imgH="447752" progId="Equation.DSMT4">
                    <p:embed/>
                    <p:pic>
                      <p:nvPicPr>
                        <p:cNvPr id="4" name="对象 3">
                          <a:extLst>
                            <a:ext uri="{FF2B5EF4-FFF2-40B4-BE49-F238E27FC236}">
                              <a16:creationId xmlns:a16="http://schemas.microsoft.com/office/drawing/2014/main" id="{610FFFB7-8FEF-465C-A2F3-8A1F1DB88494}"/>
                            </a:ext>
                          </a:extLst>
                        </p:cNvPr>
                        <p:cNvPicPr/>
                        <p:nvPr/>
                      </p:nvPicPr>
                      <p:blipFill>
                        <a:blip r:embed="rId8"/>
                        <a:stretch>
                          <a:fillRect/>
                        </a:stretch>
                      </p:blipFill>
                      <p:spPr>
                        <a:xfrm>
                          <a:off x="1295400" y="4136243"/>
                          <a:ext cx="695325" cy="44767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D062B976-8D61-41D7-8D5A-8C262EA2563A}"/>
                </a:ext>
              </a:extLst>
            </p:cNvPr>
            <p:cNvSpPr/>
            <p:nvPr/>
          </p:nvSpPr>
          <p:spPr>
            <a:xfrm>
              <a:off x="896644" y="3882230"/>
              <a:ext cx="10128094" cy="662554"/>
            </a:xfrm>
            <a:prstGeom prst="rect">
              <a:avLst/>
            </a:prstGeom>
          </p:spPr>
          <p:txBody>
            <a:bodyPr wrap="none">
              <a:spAutoFit/>
            </a:bodyPr>
            <a:lstStyle/>
            <a:p>
              <a:pPr>
                <a:lnSpc>
                  <a:spcPct val="150000"/>
                </a:lnSpc>
              </a:pPr>
              <a:r>
                <a:rPr lang="zh-CN" altLang="en-US" sz="2800" b="1" dirty="0">
                  <a:latin typeface="+mn-ea"/>
                </a:rPr>
                <a:t>         是原方程的一个特解，一般选用稳态解来作为特解，即：</a:t>
              </a:r>
            </a:p>
          </p:txBody>
        </p:sp>
      </p:grpSp>
      <p:graphicFrame>
        <p:nvGraphicFramePr>
          <p:cNvPr id="6" name="对象 5">
            <a:extLst>
              <a:ext uri="{FF2B5EF4-FFF2-40B4-BE49-F238E27FC236}">
                <a16:creationId xmlns:a16="http://schemas.microsoft.com/office/drawing/2014/main" id="{B21696E5-E2E7-412D-B877-F872B456DED3}"/>
              </a:ext>
            </a:extLst>
          </p:cNvPr>
          <p:cNvGraphicFramePr>
            <a:graphicFrameLocks noChangeAspect="1"/>
          </p:cNvGraphicFramePr>
          <p:nvPr>
            <p:extLst/>
          </p:nvPr>
        </p:nvGraphicFramePr>
        <p:xfrm>
          <a:off x="4672011" y="4684899"/>
          <a:ext cx="1843088" cy="505533"/>
        </p:xfrm>
        <a:graphic>
          <a:graphicData uri="http://schemas.openxmlformats.org/presentationml/2006/ole">
            <mc:AlternateContent xmlns:mc="http://schemas.openxmlformats.org/markup-compatibility/2006">
              <mc:Choice xmlns:v="urn:schemas-microsoft-com:vml" Requires="v">
                <p:oleObj spid="_x0000_s33821" name="Equation" r:id="rId9" imgW="1666702" imgH="457266" progId="Equation.DSMT4">
                  <p:embed/>
                </p:oleObj>
              </mc:Choice>
              <mc:Fallback>
                <p:oleObj name="Equation" r:id="rId9" imgW="1666702" imgH="457266" progId="Equation.DSMT4">
                  <p:embed/>
                  <p:pic>
                    <p:nvPicPr>
                      <p:cNvPr id="6" name="对象 5">
                        <a:extLst>
                          <a:ext uri="{FF2B5EF4-FFF2-40B4-BE49-F238E27FC236}">
                            <a16:creationId xmlns:a16="http://schemas.microsoft.com/office/drawing/2014/main" id="{B21696E5-E2E7-412D-B877-F872B456DED3}"/>
                          </a:ext>
                        </a:extLst>
                      </p:cNvPr>
                      <p:cNvPicPr/>
                      <p:nvPr/>
                    </p:nvPicPr>
                    <p:blipFill>
                      <a:blip r:embed="rId10"/>
                      <a:stretch>
                        <a:fillRect/>
                      </a:stretch>
                    </p:blipFill>
                    <p:spPr>
                      <a:xfrm>
                        <a:off x="4672011" y="4684899"/>
                        <a:ext cx="1843088" cy="505533"/>
                      </a:xfrm>
                      <a:prstGeom prst="rect">
                        <a:avLst/>
                      </a:prstGeom>
                    </p:spPr>
                  </p:pic>
                </p:oleObj>
              </mc:Fallback>
            </mc:AlternateContent>
          </a:graphicData>
        </a:graphic>
      </p:graphicFrame>
      <p:grpSp>
        <p:nvGrpSpPr>
          <p:cNvPr id="11" name="组合 10">
            <a:extLst>
              <a:ext uri="{FF2B5EF4-FFF2-40B4-BE49-F238E27FC236}">
                <a16:creationId xmlns:a16="http://schemas.microsoft.com/office/drawing/2014/main" id="{2D9D0598-F611-4EA6-80D3-A825253BA731}"/>
              </a:ext>
            </a:extLst>
          </p:cNvPr>
          <p:cNvGrpSpPr/>
          <p:nvPr/>
        </p:nvGrpSpPr>
        <p:grpSpPr>
          <a:xfrm>
            <a:off x="896644" y="5366501"/>
            <a:ext cx="5819222" cy="662554"/>
            <a:chOff x="896644" y="5366501"/>
            <a:chExt cx="5819222" cy="662554"/>
          </a:xfrm>
        </p:grpSpPr>
        <p:sp>
          <p:nvSpPr>
            <p:cNvPr id="12" name="矩形 11">
              <a:extLst>
                <a:ext uri="{FF2B5EF4-FFF2-40B4-BE49-F238E27FC236}">
                  <a16:creationId xmlns:a16="http://schemas.microsoft.com/office/drawing/2014/main" id="{A5623487-9D23-4A2C-96FA-81205C7316D2}"/>
                </a:ext>
              </a:extLst>
            </p:cNvPr>
            <p:cNvSpPr/>
            <p:nvPr/>
          </p:nvSpPr>
          <p:spPr>
            <a:xfrm>
              <a:off x="896644" y="5366501"/>
              <a:ext cx="5819222" cy="662554"/>
            </a:xfrm>
            <a:prstGeom prst="rect">
              <a:avLst/>
            </a:prstGeom>
          </p:spPr>
          <p:txBody>
            <a:bodyPr wrap="none">
              <a:spAutoFit/>
            </a:bodyPr>
            <a:lstStyle/>
            <a:p>
              <a:pPr>
                <a:lnSpc>
                  <a:spcPct val="150000"/>
                </a:lnSpc>
              </a:pPr>
              <a:r>
                <a:rPr lang="zh-CN" altLang="en-US" sz="2800" b="1" dirty="0">
                  <a:latin typeface="+mn-ea"/>
                </a:rPr>
                <a:t>         是对应齐次方程的通解，即：</a:t>
              </a:r>
            </a:p>
          </p:txBody>
        </p:sp>
        <p:graphicFrame>
          <p:nvGraphicFramePr>
            <p:cNvPr id="8" name="对象 7">
              <a:extLst>
                <a:ext uri="{FF2B5EF4-FFF2-40B4-BE49-F238E27FC236}">
                  <a16:creationId xmlns:a16="http://schemas.microsoft.com/office/drawing/2014/main" id="{BB720EFD-8095-4578-8C41-AC4C296808D7}"/>
                </a:ext>
              </a:extLst>
            </p:cNvPr>
            <p:cNvGraphicFramePr>
              <a:graphicFrameLocks noChangeAspect="1"/>
            </p:cNvGraphicFramePr>
            <p:nvPr>
              <p:extLst/>
            </p:nvPr>
          </p:nvGraphicFramePr>
          <p:xfrm>
            <a:off x="1188406" y="5543280"/>
            <a:ext cx="723900" cy="447675"/>
          </p:xfrm>
          <a:graphic>
            <a:graphicData uri="http://schemas.openxmlformats.org/presentationml/2006/ole">
              <mc:AlternateContent xmlns:mc="http://schemas.openxmlformats.org/markup-compatibility/2006">
                <mc:Choice xmlns:v="urn:schemas-microsoft-com:vml" Requires="v">
                  <p:oleObj spid="_x0000_s33822" name="Equation" r:id="rId11" imgW="723801" imgH="447752" progId="Equation.DSMT4">
                    <p:embed/>
                  </p:oleObj>
                </mc:Choice>
                <mc:Fallback>
                  <p:oleObj name="Equation" r:id="rId11" imgW="723801" imgH="447752" progId="Equation.DSMT4">
                    <p:embed/>
                    <p:pic>
                      <p:nvPicPr>
                        <p:cNvPr id="8" name="对象 7">
                          <a:extLst>
                            <a:ext uri="{FF2B5EF4-FFF2-40B4-BE49-F238E27FC236}">
                              <a16:creationId xmlns:a16="http://schemas.microsoft.com/office/drawing/2014/main" id="{BB720EFD-8095-4578-8C41-AC4C296808D7}"/>
                            </a:ext>
                          </a:extLst>
                        </p:cNvPr>
                        <p:cNvPicPr/>
                        <p:nvPr/>
                      </p:nvPicPr>
                      <p:blipFill>
                        <a:blip r:embed="rId12"/>
                        <a:stretch>
                          <a:fillRect/>
                        </a:stretch>
                      </p:blipFill>
                      <p:spPr>
                        <a:xfrm>
                          <a:off x="1188406" y="5543280"/>
                          <a:ext cx="723900" cy="447675"/>
                        </a:xfrm>
                        <a:prstGeom prst="rect">
                          <a:avLst/>
                        </a:prstGeom>
                      </p:spPr>
                    </p:pic>
                  </p:oleObj>
                </mc:Fallback>
              </mc:AlternateContent>
            </a:graphicData>
          </a:graphic>
        </p:graphicFrame>
      </p:grpSp>
      <p:graphicFrame>
        <p:nvGraphicFramePr>
          <p:cNvPr id="9" name="对象 8">
            <a:extLst>
              <a:ext uri="{FF2B5EF4-FFF2-40B4-BE49-F238E27FC236}">
                <a16:creationId xmlns:a16="http://schemas.microsoft.com/office/drawing/2014/main" id="{C256BC6A-55BF-41FB-8A26-5AD54EDAAF08}"/>
              </a:ext>
            </a:extLst>
          </p:cNvPr>
          <p:cNvGraphicFramePr>
            <a:graphicFrameLocks noChangeAspect="1"/>
          </p:cNvGraphicFramePr>
          <p:nvPr>
            <p:extLst/>
          </p:nvPr>
        </p:nvGraphicFramePr>
        <p:xfrm>
          <a:off x="6515099" y="5225218"/>
          <a:ext cx="1666875" cy="762000"/>
        </p:xfrm>
        <a:graphic>
          <a:graphicData uri="http://schemas.openxmlformats.org/presentationml/2006/ole">
            <mc:AlternateContent xmlns:mc="http://schemas.openxmlformats.org/markup-compatibility/2006">
              <mc:Choice xmlns:v="urn:schemas-microsoft-com:vml" Requires="v">
                <p:oleObj spid="_x0000_s33823" name="Equation" r:id="rId13" imgW="1666702" imgH="761714" progId="Equation.DSMT4">
                  <p:embed/>
                </p:oleObj>
              </mc:Choice>
              <mc:Fallback>
                <p:oleObj name="Equation" r:id="rId13" imgW="1666702" imgH="761714" progId="Equation.DSMT4">
                  <p:embed/>
                  <p:pic>
                    <p:nvPicPr>
                      <p:cNvPr id="9" name="对象 8">
                        <a:extLst>
                          <a:ext uri="{FF2B5EF4-FFF2-40B4-BE49-F238E27FC236}">
                            <a16:creationId xmlns:a16="http://schemas.microsoft.com/office/drawing/2014/main" id="{C256BC6A-55BF-41FB-8A26-5AD54EDAAF08}"/>
                          </a:ext>
                        </a:extLst>
                      </p:cNvPr>
                      <p:cNvPicPr/>
                      <p:nvPr/>
                    </p:nvPicPr>
                    <p:blipFill>
                      <a:blip r:embed="rId14"/>
                      <a:stretch>
                        <a:fillRect/>
                      </a:stretch>
                    </p:blipFill>
                    <p:spPr>
                      <a:xfrm>
                        <a:off x="6515099" y="5225218"/>
                        <a:ext cx="1666875" cy="762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32730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77E86BB0-6F07-4FF7-A99A-4FD565E1CF50}"/>
              </a:ext>
            </a:extLst>
          </p:cNvPr>
          <p:cNvSpPr txBox="1">
            <a:spLocks noChangeArrowheads="1"/>
          </p:cNvSpPr>
          <p:nvPr/>
        </p:nvSpPr>
        <p:spPr bwMode="auto">
          <a:xfrm>
            <a:off x="2041526" y="525464"/>
            <a:ext cx="1412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zh-CN" altLang="en-US" sz="3200" b="1">
                <a:solidFill>
                  <a:srgbClr val="FF0066"/>
                </a:solidFill>
                <a:effectLst>
                  <a:outerShdw blurRad="38100" dist="38100" dir="2700000" algn="tl">
                    <a:srgbClr val="C0C0C0"/>
                  </a:outerShdw>
                </a:effectLst>
                <a:latin typeface="Times New Roman" panose="02020603050405020304" pitchFamily="18" charset="0"/>
              </a:rPr>
              <a:t>注意：</a:t>
            </a:r>
          </a:p>
        </p:txBody>
      </p:sp>
      <p:sp>
        <p:nvSpPr>
          <p:cNvPr id="40963" name="Text Box 3">
            <a:extLst>
              <a:ext uri="{FF2B5EF4-FFF2-40B4-BE49-F238E27FC236}">
                <a16:creationId xmlns:a16="http://schemas.microsoft.com/office/drawing/2014/main" id="{1CA6D303-D4E3-4538-AB2F-867C57FC4D67}"/>
              </a:ext>
            </a:extLst>
          </p:cNvPr>
          <p:cNvSpPr txBox="1">
            <a:spLocks noChangeArrowheads="1"/>
          </p:cNvSpPr>
          <p:nvPr/>
        </p:nvSpPr>
        <p:spPr bwMode="auto">
          <a:xfrm>
            <a:off x="2106614" y="1143000"/>
            <a:ext cx="85613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800" b="1" dirty="0">
                <a:solidFill>
                  <a:srgbClr val="0033CC"/>
                </a:solidFill>
                <a:latin typeface="Times New Roman" panose="02020603050405020304" pitchFamily="18" charset="0"/>
              </a:rPr>
              <a:t>1</a:t>
            </a:r>
            <a:r>
              <a:rPr kumimoji="1" lang="en-US" altLang="zh-CN" sz="2800" b="1" i="1" dirty="0">
                <a:solidFill>
                  <a:srgbClr val="0033CC"/>
                </a:solidFill>
                <a:latin typeface="Times New Roman" panose="02020603050405020304" pitchFamily="18" charset="0"/>
              </a:rPr>
              <a:t>.   </a:t>
            </a:r>
            <a:r>
              <a:rPr kumimoji="1" lang="en-US" altLang="zh-CN" sz="2800" b="1" i="1" dirty="0" err="1">
                <a:solidFill>
                  <a:srgbClr val="0033CC"/>
                </a:solidFill>
                <a:latin typeface="Times New Roman" panose="02020603050405020304" pitchFamily="18" charset="0"/>
              </a:rPr>
              <a:t>i</a:t>
            </a:r>
            <a:r>
              <a:rPr kumimoji="1" lang="zh-CN" altLang="en-US" sz="2800" b="1" dirty="0">
                <a:solidFill>
                  <a:srgbClr val="0033CC"/>
                </a:solidFill>
                <a:latin typeface="Times New Roman" panose="02020603050405020304" pitchFamily="18" charset="0"/>
              </a:rPr>
              <a:t>、</a:t>
            </a:r>
            <a:r>
              <a:rPr kumimoji="1" lang="en-US" altLang="zh-CN" sz="2800" b="1" i="1" dirty="0">
                <a:solidFill>
                  <a:srgbClr val="0033CC"/>
                </a:solidFill>
                <a:latin typeface="Times New Roman" panose="02020603050405020304" pitchFamily="18" charset="0"/>
              </a:rPr>
              <a:t>u</a:t>
            </a:r>
            <a:r>
              <a:rPr kumimoji="1" lang="zh-CN" altLang="en-US" sz="2800" b="1" dirty="0">
                <a:solidFill>
                  <a:srgbClr val="0033CC"/>
                </a:solidFill>
                <a:latin typeface="Times New Roman" panose="02020603050405020304" pitchFamily="18" charset="0"/>
              </a:rPr>
              <a:t>的参考方向可任意假定。但</a:t>
            </a:r>
            <a:r>
              <a:rPr kumimoji="1" lang="zh-CN" altLang="en-US" sz="2800" b="1" dirty="0">
                <a:solidFill>
                  <a:srgbClr val="FF0066"/>
                </a:solidFill>
                <a:latin typeface="Times New Roman" panose="02020603050405020304" pitchFamily="18" charset="0"/>
              </a:rPr>
              <a:t>一经选定</a:t>
            </a:r>
            <a:r>
              <a:rPr kumimoji="1" lang="zh-CN" altLang="en-US" sz="2800" b="1" dirty="0">
                <a:solidFill>
                  <a:srgbClr val="0033CC"/>
                </a:solidFill>
                <a:latin typeface="Times New Roman" panose="02020603050405020304" pitchFamily="18" charset="0"/>
              </a:rPr>
              <a:t>，分析过程中</a:t>
            </a:r>
            <a:r>
              <a:rPr kumimoji="1" lang="zh-CN" altLang="en-US" sz="2800" b="1" dirty="0">
                <a:solidFill>
                  <a:srgbClr val="FF0066"/>
                </a:solidFill>
                <a:latin typeface="Times New Roman" panose="02020603050405020304" pitchFamily="18" charset="0"/>
              </a:rPr>
              <a:t>不应改变</a:t>
            </a:r>
            <a:r>
              <a:rPr kumimoji="1" lang="zh-CN" altLang="en-US" sz="2800" b="1" dirty="0">
                <a:solidFill>
                  <a:srgbClr val="0033CC"/>
                </a:solidFill>
                <a:latin typeface="Times New Roman" panose="02020603050405020304" pitchFamily="18" charset="0"/>
              </a:rPr>
              <a:t>。</a:t>
            </a:r>
          </a:p>
        </p:txBody>
      </p:sp>
      <p:sp>
        <p:nvSpPr>
          <p:cNvPr id="40964" name="Text Box 4">
            <a:extLst>
              <a:ext uri="{FF2B5EF4-FFF2-40B4-BE49-F238E27FC236}">
                <a16:creationId xmlns:a16="http://schemas.microsoft.com/office/drawing/2014/main" id="{B24F61EB-EDF9-42E8-A147-0CB0BD8C0BAD}"/>
              </a:ext>
            </a:extLst>
          </p:cNvPr>
          <p:cNvSpPr txBox="1">
            <a:spLocks noChangeArrowheads="1"/>
          </p:cNvSpPr>
          <p:nvPr/>
        </p:nvSpPr>
        <p:spPr bwMode="auto">
          <a:xfrm>
            <a:off x="2133600" y="2133601"/>
            <a:ext cx="636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800" b="1">
                <a:solidFill>
                  <a:srgbClr val="0033CC"/>
                </a:solidFill>
                <a:latin typeface="Times New Roman" panose="02020603050405020304" pitchFamily="18" charset="0"/>
              </a:rPr>
              <a:t>2.  </a:t>
            </a:r>
            <a:r>
              <a:rPr kumimoji="1" lang="zh-CN" altLang="en-US" sz="2800" b="1">
                <a:solidFill>
                  <a:srgbClr val="0033CC"/>
                </a:solidFill>
                <a:latin typeface="Times New Roman" panose="02020603050405020304" pitchFamily="18" charset="0"/>
              </a:rPr>
              <a:t>电路中标出的方向一律指参考方向。</a:t>
            </a:r>
          </a:p>
        </p:txBody>
      </p:sp>
      <p:sp>
        <p:nvSpPr>
          <p:cNvPr id="40965" name="Text Box 5">
            <a:extLst>
              <a:ext uri="{FF2B5EF4-FFF2-40B4-BE49-F238E27FC236}">
                <a16:creationId xmlns:a16="http://schemas.microsoft.com/office/drawing/2014/main" id="{5717A5D8-DCA5-4A2E-B051-62D0B769FD3D}"/>
              </a:ext>
            </a:extLst>
          </p:cNvPr>
          <p:cNvSpPr txBox="1">
            <a:spLocks noChangeArrowheads="1"/>
          </p:cNvSpPr>
          <p:nvPr/>
        </p:nvSpPr>
        <p:spPr bwMode="auto">
          <a:xfrm>
            <a:off x="2181692" y="2743201"/>
            <a:ext cx="8097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800" b="1" dirty="0">
                <a:solidFill>
                  <a:srgbClr val="0033CC"/>
                </a:solidFill>
                <a:latin typeface="Times New Roman" panose="02020603050405020304" pitchFamily="18" charset="0"/>
              </a:rPr>
              <a:t>3</a:t>
            </a:r>
            <a:r>
              <a:rPr kumimoji="1" lang="en-US" altLang="zh-CN" sz="2800" b="1" i="1" dirty="0">
                <a:solidFill>
                  <a:srgbClr val="0033CC"/>
                </a:solidFill>
                <a:latin typeface="Times New Roman" panose="02020603050405020304" pitchFamily="18" charset="0"/>
              </a:rPr>
              <a:t>.  </a:t>
            </a:r>
            <a:r>
              <a:rPr kumimoji="1" lang="zh-CN" altLang="en-US" sz="2800" b="1" dirty="0">
                <a:solidFill>
                  <a:srgbClr val="0033CC"/>
                </a:solidFill>
                <a:latin typeface="Times New Roman" panose="02020603050405020304" pitchFamily="18" charset="0"/>
              </a:rPr>
              <a:t>同一元件的</a:t>
            </a:r>
            <a:r>
              <a:rPr kumimoji="1" lang="zh-CN" altLang="en-US" sz="2800" b="1" i="1" dirty="0">
                <a:solidFill>
                  <a:srgbClr val="0033CC"/>
                </a:solidFill>
                <a:latin typeface="Times New Roman" panose="02020603050405020304" pitchFamily="18" charset="0"/>
              </a:rPr>
              <a:t> </a:t>
            </a:r>
            <a:r>
              <a:rPr kumimoji="1" lang="en-US" altLang="zh-CN" sz="2800" b="1" i="1" dirty="0">
                <a:solidFill>
                  <a:srgbClr val="0033CC"/>
                </a:solidFill>
                <a:latin typeface="Times New Roman" panose="02020603050405020304" pitchFamily="18" charset="0"/>
              </a:rPr>
              <a:t>u</a:t>
            </a:r>
            <a:r>
              <a:rPr kumimoji="1" lang="zh-CN" altLang="en-US" sz="2800" b="1" dirty="0">
                <a:solidFill>
                  <a:srgbClr val="0033CC"/>
                </a:solidFill>
                <a:latin typeface="Times New Roman" panose="02020603050405020304" pitchFamily="18" charset="0"/>
              </a:rPr>
              <a:t>、 </a:t>
            </a:r>
            <a:r>
              <a:rPr kumimoji="1" lang="en-US" altLang="zh-CN" sz="2800" b="1" i="1" dirty="0" err="1">
                <a:solidFill>
                  <a:srgbClr val="0033CC"/>
                </a:solidFill>
                <a:latin typeface="Times New Roman" panose="02020603050405020304" pitchFamily="18" charset="0"/>
              </a:rPr>
              <a:t>i</a:t>
            </a:r>
            <a:r>
              <a:rPr kumimoji="1" lang="en-US" altLang="zh-CN" sz="2800" b="1" dirty="0">
                <a:solidFill>
                  <a:srgbClr val="0033CC"/>
                </a:solidFill>
                <a:latin typeface="Times New Roman" panose="02020603050405020304" pitchFamily="18" charset="0"/>
              </a:rPr>
              <a:t> </a:t>
            </a:r>
            <a:r>
              <a:rPr kumimoji="1" lang="en-US" altLang="zh-CN" sz="2800" b="1" i="1" dirty="0">
                <a:solidFill>
                  <a:srgbClr val="0033CC"/>
                </a:solidFill>
                <a:latin typeface="Times New Roman" panose="02020603050405020304" pitchFamily="18" charset="0"/>
              </a:rPr>
              <a:t> </a:t>
            </a:r>
            <a:r>
              <a:rPr kumimoji="1" lang="zh-CN" altLang="en-US" sz="2800" b="1" dirty="0">
                <a:solidFill>
                  <a:srgbClr val="0033CC"/>
                </a:solidFill>
                <a:latin typeface="Times New Roman" panose="02020603050405020304" pitchFamily="18" charset="0"/>
              </a:rPr>
              <a:t>同方向，称为</a:t>
            </a:r>
            <a:r>
              <a:rPr kumimoji="1" lang="zh-CN" altLang="en-US" sz="2800" b="1" u="sng" dirty="0">
                <a:solidFill>
                  <a:srgbClr val="FF0066"/>
                </a:solidFill>
                <a:latin typeface="Times New Roman" panose="02020603050405020304" pitchFamily="18" charset="0"/>
              </a:rPr>
              <a:t>关联参考方向</a:t>
            </a:r>
            <a:r>
              <a:rPr kumimoji="1" lang="zh-CN" altLang="en-US" sz="2800" b="1" dirty="0">
                <a:solidFill>
                  <a:srgbClr val="0033CC"/>
                </a:solidFill>
                <a:latin typeface="Times New Roman" panose="02020603050405020304" pitchFamily="18" charset="0"/>
              </a:rPr>
              <a:t>。</a:t>
            </a:r>
          </a:p>
        </p:txBody>
      </p:sp>
      <p:grpSp>
        <p:nvGrpSpPr>
          <p:cNvPr id="40966" name="Group 6">
            <a:extLst>
              <a:ext uri="{FF2B5EF4-FFF2-40B4-BE49-F238E27FC236}">
                <a16:creationId xmlns:a16="http://schemas.microsoft.com/office/drawing/2014/main" id="{69B1042B-7B90-4650-814D-8C816015D1E4}"/>
              </a:ext>
            </a:extLst>
          </p:cNvPr>
          <p:cNvGrpSpPr>
            <a:grpSpLocks/>
          </p:cNvGrpSpPr>
          <p:nvPr/>
        </p:nvGrpSpPr>
        <p:grpSpPr bwMode="auto">
          <a:xfrm>
            <a:off x="1981200" y="3810000"/>
            <a:ext cx="1792288" cy="1866900"/>
            <a:chOff x="288" y="2400"/>
            <a:chExt cx="1129" cy="1176"/>
          </a:xfrm>
        </p:grpSpPr>
        <p:sp>
          <p:nvSpPr>
            <p:cNvPr id="40967" name="Text Box 7">
              <a:extLst>
                <a:ext uri="{FF2B5EF4-FFF2-40B4-BE49-F238E27FC236}">
                  <a16:creationId xmlns:a16="http://schemas.microsoft.com/office/drawing/2014/main" id="{13E9570D-8BDE-4F2C-8B06-96A23DDA8D7B}"/>
                </a:ext>
              </a:extLst>
            </p:cNvPr>
            <p:cNvSpPr txBox="1">
              <a:spLocks noChangeArrowheads="1"/>
            </p:cNvSpPr>
            <p:nvPr/>
          </p:nvSpPr>
          <p:spPr bwMode="auto">
            <a:xfrm>
              <a:off x="768" y="2640"/>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I</a:t>
              </a:r>
            </a:p>
          </p:txBody>
        </p:sp>
        <p:sp>
          <p:nvSpPr>
            <p:cNvPr id="40968" name="Line 8">
              <a:extLst>
                <a:ext uri="{FF2B5EF4-FFF2-40B4-BE49-F238E27FC236}">
                  <a16:creationId xmlns:a16="http://schemas.microsoft.com/office/drawing/2014/main" id="{35EBE312-9F86-4CB1-97D2-A853D27F7F17}"/>
                </a:ext>
              </a:extLst>
            </p:cNvPr>
            <p:cNvSpPr>
              <a:spLocks noChangeShapeType="1"/>
            </p:cNvSpPr>
            <p:nvPr/>
          </p:nvSpPr>
          <p:spPr bwMode="auto">
            <a:xfrm rot="5400000">
              <a:off x="792" y="2832"/>
              <a:ext cx="384" cy="0"/>
            </a:xfrm>
            <a:prstGeom prst="line">
              <a:avLst/>
            </a:prstGeom>
            <a:noFill/>
            <a:ln w="254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0969" name="Group 9">
              <a:extLst>
                <a:ext uri="{FF2B5EF4-FFF2-40B4-BE49-F238E27FC236}">
                  <a16:creationId xmlns:a16="http://schemas.microsoft.com/office/drawing/2014/main" id="{489D2A19-27F2-49AA-B087-595810145EF1}"/>
                </a:ext>
              </a:extLst>
            </p:cNvPr>
            <p:cNvGrpSpPr>
              <a:grpSpLocks/>
            </p:cNvGrpSpPr>
            <p:nvPr/>
          </p:nvGrpSpPr>
          <p:grpSpPr bwMode="auto">
            <a:xfrm>
              <a:off x="288" y="2400"/>
              <a:ext cx="1129" cy="1176"/>
              <a:chOff x="1344" y="2592"/>
              <a:chExt cx="1129" cy="1176"/>
            </a:xfrm>
          </p:grpSpPr>
          <p:sp>
            <p:nvSpPr>
              <p:cNvPr id="40970" name="Text Box 10">
                <a:extLst>
                  <a:ext uri="{FF2B5EF4-FFF2-40B4-BE49-F238E27FC236}">
                    <a16:creationId xmlns:a16="http://schemas.microsoft.com/office/drawing/2014/main" id="{1B5ABBA3-EDD0-4AEF-BDBD-EF26297013BA}"/>
                  </a:ext>
                </a:extLst>
              </p:cNvPr>
              <p:cNvSpPr txBox="1">
                <a:spLocks noChangeArrowheads="1"/>
              </p:cNvSpPr>
              <p:nvPr/>
            </p:nvSpPr>
            <p:spPr bwMode="auto">
              <a:xfrm>
                <a:off x="2208" y="30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R</a:t>
                </a:r>
              </a:p>
            </p:txBody>
          </p:sp>
          <p:sp>
            <p:nvSpPr>
              <p:cNvPr id="40971" name="Text Box 11">
                <a:extLst>
                  <a:ext uri="{FF2B5EF4-FFF2-40B4-BE49-F238E27FC236}">
                    <a16:creationId xmlns:a16="http://schemas.microsoft.com/office/drawing/2014/main" id="{7ED27E39-8DDB-4CA6-B4BA-9B126C16B68B}"/>
                  </a:ext>
                </a:extLst>
              </p:cNvPr>
              <p:cNvSpPr txBox="1">
                <a:spLocks noChangeArrowheads="1"/>
              </p:cNvSpPr>
              <p:nvPr/>
            </p:nvSpPr>
            <p:spPr bwMode="auto">
              <a:xfrm>
                <a:off x="1344" y="30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chemeClr val="accent2"/>
                    </a:solidFill>
                    <a:latin typeface="Times New Roman" panose="02020603050405020304" pitchFamily="18" charset="0"/>
                    <a:ea typeface="隶书" panose="02010509060101010101" pitchFamily="49" charset="-122"/>
                  </a:rPr>
                  <a:t>U</a:t>
                </a:r>
              </a:p>
            </p:txBody>
          </p:sp>
          <p:sp>
            <p:nvSpPr>
              <p:cNvPr id="40972" name="Text Box 12">
                <a:extLst>
                  <a:ext uri="{FF2B5EF4-FFF2-40B4-BE49-F238E27FC236}">
                    <a16:creationId xmlns:a16="http://schemas.microsoft.com/office/drawing/2014/main" id="{EE9BDFAE-A9EF-42B4-8027-6E7BEF78F91C}"/>
                  </a:ext>
                </a:extLst>
              </p:cNvPr>
              <p:cNvSpPr txBox="1">
                <a:spLocks noChangeArrowheads="1"/>
              </p:cNvSpPr>
              <p:nvPr/>
            </p:nvSpPr>
            <p:spPr bwMode="auto">
              <a:xfrm>
                <a:off x="1392" y="261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sp>
            <p:nvSpPr>
              <p:cNvPr id="40973" name="Text Box 13">
                <a:extLst>
                  <a:ext uri="{FF2B5EF4-FFF2-40B4-BE49-F238E27FC236}">
                    <a16:creationId xmlns:a16="http://schemas.microsoft.com/office/drawing/2014/main" id="{EAE84D34-5F69-4C2E-A5CC-709EC17EB6A1}"/>
                  </a:ext>
                </a:extLst>
              </p:cNvPr>
              <p:cNvSpPr txBox="1">
                <a:spLocks noChangeArrowheads="1"/>
              </p:cNvSpPr>
              <p:nvPr/>
            </p:nvSpPr>
            <p:spPr bwMode="auto">
              <a:xfrm>
                <a:off x="1430" y="3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grpSp>
            <p:nvGrpSpPr>
              <p:cNvPr id="40974" name="Group 14">
                <a:extLst>
                  <a:ext uri="{FF2B5EF4-FFF2-40B4-BE49-F238E27FC236}">
                    <a16:creationId xmlns:a16="http://schemas.microsoft.com/office/drawing/2014/main" id="{405D13B2-4DB9-4D01-83DC-027C3912B2AA}"/>
                  </a:ext>
                </a:extLst>
              </p:cNvPr>
              <p:cNvGrpSpPr>
                <a:grpSpLocks/>
              </p:cNvGrpSpPr>
              <p:nvPr/>
            </p:nvGrpSpPr>
            <p:grpSpPr bwMode="auto">
              <a:xfrm>
                <a:off x="1488" y="2592"/>
                <a:ext cx="684" cy="504"/>
                <a:chOff x="564" y="456"/>
                <a:chExt cx="828" cy="504"/>
              </a:xfrm>
            </p:grpSpPr>
            <p:sp>
              <p:nvSpPr>
                <p:cNvPr id="40975" name="Freeform 15">
                  <a:extLst>
                    <a:ext uri="{FF2B5EF4-FFF2-40B4-BE49-F238E27FC236}">
                      <a16:creationId xmlns:a16="http://schemas.microsoft.com/office/drawing/2014/main" id="{98C26158-90F4-4843-AA39-F94715925616}"/>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76" name="Oval 16">
                  <a:extLst>
                    <a:ext uri="{FF2B5EF4-FFF2-40B4-BE49-F238E27FC236}">
                      <a16:creationId xmlns:a16="http://schemas.microsoft.com/office/drawing/2014/main" id="{6286A419-1F6B-4FFD-936A-376824D4CBE8}"/>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77" name="Group 17">
                <a:extLst>
                  <a:ext uri="{FF2B5EF4-FFF2-40B4-BE49-F238E27FC236}">
                    <a16:creationId xmlns:a16="http://schemas.microsoft.com/office/drawing/2014/main" id="{9E3E3343-A375-4016-A83D-42F46CEDB9F9}"/>
                  </a:ext>
                </a:extLst>
              </p:cNvPr>
              <p:cNvGrpSpPr>
                <a:grpSpLocks/>
              </p:cNvGrpSpPr>
              <p:nvPr/>
            </p:nvGrpSpPr>
            <p:grpSpPr bwMode="auto">
              <a:xfrm flipV="1">
                <a:off x="1488" y="3264"/>
                <a:ext cx="684" cy="504"/>
                <a:chOff x="564" y="456"/>
                <a:chExt cx="828" cy="504"/>
              </a:xfrm>
            </p:grpSpPr>
            <p:sp>
              <p:nvSpPr>
                <p:cNvPr id="40978" name="Freeform 18">
                  <a:extLst>
                    <a:ext uri="{FF2B5EF4-FFF2-40B4-BE49-F238E27FC236}">
                      <a16:creationId xmlns:a16="http://schemas.microsoft.com/office/drawing/2014/main" id="{14E1E8BF-8F94-4FEC-A571-78B588436B2D}"/>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79" name="Oval 19">
                  <a:extLst>
                    <a:ext uri="{FF2B5EF4-FFF2-40B4-BE49-F238E27FC236}">
                      <a16:creationId xmlns:a16="http://schemas.microsoft.com/office/drawing/2014/main" id="{3EE2CBB4-4B62-4008-8C68-378102B86C10}"/>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0980" name="Rectangle 20">
                <a:extLst>
                  <a:ext uri="{FF2B5EF4-FFF2-40B4-BE49-F238E27FC236}">
                    <a16:creationId xmlns:a16="http://schemas.microsoft.com/office/drawing/2014/main" id="{C5F558D9-6241-4E9C-B4EE-0DFF92968A4D}"/>
                  </a:ext>
                </a:extLst>
              </p:cNvPr>
              <p:cNvSpPr>
                <a:spLocks noChangeArrowheads="1"/>
              </p:cNvSpPr>
              <p:nvPr/>
            </p:nvSpPr>
            <p:spPr bwMode="auto">
              <a:xfrm rot="-5400000">
                <a:off x="2004" y="3168"/>
                <a:ext cx="336" cy="96"/>
              </a:xfrm>
              <a:prstGeom prst="rect">
                <a:avLst/>
              </a:prstGeom>
              <a:solidFill>
                <a:srgbClr val="FFFF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40981" name="Group 21">
            <a:extLst>
              <a:ext uri="{FF2B5EF4-FFF2-40B4-BE49-F238E27FC236}">
                <a16:creationId xmlns:a16="http://schemas.microsoft.com/office/drawing/2014/main" id="{6959BA2A-D60E-4258-BB13-C8AEAFCA4EFC}"/>
              </a:ext>
            </a:extLst>
          </p:cNvPr>
          <p:cNvGrpSpPr>
            <a:grpSpLocks/>
          </p:cNvGrpSpPr>
          <p:nvPr/>
        </p:nvGrpSpPr>
        <p:grpSpPr bwMode="auto">
          <a:xfrm>
            <a:off x="4191000" y="3733800"/>
            <a:ext cx="1792288" cy="1866900"/>
            <a:chOff x="1680" y="2352"/>
            <a:chExt cx="1129" cy="1176"/>
          </a:xfrm>
        </p:grpSpPr>
        <p:sp>
          <p:nvSpPr>
            <p:cNvPr id="40982" name="Text Box 22">
              <a:extLst>
                <a:ext uri="{FF2B5EF4-FFF2-40B4-BE49-F238E27FC236}">
                  <a16:creationId xmlns:a16="http://schemas.microsoft.com/office/drawing/2014/main" id="{4FF7B93A-9079-4ACF-A454-62920EA6103C}"/>
                </a:ext>
              </a:extLst>
            </p:cNvPr>
            <p:cNvSpPr txBox="1">
              <a:spLocks noChangeArrowheads="1"/>
            </p:cNvSpPr>
            <p:nvPr/>
          </p:nvSpPr>
          <p:spPr bwMode="auto">
            <a:xfrm>
              <a:off x="2064" y="259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I</a:t>
              </a:r>
            </a:p>
          </p:txBody>
        </p:sp>
        <p:sp>
          <p:nvSpPr>
            <p:cNvPr id="40983" name="Line 23">
              <a:extLst>
                <a:ext uri="{FF2B5EF4-FFF2-40B4-BE49-F238E27FC236}">
                  <a16:creationId xmlns:a16="http://schemas.microsoft.com/office/drawing/2014/main" id="{8499B29C-C697-4B8E-B135-305EE220CD14}"/>
                </a:ext>
              </a:extLst>
            </p:cNvPr>
            <p:cNvSpPr>
              <a:spLocks noChangeShapeType="1"/>
            </p:cNvSpPr>
            <p:nvPr/>
          </p:nvSpPr>
          <p:spPr bwMode="auto">
            <a:xfrm rot="16164005">
              <a:off x="2113" y="2735"/>
              <a:ext cx="384" cy="1"/>
            </a:xfrm>
            <a:prstGeom prst="line">
              <a:avLst/>
            </a:prstGeom>
            <a:noFill/>
            <a:ln w="254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0984" name="Group 24">
              <a:extLst>
                <a:ext uri="{FF2B5EF4-FFF2-40B4-BE49-F238E27FC236}">
                  <a16:creationId xmlns:a16="http://schemas.microsoft.com/office/drawing/2014/main" id="{E9A7317B-AC1D-4546-B4FF-775A520A9B4D}"/>
                </a:ext>
              </a:extLst>
            </p:cNvPr>
            <p:cNvGrpSpPr>
              <a:grpSpLocks/>
            </p:cNvGrpSpPr>
            <p:nvPr/>
          </p:nvGrpSpPr>
          <p:grpSpPr bwMode="auto">
            <a:xfrm>
              <a:off x="1680" y="2352"/>
              <a:ext cx="1129" cy="1176"/>
              <a:chOff x="3264" y="2592"/>
              <a:chExt cx="1129" cy="1176"/>
            </a:xfrm>
          </p:grpSpPr>
          <p:sp>
            <p:nvSpPr>
              <p:cNvPr id="40985" name="Text Box 25">
                <a:extLst>
                  <a:ext uri="{FF2B5EF4-FFF2-40B4-BE49-F238E27FC236}">
                    <a16:creationId xmlns:a16="http://schemas.microsoft.com/office/drawing/2014/main" id="{B130A392-2CFE-49B1-86FF-50961E320DDA}"/>
                  </a:ext>
                </a:extLst>
              </p:cNvPr>
              <p:cNvSpPr txBox="1">
                <a:spLocks noChangeArrowheads="1"/>
              </p:cNvSpPr>
              <p:nvPr/>
            </p:nvSpPr>
            <p:spPr bwMode="auto">
              <a:xfrm>
                <a:off x="4128" y="30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R</a:t>
                </a:r>
              </a:p>
            </p:txBody>
          </p:sp>
          <p:sp>
            <p:nvSpPr>
              <p:cNvPr id="40986" name="Text Box 26">
                <a:extLst>
                  <a:ext uri="{FF2B5EF4-FFF2-40B4-BE49-F238E27FC236}">
                    <a16:creationId xmlns:a16="http://schemas.microsoft.com/office/drawing/2014/main" id="{A0FD9835-100B-472B-9B33-3AA893A6C523}"/>
                  </a:ext>
                </a:extLst>
              </p:cNvPr>
              <p:cNvSpPr txBox="1">
                <a:spLocks noChangeArrowheads="1"/>
              </p:cNvSpPr>
              <p:nvPr/>
            </p:nvSpPr>
            <p:spPr bwMode="auto">
              <a:xfrm>
                <a:off x="3264" y="30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chemeClr val="accent2"/>
                    </a:solidFill>
                    <a:latin typeface="Times New Roman" panose="02020603050405020304" pitchFamily="18" charset="0"/>
                    <a:ea typeface="隶书" panose="02010509060101010101" pitchFamily="49" charset="-122"/>
                  </a:rPr>
                  <a:t>U</a:t>
                </a:r>
              </a:p>
            </p:txBody>
          </p:sp>
          <p:sp>
            <p:nvSpPr>
              <p:cNvPr id="40987" name="Text Box 27">
                <a:extLst>
                  <a:ext uri="{FF2B5EF4-FFF2-40B4-BE49-F238E27FC236}">
                    <a16:creationId xmlns:a16="http://schemas.microsoft.com/office/drawing/2014/main" id="{F43E135A-E746-4638-9CB5-05D61CFD265C}"/>
                  </a:ext>
                </a:extLst>
              </p:cNvPr>
              <p:cNvSpPr txBox="1">
                <a:spLocks noChangeArrowheads="1"/>
              </p:cNvSpPr>
              <p:nvPr/>
            </p:nvSpPr>
            <p:spPr bwMode="auto">
              <a:xfrm>
                <a:off x="3312" y="340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sp>
            <p:nvSpPr>
              <p:cNvPr id="40988" name="Text Box 28">
                <a:extLst>
                  <a:ext uri="{FF2B5EF4-FFF2-40B4-BE49-F238E27FC236}">
                    <a16:creationId xmlns:a16="http://schemas.microsoft.com/office/drawing/2014/main" id="{F99369E3-0BFA-4B7F-ABE9-DA47D73D9B5D}"/>
                  </a:ext>
                </a:extLst>
              </p:cNvPr>
              <p:cNvSpPr txBox="1">
                <a:spLocks noChangeArrowheads="1"/>
              </p:cNvSpPr>
              <p:nvPr/>
            </p:nvSpPr>
            <p:spPr bwMode="auto">
              <a:xfrm>
                <a:off x="3312" y="259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grpSp>
            <p:nvGrpSpPr>
              <p:cNvPr id="40989" name="Group 29">
                <a:extLst>
                  <a:ext uri="{FF2B5EF4-FFF2-40B4-BE49-F238E27FC236}">
                    <a16:creationId xmlns:a16="http://schemas.microsoft.com/office/drawing/2014/main" id="{5683FFB2-606F-4C18-BA09-8646A97215DD}"/>
                  </a:ext>
                </a:extLst>
              </p:cNvPr>
              <p:cNvGrpSpPr>
                <a:grpSpLocks/>
              </p:cNvGrpSpPr>
              <p:nvPr/>
            </p:nvGrpSpPr>
            <p:grpSpPr bwMode="auto">
              <a:xfrm>
                <a:off x="3408" y="2592"/>
                <a:ext cx="684" cy="504"/>
                <a:chOff x="564" y="456"/>
                <a:chExt cx="828" cy="504"/>
              </a:xfrm>
            </p:grpSpPr>
            <p:sp>
              <p:nvSpPr>
                <p:cNvPr id="40990" name="Freeform 30">
                  <a:extLst>
                    <a:ext uri="{FF2B5EF4-FFF2-40B4-BE49-F238E27FC236}">
                      <a16:creationId xmlns:a16="http://schemas.microsoft.com/office/drawing/2014/main" id="{59E82921-5045-4477-9A96-75EDC4D9E415}"/>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91" name="Oval 31">
                  <a:extLst>
                    <a:ext uri="{FF2B5EF4-FFF2-40B4-BE49-F238E27FC236}">
                      <a16:creationId xmlns:a16="http://schemas.microsoft.com/office/drawing/2014/main" id="{13C3C102-2AE9-41EA-976A-1771E738BC47}"/>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92" name="Group 32">
                <a:extLst>
                  <a:ext uri="{FF2B5EF4-FFF2-40B4-BE49-F238E27FC236}">
                    <a16:creationId xmlns:a16="http://schemas.microsoft.com/office/drawing/2014/main" id="{87C39F1F-47F1-441F-852D-BC0807646EC8}"/>
                  </a:ext>
                </a:extLst>
              </p:cNvPr>
              <p:cNvGrpSpPr>
                <a:grpSpLocks/>
              </p:cNvGrpSpPr>
              <p:nvPr/>
            </p:nvGrpSpPr>
            <p:grpSpPr bwMode="auto">
              <a:xfrm flipV="1">
                <a:off x="3408" y="3264"/>
                <a:ext cx="684" cy="504"/>
                <a:chOff x="564" y="456"/>
                <a:chExt cx="828" cy="504"/>
              </a:xfrm>
            </p:grpSpPr>
            <p:sp>
              <p:nvSpPr>
                <p:cNvPr id="40993" name="Freeform 33">
                  <a:extLst>
                    <a:ext uri="{FF2B5EF4-FFF2-40B4-BE49-F238E27FC236}">
                      <a16:creationId xmlns:a16="http://schemas.microsoft.com/office/drawing/2014/main" id="{73A5F910-D8C1-474A-9720-EFDF63E2EC34}"/>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94" name="Oval 34">
                  <a:extLst>
                    <a:ext uri="{FF2B5EF4-FFF2-40B4-BE49-F238E27FC236}">
                      <a16:creationId xmlns:a16="http://schemas.microsoft.com/office/drawing/2014/main" id="{9B0658E3-38F2-4594-BCD3-8F956C1AE880}"/>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0995" name="Rectangle 35">
                <a:extLst>
                  <a:ext uri="{FF2B5EF4-FFF2-40B4-BE49-F238E27FC236}">
                    <a16:creationId xmlns:a16="http://schemas.microsoft.com/office/drawing/2014/main" id="{D0D4DE94-0FE5-4C8B-9703-8F96A444754C}"/>
                  </a:ext>
                </a:extLst>
              </p:cNvPr>
              <p:cNvSpPr>
                <a:spLocks noChangeArrowheads="1"/>
              </p:cNvSpPr>
              <p:nvPr/>
            </p:nvSpPr>
            <p:spPr bwMode="auto">
              <a:xfrm rot="-5400000">
                <a:off x="3924" y="3168"/>
                <a:ext cx="336" cy="96"/>
              </a:xfrm>
              <a:prstGeom prst="rect">
                <a:avLst/>
              </a:prstGeom>
              <a:solidFill>
                <a:srgbClr val="FFFF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40996" name="Text Box 36">
            <a:extLst>
              <a:ext uri="{FF2B5EF4-FFF2-40B4-BE49-F238E27FC236}">
                <a16:creationId xmlns:a16="http://schemas.microsoft.com/office/drawing/2014/main" id="{6B2473F2-9556-4B46-B567-E22546A2E7F2}"/>
              </a:ext>
            </a:extLst>
          </p:cNvPr>
          <p:cNvSpPr txBox="1">
            <a:spLocks noChangeArrowheads="1"/>
          </p:cNvSpPr>
          <p:nvPr/>
        </p:nvSpPr>
        <p:spPr bwMode="auto">
          <a:xfrm>
            <a:off x="3657600" y="4419601"/>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zh-CN" altLang="en-US" sz="2800" b="1">
                <a:latin typeface="Times New Roman" panose="02020603050405020304" pitchFamily="18" charset="0"/>
              </a:rPr>
              <a:t>或</a:t>
            </a:r>
          </a:p>
        </p:txBody>
      </p:sp>
      <p:pic>
        <p:nvPicPr>
          <p:cNvPr id="40997" name="Picture 37" descr="jiantou_xia">
            <a:hlinkClick r:id="" action="ppaction://hlinkshowjump?jump=nextslide"/>
            <a:extLst>
              <a:ext uri="{FF2B5EF4-FFF2-40B4-BE49-F238E27FC236}">
                <a16:creationId xmlns:a16="http://schemas.microsoft.com/office/drawing/2014/main" id="{25559FBD-C0F1-4E4C-98B8-8EED2695B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26" y="5867400"/>
            <a:ext cx="269875" cy="522288"/>
          </a:xfrm>
          <a:prstGeom prst="rect">
            <a:avLst/>
          </a:prstGeom>
          <a:noFill/>
          <a:extLst>
            <a:ext uri="{909E8E84-426E-40DD-AFC4-6F175D3DCCD1}">
              <a14:hiddenFill xmlns:a14="http://schemas.microsoft.com/office/drawing/2010/main">
                <a:solidFill>
                  <a:srgbClr val="FFFFFF"/>
                </a:solidFill>
              </a14:hiddenFill>
            </a:ext>
          </a:extLst>
        </p:spPr>
      </p:pic>
      <p:pic>
        <p:nvPicPr>
          <p:cNvPr id="40998" name="Picture 38" descr="第一页">
            <a:hlinkClick r:id="" action="ppaction://hlinkshowjump?jump=firstslide"/>
            <a:extLst>
              <a:ext uri="{FF2B5EF4-FFF2-40B4-BE49-F238E27FC236}">
                <a16:creationId xmlns:a16="http://schemas.microsoft.com/office/drawing/2014/main" id="{D42BE12F-6149-4B70-B908-25FD64308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376" y="3505200"/>
            <a:ext cx="301625" cy="1524000"/>
          </a:xfrm>
          <a:prstGeom prst="rect">
            <a:avLst/>
          </a:prstGeom>
          <a:noFill/>
          <a:extLst>
            <a:ext uri="{909E8E84-426E-40DD-AFC4-6F175D3DCCD1}">
              <a14:hiddenFill xmlns:a14="http://schemas.microsoft.com/office/drawing/2010/main">
                <a:solidFill>
                  <a:srgbClr val="FFFFFF"/>
                </a:solidFill>
              </a14:hiddenFill>
            </a:ext>
          </a:extLst>
        </p:spPr>
      </p:pic>
      <p:sp>
        <p:nvSpPr>
          <p:cNvPr id="40999" name="Rectangle 39">
            <a:extLst>
              <a:ext uri="{FF2B5EF4-FFF2-40B4-BE49-F238E27FC236}">
                <a16:creationId xmlns:a16="http://schemas.microsoft.com/office/drawing/2014/main" id="{0E818F2D-0FA7-462C-A3C9-E30AA0E82467}"/>
              </a:ext>
            </a:extLst>
          </p:cNvPr>
          <p:cNvSpPr>
            <a:spLocks noChangeArrowheads="1"/>
          </p:cNvSpPr>
          <p:nvPr/>
        </p:nvSpPr>
        <p:spPr bwMode="auto">
          <a:xfrm>
            <a:off x="10363200" y="3505200"/>
            <a:ext cx="30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1000" name="Picture 40" descr="jiantou_xia">
            <a:hlinkClick r:id="" action="ppaction://hlinkshowjump?jump=nextslide"/>
            <a:extLst>
              <a:ext uri="{FF2B5EF4-FFF2-40B4-BE49-F238E27FC236}">
                <a16:creationId xmlns:a16="http://schemas.microsoft.com/office/drawing/2014/main" id="{0E1E495D-3C22-440F-AC5B-121CF6470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2725" y="5867400"/>
            <a:ext cx="274638"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41001" name="Group 41">
            <a:extLst>
              <a:ext uri="{FF2B5EF4-FFF2-40B4-BE49-F238E27FC236}">
                <a16:creationId xmlns:a16="http://schemas.microsoft.com/office/drawing/2014/main" id="{667568FB-6176-4779-A4E3-5A3A4693EA5E}"/>
              </a:ext>
            </a:extLst>
          </p:cNvPr>
          <p:cNvGrpSpPr>
            <a:grpSpLocks/>
          </p:cNvGrpSpPr>
          <p:nvPr/>
        </p:nvGrpSpPr>
        <p:grpSpPr bwMode="auto">
          <a:xfrm>
            <a:off x="6324600" y="3733800"/>
            <a:ext cx="1792288" cy="1866900"/>
            <a:chOff x="3024" y="2352"/>
            <a:chExt cx="1129" cy="1176"/>
          </a:xfrm>
        </p:grpSpPr>
        <p:sp>
          <p:nvSpPr>
            <p:cNvPr id="41002" name="Text Box 42">
              <a:extLst>
                <a:ext uri="{FF2B5EF4-FFF2-40B4-BE49-F238E27FC236}">
                  <a16:creationId xmlns:a16="http://schemas.microsoft.com/office/drawing/2014/main" id="{D4249CF7-3175-4D94-A8CF-C781E669948E}"/>
                </a:ext>
              </a:extLst>
            </p:cNvPr>
            <p:cNvSpPr txBox="1">
              <a:spLocks noChangeArrowheads="1"/>
            </p:cNvSpPr>
            <p:nvPr/>
          </p:nvSpPr>
          <p:spPr bwMode="auto">
            <a:xfrm>
              <a:off x="3408" y="259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I</a:t>
              </a:r>
            </a:p>
          </p:txBody>
        </p:sp>
        <p:sp>
          <p:nvSpPr>
            <p:cNvPr id="41003" name="Line 43">
              <a:extLst>
                <a:ext uri="{FF2B5EF4-FFF2-40B4-BE49-F238E27FC236}">
                  <a16:creationId xmlns:a16="http://schemas.microsoft.com/office/drawing/2014/main" id="{4D354F57-EC5C-478D-9004-545A80E94C0E}"/>
                </a:ext>
              </a:extLst>
            </p:cNvPr>
            <p:cNvSpPr>
              <a:spLocks noChangeShapeType="1"/>
            </p:cNvSpPr>
            <p:nvPr/>
          </p:nvSpPr>
          <p:spPr bwMode="auto">
            <a:xfrm rot="16200000" flipV="1">
              <a:off x="3504" y="2688"/>
              <a:ext cx="384" cy="0"/>
            </a:xfrm>
            <a:prstGeom prst="line">
              <a:avLst/>
            </a:prstGeom>
            <a:noFill/>
            <a:ln w="254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1004" name="Group 44">
              <a:extLst>
                <a:ext uri="{FF2B5EF4-FFF2-40B4-BE49-F238E27FC236}">
                  <a16:creationId xmlns:a16="http://schemas.microsoft.com/office/drawing/2014/main" id="{931E7ECB-0432-426A-A4CF-D25DCAFC74E7}"/>
                </a:ext>
              </a:extLst>
            </p:cNvPr>
            <p:cNvGrpSpPr>
              <a:grpSpLocks/>
            </p:cNvGrpSpPr>
            <p:nvPr/>
          </p:nvGrpSpPr>
          <p:grpSpPr bwMode="auto">
            <a:xfrm>
              <a:off x="3024" y="2352"/>
              <a:ext cx="1129" cy="1176"/>
              <a:chOff x="1344" y="2592"/>
              <a:chExt cx="1129" cy="1176"/>
            </a:xfrm>
          </p:grpSpPr>
          <p:sp>
            <p:nvSpPr>
              <p:cNvPr id="41005" name="Text Box 45">
                <a:extLst>
                  <a:ext uri="{FF2B5EF4-FFF2-40B4-BE49-F238E27FC236}">
                    <a16:creationId xmlns:a16="http://schemas.microsoft.com/office/drawing/2014/main" id="{1FAD688E-52D0-4C84-ABBF-965B1A23DFAE}"/>
                  </a:ext>
                </a:extLst>
              </p:cNvPr>
              <p:cNvSpPr txBox="1">
                <a:spLocks noChangeArrowheads="1"/>
              </p:cNvSpPr>
              <p:nvPr/>
            </p:nvSpPr>
            <p:spPr bwMode="auto">
              <a:xfrm>
                <a:off x="2208" y="30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R</a:t>
                </a:r>
              </a:p>
            </p:txBody>
          </p:sp>
          <p:sp>
            <p:nvSpPr>
              <p:cNvPr id="41006" name="Text Box 46">
                <a:extLst>
                  <a:ext uri="{FF2B5EF4-FFF2-40B4-BE49-F238E27FC236}">
                    <a16:creationId xmlns:a16="http://schemas.microsoft.com/office/drawing/2014/main" id="{19B834D2-C970-422C-AE30-77F12192057F}"/>
                  </a:ext>
                </a:extLst>
              </p:cNvPr>
              <p:cNvSpPr txBox="1">
                <a:spLocks noChangeArrowheads="1"/>
              </p:cNvSpPr>
              <p:nvPr/>
            </p:nvSpPr>
            <p:spPr bwMode="auto">
              <a:xfrm>
                <a:off x="1344" y="30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chemeClr val="accent2"/>
                    </a:solidFill>
                    <a:latin typeface="Times New Roman" panose="02020603050405020304" pitchFamily="18" charset="0"/>
                    <a:ea typeface="隶书" panose="02010509060101010101" pitchFamily="49" charset="-122"/>
                  </a:rPr>
                  <a:t>U</a:t>
                </a:r>
              </a:p>
            </p:txBody>
          </p:sp>
          <p:sp>
            <p:nvSpPr>
              <p:cNvPr id="41007" name="Text Box 47">
                <a:extLst>
                  <a:ext uri="{FF2B5EF4-FFF2-40B4-BE49-F238E27FC236}">
                    <a16:creationId xmlns:a16="http://schemas.microsoft.com/office/drawing/2014/main" id="{E6E1DE76-B68A-4726-8B5C-E829C66D6392}"/>
                  </a:ext>
                </a:extLst>
              </p:cNvPr>
              <p:cNvSpPr txBox="1">
                <a:spLocks noChangeArrowheads="1"/>
              </p:cNvSpPr>
              <p:nvPr/>
            </p:nvSpPr>
            <p:spPr bwMode="auto">
              <a:xfrm>
                <a:off x="1392" y="261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sp>
            <p:nvSpPr>
              <p:cNvPr id="41008" name="Text Box 48">
                <a:extLst>
                  <a:ext uri="{FF2B5EF4-FFF2-40B4-BE49-F238E27FC236}">
                    <a16:creationId xmlns:a16="http://schemas.microsoft.com/office/drawing/2014/main" id="{9DD6BF1E-6601-4679-BB01-0B0FA3578268}"/>
                  </a:ext>
                </a:extLst>
              </p:cNvPr>
              <p:cNvSpPr txBox="1">
                <a:spLocks noChangeArrowheads="1"/>
              </p:cNvSpPr>
              <p:nvPr/>
            </p:nvSpPr>
            <p:spPr bwMode="auto">
              <a:xfrm>
                <a:off x="1430" y="3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grpSp>
            <p:nvGrpSpPr>
              <p:cNvPr id="41009" name="Group 49">
                <a:extLst>
                  <a:ext uri="{FF2B5EF4-FFF2-40B4-BE49-F238E27FC236}">
                    <a16:creationId xmlns:a16="http://schemas.microsoft.com/office/drawing/2014/main" id="{8DFDFDCC-5A3B-4D1B-A91C-45E0D8F016E6}"/>
                  </a:ext>
                </a:extLst>
              </p:cNvPr>
              <p:cNvGrpSpPr>
                <a:grpSpLocks/>
              </p:cNvGrpSpPr>
              <p:nvPr/>
            </p:nvGrpSpPr>
            <p:grpSpPr bwMode="auto">
              <a:xfrm>
                <a:off x="1488" y="2592"/>
                <a:ext cx="684" cy="504"/>
                <a:chOff x="564" y="456"/>
                <a:chExt cx="828" cy="504"/>
              </a:xfrm>
            </p:grpSpPr>
            <p:sp>
              <p:nvSpPr>
                <p:cNvPr id="41010" name="Freeform 50">
                  <a:extLst>
                    <a:ext uri="{FF2B5EF4-FFF2-40B4-BE49-F238E27FC236}">
                      <a16:creationId xmlns:a16="http://schemas.microsoft.com/office/drawing/2014/main" id="{A0EFA529-87DF-4177-9BDD-EF03AE35EEC1}"/>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11" name="Oval 51">
                  <a:extLst>
                    <a:ext uri="{FF2B5EF4-FFF2-40B4-BE49-F238E27FC236}">
                      <a16:creationId xmlns:a16="http://schemas.microsoft.com/office/drawing/2014/main" id="{94C57498-7896-47FB-9766-56053856F1A0}"/>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1012" name="Group 52">
                <a:extLst>
                  <a:ext uri="{FF2B5EF4-FFF2-40B4-BE49-F238E27FC236}">
                    <a16:creationId xmlns:a16="http://schemas.microsoft.com/office/drawing/2014/main" id="{718A9FBF-D3BC-4E20-839C-B1E5258492F1}"/>
                  </a:ext>
                </a:extLst>
              </p:cNvPr>
              <p:cNvGrpSpPr>
                <a:grpSpLocks/>
              </p:cNvGrpSpPr>
              <p:nvPr/>
            </p:nvGrpSpPr>
            <p:grpSpPr bwMode="auto">
              <a:xfrm flipV="1">
                <a:off x="1488" y="3264"/>
                <a:ext cx="684" cy="504"/>
                <a:chOff x="564" y="456"/>
                <a:chExt cx="828" cy="504"/>
              </a:xfrm>
            </p:grpSpPr>
            <p:sp>
              <p:nvSpPr>
                <p:cNvPr id="41013" name="Freeform 53">
                  <a:extLst>
                    <a:ext uri="{FF2B5EF4-FFF2-40B4-BE49-F238E27FC236}">
                      <a16:creationId xmlns:a16="http://schemas.microsoft.com/office/drawing/2014/main" id="{47D7AE90-9948-43B1-8EED-92D76A89E91F}"/>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14" name="Oval 54">
                  <a:extLst>
                    <a:ext uri="{FF2B5EF4-FFF2-40B4-BE49-F238E27FC236}">
                      <a16:creationId xmlns:a16="http://schemas.microsoft.com/office/drawing/2014/main" id="{FDB2D97F-AF8B-4617-8829-E9B24E3CA240}"/>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1015" name="Rectangle 55">
                <a:extLst>
                  <a:ext uri="{FF2B5EF4-FFF2-40B4-BE49-F238E27FC236}">
                    <a16:creationId xmlns:a16="http://schemas.microsoft.com/office/drawing/2014/main" id="{3122C59F-83A3-4D6F-B350-BE14531E2D26}"/>
                  </a:ext>
                </a:extLst>
              </p:cNvPr>
              <p:cNvSpPr>
                <a:spLocks noChangeArrowheads="1"/>
              </p:cNvSpPr>
              <p:nvPr/>
            </p:nvSpPr>
            <p:spPr bwMode="auto">
              <a:xfrm rot="-5400000">
                <a:off x="2004" y="3168"/>
                <a:ext cx="336" cy="96"/>
              </a:xfrm>
              <a:prstGeom prst="rect">
                <a:avLst/>
              </a:prstGeom>
              <a:solidFill>
                <a:srgbClr val="FFFF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41016" name="Group 56">
            <a:extLst>
              <a:ext uri="{FF2B5EF4-FFF2-40B4-BE49-F238E27FC236}">
                <a16:creationId xmlns:a16="http://schemas.microsoft.com/office/drawing/2014/main" id="{275ED9C4-465A-478C-B93E-99DA4221AC98}"/>
              </a:ext>
            </a:extLst>
          </p:cNvPr>
          <p:cNvGrpSpPr>
            <a:grpSpLocks/>
          </p:cNvGrpSpPr>
          <p:nvPr/>
        </p:nvGrpSpPr>
        <p:grpSpPr bwMode="auto">
          <a:xfrm>
            <a:off x="8534400" y="3657600"/>
            <a:ext cx="1792288" cy="1866900"/>
            <a:chOff x="4416" y="2304"/>
            <a:chExt cx="1129" cy="1176"/>
          </a:xfrm>
        </p:grpSpPr>
        <p:sp>
          <p:nvSpPr>
            <p:cNvPr id="41017" name="Rectangle 57">
              <a:hlinkClick r:id="" action="ppaction://hlinkshowjump?jump=lastslide"/>
              <a:extLst>
                <a:ext uri="{FF2B5EF4-FFF2-40B4-BE49-F238E27FC236}">
                  <a16:creationId xmlns:a16="http://schemas.microsoft.com/office/drawing/2014/main" id="{2733AE18-9103-4928-8657-DAF5B17F6297}"/>
                </a:ext>
              </a:extLst>
            </p:cNvPr>
            <p:cNvSpPr>
              <a:spLocks noChangeArrowheads="1"/>
            </p:cNvSpPr>
            <p:nvPr/>
          </p:nvSpPr>
          <p:spPr bwMode="auto">
            <a:xfrm>
              <a:off x="4992" y="2640"/>
              <a:ext cx="1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8" name="Text Box 58">
              <a:extLst>
                <a:ext uri="{FF2B5EF4-FFF2-40B4-BE49-F238E27FC236}">
                  <a16:creationId xmlns:a16="http://schemas.microsoft.com/office/drawing/2014/main" id="{5068A809-D53D-4956-AB5C-75BAF38DD1AC}"/>
                </a:ext>
              </a:extLst>
            </p:cNvPr>
            <p:cNvSpPr txBox="1">
              <a:spLocks noChangeArrowheads="1"/>
            </p:cNvSpPr>
            <p:nvPr/>
          </p:nvSpPr>
          <p:spPr bwMode="auto">
            <a:xfrm>
              <a:off x="4800" y="2544"/>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I</a:t>
              </a:r>
            </a:p>
          </p:txBody>
        </p:sp>
        <p:sp>
          <p:nvSpPr>
            <p:cNvPr id="41019" name="Line 59">
              <a:extLst>
                <a:ext uri="{FF2B5EF4-FFF2-40B4-BE49-F238E27FC236}">
                  <a16:creationId xmlns:a16="http://schemas.microsoft.com/office/drawing/2014/main" id="{B0B81B25-B55F-43D8-8FBD-3049A93FFDE0}"/>
                </a:ext>
              </a:extLst>
            </p:cNvPr>
            <p:cNvSpPr>
              <a:spLocks noChangeShapeType="1"/>
            </p:cNvSpPr>
            <p:nvPr/>
          </p:nvSpPr>
          <p:spPr bwMode="auto">
            <a:xfrm rot="5435995" flipV="1">
              <a:off x="4849" y="2735"/>
              <a:ext cx="384" cy="1"/>
            </a:xfrm>
            <a:prstGeom prst="line">
              <a:avLst/>
            </a:prstGeom>
            <a:noFill/>
            <a:ln w="254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1020" name="Group 60">
              <a:extLst>
                <a:ext uri="{FF2B5EF4-FFF2-40B4-BE49-F238E27FC236}">
                  <a16:creationId xmlns:a16="http://schemas.microsoft.com/office/drawing/2014/main" id="{892447CF-560E-436C-B030-6FBDA769F6EF}"/>
                </a:ext>
              </a:extLst>
            </p:cNvPr>
            <p:cNvGrpSpPr>
              <a:grpSpLocks/>
            </p:cNvGrpSpPr>
            <p:nvPr/>
          </p:nvGrpSpPr>
          <p:grpSpPr bwMode="auto">
            <a:xfrm>
              <a:off x="4416" y="2304"/>
              <a:ext cx="1129" cy="1176"/>
              <a:chOff x="3264" y="2592"/>
              <a:chExt cx="1129" cy="1176"/>
            </a:xfrm>
          </p:grpSpPr>
          <p:sp>
            <p:nvSpPr>
              <p:cNvPr id="41021" name="Text Box 61">
                <a:extLst>
                  <a:ext uri="{FF2B5EF4-FFF2-40B4-BE49-F238E27FC236}">
                    <a16:creationId xmlns:a16="http://schemas.microsoft.com/office/drawing/2014/main" id="{E1B11532-721E-4FCA-B23E-29E5CF0BE38A}"/>
                  </a:ext>
                </a:extLst>
              </p:cNvPr>
              <p:cNvSpPr txBox="1">
                <a:spLocks noChangeArrowheads="1"/>
              </p:cNvSpPr>
              <p:nvPr/>
            </p:nvSpPr>
            <p:spPr bwMode="auto">
              <a:xfrm>
                <a:off x="4128" y="30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66"/>
                    </a:solidFill>
                    <a:latin typeface="Times New Roman" panose="02020603050405020304" pitchFamily="18" charset="0"/>
                    <a:ea typeface="隶书" panose="02010509060101010101" pitchFamily="49" charset="-122"/>
                  </a:rPr>
                  <a:t>R</a:t>
                </a:r>
              </a:p>
            </p:txBody>
          </p:sp>
          <p:sp>
            <p:nvSpPr>
              <p:cNvPr id="41022" name="Text Box 62">
                <a:extLst>
                  <a:ext uri="{FF2B5EF4-FFF2-40B4-BE49-F238E27FC236}">
                    <a16:creationId xmlns:a16="http://schemas.microsoft.com/office/drawing/2014/main" id="{8E010054-7714-4700-B7E7-0B452CB70D35}"/>
                  </a:ext>
                </a:extLst>
              </p:cNvPr>
              <p:cNvSpPr txBox="1">
                <a:spLocks noChangeArrowheads="1"/>
              </p:cNvSpPr>
              <p:nvPr/>
            </p:nvSpPr>
            <p:spPr bwMode="auto">
              <a:xfrm>
                <a:off x="3264" y="30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chemeClr val="accent2"/>
                    </a:solidFill>
                    <a:latin typeface="Times New Roman" panose="02020603050405020304" pitchFamily="18" charset="0"/>
                    <a:ea typeface="隶书" panose="02010509060101010101" pitchFamily="49" charset="-122"/>
                  </a:rPr>
                  <a:t>U</a:t>
                </a:r>
              </a:p>
            </p:txBody>
          </p:sp>
          <p:sp>
            <p:nvSpPr>
              <p:cNvPr id="41023" name="Text Box 63">
                <a:extLst>
                  <a:ext uri="{FF2B5EF4-FFF2-40B4-BE49-F238E27FC236}">
                    <a16:creationId xmlns:a16="http://schemas.microsoft.com/office/drawing/2014/main" id="{91D6B016-9679-46AA-A155-09F0DD14C88F}"/>
                  </a:ext>
                </a:extLst>
              </p:cNvPr>
              <p:cNvSpPr txBox="1">
                <a:spLocks noChangeArrowheads="1"/>
              </p:cNvSpPr>
              <p:nvPr/>
            </p:nvSpPr>
            <p:spPr bwMode="auto">
              <a:xfrm>
                <a:off x="3312" y="340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sp>
            <p:nvSpPr>
              <p:cNvPr id="41024" name="Text Box 64">
                <a:extLst>
                  <a:ext uri="{FF2B5EF4-FFF2-40B4-BE49-F238E27FC236}">
                    <a16:creationId xmlns:a16="http://schemas.microsoft.com/office/drawing/2014/main" id="{D7B590E3-BAFA-4CDF-BCD2-980AA2E5F96F}"/>
                  </a:ext>
                </a:extLst>
              </p:cNvPr>
              <p:cNvSpPr txBox="1">
                <a:spLocks noChangeArrowheads="1"/>
              </p:cNvSpPr>
              <p:nvPr/>
            </p:nvSpPr>
            <p:spPr bwMode="auto">
              <a:xfrm>
                <a:off x="3312" y="259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a:solidFill>
                      <a:schemeClr val="accent2"/>
                    </a:solidFill>
                    <a:latin typeface="Times New Roman" panose="02020603050405020304" pitchFamily="18" charset="0"/>
                  </a:rPr>
                  <a:t>–</a:t>
                </a:r>
              </a:p>
            </p:txBody>
          </p:sp>
          <p:grpSp>
            <p:nvGrpSpPr>
              <p:cNvPr id="41025" name="Group 65">
                <a:extLst>
                  <a:ext uri="{FF2B5EF4-FFF2-40B4-BE49-F238E27FC236}">
                    <a16:creationId xmlns:a16="http://schemas.microsoft.com/office/drawing/2014/main" id="{B40DDAF8-E005-46B6-ACB8-FE6B112C34F3}"/>
                  </a:ext>
                </a:extLst>
              </p:cNvPr>
              <p:cNvGrpSpPr>
                <a:grpSpLocks/>
              </p:cNvGrpSpPr>
              <p:nvPr/>
            </p:nvGrpSpPr>
            <p:grpSpPr bwMode="auto">
              <a:xfrm>
                <a:off x="3408" y="2592"/>
                <a:ext cx="684" cy="504"/>
                <a:chOff x="564" y="456"/>
                <a:chExt cx="828" cy="504"/>
              </a:xfrm>
            </p:grpSpPr>
            <p:sp>
              <p:nvSpPr>
                <p:cNvPr id="41026" name="Freeform 66">
                  <a:extLst>
                    <a:ext uri="{FF2B5EF4-FFF2-40B4-BE49-F238E27FC236}">
                      <a16:creationId xmlns:a16="http://schemas.microsoft.com/office/drawing/2014/main" id="{D3A29645-F6E7-4257-A971-414F3A250BF1}"/>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27" name="Oval 67">
                  <a:extLst>
                    <a:ext uri="{FF2B5EF4-FFF2-40B4-BE49-F238E27FC236}">
                      <a16:creationId xmlns:a16="http://schemas.microsoft.com/office/drawing/2014/main" id="{A1B585F2-2BC8-4854-A6FB-B86CCD643E20}"/>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1028" name="Group 68">
                <a:extLst>
                  <a:ext uri="{FF2B5EF4-FFF2-40B4-BE49-F238E27FC236}">
                    <a16:creationId xmlns:a16="http://schemas.microsoft.com/office/drawing/2014/main" id="{7EBA3695-D24C-43B0-8328-D06610BF1721}"/>
                  </a:ext>
                </a:extLst>
              </p:cNvPr>
              <p:cNvGrpSpPr>
                <a:grpSpLocks/>
              </p:cNvGrpSpPr>
              <p:nvPr/>
            </p:nvGrpSpPr>
            <p:grpSpPr bwMode="auto">
              <a:xfrm flipV="1">
                <a:off x="3408" y="3264"/>
                <a:ext cx="684" cy="504"/>
                <a:chOff x="564" y="456"/>
                <a:chExt cx="828" cy="504"/>
              </a:xfrm>
            </p:grpSpPr>
            <p:sp>
              <p:nvSpPr>
                <p:cNvPr id="41029" name="Freeform 69">
                  <a:extLst>
                    <a:ext uri="{FF2B5EF4-FFF2-40B4-BE49-F238E27FC236}">
                      <a16:creationId xmlns:a16="http://schemas.microsoft.com/office/drawing/2014/main" id="{D71E633C-32C2-4503-8722-DE9824143C35}"/>
                    </a:ext>
                  </a:extLst>
                </p:cNvPr>
                <p:cNvSpPr>
                  <a:spLocks/>
                </p:cNvSpPr>
                <p:nvPr/>
              </p:nvSpPr>
              <p:spPr bwMode="auto">
                <a:xfrm>
                  <a:off x="624" y="480"/>
                  <a:ext cx="768" cy="480"/>
                </a:xfrm>
                <a:custGeom>
                  <a:avLst/>
                  <a:gdLst>
                    <a:gd name="T0" fmla="*/ 0 w 768"/>
                    <a:gd name="T1" fmla="*/ 0 h 480"/>
                    <a:gd name="T2" fmla="*/ 768 w 768"/>
                    <a:gd name="T3" fmla="*/ 0 h 480"/>
                    <a:gd name="T4" fmla="*/ 768 w 768"/>
                    <a:gd name="T5" fmla="*/ 480 h 480"/>
                  </a:gdLst>
                  <a:ahLst/>
                  <a:cxnLst>
                    <a:cxn ang="0">
                      <a:pos x="T0" y="T1"/>
                    </a:cxn>
                    <a:cxn ang="0">
                      <a:pos x="T2" y="T3"/>
                    </a:cxn>
                    <a:cxn ang="0">
                      <a:pos x="T4" y="T5"/>
                    </a:cxn>
                  </a:cxnLst>
                  <a:rect l="0" t="0" r="r" b="b"/>
                  <a:pathLst>
                    <a:path w="768" h="480">
                      <a:moveTo>
                        <a:pt x="0" y="0"/>
                      </a:moveTo>
                      <a:lnTo>
                        <a:pt x="768" y="0"/>
                      </a:lnTo>
                      <a:lnTo>
                        <a:pt x="768" y="48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30" name="Oval 70">
                  <a:extLst>
                    <a:ext uri="{FF2B5EF4-FFF2-40B4-BE49-F238E27FC236}">
                      <a16:creationId xmlns:a16="http://schemas.microsoft.com/office/drawing/2014/main" id="{008812AA-EB82-4A06-AF3A-0393D7E7AAA9}"/>
                    </a:ext>
                  </a:extLst>
                </p:cNvPr>
                <p:cNvSpPr>
                  <a:spLocks noChangeArrowheads="1"/>
                </p:cNvSpPr>
                <p:nvPr/>
              </p:nvSpPr>
              <p:spPr bwMode="auto">
                <a:xfrm>
                  <a:off x="564" y="456"/>
                  <a:ext cx="48" cy="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1031" name="Rectangle 71">
                <a:extLst>
                  <a:ext uri="{FF2B5EF4-FFF2-40B4-BE49-F238E27FC236}">
                    <a16:creationId xmlns:a16="http://schemas.microsoft.com/office/drawing/2014/main" id="{B6091952-033B-471C-815C-C7F6F0804147}"/>
                  </a:ext>
                </a:extLst>
              </p:cNvPr>
              <p:cNvSpPr>
                <a:spLocks noChangeArrowheads="1"/>
              </p:cNvSpPr>
              <p:nvPr/>
            </p:nvSpPr>
            <p:spPr bwMode="auto">
              <a:xfrm rot="-5400000">
                <a:off x="3924" y="3168"/>
                <a:ext cx="336" cy="96"/>
              </a:xfrm>
              <a:prstGeom prst="rect">
                <a:avLst/>
              </a:prstGeom>
              <a:solidFill>
                <a:srgbClr val="FFFF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41032" name="Text Box 72">
            <a:extLst>
              <a:ext uri="{FF2B5EF4-FFF2-40B4-BE49-F238E27FC236}">
                <a16:creationId xmlns:a16="http://schemas.microsoft.com/office/drawing/2014/main" id="{10B4A417-FC06-410E-A007-43E3F5102283}"/>
              </a:ext>
            </a:extLst>
          </p:cNvPr>
          <p:cNvSpPr txBox="1">
            <a:spLocks noChangeArrowheads="1"/>
          </p:cNvSpPr>
          <p:nvPr/>
        </p:nvSpPr>
        <p:spPr bwMode="auto">
          <a:xfrm>
            <a:off x="8153400" y="4343401"/>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zh-CN" altLang="en-US" sz="2800" b="1">
                <a:latin typeface="Times New Roman" panose="02020603050405020304" pitchFamily="18" charset="0"/>
              </a:rPr>
              <a:t>或</a:t>
            </a:r>
          </a:p>
        </p:txBody>
      </p:sp>
      <p:sp>
        <p:nvSpPr>
          <p:cNvPr id="41033" name="AutoShape 73">
            <a:extLst>
              <a:ext uri="{FF2B5EF4-FFF2-40B4-BE49-F238E27FC236}">
                <a16:creationId xmlns:a16="http://schemas.microsoft.com/office/drawing/2014/main" id="{2CBB5FFB-9357-4EDD-BE2D-0134FEE68B70}"/>
              </a:ext>
            </a:extLst>
          </p:cNvPr>
          <p:cNvSpPr>
            <a:spLocks/>
          </p:cNvSpPr>
          <p:nvPr/>
        </p:nvSpPr>
        <p:spPr bwMode="auto">
          <a:xfrm rot="16200000">
            <a:off x="3771900" y="5143500"/>
            <a:ext cx="228600" cy="1524000"/>
          </a:xfrm>
          <a:prstGeom prst="leftBrace">
            <a:avLst>
              <a:gd name="adj1" fmla="val 55556"/>
              <a:gd name="adj2" fmla="val 50000"/>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4" name="Rectangle 74">
            <a:extLst>
              <a:ext uri="{FF2B5EF4-FFF2-40B4-BE49-F238E27FC236}">
                <a16:creationId xmlns:a16="http://schemas.microsoft.com/office/drawing/2014/main" id="{6FE15D74-C348-4912-B0D5-63E2DA406D6A}"/>
              </a:ext>
            </a:extLst>
          </p:cNvPr>
          <p:cNvSpPr>
            <a:spLocks noChangeArrowheads="1"/>
          </p:cNvSpPr>
          <p:nvPr/>
        </p:nvSpPr>
        <p:spPr bwMode="auto">
          <a:xfrm>
            <a:off x="2819400" y="6019801"/>
            <a:ext cx="2336800" cy="519113"/>
          </a:xfrm>
          <a:prstGeom prst="rect">
            <a:avLst/>
          </a:prstGeom>
          <a:solidFill>
            <a:srgbClr val="CCFF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66"/>
                </a:solidFill>
                <a:latin typeface="Times New Roman" panose="02020603050405020304" pitchFamily="18" charset="0"/>
              </a:rPr>
              <a:t>关联</a:t>
            </a:r>
            <a:r>
              <a:rPr kumimoji="1" lang="zh-CN" altLang="en-US" sz="2800" b="1">
                <a:solidFill>
                  <a:schemeClr val="accent2"/>
                </a:solidFill>
                <a:latin typeface="Times New Roman" panose="02020603050405020304" pitchFamily="18" charset="0"/>
              </a:rPr>
              <a:t>参考方向</a:t>
            </a:r>
          </a:p>
        </p:txBody>
      </p:sp>
      <p:sp>
        <p:nvSpPr>
          <p:cNvPr id="41035" name="Rectangle 75">
            <a:extLst>
              <a:ext uri="{FF2B5EF4-FFF2-40B4-BE49-F238E27FC236}">
                <a16:creationId xmlns:a16="http://schemas.microsoft.com/office/drawing/2014/main" id="{A149E1AE-46FF-4481-A938-1914EF23BE40}"/>
              </a:ext>
            </a:extLst>
          </p:cNvPr>
          <p:cNvSpPr>
            <a:spLocks noChangeArrowheads="1"/>
          </p:cNvSpPr>
          <p:nvPr/>
        </p:nvSpPr>
        <p:spPr bwMode="auto">
          <a:xfrm>
            <a:off x="7239001" y="6019801"/>
            <a:ext cx="2695575" cy="519113"/>
          </a:xfrm>
          <a:prstGeom prst="rect">
            <a:avLst/>
          </a:prstGeom>
          <a:solidFill>
            <a:srgbClr val="CCFF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66"/>
                </a:solidFill>
                <a:latin typeface="Times New Roman" panose="02020603050405020304" pitchFamily="18" charset="0"/>
              </a:rPr>
              <a:t>非关联</a:t>
            </a:r>
            <a:r>
              <a:rPr kumimoji="1" lang="zh-CN" altLang="en-US" sz="2800" b="1">
                <a:solidFill>
                  <a:schemeClr val="accent2"/>
                </a:solidFill>
                <a:latin typeface="Times New Roman" panose="02020603050405020304" pitchFamily="18" charset="0"/>
              </a:rPr>
              <a:t>参考方向</a:t>
            </a:r>
          </a:p>
        </p:txBody>
      </p:sp>
      <p:sp>
        <p:nvSpPr>
          <p:cNvPr id="41036" name="AutoShape 76">
            <a:extLst>
              <a:ext uri="{FF2B5EF4-FFF2-40B4-BE49-F238E27FC236}">
                <a16:creationId xmlns:a16="http://schemas.microsoft.com/office/drawing/2014/main" id="{C0E29077-BB1E-4A69-A0C0-4CFB807E345E}"/>
              </a:ext>
            </a:extLst>
          </p:cNvPr>
          <p:cNvSpPr>
            <a:spLocks/>
          </p:cNvSpPr>
          <p:nvPr/>
        </p:nvSpPr>
        <p:spPr bwMode="auto">
          <a:xfrm rot="16200000">
            <a:off x="8267700" y="5143500"/>
            <a:ext cx="228600" cy="1371600"/>
          </a:xfrm>
          <a:prstGeom prst="leftBrace">
            <a:avLst>
              <a:gd name="adj1" fmla="val 50000"/>
              <a:gd name="adj2" fmla="val 49880"/>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xEl>
                                              <p:pRg st="0" end="0"/>
                                            </p:txEl>
                                          </p:spTgt>
                                        </p:tgtEl>
                                        <p:attrNameLst>
                                          <p:attrName>style.visibility</p:attrName>
                                        </p:attrNameLst>
                                      </p:cBhvr>
                                      <p:to>
                                        <p:strVal val="visible"/>
                                      </p:to>
                                    </p:set>
                                    <p:animEffect transition="in" filter="wipe(left)">
                                      <p:cBhvr>
                                        <p:cTn id="12" dur="500"/>
                                        <p:tgtEl>
                                          <p:spTgt spid="409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0" end="0"/>
                                            </p:txEl>
                                          </p:spTgt>
                                        </p:tgtEl>
                                        <p:attrNameLst>
                                          <p:attrName>style.visibility</p:attrName>
                                        </p:attrNameLst>
                                      </p:cBhvr>
                                      <p:to>
                                        <p:strVal val="visible"/>
                                      </p:to>
                                    </p:set>
                                    <p:animEffect transition="in" filter="wipe(left)">
                                      <p:cBhvr>
                                        <p:cTn id="17" dur="500"/>
                                        <p:tgtEl>
                                          <p:spTgt spid="4096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0966"/>
                                        </p:tgtEl>
                                        <p:attrNameLst>
                                          <p:attrName>style.visibility</p:attrName>
                                        </p:attrNameLst>
                                      </p:cBhvr>
                                      <p:to>
                                        <p:strVal val="visible"/>
                                      </p:to>
                                    </p:set>
                                    <p:animEffect transition="in" filter="box(out)">
                                      <p:cBhvr>
                                        <p:cTn id="22" dur="500"/>
                                        <p:tgtEl>
                                          <p:spTgt spid="4096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96">
                                            <p:txEl>
                                              <p:pRg st="0" end="0"/>
                                            </p:txEl>
                                          </p:spTgt>
                                        </p:tgtEl>
                                        <p:attrNameLst>
                                          <p:attrName>style.visibility</p:attrName>
                                        </p:attrNameLst>
                                      </p:cBhvr>
                                      <p:to>
                                        <p:strVal val="visible"/>
                                      </p:to>
                                    </p:set>
                                    <p:animEffect transition="in" filter="wipe(left)">
                                      <p:cBhvr>
                                        <p:cTn id="27" dur="500"/>
                                        <p:tgtEl>
                                          <p:spTgt spid="4099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0981"/>
                                        </p:tgtEl>
                                        <p:attrNameLst>
                                          <p:attrName>style.visibility</p:attrName>
                                        </p:attrNameLst>
                                      </p:cBhvr>
                                      <p:to>
                                        <p:strVal val="visible"/>
                                      </p:to>
                                    </p:set>
                                    <p:animEffect transition="in" filter="box(out)">
                                      <p:cBhvr>
                                        <p:cTn id="32" dur="500"/>
                                        <p:tgtEl>
                                          <p:spTgt spid="40981"/>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1033"/>
                                        </p:tgtEl>
                                        <p:attrNameLst>
                                          <p:attrName>style.visibility</p:attrName>
                                        </p:attrNameLst>
                                      </p:cBhvr>
                                      <p:to>
                                        <p:strVal val="visible"/>
                                      </p:to>
                                    </p:set>
                                    <p:animEffect transition="in" filter="box(out)">
                                      <p:cBhvr>
                                        <p:cTn id="37" dur="500"/>
                                        <p:tgtEl>
                                          <p:spTgt spid="41033"/>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1034"/>
                                        </p:tgtEl>
                                        <p:attrNameLst>
                                          <p:attrName>style.visibility</p:attrName>
                                        </p:attrNameLst>
                                      </p:cBhvr>
                                      <p:to>
                                        <p:strVal val="visible"/>
                                      </p:to>
                                    </p:set>
                                    <p:animEffect transition="in" filter="box(out)">
                                      <p:cBhvr>
                                        <p:cTn id="42" dur="500"/>
                                        <p:tgtEl>
                                          <p:spTgt spid="41034"/>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41001"/>
                                        </p:tgtEl>
                                        <p:attrNameLst>
                                          <p:attrName>style.visibility</p:attrName>
                                        </p:attrNameLst>
                                      </p:cBhvr>
                                      <p:to>
                                        <p:strVal val="visible"/>
                                      </p:to>
                                    </p:set>
                                    <p:animEffect transition="in" filter="box(out)">
                                      <p:cBhvr>
                                        <p:cTn id="47" dur="500"/>
                                        <p:tgtEl>
                                          <p:spTgt spid="4100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1032">
                                            <p:txEl>
                                              <p:pRg st="0" end="0"/>
                                            </p:txEl>
                                          </p:spTgt>
                                        </p:tgtEl>
                                        <p:attrNameLst>
                                          <p:attrName>style.visibility</p:attrName>
                                        </p:attrNameLst>
                                      </p:cBhvr>
                                      <p:to>
                                        <p:strVal val="visible"/>
                                      </p:to>
                                    </p:set>
                                    <p:animEffect transition="in" filter="wipe(left)">
                                      <p:cBhvr>
                                        <p:cTn id="52" dur="500"/>
                                        <p:tgtEl>
                                          <p:spTgt spid="4103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41016"/>
                                        </p:tgtEl>
                                        <p:attrNameLst>
                                          <p:attrName>style.visibility</p:attrName>
                                        </p:attrNameLst>
                                      </p:cBhvr>
                                      <p:to>
                                        <p:strVal val="visible"/>
                                      </p:to>
                                    </p:set>
                                    <p:animEffect transition="in" filter="box(out)">
                                      <p:cBhvr>
                                        <p:cTn id="57" dur="500"/>
                                        <p:tgtEl>
                                          <p:spTgt spid="41016"/>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41036"/>
                                        </p:tgtEl>
                                        <p:attrNameLst>
                                          <p:attrName>style.visibility</p:attrName>
                                        </p:attrNameLst>
                                      </p:cBhvr>
                                      <p:to>
                                        <p:strVal val="visible"/>
                                      </p:to>
                                    </p:set>
                                    <p:animEffect transition="in" filter="box(out)">
                                      <p:cBhvr>
                                        <p:cTn id="62" dur="500"/>
                                        <p:tgtEl>
                                          <p:spTgt spid="41036"/>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41035"/>
                                        </p:tgtEl>
                                        <p:attrNameLst>
                                          <p:attrName>style.visibility</p:attrName>
                                        </p:attrNameLst>
                                      </p:cBhvr>
                                      <p:to>
                                        <p:strVal val="visible"/>
                                      </p:to>
                                    </p:set>
                                    <p:animEffect transition="in" filter="box(out)">
                                      <p:cBhvr>
                                        <p:cTn id="67" dur="500"/>
                                        <p:tgtEl>
                                          <p:spTgt spid="41035"/>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P spid="40964" grpId="0" build="p" autoUpdateAnimBg="0"/>
      <p:bldP spid="40965" grpId="0" build="p" autoUpdateAnimBg="0"/>
      <p:bldP spid="40996" grpId="0" build="p" autoUpdateAnimBg="0"/>
      <p:bldP spid="41032" grpId="0" build="p" autoUpdateAnimBg="0"/>
      <p:bldP spid="41034" grpId="0" animBg="1" autoUpdateAnimBg="0"/>
      <p:bldP spid="41035"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86612" y="404167"/>
            <a:ext cx="3018775"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3.3 </a:t>
            </a:r>
            <a:r>
              <a:rPr lang="zh-CN" altLang="en-US" sz="2400" dirty="0">
                <a:latin typeface="Agency FB" panose="020B0503020202020204" pitchFamily="34" charset="0"/>
              </a:rPr>
              <a:t>一阶电路的全响应</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4" y="889014"/>
            <a:ext cx="10377997" cy="662554"/>
          </a:xfrm>
          <a:prstGeom prst="rect">
            <a:avLst/>
          </a:prstGeom>
          <a:noFill/>
        </p:spPr>
        <p:txBody>
          <a:bodyPr wrap="square" rtlCol="0">
            <a:spAutoFit/>
          </a:bodyPr>
          <a:lstStyle/>
          <a:p>
            <a:pPr>
              <a:lnSpc>
                <a:spcPct val="150000"/>
              </a:lnSpc>
            </a:pPr>
            <a:r>
              <a:rPr lang="zh-CN" altLang="en-US" sz="2800" b="1" dirty="0">
                <a:latin typeface="+mn-ea"/>
              </a:rPr>
              <a:t>    把初始条件代入式：</a:t>
            </a:r>
          </a:p>
        </p:txBody>
      </p:sp>
      <p:sp>
        <p:nvSpPr>
          <p:cNvPr id="5" name="矩形 4">
            <a:extLst>
              <a:ext uri="{FF2B5EF4-FFF2-40B4-BE49-F238E27FC236}">
                <a16:creationId xmlns:a16="http://schemas.microsoft.com/office/drawing/2014/main" id="{D062B976-8D61-41D7-8D5A-8C262EA2563A}"/>
              </a:ext>
            </a:extLst>
          </p:cNvPr>
          <p:cNvSpPr/>
          <p:nvPr/>
        </p:nvSpPr>
        <p:spPr>
          <a:xfrm>
            <a:off x="896644" y="3399131"/>
            <a:ext cx="7184980" cy="662554"/>
          </a:xfrm>
          <a:prstGeom prst="rect">
            <a:avLst/>
          </a:prstGeom>
        </p:spPr>
        <p:txBody>
          <a:bodyPr wrap="none">
            <a:spAutoFit/>
          </a:bodyPr>
          <a:lstStyle/>
          <a:p>
            <a:pPr>
              <a:lnSpc>
                <a:spcPct val="150000"/>
              </a:lnSpc>
            </a:pPr>
            <a:r>
              <a:rPr lang="zh-CN" altLang="en-US" sz="2800" b="1" dirty="0">
                <a:latin typeface="+mn-ea"/>
              </a:rPr>
              <a:t>    所以，一阶电路全响应的一般表达式为： </a:t>
            </a:r>
          </a:p>
        </p:txBody>
      </p:sp>
      <p:graphicFrame>
        <p:nvGraphicFramePr>
          <p:cNvPr id="7" name="对象 6">
            <a:extLst>
              <a:ext uri="{FF2B5EF4-FFF2-40B4-BE49-F238E27FC236}">
                <a16:creationId xmlns:a16="http://schemas.microsoft.com/office/drawing/2014/main" id="{8EEFCEAD-3432-4451-8966-F82D0CE52C9A}"/>
              </a:ext>
            </a:extLst>
          </p:cNvPr>
          <p:cNvGraphicFramePr>
            <a:graphicFrameLocks noChangeAspect="1"/>
          </p:cNvGraphicFramePr>
          <p:nvPr>
            <p:extLst/>
          </p:nvPr>
        </p:nvGraphicFramePr>
        <p:xfrm>
          <a:off x="4902842" y="1727637"/>
          <a:ext cx="2386316" cy="1495425"/>
        </p:xfrm>
        <a:graphic>
          <a:graphicData uri="http://schemas.openxmlformats.org/presentationml/2006/ole">
            <mc:AlternateContent xmlns:mc="http://schemas.openxmlformats.org/markup-compatibility/2006">
              <mc:Choice xmlns:v="urn:schemas-microsoft-com:vml" Requires="v">
                <p:oleObj spid="_x0000_s34823" name="Equation" r:id="rId5" imgW="952200" imgH="596880" progId="Equation.DSMT4">
                  <p:embed/>
                </p:oleObj>
              </mc:Choice>
              <mc:Fallback>
                <p:oleObj name="Equation" r:id="rId5" imgW="952200" imgH="596880" progId="Equation.DSMT4">
                  <p:embed/>
                  <p:pic>
                    <p:nvPicPr>
                      <p:cNvPr id="7" name="对象 6">
                        <a:extLst>
                          <a:ext uri="{FF2B5EF4-FFF2-40B4-BE49-F238E27FC236}">
                            <a16:creationId xmlns:a16="http://schemas.microsoft.com/office/drawing/2014/main" id="{8EEFCEAD-3432-4451-8966-F82D0CE52C9A}"/>
                          </a:ext>
                        </a:extLst>
                      </p:cNvPr>
                      <p:cNvPicPr/>
                      <p:nvPr/>
                    </p:nvPicPr>
                    <p:blipFill>
                      <a:blip r:embed="rId6"/>
                      <a:stretch>
                        <a:fillRect/>
                      </a:stretch>
                    </p:blipFill>
                    <p:spPr>
                      <a:xfrm>
                        <a:off x="4902842" y="1727637"/>
                        <a:ext cx="2386316" cy="1495425"/>
                      </a:xfrm>
                      <a:prstGeom prst="rect">
                        <a:avLst/>
                      </a:prstGeom>
                    </p:spPr>
                  </p:pic>
                </p:oleObj>
              </mc:Fallback>
            </mc:AlternateContent>
          </a:graphicData>
        </a:graphic>
      </p:graphicFrame>
      <p:pic>
        <p:nvPicPr>
          <p:cNvPr id="16" name="Picture 20">
            <a:extLst>
              <a:ext uri="{FF2B5EF4-FFF2-40B4-BE49-F238E27FC236}">
                <a16:creationId xmlns:a16="http://schemas.microsoft.com/office/drawing/2014/main" id="{EBC8B383-E870-4A38-BAC2-518FB432010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29024" y="4237754"/>
            <a:ext cx="4933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a:extLst>
              <a:ext uri="{FF2B5EF4-FFF2-40B4-BE49-F238E27FC236}">
                <a16:creationId xmlns:a16="http://schemas.microsoft.com/office/drawing/2014/main" id="{B7D03686-B06E-4F01-918F-D74BEACADF02}"/>
              </a:ext>
            </a:extLst>
          </p:cNvPr>
          <p:cNvGrpSpPr/>
          <p:nvPr/>
        </p:nvGrpSpPr>
        <p:grpSpPr>
          <a:xfrm>
            <a:off x="4586612" y="4495800"/>
            <a:ext cx="4145593" cy="765748"/>
            <a:chOff x="4586612" y="4495800"/>
            <a:chExt cx="4145593" cy="765748"/>
          </a:xfrm>
        </p:grpSpPr>
        <p:sp>
          <p:nvSpPr>
            <p:cNvPr id="10" name="椭圆 9">
              <a:extLst>
                <a:ext uri="{FF2B5EF4-FFF2-40B4-BE49-F238E27FC236}">
                  <a16:creationId xmlns:a16="http://schemas.microsoft.com/office/drawing/2014/main" id="{17DEB12E-0995-413A-83E8-3918AA00D3F5}"/>
                </a:ext>
              </a:extLst>
            </p:cNvPr>
            <p:cNvSpPr/>
            <p:nvPr/>
          </p:nvSpPr>
          <p:spPr>
            <a:xfrm>
              <a:off x="4586612" y="4495800"/>
              <a:ext cx="937888" cy="7657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5621D35-C003-4F68-9EE9-159A47A329D3}"/>
                </a:ext>
              </a:extLst>
            </p:cNvPr>
            <p:cNvSpPr/>
            <p:nvPr/>
          </p:nvSpPr>
          <p:spPr>
            <a:xfrm>
              <a:off x="5862962" y="4495800"/>
              <a:ext cx="937888" cy="7657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DD2672A7-011C-42B0-9475-A5D28F00EDB9}"/>
                </a:ext>
              </a:extLst>
            </p:cNvPr>
            <p:cNvSpPr/>
            <p:nvPr/>
          </p:nvSpPr>
          <p:spPr>
            <a:xfrm>
              <a:off x="8250855" y="4673626"/>
              <a:ext cx="481350" cy="3930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对话气泡: 圆角矩形 10">
            <a:extLst>
              <a:ext uri="{FF2B5EF4-FFF2-40B4-BE49-F238E27FC236}">
                <a16:creationId xmlns:a16="http://schemas.microsoft.com/office/drawing/2014/main" id="{680B3F81-7C0D-4E58-940E-C4B38729606D}"/>
              </a:ext>
            </a:extLst>
          </p:cNvPr>
          <p:cNvSpPr/>
          <p:nvPr/>
        </p:nvSpPr>
        <p:spPr>
          <a:xfrm>
            <a:off x="2114550" y="5561070"/>
            <a:ext cx="1816722" cy="1061815"/>
          </a:xfrm>
          <a:prstGeom prst="wedgeRoundRectCallout">
            <a:avLst>
              <a:gd name="adj1" fmla="val 92718"/>
              <a:gd name="adj2" fmla="val -789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新的稳态</a:t>
            </a:r>
          </a:p>
        </p:txBody>
      </p:sp>
      <p:sp>
        <p:nvSpPr>
          <p:cNvPr id="20" name="对话气泡: 圆角矩形 19">
            <a:extLst>
              <a:ext uri="{FF2B5EF4-FFF2-40B4-BE49-F238E27FC236}">
                <a16:creationId xmlns:a16="http://schemas.microsoft.com/office/drawing/2014/main" id="{32D759BF-81F7-40B3-A8A4-DDDF99425740}"/>
              </a:ext>
            </a:extLst>
          </p:cNvPr>
          <p:cNvSpPr/>
          <p:nvPr/>
        </p:nvSpPr>
        <p:spPr>
          <a:xfrm>
            <a:off x="5398142" y="5824813"/>
            <a:ext cx="1688458" cy="765749"/>
          </a:xfrm>
          <a:prstGeom prst="wedgeRoundRectCallout">
            <a:avLst>
              <a:gd name="adj1" fmla="val 4921"/>
              <a:gd name="adj2" fmla="val -1147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初始值</a:t>
            </a:r>
          </a:p>
        </p:txBody>
      </p:sp>
      <p:sp>
        <p:nvSpPr>
          <p:cNvPr id="21" name="对话气泡: 圆角矩形 20">
            <a:extLst>
              <a:ext uri="{FF2B5EF4-FFF2-40B4-BE49-F238E27FC236}">
                <a16:creationId xmlns:a16="http://schemas.microsoft.com/office/drawing/2014/main" id="{45FD1BC9-47A6-4841-AD91-5366459CB617}"/>
              </a:ext>
            </a:extLst>
          </p:cNvPr>
          <p:cNvSpPr/>
          <p:nvPr/>
        </p:nvSpPr>
        <p:spPr>
          <a:xfrm>
            <a:off x="9169089" y="5561070"/>
            <a:ext cx="1816722" cy="1061815"/>
          </a:xfrm>
          <a:prstGeom prst="wedgeRoundRectCallout">
            <a:avLst>
              <a:gd name="adj1" fmla="val -74008"/>
              <a:gd name="adj2" fmla="val -101376"/>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时间常数</a:t>
            </a:r>
          </a:p>
        </p:txBody>
      </p:sp>
      <p:sp>
        <p:nvSpPr>
          <p:cNvPr id="13" name="椭圆 12">
            <a:extLst>
              <a:ext uri="{FF2B5EF4-FFF2-40B4-BE49-F238E27FC236}">
                <a16:creationId xmlns:a16="http://schemas.microsoft.com/office/drawing/2014/main" id="{3964B357-8050-4912-A8FD-5A3B5800AAD4}"/>
              </a:ext>
            </a:extLst>
          </p:cNvPr>
          <p:cNvSpPr/>
          <p:nvPr/>
        </p:nvSpPr>
        <p:spPr>
          <a:xfrm>
            <a:off x="713108" y="5456669"/>
            <a:ext cx="11058525" cy="12946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C689A59-6D9D-48A1-8243-213A81CF7652}"/>
              </a:ext>
            </a:extLst>
          </p:cNvPr>
          <p:cNvSpPr txBox="1"/>
          <p:nvPr/>
        </p:nvSpPr>
        <p:spPr>
          <a:xfrm>
            <a:off x="10077450" y="4865005"/>
            <a:ext cx="1261884" cy="523220"/>
          </a:xfrm>
          <a:prstGeom prst="rect">
            <a:avLst/>
          </a:prstGeom>
          <a:noFill/>
          <a:ln w="38100">
            <a:solidFill>
              <a:srgbClr val="FF0000"/>
            </a:solidFill>
          </a:ln>
        </p:spPr>
        <p:txBody>
          <a:bodyPr wrap="none" rtlCol="0">
            <a:spAutoFit/>
          </a:bodyPr>
          <a:lstStyle/>
          <a:p>
            <a:r>
              <a:rPr lang="zh-CN" altLang="en-US" sz="2800" b="1" dirty="0">
                <a:solidFill>
                  <a:srgbClr val="FF0000"/>
                </a:solidFill>
                <a:latin typeface="+mn-ea"/>
              </a:rPr>
              <a:t>三要素</a:t>
            </a:r>
          </a:p>
        </p:txBody>
      </p:sp>
    </p:spTree>
    <p:custDataLst>
      <p:tags r:id="rId2"/>
    </p:custDataLst>
    <p:extLst>
      <p:ext uri="{BB962C8B-B14F-4D97-AF65-F5344CB8AC3E}">
        <p14:creationId xmlns:p14="http://schemas.microsoft.com/office/powerpoint/2010/main" val="1005590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animBg="1"/>
      <p:bldP spid="20" grpId="0" animBg="1"/>
      <p:bldP spid="21" grpId="0" animBg="1"/>
      <p:bldP spid="13" grpId="0" animBg="1"/>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86612" y="404167"/>
            <a:ext cx="3018775"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3.3 </a:t>
            </a:r>
            <a:r>
              <a:rPr lang="zh-CN" altLang="en-US" sz="2400" dirty="0">
                <a:latin typeface="Agency FB" panose="020B0503020202020204" pitchFamily="34" charset="0"/>
              </a:rPr>
              <a:t>一阶电路的全响应</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3416320" cy="523220"/>
          </a:xfrm>
          <a:prstGeom prst="rect">
            <a:avLst/>
          </a:prstGeom>
          <a:noFill/>
        </p:spPr>
        <p:txBody>
          <a:bodyPr wrap="none" rtlCol="0">
            <a:spAutoFit/>
          </a:bodyPr>
          <a:lstStyle/>
          <a:p>
            <a:r>
              <a:rPr lang="zh-CN" altLang="en-US" sz="2800" b="1" dirty="0">
                <a:solidFill>
                  <a:srgbClr val="FF0000"/>
                </a:solidFill>
              </a:rPr>
              <a:t>三要素法解题步骤：</a:t>
            </a:r>
          </a:p>
        </p:txBody>
      </p:sp>
      <p:grpSp>
        <p:nvGrpSpPr>
          <p:cNvPr id="22" name="组合 21">
            <a:extLst>
              <a:ext uri="{FF2B5EF4-FFF2-40B4-BE49-F238E27FC236}">
                <a16:creationId xmlns:a16="http://schemas.microsoft.com/office/drawing/2014/main" id="{5488472F-D77A-4EE3-9563-F10EF32C34F3}"/>
              </a:ext>
            </a:extLst>
          </p:cNvPr>
          <p:cNvGrpSpPr/>
          <p:nvPr/>
        </p:nvGrpSpPr>
        <p:grpSpPr>
          <a:xfrm>
            <a:off x="896644" y="1389052"/>
            <a:ext cx="10533356" cy="3247877"/>
            <a:chOff x="896644" y="1619883"/>
            <a:chExt cx="10533356" cy="3247877"/>
          </a:xfrm>
        </p:grpSpPr>
        <p:sp>
          <p:nvSpPr>
            <p:cNvPr id="2" name="文本框 1">
              <a:extLst>
                <a:ext uri="{FF2B5EF4-FFF2-40B4-BE49-F238E27FC236}">
                  <a16:creationId xmlns:a16="http://schemas.microsoft.com/office/drawing/2014/main" id="{F901F43A-9E48-4499-9698-4C81D96226B3}"/>
                </a:ext>
              </a:extLst>
            </p:cNvPr>
            <p:cNvSpPr txBox="1"/>
            <p:nvPr/>
          </p:nvSpPr>
          <p:spPr>
            <a:xfrm>
              <a:off x="896644" y="1619883"/>
              <a:ext cx="10377997" cy="3247877"/>
            </a:xfrm>
            <a:prstGeom prst="rect">
              <a:avLst/>
            </a:prstGeom>
            <a:noFill/>
          </p:spPr>
          <p:txBody>
            <a:bodyPr wrap="square" rtlCol="0">
              <a:spAutoFit/>
            </a:bodyPr>
            <a:lstStyle/>
            <a:p>
              <a:pPr>
                <a:lnSpc>
                  <a:spcPct val="150000"/>
                </a:lnSpc>
              </a:pPr>
              <a:r>
                <a:rPr lang="zh-CN" altLang="en-US" sz="2800" b="1" dirty="0">
                  <a:latin typeface="+mn-ea"/>
                </a:rPr>
                <a:t>    </a:t>
              </a:r>
              <a:r>
                <a:rPr lang="en-US" altLang="zh-CN" sz="2800" b="1" dirty="0">
                  <a:latin typeface="+mn-ea"/>
                </a:rPr>
                <a:t>1</a:t>
              </a:r>
              <a:r>
                <a:rPr lang="zh-CN" altLang="en-US" sz="2800" b="1" dirty="0">
                  <a:latin typeface="+mn-ea"/>
                </a:rPr>
                <a:t>、求</a:t>
              </a:r>
              <a:r>
                <a:rPr lang="zh-CN" altLang="en-US" sz="2800" b="1" dirty="0">
                  <a:solidFill>
                    <a:srgbClr val="FF0000"/>
                  </a:solidFill>
                  <a:latin typeface="+mn-ea"/>
                </a:rPr>
                <a:t>初始值</a:t>
              </a:r>
              <a:r>
                <a:rPr lang="zh-CN" altLang="en-US" sz="2800" b="1" dirty="0">
                  <a:latin typeface="+mn-ea"/>
                </a:rPr>
                <a:t> 　　。在换路前的电路中求出  　　 或 　　，由换路定则有   　　　　　或　　　　　，得到 　　或　 　。将电容元件用电压为   　　的直流电压源替代，电感元件用电流为  　　的直流电流源替代，得出 　　时刻的等效电路，用电路分析方法求出所需的初始值  　　。</a:t>
              </a:r>
            </a:p>
          </p:txBody>
        </p:sp>
        <p:graphicFrame>
          <p:nvGraphicFramePr>
            <p:cNvPr id="14" name="Object 5">
              <a:extLst>
                <a:ext uri="{FF2B5EF4-FFF2-40B4-BE49-F238E27FC236}">
                  <a16:creationId xmlns:a16="http://schemas.microsoft.com/office/drawing/2014/main" id="{4E26B55F-FA19-494F-9197-053ABCE1A3B4}"/>
                </a:ext>
              </a:extLst>
            </p:cNvPr>
            <p:cNvGraphicFramePr>
              <a:graphicFrameLocks noChangeAspect="1"/>
            </p:cNvGraphicFramePr>
            <p:nvPr>
              <p:extLst/>
            </p:nvPr>
          </p:nvGraphicFramePr>
          <p:xfrm>
            <a:off x="3390900" y="1819275"/>
            <a:ext cx="838200" cy="454025"/>
          </p:xfrm>
          <a:graphic>
            <a:graphicData uri="http://schemas.openxmlformats.org/presentationml/2006/ole">
              <mc:AlternateContent xmlns:mc="http://schemas.openxmlformats.org/markup-compatibility/2006">
                <mc:Choice xmlns:v="urn:schemas-microsoft-com:vml" Requires="v">
                  <p:oleObj spid="_x0000_s35912" r:id="rId5" imgW="355446" imgH="190417" progId="Equation.DSMT4">
                    <p:embed/>
                  </p:oleObj>
                </mc:Choice>
                <mc:Fallback>
                  <p:oleObj r:id="rId5" imgW="355446" imgH="190417" progId="Equation.DSMT4">
                    <p:embed/>
                    <p:pic>
                      <p:nvPicPr>
                        <p:cNvPr id="14" name="Object 5">
                          <a:extLst>
                            <a:ext uri="{FF2B5EF4-FFF2-40B4-BE49-F238E27FC236}">
                              <a16:creationId xmlns:a16="http://schemas.microsoft.com/office/drawing/2014/main" id="{4E26B55F-FA19-494F-9197-053ABCE1A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900" y="1819275"/>
                          <a:ext cx="838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3B49E412-A5B3-49E9-BF55-89A64A404C78}"/>
                </a:ext>
              </a:extLst>
            </p:cNvPr>
            <p:cNvGraphicFramePr>
              <a:graphicFrameLocks noChangeAspect="1"/>
            </p:cNvGraphicFramePr>
            <p:nvPr>
              <p:extLst/>
            </p:nvPr>
          </p:nvGraphicFramePr>
          <p:xfrm>
            <a:off x="8186738" y="1797050"/>
            <a:ext cx="981075" cy="476250"/>
          </p:xfrm>
          <a:graphic>
            <a:graphicData uri="http://schemas.openxmlformats.org/presentationml/2006/ole">
              <mc:AlternateContent xmlns:mc="http://schemas.openxmlformats.org/markup-compatibility/2006">
                <mc:Choice xmlns:v="urn:schemas-microsoft-com:vml" Requires="v">
                  <p:oleObj spid="_x0000_s35913" name="Equation" r:id="rId7" imgW="980902" imgH="476294" progId="Equation.DSMT4">
                    <p:embed/>
                  </p:oleObj>
                </mc:Choice>
                <mc:Fallback>
                  <p:oleObj name="Equation" r:id="rId7" imgW="980902" imgH="476294" progId="Equation.DSMT4">
                    <p:embed/>
                    <p:pic>
                      <p:nvPicPr>
                        <p:cNvPr id="7" name="对象 6">
                          <a:extLst>
                            <a:ext uri="{FF2B5EF4-FFF2-40B4-BE49-F238E27FC236}">
                              <a16:creationId xmlns:a16="http://schemas.microsoft.com/office/drawing/2014/main" id="{3B49E412-A5B3-49E9-BF55-89A64A404C78}"/>
                            </a:ext>
                          </a:extLst>
                        </p:cNvPr>
                        <p:cNvPicPr/>
                        <p:nvPr/>
                      </p:nvPicPr>
                      <p:blipFill>
                        <a:blip r:embed="rId8"/>
                        <a:stretch>
                          <a:fillRect/>
                        </a:stretch>
                      </p:blipFill>
                      <p:spPr>
                        <a:xfrm>
                          <a:off x="8186738" y="1797050"/>
                          <a:ext cx="981075" cy="4762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9519E4A-9BF3-4B1B-AD24-723B1FCE3E07}"/>
                </a:ext>
              </a:extLst>
            </p:cNvPr>
            <p:cNvGraphicFramePr>
              <a:graphicFrameLocks noChangeAspect="1"/>
            </p:cNvGraphicFramePr>
            <p:nvPr>
              <p:extLst/>
            </p:nvPr>
          </p:nvGraphicFramePr>
          <p:xfrm>
            <a:off x="9558338" y="1825625"/>
            <a:ext cx="828675" cy="447675"/>
          </p:xfrm>
          <a:graphic>
            <a:graphicData uri="http://schemas.openxmlformats.org/presentationml/2006/ole">
              <mc:AlternateContent xmlns:mc="http://schemas.openxmlformats.org/markup-compatibility/2006">
                <mc:Choice xmlns:v="urn:schemas-microsoft-com:vml" Requires="v">
                  <p:oleObj spid="_x0000_s35914" name="Equation" r:id="rId9" imgW="828898" imgH="447752" progId="Equation.DSMT4">
                    <p:embed/>
                  </p:oleObj>
                </mc:Choice>
                <mc:Fallback>
                  <p:oleObj name="Equation" r:id="rId9" imgW="828898" imgH="447752" progId="Equation.DSMT4">
                    <p:embed/>
                    <p:pic>
                      <p:nvPicPr>
                        <p:cNvPr id="10" name="对象 9">
                          <a:extLst>
                            <a:ext uri="{FF2B5EF4-FFF2-40B4-BE49-F238E27FC236}">
                              <a16:creationId xmlns:a16="http://schemas.microsoft.com/office/drawing/2014/main" id="{C9519E4A-9BF3-4B1B-AD24-723B1FCE3E07}"/>
                            </a:ext>
                          </a:extLst>
                        </p:cNvPr>
                        <p:cNvPicPr/>
                        <p:nvPr/>
                      </p:nvPicPr>
                      <p:blipFill>
                        <a:blip r:embed="rId10"/>
                        <a:stretch>
                          <a:fillRect/>
                        </a:stretch>
                      </p:blipFill>
                      <p:spPr>
                        <a:xfrm>
                          <a:off x="9558338" y="1825625"/>
                          <a:ext cx="828675" cy="44767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FB1574C-2703-4EAC-9D65-C36BDFF60BAF}"/>
                </a:ext>
              </a:extLst>
            </p:cNvPr>
            <p:cNvGraphicFramePr>
              <a:graphicFrameLocks noChangeAspect="1"/>
            </p:cNvGraphicFramePr>
            <p:nvPr>
              <p:extLst/>
            </p:nvPr>
          </p:nvGraphicFramePr>
          <p:xfrm>
            <a:off x="2771775" y="2462444"/>
            <a:ext cx="2076450" cy="447675"/>
          </p:xfrm>
          <a:graphic>
            <a:graphicData uri="http://schemas.openxmlformats.org/presentationml/2006/ole">
              <mc:AlternateContent xmlns:mc="http://schemas.openxmlformats.org/markup-compatibility/2006">
                <mc:Choice xmlns:v="urn:schemas-microsoft-com:vml" Requires="v">
                  <p:oleObj spid="_x0000_s35915" name="Equation" r:id="rId11" imgW="2076401" imgH="447752" progId="Equation.DSMT4">
                    <p:embed/>
                  </p:oleObj>
                </mc:Choice>
                <mc:Fallback>
                  <p:oleObj name="Equation" r:id="rId11" imgW="2076401" imgH="447752" progId="Equation.DSMT4">
                    <p:embed/>
                    <p:pic>
                      <p:nvPicPr>
                        <p:cNvPr id="11" name="对象 10">
                          <a:extLst>
                            <a:ext uri="{FF2B5EF4-FFF2-40B4-BE49-F238E27FC236}">
                              <a16:creationId xmlns:a16="http://schemas.microsoft.com/office/drawing/2014/main" id="{FFB1574C-2703-4EAC-9D65-C36BDFF60BAF}"/>
                            </a:ext>
                          </a:extLst>
                        </p:cNvPr>
                        <p:cNvPicPr/>
                        <p:nvPr/>
                      </p:nvPicPr>
                      <p:blipFill>
                        <a:blip r:embed="rId12"/>
                        <a:stretch>
                          <a:fillRect/>
                        </a:stretch>
                      </p:blipFill>
                      <p:spPr>
                        <a:xfrm>
                          <a:off x="2771775" y="2462444"/>
                          <a:ext cx="2076450" cy="44767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D30384B-CCF9-4000-89AD-4AF7D57E1E51}"/>
                </a:ext>
              </a:extLst>
            </p:cNvPr>
            <p:cNvGraphicFramePr>
              <a:graphicFrameLocks noChangeAspect="1"/>
            </p:cNvGraphicFramePr>
            <p:nvPr>
              <p:extLst/>
            </p:nvPr>
          </p:nvGraphicFramePr>
          <p:xfrm>
            <a:off x="5243511" y="2481494"/>
            <a:ext cx="1819275" cy="428625"/>
          </p:xfrm>
          <a:graphic>
            <a:graphicData uri="http://schemas.openxmlformats.org/presentationml/2006/ole">
              <mc:AlternateContent xmlns:mc="http://schemas.openxmlformats.org/markup-compatibility/2006">
                <mc:Choice xmlns:v="urn:schemas-microsoft-com:vml" Requires="v">
                  <p:oleObj spid="_x0000_s35916" name="Equation" r:id="rId13" imgW="1819300" imgH="428724" progId="Equation.DSMT4">
                    <p:embed/>
                  </p:oleObj>
                </mc:Choice>
                <mc:Fallback>
                  <p:oleObj name="Equation" r:id="rId13" imgW="1819300" imgH="428724" progId="Equation.DSMT4">
                    <p:embed/>
                    <p:pic>
                      <p:nvPicPr>
                        <p:cNvPr id="13" name="对象 12">
                          <a:extLst>
                            <a:ext uri="{FF2B5EF4-FFF2-40B4-BE49-F238E27FC236}">
                              <a16:creationId xmlns:a16="http://schemas.microsoft.com/office/drawing/2014/main" id="{AD30384B-CCF9-4000-89AD-4AF7D57E1E51}"/>
                            </a:ext>
                          </a:extLst>
                        </p:cNvPr>
                        <p:cNvPicPr/>
                        <p:nvPr/>
                      </p:nvPicPr>
                      <p:blipFill>
                        <a:blip r:embed="rId14"/>
                        <a:stretch>
                          <a:fillRect/>
                        </a:stretch>
                      </p:blipFill>
                      <p:spPr>
                        <a:xfrm>
                          <a:off x="5243511" y="2481494"/>
                          <a:ext cx="1819275" cy="4286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07ADA700-A4A0-4DA3-B5A5-5BFF1FEFB5C1}"/>
                </a:ext>
              </a:extLst>
            </p:cNvPr>
            <p:cNvGraphicFramePr>
              <a:graphicFrameLocks noChangeAspect="1"/>
            </p:cNvGraphicFramePr>
            <p:nvPr>
              <p:extLst/>
            </p:nvPr>
          </p:nvGraphicFramePr>
          <p:xfrm>
            <a:off x="8043863" y="2467206"/>
            <a:ext cx="904875" cy="438150"/>
          </p:xfrm>
          <a:graphic>
            <a:graphicData uri="http://schemas.openxmlformats.org/presentationml/2006/ole">
              <mc:AlternateContent xmlns:mc="http://schemas.openxmlformats.org/markup-compatibility/2006">
                <mc:Choice xmlns:v="urn:schemas-microsoft-com:vml" Requires="v">
                  <p:oleObj spid="_x0000_s35917" name="Equation" r:id="rId15" imgW="904900" imgH="438238" progId="Equation.DSMT4">
                    <p:embed/>
                  </p:oleObj>
                </mc:Choice>
                <mc:Fallback>
                  <p:oleObj name="Equation" r:id="rId15" imgW="904900" imgH="438238" progId="Equation.DSMT4">
                    <p:embed/>
                    <p:pic>
                      <p:nvPicPr>
                        <p:cNvPr id="16" name="对象 15">
                          <a:extLst>
                            <a:ext uri="{FF2B5EF4-FFF2-40B4-BE49-F238E27FC236}">
                              <a16:creationId xmlns:a16="http://schemas.microsoft.com/office/drawing/2014/main" id="{07ADA700-A4A0-4DA3-B5A5-5BFF1FEFB5C1}"/>
                            </a:ext>
                          </a:extLst>
                        </p:cNvPr>
                        <p:cNvPicPr/>
                        <p:nvPr/>
                      </p:nvPicPr>
                      <p:blipFill>
                        <a:blip r:embed="rId16"/>
                        <a:stretch>
                          <a:fillRect/>
                        </a:stretch>
                      </p:blipFill>
                      <p:spPr>
                        <a:xfrm>
                          <a:off x="8043863" y="2467206"/>
                          <a:ext cx="904875" cy="43815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480C7D9F-48DA-4BD3-B6C4-3DB5B50FF567}"/>
                </a:ext>
              </a:extLst>
            </p:cNvPr>
            <p:cNvGraphicFramePr>
              <a:graphicFrameLocks noChangeAspect="1"/>
            </p:cNvGraphicFramePr>
            <p:nvPr>
              <p:extLst/>
            </p:nvPr>
          </p:nvGraphicFramePr>
          <p:xfrm>
            <a:off x="9258300" y="2462443"/>
            <a:ext cx="828675" cy="447675"/>
          </p:xfrm>
          <a:graphic>
            <a:graphicData uri="http://schemas.openxmlformats.org/presentationml/2006/ole">
              <mc:AlternateContent xmlns:mc="http://schemas.openxmlformats.org/markup-compatibility/2006">
                <mc:Choice xmlns:v="urn:schemas-microsoft-com:vml" Requires="v">
                  <p:oleObj spid="_x0000_s35918" name="Equation" r:id="rId17" imgW="828898" imgH="447752" progId="Equation.DSMT4">
                    <p:embed/>
                  </p:oleObj>
                </mc:Choice>
                <mc:Fallback>
                  <p:oleObj name="Equation" r:id="rId17" imgW="828898" imgH="447752" progId="Equation.DSMT4">
                    <p:embed/>
                    <p:pic>
                      <p:nvPicPr>
                        <p:cNvPr id="17" name="对象 16">
                          <a:extLst>
                            <a:ext uri="{FF2B5EF4-FFF2-40B4-BE49-F238E27FC236}">
                              <a16:creationId xmlns:a16="http://schemas.microsoft.com/office/drawing/2014/main" id="{480C7D9F-48DA-4BD3-B6C4-3DB5B50FF567}"/>
                            </a:ext>
                          </a:extLst>
                        </p:cNvPr>
                        <p:cNvPicPr/>
                        <p:nvPr/>
                      </p:nvPicPr>
                      <p:blipFill>
                        <a:blip r:embed="rId18"/>
                        <a:stretch>
                          <a:fillRect/>
                        </a:stretch>
                      </p:blipFill>
                      <p:spPr>
                        <a:xfrm>
                          <a:off x="9258300" y="2462443"/>
                          <a:ext cx="828675" cy="44767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AC2FF0DE-7D67-4D74-A66C-A08AABB527D7}"/>
                </a:ext>
              </a:extLst>
            </p:cNvPr>
            <p:cNvGraphicFramePr>
              <a:graphicFrameLocks noChangeAspect="1"/>
            </p:cNvGraphicFramePr>
            <p:nvPr>
              <p:extLst/>
            </p:nvPr>
          </p:nvGraphicFramePr>
          <p:xfrm>
            <a:off x="3519488" y="3065936"/>
            <a:ext cx="981075" cy="476250"/>
          </p:xfrm>
          <a:graphic>
            <a:graphicData uri="http://schemas.openxmlformats.org/presentationml/2006/ole">
              <mc:AlternateContent xmlns:mc="http://schemas.openxmlformats.org/markup-compatibility/2006">
                <mc:Choice xmlns:v="urn:schemas-microsoft-com:vml" Requires="v">
                  <p:oleObj spid="_x0000_s35919" name="Equation" r:id="rId19" imgW="980902" imgH="476294" progId="Equation.DSMT4">
                    <p:embed/>
                  </p:oleObj>
                </mc:Choice>
                <mc:Fallback>
                  <p:oleObj name="Equation" r:id="rId19" imgW="980902" imgH="476294" progId="Equation.DSMT4">
                    <p:embed/>
                    <p:pic>
                      <p:nvPicPr>
                        <p:cNvPr id="18" name="对象 17">
                          <a:extLst>
                            <a:ext uri="{FF2B5EF4-FFF2-40B4-BE49-F238E27FC236}">
                              <a16:creationId xmlns:a16="http://schemas.microsoft.com/office/drawing/2014/main" id="{AC2FF0DE-7D67-4D74-A66C-A08AABB527D7}"/>
                            </a:ext>
                          </a:extLst>
                        </p:cNvPr>
                        <p:cNvPicPr/>
                        <p:nvPr/>
                      </p:nvPicPr>
                      <p:blipFill>
                        <a:blip r:embed="rId20"/>
                        <a:stretch>
                          <a:fillRect/>
                        </a:stretch>
                      </p:blipFill>
                      <p:spPr>
                        <a:xfrm>
                          <a:off x="3519488" y="3065936"/>
                          <a:ext cx="981075" cy="47625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CCF9514C-14A2-4B12-A821-BA9DA189433C}"/>
                </a:ext>
              </a:extLst>
            </p:cNvPr>
            <p:cNvGraphicFramePr>
              <a:graphicFrameLocks noChangeAspect="1"/>
            </p:cNvGraphicFramePr>
            <p:nvPr>
              <p:extLst/>
            </p:nvPr>
          </p:nvGraphicFramePr>
          <p:xfrm>
            <a:off x="10515600" y="3061173"/>
            <a:ext cx="914400" cy="485775"/>
          </p:xfrm>
          <a:graphic>
            <a:graphicData uri="http://schemas.openxmlformats.org/presentationml/2006/ole">
              <mc:AlternateContent xmlns:mc="http://schemas.openxmlformats.org/markup-compatibility/2006">
                <mc:Choice xmlns:v="urn:schemas-microsoft-com:vml" Requires="v">
                  <p:oleObj spid="_x0000_s35920" name="Equation" r:id="rId21" imgW="914400" imgH="485808" progId="Equation.DSMT4">
                    <p:embed/>
                  </p:oleObj>
                </mc:Choice>
                <mc:Fallback>
                  <p:oleObj name="Equation" r:id="rId21" imgW="914400" imgH="485808" progId="Equation.DSMT4">
                    <p:embed/>
                    <p:pic>
                      <p:nvPicPr>
                        <p:cNvPr id="19" name="对象 18">
                          <a:extLst>
                            <a:ext uri="{FF2B5EF4-FFF2-40B4-BE49-F238E27FC236}">
                              <a16:creationId xmlns:a16="http://schemas.microsoft.com/office/drawing/2014/main" id="{CCF9514C-14A2-4B12-A821-BA9DA189433C}"/>
                            </a:ext>
                          </a:extLst>
                        </p:cNvPr>
                        <p:cNvPicPr/>
                        <p:nvPr/>
                      </p:nvPicPr>
                      <p:blipFill>
                        <a:blip r:embed="rId22"/>
                        <a:stretch>
                          <a:fillRect/>
                        </a:stretch>
                      </p:blipFill>
                      <p:spPr>
                        <a:xfrm>
                          <a:off x="10515600" y="3061173"/>
                          <a:ext cx="914400" cy="48577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AD794F7D-1AB9-44CD-A399-10D3103B0966}"/>
                </a:ext>
              </a:extLst>
            </p:cNvPr>
            <p:cNvGraphicFramePr>
              <a:graphicFrameLocks noChangeAspect="1"/>
            </p:cNvGraphicFramePr>
            <p:nvPr>
              <p:extLst/>
            </p:nvPr>
          </p:nvGraphicFramePr>
          <p:xfrm>
            <a:off x="4929188" y="3743155"/>
            <a:ext cx="828675" cy="466725"/>
          </p:xfrm>
          <a:graphic>
            <a:graphicData uri="http://schemas.openxmlformats.org/presentationml/2006/ole">
              <mc:AlternateContent xmlns:mc="http://schemas.openxmlformats.org/markup-compatibility/2006">
                <mc:Choice xmlns:v="urn:schemas-microsoft-com:vml" Requires="v">
                  <p:oleObj spid="_x0000_s35921" name="Equation" r:id="rId23" imgW="828898" imgH="466780" progId="Equation.DSMT4">
                    <p:embed/>
                  </p:oleObj>
                </mc:Choice>
                <mc:Fallback>
                  <p:oleObj name="Equation" r:id="rId23" imgW="828898" imgH="466780" progId="Equation.DSMT4">
                    <p:embed/>
                    <p:pic>
                      <p:nvPicPr>
                        <p:cNvPr id="20" name="对象 19">
                          <a:extLst>
                            <a:ext uri="{FF2B5EF4-FFF2-40B4-BE49-F238E27FC236}">
                              <a16:creationId xmlns:a16="http://schemas.microsoft.com/office/drawing/2014/main" id="{AD794F7D-1AB9-44CD-A399-10D3103B0966}"/>
                            </a:ext>
                          </a:extLst>
                        </p:cNvPr>
                        <p:cNvPicPr/>
                        <p:nvPr/>
                      </p:nvPicPr>
                      <p:blipFill>
                        <a:blip r:embed="rId24"/>
                        <a:stretch>
                          <a:fillRect/>
                        </a:stretch>
                      </p:blipFill>
                      <p:spPr>
                        <a:xfrm>
                          <a:off x="4929188" y="3743155"/>
                          <a:ext cx="828675" cy="46672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FF32AC67-37B9-436B-B1B7-DF906519F151}"/>
                </a:ext>
              </a:extLst>
            </p:cNvPr>
            <p:cNvGraphicFramePr>
              <a:graphicFrameLocks noChangeAspect="1"/>
            </p:cNvGraphicFramePr>
            <p:nvPr>
              <p:extLst/>
            </p:nvPr>
          </p:nvGraphicFramePr>
          <p:xfrm>
            <a:off x="3881437" y="4371345"/>
            <a:ext cx="752475" cy="457200"/>
          </p:xfrm>
          <a:graphic>
            <a:graphicData uri="http://schemas.openxmlformats.org/presentationml/2006/ole">
              <mc:AlternateContent xmlns:mc="http://schemas.openxmlformats.org/markup-compatibility/2006">
                <mc:Choice xmlns:v="urn:schemas-microsoft-com:vml" Requires="v">
                  <p:oleObj spid="_x0000_s35922" name="Equation" r:id="rId25" imgW="752302" imgH="457266" progId="Equation.DSMT4">
                    <p:embed/>
                  </p:oleObj>
                </mc:Choice>
                <mc:Fallback>
                  <p:oleObj name="Equation" r:id="rId25" imgW="752302" imgH="457266" progId="Equation.DSMT4">
                    <p:embed/>
                    <p:pic>
                      <p:nvPicPr>
                        <p:cNvPr id="21" name="对象 20">
                          <a:extLst>
                            <a:ext uri="{FF2B5EF4-FFF2-40B4-BE49-F238E27FC236}">
                              <a16:creationId xmlns:a16="http://schemas.microsoft.com/office/drawing/2014/main" id="{FF32AC67-37B9-436B-B1B7-DF906519F151}"/>
                            </a:ext>
                          </a:extLst>
                        </p:cNvPr>
                        <p:cNvPicPr/>
                        <p:nvPr/>
                      </p:nvPicPr>
                      <p:blipFill>
                        <a:blip r:embed="rId26"/>
                        <a:stretch>
                          <a:fillRect/>
                        </a:stretch>
                      </p:blipFill>
                      <p:spPr>
                        <a:xfrm>
                          <a:off x="3881437" y="4371345"/>
                          <a:ext cx="752475" cy="457200"/>
                        </a:xfrm>
                        <a:prstGeom prst="rect">
                          <a:avLst/>
                        </a:prstGeom>
                      </p:spPr>
                    </p:pic>
                  </p:oleObj>
                </mc:Fallback>
              </mc:AlternateContent>
            </a:graphicData>
          </a:graphic>
        </p:graphicFrame>
      </p:grpSp>
      <p:grpSp>
        <p:nvGrpSpPr>
          <p:cNvPr id="27" name="组合 26">
            <a:extLst>
              <a:ext uri="{FF2B5EF4-FFF2-40B4-BE49-F238E27FC236}">
                <a16:creationId xmlns:a16="http://schemas.microsoft.com/office/drawing/2014/main" id="{E318972F-27CA-4A03-82F7-802C641EDA4B}"/>
              </a:ext>
            </a:extLst>
          </p:cNvPr>
          <p:cNvGrpSpPr/>
          <p:nvPr/>
        </p:nvGrpSpPr>
        <p:grpSpPr>
          <a:xfrm>
            <a:off x="896643" y="4812085"/>
            <a:ext cx="10377997" cy="1955215"/>
            <a:chOff x="896644" y="1619883"/>
            <a:chExt cx="10377997" cy="1955215"/>
          </a:xfrm>
        </p:grpSpPr>
        <p:sp>
          <p:nvSpPr>
            <p:cNvPr id="28" name="文本框 27">
              <a:extLst>
                <a:ext uri="{FF2B5EF4-FFF2-40B4-BE49-F238E27FC236}">
                  <a16:creationId xmlns:a16="http://schemas.microsoft.com/office/drawing/2014/main" id="{083C15EA-31DB-4E80-A6CE-5C889C0E2F32}"/>
                </a:ext>
              </a:extLst>
            </p:cNvPr>
            <p:cNvSpPr txBox="1"/>
            <p:nvPr/>
          </p:nvSpPr>
          <p:spPr>
            <a:xfrm>
              <a:off x="896644" y="1619883"/>
              <a:ext cx="10377997" cy="1955215"/>
            </a:xfrm>
            <a:prstGeom prst="rect">
              <a:avLst/>
            </a:prstGeom>
            <a:noFill/>
          </p:spPr>
          <p:txBody>
            <a:bodyPr wrap="square" rtlCol="0">
              <a:spAutoFit/>
            </a:bodyPr>
            <a:lstStyle/>
            <a:p>
              <a:pPr>
                <a:lnSpc>
                  <a:spcPct val="150000"/>
                </a:lnSpc>
              </a:pPr>
              <a:r>
                <a:rPr lang="zh-CN" altLang="en-US" sz="2800" b="1" dirty="0">
                  <a:latin typeface="+mn-ea"/>
                </a:rPr>
                <a:t>    </a:t>
              </a:r>
              <a:r>
                <a:rPr lang="en-US" altLang="zh-CN" sz="2800" b="1" dirty="0">
                  <a:latin typeface="+mn-ea"/>
                </a:rPr>
                <a:t>2</a:t>
              </a:r>
              <a:r>
                <a:rPr lang="zh-CN" altLang="en-US" sz="2800" b="1" dirty="0">
                  <a:latin typeface="+mn-ea"/>
                </a:rPr>
                <a:t>、求</a:t>
              </a:r>
              <a:r>
                <a:rPr lang="zh-CN" altLang="en-US" sz="2800" b="1" dirty="0">
                  <a:solidFill>
                    <a:srgbClr val="FF0000"/>
                  </a:solidFill>
                  <a:latin typeface="+mn-ea"/>
                </a:rPr>
                <a:t>稳态值 </a:t>
              </a:r>
              <a:r>
                <a:rPr lang="zh-CN" altLang="en-US" sz="2800" b="1" dirty="0">
                  <a:latin typeface="+mn-ea"/>
                </a:rPr>
                <a:t> 　　。电路在　　　时达到新稳态，此时将电容元件视为开路，将电感元件视为短路，这样可以做出稳态电路，求出　　　。</a:t>
              </a:r>
            </a:p>
          </p:txBody>
        </p:sp>
        <p:graphicFrame>
          <p:nvGraphicFramePr>
            <p:cNvPr id="29" name="对象 28">
              <a:extLst>
                <a:ext uri="{FF2B5EF4-FFF2-40B4-BE49-F238E27FC236}">
                  <a16:creationId xmlns:a16="http://schemas.microsoft.com/office/drawing/2014/main" id="{AF4B5DCA-094A-4DF3-841B-FFD2902C42B9}"/>
                </a:ext>
              </a:extLst>
            </p:cNvPr>
            <p:cNvGraphicFramePr>
              <a:graphicFrameLocks noChangeAspect="1"/>
            </p:cNvGraphicFramePr>
            <p:nvPr>
              <p:extLst/>
            </p:nvPr>
          </p:nvGraphicFramePr>
          <p:xfrm>
            <a:off x="3408089" y="1755775"/>
            <a:ext cx="904875" cy="542925"/>
          </p:xfrm>
          <a:graphic>
            <a:graphicData uri="http://schemas.openxmlformats.org/presentationml/2006/ole">
              <mc:AlternateContent xmlns:mc="http://schemas.openxmlformats.org/markup-compatibility/2006">
                <mc:Choice xmlns:v="urn:schemas-microsoft-com:vml" Requires="v">
                  <p:oleObj spid="_x0000_s35923" name="Equation" r:id="rId27" imgW="904900" imgH="542892" progId="Equation.DSMT4">
                    <p:embed/>
                  </p:oleObj>
                </mc:Choice>
                <mc:Fallback>
                  <p:oleObj name="Equation" r:id="rId27" imgW="904900" imgH="542892" progId="Equation.DSMT4">
                    <p:embed/>
                    <p:pic>
                      <p:nvPicPr>
                        <p:cNvPr id="29" name="对象 28">
                          <a:extLst>
                            <a:ext uri="{FF2B5EF4-FFF2-40B4-BE49-F238E27FC236}">
                              <a16:creationId xmlns:a16="http://schemas.microsoft.com/office/drawing/2014/main" id="{AF4B5DCA-094A-4DF3-841B-FFD2902C42B9}"/>
                            </a:ext>
                          </a:extLst>
                        </p:cNvPr>
                        <p:cNvPicPr/>
                        <p:nvPr/>
                      </p:nvPicPr>
                      <p:blipFill>
                        <a:blip r:embed="rId28"/>
                        <a:stretch>
                          <a:fillRect/>
                        </a:stretch>
                      </p:blipFill>
                      <p:spPr>
                        <a:xfrm>
                          <a:off x="3408089" y="1755775"/>
                          <a:ext cx="904875" cy="542925"/>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CFF401B6-E332-4C26-BFE5-E330714F783D}"/>
                </a:ext>
              </a:extLst>
            </p:cNvPr>
            <p:cNvGraphicFramePr>
              <a:graphicFrameLocks noChangeAspect="1"/>
            </p:cNvGraphicFramePr>
            <p:nvPr>
              <p:extLst/>
            </p:nvPr>
          </p:nvGraphicFramePr>
          <p:xfrm>
            <a:off x="5814759" y="1860550"/>
            <a:ext cx="981075" cy="390525"/>
          </p:xfrm>
          <a:graphic>
            <a:graphicData uri="http://schemas.openxmlformats.org/presentationml/2006/ole">
              <mc:AlternateContent xmlns:mc="http://schemas.openxmlformats.org/markup-compatibility/2006">
                <mc:Choice xmlns:v="urn:schemas-microsoft-com:vml" Requires="v">
                  <p:oleObj spid="_x0000_s35924" name="Equation" r:id="rId29" imgW="980902" imgH="390668" progId="Equation.DSMT4">
                    <p:embed/>
                  </p:oleObj>
                </mc:Choice>
                <mc:Fallback>
                  <p:oleObj name="Equation" r:id="rId29" imgW="980902" imgH="390668" progId="Equation.DSMT4">
                    <p:embed/>
                    <p:pic>
                      <p:nvPicPr>
                        <p:cNvPr id="30" name="对象 29">
                          <a:extLst>
                            <a:ext uri="{FF2B5EF4-FFF2-40B4-BE49-F238E27FC236}">
                              <a16:creationId xmlns:a16="http://schemas.microsoft.com/office/drawing/2014/main" id="{CFF401B6-E332-4C26-BFE5-E330714F783D}"/>
                            </a:ext>
                          </a:extLst>
                        </p:cNvPr>
                        <p:cNvPicPr/>
                        <p:nvPr/>
                      </p:nvPicPr>
                      <p:blipFill>
                        <a:blip r:embed="rId30"/>
                        <a:stretch>
                          <a:fillRect/>
                        </a:stretch>
                      </p:blipFill>
                      <p:spPr>
                        <a:xfrm>
                          <a:off x="5814759" y="1860550"/>
                          <a:ext cx="981075" cy="390525"/>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9ACE30FE-99C4-404A-8D91-F539D22AC4F9}"/>
                </a:ext>
              </a:extLst>
            </p:cNvPr>
            <p:cNvGraphicFramePr>
              <a:graphicFrameLocks noChangeAspect="1"/>
            </p:cNvGraphicFramePr>
            <p:nvPr>
              <p:extLst/>
            </p:nvPr>
          </p:nvGraphicFramePr>
          <p:xfrm>
            <a:off x="1699929" y="3032173"/>
            <a:ext cx="904875" cy="542925"/>
          </p:xfrm>
          <a:graphic>
            <a:graphicData uri="http://schemas.openxmlformats.org/presentationml/2006/ole">
              <mc:AlternateContent xmlns:mc="http://schemas.openxmlformats.org/markup-compatibility/2006">
                <mc:Choice xmlns:v="urn:schemas-microsoft-com:vml" Requires="v">
                  <p:oleObj spid="_x0000_s35925" name="Equation" r:id="rId31" imgW="904900" imgH="542892" progId="Equation.DSMT4">
                    <p:embed/>
                  </p:oleObj>
                </mc:Choice>
                <mc:Fallback>
                  <p:oleObj name="Equation" r:id="rId31" imgW="904900" imgH="542892" progId="Equation.DSMT4">
                    <p:embed/>
                    <p:pic>
                      <p:nvPicPr>
                        <p:cNvPr id="31" name="对象 30">
                          <a:extLst>
                            <a:ext uri="{FF2B5EF4-FFF2-40B4-BE49-F238E27FC236}">
                              <a16:creationId xmlns:a16="http://schemas.microsoft.com/office/drawing/2014/main" id="{9ACE30FE-99C4-404A-8D91-F539D22AC4F9}"/>
                            </a:ext>
                          </a:extLst>
                        </p:cNvPr>
                        <p:cNvPicPr/>
                        <p:nvPr/>
                      </p:nvPicPr>
                      <p:blipFill>
                        <a:blip r:embed="rId32"/>
                        <a:stretch>
                          <a:fillRect/>
                        </a:stretch>
                      </p:blipFill>
                      <p:spPr>
                        <a:xfrm>
                          <a:off x="1699929" y="3032173"/>
                          <a:ext cx="904875" cy="542925"/>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4731229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86612" y="404167"/>
            <a:ext cx="3018775"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3.3 </a:t>
            </a:r>
            <a:r>
              <a:rPr lang="zh-CN" altLang="en-US" sz="2400" dirty="0">
                <a:latin typeface="Agency FB" panose="020B0503020202020204" pitchFamily="34" charset="0"/>
              </a:rPr>
              <a:t>一阶电路的全响应</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3416320" cy="523220"/>
          </a:xfrm>
          <a:prstGeom prst="rect">
            <a:avLst/>
          </a:prstGeom>
          <a:noFill/>
        </p:spPr>
        <p:txBody>
          <a:bodyPr wrap="none" rtlCol="0">
            <a:spAutoFit/>
          </a:bodyPr>
          <a:lstStyle/>
          <a:p>
            <a:r>
              <a:rPr lang="zh-CN" altLang="en-US" sz="2800" b="1" dirty="0">
                <a:solidFill>
                  <a:srgbClr val="FF0000"/>
                </a:solidFill>
              </a:rPr>
              <a:t>三要素法解题步骤：</a:t>
            </a:r>
          </a:p>
        </p:txBody>
      </p:sp>
      <p:grpSp>
        <p:nvGrpSpPr>
          <p:cNvPr id="25" name="组合 24">
            <a:extLst>
              <a:ext uri="{FF2B5EF4-FFF2-40B4-BE49-F238E27FC236}">
                <a16:creationId xmlns:a16="http://schemas.microsoft.com/office/drawing/2014/main" id="{A1087968-FD52-4E4B-9ABC-7F75561FCCCB}"/>
              </a:ext>
            </a:extLst>
          </p:cNvPr>
          <p:cNvGrpSpPr/>
          <p:nvPr/>
        </p:nvGrpSpPr>
        <p:grpSpPr>
          <a:xfrm>
            <a:off x="896644" y="1389052"/>
            <a:ext cx="10377997" cy="3247877"/>
            <a:chOff x="896643" y="3480159"/>
            <a:chExt cx="10377997" cy="3247877"/>
          </a:xfrm>
        </p:grpSpPr>
        <p:sp>
          <p:nvSpPr>
            <p:cNvPr id="23" name="文本框 22">
              <a:extLst>
                <a:ext uri="{FF2B5EF4-FFF2-40B4-BE49-F238E27FC236}">
                  <a16:creationId xmlns:a16="http://schemas.microsoft.com/office/drawing/2014/main" id="{B1D10759-EAB0-4AD1-9F6A-D9C11A28AC46}"/>
                </a:ext>
              </a:extLst>
            </p:cNvPr>
            <p:cNvSpPr txBox="1"/>
            <p:nvPr/>
          </p:nvSpPr>
          <p:spPr>
            <a:xfrm>
              <a:off x="896643" y="3480159"/>
              <a:ext cx="10377997" cy="3247877"/>
            </a:xfrm>
            <a:prstGeom prst="rect">
              <a:avLst/>
            </a:prstGeom>
            <a:noFill/>
          </p:spPr>
          <p:txBody>
            <a:bodyPr wrap="square" rtlCol="0">
              <a:spAutoFit/>
            </a:bodyPr>
            <a:lstStyle/>
            <a:p>
              <a:pPr>
                <a:lnSpc>
                  <a:spcPct val="150000"/>
                </a:lnSpc>
              </a:pPr>
              <a:r>
                <a:rPr lang="zh-CN" altLang="en-US" sz="2800" b="1" dirty="0">
                  <a:latin typeface="+mn-ea"/>
                </a:rPr>
                <a:t>    </a:t>
              </a:r>
              <a:r>
                <a:rPr lang="en-US" altLang="zh-CN" sz="2800" b="1" dirty="0">
                  <a:latin typeface="+mn-ea"/>
                </a:rPr>
                <a:t>3</a:t>
              </a:r>
              <a:r>
                <a:rPr lang="zh-CN" altLang="en-US" sz="2800" b="1" dirty="0">
                  <a:latin typeface="+mn-ea"/>
                </a:rPr>
                <a:t>、求</a:t>
              </a:r>
              <a:r>
                <a:rPr lang="zh-CN" altLang="en-US" sz="2800" b="1" dirty="0">
                  <a:solidFill>
                    <a:srgbClr val="FF0000"/>
                  </a:solidFill>
                  <a:latin typeface="+mn-ea"/>
                </a:rPr>
                <a:t>电路的时间常数</a:t>
              </a:r>
              <a:r>
                <a:rPr lang="zh-CN" altLang="en-US" sz="2800" b="1" dirty="0">
                  <a:latin typeface="+mn-ea"/>
                </a:rPr>
                <a:t>　。一阶</a:t>
              </a:r>
              <a:r>
                <a:rPr lang="en-US" altLang="zh-CN" sz="2800" b="1" dirty="0">
                  <a:latin typeface="+mn-ea"/>
                </a:rPr>
                <a:t>RC</a:t>
              </a:r>
              <a:r>
                <a:rPr lang="zh-CN" altLang="en-US" sz="2800" b="1" dirty="0">
                  <a:latin typeface="+mn-ea"/>
                </a:rPr>
                <a:t>电路的时间常数           ，一阶</a:t>
              </a:r>
              <a:r>
                <a:rPr lang="en-US" altLang="zh-CN" sz="2800" b="1" dirty="0">
                  <a:latin typeface="+mn-ea"/>
                </a:rPr>
                <a:t>RL</a:t>
              </a:r>
              <a:r>
                <a:rPr lang="zh-CN" altLang="en-US" sz="2800" b="1" dirty="0">
                  <a:latin typeface="+mn-ea"/>
                </a:rPr>
                <a:t>电路的时间常数　　    　。而对于一般一阶电路来说，将换路后电路中的动态元件</a:t>
              </a:r>
              <a:r>
                <a:rPr lang="en-US" altLang="zh-CN" sz="2800" b="1" dirty="0">
                  <a:latin typeface="+mn-ea"/>
                </a:rPr>
                <a:t>(</a:t>
              </a:r>
              <a:r>
                <a:rPr lang="zh-CN" altLang="en-US" sz="2800" b="1" dirty="0">
                  <a:latin typeface="+mn-ea"/>
                </a:rPr>
                <a:t>电容或电感</a:t>
              </a:r>
              <a:r>
                <a:rPr lang="en-US" altLang="zh-CN" sz="2800" b="1" dirty="0">
                  <a:latin typeface="+mn-ea"/>
                </a:rPr>
                <a:t>)</a:t>
              </a:r>
              <a:r>
                <a:rPr lang="zh-CN" altLang="en-US" sz="2800" b="1" dirty="0">
                  <a:latin typeface="+mn-ea"/>
                </a:rPr>
                <a:t>从电路中取出，求出剩余电路的戴维宁</a:t>
              </a:r>
              <a:r>
                <a:rPr lang="en-US" altLang="zh-CN" sz="2800" b="1" dirty="0">
                  <a:latin typeface="+mn-ea"/>
                </a:rPr>
                <a:t>(</a:t>
              </a:r>
              <a:r>
                <a:rPr lang="zh-CN" altLang="en-US" sz="2800" b="1" dirty="0">
                  <a:latin typeface="+mn-ea"/>
                </a:rPr>
                <a:t>或诺顿</a:t>
              </a:r>
              <a:r>
                <a:rPr lang="en-US" altLang="zh-CN" sz="2800" b="1" dirty="0">
                  <a:latin typeface="+mn-ea"/>
                </a:rPr>
                <a:t>)</a:t>
              </a:r>
              <a:r>
                <a:rPr lang="zh-CN" altLang="en-US" sz="2800" b="1" dirty="0">
                  <a:latin typeface="+mn-ea"/>
                </a:rPr>
                <a:t>等效电路的电阻 　。也就是说，　等于电路中独立源置零时从动态元件两端看进去的等效电阻。</a:t>
              </a:r>
            </a:p>
          </p:txBody>
        </p:sp>
        <p:graphicFrame>
          <p:nvGraphicFramePr>
            <p:cNvPr id="8" name="对象 7">
              <a:extLst>
                <a:ext uri="{FF2B5EF4-FFF2-40B4-BE49-F238E27FC236}">
                  <a16:creationId xmlns:a16="http://schemas.microsoft.com/office/drawing/2014/main" id="{929ADC6A-E709-4D44-8FCF-85CDE126B371}"/>
                </a:ext>
              </a:extLst>
            </p:cNvPr>
            <p:cNvGraphicFramePr>
              <a:graphicFrameLocks noChangeAspect="1"/>
            </p:cNvGraphicFramePr>
            <p:nvPr>
              <p:extLst/>
            </p:nvPr>
          </p:nvGraphicFramePr>
          <p:xfrm>
            <a:off x="4833938" y="3698268"/>
            <a:ext cx="376237" cy="400050"/>
          </p:xfrm>
          <a:graphic>
            <a:graphicData uri="http://schemas.openxmlformats.org/presentationml/2006/ole">
              <mc:AlternateContent xmlns:mc="http://schemas.openxmlformats.org/markup-compatibility/2006">
                <mc:Choice xmlns:v="urn:schemas-microsoft-com:vml" Requires="v">
                  <p:oleObj spid="_x0000_s36906" name="Equation" r:id="rId5" imgW="600298" imgH="400182" progId="Equation.DSMT4">
                    <p:embed/>
                  </p:oleObj>
                </mc:Choice>
                <mc:Fallback>
                  <p:oleObj name="Equation" r:id="rId5" imgW="600298" imgH="400182" progId="Equation.DSMT4">
                    <p:embed/>
                    <p:pic>
                      <p:nvPicPr>
                        <p:cNvPr id="8" name="对象 7">
                          <a:extLst>
                            <a:ext uri="{FF2B5EF4-FFF2-40B4-BE49-F238E27FC236}">
                              <a16:creationId xmlns:a16="http://schemas.microsoft.com/office/drawing/2014/main" id="{929ADC6A-E709-4D44-8FCF-85CDE126B371}"/>
                            </a:ext>
                          </a:extLst>
                        </p:cNvPr>
                        <p:cNvPicPr/>
                        <p:nvPr/>
                      </p:nvPicPr>
                      <p:blipFill>
                        <a:blip r:embed="rId6"/>
                        <a:stretch>
                          <a:fillRect/>
                        </a:stretch>
                      </p:blipFill>
                      <p:spPr>
                        <a:xfrm>
                          <a:off x="4833938" y="3698268"/>
                          <a:ext cx="376237" cy="40005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7E8FD16-6E3A-4D9A-875B-5FC194198A86}"/>
                </a:ext>
              </a:extLst>
            </p:cNvPr>
            <p:cNvGraphicFramePr>
              <a:graphicFrameLocks noChangeAspect="1"/>
            </p:cNvGraphicFramePr>
            <p:nvPr>
              <p:extLst/>
            </p:nvPr>
          </p:nvGraphicFramePr>
          <p:xfrm>
            <a:off x="9258300" y="3634124"/>
            <a:ext cx="1219200" cy="447675"/>
          </p:xfrm>
          <a:graphic>
            <a:graphicData uri="http://schemas.openxmlformats.org/presentationml/2006/ole">
              <mc:AlternateContent xmlns:mc="http://schemas.openxmlformats.org/markup-compatibility/2006">
                <mc:Choice xmlns:v="urn:schemas-microsoft-com:vml" Requires="v">
                  <p:oleObj spid="_x0000_s36907" name="Equation" r:id="rId7" imgW="1219002" imgH="447752" progId="Equation.DSMT4">
                    <p:embed/>
                  </p:oleObj>
                </mc:Choice>
                <mc:Fallback>
                  <p:oleObj name="Equation" r:id="rId7" imgW="1219002" imgH="447752" progId="Equation.DSMT4">
                    <p:embed/>
                    <p:pic>
                      <p:nvPicPr>
                        <p:cNvPr id="9" name="对象 8">
                          <a:extLst>
                            <a:ext uri="{FF2B5EF4-FFF2-40B4-BE49-F238E27FC236}">
                              <a16:creationId xmlns:a16="http://schemas.microsoft.com/office/drawing/2014/main" id="{D7E8FD16-6E3A-4D9A-875B-5FC194198A86}"/>
                            </a:ext>
                          </a:extLst>
                        </p:cNvPr>
                        <p:cNvPicPr/>
                        <p:nvPr/>
                      </p:nvPicPr>
                      <p:blipFill>
                        <a:blip r:embed="rId8"/>
                        <a:stretch>
                          <a:fillRect/>
                        </a:stretch>
                      </p:blipFill>
                      <p:spPr>
                        <a:xfrm>
                          <a:off x="9258300" y="3634124"/>
                          <a:ext cx="1219200" cy="44767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DCEB9757-967C-4170-89B8-EEE04CBB0D75}"/>
                </a:ext>
              </a:extLst>
            </p:cNvPr>
            <p:cNvGraphicFramePr>
              <a:graphicFrameLocks noChangeAspect="1"/>
            </p:cNvGraphicFramePr>
            <p:nvPr>
              <p:extLst/>
            </p:nvPr>
          </p:nvGraphicFramePr>
          <p:xfrm>
            <a:off x="4312963" y="4316427"/>
            <a:ext cx="1362075" cy="447675"/>
          </p:xfrm>
          <a:graphic>
            <a:graphicData uri="http://schemas.openxmlformats.org/presentationml/2006/ole">
              <mc:AlternateContent xmlns:mc="http://schemas.openxmlformats.org/markup-compatibility/2006">
                <mc:Choice xmlns:v="urn:schemas-microsoft-com:vml" Requires="v">
                  <p:oleObj spid="_x0000_s36908" name="Equation" r:id="rId9" imgW="1362100" imgH="447752" progId="Equation.DSMT4">
                    <p:embed/>
                  </p:oleObj>
                </mc:Choice>
                <mc:Fallback>
                  <p:oleObj name="Equation" r:id="rId9" imgW="1362100" imgH="447752" progId="Equation.DSMT4">
                    <p:embed/>
                    <p:pic>
                      <p:nvPicPr>
                        <p:cNvPr id="12" name="对象 11">
                          <a:extLst>
                            <a:ext uri="{FF2B5EF4-FFF2-40B4-BE49-F238E27FC236}">
                              <a16:creationId xmlns:a16="http://schemas.microsoft.com/office/drawing/2014/main" id="{DCEB9757-967C-4170-89B8-EEE04CBB0D75}"/>
                            </a:ext>
                          </a:extLst>
                        </p:cNvPr>
                        <p:cNvPicPr/>
                        <p:nvPr/>
                      </p:nvPicPr>
                      <p:blipFill>
                        <a:blip r:embed="rId10"/>
                        <a:stretch>
                          <a:fillRect/>
                        </a:stretch>
                      </p:blipFill>
                      <p:spPr>
                        <a:xfrm>
                          <a:off x="4312963" y="4316427"/>
                          <a:ext cx="1362075" cy="44767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321AD943-571F-40D5-BF5A-A9B322EBF501}"/>
                </a:ext>
              </a:extLst>
            </p:cNvPr>
            <p:cNvGraphicFramePr>
              <a:graphicFrameLocks noChangeAspect="1"/>
            </p:cNvGraphicFramePr>
            <p:nvPr>
              <p:extLst/>
            </p:nvPr>
          </p:nvGraphicFramePr>
          <p:xfrm>
            <a:off x="6624383" y="5622925"/>
            <a:ext cx="381000" cy="447675"/>
          </p:xfrm>
          <a:graphic>
            <a:graphicData uri="http://schemas.openxmlformats.org/presentationml/2006/ole">
              <mc:AlternateContent xmlns:mc="http://schemas.openxmlformats.org/markup-compatibility/2006">
                <mc:Choice xmlns:v="urn:schemas-microsoft-com:vml" Requires="v">
                  <p:oleObj spid="_x0000_s36909" name="Equation" r:id="rId11" imgW="381198" imgH="447752" progId="Equation.DSMT4">
                    <p:embed/>
                  </p:oleObj>
                </mc:Choice>
                <mc:Fallback>
                  <p:oleObj name="Equation" r:id="rId11" imgW="381198" imgH="447752" progId="Equation.DSMT4">
                    <p:embed/>
                    <p:pic>
                      <p:nvPicPr>
                        <p:cNvPr id="24" name="对象 23">
                          <a:extLst>
                            <a:ext uri="{FF2B5EF4-FFF2-40B4-BE49-F238E27FC236}">
                              <a16:creationId xmlns:a16="http://schemas.microsoft.com/office/drawing/2014/main" id="{321AD943-571F-40D5-BF5A-A9B322EBF501}"/>
                            </a:ext>
                          </a:extLst>
                        </p:cNvPr>
                        <p:cNvPicPr/>
                        <p:nvPr/>
                      </p:nvPicPr>
                      <p:blipFill>
                        <a:blip r:embed="rId12"/>
                        <a:stretch>
                          <a:fillRect/>
                        </a:stretch>
                      </p:blipFill>
                      <p:spPr>
                        <a:xfrm>
                          <a:off x="6624383" y="5622925"/>
                          <a:ext cx="381000" cy="447675"/>
                        </a:xfrm>
                        <a:prstGeom prst="rect">
                          <a:avLst/>
                        </a:prstGeom>
                      </p:spPr>
                    </p:pic>
                  </p:oleObj>
                </mc:Fallback>
              </mc:AlternateContent>
            </a:graphicData>
          </a:graphic>
        </p:graphicFrame>
        <p:graphicFrame>
          <p:nvGraphicFramePr>
            <p:cNvPr id="28" name="Object 41">
              <a:extLst>
                <a:ext uri="{FF2B5EF4-FFF2-40B4-BE49-F238E27FC236}">
                  <a16:creationId xmlns:a16="http://schemas.microsoft.com/office/drawing/2014/main" id="{84B82A21-3CAA-4672-B829-EE21D1D06267}"/>
                </a:ext>
              </a:extLst>
            </p:cNvPr>
            <p:cNvGraphicFramePr>
              <a:graphicFrameLocks noChangeAspect="1"/>
            </p:cNvGraphicFramePr>
            <p:nvPr>
              <p:extLst/>
            </p:nvPr>
          </p:nvGraphicFramePr>
          <p:xfrm>
            <a:off x="9067800" y="5614392"/>
            <a:ext cx="381000" cy="447675"/>
          </p:xfrm>
          <a:graphic>
            <a:graphicData uri="http://schemas.openxmlformats.org/presentationml/2006/ole">
              <mc:AlternateContent xmlns:mc="http://schemas.openxmlformats.org/markup-compatibility/2006">
                <mc:Choice xmlns:v="urn:schemas-microsoft-com:vml" Requires="v">
                  <p:oleObj spid="_x0000_s36910" r:id="rId13" imgW="164957" imgH="190335" progId="Equation.DSMT4">
                    <p:embed/>
                  </p:oleObj>
                </mc:Choice>
                <mc:Fallback>
                  <p:oleObj r:id="rId13" imgW="164957" imgH="190335" progId="Equation.DSMT4">
                    <p:embed/>
                    <p:pic>
                      <p:nvPicPr>
                        <p:cNvPr id="28" name="Object 41">
                          <a:extLst>
                            <a:ext uri="{FF2B5EF4-FFF2-40B4-BE49-F238E27FC236}">
                              <a16:creationId xmlns:a16="http://schemas.microsoft.com/office/drawing/2014/main" id="{84B82A21-3CAA-4672-B829-EE21D1D062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67800" y="5614392"/>
                          <a:ext cx="381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0" name="组合 29">
            <a:extLst>
              <a:ext uri="{FF2B5EF4-FFF2-40B4-BE49-F238E27FC236}">
                <a16:creationId xmlns:a16="http://schemas.microsoft.com/office/drawing/2014/main" id="{4DA4FC69-2B44-4064-9263-5A6DCC4B900B}"/>
              </a:ext>
            </a:extLst>
          </p:cNvPr>
          <p:cNvGrpSpPr/>
          <p:nvPr/>
        </p:nvGrpSpPr>
        <p:grpSpPr>
          <a:xfrm>
            <a:off x="896643" y="4849111"/>
            <a:ext cx="10377997" cy="1308884"/>
            <a:chOff x="896644" y="1619883"/>
            <a:chExt cx="10377997" cy="1308884"/>
          </a:xfrm>
        </p:grpSpPr>
        <p:sp>
          <p:nvSpPr>
            <p:cNvPr id="31" name="文本框 30">
              <a:extLst>
                <a:ext uri="{FF2B5EF4-FFF2-40B4-BE49-F238E27FC236}">
                  <a16:creationId xmlns:a16="http://schemas.microsoft.com/office/drawing/2014/main" id="{0CE36AAD-A580-4D64-98EA-E66D19079EF3}"/>
                </a:ext>
              </a:extLst>
            </p:cNvPr>
            <p:cNvSpPr txBox="1"/>
            <p:nvPr/>
          </p:nvSpPr>
          <p:spPr>
            <a:xfrm>
              <a:off x="896644" y="1619883"/>
              <a:ext cx="10377997" cy="1308884"/>
            </a:xfrm>
            <a:prstGeom prst="rect">
              <a:avLst/>
            </a:prstGeom>
            <a:noFill/>
          </p:spPr>
          <p:txBody>
            <a:bodyPr wrap="square" rtlCol="0">
              <a:spAutoFit/>
            </a:bodyPr>
            <a:lstStyle/>
            <a:p>
              <a:pPr>
                <a:lnSpc>
                  <a:spcPct val="150000"/>
                </a:lnSpc>
              </a:pPr>
              <a:r>
                <a:rPr lang="zh-CN" altLang="en-US" sz="2800" b="1" dirty="0">
                  <a:latin typeface="+mn-ea"/>
                </a:rPr>
                <a:t>    </a:t>
              </a:r>
              <a:r>
                <a:rPr lang="en-US" altLang="zh-CN" sz="2800" b="1" dirty="0">
                  <a:latin typeface="+mn-ea"/>
                </a:rPr>
                <a:t>4</a:t>
              </a:r>
              <a:r>
                <a:rPr lang="zh-CN" altLang="en-US" sz="2800" b="1" dirty="0">
                  <a:latin typeface="+mn-ea"/>
                </a:rPr>
                <a:t>、将初始值 　　、稳态值 　　和时间常数　代入三要素公式，写出一阶电路的全响应。　</a:t>
              </a:r>
            </a:p>
          </p:txBody>
        </p:sp>
        <p:graphicFrame>
          <p:nvGraphicFramePr>
            <p:cNvPr id="32" name="对象 31">
              <a:extLst>
                <a:ext uri="{FF2B5EF4-FFF2-40B4-BE49-F238E27FC236}">
                  <a16:creationId xmlns:a16="http://schemas.microsoft.com/office/drawing/2014/main" id="{813F44A8-BC97-484B-9FEB-16D62EBE7787}"/>
                </a:ext>
              </a:extLst>
            </p:cNvPr>
            <p:cNvGraphicFramePr>
              <a:graphicFrameLocks noChangeAspect="1"/>
            </p:cNvGraphicFramePr>
            <p:nvPr>
              <p:extLst/>
            </p:nvPr>
          </p:nvGraphicFramePr>
          <p:xfrm>
            <a:off x="3398564" y="1779025"/>
            <a:ext cx="914400" cy="495300"/>
          </p:xfrm>
          <a:graphic>
            <a:graphicData uri="http://schemas.openxmlformats.org/presentationml/2006/ole">
              <mc:AlternateContent xmlns:mc="http://schemas.openxmlformats.org/markup-compatibility/2006">
                <mc:Choice xmlns:v="urn:schemas-microsoft-com:vml" Requires="v">
                  <p:oleObj spid="_x0000_s36911" name="Equation" r:id="rId15" imgW="914400" imgH="495322" progId="Equation.DSMT4">
                    <p:embed/>
                  </p:oleObj>
                </mc:Choice>
                <mc:Fallback>
                  <p:oleObj name="Equation" r:id="rId15" imgW="914400" imgH="495322" progId="Equation.DSMT4">
                    <p:embed/>
                    <p:pic>
                      <p:nvPicPr>
                        <p:cNvPr id="32" name="对象 31">
                          <a:extLst>
                            <a:ext uri="{FF2B5EF4-FFF2-40B4-BE49-F238E27FC236}">
                              <a16:creationId xmlns:a16="http://schemas.microsoft.com/office/drawing/2014/main" id="{813F44A8-BC97-484B-9FEB-16D62EBE7787}"/>
                            </a:ext>
                          </a:extLst>
                        </p:cNvPr>
                        <p:cNvPicPr/>
                        <p:nvPr/>
                      </p:nvPicPr>
                      <p:blipFill>
                        <a:blip r:embed="rId16"/>
                        <a:stretch>
                          <a:fillRect/>
                        </a:stretch>
                      </p:blipFill>
                      <p:spPr>
                        <a:xfrm>
                          <a:off x="3398564" y="1779025"/>
                          <a:ext cx="914400" cy="495300"/>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4D2AF7EB-713E-443D-B73D-C2D53A62DFA6}"/>
                </a:ext>
              </a:extLst>
            </p:cNvPr>
            <p:cNvGraphicFramePr>
              <a:graphicFrameLocks noChangeAspect="1"/>
            </p:cNvGraphicFramePr>
            <p:nvPr>
              <p:extLst/>
            </p:nvPr>
          </p:nvGraphicFramePr>
          <p:xfrm>
            <a:off x="5757861" y="1807600"/>
            <a:ext cx="676275" cy="466725"/>
          </p:xfrm>
          <a:graphic>
            <a:graphicData uri="http://schemas.openxmlformats.org/presentationml/2006/ole">
              <mc:AlternateContent xmlns:mc="http://schemas.openxmlformats.org/markup-compatibility/2006">
                <mc:Choice xmlns:v="urn:schemas-microsoft-com:vml" Requires="v">
                  <p:oleObj spid="_x0000_s36912" name="Equation" r:id="rId17" imgW="676300" imgH="466780" progId="Equation.DSMT4">
                    <p:embed/>
                  </p:oleObj>
                </mc:Choice>
                <mc:Fallback>
                  <p:oleObj name="Equation" r:id="rId17" imgW="676300" imgH="466780" progId="Equation.DSMT4">
                    <p:embed/>
                    <p:pic>
                      <p:nvPicPr>
                        <p:cNvPr id="33" name="对象 32">
                          <a:extLst>
                            <a:ext uri="{FF2B5EF4-FFF2-40B4-BE49-F238E27FC236}">
                              <a16:creationId xmlns:a16="http://schemas.microsoft.com/office/drawing/2014/main" id="{4D2AF7EB-713E-443D-B73D-C2D53A62DFA6}"/>
                            </a:ext>
                          </a:extLst>
                        </p:cNvPr>
                        <p:cNvPicPr/>
                        <p:nvPr/>
                      </p:nvPicPr>
                      <p:blipFill>
                        <a:blip r:embed="rId18"/>
                        <a:stretch>
                          <a:fillRect/>
                        </a:stretch>
                      </p:blipFill>
                      <p:spPr>
                        <a:xfrm>
                          <a:off x="5757861" y="1807600"/>
                          <a:ext cx="676275" cy="466725"/>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D714072A-42DD-40EA-A324-23516A25D448}"/>
                </a:ext>
              </a:extLst>
            </p:cNvPr>
            <p:cNvGraphicFramePr>
              <a:graphicFrameLocks noChangeAspect="1"/>
            </p:cNvGraphicFramePr>
            <p:nvPr>
              <p:extLst/>
            </p:nvPr>
          </p:nvGraphicFramePr>
          <p:xfrm>
            <a:off x="8286750" y="1902850"/>
            <a:ext cx="285750" cy="371475"/>
          </p:xfrm>
          <a:graphic>
            <a:graphicData uri="http://schemas.openxmlformats.org/presentationml/2006/ole">
              <mc:AlternateContent xmlns:mc="http://schemas.openxmlformats.org/markup-compatibility/2006">
                <mc:Choice xmlns:v="urn:schemas-microsoft-com:vml" Requires="v">
                  <p:oleObj spid="_x0000_s36913" name="Equation" r:id="rId19" imgW="285602" imgH="371640" progId="Equation.DSMT4">
                    <p:embed/>
                  </p:oleObj>
                </mc:Choice>
                <mc:Fallback>
                  <p:oleObj name="Equation" r:id="rId19" imgW="285602" imgH="371640" progId="Equation.DSMT4">
                    <p:embed/>
                    <p:pic>
                      <p:nvPicPr>
                        <p:cNvPr id="34" name="对象 33">
                          <a:extLst>
                            <a:ext uri="{FF2B5EF4-FFF2-40B4-BE49-F238E27FC236}">
                              <a16:creationId xmlns:a16="http://schemas.microsoft.com/office/drawing/2014/main" id="{D714072A-42DD-40EA-A324-23516A25D448}"/>
                            </a:ext>
                          </a:extLst>
                        </p:cNvPr>
                        <p:cNvPicPr/>
                        <p:nvPr/>
                      </p:nvPicPr>
                      <p:blipFill>
                        <a:blip r:embed="rId20"/>
                        <a:stretch>
                          <a:fillRect/>
                        </a:stretch>
                      </p:blipFill>
                      <p:spPr>
                        <a:xfrm>
                          <a:off x="8286750" y="1902850"/>
                          <a:ext cx="285750" cy="371475"/>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4248181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920EB0-6818-4A8A-BC60-7991BA8E3C51}"/>
              </a:ext>
            </a:extLst>
          </p:cNvPr>
          <p:cNvSpPr txBox="1"/>
          <p:nvPr/>
        </p:nvSpPr>
        <p:spPr>
          <a:xfrm>
            <a:off x="3401191" y="2985940"/>
            <a:ext cx="5389617" cy="646331"/>
          </a:xfrm>
          <a:prstGeom prst="rect">
            <a:avLst/>
          </a:prstGeom>
          <a:noFill/>
        </p:spPr>
        <p:txBody>
          <a:bodyPr wrap="none" rtlCol="0">
            <a:spAutoFit/>
          </a:bodyPr>
          <a:lstStyle/>
          <a:p>
            <a:r>
              <a:rPr lang="zh-CN" altLang="en-US" sz="3600" b="1" dirty="0"/>
              <a:t>第四章 正弦稳态电路分析</a:t>
            </a:r>
          </a:p>
        </p:txBody>
      </p:sp>
    </p:spTree>
    <p:extLst>
      <p:ext uri="{BB962C8B-B14F-4D97-AF65-F5344CB8AC3E}">
        <p14:creationId xmlns:p14="http://schemas.microsoft.com/office/powerpoint/2010/main" val="2859881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0" name="文本框 9">
            <a:extLst>
              <a:ext uri="{FF2B5EF4-FFF2-40B4-BE49-F238E27FC236}">
                <a16:creationId xmlns:a16="http://schemas.microsoft.com/office/drawing/2014/main" id="{8616A9B9-768E-46E3-B151-AE6FF57CAB77}"/>
              </a:ext>
            </a:extLst>
          </p:cNvPr>
          <p:cNvSpPr txBox="1"/>
          <p:nvPr/>
        </p:nvSpPr>
        <p:spPr>
          <a:xfrm>
            <a:off x="541538" y="804277"/>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、表示方法</a:t>
            </a:r>
            <a:endParaRPr lang="zh-CN" altLang="en-US" sz="2800" b="1" dirty="0">
              <a:latin typeface="+mn-ea"/>
            </a:endParaRPr>
          </a:p>
        </p:txBody>
      </p:sp>
      <p:sp>
        <p:nvSpPr>
          <p:cNvPr id="11" name="文本框 10">
            <a:extLst>
              <a:ext uri="{FF2B5EF4-FFF2-40B4-BE49-F238E27FC236}">
                <a16:creationId xmlns:a16="http://schemas.microsoft.com/office/drawing/2014/main" id="{01416923-7F8A-4F9C-AFCC-DD2BF6149390}"/>
              </a:ext>
            </a:extLst>
          </p:cNvPr>
          <p:cNvSpPr txBox="1"/>
          <p:nvPr/>
        </p:nvSpPr>
        <p:spPr>
          <a:xfrm>
            <a:off x="541538" y="1496773"/>
            <a:ext cx="11123720"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）函数表达式</a:t>
            </a:r>
          </a:p>
        </p:txBody>
      </p:sp>
      <p:graphicFrame>
        <p:nvGraphicFramePr>
          <p:cNvPr id="2" name="对象 1">
            <a:extLst>
              <a:ext uri="{FF2B5EF4-FFF2-40B4-BE49-F238E27FC236}">
                <a16:creationId xmlns:a16="http://schemas.microsoft.com/office/drawing/2014/main" id="{4F34EFC0-276E-48E6-8090-8E99DD115B94}"/>
              </a:ext>
            </a:extLst>
          </p:cNvPr>
          <p:cNvGraphicFramePr>
            <a:graphicFrameLocks noChangeAspect="1"/>
          </p:cNvGraphicFramePr>
          <p:nvPr>
            <p:extLst/>
          </p:nvPr>
        </p:nvGraphicFramePr>
        <p:xfrm>
          <a:off x="4011613" y="2189163"/>
          <a:ext cx="3806825" cy="652462"/>
        </p:xfrm>
        <a:graphic>
          <a:graphicData uri="http://schemas.openxmlformats.org/presentationml/2006/ole">
            <mc:AlternateContent xmlns:mc="http://schemas.openxmlformats.org/markup-compatibility/2006">
              <mc:Choice xmlns:v="urn:schemas-microsoft-com:vml" Requires="v">
                <p:oleObj spid="_x0000_s39962" name="Equation" r:id="rId5" imgW="1333440" imgH="228600" progId="Equation.DSMT4">
                  <p:embed/>
                </p:oleObj>
              </mc:Choice>
              <mc:Fallback>
                <p:oleObj name="Equation" r:id="rId5" imgW="1333440" imgH="228600" progId="Equation.DSMT4">
                  <p:embed/>
                  <p:pic>
                    <p:nvPicPr>
                      <p:cNvPr id="2" name="对象 1">
                        <a:extLst>
                          <a:ext uri="{FF2B5EF4-FFF2-40B4-BE49-F238E27FC236}">
                            <a16:creationId xmlns:a16="http://schemas.microsoft.com/office/drawing/2014/main" id="{4F34EFC0-276E-48E6-8090-8E99DD115B94}"/>
                          </a:ext>
                        </a:extLst>
                      </p:cNvPr>
                      <p:cNvPicPr/>
                      <p:nvPr/>
                    </p:nvPicPr>
                    <p:blipFill>
                      <a:blip r:embed="rId6"/>
                      <a:stretch>
                        <a:fillRect/>
                      </a:stretch>
                    </p:blipFill>
                    <p:spPr>
                      <a:xfrm>
                        <a:off x="4011613" y="2189163"/>
                        <a:ext cx="3806825" cy="652462"/>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FDE17EEF-6818-4687-873E-A3F9CA326131}"/>
              </a:ext>
            </a:extLst>
          </p:cNvPr>
          <p:cNvSpPr txBox="1"/>
          <p:nvPr/>
        </p:nvSpPr>
        <p:spPr>
          <a:xfrm>
            <a:off x="541538" y="3011007"/>
            <a:ext cx="11123720" cy="523220"/>
          </a:xfrm>
          <a:prstGeom prst="rect">
            <a:avLst/>
          </a:prstGeom>
          <a:noFill/>
        </p:spPr>
        <p:txBody>
          <a:bodyPr wrap="square" rtlCol="0">
            <a:spAutoFit/>
          </a:bodyPr>
          <a:lstStyle/>
          <a:p>
            <a:r>
              <a:rPr lang="zh-CN" altLang="en-US" sz="2800" b="1" dirty="0">
                <a:latin typeface="+mn-ea"/>
              </a:rPr>
              <a:t>      </a:t>
            </a:r>
            <a:r>
              <a:rPr lang="zh-CN" altLang="en-US" sz="2800" b="1" dirty="0">
                <a:solidFill>
                  <a:srgbClr val="FF0000"/>
                </a:solidFill>
                <a:latin typeface="+mn-ea"/>
              </a:rPr>
              <a:t>注意</a:t>
            </a:r>
            <a:r>
              <a:rPr lang="zh-CN" altLang="en-US" sz="2800" b="1" dirty="0">
                <a:latin typeface="+mn-ea"/>
              </a:rPr>
              <a:t>：正弦量既可以用</a:t>
            </a:r>
            <a:r>
              <a:rPr lang="zh-CN" altLang="en-US" sz="2800" b="1" dirty="0">
                <a:solidFill>
                  <a:srgbClr val="FF0000"/>
                </a:solidFill>
                <a:latin typeface="+mn-ea"/>
              </a:rPr>
              <a:t>正弦函数</a:t>
            </a:r>
            <a:r>
              <a:rPr lang="zh-CN" altLang="en-US" sz="2800" b="1" dirty="0">
                <a:latin typeface="+mn-ea"/>
              </a:rPr>
              <a:t>表示，也可以用</a:t>
            </a:r>
            <a:r>
              <a:rPr lang="zh-CN" altLang="en-US" sz="2800" b="1" dirty="0">
                <a:solidFill>
                  <a:srgbClr val="FF0000"/>
                </a:solidFill>
                <a:latin typeface="+mn-ea"/>
              </a:rPr>
              <a:t>余弦函数</a:t>
            </a:r>
            <a:r>
              <a:rPr lang="zh-CN" altLang="en-US" sz="2800" b="1" dirty="0">
                <a:latin typeface="+mn-ea"/>
              </a:rPr>
              <a:t>表示。</a:t>
            </a:r>
          </a:p>
        </p:txBody>
      </p:sp>
      <p:grpSp>
        <p:nvGrpSpPr>
          <p:cNvPr id="20" name="组合 19">
            <a:extLst>
              <a:ext uri="{FF2B5EF4-FFF2-40B4-BE49-F238E27FC236}">
                <a16:creationId xmlns:a16="http://schemas.microsoft.com/office/drawing/2014/main" id="{EDE8710D-21EE-4079-A402-F52E4E7000A1}"/>
              </a:ext>
            </a:extLst>
          </p:cNvPr>
          <p:cNvGrpSpPr/>
          <p:nvPr/>
        </p:nvGrpSpPr>
        <p:grpSpPr>
          <a:xfrm>
            <a:off x="2106914" y="3703609"/>
            <a:ext cx="3306562" cy="547300"/>
            <a:chOff x="2106914" y="3703609"/>
            <a:chExt cx="3306562" cy="547300"/>
          </a:xfrm>
        </p:grpSpPr>
        <p:sp>
          <p:nvSpPr>
            <p:cNvPr id="13" name="文本框 12">
              <a:extLst>
                <a:ext uri="{FF2B5EF4-FFF2-40B4-BE49-F238E27FC236}">
                  <a16:creationId xmlns:a16="http://schemas.microsoft.com/office/drawing/2014/main" id="{E22C299A-573A-4924-BA41-B2C6CEB56F36}"/>
                </a:ext>
              </a:extLst>
            </p:cNvPr>
            <p:cNvSpPr txBox="1"/>
            <p:nvPr/>
          </p:nvSpPr>
          <p:spPr>
            <a:xfrm>
              <a:off x="2106914" y="3703609"/>
              <a:ext cx="3306562"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振幅</a:t>
              </a:r>
            </a:p>
          </p:txBody>
        </p:sp>
        <p:graphicFrame>
          <p:nvGraphicFramePr>
            <p:cNvPr id="3" name="对象 2">
              <a:extLst>
                <a:ext uri="{FF2B5EF4-FFF2-40B4-BE49-F238E27FC236}">
                  <a16:creationId xmlns:a16="http://schemas.microsoft.com/office/drawing/2014/main" id="{C68F74CC-0977-4FB8-8749-40DE14D6617E}"/>
                </a:ext>
              </a:extLst>
            </p:cNvPr>
            <p:cNvGraphicFramePr>
              <a:graphicFrameLocks noChangeAspect="1"/>
            </p:cNvGraphicFramePr>
            <p:nvPr>
              <p:extLst/>
            </p:nvPr>
          </p:nvGraphicFramePr>
          <p:xfrm>
            <a:off x="2945706" y="3727689"/>
            <a:ext cx="465085" cy="523220"/>
          </p:xfrm>
          <a:graphic>
            <a:graphicData uri="http://schemas.openxmlformats.org/presentationml/2006/ole">
              <mc:AlternateContent xmlns:mc="http://schemas.openxmlformats.org/markup-compatibility/2006">
                <mc:Choice xmlns:v="urn:schemas-microsoft-com:vml" Requires="v">
                  <p:oleObj spid="_x0000_s39963" name="Equation" r:id="rId7" imgW="203040" imgH="228600" progId="Equation.DSMT4">
                    <p:embed/>
                  </p:oleObj>
                </mc:Choice>
                <mc:Fallback>
                  <p:oleObj name="Equation" r:id="rId7" imgW="203040" imgH="228600" progId="Equation.DSMT4">
                    <p:embed/>
                    <p:pic>
                      <p:nvPicPr>
                        <p:cNvPr id="3" name="对象 2">
                          <a:extLst>
                            <a:ext uri="{FF2B5EF4-FFF2-40B4-BE49-F238E27FC236}">
                              <a16:creationId xmlns:a16="http://schemas.microsoft.com/office/drawing/2014/main" id="{C68F74CC-0977-4FB8-8749-40DE14D6617E}"/>
                            </a:ext>
                          </a:extLst>
                        </p:cNvPr>
                        <p:cNvPicPr/>
                        <p:nvPr/>
                      </p:nvPicPr>
                      <p:blipFill>
                        <a:blip r:embed="rId8"/>
                        <a:stretch>
                          <a:fillRect/>
                        </a:stretch>
                      </p:blipFill>
                      <p:spPr>
                        <a:xfrm>
                          <a:off x="2945706" y="3727689"/>
                          <a:ext cx="465085" cy="523220"/>
                        </a:xfrm>
                        <a:prstGeom prst="rect">
                          <a:avLst/>
                        </a:prstGeom>
                      </p:spPr>
                    </p:pic>
                  </p:oleObj>
                </mc:Fallback>
              </mc:AlternateContent>
            </a:graphicData>
          </a:graphic>
        </p:graphicFrame>
      </p:grpSp>
      <p:grpSp>
        <p:nvGrpSpPr>
          <p:cNvPr id="21" name="组合 20">
            <a:extLst>
              <a:ext uri="{FF2B5EF4-FFF2-40B4-BE49-F238E27FC236}">
                <a16:creationId xmlns:a16="http://schemas.microsoft.com/office/drawing/2014/main" id="{F574A451-0B73-4A36-8E6B-962F42D87942}"/>
              </a:ext>
            </a:extLst>
          </p:cNvPr>
          <p:cNvGrpSpPr/>
          <p:nvPr/>
        </p:nvGrpSpPr>
        <p:grpSpPr>
          <a:xfrm>
            <a:off x="5755581" y="3703609"/>
            <a:ext cx="4693343" cy="523220"/>
            <a:chOff x="5755581" y="3703609"/>
            <a:chExt cx="4693343" cy="523220"/>
          </a:xfrm>
        </p:grpSpPr>
        <p:sp>
          <p:nvSpPr>
            <p:cNvPr id="14" name="文本框 13">
              <a:extLst>
                <a:ext uri="{FF2B5EF4-FFF2-40B4-BE49-F238E27FC236}">
                  <a16:creationId xmlns:a16="http://schemas.microsoft.com/office/drawing/2014/main" id="{5BCA0EA4-E970-41EA-BAB2-B45A3027C9ED}"/>
                </a:ext>
              </a:extLst>
            </p:cNvPr>
            <p:cNvSpPr txBox="1"/>
            <p:nvPr/>
          </p:nvSpPr>
          <p:spPr>
            <a:xfrm>
              <a:off x="5755581" y="3703609"/>
              <a:ext cx="4693343"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角频率，</a:t>
              </a:r>
              <a:r>
                <a:rPr lang="en-US" altLang="zh-CN" sz="2800" b="1" dirty="0">
                  <a:latin typeface="+mn-ea"/>
                </a:rPr>
                <a:t>rad/s</a:t>
              </a:r>
              <a:endParaRPr lang="zh-CN" altLang="en-US" sz="2800" b="1" dirty="0">
                <a:latin typeface="+mn-ea"/>
              </a:endParaRPr>
            </a:p>
          </p:txBody>
        </p:sp>
        <p:graphicFrame>
          <p:nvGraphicFramePr>
            <p:cNvPr id="4" name="对象 3">
              <a:extLst>
                <a:ext uri="{FF2B5EF4-FFF2-40B4-BE49-F238E27FC236}">
                  <a16:creationId xmlns:a16="http://schemas.microsoft.com/office/drawing/2014/main" id="{97E3BF80-640F-4122-A6FE-DCE145160BBC}"/>
                </a:ext>
              </a:extLst>
            </p:cNvPr>
            <p:cNvGraphicFramePr>
              <a:graphicFrameLocks noChangeAspect="1"/>
            </p:cNvGraphicFramePr>
            <p:nvPr>
              <p:extLst/>
            </p:nvPr>
          </p:nvGraphicFramePr>
          <p:xfrm>
            <a:off x="6486525" y="3755668"/>
            <a:ext cx="457200" cy="419100"/>
          </p:xfrm>
          <a:graphic>
            <a:graphicData uri="http://schemas.openxmlformats.org/presentationml/2006/ole">
              <mc:AlternateContent xmlns:mc="http://schemas.openxmlformats.org/markup-compatibility/2006">
                <mc:Choice xmlns:v="urn:schemas-microsoft-com:vml" Requires="v">
                  <p:oleObj spid="_x0000_s39964" name="Equation" r:id="rId9" imgW="152280" imgH="139680" progId="Equation.DSMT4">
                    <p:embed/>
                  </p:oleObj>
                </mc:Choice>
                <mc:Fallback>
                  <p:oleObj name="Equation" r:id="rId9" imgW="152280" imgH="139680" progId="Equation.DSMT4">
                    <p:embed/>
                    <p:pic>
                      <p:nvPicPr>
                        <p:cNvPr id="4" name="对象 3">
                          <a:extLst>
                            <a:ext uri="{FF2B5EF4-FFF2-40B4-BE49-F238E27FC236}">
                              <a16:creationId xmlns:a16="http://schemas.microsoft.com/office/drawing/2014/main" id="{97E3BF80-640F-4122-A6FE-DCE145160BBC}"/>
                            </a:ext>
                          </a:extLst>
                        </p:cNvPr>
                        <p:cNvPicPr/>
                        <p:nvPr/>
                      </p:nvPicPr>
                      <p:blipFill>
                        <a:blip r:embed="rId10"/>
                        <a:stretch>
                          <a:fillRect/>
                        </a:stretch>
                      </p:blipFill>
                      <p:spPr>
                        <a:xfrm>
                          <a:off x="6486525" y="3755668"/>
                          <a:ext cx="457200" cy="419100"/>
                        </a:xfrm>
                        <a:prstGeom prst="rect">
                          <a:avLst/>
                        </a:prstGeom>
                      </p:spPr>
                    </p:pic>
                  </p:oleObj>
                </mc:Fallback>
              </mc:AlternateContent>
            </a:graphicData>
          </a:graphic>
        </p:graphicFrame>
      </p:grpSp>
      <p:grpSp>
        <p:nvGrpSpPr>
          <p:cNvPr id="22" name="组合 21">
            <a:extLst>
              <a:ext uri="{FF2B5EF4-FFF2-40B4-BE49-F238E27FC236}">
                <a16:creationId xmlns:a16="http://schemas.microsoft.com/office/drawing/2014/main" id="{641633D7-394E-4CAC-BFFF-E971612809B6}"/>
              </a:ext>
            </a:extLst>
          </p:cNvPr>
          <p:cNvGrpSpPr/>
          <p:nvPr/>
        </p:nvGrpSpPr>
        <p:grpSpPr>
          <a:xfrm>
            <a:off x="2106914" y="4396211"/>
            <a:ext cx="3306562" cy="523220"/>
            <a:chOff x="2106914" y="4396211"/>
            <a:chExt cx="3306562" cy="523220"/>
          </a:xfrm>
        </p:grpSpPr>
        <p:sp>
          <p:nvSpPr>
            <p:cNvPr id="16" name="文本框 15">
              <a:extLst>
                <a:ext uri="{FF2B5EF4-FFF2-40B4-BE49-F238E27FC236}">
                  <a16:creationId xmlns:a16="http://schemas.microsoft.com/office/drawing/2014/main" id="{20CE96DB-D2BB-4668-A7F0-B9242E80630A}"/>
                </a:ext>
              </a:extLst>
            </p:cNvPr>
            <p:cNvSpPr txBox="1"/>
            <p:nvPr/>
          </p:nvSpPr>
          <p:spPr>
            <a:xfrm>
              <a:off x="2106914" y="4396211"/>
              <a:ext cx="3306562"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相位</a:t>
              </a:r>
            </a:p>
          </p:txBody>
        </p:sp>
        <p:graphicFrame>
          <p:nvGraphicFramePr>
            <p:cNvPr id="5" name="对象 4">
              <a:extLst>
                <a:ext uri="{FF2B5EF4-FFF2-40B4-BE49-F238E27FC236}">
                  <a16:creationId xmlns:a16="http://schemas.microsoft.com/office/drawing/2014/main" id="{D3572F64-61FC-41D1-9C13-8DBB41C8A2C9}"/>
                </a:ext>
              </a:extLst>
            </p:cNvPr>
            <p:cNvGraphicFramePr>
              <a:graphicFrameLocks noChangeAspect="1"/>
            </p:cNvGraphicFramePr>
            <p:nvPr>
              <p:extLst/>
            </p:nvPr>
          </p:nvGraphicFramePr>
          <p:xfrm>
            <a:off x="2106914" y="4396211"/>
            <a:ext cx="1270677" cy="523220"/>
          </p:xfrm>
          <a:graphic>
            <a:graphicData uri="http://schemas.openxmlformats.org/presentationml/2006/ole">
              <mc:AlternateContent xmlns:mc="http://schemas.openxmlformats.org/markup-compatibility/2006">
                <mc:Choice xmlns:v="urn:schemas-microsoft-com:vml" Requires="v">
                  <p:oleObj spid="_x0000_s39965" name="Equation" r:id="rId11" imgW="431640" imgH="177480" progId="Equation.DSMT4">
                    <p:embed/>
                  </p:oleObj>
                </mc:Choice>
                <mc:Fallback>
                  <p:oleObj name="Equation" r:id="rId11" imgW="431640" imgH="177480" progId="Equation.DSMT4">
                    <p:embed/>
                    <p:pic>
                      <p:nvPicPr>
                        <p:cNvPr id="5" name="对象 4">
                          <a:extLst>
                            <a:ext uri="{FF2B5EF4-FFF2-40B4-BE49-F238E27FC236}">
                              <a16:creationId xmlns:a16="http://schemas.microsoft.com/office/drawing/2014/main" id="{D3572F64-61FC-41D1-9C13-8DBB41C8A2C9}"/>
                            </a:ext>
                          </a:extLst>
                        </p:cNvPr>
                        <p:cNvPicPr/>
                        <p:nvPr/>
                      </p:nvPicPr>
                      <p:blipFill>
                        <a:blip r:embed="rId12"/>
                        <a:stretch>
                          <a:fillRect/>
                        </a:stretch>
                      </p:blipFill>
                      <p:spPr>
                        <a:xfrm>
                          <a:off x="2106914" y="4396211"/>
                          <a:ext cx="1270677" cy="523220"/>
                        </a:xfrm>
                        <a:prstGeom prst="rect">
                          <a:avLst/>
                        </a:prstGeom>
                      </p:spPr>
                    </p:pic>
                  </p:oleObj>
                </mc:Fallback>
              </mc:AlternateContent>
            </a:graphicData>
          </a:graphic>
        </p:graphicFrame>
      </p:grpSp>
      <p:grpSp>
        <p:nvGrpSpPr>
          <p:cNvPr id="23" name="组合 22">
            <a:extLst>
              <a:ext uri="{FF2B5EF4-FFF2-40B4-BE49-F238E27FC236}">
                <a16:creationId xmlns:a16="http://schemas.microsoft.com/office/drawing/2014/main" id="{51589E58-038F-4CEC-AA63-240C9444AB27}"/>
              </a:ext>
            </a:extLst>
          </p:cNvPr>
          <p:cNvGrpSpPr/>
          <p:nvPr/>
        </p:nvGrpSpPr>
        <p:grpSpPr>
          <a:xfrm>
            <a:off x="5755581" y="4396211"/>
            <a:ext cx="4329505" cy="527194"/>
            <a:chOff x="5755581" y="4396211"/>
            <a:chExt cx="4329505" cy="527194"/>
          </a:xfrm>
        </p:grpSpPr>
        <p:sp>
          <p:nvSpPr>
            <p:cNvPr id="19" name="文本框 18">
              <a:extLst>
                <a:ext uri="{FF2B5EF4-FFF2-40B4-BE49-F238E27FC236}">
                  <a16:creationId xmlns:a16="http://schemas.microsoft.com/office/drawing/2014/main" id="{139F1B64-C1F4-4DA9-B96E-E462BA823A04}"/>
                </a:ext>
              </a:extLst>
            </p:cNvPr>
            <p:cNvSpPr txBox="1"/>
            <p:nvPr/>
          </p:nvSpPr>
          <p:spPr>
            <a:xfrm>
              <a:off x="5755581" y="4396211"/>
              <a:ext cx="3306562"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初相位，</a:t>
              </a:r>
            </a:p>
          </p:txBody>
        </p:sp>
        <p:graphicFrame>
          <p:nvGraphicFramePr>
            <p:cNvPr id="15" name="对象 14">
              <a:extLst>
                <a:ext uri="{FF2B5EF4-FFF2-40B4-BE49-F238E27FC236}">
                  <a16:creationId xmlns:a16="http://schemas.microsoft.com/office/drawing/2014/main" id="{574CDD48-6DA9-42A4-9EC8-C0FD5970A209}"/>
                </a:ext>
              </a:extLst>
            </p:cNvPr>
            <p:cNvGraphicFramePr>
              <a:graphicFrameLocks noChangeAspect="1"/>
            </p:cNvGraphicFramePr>
            <p:nvPr>
              <p:extLst/>
            </p:nvPr>
          </p:nvGraphicFramePr>
          <p:xfrm>
            <a:off x="6486525" y="4396211"/>
            <a:ext cx="446087" cy="527194"/>
          </p:xfrm>
          <a:graphic>
            <a:graphicData uri="http://schemas.openxmlformats.org/presentationml/2006/ole">
              <mc:AlternateContent xmlns:mc="http://schemas.openxmlformats.org/markup-compatibility/2006">
                <mc:Choice xmlns:v="urn:schemas-microsoft-com:vml" Requires="v">
                  <p:oleObj spid="_x0000_s39966" name="Equation" r:id="rId13" imgW="139680" imgH="164880" progId="Equation.DSMT4">
                    <p:embed/>
                  </p:oleObj>
                </mc:Choice>
                <mc:Fallback>
                  <p:oleObj name="Equation" r:id="rId13" imgW="139680" imgH="164880" progId="Equation.DSMT4">
                    <p:embed/>
                    <p:pic>
                      <p:nvPicPr>
                        <p:cNvPr id="15" name="对象 14">
                          <a:extLst>
                            <a:ext uri="{FF2B5EF4-FFF2-40B4-BE49-F238E27FC236}">
                              <a16:creationId xmlns:a16="http://schemas.microsoft.com/office/drawing/2014/main" id="{574CDD48-6DA9-42A4-9EC8-C0FD5970A209}"/>
                            </a:ext>
                          </a:extLst>
                        </p:cNvPr>
                        <p:cNvPicPr/>
                        <p:nvPr/>
                      </p:nvPicPr>
                      <p:blipFill>
                        <a:blip r:embed="rId14"/>
                        <a:stretch>
                          <a:fillRect/>
                        </a:stretch>
                      </p:blipFill>
                      <p:spPr>
                        <a:xfrm>
                          <a:off x="6486525" y="4396211"/>
                          <a:ext cx="446087" cy="527194"/>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DD69FBFE-3156-44D8-9264-36ECFC64B314}"/>
                </a:ext>
              </a:extLst>
            </p:cNvPr>
            <p:cNvGraphicFramePr>
              <a:graphicFrameLocks noChangeAspect="1"/>
            </p:cNvGraphicFramePr>
            <p:nvPr>
              <p:extLst/>
            </p:nvPr>
          </p:nvGraphicFramePr>
          <p:xfrm>
            <a:off x="9195614" y="4396212"/>
            <a:ext cx="889472" cy="523219"/>
          </p:xfrm>
          <a:graphic>
            <a:graphicData uri="http://schemas.openxmlformats.org/presentationml/2006/ole">
              <mc:AlternateContent xmlns:mc="http://schemas.openxmlformats.org/markup-compatibility/2006">
                <mc:Choice xmlns:v="urn:schemas-microsoft-com:vml" Requires="v">
                  <p:oleObj spid="_x0000_s39967" name="Equation" r:id="rId15" imgW="431640" imgH="253800" progId="Equation.DSMT4">
                    <p:embed/>
                  </p:oleObj>
                </mc:Choice>
                <mc:Fallback>
                  <p:oleObj name="Equation" r:id="rId15" imgW="431640" imgH="253800" progId="Equation.DSMT4">
                    <p:embed/>
                    <p:pic>
                      <p:nvPicPr>
                        <p:cNvPr id="17" name="对象 16">
                          <a:extLst>
                            <a:ext uri="{FF2B5EF4-FFF2-40B4-BE49-F238E27FC236}">
                              <a16:creationId xmlns:a16="http://schemas.microsoft.com/office/drawing/2014/main" id="{DD69FBFE-3156-44D8-9264-36ECFC64B314}"/>
                            </a:ext>
                          </a:extLst>
                        </p:cNvPr>
                        <p:cNvPicPr/>
                        <p:nvPr/>
                      </p:nvPicPr>
                      <p:blipFill>
                        <a:blip r:embed="rId16"/>
                        <a:stretch>
                          <a:fillRect/>
                        </a:stretch>
                      </p:blipFill>
                      <p:spPr>
                        <a:xfrm>
                          <a:off x="9195614" y="4396212"/>
                          <a:ext cx="889472" cy="523219"/>
                        </a:xfrm>
                        <a:prstGeom prst="rect">
                          <a:avLst/>
                        </a:prstGeom>
                      </p:spPr>
                    </p:pic>
                  </p:oleObj>
                </mc:Fallback>
              </mc:AlternateContent>
            </a:graphicData>
          </a:graphic>
        </p:graphicFrame>
      </p:grpSp>
      <p:sp>
        <p:nvSpPr>
          <p:cNvPr id="27" name="文本框 26">
            <a:extLst>
              <a:ext uri="{FF2B5EF4-FFF2-40B4-BE49-F238E27FC236}">
                <a16:creationId xmlns:a16="http://schemas.microsoft.com/office/drawing/2014/main" id="{8B62C3A7-3977-4C7D-8CFF-A12D7E58C098}"/>
              </a:ext>
            </a:extLst>
          </p:cNvPr>
          <p:cNvSpPr txBox="1"/>
          <p:nvPr/>
        </p:nvSpPr>
        <p:spPr>
          <a:xfrm>
            <a:off x="541538" y="5361227"/>
            <a:ext cx="11123720" cy="954107"/>
          </a:xfrm>
          <a:prstGeom prst="rect">
            <a:avLst/>
          </a:prstGeom>
          <a:noFill/>
        </p:spPr>
        <p:txBody>
          <a:bodyPr wrap="square" rtlCol="0">
            <a:spAutoFit/>
          </a:bodyPr>
          <a:lstStyle/>
          <a:p>
            <a:r>
              <a:rPr lang="zh-CN" altLang="en-US" sz="2800" b="1" dirty="0">
                <a:latin typeface="+mn-ea"/>
              </a:rPr>
              <a:t>      所以，只要知道振幅、角频率、初相位，正弦量就可以确定，这个三个物理量被称为</a:t>
            </a:r>
            <a:r>
              <a:rPr lang="zh-CN" altLang="en-US" sz="2800" b="1" dirty="0">
                <a:solidFill>
                  <a:srgbClr val="FF0000"/>
                </a:solidFill>
                <a:latin typeface="+mn-ea"/>
              </a:rPr>
              <a:t>正弦量的三要素</a:t>
            </a:r>
            <a:r>
              <a:rPr lang="zh-CN" altLang="en-US" sz="2800" b="1" dirty="0">
                <a:latin typeface="+mn-ea"/>
              </a:rPr>
              <a:t>。</a:t>
            </a:r>
          </a:p>
        </p:txBody>
      </p:sp>
    </p:spTree>
    <p:custDataLst>
      <p:tags r:id="rId2"/>
    </p:custDataLst>
    <p:extLst>
      <p:ext uri="{BB962C8B-B14F-4D97-AF65-F5344CB8AC3E}">
        <p14:creationId xmlns:p14="http://schemas.microsoft.com/office/powerpoint/2010/main" val="1632796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0" name="文本框 9">
            <a:extLst>
              <a:ext uri="{FF2B5EF4-FFF2-40B4-BE49-F238E27FC236}">
                <a16:creationId xmlns:a16="http://schemas.microsoft.com/office/drawing/2014/main" id="{8616A9B9-768E-46E3-B151-AE6FF57CAB77}"/>
              </a:ext>
            </a:extLst>
          </p:cNvPr>
          <p:cNvSpPr txBox="1"/>
          <p:nvPr/>
        </p:nvSpPr>
        <p:spPr>
          <a:xfrm>
            <a:off x="541538" y="804277"/>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、表示方法</a:t>
            </a:r>
            <a:endParaRPr lang="zh-CN" altLang="en-US" sz="2800" b="1" dirty="0">
              <a:latin typeface="+mn-ea"/>
            </a:endParaRPr>
          </a:p>
        </p:txBody>
      </p:sp>
      <p:sp>
        <p:nvSpPr>
          <p:cNvPr id="11" name="文本框 10">
            <a:extLst>
              <a:ext uri="{FF2B5EF4-FFF2-40B4-BE49-F238E27FC236}">
                <a16:creationId xmlns:a16="http://schemas.microsoft.com/office/drawing/2014/main" id="{01416923-7F8A-4F9C-AFCC-DD2BF6149390}"/>
              </a:ext>
            </a:extLst>
          </p:cNvPr>
          <p:cNvSpPr txBox="1"/>
          <p:nvPr/>
        </p:nvSpPr>
        <p:spPr>
          <a:xfrm>
            <a:off x="541538" y="1496773"/>
            <a:ext cx="11123720"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）函数表达式</a:t>
            </a:r>
          </a:p>
        </p:txBody>
      </p:sp>
      <p:sp>
        <p:nvSpPr>
          <p:cNvPr id="12" name="文本框 11">
            <a:extLst>
              <a:ext uri="{FF2B5EF4-FFF2-40B4-BE49-F238E27FC236}">
                <a16:creationId xmlns:a16="http://schemas.microsoft.com/office/drawing/2014/main" id="{FDE17EEF-6818-4687-873E-A3F9CA326131}"/>
              </a:ext>
            </a:extLst>
          </p:cNvPr>
          <p:cNvSpPr txBox="1"/>
          <p:nvPr/>
        </p:nvSpPr>
        <p:spPr>
          <a:xfrm>
            <a:off x="541538" y="2189269"/>
            <a:ext cx="11123720" cy="523220"/>
          </a:xfrm>
          <a:prstGeom prst="rect">
            <a:avLst/>
          </a:prstGeom>
          <a:noFill/>
        </p:spPr>
        <p:txBody>
          <a:bodyPr wrap="square" rtlCol="0">
            <a:spAutoFit/>
          </a:bodyPr>
          <a:lstStyle/>
          <a:p>
            <a:r>
              <a:rPr lang="zh-CN" altLang="en-US" sz="2800" b="1" dirty="0">
                <a:latin typeface="+mn-ea"/>
              </a:rPr>
              <a:t>        角频率、周期、频率的关系：</a:t>
            </a:r>
          </a:p>
        </p:txBody>
      </p:sp>
      <p:graphicFrame>
        <p:nvGraphicFramePr>
          <p:cNvPr id="4" name="对象 3">
            <a:extLst>
              <a:ext uri="{FF2B5EF4-FFF2-40B4-BE49-F238E27FC236}">
                <a16:creationId xmlns:a16="http://schemas.microsoft.com/office/drawing/2014/main" id="{97E3BF80-640F-4122-A6FE-DCE145160BBC}"/>
              </a:ext>
            </a:extLst>
          </p:cNvPr>
          <p:cNvGraphicFramePr>
            <a:graphicFrameLocks noChangeAspect="1"/>
          </p:cNvGraphicFramePr>
          <p:nvPr>
            <p:extLst/>
          </p:nvPr>
        </p:nvGraphicFramePr>
        <p:xfrm>
          <a:off x="4727676" y="2881765"/>
          <a:ext cx="2628900" cy="1181100"/>
        </p:xfrm>
        <a:graphic>
          <a:graphicData uri="http://schemas.openxmlformats.org/presentationml/2006/ole">
            <mc:AlternateContent xmlns:mc="http://schemas.openxmlformats.org/markup-compatibility/2006">
              <mc:Choice xmlns:v="urn:schemas-microsoft-com:vml" Requires="v">
                <p:oleObj spid="_x0000_s40966" name="Equation" r:id="rId5" imgW="876240" imgH="393480" progId="Equation.DSMT4">
                  <p:embed/>
                </p:oleObj>
              </mc:Choice>
              <mc:Fallback>
                <p:oleObj name="Equation" r:id="rId5" imgW="876240" imgH="393480" progId="Equation.DSMT4">
                  <p:embed/>
                  <p:pic>
                    <p:nvPicPr>
                      <p:cNvPr id="4" name="对象 3">
                        <a:extLst>
                          <a:ext uri="{FF2B5EF4-FFF2-40B4-BE49-F238E27FC236}">
                            <a16:creationId xmlns:a16="http://schemas.microsoft.com/office/drawing/2014/main" id="{97E3BF80-640F-4122-A6FE-DCE145160BBC}"/>
                          </a:ext>
                        </a:extLst>
                      </p:cNvPr>
                      <p:cNvPicPr/>
                      <p:nvPr/>
                    </p:nvPicPr>
                    <p:blipFill>
                      <a:blip r:embed="rId6"/>
                      <a:stretch>
                        <a:fillRect/>
                      </a:stretch>
                    </p:blipFill>
                    <p:spPr>
                      <a:xfrm>
                        <a:off x="4727676" y="2881765"/>
                        <a:ext cx="2628900" cy="11811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44841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541538" y="804277"/>
            <a:ext cx="11123720" cy="646331"/>
          </a:xfrm>
          <a:prstGeom prst="rect">
            <a:avLst/>
          </a:prstGeom>
          <a:noFill/>
        </p:spPr>
        <p:txBody>
          <a:bodyPr wrap="square" rtlCol="0">
            <a:spAutoFit/>
          </a:bodyPr>
          <a:lstStyle/>
          <a:p>
            <a:r>
              <a:rPr lang="zh-CN" altLang="en-US" sz="3600" b="1" dirty="0">
                <a:solidFill>
                  <a:srgbClr val="FF0000"/>
                </a:solidFill>
              </a:rPr>
              <a:t>有效值</a:t>
            </a:r>
          </a:p>
        </p:txBody>
      </p:sp>
      <p:sp>
        <p:nvSpPr>
          <p:cNvPr id="8" name="文本框 7">
            <a:extLst>
              <a:ext uri="{FF2B5EF4-FFF2-40B4-BE49-F238E27FC236}">
                <a16:creationId xmlns:a16="http://schemas.microsoft.com/office/drawing/2014/main" id="{1D91C206-77A0-47B2-9183-C67CC70BAEF8}"/>
              </a:ext>
            </a:extLst>
          </p:cNvPr>
          <p:cNvSpPr txBox="1"/>
          <p:nvPr/>
        </p:nvSpPr>
        <p:spPr>
          <a:xfrm>
            <a:off x="541538" y="1850718"/>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、定义</a:t>
            </a:r>
            <a:endParaRPr lang="zh-CN" altLang="en-US" sz="2800" b="1" dirty="0">
              <a:latin typeface="+mn-ea"/>
            </a:endParaRPr>
          </a:p>
        </p:txBody>
      </p:sp>
      <p:sp>
        <p:nvSpPr>
          <p:cNvPr id="9" name="文本框 8">
            <a:extLst>
              <a:ext uri="{FF2B5EF4-FFF2-40B4-BE49-F238E27FC236}">
                <a16:creationId xmlns:a16="http://schemas.microsoft.com/office/drawing/2014/main" id="{7FEDB6E0-B904-452A-A303-8D39747C59B7}"/>
              </a:ext>
            </a:extLst>
          </p:cNvPr>
          <p:cNvSpPr txBox="1"/>
          <p:nvPr/>
        </p:nvSpPr>
        <p:spPr>
          <a:xfrm>
            <a:off x="541538" y="2474893"/>
            <a:ext cx="11123720" cy="1384995"/>
          </a:xfrm>
          <a:prstGeom prst="rect">
            <a:avLst/>
          </a:prstGeom>
          <a:noFill/>
        </p:spPr>
        <p:txBody>
          <a:bodyPr wrap="square" rtlCol="0">
            <a:spAutoFit/>
          </a:bodyPr>
          <a:lstStyle/>
          <a:p>
            <a:r>
              <a:rPr lang="zh-CN" altLang="en-US" sz="2800" b="1" dirty="0">
                <a:latin typeface="+mn-ea"/>
              </a:rPr>
              <a:t>    交流电流 </a:t>
            </a:r>
            <a:r>
              <a:rPr lang="en-US" altLang="zh-CN" sz="2800" b="1" i="1" dirty="0" err="1">
                <a:latin typeface="+mn-ea"/>
              </a:rPr>
              <a:t>i</a:t>
            </a:r>
            <a:r>
              <a:rPr lang="en-US" altLang="zh-CN" sz="2800" b="1" i="1" dirty="0">
                <a:latin typeface="+mn-ea"/>
              </a:rPr>
              <a:t> </a:t>
            </a:r>
            <a:r>
              <a:rPr lang="zh-CN" altLang="en-US" sz="2800" b="1" dirty="0">
                <a:latin typeface="+mn-ea"/>
              </a:rPr>
              <a:t>通过电阻</a:t>
            </a:r>
            <a:r>
              <a:rPr lang="en-US" altLang="zh-CN" sz="2800" b="1" i="1" dirty="0">
                <a:latin typeface="+mn-ea"/>
              </a:rPr>
              <a:t>R</a:t>
            </a:r>
            <a:r>
              <a:rPr lang="zh-CN" altLang="en-US" sz="2800" b="1" dirty="0">
                <a:latin typeface="+mn-ea"/>
              </a:rPr>
              <a:t>在一个周期 </a:t>
            </a:r>
            <a:r>
              <a:rPr lang="en-US" altLang="zh-CN" sz="2800" b="1" i="1" dirty="0">
                <a:latin typeface="+mn-ea"/>
              </a:rPr>
              <a:t>T </a:t>
            </a:r>
            <a:r>
              <a:rPr lang="zh-CN" altLang="en-US" sz="2800" b="1" dirty="0">
                <a:latin typeface="+mn-ea"/>
              </a:rPr>
              <a:t>内产生的热量，如果与某一直流电流 </a:t>
            </a:r>
            <a:r>
              <a:rPr lang="en-US" altLang="zh-CN" sz="2800" b="1" i="1" dirty="0">
                <a:latin typeface="+mn-ea"/>
              </a:rPr>
              <a:t>I </a:t>
            </a:r>
            <a:r>
              <a:rPr lang="zh-CN" altLang="en-US" sz="2800" b="1" dirty="0">
                <a:latin typeface="+mn-ea"/>
              </a:rPr>
              <a:t>通过同一电阻在相同时间内所产生的热量相等，则</a:t>
            </a:r>
            <a:r>
              <a:rPr lang="zh-CN" altLang="en-US" sz="2800" b="1" dirty="0">
                <a:solidFill>
                  <a:srgbClr val="FF0000"/>
                </a:solidFill>
                <a:latin typeface="+mn-ea"/>
              </a:rPr>
              <a:t>称这个直流电流值 </a:t>
            </a:r>
            <a:r>
              <a:rPr lang="en-US" altLang="zh-CN" sz="2800" b="1" i="1" dirty="0">
                <a:solidFill>
                  <a:srgbClr val="FF0000"/>
                </a:solidFill>
                <a:latin typeface="+mn-ea"/>
              </a:rPr>
              <a:t>I </a:t>
            </a:r>
            <a:r>
              <a:rPr lang="zh-CN" altLang="en-US" sz="2800" b="1" dirty="0">
                <a:solidFill>
                  <a:srgbClr val="FF0000"/>
                </a:solidFill>
                <a:latin typeface="+mn-ea"/>
              </a:rPr>
              <a:t>是该交流电流 </a:t>
            </a:r>
            <a:r>
              <a:rPr lang="en-US" altLang="zh-CN" sz="2800" b="1" i="1" dirty="0" err="1">
                <a:solidFill>
                  <a:srgbClr val="FF0000"/>
                </a:solidFill>
                <a:latin typeface="+mn-ea"/>
              </a:rPr>
              <a:t>i</a:t>
            </a:r>
            <a:r>
              <a:rPr lang="en-US" altLang="zh-CN" sz="2800" b="1" i="1" dirty="0">
                <a:solidFill>
                  <a:srgbClr val="FF0000"/>
                </a:solidFill>
                <a:latin typeface="+mn-ea"/>
              </a:rPr>
              <a:t> </a:t>
            </a:r>
            <a:r>
              <a:rPr lang="zh-CN" altLang="en-US" sz="2800" b="1" dirty="0">
                <a:solidFill>
                  <a:srgbClr val="FF0000"/>
                </a:solidFill>
                <a:latin typeface="+mn-ea"/>
              </a:rPr>
              <a:t>的有效值。</a:t>
            </a:r>
            <a:endParaRPr lang="zh-CN" altLang="en-US" sz="2800" b="1" dirty="0">
              <a:latin typeface="+mn-ea"/>
            </a:endParaRPr>
          </a:p>
        </p:txBody>
      </p:sp>
      <p:graphicFrame>
        <p:nvGraphicFramePr>
          <p:cNvPr id="2" name="对象 1">
            <a:extLst>
              <a:ext uri="{FF2B5EF4-FFF2-40B4-BE49-F238E27FC236}">
                <a16:creationId xmlns:a16="http://schemas.microsoft.com/office/drawing/2014/main" id="{1F8B1199-92C9-499A-8DB6-F448AB4872A8}"/>
              </a:ext>
            </a:extLst>
          </p:cNvPr>
          <p:cNvGraphicFramePr>
            <a:graphicFrameLocks noChangeAspect="1"/>
          </p:cNvGraphicFramePr>
          <p:nvPr>
            <p:extLst/>
          </p:nvPr>
        </p:nvGraphicFramePr>
        <p:xfrm>
          <a:off x="2727325" y="3960843"/>
          <a:ext cx="2505075" cy="962025"/>
        </p:xfrm>
        <a:graphic>
          <a:graphicData uri="http://schemas.openxmlformats.org/presentationml/2006/ole">
            <mc:AlternateContent xmlns:mc="http://schemas.openxmlformats.org/markup-compatibility/2006">
              <mc:Choice xmlns:v="urn:schemas-microsoft-com:vml" Requires="v">
                <p:oleObj spid="_x0000_s41994" name="Equation" r:id="rId5" imgW="2505100" imgH="962102" progId="Equation.DSMT4">
                  <p:embed/>
                </p:oleObj>
              </mc:Choice>
              <mc:Fallback>
                <p:oleObj name="Equation" r:id="rId5" imgW="2505100" imgH="962102" progId="Equation.DSMT4">
                  <p:embed/>
                  <p:pic>
                    <p:nvPicPr>
                      <p:cNvPr id="2" name="对象 1">
                        <a:extLst>
                          <a:ext uri="{FF2B5EF4-FFF2-40B4-BE49-F238E27FC236}">
                            <a16:creationId xmlns:a16="http://schemas.microsoft.com/office/drawing/2014/main" id="{1F8B1199-92C9-499A-8DB6-F448AB4872A8}"/>
                          </a:ext>
                        </a:extLst>
                      </p:cNvPr>
                      <p:cNvPicPr/>
                      <p:nvPr/>
                    </p:nvPicPr>
                    <p:blipFill>
                      <a:blip r:embed="rId6"/>
                      <a:stretch>
                        <a:fillRect/>
                      </a:stretch>
                    </p:blipFill>
                    <p:spPr>
                      <a:xfrm>
                        <a:off x="2727325" y="3960843"/>
                        <a:ext cx="2505075" cy="962025"/>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2A73FFDD-BAD3-48D3-972E-61415A823487}"/>
              </a:ext>
            </a:extLst>
          </p:cNvPr>
          <p:cNvGraphicFramePr>
            <a:graphicFrameLocks noChangeAspect="1"/>
          </p:cNvGraphicFramePr>
          <p:nvPr>
            <p:extLst/>
          </p:nvPr>
        </p:nvGraphicFramePr>
        <p:xfrm>
          <a:off x="5524500" y="3960843"/>
          <a:ext cx="2693667" cy="962024"/>
        </p:xfrm>
        <a:graphic>
          <a:graphicData uri="http://schemas.openxmlformats.org/presentationml/2006/ole">
            <mc:AlternateContent xmlns:mc="http://schemas.openxmlformats.org/markup-compatibility/2006">
              <mc:Choice xmlns:v="urn:schemas-microsoft-com:vml" Requires="v">
                <p:oleObj spid="_x0000_s41995" name="Equation" r:id="rId7" imgW="1066680" imgH="380880" progId="Equation.DSMT4">
                  <p:embed/>
                </p:oleObj>
              </mc:Choice>
              <mc:Fallback>
                <p:oleObj name="Equation" r:id="rId7" imgW="1066680" imgH="380880" progId="Equation.DSMT4">
                  <p:embed/>
                  <p:pic>
                    <p:nvPicPr>
                      <p:cNvPr id="3" name="对象 2">
                        <a:extLst>
                          <a:ext uri="{FF2B5EF4-FFF2-40B4-BE49-F238E27FC236}">
                            <a16:creationId xmlns:a16="http://schemas.microsoft.com/office/drawing/2014/main" id="{2A73FFDD-BAD3-48D3-972E-61415A823487}"/>
                          </a:ext>
                        </a:extLst>
                      </p:cNvPr>
                      <p:cNvPicPr/>
                      <p:nvPr/>
                    </p:nvPicPr>
                    <p:blipFill>
                      <a:blip r:embed="rId8"/>
                      <a:stretch>
                        <a:fillRect/>
                      </a:stretch>
                    </p:blipFill>
                    <p:spPr>
                      <a:xfrm>
                        <a:off x="5524500" y="3960843"/>
                        <a:ext cx="2693667" cy="962024"/>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D9A62AA8-12FD-45A4-9D2E-DD6ED83A2B64}"/>
              </a:ext>
            </a:extLst>
          </p:cNvPr>
          <p:cNvSpPr>
            <a:spLocks noChangeArrowheads="1"/>
          </p:cNvSpPr>
          <p:nvPr/>
        </p:nvSpPr>
        <p:spPr bwMode="auto">
          <a:xfrm>
            <a:off x="541539" y="5276850"/>
            <a:ext cx="11123719" cy="946150"/>
          </a:xfrm>
          <a:prstGeom prst="rect">
            <a:avLst/>
          </a:prstGeom>
          <a:noFill/>
          <a:ln w="9525">
            <a:noFill/>
            <a:miter lim="800000"/>
            <a:headEnd/>
            <a:tailEnd/>
          </a:ln>
          <a:effectLst/>
        </p:spPr>
        <p:txBody>
          <a:bodyPr wrap="square" anchor="ctr">
            <a:spAutoFit/>
          </a:bodyPr>
          <a:lstStyle/>
          <a:p>
            <a:pPr>
              <a:defRPr/>
            </a:pPr>
            <a:r>
              <a:rPr lang="en-US" altLang="zh-CN" sz="2800" b="1" dirty="0">
                <a:effectLst>
                  <a:outerShdw blurRad="38100" dist="38100" dir="2700000" algn="tl">
                    <a:srgbClr val="C0C0C0"/>
                  </a:outerShdw>
                </a:effectLst>
                <a:latin typeface="Arial" charset="0"/>
              </a:rPr>
              <a:t>      </a:t>
            </a:r>
            <a:r>
              <a:rPr lang="zh-CN" altLang="en-US" sz="2800" b="1" dirty="0">
                <a:latin typeface="+mn-ea"/>
              </a:rPr>
              <a:t>周期电流的有效值等于它的瞬时值的平方在一周期内的平均值的平方根。 </a:t>
            </a:r>
          </a:p>
        </p:txBody>
      </p:sp>
    </p:spTree>
    <p:custDataLst>
      <p:tags r:id="rId2"/>
    </p:custDataLst>
    <p:extLst>
      <p:ext uri="{BB962C8B-B14F-4D97-AF65-F5344CB8AC3E}">
        <p14:creationId xmlns:p14="http://schemas.microsoft.com/office/powerpoint/2010/main" val="3070882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9"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8" name="文本框 7">
            <a:extLst>
              <a:ext uri="{FF2B5EF4-FFF2-40B4-BE49-F238E27FC236}">
                <a16:creationId xmlns:a16="http://schemas.microsoft.com/office/drawing/2014/main" id="{1D91C206-77A0-47B2-9183-C67CC70BAEF8}"/>
              </a:ext>
            </a:extLst>
          </p:cNvPr>
          <p:cNvSpPr txBox="1"/>
          <p:nvPr/>
        </p:nvSpPr>
        <p:spPr>
          <a:xfrm>
            <a:off x="541538" y="905232"/>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、正弦电流、电压有效值</a:t>
            </a:r>
            <a:endParaRPr lang="zh-CN" altLang="en-US" sz="2800" b="1" dirty="0">
              <a:latin typeface="+mn-ea"/>
            </a:endParaRPr>
          </a:p>
        </p:txBody>
      </p:sp>
      <p:grpSp>
        <p:nvGrpSpPr>
          <p:cNvPr id="5" name="组合 4">
            <a:extLst>
              <a:ext uri="{FF2B5EF4-FFF2-40B4-BE49-F238E27FC236}">
                <a16:creationId xmlns:a16="http://schemas.microsoft.com/office/drawing/2014/main" id="{4B0AA5BA-99E1-46A2-A114-CFD286AE0B84}"/>
              </a:ext>
            </a:extLst>
          </p:cNvPr>
          <p:cNvGrpSpPr/>
          <p:nvPr/>
        </p:nvGrpSpPr>
        <p:grpSpPr>
          <a:xfrm>
            <a:off x="541538" y="1635545"/>
            <a:ext cx="11123720" cy="523220"/>
            <a:chOff x="541538" y="1529407"/>
            <a:chExt cx="11123720" cy="523220"/>
          </a:xfrm>
        </p:grpSpPr>
        <p:sp>
          <p:nvSpPr>
            <p:cNvPr id="9" name="文本框 8">
              <a:extLst>
                <a:ext uri="{FF2B5EF4-FFF2-40B4-BE49-F238E27FC236}">
                  <a16:creationId xmlns:a16="http://schemas.microsoft.com/office/drawing/2014/main" id="{7FEDB6E0-B904-452A-A303-8D39747C59B7}"/>
                </a:ext>
              </a:extLst>
            </p:cNvPr>
            <p:cNvSpPr txBox="1"/>
            <p:nvPr/>
          </p:nvSpPr>
          <p:spPr>
            <a:xfrm>
              <a:off x="541538" y="1529407"/>
              <a:ext cx="11123720" cy="523220"/>
            </a:xfrm>
            <a:prstGeom prst="rect">
              <a:avLst/>
            </a:prstGeom>
            <a:noFill/>
          </p:spPr>
          <p:txBody>
            <a:bodyPr wrap="square" rtlCol="0">
              <a:spAutoFit/>
            </a:bodyPr>
            <a:lstStyle/>
            <a:p>
              <a:r>
                <a:rPr lang="zh-CN" altLang="en-US" sz="2800" b="1" dirty="0">
                  <a:latin typeface="+mn-ea"/>
                </a:rPr>
                <a:t>    设</a:t>
              </a:r>
            </a:p>
          </p:txBody>
        </p:sp>
        <p:graphicFrame>
          <p:nvGraphicFramePr>
            <p:cNvPr id="4" name="对象 3">
              <a:extLst>
                <a:ext uri="{FF2B5EF4-FFF2-40B4-BE49-F238E27FC236}">
                  <a16:creationId xmlns:a16="http://schemas.microsoft.com/office/drawing/2014/main" id="{E7FF8F25-82E0-466E-BB0F-4E5B11BB62D2}"/>
                </a:ext>
              </a:extLst>
            </p:cNvPr>
            <p:cNvGraphicFramePr>
              <a:graphicFrameLocks noChangeAspect="1"/>
            </p:cNvGraphicFramePr>
            <p:nvPr>
              <p:extLst/>
            </p:nvPr>
          </p:nvGraphicFramePr>
          <p:xfrm>
            <a:off x="1481138" y="1529407"/>
            <a:ext cx="3043237" cy="522409"/>
          </p:xfrm>
          <a:graphic>
            <a:graphicData uri="http://schemas.openxmlformats.org/presentationml/2006/ole">
              <mc:AlternateContent xmlns:mc="http://schemas.openxmlformats.org/markup-compatibility/2006">
                <mc:Choice xmlns:v="urn:schemas-microsoft-com:vml" Requires="v">
                  <p:oleObj spid="_x0000_s43026" name="Equation" r:id="rId5" imgW="3495502" imgH="599976" progId="Equation.DSMT4">
                    <p:embed/>
                  </p:oleObj>
                </mc:Choice>
                <mc:Fallback>
                  <p:oleObj name="Equation" r:id="rId5" imgW="3495502" imgH="599976" progId="Equation.DSMT4">
                    <p:embed/>
                    <p:pic>
                      <p:nvPicPr>
                        <p:cNvPr id="4" name="对象 3">
                          <a:extLst>
                            <a:ext uri="{FF2B5EF4-FFF2-40B4-BE49-F238E27FC236}">
                              <a16:creationId xmlns:a16="http://schemas.microsoft.com/office/drawing/2014/main" id="{E7FF8F25-82E0-466E-BB0F-4E5B11BB62D2}"/>
                            </a:ext>
                          </a:extLst>
                        </p:cNvPr>
                        <p:cNvPicPr/>
                        <p:nvPr/>
                      </p:nvPicPr>
                      <p:blipFill>
                        <a:blip r:embed="rId6"/>
                        <a:stretch>
                          <a:fillRect/>
                        </a:stretch>
                      </p:blipFill>
                      <p:spPr>
                        <a:xfrm>
                          <a:off x="1481138" y="1529407"/>
                          <a:ext cx="3043237" cy="522409"/>
                        </a:xfrm>
                        <a:prstGeom prst="rect">
                          <a:avLst/>
                        </a:prstGeom>
                      </p:spPr>
                    </p:pic>
                  </p:oleObj>
                </mc:Fallback>
              </mc:AlternateContent>
            </a:graphicData>
          </a:graphic>
        </p:graphicFrame>
      </p:grpSp>
      <p:sp>
        <p:nvSpPr>
          <p:cNvPr id="13" name="文本框 12">
            <a:extLst>
              <a:ext uri="{FF2B5EF4-FFF2-40B4-BE49-F238E27FC236}">
                <a16:creationId xmlns:a16="http://schemas.microsoft.com/office/drawing/2014/main" id="{E100A5A2-1119-4C17-B02E-0B46DB4B4D96}"/>
              </a:ext>
            </a:extLst>
          </p:cNvPr>
          <p:cNvSpPr txBox="1"/>
          <p:nvPr/>
        </p:nvSpPr>
        <p:spPr>
          <a:xfrm>
            <a:off x="541538" y="2365047"/>
            <a:ext cx="11123720" cy="523220"/>
          </a:xfrm>
          <a:prstGeom prst="rect">
            <a:avLst/>
          </a:prstGeom>
          <a:noFill/>
        </p:spPr>
        <p:txBody>
          <a:bodyPr wrap="square" rtlCol="0">
            <a:spAutoFit/>
          </a:bodyPr>
          <a:lstStyle/>
          <a:p>
            <a:r>
              <a:rPr lang="zh-CN" altLang="en-US" sz="2800" b="1" dirty="0">
                <a:latin typeface="+mn-ea"/>
              </a:rPr>
              <a:t>    则有：</a:t>
            </a:r>
          </a:p>
        </p:txBody>
      </p:sp>
      <p:graphicFrame>
        <p:nvGraphicFramePr>
          <p:cNvPr id="6" name="对象 5">
            <a:extLst>
              <a:ext uri="{FF2B5EF4-FFF2-40B4-BE49-F238E27FC236}">
                <a16:creationId xmlns:a16="http://schemas.microsoft.com/office/drawing/2014/main" id="{499CF7BE-78C3-4028-8DE6-A95B16D2F1B3}"/>
              </a:ext>
            </a:extLst>
          </p:cNvPr>
          <p:cNvGraphicFramePr>
            <a:graphicFrameLocks noChangeAspect="1"/>
          </p:cNvGraphicFramePr>
          <p:nvPr>
            <p:extLst/>
          </p:nvPr>
        </p:nvGraphicFramePr>
        <p:xfrm>
          <a:off x="3426617" y="2888267"/>
          <a:ext cx="5338764" cy="1040678"/>
        </p:xfrm>
        <a:graphic>
          <a:graphicData uri="http://schemas.openxmlformats.org/presentationml/2006/ole">
            <mc:AlternateContent xmlns:mc="http://schemas.openxmlformats.org/markup-compatibility/2006">
              <mc:Choice xmlns:v="urn:schemas-microsoft-com:vml" Requires="v">
                <p:oleObj spid="_x0000_s43027" name="Equation" r:id="rId7" imgW="6010102" imgH="1171410" progId="Equation.DSMT4">
                  <p:embed/>
                </p:oleObj>
              </mc:Choice>
              <mc:Fallback>
                <p:oleObj name="Equation" r:id="rId7" imgW="6010102" imgH="1171410" progId="Equation.DSMT4">
                  <p:embed/>
                  <p:pic>
                    <p:nvPicPr>
                      <p:cNvPr id="6" name="对象 5">
                        <a:extLst>
                          <a:ext uri="{FF2B5EF4-FFF2-40B4-BE49-F238E27FC236}">
                            <a16:creationId xmlns:a16="http://schemas.microsoft.com/office/drawing/2014/main" id="{499CF7BE-78C3-4028-8DE6-A95B16D2F1B3}"/>
                          </a:ext>
                        </a:extLst>
                      </p:cNvPr>
                      <p:cNvPicPr/>
                      <p:nvPr/>
                    </p:nvPicPr>
                    <p:blipFill>
                      <a:blip r:embed="rId8"/>
                      <a:stretch>
                        <a:fillRect/>
                      </a:stretch>
                    </p:blipFill>
                    <p:spPr>
                      <a:xfrm>
                        <a:off x="3426617" y="2888267"/>
                        <a:ext cx="5338764" cy="1040678"/>
                      </a:xfrm>
                      <a:prstGeom prst="rect">
                        <a:avLst/>
                      </a:prstGeom>
                    </p:spPr>
                  </p:pic>
                </p:oleObj>
              </mc:Fallback>
            </mc:AlternateContent>
          </a:graphicData>
        </a:graphic>
      </p:graphicFrame>
      <p:grpSp>
        <p:nvGrpSpPr>
          <p:cNvPr id="10" name="组合 9">
            <a:extLst>
              <a:ext uri="{FF2B5EF4-FFF2-40B4-BE49-F238E27FC236}">
                <a16:creationId xmlns:a16="http://schemas.microsoft.com/office/drawing/2014/main" id="{8197F169-E0C7-445B-B917-ADF09EC16B2C}"/>
              </a:ext>
            </a:extLst>
          </p:cNvPr>
          <p:cNvGrpSpPr/>
          <p:nvPr/>
        </p:nvGrpSpPr>
        <p:grpSpPr>
          <a:xfrm>
            <a:off x="541538" y="4284059"/>
            <a:ext cx="11123720" cy="523220"/>
            <a:chOff x="541538" y="3969734"/>
            <a:chExt cx="11123720" cy="523220"/>
          </a:xfrm>
        </p:grpSpPr>
        <p:sp>
          <p:nvSpPr>
            <p:cNvPr id="15" name="文本框 14">
              <a:extLst>
                <a:ext uri="{FF2B5EF4-FFF2-40B4-BE49-F238E27FC236}">
                  <a16:creationId xmlns:a16="http://schemas.microsoft.com/office/drawing/2014/main" id="{0B0FDEC9-A8B5-473A-8BCC-54B61770FB83}"/>
                </a:ext>
              </a:extLst>
            </p:cNvPr>
            <p:cNvSpPr txBox="1"/>
            <p:nvPr/>
          </p:nvSpPr>
          <p:spPr>
            <a:xfrm>
              <a:off x="541538" y="3969734"/>
              <a:ext cx="11123720" cy="523220"/>
            </a:xfrm>
            <a:prstGeom prst="rect">
              <a:avLst/>
            </a:prstGeom>
            <a:noFill/>
          </p:spPr>
          <p:txBody>
            <a:bodyPr wrap="square" rtlCol="0">
              <a:spAutoFit/>
            </a:bodyPr>
            <a:lstStyle/>
            <a:p>
              <a:r>
                <a:rPr lang="zh-CN" altLang="en-US" sz="2800" b="1" dirty="0">
                  <a:latin typeface="+mn-ea"/>
                </a:rPr>
                <a:t>    同理，对于正弦电压</a:t>
              </a:r>
            </a:p>
          </p:txBody>
        </p:sp>
        <p:graphicFrame>
          <p:nvGraphicFramePr>
            <p:cNvPr id="7" name="对象 6">
              <a:extLst>
                <a:ext uri="{FF2B5EF4-FFF2-40B4-BE49-F238E27FC236}">
                  <a16:creationId xmlns:a16="http://schemas.microsoft.com/office/drawing/2014/main" id="{E36CD02F-E307-4560-AEBC-BB0C2AB50103}"/>
                </a:ext>
              </a:extLst>
            </p:cNvPr>
            <p:cNvGraphicFramePr>
              <a:graphicFrameLocks noChangeAspect="1"/>
            </p:cNvGraphicFramePr>
            <p:nvPr>
              <p:extLst/>
            </p:nvPr>
          </p:nvGraphicFramePr>
          <p:xfrm>
            <a:off x="4295776" y="3974127"/>
            <a:ext cx="3257550" cy="518827"/>
          </p:xfrm>
          <a:graphic>
            <a:graphicData uri="http://schemas.openxmlformats.org/presentationml/2006/ole">
              <mc:AlternateContent xmlns:mc="http://schemas.openxmlformats.org/markup-compatibility/2006">
                <mc:Choice xmlns:v="urn:schemas-microsoft-com:vml" Requires="v">
                  <p:oleObj spid="_x0000_s43028" name="Equation" r:id="rId9" imgW="3648100" imgH="580948" progId="Equation.DSMT4">
                    <p:embed/>
                  </p:oleObj>
                </mc:Choice>
                <mc:Fallback>
                  <p:oleObj name="Equation" r:id="rId9" imgW="3648100" imgH="580948" progId="Equation.DSMT4">
                    <p:embed/>
                    <p:pic>
                      <p:nvPicPr>
                        <p:cNvPr id="7" name="对象 6">
                          <a:extLst>
                            <a:ext uri="{FF2B5EF4-FFF2-40B4-BE49-F238E27FC236}">
                              <a16:creationId xmlns:a16="http://schemas.microsoft.com/office/drawing/2014/main" id="{E36CD02F-E307-4560-AEBC-BB0C2AB50103}"/>
                            </a:ext>
                          </a:extLst>
                        </p:cNvPr>
                        <p:cNvPicPr/>
                        <p:nvPr/>
                      </p:nvPicPr>
                      <p:blipFill>
                        <a:blip r:embed="rId10"/>
                        <a:stretch>
                          <a:fillRect/>
                        </a:stretch>
                      </p:blipFill>
                      <p:spPr>
                        <a:xfrm>
                          <a:off x="4295776" y="3974127"/>
                          <a:ext cx="3257550" cy="518827"/>
                        </a:xfrm>
                        <a:prstGeom prst="rect">
                          <a:avLst/>
                        </a:prstGeom>
                      </p:spPr>
                    </p:pic>
                  </p:oleObj>
                </mc:Fallback>
              </mc:AlternateContent>
            </a:graphicData>
          </a:graphic>
        </p:graphicFrame>
      </p:grpSp>
      <p:sp>
        <p:nvSpPr>
          <p:cNvPr id="19" name="文本框 18">
            <a:extLst>
              <a:ext uri="{FF2B5EF4-FFF2-40B4-BE49-F238E27FC236}">
                <a16:creationId xmlns:a16="http://schemas.microsoft.com/office/drawing/2014/main" id="{C2836631-5A38-4C6A-AA0A-500D98C9919A}"/>
              </a:ext>
            </a:extLst>
          </p:cNvPr>
          <p:cNvSpPr txBox="1"/>
          <p:nvPr/>
        </p:nvSpPr>
        <p:spPr>
          <a:xfrm>
            <a:off x="541538" y="5162393"/>
            <a:ext cx="11123720" cy="523220"/>
          </a:xfrm>
          <a:prstGeom prst="rect">
            <a:avLst/>
          </a:prstGeom>
          <a:noFill/>
        </p:spPr>
        <p:txBody>
          <a:bodyPr wrap="square" rtlCol="0">
            <a:spAutoFit/>
          </a:bodyPr>
          <a:lstStyle/>
          <a:p>
            <a:r>
              <a:rPr lang="zh-CN" altLang="en-US" sz="2800" b="1" dirty="0">
                <a:latin typeface="+mn-ea"/>
              </a:rPr>
              <a:t>    则有：</a:t>
            </a:r>
          </a:p>
        </p:txBody>
      </p:sp>
      <p:graphicFrame>
        <p:nvGraphicFramePr>
          <p:cNvPr id="11" name="对象 10">
            <a:extLst>
              <a:ext uri="{FF2B5EF4-FFF2-40B4-BE49-F238E27FC236}">
                <a16:creationId xmlns:a16="http://schemas.microsoft.com/office/drawing/2014/main" id="{2C40CFE1-7774-4FBA-BF30-A72A81E1CC2B}"/>
              </a:ext>
            </a:extLst>
          </p:cNvPr>
          <p:cNvGraphicFramePr>
            <a:graphicFrameLocks noChangeAspect="1"/>
          </p:cNvGraphicFramePr>
          <p:nvPr>
            <p:extLst/>
          </p:nvPr>
        </p:nvGraphicFramePr>
        <p:xfrm>
          <a:off x="4727676" y="5355189"/>
          <a:ext cx="1362075" cy="1047750"/>
        </p:xfrm>
        <a:graphic>
          <a:graphicData uri="http://schemas.openxmlformats.org/presentationml/2006/ole">
            <mc:AlternateContent xmlns:mc="http://schemas.openxmlformats.org/markup-compatibility/2006">
              <mc:Choice xmlns:v="urn:schemas-microsoft-com:vml" Requires="v">
                <p:oleObj spid="_x0000_s43029" name="Equation" r:id="rId11" imgW="1362100" imgH="1047728" progId="Equation.DSMT4">
                  <p:embed/>
                </p:oleObj>
              </mc:Choice>
              <mc:Fallback>
                <p:oleObj name="Equation" r:id="rId11" imgW="1362100" imgH="1047728" progId="Equation.DSMT4">
                  <p:embed/>
                  <p:pic>
                    <p:nvPicPr>
                      <p:cNvPr id="11" name="对象 10">
                        <a:extLst>
                          <a:ext uri="{FF2B5EF4-FFF2-40B4-BE49-F238E27FC236}">
                            <a16:creationId xmlns:a16="http://schemas.microsoft.com/office/drawing/2014/main" id="{2C40CFE1-7774-4FBA-BF30-A72A81E1CC2B}"/>
                          </a:ext>
                        </a:extLst>
                      </p:cNvPr>
                      <p:cNvPicPr/>
                      <p:nvPr/>
                    </p:nvPicPr>
                    <p:blipFill>
                      <a:blip r:embed="rId12"/>
                      <a:stretch>
                        <a:fillRect/>
                      </a:stretch>
                    </p:blipFill>
                    <p:spPr>
                      <a:xfrm>
                        <a:off x="4727676" y="5355189"/>
                        <a:ext cx="1362075" cy="10477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13248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541538" y="804277"/>
            <a:ext cx="11123720" cy="646331"/>
          </a:xfrm>
          <a:prstGeom prst="rect">
            <a:avLst/>
          </a:prstGeom>
          <a:noFill/>
        </p:spPr>
        <p:txBody>
          <a:bodyPr wrap="square" rtlCol="0">
            <a:spAutoFit/>
          </a:bodyPr>
          <a:lstStyle/>
          <a:p>
            <a:r>
              <a:rPr lang="zh-CN" altLang="en-US" sz="3600" b="1" dirty="0">
                <a:solidFill>
                  <a:srgbClr val="FF0000"/>
                </a:solidFill>
              </a:rPr>
              <a:t>同频率正弦量的相位差</a:t>
            </a:r>
          </a:p>
        </p:txBody>
      </p:sp>
      <p:sp>
        <p:nvSpPr>
          <p:cNvPr id="9" name="文本框 8">
            <a:extLst>
              <a:ext uri="{FF2B5EF4-FFF2-40B4-BE49-F238E27FC236}">
                <a16:creationId xmlns:a16="http://schemas.microsoft.com/office/drawing/2014/main" id="{7FEDB6E0-B904-452A-A303-8D39747C59B7}"/>
              </a:ext>
            </a:extLst>
          </p:cNvPr>
          <p:cNvSpPr txBox="1"/>
          <p:nvPr/>
        </p:nvSpPr>
        <p:spPr>
          <a:xfrm>
            <a:off x="541538" y="1850718"/>
            <a:ext cx="11123720" cy="523220"/>
          </a:xfrm>
          <a:prstGeom prst="rect">
            <a:avLst/>
          </a:prstGeom>
          <a:noFill/>
        </p:spPr>
        <p:txBody>
          <a:bodyPr wrap="square" rtlCol="0">
            <a:spAutoFit/>
          </a:bodyPr>
          <a:lstStyle/>
          <a:p>
            <a:r>
              <a:rPr lang="zh-CN" altLang="en-US" sz="2800" b="1" dirty="0">
                <a:latin typeface="+mn-ea"/>
              </a:rPr>
              <a:t>    两个正弦电压或电流相位之差，称为相位差∆</a:t>
            </a:r>
            <a:r>
              <a:rPr lang="en-US" altLang="zh-CN" sz="2800" b="1" i="1" dirty="0">
                <a:latin typeface="+mn-ea"/>
              </a:rPr>
              <a:t>φ</a:t>
            </a:r>
            <a:r>
              <a:rPr lang="zh-CN" altLang="en-US" sz="2800" b="1" dirty="0">
                <a:latin typeface="+mn-ea"/>
              </a:rPr>
              <a:t>。</a:t>
            </a:r>
          </a:p>
        </p:txBody>
      </p:sp>
      <p:sp>
        <p:nvSpPr>
          <p:cNvPr id="4" name="矩形 3">
            <a:extLst>
              <a:ext uri="{FF2B5EF4-FFF2-40B4-BE49-F238E27FC236}">
                <a16:creationId xmlns:a16="http://schemas.microsoft.com/office/drawing/2014/main" id="{3D98CBA1-BE26-45FF-AA70-873B1CACD93F}"/>
              </a:ext>
            </a:extLst>
          </p:cNvPr>
          <p:cNvSpPr/>
          <p:nvPr/>
        </p:nvSpPr>
        <p:spPr>
          <a:xfrm>
            <a:off x="541538" y="2774048"/>
            <a:ext cx="5030544" cy="523220"/>
          </a:xfrm>
          <a:prstGeom prst="rect">
            <a:avLst/>
          </a:prstGeom>
        </p:spPr>
        <p:txBody>
          <a:bodyPr wrap="none">
            <a:spAutoFit/>
          </a:bodyPr>
          <a:lstStyle/>
          <a:p>
            <a:pPr eaLnBrk="0" hangingPunct="0">
              <a:spcBef>
                <a:spcPct val="50000"/>
              </a:spcBef>
              <a:defRPr/>
            </a:pPr>
            <a:r>
              <a:rPr kumimoji="1" lang="zh-CN" altLang="en-US" sz="2800" b="1" dirty="0">
                <a:latin typeface="+mn-ea"/>
              </a:rPr>
              <a:t>    如两个</a:t>
            </a:r>
            <a:r>
              <a:rPr kumimoji="1" lang="zh-CN" altLang="en-US" sz="2800" b="1" dirty="0">
                <a:solidFill>
                  <a:srgbClr val="FF0000"/>
                </a:solidFill>
                <a:latin typeface="+mn-ea"/>
              </a:rPr>
              <a:t>同频率</a:t>
            </a:r>
            <a:r>
              <a:rPr kumimoji="1" lang="zh-CN" altLang="en-US" sz="2800" b="1" dirty="0">
                <a:latin typeface="+mn-ea"/>
              </a:rPr>
              <a:t>的正弦电流：</a:t>
            </a:r>
            <a:r>
              <a:rPr kumimoji="1" lang="zh-CN" altLang="en-US" sz="2800" b="1" dirty="0">
                <a:effectLst>
                  <a:outerShdw blurRad="38100" dist="38100" dir="2700000" algn="tl">
                    <a:srgbClr val="C0C0C0"/>
                  </a:outerShdw>
                </a:effectLst>
                <a:latin typeface="+mn-ea"/>
              </a:rPr>
              <a:t> </a:t>
            </a:r>
          </a:p>
        </p:txBody>
      </p:sp>
      <p:graphicFrame>
        <p:nvGraphicFramePr>
          <p:cNvPr id="5" name="对象 4">
            <a:extLst>
              <a:ext uri="{FF2B5EF4-FFF2-40B4-BE49-F238E27FC236}">
                <a16:creationId xmlns:a16="http://schemas.microsoft.com/office/drawing/2014/main" id="{84305075-461A-41EA-B6CF-1B70D317272D}"/>
              </a:ext>
            </a:extLst>
          </p:cNvPr>
          <p:cNvGraphicFramePr>
            <a:graphicFrameLocks noChangeAspect="1"/>
          </p:cNvGraphicFramePr>
          <p:nvPr>
            <p:extLst/>
          </p:nvPr>
        </p:nvGraphicFramePr>
        <p:xfrm>
          <a:off x="4377984" y="3560733"/>
          <a:ext cx="3450827" cy="1119187"/>
        </p:xfrm>
        <a:graphic>
          <a:graphicData uri="http://schemas.openxmlformats.org/presentationml/2006/ole">
            <mc:AlternateContent xmlns:mc="http://schemas.openxmlformats.org/markup-compatibility/2006">
              <mc:Choice xmlns:v="urn:schemas-microsoft-com:vml" Requires="v">
                <p:oleObj spid="_x0000_s44042" name="Equation" r:id="rId5" imgW="1409400" imgH="457200" progId="Equation.DSMT4">
                  <p:embed/>
                </p:oleObj>
              </mc:Choice>
              <mc:Fallback>
                <p:oleObj name="Equation" r:id="rId5" imgW="1409400" imgH="457200" progId="Equation.DSMT4">
                  <p:embed/>
                  <p:pic>
                    <p:nvPicPr>
                      <p:cNvPr id="5" name="对象 4">
                        <a:extLst>
                          <a:ext uri="{FF2B5EF4-FFF2-40B4-BE49-F238E27FC236}">
                            <a16:creationId xmlns:a16="http://schemas.microsoft.com/office/drawing/2014/main" id="{84305075-461A-41EA-B6CF-1B70D317272D}"/>
                          </a:ext>
                        </a:extLst>
                      </p:cNvPr>
                      <p:cNvPicPr/>
                      <p:nvPr/>
                    </p:nvPicPr>
                    <p:blipFill>
                      <a:blip r:embed="rId6"/>
                      <a:stretch>
                        <a:fillRect/>
                      </a:stretch>
                    </p:blipFill>
                    <p:spPr>
                      <a:xfrm>
                        <a:off x="4377984" y="3560733"/>
                        <a:ext cx="3450827" cy="1119187"/>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0999B253-E297-48CF-B165-B71437C3521A}"/>
              </a:ext>
            </a:extLst>
          </p:cNvPr>
          <p:cNvSpPr/>
          <p:nvPr/>
        </p:nvSpPr>
        <p:spPr>
          <a:xfrm>
            <a:off x="541538" y="4943385"/>
            <a:ext cx="2517036" cy="523220"/>
          </a:xfrm>
          <a:prstGeom prst="rect">
            <a:avLst/>
          </a:prstGeom>
        </p:spPr>
        <p:txBody>
          <a:bodyPr wrap="none">
            <a:spAutoFit/>
          </a:bodyPr>
          <a:lstStyle/>
          <a:p>
            <a:pPr eaLnBrk="0" hangingPunct="0">
              <a:spcBef>
                <a:spcPct val="50000"/>
              </a:spcBef>
              <a:defRPr/>
            </a:pPr>
            <a:r>
              <a:rPr kumimoji="1" lang="zh-CN" altLang="en-US" sz="2800" b="1" dirty="0">
                <a:latin typeface="+mn-ea"/>
              </a:rPr>
              <a:t>    相位差为：</a:t>
            </a:r>
            <a:r>
              <a:rPr kumimoji="1" lang="zh-CN" altLang="en-US" sz="2800" b="1" dirty="0">
                <a:effectLst>
                  <a:outerShdw blurRad="38100" dist="38100" dir="2700000" algn="tl">
                    <a:srgbClr val="C0C0C0"/>
                  </a:outerShdw>
                </a:effectLst>
                <a:latin typeface="+mn-ea"/>
              </a:rPr>
              <a:t> </a:t>
            </a:r>
          </a:p>
        </p:txBody>
      </p:sp>
      <p:graphicFrame>
        <p:nvGraphicFramePr>
          <p:cNvPr id="6" name="对象 5">
            <a:extLst>
              <a:ext uri="{FF2B5EF4-FFF2-40B4-BE49-F238E27FC236}">
                <a16:creationId xmlns:a16="http://schemas.microsoft.com/office/drawing/2014/main" id="{29423C98-3070-43FD-A4DA-116201168AE8}"/>
              </a:ext>
            </a:extLst>
          </p:cNvPr>
          <p:cNvGraphicFramePr>
            <a:graphicFrameLocks noChangeAspect="1"/>
          </p:cNvGraphicFramePr>
          <p:nvPr>
            <p:extLst/>
          </p:nvPr>
        </p:nvGraphicFramePr>
        <p:xfrm>
          <a:off x="3857624" y="4943385"/>
          <a:ext cx="4794207" cy="513665"/>
        </p:xfrm>
        <a:graphic>
          <a:graphicData uri="http://schemas.openxmlformats.org/presentationml/2006/ole">
            <mc:AlternateContent xmlns:mc="http://schemas.openxmlformats.org/markup-compatibility/2006">
              <mc:Choice xmlns:v="urn:schemas-microsoft-com:vml" Requires="v">
                <p:oleObj spid="_x0000_s44043" name="Equation" r:id="rId7" imgW="2133360" imgH="228600" progId="Equation.DSMT4">
                  <p:embed/>
                </p:oleObj>
              </mc:Choice>
              <mc:Fallback>
                <p:oleObj name="Equation" r:id="rId7" imgW="2133360" imgH="228600" progId="Equation.DSMT4">
                  <p:embed/>
                  <p:pic>
                    <p:nvPicPr>
                      <p:cNvPr id="6" name="对象 5">
                        <a:extLst>
                          <a:ext uri="{FF2B5EF4-FFF2-40B4-BE49-F238E27FC236}">
                            <a16:creationId xmlns:a16="http://schemas.microsoft.com/office/drawing/2014/main" id="{29423C98-3070-43FD-A4DA-116201168AE8}"/>
                          </a:ext>
                        </a:extLst>
                      </p:cNvPr>
                      <p:cNvPicPr/>
                      <p:nvPr/>
                    </p:nvPicPr>
                    <p:blipFill>
                      <a:blip r:embed="rId8"/>
                      <a:stretch>
                        <a:fillRect/>
                      </a:stretch>
                    </p:blipFill>
                    <p:spPr>
                      <a:xfrm>
                        <a:off x="3857624" y="4943385"/>
                        <a:ext cx="4794207" cy="513665"/>
                      </a:xfrm>
                      <a:prstGeom prst="rect">
                        <a:avLst/>
                      </a:prstGeom>
                    </p:spPr>
                  </p:pic>
                </p:oleObj>
              </mc:Fallback>
            </mc:AlternateContent>
          </a:graphicData>
        </a:graphic>
      </p:graphicFrame>
      <p:sp>
        <p:nvSpPr>
          <p:cNvPr id="15" name="Text Box 11">
            <a:extLst>
              <a:ext uri="{FF2B5EF4-FFF2-40B4-BE49-F238E27FC236}">
                <a16:creationId xmlns:a16="http://schemas.microsoft.com/office/drawing/2014/main" id="{29E0078F-BCCF-49C7-8286-4989DA924D07}"/>
              </a:ext>
            </a:extLst>
          </p:cNvPr>
          <p:cNvSpPr txBox="1">
            <a:spLocks noChangeArrowheads="1"/>
          </p:cNvSpPr>
          <p:nvPr/>
        </p:nvSpPr>
        <p:spPr bwMode="auto">
          <a:xfrm>
            <a:off x="541537" y="5720515"/>
            <a:ext cx="1112371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dirty="0">
                <a:latin typeface="+mn-ea"/>
                <a:ea typeface="+mn-ea"/>
              </a:rPr>
              <a:t>    </a:t>
            </a:r>
            <a:r>
              <a:rPr kumimoji="1" lang="zh-CN" altLang="en-US" sz="2800" b="1" dirty="0">
                <a:latin typeface="+mn-ea"/>
                <a:ea typeface="+mn-ea"/>
              </a:rPr>
              <a:t>上式表明两个同频率正弦量在任意时刻的相位差均等于它们</a:t>
            </a:r>
            <a:r>
              <a:rPr kumimoji="1" lang="zh-CN" altLang="en-US" sz="2800" b="1" dirty="0">
                <a:solidFill>
                  <a:srgbClr val="FF0000"/>
                </a:solidFill>
                <a:latin typeface="+mn-ea"/>
                <a:ea typeface="+mn-ea"/>
              </a:rPr>
              <a:t>初相之差，与时间</a:t>
            </a:r>
            <a:r>
              <a:rPr kumimoji="1" lang="en-US" altLang="zh-CN" sz="2800" b="1" dirty="0">
                <a:solidFill>
                  <a:srgbClr val="FF0000"/>
                </a:solidFill>
                <a:latin typeface="+mn-ea"/>
                <a:ea typeface="+mn-ea"/>
              </a:rPr>
              <a:t>t</a:t>
            </a:r>
            <a:r>
              <a:rPr kumimoji="1" lang="zh-CN" altLang="en-US" sz="2800" b="1" dirty="0">
                <a:solidFill>
                  <a:srgbClr val="FF0000"/>
                </a:solidFill>
                <a:latin typeface="+mn-ea"/>
                <a:ea typeface="+mn-ea"/>
              </a:rPr>
              <a:t>无关</a:t>
            </a:r>
            <a:r>
              <a:rPr kumimoji="1" lang="zh-CN" altLang="en-US" sz="2800" b="1" dirty="0">
                <a:latin typeface="+mn-ea"/>
                <a:ea typeface="+mn-ea"/>
              </a:rPr>
              <a:t>。</a:t>
            </a:r>
          </a:p>
        </p:txBody>
      </p:sp>
    </p:spTree>
    <p:custDataLst>
      <p:tags r:id="rId2"/>
    </p:custDataLst>
    <p:extLst>
      <p:ext uri="{BB962C8B-B14F-4D97-AF65-F5344CB8AC3E}">
        <p14:creationId xmlns:p14="http://schemas.microsoft.com/office/powerpoint/2010/main" val="813495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4" grpId="0"/>
      <p:bldP spid="13"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1107996" cy="646331"/>
          </a:xfrm>
          <a:prstGeom prst="rect">
            <a:avLst/>
          </a:prstGeom>
          <a:noFill/>
        </p:spPr>
        <p:txBody>
          <a:bodyPr wrap="none" rtlCol="0">
            <a:spAutoFit/>
          </a:bodyPr>
          <a:lstStyle/>
          <a:p>
            <a:r>
              <a:rPr lang="zh-CN" altLang="en-US" sz="3600" b="1" dirty="0">
                <a:solidFill>
                  <a:srgbClr val="FF0000"/>
                </a:solidFill>
              </a:rPr>
              <a:t>复数</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4" y="1742994"/>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、复数的表示形式</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3" y="2405548"/>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1</a:t>
            </a:r>
            <a:r>
              <a:rPr lang="zh-CN" altLang="en-US" sz="2800" b="1" dirty="0">
                <a:latin typeface="+mn-ea"/>
              </a:rPr>
              <a:t>）、代数形式</a:t>
            </a:r>
          </a:p>
        </p:txBody>
      </p:sp>
      <p:graphicFrame>
        <p:nvGraphicFramePr>
          <p:cNvPr id="3" name="对象 2">
            <a:extLst>
              <a:ext uri="{FF2B5EF4-FFF2-40B4-BE49-F238E27FC236}">
                <a16:creationId xmlns:a16="http://schemas.microsoft.com/office/drawing/2014/main" id="{05B9EC1C-5C15-4591-B891-56AFD205CD12}"/>
              </a:ext>
            </a:extLst>
          </p:cNvPr>
          <p:cNvGraphicFramePr>
            <a:graphicFrameLocks noChangeAspect="1"/>
          </p:cNvGraphicFramePr>
          <p:nvPr>
            <p:extLst/>
          </p:nvPr>
        </p:nvGraphicFramePr>
        <p:xfrm>
          <a:off x="4229100" y="3163094"/>
          <a:ext cx="4812899" cy="531812"/>
        </p:xfrm>
        <a:graphic>
          <a:graphicData uri="http://schemas.openxmlformats.org/presentationml/2006/ole">
            <mc:AlternateContent xmlns:mc="http://schemas.openxmlformats.org/markup-compatibility/2006">
              <mc:Choice xmlns:v="urn:schemas-microsoft-com:vml" Requires="v">
                <p:oleObj spid="_x0000_s45062" name="Equation" r:id="rId5" imgW="2298600" imgH="253800" progId="Equation.DSMT4">
                  <p:embed/>
                </p:oleObj>
              </mc:Choice>
              <mc:Fallback>
                <p:oleObj name="Equation" r:id="rId5" imgW="2298600" imgH="253800" progId="Equation.DSMT4">
                  <p:embed/>
                  <p:pic>
                    <p:nvPicPr>
                      <p:cNvPr id="3" name="对象 2">
                        <a:extLst>
                          <a:ext uri="{FF2B5EF4-FFF2-40B4-BE49-F238E27FC236}">
                            <a16:creationId xmlns:a16="http://schemas.microsoft.com/office/drawing/2014/main" id="{05B9EC1C-5C15-4591-B891-56AFD205CD12}"/>
                          </a:ext>
                        </a:extLst>
                      </p:cNvPr>
                      <p:cNvPicPr/>
                      <p:nvPr/>
                    </p:nvPicPr>
                    <p:blipFill>
                      <a:blip r:embed="rId6"/>
                      <a:stretch>
                        <a:fillRect/>
                      </a:stretch>
                    </p:blipFill>
                    <p:spPr>
                      <a:xfrm>
                        <a:off x="4229100" y="3163094"/>
                        <a:ext cx="4812899" cy="531812"/>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1723257C-414E-4F8E-B9FB-E35A7E8FE6FA}"/>
              </a:ext>
            </a:extLst>
          </p:cNvPr>
          <p:cNvSpPr/>
          <p:nvPr/>
        </p:nvSpPr>
        <p:spPr>
          <a:xfrm>
            <a:off x="896644" y="3961487"/>
            <a:ext cx="10377996" cy="523220"/>
          </a:xfrm>
          <a:prstGeom prst="rect">
            <a:avLst/>
          </a:prstGeom>
        </p:spPr>
        <p:txBody>
          <a:bodyPr wrap="square">
            <a:spAutoFit/>
          </a:bodyPr>
          <a:lstStyle/>
          <a:p>
            <a:pPr>
              <a:spcBef>
                <a:spcPct val="50000"/>
              </a:spcBef>
            </a:pPr>
            <a:r>
              <a:rPr kumimoji="1" lang="zh-CN" altLang="en-US" sz="2800" b="1" dirty="0">
                <a:latin typeface="+mn-ea"/>
              </a:rPr>
              <a:t>        取复数</a:t>
            </a:r>
            <a:r>
              <a:rPr kumimoji="1" lang="en-US" altLang="zh-CN" sz="2800" b="1" i="1" dirty="0">
                <a:latin typeface="+mn-ea"/>
              </a:rPr>
              <a:t>A</a:t>
            </a:r>
            <a:r>
              <a:rPr kumimoji="1" lang="zh-CN" altLang="en-US" sz="2800" b="1" dirty="0">
                <a:latin typeface="+mn-ea"/>
              </a:rPr>
              <a:t>的实部和虚部用符号表示为：</a:t>
            </a:r>
            <a:endParaRPr kumimoji="1" lang="zh-CN" altLang="en-US" sz="2800" b="1" i="1" dirty="0">
              <a:latin typeface="+mn-ea"/>
            </a:endParaRPr>
          </a:p>
        </p:txBody>
      </p:sp>
      <p:sp>
        <p:nvSpPr>
          <p:cNvPr id="10" name="Text Box 18">
            <a:extLst>
              <a:ext uri="{FF2B5EF4-FFF2-40B4-BE49-F238E27FC236}">
                <a16:creationId xmlns:a16="http://schemas.microsoft.com/office/drawing/2014/main" id="{BEC75CDF-2747-446F-A952-2F13BBF56E21}"/>
              </a:ext>
            </a:extLst>
          </p:cNvPr>
          <p:cNvSpPr txBox="1">
            <a:spLocks noChangeArrowheads="1"/>
          </p:cNvSpPr>
          <p:nvPr/>
        </p:nvSpPr>
        <p:spPr bwMode="auto">
          <a:xfrm>
            <a:off x="3819951" y="4751288"/>
            <a:ext cx="1554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dirty="0"/>
              <a:t>Re</a:t>
            </a:r>
            <a:r>
              <a:rPr kumimoji="1" lang="en-US" altLang="zh-CN" sz="2800" b="1" dirty="0"/>
              <a:t>[</a:t>
            </a:r>
            <a:r>
              <a:rPr kumimoji="1" lang="en-US" altLang="zh-CN" sz="2800" b="1" i="1" dirty="0"/>
              <a:t>A</a:t>
            </a:r>
            <a:r>
              <a:rPr kumimoji="1" lang="en-US" altLang="zh-CN" sz="2800" b="1" dirty="0"/>
              <a:t>]=</a:t>
            </a:r>
            <a:r>
              <a:rPr kumimoji="1" lang="en-US" altLang="zh-CN" sz="2800" b="1" i="1" dirty="0"/>
              <a:t>a</a:t>
            </a:r>
            <a:r>
              <a:rPr kumimoji="1" lang="en-US" altLang="zh-CN" sz="2800" b="1" baseline="-25000" dirty="0"/>
              <a:t>1</a:t>
            </a:r>
          </a:p>
        </p:txBody>
      </p:sp>
      <p:sp>
        <p:nvSpPr>
          <p:cNvPr id="11" name="Rectangle 20">
            <a:extLst>
              <a:ext uri="{FF2B5EF4-FFF2-40B4-BE49-F238E27FC236}">
                <a16:creationId xmlns:a16="http://schemas.microsoft.com/office/drawing/2014/main" id="{FB3B782F-C609-4050-A45E-FF8EA44B5BD1}"/>
              </a:ext>
            </a:extLst>
          </p:cNvPr>
          <p:cNvSpPr>
            <a:spLocks noChangeArrowheads="1"/>
          </p:cNvSpPr>
          <p:nvPr/>
        </p:nvSpPr>
        <p:spPr bwMode="auto">
          <a:xfrm>
            <a:off x="5790038" y="4751287"/>
            <a:ext cx="2581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t>取复数</a:t>
            </a:r>
            <a:r>
              <a:rPr kumimoji="1" lang="en-US" altLang="zh-CN" sz="2800" b="1" i="1" dirty="0"/>
              <a:t>A</a:t>
            </a:r>
            <a:r>
              <a:rPr kumimoji="1" lang="zh-CN" altLang="en-US" sz="2800" b="1" dirty="0"/>
              <a:t>的实部</a:t>
            </a:r>
          </a:p>
        </p:txBody>
      </p:sp>
      <p:sp>
        <p:nvSpPr>
          <p:cNvPr id="12" name="Text Box 21">
            <a:extLst>
              <a:ext uri="{FF2B5EF4-FFF2-40B4-BE49-F238E27FC236}">
                <a16:creationId xmlns:a16="http://schemas.microsoft.com/office/drawing/2014/main" id="{F92195A2-E53C-4FAF-B2FC-9FA89891FA91}"/>
              </a:ext>
            </a:extLst>
          </p:cNvPr>
          <p:cNvSpPr txBox="1">
            <a:spLocks noChangeArrowheads="1"/>
          </p:cNvSpPr>
          <p:nvPr/>
        </p:nvSpPr>
        <p:spPr bwMode="auto">
          <a:xfrm>
            <a:off x="3819951" y="5543451"/>
            <a:ext cx="1673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t>Im</a:t>
            </a:r>
            <a:r>
              <a:rPr kumimoji="1" lang="en-US" altLang="zh-CN" sz="2800" b="1"/>
              <a:t>[</a:t>
            </a:r>
            <a:r>
              <a:rPr kumimoji="1" lang="en-US" altLang="zh-CN" sz="2800" b="1" i="1"/>
              <a:t>A</a:t>
            </a:r>
            <a:r>
              <a:rPr kumimoji="1" lang="en-US" altLang="zh-CN" sz="2800" b="1"/>
              <a:t>]=</a:t>
            </a:r>
            <a:r>
              <a:rPr kumimoji="1" lang="en-US" altLang="zh-CN" sz="2800" b="1" i="1"/>
              <a:t>a</a:t>
            </a:r>
            <a:r>
              <a:rPr kumimoji="1" lang="en-US" altLang="zh-CN" sz="2800" b="1" baseline="-25000"/>
              <a:t>2</a:t>
            </a:r>
            <a:r>
              <a:rPr kumimoji="1" lang="en-US" altLang="zh-CN" sz="2800" b="1">
                <a:latin typeface="Arial" panose="020B0604020202020204" pitchFamily="34" charset="0"/>
              </a:rPr>
              <a:t> </a:t>
            </a:r>
          </a:p>
        </p:txBody>
      </p:sp>
      <p:sp>
        <p:nvSpPr>
          <p:cNvPr id="13" name="Text Box 22">
            <a:extLst>
              <a:ext uri="{FF2B5EF4-FFF2-40B4-BE49-F238E27FC236}">
                <a16:creationId xmlns:a16="http://schemas.microsoft.com/office/drawing/2014/main" id="{D1D7B7D3-E5F4-44BB-991E-7EB1B081DBE0}"/>
              </a:ext>
            </a:extLst>
          </p:cNvPr>
          <p:cNvSpPr txBox="1">
            <a:spLocks noChangeArrowheads="1"/>
          </p:cNvSpPr>
          <p:nvPr/>
        </p:nvSpPr>
        <p:spPr bwMode="auto">
          <a:xfrm>
            <a:off x="5790038" y="5543451"/>
            <a:ext cx="297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dirty="0"/>
              <a:t>取复数</a:t>
            </a:r>
            <a:r>
              <a:rPr kumimoji="1" lang="en-US" altLang="zh-CN" sz="2800" b="1" i="1" dirty="0"/>
              <a:t>A</a:t>
            </a:r>
            <a:r>
              <a:rPr kumimoji="1" lang="zh-CN" altLang="en-US" sz="2800" b="1" dirty="0"/>
              <a:t>的虚部</a:t>
            </a:r>
            <a:endParaRPr kumimoji="1" lang="zh-CN" altLang="en-US" sz="2800" b="1" i="1" dirty="0"/>
          </a:p>
        </p:txBody>
      </p:sp>
    </p:spTree>
    <p:custDataLst>
      <p:tags r:id="rId2"/>
    </p:custDataLst>
    <p:extLst>
      <p:ext uri="{BB962C8B-B14F-4D97-AF65-F5344CB8AC3E}">
        <p14:creationId xmlns:p14="http://schemas.microsoft.com/office/powerpoint/2010/main" val="1851306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
                                        </p:tgtEl>
                                        <p:attrNameLst>
                                          <p:attrName>style.visibility</p:attrName>
                                        </p:attrNameLst>
                                      </p:cBhvr>
                                      <p:to>
                                        <p:strVal val="visible"/>
                                      </p:to>
                                    </p:set>
                                    <p:animEffect transition="in" filter="wipe(left)">
                                      <p:cBhvr>
                                        <p:cTn id="32" dur="300"/>
                                        <p:tgtEl>
                                          <p:spTgt spid="10"/>
                                        </p:tgtEl>
                                      </p:cBhvr>
                                    </p:animEffect>
                                  </p:childTnLst>
                                </p:cTn>
                              </p:par>
                            </p:childTnLst>
                          </p:cTn>
                        </p:par>
                        <p:par>
                          <p:cTn id="33" fill="hold">
                            <p:stCondLst>
                              <p:cond delay="1500"/>
                            </p:stCondLst>
                            <p:childTnLst>
                              <p:par>
                                <p:cTn id="34" presetID="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0-#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12"/>
                                        </p:tgtEl>
                                        <p:attrNameLst>
                                          <p:attrName>style.visibility</p:attrName>
                                        </p:attrNameLst>
                                      </p:cBhvr>
                                      <p:to>
                                        <p:strVal val="visible"/>
                                      </p:to>
                                    </p:set>
                                    <p:animEffect transition="in" filter="wipe(left)">
                                      <p:cBhvr>
                                        <p:cTn id="42" dur="300"/>
                                        <p:tgtEl>
                                          <p:spTgt spid="12"/>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0-#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7" grpId="0"/>
      <p:bldP spid="4" grpId="0"/>
      <p:bldP spid="10" grpId="0" autoUpdateAnimBg="0"/>
      <p:bldP spid="11" grpId="0" autoUpdateAnimBg="0"/>
      <p:bldP spid="12" grpId="0" autoUpdateAnimBg="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88A4C36D-8D6D-4FFD-8DB3-400FAC141FE7}"/>
              </a:ext>
            </a:extLst>
          </p:cNvPr>
          <p:cNvSpPr txBox="1">
            <a:spLocks noChangeArrowheads="1"/>
          </p:cNvSpPr>
          <p:nvPr/>
        </p:nvSpPr>
        <p:spPr bwMode="auto">
          <a:xfrm>
            <a:off x="1774825" y="981075"/>
            <a:ext cx="6703350" cy="132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30000"/>
              </a:lnSpc>
              <a:spcBef>
                <a:spcPct val="50000"/>
              </a:spcBef>
            </a:pPr>
            <a:r>
              <a:rPr kumimoji="1" lang="en-US" altLang="zh-CN" sz="3200" b="1" dirty="0">
                <a:latin typeface="Times New Roman" panose="02020603050405020304" pitchFamily="18" charset="0"/>
              </a:rPr>
              <a:t>1</a:t>
            </a:r>
            <a:r>
              <a:rPr kumimoji="1" lang="zh-CN" altLang="en-US" sz="3200" b="1" dirty="0">
                <a:latin typeface="Times New Roman" panose="02020603050405020304" pitchFamily="18" charset="0"/>
              </a:rPr>
              <a:t>、定义：电场力在单位时间内所做的功称为</a:t>
            </a:r>
            <a:r>
              <a:rPr kumimoji="1" lang="zh-CN" altLang="en-US" sz="3200" b="1" u="sng" dirty="0">
                <a:solidFill>
                  <a:srgbClr val="808000"/>
                </a:solidFill>
                <a:latin typeface="Times New Roman" panose="02020603050405020304" pitchFamily="18" charset="0"/>
              </a:rPr>
              <a:t>电功率</a:t>
            </a:r>
            <a:r>
              <a:rPr kumimoji="1" lang="zh-CN" altLang="en-US" sz="3200" b="1" dirty="0">
                <a:latin typeface="Times New Roman" panose="02020603050405020304" pitchFamily="18" charset="0"/>
              </a:rPr>
              <a:t>，简称功率。</a:t>
            </a:r>
            <a:endParaRPr kumimoji="1" lang="zh-CN" altLang="en-US" sz="2400" dirty="0">
              <a:latin typeface="Times New Roman" panose="02020603050405020304" pitchFamily="18" charset="0"/>
            </a:endParaRPr>
          </a:p>
        </p:txBody>
      </p:sp>
      <p:graphicFrame>
        <p:nvGraphicFramePr>
          <p:cNvPr id="41987" name="Object 3">
            <a:extLst>
              <a:ext uri="{FF2B5EF4-FFF2-40B4-BE49-F238E27FC236}">
                <a16:creationId xmlns:a16="http://schemas.microsoft.com/office/drawing/2014/main" id="{2284380C-5914-49BA-BF89-8A1CB629C259}"/>
              </a:ext>
            </a:extLst>
          </p:cNvPr>
          <p:cNvGraphicFramePr>
            <a:graphicFrameLocks noChangeAspect="1"/>
          </p:cNvGraphicFramePr>
          <p:nvPr>
            <p:extLst/>
          </p:nvPr>
        </p:nvGraphicFramePr>
        <p:xfrm>
          <a:off x="9476358" y="1428565"/>
          <a:ext cx="1771650" cy="1270000"/>
        </p:xfrm>
        <a:graphic>
          <a:graphicData uri="http://schemas.openxmlformats.org/presentationml/2006/ole">
            <mc:AlternateContent xmlns:mc="http://schemas.openxmlformats.org/markup-compatibility/2006">
              <mc:Choice xmlns:v="urn:schemas-microsoft-com:vml" Requires="v">
                <p:oleObj spid="_x0000_s4111" name="公式" r:id="rId4" imgW="495000" imgH="355320" progId="Equation.3">
                  <p:embed/>
                </p:oleObj>
              </mc:Choice>
              <mc:Fallback>
                <p:oleObj name="公式" r:id="rId4" imgW="495000" imgH="355320" progId="Equation.3">
                  <p:embed/>
                  <p:pic>
                    <p:nvPicPr>
                      <p:cNvPr id="41987" name="Object 3">
                        <a:extLst>
                          <a:ext uri="{FF2B5EF4-FFF2-40B4-BE49-F238E27FC236}">
                            <a16:creationId xmlns:a16="http://schemas.microsoft.com/office/drawing/2014/main" id="{2284380C-5914-49BA-BF89-8A1CB629C2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6358" y="1428565"/>
                        <a:ext cx="1771650" cy="12700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66">
                                  <a:gamma/>
                                  <a:shade val="60000"/>
                                  <a:invGamma/>
                                </a:srgbClr>
                              </a:outerShdw>
                            </a:effectLst>
                          </a14:hiddenEffects>
                        </a:ext>
                      </a:extLst>
                    </p:spPr>
                  </p:pic>
                </p:oleObj>
              </mc:Fallback>
            </mc:AlternateContent>
          </a:graphicData>
        </a:graphic>
      </p:graphicFrame>
      <p:sp>
        <p:nvSpPr>
          <p:cNvPr id="41988" name="Text Box 4">
            <a:extLst>
              <a:ext uri="{FF2B5EF4-FFF2-40B4-BE49-F238E27FC236}">
                <a16:creationId xmlns:a16="http://schemas.microsoft.com/office/drawing/2014/main" id="{E541D88C-46CD-4FD4-9131-E5AD8D542966}"/>
              </a:ext>
            </a:extLst>
          </p:cNvPr>
          <p:cNvSpPr txBox="1">
            <a:spLocks noChangeArrowheads="1"/>
          </p:cNvSpPr>
          <p:nvPr/>
        </p:nvSpPr>
        <p:spPr bwMode="auto">
          <a:xfrm>
            <a:off x="1703388" y="2781300"/>
            <a:ext cx="5715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200" b="1" dirty="0">
                <a:latin typeface="Times New Roman" panose="02020603050405020304" pitchFamily="18" charset="0"/>
              </a:rPr>
              <a:t>2</a:t>
            </a:r>
            <a:r>
              <a:rPr kumimoji="1" lang="zh-CN" altLang="en-US" sz="3200" b="1" dirty="0">
                <a:latin typeface="Times New Roman" panose="02020603050405020304" pitchFamily="18" charset="0"/>
              </a:rPr>
              <a:t>、功率与电流、电压的关系：</a:t>
            </a:r>
            <a:endParaRPr kumimoji="1" lang="zh-CN" altLang="en-US" sz="2400" dirty="0">
              <a:latin typeface="Times New Roman" panose="02020603050405020304" pitchFamily="18" charset="0"/>
            </a:endParaRPr>
          </a:p>
        </p:txBody>
      </p:sp>
      <p:sp>
        <p:nvSpPr>
          <p:cNvPr id="41989" name="Rectangle 5">
            <a:extLst>
              <a:ext uri="{FF2B5EF4-FFF2-40B4-BE49-F238E27FC236}">
                <a16:creationId xmlns:a16="http://schemas.microsoft.com/office/drawing/2014/main" id="{DC701195-48D4-4B40-81C6-2B51A60D5207}"/>
              </a:ext>
            </a:extLst>
          </p:cNvPr>
          <p:cNvSpPr>
            <a:spLocks noChangeArrowheads="1"/>
          </p:cNvSpPr>
          <p:nvPr/>
        </p:nvSpPr>
        <p:spPr bwMode="auto">
          <a:xfrm>
            <a:off x="1828800" y="4038600"/>
            <a:ext cx="4052888" cy="1676400"/>
          </a:xfrm>
          <a:prstGeom prst="rect">
            <a:avLst/>
          </a:prstGeom>
          <a:gradFill rotWithShape="0">
            <a:gsLst>
              <a:gs pos="0">
                <a:srgbClr val="EBFFEB"/>
              </a:gs>
              <a:gs pos="100000">
                <a:srgbClr val="EBFFEB">
                  <a:gamma/>
                  <a:tint val="0"/>
                  <a:invGamma/>
                </a:srgbClr>
              </a:gs>
            </a:gsLst>
            <a:lin ang="5400000" scaled="1"/>
          </a:gradFill>
          <a:ln w="38100">
            <a:solidFill>
              <a:srgbClr val="07931E"/>
            </a:solidFill>
            <a:miter lim="800000"/>
            <a:headEnd/>
            <a:tailEnd/>
          </a:ln>
          <a:effectLst>
            <a:outerShdw dist="107763" dir="2700000" algn="ctr" rotWithShape="0">
              <a:schemeClr val="bg2"/>
            </a:outerShdw>
          </a:effectLst>
        </p:spPr>
        <p:txBody>
          <a:bodyPr wrap="none" anchor="ctr"/>
          <a:lstStyle>
            <a:lvl1pPr marL="3235325" indent="-3235325">
              <a:defRPr>
                <a:solidFill>
                  <a:schemeClr val="tx1"/>
                </a:solidFill>
                <a:latin typeface="Arial" panose="020B0604020202020204" pitchFamily="34" charset="0"/>
                <a:ea typeface="宋体" panose="02010600030101010101" pitchFamily="2" charset="-122"/>
              </a:defRPr>
            </a:lvl1pPr>
            <a:lvl2pPr marL="3425825">
              <a:defRPr>
                <a:solidFill>
                  <a:schemeClr val="tx1"/>
                </a:solidFill>
                <a:latin typeface="Arial" panose="020B0604020202020204" pitchFamily="34" charset="0"/>
                <a:ea typeface="宋体" panose="02010600030101010101" pitchFamily="2" charset="-122"/>
              </a:defRPr>
            </a:lvl2pPr>
            <a:lvl3pPr marL="3616325">
              <a:defRPr>
                <a:solidFill>
                  <a:schemeClr val="tx1"/>
                </a:solidFill>
                <a:latin typeface="Arial" panose="020B0604020202020204" pitchFamily="34" charset="0"/>
                <a:ea typeface="宋体" panose="02010600030101010101" pitchFamily="2" charset="-122"/>
              </a:defRPr>
            </a:lvl3pPr>
            <a:lvl4pPr marL="3806825">
              <a:defRPr>
                <a:solidFill>
                  <a:schemeClr val="tx1"/>
                </a:solidFill>
                <a:latin typeface="Arial" panose="020B0604020202020204" pitchFamily="34" charset="0"/>
                <a:ea typeface="宋体" panose="02010600030101010101" pitchFamily="2" charset="-122"/>
              </a:defRPr>
            </a:lvl4pPr>
            <a:lvl5pPr marL="3997325">
              <a:defRPr>
                <a:solidFill>
                  <a:schemeClr val="tx1"/>
                </a:solidFill>
                <a:latin typeface="Arial" panose="020B0604020202020204" pitchFamily="34" charset="0"/>
                <a:ea typeface="宋体" panose="02010600030101010101" pitchFamily="2" charset="-122"/>
              </a:defRPr>
            </a:lvl5pPr>
            <a:lvl6pPr marL="44545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9117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53689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58261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180000"/>
              </a:lnSpc>
            </a:pPr>
            <a:r>
              <a:rPr kumimoji="1" lang="zh-CN" altLang="en-US" sz="3200" b="1" dirty="0">
                <a:latin typeface="Times New Roman" panose="02020603050405020304" pitchFamily="18" charset="0"/>
              </a:rPr>
              <a:t>关联方向时：</a:t>
            </a:r>
          </a:p>
          <a:p>
            <a:pPr algn="ctr" eaLnBrk="0" hangingPunct="0"/>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 =</a:t>
            </a:r>
            <a:r>
              <a:rPr kumimoji="1" lang="en-US" altLang="zh-CN" sz="3200" b="1" i="1" dirty="0" err="1">
                <a:latin typeface="Times New Roman" panose="02020603050405020304" pitchFamily="18" charset="0"/>
              </a:rPr>
              <a:t>ui</a:t>
            </a:r>
            <a:endParaRPr kumimoji="1" lang="en-US" altLang="zh-CN" sz="3200" b="1" dirty="0">
              <a:latin typeface="Times New Roman" panose="02020603050405020304" pitchFamily="18" charset="0"/>
            </a:endParaRPr>
          </a:p>
          <a:p>
            <a:pPr algn="ctr" eaLnBrk="0" hangingPunct="0">
              <a:lnSpc>
                <a:spcPct val="120000"/>
              </a:lnSpc>
            </a:pPr>
            <a:endParaRPr kumimoji="1" lang="zh-CN" altLang="zh-CN" sz="2800" dirty="0">
              <a:latin typeface="Times New Roman" panose="02020603050405020304" pitchFamily="18" charset="0"/>
            </a:endParaRPr>
          </a:p>
        </p:txBody>
      </p:sp>
      <p:sp>
        <p:nvSpPr>
          <p:cNvPr id="41990" name="Rectangle 6">
            <a:extLst>
              <a:ext uri="{FF2B5EF4-FFF2-40B4-BE49-F238E27FC236}">
                <a16:creationId xmlns:a16="http://schemas.microsoft.com/office/drawing/2014/main" id="{7BBA0F7B-1D8E-4623-97A5-CBDD25962FC0}"/>
              </a:ext>
            </a:extLst>
          </p:cNvPr>
          <p:cNvSpPr>
            <a:spLocks noChangeArrowheads="1"/>
          </p:cNvSpPr>
          <p:nvPr/>
        </p:nvSpPr>
        <p:spPr bwMode="auto">
          <a:xfrm>
            <a:off x="6324600" y="4038600"/>
            <a:ext cx="4052888" cy="1676400"/>
          </a:xfrm>
          <a:prstGeom prst="rect">
            <a:avLst/>
          </a:prstGeom>
          <a:gradFill rotWithShape="0">
            <a:gsLst>
              <a:gs pos="0">
                <a:srgbClr val="EBFFEB"/>
              </a:gs>
              <a:gs pos="100000">
                <a:srgbClr val="EBFFEB">
                  <a:gamma/>
                  <a:tint val="0"/>
                  <a:invGamma/>
                </a:srgbClr>
              </a:gs>
            </a:gsLst>
            <a:lin ang="5400000" scaled="1"/>
          </a:gradFill>
          <a:ln w="38100">
            <a:solidFill>
              <a:srgbClr val="07931E"/>
            </a:solidFill>
            <a:miter lim="800000"/>
            <a:headEnd/>
            <a:tailEnd/>
          </a:ln>
          <a:effectLst>
            <a:outerShdw dist="107763" dir="2700000" algn="ctr" rotWithShape="0">
              <a:schemeClr val="bg2"/>
            </a:outerShdw>
          </a:effectLst>
        </p:spPr>
        <p:txBody>
          <a:bodyPr wrap="none" anchor="ctr"/>
          <a:lstStyle>
            <a:lvl1pPr marL="3235325" indent="-3235325">
              <a:defRPr>
                <a:solidFill>
                  <a:schemeClr val="tx1"/>
                </a:solidFill>
                <a:latin typeface="Arial" panose="020B0604020202020204" pitchFamily="34" charset="0"/>
                <a:ea typeface="宋体" panose="02010600030101010101" pitchFamily="2" charset="-122"/>
              </a:defRPr>
            </a:lvl1pPr>
            <a:lvl2pPr marL="3425825">
              <a:defRPr>
                <a:solidFill>
                  <a:schemeClr val="tx1"/>
                </a:solidFill>
                <a:latin typeface="Arial" panose="020B0604020202020204" pitchFamily="34" charset="0"/>
                <a:ea typeface="宋体" panose="02010600030101010101" pitchFamily="2" charset="-122"/>
              </a:defRPr>
            </a:lvl2pPr>
            <a:lvl3pPr marL="3616325">
              <a:defRPr>
                <a:solidFill>
                  <a:schemeClr val="tx1"/>
                </a:solidFill>
                <a:latin typeface="Arial" panose="020B0604020202020204" pitchFamily="34" charset="0"/>
                <a:ea typeface="宋体" panose="02010600030101010101" pitchFamily="2" charset="-122"/>
              </a:defRPr>
            </a:lvl3pPr>
            <a:lvl4pPr marL="3806825">
              <a:defRPr>
                <a:solidFill>
                  <a:schemeClr val="tx1"/>
                </a:solidFill>
                <a:latin typeface="Arial" panose="020B0604020202020204" pitchFamily="34" charset="0"/>
                <a:ea typeface="宋体" panose="02010600030101010101" pitchFamily="2" charset="-122"/>
              </a:defRPr>
            </a:lvl4pPr>
            <a:lvl5pPr marL="3997325">
              <a:defRPr>
                <a:solidFill>
                  <a:schemeClr val="tx1"/>
                </a:solidFill>
                <a:latin typeface="Arial" panose="020B0604020202020204" pitchFamily="34" charset="0"/>
                <a:ea typeface="宋体" panose="02010600030101010101" pitchFamily="2" charset="-122"/>
              </a:defRPr>
            </a:lvl5pPr>
            <a:lvl6pPr marL="44545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9117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53689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58261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180000"/>
              </a:lnSpc>
            </a:pPr>
            <a:r>
              <a:rPr kumimoji="1" lang="zh-CN" altLang="en-US" sz="3200" b="1" dirty="0">
                <a:latin typeface="Times New Roman" panose="02020603050405020304" pitchFamily="18" charset="0"/>
              </a:rPr>
              <a:t>非关联方向时：</a:t>
            </a:r>
          </a:p>
          <a:p>
            <a:pPr algn="ctr" eaLnBrk="0" hangingPunct="0"/>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a:t>
            </a:r>
            <a:r>
              <a:rPr kumimoji="1" lang="en-US" altLang="zh-CN" sz="3200" b="1" i="1" dirty="0" err="1">
                <a:latin typeface="Times New Roman" panose="02020603050405020304" pitchFamily="18" charset="0"/>
              </a:rPr>
              <a:t>ui</a:t>
            </a:r>
            <a:endParaRPr kumimoji="1" lang="en-US" altLang="zh-CN" sz="3200" b="1" dirty="0">
              <a:latin typeface="Times New Roman" panose="02020603050405020304" pitchFamily="18" charset="0"/>
            </a:endParaRPr>
          </a:p>
          <a:p>
            <a:pPr algn="ctr" eaLnBrk="0" hangingPunct="0">
              <a:lnSpc>
                <a:spcPct val="120000"/>
              </a:lnSpc>
            </a:pPr>
            <a:endParaRPr kumimoji="1" lang="zh-CN" altLang="zh-CN" sz="2800" dirty="0">
              <a:latin typeface="Times New Roman" panose="02020603050405020304" pitchFamily="18" charset="0"/>
            </a:endParaRPr>
          </a:p>
        </p:txBody>
      </p:sp>
      <p:sp>
        <p:nvSpPr>
          <p:cNvPr id="41991" name="Text Box 7">
            <a:extLst>
              <a:ext uri="{FF2B5EF4-FFF2-40B4-BE49-F238E27FC236}">
                <a16:creationId xmlns:a16="http://schemas.microsoft.com/office/drawing/2014/main" id="{C907D37B-B1E3-4C74-BDCB-4547377DAC9B}"/>
              </a:ext>
            </a:extLst>
          </p:cNvPr>
          <p:cNvSpPr txBox="1">
            <a:spLocks noChangeArrowheads="1"/>
          </p:cNvSpPr>
          <p:nvPr/>
        </p:nvSpPr>
        <p:spPr bwMode="auto">
          <a:xfrm>
            <a:off x="1703388" y="5715000"/>
            <a:ext cx="9544620" cy="107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kumimoji="1" lang="en-US" altLang="zh-CN" sz="3200" b="1" i="1" dirty="0">
                <a:latin typeface="Times New Roman" panose="02020603050405020304" pitchFamily="18" charset="0"/>
              </a:rPr>
              <a:t>p</a:t>
            </a:r>
            <a:r>
              <a:rPr kumimoji="1" lang="zh-CN" altLang="en-US" sz="3200" b="1" dirty="0">
                <a:latin typeface="Times New Roman" panose="02020603050405020304" pitchFamily="18" charset="0"/>
              </a:rPr>
              <a:t>＞</a:t>
            </a:r>
            <a:r>
              <a:rPr kumimoji="1" lang="en-US" altLang="zh-CN" sz="3200" b="1" dirty="0">
                <a:latin typeface="Times New Roman" panose="02020603050405020304" pitchFamily="18" charset="0"/>
              </a:rPr>
              <a:t>0</a:t>
            </a:r>
            <a:r>
              <a:rPr kumimoji="1" lang="zh-CN" altLang="en-US" sz="3200" b="1" dirty="0">
                <a:latin typeface="Times New Roman" panose="02020603050405020304" pitchFamily="18" charset="0"/>
              </a:rPr>
              <a:t>时吸收功率；</a:t>
            </a:r>
            <a:r>
              <a:rPr kumimoji="1" lang="en-US" altLang="zh-CN" sz="3200" b="1" i="1" dirty="0">
                <a:latin typeface="Times New Roman" panose="02020603050405020304" pitchFamily="18" charset="0"/>
              </a:rPr>
              <a:t>p</a:t>
            </a:r>
            <a:r>
              <a:rPr kumimoji="1" lang="zh-CN" altLang="en-US" sz="3200" b="1" dirty="0">
                <a:latin typeface="Times New Roman" panose="02020603050405020304" pitchFamily="18" charset="0"/>
              </a:rPr>
              <a:t>＜</a:t>
            </a:r>
            <a:r>
              <a:rPr kumimoji="1" lang="en-US" altLang="zh-CN" sz="3200" b="1" dirty="0">
                <a:latin typeface="Times New Roman" panose="02020603050405020304" pitchFamily="18" charset="0"/>
              </a:rPr>
              <a:t>0</a:t>
            </a:r>
            <a:r>
              <a:rPr kumimoji="1" lang="zh-CN" altLang="en-US" sz="3200" b="1" dirty="0">
                <a:latin typeface="Times New Roman" panose="02020603050405020304" pitchFamily="18" charset="0"/>
              </a:rPr>
              <a:t>时发出功率，即该元件向外电路提供功率或产生功率。</a:t>
            </a:r>
            <a:endParaRPr kumimoji="1" lang="zh-CN" altLang="en-US" sz="2400" dirty="0">
              <a:latin typeface="Times New Roman" panose="02020603050405020304" pitchFamily="18" charset="0"/>
            </a:endParaRPr>
          </a:p>
        </p:txBody>
      </p:sp>
      <p:sp>
        <p:nvSpPr>
          <p:cNvPr id="41992" name="Rectangle 8">
            <a:extLst>
              <a:ext uri="{FF2B5EF4-FFF2-40B4-BE49-F238E27FC236}">
                <a16:creationId xmlns:a16="http://schemas.microsoft.com/office/drawing/2014/main" id="{3CD7C5F1-DD30-4DBB-B1BB-9F21C13C8D78}"/>
              </a:ext>
            </a:extLst>
          </p:cNvPr>
          <p:cNvSpPr>
            <a:spLocks noChangeArrowheads="1"/>
          </p:cNvSpPr>
          <p:nvPr/>
        </p:nvSpPr>
        <p:spPr bwMode="auto">
          <a:xfrm>
            <a:off x="1703388" y="188914"/>
            <a:ext cx="3816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effectLst>
                  <a:outerShdw blurRad="38100" dist="38100" dir="2700000" algn="tl">
                    <a:srgbClr val="C0C0C0"/>
                  </a:outerShdw>
                </a:effectLst>
              </a:rPr>
              <a:t>三、电能和电功率</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1986"/>
                                        </p:tgtEl>
                                        <p:attrNameLst>
                                          <p:attrName>style.visibility</p:attrName>
                                        </p:attrNameLst>
                                      </p:cBhvr>
                                      <p:to>
                                        <p:strVal val="visible"/>
                                      </p:to>
                                    </p:set>
                                    <p:anim to="" calcmode="lin" valueType="num">
                                      <p:cBhvr>
                                        <p:cTn id="7" dur="1" fill="hold"/>
                                        <p:tgtEl>
                                          <p:spTgt spid="4198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41987"/>
                                        </p:tgtEl>
                                        <p:attrNameLst>
                                          <p:attrName>style.visibility</p:attrName>
                                        </p:attrNameLst>
                                      </p:cBhvr>
                                      <p:to>
                                        <p:strVal val="visible"/>
                                      </p:to>
                                    </p:set>
                                    <p:anim to="" calcmode="lin" valueType="num">
                                      <p:cBhvr>
                                        <p:cTn id="12" dur="1" fill="hold"/>
                                        <p:tgtEl>
                                          <p:spTgt spid="4198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1988"/>
                                        </p:tgtEl>
                                        <p:attrNameLst>
                                          <p:attrName>style.visibility</p:attrName>
                                        </p:attrNameLst>
                                      </p:cBhvr>
                                      <p:to>
                                        <p:strVal val="visible"/>
                                      </p:to>
                                    </p:set>
                                    <p:anim to="" calcmode="lin" valueType="num">
                                      <p:cBhvr>
                                        <p:cTn id="17" dur="1" fill="hold"/>
                                        <p:tgtEl>
                                          <p:spTgt spid="41988"/>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1989"/>
                                        </p:tgtEl>
                                        <p:attrNameLst>
                                          <p:attrName>style.visibility</p:attrName>
                                        </p:attrNameLst>
                                      </p:cBhvr>
                                      <p:to>
                                        <p:strVal val="visible"/>
                                      </p:to>
                                    </p:set>
                                    <p:anim to="" calcmode="lin" valueType="num">
                                      <p:cBhvr>
                                        <p:cTn id="22" dur="1" fill="hold"/>
                                        <p:tgtEl>
                                          <p:spTgt spid="41989"/>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1990"/>
                                        </p:tgtEl>
                                        <p:attrNameLst>
                                          <p:attrName>style.visibility</p:attrName>
                                        </p:attrNameLst>
                                      </p:cBhvr>
                                      <p:to>
                                        <p:strVal val="visible"/>
                                      </p:to>
                                    </p:set>
                                    <p:anim to="" calcmode="lin" valueType="num">
                                      <p:cBhvr>
                                        <p:cTn id="27" dur="1" fill="hold"/>
                                        <p:tgtEl>
                                          <p:spTgt spid="41990"/>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iterate type="lt">
                                    <p:tmAbs val="75"/>
                                  </p:iterate>
                                  <p:childTnLst>
                                    <p:set>
                                      <p:cBhvr>
                                        <p:cTn id="31" dur="1" fill="hold">
                                          <p:stCondLst>
                                            <p:cond delay="74"/>
                                          </p:stCondLst>
                                        </p:cTn>
                                        <p:tgtEl>
                                          <p:spTgt spid="41991"/>
                                        </p:tgtEl>
                                        <p:attrNameLst>
                                          <p:attrName>style.visibility</p:attrName>
                                        </p:attrNameLst>
                                      </p:cBhvr>
                                      <p:to>
                                        <p:strVal val="visible"/>
                                      </p:to>
                                    </p:set>
                                    <p:anim to="" calcmode="lin" valueType="num">
                                      <p:cBhvr>
                                        <p:cTn id="32" dur="1" fill="hold"/>
                                        <p:tgtEl>
                                          <p:spTgt spid="41991"/>
                                        </p:tgtEl>
                                        <p:attrNameLst>
                                          <p:attrName/>
                                        </p:attrNameLst>
                                      </p:cBhvr>
                                    </p:anim>
                                  </p:childTnLst>
                                  <p:subTnLst>
                                    <p:audio>
                                      <p:cMediaNode>
                                        <p:cTn display="0" masterRel="sameClick">
                                          <p:stCondLst>
                                            <p:cond evt="begin" delay="0">
                                              <p:tn val="3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8" grpId="0" autoUpdateAnimBg="0"/>
      <p:bldP spid="41989" grpId="0" animBg="1" autoUpdateAnimBg="0"/>
      <p:bldP spid="41990" grpId="0" animBg="1" autoUpdateAnimBg="0"/>
      <p:bldP spid="4199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、复数的表示形式</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743209"/>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2</a:t>
            </a:r>
            <a:r>
              <a:rPr lang="zh-CN" altLang="en-US" sz="2800" b="1" dirty="0">
                <a:latin typeface="+mn-ea"/>
              </a:rPr>
              <a:t>）、三角形式</a:t>
            </a:r>
          </a:p>
        </p:txBody>
      </p:sp>
      <p:graphicFrame>
        <p:nvGraphicFramePr>
          <p:cNvPr id="3" name="对象 2">
            <a:extLst>
              <a:ext uri="{FF2B5EF4-FFF2-40B4-BE49-F238E27FC236}">
                <a16:creationId xmlns:a16="http://schemas.microsoft.com/office/drawing/2014/main" id="{05B9EC1C-5C15-4591-B891-56AFD205CD12}"/>
              </a:ext>
            </a:extLst>
          </p:cNvPr>
          <p:cNvGraphicFramePr>
            <a:graphicFrameLocks noChangeAspect="1"/>
          </p:cNvGraphicFramePr>
          <p:nvPr>
            <p:extLst/>
          </p:nvPr>
        </p:nvGraphicFramePr>
        <p:xfrm>
          <a:off x="3605638" y="2578367"/>
          <a:ext cx="3775075" cy="477837"/>
        </p:xfrm>
        <a:graphic>
          <a:graphicData uri="http://schemas.openxmlformats.org/presentationml/2006/ole">
            <mc:AlternateContent xmlns:mc="http://schemas.openxmlformats.org/markup-compatibility/2006">
              <mc:Choice xmlns:v="urn:schemas-microsoft-com:vml" Requires="v">
                <p:oleObj spid="_x0000_s46090" name="Equation" r:id="rId5" imgW="1803240" imgH="228600" progId="Equation.DSMT4">
                  <p:embed/>
                </p:oleObj>
              </mc:Choice>
              <mc:Fallback>
                <p:oleObj name="Equation" r:id="rId5" imgW="1803240" imgH="228600" progId="Equation.DSMT4">
                  <p:embed/>
                  <p:pic>
                    <p:nvPicPr>
                      <p:cNvPr id="3" name="对象 2">
                        <a:extLst>
                          <a:ext uri="{FF2B5EF4-FFF2-40B4-BE49-F238E27FC236}">
                            <a16:creationId xmlns:a16="http://schemas.microsoft.com/office/drawing/2014/main" id="{05B9EC1C-5C15-4591-B891-56AFD205CD12}"/>
                          </a:ext>
                        </a:extLst>
                      </p:cNvPr>
                      <p:cNvPicPr/>
                      <p:nvPr/>
                    </p:nvPicPr>
                    <p:blipFill>
                      <a:blip r:embed="rId6"/>
                      <a:stretch>
                        <a:fillRect/>
                      </a:stretch>
                    </p:blipFill>
                    <p:spPr>
                      <a:xfrm>
                        <a:off x="3605638" y="2578367"/>
                        <a:ext cx="3775075" cy="477837"/>
                      </a:xfrm>
                      <a:prstGeom prst="rect">
                        <a:avLst/>
                      </a:prstGeom>
                    </p:spPr>
                  </p:pic>
                </p:oleObj>
              </mc:Fallback>
            </mc:AlternateContent>
          </a:graphicData>
        </a:graphic>
      </p:graphicFrame>
      <p:pic>
        <p:nvPicPr>
          <p:cNvPr id="14" name="Picture 24" descr="4t4">
            <a:extLst>
              <a:ext uri="{FF2B5EF4-FFF2-40B4-BE49-F238E27FC236}">
                <a16:creationId xmlns:a16="http://schemas.microsoft.com/office/drawing/2014/main" id="{E48BD8BA-D56E-4373-A118-4873A679C3B4}"/>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60038" y="1642763"/>
            <a:ext cx="25146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0">
            <a:extLst>
              <a:ext uri="{FF2B5EF4-FFF2-40B4-BE49-F238E27FC236}">
                <a16:creationId xmlns:a16="http://schemas.microsoft.com/office/drawing/2014/main" id="{CA34982A-5E32-4E53-8096-5FB56FBD8B11}"/>
              </a:ext>
            </a:extLst>
          </p:cNvPr>
          <p:cNvSpPr>
            <a:spLocks noChangeArrowheads="1"/>
          </p:cNvSpPr>
          <p:nvPr/>
        </p:nvSpPr>
        <p:spPr bwMode="auto">
          <a:xfrm>
            <a:off x="896641" y="3513971"/>
            <a:ext cx="71996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en-US" altLang="zh-CN" sz="2800" b="1" i="1" dirty="0">
                <a:latin typeface="Arial" panose="020B0604020202020204" pitchFamily="34" charset="0"/>
              </a:rPr>
              <a:t>                  r</a:t>
            </a:r>
            <a:r>
              <a:rPr kumimoji="1" lang="zh-CN" altLang="en-US" sz="2800" b="1" dirty="0"/>
              <a:t>为复数的模， </a:t>
            </a:r>
            <a:r>
              <a:rPr kumimoji="1" lang="zh-CN" altLang="en-US" sz="2800" b="1" i="1" dirty="0">
                <a:latin typeface="Arial" panose="020B0604020202020204" pitchFamily="34" charset="0"/>
                <a:sym typeface="Symbol" panose="05050102010706020507" pitchFamily="18" charset="2"/>
              </a:rPr>
              <a:t></a:t>
            </a:r>
            <a:r>
              <a:rPr kumimoji="1" lang="zh-CN" altLang="en-US" sz="2800" b="1" i="1" dirty="0">
                <a:sym typeface="Symbol" panose="05050102010706020507" pitchFamily="18" charset="2"/>
              </a:rPr>
              <a:t> </a:t>
            </a:r>
            <a:r>
              <a:rPr kumimoji="1" lang="zh-CN" altLang="en-US" sz="2800" b="1" dirty="0"/>
              <a:t>为复数的幅角。</a:t>
            </a:r>
          </a:p>
        </p:txBody>
      </p:sp>
      <p:sp>
        <p:nvSpPr>
          <p:cNvPr id="17" name="Text Box 13">
            <a:extLst>
              <a:ext uri="{FF2B5EF4-FFF2-40B4-BE49-F238E27FC236}">
                <a16:creationId xmlns:a16="http://schemas.microsoft.com/office/drawing/2014/main" id="{3F433852-CD9F-4C2D-9BAC-5AAEED58DFE7}"/>
              </a:ext>
            </a:extLst>
          </p:cNvPr>
          <p:cNvSpPr txBox="1">
            <a:spLocks noChangeArrowheads="1"/>
          </p:cNvSpPr>
          <p:nvPr/>
        </p:nvSpPr>
        <p:spPr bwMode="auto">
          <a:xfrm>
            <a:off x="2609850" y="4494958"/>
            <a:ext cx="2249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dirty="0"/>
              <a:t>a</a:t>
            </a:r>
            <a:r>
              <a:rPr kumimoji="1" lang="en-US" altLang="zh-CN" sz="2800" b="1" baseline="-25000" dirty="0"/>
              <a:t>1</a:t>
            </a:r>
            <a:r>
              <a:rPr kumimoji="1" lang="en-US" altLang="zh-CN" sz="2800" b="1" dirty="0">
                <a:latin typeface="Arial" panose="020B0604020202020204" pitchFamily="34" charset="0"/>
              </a:rPr>
              <a:t> </a:t>
            </a:r>
            <a:r>
              <a:rPr kumimoji="1" lang="en-US" altLang="zh-CN" sz="2800" b="1" dirty="0"/>
              <a:t>= </a:t>
            </a:r>
            <a:r>
              <a:rPr kumimoji="1" lang="en-US" altLang="zh-CN" sz="2800" b="1" i="1" dirty="0">
                <a:latin typeface="Arial" panose="020B0604020202020204" pitchFamily="34" charset="0"/>
              </a:rPr>
              <a:t>r</a:t>
            </a:r>
            <a:r>
              <a:rPr kumimoji="1" lang="en-US" altLang="zh-CN" sz="2800" b="1" dirty="0">
                <a:latin typeface="Arial" panose="020B0604020202020204" pitchFamily="34" charset="0"/>
              </a:rPr>
              <a:t> </a:t>
            </a:r>
            <a:r>
              <a:rPr kumimoji="1" lang="en-US" altLang="zh-CN" sz="2800" b="1" dirty="0"/>
              <a:t>cos </a:t>
            </a:r>
            <a:r>
              <a:rPr kumimoji="1" lang="en-US" altLang="zh-CN" sz="2800" b="1" i="1" dirty="0">
                <a:latin typeface="Arial" panose="020B0604020202020204" pitchFamily="34" charset="0"/>
                <a:sym typeface="Symbol" panose="05050102010706020507" pitchFamily="18" charset="2"/>
              </a:rPr>
              <a:t></a:t>
            </a:r>
          </a:p>
        </p:txBody>
      </p:sp>
      <p:sp>
        <p:nvSpPr>
          <p:cNvPr id="18" name="Text Box 14">
            <a:extLst>
              <a:ext uri="{FF2B5EF4-FFF2-40B4-BE49-F238E27FC236}">
                <a16:creationId xmlns:a16="http://schemas.microsoft.com/office/drawing/2014/main" id="{3B0DB1CD-86B5-47C9-94F2-371E2E3A924D}"/>
              </a:ext>
            </a:extLst>
          </p:cNvPr>
          <p:cNvSpPr txBox="1">
            <a:spLocks noChangeArrowheads="1"/>
          </p:cNvSpPr>
          <p:nvPr/>
        </p:nvSpPr>
        <p:spPr bwMode="auto">
          <a:xfrm>
            <a:off x="2609850" y="5362731"/>
            <a:ext cx="2579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dirty="0"/>
              <a:t>a</a:t>
            </a:r>
            <a:r>
              <a:rPr kumimoji="1" lang="en-US" altLang="zh-CN" sz="2800" b="1" baseline="-25000" dirty="0"/>
              <a:t>2</a:t>
            </a:r>
            <a:r>
              <a:rPr kumimoji="1" lang="en-US" altLang="zh-CN" sz="2800" b="1" dirty="0"/>
              <a:t>= </a:t>
            </a:r>
            <a:r>
              <a:rPr kumimoji="1" lang="en-US" altLang="zh-CN" sz="2800" b="1" i="1" dirty="0">
                <a:latin typeface="Arial" panose="020B0604020202020204" pitchFamily="34" charset="0"/>
              </a:rPr>
              <a:t>r</a:t>
            </a:r>
            <a:r>
              <a:rPr kumimoji="1" lang="en-US" altLang="zh-CN" sz="2800" b="1" dirty="0">
                <a:latin typeface="Arial" panose="020B0604020202020204" pitchFamily="34" charset="0"/>
              </a:rPr>
              <a:t> </a:t>
            </a:r>
            <a:r>
              <a:rPr kumimoji="1" lang="en-US" altLang="zh-CN" sz="2800" b="1" dirty="0"/>
              <a:t>sin </a:t>
            </a:r>
            <a:r>
              <a:rPr kumimoji="1" lang="en-US" altLang="zh-CN" sz="2800" b="1" i="1" dirty="0">
                <a:latin typeface="Arial" panose="020B0604020202020204" pitchFamily="34" charset="0"/>
                <a:sym typeface="Symbol" panose="05050102010706020507" pitchFamily="18" charset="2"/>
              </a:rPr>
              <a:t></a:t>
            </a:r>
            <a:r>
              <a:rPr kumimoji="1" lang="en-US" altLang="zh-CN" sz="2800" b="1" dirty="0"/>
              <a:t> </a:t>
            </a:r>
          </a:p>
        </p:txBody>
      </p:sp>
      <p:graphicFrame>
        <p:nvGraphicFramePr>
          <p:cNvPr id="5" name="对象 4">
            <a:extLst>
              <a:ext uri="{FF2B5EF4-FFF2-40B4-BE49-F238E27FC236}">
                <a16:creationId xmlns:a16="http://schemas.microsoft.com/office/drawing/2014/main" id="{6270F6E4-8191-4AFE-9938-65823394A2F1}"/>
              </a:ext>
            </a:extLst>
          </p:cNvPr>
          <p:cNvGraphicFramePr>
            <a:graphicFrameLocks noChangeAspect="1"/>
          </p:cNvGraphicFramePr>
          <p:nvPr>
            <p:extLst/>
          </p:nvPr>
        </p:nvGraphicFramePr>
        <p:xfrm>
          <a:off x="5189537" y="4494958"/>
          <a:ext cx="3369003" cy="1735547"/>
        </p:xfrm>
        <a:graphic>
          <a:graphicData uri="http://schemas.openxmlformats.org/presentationml/2006/ole">
            <mc:AlternateContent xmlns:mc="http://schemas.openxmlformats.org/markup-compatibility/2006">
              <mc:Choice xmlns:v="urn:schemas-microsoft-com:vml" Requires="v">
                <p:oleObj spid="_x0000_s46091" name="Equation" r:id="rId8" imgW="1257120" imgH="647640" progId="Equation.DSMT4">
                  <p:embed/>
                </p:oleObj>
              </mc:Choice>
              <mc:Fallback>
                <p:oleObj name="Equation" r:id="rId8" imgW="1257120" imgH="647640" progId="Equation.DSMT4">
                  <p:embed/>
                  <p:pic>
                    <p:nvPicPr>
                      <p:cNvPr id="5" name="对象 4">
                        <a:extLst>
                          <a:ext uri="{FF2B5EF4-FFF2-40B4-BE49-F238E27FC236}">
                            <a16:creationId xmlns:a16="http://schemas.microsoft.com/office/drawing/2014/main" id="{6270F6E4-8191-4AFE-9938-65823394A2F1}"/>
                          </a:ext>
                        </a:extLst>
                      </p:cNvPr>
                      <p:cNvPicPr/>
                      <p:nvPr/>
                    </p:nvPicPr>
                    <p:blipFill>
                      <a:blip r:embed="rId9"/>
                      <a:stretch>
                        <a:fillRect/>
                      </a:stretch>
                    </p:blipFill>
                    <p:spPr>
                      <a:xfrm>
                        <a:off x="5189537" y="4494958"/>
                        <a:ext cx="3369003" cy="173554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08585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amond(out)">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0-#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utoUpdateAnimBg="0"/>
      <p:bldP spid="17" grpId="0" autoUpdateAnimBg="0"/>
      <p:bldP spid="1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、复数的表示形式</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743209"/>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3</a:t>
            </a:r>
            <a:r>
              <a:rPr lang="zh-CN" altLang="en-US" sz="2800" b="1" dirty="0">
                <a:latin typeface="+mn-ea"/>
              </a:rPr>
              <a:t>）、指数形式</a:t>
            </a:r>
          </a:p>
        </p:txBody>
      </p:sp>
      <p:graphicFrame>
        <p:nvGraphicFramePr>
          <p:cNvPr id="3" name="对象 2">
            <a:extLst>
              <a:ext uri="{FF2B5EF4-FFF2-40B4-BE49-F238E27FC236}">
                <a16:creationId xmlns:a16="http://schemas.microsoft.com/office/drawing/2014/main" id="{05B9EC1C-5C15-4591-B891-56AFD205CD12}"/>
              </a:ext>
            </a:extLst>
          </p:cNvPr>
          <p:cNvGraphicFramePr>
            <a:graphicFrameLocks noChangeAspect="1"/>
          </p:cNvGraphicFramePr>
          <p:nvPr>
            <p:extLst/>
          </p:nvPr>
        </p:nvGraphicFramePr>
        <p:xfrm>
          <a:off x="4972050" y="2578367"/>
          <a:ext cx="982663" cy="423862"/>
        </p:xfrm>
        <a:graphic>
          <a:graphicData uri="http://schemas.openxmlformats.org/presentationml/2006/ole">
            <mc:AlternateContent xmlns:mc="http://schemas.openxmlformats.org/markup-compatibility/2006">
              <mc:Choice xmlns:v="urn:schemas-microsoft-com:vml" Requires="v">
                <p:oleObj spid="_x0000_s47122" name="Equation" r:id="rId5" imgW="469800" imgH="203040" progId="Equation.DSMT4">
                  <p:embed/>
                </p:oleObj>
              </mc:Choice>
              <mc:Fallback>
                <p:oleObj name="Equation" r:id="rId5" imgW="469800" imgH="203040" progId="Equation.DSMT4">
                  <p:embed/>
                  <p:pic>
                    <p:nvPicPr>
                      <p:cNvPr id="3" name="对象 2">
                        <a:extLst>
                          <a:ext uri="{FF2B5EF4-FFF2-40B4-BE49-F238E27FC236}">
                            <a16:creationId xmlns:a16="http://schemas.microsoft.com/office/drawing/2014/main" id="{05B9EC1C-5C15-4591-B891-56AFD205CD12}"/>
                          </a:ext>
                        </a:extLst>
                      </p:cNvPr>
                      <p:cNvPicPr/>
                      <p:nvPr/>
                    </p:nvPicPr>
                    <p:blipFill>
                      <a:blip r:embed="rId6"/>
                      <a:stretch>
                        <a:fillRect/>
                      </a:stretch>
                    </p:blipFill>
                    <p:spPr>
                      <a:xfrm>
                        <a:off x="4972050" y="2578367"/>
                        <a:ext cx="982663" cy="423862"/>
                      </a:xfrm>
                      <a:prstGeom prst="rect">
                        <a:avLst/>
                      </a:prstGeom>
                    </p:spPr>
                  </p:pic>
                </p:oleObj>
              </mc:Fallback>
            </mc:AlternateContent>
          </a:graphicData>
        </a:graphic>
      </p:graphicFrame>
      <p:grpSp>
        <p:nvGrpSpPr>
          <p:cNvPr id="8" name="组合 7">
            <a:extLst>
              <a:ext uri="{FF2B5EF4-FFF2-40B4-BE49-F238E27FC236}">
                <a16:creationId xmlns:a16="http://schemas.microsoft.com/office/drawing/2014/main" id="{51B9A917-4F91-4583-9871-C746FB1B0CC5}"/>
              </a:ext>
            </a:extLst>
          </p:cNvPr>
          <p:cNvGrpSpPr/>
          <p:nvPr/>
        </p:nvGrpSpPr>
        <p:grpSpPr>
          <a:xfrm>
            <a:off x="896640" y="3002229"/>
            <a:ext cx="10377997" cy="662554"/>
            <a:chOff x="896640" y="3002229"/>
            <a:chExt cx="10377997" cy="662554"/>
          </a:xfrm>
        </p:grpSpPr>
        <p:sp>
          <p:nvSpPr>
            <p:cNvPr id="13" name="文本框 12">
              <a:extLst>
                <a:ext uri="{FF2B5EF4-FFF2-40B4-BE49-F238E27FC236}">
                  <a16:creationId xmlns:a16="http://schemas.microsoft.com/office/drawing/2014/main" id="{5FD0A207-BAC6-4012-BB6B-41CA14DF8E0B}"/>
                </a:ext>
              </a:extLst>
            </p:cNvPr>
            <p:cNvSpPr txBox="1"/>
            <p:nvPr/>
          </p:nvSpPr>
          <p:spPr>
            <a:xfrm>
              <a:off x="896640" y="3002229"/>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    根据欧拉公式：</a:t>
              </a:r>
            </a:p>
          </p:txBody>
        </p:sp>
        <p:graphicFrame>
          <p:nvGraphicFramePr>
            <p:cNvPr id="15" name="对象 14">
              <a:extLst>
                <a:ext uri="{FF2B5EF4-FFF2-40B4-BE49-F238E27FC236}">
                  <a16:creationId xmlns:a16="http://schemas.microsoft.com/office/drawing/2014/main" id="{D9361874-E6C6-4440-A914-800C9BDBFCB9}"/>
                </a:ext>
              </a:extLst>
            </p:cNvPr>
            <p:cNvGraphicFramePr>
              <a:graphicFrameLocks noChangeAspect="1"/>
            </p:cNvGraphicFramePr>
            <p:nvPr>
              <p:extLst/>
            </p:nvPr>
          </p:nvGraphicFramePr>
          <p:xfrm>
            <a:off x="4229100" y="3174079"/>
            <a:ext cx="2578100" cy="477838"/>
          </p:xfrm>
          <a:graphic>
            <a:graphicData uri="http://schemas.openxmlformats.org/presentationml/2006/ole">
              <mc:AlternateContent xmlns:mc="http://schemas.openxmlformats.org/markup-compatibility/2006">
                <mc:Choice xmlns:v="urn:schemas-microsoft-com:vml" Requires="v">
                  <p:oleObj spid="_x0000_s47123" name="Equation" r:id="rId7" imgW="1231560" imgH="228600" progId="Equation.DSMT4">
                    <p:embed/>
                  </p:oleObj>
                </mc:Choice>
                <mc:Fallback>
                  <p:oleObj name="Equation" r:id="rId7" imgW="1231560" imgH="228600" progId="Equation.DSMT4">
                    <p:embed/>
                    <p:pic>
                      <p:nvPicPr>
                        <p:cNvPr id="15" name="对象 14">
                          <a:extLst>
                            <a:ext uri="{FF2B5EF4-FFF2-40B4-BE49-F238E27FC236}">
                              <a16:creationId xmlns:a16="http://schemas.microsoft.com/office/drawing/2014/main" id="{D9361874-E6C6-4440-A914-800C9BDBFCB9}"/>
                            </a:ext>
                          </a:extLst>
                        </p:cNvPr>
                        <p:cNvPicPr/>
                        <p:nvPr/>
                      </p:nvPicPr>
                      <p:blipFill>
                        <a:blip r:embed="rId8"/>
                        <a:stretch>
                          <a:fillRect/>
                        </a:stretch>
                      </p:blipFill>
                      <p:spPr>
                        <a:xfrm>
                          <a:off x="4229100" y="3174079"/>
                          <a:ext cx="2578100" cy="477838"/>
                        </a:xfrm>
                        <a:prstGeom prst="rect">
                          <a:avLst/>
                        </a:prstGeom>
                      </p:spPr>
                    </p:pic>
                  </p:oleObj>
                </mc:Fallback>
              </mc:AlternateContent>
            </a:graphicData>
          </a:graphic>
        </p:graphicFrame>
      </p:grpSp>
      <p:graphicFrame>
        <p:nvGraphicFramePr>
          <p:cNvPr id="4" name="对象 3">
            <a:extLst>
              <a:ext uri="{FF2B5EF4-FFF2-40B4-BE49-F238E27FC236}">
                <a16:creationId xmlns:a16="http://schemas.microsoft.com/office/drawing/2014/main" id="{3FF214C4-0DE7-418B-BC08-4E502092BA77}"/>
              </a:ext>
            </a:extLst>
          </p:cNvPr>
          <p:cNvGraphicFramePr>
            <a:graphicFrameLocks noChangeAspect="1"/>
          </p:cNvGraphicFramePr>
          <p:nvPr>
            <p:extLst/>
          </p:nvPr>
        </p:nvGraphicFramePr>
        <p:xfrm>
          <a:off x="4147344" y="3836633"/>
          <a:ext cx="3614738" cy="524720"/>
        </p:xfrm>
        <a:graphic>
          <a:graphicData uri="http://schemas.openxmlformats.org/presentationml/2006/ole">
            <mc:AlternateContent xmlns:mc="http://schemas.openxmlformats.org/markup-compatibility/2006">
              <mc:Choice xmlns:v="urn:schemas-microsoft-com:vml" Requires="v">
                <p:oleObj spid="_x0000_s47124" name="Equation" r:id="rId9" imgW="1574640" imgH="228600" progId="Equation.DSMT4">
                  <p:embed/>
                </p:oleObj>
              </mc:Choice>
              <mc:Fallback>
                <p:oleObj name="Equation" r:id="rId9" imgW="1574640" imgH="228600" progId="Equation.DSMT4">
                  <p:embed/>
                  <p:pic>
                    <p:nvPicPr>
                      <p:cNvPr id="4" name="对象 3">
                        <a:extLst>
                          <a:ext uri="{FF2B5EF4-FFF2-40B4-BE49-F238E27FC236}">
                            <a16:creationId xmlns:a16="http://schemas.microsoft.com/office/drawing/2014/main" id="{3FF214C4-0DE7-418B-BC08-4E502092BA77}"/>
                          </a:ext>
                        </a:extLst>
                      </p:cNvPr>
                      <p:cNvPicPr/>
                      <p:nvPr/>
                    </p:nvPicPr>
                    <p:blipFill>
                      <a:blip r:embed="rId10"/>
                      <a:stretch>
                        <a:fillRect/>
                      </a:stretch>
                    </p:blipFill>
                    <p:spPr>
                      <a:xfrm>
                        <a:off x="4147344" y="3836633"/>
                        <a:ext cx="3614738" cy="524720"/>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6BA89F-99FF-4329-A615-508B18F645C7}"/>
              </a:ext>
            </a:extLst>
          </p:cNvPr>
          <p:cNvSpPr txBox="1"/>
          <p:nvPr/>
        </p:nvSpPr>
        <p:spPr>
          <a:xfrm>
            <a:off x="896640" y="3664783"/>
            <a:ext cx="5494636"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    可得：</a:t>
            </a:r>
          </a:p>
        </p:txBody>
      </p:sp>
      <p:sp>
        <p:nvSpPr>
          <p:cNvPr id="20" name="文本框 19">
            <a:extLst>
              <a:ext uri="{FF2B5EF4-FFF2-40B4-BE49-F238E27FC236}">
                <a16:creationId xmlns:a16="http://schemas.microsoft.com/office/drawing/2014/main" id="{6797F317-080B-4A61-A6AA-FDD2042A6A8A}"/>
              </a:ext>
            </a:extLst>
          </p:cNvPr>
          <p:cNvSpPr txBox="1"/>
          <p:nvPr/>
        </p:nvSpPr>
        <p:spPr>
          <a:xfrm>
            <a:off x="896639" y="4644358"/>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4</a:t>
            </a:r>
            <a:r>
              <a:rPr lang="zh-CN" altLang="en-US" sz="2800" b="1" dirty="0">
                <a:latin typeface="+mn-ea"/>
              </a:rPr>
              <a:t>）、极坐标形式</a:t>
            </a:r>
          </a:p>
        </p:txBody>
      </p:sp>
      <p:graphicFrame>
        <p:nvGraphicFramePr>
          <p:cNvPr id="6" name="对象 5">
            <a:extLst>
              <a:ext uri="{FF2B5EF4-FFF2-40B4-BE49-F238E27FC236}">
                <a16:creationId xmlns:a16="http://schemas.microsoft.com/office/drawing/2014/main" id="{1BAC62BF-22F1-49CF-849F-AD5DA597C4AE}"/>
              </a:ext>
            </a:extLst>
          </p:cNvPr>
          <p:cNvGraphicFramePr>
            <a:graphicFrameLocks noChangeAspect="1"/>
          </p:cNvGraphicFramePr>
          <p:nvPr>
            <p:extLst/>
          </p:nvPr>
        </p:nvGraphicFramePr>
        <p:xfrm>
          <a:off x="4818672" y="5369457"/>
          <a:ext cx="1289418" cy="503187"/>
        </p:xfrm>
        <a:graphic>
          <a:graphicData uri="http://schemas.openxmlformats.org/presentationml/2006/ole">
            <mc:AlternateContent xmlns:mc="http://schemas.openxmlformats.org/markup-compatibility/2006">
              <mc:Choice xmlns:v="urn:schemas-microsoft-com:vml" Requires="v">
                <p:oleObj spid="_x0000_s47125" name="Equation" r:id="rId11" imgW="520560" imgH="203040" progId="Equation.DSMT4">
                  <p:embed/>
                </p:oleObj>
              </mc:Choice>
              <mc:Fallback>
                <p:oleObj name="Equation" r:id="rId11" imgW="520560" imgH="203040" progId="Equation.DSMT4">
                  <p:embed/>
                  <p:pic>
                    <p:nvPicPr>
                      <p:cNvPr id="6" name="对象 5">
                        <a:extLst>
                          <a:ext uri="{FF2B5EF4-FFF2-40B4-BE49-F238E27FC236}">
                            <a16:creationId xmlns:a16="http://schemas.microsoft.com/office/drawing/2014/main" id="{1BAC62BF-22F1-49CF-849F-AD5DA597C4AE}"/>
                          </a:ext>
                        </a:extLst>
                      </p:cNvPr>
                      <p:cNvPicPr/>
                      <p:nvPr/>
                    </p:nvPicPr>
                    <p:blipFill>
                      <a:blip r:embed="rId12"/>
                      <a:stretch>
                        <a:fillRect/>
                      </a:stretch>
                    </p:blipFill>
                    <p:spPr>
                      <a:xfrm>
                        <a:off x="4818672" y="5369457"/>
                        <a:ext cx="1289418" cy="50318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945478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、复数的运算</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573763"/>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en-US" altLang="zh-CN" sz="2800" b="1" dirty="0">
                <a:latin typeface="+mn-ea"/>
              </a:rPr>
              <a:t> </a:t>
            </a:r>
            <a:r>
              <a:rPr lang="zh-CN" altLang="en-US" sz="2800" b="1" dirty="0">
                <a:latin typeface="+mn-ea"/>
              </a:rPr>
              <a:t>（</a:t>
            </a:r>
            <a:r>
              <a:rPr lang="en-US" altLang="zh-CN" sz="2800" b="1" dirty="0">
                <a:latin typeface="+mn-ea"/>
              </a:rPr>
              <a:t>1</a:t>
            </a:r>
            <a:r>
              <a:rPr lang="zh-CN" altLang="en-US" sz="2800" b="1" dirty="0">
                <a:latin typeface="+mn-ea"/>
              </a:rPr>
              <a:t>）复数的加减法</a:t>
            </a:r>
          </a:p>
        </p:txBody>
      </p:sp>
      <p:sp>
        <p:nvSpPr>
          <p:cNvPr id="19" name="Rectangle 7">
            <a:extLst>
              <a:ext uri="{FF2B5EF4-FFF2-40B4-BE49-F238E27FC236}">
                <a16:creationId xmlns:a16="http://schemas.microsoft.com/office/drawing/2014/main" id="{BFB4CDC2-A1C6-4B39-B80E-FF9B083E8035}"/>
              </a:ext>
            </a:extLst>
          </p:cNvPr>
          <p:cNvSpPr>
            <a:spLocks noChangeArrowheads="1"/>
          </p:cNvSpPr>
          <p:nvPr/>
        </p:nvSpPr>
        <p:spPr bwMode="auto">
          <a:xfrm>
            <a:off x="896641" y="2406868"/>
            <a:ext cx="1502334"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设</a:t>
            </a:r>
            <a:r>
              <a:rPr lang="zh-CN" altLang="en-US" sz="2800" b="1" dirty="0">
                <a:effectLst>
                  <a:outerShdw blurRad="38100" dist="38100" dir="2700000" algn="tl">
                    <a:srgbClr val="C0C0C0"/>
                  </a:outerShdw>
                </a:effectLst>
                <a:latin typeface="Arial" charset="0"/>
              </a:rPr>
              <a:t> </a:t>
            </a:r>
          </a:p>
        </p:txBody>
      </p:sp>
      <p:graphicFrame>
        <p:nvGraphicFramePr>
          <p:cNvPr id="20" name="Object 8">
            <a:extLst>
              <a:ext uri="{FF2B5EF4-FFF2-40B4-BE49-F238E27FC236}">
                <a16:creationId xmlns:a16="http://schemas.microsoft.com/office/drawing/2014/main" id="{2632A9D6-8CFD-44AF-B93B-6719FADA509C}"/>
              </a:ext>
            </a:extLst>
          </p:cNvPr>
          <p:cNvGraphicFramePr>
            <a:graphicFrameLocks noChangeAspect="1"/>
          </p:cNvGraphicFramePr>
          <p:nvPr>
            <p:extLst/>
          </p:nvPr>
        </p:nvGraphicFramePr>
        <p:xfrm>
          <a:off x="3257550" y="2330554"/>
          <a:ext cx="2101850" cy="617570"/>
        </p:xfrm>
        <a:graphic>
          <a:graphicData uri="http://schemas.openxmlformats.org/presentationml/2006/ole">
            <mc:AlternateContent xmlns:mc="http://schemas.openxmlformats.org/markup-compatibility/2006">
              <mc:Choice xmlns:v="urn:schemas-microsoft-com:vml" Requires="v">
                <p:oleObj spid="_x0000_s48142" name="Equation" r:id="rId5" imgW="647700" imgH="190500" progId="Equation.DSMT4">
                  <p:embed/>
                </p:oleObj>
              </mc:Choice>
              <mc:Fallback>
                <p:oleObj name="Equation" r:id="rId5" imgW="647700" imgH="190500" progId="Equation.DSMT4">
                  <p:embed/>
                  <p:pic>
                    <p:nvPicPr>
                      <p:cNvPr id="20" name="Object 8">
                        <a:extLst>
                          <a:ext uri="{FF2B5EF4-FFF2-40B4-BE49-F238E27FC236}">
                            <a16:creationId xmlns:a16="http://schemas.microsoft.com/office/drawing/2014/main" id="{2632A9D6-8CFD-44AF-B93B-6719FADA50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7550" y="2330554"/>
                        <a:ext cx="2101850" cy="617570"/>
                      </a:xfrm>
                      <a:prstGeom prst="rect">
                        <a:avLst/>
                      </a:prstGeom>
                      <a:noFill/>
                    </p:spPr>
                  </p:pic>
                </p:oleObj>
              </mc:Fallback>
            </mc:AlternateContent>
          </a:graphicData>
        </a:graphic>
      </p:graphicFrame>
      <p:graphicFrame>
        <p:nvGraphicFramePr>
          <p:cNvPr id="26" name="Object 7">
            <a:extLst>
              <a:ext uri="{FF2B5EF4-FFF2-40B4-BE49-F238E27FC236}">
                <a16:creationId xmlns:a16="http://schemas.microsoft.com/office/drawing/2014/main" id="{3C133C2C-2E26-4B64-855C-37D8C4450482}"/>
              </a:ext>
            </a:extLst>
          </p:cNvPr>
          <p:cNvGraphicFramePr>
            <a:graphicFrameLocks noChangeAspect="1"/>
          </p:cNvGraphicFramePr>
          <p:nvPr>
            <p:extLst/>
          </p:nvPr>
        </p:nvGraphicFramePr>
        <p:xfrm>
          <a:off x="6461125" y="2330553"/>
          <a:ext cx="2070029" cy="617569"/>
        </p:xfrm>
        <a:graphic>
          <a:graphicData uri="http://schemas.openxmlformats.org/presentationml/2006/ole">
            <mc:AlternateContent xmlns:mc="http://schemas.openxmlformats.org/markup-compatibility/2006">
              <mc:Choice xmlns:v="urn:schemas-microsoft-com:vml" Requires="v">
                <p:oleObj spid="_x0000_s48143" r:id="rId7" imgW="634725" imgH="190417" progId="Equation.DSMT4">
                  <p:embed/>
                </p:oleObj>
              </mc:Choice>
              <mc:Fallback>
                <p:oleObj r:id="rId7" imgW="634725" imgH="190417" progId="Equation.DSMT4">
                  <p:embed/>
                  <p:pic>
                    <p:nvPicPr>
                      <p:cNvPr id="26" name="Object 7">
                        <a:extLst>
                          <a:ext uri="{FF2B5EF4-FFF2-40B4-BE49-F238E27FC236}">
                            <a16:creationId xmlns:a16="http://schemas.microsoft.com/office/drawing/2014/main" id="{3C133C2C-2E26-4B64-855C-37D8C44504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1125" y="2330553"/>
                        <a:ext cx="2070029" cy="617569"/>
                      </a:xfrm>
                      <a:prstGeom prst="rect">
                        <a:avLst/>
                      </a:prstGeom>
                      <a:noFill/>
                    </p:spPr>
                  </p:pic>
                </p:oleObj>
              </mc:Fallback>
            </mc:AlternateContent>
          </a:graphicData>
        </a:graphic>
      </p:graphicFrame>
      <p:sp>
        <p:nvSpPr>
          <p:cNvPr id="27" name="Rectangle 12">
            <a:extLst>
              <a:ext uri="{FF2B5EF4-FFF2-40B4-BE49-F238E27FC236}">
                <a16:creationId xmlns:a16="http://schemas.microsoft.com/office/drawing/2014/main" id="{0F81A667-1E6B-4756-9F3B-85B5070F6DCD}"/>
              </a:ext>
            </a:extLst>
          </p:cNvPr>
          <p:cNvSpPr>
            <a:spLocks noChangeArrowheads="1"/>
          </p:cNvSpPr>
          <p:nvPr/>
        </p:nvSpPr>
        <p:spPr bwMode="auto">
          <a:xfrm>
            <a:off x="896641" y="3098586"/>
            <a:ext cx="1402948"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则</a:t>
            </a:r>
          </a:p>
        </p:txBody>
      </p:sp>
      <p:graphicFrame>
        <p:nvGraphicFramePr>
          <p:cNvPr id="3" name="对象 2">
            <a:extLst>
              <a:ext uri="{FF2B5EF4-FFF2-40B4-BE49-F238E27FC236}">
                <a16:creationId xmlns:a16="http://schemas.microsoft.com/office/drawing/2014/main" id="{1A5DA08F-0FBB-4592-9098-BE4B46BFFB34}"/>
              </a:ext>
            </a:extLst>
          </p:cNvPr>
          <p:cNvGraphicFramePr>
            <a:graphicFrameLocks noChangeAspect="1"/>
          </p:cNvGraphicFramePr>
          <p:nvPr>
            <p:extLst/>
          </p:nvPr>
        </p:nvGraphicFramePr>
        <p:xfrm>
          <a:off x="2976563" y="3116681"/>
          <a:ext cx="7310437" cy="607066"/>
        </p:xfrm>
        <a:graphic>
          <a:graphicData uri="http://schemas.openxmlformats.org/presentationml/2006/ole">
            <mc:AlternateContent xmlns:mc="http://schemas.openxmlformats.org/markup-compatibility/2006">
              <mc:Choice xmlns:v="urn:schemas-microsoft-com:vml" Requires="v">
                <p:oleObj spid="_x0000_s48144" name="Equation" r:id="rId9" imgW="8144098" imgH="676088" progId="Equation.DSMT4">
                  <p:embed/>
                </p:oleObj>
              </mc:Choice>
              <mc:Fallback>
                <p:oleObj name="Equation" r:id="rId9" imgW="8144098" imgH="676088" progId="Equation.DSMT4">
                  <p:embed/>
                  <p:pic>
                    <p:nvPicPr>
                      <p:cNvPr id="3" name="对象 2">
                        <a:extLst>
                          <a:ext uri="{FF2B5EF4-FFF2-40B4-BE49-F238E27FC236}">
                            <a16:creationId xmlns:a16="http://schemas.microsoft.com/office/drawing/2014/main" id="{1A5DA08F-0FBB-4592-9098-BE4B46BFFB34}"/>
                          </a:ext>
                        </a:extLst>
                      </p:cNvPr>
                      <p:cNvPicPr/>
                      <p:nvPr/>
                    </p:nvPicPr>
                    <p:blipFill>
                      <a:blip r:embed="rId10"/>
                      <a:stretch>
                        <a:fillRect/>
                      </a:stretch>
                    </p:blipFill>
                    <p:spPr>
                      <a:xfrm>
                        <a:off x="2976563" y="3116681"/>
                        <a:ext cx="7310437" cy="607066"/>
                      </a:xfrm>
                      <a:prstGeom prst="rect">
                        <a:avLst/>
                      </a:prstGeom>
                    </p:spPr>
                  </p:pic>
                </p:oleObj>
              </mc:Fallback>
            </mc:AlternateContent>
          </a:graphicData>
        </a:graphic>
      </p:graphicFrame>
      <p:sp>
        <p:nvSpPr>
          <p:cNvPr id="28" name="Rectangle 16">
            <a:extLst>
              <a:ext uri="{FF2B5EF4-FFF2-40B4-BE49-F238E27FC236}">
                <a16:creationId xmlns:a16="http://schemas.microsoft.com/office/drawing/2014/main" id="{FE58CE15-D039-40FC-A787-E4BE9D2C0EBA}"/>
              </a:ext>
            </a:extLst>
          </p:cNvPr>
          <p:cNvSpPr>
            <a:spLocks noChangeArrowheads="1"/>
          </p:cNvSpPr>
          <p:nvPr/>
        </p:nvSpPr>
        <p:spPr bwMode="auto">
          <a:xfrm>
            <a:off x="896641" y="4334524"/>
            <a:ext cx="5066010" cy="1599733"/>
          </a:xfrm>
          <a:prstGeom prst="rect">
            <a:avLst/>
          </a:prstGeom>
          <a:noFill/>
          <a:ln w="9525">
            <a:noFill/>
            <a:miter lim="800000"/>
            <a:headEnd/>
            <a:tailEnd/>
          </a:ln>
          <a:effectLst/>
        </p:spPr>
        <p:txBody>
          <a:bodyPr wrap="square" anchor="ctr">
            <a:spAutoFit/>
          </a:bodyPr>
          <a:lstStyle/>
          <a:p>
            <a:pPr>
              <a:lnSpc>
                <a:spcPct val="120000"/>
              </a:lnSpc>
              <a:defRPr/>
            </a:pPr>
            <a:r>
              <a:rPr lang="en-US" altLang="zh-CN" sz="2800" b="1" dirty="0">
                <a:latin typeface="+mn-ea"/>
              </a:rPr>
              <a:t>        </a:t>
            </a:r>
            <a:r>
              <a:rPr lang="zh-CN" altLang="en-US" sz="2800" b="1" dirty="0">
                <a:latin typeface="+mn-ea"/>
              </a:rPr>
              <a:t>复数的加、减运算也可以在复平面内用向量的加、减完成 </a:t>
            </a:r>
          </a:p>
        </p:txBody>
      </p:sp>
      <p:pic>
        <p:nvPicPr>
          <p:cNvPr id="29" name="Picture 15" descr="4t5">
            <a:extLst>
              <a:ext uri="{FF2B5EF4-FFF2-40B4-BE49-F238E27FC236}">
                <a16:creationId xmlns:a16="http://schemas.microsoft.com/office/drawing/2014/main" id="{8C096BF1-FDE1-415C-86D0-7E2154BD9F6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29351" y="3723747"/>
            <a:ext cx="5410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84068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0-#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par>
                          <p:cTn id="23" fill="hold">
                            <p:stCondLst>
                              <p:cond delay="1000"/>
                            </p:stCondLst>
                            <p:childTnLst>
                              <p:par>
                                <p:cTn id="24" presetID="3" presetClass="entr" presetSubtype="10"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horizont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0"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edge">
                                      <p:cBhvr>
                                        <p:cTn id="4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9" grpId="0"/>
      <p:bldP spid="27" grpId="0"/>
      <p:bldP spid="2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、复数的运算</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573763"/>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en-US" altLang="zh-CN" sz="2800" b="1" dirty="0">
                <a:latin typeface="+mn-ea"/>
              </a:rPr>
              <a:t> </a:t>
            </a:r>
            <a:r>
              <a:rPr lang="zh-CN" altLang="en-US" sz="2800" b="1" dirty="0">
                <a:latin typeface="+mn-ea"/>
              </a:rPr>
              <a:t>（</a:t>
            </a:r>
            <a:r>
              <a:rPr lang="en-US" altLang="zh-CN" sz="2800" b="1" dirty="0">
                <a:latin typeface="+mn-ea"/>
              </a:rPr>
              <a:t>2</a:t>
            </a:r>
            <a:r>
              <a:rPr lang="zh-CN" altLang="en-US" sz="2800" b="1" dirty="0">
                <a:latin typeface="+mn-ea"/>
              </a:rPr>
              <a:t>）复数的乘除法</a:t>
            </a:r>
          </a:p>
        </p:txBody>
      </p:sp>
      <p:sp>
        <p:nvSpPr>
          <p:cNvPr id="19" name="Rectangle 7">
            <a:extLst>
              <a:ext uri="{FF2B5EF4-FFF2-40B4-BE49-F238E27FC236}">
                <a16:creationId xmlns:a16="http://schemas.microsoft.com/office/drawing/2014/main" id="{BFB4CDC2-A1C6-4B39-B80E-FF9B083E8035}"/>
              </a:ext>
            </a:extLst>
          </p:cNvPr>
          <p:cNvSpPr>
            <a:spLocks noChangeArrowheads="1"/>
          </p:cNvSpPr>
          <p:nvPr/>
        </p:nvSpPr>
        <p:spPr bwMode="auto">
          <a:xfrm>
            <a:off x="896641" y="2406868"/>
            <a:ext cx="1502334"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设</a:t>
            </a:r>
            <a:r>
              <a:rPr lang="zh-CN" altLang="en-US" sz="2800" b="1" dirty="0">
                <a:effectLst>
                  <a:outerShdw blurRad="38100" dist="38100" dir="2700000" algn="tl">
                    <a:srgbClr val="C0C0C0"/>
                  </a:outerShdw>
                </a:effectLst>
                <a:latin typeface="Arial" charset="0"/>
              </a:rPr>
              <a:t> </a:t>
            </a:r>
          </a:p>
        </p:txBody>
      </p:sp>
      <p:sp>
        <p:nvSpPr>
          <p:cNvPr id="27" name="Rectangle 12">
            <a:extLst>
              <a:ext uri="{FF2B5EF4-FFF2-40B4-BE49-F238E27FC236}">
                <a16:creationId xmlns:a16="http://schemas.microsoft.com/office/drawing/2014/main" id="{0F81A667-1E6B-4756-9F3B-85B5070F6DCD}"/>
              </a:ext>
            </a:extLst>
          </p:cNvPr>
          <p:cNvSpPr>
            <a:spLocks noChangeArrowheads="1"/>
          </p:cNvSpPr>
          <p:nvPr/>
        </p:nvSpPr>
        <p:spPr bwMode="auto">
          <a:xfrm>
            <a:off x="896641" y="3098586"/>
            <a:ext cx="1402948"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则</a:t>
            </a:r>
          </a:p>
        </p:txBody>
      </p:sp>
      <p:graphicFrame>
        <p:nvGraphicFramePr>
          <p:cNvPr id="4" name="对象 3">
            <a:extLst>
              <a:ext uri="{FF2B5EF4-FFF2-40B4-BE49-F238E27FC236}">
                <a16:creationId xmlns:a16="http://schemas.microsoft.com/office/drawing/2014/main" id="{97D6C468-372C-4CF2-A2A3-92B88C3B7F7C}"/>
              </a:ext>
            </a:extLst>
          </p:cNvPr>
          <p:cNvGraphicFramePr>
            <a:graphicFrameLocks noChangeAspect="1"/>
          </p:cNvGraphicFramePr>
          <p:nvPr>
            <p:extLst/>
          </p:nvPr>
        </p:nvGraphicFramePr>
        <p:xfrm>
          <a:off x="4044949" y="2350523"/>
          <a:ext cx="5480041" cy="523220"/>
        </p:xfrm>
        <a:graphic>
          <a:graphicData uri="http://schemas.openxmlformats.org/presentationml/2006/ole">
            <mc:AlternateContent xmlns:mc="http://schemas.openxmlformats.org/markup-compatibility/2006">
              <mc:Choice xmlns:v="urn:schemas-microsoft-com:vml" Requires="v">
                <p:oleObj spid="_x0000_s49166" name="Equation" r:id="rId5" imgW="2527200" imgH="241200" progId="Equation.DSMT4">
                  <p:embed/>
                </p:oleObj>
              </mc:Choice>
              <mc:Fallback>
                <p:oleObj name="Equation" r:id="rId5" imgW="2527200" imgH="241200" progId="Equation.DSMT4">
                  <p:embed/>
                  <p:pic>
                    <p:nvPicPr>
                      <p:cNvPr id="4" name="对象 3">
                        <a:extLst>
                          <a:ext uri="{FF2B5EF4-FFF2-40B4-BE49-F238E27FC236}">
                            <a16:creationId xmlns:a16="http://schemas.microsoft.com/office/drawing/2014/main" id="{97D6C468-372C-4CF2-A2A3-92B88C3B7F7C}"/>
                          </a:ext>
                        </a:extLst>
                      </p:cNvPr>
                      <p:cNvPicPr/>
                      <p:nvPr/>
                    </p:nvPicPr>
                    <p:blipFill>
                      <a:blip r:embed="rId6"/>
                      <a:stretch>
                        <a:fillRect/>
                      </a:stretch>
                    </p:blipFill>
                    <p:spPr>
                      <a:xfrm>
                        <a:off x="4044949" y="2350523"/>
                        <a:ext cx="5480041" cy="523220"/>
                      </a:xfrm>
                      <a:prstGeom prst="rect">
                        <a:avLst/>
                      </a:prstGeom>
                    </p:spPr>
                  </p:pic>
                </p:oleObj>
              </mc:Fallback>
            </mc:AlternateContent>
          </a:graphicData>
        </a:graphic>
      </p:graphicFrame>
      <p:grpSp>
        <p:nvGrpSpPr>
          <p:cNvPr id="32" name="Group 39">
            <a:extLst>
              <a:ext uri="{FF2B5EF4-FFF2-40B4-BE49-F238E27FC236}">
                <a16:creationId xmlns:a16="http://schemas.microsoft.com/office/drawing/2014/main" id="{2999D353-820D-4196-9DC2-29CCC98B5886}"/>
              </a:ext>
            </a:extLst>
          </p:cNvPr>
          <p:cNvGrpSpPr>
            <a:grpSpLocks/>
          </p:cNvGrpSpPr>
          <p:nvPr/>
        </p:nvGrpSpPr>
        <p:grpSpPr bwMode="auto">
          <a:xfrm>
            <a:off x="3027363" y="3098586"/>
            <a:ext cx="7748627" cy="662554"/>
            <a:chOff x="179" y="2016"/>
            <a:chExt cx="5485" cy="469"/>
          </a:xfrm>
        </p:grpSpPr>
        <p:graphicFrame>
          <p:nvGraphicFramePr>
            <p:cNvPr id="33" name="Object 29">
              <a:extLst>
                <a:ext uri="{FF2B5EF4-FFF2-40B4-BE49-F238E27FC236}">
                  <a16:creationId xmlns:a16="http://schemas.microsoft.com/office/drawing/2014/main" id="{97413192-7BC4-49CC-A6B2-B9DC09A9A4D7}"/>
                </a:ext>
              </a:extLst>
            </p:cNvPr>
            <p:cNvGraphicFramePr>
              <a:graphicFrameLocks noChangeAspect="1"/>
            </p:cNvGraphicFramePr>
            <p:nvPr/>
          </p:nvGraphicFramePr>
          <p:xfrm>
            <a:off x="179" y="2016"/>
            <a:ext cx="4800" cy="469"/>
          </p:xfrm>
          <a:graphic>
            <a:graphicData uri="http://schemas.openxmlformats.org/presentationml/2006/ole">
              <mc:AlternateContent xmlns:mc="http://schemas.openxmlformats.org/markup-compatibility/2006">
                <mc:Choice xmlns:v="urn:schemas-microsoft-com:vml" Requires="v">
                  <p:oleObj spid="_x0000_s49167" r:id="rId7" imgW="2323092" imgH="215806" progId="Equation.DSMT4">
                    <p:embed/>
                  </p:oleObj>
                </mc:Choice>
                <mc:Fallback>
                  <p:oleObj r:id="rId7" imgW="2323092" imgH="215806" progId="Equation.DSMT4">
                    <p:embed/>
                    <p:pic>
                      <p:nvPicPr>
                        <p:cNvPr id="33" name="Object 29">
                          <a:extLst>
                            <a:ext uri="{FF2B5EF4-FFF2-40B4-BE49-F238E27FC236}">
                              <a16:creationId xmlns:a16="http://schemas.microsoft.com/office/drawing/2014/main" id="{97413192-7BC4-49CC-A6B2-B9DC09A9A4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 y="2016"/>
                          <a:ext cx="4800"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26">
              <a:extLst>
                <a:ext uri="{FF2B5EF4-FFF2-40B4-BE49-F238E27FC236}">
                  <a16:creationId xmlns:a16="http://schemas.microsoft.com/office/drawing/2014/main" id="{DD446C88-3D5A-4CE0-A780-8172802A8887}"/>
                </a:ext>
              </a:extLst>
            </p:cNvPr>
            <p:cNvGrpSpPr>
              <a:grpSpLocks/>
            </p:cNvGrpSpPr>
            <p:nvPr/>
          </p:nvGrpSpPr>
          <p:grpSpPr bwMode="auto">
            <a:xfrm>
              <a:off x="4979" y="2208"/>
              <a:ext cx="624" cy="240"/>
              <a:chOff x="6602" y="2355"/>
              <a:chExt cx="686" cy="212"/>
            </a:xfrm>
          </p:grpSpPr>
          <p:sp>
            <p:nvSpPr>
              <p:cNvPr id="36" name="Line 28">
                <a:extLst>
                  <a:ext uri="{FF2B5EF4-FFF2-40B4-BE49-F238E27FC236}">
                    <a16:creationId xmlns:a16="http://schemas.microsoft.com/office/drawing/2014/main" id="{6C240BD3-9BD8-4AD3-9A4B-A2387BC6463F}"/>
                  </a:ext>
                </a:extLst>
              </p:cNvPr>
              <p:cNvSpPr>
                <a:spLocks noChangeAspect="1" noChangeShapeType="1"/>
              </p:cNvSpPr>
              <p:nvPr/>
            </p:nvSpPr>
            <p:spPr bwMode="auto">
              <a:xfrm flipH="1">
                <a:off x="6602" y="2355"/>
                <a:ext cx="96"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7">
                <a:extLst>
                  <a:ext uri="{FF2B5EF4-FFF2-40B4-BE49-F238E27FC236}">
                    <a16:creationId xmlns:a16="http://schemas.microsoft.com/office/drawing/2014/main" id="{5EB1D78C-BA35-49CE-BA36-0EF4DB0E76C0}"/>
                  </a:ext>
                </a:extLst>
              </p:cNvPr>
              <p:cNvSpPr>
                <a:spLocks noChangeShapeType="1"/>
              </p:cNvSpPr>
              <p:nvPr/>
            </p:nvSpPr>
            <p:spPr bwMode="auto">
              <a:xfrm>
                <a:off x="6602" y="2567"/>
                <a:ext cx="6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Rectangle 31">
              <a:extLst>
                <a:ext uri="{FF2B5EF4-FFF2-40B4-BE49-F238E27FC236}">
                  <a16:creationId xmlns:a16="http://schemas.microsoft.com/office/drawing/2014/main" id="{B8DBE3C6-265C-4504-9AEE-C67AF1121DC5}"/>
                </a:ext>
              </a:extLst>
            </p:cNvPr>
            <p:cNvSpPr>
              <a:spLocks noChangeArrowheads="1"/>
            </p:cNvSpPr>
            <p:nvPr/>
          </p:nvSpPr>
          <p:spPr bwMode="auto">
            <a:xfrm>
              <a:off x="4961" y="2132"/>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5364163" algn="r"/>
                </a:tabLst>
                <a:defRPr sz="2400">
                  <a:solidFill>
                    <a:schemeClr val="tx1"/>
                  </a:solidFill>
                  <a:latin typeface="Times New Roman" panose="02020603050405020304" pitchFamily="18" charset="0"/>
                  <a:ea typeface="楷体_GB2312" pitchFamily="49" charset="-122"/>
                </a:defRPr>
              </a:lvl1pPr>
              <a:lvl2pPr marL="742950" indent="-285750" eaLnBrk="0" hangingPunct="0">
                <a:tabLst>
                  <a:tab pos="5364163" algn="r"/>
                </a:tabLst>
                <a:defRPr sz="2400">
                  <a:solidFill>
                    <a:schemeClr val="tx1"/>
                  </a:solidFill>
                  <a:latin typeface="Times New Roman" panose="02020603050405020304" pitchFamily="18" charset="0"/>
                  <a:ea typeface="楷体_GB2312" pitchFamily="49" charset="-122"/>
                </a:defRPr>
              </a:lvl2pPr>
              <a:lvl3pPr marL="1143000" indent="-228600" eaLnBrk="0" hangingPunct="0">
                <a:tabLst>
                  <a:tab pos="5364163" algn="r"/>
                </a:tabLst>
                <a:defRPr sz="2400">
                  <a:solidFill>
                    <a:schemeClr val="tx1"/>
                  </a:solidFill>
                  <a:latin typeface="Times New Roman" panose="02020603050405020304" pitchFamily="18" charset="0"/>
                  <a:ea typeface="楷体_GB2312" pitchFamily="49" charset="-122"/>
                </a:defRPr>
              </a:lvl3pPr>
              <a:lvl4pPr marL="1600200" indent="-228600" eaLnBrk="0" hangingPunct="0">
                <a:tabLst>
                  <a:tab pos="5364163" algn="r"/>
                </a:tabLst>
                <a:defRPr sz="2400">
                  <a:solidFill>
                    <a:schemeClr val="tx1"/>
                  </a:solidFill>
                  <a:latin typeface="Times New Roman" panose="02020603050405020304" pitchFamily="18" charset="0"/>
                  <a:ea typeface="楷体_GB2312" pitchFamily="49" charset="-122"/>
                </a:defRPr>
              </a:lvl4pPr>
              <a:lvl5pPr marL="2057400" indent="-228600" eaLnBrk="0" hangingPunct="0">
                <a:tabLst>
                  <a:tab pos="5364163" algn="r"/>
                </a:tabLst>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9pPr>
            </a:lstStyle>
            <a:p>
              <a:pPr eaLnBrk="1" hangingPunct="1"/>
              <a:r>
                <a:rPr lang="en-US" altLang="zh-CN">
                  <a:ea typeface="方正书宋_GBK" pitchFamily="65" charset="-122"/>
                  <a:cs typeface="Times New Roman" panose="02020603050405020304" pitchFamily="18" charset="0"/>
                </a:rPr>
                <a:t> </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A</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B</a:t>
              </a:r>
              <a:endParaRPr lang="en-US" altLang="zh-CN" i="1">
                <a:ea typeface="方正书宋_GBK" pitchFamily="65" charset="-122"/>
                <a:cs typeface="Times New Roman" panose="02020603050405020304" pitchFamily="18" charset="0"/>
                <a:sym typeface="Symbol" panose="05050102010706020507" pitchFamily="18" charset="2"/>
              </a:endParaRPr>
            </a:p>
          </p:txBody>
        </p:sp>
      </p:grpSp>
      <p:grpSp>
        <p:nvGrpSpPr>
          <p:cNvPr id="38" name="Group 38">
            <a:extLst>
              <a:ext uri="{FF2B5EF4-FFF2-40B4-BE49-F238E27FC236}">
                <a16:creationId xmlns:a16="http://schemas.microsoft.com/office/drawing/2014/main" id="{23A88A33-9F05-47ED-B173-D5125FE385CC}"/>
              </a:ext>
            </a:extLst>
          </p:cNvPr>
          <p:cNvGrpSpPr>
            <a:grpSpLocks/>
          </p:cNvGrpSpPr>
          <p:nvPr/>
        </p:nvGrpSpPr>
        <p:grpSpPr bwMode="auto">
          <a:xfrm>
            <a:off x="3566245" y="4059413"/>
            <a:ext cx="6242050" cy="1455737"/>
            <a:chOff x="440" y="2559"/>
            <a:chExt cx="3932" cy="917"/>
          </a:xfrm>
        </p:grpSpPr>
        <p:graphicFrame>
          <p:nvGraphicFramePr>
            <p:cNvPr id="39" name="Object 25">
              <a:extLst>
                <a:ext uri="{FF2B5EF4-FFF2-40B4-BE49-F238E27FC236}">
                  <a16:creationId xmlns:a16="http://schemas.microsoft.com/office/drawing/2014/main" id="{F2387106-8FC7-4412-8DC7-FD42BEF6693D}"/>
                </a:ext>
              </a:extLst>
            </p:cNvPr>
            <p:cNvGraphicFramePr>
              <a:graphicFrameLocks noChangeAspect="1"/>
            </p:cNvGraphicFramePr>
            <p:nvPr/>
          </p:nvGraphicFramePr>
          <p:xfrm>
            <a:off x="440" y="2559"/>
            <a:ext cx="3216" cy="917"/>
          </p:xfrm>
          <a:graphic>
            <a:graphicData uri="http://schemas.openxmlformats.org/presentationml/2006/ole">
              <mc:AlternateContent xmlns:mc="http://schemas.openxmlformats.org/markup-compatibility/2006">
                <mc:Choice xmlns:v="urn:schemas-microsoft-com:vml" Requires="v">
                  <p:oleObj spid="_x0000_s49168" r:id="rId9" imgW="1549400" imgH="419100" progId="Equation.DSMT4">
                    <p:embed/>
                  </p:oleObj>
                </mc:Choice>
                <mc:Fallback>
                  <p:oleObj r:id="rId9" imgW="1549400" imgH="419100" progId="Equation.DSMT4">
                    <p:embed/>
                    <p:pic>
                      <p:nvPicPr>
                        <p:cNvPr id="39" name="Object 25">
                          <a:extLst>
                            <a:ext uri="{FF2B5EF4-FFF2-40B4-BE49-F238E27FC236}">
                              <a16:creationId xmlns:a16="http://schemas.microsoft.com/office/drawing/2014/main" id="{F2387106-8FC7-4412-8DC7-FD42BEF669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 y="2559"/>
                          <a:ext cx="3216" cy="9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33">
              <a:extLst>
                <a:ext uri="{FF2B5EF4-FFF2-40B4-BE49-F238E27FC236}">
                  <a16:creationId xmlns:a16="http://schemas.microsoft.com/office/drawing/2014/main" id="{E34D4204-F849-454C-9AD3-9EB92072B5E2}"/>
                </a:ext>
              </a:extLst>
            </p:cNvPr>
            <p:cNvSpPr>
              <a:spLocks noChangeArrowheads="1"/>
            </p:cNvSpPr>
            <p:nvPr/>
          </p:nvSpPr>
          <p:spPr bwMode="auto">
            <a:xfrm>
              <a:off x="3641" y="2811"/>
              <a:ext cx="7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a:ea typeface="方正书宋_GBK" pitchFamily="65" charset="-122"/>
                  <a:cs typeface="Times New Roman" panose="02020603050405020304" pitchFamily="18" charset="0"/>
                </a:rPr>
                <a:t> </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A</a:t>
              </a:r>
              <a:r>
                <a:rPr lang="en-US" altLang="zh-CN" i="1">
                  <a:latin typeface="Symbol" panose="05050102010706020507" pitchFamily="18" charset="2"/>
                  <a:ea typeface="方正书宋_GBK" pitchFamily="65" charset="-122"/>
                  <a:cs typeface="Times New Roman" panose="02020603050405020304" pitchFamily="18" charset="0"/>
                  <a:sym typeface="Symbol" panose="05050102010706020507" pitchFamily="18" charset="2"/>
                </a:rPr>
                <a:t>-</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B</a:t>
              </a:r>
              <a:r>
                <a:rPr lang="en-US" altLang="zh-CN" i="1">
                  <a:latin typeface="Arial" panose="020B0604020202020204" pitchFamily="34" charset="0"/>
                  <a:ea typeface="方正书宋_GBK" pitchFamily="65" charset="-122"/>
                  <a:cs typeface="Times New Roman" panose="02020603050405020304" pitchFamily="18" charset="0"/>
                  <a:sym typeface="Symbol" panose="05050102010706020507" pitchFamily="18" charset="2"/>
                </a:rPr>
                <a:t> </a:t>
              </a:r>
              <a:endParaRPr lang="en-US" altLang="zh-CN" i="1">
                <a:ea typeface="方正书宋_GBK" pitchFamily="65" charset="-122"/>
                <a:cs typeface="Times New Roman" panose="02020603050405020304" pitchFamily="18" charset="0"/>
                <a:sym typeface="Symbol" panose="05050102010706020507" pitchFamily="18" charset="2"/>
              </a:endParaRPr>
            </a:p>
          </p:txBody>
        </p:sp>
        <p:grpSp>
          <p:nvGrpSpPr>
            <p:cNvPr id="41" name="Group 35">
              <a:extLst>
                <a:ext uri="{FF2B5EF4-FFF2-40B4-BE49-F238E27FC236}">
                  <a16:creationId xmlns:a16="http://schemas.microsoft.com/office/drawing/2014/main" id="{3820DFBD-A711-446A-88D6-09FFB3BDD998}"/>
                </a:ext>
              </a:extLst>
            </p:cNvPr>
            <p:cNvGrpSpPr>
              <a:grpSpLocks/>
            </p:cNvGrpSpPr>
            <p:nvPr/>
          </p:nvGrpSpPr>
          <p:grpSpPr bwMode="auto">
            <a:xfrm>
              <a:off x="3648" y="2880"/>
              <a:ext cx="624" cy="240"/>
              <a:chOff x="6602" y="2355"/>
              <a:chExt cx="686" cy="212"/>
            </a:xfrm>
          </p:grpSpPr>
          <p:sp>
            <p:nvSpPr>
              <p:cNvPr id="42" name="Line 36">
                <a:extLst>
                  <a:ext uri="{FF2B5EF4-FFF2-40B4-BE49-F238E27FC236}">
                    <a16:creationId xmlns:a16="http://schemas.microsoft.com/office/drawing/2014/main" id="{3F14B637-A2A2-4656-A8AA-1250396BBB1E}"/>
                  </a:ext>
                </a:extLst>
              </p:cNvPr>
              <p:cNvSpPr>
                <a:spLocks noChangeAspect="1" noChangeShapeType="1"/>
              </p:cNvSpPr>
              <p:nvPr/>
            </p:nvSpPr>
            <p:spPr bwMode="auto">
              <a:xfrm flipH="1">
                <a:off x="6602" y="2355"/>
                <a:ext cx="96"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7">
                <a:extLst>
                  <a:ext uri="{FF2B5EF4-FFF2-40B4-BE49-F238E27FC236}">
                    <a16:creationId xmlns:a16="http://schemas.microsoft.com/office/drawing/2014/main" id="{39A01208-1218-47C9-AEEE-C56A7325811E}"/>
                  </a:ext>
                </a:extLst>
              </p:cNvPr>
              <p:cNvSpPr>
                <a:spLocks noChangeShapeType="1"/>
              </p:cNvSpPr>
              <p:nvPr/>
            </p:nvSpPr>
            <p:spPr bwMode="auto">
              <a:xfrm>
                <a:off x="6602" y="2567"/>
                <a:ext cx="6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2"/>
    </p:custDataLst>
    <p:extLst>
      <p:ext uri="{BB962C8B-B14F-4D97-AF65-F5344CB8AC3E}">
        <p14:creationId xmlns:p14="http://schemas.microsoft.com/office/powerpoint/2010/main" val="427219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825419"/>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相量</a:t>
            </a:r>
          </a:p>
        </p:txBody>
      </p:sp>
      <p:sp>
        <p:nvSpPr>
          <p:cNvPr id="4" name="矩形 3">
            <a:extLst>
              <a:ext uri="{FF2B5EF4-FFF2-40B4-BE49-F238E27FC236}">
                <a16:creationId xmlns:a16="http://schemas.microsoft.com/office/drawing/2014/main" id="{64D43089-9783-4AF9-8698-2115B667646E}"/>
              </a:ext>
            </a:extLst>
          </p:cNvPr>
          <p:cNvSpPr/>
          <p:nvPr/>
        </p:nvSpPr>
        <p:spPr>
          <a:xfrm>
            <a:off x="896642" y="1642763"/>
            <a:ext cx="3348994" cy="523220"/>
          </a:xfrm>
          <a:prstGeom prst="rect">
            <a:avLst/>
          </a:prstGeom>
        </p:spPr>
        <p:txBody>
          <a:bodyPr wrap="none">
            <a:spAutoFit/>
          </a:bodyPr>
          <a:lstStyle/>
          <a:p>
            <a:pPr>
              <a:defRPr/>
            </a:pPr>
            <a:r>
              <a:rPr lang="zh-CN" altLang="en-US" sz="2800" b="1" dirty="0">
                <a:latin typeface="+mn-ea"/>
              </a:rPr>
              <a:t>    设正弦电压</a:t>
            </a:r>
            <a:r>
              <a:rPr lang="en-US" altLang="zh-CN" sz="2800" b="1" i="1" dirty="0">
                <a:latin typeface="Arial" charset="0"/>
              </a:rPr>
              <a:t>u</a:t>
            </a:r>
            <a:r>
              <a:rPr lang="en-US" altLang="zh-CN" sz="2800" b="1" dirty="0">
                <a:latin typeface="Arial" charset="0"/>
              </a:rPr>
              <a:t>(</a:t>
            </a:r>
            <a:r>
              <a:rPr lang="en-US" altLang="zh-CN" sz="2800" b="1" i="1" dirty="0">
                <a:latin typeface="Arial" charset="0"/>
              </a:rPr>
              <a:t>t</a:t>
            </a:r>
            <a:r>
              <a:rPr lang="en-US" altLang="zh-CN" sz="2800" b="1" dirty="0">
                <a:latin typeface="Arial" charset="0"/>
              </a:rPr>
              <a:t>)</a:t>
            </a:r>
            <a:r>
              <a:rPr lang="zh-CN" altLang="en-US" sz="2800" b="1" dirty="0">
                <a:latin typeface="+mn-ea"/>
              </a:rPr>
              <a:t>为</a:t>
            </a:r>
          </a:p>
        </p:txBody>
      </p:sp>
      <p:graphicFrame>
        <p:nvGraphicFramePr>
          <p:cNvPr id="5" name="对象 4">
            <a:extLst>
              <a:ext uri="{FF2B5EF4-FFF2-40B4-BE49-F238E27FC236}">
                <a16:creationId xmlns:a16="http://schemas.microsoft.com/office/drawing/2014/main" id="{5B20153F-2A76-46F3-B4BC-719695E14183}"/>
              </a:ext>
            </a:extLst>
          </p:cNvPr>
          <p:cNvGraphicFramePr>
            <a:graphicFrameLocks noChangeAspect="1"/>
          </p:cNvGraphicFramePr>
          <p:nvPr>
            <p:extLst/>
          </p:nvPr>
        </p:nvGraphicFramePr>
        <p:xfrm>
          <a:off x="4245636" y="2338587"/>
          <a:ext cx="3495675" cy="552450"/>
        </p:xfrm>
        <a:graphic>
          <a:graphicData uri="http://schemas.openxmlformats.org/presentationml/2006/ole">
            <mc:AlternateContent xmlns:mc="http://schemas.openxmlformats.org/markup-compatibility/2006">
              <mc:Choice xmlns:v="urn:schemas-microsoft-com:vml" Requires="v">
                <p:oleObj spid="_x0000_s50198" name="Equation" r:id="rId5" imgW="3495502" imgH="552406" progId="Equation.DSMT4">
                  <p:embed/>
                </p:oleObj>
              </mc:Choice>
              <mc:Fallback>
                <p:oleObj name="Equation" r:id="rId5" imgW="3495502" imgH="552406" progId="Equation.DSMT4">
                  <p:embed/>
                  <p:pic>
                    <p:nvPicPr>
                      <p:cNvPr id="5" name="对象 4">
                        <a:extLst>
                          <a:ext uri="{FF2B5EF4-FFF2-40B4-BE49-F238E27FC236}">
                            <a16:creationId xmlns:a16="http://schemas.microsoft.com/office/drawing/2014/main" id="{5B20153F-2A76-46F3-B4BC-719695E14183}"/>
                          </a:ext>
                        </a:extLst>
                      </p:cNvPr>
                      <p:cNvPicPr/>
                      <p:nvPr/>
                    </p:nvPicPr>
                    <p:blipFill>
                      <a:blip r:embed="rId6"/>
                      <a:stretch>
                        <a:fillRect/>
                      </a:stretch>
                    </p:blipFill>
                    <p:spPr>
                      <a:xfrm>
                        <a:off x="4245636" y="2338587"/>
                        <a:ext cx="3495675" cy="552450"/>
                      </a:xfrm>
                      <a:prstGeom prst="rect">
                        <a:avLst/>
                      </a:prstGeom>
                    </p:spPr>
                  </p:pic>
                </p:oleObj>
              </mc:Fallback>
            </mc:AlternateContent>
          </a:graphicData>
        </a:graphic>
      </p:graphicFrame>
      <p:sp>
        <p:nvSpPr>
          <p:cNvPr id="16" name="Rectangle 8">
            <a:extLst>
              <a:ext uri="{FF2B5EF4-FFF2-40B4-BE49-F238E27FC236}">
                <a16:creationId xmlns:a16="http://schemas.microsoft.com/office/drawing/2014/main" id="{964B92E4-4E68-4CF7-9062-12BAE4B8A6E7}"/>
              </a:ext>
            </a:extLst>
          </p:cNvPr>
          <p:cNvSpPr>
            <a:spLocks noChangeArrowheads="1"/>
          </p:cNvSpPr>
          <p:nvPr/>
        </p:nvSpPr>
        <p:spPr bwMode="auto">
          <a:xfrm>
            <a:off x="896642" y="2931846"/>
            <a:ext cx="3127779" cy="523220"/>
          </a:xfrm>
          <a:prstGeom prst="rect">
            <a:avLst/>
          </a:prstGeom>
          <a:noFill/>
          <a:ln w="9525">
            <a:noFill/>
            <a:miter lim="800000"/>
            <a:headEnd/>
            <a:tailEnd/>
          </a:ln>
          <a:effectLst/>
        </p:spPr>
        <p:txBody>
          <a:bodyPr wrap="none" anchor="ctr">
            <a:spAutoFit/>
          </a:bodyPr>
          <a:lstStyle/>
          <a:p>
            <a:pPr>
              <a:tabLst>
                <a:tab pos="266700" algn="r"/>
                <a:tab pos="5364163" algn="r"/>
              </a:tabLst>
              <a:defRPr/>
            </a:pPr>
            <a:r>
              <a:rPr lang="zh-CN" altLang="en-US" sz="2800" b="1" dirty="0">
                <a:latin typeface="+mn-ea"/>
              </a:rPr>
              <a:t>    由欧拉公式可知</a:t>
            </a:r>
          </a:p>
        </p:txBody>
      </p:sp>
      <p:graphicFrame>
        <p:nvGraphicFramePr>
          <p:cNvPr id="6" name="对象 5">
            <a:extLst>
              <a:ext uri="{FF2B5EF4-FFF2-40B4-BE49-F238E27FC236}">
                <a16:creationId xmlns:a16="http://schemas.microsoft.com/office/drawing/2014/main" id="{394B8E0B-7ABE-4FE4-BCF4-780833F407A8}"/>
              </a:ext>
            </a:extLst>
          </p:cNvPr>
          <p:cNvGraphicFramePr>
            <a:graphicFrameLocks noChangeAspect="1"/>
          </p:cNvGraphicFramePr>
          <p:nvPr>
            <p:extLst/>
          </p:nvPr>
        </p:nvGraphicFramePr>
        <p:xfrm>
          <a:off x="3233738" y="3601804"/>
          <a:ext cx="7077075" cy="619125"/>
        </p:xfrm>
        <a:graphic>
          <a:graphicData uri="http://schemas.openxmlformats.org/presentationml/2006/ole">
            <mc:AlternateContent xmlns:mc="http://schemas.openxmlformats.org/markup-compatibility/2006">
              <mc:Choice xmlns:v="urn:schemas-microsoft-com:vml" Requires="v">
                <p:oleObj spid="_x0000_s50199" name="Equation" r:id="rId7" imgW="7077100" imgH="619004" progId="Equation.DSMT4">
                  <p:embed/>
                </p:oleObj>
              </mc:Choice>
              <mc:Fallback>
                <p:oleObj name="Equation" r:id="rId7" imgW="7077100" imgH="619004" progId="Equation.DSMT4">
                  <p:embed/>
                  <p:pic>
                    <p:nvPicPr>
                      <p:cNvPr id="6" name="对象 5">
                        <a:extLst>
                          <a:ext uri="{FF2B5EF4-FFF2-40B4-BE49-F238E27FC236}">
                            <a16:creationId xmlns:a16="http://schemas.microsoft.com/office/drawing/2014/main" id="{394B8E0B-7ABE-4FE4-BCF4-780833F407A8}"/>
                          </a:ext>
                        </a:extLst>
                      </p:cNvPr>
                      <p:cNvPicPr/>
                      <p:nvPr/>
                    </p:nvPicPr>
                    <p:blipFill>
                      <a:blip r:embed="rId8"/>
                      <a:stretch>
                        <a:fillRect/>
                      </a:stretch>
                    </p:blipFill>
                    <p:spPr>
                      <a:xfrm>
                        <a:off x="3233738" y="3601804"/>
                        <a:ext cx="7077075" cy="619125"/>
                      </a:xfrm>
                      <a:prstGeom prst="rect">
                        <a:avLst/>
                      </a:prstGeom>
                    </p:spPr>
                  </p:pic>
                </p:oleObj>
              </mc:Fallback>
            </mc:AlternateContent>
          </a:graphicData>
        </a:graphic>
      </p:graphicFrame>
      <p:sp>
        <p:nvSpPr>
          <p:cNvPr id="18" name="Rectangle 11">
            <a:extLst>
              <a:ext uri="{FF2B5EF4-FFF2-40B4-BE49-F238E27FC236}">
                <a16:creationId xmlns:a16="http://schemas.microsoft.com/office/drawing/2014/main" id="{BF10FB21-EAE6-4767-B63C-FEEAE65C92BA}"/>
              </a:ext>
            </a:extLst>
          </p:cNvPr>
          <p:cNvSpPr>
            <a:spLocks noChangeArrowheads="1"/>
          </p:cNvSpPr>
          <p:nvPr/>
        </p:nvSpPr>
        <p:spPr bwMode="auto">
          <a:xfrm>
            <a:off x="896642" y="4218876"/>
            <a:ext cx="1691489" cy="523220"/>
          </a:xfrm>
          <a:prstGeom prst="rect">
            <a:avLst/>
          </a:prstGeom>
          <a:noFill/>
          <a:ln w="9525">
            <a:noFill/>
            <a:miter lim="800000"/>
            <a:headEnd/>
            <a:tailEnd/>
          </a:ln>
          <a:effectLst/>
        </p:spPr>
        <p:txBody>
          <a:bodyPr wrap="none" anchor="ctr">
            <a:spAutoFit/>
          </a:bodyPr>
          <a:lstStyle/>
          <a:p>
            <a:pPr>
              <a:tabLst>
                <a:tab pos="266700" algn="r"/>
                <a:tab pos="5364163" algn="r"/>
              </a:tabLst>
              <a:defRPr/>
            </a:pPr>
            <a:r>
              <a:rPr lang="zh-CN" altLang="en-US" sz="2800" b="1" dirty="0">
                <a:latin typeface="+mn-ea"/>
              </a:rPr>
              <a:t>    则有：</a:t>
            </a:r>
          </a:p>
        </p:txBody>
      </p:sp>
      <p:grpSp>
        <p:nvGrpSpPr>
          <p:cNvPr id="21" name="Group 16">
            <a:extLst>
              <a:ext uri="{FF2B5EF4-FFF2-40B4-BE49-F238E27FC236}">
                <a16:creationId xmlns:a16="http://schemas.microsoft.com/office/drawing/2014/main" id="{3063F452-6090-4116-BE7C-E54FA2E25F2D}"/>
              </a:ext>
            </a:extLst>
          </p:cNvPr>
          <p:cNvGrpSpPr>
            <a:grpSpLocks/>
          </p:cNvGrpSpPr>
          <p:nvPr/>
        </p:nvGrpSpPr>
        <p:grpSpPr bwMode="auto">
          <a:xfrm>
            <a:off x="2588131" y="4742096"/>
            <a:ext cx="7772400" cy="644525"/>
            <a:chOff x="432" y="2818"/>
            <a:chExt cx="4896" cy="406"/>
          </a:xfrm>
        </p:grpSpPr>
        <p:graphicFrame>
          <p:nvGraphicFramePr>
            <p:cNvPr id="22" name="Object 12">
              <a:extLst>
                <a:ext uri="{FF2B5EF4-FFF2-40B4-BE49-F238E27FC236}">
                  <a16:creationId xmlns:a16="http://schemas.microsoft.com/office/drawing/2014/main" id="{638DE2E6-4B1B-44C0-99B0-5BD7013B964E}"/>
                </a:ext>
              </a:extLst>
            </p:cNvPr>
            <p:cNvGraphicFramePr>
              <a:graphicFrameLocks noChangeAspect="1"/>
            </p:cNvGraphicFramePr>
            <p:nvPr/>
          </p:nvGraphicFramePr>
          <p:xfrm>
            <a:off x="432" y="2880"/>
            <a:ext cx="912" cy="344"/>
          </p:xfrm>
          <a:graphic>
            <a:graphicData uri="http://schemas.openxmlformats.org/presentationml/2006/ole">
              <mc:AlternateContent xmlns:mc="http://schemas.openxmlformats.org/markup-compatibility/2006">
                <mc:Choice xmlns:v="urn:schemas-microsoft-com:vml" Requires="v">
                  <p:oleObj spid="_x0000_s50200" r:id="rId9" imgW="508000" imgH="190500" progId="Equation.DSMT4">
                    <p:embed/>
                  </p:oleObj>
                </mc:Choice>
                <mc:Fallback>
                  <p:oleObj r:id="rId9" imgW="508000" imgH="190500" progId="Equation.DSMT4">
                    <p:embed/>
                    <p:pic>
                      <p:nvPicPr>
                        <p:cNvPr id="22" name="Object 12">
                          <a:extLst>
                            <a:ext uri="{FF2B5EF4-FFF2-40B4-BE49-F238E27FC236}">
                              <a16:creationId xmlns:a16="http://schemas.microsoft.com/office/drawing/2014/main" id="{638DE2E6-4B1B-44C0-99B0-5BD7013B96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880"/>
                          <a:ext cx="912"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4">
              <a:extLst>
                <a:ext uri="{FF2B5EF4-FFF2-40B4-BE49-F238E27FC236}">
                  <a16:creationId xmlns:a16="http://schemas.microsoft.com/office/drawing/2014/main" id="{7168FEDB-B60E-480A-B951-7865FFB0C86B}"/>
                </a:ext>
              </a:extLst>
            </p:cNvPr>
            <p:cNvGraphicFramePr>
              <a:graphicFrameLocks noChangeAspect="1"/>
            </p:cNvGraphicFramePr>
            <p:nvPr/>
          </p:nvGraphicFramePr>
          <p:xfrm>
            <a:off x="1296" y="2818"/>
            <a:ext cx="4032" cy="391"/>
          </p:xfrm>
          <a:graphic>
            <a:graphicData uri="http://schemas.openxmlformats.org/presentationml/2006/ole">
              <mc:AlternateContent xmlns:mc="http://schemas.openxmlformats.org/markup-compatibility/2006">
                <mc:Choice xmlns:v="urn:schemas-microsoft-com:vml" Requires="v">
                  <p:oleObj spid="_x0000_s50201" r:id="rId11" imgW="2260600" imgH="215900" progId="Equation.DSMT4">
                    <p:embed/>
                  </p:oleObj>
                </mc:Choice>
                <mc:Fallback>
                  <p:oleObj r:id="rId11" imgW="2260600" imgH="215900" progId="Equation.DSMT4">
                    <p:embed/>
                    <p:pic>
                      <p:nvPicPr>
                        <p:cNvPr id="23" name="Object 14">
                          <a:extLst>
                            <a:ext uri="{FF2B5EF4-FFF2-40B4-BE49-F238E27FC236}">
                              <a16:creationId xmlns:a16="http://schemas.microsoft.com/office/drawing/2014/main" id="{7168FEDB-B60E-480A-B951-7865FFB0C8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2818"/>
                          <a:ext cx="4032"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Group 17">
            <a:extLst>
              <a:ext uri="{FF2B5EF4-FFF2-40B4-BE49-F238E27FC236}">
                <a16:creationId xmlns:a16="http://schemas.microsoft.com/office/drawing/2014/main" id="{AD19FAD4-0541-4A55-B439-7EE03D6C1B76}"/>
              </a:ext>
            </a:extLst>
          </p:cNvPr>
          <p:cNvGrpSpPr>
            <a:grpSpLocks/>
          </p:cNvGrpSpPr>
          <p:nvPr/>
        </p:nvGrpSpPr>
        <p:grpSpPr bwMode="auto">
          <a:xfrm>
            <a:off x="896642" y="5627022"/>
            <a:ext cx="10377997" cy="946151"/>
            <a:chOff x="144" y="672"/>
            <a:chExt cx="5280" cy="596"/>
          </a:xfrm>
        </p:grpSpPr>
        <p:sp>
          <p:nvSpPr>
            <p:cNvPr id="25" name="Rectangle 18">
              <a:extLst>
                <a:ext uri="{FF2B5EF4-FFF2-40B4-BE49-F238E27FC236}">
                  <a16:creationId xmlns:a16="http://schemas.microsoft.com/office/drawing/2014/main" id="{9F903C6E-5CC2-4AAC-8057-A07394BFB30B}"/>
                </a:ext>
              </a:extLst>
            </p:cNvPr>
            <p:cNvSpPr>
              <a:spLocks noChangeArrowheads="1"/>
            </p:cNvSpPr>
            <p:nvPr/>
          </p:nvSpPr>
          <p:spPr bwMode="auto">
            <a:xfrm>
              <a:off x="144" y="672"/>
              <a:ext cx="5280" cy="596"/>
            </a:xfrm>
            <a:prstGeom prst="rect">
              <a:avLst/>
            </a:prstGeom>
            <a:noFill/>
            <a:ln w="9525">
              <a:noFill/>
              <a:miter lim="800000"/>
              <a:headEnd/>
              <a:tailEnd/>
            </a:ln>
            <a:effectLst/>
          </p:spPr>
          <p:txBody>
            <a:bodyPr anchor="ctr">
              <a:spAutoFit/>
            </a:bodyPr>
            <a:lstStyle/>
            <a:p>
              <a:pPr>
                <a:defRPr/>
              </a:pPr>
              <a:r>
                <a:rPr lang="en-US" altLang="zh-CN" sz="2800" b="1" dirty="0">
                  <a:latin typeface="+mn-ea"/>
                </a:rPr>
                <a:t>    </a:t>
              </a:r>
              <a:r>
                <a:rPr lang="zh-CN" altLang="en-US" sz="2800" b="1" dirty="0">
                  <a:latin typeface="+mn-ea"/>
                </a:rPr>
                <a:t>显然，正弦电压</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与复指数函数                  形成了一一对应的关系。 </a:t>
              </a:r>
            </a:p>
          </p:txBody>
        </p:sp>
        <p:graphicFrame>
          <p:nvGraphicFramePr>
            <p:cNvPr id="30" name="Object 19">
              <a:extLst>
                <a:ext uri="{FF2B5EF4-FFF2-40B4-BE49-F238E27FC236}">
                  <a16:creationId xmlns:a16="http://schemas.microsoft.com/office/drawing/2014/main" id="{CAD57CBE-E2B7-419A-A035-619C82910DD9}"/>
                </a:ext>
              </a:extLst>
            </p:cNvPr>
            <p:cNvGraphicFramePr>
              <a:graphicFrameLocks noChangeAspect="1"/>
            </p:cNvGraphicFramePr>
            <p:nvPr>
              <p:extLst/>
            </p:nvPr>
          </p:nvGraphicFramePr>
          <p:xfrm>
            <a:off x="3074" y="672"/>
            <a:ext cx="1008" cy="379"/>
          </p:xfrm>
          <a:graphic>
            <a:graphicData uri="http://schemas.openxmlformats.org/presentationml/2006/ole">
              <mc:AlternateContent xmlns:mc="http://schemas.openxmlformats.org/markup-compatibility/2006">
                <mc:Choice xmlns:v="urn:schemas-microsoft-com:vml" Requires="v">
                  <p:oleObj spid="_x0000_s50202" r:id="rId13" imgW="583693" imgH="215713" progId="Equation.DSMT4">
                    <p:embed/>
                  </p:oleObj>
                </mc:Choice>
                <mc:Fallback>
                  <p:oleObj r:id="rId13" imgW="583693" imgH="215713" progId="Equation.DSMT4">
                    <p:embed/>
                    <p:pic>
                      <p:nvPicPr>
                        <p:cNvPr id="30" name="Object 19">
                          <a:extLst>
                            <a:ext uri="{FF2B5EF4-FFF2-40B4-BE49-F238E27FC236}">
                              <a16:creationId xmlns:a16="http://schemas.microsoft.com/office/drawing/2014/main" id="{CAD57CBE-E2B7-419A-A035-619C82910D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4" y="672"/>
                          <a:ext cx="1008"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1893562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4" name="矩形 3">
            <a:extLst>
              <a:ext uri="{FF2B5EF4-FFF2-40B4-BE49-F238E27FC236}">
                <a16:creationId xmlns:a16="http://schemas.microsoft.com/office/drawing/2014/main" id="{64D43089-9783-4AF9-8698-2115B667646E}"/>
              </a:ext>
            </a:extLst>
          </p:cNvPr>
          <p:cNvSpPr/>
          <p:nvPr/>
        </p:nvSpPr>
        <p:spPr>
          <a:xfrm>
            <a:off x="896642" y="1642763"/>
            <a:ext cx="3127779" cy="523220"/>
          </a:xfrm>
          <a:prstGeom prst="rect">
            <a:avLst/>
          </a:prstGeom>
        </p:spPr>
        <p:txBody>
          <a:bodyPr wrap="none">
            <a:spAutoFit/>
          </a:bodyPr>
          <a:lstStyle/>
          <a:p>
            <a:pPr>
              <a:defRPr/>
            </a:pPr>
            <a:r>
              <a:rPr lang="zh-CN" altLang="en-US" sz="2800" b="1" dirty="0">
                <a:latin typeface="+mn-ea"/>
              </a:rPr>
              <a:t>    所以，可定义：</a:t>
            </a:r>
          </a:p>
        </p:txBody>
      </p:sp>
      <p:grpSp>
        <p:nvGrpSpPr>
          <p:cNvPr id="17" name="Group 19">
            <a:extLst>
              <a:ext uri="{FF2B5EF4-FFF2-40B4-BE49-F238E27FC236}">
                <a16:creationId xmlns:a16="http://schemas.microsoft.com/office/drawing/2014/main" id="{9C5D5254-B368-4610-B36B-0F0851974C77}"/>
              </a:ext>
            </a:extLst>
          </p:cNvPr>
          <p:cNvGrpSpPr>
            <a:grpSpLocks/>
          </p:cNvGrpSpPr>
          <p:nvPr/>
        </p:nvGrpSpPr>
        <p:grpSpPr bwMode="auto">
          <a:xfrm>
            <a:off x="4191000" y="2150741"/>
            <a:ext cx="3352800" cy="674688"/>
            <a:chOff x="912" y="1632"/>
            <a:chExt cx="2112" cy="425"/>
          </a:xfrm>
        </p:grpSpPr>
        <p:graphicFrame>
          <p:nvGraphicFramePr>
            <p:cNvPr id="19" name="Object 13">
              <a:extLst>
                <a:ext uri="{FF2B5EF4-FFF2-40B4-BE49-F238E27FC236}">
                  <a16:creationId xmlns:a16="http://schemas.microsoft.com/office/drawing/2014/main" id="{709862C4-FD41-4E32-B507-70ABDF03C99D}"/>
                </a:ext>
              </a:extLst>
            </p:cNvPr>
            <p:cNvGraphicFramePr>
              <a:graphicFrameLocks noChangeAspect="1"/>
            </p:cNvGraphicFramePr>
            <p:nvPr/>
          </p:nvGraphicFramePr>
          <p:xfrm>
            <a:off x="912" y="1680"/>
            <a:ext cx="1680" cy="377"/>
          </p:xfrm>
          <a:graphic>
            <a:graphicData uri="http://schemas.openxmlformats.org/presentationml/2006/ole">
              <mc:AlternateContent xmlns:mc="http://schemas.openxmlformats.org/markup-compatibility/2006">
                <mc:Choice xmlns:v="urn:schemas-microsoft-com:vml" Requires="v">
                  <p:oleObj spid="_x0000_s51214" r:id="rId5" imgW="990170" imgH="215806" progId="Equation.DSMT4">
                    <p:embed/>
                  </p:oleObj>
                </mc:Choice>
                <mc:Fallback>
                  <p:oleObj r:id="rId5" imgW="990170" imgH="215806" progId="Equation.DSMT4">
                    <p:embed/>
                    <p:pic>
                      <p:nvPicPr>
                        <p:cNvPr id="19" name="Object 13">
                          <a:extLst>
                            <a:ext uri="{FF2B5EF4-FFF2-40B4-BE49-F238E27FC236}">
                              <a16:creationId xmlns:a16="http://schemas.microsoft.com/office/drawing/2014/main" id="{709862C4-FD41-4E32-B507-70ABDF03C9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680"/>
                          <a:ext cx="1680"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5">
              <a:extLst>
                <a:ext uri="{FF2B5EF4-FFF2-40B4-BE49-F238E27FC236}">
                  <a16:creationId xmlns:a16="http://schemas.microsoft.com/office/drawing/2014/main" id="{ED320EC8-1EE8-4B5B-9EA4-008CDDF44553}"/>
                </a:ext>
              </a:extLst>
            </p:cNvPr>
            <p:cNvGrpSpPr>
              <a:grpSpLocks noChangeAspect="1"/>
            </p:cNvGrpSpPr>
            <p:nvPr/>
          </p:nvGrpSpPr>
          <p:grpSpPr bwMode="auto">
            <a:xfrm>
              <a:off x="2592" y="1776"/>
              <a:ext cx="231" cy="191"/>
              <a:chOff x="4283" y="10469"/>
              <a:chExt cx="232" cy="194"/>
            </a:xfrm>
          </p:grpSpPr>
          <p:sp>
            <p:nvSpPr>
              <p:cNvPr id="27" name="Line 16">
                <a:extLst>
                  <a:ext uri="{FF2B5EF4-FFF2-40B4-BE49-F238E27FC236}">
                    <a16:creationId xmlns:a16="http://schemas.microsoft.com/office/drawing/2014/main" id="{D35D3497-B5C7-4DBC-82FF-50F414DAA019}"/>
                  </a:ext>
                </a:extLst>
              </p:cNvPr>
              <p:cNvSpPr>
                <a:spLocks noChangeAspect="1" noChangeShapeType="1"/>
              </p:cNvSpPr>
              <p:nvPr/>
            </p:nvSpPr>
            <p:spPr bwMode="auto">
              <a:xfrm flipH="1">
                <a:off x="4283" y="10469"/>
                <a:ext cx="85"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7">
                <a:extLst>
                  <a:ext uri="{FF2B5EF4-FFF2-40B4-BE49-F238E27FC236}">
                    <a16:creationId xmlns:a16="http://schemas.microsoft.com/office/drawing/2014/main" id="{4CB626D0-EF91-4AFE-BF0A-2E475085C2D9}"/>
                  </a:ext>
                </a:extLst>
              </p:cNvPr>
              <p:cNvSpPr>
                <a:spLocks noChangeAspect="1" noChangeShapeType="1"/>
              </p:cNvSpPr>
              <p:nvPr/>
            </p:nvSpPr>
            <p:spPr bwMode="auto">
              <a:xfrm>
                <a:off x="4283" y="10663"/>
                <a:ext cx="2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 name="Rectangle 18">
              <a:extLst>
                <a:ext uri="{FF2B5EF4-FFF2-40B4-BE49-F238E27FC236}">
                  <a16:creationId xmlns:a16="http://schemas.microsoft.com/office/drawing/2014/main" id="{9A29C444-BB87-46A8-B336-DAD59A6F5C2B}"/>
                </a:ext>
              </a:extLst>
            </p:cNvPr>
            <p:cNvSpPr>
              <a:spLocks noChangeArrowheads="1"/>
            </p:cNvSpPr>
            <p:nvPr/>
          </p:nvSpPr>
          <p:spPr bwMode="auto">
            <a:xfrm>
              <a:off x="2626" y="1632"/>
              <a:ext cx="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sz="2800" i="1">
                  <a:latin typeface="Arial" panose="020B0604020202020204" pitchFamily="34" charset="0"/>
                  <a:sym typeface="Symbol" panose="05050102010706020507" pitchFamily="18" charset="2"/>
                </a:rPr>
                <a:t></a:t>
              </a:r>
              <a:r>
                <a:rPr lang="en-US" altLang="zh-CN" sz="2800" baseline="-25000">
                  <a:latin typeface="Arial" panose="020B0604020202020204" pitchFamily="34" charset="0"/>
                </a:rPr>
                <a:t>u</a:t>
              </a:r>
              <a:r>
                <a:rPr lang="en-US" altLang="zh-CN" sz="2800" b="1">
                  <a:latin typeface="Arial" panose="020B0604020202020204" pitchFamily="34" charset="0"/>
                  <a:sym typeface="Symbol" panose="05050102010706020507" pitchFamily="18" charset="2"/>
                </a:rPr>
                <a:t> </a:t>
              </a:r>
            </a:p>
          </p:txBody>
        </p:sp>
      </p:grpSp>
      <p:sp>
        <p:nvSpPr>
          <p:cNvPr id="3" name="矩形 2">
            <a:extLst>
              <a:ext uri="{FF2B5EF4-FFF2-40B4-BE49-F238E27FC236}">
                <a16:creationId xmlns:a16="http://schemas.microsoft.com/office/drawing/2014/main" id="{BA39DF20-0ADA-4D22-8EC9-F211BD0194C4}"/>
              </a:ext>
            </a:extLst>
          </p:cNvPr>
          <p:cNvSpPr/>
          <p:nvPr/>
        </p:nvSpPr>
        <p:spPr>
          <a:xfrm>
            <a:off x="896642" y="3058991"/>
            <a:ext cx="5690982" cy="523220"/>
          </a:xfrm>
          <a:prstGeom prst="rect">
            <a:avLst/>
          </a:prstGeom>
        </p:spPr>
        <p:txBody>
          <a:bodyPr wrap="none">
            <a:spAutoFit/>
          </a:bodyPr>
          <a:lstStyle/>
          <a:p>
            <a:pPr>
              <a:defRPr/>
            </a:pPr>
            <a:r>
              <a:rPr lang="zh-CN" altLang="en-US" sz="2800" b="1" dirty="0">
                <a:latin typeface="+mn-ea"/>
              </a:rPr>
              <a:t>    为正弦电压</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a:t>
            </a:r>
            <a:r>
              <a:rPr lang="zh-CN" altLang="en-US" sz="2800" b="1" dirty="0">
                <a:solidFill>
                  <a:srgbClr val="FF0000"/>
                </a:solidFill>
                <a:latin typeface="+mn-ea"/>
              </a:rPr>
              <a:t>最大值相量</a:t>
            </a:r>
            <a:r>
              <a:rPr lang="zh-CN" altLang="en-US" sz="2800" b="1" dirty="0">
                <a:latin typeface="+mn-ea"/>
              </a:rPr>
              <a:t>。 </a:t>
            </a:r>
          </a:p>
        </p:txBody>
      </p:sp>
      <p:sp>
        <p:nvSpPr>
          <p:cNvPr id="29" name="Rectangle 21">
            <a:extLst>
              <a:ext uri="{FF2B5EF4-FFF2-40B4-BE49-F238E27FC236}">
                <a16:creationId xmlns:a16="http://schemas.microsoft.com/office/drawing/2014/main" id="{00B877E5-8005-4D34-B94D-F3F83E7FA6F4}"/>
              </a:ext>
            </a:extLst>
          </p:cNvPr>
          <p:cNvSpPr>
            <a:spLocks noChangeArrowheads="1"/>
          </p:cNvSpPr>
          <p:nvPr/>
        </p:nvSpPr>
        <p:spPr bwMode="auto">
          <a:xfrm>
            <a:off x="896642" y="3843647"/>
            <a:ext cx="4312399"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原正弦电压可表示为： </a:t>
            </a:r>
          </a:p>
        </p:txBody>
      </p:sp>
      <p:graphicFrame>
        <p:nvGraphicFramePr>
          <p:cNvPr id="31" name="Object 22">
            <a:extLst>
              <a:ext uri="{FF2B5EF4-FFF2-40B4-BE49-F238E27FC236}">
                <a16:creationId xmlns:a16="http://schemas.microsoft.com/office/drawing/2014/main" id="{D35477ED-D2E4-4310-A240-2FF88A00356F}"/>
              </a:ext>
            </a:extLst>
          </p:cNvPr>
          <p:cNvGraphicFramePr>
            <a:graphicFrameLocks noChangeAspect="1"/>
          </p:cNvGraphicFramePr>
          <p:nvPr>
            <p:extLst/>
          </p:nvPr>
        </p:nvGraphicFramePr>
        <p:xfrm>
          <a:off x="2568575" y="4506015"/>
          <a:ext cx="3810000" cy="615950"/>
        </p:xfrm>
        <a:graphic>
          <a:graphicData uri="http://schemas.openxmlformats.org/presentationml/2006/ole">
            <mc:AlternateContent xmlns:mc="http://schemas.openxmlformats.org/markup-compatibility/2006">
              <mc:Choice xmlns:v="urn:schemas-microsoft-com:vml" Requires="v">
                <p:oleObj spid="_x0000_s51215" r:id="rId7" imgW="1180588" imgH="190417" progId="Equation.DSMT4">
                  <p:embed/>
                </p:oleObj>
              </mc:Choice>
              <mc:Fallback>
                <p:oleObj r:id="rId7" imgW="1180588" imgH="190417" progId="Equation.DSMT4">
                  <p:embed/>
                  <p:pic>
                    <p:nvPicPr>
                      <p:cNvPr id="31" name="Object 22">
                        <a:extLst>
                          <a:ext uri="{FF2B5EF4-FFF2-40B4-BE49-F238E27FC236}">
                            <a16:creationId xmlns:a16="http://schemas.microsoft.com/office/drawing/2014/main" id="{D35477ED-D2E4-4310-A240-2FF88A0035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8575" y="4506015"/>
                        <a:ext cx="38100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AutoShape 24">
            <a:extLst>
              <a:ext uri="{FF2B5EF4-FFF2-40B4-BE49-F238E27FC236}">
                <a16:creationId xmlns:a16="http://schemas.microsoft.com/office/drawing/2014/main" id="{FD081449-B326-446B-92A5-E3955FBEBD0E}"/>
              </a:ext>
            </a:extLst>
          </p:cNvPr>
          <p:cNvSpPr>
            <a:spLocks noChangeArrowheads="1"/>
          </p:cNvSpPr>
          <p:nvPr/>
        </p:nvSpPr>
        <p:spPr bwMode="auto">
          <a:xfrm>
            <a:off x="6607175" y="4734615"/>
            <a:ext cx="533400" cy="228600"/>
          </a:xfrm>
          <a:prstGeom prst="leftRightArrow">
            <a:avLst>
              <a:gd name="adj1" fmla="val 50000"/>
              <a:gd name="adj2" fmla="val 4666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33" name="Group 33">
            <a:extLst>
              <a:ext uri="{FF2B5EF4-FFF2-40B4-BE49-F238E27FC236}">
                <a16:creationId xmlns:a16="http://schemas.microsoft.com/office/drawing/2014/main" id="{5D9C32ED-33A2-4E42-B8E8-8D0BF7A320D8}"/>
              </a:ext>
            </a:extLst>
          </p:cNvPr>
          <p:cNvGrpSpPr>
            <a:grpSpLocks/>
          </p:cNvGrpSpPr>
          <p:nvPr/>
        </p:nvGrpSpPr>
        <p:grpSpPr bwMode="auto">
          <a:xfrm>
            <a:off x="7369175" y="4453282"/>
            <a:ext cx="2108200" cy="666750"/>
            <a:chOff x="3760" y="2640"/>
            <a:chExt cx="1328" cy="420"/>
          </a:xfrm>
        </p:grpSpPr>
        <p:grpSp>
          <p:nvGrpSpPr>
            <p:cNvPr id="34" name="Group 27">
              <a:extLst>
                <a:ext uri="{FF2B5EF4-FFF2-40B4-BE49-F238E27FC236}">
                  <a16:creationId xmlns:a16="http://schemas.microsoft.com/office/drawing/2014/main" id="{E28C6AE1-3582-4770-A29F-DADD673F4474}"/>
                </a:ext>
              </a:extLst>
            </p:cNvPr>
            <p:cNvGrpSpPr>
              <a:grpSpLocks noChangeAspect="1"/>
            </p:cNvGrpSpPr>
            <p:nvPr/>
          </p:nvGrpSpPr>
          <p:grpSpPr bwMode="auto">
            <a:xfrm>
              <a:off x="4656" y="2784"/>
              <a:ext cx="231" cy="191"/>
              <a:chOff x="4283" y="10469"/>
              <a:chExt cx="232" cy="194"/>
            </a:xfrm>
          </p:grpSpPr>
          <p:sp>
            <p:nvSpPr>
              <p:cNvPr id="37" name="Line 28">
                <a:extLst>
                  <a:ext uri="{FF2B5EF4-FFF2-40B4-BE49-F238E27FC236}">
                    <a16:creationId xmlns:a16="http://schemas.microsoft.com/office/drawing/2014/main" id="{5AF925FA-09F8-4F91-948C-AFA1FE0F2DCB}"/>
                  </a:ext>
                </a:extLst>
              </p:cNvPr>
              <p:cNvSpPr>
                <a:spLocks noChangeAspect="1" noChangeShapeType="1"/>
              </p:cNvSpPr>
              <p:nvPr/>
            </p:nvSpPr>
            <p:spPr bwMode="auto">
              <a:xfrm flipH="1">
                <a:off x="4283" y="10469"/>
                <a:ext cx="85"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9">
                <a:extLst>
                  <a:ext uri="{FF2B5EF4-FFF2-40B4-BE49-F238E27FC236}">
                    <a16:creationId xmlns:a16="http://schemas.microsoft.com/office/drawing/2014/main" id="{5BABEA2D-4B7E-4E9F-BBE0-83F1F45C59F0}"/>
                  </a:ext>
                </a:extLst>
              </p:cNvPr>
              <p:cNvSpPr>
                <a:spLocks noChangeAspect="1" noChangeShapeType="1"/>
              </p:cNvSpPr>
              <p:nvPr/>
            </p:nvSpPr>
            <p:spPr bwMode="auto">
              <a:xfrm>
                <a:off x="4283" y="10663"/>
                <a:ext cx="2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Rectangle 30">
              <a:extLst>
                <a:ext uri="{FF2B5EF4-FFF2-40B4-BE49-F238E27FC236}">
                  <a16:creationId xmlns:a16="http://schemas.microsoft.com/office/drawing/2014/main" id="{9C077670-067B-4D6E-940A-CCF683F74540}"/>
                </a:ext>
              </a:extLst>
            </p:cNvPr>
            <p:cNvSpPr>
              <a:spLocks noChangeArrowheads="1"/>
            </p:cNvSpPr>
            <p:nvPr/>
          </p:nvSpPr>
          <p:spPr bwMode="auto">
            <a:xfrm>
              <a:off x="4690" y="2640"/>
              <a:ext cx="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sz="2800" i="1">
                  <a:latin typeface="Arial" panose="020B0604020202020204" pitchFamily="34" charset="0"/>
                  <a:sym typeface="Symbol" panose="05050102010706020507" pitchFamily="18" charset="2"/>
                </a:rPr>
                <a:t></a:t>
              </a:r>
              <a:r>
                <a:rPr lang="en-US" altLang="zh-CN" sz="2800" baseline="-25000">
                  <a:latin typeface="Arial" panose="020B0604020202020204" pitchFamily="34" charset="0"/>
                </a:rPr>
                <a:t>u</a:t>
              </a:r>
              <a:r>
                <a:rPr lang="en-US" altLang="zh-CN" sz="2800" b="1">
                  <a:latin typeface="Arial" panose="020B0604020202020204" pitchFamily="34" charset="0"/>
                  <a:sym typeface="Symbol" panose="05050102010706020507" pitchFamily="18" charset="2"/>
                </a:rPr>
                <a:t> </a:t>
              </a:r>
            </a:p>
          </p:txBody>
        </p:sp>
        <p:graphicFrame>
          <p:nvGraphicFramePr>
            <p:cNvPr id="36" name="Object 31">
              <a:extLst>
                <a:ext uri="{FF2B5EF4-FFF2-40B4-BE49-F238E27FC236}">
                  <a16:creationId xmlns:a16="http://schemas.microsoft.com/office/drawing/2014/main" id="{1177DCC1-142C-42E3-9A6A-4D503EC85EEF}"/>
                </a:ext>
              </a:extLst>
            </p:cNvPr>
            <p:cNvGraphicFramePr>
              <a:graphicFrameLocks noChangeAspect="1"/>
            </p:cNvGraphicFramePr>
            <p:nvPr/>
          </p:nvGraphicFramePr>
          <p:xfrm>
            <a:off x="3760" y="2688"/>
            <a:ext cx="912" cy="372"/>
          </p:xfrm>
          <a:graphic>
            <a:graphicData uri="http://schemas.openxmlformats.org/presentationml/2006/ole">
              <mc:AlternateContent xmlns:mc="http://schemas.openxmlformats.org/markup-compatibility/2006">
                <mc:Choice xmlns:v="urn:schemas-microsoft-com:vml" Requires="v">
                  <p:oleObj spid="_x0000_s51216" r:id="rId9" imgW="494870" imgH="203024" progId="Equation.DSMT4">
                    <p:embed/>
                  </p:oleObj>
                </mc:Choice>
                <mc:Fallback>
                  <p:oleObj r:id="rId9" imgW="494870" imgH="203024" progId="Equation.DSMT4">
                    <p:embed/>
                    <p:pic>
                      <p:nvPicPr>
                        <p:cNvPr id="36" name="Object 31">
                          <a:extLst>
                            <a:ext uri="{FF2B5EF4-FFF2-40B4-BE49-F238E27FC236}">
                              <a16:creationId xmlns:a16="http://schemas.microsoft.com/office/drawing/2014/main" id="{1177DCC1-142C-42E3-9A6A-4D503EC85E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0" y="2688"/>
                          <a:ext cx="912"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2171252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9" grpId="0"/>
      <p:bldP spid="3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4" name="矩形 3">
            <a:extLst>
              <a:ext uri="{FF2B5EF4-FFF2-40B4-BE49-F238E27FC236}">
                <a16:creationId xmlns:a16="http://schemas.microsoft.com/office/drawing/2014/main" id="{64D43089-9783-4AF9-8698-2115B667646E}"/>
              </a:ext>
            </a:extLst>
          </p:cNvPr>
          <p:cNvSpPr/>
          <p:nvPr/>
        </p:nvSpPr>
        <p:spPr>
          <a:xfrm>
            <a:off x="896642" y="1642763"/>
            <a:ext cx="5690982" cy="523220"/>
          </a:xfrm>
          <a:prstGeom prst="rect">
            <a:avLst/>
          </a:prstGeom>
        </p:spPr>
        <p:txBody>
          <a:bodyPr wrap="none">
            <a:spAutoFit/>
          </a:bodyPr>
          <a:lstStyle/>
          <a:p>
            <a:pPr>
              <a:defRPr/>
            </a:pPr>
            <a:r>
              <a:rPr lang="zh-CN" altLang="en-US" sz="2800" b="1" dirty="0">
                <a:latin typeface="+mn-ea"/>
              </a:rPr>
              <a:t>    同理可定义</a:t>
            </a:r>
            <a:r>
              <a:rPr lang="en-US" altLang="zh-CN" sz="2800" b="1" i="1" dirty="0">
                <a:latin typeface="+mn-ea"/>
              </a:rPr>
              <a:t>u</a:t>
            </a:r>
            <a:r>
              <a:rPr lang="en-US" altLang="zh-CN" sz="2800" b="1" dirty="0">
                <a:latin typeface="+mn-ea"/>
              </a:rPr>
              <a:t>(t)</a:t>
            </a:r>
            <a:r>
              <a:rPr lang="zh-CN" altLang="en-US" sz="2800" b="1" dirty="0">
                <a:latin typeface="+mn-ea"/>
              </a:rPr>
              <a:t>的</a:t>
            </a:r>
            <a:r>
              <a:rPr lang="zh-CN" altLang="en-US" sz="2800" b="1" dirty="0">
                <a:solidFill>
                  <a:srgbClr val="FF0000"/>
                </a:solidFill>
                <a:latin typeface="+mn-ea"/>
              </a:rPr>
              <a:t>有效值相量</a:t>
            </a:r>
            <a:r>
              <a:rPr lang="zh-CN" altLang="en-US" sz="2800" b="1" dirty="0">
                <a:latin typeface="+mn-ea"/>
              </a:rPr>
              <a:t>： </a:t>
            </a:r>
          </a:p>
        </p:txBody>
      </p:sp>
      <p:sp>
        <p:nvSpPr>
          <p:cNvPr id="3" name="矩形 2">
            <a:extLst>
              <a:ext uri="{FF2B5EF4-FFF2-40B4-BE49-F238E27FC236}">
                <a16:creationId xmlns:a16="http://schemas.microsoft.com/office/drawing/2014/main" id="{BA39DF20-0ADA-4D22-8EC9-F211BD0194C4}"/>
              </a:ext>
            </a:extLst>
          </p:cNvPr>
          <p:cNvSpPr/>
          <p:nvPr/>
        </p:nvSpPr>
        <p:spPr>
          <a:xfrm>
            <a:off x="896642" y="3297949"/>
            <a:ext cx="6000361" cy="523220"/>
          </a:xfrm>
          <a:prstGeom prst="rect">
            <a:avLst/>
          </a:prstGeom>
        </p:spPr>
        <p:txBody>
          <a:bodyPr wrap="none">
            <a:spAutoFit/>
          </a:bodyPr>
          <a:lstStyle/>
          <a:p>
            <a:pPr>
              <a:defRPr/>
            </a:pPr>
            <a:r>
              <a:rPr lang="zh-CN" altLang="en-US" sz="2800" b="1" dirty="0">
                <a:latin typeface="+mn-ea"/>
              </a:rPr>
              <a:t>    最大值相量和有效值相量的关系为</a:t>
            </a:r>
          </a:p>
        </p:txBody>
      </p:sp>
      <p:graphicFrame>
        <p:nvGraphicFramePr>
          <p:cNvPr id="23" name="Object 41">
            <a:extLst>
              <a:ext uri="{FF2B5EF4-FFF2-40B4-BE49-F238E27FC236}">
                <a16:creationId xmlns:a16="http://schemas.microsoft.com/office/drawing/2014/main" id="{8851C7C0-2C90-44A4-8CB3-AD9C3047B996}"/>
              </a:ext>
            </a:extLst>
          </p:cNvPr>
          <p:cNvGraphicFramePr>
            <a:graphicFrameLocks noChangeAspect="1"/>
          </p:cNvGraphicFramePr>
          <p:nvPr>
            <p:extLst/>
          </p:nvPr>
        </p:nvGraphicFramePr>
        <p:xfrm>
          <a:off x="3054350" y="2423991"/>
          <a:ext cx="3810000" cy="615950"/>
        </p:xfrm>
        <a:graphic>
          <a:graphicData uri="http://schemas.openxmlformats.org/presentationml/2006/ole">
            <mc:AlternateContent xmlns:mc="http://schemas.openxmlformats.org/markup-compatibility/2006">
              <mc:Choice xmlns:v="urn:schemas-microsoft-com:vml" Requires="v">
                <p:oleObj spid="_x0000_s52238" r:id="rId5" imgW="1180588" imgH="190417" progId="Equation.DSMT4">
                  <p:embed/>
                </p:oleObj>
              </mc:Choice>
              <mc:Fallback>
                <p:oleObj r:id="rId5" imgW="1180588" imgH="190417" progId="Equation.DSMT4">
                  <p:embed/>
                  <p:pic>
                    <p:nvPicPr>
                      <p:cNvPr id="23" name="Object 41">
                        <a:extLst>
                          <a:ext uri="{FF2B5EF4-FFF2-40B4-BE49-F238E27FC236}">
                            <a16:creationId xmlns:a16="http://schemas.microsoft.com/office/drawing/2014/main" id="{8851C7C0-2C90-44A4-8CB3-AD9C3047B9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4350" y="2423991"/>
                        <a:ext cx="38100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AutoShape 42">
            <a:extLst>
              <a:ext uri="{FF2B5EF4-FFF2-40B4-BE49-F238E27FC236}">
                <a16:creationId xmlns:a16="http://schemas.microsoft.com/office/drawing/2014/main" id="{BEF05C6B-3483-499B-999D-14463E9A41F0}"/>
              </a:ext>
            </a:extLst>
          </p:cNvPr>
          <p:cNvSpPr>
            <a:spLocks noChangeArrowheads="1"/>
          </p:cNvSpPr>
          <p:nvPr/>
        </p:nvSpPr>
        <p:spPr bwMode="auto">
          <a:xfrm>
            <a:off x="7092950" y="2652591"/>
            <a:ext cx="533400" cy="228600"/>
          </a:xfrm>
          <a:prstGeom prst="leftRightArrow">
            <a:avLst>
              <a:gd name="adj1" fmla="val 50000"/>
              <a:gd name="adj2" fmla="val 4666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5" name="Group 51">
            <a:extLst>
              <a:ext uri="{FF2B5EF4-FFF2-40B4-BE49-F238E27FC236}">
                <a16:creationId xmlns:a16="http://schemas.microsoft.com/office/drawing/2014/main" id="{6ECB055E-E4FD-4DF5-9D1C-7BFFFC13946F}"/>
              </a:ext>
            </a:extLst>
          </p:cNvPr>
          <p:cNvGrpSpPr>
            <a:grpSpLocks/>
          </p:cNvGrpSpPr>
          <p:nvPr/>
        </p:nvGrpSpPr>
        <p:grpSpPr bwMode="auto">
          <a:xfrm>
            <a:off x="7696200" y="2392241"/>
            <a:ext cx="1781175" cy="654050"/>
            <a:chOff x="3596" y="3208"/>
            <a:chExt cx="1122" cy="412"/>
          </a:xfrm>
        </p:grpSpPr>
        <p:grpSp>
          <p:nvGrpSpPr>
            <p:cNvPr id="30" name="Group 44">
              <a:extLst>
                <a:ext uri="{FF2B5EF4-FFF2-40B4-BE49-F238E27FC236}">
                  <a16:creationId xmlns:a16="http://schemas.microsoft.com/office/drawing/2014/main" id="{0D713F8B-1F10-4014-8245-7074FC3AF2BA}"/>
                </a:ext>
              </a:extLst>
            </p:cNvPr>
            <p:cNvGrpSpPr>
              <a:grpSpLocks noChangeAspect="1"/>
            </p:cNvGrpSpPr>
            <p:nvPr/>
          </p:nvGrpSpPr>
          <p:grpSpPr bwMode="auto">
            <a:xfrm>
              <a:off x="4287" y="3343"/>
              <a:ext cx="232" cy="192"/>
              <a:chOff x="4283" y="10469"/>
              <a:chExt cx="232" cy="194"/>
            </a:xfrm>
          </p:grpSpPr>
          <p:sp>
            <p:nvSpPr>
              <p:cNvPr id="41" name="Line 45">
                <a:extLst>
                  <a:ext uri="{FF2B5EF4-FFF2-40B4-BE49-F238E27FC236}">
                    <a16:creationId xmlns:a16="http://schemas.microsoft.com/office/drawing/2014/main" id="{240C9ABA-19D7-4D3D-BFAC-5F1AE19A0B39}"/>
                  </a:ext>
                </a:extLst>
              </p:cNvPr>
              <p:cNvSpPr>
                <a:spLocks noChangeAspect="1" noChangeShapeType="1"/>
              </p:cNvSpPr>
              <p:nvPr/>
            </p:nvSpPr>
            <p:spPr bwMode="auto">
              <a:xfrm flipH="1">
                <a:off x="4283" y="10469"/>
                <a:ext cx="85"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6">
                <a:extLst>
                  <a:ext uri="{FF2B5EF4-FFF2-40B4-BE49-F238E27FC236}">
                    <a16:creationId xmlns:a16="http://schemas.microsoft.com/office/drawing/2014/main" id="{0FCE97EE-5800-4A77-83E0-D2213304AEDC}"/>
                  </a:ext>
                </a:extLst>
              </p:cNvPr>
              <p:cNvSpPr>
                <a:spLocks noChangeAspect="1" noChangeShapeType="1"/>
              </p:cNvSpPr>
              <p:nvPr/>
            </p:nvSpPr>
            <p:spPr bwMode="auto">
              <a:xfrm>
                <a:off x="4283" y="10663"/>
                <a:ext cx="2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 name="Rectangle 47">
              <a:extLst>
                <a:ext uri="{FF2B5EF4-FFF2-40B4-BE49-F238E27FC236}">
                  <a16:creationId xmlns:a16="http://schemas.microsoft.com/office/drawing/2014/main" id="{A3D56B90-A2A1-4C65-977E-F47998FF852B}"/>
                </a:ext>
              </a:extLst>
            </p:cNvPr>
            <p:cNvSpPr>
              <a:spLocks noChangeArrowheads="1"/>
            </p:cNvSpPr>
            <p:nvPr/>
          </p:nvSpPr>
          <p:spPr bwMode="auto">
            <a:xfrm>
              <a:off x="4320" y="3208"/>
              <a:ext cx="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sz="2800" i="1">
                  <a:latin typeface="Arial" panose="020B0604020202020204" pitchFamily="34" charset="0"/>
                  <a:sym typeface="Symbol" panose="05050102010706020507" pitchFamily="18" charset="2"/>
                </a:rPr>
                <a:t></a:t>
              </a:r>
              <a:r>
                <a:rPr lang="en-US" altLang="zh-CN" sz="2800" baseline="-25000">
                  <a:latin typeface="Arial" panose="020B0604020202020204" pitchFamily="34" charset="0"/>
                </a:rPr>
                <a:t>u</a:t>
              </a:r>
              <a:r>
                <a:rPr lang="en-US" altLang="zh-CN" sz="2800" b="1">
                  <a:latin typeface="Arial" panose="020B0604020202020204" pitchFamily="34" charset="0"/>
                  <a:sym typeface="Symbol" panose="05050102010706020507" pitchFamily="18" charset="2"/>
                </a:rPr>
                <a:t> </a:t>
              </a:r>
            </a:p>
          </p:txBody>
        </p:sp>
        <p:graphicFrame>
          <p:nvGraphicFramePr>
            <p:cNvPr id="40" name="Object 49">
              <a:extLst>
                <a:ext uri="{FF2B5EF4-FFF2-40B4-BE49-F238E27FC236}">
                  <a16:creationId xmlns:a16="http://schemas.microsoft.com/office/drawing/2014/main" id="{8D3A7491-760C-4167-A4B4-875B036061A6}"/>
                </a:ext>
              </a:extLst>
            </p:cNvPr>
            <p:cNvGraphicFramePr>
              <a:graphicFrameLocks noChangeAspect="1"/>
            </p:cNvGraphicFramePr>
            <p:nvPr/>
          </p:nvGraphicFramePr>
          <p:xfrm>
            <a:off x="3596" y="3262"/>
            <a:ext cx="772" cy="358"/>
          </p:xfrm>
          <a:graphic>
            <a:graphicData uri="http://schemas.openxmlformats.org/presentationml/2006/ole">
              <mc:AlternateContent xmlns:mc="http://schemas.openxmlformats.org/markup-compatibility/2006">
                <mc:Choice xmlns:v="urn:schemas-microsoft-com:vml" Requires="v">
                  <p:oleObj spid="_x0000_s52239" r:id="rId7" imgW="380670" imgH="177646" progId="Equation.DSMT4">
                    <p:embed/>
                  </p:oleObj>
                </mc:Choice>
                <mc:Fallback>
                  <p:oleObj r:id="rId7" imgW="380670" imgH="177646" progId="Equation.DSMT4">
                    <p:embed/>
                    <p:pic>
                      <p:nvPicPr>
                        <p:cNvPr id="40" name="Object 49">
                          <a:extLst>
                            <a:ext uri="{FF2B5EF4-FFF2-40B4-BE49-F238E27FC236}">
                              <a16:creationId xmlns:a16="http://schemas.microsoft.com/office/drawing/2014/main" id="{8D3A7491-760C-4167-A4B4-875B036061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6" y="3262"/>
                          <a:ext cx="772"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 name="对象 4">
            <a:extLst>
              <a:ext uri="{FF2B5EF4-FFF2-40B4-BE49-F238E27FC236}">
                <a16:creationId xmlns:a16="http://schemas.microsoft.com/office/drawing/2014/main" id="{D0D1AB83-374B-47F1-9C51-EB509A2E474F}"/>
              </a:ext>
            </a:extLst>
          </p:cNvPr>
          <p:cNvGraphicFramePr>
            <a:graphicFrameLocks noChangeAspect="1"/>
          </p:cNvGraphicFramePr>
          <p:nvPr>
            <p:extLst/>
          </p:nvPr>
        </p:nvGraphicFramePr>
        <p:xfrm>
          <a:off x="5262562" y="3993773"/>
          <a:ext cx="1666875" cy="600075"/>
        </p:xfrm>
        <a:graphic>
          <a:graphicData uri="http://schemas.openxmlformats.org/presentationml/2006/ole">
            <mc:AlternateContent xmlns:mc="http://schemas.openxmlformats.org/markup-compatibility/2006">
              <mc:Choice xmlns:v="urn:schemas-microsoft-com:vml" Requires="v">
                <p:oleObj spid="_x0000_s52240" name="Equation" r:id="rId9" imgW="1666702" imgH="599976" progId="Equation.DSMT4">
                  <p:embed/>
                </p:oleObj>
              </mc:Choice>
              <mc:Fallback>
                <p:oleObj name="Equation" r:id="rId9" imgW="1666702" imgH="599976" progId="Equation.DSMT4">
                  <p:embed/>
                  <p:pic>
                    <p:nvPicPr>
                      <p:cNvPr id="5" name="对象 4">
                        <a:extLst>
                          <a:ext uri="{FF2B5EF4-FFF2-40B4-BE49-F238E27FC236}">
                            <a16:creationId xmlns:a16="http://schemas.microsoft.com/office/drawing/2014/main" id="{D0D1AB83-374B-47F1-9C51-EB509A2E474F}"/>
                          </a:ext>
                        </a:extLst>
                      </p:cNvPr>
                      <p:cNvPicPr/>
                      <p:nvPr/>
                    </p:nvPicPr>
                    <p:blipFill>
                      <a:blip r:embed="rId10"/>
                      <a:stretch>
                        <a:fillRect/>
                      </a:stretch>
                    </p:blipFill>
                    <p:spPr>
                      <a:xfrm>
                        <a:off x="5262562" y="3993773"/>
                        <a:ext cx="1666875" cy="6000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37859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913013" y="804277"/>
            <a:ext cx="10078837" cy="646331"/>
          </a:xfrm>
          <a:prstGeom prst="rect">
            <a:avLst/>
          </a:prstGeom>
          <a:noFill/>
        </p:spPr>
        <p:txBody>
          <a:bodyPr wrap="square" rtlCol="0">
            <a:spAutoFit/>
          </a:bodyPr>
          <a:lstStyle/>
          <a:p>
            <a:r>
              <a:rPr lang="zh-CN" altLang="en-US" sz="3600" b="1" dirty="0">
                <a:solidFill>
                  <a:srgbClr val="FF0000"/>
                </a:solidFill>
              </a:rPr>
              <a:t>基尔霍夫定律的相量形式 </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1926238"/>
            <a:ext cx="10078838" cy="954107"/>
          </a:xfrm>
          <a:prstGeom prst="rect">
            <a:avLst/>
          </a:prstGeom>
          <a:noFill/>
        </p:spPr>
        <p:txBody>
          <a:bodyPr wrap="square" rtlCol="0">
            <a:spAutoFit/>
          </a:bodyPr>
          <a:lstStyle/>
          <a:p>
            <a:r>
              <a:rPr lang="zh-CN" altLang="en-US" sz="2800" b="1" dirty="0">
                <a:latin typeface="+mn-ea"/>
              </a:rPr>
              <a:t>    在正弦电流电路中，</a:t>
            </a:r>
            <a:r>
              <a:rPr lang="en-US" altLang="zh-CN" sz="2800" b="1" dirty="0">
                <a:latin typeface="+mn-ea"/>
              </a:rPr>
              <a:t>KCL</a:t>
            </a:r>
            <a:r>
              <a:rPr lang="zh-CN" altLang="en-US" sz="2800" b="1" dirty="0">
                <a:latin typeface="+mn-ea"/>
              </a:rPr>
              <a:t>和</a:t>
            </a:r>
            <a:r>
              <a:rPr lang="en-US" altLang="zh-CN" sz="2800" b="1" dirty="0">
                <a:latin typeface="+mn-ea"/>
              </a:rPr>
              <a:t>KVL</a:t>
            </a:r>
            <a:r>
              <a:rPr lang="zh-CN" altLang="en-US" sz="2800" b="1" dirty="0">
                <a:latin typeface="+mn-ea"/>
              </a:rPr>
              <a:t>同样适用，但要用相应的相量形式表示，即：</a:t>
            </a:r>
          </a:p>
        </p:txBody>
      </p:sp>
      <p:graphicFrame>
        <p:nvGraphicFramePr>
          <p:cNvPr id="3" name="对象 2">
            <a:extLst>
              <a:ext uri="{FF2B5EF4-FFF2-40B4-BE49-F238E27FC236}">
                <a16:creationId xmlns:a16="http://schemas.microsoft.com/office/drawing/2014/main" id="{1774F06C-834A-4934-81C3-415D188F56B4}"/>
              </a:ext>
            </a:extLst>
          </p:cNvPr>
          <p:cNvGraphicFramePr>
            <a:graphicFrameLocks noChangeAspect="1"/>
          </p:cNvGraphicFramePr>
          <p:nvPr>
            <p:extLst/>
          </p:nvPr>
        </p:nvGraphicFramePr>
        <p:xfrm>
          <a:off x="4229100" y="3355975"/>
          <a:ext cx="3457575" cy="1343025"/>
        </p:xfrm>
        <a:graphic>
          <a:graphicData uri="http://schemas.openxmlformats.org/presentationml/2006/ole">
            <mc:AlternateContent xmlns:mc="http://schemas.openxmlformats.org/markup-compatibility/2006">
              <mc:Choice xmlns:v="urn:schemas-microsoft-com:vml" Requires="v">
                <p:oleObj spid="_x0000_s53254" name="Equation" r:id="rId5" imgW="3457501" imgH="1343256" progId="Equation.DSMT4">
                  <p:embed/>
                </p:oleObj>
              </mc:Choice>
              <mc:Fallback>
                <p:oleObj name="Equation" r:id="rId5" imgW="3457501" imgH="1343256" progId="Equation.DSMT4">
                  <p:embed/>
                  <p:pic>
                    <p:nvPicPr>
                      <p:cNvPr id="3" name="对象 2">
                        <a:extLst>
                          <a:ext uri="{FF2B5EF4-FFF2-40B4-BE49-F238E27FC236}">
                            <a16:creationId xmlns:a16="http://schemas.microsoft.com/office/drawing/2014/main" id="{1774F06C-834A-4934-81C3-415D188F56B4}"/>
                          </a:ext>
                        </a:extLst>
                      </p:cNvPr>
                      <p:cNvPicPr/>
                      <p:nvPr/>
                    </p:nvPicPr>
                    <p:blipFill>
                      <a:blip r:embed="rId6"/>
                      <a:stretch>
                        <a:fillRect/>
                      </a:stretch>
                    </p:blipFill>
                    <p:spPr>
                      <a:xfrm>
                        <a:off x="4229100" y="3355975"/>
                        <a:ext cx="3457575" cy="13430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15038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无源二端元件伏安关系的相量形式 </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523220"/>
          </a:xfrm>
          <a:prstGeom prst="rect">
            <a:avLst/>
          </a:prstGeom>
          <a:noFill/>
        </p:spPr>
        <p:txBody>
          <a:bodyPr wrap="square" rtlCol="0">
            <a:spAutoFit/>
          </a:bodyPr>
          <a:lstStyle/>
          <a:p>
            <a:r>
              <a:rPr lang="en-US" altLang="zh-CN" sz="2800" b="1" dirty="0">
                <a:solidFill>
                  <a:srgbClr val="FF0000"/>
                </a:solidFill>
                <a:latin typeface="+mn-ea"/>
              </a:rPr>
              <a:t>1. </a:t>
            </a:r>
            <a:r>
              <a:rPr lang="zh-CN" altLang="en-US" sz="2800" b="1" dirty="0">
                <a:solidFill>
                  <a:srgbClr val="FF0000"/>
                </a:solidFill>
                <a:latin typeface="+mn-ea"/>
              </a:rPr>
              <a:t>电阻</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2887767" y="24044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时域形式：</a:t>
            </a:r>
          </a:p>
        </p:txBody>
      </p:sp>
      <p:grpSp>
        <p:nvGrpSpPr>
          <p:cNvPr id="13" name="Group 98">
            <a:extLst>
              <a:ext uri="{FF2B5EF4-FFF2-40B4-BE49-F238E27FC236}">
                <a16:creationId xmlns:a16="http://schemas.microsoft.com/office/drawing/2014/main" id="{2ABF6413-2502-4F28-999D-31AEB0B5F4D5}"/>
              </a:ext>
            </a:extLst>
          </p:cNvPr>
          <p:cNvGrpSpPr>
            <a:grpSpLocks/>
          </p:cNvGrpSpPr>
          <p:nvPr/>
        </p:nvGrpSpPr>
        <p:grpSpPr bwMode="auto">
          <a:xfrm>
            <a:off x="913012" y="2601858"/>
            <a:ext cx="1631950" cy="1752600"/>
            <a:chOff x="567" y="864"/>
            <a:chExt cx="1028" cy="1104"/>
          </a:xfrm>
        </p:grpSpPr>
        <p:sp>
          <p:nvSpPr>
            <p:cNvPr id="14" name="Line 99">
              <a:extLst>
                <a:ext uri="{FF2B5EF4-FFF2-40B4-BE49-F238E27FC236}">
                  <a16:creationId xmlns:a16="http://schemas.microsoft.com/office/drawing/2014/main" id="{A229D563-1C22-4381-9FE1-664156D12B07}"/>
                </a:ext>
              </a:extLst>
            </p:cNvPr>
            <p:cNvSpPr>
              <a:spLocks noChangeShapeType="1"/>
            </p:cNvSpPr>
            <p:nvPr/>
          </p:nvSpPr>
          <p:spPr bwMode="auto">
            <a:xfrm>
              <a:off x="1284" y="1212"/>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00">
              <a:extLst>
                <a:ext uri="{FF2B5EF4-FFF2-40B4-BE49-F238E27FC236}">
                  <a16:creationId xmlns:a16="http://schemas.microsoft.com/office/drawing/2014/main" id="{96AEE170-DD6A-4009-9B43-2AB4D62EBBCA}"/>
                </a:ext>
              </a:extLst>
            </p:cNvPr>
            <p:cNvSpPr>
              <a:spLocks noChangeArrowheads="1"/>
            </p:cNvSpPr>
            <p:nvPr/>
          </p:nvSpPr>
          <p:spPr bwMode="auto">
            <a:xfrm>
              <a:off x="1224" y="1404"/>
              <a:ext cx="120" cy="288"/>
            </a:xfrm>
            <a:prstGeom prst="rect">
              <a:avLst/>
            </a:prstGeom>
            <a:solidFill>
              <a:schemeClr val="bg1"/>
            </a:solidFill>
            <a:ln w="28575">
              <a:solidFill>
                <a:schemeClr val="tx1"/>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 name="Line 101">
              <a:extLst>
                <a:ext uri="{FF2B5EF4-FFF2-40B4-BE49-F238E27FC236}">
                  <a16:creationId xmlns:a16="http://schemas.microsoft.com/office/drawing/2014/main" id="{B6A463DA-CB06-4E03-80E8-60CE2A392001}"/>
                </a:ext>
              </a:extLst>
            </p:cNvPr>
            <p:cNvSpPr>
              <a:spLocks noChangeShapeType="1"/>
            </p:cNvSpPr>
            <p:nvPr/>
          </p:nvSpPr>
          <p:spPr bwMode="auto">
            <a:xfrm>
              <a:off x="708" y="121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02">
              <a:extLst>
                <a:ext uri="{FF2B5EF4-FFF2-40B4-BE49-F238E27FC236}">
                  <a16:creationId xmlns:a16="http://schemas.microsoft.com/office/drawing/2014/main" id="{588BA355-69B9-4033-BFCD-9C5A15624619}"/>
                </a:ext>
              </a:extLst>
            </p:cNvPr>
            <p:cNvSpPr>
              <a:spLocks noChangeShapeType="1"/>
            </p:cNvSpPr>
            <p:nvPr/>
          </p:nvSpPr>
          <p:spPr bwMode="auto">
            <a:xfrm>
              <a:off x="708" y="193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03">
              <a:extLst>
                <a:ext uri="{FF2B5EF4-FFF2-40B4-BE49-F238E27FC236}">
                  <a16:creationId xmlns:a16="http://schemas.microsoft.com/office/drawing/2014/main" id="{4B86A7E7-3625-4FCC-A06B-056D4AC6BB24}"/>
                </a:ext>
              </a:extLst>
            </p:cNvPr>
            <p:cNvSpPr txBox="1">
              <a:spLocks noChangeArrowheads="1"/>
            </p:cNvSpPr>
            <p:nvPr/>
          </p:nvSpPr>
          <p:spPr bwMode="auto">
            <a:xfrm>
              <a:off x="567" y="1440"/>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dirty="0" err="1">
                  <a:ea typeface="宋体" panose="02010600030101010101" pitchFamily="2" charset="-122"/>
                </a:rPr>
                <a:t>u</a:t>
              </a:r>
              <a:r>
                <a:rPr kumimoji="1" lang="en-US" altLang="zh-CN" b="1" i="1" baseline="-25000" dirty="0" err="1">
                  <a:ea typeface="宋体" panose="02010600030101010101" pitchFamily="2" charset="-122"/>
                </a:rPr>
                <a:t>R</a:t>
              </a:r>
              <a:r>
                <a:rPr kumimoji="1" lang="en-US" altLang="zh-CN" b="1" dirty="0">
                  <a:ea typeface="宋体" panose="02010600030101010101" pitchFamily="2" charset="-122"/>
                </a:rPr>
                <a:t>(</a:t>
              </a:r>
              <a:r>
                <a:rPr kumimoji="1" lang="en-US" altLang="zh-CN" b="1" i="1" dirty="0">
                  <a:ea typeface="宋体" panose="02010600030101010101" pitchFamily="2" charset="-122"/>
                </a:rPr>
                <a:t>t</a:t>
              </a:r>
              <a:r>
                <a:rPr kumimoji="1" lang="en-US" altLang="zh-CN" b="1" dirty="0">
                  <a:ea typeface="宋体" panose="02010600030101010101" pitchFamily="2" charset="-122"/>
                </a:rPr>
                <a:t>)</a:t>
              </a:r>
            </a:p>
          </p:txBody>
        </p:sp>
        <p:sp>
          <p:nvSpPr>
            <p:cNvPr id="20" name="Line 104">
              <a:extLst>
                <a:ext uri="{FF2B5EF4-FFF2-40B4-BE49-F238E27FC236}">
                  <a16:creationId xmlns:a16="http://schemas.microsoft.com/office/drawing/2014/main" id="{7F73152E-AE33-4D05-9468-CD6258E8EC14}"/>
                </a:ext>
              </a:extLst>
            </p:cNvPr>
            <p:cNvSpPr>
              <a:spLocks noChangeShapeType="1"/>
            </p:cNvSpPr>
            <p:nvPr/>
          </p:nvSpPr>
          <p:spPr bwMode="auto">
            <a:xfrm>
              <a:off x="732" y="1152"/>
              <a:ext cx="288" cy="0"/>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05">
              <a:extLst>
                <a:ext uri="{FF2B5EF4-FFF2-40B4-BE49-F238E27FC236}">
                  <a16:creationId xmlns:a16="http://schemas.microsoft.com/office/drawing/2014/main" id="{DEA0098D-7E2C-4F53-B596-FE52F1735552}"/>
                </a:ext>
              </a:extLst>
            </p:cNvPr>
            <p:cNvSpPr txBox="1">
              <a:spLocks noChangeArrowheads="1"/>
            </p:cNvSpPr>
            <p:nvPr/>
          </p:nvSpPr>
          <p:spPr bwMode="auto">
            <a:xfrm>
              <a:off x="696" y="864"/>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r>
                <a:rPr kumimoji="1" lang="en-US" altLang="zh-CN" b="1">
                  <a:ea typeface="宋体" panose="02010600030101010101" pitchFamily="2" charset="-122"/>
                </a:rPr>
                <a:t>(</a:t>
              </a:r>
              <a:r>
                <a:rPr kumimoji="1" lang="en-US" altLang="zh-CN" b="1" i="1">
                  <a:ea typeface="宋体" panose="02010600030101010101" pitchFamily="2" charset="-122"/>
                </a:rPr>
                <a:t>t</a:t>
              </a:r>
              <a:r>
                <a:rPr kumimoji="1" lang="en-US" altLang="zh-CN" b="1">
                  <a:ea typeface="宋体" panose="02010600030101010101" pitchFamily="2" charset="-122"/>
                </a:rPr>
                <a:t>)</a:t>
              </a:r>
            </a:p>
          </p:txBody>
        </p:sp>
        <p:sp>
          <p:nvSpPr>
            <p:cNvPr id="22" name="Text Box 106">
              <a:extLst>
                <a:ext uri="{FF2B5EF4-FFF2-40B4-BE49-F238E27FC236}">
                  <a16:creationId xmlns:a16="http://schemas.microsoft.com/office/drawing/2014/main" id="{8677001B-1014-40BA-8E12-558424DEC107}"/>
                </a:ext>
              </a:extLst>
            </p:cNvPr>
            <p:cNvSpPr txBox="1">
              <a:spLocks noChangeArrowheads="1"/>
            </p:cNvSpPr>
            <p:nvPr/>
          </p:nvSpPr>
          <p:spPr bwMode="auto">
            <a:xfrm>
              <a:off x="1351" y="14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R</a:t>
              </a:r>
            </a:p>
          </p:txBody>
        </p:sp>
        <p:sp>
          <p:nvSpPr>
            <p:cNvPr id="23" name="Oval 107">
              <a:extLst>
                <a:ext uri="{FF2B5EF4-FFF2-40B4-BE49-F238E27FC236}">
                  <a16:creationId xmlns:a16="http://schemas.microsoft.com/office/drawing/2014/main" id="{679BD27E-48AA-47B8-8798-F2CA46FAB5DC}"/>
                </a:ext>
              </a:extLst>
            </p:cNvPr>
            <p:cNvSpPr>
              <a:spLocks noChangeArrowheads="1"/>
            </p:cNvSpPr>
            <p:nvPr/>
          </p:nvSpPr>
          <p:spPr bwMode="auto">
            <a:xfrm>
              <a:off x="672" y="192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 name="Oval 108">
              <a:extLst>
                <a:ext uri="{FF2B5EF4-FFF2-40B4-BE49-F238E27FC236}">
                  <a16:creationId xmlns:a16="http://schemas.microsoft.com/office/drawing/2014/main" id="{ACA83298-D181-4B12-9328-A2D0CD2D7384}"/>
                </a:ext>
              </a:extLst>
            </p:cNvPr>
            <p:cNvSpPr>
              <a:spLocks noChangeArrowheads="1"/>
            </p:cNvSpPr>
            <p:nvPr/>
          </p:nvSpPr>
          <p:spPr bwMode="auto">
            <a:xfrm>
              <a:off x="672" y="120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 name="Text Box 109">
              <a:extLst>
                <a:ext uri="{FF2B5EF4-FFF2-40B4-BE49-F238E27FC236}">
                  <a16:creationId xmlns:a16="http://schemas.microsoft.com/office/drawing/2014/main" id="{9E05B853-DA04-41A8-9129-7BBD9C9BF0E7}"/>
                </a:ext>
              </a:extLst>
            </p:cNvPr>
            <p:cNvSpPr txBox="1">
              <a:spLocks noChangeArrowheads="1"/>
            </p:cNvSpPr>
            <p:nvPr/>
          </p:nvSpPr>
          <p:spPr bwMode="auto">
            <a:xfrm>
              <a:off x="592" y="120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26" name="Text Box 110">
              <a:extLst>
                <a:ext uri="{FF2B5EF4-FFF2-40B4-BE49-F238E27FC236}">
                  <a16:creationId xmlns:a16="http://schemas.microsoft.com/office/drawing/2014/main" id="{433953E2-DDCF-43AC-923B-8D03BC23F6D0}"/>
                </a:ext>
              </a:extLst>
            </p:cNvPr>
            <p:cNvSpPr txBox="1">
              <a:spLocks noChangeArrowheads="1"/>
            </p:cNvSpPr>
            <p:nvPr/>
          </p:nvSpPr>
          <p:spPr bwMode="auto">
            <a:xfrm>
              <a:off x="60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grpSp>
        <p:nvGrpSpPr>
          <p:cNvPr id="4" name="组合 3">
            <a:extLst>
              <a:ext uri="{FF2B5EF4-FFF2-40B4-BE49-F238E27FC236}">
                <a16:creationId xmlns:a16="http://schemas.microsoft.com/office/drawing/2014/main" id="{B108F617-8419-460E-92BC-C66B35F92EB1}"/>
              </a:ext>
            </a:extLst>
          </p:cNvPr>
          <p:cNvGrpSpPr/>
          <p:nvPr/>
        </p:nvGrpSpPr>
        <p:grpSpPr>
          <a:xfrm>
            <a:off x="2887767" y="3167390"/>
            <a:ext cx="4080282" cy="523220"/>
            <a:chOff x="2893041" y="3579896"/>
            <a:chExt cx="4080282" cy="523220"/>
          </a:xfrm>
        </p:grpSpPr>
        <p:graphicFrame>
          <p:nvGraphicFramePr>
            <p:cNvPr id="2" name="对象 1">
              <a:extLst>
                <a:ext uri="{FF2B5EF4-FFF2-40B4-BE49-F238E27FC236}">
                  <a16:creationId xmlns:a16="http://schemas.microsoft.com/office/drawing/2014/main" id="{C7591832-82CD-4BBC-BA82-0210932D7C18}"/>
                </a:ext>
              </a:extLst>
            </p:cNvPr>
            <p:cNvGraphicFramePr>
              <a:graphicFrameLocks noChangeAspect="1"/>
            </p:cNvGraphicFramePr>
            <p:nvPr>
              <p:extLst/>
            </p:nvPr>
          </p:nvGraphicFramePr>
          <p:xfrm>
            <a:off x="3990975" y="3579896"/>
            <a:ext cx="2982348" cy="523219"/>
          </p:xfrm>
          <a:graphic>
            <a:graphicData uri="http://schemas.openxmlformats.org/presentationml/2006/ole">
              <mc:AlternateContent xmlns:mc="http://schemas.openxmlformats.org/markup-compatibility/2006">
                <mc:Choice xmlns:v="urn:schemas-microsoft-com:vml" Requires="v">
                  <p:oleObj spid="_x0000_s54302" name="Equation" r:id="rId5" imgW="1447560" imgH="253800" progId="Equation.DSMT4">
                    <p:embed/>
                  </p:oleObj>
                </mc:Choice>
                <mc:Fallback>
                  <p:oleObj name="Equation" r:id="rId5" imgW="1447560" imgH="253800" progId="Equation.DSMT4">
                    <p:embed/>
                    <p:pic>
                      <p:nvPicPr>
                        <p:cNvPr id="2" name="对象 1">
                          <a:extLst>
                            <a:ext uri="{FF2B5EF4-FFF2-40B4-BE49-F238E27FC236}">
                              <a16:creationId xmlns:a16="http://schemas.microsoft.com/office/drawing/2014/main" id="{C7591832-82CD-4BBC-BA82-0210932D7C18}"/>
                            </a:ext>
                          </a:extLst>
                        </p:cNvPr>
                        <p:cNvPicPr/>
                        <p:nvPr/>
                      </p:nvPicPr>
                      <p:blipFill>
                        <a:blip r:embed="rId6"/>
                        <a:stretch>
                          <a:fillRect/>
                        </a:stretch>
                      </p:blipFill>
                      <p:spPr>
                        <a:xfrm>
                          <a:off x="3990975" y="3579896"/>
                          <a:ext cx="2982348" cy="523219"/>
                        </a:xfrm>
                        <a:prstGeom prst="rect">
                          <a:avLst/>
                        </a:prstGeom>
                      </p:spPr>
                    </p:pic>
                  </p:oleObj>
                </mc:Fallback>
              </mc:AlternateContent>
            </a:graphicData>
          </a:graphic>
        </p:graphicFrame>
        <p:sp>
          <p:nvSpPr>
            <p:cNvPr id="28" name="Text Box 92">
              <a:extLst>
                <a:ext uri="{FF2B5EF4-FFF2-40B4-BE49-F238E27FC236}">
                  <a16:creationId xmlns:a16="http://schemas.microsoft.com/office/drawing/2014/main" id="{25807D9A-9D29-4C84-8C39-B241AEE8303D}"/>
                </a:ext>
              </a:extLst>
            </p:cNvPr>
            <p:cNvSpPr txBox="1">
              <a:spLocks noChangeArrowheads="1"/>
            </p:cNvSpPr>
            <p:nvPr/>
          </p:nvSpPr>
          <p:spPr bwMode="auto">
            <a:xfrm>
              <a:off x="2893041" y="3579896"/>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已知：</a:t>
              </a:r>
            </a:p>
          </p:txBody>
        </p:sp>
      </p:grpSp>
      <p:grpSp>
        <p:nvGrpSpPr>
          <p:cNvPr id="6" name="组合 5">
            <a:extLst>
              <a:ext uri="{FF2B5EF4-FFF2-40B4-BE49-F238E27FC236}">
                <a16:creationId xmlns:a16="http://schemas.microsoft.com/office/drawing/2014/main" id="{FD82C554-2077-471D-B4A3-F78F0486847D}"/>
              </a:ext>
            </a:extLst>
          </p:cNvPr>
          <p:cNvGrpSpPr/>
          <p:nvPr/>
        </p:nvGrpSpPr>
        <p:grpSpPr>
          <a:xfrm>
            <a:off x="2887862" y="3929121"/>
            <a:ext cx="5450537" cy="529129"/>
            <a:chOff x="3450520" y="4275569"/>
            <a:chExt cx="5450537" cy="529129"/>
          </a:xfrm>
        </p:grpSpPr>
        <p:graphicFrame>
          <p:nvGraphicFramePr>
            <p:cNvPr id="5" name="对象 4">
              <a:extLst>
                <a:ext uri="{FF2B5EF4-FFF2-40B4-BE49-F238E27FC236}">
                  <a16:creationId xmlns:a16="http://schemas.microsoft.com/office/drawing/2014/main" id="{F82F2DC0-8C79-4091-A388-5E6B98952639}"/>
                </a:ext>
              </a:extLst>
            </p:cNvPr>
            <p:cNvGraphicFramePr>
              <a:graphicFrameLocks noChangeAspect="1"/>
            </p:cNvGraphicFramePr>
            <p:nvPr>
              <p:extLst/>
            </p:nvPr>
          </p:nvGraphicFramePr>
          <p:xfrm>
            <a:off x="4479924" y="4281487"/>
            <a:ext cx="4421133" cy="523211"/>
          </p:xfrm>
          <a:graphic>
            <a:graphicData uri="http://schemas.openxmlformats.org/presentationml/2006/ole">
              <mc:AlternateContent xmlns:mc="http://schemas.openxmlformats.org/markup-compatibility/2006">
                <mc:Choice xmlns:v="urn:schemas-microsoft-com:vml" Requires="v">
                  <p:oleObj spid="_x0000_s54303" name="Equation" r:id="rId7" imgW="2145960" imgH="253800" progId="Equation.DSMT4">
                    <p:embed/>
                  </p:oleObj>
                </mc:Choice>
                <mc:Fallback>
                  <p:oleObj name="Equation" r:id="rId7" imgW="2145960" imgH="253800" progId="Equation.DSMT4">
                    <p:embed/>
                    <p:pic>
                      <p:nvPicPr>
                        <p:cNvPr id="5" name="对象 4">
                          <a:extLst>
                            <a:ext uri="{FF2B5EF4-FFF2-40B4-BE49-F238E27FC236}">
                              <a16:creationId xmlns:a16="http://schemas.microsoft.com/office/drawing/2014/main" id="{F82F2DC0-8C79-4091-A388-5E6B98952639}"/>
                            </a:ext>
                          </a:extLst>
                        </p:cNvPr>
                        <p:cNvPicPr/>
                        <p:nvPr/>
                      </p:nvPicPr>
                      <p:blipFill>
                        <a:blip r:embed="rId8"/>
                        <a:stretch>
                          <a:fillRect/>
                        </a:stretch>
                      </p:blipFill>
                      <p:spPr>
                        <a:xfrm>
                          <a:off x="4479924" y="4281487"/>
                          <a:ext cx="4421133" cy="523211"/>
                        </a:xfrm>
                        <a:prstGeom prst="rect">
                          <a:avLst/>
                        </a:prstGeom>
                      </p:spPr>
                    </p:pic>
                  </p:oleObj>
                </mc:Fallback>
              </mc:AlternateContent>
            </a:graphicData>
          </a:graphic>
        </p:graphicFrame>
        <p:sp>
          <p:nvSpPr>
            <p:cNvPr id="30" name="Text Box 92">
              <a:extLst>
                <a:ext uri="{FF2B5EF4-FFF2-40B4-BE49-F238E27FC236}">
                  <a16:creationId xmlns:a16="http://schemas.microsoft.com/office/drawing/2014/main" id="{87D8FC7D-C137-483D-A315-5C7D7CEB0116}"/>
                </a:ext>
              </a:extLst>
            </p:cNvPr>
            <p:cNvSpPr txBox="1">
              <a:spLocks noChangeArrowheads="1"/>
            </p:cNvSpPr>
            <p:nvPr/>
          </p:nvSpPr>
          <p:spPr bwMode="auto">
            <a:xfrm>
              <a:off x="3450520" y="4275569"/>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则有：</a:t>
              </a:r>
            </a:p>
          </p:txBody>
        </p:sp>
      </p:grpSp>
      <p:sp>
        <p:nvSpPr>
          <p:cNvPr id="32" name="Text Box 92">
            <a:extLst>
              <a:ext uri="{FF2B5EF4-FFF2-40B4-BE49-F238E27FC236}">
                <a16:creationId xmlns:a16="http://schemas.microsoft.com/office/drawing/2014/main" id="{689DADC4-B2EA-4DF4-BA4F-036F8C60F9BA}"/>
              </a:ext>
            </a:extLst>
          </p:cNvPr>
          <p:cNvSpPr txBox="1">
            <a:spLocks noChangeArrowheads="1"/>
          </p:cNvSpPr>
          <p:nvPr/>
        </p:nvSpPr>
        <p:spPr bwMode="auto">
          <a:xfrm>
            <a:off x="8338399" y="24044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相量形式：</a:t>
            </a:r>
          </a:p>
        </p:txBody>
      </p:sp>
      <p:grpSp>
        <p:nvGrpSpPr>
          <p:cNvPr id="29" name="组合 28">
            <a:extLst>
              <a:ext uri="{FF2B5EF4-FFF2-40B4-BE49-F238E27FC236}">
                <a16:creationId xmlns:a16="http://schemas.microsoft.com/office/drawing/2014/main" id="{BAF3782E-1397-4947-96C4-47FC1D75F70B}"/>
              </a:ext>
            </a:extLst>
          </p:cNvPr>
          <p:cNvGrpSpPr/>
          <p:nvPr/>
        </p:nvGrpSpPr>
        <p:grpSpPr>
          <a:xfrm>
            <a:off x="913012" y="4460930"/>
            <a:ext cx="1670050" cy="2250520"/>
            <a:chOff x="9623330" y="3518476"/>
            <a:chExt cx="1670050" cy="2250520"/>
          </a:xfrm>
        </p:grpSpPr>
        <p:sp>
          <p:nvSpPr>
            <p:cNvPr id="34" name="Text Box 95">
              <a:extLst>
                <a:ext uri="{FF2B5EF4-FFF2-40B4-BE49-F238E27FC236}">
                  <a16:creationId xmlns:a16="http://schemas.microsoft.com/office/drawing/2014/main" id="{F84743DA-9A88-4C37-948E-EED2CC4F5420}"/>
                </a:ext>
              </a:extLst>
            </p:cNvPr>
            <p:cNvSpPr txBox="1">
              <a:spLocks noChangeArrowheads="1"/>
            </p:cNvSpPr>
            <p:nvPr/>
          </p:nvSpPr>
          <p:spPr bwMode="auto">
            <a:xfrm>
              <a:off x="9623330" y="5399664"/>
              <a:ext cx="1107996" cy="369332"/>
            </a:xfrm>
            <a:prstGeom prst="rect">
              <a:avLst/>
            </a:prstGeom>
            <a:noFill/>
            <a:ln w="9525">
              <a:noFill/>
              <a:miter lim="800000"/>
              <a:headEnd/>
              <a:tailEnd/>
            </a:ln>
          </p:spPr>
          <p:txBody>
            <a:bodyPr wrap="none">
              <a:spAutoFit/>
            </a:bodyPr>
            <a:lstStyle/>
            <a:p>
              <a:pPr eaLnBrk="1" hangingPunct="1">
                <a:defRPr/>
              </a:pPr>
              <a:r>
                <a:rPr kumimoji="1" lang="zh-CN" altLang="en-US" b="1" dirty="0">
                  <a:latin typeface="+mn-ea"/>
                </a:rPr>
                <a:t>相量模型</a:t>
              </a:r>
            </a:p>
          </p:txBody>
        </p:sp>
        <p:grpSp>
          <p:nvGrpSpPr>
            <p:cNvPr id="35" name="Group 113">
              <a:extLst>
                <a:ext uri="{FF2B5EF4-FFF2-40B4-BE49-F238E27FC236}">
                  <a16:creationId xmlns:a16="http://schemas.microsoft.com/office/drawing/2014/main" id="{41DE8F2C-19B0-49D2-86E4-6E0B1A6BFEF5}"/>
                </a:ext>
              </a:extLst>
            </p:cNvPr>
            <p:cNvGrpSpPr>
              <a:grpSpLocks/>
            </p:cNvGrpSpPr>
            <p:nvPr/>
          </p:nvGrpSpPr>
          <p:grpSpPr bwMode="auto">
            <a:xfrm>
              <a:off x="9701118" y="3518476"/>
              <a:ext cx="1592262" cy="1728788"/>
              <a:chOff x="553" y="2607"/>
              <a:chExt cx="1003" cy="1089"/>
            </a:xfrm>
          </p:grpSpPr>
          <p:sp>
            <p:nvSpPr>
              <p:cNvPr id="36" name="Line 114">
                <a:extLst>
                  <a:ext uri="{FF2B5EF4-FFF2-40B4-BE49-F238E27FC236}">
                    <a16:creationId xmlns:a16="http://schemas.microsoft.com/office/drawing/2014/main" id="{CA65E907-C483-4BFC-B3C8-95BB4EAAB0F7}"/>
                  </a:ext>
                </a:extLst>
              </p:cNvPr>
              <p:cNvSpPr>
                <a:spLocks noChangeShapeType="1"/>
              </p:cNvSpPr>
              <p:nvPr/>
            </p:nvSpPr>
            <p:spPr bwMode="auto">
              <a:xfrm>
                <a:off x="1245" y="2940"/>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115">
                <a:extLst>
                  <a:ext uri="{FF2B5EF4-FFF2-40B4-BE49-F238E27FC236}">
                    <a16:creationId xmlns:a16="http://schemas.microsoft.com/office/drawing/2014/main" id="{EFCCA951-A645-4106-A331-CA53E927D274}"/>
                  </a:ext>
                </a:extLst>
              </p:cNvPr>
              <p:cNvSpPr>
                <a:spLocks noChangeArrowheads="1"/>
              </p:cNvSpPr>
              <p:nvPr/>
            </p:nvSpPr>
            <p:spPr bwMode="auto">
              <a:xfrm>
                <a:off x="1185" y="3132"/>
                <a:ext cx="120" cy="288"/>
              </a:xfrm>
              <a:prstGeom prst="rect">
                <a:avLst/>
              </a:prstGeom>
              <a:solidFill>
                <a:schemeClr val="bg1"/>
              </a:solidFill>
              <a:ln w="28575">
                <a:solidFill>
                  <a:schemeClr val="tx1"/>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 name="Line 116">
                <a:extLst>
                  <a:ext uri="{FF2B5EF4-FFF2-40B4-BE49-F238E27FC236}">
                    <a16:creationId xmlns:a16="http://schemas.microsoft.com/office/drawing/2014/main" id="{3E9420CC-DB49-40A5-8FB8-13C1E857261A}"/>
                  </a:ext>
                </a:extLst>
              </p:cNvPr>
              <p:cNvSpPr>
                <a:spLocks noChangeShapeType="1"/>
              </p:cNvSpPr>
              <p:nvPr/>
            </p:nvSpPr>
            <p:spPr bwMode="auto">
              <a:xfrm>
                <a:off x="669" y="294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17">
                <a:extLst>
                  <a:ext uri="{FF2B5EF4-FFF2-40B4-BE49-F238E27FC236}">
                    <a16:creationId xmlns:a16="http://schemas.microsoft.com/office/drawing/2014/main" id="{6311C519-755C-466F-ACCA-FF28CC0A1265}"/>
                  </a:ext>
                </a:extLst>
              </p:cNvPr>
              <p:cNvSpPr>
                <a:spLocks noChangeShapeType="1"/>
              </p:cNvSpPr>
              <p:nvPr/>
            </p:nvSpPr>
            <p:spPr bwMode="auto">
              <a:xfrm>
                <a:off x="669" y="366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18">
                <a:extLst>
                  <a:ext uri="{FF2B5EF4-FFF2-40B4-BE49-F238E27FC236}">
                    <a16:creationId xmlns:a16="http://schemas.microsoft.com/office/drawing/2014/main" id="{18180594-07AB-43E5-A538-D0A7C8F0DC52}"/>
                  </a:ext>
                </a:extLst>
              </p:cNvPr>
              <p:cNvSpPr>
                <a:spLocks noChangeShapeType="1"/>
              </p:cNvSpPr>
              <p:nvPr/>
            </p:nvSpPr>
            <p:spPr bwMode="auto">
              <a:xfrm>
                <a:off x="693" y="2880"/>
                <a:ext cx="288" cy="0"/>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119">
                <a:extLst>
                  <a:ext uri="{FF2B5EF4-FFF2-40B4-BE49-F238E27FC236}">
                    <a16:creationId xmlns:a16="http://schemas.microsoft.com/office/drawing/2014/main" id="{CEC3610E-6A1F-434E-8001-2F26E83C2549}"/>
                  </a:ext>
                </a:extLst>
              </p:cNvPr>
              <p:cNvSpPr txBox="1">
                <a:spLocks noChangeArrowheads="1"/>
              </p:cNvSpPr>
              <p:nvPr/>
            </p:nvSpPr>
            <p:spPr bwMode="auto">
              <a:xfrm>
                <a:off x="1312" y="31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dirty="0">
                    <a:ea typeface="宋体" panose="02010600030101010101" pitchFamily="2" charset="-122"/>
                  </a:rPr>
                  <a:t>R</a:t>
                </a:r>
              </a:p>
            </p:txBody>
          </p:sp>
          <p:sp>
            <p:nvSpPr>
              <p:cNvPr id="42" name="Oval 120">
                <a:extLst>
                  <a:ext uri="{FF2B5EF4-FFF2-40B4-BE49-F238E27FC236}">
                    <a16:creationId xmlns:a16="http://schemas.microsoft.com/office/drawing/2014/main" id="{FD8AA808-0044-4A29-9C8F-44C36D6562DE}"/>
                  </a:ext>
                </a:extLst>
              </p:cNvPr>
              <p:cNvSpPr>
                <a:spLocks noChangeArrowheads="1"/>
              </p:cNvSpPr>
              <p:nvPr/>
            </p:nvSpPr>
            <p:spPr bwMode="auto">
              <a:xfrm>
                <a:off x="633" y="364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3" name="Oval 121">
                <a:extLst>
                  <a:ext uri="{FF2B5EF4-FFF2-40B4-BE49-F238E27FC236}">
                    <a16:creationId xmlns:a16="http://schemas.microsoft.com/office/drawing/2014/main" id="{CD41BFDC-566F-4127-B21A-7FB0A043A637}"/>
                  </a:ext>
                </a:extLst>
              </p:cNvPr>
              <p:cNvSpPr>
                <a:spLocks noChangeArrowheads="1"/>
              </p:cNvSpPr>
              <p:nvPr/>
            </p:nvSpPr>
            <p:spPr bwMode="auto">
              <a:xfrm>
                <a:off x="633" y="292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 name="Text Box 122">
                <a:extLst>
                  <a:ext uri="{FF2B5EF4-FFF2-40B4-BE49-F238E27FC236}">
                    <a16:creationId xmlns:a16="http://schemas.microsoft.com/office/drawing/2014/main" id="{C4AFA7C3-56FD-4FC2-B449-E58813A71910}"/>
                  </a:ext>
                </a:extLst>
              </p:cNvPr>
              <p:cNvSpPr txBox="1">
                <a:spLocks noChangeArrowheads="1"/>
              </p:cNvSpPr>
              <p:nvPr/>
            </p:nvSpPr>
            <p:spPr bwMode="auto">
              <a:xfrm>
                <a:off x="553" y="292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45" name="Text Box 123">
                <a:extLst>
                  <a:ext uri="{FF2B5EF4-FFF2-40B4-BE49-F238E27FC236}">
                    <a16:creationId xmlns:a16="http://schemas.microsoft.com/office/drawing/2014/main" id="{0DC0508E-8C17-4841-9209-5DBB89EAD45E}"/>
                  </a:ext>
                </a:extLst>
              </p:cNvPr>
              <p:cNvSpPr txBox="1">
                <a:spLocks noChangeArrowheads="1"/>
              </p:cNvSpPr>
              <p:nvPr/>
            </p:nvSpPr>
            <p:spPr bwMode="auto">
              <a:xfrm>
                <a:off x="565" y="34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aphicFrame>
            <p:nvGraphicFramePr>
              <p:cNvPr id="46" name="Object 124">
                <a:extLst>
                  <a:ext uri="{FF2B5EF4-FFF2-40B4-BE49-F238E27FC236}">
                    <a16:creationId xmlns:a16="http://schemas.microsoft.com/office/drawing/2014/main" id="{75CFB668-F1CA-4B20-8285-D6A00440944F}"/>
                  </a:ext>
                </a:extLst>
              </p:cNvPr>
              <p:cNvGraphicFramePr>
                <a:graphicFrameLocks noChangeAspect="1"/>
              </p:cNvGraphicFramePr>
              <p:nvPr/>
            </p:nvGraphicFramePr>
            <p:xfrm>
              <a:off x="566" y="3176"/>
              <a:ext cx="241" cy="280"/>
            </p:xfrm>
            <a:graphic>
              <a:graphicData uri="http://schemas.openxmlformats.org/presentationml/2006/ole">
                <mc:AlternateContent xmlns:mc="http://schemas.openxmlformats.org/markup-compatibility/2006">
                  <mc:Choice xmlns:v="urn:schemas-microsoft-com:vml" Requires="v">
                    <p:oleObj spid="_x0000_s54304" name="公式" r:id="rId9" imgW="241195" imgH="279279" progId="Equation.3">
                      <p:embed/>
                    </p:oleObj>
                  </mc:Choice>
                  <mc:Fallback>
                    <p:oleObj name="公式" r:id="rId9" imgW="241195" imgH="279279" progId="Equation.3">
                      <p:embed/>
                      <p:pic>
                        <p:nvPicPr>
                          <p:cNvPr id="46" name="Object 124">
                            <a:extLst>
                              <a:ext uri="{FF2B5EF4-FFF2-40B4-BE49-F238E27FC236}">
                                <a16:creationId xmlns:a16="http://schemas.microsoft.com/office/drawing/2014/main" id="{75CFB668-F1CA-4B20-8285-D6A0044094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 y="3176"/>
                            <a:ext cx="24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25">
                <a:extLst>
                  <a:ext uri="{FF2B5EF4-FFF2-40B4-BE49-F238E27FC236}">
                    <a16:creationId xmlns:a16="http://schemas.microsoft.com/office/drawing/2014/main" id="{CF836DBA-00B9-4887-9131-C730DFEC0B07}"/>
                  </a:ext>
                </a:extLst>
              </p:cNvPr>
              <p:cNvGraphicFramePr>
                <a:graphicFrameLocks noChangeAspect="1"/>
              </p:cNvGraphicFramePr>
              <p:nvPr/>
            </p:nvGraphicFramePr>
            <p:xfrm>
              <a:off x="760" y="2607"/>
              <a:ext cx="140" cy="266"/>
            </p:xfrm>
            <a:graphic>
              <a:graphicData uri="http://schemas.openxmlformats.org/presentationml/2006/ole">
                <mc:AlternateContent xmlns:mc="http://schemas.openxmlformats.org/markup-compatibility/2006">
                  <mc:Choice xmlns:v="urn:schemas-microsoft-com:vml" Requires="v">
                    <p:oleObj spid="_x0000_s54305" name="公式" r:id="rId11" imgW="139579" imgH="266469" progId="Equation.3">
                      <p:embed/>
                    </p:oleObj>
                  </mc:Choice>
                  <mc:Fallback>
                    <p:oleObj name="公式" r:id="rId11" imgW="139579" imgH="266469" progId="Equation.3">
                      <p:embed/>
                      <p:pic>
                        <p:nvPicPr>
                          <p:cNvPr id="47" name="Object 125">
                            <a:extLst>
                              <a:ext uri="{FF2B5EF4-FFF2-40B4-BE49-F238E27FC236}">
                                <a16:creationId xmlns:a16="http://schemas.microsoft.com/office/drawing/2014/main" id="{CF836DBA-00B9-4887-9131-C730DFEC0B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 y="2607"/>
                            <a:ext cx="14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31" name="对象 30">
            <a:extLst>
              <a:ext uri="{FF2B5EF4-FFF2-40B4-BE49-F238E27FC236}">
                <a16:creationId xmlns:a16="http://schemas.microsoft.com/office/drawing/2014/main" id="{DC1572B9-028C-4615-B857-40AC207450F0}"/>
              </a:ext>
            </a:extLst>
          </p:cNvPr>
          <p:cNvGraphicFramePr>
            <a:graphicFrameLocks noChangeAspect="1"/>
          </p:cNvGraphicFramePr>
          <p:nvPr>
            <p:extLst/>
          </p:nvPr>
        </p:nvGraphicFramePr>
        <p:xfrm>
          <a:off x="8466851" y="3167398"/>
          <a:ext cx="1762395" cy="523211"/>
        </p:xfrm>
        <a:graphic>
          <a:graphicData uri="http://schemas.openxmlformats.org/presentationml/2006/ole">
            <mc:AlternateContent xmlns:mc="http://schemas.openxmlformats.org/markup-compatibility/2006">
              <mc:Choice xmlns:v="urn:schemas-microsoft-com:vml" Requires="v">
                <p:oleObj spid="_x0000_s54306" name="Equation" r:id="rId13" imgW="812520" imgH="241200" progId="Equation.DSMT4">
                  <p:embed/>
                </p:oleObj>
              </mc:Choice>
              <mc:Fallback>
                <p:oleObj name="Equation" r:id="rId13" imgW="812520" imgH="241200" progId="Equation.DSMT4">
                  <p:embed/>
                  <p:pic>
                    <p:nvPicPr>
                      <p:cNvPr id="31" name="对象 30">
                        <a:extLst>
                          <a:ext uri="{FF2B5EF4-FFF2-40B4-BE49-F238E27FC236}">
                            <a16:creationId xmlns:a16="http://schemas.microsoft.com/office/drawing/2014/main" id="{DC1572B9-028C-4615-B857-40AC207450F0}"/>
                          </a:ext>
                        </a:extLst>
                      </p:cNvPr>
                      <p:cNvPicPr/>
                      <p:nvPr/>
                    </p:nvPicPr>
                    <p:blipFill>
                      <a:blip r:embed="rId14"/>
                      <a:stretch>
                        <a:fillRect/>
                      </a:stretch>
                    </p:blipFill>
                    <p:spPr>
                      <a:xfrm>
                        <a:off x="8466851" y="3167398"/>
                        <a:ext cx="1762395" cy="523211"/>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B0C4723D-FB98-4577-BE76-F82BE50EFDBF}"/>
              </a:ext>
            </a:extLst>
          </p:cNvPr>
          <p:cNvGraphicFramePr>
            <a:graphicFrameLocks noChangeAspect="1"/>
          </p:cNvGraphicFramePr>
          <p:nvPr>
            <p:extLst/>
          </p:nvPr>
        </p:nvGraphicFramePr>
        <p:xfrm>
          <a:off x="8462917" y="3929391"/>
          <a:ext cx="2258064" cy="523210"/>
        </p:xfrm>
        <a:graphic>
          <a:graphicData uri="http://schemas.openxmlformats.org/presentationml/2006/ole">
            <mc:AlternateContent xmlns:mc="http://schemas.openxmlformats.org/markup-compatibility/2006">
              <mc:Choice xmlns:v="urn:schemas-microsoft-com:vml" Requires="v">
                <p:oleObj spid="_x0000_s54307" name="Equation" r:id="rId15" imgW="1041120" imgH="241200" progId="Equation.DSMT4">
                  <p:embed/>
                </p:oleObj>
              </mc:Choice>
              <mc:Fallback>
                <p:oleObj name="Equation" r:id="rId15" imgW="1041120" imgH="241200" progId="Equation.DSMT4">
                  <p:embed/>
                  <p:pic>
                    <p:nvPicPr>
                      <p:cNvPr id="33" name="对象 32">
                        <a:extLst>
                          <a:ext uri="{FF2B5EF4-FFF2-40B4-BE49-F238E27FC236}">
                            <a16:creationId xmlns:a16="http://schemas.microsoft.com/office/drawing/2014/main" id="{B0C4723D-FB98-4577-BE76-F82BE50EFDBF}"/>
                          </a:ext>
                        </a:extLst>
                      </p:cNvPr>
                      <p:cNvPicPr/>
                      <p:nvPr/>
                    </p:nvPicPr>
                    <p:blipFill>
                      <a:blip r:embed="rId16"/>
                      <a:stretch>
                        <a:fillRect/>
                      </a:stretch>
                    </p:blipFill>
                    <p:spPr>
                      <a:xfrm>
                        <a:off x="8462917" y="3929391"/>
                        <a:ext cx="2258064" cy="523210"/>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41515CC0-9846-453E-BB9C-FDB3298E03BC}"/>
              </a:ext>
            </a:extLst>
          </p:cNvPr>
          <p:cNvSpPr/>
          <p:nvPr/>
        </p:nvSpPr>
        <p:spPr>
          <a:xfrm>
            <a:off x="2864223" y="4697960"/>
            <a:ext cx="3429144" cy="523220"/>
          </a:xfrm>
          <a:prstGeom prst="rect">
            <a:avLst/>
          </a:prstGeom>
        </p:spPr>
        <p:txBody>
          <a:bodyPr wrap="none">
            <a:spAutoFit/>
          </a:bodyPr>
          <a:lstStyle/>
          <a:p>
            <a:pPr>
              <a:spcBef>
                <a:spcPct val="50000"/>
              </a:spcBef>
            </a:pPr>
            <a:r>
              <a:rPr kumimoji="1" lang="zh-CN" altLang="en-US" sz="2800" b="1" dirty="0">
                <a:latin typeface="+mn-ea"/>
              </a:rPr>
              <a:t>有效值关系：</a:t>
            </a:r>
            <a:r>
              <a:rPr kumimoji="1" lang="en-US" altLang="zh-CN" sz="2800" b="1" i="1" dirty="0">
                <a:solidFill>
                  <a:srgbClr val="FF0000"/>
                </a:solidFill>
                <a:latin typeface="Times New Roman" panose="02020603050405020304" pitchFamily="18" charset="0"/>
                <a:cs typeface="Times New Roman" panose="02020603050405020304" pitchFamily="18" charset="0"/>
              </a:rPr>
              <a:t>U</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rPr>
              <a:t>R</a:t>
            </a:r>
            <a:r>
              <a:rPr kumimoji="1" lang="en-US" altLang="zh-CN" sz="2800" b="1" dirty="0">
                <a:solidFill>
                  <a:srgbClr val="FF0000"/>
                </a:solidFill>
                <a:latin typeface="Times New Roman" panose="02020603050405020304" pitchFamily="18" charset="0"/>
                <a:cs typeface="Times New Roman" panose="02020603050405020304" pitchFamily="18" charset="0"/>
              </a:rPr>
              <a:t>=</a:t>
            </a:r>
            <a:r>
              <a:rPr kumimoji="1" lang="en-US" altLang="zh-CN" sz="2800" b="1" i="1" dirty="0">
                <a:solidFill>
                  <a:srgbClr val="FF0000"/>
                </a:solidFill>
                <a:latin typeface="Times New Roman" panose="02020603050405020304" pitchFamily="18" charset="0"/>
                <a:cs typeface="Times New Roman" panose="02020603050405020304" pitchFamily="18" charset="0"/>
              </a:rPr>
              <a:t>RI</a:t>
            </a:r>
            <a:endParaRPr kumimoji="1"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71049B04-EAAE-4D5F-A226-79251A4D916A}"/>
              </a:ext>
            </a:extLst>
          </p:cNvPr>
          <p:cNvSpPr/>
          <p:nvPr/>
        </p:nvSpPr>
        <p:spPr>
          <a:xfrm>
            <a:off x="6594734" y="4675898"/>
            <a:ext cx="5024132" cy="523220"/>
          </a:xfrm>
          <a:prstGeom prst="rect">
            <a:avLst/>
          </a:prstGeom>
        </p:spPr>
        <p:txBody>
          <a:bodyPr wrap="none">
            <a:spAutoFit/>
          </a:bodyPr>
          <a:lstStyle/>
          <a:p>
            <a:pPr>
              <a:spcBef>
                <a:spcPct val="50000"/>
              </a:spcBef>
              <a:defRPr/>
            </a:pPr>
            <a:r>
              <a:rPr kumimoji="1" lang="zh-CN" altLang="en-US" sz="2800" b="1" dirty="0">
                <a:latin typeface="+mn-ea"/>
              </a:rPr>
              <a:t>相位关系：</a:t>
            </a:r>
            <a:r>
              <a:rPr lang="zh-CN" altLang="en-US" sz="2800" b="1" i="1" dirty="0">
                <a:solidFill>
                  <a:srgbClr val="FF0000"/>
                </a:solidFill>
                <a:latin typeface="Times New Roman" panose="02020603050405020304" pitchFamily="18" charset="0"/>
                <a:cs typeface="Times New Roman" panose="02020603050405020304" pitchFamily="18" charset="0"/>
                <a:sym typeface="Symbol" pitchFamily="18" charset="2"/>
              </a:rPr>
              <a:t></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sym typeface="Symbol" pitchFamily="18" charset="2"/>
              </a:rPr>
              <a:t>u</a:t>
            </a:r>
            <a:r>
              <a:rPr kumimoji="1" lang="en-US" altLang="zh-CN" sz="2800" b="1" dirty="0">
                <a:solidFill>
                  <a:srgbClr val="FF0000"/>
                </a:solidFill>
                <a:latin typeface="Times New Roman" panose="02020603050405020304" pitchFamily="18" charset="0"/>
                <a:cs typeface="Times New Roman" panose="02020603050405020304" pitchFamily="18" charset="0"/>
                <a:sym typeface="Symbol" pitchFamily="18" charset="2"/>
              </a:rPr>
              <a:t>= </a:t>
            </a:r>
            <a:r>
              <a:rPr lang="en-US" altLang="zh-CN" sz="2800" b="1" i="1" dirty="0">
                <a:solidFill>
                  <a:srgbClr val="FF0000"/>
                </a:solidFill>
                <a:latin typeface="Times New Roman" panose="02020603050405020304" pitchFamily="18" charset="0"/>
                <a:cs typeface="Times New Roman" panose="02020603050405020304" pitchFamily="18" charset="0"/>
                <a:sym typeface="Symbol" pitchFamily="18" charset="2"/>
              </a:rPr>
              <a:t></a:t>
            </a:r>
            <a:r>
              <a:rPr kumimoji="1" lang="en-US" altLang="zh-CN" sz="2800" b="1" i="1" baseline="-25000" dirty="0" err="1">
                <a:solidFill>
                  <a:srgbClr val="FF0000"/>
                </a:solidFill>
                <a:latin typeface="Times New Roman" panose="02020603050405020304" pitchFamily="18" charset="0"/>
                <a:cs typeface="Times New Roman" panose="02020603050405020304" pitchFamily="18" charset="0"/>
                <a:sym typeface="Symbol" pitchFamily="18" charset="2"/>
              </a:rPr>
              <a:t>i</a:t>
            </a:r>
            <a:r>
              <a:rPr kumimoji="1" lang="en-US" altLang="zh-CN" sz="2800" b="1" i="1" baseline="-25000" dirty="0">
                <a:latin typeface="Times New Roman" panose="02020603050405020304" pitchFamily="18" charset="0"/>
                <a:cs typeface="Times New Roman" panose="02020603050405020304" pitchFamily="18" charset="0"/>
                <a:sym typeface="Symbol" pitchFamily="18" charset="2"/>
              </a:rPr>
              <a:t> </a:t>
            </a:r>
            <a:r>
              <a:rPr kumimoji="1" lang="en-US" altLang="zh-CN" sz="2800" b="1" i="1" baseline="-25000" dirty="0">
                <a:latin typeface="+mn-ea"/>
                <a:sym typeface="Symbol" pitchFamily="18" charset="2"/>
              </a:rPr>
              <a:t>      </a:t>
            </a:r>
            <a:r>
              <a:rPr kumimoji="1" lang="en-US" altLang="zh-CN" sz="2800" b="1" dirty="0">
                <a:latin typeface="+mn-ea"/>
                <a:sym typeface="Symbol" pitchFamily="18" charset="2"/>
              </a:rPr>
              <a:t>(</a:t>
            </a:r>
            <a:r>
              <a:rPr kumimoji="1" lang="en-US" altLang="zh-CN" sz="2800" b="1" i="1" dirty="0">
                <a:latin typeface="Times New Roman" panose="02020603050405020304" pitchFamily="18" charset="0"/>
                <a:cs typeface="Times New Roman" panose="02020603050405020304" pitchFamily="18" charset="0"/>
                <a:sym typeface="Symbol" pitchFamily="18" charset="2"/>
              </a:rPr>
              <a:t>u</a:t>
            </a:r>
            <a:r>
              <a:rPr kumimoji="1" lang="en-US" altLang="zh-CN" sz="2800" b="1" dirty="0">
                <a:latin typeface="Times New Roman" panose="02020603050405020304" pitchFamily="18" charset="0"/>
                <a:cs typeface="Times New Roman" panose="02020603050405020304" pitchFamily="18" charset="0"/>
                <a:sym typeface="Symbol" pitchFamily="18" charset="2"/>
              </a:rPr>
              <a:t>, </a:t>
            </a:r>
            <a:r>
              <a:rPr kumimoji="1" lang="en-US" altLang="zh-CN" sz="2800" b="1" i="1" dirty="0" err="1">
                <a:latin typeface="Times New Roman" panose="02020603050405020304" pitchFamily="18" charset="0"/>
                <a:cs typeface="Times New Roman" panose="02020603050405020304" pitchFamily="18" charset="0"/>
                <a:sym typeface="Symbol" pitchFamily="18" charset="2"/>
              </a:rPr>
              <a:t>i</a:t>
            </a:r>
            <a:r>
              <a:rPr kumimoji="1" lang="zh-CN" altLang="zh-CN" sz="2800" b="1" dirty="0">
                <a:latin typeface="+mn-ea"/>
                <a:sym typeface="Symbol" pitchFamily="18" charset="2"/>
              </a:rPr>
              <a:t>同相</a:t>
            </a:r>
            <a:r>
              <a:rPr kumimoji="1" lang="en-US" altLang="zh-CN" sz="2800" b="1" dirty="0">
                <a:latin typeface="+mn-ea"/>
                <a:sym typeface="Symbol" pitchFamily="18" charset="2"/>
              </a:rPr>
              <a:t>)</a:t>
            </a:r>
          </a:p>
        </p:txBody>
      </p:sp>
      <p:grpSp>
        <p:nvGrpSpPr>
          <p:cNvPr id="52" name="组合 51">
            <a:extLst>
              <a:ext uri="{FF2B5EF4-FFF2-40B4-BE49-F238E27FC236}">
                <a16:creationId xmlns:a16="http://schemas.microsoft.com/office/drawing/2014/main" id="{8F10F7E2-A3B6-420B-841C-91A27EE82539}"/>
              </a:ext>
            </a:extLst>
          </p:cNvPr>
          <p:cNvGrpSpPr/>
          <p:nvPr/>
        </p:nvGrpSpPr>
        <p:grpSpPr>
          <a:xfrm>
            <a:off x="3917266" y="5460881"/>
            <a:ext cx="4972185" cy="523220"/>
            <a:chOff x="3917266" y="5460881"/>
            <a:chExt cx="4972185" cy="523220"/>
          </a:xfrm>
        </p:grpSpPr>
        <p:graphicFrame>
          <p:nvGraphicFramePr>
            <p:cNvPr id="51" name="对象 50">
              <a:extLst>
                <a:ext uri="{FF2B5EF4-FFF2-40B4-BE49-F238E27FC236}">
                  <a16:creationId xmlns:a16="http://schemas.microsoft.com/office/drawing/2014/main" id="{CAC3E57A-B5CE-41C1-8A07-36AD6810D0BF}"/>
                </a:ext>
              </a:extLst>
            </p:cNvPr>
            <p:cNvGraphicFramePr>
              <a:graphicFrameLocks noChangeAspect="1"/>
            </p:cNvGraphicFramePr>
            <p:nvPr>
              <p:extLst/>
            </p:nvPr>
          </p:nvGraphicFramePr>
          <p:xfrm>
            <a:off x="7624233" y="5460891"/>
            <a:ext cx="1265218" cy="523210"/>
          </p:xfrm>
          <a:graphic>
            <a:graphicData uri="http://schemas.openxmlformats.org/presentationml/2006/ole">
              <mc:AlternateContent xmlns:mc="http://schemas.openxmlformats.org/markup-compatibility/2006">
                <mc:Choice xmlns:v="urn:schemas-microsoft-com:vml" Requires="v">
                  <p:oleObj spid="_x0000_s54308" name="Equation" r:id="rId17" imgW="583920" imgH="241200" progId="Equation.DSMT4">
                    <p:embed/>
                  </p:oleObj>
                </mc:Choice>
                <mc:Fallback>
                  <p:oleObj name="Equation" r:id="rId17" imgW="583920" imgH="241200" progId="Equation.DSMT4">
                    <p:embed/>
                    <p:pic>
                      <p:nvPicPr>
                        <p:cNvPr id="51" name="对象 50">
                          <a:extLst>
                            <a:ext uri="{FF2B5EF4-FFF2-40B4-BE49-F238E27FC236}">
                              <a16:creationId xmlns:a16="http://schemas.microsoft.com/office/drawing/2014/main" id="{CAC3E57A-B5CE-41C1-8A07-36AD6810D0BF}"/>
                            </a:ext>
                          </a:extLst>
                        </p:cNvPr>
                        <p:cNvPicPr/>
                        <p:nvPr/>
                      </p:nvPicPr>
                      <p:blipFill>
                        <a:blip r:embed="rId18"/>
                        <a:stretch>
                          <a:fillRect/>
                        </a:stretch>
                      </p:blipFill>
                      <p:spPr>
                        <a:xfrm>
                          <a:off x="7624233" y="5460891"/>
                          <a:ext cx="1265218" cy="523210"/>
                        </a:xfrm>
                        <a:prstGeom prst="rect">
                          <a:avLst/>
                        </a:prstGeom>
                      </p:spPr>
                    </p:pic>
                  </p:oleObj>
                </mc:Fallback>
              </mc:AlternateContent>
            </a:graphicData>
          </a:graphic>
        </p:graphicFrame>
        <p:sp>
          <p:nvSpPr>
            <p:cNvPr id="55" name="矩形 54">
              <a:extLst>
                <a:ext uri="{FF2B5EF4-FFF2-40B4-BE49-F238E27FC236}">
                  <a16:creationId xmlns:a16="http://schemas.microsoft.com/office/drawing/2014/main" id="{C8190F7F-44DB-4530-B6ED-A8DAB9220EFA}"/>
                </a:ext>
              </a:extLst>
            </p:cNvPr>
            <p:cNvSpPr/>
            <p:nvPr/>
          </p:nvSpPr>
          <p:spPr>
            <a:xfrm>
              <a:off x="3917266" y="5460881"/>
              <a:ext cx="3775393" cy="523220"/>
            </a:xfrm>
            <a:prstGeom prst="rect">
              <a:avLst/>
            </a:prstGeom>
          </p:spPr>
          <p:txBody>
            <a:bodyPr wrap="none">
              <a:spAutoFit/>
            </a:bodyPr>
            <a:lstStyle/>
            <a:p>
              <a:pPr>
                <a:spcBef>
                  <a:spcPct val="50000"/>
                </a:spcBef>
                <a:defRPr/>
              </a:pPr>
              <a:r>
                <a:rPr kumimoji="1" lang="zh-CN" altLang="en-US" sz="2800" b="1" dirty="0">
                  <a:latin typeface="+mn-ea"/>
                </a:rPr>
                <a:t>相量形式的欧姆定律：</a:t>
              </a:r>
              <a:endParaRPr kumimoji="1" lang="en-US" altLang="zh-CN" sz="2800" b="1" dirty="0">
                <a:latin typeface="+mn-ea"/>
                <a:sym typeface="Symbol" pitchFamily="18" charset="2"/>
              </a:endParaRPr>
            </a:p>
          </p:txBody>
        </p:sp>
      </p:grpSp>
      <p:sp>
        <p:nvSpPr>
          <p:cNvPr id="53" name="矩形 52">
            <a:extLst>
              <a:ext uri="{FF2B5EF4-FFF2-40B4-BE49-F238E27FC236}">
                <a16:creationId xmlns:a16="http://schemas.microsoft.com/office/drawing/2014/main" id="{09303C49-5F43-4D36-98BA-AB933843EA7E}"/>
              </a:ext>
            </a:extLst>
          </p:cNvPr>
          <p:cNvSpPr/>
          <p:nvPr/>
        </p:nvSpPr>
        <p:spPr>
          <a:xfrm>
            <a:off x="2887767" y="6228745"/>
            <a:ext cx="3799438" cy="523220"/>
          </a:xfrm>
          <a:prstGeom prst="rect">
            <a:avLst/>
          </a:prstGeom>
        </p:spPr>
        <p:txBody>
          <a:bodyPr wrap="none">
            <a:spAutoFit/>
          </a:bodyPr>
          <a:lstStyle/>
          <a:p>
            <a:r>
              <a:rPr kumimoji="1" lang="zh-CN" altLang="en-US" sz="2800" b="1" dirty="0">
                <a:solidFill>
                  <a:srgbClr val="FF0000"/>
                </a:solidFill>
                <a:latin typeface="+mn-ea"/>
              </a:rPr>
              <a:t>注</a:t>
            </a:r>
            <a:r>
              <a:rPr kumimoji="1" lang="zh-CN" altLang="en-US" sz="2800" b="1" dirty="0">
                <a:latin typeface="+mn-ea"/>
              </a:rPr>
              <a:t>：</a:t>
            </a:r>
            <a:r>
              <a:rPr kumimoji="1" lang="en-US" altLang="zh-CN" sz="2800" b="1" i="1" dirty="0" err="1">
                <a:latin typeface="Times New Roman" panose="02020603050405020304" pitchFamily="18" charset="0"/>
                <a:cs typeface="Times New Roman" panose="02020603050405020304" pitchFamily="18" charset="0"/>
              </a:rPr>
              <a:t>u</a:t>
            </a:r>
            <a:r>
              <a:rPr kumimoji="1" lang="en-US" altLang="zh-CN" sz="2800" b="1" baseline="-25000" dirty="0" err="1">
                <a:latin typeface="Times New Roman" panose="02020603050405020304" pitchFamily="18" charset="0"/>
                <a:cs typeface="Times New Roman" panose="02020603050405020304" pitchFamily="18" charset="0"/>
              </a:rPr>
              <a:t>R</a:t>
            </a:r>
            <a:r>
              <a:rPr kumimoji="1" lang="en-US" altLang="zh-CN" sz="2800" b="1" dirty="0">
                <a:latin typeface="Times New Roman" panose="02020603050405020304" pitchFamily="18" charset="0"/>
                <a:cs typeface="Times New Roman" panose="02020603050405020304" pitchFamily="18" charset="0"/>
              </a:rPr>
              <a:t>, </a:t>
            </a:r>
            <a:r>
              <a:rPr kumimoji="1" lang="en-US" altLang="zh-CN" sz="2800" b="1" i="1" dirty="0" err="1">
                <a:latin typeface="Times New Roman" panose="02020603050405020304" pitchFamily="18" charset="0"/>
                <a:cs typeface="Times New Roman" panose="02020603050405020304" pitchFamily="18" charset="0"/>
              </a:rPr>
              <a:t>i</a:t>
            </a:r>
            <a:r>
              <a:rPr kumimoji="1" lang="en-US" altLang="zh-CN" sz="2800" b="1" i="1" dirty="0">
                <a:latin typeface="Times New Roman" panose="02020603050405020304" pitchFamily="18" charset="0"/>
                <a:cs typeface="Times New Roman" panose="02020603050405020304" pitchFamily="18" charset="0"/>
              </a:rPr>
              <a:t> </a:t>
            </a:r>
            <a:r>
              <a:rPr kumimoji="1" lang="zh-CN" altLang="en-US" sz="2800" b="1" dirty="0">
                <a:latin typeface="+mn-ea"/>
              </a:rPr>
              <a:t>是同频正弦量</a:t>
            </a:r>
          </a:p>
        </p:txBody>
      </p:sp>
    </p:spTree>
    <p:custDataLst>
      <p:tags r:id="rId2"/>
    </p:custDataLst>
    <p:extLst>
      <p:ext uri="{BB962C8B-B14F-4D97-AF65-F5344CB8AC3E}">
        <p14:creationId xmlns:p14="http://schemas.microsoft.com/office/powerpoint/2010/main" val="2153755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1+#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2" presetClass="entr" presetSubtype="4"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down)">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3">
                                            <p:txEl>
                                              <p:pRg st="0" end="0"/>
                                            </p:txEl>
                                          </p:spTgt>
                                        </p:tgtEl>
                                        <p:attrNameLst>
                                          <p:attrName>style.visibility</p:attrName>
                                        </p:attrNameLst>
                                      </p:cBhvr>
                                      <p:to>
                                        <p:strVal val="visible"/>
                                      </p:to>
                                    </p:set>
                                    <p:animEffect transition="in" filter="wipe(down)">
                                      <p:cBhvr>
                                        <p:cTn id="7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utoUpdateAnimBg="0"/>
      <p:bldP spid="32" grpId="0" autoUpdateAnimBg="0"/>
      <p:bldP spid="48" grpId="0"/>
      <p:bldP spid="4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859438"/>
            <a:ext cx="10078838" cy="523220"/>
          </a:xfrm>
          <a:prstGeom prst="rect">
            <a:avLst/>
          </a:prstGeom>
          <a:noFill/>
        </p:spPr>
        <p:txBody>
          <a:bodyPr wrap="square" rtlCol="0">
            <a:spAutoFit/>
          </a:bodyPr>
          <a:lstStyle/>
          <a:p>
            <a:r>
              <a:rPr lang="en-US" altLang="zh-CN" sz="2800" b="1" dirty="0">
                <a:solidFill>
                  <a:srgbClr val="FF0000"/>
                </a:solidFill>
                <a:latin typeface="+mn-ea"/>
              </a:rPr>
              <a:t>2. </a:t>
            </a:r>
            <a:r>
              <a:rPr lang="zh-CN" altLang="en-US" sz="2800" b="1" dirty="0">
                <a:solidFill>
                  <a:srgbClr val="FF0000"/>
                </a:solidFill>
                <a:latin typeface="+mn-ea"/>
              </a:rPr>
              <a:t>电感</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2887767"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时域形式：</a:t>
            </a:r>
          </a:p>
        </p:txBody>
      </p:sp>
      <p:grpSp>
        <p:nvGrpSpPr>
          <p:cNvPr id="4" name="组合 3">
            <a:extLst>
              <a:ext uri="{FF2B5EF4-FFF2-40B4-BE49-F238E27FC236}">
                <a16:creationId xmlns:a16="http://schemas.microsoft.com/office/drawing/2014/main" id="{B108F617-8419-460E-92BC-C66B35F92EB1}"/>
              </a:ext>
            </a:extLst>
          </p:cNvPr>
          <p:cNvGrpSpPr/>
          <p:nvPr/>
        </p:nvGrpSpPr>
        <p:grpSpPr>
          <a:xfrm>
            <a:off x="2887767" y="2367246"/>
            <a:ext cx="4080282" cy="523220"/>
            <a:chOff x="2893041" y="3579896"/>
            <a:chExt cx="4080282" cy="523220"/>
          </a:xfrm>
        </p:grpSpPr>
        <p:graphicFrame>
          <p:nvGraphicFramePr>
            <p:cNvPr id="2" name="对象 1">
              <a:extLst>
                <a:ext uri="{FF2B5EF4-FFF2-40B4-BE49-F238E27FC236}">
                  <a16:creationId xmlns:a16="http://schemas.microsoft.com/office/drawing/2014/main" id="{C7591832-82CD-4BBC-BA82-0210932D7C18}"/>
                </a:ext>
              </a:extLst>
            </p:cNvPr>
            <p:cNvGraphicFramePr>
              <a:graphicFrameLocks noChangeAspect="1"/>
            </p:cNvGraphicFramePr>
            <p:nvPr/>
          </p:nvGraphicFramePr>
          <p:xfrm>
            <a:off x="3990975" y="3579896"/>
            <a:ext cx="2982348" cy="523219"/>
          </p:xfrm>
          <a:graphic>
            <a:graphicData uri="http://schemas.openxmlformats.org/presentationml/2006/ole">
              <mc:AlternateContent xmlns:mc="http://schemas.openxmlformats.org/markup-compatibility/2006">
                <mc:Choice xmlns:v="urn:schemas-microsoft-com:vml" Requires="v">
                  <p:oleObj spid="_x0000_s55326" name="Equation" r:id="rId5" imgW="1447560" imgH="253800" progId="Equation.DSMT4">
                    <p:embed/>
                  </p:oleObj>
                </mc:Choice>
                <mc:Fallback>
                  <p:oleObj name="Equation" r:id="rId5" imgW="1447560" imgH="253800" progId="Equation.DSMT4">
                    <p:embed/>
                    <p:pic>
                      <p:nvPicPr>
                        <p:cNvPr id="2" name="对象 1">
                          <a:extLst>
                            <a:ext uri="{FF2B5EF4-FFF2-40B4-BE49-F238E27FC236}">
                              <a16:creationId xmlns:a16="http://schemas.microsoft.com/office/drawing/2014/main" id="{C7591832-82CD-4BBC-BA82-0210932D7C18}"/>
                            </a:ext>
                          </a:extLst>
                        </p:cNvPr>
                        <p:cNvPicPr/>
                        <p:nvPr/>
                      </p:nvPicPr>
                      <p:blipFill>
                        <a:blip r:embed="rId6"/>
                        <a:stretch>
                          <a:fillRect/>
                        </a:stretch>
                      </p:blipFill>
                      <p:spPr>
                        <a:xfrm>
                          <a:off x="3990975" y="3579896"/>
                          <a:ext cx="2982348" cy="523219"/>
                        </a:xfrm>
                        <a:prstGeom prst="rect">
                          <a:avLst/>
                        </a:prstGeom>
                      </p:spPr>
                    </p:pic>
                  </p:oleObj>
                </mc:Fallback>
              </mc:AlternateContent>
            </a:graphicData>
          </a:graphic>
        </p:graphicFrame>
        <p:sp>
          <p:nvSpPr>
            <p:cNvPr id="28" name="Text Box 92">
              <a:extLst>
                <a:ext uri="{FF2B5EF4-FFF2-40B4-BE49-F238E27FC236}">
                  <a16:creationId xmlns:a16="http://schemas.microsoft.com/office/drawing/2014/main" id="{25807D9A-9D29-4C84-8C39-B241AEE8303D}"/>
                </a:ext>
              </a:extLst>
            </p:cNvPr>
            <p:cNvSpPr txBox="1">
              <a:spLocks noChangeArrowheads="1"/>
            </p:cNvSpPr>
            <p:nvPr/>
          </p:nvSpPr>
          <p:spPr bwMode="auto">
            <a:xfrm>
              <a:off x="2893041" y="3579896"/>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已知：</a:t>
              </a:r>
            </a:p>
          </p:txBody>
        </p:sp>
      </p:grpSp>
      <p:grpSp>
        <p:nvGrpSpPr>
          <p:cNvPr id="7" name="组合 6">
            <a:extLst>
              <a:ext uri="{FF2B5EF4-FFF2-40B4-BE49-F238E27FC236}">
                <a16:creationId xmlns:a16="http://schemas.microsoft.com/office/drawing/2014/main" id="{036EF182-F5C4-410B-A52C-C85CFBCB4BA6}"/>
              </a:ext>
            </a:extLst>
          </p:cNvPr>
          <p:cNvGrpSpPr/>
          <p:nvPr/>
        </p:nvGrpSpPr>
        <p:grpSpPr>
          <a:xfrm>
            <a:off x="2887767" y="2978150"/>
            <a:ext cx="6040333" cy="1676400"/>
            <a:chOff x="2887862" y="2955401"/>
            <a:chExt cx="6040333" cy="1676400"/>
          </a:xfrm>
        </p:grpSpPr>
        <p:graphicFrame>
          <p:nvGraphicFramePr>
            <p:cNvPr id="5" name="对象 4">
              <a:extLst>
                <a:ext uri="{FF2B5EF4-FFF2-40B4-BE49-F238E27FC236}">
                  <a16:creationId xmlns:a16="http://schemas.microsoft.com/office/drawing/2014/main" id="{F82F2DC0-8C79-4091-A388-5E6B98952639}"/>
                </a:ext>
              </a:extLst>
            </p:cNvPr>
            <p:cNvGraphicFramePr>
              <a:graphicFrameLocks noChangeAspect="1"/>
            </p:cNvGraphicFramePr>
            <p:nvPr>
              <p:extLst/>
            </p:nvPr>
          </p:nvGraphicFramePr>
          <p:xfrm>
            <a:off x="3930745" y="2955401"/>
            <a:ext cx="4997450" cy="1676400"/>
          </p:xfrm>
          <a:graphic>
            <a:graphicData uri="http://schemas.openxmlformats.org/presentationml/2006/ole">
              <mc:AlternateContent xmlns:mc="http://schemas.openxmlformats.org/markup-compatibility/2006">
                <mc:Choice xmlns:v="urn:schemas-microsoft-com:vml" Requires="v">
                  <p:oleObj spid="_x0000_s55327" name="Equation" r:id="rId7" imgW="2425680" imgH="812520" progId="Equation.DSMT4">
                    <p:embed/>
                  </p:oleObj>
                </mc:Choice>
                <mc:Fallback>
                  <p:oleObj name="Equation" r:id="rId7" imgW="2425680" imgH="812520" progId="Equation.DSMT4">
                    <p:embed/>
                    <p:pic>
                      <p:nvPicPr>
                        <p:cNvPr id="5" name="对象 4">
                          <a:extLst>
                            <a:ext uri="{FF2B5EF4-FFF2-40B4-BE49-F238E27FC236}">
                              <a16:creationId xmlns:a16="http://schemas.microsoft.com/office/drawing/2014/main" id="{F82F2DC0-8C79-4091-A388-5E6B98952639}"/>
                            </a:ext>
                          </a:extLst>
                        </p:cNvPr>
                        <p:cNvPicPr/>
                        <p:nvPr/>
                      </p:nvPicPr>
                      <p:blipFill>
                        <a:blip r:embed="rId8"/>
                        <a:stretch>
                          <a:fillRect/>
                        </a:stretch>
                      </p:blipFill>
                      <p:spPr>
                        <a:xfrm>
                          <a:off x="3930745" y="2955401"/>
                          <a:ext cx="4997450" cy="1676400"/>
                        </a:xfrm>
                        <a:prstGeom prst="rect">
                          <a:avLst/>
                        </a:prstGeom>
                      </p:spPr>
                    </p:pic>
                  </p:oleObj>
                </mc:Fallback>
              </mc:AlternateContent>
            </a:graphicData>
          </a:graphic>
        </p:graphicFrame>
        <p:sp>
          <p:nvSpPr>
            <p:cNvPr id="30" name="Text Box 92">
              <a:extLst>
                <a:ext uri="{FF2B5EF4-FFF2-40B4-BE49-F238E27FC236}">
                  <a16:creationId xmlns:a16="http://schemas.microsoft.com/office/drawing/2014/main" id="{87D8FC7D-C137-483D-A315-5C7D7CEB0116}"/>
                </a:ext>
              </a:extLst>
            </p:cNvPr>
            <p:cNvSpPr txBox="1">
              <a:spLocks noChangeArrowheads="1"/>
            </p:cNvSpPr>
            <p:nvPr/>
          </p:nvSpPr>
          <p:spPr bwMode="auto">
            <a:xfrm>
              <a:off x="2887862" y="312523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则有：</a:t>
              </a:r>
            </a:p>
          </p:txBody>
        </p:sp>
      </p:grpSp>
      <p:sp>
        <p:nvSpPr>
          <p:cNvPr id="32" name="Text Box 92">
            <a:extLst>
              <a:ext uri="{FF2B5EF4-FFF2-40B4-BE49-F238E27FC236}">
                <a16:creationId xmlns:a16="http://schemas.microsoft.com/office/drawing/2014/main" id="{689DADC4-B2EA-4DF4-BA4F-036F8C60F9BA}"/>
              </a:ext>
            </a:extLst>
          </p:cNvPr>
          <p:cNvSpPr txBox="1">
            <a:spLocks noChangeArrowheads="1"/>
          </p:cNvSpPr>
          <p:nvPr/>
        </p:nvSpPr>
        <p:spPr bwMode="auto">
          <a:xfrm>
            <a:off x="8338399"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相量形式：</a:t>
            </a:r>
          </a:p>
        </p:txBody>
      </p:sp>
      <p:graphicFrame>
        <p:nvGraphicFramePr>
          <p:cNvPr id="31" name="对象 30">
            <a:extLst>
              <a:ext uri="{FF2B5EF4-FFF2-40B4-BE49-F238E27FC236}">
                <a16:creationId xmlns:a16="http://schemas.microsoft.com/office/drawing/2014/main" id="{DC1572B9-028C-4615-B857-40AC207450F0}"/>
              </a:ext>
            </a:extLst>
          </p:cNvPr>
          <p:cNvGraphicFramePr>
            <a:graphicFrameLocks noChangeAspect="1"/>
          </p:cNvGraphicFramePr>
          <p:nvPr>
            <p:extLst/>
          </p:nvPr>
        </p:nvGraphicFramePr>
        <p:xfrm>
          <a:off x="8462917" y="2367254"/>
          <a:ext cx="1762395" cy="523211"/>
        </p:xfrm>
        <a:graphic>
          <a:graphicData uri="http://schemas.openxmlformats.org/presentationml/2006/ole">
            <mc:AlternateContent xmlns:mc="http://schemas.openxmlformats.org/markup-compatibility/2006">
              <mc:Choice xmlns:v="urn:schemas-microsoft-com:vml" Requires="v">
                <p:oleObj spid="_x0000_s55328" name="Equation" r:id="rId9" imgW="812520" imgH="241200" progId="Equation.DSMT4">
                  <p:embed/>
                </p:oleObj>
              </mc:Choice>
              <mc:Fallback>
                <p:oleObj name="Equation" r:id="rId9" imgW="812520" imgH="241200" progId="Equation.DSMT4">
                  <p:embed/>
                  <p:pic>
                    <p:nvPicPr>
                      <p:cNvPr id="31" name="对象 30">
                        <a:extLst>
                          <a:ext uri="{FF2B5EF4-FFF2-40B4-BE49-F238E27FC236}">
                            <a16:creationId xmlns:a16="http://schemas.microsoft.com/office/drawing/2014/main" id="{DC1572B9-028C-4615-B857-40AC207450F0}"/>
                          </a:ext>
                        </a:extLst>
                      </p:cNvPr>
                      <p:cNvPicPr/>
                      <p:nvPr/>
                    </p:nvPicPr>
                    <p:blipFill>
                      <a:blip r:embed="rId10"/>
                      <a:stretch>
                        <a:fillRect/>
                      </a:stretch>
                    </p:blipFill>
                    <p:spPr>
                      <a:xfrm>
                        <a:off x="8462917" y="2367254"/>
                        <a:ext cx="1762395" cy="523211"/>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B0C4723D-FB98-4577-BE76-F82BE50EFDBF}"/>
              </a:ext>
            </a:extLst>
          </p:cNvPr>
          <p:cNvGraphicFramePr>
            <a:graphicFrameLocks noChangeAspect="1"/>
          </p:cNvGraphicFramePr>
          <p:nvPr>
            <p:extLst/>
          </p:nvPr>
        </p:nvGraphicFramePr>
        <p:xfrm>
          <a:off x="8480425" y="3968750"/>
          <a:ext cx="2232025" cy="523875"/>
        </p:xfrm>
        <a:graphic>
          <a:graphicData uri="http://schemas.openxmlformats.org/presentationml/2006/ole">
            <mc:AlternateContent xmlns:mc="http://schemas.openxmlformats.org/markup-compatibility/2006">
              <mc:Choice xmlns:v="urn:schemas-microsoft-com:vml" Requires="v">
                <p:oleObj spid="_x0000_s55329" name="Equation" r:id="rId11" imgW="1028520" imgH="241200" progId="Equation.DSMT4">
                  <p:embed/>
                </p:oleObj>
              </mc:Choice>
              <mc:Fallback>
                <p:oleObj name="Equation" r:id="rId11" imgW="1028520" imgH="241200" progId="Equation.DSMT4">
                  <p:embed/>
                  <p:pic>
                    <p:nvPicPr>
                      <p:cNvPr id="33" name="对象 32">
                        <a:extLst>
                          <a:ext uri="{FF2B5EF4-FFF2-40B4-BE49-F238E27FC236}">
                            <a16:creationId xmlns:a16="http://schemas.microsoft.com/office/drawing/2014/main" id="{B0C4723D-FB98-4577-BE76-F82BE50EFDBF}"/>
                          </a:ext>
                        </a:extLst>
                      </p:cNvPr>
                      <p:cNvPicPr/>
                      <p:nvPr/>
                    </p:nvPicPr>
                    <p:blipFill>
                      <a:blip r:embed="rId12"/>
                      <a:stretch>
                        <a:fillRect/>
                      </a:stretch>
                    </p:blipFill>
                    <p:spPr>
                      <a:xfrm>
                        <a:off x="8480425" y="3968750"/>
                        <a:ext cx="2232025" cy="523875"/>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41515CC0-9846-453E-BB9C-FDB3298E03BC}"/>
              </a:ext>
            </a:extLst>
          </p:cNvPr>
          <p:cNvSpPr/>
          <p:nvPr/>
        </p:nvSpPr>
        <p:spPr>
          <a:xfrm>
            <a:off x="3083493" y="4714358"/>
            <a:ext cx="3568606" cy="523220"/>
          </a:xfrm>
          <a:prstGeom prst="rect">
            <a:avLst/>
          </a:prstGeom>
        </p:spPr>
        <p:txBody>
          <a:bodyPr wrap="none">
            <a:spAutoFit/>
          </a:bodyPr>
          <a:lstStyle/>
          <a:p>
            <a:pPr>
              <a:spcBef>
                <a:spcPct val="50000"/>
              </a:spcBef>
            </a:pPr>
            <a:r>
              <a:rPr kumimoji="1" lang="zh-CN" altLang="en-US" sz="2800" b="1" dirty="0">
                <a:latin typeface="+mn-ea"/>
              </a:rPr>
              <a:t>有效值关系：</a:t>
            </a:r>
            <a:r>
              <a:rPr kumimoji="1" lang="en-US" altLang="zh-CN" sz="2800" b="1" i="1" dirty="0">
                <a:solidFill>
                  <a:srgbClr val="FF0000"/>
                </a:solidFill>
                <a:latin typeface="Times New Roman" panose="02020603050405020304" pitchFamily="18" charset="0"/>
                <a:cs typeface="Times New Roman" panose="02020603050405020304" pitchFamily="18" charset="0"/>
              </a:rPr>
              <a:t>U</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rPr>
              <a:t>L</a:t>
            </a:r>
            <a:r>
              <a:rPr kumimoji="1" lang="en-US" altLang="zh-CN" sz="2800" b="1" i="1" dirty="0">
                <a:solidFill>
                  <a:srgbClr val="FF0000"/>
                </a:solidFill>
                <a:latin typeface="Times New Roman" panose="02020603050405020304" pitchFamily="18" charset="0"/>
                <a:cs typeface="Times New Roman" panose="02020603050405020304" pitchFamily="18" charset="0"/>
              </a:rPr>
              <a:t>=</a:t>
            </a:r>
            <a:r>
              <a:rPr kumimoji="1" lang="en-US" altLang="zh-CN" sz="2800" b="1" i="1" dirty="0" err="1">
                <a:solidFill>
                  <a:srgbClr val="FF0000"/>
                </a:solidFill>
                <a:latin typeface="Times New Roman" panose="02020603050405020304" pitchFamily="18" charset="0"/>
                <a:cs typeface="Times New Roman" panose="02020603050405020304" pitchFamily="18" charset="0"/>
              </a:rPr>
              <a:t>ωLI</a:t>
            </a:r>
            <a:endParaRPr kumimoji="1"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71049B04-EAAE-4D5F-A226-79251A4D916A}"/>
              </a:ext>
            </a:extLst>
          </p:cNvPr>
          <p:cNvSpPr/>
          <p:nvPr/>
        </p:nvSpPr>
        <p:spPr>
          <a:xfrm>
            <a:off x="3083493" y="5268336"/>
            <a:ext cx="6517040" cy="584775"/>
          </a:xfrm>
          <a:prstGeom prst="rect">
            <a:avLst/>
          </a:prstGeom>
        </p:spPr>
        <p:txBody>
          <a:bodyPr wrap="none">
            <a:spAutoFit/>
          </a:bodyPr>
          <a:lstStyle/>
          <a:p>
            <a:pPr>
              <a:spcBef>
                <a:spcPct val="50000"/>
              </a:spcBef>
              <a:defRPr/>
            </a:pPr>
            <a:r>
              <a:rPr kumimoji="1" lang="zh-CN" altLang="en-US" sz="2800" b="1" dirty="0">
                <a:latin typeface="+mn-ea"/>
              </a:rPr>
              <a:t>相位关系：</a:t>
            </a:r>
            <a:r>
              <a:rPr kumimoji="1" lang="zh-CN" altLang="en-US" sz="32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u</a:t>
            </a:r>
            <a:r>
              <a:rPr kumimoji="1"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32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800" b="1" i="1"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+90° </a:t>
            </a:r>
            <a:r>
              <a:rPr kumimoji="1" lang="en-US" altLang="zh-CN" sz="2800" b="1" dirty="0">
                <a:ea typeface="宋体" panose="02010600030101010101" pitchFamily="2" charset="-122"/>
                <a:sym typeface="Symbol" panose="05050102010706020507" pitchFamily="18" charset="2"/>
              </a:rPr>
              <a:t>(</a:t>
            </a:r>
            <a:r>
              <a:rPr kumimoji="1"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u</a:t>
            </a:r>
            <a:r>
              <a:rPr kumimoji="1" lang="en-US" altLang="zh-CN" sz="2800" b="1" i="1"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a:t>
            </a:r>
            <a:r>
              <a:rPr kumimoji="1" lang="zh-CN" altLang="en-US" sz="2800" b="1" dirty="0">
                <a:ea typeface="宋体" panose="02010600030101010101" pitchFamily="2" charset="-122"/>
                <a:sym typeface="Symbol" panose="05050102010706020507" pitchFamily="18" charset="2"/>
              </a:rPr>
              <a:t>超前</a:t>
            </a:r>
            <a:r>
              <a:rPr kumimoji="1"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dirty="0">
                <a:ea typeface="宋体" panose="02010600030101010101" pitchFamily="2" charset="-122"/>
                <a:sym typeface="Symbol" panose="05050102010706020507" pitchFamily="18" charset="2"/>
              </a:rPr>
              <a:t>90°)</a:t>
            </a:r>
            <a:endParaRPr kumimoji="1" lang="en-US" altLang="zh-CN" sz="2800" b="1" dirty="0">
              <a:latin typeface="+mn-ea"/>
              <a:sym typeface="Symbol" pitchFamily="18" charset="2"/>
            </a:endParaRPr>
          </a:p>
        </p:txBody>
      </p:sp>
      <p:grpSp>
        <p:nvGrpSpPr>
          <p:cNvPr id="8" name="组合 7">
            <a:extLst>
              <a:ext uri="{FF2B5EF4-FFF2-40B4-BE49-F238E27FC236}">
                <a16:creationId xmlns:a16="http://schemas.microsoft.com/office/drawing/2014/main" id="{669FE69C-02FE-47D8-BC67-DBCB40E66D49}"/>
              </a:ext>
            </a:extLst>
          </p:cNvPr>
          <p:cNvGrpSpPr/>
          <p:nvPr/>
        </p:nvGrpSpPr>
        <p:grpSpPr>
          <a:xfrm>
            <a:off x="3083493" y="5883869"/>
            <a:ext cx="7250507" cy="936625"/>
            <a:chOff x="2731693" y="5921375"/>
            <a:chExt cx="7250507" cy="936625"/>
          </a:xfrm>
        </p:grpSpPr>
        <p:graphicFrame>
          <p:nvGraphicFramePr>
            <p:cNvPr id="51" name="对象 50">
              <a:extLst>
                <a:ext uri="{FF2B5EF4-FFF2-40B4-BE49-F238E27FC236}">
                  <a16:creationId xmlns:a16="http://schemas.microsoft.com/office/drawing/2014/main" id="{CAC3E57A-B5CE-41C1-8A07-36AD6810D0BF}"/>
                </a:ext>
              </a:extLst>
            </p:cNvPr>
            <p:cNvGraphicFramePr>
              <a:graphicFrameLocks noChangeAspect="1"/>
            </p:cNvGraphicFramePr>
            <p:nvPr>
              <p:extLst/>
            </p:nvPr>
          </p:nvGraphicFramePr>
          <p:xfrm>
            <a:off x="6296025" y="5921375"/>
            <a:ext cx="3686175" cy="936625"/>
          </p:xfrm>
          <a:graphic>
            <a:graphicData uri="http://schemas.openxmlformats.org/presentationml/2006/ole">
              <mc:AlternateContent xmlns:mc="http://schemas.openxmlformats.org/markup-compatibility/2006">
                <mc:Choice xmlns:v="urn:schemas-microsoft-com:vml" Requires="v">
                  <p:oleObj spid="_x0000_s55330" name="Equation" r:id="rId13" imgW="1701720" imgH="431640" progId="Equation.DSMT4">
                    <p:embed/>
                  </p:oleObj>
                </mc:Choice>
                <mc:Fallback>
                  <p:oleObj name="Equation" r:id="rId13" imgW="1701720" imgH="431640" progId="Equation.DSMT4">
                    <p:embed/>
                    <p:pic>
                      <p:nvPicPr>
                        <p:cNvPr id="51" name="对象 50">
                          <a:extLst>
                            <a:ext uri="{FF2B5EF4-FFF2-40B4-BE49-F238E27FC236}">
                              <a16:creationId xmlns:a16="http://schemas.microsoft.com/office/drawing/2014/main" id="{CAC3E57A-B5CE-41C1-8A07-36AD6810D0BF}"/>
                            </a:ext>
                          </a:extLst>
                        </p:cNvPr>
                        <p:cNvPicPr/>
                        <p:nvPr/>
                      </p:nvPicPr>
                      <p:blipFill>
                        <a:blip r:embed="rId14"/>
                        <a:stretch>
                          <a:fillRect/>
                        </a:stretch>
                      </p:blipFill>
                      <p:spPr>
                        <a:xfrm>
                          <a:off x="6296025" y="5921375"/>
                          <a:ext cx="3686175" cy="936625"/>
                        </a:xfrm>
                        <a:prstGeom prst="rect">
                          <a:avLst/>
                        </a:prstGeom>
                      </p:spPr>
                    </p:pic>
                  </p:oleObj>
                </mc:Fallback>
              </mc:AlternateContent>
            </a:graphicData>
          </a:graphic>
        </p:graphicFrame>
        <p:sp>
          <p:nvSpPr>
            <p:cNvPr id="55" name="矩形 54">
              <a:extLst>
                <a:ext uri="{FF2B5EF4-FFF2-40B4-BE49-F238E27FC236}">
                  <a16:creationId xmlns:a16="http://schemas.microsoft.com/office/drawing/2014/main" id="{C8190F7F-44DB-4530-B6ED-A8DAB9220EFA}"/>
                </a:ext>
              </a:extLst>
            </p:cNvPr>
            <p:cNvSpPr/>
            <p:nvPr/>
          </p:nvSpPr>
          <p:spPr>
            <a:xfrm>
              <a:off x="2731693" y="6064280"/>
              <a:ext cx="3775393" cy="523220"/>
            </a:xfrm>
            <a:prstGeom prst="rect">
              <a:avLst/>
            </a:prstGeom>
          </p:spPr>
          <p:txBody>
            <a:bodyPr wrap="none">
              <a:spAutoFit/>
            </a:bodyPr>
            <a:lstStyle/>
            <a:p>
              <a:pPr>
                <a:spcBef>
                  <a:spcPct val="50000"/>
                </a:spcBef>
                <a:defRPr/>
              </a:pPr>
              <a:r>
                <a:rPr kumimoji="1" lang="zh-CN" altLang="en-US" sz="2800" b="1" dirty="0">
                  <a:latin typeface="+mn-ea"/>
                </a:rPr>
                <a:t>相量形式的欧姆定律：</a:t>
              </a:r>
              <a:endParaRPr kumimoji="1" lang="en-US" altLang="zh-CN" sz="2800" b="1" dirty="0">
                <a:latin typeface="+mn-ea"/>
                <a:sym typeface="Symbol" pitchFamily="18" charset="2"/>
              </a:endParaRPr>
            </a:p>
          </p:txBody>
        </p:sp>
      </p:grpSp>
      <p:grpSp>
        <p:nvGrpSpPr>
          <p:cNvPr id="54" name="Group 7">
            <a:extLst>
              <a:ext uri="{FF2B5EF4-FFF2-40B4-BE49-F238E27FC236}">
                <a16:creationId xmlns:a16="http://schemas.microsoft.com/office/drawing/2014/main" id="{D8DDB153-5D70-4FD8-80D7-8939CF5CBFD1}"/>
              </a:ext>
            </a:extLst>
          </p:cNvPr>
          <p:cNvGrpSpPr>
            <a:grpSpLocks/>
          </p:cNvGrpSpPr>
          <p:nvPr/>
        </p:nvGrpSpPr>
        <p:grpSpPr bwMode="auto">
          <a:xfrm>
            <a:off x="913012" y="1607095"/>
            <a:ext cx="1666875" cy="1752600"/>
            <a:chOff x="745" y="576"/>
            <a:chExt cx="1050" cy="1104"/>
          </a:xfrm>
        </p:grpSpPr>
        <p:sp>
          <p:nvSpPr>
            <p:cNvPr id="56" name="Freeform 8">
              <a:extLst>
                <a:ext uri="{FF2B5EF4-FFF2-40B4-BE49-F238E27FC236}">
                  <a16:creationId xmlns:a16="http://schemas.microsoft.com/office/drawing/2014/main" id="{4F853500-8FEB-4573-8CE3-980AB09B387D}"/>
                </a:ext>
              </a:extLst>
            </p:cNvPr>
            <p:cNvSpPr>
              <a:spLocks/>
            </p:cNvSpPr>
            <p:nvPr/>
          </p:nvSpPr>
          <p:spPr bwMode="auto">
            <a:xfrm>
              <a:off x="1494" y="936"/>
              <a:ext cx="1" cy="168"/>
            </a:xfrm>
            <a:custGeom>
              <a:avLst/>
              <a:gdLst>
                <a:gd name="T0" fmla="*/ 0 w 1"/>
                <a:gd name="T1" fmla="*/ 168 h 168"/>
                <a:gd name="T2" fmla="*/ 0 w 1"/>
                <a:gd name="T3" fmla="*/ 0 h 168"/>
                <a:gd name="T4" fmla="*/ 0 60000 65536"/>
                <a:gd name="T5" fmla="*/ 0 60000 65536"/>
                <a:gd name="T6" fmla="*/ 0 w 1"/>
                <a:gd name="T7" fmla="*/ 0 h 168"/>
                <a:gd name="T8" fmla="*/ 1 w 1"/>
                <a:gd name="T9" fmla="*/ 168 h 168"/>
              </a:gdLst>
              <a:ahLst/>
              <a:cxnLst>
                <a:cxn ang="T4">
                  <a:pos x="T0" y="T1"/>
                </a:cxn>
                <a:cxn ang="T5">
                  <a:pos x="T2" y="T3"/>
                </a:cxn>
              </a:cxnLst>
              <a:rect l="T6" t="T7" r="T8" b="T9"/>
              <a:pathLst>
                <a:path w="1" h="168">
                  <a:moveTo>
                    <a:pt x="0" y="168"/>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Freeform 9">
              <a:extLst>
                <a:ext uri="{FF2B5EF4-FFF2-40B4-BE49-F238E27FC236}">
                  <a16:creationId xmlns:a16="http://schemas.microsoft.com/office/drawing/2014/main" id="{A78846AA-4CA0-47FD-A946-647574449E46}"/>
                </a:ext>
              </a:extLst>
            </p:cNvPr>
            <p:cNvSpPr>
              <a:spLocks/>
            </p:cNvSpPr>
            <p:nvPr/>
          </p:nvSpPr>
          <p:spPr bwMode="auto">
            <a:xfrm>
              <a:off x="1488" y="1488"/>
              <a:ext cx="1" cy="174"/>
            </a:xfrm>
            <a:custGeom>
              <a:avLst/>
              <a:gdLst>
                <a:gd name="T0" fmla="*/ 0 w 1"/>
                <a:gd name="T1" fmla="*/ 0 h 174"/>
                <a:gd name="T2" fmla="*/ 0 w 1"/>
                <a:gd name="T3" fmla="*/ 174 h 174"/>
                <a:gd name="T4" fmla="*/ 0 60000 65536"/>
                <a:gd name="T5" fmla="*/ 0 60000 65536"/>
                <a:gd name="T6" fmla="*/ 0 w 1"/>
                <a:gd name="T7" fmla="*/ 0 h 174"/>
                <a:gd name="T8" fmla="*/ 1 w 1"/>
                <a:gd name="T9" fmla="*/ 174 h 174"/>
              </a:gdLst>
              <a:ahLst/>
              <a:cxnLst>
                <a:cxn ang="T4">
                  <a:pos x="T0" y="T1"/>
                </a:cxn>
                <a:cxn ang="T5">
                  <a:pos x="T2" y="T3"/>
                </a:cxn>
              </a:cxnLst>
              <a:rect l="T6" t="T7" r="T8" b="T9"/>
              <a:pathLst>
                <a:path w="1" h="174">
                  <a:moveTo>
                    <a:pt x="0" y="0"/>
                  </a:moveTo>
                  <a:lnTo>
                    <a:pt x="0" y="1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 name="Freeform 10">
              <a:extLst>
                <a:ext uri="{FF2B5EF4-FFF2-40B4-BE49-F238E27FC236}">
                  <a16:creationId xmlns:a16="http://schemas.microsoft.com/office/drawing/2014/main" id="{E2DAC868-3D5E-47A4-9EE9-3EC0C0458CF4}"/>
                </a:ext>
              </a:extLst>
            </p:cNvPr>
            <p:cNvSpPr>
              <a:spLocks/>
            </p:cNvSpPr>
            <p:nvPr/>
          </p:nvSpPr>
          <p:spPr bwMode="auto">
            <a:xfrm>
              <a:off x="918" y="936"/>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Freeform 11">
              <a:extLst>
                <a:ext uri="{FF2B5EF4-FFF2-40B4-BE49-F238E27FC236}">
                  <a16:creationId xmlns:a16="http://schemas.microsoft.com/office/drawing/2014/main" id="{5CC98D7E-BCB0-4D9C-9371-89D78D8836DF}"/>
                </a:ext>
              </a:extLst>
            </p:cNvPr>
            <p:cNvSpPr>
              <a:spLocks/>
            </p:cNvSpPr>
            <p:nvPr/>
          </p:nvSpPr>
          <p:spPr bwMode="auto">
            <a:xfrm>
              <a:off x="915" y="1656"/>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Line 12">
              <a:extLst>
                <a:ext uri="{FF2B5EF4-FFF2-40B4-BE49-F238E27FC236}">
                  <a16:creationId xmlns:a16="http://schemas.microsoft.com/office/drawing/2014/main" id="{F3E0BD71-DF06-40F7-A531-BB543BE51F01}"/>
                </a:ext>
              </a:extLst>
            </p:cNvPr>
            <p:cNvSpPr>
              <a:spLocks noChangeShapeType="1"/>
            </p:cNvSpPr>
            <p:nvPr/>
          </p:nvSpPr>
          <p:spPr bwMode="auto">
            <a:xfrm>
              <a:off x="898" y="864"/>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13">
              <a:extLst>
                <a:ext uri="{FF2B5EF4-FFF2-40B4-BE49-F238E27FC236}">
                  <a16:creationId xmlns:a16="http://schemas.microsoft.com/office/drawing/2014/main" id="{E5EE1FF8-0F92-45EF-97C2-7F7BED77B73C}"/>
                </a:ext>
              </a:extLst>
            </p:cNvPr>
            <p:cNvSpPr txBox="1">
              <a:spLocks noChangeArrowheads="1"/>
            </p:cNvSpPr>
            <p:nvPr/>
          </p:nvSpPr>
          <p:spPr bwMode="auto">
            <a:xfrm>
              <a:off x="850" y="576"/>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r>
                <a:rPr kumimoji="1" lang="en-US" altLang="zh-CN" b="1">
                  <a:ea typeface="宋体" panose="02010600030101010101" pitchFamily="2" charset="-122"/>
                </a:rPr>
                <a:t>(</a:t>
              </a:r>
              <a:r>
                <a:rPr kumimoji="1" lang="en-US" altLang="zh-CN" b="1" i="1">
                  <a:ea typeface="宋体" panose="02010600030101010101" pitchFamily="2" charset="-122"/>
                </a:rPr>
                <a:t>t</a:t>
              </a:r>
              <a:r>
                <a:rPr kumimoji="1" lang="en-US" altLang="zh-CN" b="1">
                  <a:ea typeface="宋体" panose="02010600030101010101" pitchFamily="2" charset="-122"/>
                </a:rPr>
                <a:t>)</a:t>
              </a:r>
            </a:p>
          </p:txBody>
        </p:sp>
        <p:sp>
          <p:nvSpPr>
            <p:cNvPr id="62" name="Text Box 14">
              <a:extLst>
                <a:ext uri="{FF2B5EF4-FFF2-40B4-BE49-F238E27FC236}">
                  <a16:creationId xmlns:a16="http://schemas.microsoft.com/office/drawing/2014/main" id="{F6E1D962-8C50-4A55-A21E-101FD6C373C5}"/>
                </a:ext>
              </a:extLst>
            </p:cNvPr>
            <p:cNvSpPr txBox="1">
              <a:spLocks noChangeArrowheads="1"/>
            </p:cNvSpPr>
            <p:nvPr/>
          </p:nvSpPr>
          <p:spPr bwMode="auto">
            <a:xfrm>
              <a:off x="745" y="1152"/>
              <a:ext cx="4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dirty="0" err="1">
                  <a:ea typeface="宋体" panose="02010600030101010101" pitchFamily="2" charset="-122"/>
                </a:rPr>
                <a:t>u</a:t>
              </a:r>
              <a:r>
                <a:rPr kumimoji="1" lang="en-US" altLang="zh-CN" b="1" i="1" baseline="-25000" dirty="0" err="1">
                  <a:ea typeface="宋体" panose="02010600030101010101" pitchFamily="2" charset="-122"/>
                </a:rPr>
                <a:t>L</a:t>
              </a:r>
              <a:r>
                <a:rPr kumimoji="1" lang="en-US" altLang="zh-CN" b="1" dirty="0">
                  <a:ea typeface="宋体" panose="02010600030101010101" pitchFamily="2" charset="-122"/>
                </a:rPr>
                <a:t>(</a:t>
              </a:r>
              <a:r>
                <a:rPr kumimoji="1" lang="en-US" altLang="zh-CN" b="1" i="1" dirty="0">
                  <a:ea typeface="宋体" panose="02010600030101010101" pitchFamily="2" charset="-122"/>
                </a:rPr>
                <a:t>t</a:t>
              </a:r>
              <a:r>
                <a:rPr kumimoji="1" lang="en-US" altLang="zh-CN" b="1" dirty="0">
                  <a:ea typeface="宋体" panose="02010600030101010101" pitchFamily="2" charset="-122"/>
                </a:rPr>
                <a:t>)</a:t>
              </a:r>
            </a:p>
          </p:txBody>
        </p:sp>
        <p:sp>
          <p:nvSpPr>
            <p:cNvPr id="63" name="Text Box 15">
              <a:extLst>
                <a:ext uri="{FF2B5EF4-FFF2-40B4-BE49-F238E27FC236}">
                  <a16:creationId xmlns:a16="http://schemas.microsoft.com/office/drawing/2014/main" id="{44E5D44C-7A10-4687-90FD-C3F645915024}"/>
                </a:ext>
              </a:extLst>
            </p:cNvPr>
            <p:cNvSpPr txBox="1">
              <a:spLocks noChangeArrowheads="1"/>
            </p:cNvSpPr>
            <p:nvPr/>
          </p:nvSpPr>
          <p:spPr bwMode="auto">
            <a:xfrm>
              <a:off x="1562" y="115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L</a:t>
              </a:r>
            </a:p>
          </p:txBody>
        </p:sp>
        <p:grpSp>
          <p:nvGrpSpPr>
            <p:cNvPr id="64" name="Group 16">
              <a:extLst>
                <a:ext uri="{FF2B5EF4-FFF2-40B4-BE49-F238E27FC236}">
                  <a16:creationId xmlns:a16="http://schemas.microsoft.com/office/drawing/2014/main" id="{27006073-94DD-4DDE-90A6-C3273C7A6D05}"/>
                </a:ext>
              </a:extLst>
            </p:cNvPr>
            <p:cNvGrpSpPr>
              <a:grpSpLocks/>
            </p:cNvGrpSpPr>
            <p:nvPr/>
          </p:nvGrpSpPr>
          <p:grpSpPr bwMode="auto">
            <a:xfrm rot="5400000">
              <a:off x="1325" y="1267"/>
              <a:ext cx="384" cy="57"/>
              <a:chOff x="666" y="1872"/>
              <a:chExt cx="489" cy="60"/>
            </a:xfrm>
          </p:grpSpPr>
          <p:sp>
            <p:nvSpPr>
              <p:cNvPr id="69" name="Freeform 17">
                <a:extLst>
                  <a:ext uri="{FF2B5EF4-FFF2-40B4-BE49-F238E27FC236}">
                    <a16:creationId xmlns:a16="http://schemas.microsoft.com/office/drawing/2014/main" id="{3B2E15B7-320E-4401-9DCF-36E89FD948EE}"/>
                  </a:ext>
                </a:extLst>
              </p:cNvPr>
              <p:cNvSpPr>
                <a:spLocks/>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 name="T10" fmla="*/ 0 60000 65536"/>
                  <a:gd name="T11" fmla="*/ 0 60000 65536"/>
                  <a:gd name="T12" fmla="*/ 0 60000 65536"/>
                  <a:gd name="T13" fmla="*/ 0 60000 65536"/>
                  <a:gd name="T14" fmla="*/ 0 60000 65536"/>
                  <a:gd name="T15" fmla="*/ 0 w 125"/>
                  <a:gd name="T16" fmla="*/ 0 h 60"/>
                  <a:gd name="T17" fmla="*/ 125 w 125"/>
                  <a:gd name="T18" fmla="*/ 60 h 60"/>
                </a:gdLst>
                <a:ahLst/>
                <a:cxnLst>
                  <a:cxn ang="T10">
                    <a:pos x="T0" y="T1"/>
                  </a:cxn>
                  <a:cxn ang="T11">
                    <a:pos x="T2" y="T3"/>
                  </a:cxn>
                  <a:cxn ang="T12">
                    <a:pos x="T4" y="T5"/>
                  </a:cxn>
                  <a:cxn ang="T13">
                    <a:pos x="T6" y="T7"/>
                  </a:cxn>
                  <a:cxn ang="T14">
                    <a:pos x="T8" y="T9"/>
                  </a:cxn>
                </a:cxnLst>
                <a:rect l="T15" t="T16" r="T17" b="T18"/>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0" name="Freeform 18">
                <a:extLst>
                  <a:ext uri="{FF2B5EF4-FFF2-40B4-BE49-F238E27FC236}">
                    <a16:creationId xmlns:a16="http://schemas.microsoft.com/office/drawing/2014/main" id="{62DC845E-8782-4F27-930F-DE9024154C73}"/>
                  </a:ext>
                </a:extLst>
              </p:cNvPr>
              <p:cNvSpPr>
                <a:spLocks/>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1" name="Freeform 19">
                <a:extLst>
                  <a:ext uri="{FF2B5EF4-FFF2-40B4-BE49-F238E27FC236}">
                    <a16:creationId xmlns:a16="http://schemas.microsoft.com/office/drawing/2014/main" id="{858ECA85-A230-4904-86A7-4A08805DA68C}"/>
                  </a:ext>
                </a:extLst>
              </p:cNvPr>
              <p:cNvSpPr>
                <a:spLocks/>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2" name="Freeform 20">
                <a:extLst>
                  <a:ext uri="{FF2B5EF4-FFF2-40B4-BE49-F238E27FC236}">
                    <a16:creationId xmlns:a16="http://schemas.microsoft.com/office/drawing/2014/main" id="{4867165D-DCF5-4AD5-AB12-034D9B5B6EE3}"/>
                  </a:ext>
                </a:extLst>
              </p:cNvPr>
              <p:cNvSpPr>
                <a:spLocks/>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65" name="Oval 21">
              <a:extLst>
                <a:ext uri="{FF2B5EF4-FFF2-40B4-BE49-F238E27FC236}">
                  <a16:creationId xmlns:a16="http://schemas.microsoft.com/office/drawing/2014/main" id="{4B622A59-5FE6-4EFD-A346-B5A3E3A57366}"/>
                </a:ext>
              </a:extLst>
            </p:cNvPr>
            <p:cNvSpPr>
              <a:spLocks noChangeArrowheads="1"/>
            </p:cNvSpPr>
            <p:nvPr/>
          </p:nvSpPr>
          <p:spPr bwMode="auto">
            <a:xfrm>
              <a:off x="864" y="163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 name="Oval 22">
              <a:extLst>
                <a:ext uri="{FF2B5EF4-FFF2-40B4-BE49-F238E27FC236}">
                  <a16:creationId xmlns:a16="http://schemas.microsoft.com/office/drawing/2014/main" id="{022D0D05-D6BF-460F-843E-FE023FD6E603}"/>
                </a:ext>
              </a:extLst>
            </p:cNvPr>
            <p:cNvSpPr>
              <a:spLocks noChangeArrowheads="1"/>
            </p:cNvSpPr>
            <p:nvPr/>
          </p:nvSpPr>
          <p:spPr bwMode="auto">
            <a:xfrm>
              <a:off x="864" y="91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7" name="Text Box 23">
              <a:extLst>
                <a:ext uri="{FF2B5EF4-FFF2-40B4-BE49-F238E27FC236}">
                  <a16:creationId xmlns:a16="http://schemas.microsoft.com/office/drawing/2014/main" id="{BD4C7FCF-FACF-4E5E-A34D-CAF045144EC5}"/>
                </a:ext>
              </a:extLst>
            </p:cNvPr>
            <p:cNvSpPr txBox="1">
              <a:spLocks noChangeArrowheads="1"/>
            </p:cNvSpPr>
            <p:nvPr/>
          </p:nvSpPr>
          <p:spPr bwMode="auto">
            <a:xfrm>
              <a:off x="783" y="96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68" name="Text Box 24">
              <a:extLst>
                <a:ext uri="{FF2B5EF4-FFF2-40B4-BE49-F238E27FC236}">
                  <a16:creationId xmlns:a16="http://schemas.microsoft.com/office/drawing/2014/main" id="{177C86D5-9474-481B-B4D6-97709AEDD38B}"/>
                </a:ext>
              </a:extLst>
            </p:cNvPr>
            <p:cNvSpPr txBox="1">
              <a:spLocks noChangeArrowheads="1"/>
            </p:cNvSpPr>
            <p:nvPr/>
          </p:nvSpPr>
          <p:spPr bwMode="auto">
            <a:xfrm>
              <a:off x="796"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grpSp>
        <p:nvGrpSpPr>
          <p:cNvPr id="3" name="组合 2">
            <a:extLst>
              <a:ext uri="{FF2B5EF4-FFF2-40B4-BE49-F238E27FC236}">
                <a16:creationId xmlns:a16="http://schemas.microsoft.com/office/drawing/2014/main" id="{51DE554D-1B50-47A1-9DD8-2F82B49BB363}"/>
              </a:ext>
            </a:extLst>
          </p:cNvPr>
          <p:cNvGrpSpPr/>
          <p:nvPr/>
        </p:nvGrpSpPr>
        <p:grpSpPr>
          <a:xfrm>
            <a:off x="944962" y="3723758"/>
            <a:ext cx="2281237" cy="2314019"/>
            <a:chOff x="528638" y="3500438"/>
            <a:chExt cx="2281237" cy="2314019"/>
          </a:xfrm>
        </p:grpSpPr>
        <p:sp>
          <p:nvSpPr>
            <p:cNvPr id="73" name="Text Box 28">
              <a:extLst>
                <a:ext uri="{FF2B5EF4-FFF2-40B4-BE49-F238E27FC236}">
                  <a16:creationId xmlns:a16="http://schemas.microsoft.com/office/drawing/2014/main" id="{1DC5C62B-712A-467F-85EF-6A13B0C5E309}"/>
                </a:ext>
              </a:extLst>
            </p:cNvPr>
            <p:cNvSpPr txBox="1">
              <a:spLocks noChangeArrowheads="1"/>
            </p:cNvSpPr>
            <p:nvPr/>
          </p:nvSpPr>
          <p:spPr bwMode="auto">
            <a:xfrm>
              <a:off x="611188" y="544512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1800" b="1" dirty="0">
                  <a:latin typeface="+mn-ea"/>
                  <a:ea typeface="+mn-ea"/>
                </a:rPr>
                <a:t>相量模型</a:t>
              </a:r>
            </a:p>
          </p:txBody>
        </p:sp>
        <p:grpSp>
          <p:nvGrpSpPr>
            <p:cNvPr id="77" name="Group 31">
              <a:extLst>
                <a:ext uri="{FF2B5EF4-FFF2-40B4-BE49-F238E27FC236}">
                  <a16:creationId xmlns:a16="http://schemas.microsoft.com/office/drawing/2014/main" id="{3ECDE4BF-1F8D-4D5C-9978-12271925DF32}"/>
                </a:ext>
              </a:extLst>
            </p:cNvPr>
            <p:cNvGrpSpPr>
              <a:grpSpLocks/>
            </p:cNvGrpSpPr>
            <p:nvPr/>
          </p:nvGrpSpPr>
          <p:grpSpPr bwMode="auto">
            <a:xfrm>
              <a:off x="528638" y="3500438"/>
              <a:ext cx="2281237" cy="1816100"/>
              <a:chOff x="157" y="2072"/>
              <a:chExt cx="1437" cy="1144"/>
            </a:xfrm>
          </p:grpSpPr>
          <p:sp>
            <p:nvSpPr>
              <p:cNvPr id="78" name="Freeform 32">
                <a:extLst>
                  <a:ext uri="{FF2B5EF4-FFF2-40B4-BE49-F238E27FC236}">
                    <a16:creationId xmlns:a16="http://schemas.microsoft.com/office/drawing/2014/main" id="{00B7A338-194C-4160-8293-DA769DC28ED0}"/>
                  </a:ext>
                </a:extLst>
              </p:cNvPr>
              <p:cNvSpPr>
                <a:spLocks/>
              </p:cNvSpPr>
              <p:nvPr/>
            </p:nvSpPr>
            <p:spPr bwMode="auto">
              <a:xfrm>
                <a:off x="903" y="2472"/>
                <a:ext cx="1" cy="168"/>
              </a:xfrm>
              <a:custGeom>
                <a:avLst/>
                <a:gdLst>
                  <a:gd name="T0" fmla="*/ 0 w 1"/>
                  <a:gd name="T1" fmla="*/ 168 h 168"/>
                  <a:gd name="T2" fmla="*/ 0 w 1"/>
                  <a:gd name="T3" fmla="*/ 0 h 168"/>
                  <a:gd name="T4" fmla="*/ 0 60000 65536"/>
                  <a:gd name="T5" fmla="*/ 0 60000 65536"/>
                  <a:gd name="T6" fmla="*/ 0 w 1"/>
                  <a:gd name="T7" fmla="*/ 0 h 168"/>
                  <a:gd name="T8" fmla="*/ 1 w 1"/>
                  <a:gd name="T9" fmla="*/ 168 h 168"/>
                </a:gdLst>
                <a:ahLst/>
                <a:cxnLst>
                  <a:cxn ang="T4">
                    <a:pos x="T0" y="T1"/>
                  </a:cxn>
                  <a:cxn ang="T5">
                    <a:pos x="T2" y="T3"/>
                  </a:cxn>
                </a:cxnLst>
                <a:rect l="T6" t="T7" r="T8" b="T9"/>
                <a:pathLst>
                  <a:path w="1" h="168">
                    <a:moveTo>
                      <a:pt x="0" y="168"/>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Freeform 33">
                <a:extLst>
                  <a:ext uri="{FF2B5EF4-FFF2-40B4-BE49-F238E27FC236}">
                    <a16:creationId xmlns:a16="http://schemas.microsoft.com/office/drawing/2014/main" id="{F5852284-7B66-4314-8F10-23DAAABE9025}"/>
                  </a:ext>
                </a:extLst>
              </p:cNvPr>
              <p:cNvSpPr>
                <a:spLocks/>
              </p:cNvSpPr>
              <p:nvPr/>
            </p:nvSpPr>
            <p:spPr bwMode="auto">
              <a:xfrm>
                <a:off x="897" y="3024"/>
                <a:ext cx="1" cy="174"/>
              </a:xfrm>
              <a:custGeom>
                <a:avLst/>
                <a:gdLst>
                  <a:gd name="T0" fmla="*/ 0 w 1"/>
                  <a:gd name="T1" fmla="*/ 0 h 174"/>
                  <a:gd name="T2" fmla="*/ 0 w 1"/>
                  <a:gd name="T3" fmla="*/ 174 h 174"/>
                  <a:gd name="T4" fmla="*/ 0 60000 65536"/>
                  <a:gd name="T5" fmla="*/ 0 60000 65536"/>
                  <a:gd name="T6" fmla="*/ 0 w 1"/>
                  <a:gd name="T7" fmla="*/ 0 h 174"/>
                  <a:gd name="T8" fmla="*/ 1 w 1"/>
                  <a:gd name="T9" fmla="*/ 174 h 174"/>
                </a:gdLst>
                <a:ahLst/>
                <a:cxnLst>
                  <a:cxn ang="T4">
                    <a:pos x="T0" y="T1"/>
                  </a:cxn>
                  <a:cxn ang="T5">
                    <a:pos x="T2" y="T3"/>
                  </a:cxn>
                </a:cxnLst>
                <a:rect l="T6" t="T7" r="T8" b="T9"/>
                <a:pathLst>
                  <a:path w="1" h="174">
                    <a:moveTo>
                      <a:pt x="0" y="0"/>
                    </a:moveTo>
                    <a:lnTo>
                      <a:pt x="0" y="1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 name="Freeform 34">
                <a:extLst>
                  <a:ext uri="{FF2B5EF4-FFF2-40B4-BE49-F238E27FC236}">
                    <a16:creationId xmlns:a16="http://schemas.microsoft.com/office/drawing/2014/main" id="{E2C6C967-3379-45A2-9A4F-9049BB93B872}"/>
                  </a:ext>
                </a:extLst>
              </p:cNvPr>
              <p:cNvSpPr>
                <a:spLocks/>
              </p:cNvSpPr>
              <p:nvPr/>
            </p:nvSpPr>
            <p:spPr bwMode="auto">
              <a:xfrm>
                <a:off x="327" y="2472"/>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 name="Freeform 35">
                <a:extLst>
                  <a:ext uri="{FF2B5EF4-FFF2-40B4-BE49-F238E27FC236}">
                    <a16:creationId xmlns:a16="http://schemas.microsoft.com/office/drawing/2014/main" id="{A275C21C-CD6E-48C4-8B5E-03AE25AEC5EB}"/>
                  </a:ext>
                </a:extLst>
              </p:cNvPr>
              <p:cNvSpPr>
                <a:spLocks/>
              </p:cNvSpPr>
              <p:nvPr/>
            </p:nvSpPr>
            <p:spPr bwMode="auto">
              <a:xfrm>
                <a:off x="324" y="3192"/>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Line 36">
                <a:extLst>
                  <a:ext uri="{FF2B5EF4-FFF2-40B4-BE49-F238E27FC236}">
                    <a16:creationId xmlns:a16="http://schemas.microsoft.com/office/drawing/2014/main" id="{A1B228FC-178E-48D5-826A-0BE9014845F6}"/>
                  </a:ext>
                </a:extLst>
              </p:cNvPr>
              <p:cNvSpPr>
                <a:spLocks noChangeShapeType="1"/>
              </p:cNvSpPr>
              <p:nvPr/>
            </p:nvSpPr>
            <p:spPr bwMode="auto">
              <a:xfrm>
                <a:off x="307" y="2400"/>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Text Box 37">
                <a:extLst>
                  <a:ext uri="{FF2B5EF4-FFF2-40B4-BE49-F238E27FC236}">
                    <a16:creationId xmlns:a16="http://schemas.microsoft.com/office/drawing/2014/main" id="{A62FE932-29E9-45A8-9E03-3E8E40BDC3F1}"/>
                  </a:ext>
                </a:extLst>
              </p:cNvPr>
              <p:cNvSpPr txBox="1">
                <a:spLocks noChangeArrowheads="1"/>
              </p:cNvSpPr>
              <p:nvPr/>
            </p:nvSpPr>
            <p:spPr bwMode="auto">
              <a:xfrm>
                <a:off x="971" y="2684"/>
                <a:ext cx="6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dirty="0" err="1">
                    <a:ea typeface="宋体" panose="02010600030101010101" pitchFamily="2" charset="-122"/>
                  </a:rPr>
                  <a:t>j</a:t>
                </a:r>
                <a:r>
                  <a:rPr kumimoji="1" lang="en-US" altLang="zh-CN" b="1" i="1" dirty="0" err="1">
                    <a:ea typeface="宋体" panose="02010600030101010101" pitchFamily="2" charset="-122"/>
                    <a:sym typeface="Symbol" panose="05050102010706020507" pitchFamily="18" charset="2"/>
                  </a:rPr>
                  <a:t></a:t>
                </a:r>
                <a:r>
                  <a:rPr kumimoji="1" lang="en-US" altLang="zh-CN" b="1" i="1" dirty="0" err="1">
                    <a:ea typeface="宋体" panose="02010600030101010101" pitchFamily="2" charset="-122"/>
                  </a:rPr>
                  <a:t>L</a:t>
                </a:r>
                <a:endParaRPr kumimoji="1" lang="en-US" altLang="zh-CN" b="1" i="1" dirty="0">
                  <a:ea typeface="宋体" panose="02010600030101010101" pitchFamily="2" charset="-122"/>
                </a:endParaRPr>
              </a:p>
            </p:txBody>
          </p:sp>
          <p:grpSp>
            <p:nvGrpSpPr>
              <p:cNvPr id="84" name="Group 38">
                <a:extLst>
                  <a:ext uri="{FF2B5EF4-FFF2-40B4-BE49-F238E27FC236}">
                    <a16:creationId xmlns:a16="http://schemas.microsoft.com/office/drawing/2014/main" id="{D03D7DFC-1541-4253-ADE2-3B67EBFDEE76}"/>
                  </a:ext>
                </a:extLst>
              </p:cNvPr>
              <p:cNvGrpSpPr>
                <a:grpSpLocks/>
              </p:cNvGrpSpPr>
              <p:nvPr/>
            </p:nvGrpSpPr>
            <p:grpSpPr bwMode="auto">
              <a:xfrm rot="5400000">
                <a:off x="734" y="2803"/>
                <a:ext cx="384" cy="57"/>
                <a:chOff x="666" y="1872"/>
                <a:chExt cx="489" cy="60"/>
              </a:xfrm>
            </p:grpSpPr>
            <p:sp>
              <p:nvSpPr>
                <p:cNvPr id="91" name="Freeform 39">
                  <a:extLst>
                    <a:ext uri="{FF2B5EF4-FFF2-40B4-BE49-F238E27FC236}">
                      <a16:creationId xmlns:a16="http://schemas.microsoft.com/office/drawing/2014/main" id="{85C92DA2-2D19-4471-9DB3-1932D6F9A53A}"/>
                    </a:ext>
                  </a:extLst>
                </p:cNvPr>
                <p:cNvSpPr>
                  <a:spLocks/>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 name="T10" fmla="*/ 0 60000 65536"/>
                    <a:gd name="T11" fmla="*/ 0 60000 65536"/>
                    <a:gd name="T12" fmla="*/ 0 60000 65536"/>
                    <a:gd name="T13" fmla="*/ 0 60000 65536"/>
                    <a:gd name="T14" fmla="*/ 0 60000 65536"/>
                    <a:gd name="T15" fmla="*/ 0 w 125"/>
                    <a:gd name="T16" fmla="*/ 0 h 60"/>
                    <a:gd name="T17" fmla="*/ 125 w 125"/>
                    <a:gd name="T18" fmla="*/ 60 h 60"/>
                  </a:gdLst>
                  <a:ahLst/>
                  <a:cxnLst>
                    <a:cxn ang="T10">
                      <a:pos x="T0" y="T1"/>
                    </a:cxn>
                    <a:cxn ang="T11">
                      <a:pos x="T2" y="T3"/>
                    </a:cxn>
                    <a:cxn ang="T12">
                      <a:pos x="T4" y="T5"/>
                    </a:cxn>
                    <a:cxn ang="T13">
                      <a:pos x="T6" y="T7"/>
                    </a:cxn>
                    <a:cxn ang="T14">
                      <a:pos x="T8" y="T9"/>
                    </a:cxn>
                  </a:cxnLst>
                  <a:rect l="T15" t="T16" r="T17" b="T18"/>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2" name="Freeform 40">
                  <a:extLst>
                    <a:ext uri="{FF2B5EF4-FFF2-40B4-BE49-F238E27FC236}">
                      <a16:creationId xmlns:a16="http://schemas.microsoft.com/office/drawing/2014/main" id="{567E5099-7915-4A60-A2AE-D0E486C5A5CB}"/>
                    </a:ext>
                  </a:extLst>
                </p:cNvPr>
                <p:cNvSpPr>
                  <a:spLocks/>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3" name="Freeform 41">
                  <a:extLst>
                    <a:ext uri="{FF2B5EF4-FFF2-40B4-BE49-F238E27FC236}">
                      <a16:creationId xmlns:a16="http://schemas.microsoft.com/office/drawing/2014/main" id="{231419D5-D116-45FE-A213-CBAAEC1DA40A}"/>
                    </a:ext>
                  </a:extLst>
                </p:cNvPr>
                <p:cNvSpPr>
                  <a:spLocks/>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4" name="Freeform 42">
                  <a:extLst>
                    <a:ext uri="{FF2B5EF4-FFF2-40B4-BE49-F238E27FC236}">
                      <a16:creationId xmlns:a16="http://schemas.microsoft.com/office/drawing/2014/main" id="{6A8591BF-DA40-4F8C-9D32-50D879654200}"/>
                    </a:ext>
                  </a:extLst>
                </p:cNvPr>
                <p:cNvSpPr>
                  <a:spLocks/>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85" name="Oval 43">
                <a:extLst>
                  <a:ext uri="{FF2B5EF4-FFF2-40B4-BE49-F238E27FC236}">
                    <a16:creationId xmlns:a16="http://schemas.microsoft.com/office/drawing/2014/main" id="{F3FFC5B6-DFB2-4101-9C89-350D554DE0F7}"/>
                  </a:ext>
                </a:extLst>
              </p:cNvPr>
              <p:cNvSpPr>
                <a:spLocks noChangeArrowheads="1"/>
              </p:cNvSpPr>
              <p:nvPr/>
            </p:nvSpPr>
            <p:spPr bwMode="auto">
              <a:xfrm>
                <a:off x="273" y="316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6" name="Oval 44">
                <a:extLst>
                  <a:ext uri="{FF2B5EF4-FFF2-40B4-BE49-F238E27FC236}">
                    <a16:creationId xmlns:a16="http://schemas.microsoft.com/office/drawing/2014/main" id="{F3964460-532A-4768-A3C9-A84EF00E2663}"/>
                  </a:ext>
                </a:extLst>
              </p:cNvPr>
              <p:cNvSpPr>
                <a:spLocks noChangeArrowheads="1"/>
              </p:cNvSpPr>
              <p:nvPr/>
            </p:nvSpPr>
            <p:spPr bwMode="auto">
              <a:xfrm>
                <a:off x="273" y="244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7" name="Text Box 45">
                <a:extLst>
                  <a:ext uri="{FF2B5EF4-FFF2-40B4-BE49-F238E27FC236}">
                    <a16:creationId xmlns:a16="http://schemas.microsoft.com/office/drawing/2014/main" id="{3E5E3A9B-CE5A-442C-BB49-A983DF101B40}"/>
                  </a:ext>
                </a:extLst>
              </p:cNvPr>
              <p:cNvSpPr txBox="1">
                <a:spLocks noChangeArrowheads="1"/>
              </p:cNvSpPr>
              <p:nvPr/>
            </p:nvSpPr>
            <p:spPr bwMode="auto">
              <a:xfrm>
                <a:off x="192" y="249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88" name="Text Box 46">
                <a:extLst>
                  <a:ext uri="{FF2B5EF4-FFF2-40B4-BE49-F238E27FC236}">
                    <a16:creationId xmlns:a16="http://schemas.microsoft.com/office/drawing/2014/main" id="{F62B37C7-BCE7-478E-8845-A8D9A99CC09E}"/>
                  </a:ext>
                </a:extLst>
              </p:cNvPr>
              <p:cNvSpPr txBox="1">
                <a:spLocks noChangeArrowheads="1"/>
              </p:cNvSpPr>
              <p:nvPr/>
            </p:nvSpPr>
            <p:spPr bwMode="auto">
              <a:xfrm>
                <a:off x="205" y="29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aphicFrame>
            <p:nvGraphicFramePr>
              <p:cNvPr id="89" name="Object 47">
                <a:extLst>
                  <a:ext uri="{FF2B5EF4-FFF2-40B4-BE49-F238E27FC236}">
                    <a16:creationId xmlns:a16="http://schemas.microsoft.com/office/drawing/2014/main" id="{EBA37E78-8DC7-431F-B83A-FD9C021CECED}"/>
                  </a:ext>
                </a:extLst>
              </p:cNvPr>
              <p:cNvGraphicFramePr>
                <a:graphicFrameLocks noChangeAspect="1"/>
              </p:cNvGraphicFramePr>
              <p:nvPr/>
            </p:nvGraphicFramePr>
            <p:xfrm>
              <a:off x="157" y="2696"/>
              <a:ext cx="282" cy="328"/>
            </p:xfrm>
            <a:graphic>
              <a:graphicData uri="http://schemas.openxmlformats.org/presentationml/2006/ole">
                <mc:AlternateContent xmlns:mc="http://schemas.openxmlformats.org/markup-compatibility/2006">
                  <mc:Choice xmlns:v="urn:schemas-microsoft-com:vml" Requires="v">
                    <p:oleObj spid="_x0000_s55331" name="公式" r:id="rId15" imgW="241195" imgH="279279" progId="Equation.3">
                      <p:embed/>
                    </p:oleObj>
                  </mc:Choice>
                  <mc:Fallback>
                    <p:oleObj name="公式" r:id="rId15" imgW="241195" imgH="279279" progId="Equation.3">
                      <p:embed/>
                      <p:pic>
                        <p:nvPicPr>
                          <p:cNvPr id="89" name="Object 47">
                            <a:extLst>
                              <a:ext uri="{FF2B5EF4-FFF2-40B4-BE49-F238E27FC236}">
                                <a16:creationId xmlns:a16="http://schemas.microsoft.com/office/drawing/2014/main" id="{EBA37E78-8DC7-431F-B83A-FD9C021CECE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7" y="2696"/>
                            <a:ext cx="28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 name="Object 48">
                <a:extLst>
                  <a:ext uri="{FF2B5EF4-FFF2-40B4-BE49-F238E27FC236}">
                    <a16:creationId xmlns:a16="http://schemas.microsoft.com/office/drawing/2014/main" id="{2D631574-E50F-4AED-A4EE-92A12DF061C2}"/>
                  </a:ext>
                </a:extLst>
              </p:cNvPr>
              <p:cNvGraphicFramePr>
                <a:graphicFrameLocks noChangeAspect="1"/>
              </p:cNvGraphicFramePr>
              <p:nvPr/>
            </p:nvGraphicFramePr>
            <p:xfrm>
              <a:off x="360" y="2072"/>
              <a:ext cx="164" cy="312"/>
            </p:xfrm>
            <a:graphic>
              <a:graphicData uri="http://schemas.openxmlformats.org/presentationml/2006/ole">
                <mc:AlternateContent xmlns:mc="http://schemas.openxmlformats.org/markup-compatibility/2006">
                  <mc:Choice xmlns:v="urn:schemas-microsoft-com:vml" Requires="v">
                    <p:oleObj spid="_x0000_s55332" name="公式" r:id="rId17" imgW="139579" imgH="266469" progId="Equation.3">
                      <p:embed/>
                    </p:oleObj>
                  </mc:Choice>
                  <mc:Fallback>
                    <p:oleObj name="公式" r:id="rId17" imgW="139579" imgH="266469" progId="Equation.3">
                      <p:embed/>
                      <p:pic>
                        <p:nvPicPr>
                          <p:cNvPr id="90" name="Object 48">
                            <a:extLst>
                              <a:ext uri="{FF2B5EF4-FFF2-40B4-BE49-F238E27FC236}">
                                <a16:creationId xmlns:a16="http://schemas.microsoft.com/office/drawing/2014/main" id="{2D631574-E50F-4AED-A4EE-92A12DF061C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 y="2072"/>
                            <a:ext cx="16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ustDataLst>
      <p:tags r:id="rId2"/>
    </p:custDataLst>
    <p:extLst>
      <p:ext uri="{BB962C8B-B14F-4D97-AF65-F5344CB8AC3E}">
        <p14:creationId xmlns:p14="http://schemas.microsoft.com/office/powerpoint/2010/main" val="3205475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3"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p:cTn id="16" dur="500" fill="hold"/>
                                        <p:tgtEl>
                                          <p:spTgt spid="54"/>
                                        </p:tgtEl>
                                        <p:attrNameLst>
                                          <p:attrName>ppt_w</p:attrName>
                                        </p:attrNameLst>
                                      </p:cBhvr>
                                      <p:tavLst>
                                        <p:tav tm="0">
                                          <p:val>
                                            <p:fltVal val="0"/>
                                          </p:val>
                                        </p:tav>
                                        <p:tav tm="100000">
                                          <p:val>
                                            <p:strVal val="#ppt_w"/>
                                          </p:val>
                                        </p:tav>
                                      </p:tavLst>
                                    </p:anim>
                                    <p:anim calcmode="lin" valueType="num">
                                      <p:cBhvr>
                                        <p:cTn id="17"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par>
                                <p:cTn id="34" presetID="22" presetClass="entr" presetSubtype="4"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utoUpdateAnimBg="0"/>
      <p:bldP spid="32" grpId="0" autoUpdateAnimBg="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139881"/>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一、电阻元件</a:t>
            </a:r>
            <a:endParaRPr lang="en-US" altLang="zh-CN" sz="3600" b="1" dirty="0">
              <a:solidFill>
                <a:srgbClr val="FF0000"/>
              </a:solidFill>
              <a:latin typeface="+mn-ea"/>
            </a:endParaRPr>
          </a:p>
          <a:p>
            <a:pPr>
              <a:lnSpc>
                <a:spcPct val="150000"/>
              </a:lnSpc>
            </a:pPr>
            <a:r>
              <a:rPr lang="en-US" altLang="zh-CN" sz="2800" b="1" dirty="0">
                <a:solidFill>
                  <a:srgbClr val="FF0000"/>
                </a:solidFill>
                <a:latin typeface="+mn-ea"/>
              </a:rPr>
              <a:t>    1</a:t>
            </a:r>
            <a:r>
              <a:rPr lang="zh-CN" altLang="en-US" sz="2800" b="1" dirty="0">
                <a:solidFill>
                  <a:srgbClr val="FF0000"/>
                </a:solidFill>
                <a:latin typeface="+mn-ea"/>
              </a:rPr>
              <a:t>、定义：</a:t>
            </a:r>
            <a:r>
              <a:rPr lang="zh-CN" altLang="en-US" sz="2800" b="1" dirty="0">
                <a:latin typeface="+mn-ea"/>
              </a:rPr>
              <a:t>一个二端元件，如果在任意时刻</a:t>
            </a:r>
            <a:r>
              <a:rPr lang="en-US" altLang="zh-CN" sz="2800" b="1" dirty="0">
                <a:latin typeface="+mn-ea"/>
              </a:rPr>
              <a:t>t</a:t>
            </a:r>
            <a:r>
              <a:rPr lang="zh-CN" altLang="en-US" sz="2800" b="1" dirty="0">
                <a:latin typeface="+mn-ea"/>
              </a:rPr>
              <a:t>，其</a:t>
            </a:r>
            <a:r>
              <a:rPr lang="en-US" altLang="zh-CN" sz="2800" b="1" dirty="0">
                <a:latin typeface="+mn-ea"/>
              </a:rPr>
              <a:t>VCR</a:t>
            </a:r>
            <a:r>
              <a:rPr lang="zh-CN" altLang="en-US" sz="2800" b="1" dirty="0">
                <a:latin typeface="+mn-ea"/>
              </a:rPr>
              <a:t>能用</a:t>
            </a:r>
            <a:r>
              <a:rPr lang="en-US" altLang="zh-CN" sz="2800" b="1" dirty="0">
                <a:latin typeface="+mn-ea"/>
              </a:rPr>
              <a:t>u-</a:t>
            </a:r>
            <a:r>
              <a:rPr lang="en-US" altLang="zh-CN" sz="2800" b="1" dirty="0" err="1">
                <a:latin typeface="+mn-ea"/>
              </a:rPr>
              <a:t>i</a:t>
            </a:r>
            <a:r>
              <a:rPr lang="zh-CN" altLang="en-US" sz="2800" b="1" dirty="0">
                <a:latin typeface="+mn-ea"/>
              </a:rPr>
              <a:t>平面</a:t>
            </a:r>
            <a:r>
              <a:rPr lang="en-US" altLang="zh-CN" sz="2800" b="1" dirty="0">
                <a:latin typeface="+mn-ea"/>
              </a:rPr>
              <a:t>(</a:t>
            </a:r>
            <a:r>
              <a:rPr lang="zh-CN" altLang="en-US" sz="2800" b="1" dirty="0">
                <a:latin typeface="+mn-ea"/>
              </a:rPr>
              <a:t>或</a:t>
            </a:r>
            <a:r>
              <a:rPr lang="en-US" altLang="zh-CN" sz="2800" b="1" dirty="0" err="1">
                <a:latin typeface="+mn-ea"/>
              </a:rPr>
              <a:t>i</a:t>
            </a:r>
            <a:r>
              <a:rPr lang="en-US" altLang="zh-CN" sz="2800" b="1" dirty="0">
                <a:latin typeface="+mn-ea"/>
              </a:rPr>
              <a:t>-u</a:t>
            </a:r>
            <a:r>
              <a:rPr lang="zh-CN" altLang="en-US" sz="2800" b="1" dirty="0">
                <a:latin typeface="+mn-ea"/>
              </a:rPr>
              <a:t>平面</a:t>
            </a:r>
            <a:r>
              <a:rPr lang="en-US" altLang="zh-CN" sz="2800" b="1" dirty="0">
                <a:latin typeface="+mn-ea"/>
              </a:rPr>
              <a:t>)</a:t>
            </a:r>
            <a:r>
              <a:rPr lang="zh-CN" altLang="en-US" sz="2800" b="1" dirty="0">
                <a:latin typeface="+mn-ea"/>
              </a:rPr>
              <a:t>上的曲线所确定，就称其为</a:t>
            </a:r>
            <a:r>
              <a:rPr lang="zh-CN" altLang="en-US" sz="2800" b="1" dirty="0">
                <a:solidFill>
                  <a:srgbClr val="FF0000"/>
                </a:solidFill>
                <a:latin typeface="+mn-ea"/>
              </a:rPr>
              <a:t>二端电阻元件</a:t>
            </a:r>
            <a:r>
              <a:rPr lang="zh-CN" altLang="en-US" sz="2800" b="1" dirty="0">
                <a:latin typeface="+mn-ea"/>
              </a:rPr>
              <a:t>，简称</a:t>
            </a:r>
            <a:r>
              <a:rPr lang="zh-CN" altLang="en-US" sz="2800" b="1" dirty="0">
                <a:solidFill>
                  <a:srgbClr val="FF0000"/>
                </a:solidFill>
                <a:latin typeface="+mn-ea"/>
              </a:rPr>
              <a:t>电阻元件</a:t>
            </a:r>
            <a:r>
              <a:rPr lang="zh-CN" altLang="en-US" sz="2800" b="1" dirty="0">
                <a:latin typeface="+mn-ea"/>
              </a:rPr>
              <a:t>。</a:t>
            </a:r>
            <a:endParaRPr lang="en-US" altLang="zh-CN" sz="2800" b="1" dirty="0">
              <a:latin typeface="+mn-ea"/>
            </a:endParaRPr>
          </a:p>
        </p:txBody>
      </p:sp>
      <p:pic>
        <p:nvPicPr>
          <p:cNvPr id="26" name="图片 25">
            <a:extLst>
              <a:ext uri="{FF2B5EF4-FFF2-40B4-BE49-F238E27FC236}">
                <a16:creationId xmlns:a16="http://schemas.microsoft.com/office/drawing/2014/main" id="{10600216-6950-47E9-AFEC-A742A971A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1398" y="3069948"/>
            <a:ext cx="4909203" cy="3346093"/>
          </a:xfrm>
          <a:prstGeom prst="rect">
            <a:avLst/>
          </a:prstGeom>
        </p:spPr>
      </p:pic>
    </p:spTree>
    <p:custDataLst>
      <p:tags r:id="rId1"/>
    </p:custDataLst>
    <p:extLst>
      <p:ext uri="{BB962C8B-B14F-4D97-AF65-F5344CB8AC3E}">
        <p14:creationId xmlns:p14="http://schemas.microsoft.com/office/powerpoint/2010/main" val="3308761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859438"/>
            <a:ext cx="10078838" cy="523220"/>
          </a:xfrm>
          <a:prstGeom prst="rect">
            <a:avLst/>
          </a:prstGeom>
          <a:noFill/>
        </p:spPr>
        <p:txBody>
          <a:bodyPr wrap="square" rtlCol="0">
            <a:spAutoFit/>
          </a:bodyPr>
          <a:lstStyle/>
          <a:p>
            <a:r>
              <a:rPr lang="en-US" altLang="zh-CN" sz="2800" b="1" dirty="0">
                <a:solidFill>
                  <a:srgbClr val="FF0000"/>
                </a:solidFill>
                <a:latin typeface="+mn-ea"/>
              </a:rPr>
              <a:t>3. </a:t>
            </a:r>
            <a:r>
              <a:rPr lang="zh-CN" altLang="en-US" sz="2800" b="1" dirty="0">
                <a:solidFill>
                  <a:srgbClr val="FF0000"/>
                </a:solidFill>
                <a:latin typeface="+mn-ea"/>
              </a:rPr>
              <a:t>电容</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2887767"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时域形式：</a:t>
            </a:r>
          </a:p>
        </p:txBody>
      </p:sp>
      <p:grpSp>
        <p:nvGrpSpPr>
          <p:cNvPr id="4" name="组合 3">
            <a:extLst>
              <a:ext uri="{FF2B5EF4-FFF2-40B4-BE49-F238E27FC236}">
                <a16:creationId xmlns:a16="http://schemas.microsoft.com/office/drawing/2014/main" id="{B108F617-8419-460E-92BC-C66B35F92EB1}"/>
              </a:ext>
            </a:extLst>
          </p:cNvPr>
          <p:cNvGrpSpPr/>
          <p:nvPr/>
        </p:nvGrpSpPr>
        <p:grpSpPr>
          <a:xfrm>
            <a:off x="2887767" y="2366963"/>
            <a:ext cx="4171846" cy="523875"/>
            <a:chOff x="2893041" y="3579613"/>
            <a:chExt cx="4171846" cy="523875"/>
          </a:xfrm>
        </p:grpSpPr>
        <p:graphicFrame>
          <p:nvGraphicFramePr>
            <p:cNvPr id="2" name="对象 1">
              <a:extLst>
                <a:ext uri="{FF2B5EF4-FFF2-40B4-BE49-F238E27FC236}">
                  <a16:creationId xmlns:a16="http://schemas.microsoft.com/office/drawing/2014/main" id="{C7591832-82CD-4BBC-BA82-0210932D7C18}"/>
                </a:ext>
              </a:extLst>
            </p:cNvPr>
            <p:cNvGraphicFramePr>
              <a:graphicFrameLocks noChangeAspect="1"/>
            </p:cNvGraphicFramePr>
            <p:nvPr>
              <p:extLst/>
            </p:nvPr>
          </p:nvGraphicFramePr>
          <p:xfrm>
            <a:off x="3899412" y="3579613"/>
            <a:ext cx="3165475" cy="523875"/>
          </p:xfrm>
          <a:graphic>
            <a:graphicData uri="http://schemas.openxmlformats.org/presentationml/2006/ole">
              <mc:AlternateContent xmlns:mc="http://schemas.openxmlformats.org/markup-compatibility/2006">
                <mc:Choice xmlns:v="urn:schemas-microsoft-com:vml" Requires="v">
                  <p:oleObj spid="_x0000_s56354" name="Equation" r:id="rId5" imgW="1536480" imgH="253800" progId="Equation.DSMT4">
                    <p:embed/>
                  </p:oleObj>
                </mc:Choice>
                <mc:Fallback>
                  <p:oleObj name="Equation" r:id="rId5" imgW="1536480" imgH="253800" progId="Equation.DSMT4">
                    <p:embed/>
                    <p:pic>
                      <p:nvPicPr>
                        <p:cNvPr id="2" name="对象 1">
                          <a:extLst>
                            <a:ext uri="{FF2B5EF4-FFF2-40B4-BE49-F238E27FC236}">
                              <a16:creationId xmlns:a16="http://schemas.microsoft.com/office/drawing/2014/main" id="{C7591832-82CD-4BBC-BA82-0210932D7C18}"/>
                            </a:ext>
                          </a:extLst>
                        </p:cNvPr>
                        <p:cNvPicPr/>
                        <p:nvPr/>
                      </p:nvPicPr>
                      <p:blipFill>
                        <a:blip r:embed="rId6"/>
                        <a:stretch>
                          <a:fillRect/>
                        </a:stretch>
                      </p:blipFill>
                      <p:spPr>
                        <a:xfrm>
                          <a:off x="3899412" y="3579613"/>
                          <a:ext cx="3165475" cy="523875"/>
                        </a:xfrm>
                        <a:prstGeom prst="rect">
                          <a:avLst/>
                        </a:prstGeom>
                      </p:spPr>
                    </p:pic>
                  </p:oleObj>
                </mc:Fallback>
              </mc:AlternateContent>
            </a:graphicData>
          </a:graphic>
        </p:graphicFrame>
        <p:sp>
          <p:nvSpPr>
            <p:cNvPr id="28" name="Text Box 92">
              <a:extLst>
                <a:ext uri="{FF2B5EF4-FFF2-40B4-BE49-F238E27FC236}">
                  <a16:creationId xmlns:a16="http://schemas.microsoft.com/office/drawing/2014/main" id="{25807D9A-9D29-4C84-8C39-B241AEE8303D}"/>
                </a:ext>
              </a:extLst>
            </p:cNvPr>
            <p:cNvSpPr txBox="1">
              <a:spLocks noChangeArrowheads="1"/>
            </p:cNvSpPr>
            <p:nvPr/>
          </p:nvSpPr>
          <p:spPr bwMode="auto">
            <a:xfrm>
              <a:off x="2893041" y="3579896"/>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已知：</a:t>
              </a:r>
            </a:p>
          </p:txBody>
        </p:sp>
      </p:grpSp>
      <p:grpSp>
        <p:nvGrpSpPr>
          <p:cNvPr id="7" name="组合 6">
            <a:extLst>
              <a:ext uri="{FF2B5EF4-FFF2-40B4-BE49-F238E27FC236}">
                <a16:creationId xmlns:a16="http://schemas.microsoft.com/office/drawing/2014/main" id="{036EF182-F5C4-410B-A52C-C85CFBCB4BA6}"/>
              </a:ext>
            </a:extLst>
          </p:cNvPr>
          <p:cNvGrpSpPr/>
          <p:nvPr/>
        </p:nvGrpSpPr>
        <p:grpSpPr>
          <a:xfrm>
            <a:off x="2887767" y="3018983"/>
            <a:ext cx="6186383" cy="2225675"/>
            <a:chOff x="2887862" y="2996234"/>
            <a:chExt cx="6186383" cy="2225675"/>
          </a:xfrm>
        </p:grpSpPr>
        <p:graphicFrame>
          <p:nvGraphicFramePr>
            <p:cNvPr id="5" name="对象 4">
              <a:extLst>
                <a:ext uri="{FF2B5EF4-FFF2-40B4-BE49-F238E27FC236}">
                  <a16:creationId xmlns:a16="http://schemas.microsoft.com/office/drawing/2014/main" id="{F82F2DC0-8C79-4091-A388-5E6B98952639}"/>
                </a:ext>
              </a:extLst>
            </p:cNvPr>
            <p:cNvGraphicFramePr>
              <a:graphicFrameLocks noChangeAspect="1"/>
            </p:cNvGraphicFramePr>
            <p:nvPr>
              <p:extLst/>
            </p:nvPr>
          </p:nvGraphicFramePr>
          <p:xfrm>
            <a:off x="3894233" y="2996234"/>
            <a:ext cx="5180012" cy="2225675"/>
          </p:xfrm>
          <a:graphic>
            <a:graphicData uri="http://schemas.openxmlformats.org/presentationml/2006/ole">
              <mc:AlternateContent xmlns:mc="http://schemas.openxmlformats.org/markup-compatibility/2006">
                <mc:Choice xmlns:v="urn:schemas-microsoft-com:vml" Requires="v">
                  <p:oleObj spid="_x0000_s56355" name="Equation" r:id="rId7" imgW="2514600" imgH="1079280" progId="Equation.DSMT4">
                    <p:embed/>
                  </p:oleObj>
                </mc:Choice>
                <mc:Fallback>
                  <p:oleObj name="Equation" r:id="rId7" imgW="2514600" imgH="1079280" progId="Equation.DSMT4">
                    <p:embed/>
                    <p:pic>
                      <p:nvPicPr>
                        <p:cNvPr id="5" name="对象 4">
                          <a:extLst>
                            <a:ext uri="{FF2B5EF4-FFF2-40B4-BE49-F238E27FC236}">
                              <a16:creationId xmlns:a16="http://schemas.microsoft.com/office/drawing/2014/main" id="{F82F2DC0-8C79-4091-A388-5E6B98952639}"/>
                            </a:ext>
                          </a:extLst>
                        </p:cNvPr>
                        <p:cNvPicPr/>
                        <p:nvPr/>
                      </p:nvPicPr>
                      <p:blipFill>
                        <a:blip r:embed="rId8"/>
                        <a:stretch>
                          <a:fillRect/>
                        </a:stretch>
                      </p:blipFill>
                      <p:spPr>
                        <a:xfrm>
                          <a:off x="3894233" y="2996234"/>
                          <a:ext cx="5180012" cy="2225675"/>
                        </a:xfrm>
                        <a:prstGeom prst="rect">
                          <a:avLst/>
                        </a:prstGeom>
                      </p:spPr>
                    </p:pic>
                  </p:oleObj>
                </mc:Fallback>
              </mc:AlternateContent>
            </a:graphicData>
          </a:graphic>
        </p:graphicFrame>
        <p:sp>
          <p:nvSpPr>
            <p:cNvPr id="30" name="Text Box 92">
              <a:extLst>
                <a:ext uri="{FF2B5EF4-FFF2-40B4-BE49-F238E27FC236}">
                  <a16:creationId xmlns:a16="http://schemas.microsoft.com/office/drawing/2014/main" id="{87D8FC7D-C137-483D-A315-5C7D7CEB0116}"/>
                </a:ext>
              </a:extLst>
            </p:cNvPr>
            <p:cNvSpPr txBox="1">
              <a:spLocks noChangeArrowheads="1"/>
            </p:cNvSpPr>
            <p:nvPr/>
          </p:nvSpPr>
          <p:spPr bwMode="auto">
            <a:xfrm>
              <a:off x="2887862" y="312523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则有：</a:t>
              </a:r>
            </a:p>
          </p:txBody>
        </p:sp>
      </p:grpSp>
      <p:sp>
        <p:nvSpPr>
          <p:cNvPr id="32" name="Text Box 92">
            <a:extLst>
              <a:ext uri="{FF2B5EF4-FFF2-40B4-BE49-F238E27FC236}">
                <a16:creationId xmlns:a16="http://schemas.microsoft.com/office/drawing/2014/main" id="{689DADC4-B2EA-4DF4-BA4F-036F8C60F9BA}"/>
              </a:ext>
            </a:extLst>
          </p:cNvPr>
          <p:cNvSpPr txBox="1">
            <a:spLocks noChangeArrowheads="1"/>
          </p:cNvSpPr>
          <p:nvPr/>
        </p:nvSpPr>
        <p:spPr bwMode="auto">
          <a:xfrm>
            <a:off x="8338399"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相量形式：</a:t>
            </a:r>
          </a:p>
        </p:txBody>
      </p:sp>
      <p:graphicFrame>
        <p:nvGraphicFramePr>
          <p:cNvPr id="31" name="对象 30">
            <a:extLst>
              <a:ext uri="{FF2B5EF4-FFF2-40B4-BE49-F238E27FC236}">
                <a16:creationId xmlns:a16="http://schemas.microsoft.com/office/drawing/2014/main" id="{DC1572B9-028C-4615-B857-40AC207450F0}"/>
              </a:ext>
            </a:extLst>
          </p:cNvPr>
          <p:cNvGraphicFramePr>
            <a:graphicFrameLocks noChangeAspect="1"/>
          </p:cNvGraphicFramePr>
          <p:nvPr>
            <p:extLst/>
          </p:nvPr>
        </p:nvGraphicFramePr>
        <p:xfrm>
          <a:off x="8338399" y="4721439"/>
          <a:ext cx="2066925" cy="523875"/>
        </p:xfrm>
        <a:graphic>
          <a:graphicData uri="http://schemas.openxmlformats.org/presentationml/2006/ole">
            <mc:AlternateContent xmlns:mc="http://schemas.openxmlformats.org/markup-compatibility/2006">
              <mc:Choice xmlns:v="urn:schemas-microsoft-com:vml" Requires="v">
                <p:oleObj spid="_x0000_s56356" name="Equation" r:id="rId9" imgW="952200" imgH="241200" progId="Equation.DSMT4">
                  <p:embed/>
                </p:oleObj>
              </mc:Choice>
              <mc:Fallback>
                <p:oleObj name="Equation" r:id="rId9" imgW="952200" imgH="241200" progId="Equation.DSMT4">
                  <p:embed/>
                  <p:pic>
                    <p:nvPicPr>
                      <p:cNvPr id="31" name="对象 30">
                        <a:extLst>
                          <a:ext uri="{FF2B5EF4-FFF2-40B4-BE49-F238E27FC236}">
                            <a16:creationId xmlns:a16="http://schemas.microsoft.com/office/drawing/2014/main" id="{DC1572B9-028C-4615-B857-40AC207450F0}"/>
                          </a:ext>
                        </a:extLst>
                      </p:cNvPr>
                      <p:cNvPicPr/>
                      <p:nvPr/>
                    </p:nvPicPr>
                    <p:blipFill>
                      <a:blip r:embed="rId10"/>
                      <a:stretch>
                        <a:fillRect/>
                      </a:stretch>
                    </p:blipFill>
                    <p:spPr>
                      <a:xfrm>
                        <a:off x="8338399" y="4721439"/>
                        <a:ext cx="2066925" cy="523875"/>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B0C4723D-FB98-4577-BE76-F82BE50EFDBF}"/>
              </a:ext>
            </a:extLst>
          </p:cNvPr>
          <p:cNvGraphicFramePr>
            <a:graphicFrameLocks noChangeAspect="1"/>
          </p:cNvGraphicFramePr>
          <p:nvPr>
            <p:extLst/>
          </p:nvPr>
        </p:nvGraphicFramePr>
        <p:xfrm>
          <a:off x="8338399" y="2362499"/>
          <a:ext cx="1957387" cy="523875"/>
        </p:xfrm>
        <a:graphic>
          <a:graphicData uri="http://schemas.openxmlformats.org/presentationml/2006/ole">
            <mc:AlternateContent xmlns:mc="http://schemas.openxmlformats.org/markup-compatibility/2006">
              <mc:Choice xmlns:v="urn:schemas-microsoft-com:vml" Requires="v">
                <p:oleObj spid="_x0000_s56357" name="Equation" r:id="rId11" imgW="901440" imgH="241200" progId="Equation.DSMT4">
                  <p:embed/>
                </p:oleObj>
              </mc:Choice>
              <mc:Fallback>
                <p:oleObj name="Equation" r:id="rId11" imgW="901440" imgH="241200" progId="Equation.DSMT4">
                  <p:embed/>
                  <p:pic>
                    <p:nvPicPr>
                      <p:cNvPr id="33" name="对象 32">
                        <a:extLst>
                          <a:ext uri="{FF2B5EF4-FFF2-40B4-BE49-F238E27FC236}">
                            <a16:creationId xmlns:a16="http://schemas.microsoft.com/office/drawing/2014/main" id="{B0C4723D-FB98-4577-BE76-F82BE50EFDBF}"/>
                          </a:ext>
                        </a:extLst>
                      </p:cNvPr>
                      <p:cNvPicPr/>
                      <p:nvPr/>
                    </p:nvPicPr>
                    <p:blipFill>
                      <a:blip r:embed="rId12"/>
                      <a:stretch>
                        <a:fillRect/>
                      </a:stretch>
                    </p:blipFill>
                    <p:spPr>
                      <a:xfrm>
                        <a:off x="8338399" y="2362499"/>
                        <a:ext cx="1957387" cy="523875"/>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41515CC0-9846-453E-BB9C-FDB3298E03BC}"/>
              </a:ext>
            </a:extLst>
          </p:cNvPr>
          <p:cNvSpPr/>
          <p:nvPr/>
        </p:nvSpPr>
        <p:spPr>
          <a:xfrm>
            <a:off x="2881876" y="5374559"/>
            <a:ext cx="3602268" cy="523220"/>
          </a:xfrm>
          <a:prstGeom prst="rect">
            <a:avLst/>
          </a:prstGeom>
        </p:spPr>
        <p:txBody>
          <a:bodyPr wrap="none">
            <a:spAutoFit/>
          </a:bodyPr>
          <a:lstStyle/>
          <a:p>
            <a:pPr>
              <a:spcBef>
                <a:spcPct val="50000"/>
              </a:spcBef>
            </a:pPr>
            <a:r>
              <a:rPr kumimoji="1" lang="zh-CN" altLang="en-US" sz="2800" b="1" dirty="0">
                <a:latin typeface="+mn-ea"/>
              </a:rPr>
              <a:t>有效值关系：</a:t>
            </a:r>
            <a:r>
              <a:rPr kumimoji="1" lang="en-US" altLang="zh-CN" sz="2800" b="1" i="1" dirty="0">
                <a:solidFill>
                  <a:srgbClr val="FF0000"/>
                </a:solidFill>
                <a:latin typeface="Times New Roman" panose="02020603050405020304" pitchFamily="18" charset="0"/>
                <a:cs typeface="Times New Roman" panose="02020603050405020304" pitchFamily="18" charset="0"/>
              </a:rPr>
              <a:t>I</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rPr>
              <a:t>C</a:t>
            </a:r>
            <a:r>
              <a:rPr kumimoji="1" lang="en-US" altLang="zh-CN" sz="2800" b="1" i="1" dirty="0">
                <a:solidFill>
                  <a:srgbClr val="FF0000"/>
                </a:solidFill>
                <a:latin typeface="Times New Roman" panose="02020603050405020304" pitchFamily="18" charset="0"/>
                <a:cs typeface="Times New Roman" panose="02020603050405020304" pitchFamily="18" charset="0"/>
              </a:rPr>
              <a:t>=</a:t>
            </a:r>
            <a:r>
              <a:rPr kumimoji="1" lang="en-US" altLang="zh-CN" sz="2800" b="1" i="1" dirty="0" err="1">
                <a:solidFill>
                  <a:srgbClr val="FF0000"/>
                </a:solidFill>
                <a:latin typeface="Times New Roman" panose="02020603050405020304" pitchFamily="18" charset="0"/>
                <a:cs typeface="Times New Roman" panose="02020603050405020304" pitchFamily="18" charset="0"/>
              </a:rPr>
              <a:t>ωCU</a:t>
            </a:r>
            <a:endParaRPr kumimoji="1"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71049B04-EAAE-4D5F-A226-79251A4D916A}"/>
              </a:ext>
            </a:extLst>
          </p:cNvPr>
          <p:cNvSpPr/>
          <p:nvPr/>
        </p:nvSpPr>
        <p:spPr>
          <a:xfrm>
            <a:off x="6588992" y="5372803"/>
            <a:ext cx="5650906" cy="523220"/>
          </a:xfrm>
          <a:prstGeom prst="rect">
            <a:avLst/>
          </a:prstGeom>
        </p:spPr>
        <p:txBody>
          <a:bodyPr wrap="none">
            <a:spAutoFit/>
          </a:bodyPr>
          <a:lstStyle/>
          <a:p>
            <a:pPr>
              <a:spcBef>
                <a:spcPct val="50000"/>
              </a:spcBef>
              <a:defRPr/>
            </a:pPr>
            <a:r>
              <a:rPr kumimoji="1" lang="zh-CN" altLang="en-US" sz="2800" b="1" dirty="0">
                <a:latin typeface="+mn-ea"/>
              </a:rPr>
              <a:t>相位关系：</a:t>
            </a:r>
            <a:r>
              <a:rPr kumimoji="1" lang="en-US" altLang="zh-CN" sz="28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a:t>
            </a:r>
            <a:r>
              <a:rPr kumimoji="1"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+90°</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1" dirty="0">
                <a:sym typeface="Symbol" panose="05050102010706020507" pitchFamily="18" charset="2"/>
              </a:rPr>
              <a:t>(</a:t>
            </a:r>
            <a:r>
              <a:rPr kumimoji="1" lang="en-US" altLang="zh-CN" sz="2800" b="1" i="1" dirty="0" err="1">
                <a:latin typeface="Times New Roman" panose="02020603050405020304" pitchFamily="18" charset="0"/>
                <a:cs typeface="Times New Roman" panose="02020603050405020304" pitchFamily="18" charset="0"/>
                <a:sym typeface="Symbol" panose="05050102010706020507" pitchFamily="18" charset="2"/>
              </a:rPr>
              <a:t>i</a:t>
            </a:r>
            <a:r>
              <a:rPr kumimoji="1" lang="zh-CN" altLang="en-US" sz="2800" b="1" dirty="0">
                <a:sym typeface="Symbol" panose="05050102010706020507" pitchFamily="18" charset="2"/>
              </a:rPr>
              <a:t>超前</a:t>
            </a:r>
            <a:r>
              <a:rPr kumimoji="1" lang="en-US" altLang="zh-CN" sz="2800" b="1" i="1" dirty="0">
                <a:latin typeface="Times New Roman" panose="02020603050405020304" pitchFamily="18" charset="0"/>
                <a:cs typeface="Times New Roman" panose="02020603050405020304" pitchFamily="18" charset="0"/>
                <a:sym typeface="Symbol" panose="05050102010706020507" pitchFamily="18" charset="2"/>
              </a:rPr>
              <a:t>u</a:t>
            </a:r>
            <a:r>
              <a:rPr kumimoji="1" lang="en-US" altLang="zh-CN" sz="2800" b="1" dirty="0">
                <a:sym typeface="Symbol" panose="05050102010706020507" pitchFamily="18" charset="2"/>
              </a:rPr>
              <a:t>90°)</a:t>
            </a:r>
            <a:endParaRPr kumimoji="1" lang="en-US" altLang="zh-CN" sz="2800" b="1" dirty="0">
              <a:latin typeface="+mn-ea"/>
              <a:sym typeface="Symbol" pitchFamily="18" charset="2"/>
            </a:endParaRPr>
          </a:p>
        </p:txBody>
      </p:sp>
      <p:grpSp>
        <p:nvGrpSpPr>
          <p:cNvPr id="8" name="组合 7">
            <a:extLst>
              <a:ext uri="{FF2B5EF4-FFF2-40B4-BE49-F238E27FC236}">
                <a16:creationId xmlns:a16="http://schemas.microsoft.com/office/drawing/2014/main" id="{669FE69C-02FE-47D8-BC67-DBCB40E66D49}"/>
              </a:ext>
            </a:extLst>
          </p:cNvPr>
          <p:cNvGrpSpPr/>
          <p:nvPr/>
        </p:nvGrpSpPr>
        <p:grpSpPr>
          <a:xfrm>
            <a:off x="2881876" y="5895975"/>
            <a:ext cx="7209862" cy="936625"/>
            <a:chOff x="2731693" y="5921327"/>
            <a:chExt cx="7209862" cy="936625"/>
          </a:xfrm>
        </p:grpSpPr>
        <p:graphicFrame>
          <p:nvGraphicFramePr>
            <p:cNvPr id="51" name="对象 50">
              <a:extLst>
                <a:ext uri="{FF2B5EF4-FFF2-40B4-BE49-F238E27FC236}">
                  <a16:creationId xmlns:a16="http://schemas.microsoft.com/office/drawing/2014/main" id="{CAC3E57A-B5CE-41C1-8A07-36AD6810D0BF}"/>
                </a:ext>
              </a:extLst>
            </p:cNvPr>
            <p:cNvGraphicFramePr>
              <a:graphicFrameLocks noChangeAspect="1"/>
            </p:cNvGraphicFramePr>
            <p:nvPr>
              <p:extLst/>
            </p:nvPr>
          </p:nvGraphicFramePr>
          <p:xfrm>
            <a:off x="6336342" y="5921327"/>
            <a:ext cx="3605213" cy="936625"/>
          </p:xfrm>
          <a:graphic>
            <a:graphicData uri="http://schemas.openxmlformats.org/presentationml/2006/ole">
              <mc:AlternateContent xmlns:mc="http://schemas.openxmlformats.org/markup-compatibility/2006">
                <mc:Choice xmlns:v="urn:schemas-microsoft-com:vml" Requires="v">
                  <p:oleObj spid="_x0000_s56358" name="Equation" r:id="rId13" imgW="1663560" imgH="431640" progId="Equation.DSMT4">
                    <p:embed/>
                  </p:oleObj>
                </mc:Choice>
                <mc:Fallback>
                  <p:oleObj name="Equation" r:id="rId13" imgW="1663560" imgH="431640" progId="Equation.DSMT4">
                    <p:embed/>
                    <p:pic>
                      <p:nvPicPr>
                        <p:cNvPr id="51" name="对象 50">
                          <a:extLst>
                            <a:ext uri="{FF2B5EF4-FFF2-40B4-BE49-F238E27FC236}">
                              <a16:creationId xmlns:a16="http://schemas.microsoft.com/office/drawing/2014/main" id="{CAC3E57A-B5CE-41C1-8A07-36AD6810D0BF}"/>
                            </a:ext>
                          </a:extLst>
                        </p:cNvPr>
                        <p:cNvPicPr/>
                        <p:nvPr/>
                      </p:nvPicPr>
                      <p:blipFill>
                        <a:blip r:embed="rId14"/>
                        <a:stretch>
                          <a:fillRect/>
                        </a:stretch>
                      </p:blipFill>
                      <p:spPr>
                        <a:xfrm>
                          <a:off x="6336342" y="5921327"/>
                          <a:ext cx="3605213" cy="936625"/>
                        </a:xfrm>
                        <a:prstGeom prst="rect">
                          <a:avLst/>
                        </a:prstGeom>
                      </p:spPr>
                    </p:pic>
                  </p:oleObj>
                </mc:Fallback>
              </mc:AlternateContent>
            </a:graphicData>
          </a:graphic>
        </p:graphicFrame>
        <p:sp>
          <p:nvSpPr>
            <p:cNvPr id="55" name="矩形 54">
              <a:extLst>
                <a:ext uri="{FF2B5EF4-FFF2-40B4-BE49-F238E27FC236}">
                  <a16:creationId xmlns:a16="http://schemas.microsoft.com/office/drawing/2014/main" id="{C8190F7F-44DB-4530-B6ED-A8DAB9220EFA}"/>
                </a:ext>
              </a:extLst>
            </p:cNvPr>
            <p:cNvSpPr/>
            <p:nvPr/>
          </p:nvSpPr>
          <p:spPr>
            <a:xfrm>
              <a:off x="2731693" y="6064280"/>
              <a:ext cx="3775393" cy="523220"/>
            </a:xfrm>
            <a:prstGeom prst="rect">
              <a:avLst/>
            </a:prstGeom>
          </p:spPr>
          <p:txBody>
            <a:bodyPr wrap="none">
              <a:spAutoFit/>
            </a:bodyPr>
            <a:lstStyle/>
            <a:p>
              <a:pPr>
                <a:spcBef>
                  <a:spcPct val="50000"/>
                </a:spcBef>
                <a:defRPr/>
              </a:pPr>
              <a:r>
                <a:rPr kumimoji="1" lang="zh-CN" altLang="en-US" sz="2800" b="1" dirty="0">
                  <a:latin typeface="+mn-ea"/>
                </a:rPr>
                <a:t>相量形式的欧姆定律：</a:t>
              </a:r>
              <a:endParaRPr kumimoji="1" lang="en-US" altLang="zh-CN" sz="2800" b="1" dirty="0">
                <a:latin typeface="+mn-ea"/>
                <a:sym typeface="Symbol" pitchFamily="18" charset="2"/>
              </a:endParaRPr>
            </a:p>
          </p:txBody>
        </p:sp>
      </p:grpSp>
      <p:grpSp>
        <p:nvGrpSpPr>
          <p:cNvPr id="95" name="Group 10">
            <a:extLst>
              <a:ext uri="{FF2B5EF4-FFF2-40B4-BE49-F238E27FC236}">
                <a16:creationId xmlns:a16="http://schemas.microsoft.com/office/drawing/2014/main" id="{260DC475-821E-488A-A676-9D21F6074EF7}"/>
              </a:ext>
            </a:extLst>
          </p:cNvPr>
          <p:cNvGrpSpPr>
            <a:grpSpLocks/>
          </p:cNvGrpSpPr>
          <p:nvPr/>
        </p:nvGrpSpPr>
        <p:grpSpPr bwMode="auto">
          <a:xfrm>
            <a:off x="913012" y="1607095"/>
            <a:ext cx="1717675" cy="1835150"/>
            <a:chOff x="144" y="544"/>
            <a:chExt cx="1082" cy="1156"/>
          </a:xfrm>
        </p:grpSpPr>
        <p:sp>
          <p:nvSpPr>
            <p:cNvPr id="96" name="Freeform 11">
              <a:extLst>
                <a:ext uri="{FF2B5EF4-FFF2-40B4-BE49-F238E27FC236}">
                  <a16:creationId xmlns:a16="http://schemas.microsoft.com/office/drawing/2014/main" id="{ADAD5321-1643-4BA7-AEF9-F383E3C94CBA}"/>
                </a:ext>
              </a:extLst>
            </p:cNvPr>
            <p:cNvSpPr>
              <a:spLocks/>
            </p:cNvSpPr>
            <p:nvPr/>
          </p:nvSpPr>
          <p:spPr bwMode="auto">
            <a:xfrm>
              <a:off x="893" y="936"/>
              <a:ext cx="1" cy="306"/>
            </a:xfrm>
            <a:custGeom>
              <a:avLst/>
              <a:gdLst>
                <a:gd name="T0" fmla="*/ 1 w 1"/>
                <a:gd name="T1" fmla="*/ 306 h 306"/>
                <a:gd name="T2" fmla="*/ 0 w 1"/>
                <a:gd name="T3" fmla="*/ 0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1" y="306"/>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7" name="Freeform 12">
              <a:extLst>
                <a:ext uri="{FF2B5EF4-FFF2-40B4-BE49-F238E27FC236}">
                  <a16:creationId xmlns:a16="http://schemas.microsoft.com/office/drawing/2014/main" id="{34DF3B8F-050C-4C00-9BB4-78253AD7C724}"/>
                </a:ext>
              </a:extLst>
            </p:cNvPr>
            <p:cNvSpPr>
              <a:spLocks/>
            </p:cNvSpPr>
            <p:nvPr/>
          </p:nvSpPr>
          <p:spPr bwMode="auto">
            <a:xfrm>
              <a:off x="887" y="1350"/>
              <a:ext cx="1" cy="312"/>
            </a:xfrm>
            <a:custGeom>
              <a:avLst/>
              <a:gdLst>
                <a:gd name="T0" fmla="*/ 1 w 1"/>
                <a:gd name="T1" fmla="*/ 0 h 312"/>
                <a:gd name="T2" fmla="*/ 0 w 1"/>
                <a:gd name="T3" fmla="*/ 312 h 312"/>
                <a:gd name="T4" fmla="*/ 0 60000 65536"/>
                <a:gd name="T5" fmla="*/ 0 60000 65536"/>
                <a:gd name="T6" fmla="*/ 0 w 1"/>
                <a:gd name="T7" fmla="*/ 0 h 312"/>
                <a:gd name="T8" fmla="*/ 1 w 1"/>
                <a:gd name="T9" fmla="*/ 312 h 312"/>
              </a:gdLst>
              <a:ahLst/>
              <a:cxnLst>
                <a:cxn ang="T4">
                  <a:pos x="T0" y="T1"/>
                </a:cxn>
                <a:cxn ang="T5">
                  <a:pos x="T2" y="T3"/>
                </a:cxn>
              </a:cxnLst>
              <a:rect l="T6" t="T7" r="T8" b="T9"/>
              <a:pathLst>
                <a:path w="1" h="312">
                  <a:moveTo>
                    <a:pt x="1" y="0"/>
                  </a:moveTo>
                  <a:lnTo>
                    <a:pt x="0" y="31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 name="Freeform 13">
              <a:extLst>
                <a:ext uri="{FF2B5EF4-FFF2-40B4-BE49-F238E27FC236}">
                  <a16:creationId xmlns:a16="http://schemas.microsoft.com/office/drawing/2014/main" id="{953D162D-450D-46BE-B5A9-033D35C62C86}"/>
                </a:ext>
              </a:extLst>
            </p:cNvPr>
            <p:cNvSpPr>
              <a:spLocks/>
            </p:cNvSpPr>
            <p:nvPr/>
          </p:nvSpPr>
          <p:spPr bwMode="auto">
            <a:xfrm>
              <a:off x="317" y="936"/>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 name="Freeform 14">
              <a:extLst>
                <a:ext uri="{FF2B5EF4-FFF2-40B4-BE49-F238E27FC236}">
                  <a16:creationId xmlns:a16="http://schemas.microsoft.com/office/drawing/2014/main" id="{EF31A5F6-151E-4221-8F1C-37303161DBB3}"/>
                </a:ext>
              </a:extLst>
            </p:cNvPr>
            <p:cNvSpPr>
              <a:spLocks/>
            </p:cNvSpPr>
            <p:nvPr/>
          </p:nvSpPr>
          <p:spPr bwMode="auto">
            <a:xfrm>
              <a:off x="314" y="1656"/>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0" name="Line 15">
              <a:extLst>
                <a:ext uri="{FF2B5EF4-FFF2-40B4-BE49-F238E27FC236}">
                  <a16:creationId xmlns:a16="http://schemas.microsoft.com/office/drawing/2014/main" id="{9E6F9AD9-5738-4A35-A423-A3BF5704ED1A}"/>
                </a:ext>
              </a:extLst>
            </p:cNvPr>
            <p:cNvSpPr>
              <a:spLocks noChangeShapeType="1"/>
            </p:cNvSpPr>
            <p:nvPr/>
          </p:nvSpPr>
          <p:spPr bwMode="auto">
            <a:xfrm>
              <a:off x="297" y="864"/>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Text Box 16">
              <a:extLst>
                <a:ext uri="{FF2B5EF4-FFF2-40B4-BE49-F238E27FC236}">
                  <a16:creationId xmlns:a16="http://schemas.microsoft.com/office/drawing/2014/main" id="{A282990E-983A-40A2-8270-275079F5A1FE}"/>
                </a:ext>
              </a:extLst>
            </p:cNvPr>
            <p:cNvSpPr txBox="1">
              <a:spLocks noChangeArrowheads="1"/>
            </p:cNvSpPr>
            <p:nvPr/>
          </p:nvSpPr>
          <p:spPr bwMode="auto">
            <a:xfrm>
              <a:off x="249" y="544"/>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a:t>i</a:t>
              </a:r>
              <a:r>
                <a:rPr kumimoji="1" lang="en-US" altLang="zh-CN" sz="2800" b="1" i="1" baseline="-25000"/>
                <a:t>C</a:t>
              </a:r>
              <a:r>
                <a:rPr kumimoji="1" lang="en-US" altLang="zh-CN" sz="2800" b="1"/>
                <a:t>(</a:t>
              </a:r>
              <a:r>
                <a:rPr kumimoji="1" lang="en-US" altLang="zh-CN" sz="2800" b="1" i="1"/>
                <a:t>t</a:t>
              </a:r>
              <a:r>
                <a:rPr kumimoji="1" lang="en-US" altLang="zh-CN" sz="2800" b="1"/>
                <a:t>)</a:t>
              </a:r>
            </a:p>
          </p:txBody>
        </p:sp>
        <p:sp>
          <p:nvSpPr>
            <p:cNvPr id="102" name="Text Box 17">
              <a:extLst>
                <a:ext uri="{FF2B5EF4-FFF2-40B4-BE49-F238E27FC236}">
                  <a16:creationId xmlns:a16="http://schemas.microsoft.com/office/drawing/2014/main" id="{DD54218F-5FB8-4AEB-BF3C-D6336ADE65D6}"/>
                </a:ext>
              </a:extLst>
            </p:cNvPr>
            <p:cNvSpPr txBox="1">
              <a:spLocks noChangeArrowheads="1"/>
            </p:cNvSpPr>
            <p:nvPr/>
          </p:nvSpPr>
          <p:spPr bwMode="auto">
            <a:xfrm>
              <a:off x="144" y="1152"/>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a:t>u</a:t>
              </a:r>
              <a:r>
                <a:rPr kumimoji="1" lang="en-US" altLang="zh-CN" sz="2800" b="1"/>
                <a:t>(</a:t>
              </a:r>
              <a:r>
                <a:rPr kumimoji="1" lang="en-US" altLang="zh-CN" sz="2800" b="1" i="1"/>
                <a:t>t</a:t>
              </a:r>
              <a:r>
                <a:rPr kumimoji="1" lang="en-US" altLang="zh-CN" sz="2800" b="1"/>
                <a:t>)</a:t>
              </a:r>
            </a:p>
          </p:txBody>
        </p:sp>
        <p:sp>
          <p:nvSpPr>
            <p:cNvPr id="103" name="Text Box 18">
              <a:extLst>
                <a:ext uri="{FF2B5EF4-FFF2-40B4-BE49-F238E27FC236}">
                  <a16:creationId xmlns:a16="http://schemas.microsoft.com/office/drawing/2014/main" id="{D32CCB17-EF7A-4A02-AF1A-5D86D803A87F}"/>
                </a:ext>
              </a:extLst>
            </p:cNvPr>
            <p:cNvSpPr txBox="1">
              <a:spLocks noChangeArrowheads="1"/>
            </p:cNvSpPr>
            <p:nvPr/>
          </p:nvSpPr>
          <p:spPr bwMode="auto">
            <a:xfrm>
              <a:off x="961" y="112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a:t>C</a:t>
              </a:r>
            </a:p>
          </p:txBody>
        </p:sp>
        <p:sp>
          <p:nvSpPr>
            <p:cNvPr id="104" name="Oval 19">
              <a:extLst>
                <a:ext uri="{FF2B5EF4-FFF2-40B4-BE49-F238E27FC236}">
                  <a16:creationId xmlns:a16="http://schemas.microsoft.com/office/drawing/2014/main" id="{60CA0976-DA69-4E11-89D5-135400F98821}"/>
                </a:ext>
              </a:extLst>
            </p:cNvPr>
            <p:cNvSpPr>
              <a:spLocks noChangeArrowheads="1"/>
            </p:cNvSpPr>
            <p:nvPr/>
          </p:nvSpPr>
          <p:spPr bwMode="auto">
            <a:xfrm>
              <a:off x="263" y="163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5" name="Oval 20">
              <a:extLst>
                <a:ext uri="{FF2B5EF4-FFF2-40B4-BE49-F238E27FC236}">
                  <a16:creationId xmlns:a16="http://schemas.microsoft.com/office/drawing/2014/main" id="{E4263395-BCAC-4FFA-B578-AE60D04FA395}"/>
                </a:ext>
              </a:extLst>
            </p:cNvPr>
            <p:cNvSpPr>
              <a:spLocks noChangeArrowheads="1"/>
            </p:cNvSpPr>
            <p:nvPr/>
          </p:nvSpPr>
          <p:spPr bwMode="auto">
            <a:xfrm>
              <a:off x="263" y="91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6" name="Text Box 21">
              <a:extLst>
                <a:ext uri="{FF2B5EF4-FFF2-40B4-BE49-F238E27FC236}">
                  <a16:creationId xmlns:a16="http://schemas.microsoft.com/office/drawing/2014/main" id="{A5F1A2E5-CC33-426C-94D6-7F78B5C61918}"/>
                </a:ext>
              </a:extLst>
            </p:cNvPr>
            <p:cNvSpPr txBox="1">
              <a:spLocks noChangeArrowheads="1"/>
            </p:cNvSpPr>
            <p:nvPr/>
          </p:nvSpPr>
          <p:spPr bwMode="auto">
            <a:xfrm>
              <a:off x="182" y="92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07" name="Text Box 22">
              <a:extLst>
                <a:ext uri="{FF2B5EF4-FFF2-40B4-BE49-F238E27FC236}">
                  <a16:creationId xmlns:a16="http://schemas.microsoft.com/office/drawing/2014/main" id="{1AD94BCA-BB8A-494D-8F9B-D9FB2FFA95C9}"/>
                </a:ext>
              </a:extLst>
            </p:cNvPr>
            <p:cNvSpPr txBox="1">
              <a:spLocks noChangeArrowheads="1"/>
            </p:cNvSpPr>
            <p:nvPr/>
          </p:nvSpPr>
          <p:spPr bwMode="auto">
            <a:xfrm>
              <a:off x="195" y="1373"/>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08" name="Line 23">
              <a:extLst>
                <a:ext uri="{FF2B5EF4-FFF2-40B4-BE49-F238E27FC236}">
                  <a16:creationId xmlns:a16="http://schemas.microsoft.com/office/drawing/2014/main" id="{5784ADCC-5FB9-444D-9A2F-999D7701E508}"/>
                </a:ext>
              </a:extLst>
            </p:cNvPr>
            <p:cNvSpPr>
              <a:spLocks noChangeShapeType="1"/>
            </p:cNvSpPr>
            <p:nvPr/>
          </p:nvSpPr>
          <p:spPr bwMode="auto">
            <a:xfrm>
              <a:off x="768" y="12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9" name="Line 24">
              <a:extLst>
                <a:ext uri="{FF2B5EF4-FFF2-40B4-BE49-F238E27FC236}">
                  <a16:creationId xmlns:a16="http://schemas.microsoft.com/office/drawing/2014/main" id="{6CFE99A3-67C7-4174-BDAD-A6BFE6FE8B01}"/>
                </a:ext>
              </a:extLst>
            </p:cNvPr>
            <p:cNvSpPr>
              <a:spLocks noChangeShapeType="1"/>
            </p:cNvSpPr>
            <p:nvPr/>
          </p:nvSpPr>
          <p:spPr bwMode="auto">
            <a:xfrm>
              <a:off x="768" y="134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6" name="组合 5">
            <a:extLst>
              <a:ext uri="{FF2B5EF4-FFF2-40B4-BE49-F238E27FC236}">
                <a16:creationId xmlns:a16="http://schemas.microsoft.com/office/drawing/2014/main" id="{0BF8F522-0486-45FC-9EF7-99091556815F}"/>
              </a:ext>
            </a:extLst>
          </p:cNvPr>
          <p:cNvGrpSpPr/>
          <p:nvPr/>
        </p:nvGrpSpPr>
        <p:grpSpPr>
          <a:xfrm>
            <a:off x="913012" y="3739107"/>
            <a:ext cx="2087562" cy="2385457"/>
            <a:chOff x="560388" y="3573463"/>
            <a:chExt cx="2087562" cy="2385457"/>
          </a:xfrm>
        </p:grpSpPr>
        <p:sp>
          <p:nvSpPr>
            <p:cNvPr id="110" name="Text Box 7">
              <a:extLst>
                <a:ext uri="{FF2B5EF4-FFF2-40B4-BE49-F238E27FC236}">
                  <a16:creationId xmlns:a16="http://schemas.microsoft.com/office/drawing/2014/main" id="{60D0BF8F-C18E-48D2-BDBE-643E86751B2B}"/>
                </a:ext>
              </a:extLst>
            </p:cNvPr>
            <p:cNvSpPr txBox="1">
              <a:spLocks noChangeArrowheads="1"/>
            </p:cNvSpPr>
            <p:nvPr/>
          </p:nvSpPr>
          <p:spPr bwMode="auto">
            <a:xfrm>
              <a:off x="655638" y="55895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1800" b="1" dirty="0">
                  <a:latin typeface="+mn-ea"/>
                  <a:ea typeface="+mn-ea"/>
                </a:rPr>
                <a:t>相量模型</a:t>
              </a:r>
            </a:p>
          </p:txBody>
        </p:sp>
        <p:grpSp>
          <p:nvGrpSpPr>
            <p:cNvPr id="111" name="Group 25">
              <a:extLst>
                <a:ext uri="{FF2B5EF4-FFF2-40B4-BE49-F238E27FC236}">
                  <a16:creationId xmlns:a16="http://schemas.microsoft.com/office/drawing/2014/main" id="{BA8D1B11-D2AB-4DDA-8610-B12B016553E9}"/>
                </a:ext>
              </a:extLst>
            </p:cNvPr>
            <p:cNvGrpSpPr>
              <a:grpSpLocks/>
            </p:cNvGrpSpPr>
            <p:nvPr/>
          </p:nvGrpSpPr>
          <p:grpSpPr bwMode="auto">
            <a:xfrm>
              <a:off x="560388" y="3573463"/>
              <a:ext cx="2087562" cy="1897062"/>
              <a:chOff x="186" y="1953"/>
              <a:chExt cx="1315" cy="1195"/>
            </a:xfrm>
          </p:grpSpPr>
          <p:graphicFrame>
            <p:nvGraphicFramePr>
              <p:cNvPr id="112" name="Object 26">
                <a:extLst>
                  <a:ext uri="{FF2B5EF4-FFF2-40B4-BE49-F238E27FC236}">
                    <a16:creationId xmlns:a16="http://schemas.microsoft.com/office/drawing/2014/main" id="{D8436C1D-3BC1-4AB5-9CC2-659B65350801}"/>
                  </a:ext>
                </a:extLst>
              </p:cNvPr>
              <p:cNvGraphicFramePr>
                <a:graphicFrameLocks noChangeAspect="1"/>
              </p:cNvGraphicFramePr>
              <p:nvPr/>
            </p:nvGraphicFramePr>
            <p:xfrm>
              <a:off x="197" y="2600"/>
              <a:ext cx="206" cy="351"/>
            </p:xfrm>
            <a:graphic>
              <a:graphicData uri="http://schemas.openxmlformats.org/presentationml/2006/ole">
                <mc:AlternateContent xmlns:mc="http://schemas.openxmlformats.org/markup-compatibility/2006">
                  <mc:Choice xmlns:v="urn:schemas-microsoft-com:vml" Requires="v">
                    <p:oleObj spid="_x0000_s56359" name="公式" r:id="rId15" imgW="165028" imgH="279279" progId="Equation.3">
                      <p:embed/>
                    </p:oleObj>
                  </mc:Choice>
                  <mc:Fallback>
                    <p:oleObj name="公式" r:id="rId15" imgW="165028" imgH="279279" progId="Equation.3">
                      <p:embed/>
                      <p:pic>
                        <p:nvPicPr>
                          <p:cNvPr id="112" name="Object 26">
                            <a:extLst>
                              <a:ext uri="{FF2B5EF4-FFF2-40B4-BE49-F238E27FC236}">
                                <a16:creationId xmlns:a16="http://schemas.microsoft.com/office/drawing/2014/main" id="{D8436C1D-3BC1-4AB5-9CC2-659B653508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 y="2600"/>
                            <a:ext cx="206"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27">
                <a:extLst>
                  <a:ext uri="{FF2B5EF4-FFF2-40B4-BE49-F238E27FC236}">
                    <a16:creationId xmlns:a16="http://schemas.microsoft.com/office/drawing/2014/main" id="{E661BD0A-CA46-49AE-B9DC-D61335803378}"/>
                  </a:ext>
                </a:extLst>
              </p:cNvPr>
              <p:cNvGraphicFramePr>
                <a:graphicFrameLocks noChangeAspect="1"/>
              </p:cNvGraphicFramePr>
              <p:nvPr/>
            </p:nvGraphicFramePr>
            <p:xfrm>
              <a:off x="302" y="1953"/>
              <a:ext cx="270" cy="384"/>
            </p:xfrm>
            <a:graphic>
              <a:graphicData uri="http://schemas.openxmlformats.org/presentationml/2006/ole">
                <mc:AlternateContent xmlns:mc="http://schemas.openxmlformats.org/markup-compatibility/2006">
                  <mc:Choice xmlns:v="urn:schemas-microsoft-com:vml" Requires="v">
                    <p:oleObj spid="_x0000_s56360" name="公式" r:id="rId17" imgW="215713" imgH="304536" progId="Equation.3">
                      <p:embed/>
                    </p:oleObj>
                  </mc:Choice>
                  <mc:Fallback>
                    <p:oleObj name="公式" r:id="rId17" imgW="215713" imgH="304536" progId="Equation.3">
                      <p:embed/>
                      <p:pic>
                        <p:nvPicPr>
                          <p:cNvPr id="113" name="Object 27">
                            <a:extLst>
                              <a:ext uri="{FF2B5EF4-FFF2-40B4-BE49-F238E27FC236}">
                                <a16:creationId xmlns:a16="http://schemas.microsoft.com/office/drawing/2014/main" id="{E661BD0A-CA46-49AE-B9DC-D6133580337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 y="1953"/>
                            <a:ext cx="27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Freeform 28">
                <a:extLst>
                  <a:ext uri="{FF2B5EF4-FFF2-40B4-BE49-F238E27FC236}">
                    <a16:creationId xmlns:a16="http://schemas.microsoft.com/office/drawing/2014/main" id="{878097F4-7926-4216-83C0-43C6C9B27504}"/>
                  </a:ext>
                </a:extLst>
              </p:cNvPr>
              <p:cNvSpPr>
                <a:spLocks/>
              </p:cNvSpPr>
              <p:nvPr/>
            </p:nvSpPr>
            <p:spPr bwMode="auto">
              <a:xfrm>
                <a:off x="897" y="2384"/>
                <a:ext cx="1" cy="306"/>
              </a:xfrm>
              <a:custGeom>
                <a:avLst/>
                <a:gdLst>
                  <a:gd name="T0" fmla="*/ 1 w 1"/>
                  <a:gd name="T1" fmla="*/ 306 h 306"/>
                  <a:gd name="T2" fmla="*/ 0 w 1"/>
                  <a:gd name="T3" fmla="*/ 0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1" y="306"/>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5" name="Freeform 29">
                <a:extLst>
                  <a:ext uri="{FF2B5EF4-FFF2-40B4-BE49-F238E27FC236}">
                    <a16:creationId xmlns:a16="http://schemas.microsoft.com/office/drawing/2014/main" id="{729D4BF7-B7A1-4498-9DFA-FC1AEAEEB8D5}"/>
                  </a:ext>
                </a:extLst>
              </p:cNvPr>
              <p:cNvSpPr>
                <a:spLocks/>
              </p:cNvSpPr>
              <p:nvPr/>
            </p:nvSpPr>
            <p:spPr bwMode="auto">
              <a:xfrm>
                <a:off x="891" y="2798"/>
                <a:ext cx="1" cy="312"/>
              </a:xfrm>
              <a:custGeom>
                <a:avLst/>
                <a:gdLst>
                  <a:gd name="T0" fmla="*/ 1 w 1"/>
                  <a:gd name="T1" fmla="*/ 0 h 312"/>
                  <a:gd name="T2" fmla="*/ 0 w 1"/>
                  <a:gd name="T3" fmla="*/ 312 h 312"/>
                  <a:gd name="T4" fmla="*/ 0 60000 65536"/>
                  <a:gd name="T5" fmla="*/ 0 60000 65536"/>
                  <a:gd name="T6" fmla="*/ 0 w 1"/>
                  <a:gd name="T7" fmla="*/ 0 h 312"/>
                  <a:gd name="T8" fmla="*/ 1 w 1"/>
                  <a:gd name="T9" fmla="*/ 312 h 312"/>
                </a:gdLst>
                <a:ahLst/>
                <a:cxnLst>
                  <a:cxn ang="T4">
                    <a:pos x="T0" y="T1"/>
                  </a:cxn>
                  <a:cxn ang="T5">
                    <a:pos x="T2" y="T3"/>
                  </a:cxn>
                </a:cxnLst>
                <a:rect l="T6" t="T7" r="T8" b="T9"/>
                <a:pathLst>
                  <a:path w="1" h="312">
                    <a:moveTo>
                      <a:pt x="1" y="0"/>
                    </a:moveTo>
                    <a:lnTo>
                      <a:pt x="0" y="31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 name="Freeform 30">
                <a:extLst>
                  <a:ext uri="{FF2B5EF4-FFF2-40B4-BE49-F238E27FC236}">
                    <a16:creationId xmlns:a16="http://schemas.microsoft.com/office/drawing/2014/main" id="{C9ED9107-1281-41EF-A5EE-1E9558E70ECD}"/>
                  </a:ext>
                </a:extLst>
              </p:cNvPr>
              <p:cNvSpPr>
                <a:spLocks/>
              </p:cNvSpPr>
              <p:nvPr/>
            </p:nvSpPr>
            <p:spPr bwMode="auto">
              <a:xfrm>
                <a:off x="321" y="2384"/>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 name="Freeform 31">
                <a:extLst>
                  <a:ext uri="{FF2B5EF4-FFF2-40B4-BE49-F238E27FC236}">
                    <a16:creationId xmlns:a16="http://schemas.microsoft.com/office/drawing/2014/main" id="{F5BF100D-0571-4D97-B642-A7359A832F87}"/>
                  </a:ext>
                </a:extLst>
              </p:cNvPr>
              <p:cNvSpPr>
                <a:spLocks/>
              </p:cNvSpPr>
              <p:nvPr/>
            </p:nvSpPr>
            <p:spPr bwMode="auto">
              <a:xfrm>
                <a:off x="318" y="3104"/>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 name="Line 32">
                <a:extLst>
                  <a:ext uri="{FF2B5EF4-FFF2-40B4-BE49-F238E27FC236}">
                    <a16:creationId xmlns:a16="http://schemas.microsoft.com/office/drawing/2014/main" id="{4CDC2ACB-3167-45F0-8673-526CE2C4D0F6}"/>
                  </a:ext>
                </a:extLst>
              </p:cNvPr>
              <p:cNvSpPr>
                <a:spLocks noChangeShapeType="1"/>
              </p:cNvSpPr>
              <p:nvPr/>
            </p:nvSpPr>
            <p:spPr bwMode="auto">
              <a:xfrm>
                <a:off x="301" y="2312"/>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Oval 33">
                <a:extLst>
                  <a:ext uri="{FF2B5EF4-FFF2-40B4-BE49-F238E27FC236}">
                    <a16:creationId xmlns:a16="http://schemas.microsoft.com/office/drawing/2014/main" id="{26822335-5442-4FCE-92A3-84E389654D8F}"/>
                  </a:ext>
                </a:extLst>
              </p:cNvPr>
              <p:cNvSpPr>
                <a:spLocks noChangeArrowheads="1"/>
              </p:cNvSpPr>
              <p:nvPr/>
            </p:nvSpPr>
            <p:spPr bwMode="auto">
              <a:xfrm>
                <a:off x="267" y="308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0" name="Oval 34">
                <a:extLst>
                  <a:ext uri="{FF2B5EF4-FFF2-40B4-BE49-F238E27FC236}">
                    <a16:creationId xmlns:a16="http://schemas.microsoft.com/office/drawing/2014/main" id="{D7CE36DF-3D2A-4A89-BB89-E3A10EE2D40A}"/>
                  </a:ext>
                </a:extLst>
              </p:cNvPr>
              <p:cNvSpPr>
                <a:spLocks noChangeArrowheads="1"/>
              </p:cNvSpPr>
              <p:nvPr/>
            </p:nvSpPr>
            <p:spPr bwMode="auto">
              <a:xfrm>
                <a:off x="267" y="23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1" name="Text Box 35">
                <a:extLst>
                  <a:ext uri="{FF2B5EF4-FFF2-40B4-BE49-F238E27FC236}">
                    <a16:creationId xmlns:a16="http://schemas.microsoft.com/office/drawing/2014/main" id="{42A63E95-828F-42A4-8114-A7D957F8B983}"/>
                  </a:ext>
                </a:extLst>
              </p:cNvPr>
              <p:cNvSpPr txBox="1">
                <a:spLocks noChangeArrowheads="1"/>
              </p:cNvSpPr>
              <p:nvPr/>
            </p:nvSpPr>
            <p:spPr bwMode="auto">
              <a:xfrm>
                <a:off x="186" y="237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22" name="Text Box 36">
                <a:extLst>
                  <a:ext uri="{FF2B5EF4-FFF2-40B4-BE49-F238E27FC236}">
                    <a16:creationId xmlns:a16="http://schemas.microsoft.com/office/drawing/2014/main" id="{15CC7B3C-2BE3-4F77-A0D0-E098BACD8D50}"/>
                  </a:ext>
                </a:extLst>
              </p:cNvPr>
              <p:cNvSpPr txBox="1">
                <a:spLocks noChangeArrowheads="1"/>
              </p:cNvSpPr>
              <p:nvPr/>
            </p:nvSpPr>
            <p:spPr bwMode="auto">
              <a:xfrm>
                <a:off x="199" y="2821"/>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23" name="Line 37">
                <a:extLst>
                  <a:ext uri="{FF2B5EF4-FFF2-40B4-BE49-F238E27FC236}">
                    <a16:creationId xmlns:a16="http://schemas.microsoft.com/office/drawing/2014/main" id="{A02E7284-1F3E-40D7-94AB-97C59D9596A8}"/>
                  </a:ext>
                </a:extLst>
              </p:cNvPr>
              <p:cNvSpPr>
                <a:spLocks noChangeShapeType="1"/>
              </p:cNvSpPr>
              <p:nvPr/>
            </p:nvSpPr>
            <p:spPr bwMode="auto">
              <a:xfrm>
                <a:off x="772" y="269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4" name="Line 38">
                <a:extLst>
                  <a:ext uri="{FF2B5EF4-FFF2-40B4-BE49-F238E27FC236}">
                    <a16:creationId xmlns:a16="http://schemas.microsoft.com/office/drawing/2014/main" id="{4EF41615-C413-4AD8-9113-B9411CD36CF4}"/>
                  </a:ext>
                </a:extLst>
              </p:cNvPr>
              <p:cNvSpPr>
                <a:spLocks noChangeShapeType="1"/>
              </p:cNvSpPr>
              <p:nvPr/>
            </p:nvSpPr>
            <p:spPr bwMode="auto">
              <a:xfrm>
                <a:off x="772" y="2792"/>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125" name="Object 39">
                <a:extLst>
                  <a:ext uri="{FF2B5EF4-FFF2-40B4-BE49-F238E27FC236}">
                    <a16:creationId xmlns:a16="http://schemas.microsoft.com/office/drawing/2014/main" id="{7203C46E-983D-403B-BF21-3D80F2C461AD}"/>
                  </a:ext>
                </a:extLst>
              </p:cNvPr>
              <p:cNvGraphicFramePr>
                <a:graphicFrameLocks noChangeAspect="1"/>
              </p:cNvGraphicFramePr>
              <p:nvPr/>
            </p:nvGraphicFramePr>
            <p:xfrm>
              <a:off x="1036" y="2456"/>
              <a:ext cx="465" cy="545"/>
            </p:xfrm>
            <a:graphic>
              <a:graphicData uri="http://schemas.openxmlformats.org/presentationml/2006/ole">
                <mc:AlternateContent xmlns:mc="http://schemas.openxmlformats.org/markup-compatibility/2006">
                  <mc:Choice xmlns:v="urn:schemas-microsoft-com:vml" Requires="v">
                    <p:oleObj spid="_x0000_s56361" name="公式" r:id="rId19" imgW="368140" imgH="431613" progId="Equation.3">
                      <p:embed/>
                    </p:oleObj>
                  </mc:Choice>
                  <mc:Fallback>
                    <p:oleObj name="公式" r:id="rId19" imgW="368140" imgH="431613" progId="Equation.3">
                      <p:embed/>
                      <p:pic>
                        <p:nvPicPr>
                          <p:cNvPr id="125" name="Object 39">
                            <a:extLst>
                              <a:ext uri="{FF2B5EF4-FFF2-40B4-BE49-F238E27FC236}">
                                <a16:creationId xmlns:a16="http://schemas.microsoft.com/office/drawing/2014/main" id="{7203C46E-983D-403B-BF21-3D80F2C461A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6" y="2456"/>
                            <a:ext cx="465"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ustDataLst>
      <p:tags r:id="rId2"/>
    </p:custDataLst>
    <p:extLst>
      <p:ext uri="{BB962C8B-B14F-4D97-AF65-F5344CB8AC3E}">
        <p14:creationId xmlns:p14="http://schemas.microsoft.com/office/powerpoint/2010/main" val="522844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3" presetClass="entr" presetSubtype="16"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500" fill="hold"/>
                                        <p:tgtEl>
                                          <p:spTgt spid="95"/>
                                        </p:tgtEl>
                                        <p:attrNameLst>
                                          <p:attrName>ppt_w</p:attrName>
                                        </p:attrNameLst>
                                      </p:cBhvr>
                                      <p:tavLst>
                                        <p:tav tm="0">
                                          <p:val>
                                            <p:fltVal val="0"/>
                                          </p:val>
                                        </p:tav>
                                        <p:tav tm="100000">
                                          <p:val>
                                            <p:strVal val="#ppt_w"/>
                                          </p:val>
                                        </p:tav>
                                      </p:tavLst>
                                    </p:anim>
                                    <p:anim calcmode="lin" valueType="num">
                                      <p:cBhvr>
                                        <p:cTn id="17" dur="500" fill="hold"/>
                                        <p:tgtEl>
                                          <p:spTgt spid="95"/>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par>
                                <p:cTn id="34" presetID="22" presetClass="entr" presetSubtype="4"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utoUpdateAnimBg="0"/>
      <p:bldP spid="32" grpId="0" autoUpdateAnimBg="0"/>
      <p:bldP spid="48" grpId="0"/>
      <p:bldP spid="4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1815882"/>
          </a:xfrm>
          <a:prstGeom prst="rect">
            <a:avLst/>
          </a:prstGeom>
          <a:noFill/>
        </p:spPr>
        <p:txBody>
          <a:bodyPr wrap="square" rtlCol="0">
            <a:spAutoFit/>
          </a:bodyPr>
          <a:lstStyle/>
          <a:p>
            <a:r>
              <a:rPr lang="zh-CN" altLang="en-US" sz="2800" b="1" dirty="0">
                <a:latin typeface="+mn-ea"/>
              </a:rPr>
              <a:t>    在正弦稳态电路中，将各</a:t>
            </a:r>
            <a:r>
              <a:rPr lang="zh-CN" altLang="en-US" sz="2800" b="1" dirty="0">
                <a:solidFill>
                  <a:srgbClr val="FF0000"/>
                </a:solidFill>
                <a:latin typeface="+mn-ea"/>
              </a:rPr>
              <a:t>电流电压用相量表示</a:t>
            </a:r>
            <a:r>
              <a:rPr lang="zh-CN" altLang="en-US" sz="2800" b="1" dirty="0">
                <a:latin typeface="+mn-ea"/>
              </a:rPr>
              <a:t>，</a:t>
            </a:r>
            <a:r>
              <a:rPr lang="zh-CN" altLang="en-US" sz="2800" b="1" dirty="0">
                <a:solidFill>
                  <a:srgbClr val="FF0000"/>
                </a:solidFill>
                <a:latin typeface="+mn-ea"/>
              </a:rPr>
              <a:t>电阻、电感、电容元件的参数用阻抗</a:t>
            </a:r>
            <a:r>
              <a:rPr lang="en-US" altLang="zh-CN" sz="2800" b="1" dirty="0">
                <a:solidFill>
                  <a:srgbClr val="FF0000"/>
                </a:solidFill>
                <a:latin typeface="+mn-ea"/>
              </a:rPr>
              <a:t>(</a:t>
            </a:r>
            <a:r>
              <a:rPr lang="zh-CN" altLang="en-US" sz="2800" b="1" dirty="0">
                <a:solidFill>
                  <a:srgbClr val="FF0000"/>
                </a:solidFill>
                <a:latin typeface="+mn-ea"/>
              </a:rPr>
              <a:t>或导纳</a:t>
            </a:r>
            <a:r>
              <a:rPr lang="en-US" altLang="zh-CN" sz="2800" b="1" dirty="0">
                <a:solidFill>
                  <a:srgbClr val="FF0000"/>
                </a:solidFill>
                <a:latin typeface="+mn-ea"/>
              </a:rPr>
              <a:t>)</a:t>
            </a:r>
            <a:r>
              <a:rPr lang="zh-CN" altLang="en-US" sz="2800" b="1" dirty="0">
                <a:solidFill>
                  <a:srgbClr val="FF0000"/>
                </a:solidFill>
                <a:latin typeface="+mn-ea"/>
              </a:rPr>
              <a:t>表示</a:t>
            </a:r>
            <a:r>
              <a:rPr lang="zh-CN" altLang="en-US" sz="2800" b="1" dirty="0">
                <a:latin typeface="+mn-ea"/>
              </a:rPr>
              <a:t>，所得到的电路图称为正弦稳态电路的</a:t>
            </a:r>
            <a:r>
              <a:rPr lang="zh-CN" altLang="en-US" sz="2800" b="1" dirty="0">
                <a:solidFill>
                  <a:srgbClr val="FF0000"/>
                </a:solidFill>
                <a:latin typeface="+mn-ea"/>
              </a:rPr>
              <a:t>相量模型</a:t>
            </a:r>
            <a:r>
              <a:rPr lang="zh-CN" altLang="en-US" sz="2800" b="1" dirty="0">
                <a:latin typeface="+mn-ea"/>
              </a:rPr>
              <a:t>，而原电路图则称为正弦交流电路的时域模型。 </a:t>
            </a:r>
          </a:p>
        </p:txBody>
      </p:sp>
      <p:pic>
        <p:nvPicPr>
          <p:cNvPr id="3" name="图片 2">
            <a:extLst>
              <a:ext uri="{FF2B5EF4-FFF2-40B4-BE49-F238E27FC236}">
                <a16:creationId xmlns:a16="http://schemas.microsoft.com/office/drawing/2014/main" id="{6F65B49B-D0D1-405C-A21A-7B1A90317BAE}"/>
              </a:ext>
            </a:extLst>
          </p:cNvPr>
          <p:cNvPicPr>
            <a:picLocks noChangeAspect="1"/>
          </p:cNvPicPr>
          <p:nvPr/>
        </p:nvPicPr>
        <p:blipFill>
          <a:blip r:embed="rId4"/>
          <a:stretch>
            <a:fillRect/>
          </a:stretch>
        </p:blipFill>
        <p:spPr>
          <a:xfrm>
            <a:off x="2322248" y="3742120"/>
            <a:ext cx="7547502" cy="2737341"/>
          </a:xfrm>
          <a:prstGeom prst="rect">
            <a:avLst/>
          </a:prstGeom>
        </p:spPr>
      </p:pic>
    </p:spTree>
    <p:custDataLst>
      <p:tags r:id="rId1"/>
    </p:custDataLst>
    <p:extLst>
      <p:ext uri="{BB962C8B-B14F-4D97-AF65-F5344CB8AC3E}">
        <p14:creationId xmlns:p14="http://schemas.microsoft.com/office/powerpoint/2010/main" val="2389964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040413"/>
            <a:ext cx="10078838" cy="523220"/>
          </a:xfrm>
          <a:prstGeom prst="rect">
            <a:avLst/>
          </a:prstGeom>
          <a:noFill/>
        </p:spPr>
        <p:txBody>
          <a:bodyPr wrap="square" rtlCol="0">
            <a:spAutoFit/>
          </a:bodyPr>
          <a:lstStyle/>
          <a:p>
            <a:r>
              <a:rPr lang="zh-CN" altLang="en-US" sz="2800" b="1" dirty="0">
                <a:solidFill>
                  <a:srgbClr val="FF0000"/>
                </a:solidFill>
                <a:latin typeface="+mn-ea"/>
              </a:rPr>
              <a:t>阻抗和导纳</a:t>
            </a:r>
          </a:p>
        </p:txBody>
      </p:sp>
      <p:sp>
        <p:nvSpPr>
          <p:cNvPr id="8" name="文本框 7">
            <a:extLst>
              <a:ext uri="{FF2B5EF4-FFF2-40B4-BE49-F238E27FC236}">
                <a16:creationId xmlns:a16="http://schemas.microsoft.com/office/drawing/2014/main" id="{EC473B69-2249-4CD7-93E9-58BEC991C086}"/>
              </a:ext>
            </a:extLst>
          </p:cNvPr>
          <p:cNvSpPr txBox="1"/>
          <p:nvPr/>
        </p:nvSpPr>
        <p:spPr>
          <a:xfrm>
            <a:off x="913012" y="4700530"/>
            <a:ext cx="10078838" cy="523220"/>
          </a:xfrm>
          <a:prstGeom prst="rect">
            <a:avLst/>
          </a:prstGeom>
          <a:noFill/>
        </p:spPr>
        <p:txBody>
          <a:bodyPr wrap="square" rtlCol="0">
            <a:spAutoFit/>
          </a:bodyPr>
          <a:lstStyle/>
          <a:p>
            <a:r>
              <a:rPr lang="zh-CN" altLang="en-US" sz="2800" b="1" dirty="0">
                <a:latin typeface="+mn-ea"/>
              </a:rPr>
              <a:t>上式中常数</a:t>
            </a:r>
            <a:r>
              <a:rPr lang="en-US" altLang="zh-CN" sz="2800" b="1" i="1" dirty="0">
                <a:latin typeface="Times New Roman" panose="02020603050405020304" pitchFamily="18" charset="0"/>
                <a:cs typeface="Times New Roman" panose="02020603050405020304" pitchFamily="18" charset="0"/>
              </a:rPr>
              <a:t>Z</a:t>
            </a:r>
            <a:r>
              <a:rPr lang="zh-CN" altLang="en-US" sz="2800" b="1" dirty="0">
                <a:latin typeface="+mn-ea"/>
              </a:rPr>
              <a:t>和</a:t>
            </a:r>
            <a:r>
              <a:rPr lang="en-US" altLang="zh-CN" sz="2800" b="1" i="1" dirty="0">
                <a:latin typeface="Times New Roman" panose="02020603050405020304" pitchFamily="18" charset="0"/>
                <a:cs typeface="Times New Roman" panose="02020603050405020304" pitchFamily="18" charset="0"/>
              </a:rPr>
              <a:t>Y</a:t>
            </a:r>
            <a:r>
              <a:rPr lang="zh-CN" altLang="en-US" sz="2800" b="1" dirty="0">
                <a:latin typeface="+mn-ea"/>
              </a:rPr>
              <a:t>分别称为元件的</a:t>
            </a:r>
            <a:r>
              <a:rPr lang="zh-CN" altLang="en-US" sz="2800" b="1" dirty="0">
                <a:solidFill>
                  <a:srgbClr val="FF0000"/>
                </a:solidFill>
                <a:latin typeface="+mn-ea"/>
              </a:rPr>
              <a:t>阻抗（单位</a:t>
            </a:r>
            <a:r>
              <a:rPr lang="en-US" altLang="zh-CN" sz="2800" b="1" dirty="0">
                <a:solidFill>
                  <a:srgbClr val="FF0000"/>
                </a:solidFill>
                <a:latin typeface="+mn-ea"/>
              </a:rPr>
              <a:t>Ω</a:t>
            </a:r>
            <a:r>
              <a:rPr lang="zh-CN" altLang="en-US" sz="2800" b="1" dirty="0">
                <a:solidFill>
                  <a:srgbClr val="FF0000"/>
                </a:solidFill>
                <a:latin typeface="+mn-ea"/>
              </a:rPr>
              <a:t>）</a:t>
            </a:r>
            <a:r>
              <a:rPr lang="zh-CN" altLang="en-US" sz="2800" b="1" dirty="0">
                <a:latin typeface="+mn-ea"/>
              </a:rPr>
              <a:t>和</a:t>
            </a:r>
            <a:r>
              <a:rPr lang="zh-CN" altLang="en-US" sz="2800" b="1" dirty="0">
                <a:solidFill>
                  <a:srgbClr val="FF0000"/>
                </a:solidFill>
                <a:latin typeface="+mn-ea"/>
              </a:rPr>
              <a:t>导纳（单位</a:t>
            </a:r>
            <a:r>
              <a:rPr lang="en-US" altLang="zh-CN" sz="2800" b="1" dirty="0">
                <a:solidFill>
                  <a:srgbClr val="FF0000"/>
                </a:solidFill>
                <a:latin typeface="+mn-ea"/>
              </a:rPr>
              <a:t>S</a:t>
            </a:r>
            <a:r>
              <a:rPr lang="zh-CN" altLang="en-US" sz="2800" b="1" dirty="0">
                <a:solidFill>
                  <a:srgbClr val="FF0000"/>
                </a:solidFill>
                <a:latin typeface="+mn-ea"/>
              </a:rPr>
              <a:t>）</a:t>
            </a:r>
          </a:p>
        </p:txBody>
      </p:sp>
      <p:graphicFrame>
        <p:nvGraphicFramePr>
          <p:cNvPr id="2" name="对象 1">
            <a:extLst>
              <a:ext uri="{FF2B5EF4-FFF2-40B4-BE49-F238E27FC236}">
                <a16:creationId xmlns:a16="http://schemas.microsoft.com/office/drawing/2014/main" id="{1CCBCB65-09F5-4CBF-930C-4B53A61AA03B}"/>
              </a:ext>
            </a:extLst>
          </p:cNvPr>
          <p:cNvGraphicFramePr>
            <a:graphicFrameLocks noChangeAspect="1"/>
          </p:cNvGraphicFramePr>
          <p:nvPr>
            <p:extLst/>
          </p:nvPr>
        </p:nvGraphicFramePr>
        <p:xfrm>
          <a:off x="6824662" y="2193813"/>
          <a:ext cx="2276475" cy="1492250"/>
        </p:xfrm>
        <a:graphic>
          <a:graphicData uri="http://schemas.openxmlformats.org/presentationml/2006/ole">
            <mc:AlternateContent xmlns:mc="http://schemas.openxmlformats.org/markup-compatibility/2006">
              <mc:Choice xmlns:v="urn:schemas-microsoft-com:vml" Requires="v">
                <p:oleObj spid="_x0000_s57354" name="Equation" r:id="rId5" imgW="774360" imgH="507960" progId="Equation.DSMT4">
                  <p:embed/>
                </p:oleObj>
              </mc:Choice>
              <mc:Fallback>
                <p:oleObj name="Equation" r:id="rId5" imgW="774360" imgH="507960" progId="Equation.DSMT4">
                  <p:embed/>
                  <p:pic>
                    <p:nvPicPr>
                      <p:cNvPr id="2" name="对象 1">
                        <a:extLst>
                          <a:ext uri="{FF2B5EF4-FFF2-40B4-BE49-F238E27FC236}">
                            <a16:creationId xmlns:a16="http://schemas.microsoft.com/office/drawing/2014/main" id="{1CCBCB65-09F5-4CBF-930C-4B53A61AA03B}"/>
                          </a:ext>
                        </a:extLst>
                      </p:cNvPr>
                      <p:cNvPicPr/>
                      <p:nvPr/>
                    </p:nvPicPr>
                    <p:blipFill>
                      <a:blip r:embed="rId6"/>
                      <a:stretch>
                        <a:fillRect/>
                      </a:stretch>
                    </p:blipFill>
                    <p:spPr>
                      <a:xfrm>
                        <a:off x="6824662" y="2193813"/>
                        <a:ext cx="2276475" cy="149225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27558849-87B7-4592-A292-1F23F277825F}"/>
              </a:ext>
            </a:extLst>
          </p:cNvPr>
          <p:cNvGraphicFramePr>
            <a:graphicFrameLocks noChangeAspect="1"/>
          </p:cNvGraphicFramePr>
          <p:nvPr>
            <p:extLst/>
          </p:nvPr>
        </p:nvGraphicFramePr>
        <p:xfrm>
          <a:off x="3130550" y="1898650"/>
          <a:ext cx="2625725" cy="2171700"/>
        </p:xfrm>
        <a:graphic>
          <a:graphicData uri="http://schemas.openxmlformats.org/presentationml/2006/ole">
            <mc:AlternateContent xmlns:mc="http://schemas.openxmlformats.org/markup-compatibility/2006">
              <mc:Choice xmlns:v="urn:schemas-microsoft-com:vml" Requires="v">
                <p:oleObj spid="_x0000_s57355" name="Equation" r:id="rId7" imgW="952200" imgH="787320" progId="Equation.DSMT4">
                  <p:embed/>
                </p:oleObj>
              </mc:Choice>
              <mc:Fallback>
                <p:oleObj name="Equation" r:id="rId7" imgW="952200" imgH="787320" progId="Equation.DSMT4">
                  <p:embed/>
                  <p:pic>
                    <p:nvPicPr>
                      <p:cNvPr id="4" name="对象 3">
                        <a:extLst>
                          <a:ext uri="{FF2B5EF4-FFF2-40B4-BE49-F238E27FC236}">
                            <a16:creationId xmlns:a16="http://schemas.microsoft.com/office/drawing/2014/main" id="{27558849-87B7-4592-A292-1F23F277825F}"/>
                          </a:ext>
                        </a:extLst>
                      </p:cNvPr>
                      <p:cNvPicPr/>
                      <p:nvPr/>
                    </p:nvPicPr>
                    <p:blipFill>
                      <a:blip r:embed="rId8"/>
                      <a:stretch>
                        <a:fillRect/>
                      </a:stretch>
                    </p:blipFill>
                    <p:spPr>
                      <a:xfrm>
                        <a:off x="3130550" y="1898650"/>
                        <a:ext cx="2625725" cy="21717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755968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1185614"/>
            <a:ext cx="10078838" cy="523220"/>
          </a:xfrm>
          <a:prstGeom prst="rect">
            <a:avLst/>
          </a:prstGeom>
          <a:noFill/>
        </p:spPr>
        <p:txBody>
          <a:bodyPr wrap="square" rtlCol="0">
            <a:spAutoFit/>
          </a:bodyPr>
          <a:lstStyle/>
          <a:p>
            <a:r>
              <a:rPr lang="zh-CN" altLang="en-US" sz="2800" b="1" dirty="0">
                <a:solidFill>
                  <a:srgbClr val="FF0000"/>
                </a:solidFill>
                <a:latin typeface="+mn-ea"/>
              </a:rPr>
              <a:t>运用相量模型进行正弦稳态电路分析的一般步骤：</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2090172"/>
            <a:ext cx="10078838" cy="2677656"/>
          </a:xfrm>
          <a:prstGeom prst="rect">
            <a:avLst/>
          </a:prstGeom>
          <a:noFill/>
        </p:spPr>
        <p:txBody>
          <a:bodyPr wrap="square" rtlCol="0">
            <a:spAutoFit/>
          </a:bodyPr>
          <a:lstStyle/>
          <a:p>
            <a:pPr marL="514350" indent="-514350">
              <a:buAutoNum type="arabicParenBoth"/>
            </a:pPr>
            <a:r>
              <a:rPr lang="zh-CN" altLang="en-US" sz="2800" b="1" dirty="0">
                <a:latin typeface="+mn-ea"/>
              </a:rPr>
              <a:t> 写出已知正弦量的相量及各无源元件的阻抗或导纳；</a:t>
            </a:r>
            <a:endParaRPr lang="en-US" altLang="zh-CN" sz="2800" b="1" dirty="0">
              <a:latin typeface="+mn-ea"/>
            </a:endParaRPr>
          </a:p>
          <a:p>
            <a:pPr marL="514350" indent="-514350">
              <a:buAutoNum type="arabicParenBoth"/>
            </a:pPr>
            <a:endParaRPr lang="en-US" altLang="zh-CN" sz="2800" b="1" dirty="0">
              <a:latin typeface="+mn-ea"/>
            </a:endParaRPr>
          </a:p>
          <a:p>
            <a:pPr marL="514350" indent="-514350">
              <a:buAutoNum type="arabicParenBoth"/>
            </a:pPr>
            <a:r>
              <a:rPr lang="zh-CN" altLang="en-US" sz="2800" b="1" dirty="0">
                <a:latin typeface="+mn-ea"/>
              </a:rPr>
              <a:t> 做出原电路的相量模型，列出相应的相量关系，求解待求量的相量；</a:t>
            </a:r>
            <a:endParaRPr lang="en-US" altLang="zh-CN" sz="2800" b="1" dirty="0">
              <a:latin typeface="+mn-ea"/>
            </a:endParaRPr>
          </a:p>
          <a:p>
            <a:pPr marL="514350" indent="-514350">
              <a:buAutoNum type="arabicParenBoth"/>
            </a:pPr>
            <a:endParaRPr lang="en-US" altLang="zh-CN" sz="2800" b="1" dirty="0">
              <a:latin typeface="+mn-ea"/>
            </a:endParaRPr>
          </a:p>
          <a:p>
            <a:pPr marL="514350" indent="-514350">
              <a:buAutoNum type="arabicParenBoth"/>
            </a:pPr>
            <a:r>
              <a:rPr lang="en-US" altLang="zh-CN" sz="2800" b="1" dirty="0">
                <a:latin typeface="+mn-ea"/>
              </a:rPr>
              <a:t> </a:t>
            </a:r>
            <a:r>
              <a:rPr lang="zh-CN" altLang="en-US" sz="2800" b="1" dirty="0">
                <a:latin typeface="+mn-ea"/>
              </a:rPr>
              <a:t>根据求解出的待求量的相量，写出对应的正弦量。</a:t>
            </a:r>
          </a:p>
        </p:txBody>
      </p:sp>
    </p:spTree>
    <p:custDataLst>
      <p:tags r:id="rId1"/>
    </p:custDataLst>
    <p:extLst>
      <p:ext uri="{BB962C8B-B14F-4D97-AF65-F5344CB8AC3E}">
        <p14:creationId xmlns:p14="http://schemas.microsoft.com/office/powerpoint/2010/main" val="433998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down)">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6" name="Text Box 18">
            <a:extLst>
              <a:ext uri="{FF2B5EF4-FFF2-40B4-BE49-F238E27FC236}">
                <a16:creationId xmlns:a16="http://schemas.microsoft.com/office/drawing/2014/main" id="{47D780A3-E38C-44DD-8C98-D66D82BCD589}"/>
              </a:ext>
            </a:extLst>
          </p:cNvPr>
          <p:cNvSpPr txBox="1">
            <a:spLocks noChangeArrowheads="1"/>
          </p:cNvSpPr>
          <p:nvPr/>
        </p:nvSpPr>
        <p:spPr bwMode="auto">
          <a:xfrm>
            <a:off x="1065408" y="3972097"/>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cs typeface="Times New Roman" panose="02020603050405020304" pitchFamily="18" charset="0"/>
              </a:rPr>
              <a:t>同直流电路相似：</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3600" b="1" dirty="0">
                <a:solidFill>
                  <a:srgbClr val="FF0000"/>
                </a:solidFill>
                <a:latin typeface="+mn-ea"/>
                <a:ea typeface="+mn-ea"/>
              </a:rPr>
              <a:t>阻抗串联、并联的电路</a:t>
            </a:r>
          </a:p>
        </p:txBody>
      </p:sp>
      <p:pic>
        <p:nvPicPr>
          <p:cNvPr id="2" name="图片 1">
            <a:extLst>
              <a:ext uri="{FF2B5EF4-FFF2-40B4-BE49-F238E27FC236}">
                <a16:creationId xmlns:a16="http://schemas.microsoft.com/office/drawing/2014/main" id="{E966D3E6-BC65-4CD6-BD8B-A405702C77F6}"/>
              </a:ext>
            </a:extLst>
          </p:cNvPr>
          <p:cNvPicPr>
            <a:picLocks noChangeAspect="1"/>
          </p:cNvPicPr>
          <p:nvPr/>
        </p:nvPicPr>
        <p:blipFill>
          <a:blip r:embed="rId5"/>
          <a:stretch>
            <a:fillRect/>
          </a:stretch>
        </p:blipFill>
        <p:spPr>
          <a:xfrm>
            <a:off x="2726917" y="1862698"/>
            <a:ext cx="7230483" cy="2109399"/>
          </a:xfrm>
          <a:prstGeom prst="rect">
            <a:avLst/>
          </a:prstGeom>
        </p:spPr>
      </p:pic>
      <p:graphicFrame>
        <p:nvGraphicFramePr>
          <p:cNvPr id="3" name="对象 2">
            <a:extLst>
              <a:ext uri="{FF2B5EF4-FFF2-40B4-BE49-F238E27FC236}">
                <a16:creationId xmlns:a16="http://schemas.microsoft.com/office/drawing/2014/main" id="{8F3A244B-0A02-4FF1-B0D4-0C43E0537C4C}"/>
              </a:ext>
            </a:extLst>
          </p:cNvPr>
          <p:cNvGraphicFramePr>
            <a:graphicFrameLocks noChangeAspect="1"/>
          </p:cNvGraphicFramePr>
          <p:nvPr>
            <p:extLst/>
          </p:nvPr>
        </p:nvGraphicFramePr>
        <p:xfrm>
          <a:off x="3130228" y="4525934"/>
          <a:ext cx="2625830" cy="2078782"/>
        </p:xfrm>
        <a:graphic>
          <a:graphicData uri="http://schemas.openxmlformats.org/presentationml/2006/ole">
            <mc:AlternateContent xmlns:mc="http://schemas.openxmlformats.org/markup-compatibility/2006">
              <mc:Choice xmlns:v="urn:schemas-microsoft-com:vml" Requires="v">
                <p:oleObj spid="_x0000_s58378" name="Equation" r:id="rId6" imgW="1218960" imgH="965160" progId="Equation.DSMT4">
                  <p:embed/>
                </p:oleObj>
              </mc:Choice>
              <mc:Fallback>
                <p:oleObj name="Equation" r:id="rId6" imgW="1218960" imgH="965160" progId="Equation.DSMT4">
                  <p:embed/>
                  <p:pic>
                    <p:nvPicPr>
                      <p:cNvPr id="3" name="对象 2">
                        <a:extLst>
                          <a:ext uri="{FF2B5EF4-FFF2-40B4-BE49-F238E27FC236}">
                            <a16:creationId xmlns:a16="http://schemas.microsoft.com/office/drawing/2014/main" id="{8F3A244B-0A02-4FF1-B0D4-0C43E0537C4C}"/>
                          </a:ext>
                        </a:extLst>
                      </p:cNvPr>
                      <p:cNvPicPr/>
                      <p:nvPr/>
                    </p:nvPicPr>
                    <p:blipFill>
                      <a:blip r:embed="rId7"/>
                      <a:stretch>
                        <a:fillRect/>
                      </a:stretch>
                    </p:blipFill>
                    <p:spPr>
                      <a:xfrm>
                        <a:off x="3130228" y="4525934"/>
                        <a:ext cx="2625830" cy="2078782"/>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531325ED-BEDF-403B-8BC7-16F50127E549}"/>
              </a:ext>
            </a:extLst>
          </p:cNvPr>
          <p:cNvGraphicFramePr>
            <a:graphicFrameLocks noChangeAspect="1"/>
          </p:cNvGraphicFramePr>
          <p:nvPr>
            <p:extLst/>
          </p:nvPr>
        </p:nvGraphicFramePr>
        <p:xfrm>
          <a:off x="7278688" y="4525934"/>
          <a:ext cx="2379658" cy="2078782"/>
        </p:xfrm>
        <a:graphic>
          <a:graphicData uri="http://schemas.openxmlformats.org/presentationml/2006/ole">
            <mc:AlternateContent xmlns:mc="http://schemas.openxmlformats.org/markup-compatibility/2006">
              <mc:Choice xmlns:v="urn:schemas-microsoft-com:vml" Requires="v">
                <p:oleObj spid="_x0000_s58379" name="Equation" r:id="rId8" imgW="1104840" imgH="965160" progId="Equation.DSMT4">
                  <p:embed/>
                </p:oleObj>
              </mc:Choice>
              <mc:Fallback>
                <p:oleObj name="Equation" r:id="rId8" imgW="1104840" imgH="965160" progId="Equation.DSMT4">
                  <p:embed/>
                  <p:pic>
                    <p:nvPicPr>
                      <p:cNvPr id="4" name="对象 3">
                        <a:extLst>
                          <a:ext uri="{FF2B5EF4-FFF2-40B4-BE49-F238E27FC236}">
                            <a16:creationId xmlns:a16="http://schemas.microsoft.com/office/drawing/2014/main" id="{531325ED-BEDF-403B-8BC7-16F50127E549}"/>
                          </a:ext>
                        </a:extLst>
                      </p:cNvPr>
                      <p:cNvPicPr/>
                      <p:nvPr/>
                    </p:nvPicPr>
                    <p:blipFill>
                      <a:blip r:embed="rId9"/>
                      <a:stretch>
                        <a:fillRect/>
                      </a:stretch>
                    </p:blipFill>
                    <p:spPr>
                      <a:xfrm>
                        <a:off x="7278688" y="4525934"/>
                        <a:ext cx="2379658" cy="207878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27195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en-US" altLang="zh-CN" sz="2800" b="1" dirty="0">
                <a:solidFill>
                  <a:srgbClr val="FF0000"/>
                </a:solidFill>
                <a:latin typeface="+mn-ea"/>
                <a:ea typeface="+mn-ea"/>
              </a:rPr>
              <a:t>1</a:t>
            </a:r>
            <a:r>
              <a:rPr kumimoji="1" lang="zh-CN" altLang="en-US" sz="2800" b="1" dirty="0">
                <a:solidFill>
                  <a:srgbClr val="FF0000"/>
                </a:solidFill>
                <a:latin typeface="+mn-ea"/>
                <a:ea typeface="+mn-ea"/>
              </a:rPr>
              <a:t>、无源单口网络的串并联等效</a:t>
            </a:r>
          </a:p>
        </p:txBody>
      </p:sp>
      <p:pic>
        <p:nvPicPr>
          <p:cNvPr id="5" name="图片 4">
            <a:extLst>
              <a:ext uri="{FF2B5EF4-FFF2-40B4-BE49-F238E27FC236}">
                <a16:creationId xmlns:a16="http://schemas.microsoft.com/office/drawing/2014/main" id="{14615841-C2E6-42BA-B965-18F2D0DF63CC}"/>
              </a:ext>
            </a:extLst>
          </p:cNvPr>
          <p:cNvPicPr>
            <a:picLocks noChangeAspect="1"/>
          </p:cNvPicPr>
          <p:nvPr/>
        </p:nvPicPr>
        <p:blipFill>
          <a:blip r:embed="rId5"/>
          <a:stretch>
            <a:fillRect/>
          </a:stretch>
        </p:blipFill>
        <p:spPr>
          <a:xfrm>
            <a:off x="1065409" y="3115728"/>
            <a:ext cx="2292295" cy="1621677"/>
          </a:xfrm>
          <a:prstGeom prst="rect">
            <a:avLst/>
          </a:prstGeom>
        </p:spPr>
      </p:pic>
      <p:pic>
        <p:nvPicPr>
          <p:cNvPr id="6" name="图片 5">
            <a:extLst>
              <a:ext uri="{FF2B5EF4-FFF2-40B4-BE49-F238E27FC236}">
                <a16:creationId xmlns:a16="http://schemas.microsoft.com/office/drawing/2014/main" id="{EB24E91C-F937-42E4-A6EE-CBF31FE537F7}"/>
              </a:ext>
            </a:extLst>
          </p:cNvPr>
          <p:cNvPicPr>
            <a:picLocks noChangeAspect="1"/>
          </p:cNvPicPr>
          <p:nvPr/>
        </p:nvPicPr>
        <p:blipFill>
          <a:blip r:embed="rId6"/>
          <a:stretch>
            <a:fillRect/>
          </a:stretch>
        </p:blipFill>
        <p:spPr>
          <a:xfrm>
            <a:off x="4020251" y="1576161"/>
            <a:ext cx="1408298" cy="2011854"/>
          </a:xfrm>
          <a:prstGeom prst="rect">
            <a:avLst/>
          </a:prstGeom>
        </p:spPr>
      </p:pic>
      <p:graphicFrame>
        <p:nvGraphicFramePr>
          <p:cNvPr id="7" name="对象 6">
            <a:extLst>
              <a:ext uri="{FF2B5EF4-FFF2-40B4-BE49-F238E27FC236}">
                <a16:creationId xmlns:a16="http://schemas.microsoft.com/office/drawing/2014/main" id="{E7CA3DC1-DDAA-4EE4-AAE6-C5DC49A3C0C3}"/>
              </a:ext>
            </a:extLst>
          </p:cNvPr>
          <p:cNvGraphicFramePr>
            <a:graphicFrameLocks noChangeAspect="1"/>
          </p:cNvGraphicFramePr>
          <p:nvPr>
            <p:extLst/>
          </p:nvPr>
        </p:nvGraphicFramePr>
        <p:xfrm>
          <a:off x="5428549" y="2368842"/>
          <a:ext cx="3083360" cy="765044"/>
        </p:xfrm>
        <a:graphic>
          <a:graphicData uri="http://schemas.openxmlformats.org/presentationml/2006/ole">
            <mc:AlternateContent xmlns:mc="http://schemas.openxmlformats.org/markup-compatibility/2006">
              <mc:Choice xmlns:v="urn:schemas-microsoft-com:vml" Requires="v">
                <p:oleObj spid="_x0000_s59402" name="Equation" r:id="rId7" imgW="1688760" imgH="419040" progId="Equation.DSMT4">
                  <p:embed/>
                </p:oleObj>
              </mc:Choice>
              <mc:Fallback>
                <p:oleObj name="Equation" r:id="rId7" imgW="1688760" imgH="419040" progId="Equation.DSMT4">
                  <p:embed/>
                  <p:pic>
                    <p:nvPicPr>
                      <p:cNvPr id="7" name="对象 6">
                        <a:extLst>
                          <a:ext uri="{FF2B5EF4-FFF2-40B4-BE49-F238E27FC236}">
                            <a16:creationId xmlns:a16="http://schemas.microsoft.com/office/drawing/2014/main" id="{E7CA3DC1-DDAA-4EE4-AAE6-C5DC49A3C0C3}"/>
                          </a:ext>
                        </a:extLst>
                      </p:cNvPr>
                      <p:cNvPicPr/>
                      <p:nvPr/>
                    </p:nvPicPr>
                    <p:blipFill>
                      <a:blip r:embed="rId8"/>
                      <a:stretch>
                        <a:fillRect/>
                      </a:stretch>
                    </p:blipFill>
                    <p:spPr>
                      <a:xfrm>
                        <a:off x="5428549" y="2368842"/>
                        <a:ext cx="3083360" cy="765044"/>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701F3D6E-71C6-4604-91DD-9392EC8B6EE8}"/>
              </a:ext>
            </a:extLst>
          </p:cNvPr>
          <p:cNvPicPr>
            <a:picLocks noChangeAspect="1"/>
          </p:cNvPicPr>
          <p:nvPr/>
        </p:nvPicPr>
        <p:blipFill>
          <a:blip r:embed="rId9"/>
          <a:stretch>
            <a:fillRect/>
          </a:stretch>
        </p:blipFill>
        <p:spPr>
          <a:xfrm>
            <a:off x="8778889" y="1484713"/>
            <a:ext cx="2597121" cy="2103302"/>
          </a:xfrm>
          <a:prstGeom prst="rect">
            <a:avLst/>
          </a:prstGeom>
        </p:spPr>
      </p:pic>
      <p:pic>
        <p:nvPicPr>
          <p:cNvPr id="61" name="图片 60">
            <a:extLst>
              <a:ext uri="{FF2B5EF4-FFF2-40B4-BE49-F238E27FC236}">
                <a16:creationId xmlns:a16="http://schemas.microsoft.com/office/drawing/2014/main" id="{8D534E6C-3EF5-40A3-AFD1-38968A1B0EB2}"/>
              </a:ext>
            </a:extLst>
          </p:cNvPr>
          <p:cNvPicPr>
            <a:picLocks noChangeAspect="1"/>
          </p:cNvPicPr>
          <p:nvPr/>
        </p:nvPicPr>
        <p:blipFill>
          <a:blip r:embed="rId6"/>
          <a:stretch>
            <a:fillRect/>
          </a:stretch>
        </p:blipFill>
        <p:spPr>
          <a:xfrm>
            <a:off x="4020251" y="3926567"/>
            <a:ext cx="1408298" cy="2011854"/>
          </a:xfrm>
          <a:prstGeom prst="rect">
            <a:avLst/>
          </a:prstGeom>
        </p:spPr>
      </p:pic>
      <p:graphicFrame>
        <p:nvGraphicFramePr>
          <p:cNvPr id="9" name="对象 8">
            <a:extLst>
              <a:ext uri="{FF2B5EF4-FFF2-40B4-BE49-F238E27FC236}">
                <a16:creationId xmlns:a16="http://schemas.microsoft.com/office/drawing/2014/main" id="{F28ECC89-DDDA-4AF1-B816-0E6141BB2DBA}"/>
              </a:ext>
            </a:extLst>
          </p:cNvPr>
          <p:cNvGraphicFramePr>
            <a:graphicFrameLocks noChangeAspect="1"/>
          </p:cNvGraphicFramePr>
          <p:nvPr>
            <p:extLst/>
          </p:nvPr>
        </p:nvGraphicFramePr>
        <p:xfrm>
          <a:off x="5521286" y="4744687"/>
          <a:ext cx="2990623" cy="765043"/>
        </p:xfrm>
        <a:graphic>
          <a:graphicData uri="http://schemas.openxmlformats.org/presentationml/2006/ole">
            <mc:AlternateContent xmlns:mc="http://schemas.openxmlformats.org/markup-compatibility/2006">
              <mc:Choice xmlns:v="urn:schemas-microsoft-com:vml" Requires="v">
                <p:oleObj spid="_x0000_s59403" name="Equation" r:id="rId10" imgW="1638000" imgH="419040" progId="Equation.DSMT4">
                  <p:embed/>
                </p:oleObj>
              </mc:Choice>
              <mc:Fallback>
                <p:oleObj name="Equation" r:id="rId10" imgW="1638000" imgH="419040" progId="Equation.DSMT4">
                  <p:embed/>
                  <p:pic>
                    <p:nvPicPr>
                      <p:cNvPr id="9" name="对象 8">
                        <a:extLst>
                          <a:ext uri="{FF2B5EF4-FFF2-40B4-BE49-F238E27FC236}">
                            <a16:creationId xmlns:a16="http://schemas.microsoft.com/office/drawing/2014/main" id="{F28ECC89-DDDA-4AF1-B816-0E6141BB2DBA}"/>
                          </a:ext>
                        </a:extLst>
                      </p:cNvPr>
                      <p:cNvPicPr/>
                      <p:nvPr/>
                    </p:nvPicPr>
                    <p:blipFill>
                      <a:blip r:embed="rId11"/>
                      <a:stretch>
                        <a:fillRect/>
                      </a:stretch>
                    </p:blipFill>
                    <p:spPr>
                      <a:xfrm>
                        <a:off x="5521286" y="4744687"/>
                        <a:ext cx="2990623" cy="765043"/>
                      </a:xfrm>
                      <a:prstGeom prst="rect">
                        <a:avLst/>
                      </a:prstGeom>
                    </p:spPr>
                  </p:pic>
                </p:oleObj>
              </mc:Fallback>
            </mc:AlternateContent>
          </a:graphicData>
        </a:graphic>
      </p:graphicFrame>
      <p:pic>
        <p:nvPicPr>
          <p:cNvPr id="21" name="图片 20">
            <a:extLst>
              <a:ext uri="{FF2B5EF4-FFF2-40B4-BE49-F238E27FC236}">
                <a16:creationId xmlns:a16="http://schemas.microsoft.com/office/drawing/2014/main" id="{D6C43FFA-D328-4C3D-B959-3A2958F1EDEA}"/>
              </a:ext>
            </a:extLst>
          </p:cNvPr>
          <p:cNvPicPr>
            <a:picLocks noChangeAspect="1"/>
          </p:cNvPicPr>
          <p:nvPr/>
        </p:nvPicPr>
        <p:blipFill>
          <a:blip r:embed="rId12"/>
          <a:stretch>
            <a:fillRect/>
          </a:stretch>
        </p:blipFill>
        <p:spPr>
          <a:xfrm>
            <a:off x="8834298" y="3926566"/>
            <a:ext cx="2627604" cy="2060627"/>
          </a:xfrm>
          <a:prstGeom prst="rect">
            <a:avLst/>
          </a:prstGeom>
        </p:spPr>
      </p:pic>
    </p:spTree>
    <p:custDataLst>
      <p:tags r:id="rId2"/>
    </p:custDataLst>
    <p:extLst>
      <p:ext uri="{BB962C8B-B14F-4D97-AF65-F5344CB8AC3E}">
        <p14:creationId xmlns:p14="http://schemas.microsoft.com/office/powerpoint/2010/main" val="3833275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down)">
                                      <p:cBhvr>
                                        <p:cTn id="30" dur="500"/>
                                        <p:tgtEl>
                                          <p:spTgt spid="61"/>
                                        </p:tgtEl>
                                      </p:cBhvr>
                                    </p:animEffect>
                                  </p:childTnLst>
                                </p:cTn>
                              </p:par>
                              <p:par>
                                <p:cTn id="31" presetID="2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913013" y="804277"/>
            <a:ext cx="10078837" cy="646331"/>
          </a:xfrm>
          <a:prstGeom prst="rect">
            <a:avLst/>
          </a:prstGeom>
          <a:noFill/>
        </p:spPr>
        <p:txBody>
          <a:bodyPr wrap="square" rtlCol="0">
            <a:spAutoFit/>
          </a:bodyPr>
          <a:lstStyle/>
          <a:p>
            <a:r>
              <a:rPr lang="zh-CN" altLang="en-US" sz="3600" b="1" dirty="0">
                <a:solidFill>
                  <a:srgbClr val="FF0000"/>
                </a:solidFill>
              </a:rPr>
              <a:t>瞬时功率及平均功率</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04240" y="1712582"/>
            <a:ext cx="10078838"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、瞬时功率：</a:t>
            </a:r>
          </a:p>
        </p:txBody>
      </p:sp>
      <p:sp>
        <p:nvSpPr>
          <p:cNvPr id="26" name="Rectangle 8">
            <a:extLst>
              <a:ext uri="{FF2B5EF4-FFF2-40B4-BE49-F238E27FC236}">
                <a16:creationId xmlns:a16="http://schemas.microsoft.com/office/drawing/2014/main" id="{0F62F7D9-7B4E-4D05-A6B2-F1240E9CB453}"/>
              </a:ext>
            </a:extLst>
          </p:cNvPr>
          <p:cNvSpPr>
            <a:spLocks noChangeArrowheads="1"/>
          </p:cNvSpPr>
          <p:nvPr/>
        </p:nvSpPr>
        <p:spPr bwMode="auto">
          <a:xfrm>
            <a:off x="1437640" y="2511078"/>
            <a:ext cx="4960012" cy="523220"/>
          </a:xfrm>
          <a:prstGeom prst="rect">
            <a:avLst/>
          </a:prstGeom>
          <a:noFill/>
          <a:ln w="9525">
            <a:noFill/>
            <a:miter lim="800000"/>
            <a:headEnd/>
            <a:tailEnd/>
          </a:ln>
          <a:effectLst/>
        </p:spPr>
        <p:txBody>
          <a:bodyPr wrap="none" anchor="ctr">
            <a:spAutoFit/>
          </a:bodyPr>
          <a:lstStyle/>
          <a:p>
            <a:pPr eaLnBrk="1" hangingPunct="1">
              <a:defRPr/>
            </a:pPr>
            <a:r>
              <a:rPr lang="zh-CN" altLang="en-US" sz="2800" b="1" dirty="0">
                <a:latin typeface="+mn-ea"/>
              </a:rPr>
              <a:t>设无源二端网络的端口电压为 </a:t>
            </a:r>
          </a:p>
        </p:txBody>
      </p:sp>
      <p:sp>
        <p:nvSpPr>
          <p:cNvPr id="27" name="Rectangle 10">
            <a:extLst>
              <a:ext uri="{FF2B5EF4-FFF2-40B4-BE49-F238E27FC236}">
                <a16:creationId xmlns:a16="http://schemas.microsoft.com/office/drawing/2014/main" id="{4090F627-7C33-4BB1-BD3C-51F6D793566C}"/>
              </a:ext>
            </a:extLst>
          </p:cNvPr>
          <p:cNvSpPr>
            <a:spLocks noChangeArrowheads="1"/>
          </p:cNvSpPr>
          <p:nvPr/>
        </p:nvSpPr>
        <p:spPr bwMode="auto">
          <a:xfrm>
            <a:off x="904240" y="3468341"/>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28" name="Object 9">
            <a:extLst>
              <a:ext uri="{FF2B5EF4-FFF2-40B4-BE49-F238E27FC236}">
                <a16:creationId xmlns:a16="http://schemas.microsoft.com/office/drawing/2014/main" id="{F54963D6-4610-4B9F-91CA-566670A07F35}"/>
              </a:ext>
            </a:extLst>
          </p:cNvPr>
          <p:cNvGraphicFramePr>
            <a:graphicFrameLocks noChangeAspect="1"/>
          </p:cNvGraphicFramePr>
          <p:nvPr/>
        </p:nvGraphicFramePr>
        <p:xfrm>
          <a:off x="4197350" y="3070225"/>
          <a:ext cx="4033838" cy="696913"/>
        </p:xfrm>
        <a:graphic>
          <a:graphicData uri="http://schemas.openxmlformats.org/presentationml/2006/ole">
            <mc:AlternateContent xmlns:mc="http://schemas.openxmlformats.org/markup-compatibility/2006">
              <mc:Choice xmlns:v="urn:schemas-microsoft-com:vml" Requires="v">
                <p:oleObj spid="_x0000_s60430" name="Equation" r:id="rId5" imgW="1269720" imgH="215640" progId="Equation.DSMT4">
                  <p:embed/>
                </p:oleObj>
              </mc:Choice>
              <mc:Fallback>
                <p:oleObj name="Equation" r:id="rId5" imgW="1269720" imgH="215640" progId="Equation.DSMT4">
                  <p:embed/>
                  <p:pic>
                    <p:nvPicPr>
                      <p:cNvPr id="28" name="Object 9">
                        <a:extLst>
                          <a:ext uri="{FF2B5EF4-FFF2-40B4-BE49-F238E27FC236}">
                            <a16:creationId xmlns:a16="http://schemas.microsoft.com/office/drawing/2014/main" id="{F54963D6-4610-4B9F-91CA-566670A07F35}"/>
                          </a:ext>
                        </a:extLst>
                      </p:cNvPr>
                      <p:cNvPicPr>
                        <a:picLocks noChangeAspect="1" noChangeArrowheads="1"/>
                      </p:cNvPicPr>
                      <p:nvPr/>
                    </p:nvPicPr>
                    <p:blipFill>
                      <a:blip r:embed="rId6"/>
                      <a:srcRect/>
                      <a:stretch>
                        <a:fillRect/>
                      </a:stretch>
                    </p:blipFill>
                    <p:spPr bwMode="auto">
                      <a:xfrm>
                        <a:off x="4197350" y="3070225"/>
                        <a:ext cx="4033838"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11">
            <a:extLst>
              <a:ext uri="{FF2B5EF4-FFF2-40B4-BE49-F238E27FC236}">
                <a16:creationId xmlns:a16="http://schemas.microsoft.com/office/drawing/2014/main" id="{91A86F2B-AADA-4883-B972-B9619DCCA5CD}"/>
              </a:ext>
            </a:extLst>
          </p:cNvPr>
          <p:cNvSpPr>
            <a:spLocks noChangeArrowheads="1"/>
          </p:cNvSpPr>
          <p:nvPr/>
        </p:nvSpPr>
        <p:spPr bwMode="auto">
          <a:xfrm>
            <a:off x="1437640" y="3504773"/>
            <a:ext cx="2339102" cy="523220"/>
          </a:xfrm>
          <a:prstGeom prst="rect">
            <a:avLst/>
          </a:prstGeom>
          <a:noFill/>
          <a:ln w="9525">
            <a:noFill/>
            <a:miter lim="800000"/>
            <a:headEnd/>
            <a:tailEnd/>
          </a:ln>
          <a:effectLst/>
        </p:spPr>
        <p:txBody>
          <a:bodyPr wrap="none" anchor="ctr">
            <a:spAutoFit/>
          </a:bodyPr>
          <a:lstStyle/>
          <a:p>
            <a:pPr eaLnBrk="1" hangingPunct="1">
              <a:tabLst>
                <a:tab pos="266700" algn="r"/>
                <a:tab pos="5364163" algn="r"/>
              </a:tabLst>
              <a:defRPr/>
            </a:pPr>
            <a:r>
              <a:rPr lang="zh-CN" altLang="en-US" sz="2800" b="1" dirty="0">
                <a:latin typeface="+mn-ea"/>
              </a:rPr>
              <a:t>流过的电流为</a:t>
            </a:r>
          </a:p>
        </p:txBody>
      </p:sp>
      <p:graphicFrame>
        <p:nvGraphicFramePr>
          <p:cNvPr id="30" name="Object 12">
            <a:extLst>
              <a:ext uri="{FF2B5EF4-FFF2-40B4-BE49-F238E27FC236}">
                <a16:creationId xmlns:a16="http://schemas.microsoft.com/office/drawing/2014/main" id="{8D53599D-B6A4-47E0-BBC7-65E301FAC555}"/>
              </a:ext>
            </a:extLst>
          </p:cNvPr>
          <p:cNvGraphicFramePr>
            <a:graphicFrameLocks noChangeAspect="1"/>
          </p:cNvGraphicFramePr>
          <p:nvPr/>
        </p:nvGraphicFramePr>
        <p:xfrm>
          <a:off x="4122738" y="3990975"/>
          <a:ext cx="3948112" cy="735013"/>
        </p:xfrm>
        <a:graphic>
          <a:graphicData uri="http://schemas.openxmlformats.org/presentationml/2006/ole">
            <mc:AlternateContent xmlns:mc="http://schemas.openxmlformats.org/markup-compatibility/2006">
              <mc:Choice xmlns:v="urn:schemas-microsoft-com:vml" Requires="v">
                <p:oleObj spid="_x0000_s60431" name="Equation" r:id="rId7" imgW="1180800" imgH="215640" progId="Equation.DSMT4">
                  <p:embed/>
                </p:oleObj>
              </mc:Choice>
              <mc:Fallback>
                <p:oleObj name="Equation" r:id="rId7" imgW="1180800" imgH="215640" progId="Equation.DSMT4">
                  <p:embed/>
                  <p:pic>
                    <p:nvPicPr>
                      <p:cNvPr id="30" name="Object 12">
                        <a:extLst>
                          <a:ext uri="{FF2B5EF4-FFF2-40B4-BE49-F238E27FC236}">
                            <a16:creationId xmlns:a16="http://schemas.microsoft.com/office/drawing/2014/main" id="{8D53599D-B6A4-47E0-BBC7-65E301FAC555}"/>
                          </a:ext>
                        </a:extLst>
                      </p:cNvPr>
                      <p:cNvPicPr>
                        <a:picLocks noChangeAspect="1" noChangeArrowheads="1"/>
                      </p:cNvPicPr>
                      <p:nvPr/>
                    </p:nvPicPr>
                    <p:blipFill>
                      <a:blip r:embed="rId8"/>
                      <a:srcRect/>
                      <a:stretch>
                        <a:fillRect/>
                      </a:stretch>
                    </p:blipFill>
                    <p:spPr bwMode="auto">
                      <a:xfrm>
                        <a:off x="4122738" y="3990975"/>
                        <a:ext cx="394811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Rectangle 14">
            <a:extLst>
              <a:ext uri="{FF2B5EF4-FFF2-40B4-BE49-F238E27FC236}">
                <a16:creationId xmlns:a16="http://schemas.microsoft.com/office/drawing/2014/main" id="{93927A7C-6C91-4863-BFB4-6BEDE48C57B1}"/>
              </a:ext>
            </a:extLst>
          </p:cNvPr>
          <p:cNvSpPr>
            <a:spLocks noChangeArrowheads="1"/>
          </p:cNvSpPr>
          <p:nvPr/>
        </p:nvSpPr>
        <p:spPr bwMode="auto">
          <a:xfrm>
            <a:off x="1437640" y="4656456"/>
            <a:ext cx="3057247" cy="523220"/>
          </a:xfrm>
          <a:prstGeom prst="rect">
            <a:avLst/>
          </a:prstGeom>
          <a:noFill/>
          <a:ln w="9525">
            <a:noFill/>
            <a:miter lim="800000"/>
            <a:headEnd/>
            <a:tailEnd/>
          </a:ln>
          <a:effectLst/>
        </p:spPr>
        <p:txBody>
          <a:bodyPr wrap="none" anchor="ctr">
            <a:spAutoFit/>
          </a:bodyPr>
          <a:lstStyle/>
          <a:p>
            <a:pPr eaLnBrk="1" hangingPunct="1">
              <a:tabLst>
                <a:tab pos="266700" algn="r"/>
                <a:tab pos="5364163" algn="r"/>
              </a:tabLst>
              <a:defRPr/>
            </a:pPr>
            <a:r>
              <a:rPr lang="zh-CN" altLang="en-US" sz="2800" b="1" dirty="0">
                <a:latin typeface="+mn-ea"/>
              </a:rPr>
              <a:t>则瞬时吸收功率为</a:t>
            </a:r>
          </a:p>
        </p:txBody>
      </p:sp>
      <p:graphicFrame>
        <p:nvGraphicFramePr>
          <p:cNvPr id="32" name="Object 15">
            <a:extLst>
              <a:ext uri="{FF2B5EF4-FFF2-40B4-BE49-F238E27FC236}">
                <a16:creationId xmlns:a16="http://schemas.microsoft.com/office/drawing/2014/main" id="{E8BDECC9-29D0-4B2B-9443-62BA0A5E4CED}"/>
              </a:ext>
            </a:extLst>
          </p:cNvPr>
          <p:cNvGraphicFramePr>
            <a:graphicFrameLocks noChangeAspect="1"/>
          </p:cNvGraphicFramePr>
          <p:nvPr/>
        </p:nvGraphicFramePr>
        <p:xfrm>
          <a:off x="2505075" y="5193061"/>
          <a:ext cx="7418387" cy="584200"/>
        </p:xfrm>
        <a:graphic>
          <a:graphicData uri="http://schemas.openxmlformats.org/presentationml/2006/ole">
            <mc:AlternateContent xmlns:mc="http://schemas.openxmlformats.org/markup-compatibility/2006">
              <mc:Choice xmlns:v="urn:schemas-microsoft-com:vml" Requires="v">
                <p:oleObj spid="_x0000_s60432" name="Equation" r:id="rId9" imgW="2450880" imgH="190440" progId="Equation.DSMT4">
                  <p:embed/>
                </p:oleObj>
              </mc:Choice>
              <mc:Fallback>
                <p:oleObj name="Equation" r:id="rId9" imgW="2450880" imgH="190440" progId="Equation.DSMT4">
                  <p:embed/>
                  <p:pic>
                    <p:nvPicPr>
                      <p:cNvPr id="32" name="Object 15">
                        <a:extLst>
                          <a:ext uri="{FF2B5EF4-FFF2-40B4-BE49-F238E27FC236}">
                            <a16:creationId xmlns:a16="http://schemas.microsoft.com/office/drawing/2014/main" id="{E8BDECC9-29D0-4B2B-9443-62BA0A5E4CED}"/>
                          </a:ext>
                        </a:extLst>
                      </p:cNvPr>
                      <p:cNvPicPr>
                        <a:picLocks noChangeAspect="1" noChangeArrowheads="1"/>
                      </p:cNvPicPr>
                      <p:nvPr/>
                    </p:nvPicPr>
                    <p:blipFill>
                      <a:blip r:embed="rId10"/>
                      <a:srcRect/>
                      <a:stretch>
                        <a:fillRect/>
                      </a:stretch>
                    </p:blipFill>
                    <p:spPr bwMode="auto">
                      <a:xfrm>
                        <a:off x="2505075" y="5193061"/>
                        <a:ext cx="7418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Rectangle 14">
            <a:extLst>
              <a:ext uri="{FF2B5EF4-FFF2-40B4-BE49-F238E27FC236}">
                <a16:creationId xmlns:a16="http://schemas.microsoft.com/office/drawing/2014/main" id="{0920C03D-CABD-47E7-AED2-4832CC800977}"/>
              </a:ext>
            </a:extLst>
          </p:cNvPr>
          <p:cNvSpPr>
            <a:spLocks noChangeArrowheads="1"/>
          </p:cNvSpPr>
          <p:nvPr/>
        </p:nvSpPr>
        <p:spPr bwMode="auto">
          <a:xfrm>
            <a:off x="1437640" y="5777261"/>
            <a:ext cx="6016391" cy="523220"/>
          </a:xfrm>
          <a:prstGeom prst="rect">
            <a:avLst/>
          </a:prstGeom>
          <a:noFill/>
          <a:ln w="9525">
            <a:noFill/>
            <a:miter lim="800000"/>
            <a:headEnd/>
            <a:tailEnd/>
          </a:ln>
          <a:effectLst/>
        </p:spPr>
        <p:txBody>
          <a:bodyPr wrap="none" anchor="ctr">
            <a:spAutoFit/>
          </a:bodyPr>
          <a:lstStyle/>
          <a:p>
            <a:pPr eaLnBrk="1" hangingPunct="1">
              <a:tabLst>
                <a:tab pos="266700" algn="r"/>
                <a:tab pos="5364163" algn="r"/>
              </a:tabLst>
              <a:defRPr/>
            </a:pPr>
            <a:r>
              <a:rPr lang="zh-CN" altLang="en-US" sz="2800" b="1" dirty="0">
                <a:latin typeface="+mn-ea"/>
              </a:rPr>
              <a:t>其中</a:t>
            </a:r>
            <a:r>
              <a:rPr lang="en-US" altLang="zh-CN" sz="2800" b="1" dirty="0">
                <a:latin typeface="+mn-ea"/>
              </a:rPr>
              <a:t>φ=</a:t>
            </a:r>
            <a:r>
              <a:rPr lang="en-US" altLang="zh-CN" sz="2800" b="1" dirty="0" err="1">
                <a:latin typeface="+mn-ea"/>
              </a:rPr>
              <a:t>φ</a:t>
            </a:r>
            <a:r>
              <a:rPr lang="en-US" altLang="zh-CN" sz="2800" b="1" baseline="-25000" dirty="0" err="1">
                <a:latin typeface="+mn-ea"/>
              </a:rPr>
              <a:t>u</a:t>
            </a:r>
            <a:r>
              <a:rPr lang="en-US" altLang="zh-CN" sz="2800" b="1" dirty="0" err="1">
                <a:latin typeface="+mn-ea"/>
              </a:rPr>
              <a:t>-φ</a:t>
            </a:r>
            <a:r>
              <a:rPr lang="en-US" altLang="zh-CN" sz="2800" b="1" baseline="-25000" dirty="0" err="1">
                <a:latin typeface="+mn-ea"/>
              </a:rPr>
              <a:t>i</a:t>
            </a:r>
            <a:r>
              <a:rPr lang="zh-CN" altLang="en-US" sz="2800" b="1" dirty="0">
                <a:latin typeface="+mn-ea"/>
              </a:rPr>
              <a:t>，也是该网络的阻抗角</a:t>
            </a:r>
          </a:p>
        </p:txBody>
      </p:sp>
      <p:grpSp>
        <p:nvGrpSpPr>
          <p:cNvPr id="15" name="Group 9">
            <a:extLst>
              <a:ext uri="{FF2B5EF4-FFF2-40B4-BE49-F238E27FC236}">
                <a16:creationId xmlns:a16="http://schemas.microsoft.com/office/drawing/2014/main" id="{FE6FA57B-3BDD-4D92-9494-55635327841C}"/>
              </a:ext>
            </a:extLst>
          </p:cNvPr>
          <p:cNvGrpSpPr>
            <a:grpSpLocks/>
          </p:cNvGrpSpPr>
          <p:nvPr/>
        </p:nvGrpSpPr>
        <p:grpSpPr bwMode="auto">
          <a:xfrm>
            <a:off x="9064625" y="973237"/>
            <a:ext cx="2025650" cy="1477963"/>
            <a:chOff x="610" y="941"/>
            <a:chExt cx="1276" cy="931"/>
          </a:xfrm>
        </p:grpSpPr>
        <p:sp>
          <p:nvSpPr>
            <p:cNvPr id="16" name="Rectangle 10">
              <a:extLst>
                <a:ext uri="{FF2B5EF4-FFF2-40B4-BE49-F238E27FC236}">
                  <a16:creationId xmlns:a16="http://schemas.microsoft.com/office/drawing/2014/main" id="{8697718D-DC2E-4246-AB3C-DB5A1215B8A9}"/>
                </a:ext>
              </a:extLst>
            </p:cNvPr>
            <p:cNvSpPr>
              <a:spLocks noChangeArrowheads="1"/>
            </p:cNvSpPr>
            <p:nvPr/>
          </p:nvSpPr>
          <p:spPr bwMode="auto">
            <a:xfrm>
              <a:off x="1454" y="1152"/>
              <a:ext cx="432" cy="7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zh-CN" altLang="en-US" sz="2800" b="1" dirty="0"/>
                <a:t>无</a:t>
              </a:r>
            </a:p>
            <a:p>
              <a:pPr algn="ctr" eaLnBrk="1" hangingPunct="1"/>
              <a:r>
                <a:rPr kumimoji="1" lang="zh-CN" altLang="en-US" sz="2800" b="1" dirty="0"/>
                <a:t>源</a:t>
              </a:r>
            </a:p>
          </p:txBody>
        </p:sp>
        <p:sp>
          <p:nvSpPr>
            <p:cNvPr id="17" name="Freeform 11">
              <a:extLst>
                <a:ext uri="{FF2B5EF4-FFF2-40B4-BE49-F238E27FC236}">
                  <a16:creationId xmlns:a16="http://schemas.microsoft.com/office/drawing/2014/main" id="{631D9013-1D16-4F74-AFFB-DE877F20CB20}"/>
                </a:ext>
              </a:extLst>
            </p:cNvPr>
            <p:cNvSpPr>
              <a:spLocks/>
            </p:cNvSpPr>
            <p:nvPr/>
          </p:nvSpPr>
          <p:spPr bwMode="auto">
            <a:xfrm>
              <a:off x="912" y="175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Line 12">
              <a:extLst>
                <a:ext uri="{FF2B5EF4-FFF2-40B4-BE49-F238E27FC236}">
                  <a16:creationId xmlns:a16="http://schemas.microsoft.com/office/drawing/2014/main" id="{EAFD7812-CD3D-4B83-97D2-4E11FB419E34}"/>
                </a:ext>
              </a:extLst>
            </p:cNvPr>
            <p:cNvSpPr>
              <a:spLocks noChangeShapeType="1"/>
            </p:cNvSpPr>
            <p:nvPr/>
          </p:nvSpPr>
          <p:spPr bwMode="auto">
            <a:xfrm>
              <a:off x="974" y="1200"/>
              <a:ext cx="288" cy="0"/>
            </a:xfrm>
            <a:prstGeom prst="line">
              <a:avLst/>
            </a:prstGeom>
            <a:noFill/>
            <a:ln w="127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3">
              <a:extLst>
                <a:ext uri="{FF2B5EF4-FFF2-40B4-BE49-F238E27FC236}">
                  <a16:creationId xmlns:a16="http://schemas.microsoft.com/office/drawing/2014/main" id="{BF0EAC03-31EE-489F-82D4-33D677CBD9B4}"/>
                </a:ext>
              </a:extLst>
            </p:cNvPr>
            <p:cNvSpPr txBox="1">
              <a:spLocks noChangeArrowheads="1"/>
            </p:cNvSpPr>
            <p:nvPr/>
          </p:nvSpPr>
          <p:spPr bwMode="auto">
            <a:xfrm>
              <a:off x="640" y="1085"/>
              <a:ext cx="2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a:t>+</a:t>
              </a:r>
            </a:p>
          </p:txBody>
        </p:sp>
        <p:sp>
          <p:nvSpPr>
            <p:cNvPr id="21" name="Text Box 14">
              <a:extLst>
                <a:ext uri="{FF2B5EF4-FFF2-40B4-BE49-F238E27FC236}">
                  <a16:creationId xmlns:a16="http://schemas.microsoft.com/office/drawing/2014/main" id="{EAA37716-F2CA-4AA6-8A28-1B7B382BB496}"/>
                </a:ext>
              </a:extLst>
            </p:cNvPr>
            <p:cNvSpPr txBox="1">
              <a:spLocks noChangeArrowheads="1"/>
            </p:cNvSpPr>
            <p:nvPr/>
          </p:nvSpPr>
          <p:spPr bwMode="auto">
            <a:xfrm>
              <a:off x="610" y="133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i="1"/>
                <a:t>u</a:t>
              </a:r>
            </a:p>
          </p:txBody>
        </p:sp>
        <p:sp>
          <p:nvSpPr>
            <p:cNvPr id="22" name="Text Box 15">
              <a:extLst>
                <a:ext uri="{FF2B5EF4-FFF2-40B4-BE49-F238E27FC236}">
                  <a16:creationId xmlns:a16="http://schemas.microsoft.com/office/drawing/2014/main" id="{E2850028-6587-4BE9-B7B2-218CFAEAAE8D}"/>
                </a:ext>
              </a:extLst>
            </p:cNvPr>
            <p:cNvSpPr txBox="1">
              <a:spLocks noChangeArrowheads="1"/>
            </p:cNvSpPr>
            <p:nvPr/>
          </p:nvSpPr>
          <p:spPr bwMode="auto">
            <a:xfrm>
              <a:off x="1018" y="941"/>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i="1"/>
                <a:t>i</a:t>
              </a:r>
            </a:p>
          </p:txBody>
        </p:sp>
        <p:sp>
          <p:nvSpPr>
            <p:cNvPr id="23" name="Text Box 16">
              <a:extLst>
                <a:ext uri="{FF2B5EF4-FFF2-40B4-BE49-F238E27FC236}">
                  <a16:creationId xmlns:a16="http://schemas.microsoft.com/office/drawing/2014/main" id="{CD26CDA2-D269-43DE-B768-9453BB35B9C9}"/>
                </a:ext>
              </a:extLst>
            </p:cNvPr>
            <p:cNvSpPr txBox="1">
              <a:spLocks noChangeArrowheads="1"/>
            </p:cNvSpPr>
            <p:nvPr/>
          </p:nvSpPr>
          <p:spPr bwMode="auto">
            <a:xfrm>
              <a:off x="652" y="1517"/>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a:t>_</a:t>
              </a:r>
            </a:p>
          </p:txBody>
        </p:sp>
        <p:sp>
          <p:nvSpPr>
            <p:cNvPr id="24" name="Oval 17">
              <a:extLst>
                <a:ext uri="{FF2B5EF4-FFF2-40B4-BE49-F238E27FC236}">
                  <a16:creationId xmlns:a16="http://schemas.microsoft.com/office/drawing/2014/main" id="{5E76016B-7FCF-4FC1-9F0E-9F93816C7D00}"/>
                </a:ext>
              </a:extLst>
            </p:cNvPr>
            <p:cNvSpPr>
              <a:spLocks noChangeArrowheads="1"/>
            </p:cNvSpPr>
            <p:nvPr/>
          </p:nvSpPr>
          <p:spPr bwMode="auto">
            <a:xfrm>
              <a:off x="864" y="172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25" name="Freeform 18">
              <a:extLst>
                <a:ext uri="{FF2B5EF4-FFF2-40B4-BE49-F238E27FC236}">
                  <a16:creationId xmlns:a16="http://schemas.microsoft.com/office/drawing/2014/main" id="{96606985-8D08-4CE0-A40F-6E4ADAA43BA1}"/>
                </a:ext>
              </a:extLst>
            </p:cNvPr>
            <p:cNvSpPr>
              <a:spLocks/>
            </p:cNvSpPr>
            <p:nvPr/>
          </p:nvSpPr>
          <p:spPr bwMode="auto">
            <a:xfrm>
              <a:off x="912" y="127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Oval 19">
              <a:extLst>
                <a:ext uri="{FF2B5EF4-FFF2-40B4-BE49-F238E27FC236}">
                  <a16:creationId xmlns:a16="http://schemas.microsoft.com/office/drawing/2014/main" id="{05A39C41-7878-4F58-B16D-CD8F33B93C33}"/>
                </a:ext>
              </a:extLst>
            </p:cNvPr>
            <p:cNvSpPr>
              <a:spLocks noChangeArrowheads="1"/>
            </p:cNvSpPr>
            <p:nvPr/>
          </p:nvSpPr>
          <p:spPr bwMode="auto">
            <a:xfrm>
              <a:off x="864" y="124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Tree>
    <p:custDataLst>
      <p:tags r:id="rId2"/>
    </p:custDataLst>
    <p:extLst>
      <p:ext uri="{BB962C8B-B14F-4D97-AF65-F5344CB8AC3E}">
        <p14:creationId xmlns:p14="http://schemas.microsoft.com/office/powerpoint/2010/main" val="5938783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500"/>
                            </p:stCondLst>
                            <p:childTnLst>
                              <p:par>
                                <p:cTn id="29" presetID="17" presetClass="entr" presetSubtype="1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Horizont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barn(inHorizontal)">
                                      <p:cBhvr>
                                        <p:cTn id="48" dur="500"/>
                                        <p:tgtEl>
                                          <p:spTgt spid="33"/>
                                        </p:tgtEl>
                                      </p:cBhvr>
                                    </p:animEffect>
                                  </p:childTnLst>
                                </p:cTn>
                              </p:par>
                            </p:childTnLst>
                          </p:cTn>
                        </p:par>
                        <p:par>
                          <p:cTn id="49" fill="hold">
                            <p:stCondLst>
                              <p:cond delay="500"/>
                            </p:stCondLst>
                            <p:childTnLst>
                              <p:par>
                                <p:cTn id="50" presetID="4" presetClass="entr" presetSubtype="32"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out)">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26" grpId="0"/>
      <p:bldP spid="29" grpId="0"/>
      <p:bldP spid="31" grpId="0"/>
      <p:bldP spid="3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pic>
        <p:nvPicPr>
          <p:cNvPr id="36" name="Picture 4" descr="4t37">
            <a:extLst>
              <a:ext uri="{FF2B5EF4-FFF2-40B4-BE49-F238E27FC236}">
                <a16:creationId xmlns:a16="http://schemas.microsoft.com/office/drawing/2014/main" id="{E5A6CF5D-563F-4158-A862-D21604A0F701}"/>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44920"/>
          <a:stretch>
            <a:fillRect/>
          </a:stretch>
        </p:blipFill>
        <p:spPr bwMode="auto">
          <a:xfrm>
            <a:off x="7490772" y="1097280"/>
            <a:ext cx="4114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6">
            <a:extLst>
              <a:ext uri="{FF2B5EF4-FFF2-40B4-BE49-F238E27FC236}">
                <a16:creationId xmlns:a16="http://schemas.microsoft.com/office/drawing/2014/main" id="{DF5E1D04-AF4C-4DF4-84DD-8C0E9937A4C0}"/>
              </a:ext>
            </a:extLst>
          </p:cNvPr>
          <p:cNvSpPr>
            <a:spLocks noChangeArrowheads="1"/>
          </p:cNvSpPr>
          <p:nvPr/>
        </p:nvSpPr>
        <p:spPr bwMode="auto">
          <a:xfrm>
            <a:off x="1005840" y="944510"/>
            <a:ext cx="6037230" cy="523220"/>
          </a:xfrm>
          <a:prstGeom prst="rect">
            <a:avLst/>
          </a:prstGeom>
          <a:noFill/>
          <a:ln w="9525">
            <a:noFill/>
            <a:miter lim="800000"/>
            <a:headEnd/>
            <a:tailEnd/>
          </a:ln>
          <a:effectLst/>
        </p:spPr>
        <p:txBody>
          <a:bodyPr wrap="none" anchor="ctr">
            <a:spAutoFit/>
          </a:bodyPr>
          <a:lstStyle/>
          <a:p>
            <a:pPr eaLnBrk="1" hangingPunct="1">
              <a:defRPr/>
            </a:pPr>
            <a:r>
              <a:rPr lang="zh-CN" altLang="en-US" sz="2800" b="1" dirty="0">
                <a:latin typeface="+mn-ea"/>
              </a:rPr>
              <a:t>二端网络瞬时功率的波形如图所示： </a:t>
            </a:r>
          </a:p>
        </p:txBody>
      </p:sp>
      <p:sp>
        <p:nvSpPr>
          <p:cNvPr id="2" name="矩形 1">
            <a:extLst>
              <a:ext uri="{FF2B5EF4-FFF2-40B4-BE49-F238E27FC236}">
                <a16:creationId xmlns:a16="http://schemas.microsoft.com/office/drawing/2014/main" id="{41C3BD58-0D11-4208-85BF-3FC602CF138B}"/>
              </a:ext>
            </a:extLst>
          </p:cNvPr>
          <p:cNvSpPr/>
          <p:nvPr/>
        </p:nvSpPr>
        <p:spPr>
          <a:xfrm>
            <a:off x="1005840" y="1777239"/>
            <a:ext cx="2560316" cy="523220"/>
          </a:xfrm>
          <a:prstGeom prst="rect">
            <a:avLst/>
          </a:prstGeom>
        </p:spPr>
        <p:txBody>
          <a:bodyPr wrap="none">
            <a:spAutoFit/>
          </a:bodyPr>
          <a:lstStyle/>
          <a:p>
            <a:r>
              <a:rPr lang="en-US" altLang="zh-CN" sz="2800" b="1" dirty="0">
                <a:solidFill>
                  <a:srgbClr val="FF0000"/>
                </a:solidFill>
                <a:latin typeface="+mn-ea"/>
              </a:rPr>
              <a:t>2</a:t>
            </a:r>
            <a:r>
              <a:rPr lang="zh-CN" altLang="en-US" sz="2800" b="1" dirty="0">
                <a:solidFill>
                  <a:srgbClr val="FF0000"/>
                </a:solidFill>
                <a:latin typeface="+mn-ea"/>
              </a:rPr>
              <a:t>、平均功率：</a:t>
            </a:r>
          </a:p>
        </p:txBody>
      </p:sp>
      <p:sp>
        <p:nvSpPr>
          <p:cNvPr id="3" name="矩形 2">
            <a:extLst>
              <a:ext uri="{FF2B5EF4-FFF2-40B4-BE49-F238E27FC236}">
                <a16:creationId xmlns:a16="http://schemas.microsoft.com/office/drawing/2014/main" id="{949A0647-DF0B-4D6F-B867-C39ACCC3D186}"/>
              </a:ext>
            </a:extLst>
          </p:cNvPr>
          <p:cNvSpPr/>
          <p:nvPr/>
        </p:nvSpPr>
        <p:spPr>
          <a:xfrm>
            <a:off x="1623258" y="2300459"/>
            <a:ext cx="5519222" cy="954107"/>
          </a:xfrm>
          <a:prstGeom prst="rect">
            <a:avLst/>
          </a:prstGeom>
        </p:spPr>
        <p:txBody>
          <a:bodyPr wrap="square">
            <a:spAutoFit/>
          </a:bodyPr>
          <a:lstStyle/>
          <a:p>
            <a:r>
              <a:rPr lang="zh-CN" altLang="en-US" sz="2800" b="1" dirty="0">
                <a:latin typeface="+mn-ea"/>
              </a:rPr>
              <a:t>    一个周期内瞬时功率的平均值为平均功率。</a:t>
            </a:r>
            <a:endParaRPr lang="zh-CN" altLang="en-US" sz="2800" dirty="0">
              <a:latin typeface="+mn-ea"/>
            </a:endParaRPr>
          </a:p>
        </p:txBody>
      </p:sp>
      <p:graphicFrame>
        <p:nvGraphicFramePr>
          <p:cNvPr id="4" name="对象 3">
            <a:extLst>
              <a:ext uri="{FF2B5EF4-FFF2-40B4-BE49-F238E27FC236}">
                <a16:creationId xmlns:a16="http://schemas.microsoft.com/office/drawing/2014/main" id="{92255FC6-2AE1-4C16-9B66-16B7A91DE082}"/>
              </a:ext>
            </a:extLst>
          </p:cNvPr>
          <p:cNvGraphicFramePr>
            <a:graphicFrameLocks noChangeAspect="1"/>
          </p:cNvGraphicFramePr>
          <p:nvPr>
            <p:extLst/>
          </p:nvPr>
        </p:nvGraphicFramePr>
        <p:xfrm>
          <a:off x="2952595" y="3384995"/>
          <a:ext cx="3497263" cy="930275"/>
        </p:xfrm>
        <a:graphic>
          <a:graphicData uri="http://schemas.openxmlformats.org/presentationml/2006/ole">
            <mc:AlternateContent xmlns:mc="http://schemas.openxmlformats.org/markup-compatibility/2006">
              <mc:Choice xmlns:v="urn:schemas-microsoft-com:vml" Requires="v">
                <p:oleObj spid="_x0000_s61446" name="Equation" r:id="rId6" imgW="3497521" imgH="929517" progId="Equation.DSMT4">
                  <p:embed/>
                </p:oleObj>
              </mc:Choice>
              <mc:Fallback>
                <p:oleObj name="Equation" r:id="rId6" imgW="3497521" imgH="929517" progId="Equation.DSMT4">
                  <p:embed/>
                  <p:pic>
                    <p:nvPicPr>
                      <p:cNvPr id="4" name="对象 3">
                        <a:extLst>
                          <a:ext uri="{FF2B5EF4-FFF2-40B4-BE49-F238E27FC236}">
                            <a16:creationId xmlns:a16="http://schemas.microsoft.com/office/drawing/2014/main" id="{92255FC6-2AE1-4C16-9B66-16B7A91DE082}"/>
                          </a:ext>
                        </a:extLst>
                      </p:cNvPr>
                      <p:cNvPicPr/>
                      <p:nvPr/>
                    </p:nvPicPr>
                    <p:blipFill>
                      <a:blip r:embed="rId7"/>
                      <a:stretch>
                        <a:fillRect/>
                      </a:stretch>
                    </p:blipFill>
                    <p:spPr>
                      <a:xfrm>
                        <a:off x="2952595" y="3384995"/>
                        <a:ext cx="3497263" cy="930275"/>
                      </a:xfrm>
                      <a:prstGeom prst="rect">
                        <a:avLst/>
                      </a:prstGeom>
                    </p:spPr>
                  </p:pic>
                </p:oleObj>
              </mc:Fallback>
            </mc:AlternateContent>
          </a:graphicData>
        </a:graphic>
      </p:graphicFrame>
      <p:sp>
        <p:nvSpPr>
          <p:cNvPr id="38" name="矩形 37">
            <a:extLst>
              <a:ext uri="{FF2B5EF4-FFF2-40B4-BE49-F238E27FC236}">
                <a16:creationId xmlns:a16="http://schemas.microsoft.com/office/drawing/2014/main" id="{D7349D91-74B1-40B1-80F1-FD8AD1CDFD50}"/>
              </a:ext>
            </a:extLst>
          </p:cNvPr>
          <p:cNvSpPr/>
          <p:nvPr/>
        </p:nvSpPr>
        <p:spPr>
          <a:xfrm>
            <a:off x="1005840" y="4599559"/>
            <a:ext cx="9895840" cy="523220"/>
          </a:xfrm>
          <a:prstGeom prst="rect">
            <a:avLst/>
          </a:prstGeom>
        </p:spPr>
        <p:txBody>
          <a:bodyPr wrap="square">
            <a:spAutoFit/>
          </a:bodyPr>
          <a:lstStyle/>
          <a:p>
            <a:r>
              <a:rPr lang="zh-CN" altLang="en-US" sz="2800" b="1" dirty="0">
                <a:latin typeface="+mn-ea"/>
              </a:rPr>
              <a:t>    ① 当</a:t>
            </a:r>
            <a:r>
              <a:rPr lang="en-US" altLang="zh-CN" sz="2800" b="1" dirty="0">
                <a:latin typeface="+mn-ea"/>
              </a:rPr>
              <a:t>φ=0</a:t>
            </a:r>
            <a:r>
              <a:rPr lang="zh-CN" altLang="en-US" sz="2800" b="1" dirty="0">
                <a:latin typeface="+mn-ea"/>
              </a:rPr>
              <a:t>时，二端网络呈现电阻性，平均功率最大，</a:t>
            </a:r>
            <a:r>
              <a:rPr lang="en-US" altLang="zh-CN" sz="2800" b="1" dirty="0">
                <a:latin typeface="+mn-ea"/>
              </a:rPr>
              <a:t>P=UI</a:t>
            </a:r>
            <a:r>
              <a:rPr lang="zh-CN" altLang="en-US" sz="2800" b="1" dirty="0">
                <a:latin typeface="+mn-ea"/>
              </a:rPr>
              <a:t>；</a:t>
            </a:r>
            <a:endParaRPr lang="zh-CN" altLang="en-US" sz="2800" dirty="0">
              <a:latin typeface="+mn-ea"/>
            </a:endParaRPr>
          </a:p>
        </p:txBody>
      </p:sp>
      <p:sp>
        <p:nvSpPr>
          <p:cNvPr id="39" name="矩形 38">
            <a:extLst>
              <a:ext uri="{FF2B5EF4-FFF2-40B4-BE49-F238E27FC236}">
                <a16:creationId xmlns:a16="http://schemas.microsoft.com/office/drawing/2014/main" id="{844058B2-7784-4561-B2DD-4F8E106A98B6}"/>
              </a:ext>
            </a:extLst>
          </p:cNvPr>
          <p:cNvSpPr/>
          <p:nvPr/>
        </p:nvSpPr>
        <p:spPr>
          <a:xfrm>
            <a:off x="1005840" y="5263012"/>
            <a:ext cx="9895840" cy="954107"/>
          </a:xfrm>
          <a:prstGeom prst="rect">
            <a:avLst/>
          </a:prstGeom>
        </p:spPr>
        <p:txBody>
          <a:bodyPr wrap="square">
            <a:spAutoFit/>
          </a:bodyPr>
          <a:lstStyle/>
          <a:p>
            <a:r>
              <a:rPr lang="zh-CN" altLang="en-US" sz="2800" b="1" dirty="0">
                <a:latin typeface="+mn-ea"/>
              </a:rPr>
              <a:t>    ② 当</a:t>
            </a:r>
            <a:r>
              <a:rPr lang="en-US" altLang="zh-CN" sz="2800" b="1" dirty="0">
                <a:latin typeface="+mn-ea"/>
              </a:rPr>
              <a:t>φ=±90°</a:t>
            </a:r>
            <a:r>
              <a:rPr lang="zh-CN" altLang="en-US" sz="2800" b="1" dirty="0">
                <a:latin typeface="+mn-ea"/>
              </a:rPr>
              <a:t>时，二端网络呈现电感性或者电容性，平均功率为</a:t>
            </a:r>
            <a:r>
              <a:rPr lang="en-US" altLang="zh-CN" sz="2800" b="1" dirty="0">
                <a:latin typeface="+mn-ea"/>
              </a:rPr>
              <a:t>0</a:t>
            </a:r>
            <a:r>
              <a:rPr lang="zh-CN" altLang="en-US" sz="2800" b="1" dirty="0">
                <a:latin typeface="+mn-ea"/>
              </a:rPr>
              <a:t>。</a:t>
            </a:r>
            <a:endParaRPr lang="zh-CN" altLang="en-US" sz="2800" dirty="0">
              <a:latin typeface="+mn-ea"/>
            </a:endParaRPr>
          </a:p>
        </p:txBody>
      </p:sp>
    </p:spTree>
    <p:custDataLst>
      <p:tags r:id="rId2"/>
    </p:custDataLst>
    <p:extLst>
      <p:ext uri="{BB962C8B-B14F-4D97-AF65-F5344CB8AC3E}">
        <p14:creationId xmlns:p14="http://schemas.microsoft.com/office/powerpoint/2010/main" val="32802700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 presetClass="entr" presetSubtype="5"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heckerboard(down)">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2" name="矩形 1">
            <a:extLst>
              <a:ext uri="{FF2B5EF4-FFF2-40B4-BE49-F238E27FC236}">
                <a16:creationId xmlns:a16="http://schemas.microsoft.com/office/drawing/2014/main" id="{41C3BD58-0D11-4208-85BF-3FC602CF138B}"/>
              </a:ext>
            </a:extLst>
          </p:cNvPr>
          <p:cNvSpPr/>
          <p:nvPr/>
        </p:nvSpPr>
        <p:spPr>
          <a:xfrm>
            <a:off x="1005840" y="879496"/>
            <a:ext cx="6647974" cy="646331"/>
          </a:xfrm>
          <a:prstGeom prst="rect">
            <a:avLst/>
          </a:prstGeom>
        </p:spPr>
        <p:txBody>
          <a:bodyPr wrap="none">
            <a:spAutoFit/>
          </a:bodyPr>
          <a:lstStyle/>
          <a:p>
            <a:r>
              <a:rPr lang="zh-CN" altLang="en-US" sz="3600" b="1" dirty="0">
                <a:solidFill>
                  <a:srgbClr val="FF0000"/>
                </a:solidFill>
                <a:latin typeface="+mn-ea"/>
              </a:rPr>
              <a:t>无功功率、视在功率和功率因数</a:t>
            </a:r>
          </a:p>
        </p:txBody>
      </p:sp>
      <p:sp>
        <p:nvSpPr>
          <p:cNvPr id="3" name="矩形 2">
            <a:extLst>
              <a:ext uri="{FF2B5EF4-FFF2-40B4-BE49-F238E27FC236}">
                <a16:creationId xmlns:a16="http://schemas.microsoft.com/office/drawing/2014/main" id="{949A0647-DF0B-4D6F-B867-C39ACCC3D186}"/>
              </a:ext>
            </a:extLst>
          </p:cNvPr>
          <p:cNvSpPr/>
          <p:nvPr/>
        </p:nvSpPr>
        <p:spPr>
          <a:xfrm>
            <a:off x="1615440" y="2300459"/>
            <a:ext cx="9479280" cy="954107"/>
          </a:xfrm>
          <a:prstGeom prst="rect">
            <a:avLst/>
          </a:prstGeom>
        </p:spPr>
        <p:txBody>
          <a:bodyPr wrap="square">
            <a:spAutoFit/>
          </a:bodyPr>
          <a:lstStyle/>
          <a:p>
            <a:r>
              <a:rPr lang="zh-CN" altLang="en-US" sz="2800" b="1" dirty="0">
                <a:latin typeface="+mn-ea"/>
              </a:rPr>
              <a:t>用来反映无源二端网络中储能元件与电源之间能量交换的特性，用</a:t>
            </a:r>
            <a:r>
              <a:rPr lang="en-US" altLang="zh-CN" sz="2800" b="1" dirty="0">
                <a:latin typeface="+mn-ea"/>
              </a:rPr>
              <a:t>Q</a:t>
            </a:r>
            <a:r>
              <a:rPr lang="zh-CN" altLang="en-US" sz="2800" b="1" dirty="0">
                <a:latin typeface="+mn-ea"/>
              </a:rPr>
              <a:t>表示，单位取乏（</a:t>
            </a:r>
            <a:r>
              <a:rPr lang="en-US" altLang="zh-CN" sz="2800" b="1" dirty="0">
                <a:latin typeface="+mn-ea"/>
              </a:rPr>
              <a:t>Var</a:t>
            </a:r>
            <a:r>
              <a:rPr lang="zh-CN" altLang="en-US" sz="2800" b="1" dirty="0">
                <a:latin typeface="+mn-ea"/>
              </a:rPr>
              <a:t>）：</a:t>
            </a:r>
            <a:endParaRPr lang="zh-CN" altLang="en-US" sz="2800" dirty="0">
              <a:latin typeface="+mn-ea"/>
            </a:endParaRPr>
          </a:p>
        </p:txBody>
      </p:sp>
      <p:sp>
        <p:nvSpPr>
          <p:cNvPr id="38" name="矩形 37">
            <a:extLst>
              <a:ext uri="{FF2B5EF4-FFF2-40B4-BE49-F238E27FC236}">
                <a16:creationId xmlns:a16="http://schemas.microsoft.com/office/drawing/2014/main" id="{D7349D91-74B1-40B1-80F1-FD8AD1CDFD50}"/>
              </a:ext>
            </a:extLst>
          </p:cNvPr>
          <p:cNvSpPr/>
          <p:nvPr/>
        </p:nvSpPr>
        <p:spPr>
          <a:xfrm>
            <a:off x="1615440" y="4093806"/>
            <a:ext cx="9895840" cy="523220"/>
          </a:xfrm>
          <a:prstGeom prst="rect">
            <a:avLst/>
          </a:prstGeom>
        </p:spPr>
        <p:txBody>
          <a:bodyPr wrap="square">
            <a:spAutoFit/>
          </a:bodyPr>
          <a:lstStyle/>
          <a:p>
            <a:r>
              <a:rPr lang="zh-CN" altLang="en-US" sz="2800" b="1" dirty="0">
                <a:latin typeface="+mn-ea"/>
              </a:rPr>
              <a:t>① 当</a:t>
            </a:r>
            <a:r>
              <a:rPr lang="en-US" altLang="zh-CN" sz="2800" b="1" dirty="0">
                <a:latin typeface="+mn-ea"/>
              </a:rPr>
              <a:t>φ=+90°</a:t>
            </a:r>
            <a:r>
              <a:rPr lang="zh-CN" altLang="en-US" sz="2800" b="1" dirty="0">
                <a:latin typeface="+mn-ea"/>
              </a:rPr>
              <a:t>时，二端网络呈现电感性，无功功率为</a:t>
            </a:r>
            <a:r>
              <a:rPr lang="en-US" altLang="zh-CN" sz="2800" b="1" dirty="0">
                <a:latin typeface="+mn-ea"/>
              </a:rPr>
              <a:t>Q=UI</a:t>
            </a:r>
            <a:r>
              <a:rPr lang="zh-CN" altLang="en-US" sz="2800" b="1" dirty="0">
                <a:latin typeface="+mn-ea"/>
              </a:rPr>
              <a:t>；</a:t>
            </a:r>
            <a:endParaRPr lang="zh-CN" altLang="en-US" sz="2800" dirty="0">
              <a:latin typeface="+mn-ea"/>
            </a:endParaRPr>
          </a:p>
        </p:txBody>
      </p:sp>
      <p:sp>
        <p:nvSpPr>
          <p:cNvPr id="39" name="矩形 38">
            <a:extLst>
              <a:ext uri="{FF2B5EF4-FFF2-40B4-BE49-F238E27FC236}">
                <a16:creationId xmlns:a16="http://schemas.microsoft.com/office/drawing/2014/main" id="{844058B2-7784-4561-B2DD-4F8E106A98B6}"/>
              </a:ext>
            </a:extLst>
          </p:cNvPr>
          <p:cNvSpPr/>
          <p:nvPr/>
        </p:nvSpPr>
        <p:spPr>
          <a:xfrm>
            <a:off x="1615440" y="4783769"/>
            <a:ext cx="9895840" cy="523220"/>
          </a:xfrm>
          <a:prstGeom prst="rect">
            <a:avLst/>
          </a:prstGeom>
        </p:spPr>
        <p:txBody>
          <a:bodyPr wrap="square">
            <a:spAutoFit/>
          </a:bodyPr>
          <a:lstStyle/>
          <a:p>
            <a:r>
              <a:rPr lang="zh-CN" altLang="en-US" sz="2800" b="1" dirty="0">
                <a:latin typeface="+mn-ea"/>
              </a:rPr>
              <a:t>② 当</a:t>
            </a:r>
            <a:r>
              <a:rPr lang="en-US" altLang="zh-CN" sz="2800" b="1" dirty="0">
                <a:latin typeface="+mn-ea"/>
              </a:rPr>
              <a:t>φ=-90°</a:t>
            </a:r>
            <a:r>
              <a:rPr lang="zh-CN" altLang="en-US" sz="2800" b="1" dirty="0">
                <a:latin typeface="+mn-ea"/>
              </a:rPr>
              <a:t>时，二端网络呈现电容性，无功功率为</a:t>
            </a:r>
            <a:r>
              <a:rPr lang="en-US" altLang="zh-CN" sz="2800" b="1" dirty="0">
                <a:latin typeface="+mn-ea"/>
              </a:rPr>
              <a:t>Q=-UI </a:t>
            </a:r>
            <a:r>
              <a:rPr lang="zh-CN" altLang="en-US" sz="2800" b="1" dirty="0">
                <a:latin typeface="+mn-ea"/>
              </a:rPr>
              <a:t>。</a:t>
            </a:r>
            <a:endParaRPr lang="zh-CN" altLang="en-US" sz="2800" dirty="0">
              <a:latin typeface="+mn-ea"/>
            </a:endParaRPr>
          </a:p>
        </p:txBody>
      </p:sp>
      <p:sp>
        <p:nvSpPr>
          <p:cNvPr id="12" name="矩形 11">
            <a:extLst>
              <a:ext uri="{FF2B5EF4-FFF2-40B4-BE49-F238E27FC236}">
                <a16:creationId xmlns:a16="http://schemas.microsoft.com/office/drawing/2014/main" id="{F4DC5E03-5F2D-4597-B331-0E4BD2EE1616}"/>
              </a:ext>
            </a:extLst>
          </p:cNvPr>
          <p:cNvSpPr/>
          <p:nvPr/>
        </p:nvSpPr>
        <p:spPr>
          <a:xfrm>
            <a:off x="1005840" y="1675103"/>
            <a:ext cx="2201244" cy="523220"/>
          </a:xfrm>
          <a:prstGeom prst="rect">
            <a:avLst/>
          </a:prstGeom>
        </p:spPr>
        <p:txBody>
          <a:bodyPr wrap="none">
            <a:spAutoFit/>
          </a:bodyPr>
          <a:lstStyle/>
          <a:p>
            <a:r>
              <a:rPr lang="en-US" altLang="zh-CN" sz="2800" b="1" dirty="0">
                <a:solidFill>
                  <a:srgbClr val="FF0000"/>
                </a:solidFill>
                <a:latin typeface="+mn-ea"/>
              </a:rPr>
              <a:t>1</a:t>
            </a:r>
            <a:r>
              <a:rPr lang="zh-CN" altLang="en-US" sz="2800" b="1" dirty="0">
                <a:solidFill>
                  <a:srgbClr val="FF0000"/>
                </a:solidFill>
                <a:latin typeface="+mn-ea"/>
              </a:rPr>
              <a:t>、无功功率</a:t>
            </a:r>
          </a:p>
        </p:txBody>
      </p:sp>
      <p:graphicFrame>
        <p:nvGraphicFramePr>
          <p:cNvPr id="5" name="对象 4">
            <a:extLst>
              <a:ext uri="{FF2B5EF4-FFF2-40B4-BE49-F238E27FC236}">
                <a16:creationId xmlns:a16="http://schemas.microsoft.com/office/drawing/2014/main" id="{8AC6B288-72A7-471E-B22D-0E0F7B9662BD}"/>
              </a:ext>
            </a:extLst>
          </p:cNvPr>
          <p:cNvGraphicFramePr>
            <a:graphicFrameLocks noChangeAspect="1"/>
          </p:cNvGraphicFramePr>
          <p:nvPr>
            <p:extLst/>
          </p:nvPr>
        </p:nvGraphicFramePr>
        <p:xfrm>
          <a:off x="5297962" y="3400460"/>
          <a:ext cx="2037558" cy="526603"/>
        </p:xfrm>
        <a:graphic>
          <a:graphicData uri="http://schemas.openxmlformats.org/presentationml/2006/ole">
            <mc:AlternateContent xmlns:mc="http://schemas.openxmlformats.org/markup-compatibility/2006">
              <mc:Choice xmlns:v="urn:schemas-microsoft-com:vml" Requires="v">
                <p:oleObj spid="_x0000_s62470" name="Equation" r:id="rId5" imgW="1737598" imgH="449536" progId="Equation.DSMT4">
                  <p:embed/>
                </p:oleObj>
              </mc:Choice>
              <mc:Fallback>
                <p:oleObj name="Equation" r:id="rId5" imgW="1737598" imgH="449536" progId="Equation.DSMT4">
                  <p:embed/>
                  <p:pic>
                    <p:nvPicPr>
                      <p:cNvPr id="5" name="对象 4">
                        <a:extLst>
                          <a:ext uri="{FF2B5EF4-FFF2-40B4-BE49-F238E27FC236}">
                            <a16:creationId xmlns:a16="http://schemas.microsoft.com/office/drawing/2014/main" id="{8AC6B288-72A7-471E-B22D-0E0F7B9662BD}"/>
                          </a:ext>
                        </a:extLst>
                      </p:cNvPr>
                      <p:cNvPicPr/>
                      <p:nvPr/>
                    </p:nvPicPr>
                    <p:blipFill>
                      <a:blip r:embed="rId6"/>
                      <a:stretch>
                        <a:fillRect/>
                      </a:stretch>
                    </p:blipFill>
                    <p:spPr>
                      <a:xfrm>
                        <a:off x="5297962" y="3400460"/>
                        <a:ext cx="2037558" cy="52660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10748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3" name="矩形 2">
            <a:extLst>
              <a:ext uri="{FF2B5EF4-FFF2-40B4-BE49-F238E27FC236}">
                <a16:creationId xmlns:a16="http://schemas.microsoft.com/office/drawing/2014/main" id="{949A0647-DF0B-4D6F-B867-C39ACCC3D186}"/>
              </a:ext>
            </a:extLst>
          </p:cNvPr>
          <p:cNvSpPr/>
          <p:nvPr/>
        </p:nvSpPr>
        <p:spPr>
          <a:xfrm>
            <a:off x="1615440" y="1491707"/>
            <a:ext cx="9479280" cy="954107"/>
          </a:xfrm>
          <a:prstGeom prst="rect">
            <a:avLst/>
          </a:prstGeom>
        </p:spPr>
        <p:txBody>
          <a:bodyPr wrap="square">
            <a:spAutoFit/>
          </a:bodyPr>
          <a:lstStyle/>
          <a:p>
            <a:r>
              <a:rPr lang="zh-CN" altLang="en-US" sz="2800" b="1" dirty="0">
                <a:latin typeface="+mn-ea"/>
              </a:rPr>
              <a:t>端口电压有效值与电流有效值的乘积，用</a:t>
            </a:r>
            <a:r>
              <a:rPr lang="en-US" altLang="zh-CN" sz="2800" b="1" dirty="0">
                <a:latin typeface="+mn-ea"/>
              </a:rPr>
              <a:t>S</a:t>
            </a:r>
            <a:r>
              <a:rPr lang="zh-CN" altLang="en-US" sz="2800" b="1" dirty="0">
                <a:latin typeface="+mn-ea"/>
              </a:rPr>
              <a:t>表示，单位为伏安（</a:t>
            </a:r>
            <a:r>
              <a:rPr lang="en-US" altLang="zh-CN" sz="2800" b="1" dirty="0">
                <a:latin typeface="+mn-ea"/>
              </a:rPr>
              <a:t>VA</a:t>
            </a:r>
            <a:r>
              <a:rPr lang="zh-CN" altLang="en-US" sz="2800" b="1" dirty="0">
                <a:latin typeface="+mn-ea"/>
              </a:rPr>
              <a:t>）、千伏安（</a:t>
            </a:r>
            <a:r>
              <a:rPr lang="en-US" altLang="zh-CN" sz="2800" b="1" dirty="0">
                <a:latin typeface="+mn-ea"/>
              </a:rPr>
              <a:t>kVA</a:t>
            </a:r>
            <a:r>
              <a:rPr lang="zh-CN" altLang="en-US" sz="2800" b="1" dirty="0">
                <a:latin typeface="+mn-ea"/>
              </a:rPr>
              <a:t>）等：</a:t>
            </a:r>
            <a:endParaRPr lang="zh-CN" altLang="en-US" sz="2800" dirty="0">
              <a:latin typeface="+mn-ea"/>
            </a:endParaRPr>
          </a:p>
        </p:txBody>
      </p:sp>
      <p:sp>
        <p:nvSpPr>
          <p:cNvPr id="12" name="矩形 11">
            <a:extLst>
              <a:ext uri="{FF2B5EF4-FFF2-40B4-BE49-F238E27FC236}">
                <a16:creationId xmlns:a16="http://schemas.microsoft.com/office/drawing/2014/main" id="{F4DC5E03-5F2D-4597-B331-0E4BD2EE1616}"/>
              </a:ext>
            </a:extLst>
          </p:cNvPr>
          <p:cNvSpPr/>
          <p:nvPr/>
        </p:nvSpPr>
        <p:spPr>
          <a:xfrm>
            <a:off x="1013928" y="801744"/>
            <a:ext cx="2201244" cy="523220"/>
          </a:xfrm>
          <a:prstGeom prst="rect">
            <a:avLst/>
          </a:prstGeom>
        </p:spPr>
        <p:txBody>
          <a:bodyPr wrap="none">
            <a:spAutoFit/>
          </a:bodyPr>
          <a:lstStyle/>
          <a:p>
            <a:r>
              <a:rPr lang="en-US" altLang="zh-CN" sz="2800" b="1" dirty="0">
                <a:solidFill>
                  <a:srgbClr val="FF0000"/>
                </a:solidFill>
                <a:latin typeface="+mn-ea"/>
              </a:rPr>
              <a:t>2</a:t>
            </a:r>
            <a:r>
              <a:rPr lang="zh-CN" altLang="en-US" sz="2800" b="1" dirty="0">
                <a:solidFill>
                  <a:srgbClr val="FF0000"/>
                </a:solidFill>
                <a:latin typeface="+mn-ea"/>
              </a:rPr>
              <a:t>、视在功率</a:t>
            </a:r>
          </a:p>
        </p:txBody>
      </p:sp>
      <p:graphicFrame>
        <p:nvGraphicFramePr>
          <p:cNvPr id="5" name="对象 4">
            <a:extLst>
              <a:ext uri="{FF2B5EF4-FFF2-40B4-BE49-F238E27FC236}">
                <a16:creationId xmlns:a16="http://schemas.microsoft.com/office/drawing/2014/main" id="{8AC6B288-72A7-471E-B22D-0E0F7B9662BD}"/>
              </a:ext>
            </a:extLst>
          </p:cNvPr>
          <p:cNvGraphicFramePr>
            <a:graphicFrameLocks noChangeAspect="1"/>
          </p:cNvGraphicFramePr>
          <p:nvPr>
            <p:extLst/>
          </p:nvPr>
        </p:nvGraphicFramePr>
        <p:xfrm>
          <a:off x="5416867" y="2612557"/>
          <a:ext cx="1358265" cy="527991"/>
        </p:xfrm>
        <a:graphic>
          <a:graphicData uri="http://schemas.openxmlformats.org/presentationml/2006/ole">
            <mc:AlternateContent xmlns:mc="http://schemas.openxmlformats.org/markup-compatibility/2006">
              <mc:Choice xmlns:v="urn:schemas-microsoft-com:vml" Requires="v">
                <p:oleObj spid="_x0000_s63498" name="Equation" r:id="rId5" imgW="457200" imgH="177480" progId="Equation.DSMT4">
                  <p:embed/>
                </p:oleObj>
              </mc:Choice>
              <mc:Fallback>
                <p:oleObj name="Equation" r:id="rId5" imgW="457200" imgH="177480" progId="Equation.DSMT4">
                  <p:embed/>
                  <p:pic>
                    <p:nvPicPr>
                      <p:cNvPr id="5" name="对象 4">
                        <a:extLst>
                          <a:ext uri="{FF2B5EF4-FFF2-40B4-BE49-F238E27FC236}">
                            <a16:creationId xmlns:a16="http://schemas.microsoft.com/office/drawing/2014/main" id="{8AC6B288-72A7-471E-B22D-0E0F7B9662BD}"/>
                          </a:ext>
                        </a:extLst>
                      </p:cNvPr>
                      <p:cNvPicPr/>
                      <p:nvPr/>
                    </p:nvPicPr>
                    <p:blipFill>
                      <a:blip r:embed="rId6"/>
                      <a:stretch>
                        <a:fillRect/>
                      </a:stretch>
                    </p:blipFill>
                    <p:spPr>
                      <a:xfrm>
                        <a:off x="5416867" y="2612557"/>
                        <a:ext cx="1358265" cy="527991"/>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C3DC0484-5956-477C-AD70-0C5E3CF0FDA0}"/>
              </a:ext>
            </a:extLst>
          </p:cNvPr>
          <p:cNvSpPr/>
          <p:nvPr/>
        </p:nvSpPr>
        <p:spPr>
          <a:xfrm>
            <a:off x="1013928" y="3429000"/>
            <a:ext cx="2201244" cy="523220"/>
          </a:xfrm>
          <a:prstGeom prst="rect">
            <a:avLst/>
          </a:prstGeom>
        </p:spPr>
        <p:txBody>
          <a:bodyPr wrap="none">
            <a:spAutoFit/>
          </a:bodyPr>
          <a:lstStyle/>
          <a:p>
            <a:r>
              <a:rPr lang="en-US" altLang="zh-CN" sz="2800" b="1" dirty="0">
                <a:solidFill>
                  <a:srgbClr val="FF0000"/>
                </a:solidFill>
                <a:latin typeface="+mn-ea"/>
              </a:rPr>
              <a:t>3</a:t>
            </a:r>
            <a:r>
              <a:rPr lang="zh-CN" altLang="en-US" sz="2800" b="1" dirty="0">
                <a:solidFill>
                  <a:srgbClr val="FF0000"/>
                </a:solidFill>
                <a:latin typeface="+mn-ea"/>
              </a:rPr>
              <a:t>、功率因数</a:t>
            </a:r>
          </a:p>
        </p:txBody>
      </p:sp>
      <p:sp>
        <p:nvSpPr>
          <p:cNvPr id="13" name="矩形 12">
            <a:extLst>
              <a:ext uri="{FF2B5EF4-FFF2-40B4-BE49-F238E27FC236}">
                <a16:creationId xmlns:a16="http://schemas.microsoft.com/office/drawing/2014/main" id="{089BC57D-5A8A-4527-83CB-CE88793DE2F4}"/>
              </a:ext>
            </a:extLst>
          </p:cNvPr>
          <p:cNvSpPr/>
          <p:nvPr/>
        </p:nvSpPr>
        <p:spPr>
          <a:xfrm>
            <a:off x="1615440" y="4116321"/>
            <a:ext cx="9479280" cy="1384995"/>
          </a:xfrm>
          <a:prstGeom prst="rect">
            <a:avLst/>
          </a:prstGeom>
        </p:spPr>
        <p:txBody>
          <a:bodyPr wrap="square">
            <a:spAutoFit/>
          </a:bodyPr>
          <a:lstStyle/>
          <a:p>
            <a:r>
              <a:rPr lang="zh-CN" altLang="en-US" sz="2800" b="1" dirty="0">
                <a:latin typeface="+mn-ea"/>
              </a:rPr>
              <a:t>根据平均功率公式可知，二端网络平均功率不仅与端口电压和电流有效值的成绩有关，还取决于</a:t>
            </a:r>
            <a:r>
              <a:rPr lang="en-US" altLang="zh-CN" sz="2800" b="1" dirty="0" err="1">
                <a:latin typeface="+mn-ea"/>
              </a:rPr>
              <a:t>cosφ</a:t>
            </a:r>
            <a:r>
              <a:rPr lang="zh-CN" altLang="en-US" sz="2800" b="1" dirty="0">
                <a:latin typeface="+mn-ea"/>
              </a:rPr>
              <a:t>，定义</a:t>
            </a:r>
            <a:r>
              <a:rPr lang="en-US" altLang="zh-CN" sz="2800" b="1" dirty="0" err="1">
                <a:latin typeface="+mn-ea"/>
              </a:rPr>
              <a:t>cosφ</a:t>
            </a:r>
            <a:r>
              <a:rPr lang="zh-CN" altLang="en-US" sz="2800" b="1" dirty="0">
                <a:latin typeface="+mn-ea"/>
              </a:rPr>
              <a:t>为二端网络的功率因数，</a:t>
            </a:r>
            <a:r>
              <a:rPr lang="en-US" altLang="zh-CN" sz="2800" b="1" dirty="0">
                <a:latin typeface="+mn-ea"/>
              </a:rPr>
              <a:t>φ</a:t>
            </a:r>
            <a:r>
              <a:rPr lang="zh-CN" altLang="en-US" sz="2800" b="1" dirty="0">
                <a:latin typeface="+mn-ea"/>
              </a:rPr>
              <a:t>称为功率因数角，用</a:t>
            </a:r>
            <a:r>
              <a:rPr lang="en-US" altLang="zh-CN" sz="2800" b="1" dirty="0">
                <a:latin typeface="+mn-ea"/>
              </a:rPr>
              <a:t>λ</a:t>
            </a:r>
            <a:r>
              <a:rPr lang="zh-CN" altLang="en-US" sz="2800" b="1" dirty="0">
                <a:latin typeface="+mn-ea"/>
              </a:rPr>
              <a:t>表示：</a:t>
            </a:r>
            <a:endParaRPr lang="zh-CN" altLang="en-US" sz="2800" dirty="0">
              <a:latin typeface="+mn-ea"/>
            </a:endParaRPr>
          </a:p>
        </p:txBody>
      </p:sp>
      <p:graphicFrame>
        <p:nvGraphicFramePr>
          <p:cNvPr id="4" name="对象 3">
            <a:extLst>
              <a:ext uri="{FF2B5EF4-FFF2-40B4-BE49-F238E27FC236}">
                <a16:creationId xmlns:a16="http://schemas.microsoft.com/office/drawing/2014/main" id="{9205ABC3-2EA5-44B0-9477-87292D0F8709}"/>
              </a:ext>
            </a:extLst>
          </p:cNvPr>
          <p:cNvGraphicFramePr>
            <a:graphicFrameLocks noChangeAspect="1"/>
          </p:cNvGraphicFramePr>
          <p:nvPr>
            <p:extLst/>
          </p:nvPr>
        </p:nvGraphicFramePr>
        <p:xfrm>
          <a:off x="5416867" y="5665417"/>
          <a:ext cx="1989773" cy="681558"/>
        </p:xfrm>
        <a:graphic>
          <a:graphicData uri="http://schemas.openxmlformats.org/presentationml/2006/ole">
            <mc:AlternateContent xmlns:mc="http://schemas.openxmlformats.org/markup-compatibility/2006">
              <mc:Choice xmlns:v="urn:schemas-microsoft-com:vml" Requires="v">
                <p:oleObj spid="_x0000_s63499" name="Equation" r:id="rId7" imgW="1668721" imgH="571315" progId="Equation.DSMT4">
                  <p:embed/>
                </p:oleObj>
              </mc:Choice>
              <mc:Fallback>
                <p:oleObj name="Equation" r:id="rId7" imgW="1668721" imgH="571315" progId="Equation.DSMT4">
                  <p:embed/>
                  <p:pic>
                    <p:nvPicPr>
                      <p:cNvPr id="4" name="对象 3">
                        <a:extLst>
                          <a:ext uri="{FF2B5EF4-FFF2-40B4-BE49-F238E27FC236}">
                            <a16:creationId xmlns:a16="http://schemas.microsoft.com/office/drawing/2014/main" id="{9205ABC3-2EA5-44B0-9477-87292D0F8709}"/>
                          </a:ext>
                        </a:extLst>
                      </p:cNvPr>
                      <p:cNvPicPr/>
                      <p:nvPr/>
                    </p:nvPicPr>
                    <p:blipFill>
                      <a:blip r:embed="rId8"/>
                      <a:stretch>
                        <a:fillRect/>
                      </a:stretch>
                    </p:blipFill>
                    <p:spPr>
                      <a:xfrm>
                        <a:off x="5416867" y="5665417"/>
                        <a:ext cx="1989773" cy="68155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856560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90465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、电阻元件的伏安特性</a:t>
            </a:r>
            <a:endParaRPr lang="en-US" altLang="zh-CN" sz="2800" b="1" dirty="0">
              <a:solidFill>
                <a:srgbClr val="FF0000"/>
              </a:solidFill>
              <a:latin typeface="+mn-ea"/>
            </a:endParaRPr>
          </a:p>
          <a:p>
            <a:pPr>
              <a:lnSpc>
                <a:spcPct val="150000"/>
              </a:lnSpc>
            </a:pPr>
            <a:r>
              <a:rPr lang="zh-CN" altLang="en-US" sz="2800" b="1" dirty="0">
                <a:latin typeface="+mn-ea"/>
              </a:rPr>
              <a:t>        假设电压和电流的参考方向是关联的，线性时不变电阻的电压与电流的关系就是熟知的</a:t>
            </a:r>
            <a:r>
              <a:rPr lang="zh-CN" altLang="en-US" sz="2800" b="1" dirty="0">
                <a:solidFill>
                  <a:srgbClr val="FF0000"/>
                </a:solidFill>
                <a:latin typeface="+mn-ea"/>
              </a:rPr>
              <a:t>欧姆定律</a:t>
            </a:r>
            <a:r>
              <a:rPr lang="zh-CN" altLang="en-US" sz="2800" b="1" dirty="0">
                <a:latin typeface="+mn-ea"/>
              </a:rPr>
              <a:t>，</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式中</a:t>
            </a:r>
            <a:r>
              <a:rPr lang="en-US" altLang="zh-CN" sz="2800" b="1" dirty="0">
                <a:latin typeface="+mn-ea"/>
              </a:rPr>
              <a:t>R</a:t>
            </a:r>
            <a:r>
              <a:rPr lang="zh-CN" altLang="en-US" sz="2800" b="1" dirty="0">
                <a:latin typeface="+mn-ea"/>
              </a:rPr>
              <a:t>为元件的电阻，单位为欧姆，简称欧</a:t>
            </a:r>
            <a:r>
              <a:rPr lang="en-US" altLang="zh-CN" sz="2800" b="1" dirty="0">
                <a:latin typeface="+mn-ea"/>
              </a:rPr>
              <a:t>(Ω); G</a:t>
            </a:r>
            <a:r>
              <a:rPr lang="zh-CN" altLang="en-US" sz="2800" b="1" dirty="0">
                <a:latin typeface="+mn-ea"/>
              </a:rPr>
              <a:t>是元件的电导，单位为西门子，简称西</a:t>
            </a:r>
            <a:r>
              <a:rPr lang="en-US" altLang="zh-CN" sz="2800" b="1" dirty="0">
                <a:latin typeface="+mn-ea"/>
              </a:rPr>
              <a:t>(S)</a:t>
            </a:r>
            <a:r>
              <a:rPr lang="zh-CN" altLang="en-US" sz="2800" b="1" dirty="0">
                <a:latin typeface="+mn-ea"/>
              </a:rPr>
              <a:t>。</a:t>
            </a:r>
          </a:p>
        </p:txBody>
      </p:sp>
      <p:graphicFrame>
        <p:nvGraphicFramePr>
          <p:cNvPr id="2" name="对象 1">
            <a:extLst>
              <a:ext uri="{FF2B5EF4-FFF2-40B4-BE49-F238E27FC236}">
                <a16:creationId xmlns:a16="http://schemas.microsoft.com/office/drawing/2014/main" id="{0AC2CDF7-6525-4E87-897C-2D7C1E7927B5}"/>
              </a:ext>
            </a:extLst>
          </p:cNvPr>
          <p:cNvGraphicFramePr>
            <a:graphicFrameLocks noChangeAspect="1"/>
          </p:cNvGraphicFramePr>
          <p:nvPr>
            <p:extLst>
              <p:ext uri="{D42A27DB-BD31-4B8C-83A1-F6EECF244321}">
                <p14:modId xmlns:p14="http://schemas.microsoft.com/office/powerpoint/2010/main" val="215071930"/>
              </p:ext>
            </p:extLst>
          </p:nvPr>
        </p:nvGraphicFramePr>
        <p:xfrm>
          <a:off x="3708528" y="3015917"/>
          <a:ext cx="2003464" cy="500866"/>
        </p:xfrm>
        <a:graphic>
          <a:graphicData uri="http://schemas.openxmlformats.org/presentationml/2006/ole">
            <mc:AlternateContent xmlns:mc="http://schemas.openxmlformats.org/markup-compatibility/2006">
              <mc:Choice xmlns:v="urn:schemas-microsoft-com:vml" Requires="v">
                <p:oleObj spid="_x0000_s5161" name="Equation" r:id="rId5" imgW="812520" imgH="203040" progId="Equation.DSMT4">
                  <p:embed/>
                </p:oleObj>
              </mc:Choice>
              <mc:Fallback>
                <p:oleObj name="Equation" r:id="rId5" imgW="812520" imgH="203040" progId="Equation.DSMT4">
                  <p:embed/>
                  <p:pic>
                    <p:nvPicPr>
                      <p:cNvPr id="2" name="对象 1">
                        <a:extLst>
                          <a:ext uri="{FF2B5EF4-FFF2-40B4-BE49-F238E27FC236}">
                            <a16:creationId xmlns:a16="http://schemas.microsoft.com/office/drawing/2014/main" id="{0AC2CDF7-6525-4E87-897C-2D7C1E7927B5}"/>
                          </a:ext>
                        </a:extLst>
                      </p:cNvPr>
                      <p:cNvPicPr/>
                      <p:nvPr/>
                    </p:nvPicPr>
                    <p:blipFill>
                      <a:blip r:embed="rId6"/>
                      <a:stretch>
                        <a:fillRect/>
                      </a:stretch>
                    </p:blipFill>
                    <p:spPr>
                      <a:xfrm>
                        <a:off x="3708528" y="3015917"/>
                        <a:ext cx="2003464" cy="50086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7D04F101-9EEC-475E-82BC-C89A6D04F158}"/>
              </a:ext>
            </a:extLst>
          </p:cNvPr>
          <p:cNvGraphicFramePr>
            <a:graphicFrameLocks noChangeAspect="1"/>
          </p:cNvGraphicFramePr>
          <p:nvPr>
            <p:extLst>
              <p:ext uri="{D42A27DB-BD31-4B8C-83A1-F6EECF244321}">
                <p14:modId xmlns:p14="http://schemas.microsoft.com/office/powerpoint/2010/main" val="3825423207"/>
              </p:ext>
            </p:extLst>
          </p:nvPr>
        </p:nvGraphicFramePr>
        <p:xfrm>
          <a:off x="6185726" y="3029420"/>
          <a:ext cx="1989137" cy="487363"/>
        </p:xfrm>
        <a:graphic>
          <a:graphicData uri="http://schemas.openxmlformats.org/presentationml/2006/ole">
            <mc:AlternateContent xmlns:mc="http://schemas.openxmlformats.org/markup-compatibility/2006">
              <mc:Choice xmlns:v="urn:schemas-microsoft-com:vml" Requires="v">
                <p:oleObj spid="_x0000_s5162" name="Equation" r:id="rId7" imgW="1988879" imgH="487592" progId="Equation.DSMT4">
                  <p:embed/>
                </p:oleObj>
              </mc:Choice>
              <mc:Fallback>
                <p:oleObj name="Equation" r:id="rId7" imgW="1988879" imgH="487592" progId="Equation.DSMT4">
                  <p:embed/>
                  <p:pic>
                    <p:nvPicPr>
                      <p:cNvPr id="0" name=""/>
                      <p:cNvPicPr/>
                      <p:nvPr/>
                    </p:nvPicPr>
                    <p:blipFill>
                      <a:blip r:embed="rId8"/>
                      <a:stretch>
                        <a:fillRect/>
                      </a:stretch>
                    </p:blipFill>
                    <p:spPr>
                      <a:xfrm>
                        <a:off x="6185726" y="3029420"/>
                        <a:ext cx="1989137" cy="487363"/>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DBC5318B-F3EC-44A6-A19D-EAE205673104}"/>
              </a:ext>
            </a:extLst>
          </p:cNvPr>
          <p:cNvGraphicFramePr>
            <a:graphicFrameLocks noChangeAspect="1"/>
          </p:cNvGraphicFramePr>
          <p:nvPr>
            <p:extLst>
              <p:ext uri="{D42A27DB-BD31-4B8C-83A1-F6EECF244321}">
                <p14:modId xmlns:p14="http://schemas.microsoft.com/office/powerpoint/2010/main" val="1149142101"/>
              </p:ext>
            </p:extLst>
          </p:nvPr>
        </p:nvGraphicFramePr>
        <p:xfrm>
          <a:off x="5423669" y="4686707"/>
          <a:ext cx="1162488" cy="1052858"/>
        </p:xfrm>
        <a:graphic>
          <a:graphicData uri="http://schemas.openxmlformats.org/presentationml/2006/ole">
            <mc:AlternateContent xmlns:mc="http://schemas.openxmlformats.org/markup-compatibility/2006">
              <mc:Choice xmlns:v="urn:schemas-microsoft-com:vml" Requires="v">
                <p:oleObj spid="_x0000_s5163" name="Equation" r:id="rId9" imgW="891599" imgH="807738" progId="Equation.DSMT4">
                  <p:embed/>
                </p:oleObj>
              </mc:Choice>
              <mc:Fallback>
                <p:oleObj name="Equation" r:id="rId9" imgW="891599" imgH="807738" progId="Equation.DSMT4">
                  <p:embed/>
                  <p:pic>
                    <p:nvPicPr>
                      <p:cNvPr id="0" name=""/>
                      <p:cNvPicPr/>
                      <p:nvPr/>
                    </p:nvPicPr>
                    <p:blipFill>
                      <a:blip r:embed="rId10"/>
                      <a:stretch>
                        <a:fillRect/>
                      </a:stretch>
                    </p:blipFill>
                    <p:spPr>
                      <a:xfrm>
                        <a:off x="5423669" y="4686707"/>
                        <a:ext cx="1162488" cy="105285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87075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wipe(down)">
                                      <p:cBhvr>
                                        <p:cTn id="15"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13" name="矩形 12">
            <a:extLst>
              <a:ext uri="{FF2B5EF4-FFF2-40B4-BE49-F238E27FC236}">
                <a16:creationId xmlns:a16="http://schemas.microsoft.com/office/drawing/2014/main" id="{089BC57D-5A8A-4527-83CB-CE88793DE2F4}"/>
              </a:ext>
            </a:extLst>
          </p:cNvPr>
          <p:cNvSpPr/>
          <p:nvPr/>
        </p:nvSpPr>
        <p:spPr>
          <a:xfrm>
            <a:off x="1503680" y="915921"/>
            <a:ext cx="9479280" cy="1384995"/>
          </a:xfrm>
          <a:prstGeom prst="rect">
            <a:avLst/>
          </a:prstGeom>
        </p:spPr>
        <p:txBody>
          <a:bodyPr wrap="square">
            <a:spAutoFit/>
          </a:bodyPr>
          <a:lstStyle/>
          <a:p>
            <a:r>
              <a:rPr lang="zh-CN" altLang="en-US" sz="2800" b="1" dirty="0">
                <a:latin typeface="+mn-ea"/>
              </a:rPr>
              <a:t> 习惯上当二端网络的电流超前于电压时，在</a:t>
            </a:r>
            <a:r>
              <a:rPr lang="en-US" altLang="zh-CN" sz="2800" b="1" dirty="0">
                <a:latin typeface="+mn-ea"/>
              </a:rPr>
              <a:t>λ</a:t>
            </a:r>
            <a:r>
              <a:rPr lang="zh-CN" altLang="en-US" sz="2800" b="1" dirty="0">
                <a:latin typeface="+mn-ea"/>
              </a:rPr>
              <a:t>后标注“超前”，表明二端网络呈电容性；当二端网络的电流滞后于电压时，在</a:t>
            </a:r>
            <a:r>
              <a:rPr lang="en-US" altLang="zh-CN" sz="2800" b="1" dirty="0">
                <a:latin typeface="+mn-ea"/>
              </a:rPr>
              <a:t>λ</a:t>
            </a:r>
            <a:r>
              <a:rPr lang="zh-CN" altLang="en-US" sz="2800" b="1" dirty="0">
                <a:latin typeface="+mn-ea"/>
              </a:rPr>
              <a:t>后标注“滞后”，表明二端网络呈电感性。</a:t>
            </a:r>
            <a:endParaRPr lang="zh-CN" altLang="en-US" sz="2800" dirty="0">
              <a:latin typeface="+mn-ea"/>
            </a:endParaRPr>
          </a:p>
        </p:txBody>
      </p:sp>
      <p:sp>
        <p:nvSpPr>
          <p:cNvPr id="14" name="Text Box 5">
            <a:extLst>
              <a:ext uri="{FF2B5EF4-FFF2-40B4-BE49-F238E27FC236}">
                <a16:creationId xmlns:a16="http://schemas.microsoft.com/office/drawing/2014/main" id="{C5B9FC69-650E-46FC-A2F7-7B70925A32DB}"/>
              </a:ext>
            </a:extLst>
          </p:cNvPr>
          <p:cNvSpPr txBox="1">
            <a:spLocks noChangeArrowheads="1"/>
          </p:cNvSpPr>
          <p:nvPr/>
        </p:nvSpPr>
        <p:spPr bwMode="auto">
          <a:xfrm>
            <a:off x="1503680" y="2548826"/>
            <a:ext cx="5211683" cy="523220"/>
          </a:xfrm>
          <a:prstGeom prst="rect">
            <a:avLst/>
          </a:prstGeom>
          <a:noFill/>
          <a:ln w="12700">
            <a:noFill/>
            <a:miter lim="800000"/>
            <a:headEnd/>
            <a:tailEnd/>
          </a:ln>
          <a:effectLst/>
        </p:spPr>
        <p:txBody>
          <a:bodyPr wrap="none" anchor="ctr">
            <a:spAutoFit/>
          </a:bodyPr>
          <a:lstStyle/>
          <a:p>
            <a:pPr eaLnBrk="1" hangingPunct="1">
              <a:defRPr/>
            </a:pPr>
            <a:r>
              <a:rPr kumimoji="1" lang="zh-CN" altLang="en-US" sz="2800" b="1" dirty="0">
                <a:solidFill>
                  <a:srgbClr val="FF0000"/>
                </a:solidFill>
                <a:latin typeface="+mn-ea"/>
              </a:rPr>
              <a:t>有功，无功，视在功率的关系</a:t>
            </a:r>
            <a:r>
              <a:rPr kumimoji="1" lang="zh-CN" altLang="en-US" sz="2800" b="1" dirty="0">
                <a:latin typeface="+mn-ea"/>
              </a:rPr>
              <a:t>：</a:t>
            </a:r>
          </a:p>
        </p:txBody>
      </p:sp>
      <p:graphicFrame>
        <p:nvGraphicFramePr>
          <p:cNvPr id="15" name="Object 6">
            <a:extLst>
              <a:ext uri="{FF2B5EF4-FFF2-40B4-BE49-F238E27FC236}">
                <a16:creationId xmlns:a16="http://schemas.microsoft.com/office/drawing/2014/main" id="{AB8DD714-83BC-484F-94E1-D1177B4180F9}"/>
              </a:ext>
            </a:extLst>
          </p:cNvPr>
          <p:cNvGraphicFramePr>
            <a:graphicFrameLocks noChangeAspect="1"/>
          </p:cNvGraphicFramePr>
          <p:nvPr>
            <p:extLst/>
          </p:nvPr>
        </p:nvGraphicFramePr>
        <p:xfrm>
          <a:off x="8173323" y="3281159"/>
          <a:ext cx="3907365" cy="1803399"/>
        </p:xfrm>
        <a:graphic>
          <a:graphicData uri="http://schemas.openxmlformats.org/presentationml/2006/ole">
            <mc:AlternateContent xmlns:mc="http://schemas.openxmlformats.org/markup-compatibility/2006">
              <mc:Choice xmlns:v="urn:schemas-microsoft-com:vml" Requires="v">
                <p:oleObj spid="_x0000_s64534" name="Equation" r:id="rId5" imgW="1650960" imgH="761760" progId="Equation.DSMT4">
                  <p:embed/>
                </p:oleObj>
              </mc:Choice>
              <mc:Fallback>
                <p:oleObj name="Equation" r:id="rId5" imgW="1650960" imgH="761760" progId="Equation.DSMT4">
                  <p:embed/>
                  <p:pic>
                    <p:nvPicPr>
                      <p:cNvPr id="15" name="Object 6">
                        <a:extLst>
                          <a:ext uri="{FF2B5EF4-FFF2-40B4-BE49-F238E27FC236}">
                            <a16:creationId xmlns:a16="http://schemas.microsoft.com/office/drawing/2014/main" id="{AB8DD714-83BC-484F-94E1-D1177B4180F9}"/>
                          </a:ext>
                        </a:extLst>
                      </p:cNvPr>
                      <p:cNvPicPr>
                        <a:picLocks noChangeAspect="1" noChangeArrowheads="1"/>
                      </p:cNvPicPr>
                      <p:nvPr/>
                    </p:nvPicPr>
                    <p:blipFill>
                      <a:blip r:embed="rId6"/>
                      <a:srcRect/>
                      <a:stretch>
                        <a:fillRect/>
                      </a:stretch>
                    </p:blipFill>
                    <p:spPr bwMode="auto">
                      <a:xfrm>
                        <a:off x="8173323" y="3281159"/>
                        <a:ext cx="3907365" cy="1803399"/>
                      </a:xfrm>
                      <a:prstGeom prst="rect">
                        <a:avLst/>
                      </a:prstGeom>
                      <a:noFill/>
                      <a:ln>
                        <a:noFill/>
                      </a:ln>
                      <a:effectLst/>
                    </p:spPr>
                  </p:pic>
                </p:oleObj>
              </mc:Fallback>
            </mc:AlternateContent>
          </a:graphicData>
        </a:graphic>
      </p:graphicFrame>
      <p:graphicFrame>
        <p:nvGraphicFramePr>
          <p:cNvPr id="16" name="Object 26">
            <a:extLst>
              <a:ext uri="{FF2B5EF4-FFF2-40B4-BE49-F238E27FC236}">
                <a16:creationId xmlns:a16="http://schemas.microsoft.com/office/drawing/2014/main" id="{8BD0E663-9A1C-43B3-AA48-25A0E41D9AA7}"/>
              </a:ext>
            </a:extLst>
          </p:cNvPr>
          <p:cNvGraphicFramePr>
            <a:graphicFrameLocks noChangeAspect="1"/>
          </p:cNvGraphicFramePr>
          <p:nvPr>
            <p:extLst/>
          </p:nvPr>
        </p:nvGraphicFramePr>
        <p:xfrm>
          <a:off x="1792289" y="3146425"/>
          <a:ext cx="5443882" cy="1567815"/>
        </p:xfrm>
        <a:graphic>
          <a:graphicData uri="http://schemas.openxmlformats.org/presentationml/2006/ole">
            <mc:AlternateContent xmlns:mc="http://schemas.openxmlformats.org/markup-compatibility/2006">
              <mc:Choice xmlns:v="urn:schemas-microsoft-com:vml" Requires="v">
                <p:oleObj spid="_x0000_s64535" name="Equation" r:id="rId7" imgW="2476440" imgH="672840" progId="Equation.DSMT4">
                  <p:embed/>
                </p:oleObj>
              </mc:Choice>
              <mc:Fallback>
                <p:oleObj name="Equation" r:id="rId7" imgW="2476440" imgH="672840" progId="Equation.DSMT4">
                  <p:embed/>
                  <p:pic>
                    <p:nvPicPr>
                      <p:cNvPr id="16" name="Object 26">
                        <a:extLst>
                          <a:ext uri="{FF2B5EF4-FFF2-40B4-BE49-F238E27FC236}">
                            <a16:creationId xmlns:a16="http://schemas.microsoft.com/office/drawing/2014/main" id="{8BD0E663-9A1C-43B3-AA48-25A0E41D9AA7}"/>
                          </a:ext>
                        </a:extLst>
                      </p:cNvPr>
                      <p:cNvPicPr>
                        <a:picLocks noChangeAspect="1" noChangeArrowheads="1"/>
                      </p:cNvPicPr>
                      <p:nvPr/>
                    </p:nvPicPr>
                    <p:blipFill>
                      <a:blip r:embed="rId8"/>
                      <a:srcRect/>
                      <a:stretch>
                        <a:fillRect/>
                      </a:stretch>
                    </p:blipFill>
                    <p:spPr bwMode="auto">
                      <a:xfrm>
                        <a:off x="1792289" y="3146425"/>
                        <a:ext cx="5443882" cy="1567815"/>
                      </a:xfrm>
                      <a:prstGeom prst="rect">
                        <a:avLst/>
                      </a:prstGeom>
                      <a:noFill/>
                      <a:ln>
                        <a:noFill/>
                      </a:ln>
                      <a:effectLst/>
                    </p:spPr>
                  </p:pic>
                </p:oleObj>
              </mc:Fallback>
            </mc:AlternateContent>
          </a:graphicData>
        </a:graphic>
      </p:graphicFrame>
      <p:graphicFrame>
        <p:nvGraphicFramePr>
          <p:cNvPr id="17" name="Object 57">
            <a:extLst>
              <a:ext uri="{FF2B5EF4-FFF2-40B4-BE49-F238E27FC236}">
                <a16:creationId xmlns:a16="http://schemas.microsoft.com/office/drawing/2014/main" id="{1454D0EE-708D-4EF3-9CBF-2CDAA6979918}"/>
              </a:ext>
            </a:extLst>
          </p:cNvPr>
          <p:cNvGraphicFramePr>
            <a:graphicFrameLocks noChangeAspect="1"/>
          </p:cNvGraphicFramePr>
          <p:nvPr>
            <p:extLst/>
          </p:nvPr>
        </p:nvGraphicFramePr>
        <p:xfrm>
          <a:off x="1750775" y="5849467"/>
          <a:ext cx="1524000" cy="646113"/>
        </p:xfrm>
        <a:graphic>
          <a:graphicData uri="http://schemas.openxmlformats.org/presentationml/2006/ole">
            <mc:AlternateContent xmlns:mc="http://schemas.openxmlformats.org/markup-compatibility/2006">
              <mc:Choice xmlns:v="urn:schemas-microsoft-com:vml" Requires="v">
                <p:oleObj spid="_x0000_s64536" name="Equation" r:id="rId9" imgW="558558" imgH="241195" progId="Equation.DSMT4">
                  <p:embed/>
                </p:oleObj>
              </mc:Choice>
              <mc:Fallback>
                <p:oleObj name="Equation" r:id="rId9" imgW="558558" imgH="241195" progId="Equation.DSMT4">
                  <p:embed/>
                  <p:pic>
                    <p:nvPicPr>
                      <p:cNvPr id="17" name="Object 57">
                        <a:extLst>
                          <a:ext uri="{FF2B5EF4-FFF2-40B4-BE49-F238E27FC236}">
                            <a16:creationId xmlns:a16="http://schemas.microsoft.com/office/drawing/2014/main" id="{1454D0EE-708D-4EF3-9CBF-2CDAA69799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0775" y="5849467"/>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59">
            <a:extLst>
              <a:ext uri="{FF2B5EF4-FFF2-40B4-BE49-F238E27FC236}">
                <a16:creationId xmlns:a16="http://schemas.microsoft.com/office/drawing/2014/main" id="{BD204AAD-BCC0-4846-9334-7A520BAE5AD9}"/>
              </a:ext>
            </a:extLst>
          </p:cNvPr>
          <p:cNvGraphicFramePr>
            <a:graphicFrameLocks noChangeAspect="1"/>
          </p:cNvGraphicFramePr>
          <p:nvPr>
            <p:extLst/>
          </p:nvPr>
        </p:nvGraphicFramePr>
        <p:xfrm>
          <a:off x="3714106" y="5839942"/>
          <a:ext cx="1600200" cy="655638"/>
        </p:xfrm>
        <a:graphic>
          <a:graphicData uri="http://schemas.openxmlformats.org/presentationml/2006/ole">
            <mc:AlternateContent xmlns:mc="http://schemas.openxmlformats.org/markup-compatibility/2006">
              <mc:Choice xmlns:v="urn:schemas-microsoft-com:vml" Requires="v">
                <p:oleObj spid="_x0000_s64537" name="Equation" r:id="rId11" imgW="583947" imgH="241195" progId="Equation.DSMT4">
                  <p:embed/>
                </p:oleObj>
              </mc:Choice>
              <mc:Fallback>
                <p:oleObj name="Equation" r:id="rId11" imgW="583947" imgH="241195" progId="Equation.DSMT4">
                  <p:embed/>
                  <p:pic>
                    <p:nvPicPr>
                      <p:cNvPr id="18" name="Object 59">
                        <a:extLst>
                          <a:ext uri="{FF2B5EF4-FFF2-40B4-BE49-F238E27FC236}">
                            <a16:creationId xmlns:a16="http://schemas.microsoft.com/office/drawing/2014/main" id="{BD204AAD-BCC0-4846-9334-7A520BAE5A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106" y="5839942"/>
                        <a:ext cx="1600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AutoShape 61">
            <a:extLst>
              <a:ext uri="{FF2B5EF4-FFF2-40B4-BE49-F238E27FC236}">
                <a16:creationId xmlns:a16="http://schemas.microsoft.com/office/drawing/2014/main" id="{FCB20357-2B19-400C-85D2-EC69FD39E8D4}"/>
              </a:ext>
            </a:extLst>
          </p:cNvPr>
          <p:cNvSpPr>
            <a:spLocks noChangeArrowheads="1"/>
          </p:cNvSpPr>
          <p:nvPr/>
        </p:nvSpPr>
        <p:spPr bwMode="auto">
          <a:xfrm>
            <a:off x="7371001" y="3677804"/>
            <a:ext cx="777637" cy="505055"/>
          </a:xfrm>
          <a:prstGeom prst="rightArrow">
            <a:avLst>
              <a:gd name="adj1" fmla="val 50000"/>
              <a:gd name="adj2" fmla="val 58333"/>
            </a:avLst>
          </a:prstGeom>
          <a:solidFill>
            <a:srgbClr val="FF0000"/>
          </a:solidFill>
          <a:ln w="9525">
            <a:solidFill>
              <a:srgbClr val="FF0000"/>
            </a:solidFill>
            <a:miter lim="800000"/>
            <a:headEnd/>
            <a:tailEnd/>
          </a:ln>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20" name="Object 62">
            <a:extLst>
              <a:ext uri="{FF2B5EF4-FFF2-40B4-BE49-F238E27FC236}">
                <a16:creationId xmlns:a16="http://schemas.microsoft.com/office/drawing/2014/main" id="{CC655729-C4D9-439E-B886-B3577C975596}"/>
              </a:ext>
            </a:extLst>
          </p:cNvPr>
          <p:cNvGraphicFramePr>
            <a:graphicFrameLocks noChangeAspect="1"/>
          </p:cNvGraphicFramePr>
          <p:nvPr>
            <p:extLst/>
          </p:nvPr>
        </p:nvGraphicFramePr>
        <p:xfrm>
          <a:off x="6667818" y="5851055"/>
          <a:ext cx="1524000" cy="644525"/>
        </p:xfrm>
        <a:graphic>
          <a:graphicData uri="http://schemas.openxmlformats.org/presentationml/2006/ole">
            <mc:AlternateContent xmlns:mc="http://schemas.openxmlformats.org/markup-compatibility/2006">
              <mc:Choice xmlns:v="urn:schemas-microsoft-com:vml" Requires="v">
                <p:oleObj spid="_x0000_s64538" name="Equation" r:id="rId13" imgW="558558" imgH="241195" progId="Equation.DSMT4">
                  <p:embed/>
                </p:oleObj>
              </mc:Choice>
              <mc:Fallback>
                <p:oleObj name="Equation" r:id="rId13" imgW="558558" imgH="241195" progId="Equation.DSMT4">
                  <p:embed/>
                  <p:pic>
                    <p:nvPicPr>
                      <p:cNvPr id="20" name="Object 62">
                        <a:extLst>
                          <a:ext uri="{FF2B5EF4-FFF2-40B4-BE49-F238E27FC236}">
                            <a16:creationId xmlns:a16="http://schemas.microsoft.com/office/drawing/2014/main" id="{CC655729-C4D9-439E-B886-B3577C9755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7818" y="5851055"/>
                        <a:ext cx="1524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64">
            <a:extLst>
              <a:ext uri="{FF2B5EF4-FFF2-40B4-BE49-F238E27FC236}">
                <a16:creationId xmlns:a16="http://schemas.microsoft.com/office/drawing/2014/main" id="{75656AF1-DCF3-4274-9359-D33087064387}"/>
              </a:ext>
            </a:extLst>
          </p:cNvPr>
          <p:cNvSpPr txBox="1">
            <a:spLocks noChangeArrowheads="1"/>
          </p:cNvSpPr>
          <p:nvPr/>
        </p:nvSpPr>
        <p:spPr bwMode="auto">
          <a:xfrm>
            <a:off x="5719192" y="5906151"/>
            <a:ext cx="543739" cy="523220"/>
          </a:xfrm>
          <a:prstGeom prst="rect">
            <a:avLst/>
          </a:prstGeom>
          <a:noFill/>
          <a:ln w="9525">
            <a:noFill/>
            <a:miter lim="800000"/>
            <a:headEnd/>
            <a:tailEnd/>
          </a:ln>
          <a:effectLst/>
        </p:spPr>
        <p:txBody>
          <a:bodyPr wrap="none">
            <a:spAutoFit/>
          </a:bodyPr>
          <a:lstStyle/>
          <a:p>
            <a:pPr eaLnBrk="1" hangingPunct="1">
              <a:defRPr/>
            </a:pPr>
            <a:r>
              <a:rPr lang="zh-CN" altLang="en-US" sz="2800" b="1" dirty="0">
                <a:solidFill>
                  <a:srgbClr val="FF0000"/>
                </a:solidFill>
                <a:latin typeface="+mn-ea"/>
              </a:rPr>
              <a:t>但</a:t>
            </a:r>
          </a:p>
        </p:txBody>
      </p:sp>
      <p:sp>
        <p:nvSpPr>
          <p:cNvPr id="22" name="矩形 21">
            <a:extLst>
              <a:ext uri="{FF2B5EF4-FFF2-40B4-BE49-F238E27FC236}">
                <a16:creationId xmlns:a16="http://schemas.microsoft.com/office/drawing/2014/main" id="{4F912B75-DB4C-447C-AAED-4EEA0DA51BC7}"/>
              </a:ext>
            </a:extLst>
          </p:cNvPr>
          <p:cNvSpPr/>
          <p:nvPr/>
        </p:nvSpPr>
        <p:spPr>
          <a:xfrm>
            <a:off x="1503680" y="5194984"/>
            <a:ext cx="9479280" cy="523220"/>
          </a:xfrm>
          <a:prstGeom prst="rect">
            <a:avLst/>
          </a:prstGeom>
        </p:spPr>
        <p:txBody>
          <a:bodyPr wrap="square">
            <a:spAutoFit/>
          </a:bodyPr>
          <a:lstStyle/>
          <a:p>
            <a:r>
              <a:rPr lang="zh-CN" altLang="en-US" sz="2800" b="1" dirty="0">
                <a:latin typeface="+mn-ea"/>
              </a:rPr>
              <a:t> 需要注意的是：</a:t>
            </a:r>
            <a:endParaRPr lang="zh-CN" altLang="en-US" sz="2800" dirty="0">
              <a:latin typeface="+mn-ea"/>
            </a:endParaRPr>
          </a:p>
        </p:txBody>
      </p:sp>
    </p:spTree>
    <p:custDataLst>
      <p:tags r:id="rId2"/>
    </p:custDataLst>
    <p:extLst>
      <p:ext uri="{BB962C8B-B14F-4D97-AF65-F5344CB8AC3E}">
        <p14:creationId xmlns:p14="http://schemas.microsoft.com/office/powerpoint/2010/main" val="951913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lide(fromLeft)">
                                      <p:cBhvr>
                                        <p:cTn id="20" dur="500"/>
                                        <p:tgtEl>
                                          <p:spTgt spid="19"/>
                                        </p:tgtEl>
                                      </p:cBhvr>
                                    </p:animEffect>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Bottom)">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17" presetClass="entr" presetSubtype="1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17" presetClass="entr" presetSubtype="1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9" grpId="0" animBg="1"/>
      <p:bldP spid="2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8" name="Rectangle 4">
            <a:extLst>
              <a:ext uri="{FF2B5EF4-FFF2-40B4-BE49-F238E27FC236}">
                <a16:creationId xmlns:a16="http://schemas.microsoft.com/office/drawing/2014/main" id="{E896CCF0-C238-43E1-BDED-EE08091CCDEA}"/>
              </a:ext>
            </a:extLst>
          </p:cNvPr>
          <p:cNvSpPr>
            <a:spLocks noChangeArrowheads="1"/>
          </p:cNvSpPr>
          <p:nvPr/>
        </p:nvSpPr>
        <p:spPr bwMode="auto">
          <a:xfrm>
            <a:off x="858520" y="861016"/>
            <a:ext cx="2954655" cy="600164"/>
          </a:xfrm>
          <a:prstGeom prst="rect">
            <a:avLst/>
          </a:prstGeom>
          <a:noFill/>
          <a:ln w="9525">
            <a:noFill/>
            <a:miter lim="800000"/>
            <a:headEnd/>
            <a:tailEnd/>
          </a:ln>
          <a:effectLst/>
        </p:spPr>
        <p:txBody>
          <a:bodyPr wrap="none" bIns="0" anchor="ctr">
            <a:spAutoFit/>
          </a:bodyPr>
          <a:lstStyle/>
          <a:p>
            <a:pPr eaLnBrk="1" hangingPunct="1">
              <a:defRPr/>
            </a:pPr>
            <a:r>
              <a:rPr lang="zh-CN" altLang="en-US" sz="3600" b="1" dirty="0">
                <a:solidFill>
                  <a:srgbClr val="FF0000"/>
                </a:solidFill>
                <a:latin typeface="+mn-ea"/>
              </a:rPr>
              <a:t>最大功率传输</a:t>
            </a:r>
          </a:p>
        </p:txBody>
      </p:sp>
      <p:sp>
        <p:nvSpPr>
          <p:cNvPr id="9" name="Text Box 5">
            <a:extLst>
              <a:ext uri="{FF2B5EF4-FFF2-40B4-BE49-F238E27FC236}">
                <a16:creationId xmlns:a16="http://schemas.microsoft.com/office/drawing/2014/main" id="{4ACAA40C-6211-43C4-95D3-BB2828811B33}"/>
              </a:ext>
            </a:extLst>
          </p:cNvPr>
          <p:cNvSpPr txBox="1">
            <a:spLocks noChangeArrowheads="1"/>
          </p:cNvSpPr>
          <p:nvPr/>
        </p:nvSpPr>
        <p:spPr bwMode="auto">
          <a:xfrm>
            <a:off x="3925570" y="2152514"/>
            <a:ext cx="6607174" cy="523220"/>
          </a:xfrm>
          <a:prstGeom prst="rect">
            <a:avLst/>
          </a:prstGeom>
          <a:noFill/>
          <a:ln w="9525">
            <a:noFill/>
            <a:miter lim="800000"/>
            <a:headEnd/>
            <a:tailEnd/>
          </a:ln>
          <a:effectLst/>
        </p:spPr>
        <p:txBody>
          <a:bodyPr wrap="square">
            <a:spAutoFit/>
          </a:bodyPr>
          <a:lstStyle/>
          <a:p>
            <a:pPr eaLnBrk="1" hangingPunct="1">
              <a:spcBef>
                <a:spcPct val="50000"/>
              </a:spcBef>
              <a:defRPr/>
            </a:pPr>
            <a:r>
              <a:rPr kumimoji="1" lang="zh-CN" altLang="en-US" sz="2800" b="1" dirty="0">
                <a:latin typeface="+mn-ea"/>
              </a:rPr>
              <a:t>设</a:t>
            </a:r>
            <a:r>
              <a:rPr kumimoji="1" lang="en-US" altLang="zh-CN" sz="2800" b="1" i="1" dirty="0">
                <a:latin typeface="+mn-ea"/>
              </a:rPr>
              <a:t>Z</a:t>
            </a:r>
            <a:r>
              <a:rPr kumimoji="1" lang="en-US" altLang="zh-CN" sz="2800" b="1" baseline="-25000" dirty="0">
                <a:latin typeface="+mn-ea"/>
              </a:rPr>
              <a:t>0</a:t>
            </a:r>
            <a:r>
              <a:rPr kumimoji="1" lang="en-US" altLang="zh-CN" sz="2800" b="1" dirty="0">
                <a:latin typeface="+mn-ea"/>
              </a:rPr>
              <a:t>= </a:t>
            </a:r>
            <a:r>
              <a:rPr kumimoji="1" lang="en-US" altLang="zh-CN" sz="2800" b="1" i="1" dirty="0">
                <a:latin typeface="+mn-ea"/>
              </a:rPr>
              <a:t>R</a:t>
            </a:r>
            <a:r>
              <a:rPr kumimoji="1" lang="en-US" altLang="zh-CN" sz="2800" b="1" baseline="-25000" dirty="0">
                <a:latin typeface="+mn-ea"/>
              </a:rPr>
              <a:t>0</a:t>
            </a:r>
            <a:r>
              <a:rPr kumimoji="1" lang="en-US" altLang="zh-CN" sz="2800" b="1" dirty="0">
                <a:latin typeface="+mn-ea"/>
              </a:rPr>
              <a:t> + j</a:t>
            </a:r>
            <a:r>
              <a:rPr kumimoji="1" lang="en-US" altLang="zh-CN" sz="2800" b="1" i="1" dirty="0">
                <a:latin typeface="+mn-ea"/>
              </a:rPr>
              <a:t>X</a:t>
            </a:r>
            <a:r>
              <a:rPr kumimoji="1" lang="en-US" altLang="zh-CN" sz="2800" b="1" baseline="-25000" dirty="0">
                <a:latin typeface="+mn-ea"/>
              </a:rPr>
              <a:t>0</a:t>
            </a:r>
            <a:r>
              <a:rPr kumimoji="1" lang="zh-CN" altLang="en-US" sz="2800" b="1" dirty="0">
                <a:latin typeface="+mn-ea"/>
              </a:rPr>
              <a:t>， 负载</a:t>
            </a:r>
            <a:r>
              <a:rPr kumimoji="1" lang="en-US" altLang="zh-CN" sz="2800" b="1" i="1" dirty="0">
                <a:latin typeface="+mn-ea"/>
              </a:rPr>
              <a:t>Z</a:t>
            </a:r>
            <a:r>
              <a:rPr kumimoji="1" lang="en-US" altLang="zh-CN" sz="2800" b="1" baseline="-25000" dirty="0">
                <a:latin typeface="+mn-ea"/>
              </a:rPr>
              <a:t>L</a:t>
            </a:r>
            <a:r>
              <a:rPr kumimoji="1" lang="en-US" altLang="zh-CN" sz="2800" b="1" dirty="0">
                <a:latin typeface="+mn-ea"/>
              </a:rPr>
              <a:t>= </a:t>
            </a:r>
            <a:r>
              <a:rPr kumimoji="1" lang="en-US" altLang="zh-CN" sz="2800" b="1" i="1" dirty="0">
                <a:latin typeface="+mn-ea"/>
              </a:rPr>
              <a:t>R</a:t>
            </a:r>
            <a:r>
              <a:rPr kumimoji="1" lang="en-US" altLang="zh-CN" sz="2800" b="1" baseline="-25000" dirty="0">
                <a:latin typeface="+mn-ea"/>
              </a:rPr>
              <a:t>L</a:t>
            </a:r>
            <a:r>
              <a:rPr kumimoji="1" lang="en-US" altLang="zh-CN" sz="2800" b="1" dirty="0">
                <a:latin typeface="+mn-ea"/>
              </a:rPr>
              <a:t> + </a:t>
            </a:r>
            <a:r>
              <a:rPr kumimoji="1" lang="en-US" altLang="zh-CN" sz="2800" b="1" dirty="0" err="1">
                <a:latin typeface="+mn-ea"/>
              </a:rPr>
              <a:t>j</a:t>
            </a:r>
            <a:r>
              <a:rPr kumimoji="1" lang="en-US" altLang="zh-CN" sz="2800" b="1" i="1" dirty="0" err="1">
                <a:latin typeface="+mn-ea"/>
              </a:rPr>
              <a:t>X</a:t>
            </a:r>
            <a:r>
              <a:rPr kumimoji="1" lang="en-US" altLang="zh-CN" sz="2800" b="1" baseline="-25000" dirty="0" err="1">
                <a:latin typeface="+mn-ea"/>
              </a:rPr>
              <a:t>L</a:t>
            </a:r>
            <a:endParaRPr kumimoji="1" lang="en-US" altLang="zh-CN" sz="2800" b="1" baseline="-25000" dirty="0">
              <a:latin typeface="+mn-ea"/>
            </a:endParaRPr>
          </a:p>
        </p:txBody>
      </p:sp>
      <p:graphicFrame>
        <p:nvGraphicFramePr>
          <p:cNvPr id="10" name="Object 6">
            <a:extLst>
              <a:ext uri="{FF2B5EF4-FFF2-40B4-BE49-F238E27FC236}">
                <a16:creationId xmlns:a16="http://schemas.microsoft.com/office/drawing/2014/main" id="{A2D65DD2-158A-4339-8AFC-30C88698BC64}"/>
              </a:ext>
            </a:extLst>
          </p:cNvPr>
          <p:cNvGraphicFramePr>
            <a:graphicFrameLocks noChangeAspect="1"/>
          </p:cNvGraphicFramePr>
          <p:nvPr>
            <p:extLst/>
          </p:nvPr>
        </p:nvGraphicFramePr>
        <p:xfrm>
          <a:off x="3983355" y="2929572"/>
          <a:ext cx="5626100" cy="1138238"/>
        </p:xfrm>
        <a:graphic>
          <a:graphicData uri="http://schemas.openxmlformats.org/presentationml/2006/ole">
            <mc:AlternateContent xmlns:mc="http://schemas.openxmlformats.org/markup-compatibility/2006">
              <mc:Choice xmlns:v="urn:schemas-microsoft-com:vml" Requires="v">
                <p:oleObj spid="_x0000_s65554" name="Equation" r:id="rId5" imgW="2819400" imgH="571500" progId="Equation.DSMT4">
                  <p:embed/>
                </p:oleObj>
              </mc:Choice>
              <mc:Fallback>
                <p:oleObj name="Equation" r:id="rId5" imgW="2819400" imgH="571500" progId="Equation.DSMT4">
                  <p:embed/>
                  <p:pic>
                    <p:nvPicPr>
                      <p:cNvPr id="10" name="Object 6">
                        <a:extLst>
                          <a:ext uri="{FF2B5EF4-FFF2-40B4-BE49-F238E27FC236}">
                            <a16:creationId xmlns:a16="http://schemas.microsoft.com/office/drawing/2014/main" id="{A2D65DD2-158A-4339-8AFC-30C88698BC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3355" y="2929572"/>
                        <a:ext cx="56261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856D228C-2337-4836-9C8B-5D32604AF95F}"/>
              </a:ext>
            </a:extLst>
          </p:cNvPr>
          <p:cNvGraphicFramePr>
            <a:graphicFrameLocks noChangeAspect="1"/>
          </p:cNvGraphicFramePr>
          <p:nvPr>
            <p:extLst/>
          </p:nvPr>
        </p:nvGraphicFramePr>
        <p:xfrm>
          <a:off x="3813175" y="4521200"/>
          <a:ext cx="6230938" cy="912813"/>
        </p:xfrm>
        <a:graphic>
          <a:graphicData uri="http://schemas.openxmlformats.org/presentationml/2006/ole">
            <mc:AlternateContent xmlns:mc="http://schemas.openxmlformats.org/markup-compatibility/2006">
              <mc:Choice xmlns:v="urn:schemas-microsoft-com:vml" Requires="v">
                <p:oleObj spid="_x0000_s65555" name="Equation" r:id="rId7" imgW="3124200" imgH="457200" progId="Equation.DSMT4">
                  <p:embed/>
                </p:oleObj>
              </mc:Choice>
              <mc:Fallback>
                <p:oleObj name="Equation" r:id="rId7" imgW="3124200" imgH="457200" progId="Equation.DSMT4">
                  <p:embed/>
                  <p:pic>
                    <p:nvPicPr>
                      <p:cNvPr id="11" name="Object 7">
                        <a:extLst>
                          <a:ext uri="{FF2B5EF4-FFF2-40B4-BE49-F238E27FC236}">
                            <a16:creationId xmlns:a16="http://schemas.microsoft.com/office/drawing/2014/main" id="{856D228C-2337-4836-9C8B-5D32604AF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3175" y="4521200"/>
                        <a:ext cx="6230938"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8">
            <a:extLst>
              <a:ext uri="{FF2B5EF4-FFF2-40B4-BE49-F238E27FC236}">
                <a16:creationId xmlns:a16="http://schemas.microsoft.com/office/drawing/2014/main" id="{45DEF525-8792-4B12-BBBF-B74C0D080589}"/>
              </a:ext>
            </a:extLst>
          </p:cNvPr>
          <p:cNvGrpSpPr>
            <a:grpSpLocks/>
          </p:cNvGrpSpPr>
          <p:nvPr/>
        </p:nvGrpSpPr>
        <p:grpSpPr bwMode="auto">
          <a:xfrm>
            <a:off x="706120" y="1991360"/>
            <a:ext cx="2611438" cy="2176463"/>
            <a:chOff x="372" y="1428"/>
            <a:chExt cx="1645" cy="1371"/>
          </a:xfrm>
        </p:grpSpPr>
        <p:sp>
          <p:nvSpPr>
            <p:cNvPr id="14" name="Freeform 9">
              <a:extLst>
                <a:ext uri="{FF2B5EF4-FFF2-40B4-BE49-F238E27FC236}">
                  <a16:creationId xmlns:a16="http://schemas.microsoft.com/office/drawing/2014/main" id="{42AA654D-E479-4860-BA48-88D5A2C9D5F5}"/>
                </a:ext>
              </a:extLst>
            </p:cNvPr>
            <p:cNvSpPr>
              <a:spLocks/>
            </p:cNvSpPr>
            <p:nvPr/>
          </p:nvSpPr>
          <p:spPr bwMode="auto">
            <a:xfrm>
              <a:off x="564" y="1716"/>
              <a:ext cx="990" cy="1"/>
            </a:xfrm>
            <a:custGeom>
              <a:avLst/>
              <a:gdLst>
                <a:gd name="T0" fmla="*/ 0 w 990"/>
                <a:gd name="T1" fmla="*/ 0 h 1"/>
                <a:gd name="T2" fmla="*/ 990 w 990"/>
                <a:gd name="T3" fmla="*/ 0 h 1"/>
                <a:gd name="T4" fmla="*/ 0 60000 65536"/>
                <a:gd name="T5" fmla="*/ 0 60000 65536"/>
                <a:gd name="T6" fmla="*/ 0 w 990"/>
                <a:gd name="T7" fmla="*/ 0 h 1"/>
                <a:gd name="T8" fmla="*/ 990 w 990"/>
                <a:gd name="T9" fmla="*/ 1 h 1"/>
              </a:gdLst>
              <a:ahLst/>
              <a:cxnLst>
                <a:cxn ang="T4">
                  <a:pos x="T0" y="T1"/>
                </a:cxn>
                <a:cxn ang="T5">
                  <a:pos x="T2" y="T3"/>
                </a:cxn>
              </a:cxnLst>
              <a:rect l="T6" t="T7" r="T8" b="T9"/>
              <a:pathLst>
                <a:path w="990" h="1">
                  <a:moveTo>
                    <a:pt x="0" y="0"/>
                  </a:moveTo>
                  <a:lnTo>
                    <a:pt x="99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Line 10">
              <a:extLst>
                <a:ext uri="{FF2B5EF4-FFF2-40B4-BE49-F238E27FC236}">
                  <a16:creationId xmlns:a16="http://schemas.microsoft.com/office/drawing/2014/main" id="{5D5EAE95-E776-4820-866D-0AE1B1C7DF47}"/>
                </a:ext>
              </a:extLst>
            </p:cNvPr>
            <p:cNvSpPr>
              <a:spLocks noChangeShapeType="1"/>
            </p:cNvSpPr>
            <p:nvPr/>
          </p:nvSpPr>
          <p:spPr bwMode="auto">
            <a:xfrm>
              <a:off x="564" y="1716"/>
              <a:ext cx="0" cy="10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Freeform 11">
              <a:extLst>
                <a:ext uri="{FF2B5EF4-FFF2-40B4-BE49-F238E27FC236}">
                  <a16:creationId xmlns:a16="http://schemas.microsoft.com/office/drawing/2014/main" id="{B99D6C0D-52DF-4561-9219-D307DD792B04}"/>
                </a:ext>
              </a:extLst>
            </p:cNvPr>
            <p:cNvSpPr>
              <a:spLocks/>
            </p:cNvSpPr>
            <p:nvPr/>
          </p:nvSpPr>
          <p:spPr bwMode="auto">
            <a:xfrm>
              <a:off x="1554" y="1710"/>
              <a:ext cx="1" cy="1026"/>
            </a:xfrm>
            <a:custGeom>
              <a:avLst/>
              <a:gdLst>
                <a:gd name="T0" fmla="*/ 0 w 1"/>
                <a:gd name="T1" fmla="*/ 0 h 1026"/>
                <a:gd name="T2" fmla="*/ 0 w 1"/>
                <a:gd name="T3" fmla="*/ 1026 h 1026"/>
                <a:gd name="T4" fmla="*/ 0 60000 65536"/>
                <a:gd name="T5" fmla="*/ 0 60000 65536"/>
                <a:gd name="T6" fmla="*/ 0 w 1"/>
                <a:gd name="T7" fmla="*/ 0 h 1026"/>
                <a:gd name="T8" fmla="*/ 1 w 1"/>
                <a:gd name="T9" fmla="*/ 1026 h 1026"/>
              </a:gdLst>
              <a:ahLst/>
              <a:cxnLst>
                <a:cxn ang="T4">
                  <a:pos x="T0" y="T1"/>
                </a:cxn>
                <a:cxn ang="T5">
                  <a:pos x="T2" y="T3"/>
                </a:cxn>
              </a:cxnLst>
              <a:rect l="T6" t="T7" r="T8" b="T9"/>
              <a:pathLst>
                <a:path w="1" h="1026">
                  <a:moveTo>
                    <a:pt x="0" y="0"/>
                  </a:moveTo>
                  <a:lnTo>
                    <a:pt x="0" y="102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12">
              <a:extLst>
                <a:ext uri="{FF2B5EF4-FFF2-40B4-BE49-F238E27FC236}">
                  <a16:creationId xmlns:a16="http://schemas.microsoft.com/office/drawing/2014/main" id="{6FD7DBBD-7947-4BC5-87D7-6AA40C2ABDF8}"/>
                </a:ext>
              </a:extLst>
            </p:cNvPr>
            <p:cNvSpPr>
              <a:spLocks/>
            </p:cNvSpPr>
            <p:nvPr/>
          </p:nvSpPr>
          <p:spPr bwMode="auto">
            <a:xfrm>
              <a:off x="564" y="2724"/>
              <a:ext cx="996" cy="6"/>
            </a:xfrm>
            <a:custGeom>
              <a:avLst/>
              <a:gdLst>
                <a:gd name="T0" fmla="*/ 0 w 996"/>
                <a:gd name="T1" fmla="*/ 0 h 6"/>
                <a:gd name="T2" fmla="*/ 996 w 996"/>
                <a:gd name="T3" fmla="*/ 6 h 6"/>
                <a:gd name="T4" fmla="*/ 0 60000 65536"/>
                <a:gd name="T5" fmla="*/ 0 60000 65536"/>
                <a:gd name="T6" fmla="*/ 0 w 996"/>
                <a:gd name="T7" fmla="*/ 0 h 6"/>
                <a:gd name="T8" fmla="*/ 996 w 996"/>
                <a:gd name="T9" fmla="*/ 6 h 6"/>
              </a:gdLst>
              <a:ahLst/>
              <a:cxnLst>
                <a:cxn ang="T4">
                  <a:pos x="T0" y="T1"/>
                </a:cxn>
                <a:cxn ang="T5">
                  <a:pos x="T2" y="T3"/>
                </a:cxn>
              </a:cxnLst>
              <a:rect l="T6" t="T7" r="T8" b="T9"/>
              <a:pathLst>
                <a:path w="996" h="6">
                  <a:moveTo>
                    <a:pt x="0" y="0"/>
                  </a:moveTo>
                  <a:lnTo>
                    <a:pt x="996" y="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Oval 13">
              <a:extLst>
                <a:ext uri="{FF2B5EF4-FFF2-40B4-BE49-F238E27FC236}">
                  <a16:creationId xmlns:a16="http://schemas.microsoft.com/office/drawing/2014/main" id="{9C0B225B-0615-414E-95B5-965248D629B0}"/>
                </a:ext>
              </a:extLst>
            </p:cNvPr>
            <p:cNvSpPr>
              <a:spLocks noChangeArrowheads="1"/>
            </p:cNvSpPr>
            <p:nvPr/>
          </p:nvSpPr>
          <p:spPr bwMode="auto">
            <a:xfrm>
              <a:off x="420" y="2292"/>
              <a:ext cx="288" cy="288"/>
            </a:xfrm>
            <a:prstGeom prst="ellipse">
              <a:avLst/>
            </a:prstGeom>
            <a:solidFill>
              <a:schemeClr val="accent1"/>
            </a:solidFill>
            <a:ln w="28575">
              <a:solidFill>
                <a:schemeClr val="tx2"/>
              </a:solidFill>
              <a:round/>
              <a:headEnd/>
              <a:tailEnd/>
            </a:ln>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21" name="Rectangle 14">
              <a:extLst>
                <a:ext uri="{FF2B5EF4-FFF2-40B4-BE49-F238E27FC236}">
                  <a16:creationId xmlns:a16="http://schemas.microsoft.com/office/drawing/2014/main" id="{7932F238-3670-4B80-ADAA-A81B7E741479}"/>
                </a:ext>
              </a:extLst>
            </p:cNvPr>
            <p:cNvSpPr>
              <a:spLocks noChangeArrowheads="1"/>
            </p:cNvSpPr>
            <p:nvPr/>
          </p:nvSpPr>
          <p:spPr bwMode="auto">
            <a:xfrm>
              <a:off x="482" y="1848"/>
              <a:ext cx="181" cy="231"/>
            </a:xfrm>
            <a:prstGeom prst="rect">
              <a:avLst/>
            </a:prstGeom>
            <a:solidFill>
              <a:schemeClr val="accent1"/>
            </a:solidFill>
            <a:ln w="28575">
              <a:solidFill>
                <a:schemeClr val="tx2"/>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22" name="Object 15">
              <a:extLst>
                <a:ext uri="{FF2B5EF4-FFF2-40B4-BE49-F238E27FC236}">
                  <a16:creationId xmlns:a16="http://schemas.microsoft.com/office/drawing/2014/main" id="{A4018661-5744-41A8-8F8D-C64629D173FB}"/>
                </a:ext>
              </a:extLst>
            </p:cNvPr>
            <p:cNvGraphicFramePr>
              <a:graphicFrameLocks noChangeAspect="1"/>
            </p:cNvGraphicFramePr>
            <p:nvPr/>
          </p:nvGraphicFramePr>
          <p:xfrm>
            <a:off x="730" y="2244"/>
            <a:ext cx="316" cy="312"/>
          </p:xfrm>
          <a:graphic>
            <a:graphicData uri="http://schemas.openxmlformats.org/presentationml/2006/ole">
              <mc:AlternateContent xmlns:mc="http://schemas.openxmlformats.org/markup-compatibility/2006">
                <mc:Choice xmlns:v="urn:schemas-microsoft-com:vml" Requires="v">
                  <p:oleObj spid="_x0000_s65556" name="Equation" r:id="rId9" imgW="253890" imgH="279279" progId="Equation.DSMT4">
                    <p:embed/>
                  </p:oleObj>
                </mc:Choice>
                <mc:Fallback>
                  <p:oleObj name="Equation" r:id="rId9" imgW="253890" imgH="279279" progId="Equation.DSMT4">
                    <p:embed/>
                    <p:pic>
                      <p:nvPicPr>
                        <p:cNvPr id="22" name="Object 15">
                          <a:extLst>
                            <a:ext uri="{FF2B5EF4-FFF2-40B4-BE49-F238E27FC236}">
                              <a16:creationId xmlns:a16="http://schemas.microsoft.com/office/drawing/2014/main" id="{A4018661-5744-41A8-8F8D-C64629D173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 y="2244"/>
                          <a:ext cx="31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6">
              <a:extLst>
                <a:ext uri="{FF2B5EF4-FFF2-40B4-BE49-F238E27FC236}">
                  <a16:creationId xmlns:a16="http://schemas.microsoft.com/office/drawing/2014/main" id="{DBC3C0BC-BBD8-4ACC-BA13-4EEC70DC1DF0}"/>
                </a:ext>
              </a:extLst>
            </p:cNvPr>
            <p:cNvSpPr txBox="1">
              <a:spLocks noChangeArrowheads="1"/>
            </p:cNvSpPr>
            <p:nvPr/>
          </p:nvSpPr>
          <p:spPr bwMode="auto">
            <a:xfrm>
              <a:off x="1620" y="2100"/>
              <a:ext cx="397" cy="330"/>
            </a:xfrm>
            <a:prstGeom prst="rect">
              <a:avLst/>
            </a:prstGeom>
            <a:noFill/>
            <a:ln w="9525">
              <a:noFill/>
              <a:miter lim="800000"/>
              <a:headEnd/>
              <a:tailEnd/>
            </a:ln>
          </p:spPr>
          <p:txBody>
            <a:bodyPr wrap="square">
              <a:spAutoFit/>
            </a:bodyPr>
            <a:lstStyle/>
            <a:p>
              <a:pPr eaLnBrk="1" hangingPunct="1">
                <a:defRPr/>
              </a:pPr>
              <a:r>
                <a:rPr kumimoji="1" lang="en-US" altLang="zh-CN" sz="2800" b="1" i="1" dirty="0">
                  <a:effectLst>
                    <a:outerShdw blurRad="38100" dist="38100" dir="2700000" algn="tl">
                      <a:srgbClr val="C0C0C0"/>
                    </a:outerShdw>
                  </a:effectLst>
                </a:rPr>
                <a:t>Z</a:t>
              </a:r>
              <a:r>
                <a:rPr kumimoji="1" lang="en-US" altLang="zh-CN" sz="2800" b="1" baseline="-25000" dirty="0">
                  <a:effectLst>
                    <a:outerShdw blurRad="38100" dist="38100" dir="2700000" algn="tl">
                      <a:srgbClr val="C0C0C0"/>
                    </a:outerShdw>
                  </a:effectLst>
                </a:rPr>
                <a:t>L</a:t>
              </a:r>
              <a:endParaRPr kumimoji="1" lang="en-US" altLang="zh-CN" sz="2800" b="1" i="1" dirty="0">
                <a:effectLst>
                  <a:outerShdw blurRad="38100" dist="38100" dir="2700000" algn="tl">
                    <a:srgbClr val="C0C0C0"/>
                  </a:outerShdw>
                </a:effectLst>
              </a:endParaRPr>
            </a:p>
          </p:txBody>
        </p:sp>
        <p:sp>
          <p:nvSpPr>
            <p:cNvPr id="24" name="Text Box 17">
              <a:extLst>
                <a:ext uri="{FF2B5EF4-FFF2-40B4-BE49-F238E27FC236}">
                  <a16:creationId xmlns:a16="http://schemas.microsoft.com/office/drawing/2014/main" id="{5C9D541C-9B72-4645-B3BF-5647018998EA}"/>
                </a:ext>
              </a:extLst>
            </p:cNvPr>
            <p:cNvSpPr txBox="1">
              <a:spLocks noChangeArrowheads="1"/>
            </p:cNvSpPr>
            <p:nvPr/>
          </p:nvSpPr>
          <p:spPr bwMode="auto">
            <a:xfrm>
              <a:off x="612" y="1764"/>
              <a:ext cx="1044" cy="327"/>
            </a:xfrm>
            <a:prstGeom prst="rect">
              <a:avLst/>
            </a:prstGeom>
            <a:noFill/>
            <a:ln w="9525">
              <a:noFill/>
              <a:miter lim="800000"/>
              <a:headEnd/>
              <a:tailEnd/>
            </a:ln>
          </p:spPr>
          <p:txBody>
            <a:bodyPr>
              <a:spAutoFit/>
            </a:bodyPr>
            <a:lstStyle/>
            <a:p>
              <a:pPr eaLnBrk="1" hangingPunct="1">
                <a:defRPr/>
              </a:pPr>
              <a:r>
                <a:rPr kumimoji="1" lang="en-US" altLang="zh-CN" sz="2800" b="1" i="1">
                  <a:effectLst>
                    <a:outerShdw blurRad="38100" dist="38100" dir="2700000" algn="tl">
                      <a:srgbClr val="C0C0C0"/>
                    </a:outerShdw>
                  </a:effectLst>
                </a:rPr>
                <a:t>Z</a:t>
              </a:r>
              <a:r>
                <a:rPr kumimoji="1" lang="en-US" altLang="zh-CN" sz="2800" b="1" baseline="-25000">
                  <a:effectLst>
                    <a:outerShdw blurRad="38100" dist="38100" dir="2700000" algn="tl">
                      <a:srgbClr val="C0C0C0"/>
                    </a:outerShdw>
                  </a:effectLst>
                </a:rPr>
                <a:t>0</a:t>
              </a:r>
              <a:endParaRPr kumimoji="1" lang="en-US" altLang="zh-CN" sz="2800" b="1">
                <a:effectLst>
                  <a:outerShdw blurRad="38100" dist="38100" dir="2700000" algn="tl">
                    <a:srgbClr val="C0C0C0"/>
                  </a:outerShdw>
                </a:effectLst>
              </a:endParaRPr>
            </a:p>
          </p:txBody>
        </p:sp>
        <p:sp>
          <p:nvSpPr>
            <p:cNvPr id="25" name="Line 18">
              <a:extLst>
                <a:ext uri="{FF2B5EF4-FFF2-40B4-BE49-F238E27FC236}">
                  <a16:creationId xmlns:a16="http://schemas.microsoft.com/office/drawing/2014/main" id="{E503663C-7626-4DCF-AA2E-F23719A6BA2B}"/>
                </a:ext>
              </a:extLst>
            </p:cNvPr>
            <p:cNvSpPr>
              <a:spLocks noChangeShapeType="1"/>
            </p:cNvSpPr>
            <p:nvPr/>
          </p:nvSpPr>
          <p:spPr bwMode="auto">
            <a:xfrm>
              <a:off x="564" y="2292"/>
              <a:ext cx="0" cy="2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a:extLst>
                <a:ext uri="{FF2B5EF4-FFF2-40B4-BE49-F238E27FC236}">
                  <a16:creationId xmlns:a16="http://schemas.microsoft.com/office/drawing/2014/main" id="{4324674C-E953-4B42-B2E0-420096717336}"/>
                </a:ext>
              </a:extLst>
            </p:cNvPr>
            <p:cNvSpPr>
              <a:spLocks noChangeShapeType="1"/>
            </p:cNvSpPr>
            <p:nvPr/>
          </p:nvSpPr>
          <p:spPr bwMode="auto">
            <a:xfrm rot="16200000" flipH="1">
              <a:off x="996" y="1428"/>
              <a:ext cx="0" cy="288"/>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 name="Object 20">
              <a:extLst>
                <a:ext uri="{FF2B5EF4-FFF2-40B4-BE49-F238E27FC236}">
                  <a16:creationId xmlns:a16="http://schemas.microsoft.com/office/drawing/2014/main" id="{9A0C4F50-7A1A-4E32-B105-24D19E83B751}"/>
                </a:ext>
              </a:extLst>
            </p:cNvPr>
            <p:cNvGraphicFramePr>
              <a:graphicFrameLocks noChangeAspect="1"/>
            </p:cNvGraphicFramePr>
            <p:nvPr/>
          </p:nvGraphicFramePr>
          <p:xfrm>
            <a:off x="1188" y="1428"/>
            <a:ext cx="177" cy="269"/>
          </p:xfrm>
          <a:graphic>
            <a:graphicData uri="http://schemas.openxmlformats.org/presentationml/2006/ole">
              <mc:AlternateContent xmlns:mc="http://schemas.openxmlformats.org/markup-compatibility/2006">
                <mc:Choice xmlns:v="urn:schemas-microsoft-com:vml" Requires="v">
                  <p:oleObj spid="_x0000_s65557" name="公式" r:id="rId11" imgW="126890" imgH="190335" progId="Equation.3">
                    <p:embed/>
                  </p:oleObj>
                </mc:Choice>
                <mc:Fallback>
                  <p:oleObj name="公式" r:id="rId11" imgW="126890" imgH="190335" progId="Equation.3">
                    <p:embed/>
                    <p:pic>
                      <p:nvPicPr>
                        <p:cNvPr id="27" name="Object 20">
                          <a:extLst>
                            <a:ext uri="{FF2B5EF4-FFF2-40B4-BE49-F238E27FC236}">
                              <a16:creationId xmlns:a16="http://schemas.microsoft.com/office/drawing/2014/main" id="{9A0C4F50-7A1A-4E32-B105-24D19E83B7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8" y="1428"/>
                          <a:ext cx="17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21">
              <a:extLst>
                <a:ext uri="{FF2B5EF4-FFF2-40B4-BE49-F238E27FC236}">
                  <a16:creationId xmlns:a16="http://schemas.microsoft.com/office/drawing/2014/main" id="{E0E49E09-2B97-42E5-BF95-D04D7E6AA74D}"/>
                </a:ext>
              </a:extLst>
            </p:cNvPr>
            <p:cNvSpPr txBox="1">
              <a:spLocks noChangeArrowheads="1"/>
            </p:cNvSpPr>
            <p:nvPr/>
          </p:nvSpPr>
          <p:spPr bwMode="auto">
            <a:xfrm>
              <a:off x="388" y="2064"/>
              <a:ext cx="244" cy="32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defRPr/>
              </a:pPr>
              <a:r>
                <a:rPr kumimoji="1" lang="en-US" altLang="zh-CN" sz="2800" b="1">
                  <a:effectLst>
                    <a:outerShdw blurRad="38100" dist="38100" dir="2700000" algn="tl">
                      <a:srgbClr val="C0C0C0"/>
                    </a:outerShdw>
                  </a:effectLst>
                </a:rPr>
                <a:t>+</a:t>
              </a:r>
            </a:p>
          </p:txBody>
        </p:sp>
        <p:sp>
          <p:nvSpPr>
            <p:cNvPr id="29" name="Text Box 22">
              <a:extLst>
                <a:ext uri="{FF2B5EF4-FFF2-40B4-BE49-F238E27FC236}">
                  <a16:creationId xmlns:a16="http://schemas.microsoft.com/office/drawing/2014/main" id="{42C03827-5478-4B2E-9470-88D68D725E05}"/>
                </a:ext>
              </a:extLst>
            </p:cNvPr>
            <p:cNvSpPr txBox="1">
              <a:spLocks noChangeArrowheads="1"/>
            </p:cNvSpPr>
            <p:nvPr/>
          </p:nvSpPr>
          <p:spPr bwMode="auto">
            <a:xfrm>
              <a:off x="372" y="2472"/>
              <a:ext cx="191" cy="32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defRPr/>
              </a:pPr>
              <a:r>
                <a:rPr kumimoji="1" lang="en-US" altLang="zh-CN" sz="2800" b="1">
                  <a:effectLst>
                    <a:outerShdw blurRad="38100" dist="38100" dir="2700000" algn="tl">
                      <a:srgbClr val="C0C0C0"/>
                    </a:outerShdw>
                  </a:effectLst>
                </a:rPr>
                <a:t>-</a:t>
              </a:r>
            </a:p>
          </p:txBody>
        </p:sp>
        <p:sp>
          <p:nvSpPr>
            <p:cNvPr id="30" name="Rectangle 23">
              <a:extLst>
                <a:ext uri="{FF2B5EF4-FFF2-40B4-BE49-F238E27FC236}">
                  <a16:creationId xmlns:a16="http://schemas.microsoft.com/office/drawing/2014/main" id="{24FFE17C-86DB-470E-B90B-5C07FA770B2B}"/>
                </a:ext>
              </a:extLst>
            </p:cNvPr>
            <p:cNvSpPr>
              <a:spLocks noChangeArrowheads="1"/>
            </p:cNvSpPr>
            <p:nvPr/>
          </p:nvSpPr>
          <p:spPr bwMode="auto">
            <a:xfrm>
              <a:off x="1463" y="2079"/>
              <a:ext cx="181" cy="231"/>
            </a:xfrm>
            <a:prstGeom prst="rect">
              <a:avLst/>
            </a:prstGeom>
            <a:solidFill>
              <a:schemeClr val="accent1"/>
            </a:solidFill>
            <a:ln w="28575">
              <a:solidFill>
                <a:schemeClr val="tx2"/>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31" name="Line 24">
              <a:extLst>
                <a:ext uri="{FF2B5EF4-FFF2-40B4-BE49-F238E27FC236}">
                  <a16:creationId xmlns:a16="http://schemas.microsoft.com/office/drawing/2014/main" id="{049B0DAC-F67A-4B61-B1CE-D6531F6B8D26}"/>
                </a:ext>
              </a:extLst>
            </p:cNvPr>
            <p:cNvSpPr>
              <a:spLocks noChangeShapeType="1"/>
            </p:cNvSpPr>
            <p:nvPr/>
          </p:nvSpPr>
          <p:spPr bwMode="auto">
            <a:xfrm flipV="1">
              <a:off x="1401" y="2052"/>
              <a:ext cx="339" cy="276"/>
            </a:xfrm>
            <a:prstGeom prst="line">
              <a:avLst/>
            </a:prstGeom>
            <a:noFill/>
            <a:ln w="19050">
              <a:solidFill>
                <a:srgbClr val="2520F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2"/>
    </p:custDataLst>
    <p:extLst>
      <p:ext uri="{BB962C8B-B14F-4D97-AF65-F5344CB8AC3E}">
        <p14:creationId xmlns:p14="http://schemas.microsoft.com/office/powerpoint/2010/main" val="1589099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32" name="Rectangle 4">
            <a:extLst>
              <a:ext uri="{FF2B5EF4-FFF2-40B4-BE49-F238E27FC236}">
                <a16:creationId xmlns:a16="http://schemas.microsoft.com/office/drawing/2014/main" id="{17959BD4-FA2C-45FC-8544-92C0E2043FD3}"/>
              </a:ext>
            </a:extLst>
          </p:cNvPr>
          <p:cNvSpPr>
            <a:spLocks noChangeArrowheads="1"/>
          </p:cNvSpPr>
          <p:nvPr/>
        </p:nvSpPr>
        <p:spPr bwMode="auto">
          <a:xfrm>
            <a:off x="1620520" y="975380"/>
            <a:ext cx="9773829" cy="523220"/>
          </a:xfrm>
          <a:prstGeom prst="rect">
            <a:avLst/>
          </a:prstGeom>
          <a:noFill/>
          <a:ln w="9525">
            <a:noFill/>
            <a:miter lim="800000"/>
            <a:headEnd/>
            <a:tailEnd/>
          </a:ln>
          <a:effectLst/>
        </p:spPr>
        <p:txBody>
          <a:bodyPr wrap="none" anchor="ctr">
            <a:spAutoFit/>
          </a:bodyPr>
          <a:lstStyle/>
          <a:p>
            <a:pPr eaLnBrk="1" hangingPunct="1">
              <a:defRPr/>
            </a:pPr>
            <a:r>
              <a:rPr lang="en-US" altLang="zh-CN" sz="2800" b="1">
                <a:latin typeface="+mn-ea"/>
              </a:rPr>
              <a:t>(1) </a:t>
            </a:r>
            <a:r>
              <a:rPr lang="zh-CN" altLang="en-US" sz="2800" b="1">
                <a:latin typeface="+mn-ea"/>
              </a:rPr>
              <a:t>当负载的</a:t>
            </a:r>
            <a:r>
              <a:rPr lang="en-US" altLang="zh-CN" sz="2800" b="1" i="1">
                <a:latin typeface="+mn-ea"/>
              </a:rPr>
              <a:t>R</a:t>
            </a:r>
            <a:r>
              <a:rPr lang="en-US" altLang="zh-CN" sz="2800" b="1" baseline="-25000">
                <a:latin typeface="+mn-ea"/>
              </a:rPr>
              <a:t>L</a:t>
            </a:r>
            <a:r>
              <a:rPr lang="zh-CN" altLang="en-US" sz="2800" b="1">
                <a:latin typeface="+mn-ea"/>
              </a:rPr>
              <a:t>、</a:t>
            </a:r>
            <a:r>
              <a:rPr lang="en-US" altLang="zh-CN" sz="2800" b="1" i="1">
                <a:latin typeface="+mn-ea"/>
              </a:rPr>
              <a:t>X</a:t>
            </a:r>
            <a:r>
              <a:rPr lang="en-US" altLang="zh-CN" sz="2800" b="1" baseline="-25000">
                <a:latin typeface="+mn-ea"/>
              </a:rPr>
              <a:t>L</a:t>
            </a:r>
            <a:r>
              <a:rPr lang="zh-CN" altLang="en-US" sz="2800" b="1">
                <a:latin typeface="+mn-ea"/>
              </a:rPr>
              <a:t>任意可调时，负载获得最大功率的条件为</a:t>
            </a:r>
          </a:p>
        </p:txBody>
      </p:sp>
      <p:sp>
        <p:nvSpPr>
          <p:cNvPr id="33" name="Rectangle 7">
            <a:extLst>
              <a:ext uri="{FF2B5EF4-FFF2-40B4-BE49-F238E27FC236}">
                <a16:creationId xmlns:a16="http://schemas.microsoft.com/office/drawing/2014/main" id="{256B5A3E-0025-47C4-9E0B-BDA613F1B015}"/>
              </a:ext>
            </a:extLst>
          </p:cNvPr>
          <p:cNvSpPr>
            <a:spLocks noChangeArrowheads="1"/>
          </p:cNvSpPr>
          <p:nvPr/>
        </p:nvSpPr>
        <p:spPr bwMode="auto">
          <a:xfrm>
            <a:off x="1391920" y="284704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34" name="Object 6">
            <a:extLst>
              <a:ext uri="{FF2B5EF4-FFF2-40B4-BE49-F238E27FC236}">
                <a16:creationId xmlns:a16="http://schemas.microsoft.com/office/drawing/2014/main" id="{BE1DB9B0-093A-4C6C-9EBF-8DBF62D53ADB}"/>
              </a:ext>
            </a:extLst>
          </p:cNvPr>
          <p:cNvGraphicFramePr>
            <a:graphicFrameLocks noChangeAspect="1"/>
          </p:cNvGraphicFramePr>
          <p:nvPr>
            <p:extLst/>
          </p:nvPr>
        </p:nvGraphicFramePr>
        <p:xfrm>
          <a:off x="3906520" y="1617990"/>
          <a:ext cx="1066800" cy="866775"/>
        </p:xfrm>
        <a:graphic>
          <a:graphicData uri="http://schemas.openxmlformats.org/presentationml/2006/ole">
            <mc:AlternateContent xmlns:mc="http://schemas.openxmlformats.org/markup-compatibility/2006">
              <mc:Choice xmlns:v="urn:schemas-microsoft-com:vml" Requires="v">
                <p:oleObj spid="_x0000_s66586" name="Equation" r:id="rId5" imgW="457200" imgH="368300" progId="Equation.DSMT4">
                  <p:embed/>
                </p:oleObj>
              </mc:Choice>
              <mc:Fallback>
                <p:oleObj name="Equation" r:id="rId5" imgW="457200" imgH="368300" progId="Equation.DSMT4">
                  <p:embed/>
                  <p:pic>
                    <p:nvPicPr>
                      <p:cNvPr id="34" name="Object 6">
                        <a:extLst>
                          <a:ext uri="{FF2B5EF4-FFF2-40B4-BE49-F238E27FC236}">
                            <a16:creationId xmlns:a16="http://schemas.microsoft.com/office/drawing/2014/main" id="{BE1DB9B0-093A-4C6C-9EBF-8DBF62D53A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6520" y="1617990"/>
                        <a:ext cx="10668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Rectangle 9">
            <a:extLst>
              <a:ext uri="{FF2B5EF4-FFF2-40B4-BE49-F238E27FC236}">
                <a16:creationId xmlns:a16="http://schemas.microsoft.com/office/drawing/2014/main" id="{060DA68F-6748-4F4F-930C-909125FA595B}"/>
              </a:ext>
            </a:extLst>
          </p:cNvPr>
          <p:cNvSpPr>
            <a:spLocks noChangeArrowheads="1"/>
          </p:cNvSpPr>
          <p:nvPr/>
        </p:nvSpPr>
        <p:spPr bwMode="auto">
          <a:xfrm>
            <a:off x="5871554" y="284704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endParaRPr lang="zh-CN" altLang="zh-CN" sz="2800" b="1">
              <a:latin typeface="+mn-ea"/>
              <a:ea typeface="+mn-ea"/>
            </a:endParaRPr>
          </a:p>
        </p:txBody>
      </p:sp>
      <p:graphicFrame>
        <p:nvGraphicFramePr>
          <p:cNvPr id="36" name="Object 8">
            <a:extLst>
              <a:ext uri="{FF2B5EF4-FFF2-40B4-BE49-F238E27FC236}">
                <a16:creationId xmlns:a16="http://schemas.microsoft.com/office/drawing/2014/main" id="{001BB56C-7A90-4171-A3A6-819ED44D7826}"/>
              </a:ext>
            </a:extLst>
          </p:cNvPr>
          <p:cNvGraphicFramePr>
            <a:graphicFrameLocks noChangeAspect="1"/>
          </p:cNvGraphicFramePr>
          <p:nvPr>
            <p:extLst/>
          </p:nvPr>
        </p:nvGraphicFramePr>
        <p:xfrm>
          <a:off x="6421120" y="1617990"/>
          <a:ext cx="1066800" cy="849313"/>
        </p:xfrm>
        <a:graphic>
          <a:graphicData uri="http://schemas.openxmlformats.org/presentationml/2006/ole">
            <mc:AlternateContent xmlns:mc="http://schemas.openxmlformats.org/markup-compatibility/2006">
              <mc:Choice xmlns:v="urn:schemas-microsoft-com:vml" Requires="v">
                <p:oleObj spid="_x0000_s66587" name="Equation" r:id="rId7" imgW="469900" imgH="368300" progId="Equation.DSMT4">
                  <p:embed/>
                </p:oleObj>
              </mc:Choice>
              <mc:Fallback>
                <p:oleObj name="Equation" r:id="rId7" imgW="469900" imgH="368300" progId="Equation.DSMT4">
                  <p:embed/>
                  <p:pic>
                    <p:nvPicPr>
                      <p:cNvPr id="36" name="Object 8">
                        <a:extLst>
                          <a:ext uri="{FF2B5EF4-FFF2-40B4-BE49-F238E27FC236}">
                            <a16:creationId xmlns:a16="http://schemas.microsoft.com/office/drawing/2014/main" id="{001BB56C-7A90-4171-A3A6-819ED44D78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1120" y="1617990"/>
                        <a:ext cx="10668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ectangle 10">
            <a:extLst>
              <a:ext uri="{FF2B5EF4-FFF2-40B4-BE49-F238E27FC236}">
                <a16:creationId xmlns:a16="http://schemas.microsoft.com/office/drawing/2014/main" id="{85FAC1F6-253E-46F4-9549-FA6AC2AF3E66}"/>
              </a:ext>
            </a:extLst>
          </p:cNvPr>
          <p:cNvSpPr>
            <a:spLocks noChangeArrowheads="1"/>
          </p:cNvSpPr>
          <p:nvPr/>
        </p:nvSpPr>
        <p:spPr bwMode="auto">
          <a:xfrm>
            <a:off x="1696720" y="249938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a:latin typeface="+mn-ea"/>
                <a:ea typeface="+mn-ea"/>
              </a:rPr>
              <a:t>解得</a:t>
            </a:r>
          </a:p>
        </p:txBody>
      </p:sp>
      <p:graphicFrame>
        <p:nvGraphicFramePr>
          <p:cNvPr id="38" name="Object 11">
            <a:extLst>
              <a:ext uri="{FF2B5EF4-FFF2-40B4-BE49-F238E27FC236}">
                <a16:creationId xmlns:a16="http://schemas.microsoft.com/office/drawing/2014/main" id="{EF232086-0A93-4D20-A916-0068630F523F}"/>
              </a:ext>
            </a:extLst>
          </p:cNvPr>
          <p:cNvGraphicFramePr>
            <a:graphicFrameLocks noChangeAspect="1"/>
          </p:cNvGraphicFramePr>
          <p:nvPr>
            <p:extLst/>
          </p:nvPr>
        </p:nvGraphicFramePr>
        <p:xfrm>
          <a:off x="3906520" y="2837190"/>
          <a:ext cx="1066800" cy="474663"/>
        </p:xfrm>
        <a:graphic>
          <a:graphicData uri="http://schemas.openxmlformats.org/presentationml/2006/ole">
            <mc:AlternateContent xmlns:mc="http://schemas.openxmlformats.org/markup-compatibility/2006">
              <mc:Choice xmlns:v="urn:schemas-microsoft-com:vml" Requires="v">
                <p:oleObj spid="_x0000_s66588" name="Equation" r:id="rId9" imgW="431613" imgH="190417" progId="Equation.DSMT4">
                  <p:embed/>
                </p:oleObj>
              </mc:Choice>
              <mc:Fallback>
                <p:oleObj name="Equation" r:id="rId9" imgW="431613" imgH="190417" progId="Equation.DSMT4">
                  <p:embed/>
                  <p:pic>
                    <p:nvPicPr>
                      <p:cNvPr id="38" name="Object 11">
                        <a:extLst>
                          <a:ext uri="{FF2B5EF4-FFF2-40B4-BE49-F238E27FC236}">
                            <a16:creationId xmlns:a16="http://schemas.microsoft.com/office/drawing/2014/main" id="{EF232086-0A93-4D20-A916-0068630F52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6520" y="2837190"/>
                        <a:ext cx="10668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13">
            <a:extLst>
              <a:ext uri="{FF2B5EF4-FFF2-40B4-BE49-F238E27FC236}">
                <a16:creationId xmlns:a16="http://schemas.microsoft.com/office/drawing/2014/main" id="{AECB5534-3BBF-43A0-A42E-4D64FB384551}"/>
              </a:ext>
            </a:extLst>
          </p:cNvPr>
          <p:cNvGraphicFramePr>
            <a:graphicFrameLocks noChangeAspect="1"/>
          </p:cNvGraphicFramePr>
          <p:nvPr>
            <p:extLst/>
          </p:nvPr>
        </p:nvGraphicFramePr>
        <p:xfrm>
          <a:off x="5659120" y="2837190"/>
          <a:ext cx="1371600" cy="465138"/>
        </p:xfrm>
        <a:graphic>
          <a:graphicData uri="http://schemas.openxmlformats.org/presentationml/2006/ole">
            <mc:AlternateContent xmlns:mc="http://schemas.openxmlformats.org/markup-compatibility/2006">
              <mc:Choice xmlns:v="urn:schemas-microsoft-com:vml" Requires="v">
                <p:oleObj spid="_x0000_s66589" name="Equation" r:id="rId11" imgW="558800" imgH="190500" progId="Equation.DSMT4">
                  <p:embed/>
                </p:oleObj>
              </mc:Choice>
              <mc:Fallback>
                <p:oleObj name="Equation" r:id="rId11" imgW="558800" imgH="190500" progId="Equation.DSMT4">
                  <p:embed/>
                  <p:pic>
                    <p:nvPicPr>
                      <p:cNvPr id="39" name="Object 13">
                        <a:extLst>
                          <a:ext uri="{FF2B5EF4-FFF2-40B4-BE49-F238E27FC236}">
                            <a16:creationId xmlns:a16="http://schemas.microsoft.com/office/drawing/2014/main" id="{AECB5534-3BBF-43A0-A42E-4D64FB3845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9120" y="2837190"/>
                        <a:ext cx="1371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Rectangle 15">
            <a:extLst>
              <a:ext uri="{FF2B5EF4-FFF2-40B4-BE49-F238E27FC236}">
                <a16:creationId xmlns:a16="http://schemas.microsoft.com/office/drawing/2014/main" id="{440FD545-66F4-4521-92E5-29C625A0924C}"/>
              </a:ext>
            </a:extLst>
          </p:cNvPr>
          <p:cNvSpPr>
            <a:spLocks noChangeArrowheads="1"/>
          </p:cNvSpPr>
          <p:nvPr/>
        </p:nvSpPr>
        <p:spPr bwMode="auto">
          <a:xfrm>
            <a:off x="1696720" y="333758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a:latin typeface="+mn-ea"/>
                <a:ea typeface="+mn-ea"/>
              </a:rPr>
              <a:t>即当</a:t>
            </a:r>
          </a:p>
        </p:txBody>
      </p:sp>
      <p:graphicFrame>
        <p:nvGraphicFramePr>
          <p:cNvPr id="41" name="Object 16">
            <a:extLst>
              <a:ext uri="{FF2B5EF4-FFF2-40B4-BE49-F238E27FC236}">
                <a16:creationId xmlns:a16="http://schemas.microsoft.com/office/drawing/2014/main" id="{E3ECABFC-1A55-4A9B-8EF6-83F52BF6F6CA}"/>
              </a:ext>
            </a:extLst>
          </p:cNvPr>
          <p:cNvGraphicFramePr>
            <a:graphicFrameLocks noChangeAspect="1"/>
          </p:cNvGraphicFramePr>
          <p:nvPr>
            <p:extLst/>
          </p:nvPr>
        </p:nvGraphicFramePr>
        <p:xfrm>
          <a:off x="4058920" y="3827790"/>
          <a:ext cx="2667000" cy="493713"/>
        </p:xfrm>
        <a:graphic>
          <a:graphicData uri="http://schemas.openxmlformats.org/presentationml/2006/ole">
            <mc:AlternateContent xmlns:mc="http://schemas.openxmlformats.org/markup-compatibility/2006">
              <mc:Choice xmlns:v="urn:schemas-microsoft-com:vml" Requires="v">
                <p:oleObj spid="_x0000_s66590" name="Equation" r:id="rId13" imgW="1028700" imgH="279400" progId="Equation.DSMT4">
                  <p:embed/>
                </p:oleObj>
              </mc:Choice>
              <mc:Fallback>
                <p:oleObj name="Equation" r:id="rId13" imgW="1028700" imgH="279400" progId="Equation.DSMT4">
                  <p:embed/>
                  <p:pic>
                    <p:nvPicPr>
                      <p:cNvPr id="41" name="Object 16">
                        <a:extLst>
                          <a:ext uri="{FF2B5EF4-FFF2-40B4-BE49-F238E27FC236}">
                            <a16:creationId xmlns:a16="http://schemas.microsoft.com/office/drawing/2014/main" id="{E3ECABFC-1A55-4A9B-8EF6-83F52BF6F6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31818"/>
                      <a:stretch>
                        <a:fillRect/>
                      </a:stretch>
                    </p:blipFill>
                    <p:spPr bwMode="auto">
                      <a:xfrm>
                        <a:off x="4058920" y="3827790"/>
                        <a:ext cx="2667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Rectangle 18">
            <a:extLst>
              <a:ext uri="{FF2B5EF4-FFF2-40B4-BE49-F238E27FC236}">
                <a16:creationId xmlns:a16="http://schemas.microsoft.com/office/drawing/2014/main" id="{1D5364BE-15ED-4954-8A70-B333250C5A1C}"/>
              </a:ext>
            </a:extLst>
          </p:cNvPr>
          <p:cNvSpPr>
            <a:spLocks noChangeArrowheads="1"/>
          </p:cNvSpPr>
          <p:nvPr/>
        </p:nvSpPr>
        <p:spPr bwMode="auto">
          <a:xfrm>
            <a:off x="1696720" y="4358075"/>
            <a:ext cx="66768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1pPr>
            <a:lvl2pPr marL="742950" indent="-28575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2pPr>
            <a:lvl3pPr marL="1143000" indent="-22860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3pPr>
            <a:lvl4pPr marL="1600200" indent="-22860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4pPr>
            <a:lvl5pPr marL="2057400" indent="-22860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时，负载可获得最大功率。该最大功率为</a:t>
            </a:r>
          </a:p>
        </p:txBody>
      </p:sp>
      <p:graphicFrame>
        <p:nvGraphicFramePr>
          <p:cNvPr id="43" name="Object 19">
            <a:extLst>
              <a:ext uri="{FF2B5EF4-FFF2-40B4-BE49-F238E27FC236}">
                <a16:creationId xmlns:a16="http://schemas.microsoft.com/office/drawing/2014/main" id="{5509B8ED-1422-4F40-A416-99127C0641AA}"/>
              </a:ext>
            </a:extLst>
          </p:cNvPr>
          <p:cNvGraphicFramePr>
            <a:graphicFrameLocks noChangeAspect="1"/>
          </p:cNvGraphicFramePr>
          <p:nvPr>
            <p:extLst/>
          </p:nvPr>
        </p:nvGraphicFramePr>
        <p:xfrm>
          <a:off x="4058920" y="4951204"/>
          <a:ext cx="1874838" cy="976313"/>
        </p:xfrm>
        <a:graphic>
          <a:graphicData uri="http://schemas.openxmlformats.org/presentationml/2006/ole">
            <mc:AlternateContent xmlns:mc="http://schemas.openxmlformats.org/markup-compatibility/2006">
              <mc:Choice xmlns:v="urn:schemas-microsoft-com:vml" Requires="v">
                <p:oleObj spid="_x0000_s66591" name="Equation" r:id="rId15" imgW="787400" imgH="457200" progId="Equation.DSMT4">
                  <p:embed/>
                </p:oleObj>
              </mc:Choice>
              <mc:Fallback>
                <p:oleObj name="Equation" r:id="rId15" imgW="787400" imgH="457200" progId="Equation.DSMT4">
                  <p:embed/>
                  <p:pic>
                    <p:nvPicPr>
                      <p:cNvPr id="43" name="Object 19">
                        <a:extLst>
                          <a:ext uri="{FF2B5EF4-FFF2-40B4-BE49-F238E27FC236}">
                            <a16:creationId xmlns:a16="http://schemas.microsoft.com/office/drawing/2014/main" id="{5509B8ED-1422-4F40-A416-99127C0641A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8920" y="4951204"/>
                        <a:ext cx="1874838"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Rectangle 20">
            <a:extLst>
              <a:ext uri="{FF2B5EF4-FFF2-40B4-BE49-F238E27FC236}">
                <a16:creationId xmlns:a16="http://schemas.microsoft.com/office/drawing/2014/main" id="{591AF65E-C98F-48A6-954E-5A985C13B979}"/>
              </a:ext>
            </a:extLst>
          </p:cNvPr>
          <p:cNvSpPr>
            <a:spLocks noChangeArrowheads="1"/>
          </p:cNvSpPr>
          <p:nvPr/>
        </p:nvSpPr>
        <p:spPr bwMode="auto">
          <a:xfrm>
            <a:off x="1925320" y="5968396"/>
            <a:ext cx="53335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这一结论称为最</a:t>
            </a:r>
            <a:r>
              <a:rPr lang="zh-CN" altLang="en-US" sz="2800" b="1" dirty="0">
                <a:solidFill>
                  <a:srgbClr val="FF0000"/>
                </a:solidFill>
                <a:latin typeface="+mn-ea"/>
                <a:ea typeface="+mn-ea"/>
              </a:rPr>
              <a:t>大功率传输定理</a:t>
            </a:r>
            <a:r>
              <a:rPr lang="zh-CN" altLang="en-US" sz="2800" b="1" dirty="0">
                <a:latin typeface="+mn-ea"/>
                <a:ea typeface="+mn-ea"/>
              </a:rPr>
              <a:t> </a:t>
            </a:r>
          </a:p>
        </p:txBody>
      </p:sp>
      <p:sp>
        <p:nvSpPr>
          <p:cNvPr id="45" name="AutoShape 21">
            <a:extLst>
              <a:ext uri="{FF2B5EF4-FFF2-40B4-BE49-F238E27FC236}">
                <a16:creationId xmlns:a16="http://schemas.microsoft.com/office/drawing/2014/main" id="{24C355C1-FC7E-47C0-AB03-1686D6F854A7}"/>
              </a:ext>
            </a:extLst>
          </p:cNvPr>
          <p:cNvSpPr>
            <a:spLocks noChangeArrowheads="1"/>
          </p:cNvSpPr>
          <p:nvPr/>
        </p:nvSpPr>
        <p:spPr bwMode="auto">
          <a:xfrm>
            <a:off x="7716520" y="2989590"/>
            <a:ext cx="2133600" cy="533400"/>
          </a:xfrm>
          <a:prstGeom prst="wedgeRectCallout">
            <a:avLst>
              <a:gd name="adj1" fmla="val -102009"/>
              <a:gd name="adj2" fmla="val 137796"/>
            </a:avLst>
          </a:prstGeom>
          <a:solidFill>
            <a:schemeClr val="accent1">
              <a:lumMod val="40000"/>
              <a:lumOff val="60000"/>
            </a:schemeClr>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sz="2800" b="1" dirty="0">
                <a:latin typeface="+mn-ea"/>
                <a:ea typeface="+mn-ea"/>
              </a:rPr>
              <a:t>共轭匹配</a:t>
            </a:r>
          </a:p>
        </p:txBody>
      </p:sp>
    </p:spTree>
    <p:custDataLst>
      <p:tags r:id="rId2"/>
    </p:custDataLst>
    <p:extLst>
      <p:ext uri="{BB962C8B-B14F-4D97-AF65-F5344CB8AC3E}">
        <p14:creationId xmlns:p14="http://schemas.microsoft.com/office/powerpoint/2010/main" val="4073643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17" presetClass="entr" presetSubtype="1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8" presetClass="entr" presetSubtype="0" accel="50000" fill="hold" grpId="0" nodeType="clickEffect">
                                  <p:stCondLst>
                                    <p:cond delay="0"/>
                                  </p:stCondLst>
                                  <p:iterate type="lt">
                                    <p:tmPct val="50000"/>
                                  </p:iterate>
                                  <p:childTnLst>
                                    <p:set>
                                      <p:cBhvr>
                                        <p:cTn id="22" dur="1" fill="hold">
                                          <p:stCondLst>
                                            <p:cond delay="0"/>
                                          </p:stCondLst>
                                        </p:cTn>
                                        <p:tgtEl>
                                          <p:spTgt spid="37"/>
                                        </p:tgtEl>
                                        <p:attrNameLst>
                                          <p:attrName>style.visibility</p:attrName>
                                        </p:attrNameLst>
                                      </p:cBhvr>
                                      <p:to>
                                        <p:strVal val="visible"/>
                                      </p:to>
                                    </p:set>
                                    <p:set>
                                      <p:cBhvr>
                                        <p:cTn id="23" dur="455" fill="hold">
                                          <p:stCondLst>
                                            <p:cond delay="0"/>
                                          </p:stCondLst>
                                        </p:cTn>
                                        <p:tgtEl>
                                          <p:spTgt spid="37"/>
                                        </p:tgtEl>
                                        <p:attrNameLst>
                                          <p:attrName>style.rotation</p:attrName>
                                        </p:attrNameLst>
                                      </p:cBhvr>
                                      <p:to>
                                        <p:strVal val="-45.0"/>
                                      </p:to>
                                    </p:set>
                                    <p:anim calcmode="lin" valueType="num">
                                      <p:cBhvr>
                                        <p:cTn id="24" dur="455" fill="hold">
                                          <p:stCondLst>
                                            <p:cond delay="455"/>
                                          </p:stCondLst>
                                        </p:cTn>
                                        <p:tgtEl>
                                          <p:spTgt spid="37"/>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37"/>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37"/>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37"/>
                                        </p:tgtEl>
                                        <p:attrNameLst>
                                          <p:attrName>ppt_y</p:attrName>
                                        </p:attrNameLst>
                                      </p:cBhvr>
                                      <p:tavLst>
                                        <p:tav tm="0">
                                          <p:val>
                                            <p:strVal val="#ppt_y-(0.354*#ppt_w-0.172*#ppt_h)"/>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7" presetClass="entr" presetSubtype="1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barn(inHorizontal)">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p:cTn id="59" dur="500" fill="hold"/>
                                        <p:tgtEl>
                                          <p:spTgt spid="43"/>
                                        </p:tgtEl>
                                        <p:attrNameLst>
                                          <p:attrName>ppt_w</p:attrName>
                                        </p:attrNameLst>
                                      </p:cBhvr>
                                      <p:tavLst>
                                        <p:tav tm="0">
                                          <p:val>
                                            <p:fltVal val="0"/>
                                          </p:val>
                                        </p:tav>
                                        <p:tav tm="100000">
                                          <p:val>
                                            <p:strVal val="#ppt_w"/>
                                          </p:val>
                                        </p:tav>
                                      </p:tavLst>
                                    </p:anim>
                                    <p:anim calcmode="lin" valueType="num">
                                      <p:cBhvr>
                                        <p:cTn id="60" dur="50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8" presetClass="entr" presetSubtype="0" accel="50000" fill="hold" grpId="0" nodeType="clickEffect">
                                  <p:stCondLst>
                                    <p:cond delay="0"/>
                                  </p:stCondLst>
                                  <p:iterate type="lt">
                                    <p:tmPct val="50000"/>
                                  </p:iterate>
                                  <p:childTnLst>
                                    <p:set>
                                      <p:cBhvr>
                                        <p:cTn id="70" dur="1" fill="hold">
                                          <p:stCondLst>
                                            <p:cond delay="0"/>
                                          </p:stCondLst>
                                        </p:cTn>
                                        <p:tgtEl>
                                          <p:spTgt spid="45"/>
                                        </p:tgtEl>
                                        <p:attrNameLst>
                                          <p:attrName>style.visibility</p:attrName>
                                        </p:attrNameLst>
                                      </p:cBhvr>
                                      <p:to>
                                        <p:strVal val="visible"/>
                                      </p:to>
                                    </p:set>
                                    <p:set>
                                      <p:cBhvr>
                                        <p:cTn id="71" dur="455" fill="hold">
                                          <p:stCondLst>
                                            <p:cond delay="0"/>
                                          </p:stCondLst>
                                        </p:cTn>
                                        <p:tgtEl>
                                          <p:spTgt spid="45"/>
                                        </p:tgtEl>
                                        <p:attrNameLst>
                                          <p:attrName>style.rotation</p:attrName>
                                        </p:attrNameLst>
                                      </p:cBhvr>
                                      <p:to>
                                        <p:strVal val="-45.0"/>
                                      </p:to>
                                    </p:set>
                                    <p:anim calcmode="lin" valueType="num">
                                      <p:cBhvr>
                                        <p:cTn id="72" dur="455" fill="hold">
                                          <p:stCondLst>
                                            <p:cond delay="455"/>
                                          </p:stCondLst>
                                        </p:cTn>
                                        <p:tgtEl>
                                          <p:spTgt spid="45"/>
                                        </p:tgtEl>
                                        <p:attrNameLst>
                                          <p:attrName>style.rotation</p:attrName>
                                        </p:attrNameLst>
                                      </p:cBhvr>
                                      <p:tavLst>
                                        <p:tav tm="0">
                                          <p:val>
                                            <p:fltVal val="-45"/>
                                          </p:val>
                                        </p:tav>
                                        <p:tav tm="69900">
                                          <p:val>
                                            <p:fltVal val="45"/>
                                          </p:val>
                                        </p:tav>
                                        <p:tav tm="100000">
                                          <p:val>
                                            <p:fltVal val="0"/>
                                          </p:val>
                                        </p:tav>
                                      </p:tavLst>
                                    </p:anim>
                                    <p:anim calcmode="lin" valueType="num">
                                      <p:cBhvr>
                                        <p:cTn id="73" dur="455" fill="hold">
                                          <p:stCondLst>
                                            <p:cond delay="0"/>
                                          </p:stCondLst>
                                        </p:cTn>
                                        <p:tgtEl>
                                          <p:spTgt spid="45"/>
                                        </p:tgtEl>
                                        <p:attrNameLst>
                                          <p:attrName>ppt_y</p:attrName>
                                        </p:attrNameLst>
                                      </p:cBhvr>
                                      <p:tavLst>
                                        <p:tav tm="0">
                                          <p:val>
                                            <p:strVal val="#ppt_y-1"/>
                                          </p:val>
                                        </p:tav>
                                        <p:tav tm="100000">
                                          <p:val>
                                            <p:strVal val="#ppt_y-(0.354*#ppt_w-0.172*#ppt_h)"/>
                                          </p:val>
                                        </p:tav>
                                      </p:tavLst>
                                    </p:anim>
                                    <p:anim calcmode="lin" valueType="num">
                                      <p:cBhvr>
                                        <p:cTn id="74" dur="156" decel="50000" autoRev="1" fill="hold">
                                          <p:stCondLst>
                                            <p:cond delay="455"/>
                                          </p:stCondLst>
                                        </p:cTn>
                                        <p:tgtEl>
                                          <p:spTgt spid="45"/>
                                        </p:tgtEl>
                                        <p:attrNameLst>
                                          <p:attrName>ppt_y</p:attrName>
                                        </p:attrNameLst>
                                      </p:cBhvr>
                                      <p:tavLst>
                                        <p:tav tm="0">
                                          <p:val>
                                            <p:strVal val="#ppt_y-(0.354*#ppt_w-0.172*#ppt_h)"/>
                                          </p:val>
                                        </p:tav>
                                        <p:tav tm="100000">
                                          <p:val>
                                            <p:strVal val="#ppt_y-(0.354*#ppt_w-0.172*#ppt_h)-#ppt_h/2"/>
                                          </p:val>
                                        </p:tav>
                                      </p:tavLst>
                                    </p:anim>
                                    <p:anim calcmode="lin" valueType="num">
                                      <p:cBhvr>
                                        <p:cTn id="75" dur="136" fill="hold">
                                          <p:stCondLst>
                                            <p:cond delay="864"/>
                                          </p:stCondLst>
                                        </p:cTn>
                                        <p:tgtEl>
                                          <p:spTgt spid="4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40" grpId="0"/>
      <p:bldP spid="42" grpId="0"/>
      <p:bldP spid="44" grpId="0"/>
      <p:bldP spid="4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19" name="Rectangle 4">
            <a:extLst>
              <a:ext uri="{FF2B5EF4-FFF2-40B4-BE49-F238E27FC236}">
                <a16:creationId xmlns:a16="http://schemas.microsoft.com/office/drawing/2014/main" id="{5286A8EA-8301-475A-A370-73D58CB4BB52}"/>
              </a:ext>
            </a:extLst>
          </p:cNvPr>
          <p:cNvSpPr>
            <a:spLocks noChangeArrowheads="1"/>
          </p:cNvSpPr>
          <p:nvPr/>
        </p:nvSpPr>
        <p:spPr bwMode="auto">
          <a:xfrm>
            <a:off x="2301240" y="927110"/>
            <a:ext cx="7547259" cy="523220"/>
          </a:xfrm>
          <a:prstGeom prst="rect">
            <a:avLst/>
          </a:prstGeom>
          <a:noFill/>
          <a:ln w="9525">
            <a:noFill/>
            <a:miter lim="800000"/>
            <a:headEnd/>
            <a:tailEnd/>
          </a:ln>
          <a:effectLst/>
        </p:spPr>
        <p:txBody>
          <a:bodyPr wrap="none" anchor="ctr">
            <a:spAutoFit/>
          </a:bodyPr>
          <a:lstStyle/>
          <a:p>
            <a:pPr eaLnBrk="1" hangingPunct="1">
              <a:defRPr/>
            </a:pPr>
            <a:r>
              <a:rPr lang="en-US" altLang="zh-CN" sz="2800" b="1">
                <a:latin typeface="+mn-ea"/>
              </a:rPr>
              <a:t>(2)</a:t>
            </a:r>
            <a:r>
              <a:rPr lang="zh-CN" altLang="en-US" sz="2800" b="1">
                <a:latin typeface="+mn-ea"/>
              </a:rPr>
              <a:t>当负载的阻抗角固定不变，而阻抗模可变时 </a:t>
            </a:r>
          </a:p>
        </p:txBody>
      </p:sp>
      <p:sp>
        <p:nvSpPr>
          <p:cNvPr id="20" name="Rectangle 7">
            <a:extLst>
              <a:ext uri="{FF2B5EF4-FFF2-40B4-BE49-F238E27FC236}">
                <a16:creationId xmlns:a16="http://schemas.microsoft.com/office/drawing/2014/main" id="{6E0BADB4-9302-47A3-ACEB-3316897021F2}"/>
              </a:ext>
            </a:extLst>
          </p:cNvPr>
          <p:cNvSpPr>
            <a:spLocks noChangeArrowheads="1"/>
          </p:cNvSpPr>
          <p:nvPr/>
        </p:nvSpPr>
        <p:spPr bwMode="auto">
          <a:xfrm>
            <a:off x="2072640" y="288926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pSp>
        <p:nvGrpSpPr>
          <p:cNvPr id="21" name="Group 16">
            <a:extLst>
              <a:ext uri="{FF2B5EF4-FFF2-40B4-BE49-F238E27FC236}">
                <a16:creationId xmlns:a16="http://schemas.microsoft.com/office/drawing/2014/main" id="{935E0C63-3D41-481C-A03C-81660A5F059C}"/>
              </a:ext>
            </a:extLst>
          </p:cNvPr>
          <p:cNvGrpSpPr>
            <a:grpSpLocks/>
          </p:cNvGrpSpPr>
          <p:nvPr/>
        </p:nvGrpSpPr>
        <p:grpSpPr bwMode="auto">
          <a:xfrm>
            <a:off x="3139440" y="1569720"/>
            <a:ext cx="5486400" cy="515938"/>
            <a:chOff x="672" y="1104"/>
            <a:chExt cx="3456" cy="325"/>
          </a:xfrm>
        </p:grpSpPr>
        <p:graphicFrame>
          <p:nvGraphicFramePr>
            <p:cNvPr id="22" name="Object 6">
              <a:extLst>
                <a:ext uri="{FF2B5EF4-FFF2-40B4-BE49-F238E27FC236}">
                  <a16:creationId xmlns:a16="http://schemas.microsoft.com/office/drawing/2014/main" id="{A882C0B4-0602-4B1E-94A4-153B23533542}"/>
                </a:ext>
              </a:extLst>
            </p:cNvPr>
            <p:cNvGraphicFramePr>
              <a:graphicFrameLocks noChangeAspect="1"/>
            </p:cNvGraphicFramePr>
            <p:nvPr/>
          </p:nvGraphicFramePr>
          <p:xfrm>
            <a:off x="672" y="1104"/>
            <a:ext cx="3456" cy="325"/>
          </p:xfrm>
          <a:graphic>
            <a:graphicData uri="http://schemas.openxmlformats.org/presentationml/2006/ole">
              <mc:AlternateContent xmlns:mc="http://schemas.openxmlformats.org/markup-compatibility/2006">
                <mc:Choice xmlns:v="urn:schemas-microsoft-com:vml" Requires="v">
                  <p:oleObj spid="_x0000_s67602" name="Equation" r:id="rId5" imgW="2019300" imgH="190500" progId="Equation.DSMT4">
                    <p:embed/>
                  </p:oleObj>
                </mc:Choice>
                <mc:Fallback>
                  <p:oleObj name="Equation" r:id="rId5" imgW="2019300" imgH="190500" progId="Equation.DSMT4">
                    <p:embed/>
                    <p:pic>
                      <p:nvPicPr>
                        <p:cNvPr id="22" name="Object 6">
                          <a:extLst>
                            <a:ext uri="{FF2B5EF4-FFF2-40B4-BE49-F238E27FC236}">
                              <a16:creationId xmlns:a16="http://schemas.microsoft.com/office/drawing/2014/main" id="{A882C0B4-0602-4B1E-94A4-153B23533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104"/>
                          <a:ext cx="34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 name="Group 10">
              <a:extLst>
                <a:ext uri="{FF2B5EF4-FFF2-40B4-BE49-F238E27FC236}">
                  <a16:creationId xmlns:a16="http://schemas.microsoft.com/office/drawing/2014/main" id="{D2462A5D-BD75-42C3-8898-5A11BF1F6C48}"/>
                </a:ext>
              </a:extLst>
            </p:cNvPr>
            <p:cNvGrpSpPr>
              <a:grpSpLocks/>
            </p:cNvGrpSpPr>
            <p:nvPr/>
          </p:nvGrpSpPr>
          <p:grpSpPr bwMode="auto">
            <a:xfrm>
              <a:off x="1440" y="1200"/>
              <a:ext cx="288" cy="192"/>
              <a:chOff x="1536" y="384"/>
              <a:chExt cx="227" cy="150"/>
            </a:xfrm>
          </p:grpSpPr>
          <p:sp>
            <p:nvSpPr>
              <p:cNvPr id="24" name="Line 11">
                <a:extLst>
                  <a:ext uri="{FF2B5EF4-FFF2-40B4-BE49-F238E27FC236}">
                    <a16:creationId xmlns:a16="http://schemas.microsoft.com/office/drawing/2014/main" id="{531C3E27-FB49-404A-89DB-57A9EFEDFD70}"/>
                  </a:ext>
                </a:extLst>
              </p:cNvPr>
              <p:cNvSpPr>
                <a:spLocks noChangeAspect="1" noChangeShapeType="1"/>
              </p:cNvSpPr>
              <p:nvPr/>
            </p:nvSpPr>
            <p:spPr bwMode="auto">
              <a:xfrm flipH="1">
                <a:off x="1538" y="384"/>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sp>
            <p:nvSpPr>
              <p:cNvPr id="25" name="Line 12">
                <a:extLst>
                  <a:ext uri="{FF2B5EF4-FFF2-40B4-BE49-F238E27FC236}">
                    <a16:creationId xmlns:a16="http://schemas.microsoft.com/office/drawing/2014/main" id="{B073ACCC-1091-4AF4-8EEC-B17BB14DE079}"/>
                  </a:ext>
                </a:extLst>
              </p:cNvPr>
              <p:cNvSpPr>
                <a:spLocks noChangeShapeType="1"/>
              </p:cNvSpPr>
              <p:nvPr/>
            </p:nvSpPr>
            <p:spPr bwMode="auto">
              <a:xfrm>
                <a:off x="1536" y="534"/>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grpSp>
      </p:grpSp>
      <p:grpSp>
        <p:nvGrpSpPr>
          <p:cNvPr id="26" name="Group 17">
            <a:extLst>
              <a:ext uri="{FF2B5EF4-FFF2-40B4-BE49-F238E27FC236}">
                <a16:creationId xmlns:a16="http://schemas.microsoft.com/office/drawing/2014/main" id="{190C87DA-6F8B-4939-B124-7B9E10E52DDC}"/>
              </a:ext>
            </a:extLst>
          </p:cNvPr>
          <p:cNvGrpSpPr>
            <a:grpSpLocks/>
          </p:cNvGrpSpPr>
          <p:nvPr/>
        </p:nvGrpSpPr>
        <p:grpSpPr bwMode="auto">
          <a:xfrm>
            <a:off x="3139440" y="2179320"/>
            <a:ext cx="5562600" cy="508000"/>
            <a:chOff x="672" y="1536"/>
            <a:chExt cx="3504" cy="320"/>
          </a:xfrm>
        </p:grpSpPr>
        <p:graphicFrame>
          <p:nvGraphicFramePr>
            <p:cNvPr id="27" name="Object 8">
              <a:extLst>
                <a:ext uri="{FF2B5EF4-FFF2-40B4-BE49-F238E27FC236}">
                  <a16:creationId xmlns:a16="http://schemas.microsoft.com/office/drawing/2014/main" id="{2C70FCE7-77F5-416E-B9E8-09257DDA386F}"/>
                </a:ext>
              </a:extLst>
            </p:cNvPr>
            <p:cNvGraphicFramePr>
              <a:graphicFrameLocks noChangeAspect="1"/>
            </p:cNvGraphicFramePr>
            <p:nvPr/>
          </p:nvGraphicFramePr>
          <p:xfrm>
            <a:off x="672" y="1536"/>
            <a:ext cx="3504" cy="320"/>
          </p:xfrm>
          <a:graphic>
            <a:graphicData uri="http://schemas.openxmlformats.org/presentationml/2006/ole">
              <mc:AlternateContent xmlns:mc="http://schemas.openxmlformats.org/markup-compatibility/2006">
                <mc:Choice xmlns:v="urn:schemas-microsoft-com:vml" Requires="v">
                  <p:oleObj spid="_x0000_s67603" name="Equation" r:id="rId7" imgW="2082800" imgH="190500" progId="Equation.DSMT4">
                    <p:embed/>
                  </p:oleObj>
                </mc:Choice>
                <mc:Fallback>
                  <p:oleObj name="Equation" r:id="rId7" imgW="2082800" imgH="190500" progId="Equation.DSMT4">
                    <p:embed/>
                    <p:pic>
                      <p:nvPicPr>
                        <p:cNvPr id="27" name="Object 8">
                          <a:extLst>
                            <a:ext uri="{FF2B5EF4-FFF2-40B4-BE49-F238E27FC236}">
                              <a16:creationId xmlns:a16="http://schemas.microsoft.com/office/drawing/2014/main" id="{2C70FCE7-77F5-416E-B9E8-09257DDA38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1536"/>
                          <a:ext cx="35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 name="Group 13">
              <a:extLst>
                <a:ext uri="{FF2B5EF4-FFF2-40B4-BE49-F238E27FC236}">
                  <a16:creationId xmlns:a16="http://schemas.microsoft.com/office/drawing/2014/main" id="{672C29CB-8F00-4FD5-B5C1-5B074E752501}"/>
                </a:ext>
              </a:extLst>
            </p:cNvPr>
            <p:cNvGrpSpPr>
              <a:grpSpLocks/>
            </p:cNvGrpSpPr>
            <p:nvPr/>
          </p:nvGrpSpPr>
          <p:grpSpPr bwMode="auto">
            <a:xfrm>
              <a:off x="1464" y="1632"/>
              <a:ext cx="288" cy="192"/>
              <a:chOff x="1536" y="384"/>
              <a:chExt cx="227" cy="150"/>
            </a:xfrm>
          </p:grpSpPr>
          <p:sp>
            <p:nvSpPr>
              <p:cNvPr id="29" name="Line 14">
                <a:extLst>
                  <a:ext uri="{FF2B5EF4-FFF2-40B4-BE49-F238E27FC236}">
                    <a16:creationId xmlns:a16="http://schemas.microsoft.com/office/drawing/2014/main" id="{F22E5F6F-B33E-4D4B-958E-3788C807B792}"/>
                  </a:ext>
                </a:extLst>
              </p:cNvPr>
              <p:cNvSpPr>
                <a:spLocks noChangeAspect="1" noChangeShapeType="1"/>
              </p:cNvSpPr>
              <p:nvPr/>
            </p:nvSpPr>
            <p:spPr bwMode="auto">
              <a:xfrm flipH="1">
                <a:off x="1538" y="384"/>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sp>
            <p:nvSpPr>
              <p:cNvPr id="30" name="Line 15">
                <a:extLst>
                  <a:ext uri="{FF2B5EF4-FFF2-40B4-BE49-F238E27FC236}">
                    <a16:creationId xmlns:a16="http://schemas.microsoft.com/office/drawing/2014/main" id="{5D239422-7E77-4ABF-857B-B5D798E545B2}"/>
                  </a:ext>
                </a:extLst>
              </p:cNvPr>
              <p:cNvSpPr>
                <a:spLocks noChangeShapeType="1"/>
              </p:cNvSpPr>
              <p:nvPr/>
            </p:nvSpPr>
            <p:spPr bwMode="auto">
              <a:xfrm>
                <a:off x="1536" y="534"/>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grpSp>
      </p:grpSp>
      <p:graphicFrame>
        <p:nvGraphicFramePr>
          <p:cNvPr id="31" name="Object 18">
            <a:extLst>
              <a:ext uri="{FF2B5EF4-FFF2-40B4-BE49-F238E27FC236}">
                <a16:creationId xmlns:a16="http://schemas.microsoft.com/office/drawing/2014/main" id="{6317E9C0-6230-4CEC-893D-B547DEF59680}"/>
              </a:ext>
            </a:extLst>
          </p:cNvPr>
          <p:cNvGraphicFramePr>
            <a:graphicFrameLocks noChangeAspect="1"/>
          </p:cNvGraphicFramePr>
          <p:nvPr>
            <p:extLst/>
          </p:nvPr>
        </p:nvGraphicFramePr>
        <p:xfrm>
          <a:off x="3672840" y="2941320"/>
          <a:ext cx="1447800" cy="923925"/>
        </p:xfrm>
        <a:graphic>
          <a:graphicData uri="http://schemas.openxmlformats.org/presentationml/2006/ole">
            <mc:AlternateContent xmlns:mc="http://schemas.openxmlformats.org/markup-compatibility/2006">
              <mc:Choice xmlns:v="urn:schemas-microsoft-com:vml" Requires="v">
                <p:oleObj spid="_x0000_s67604" name="Equation" r:id="rId9" imgW="596900" imgH="381000" progId="Equation.DSMT4">
                  <p:embed/>
                </p:oleObj>
              </mc:Choice>
              <mc:Fallback>
                <p:oleObj name="Equation" r:id="rId9" imgW="596900" imgH="381000" progId="Equation.DSMT4">
                  <p:embed/>
                  <p:pic>
                    <p:nvPicPr>
                      <p:cNvPr id="31" name="Object 18">
                        <a:extLst>
                          <a:ext uri="{FF2B5EF4-FFF2-40B4-BE49-F238E27FC236}">
                            <a16:creationId xmlns:a16="http://schemas.microsoft.com/office/drawing/2014/main" id="{6317E9C0-6230-4CEC-893D-B547DEF596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2840" y="2941320"/>
                        <a:ext cx="1447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 name="Rectangle 20">
            <a:extLst>
              <a:ext uri="{FF2B5EF4-FFF2-40B4-BE49-F238E27FC236}">
                <a16:creationId xmlns:a16="http://schemas.microsoft.com/office/drawing/2014/main" id="{B5B12BD1-ACA2-4A7D-B952-21391A4D5A1C}"/>
              </a:ext>
            </a:extLst>
          </p:cNvPr>
          <p:cNvSpPr>
            <a:spLocks noChangeArrowheads="1"/>
          </p:cNvSpPr>
          <p:nvPr/>
        </p:nvSpPr>
        <p:spPr bwMode="auto">
          <a:xfrm>
            <a:off x="2377440" y="267971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a:latin typeface="+mn-ea"/>
                <a:ea typeface="+mn-ea"/>
              </a:rPr>
              <a:t>根据</a:t>
            </a:r>
          </a:p>
        </p:txBody>
      </p:sp>
      <p:sp>
        <p:nvSpPr>
          <p:cNvPr id="47" name="AutoShape 21">
            <a:extLst>
              <a:ext uri="{FF2B5EF4-FFF2-40B4-BE49-F238E27FC236}">
                <a16:creationId xmlns:a16="http://schemas.microsoft.com/office/drawing/2014/main" id="{B65B7121-1648-498D-A0BE-1C7174B5CF18}"/>
              </a:ext>
            </a:extLst>
          </p:cNvPr>
          <p:cNvSpPr>
            <a:spLocks noChangeArrowheads="1"/>
          </p:cNvSpPr>
          <p:nvPr/>
        </p:nvSpPr>
        <p:spPr bwMode="auto">
          <a:xfrm>
            <a:off x="5806440" y="3322320"/>
            <a:ext cx="533400" cy="228600"/>
          </a:xfrm>
          <a:prstGeom prst="rightArrow">
            <a:avLst>
              <a:gd name="adj1" fmla="val 50000"/>
              <a:gd name="adj2" fmla="val 58333"/>
            </a:avLst>
          </a:prstGeom>
          <a:solidFill>
            <a:srgbClr val="FF0000"/>
          </a:solidFill>
          <a:ln w="9525">
            <a:solidFill>
              <a:srgbClr val="FF0000"/>
            </a:solidFill>
            <a:miter lim="800000"/>
            <a:headEnd/>
            <a:tailEnd/>
          </a:ln>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sp>
        <p:nvSpPr>
          <p:cNvPr id="48" name="Rectangle 22">
            <a:extLst>
              <a:ext uri="{FF2B5EF4-FFF2-40B4-BE49-F238E27FC236}">
                <a16:creationId xmlns:a16="http://schemas.microsoft.com/office/drawing/2014/main" id="{35671541-FAC6-48E0-9822-A70A1AEB2622}"/>
              </a:ext>
            </a:extLst>
          </p:cNvPr>
          <p:cNvSpPr>
            <a:spLocks noChangeArrowheads="1"/>
          </p:cNvSpPr>
          <p:nvPr/>
        </p:nvSpPr>
        <p:spPr bwMode="auto">
          <a:xfrm>
            <a:off x="6623529" y="3128973"/>
            <a:ext cx="15424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5364163" algn="r"/>
              </a:tabLst>
              <a:defRPr sz="2400">
                <a:solidFill>
                  <a:schemeClr val="tx1"/>
                </a:solidFill>
                <a:latin typeface="Times New Roman" panose="02020603050405020304" pitchFamily="18" charset="0"/>
                <a:ea typeface="楷体_GB2312" panose="02010609030101010101" pitchFamily="49" charset="-122"/>
              </a:defRPr>
            </a:lvl1pPr>
            <a:lvl2pPr marL="742950" indent="-285750">
              <a:tabLst>
                <a:tab pos="5364163" algn="r"/>
              </a:tabLst>
              <a:defRPr sz="2400">
                <a:solidFill>
                  <a:schemeClr val="tx1"/>
                </a:solidFill>
                <a:latin typeface="Times New Roman" panose="02020603050405020304" pitchFamily="18" charset="0"/>
                <a:ea typeface="楷体_GB2312" panose="02010609030101010101" pitchFamily="49" charset="-122"/>
              </a:defRPr>
            </a:lvl2pPr>
            <a:lvl3pPr marL="1143000" indent="-228600">
              <a:tabLst>
                <a:tab pos="5364163" algn="r"/>
              </a:tabLst>
              <a:defRPr sz="2400">
                <a:solidFill>
                  <a:schemeClr val="tx1"/>
                </a:solidFill>
                <a:latin typeface="Times New Roman" panose="02020603050405020304" pitchFamily="18" charset="0"/>
                <a:ea typeface="楷体_GB2312" panose="02010609030101010101" pitchFamily="49" charset="-122"/>
              </a:defRPr>
            </a:lvl3pPr>
            <a:lvl4pPr marL="1600200" indent="-228600">
              <a:tabLst>
                <a:tab pos="5364163" algn="r"/>
              </a:tabLst>
              <a:defRPr sz="2400">
                <a:solidFill>
                  <a:schemeClr val="tx1"/>
                </a:solidFill>
                <a:latin typeface="Times New Roman" panose="02020603050405020304" pitchFamily="18" charset="0"/>
                <a:ea typeface="楷体_GB2312" panose="02010609030101010101" pitchFamily="49" charset="-122"/>
              </a:defRPr>
            </a:lvl4pPr>
            <a:lvl5pPr marL="2057400" indent="-228600">
              <a:tabLst>
                <a:tab pos="5364163" algn="r"/>
              </a:tabLst>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lang="en-US" altLang="zh-CN" sz="2800">
                <a:latin typeface="+mn-ea"/>
                <a:ea typeface="+mn-ea"/>
              </a:rPr>
              <a:t>|</a:t>
            </a:r>
            <a:r>
              <a:rPr lang="en-US" altLang="zh-CN" sz="2800" i="1">
                <a:latin typeface="+mn-ea"/>
                <a:ea typeface="+mn-ea"/>
              </a:rPr>
              <a:t>Z</a:t>
            </a:r>
            <a:r>
              <a:rPr lang="en-US" altLang="zh-CN" sz="2800" baseline="-25000">
                <a:latin typeface="+mn-ea"/>
                <a:ea typeface="+mn-ea"/>
              </a:rPr>
              <a:t>L</a:t>
            </a:r>
            <a:r>
              <a:rPr lang="en-US" altLang="zh-CN" sz="2800">
                <a:latin typeface="+mn-ea"/>
                <a:ea typeface="+mn-ea"/>
              </a:rPr>
              <a:t>|=|</a:t>
            </a:r>
            <a:r>
              <a:rPr lang="en-US" altLang="zh-CN" sz="2800" i="1">
                <a:latin typeface="+mn-ea"/>
                <a:ea typeface="+mn-ea"/>
              </a:rPr>
              <a:t>Z</a:t>
            </a:r>
            <a:r>
              <a:rPr lang="en-US" altLang="zh-CN" sz="2800" baseline="-25000">
                <a:latin typeface="+mn-ea"/>
                <a:ea typeface="+mn-ea"/>
              </a:rPr>
              <a:t>S</a:t>
            </a:r>
            <a:r>
              <a:rPr lang="en-US" altLang="zh-CN" sz="2800">
                <a:latin typeface="+mn-ea"/>
                <a:ea typeface="+mn-ea"/>
              </a:rPr>
              <a:t>|</a:t>
            </a:r>
          </a:p>
        </p:txBody>
      </p:sp>
      <p:sp>
        <p:nvSpPr>
          <p:cNvPr id="49" name="Rectangle 23">
            <a:extLst>
              <a:ext uri="{FF2B5EF4-FFF2-40B4-BE49-F238E27FC236}">
                <a16:creationId xmlns:a16="http://schemas.microsoft.com/office/drawing/2014/main" id="{30200AC1-3AB1-4462-9D97-C047EEB539B0}"/>
              </a:ext>
            </a:extLst>
          </p:cNvPr>
          <p:cNvSpPr>
            <a:spLocks noChangeArrowheads="1"/>
          </p:cNvSpPr>
          <p:nvPr/>
        </p:nvSpPr>
        <p:spPr bwMode="auto">
          <a:xfrm>
            <a:off x="2347426" y="3933032"/>
            <a:ext cx="35301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负载获得最大功率为 </a:t>
            </a:r>
          </a:p>
        </p:txBody>
      </p:sp>
      <p:sp>
        <p:nvSpPr>
          <p:cNvPr id="50" name="Rectangle 25">
            <a:extLst>
              <a:ext uri="{FF2B5EF4-FFF2-40B4-BE49-F238E27FC236}">
                <a16:creationId xmlns:a16="http://schemas.microsoft.com/office/drawing/2014/main" id="{C2373ECC-E9A7-49F1-ACB6-987ADF4ACBEF}"/>
              </a:ext>
            </a:extLst>
          </p:cNvPr>
          <p:cNvSpPr>
            <a:spLocks noChangeArrowheads="1"/>
          </p:cNvSpPr>
          <p:nvPr/>
        </p:nvSpPr>
        <p:spPr bwMode="auto">
          <a:xfrm>
            <a:off x="2072640" y="278924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51" name="Object 24">
            <a:extLst>
              <a:ext uri="{FF2B5EF4-FFF2-40B4-BE49-F238E27FC236}">
                <a16:creationId xmlns:a16="http://schemas.microsoft.com/office/drawing/2014/main" id="{C40C6F7A-000D-46A9-9AE8-A1263339CE5A}"/>
              </a:ext>
            </a:extLst>
          </p:cNvPr>
          <p:cNvGraphicFramePr>
            <a:graphicFrameLocks noChangeAspect="1"/>
          </p:cNvGraphicFramePr>
          <p:nvPr>
            <p:extLst/>
          </p:nvPr>
        </p:nvGraphicFramePr>
        <p:xfrm>
          <a:off x="3749040" y="4389120"/>
          <a:ext cx="3962400" cy="939800"/>
        </p:xfrm>
        <a:graphic>
          <a:graphicData uri="http://schemas.openxmlformats.org/presentationml/2006/ole">
            <mc:AlternateContent xmlns:mc="http://schemas.openxmlformats.org/markup-compatibility/2006">
              <mc:Choice xmlns:v="urn:schemas-microsoft-com:vml" Requires="v">
                <p:oleObj spid="_x0000_s67605" name="Equation" r:id="rId11" imgW="1651000" imgH="393700" progId="Equation.DSMT4">
                  <p:embed/>
                </p:oleObj>
              </mc:Choice>
              <mc:Fallback>
                <p:oleObj name="Equation" r:id="rId11" imgW="1651000" imgH="393700" progId="Equation.DSMT4">
                  <p:embed/>
                  <p:pic>
                    <p:nvPicPr>
                      <p:cNvPr id="51" name="Object 24">
                        <a:extLst>
                          <a:ext uri="{FF2B5EF4-FFF2-40B4-BE49-F238E27FC236}">
                            <a16:creationId xmlns:a16="http://schemas.microsoft.com/office/drawing/2014/main" id="{C40C6F7A-000D-46A9-9AE8-A1263339CE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9040" y="4389120"/>
                        <a:ext cx="3962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AutoShape 26">
            <a:extLst>
              <a:ext uri="{FF2B5EF4-FFF2-40B4-BE49-F238E27FC236}">
                <a16:creationId xmlns:a16="http://schemas.microsoft.com/office/drawing/2014/main" id="{F8B83BB7-1AC6-470D-B839-EBB297D30668}"/>
              </a:ext>
            </a:extLst>
          </p:cNvPr>
          <p:cNvSpPr>
            <a:spLocks noChangeArrowheads="1"/>
          </p:cNvSpPr>
          <p:nvPr/>
        </p:nvSpPr>
        <p:spPr bwMode="auto">
          <a:xfrm>
            <a:off x="8473440" y="4160520"/>
            <a:ext cx="2133600" cy="533400"/>
          </a:xfrm>
          <a:prstGeom prst="wedgeRectCallout">
            <a:avLst>
              <a:gd name="adj1" fmla="val -95014"/>
              <a:gd name="adj2" fmla="val -155356"/>
            </a:avLst>
          </a:prstGeom>
          <a:solidFill>
            <a:schemeClr val="accent1">
              <a:lumMod val="40000"/>
              <a:lumOff val="60000"/>
            </a:schemeClr>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sz="2800" b="1">
                <a:latin typeface="+mn-ea"/>
                <a:ea typeface="+mn-ea"/>
              </a:rPr>
              <a:t>模匹配</a:t>
            </a:r>
          </a:p>
        </p:txBody>
      </p:sp>
      <p:sp>
        <p:nvSpPr>
          <p:cNvPr id="53" name="Rectangle 23">
            <a:extLst>
              <a:ext uri="{FF2B5EF4-FFF2-40B4-BE49-F238E27FC236}">
                <a16:creationId xmlns:a16="http://schemas.microsoft.com/office/drawing/2014/main" id="{3E3097D8-B408-403A-B93B-C799F93516A9}"/>
              </a:ext>
            </a:extLst>
          </p:cNvPr>
          <p:cNvSpPr>
            <a:spLocks noChangeArrowheads="1"/>
          </p:cNvSpPr>
          <p:nvPr/>
        </p:nvSpPr>
        <p:spPr bwMode="auto">
          <a:xfrm>
            <a:off x="2347426" y="5393840"/>
            <a:ext cx="87879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如果负载为</a:t>
            </a:r>
            <a:r>
              <a:rPr lang="zh-CN" altLang="en-US" sz="2800" b="1" dirty="0">
                <a:solidFill>
                  <a:srgbClr val="FF0000"/>
                </a:solidFill>
                <a:latin typeface="+mn-ea"/>
                <a:ea typeface="+mn-ea"/>
              </a:rPr>
              <a:t>纯电阻</a:t>
            </a:r>
            <a:r>
              <a:rPr lang="zh-CN" altLang="en-US" sz="2800" b="1" dirty="0">
                <a:latin typeface="+mn-ea"/>
                <a:ea typeface="+mn-ea"/>
              </a:rPr>
              <a:t>，只有在</a:t>
            </a:r>
            <a:r>
              <a:rPr lang="zh-CN" altLang="en-US" sz="2800" b="1" dirty="0">
                <a:solidFill>
                  <a:srgbClr val="FF0000"/>
                </a:solidFill>
                <a:latin typeface="+mn-ea"/>
                <a:ea typeface="+mn-ea"/>
              </a:rPr>
              <a:t>模匹配</a:t>
            </a:r>
            <a:r>
              <a:rPr lang="zh-CN" altLang="en-US" sz="2800" b="1" dirty="0">
                <a:latin typeface="+mn-ea"/>
                <a:ea typeface="+mn-ea"/>
              </a:rPr>
              <a:t>的时候，负载才能获得</a:t>
            </a:r>
            <a:r>
              <a:rPr lang="zh-CN" altLang="en-US" sz="2800" b="1" dirty="0">
                <a:solidFill>
                  <a:srgbClr val="FF0000"/>
                </a:solidFill>
                <a:latin typeface="+mn-ea"/>
                <a:ea typeface="+mn-ea"/>
              </a:rPr>
              <a:t>最大功率</a:t>
            </a:r>
            <a:r>
              <a:rPr lang="zh-CN" altLang="en-US" sz="2800" b="1" dirty="0">
                <a:latin typeface="+mn-ea"/>
                <a:ea typeface="+mn-ea"/>
              </a:rPr>
              <a:t>。</a:t>
            </a:r>
          </a:p>
        </p:txBody>
      </p:sp>
    </p:spTree>
    <p:custDataLst>
      <p:tags r:id="rId2"/>
    </p:custDataLst>
    <p:extLst>
      <p:ext uri="{BB962C8B-B14F-4D97-AF65-F5344CB8AC3E}">
        <p14:creationId xmlns:p14="http://schemas.microsoft.com/office/powerpoint/2010/main" val="2206785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17" presetClass="entr" presetSubtype="1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8" presetClass="entr" presetSubtype="0" accel="50000" fill="hold" grpId="0" nodeType="clickEffect">
                                  <p:stCondLst>
                                    <p:cond delay="0"/>
                                  </p:stCondLst>
                                  <p:iterate type="lt">
                                    <p:tmPct val="50000"/>
                                  </p:iterate>
                                  <p:childTnLst>
                                    <p:set>
                                      <p:cBhvr>
                                        <p:cTn id="22" dur="1" fill="hold">
                                          <p:stCondLst>
                                            <p:cond delay="0"/>
                                          </p:stCondLst>
                                        </p:cTn>
                                        <p:tgtEl>
                                          <p:spTgt spid="46"/>
                                        </p:tgtEl>
                                        <p:attrNameLst>
                                          <p:attrName>style.visibility</p:attrName>
                                        </p:attrNameLst>
                                      </p:cBhvr>
                                      <p:to>
                                        <p:strVal val="visible"/>
                                      </p:to>
                                    </p:set>
                                    <p:set>
                                      <p:cBhvr>
                                        <p:cTn id="23" dur="455" fill="hold">
                                          <p:stCondLst>
                                            <p:cond delay="0"/>
                                          </p:stCondLst>
                                        </p:cTn>
                                        <p:tgtEl>
                                          <p:spTgt spid="46"/>
                                        </p:tgtEl>
                                        <p:attrNameLst>
                                          <p:attrName>style.rotation</p:attrName>
                                        </p:attrNameLst>
                                      </p:cBhvr>
                                      <p:to>
                                        <p:strVal val="-45.0"/>
                                      </p:to>
                                    </p:set>
                                    <p:anim calcmode="lin" valueType="num">
                                      <p:cBhvr>
                                        <p:cTn id="24" dur="455" fill="hold">
                                          <p:stCondLst>
                                            <p:cond delay="455"/>
                                          </p:stCondLst>
                                        </p:cTn>
                                        <p:tgtEl>
                                          <p:spTgt spid="46"/>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46"/>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46"/>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46"/>
                                        </p:tgtEl>
                                        <p:attrNameLst>
                                          <p:attrName>ppt_y</p:attrName>
                                        </p:attrNameLst>
                                      </p:cBhvr>
                                      <p:tavLst>
                                        <p:tav tm="0">
                                          <p:val>
                                            <p:strVal val="#ppt_y-(0.354*#ppt_w-0.172*#ppt_h)"/>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slide(fromLeft)">
                                      <p:cBhvr>
                                        <p:cTn id="38" dur="500"/>
                                        <p:tgtEl>
                                          <p:spTgt spid="47"/>
                                        </p:tgtEl>
                                      </p:cBhvr>
                                    </p:animEffect>
                                  </p:childTnLst>
                                </p:cTn>
                              </p:par>
                            </p:childTnLst>
                          </p:cTn>
                        </p:par>
                        <p:par>
                          <p:cTn id="39" fill="hold">
                            <p:stCondLst>
                              <p:cond delay="500"/>
                            </p:stCondLst>
                            <p:childTnLst>
                              <p:par>
                                <p:cTn id="40" presetID="17" presetClass="entr" presetSubtype="10"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p:cTn id="42" dur="500" fill="hold"/>
                                        <p:tgtEl>
                                          <p:spTgt spid="48"/>
                                        </p:tgtEl>
                                        <p:attrNameLst>
                                          <p:attrName>ppt_w</p:attrName>
                                        </p:attrNameLst>
                                      </p:cBhvr>
                                      <p:tavLst>
                                        <p:tav tm="0">
                                          <p:val>
                                            <p:fltVal val="0"/>
                                          </p:val>
                                        </p:tav>
                                        <p:tav tm="100000">
                                          <p:val>
                                            <p:strVal val="#ppt_w"/>
                                          </p:val>
                                        </p:tav>
                                      </p:tavLst>
                                    </p:anim>
                                    <p:anim calcmode="lin" valueType="num">
                                      <p:cBhvr>
                                        <p:cTn id="43" dur="5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38" presetClass="entr" presetSubtype="0" accel="50000" fill="hold" grpId="0" nodeType="clickEffect">
                                  <p:stCondLst>
                                    <p:cond delay="0"/>
                                  </p:stCondLst>
                                  <p:iterate type="lt">
                                    <p:tmPct val="50000"/>
                                  </p:iterate>
                                  <p:childTnLst>
                                    <p:set>
                                      <p:cBhvr>
                                        <p:cTn id="58" dur="1" fill="hold">
                                          <p:stCondLst>
                                            <p:cond delay="0"/>
                                          </p:stCondLst>
                                        </p:cTn>
                                        <p:tgtEl>
                                          <p:spTgt spid="52"/>
                                        </p:tgtEl>
                                        <p:attrNameLst>
                                          <p:attrName>style.visibility</p:attrName>
                                        </p:attrNameLst>
                                      </p:cBhvr>
                                      <p:to>
                                        <p:strVal val="visible"/>
                                      </p:to>
                                    </p:set>
                                    <p:set>
                                      <p:cBhvr>
                                        <p:cTn id="59" dur="455" fill="hold">
                                          <p:stCondLst>
                                            <p:cond delay="0"/>
                                          </p:stCondLst>
                                        </p:cTn>
                                        <p:tgtEl>
                                          <p:spTgt spid="52"/>
                                        </p:tgtEl>
                                        <p:attrNameLst>
                                          <p:attrName>style.rotation</p:attrName>
                                        </p:attrNameLst>
                                      </p:cBhvr>
                                      <p:to>
                                        <p:strVal val="-45.0"/>
                                      </p:to>
                                    </p:set>
                                    <p:anim calcmode="lin" valueType="num">
                                      <p:cBhvr>
                                        <p:cTn id="60" dur="455" fill="hold">
                                          <p:stCondLst>
                                            <p:cond delay="455"/>
                                          </p:stCondLst>
                                        </p:cTn>
                                        <p:tgtEl>
                                          <p:spTgt spid="52"/>
                                        </p:tgtEl>
                                        <p:attrNameLst>
                                          <p:attrName>style.rotation</p:attrName>
                                        </p:attrNameLst>
                                      </p:cBhvr>
                                      <p:tavLst>
                                        <p:tav tm="0">
                                          <p:val>
                                            <p:fltVal val="-45"/>
                                          </p:val>
                                        </p:tav>
                                        <p:tav tm="69900">
                                          <p:val>
                                            <p:fltVal val="45"/>
                                          </p:val>
                                        </p:tav>
                                        <p:tav tm="100000">
                                          <p:val>
                                            <p:fltVal val="0"/>
                                          </p:val>
                                        </p:tav>
                                      </p:tavLst>
                                    </p:anim>
                                    <p:anim calcmode="lin" valueType="num">
                                      <p:cBhvr>
                                        <p:cTn id="61" dur="455" fill="hold">
                                          <p:stCondLst>
                                            <p:cond delay="0"/>
                                          </p:stCondLst>
                                        </p:cTn>
                                        <p:tgtEl>
                                          <p:spTgt spid="52"/>
                                        </p:tgtEl>
                                        <p:attrNameLst>
                                          <p:attrName>ppt_y</p:attrName>
                                        </p:attrNameLst>
                                      </p:cBhvr>
                                      <p:tavLst>
                                        <p:tav tm="0">
                                          <p:val>
                                            <p:strVal val="#ppt_y-1"/>
                                          </p:val>
                                        </p:tav>
                                        <p:tav tm="100000">
                                          <p:val>
                                            <p:strVal val="#ppt_y-(0.354*#ppt_w-0.172*#ppt_h)"/>
                                          </p:val>
                                        </p:tav>
                                      </p:tavLst>
                                    </p:anim>
                                    <p:anim calcmode="lin" valueType="num">
                                      <p:cBhvr>
                                        <p:cTn id="62" dur="156" decel="50000" autoRev="1" fill="hold">
                                          <p:stCondLst>
                                            <p:cond delay="455"/>
                                          </p:stCondLst>
                                        </p:cTn>
                                        <p:tgtEl>
                                          <p:spTgt spid="52"/>
                                        </p:tgtEl>
                                        <p:attrNameLst>
                                          <p:attrName>ppt_y</p:attrName>
                                        </p:attrNameLst>
                                      </p:cBhvr>
                                      <p:tavLst>
                                        <p:tav tm="0">
                                          <p:val>
                                            <p:strVal val="#ppt_y-(0.354*#ppt_w-0.172*#ppt_h)"/>
                                          </p:val>
                                        </p:tav>
                                        <p:tav tm="100000">
                                          <p:val>
                                            <p:strVal val="#ppt_y-(0.354*#ppt_w-0.172*#ppt_h)-#ppt_h/2"/>
                                          </p:val>
                                        </p:tav>
                                      </p:tavLst>
                                    </p:anim>
                                    <p:anim calcmode="lin" valueType="num">
                                      <p:cBhvr>
                                        <p:cTn id="63" dur="136" fill="hold">
                                          <p:stCondLst>
                                            <p:cond delay="864"/>
                                          </p:stCondLst>
                                        </p:cTn>
                                        <p:tgtEl>
                                          <p:spTgt spid="52"/>
                                        </p:tgtEl>
                                        <p:attrNameLst>
                                          <p:attrName>ppt_y</p:attrName>
                                        </p:attrNameLst>
                                      </p:cBhvr>
                                      <p:tavLst>
                                        <p:tav tm="0">
                                          <p:val>
                                            <p:strVal val="#ppt_y-(0.354*#ppt_w-0.172*#ppt_h)"/>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left)">
                                      <p:cBhvr>
                                        <p:cTn id="6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6" grpId="0"/>
      <p:bldP spid="47" grpId="0" animBg="1"/>
      <p:bldP spid="48" grpId="0"/>
      <p:bldP spid="49" grpId="0"/>
      <p:bldP spid="52" grpId="0" animBg="1"/>
      <p:bldP spid="5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920EB0-6818-4A8A-BC60-7991BA8E3C51}"/>
              </a:ext>
            </a:extLst>
          </p:cNvPr>
          <p:cNvSpPr txBox="1"/>
          <p:nvPr/>
        </p:nvSpPr>
        <p:spPr>
          <a:xfrm>
            <a:off x="3632024" y="2985940"/>
            <a:ext cx="4927952" cy="646331"/>
          </a:xfrm>
          <a:prstGeom prst="rect">
            <a:avLst/>
          </a:prstGeom>
          <a:noFill/>
        </p:spPr>
        <p:txBody>
          <a:bodyPr wrap="none" rtlCol="0">
            <a:spAutoFit/>
          </a:bodyPr>
          <a:lstStyle/>
          <a:p>
            <a:r>
              <a:rPr lang="zh-CN" altLang="en-US" sz="3600" b="1" dirty="0"/>
              <a:t>第五章 半导体器件基础</a:t>
            </a:r>
          </a:p>
        </p:txBody>
      </p:sp>
    </p:spTree>
    <p:extLst>
      <p:ext uri="{BB962C8B-B14F-4D97-AF65-F5344CB8AC3E}">
        <p14:creationId xmlns:p14="http://schemas.microsoft.com/office/powerpoint/2010/main" val="24957962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0148" y="434945"/>
            <a:ext cx="2231701"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5.1 </a:t>
            </a:r>
            <a:r>
              <a:rPr lang="zh-CN" altLang="en-US" sz="2000" dirty="0">
                <a:latin typeface="Agency FB" panose="020B0503020202020204" pitchFamily="34" charset="0"/>
              </a:rPr>
              <a:t>半导体基础知识</a:t>
            </a:r>
          </a:p>
        </p:txBody>
      </p:sp>
      <p:sp>
        <p:nvSpPr>
          <p:cNvPr id="18" name="文本框 17"/>
          <p:cNvSpPr txBox="1"/>
          <p:nvPr/>
        </p:nvSpPr>
        <p:spPr>
          <a:xfrm>
            <a:off x="541538" y="804277"/>
            <a:ext cx="11123720" cy="646331"/>
          </a:xfrm>
          <a:prstGeom prst="rect">
            <a:avLst/>
          </a:prstGeom>
          <a:noFill/>
        </p:spPr>
        <p:txBody>
          <a:bodyPr wrap="square" rtlCol="0">
            <a:spAutoFit/>
          </a:bodyPr>
          <a:lstStyle/>
          <a:p>
            <a:r>
              <a:rPr lang="en-US" altLang="zh-CN" sz="3600" b="1" dirty="0">
                <a:solidFill>
                  <a:srgbClr val="FF0000"/>
                </a:solidFill>
              </a:rPr>
              <a:t>PN</a:t>
            </a:r>
            <a:r>
              <a:rPr lang="zh-CN" altLang="en-US" sz="3600" b="1" dirty="0">
                <a:solidFill>
                  <a:srgbClr val="FF0000"/>
                </a:solidFill>
              </a:rPr>
              <a:t>结</a:t>
            </a:r>
          </a:p>
        </p:txBody>
      </p:sp>
      <p:sp>
        <p:nvSpPr>
          <p:cNvPr id="8" name="文本框 7"/>
          <p:cNvSpPr txBox="1"/>
          <p:nvPr/>
        </p:nvSpPr>
        <p:spPr>
          <a:xfrm>
            <a:off x="541538" y="1618238"/>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a:t>
            </a:r>
            <a:r>
              <a:rPr lang="en-US" altLang="zh-CN" sz="2800" b="1" dirty="0">
                <a:solidFill>
                  <a:srgbClr val="FF0000"/>
                </a:solidFill>
                <a:latin typeface="+mn-ea"/>
              </a:rPr>
              <a:t>PN</a:t>
            </a:r>
            <a:r>
              <a:rPr lang="zh-CN" altLang="en-US" sz="2800" b="1" dirty="0">
                <a:solidFill>
                  <a:srgbClr val="FF0000"/>
                </a:solidFill>
                <a:latin typeface="+mn-ea"/>
              </a:rPr>
              <a:t>结的形成</a:t>
            </a:r>
            <a:endParaRPr lang="zh-CN" altLang="en-US" sz="2800" b="1" dirty="0">
              <a:latin typeface="+mn-ea"/>
            </a:endParaRPr>
          </a:p>
        </p:txBody>
      </p:sp>
      <p:sp>
        <p:nvSpPr>
          <p:cNvPr id="9" name="文本框 8"/>
          <p:cNvSpPr txBox="1"/>
          <p:nvPr/>
        </p:nvSpPr>
        <p:spPr>
          <a:xfrm>
            <a:off x="541538" y="2303656"/>
            <a:ext cx="11123720" cy="1384995"/>
          </a:xfrm>
          <a:prstGeom prst="rect">
            <a:avLst/>
          </a:prstGeom>
          <a:noFill/>
        </p:spPr>
        <p:txBody>
          <a:bodyPr wrap="square" rtlCol="0">
            <a:spAutoFit/>
          </a:bodyPr>
          <a:lstStyle/>
          <a:p>
            <a:r>
              <a:rPr lang="zh-CN" altLang="en-US" sz="2800" b="1" dirty="0">
                <a:latin typeface="+mn-ea"/>
              </a:rPr>
              <a:t>    通过特殊的工艺，在一块半导体晶片上分别生成</a:t>
            </a:r>
            <a:r>
              <a:rPr lang="en-US" altLang="zh-CN" sz="2800" b="1" dirty="0">
                <a:latin typeface="+mn-ea"/>
              </a:rPr>
              <a:t>P</a:t>
            </a:r>
            <a:r>
              <a:rPr lang="zh-CN" altLang="en-US" sz="2800" b="1" dirty="0">
                <a:latin typeface="+mn-ea"/>
              </a:rPr>
              <a:t>型掺杂区和</a:t>
            </a:r>
            <a:r>
              <a:rPr lang="en-US" altLang="zh-CN" sz="2800" b="1" dirty="0">
                <a:latin typeface="+mn-ea"/>
              </a:rPr>
              <a:t>N</a:t>
            </a:r>
            <a:r>
              <a:rPr lang="zh-CN" altLang="en-US" sz="2800" b="1" dirty="0">
                <a:latin typeface="+mn-ea"/>
              </a:rPr>
              <a:t>型掺杂区，则两个区域的交界处处就形成了一个具有特殊导电性能的带电薄层，这就是</a:t>
            </a:r>
            <a:r>
              <a:rPr lang="en-US" altLang="zh-CN" sz="2800" b="1" dirty="0">
                <a:solidFill>
                  <a:srgbClr val="FF0000"/>
                </a:solidFill>
                <a:latin typeface="+mn-ea"/>
              </a:rPr>
              <a:t>PN</a:t>
            </a:r>
            <a:r>
              <a:rPr lang="zh-CN" altLang="en-US" sz="2800" b="1" dirty="0">
                <a:solidFill>
                  <a:srgbClr val="FF0000"/>
                </a:solidFill>
                <a:latin typeface="+mn-ea"/>
              </a:rPr>
              <a:t>结 </a:t>
            </a:r>
            <a:r>
              <a:rPr lang="zh-CN" altLang="en-US" sz="2800" b="1" dirty="0">
                <a:latin typeface="+mn-ea"/>
              </a:rPr>
              <a:t>。</a:t>
            </a:r>
          </a:p>
        </p:txBody>
      </p:sp>
      <p:sp>
        <p:nvSpPr>
          <p:cNvPr id="125" name="Rectangle 7"/>
          <p:cNvSpPr>
            <a:spLocks noChangeArrowheads="1"/>
          </p:cNvSpPr>
          <p:nvPr/>
        </p:nvSpPr>
        <p:spPr bwMode="auto">
          <a:xfrm>
            <a:off x="590550" y="4003040"/>
            <a:ext cx="4536000" cy="1676400"/>
          </a:xfrm>
          <a:prstGeom prst="rect">
            <a:avLst/>
          </a:prstGeom>
          <a:solidFill>
            <a:schemeClr val="bg1"/>
          </a:solidFill>
          <a:ln w="38100">
            <a:solidFill>
              <a:schemeClr val="tx1"/>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28" name="组合 227"/>
          <p:cNvGrpSpPr/>
          <p:nvPr/>
        </p:nvGrpSpPr>
        <p:grpSpPr>
          <a:xfrm>
            <a:off x="610870" y="4023995"/>
            <a:ext cx="2244090" cy="1623600"/>
            <a:chOff x="610870" y="4023995"/>
            <a:chExt cx="2244090" cy="1623600"/>
          </a:xfrm>
        </p:grpSpPr>
        <p:sp>
          <p:nvSpPr>
            <p:cNvPr id="5" name="矩形 4"/>
            <p:cNvSpPr/>
            <p:nvPr/>
          </p:nvSpPr>
          <p:spPr>
            <a:xfrm>
              <a:off x="610870" y="4023995"/>
              <a:ext cx="2244090" cy="1623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6908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6908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908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2496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2496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2496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763395"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763395"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763395"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6" idx="2"/>
              <a:endCxn id="6" idx="6"/>
            </p:cNvCxnSpPr>
            <p:nvPr/>
          </p:nvCxnSpPr>
          <p:spPr>
            <a:xfrm>
              <a:off x="6908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908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90880" y="532145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2496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2496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249680"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763395"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763395"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763395"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950277" y="405511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686117" y="452247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586071" y="4184808"/>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050289" y="5019611"/>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560036" y="4625816"/>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554638" y="545592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2064385" y="415544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2284888"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2284888"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284888"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6" name="直接连接符 165"/>
            <p:cNvCxnSpPr/>
            <p:nvPr/>
          </p:nvCxnSpPr>
          <p:spPr>
            <a:xfrm>
              <a:off x="2284888"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2284888"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2284888"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2001996" y="4548664"/>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2102326" y="535559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2143601" y="5019611"/>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2219722" y="4054237"/>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2542856" y="452247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9" name="组合 228"/>
          <p:cNvGrpSpPr/>
          <p:nvPr/>
        </p:nvGrpSpPr>
        <p:grpSpPr>
          <a:xfrm>
            <a:off x="2854960" y="4020979"/>
            <a:ext cx="2244090" cy="1623600"/>
            <a:chOff x="2854960" y="4020979"/>
            <a:chExt cx="2244090" cy="1623600"/>
          </a:xfrm>
        </p:grpSpPr>
        <p:sp>
          <p:nvSpPr>
            <p:cNvPr id="180" name="矩形 179"/>
            <p:cNvSpPr/>
            <p:nvPr/>
          </p:nvSpPr>
          <p:spPr>
            <a:xfrm>
              <a:off x="2854960" y="4020979"/>
              <a:ext cx="2244090" cy="1623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1" name="椭圆 180"/>
            <p:cNvSpPr/>
            <p:nvPr/>
          </p:nvSpPr>
          <p:spPr>
            <a:xfrm>
              <a:off x="30279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0279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30279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35867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35867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35867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100511"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00511"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4100511"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0" name="直接连接符 189"/>
            <p:cNvCxnSpPr>
              <a:stCxn id="181" idx="2"/>
              <a:endCxn id="181" idx="6"/>
            </p:cNvCxnSpPr>
            <p:nvPr/>
          </p:nvCxnSpPr>
          <p:spPr>
            <a:xfrm>
              <a:off x="30279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30279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3027996" y="535082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35867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35867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3586796"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4100511"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4100511"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4100511"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椭圆 198"/>
            <p:cNvSpPr/>
            <p:nvPr/>
          </p:nvSpPr>
          <p:spPr>
            <a:xfrm>
              <a:off x="3287393" y="408447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2941953" y="510047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3923187" y="4214176"/>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3387405" y="5008339"/>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3897152" y="4655184"/>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3891754" y="548528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4401501" y="418480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4622004"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622004"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622004"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p:nvPr/>
          </p:nvCxnSpPr>
          <p:spPr>
            <a:xfrm>
              <a:off x="4622004"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4622004"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4622004"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椭圆 211"/>
            <p:cNvSpPr/>
            <p:nvPr/>
          </p:nvSpPr>
          <p:spPr>
            <a:xfrm>
              <a:off x="4339112" y="4578032"/>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4439442" y="538495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4480717" y="5048979"/>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4556838" y="4083605"/>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4879972" y="455183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81" idx="0"/>
              <a:endCxn id="181" idx="4"/>
            </p:cNvCxnSpPr>
            <p:nvPr/>
          </p:nvCxnSpPr>
          <p:spPr>
            <a:xfrm>
              <a:off x="31576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314547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3157695" y="522112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7164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372459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732685" y="5228907"/>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4229100"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4216875" y="470296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4229100" y="524160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475281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4752815"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4751702" y="5241605"/>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文本框 229"/>
          <p:cNvSpPr txBox="1"/>
          <p:nvPr/>
        </p:nvSpPr>
        <p:spPr>
          <a:xfrm>
            <a:off x="1194535" y="5771128"/>
            <a:ext cx="783071" cy="523220"/>
          </a:xfrm>
          <a:prstGeom prst="rect">
            <a:avLst/>
          </a:prstGeom>
          <a:noFill/>
        </p:spPr>
        <p:txBody>
          <a:bodyPr wrap="square" rtlCol="0">
            <a:spAutoFit/>
          </a:bodyPr>
          <a:lstStyle/>
          <a:p>
            <a:r>
              <a:rPr lang="en-US" altLang="zh-CN" sz="2800" b="1" dirty="0">
                <a:latin typeface="+mn-ea"/>
              </a:rPr>
              <a:t>P</a:t>
            </a:r>
            <a:r>
              <a:rPr lang="zh-CN" altLang="en-US" sz="2800" b="1" dirty="0">
                <a:latin typeface="+mn-ea"/>
              </a:rPr>
              <a:t>区</a:t>
            </a:r>
          </a:p>
        </p:txBody>
      </p:sp>
      <p:sp>
        <p:nvSpPr>
          <p:cNvPr id="231" name="文本框 230"/>
          <p:cNvSpPr txBox="1"/>
          <p:nvPr/>
        </p:nvSpPr>
        <p:spPr>
          <a:xfrm>
            <a:off x="3508531" y="5771128"/>
            <a:ext cx="892970" cy="523220"/>
          </a:xfrm>
          <a:prstGeom prst="rect">
            <a:avLst/>
          </a:prstGeom>
          <a:noFill/>
        </p:spPr>
        <p:txBody>
          <a:bodyPr wrap="square" rtlCol="0">
            <a:spAutoFit/>
          </a:bodyPr>
          <a:lstStyle/>
          <a:p>
            <a:r>
              <a:rPr lang="en-US" altLang="zh-CN" sz="2800" b="1" dirty="0">
                <a:latin typeface="+mn-ea"/>
              </a:rPr>
              <a:t>N</a:t>
            </a:r>
            <a:r>
              <a:rPr lang="zh-CN" altLang="en-US" sz="2800" b="1" dirty="0">
                <a:latin typeface="+mn-ea"/>
              </a:rPr>
              <a:t>区</a:t>
            </a:r>
          </a:p>
        </p:txBody>
      </p:sp>
      <p:grpSp>
        <p:nvGrpSpPr>
          <p:cNvPr id="242" name="组合 241"/>
          <p:cNvGrpSpPr/>
          <p:nvPr/>
        </p:nvGrpSpPr>
        <p:grpSpPr>
          <a:xfrm>
            <a:off x="2125252" y="4093397"/>
            <a:ext cx="1766502" cy="1456841"/>
            <a:chOff x="2125252" y="4093397"/>
            <a:chExt cx="1766502" cy="1456841"/>
          </a:xfrm>
        </p:grpSpPr>
        <p:cxnSp>
          <p:nvCxnSpPr>
            <p:cNvPr id="233" name="直接箭头连接符 232"/>
            <p:cNvCxnSpPr/>
            <p:nvPr/>
          </p:nvCxnSpPr>
          <p:spPr>
            <a:xfrm flipV="1">
              <a:off x="2318060" y="4093397"/>
              <a:ext cx="337827" cy="6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p:nvPr/>
          </p:nvCxnSpPr>
          <p:spPr>
            <a:xfrm flipV="1">
              <a:off x="2655887" y="4572635"/>
              <a:ext cx="337827" cy="6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p:cNvCxnSpPr/>
            <p:nvPr/>
          </p:nvCxnSpPr>
          <p:spPr>
            <a:xfrm flipV="1">
              <a:off x="2247014" y="5069622"/>
              <a:ext cx="337827" cy="6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p:nvPr/>
          </p:nvCxnSpPr>
          <p:spPr>
            <a:xfrm flipV="1">
              <a:off x="2125252" y="4602755"/>
              <a:ext cx="337827" cy="6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p:nvPr/>
          </p:nvCxnSpPr>
          <p:spPr>
            <a:xfrm flipH="1">
              <a:off x="2902457" y="4139268"/>
              <a:ext cx="407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238"/>
            <p:cNvCxnSpPr/>
            <p:nvPr/>
          </p:nvCxnSpPr>
          <p:spPr>
            <a:xfrm flipH="1">
              <a:off x="2542856" y="5163617"/>
              <a:ext cx="407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接箭头连接符 239"/>
            <p:cNvCxnSpPr/>
            <p:nvPr/>
          </p:nvCxnSpPr>
          <p:spPr>
            <a:xfrm flipH="1">
              <a:off x="3484120" y="5550238"/>
              <a:ext cx="407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p:cNvCxnSpPr/>
            <p:nvPr/>
          </p:nvCxnSpPr>
          <p:spPr>
            <a:xfrm flipH="1">
              <a:off x="3042283" y="5072812"/>
              <a:ext cx="407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4" name="文本框 243"/>
          <p:cNvSpPr txBox="1"/>
          <p:nvPr/>
        </p:nvSpPr>
        <p:spPr>
          <a:xfrm>
            <a:off x="5930979" y="4100229"/>
            <a:ext cx="5444810" cy="1384995"/>
          </a:xfrm>
          <a:prstGeom prst="rect">
            <a:avLst/>
          </a:prstGeom>
          <a:noFill/>
          <a:ln w="76200" cmpd="thickThin">
            <a:solidFill>
              <a:srgbClr val="298CC5"/>
            </a:solidFill>
          </a:ln>
        </p:spPr>
        <p:txBody>
          <a:bodyPr wrap="square" rtlCol="0">
            <a:spAutoFit/>
          </a:bodyPr>
          <a:lstStyle/>
          <a:p>
            <a:r>
              <a:rPr lang="zh-CN" altLang="en-US" sz="2800" b="1" dirty="0">
                <a:solidFill>
                  <a:srgbClr val="FF0000"/>
                </a:solidFill>
                <a:latin typeface="+mn-ea"/>
              </a:rPr>
              <a:t>多数载流子（多子）</a:t>
            </a:r>
            <a:r>
              <a:rPr lang="zh-CN" altLang="en-US" sz="2800" b="1" dirty="0">
                <a:latin typeface="+mn-ea"/>
              </a:rPr>
              <a:t>从浓度大向浓度小的区域扩散，称</a:t>
            </a:r>
            <a:r>
              <a:rPr lang="zh-CN" altLang="en-US" sz="2800" b="1" dirty="0">
                <a:solidFill>
                  <a:srgbClr val="FF0000"/>
                </a:solidFill>
                <a:latin typeface="+mn-ea"/>
              </a:rPr>
              <a:t>扩散运动</a:t>
            </a:r>
            <a:r>
              <a:rPr lang="zh-CN" altLang="en-US" sz="2800" b="1" dirty="0">
                <a:latin typeface="+mn-ea"/>
              </a:rPr>
              <a:t>，形成的电流成为</a:t>
            </a:r>
            <a:r>
              <a:rPr lang="zh-CN" altLang="en-US" sz="2800" b="1" dirty="0">
                <a:solidFill>
                  <a:srgbClr val="FF0000"/>
                </a:solidFill>
                <a:latin typeface="+mn-ea"/>
              </a:rPr>
              <a:t>扩散电流</a:t>
            </a:r>
            <a:r>
              <a:rPr lang="zh-CN" altLang="en-US" sz="2800" b="1" dirty="0">
                <a:latin typeface="+mn-ea"/>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fade">
                                      <p:cBhvr>
                                        <p:cTn id="26" dur="1000"/>
                                        <p:tgtEl>
                                          <p:spTgt spid="228"/>
                                        </p:tgtEl>
                                      </p:cBhvr>
                                    </p:animEffect>
                                    <p:anim calcmode="lin" valueType="num">
                                      <p:cBhvr>
                                        <p:cTn id="27" dur="1000" fill="hold"/>
                                        <p:tgtEl>
                                          <p:spTgt spid="228"/>
                                        </p:tgtEl>
                                        <p:attrNameLst>
                                          <p:attrName>ppt_x</p:attrName>
                                        </p:attrNameLst>
                                      </p:cBhvr>
                                      <p:tavLst>
                                        <p:tav tm="0">
                                          <p:val>
                                            <p:strVal val="#ppt_x"/>
                                          </p:val>
                                        </p:tav>
                                        <p:tav tm="100000">
                                          <p:val>
                                            <p:strVal val="#ppt_x"/>
                                          </p:val>
                                        </p:tav>
                                      </p:tavLst>
                                    </p:anim>
                                    <p:anim calcmode="lin" valueType="num">
                                      <p:cBhvr>
                                        <p:cTn id="28" dur="1000" fill="hold"/>
                                        <p:tgtEl>
                                          <p:spTgt spid="228"/>
                                        </p:tgtEl>
                                        <p:attrNameLst>
                                          <p:attrName>ppt_y</p:attrName>
                                        </p:attrNameLst>
                                      </p:cBhvr>
                                      <p:tavLst>
                                        <p:tav tm="0">
                                          <p:val>
                                            <p:strVal val="#ppt_y+.1"/>
                                          </p:val>
                                        </p:tav>
                                        <p:tav tm="100000">
                                          <p:val>
                                            <p:strVal val="#ppt_y"/>
                                          </p:val>
                                        </p:tav>
                                      </p:tavLst>
                                    </p:anim>
                                  </p:childTnLst>
                                </p:cTn>
                              </p:par>
                              <p:par>
                                <p:cTn id="29" presetID="22" presetClass="entr" presetSubtype="4" fill="hold" grpId="0" nodeType="withEffect">
                                  <p:stCondLst>
                                    <p:cond delay="0"/>
                                  </p:stCondLst>
                                  <p:childTnLst>
                                    <p:set>
                                      <p:cBhvr>
                                        <p:cTn id="30" dur="1" fill="hold">
                                          <p:stCondLst>
                                            <p:cond delay="0"/>
                                          </p:stCondLst>
                                        </p:cTn>
                                        <p:tgtEl>
                                          <p:spTgt spid="230"/>
                                        </p:tgtEl>
                                        <p:attrNameLst>
                                          <p:attrName>style.visibility</p:attrName>
                                        </p:attrNameLst>
                                      </p:cBhvr>
                                      <p:to>
                                        <p:strVal val="visible"/>
                                      </p:to>
                                    </p:set>
                                    <p:animEffect transition="in" filter="wipe(down)">
                                      <p:cBhvr>
                                        <p:cTn id="31" dur="500"/>
                                        <p:tgtEl>
                                          <p:spTgt spid="23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29"/>
                                        </p:tgtEl>
                                        <p:attrNameLst>
                                          <p:attrName>style.visibility</p:attrName>
                                        </p:attrNameLst>
                                      </p:cBhvr>
                                      <p:to>
                                        <p:strVal val="visible"/>
                                      </p:to>
                                    </p:set>
                                    <p:animEffect transition="in" filter="fade">
                                      <p:cBhvr>
                                        <p:cTn id="36" dur="1000"/>
                                        <p:tgtEl>
                                          <p:spTgt spid="229"/>
                                        </p:tgtEl>
                                      </p:cBhvr>
                                    </p:animEffect>
                                    <p:anim calcmode="lin" valueType="num">
                                      <p:cBhvr>
                                        <p:cTn id="37" dur="1000" fill="hold"/>
                                        <p:tgtEl>
                                          <p:spTgt spid="229"/>
                                        </p:tgtEl>
                                        <p:attrNameLst>
                                          <p:attrName>ppt_x</p:attrName>
                                        </p:attrNameLst>
                                      </p:cBhvr>
                                      <p:tavLst>
                                        <p:tav tm="0">
                                          <p:val>
                                            <p:strVal val="#ppt_x"/>
                                          </p:val>
                                        </p:tav>
                                        <p:tav tm="100000">
                                          <p:val>
                                            <p:strVal val="#ppt_x"/>
                                          </p:val>
                                        </p:tav>
                                      </p:tavLst>
                                    </p:anim>
                                    <p:anim calcmode="lin" valueType="num">
                                      <p:cBhvr>
                                        <p:cTn id="38" dur="1000" fill="hold"/>
                                        <p:tgtEl>
                                          <p:spTgt spid="229"/>
                                        </p:tgtEl>
                                        <p:attrNameLst>
                                          <p:attrName>ppt_y</p:attrName>
                                        </p:attrNameLst>
                                      </p:cBhvr>
                                      <p:tavLst>
                                        <p:tav tm="0">
                                          <p:val>
                                            <p:strVal val="#ppt_y+.1"/>
                                          </p:val>
                                        </p:tav>
                                        <p:tav tm="100000">
                                          <p:val>
                                            <p:strVal val="#ppt_y"/>
                                          </p:val>
                                        </p:tav>
                                      </p:tavLst>
                                    </p:anim>
                                  </p:childTnLst>
                                </p:cTn>
                              </p:par>
                              <p:par>
                                <p:cTn id="39" presetID="22" presetClass="entr" presetSubtype="4" fill="hold" grpId="0" nodeType="withEffect">
                                  <p:stCondLst>
                                    <p:cond delay="0"/>
                                  </p:stCondLst>
                                  <p:childTnLst>
                                    <p:set>
                                      <p:cBhvr>
                                        <p:cTn id="40" dur="1" fill="hold">
                                          <p:stCondLst>
                                            <p:cond delay="0"/>
                                          </p:stCondLst>
                                        </p:cTn>
                                        <p:tgtEl>
                                          <p:spTgt spid="231"/>
                                        </p:tgtEl>
                                        <p:attrNameLst>
                                          <p:attrName>style.visibility</p:attrName>
                                        </p:attrNameLst>
                                      </p:cBhvr>
                                      <p:to>
                                        <p:strVal val="visible"/>
                                      </p:to>
                                    </p:set>
                                    <p:animEffect transition="in" filter="wipe(down)">
                                      <p:cBhvr>
                                        <p:cTn id="41" dur="500"/>
                                        <p:tgtEl>
                                          <p:spTgt spid="23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42"/>
                                        </p:tgtEl>
                                        <p:attrNameLst>
                                          <p:attrName>style.visibility</p:attrName>
                                        </p:attrNameLst>
                                      </p:cBhvr>
                                      <p:to>
                                        <p:strVal val="visible"/>
                                      </p:to>
                                    </p:set>
                                  </p:childTnLst>
                                </p:cTn>
                              </p:par>
                              <p:par>
                                <p:cTn id="46" presetID="22" presetClass="entr" presetSubtype="4" fill="hold" grpId="0" nodeType="withEffect">
                                  <p:stCondLst>
                                    <p:cond delay="0"/>
                                  </p:stCondLst>
                                  <p:childTnLst>
                                    <p:set>
                                      <p:cBhvr>
                                        <p:cTn id="47" dur="1" fill="hold">
                                          <p:stCondLst>
                                            <p:cond delay="0"/>
                                          </p:stCondLst>
                                        </p:cTn>
                                        <p:tgtEl>
                                          <p:spTgt spid="244"/>
                                        </p:tgtEl>
                                        <p:attrNameLst>
                                          <p:attrName>style.visibility</p:attrName>
                                        </p:attrNameLst>
                                      </p:cBhvr>
                                      <p:to>
                                        <p:strVal val="visible"/>
                                      </p:to>
                                    </p:set>
                                    <p:animEffect transition="in" filter="wipe(down)">
                                      <p:cBhvr>
                                        <p:cTn id="48"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9" grpId="0"/>
      <p:bldP spid="125" grpId="0" animBg="1"/>
      <p:bldP spid="230" grpId="0"/>
      <p:bldP spid="231" grpId="0"/>
      <p:bldP spid="24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0148" y="434945"/>
            <a:ext cx="2231701"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5.1 </a:t>
            </a:r>
            <a:r>
              <a:rPr lang="zh-CN" altLang="en-US" sz="2000" dirty="0">
                <a:latin typeface="Agency FB" panose="020B0503020202020204" pitchFamily="34" charset="0"/>
              </a:rPr>
              <a:t>半导体基础知识</a:t>
            </a:r>
          </a:p>
        </p:txBody>
      </p:sp>
      <p:sp>
        <p:nvSpPr>
          <p:cNvPr id="18" name="文本框 17"/>
          <p:cNvSpPr txBox="1"/>
          <p:nvPr/>
        </p:nvSpPr>
        <p:spPr>
          <a:xfrm>
            <a:off x="541538" y="804277"/>
            <a:ext cx="11123720" cy="646331"/>
          </a:xfrm>
          <a:prstGeom prst="rect">
            <a:avLst/>
          </a:prstGeom>
          <a:noFill/>
        </p:spPr>
        <p:txBody>
          <a:bodyPr wrap="square" rtlCol="0">
            <a:spAutoFit/>
          </a:bodyPr>
          <a:lstStyle/>
          <a:p>
            <a:r>
              <a:rPr lang="en-US" altLang="zh-CN" sz="3600" b="1" dirty="0">
                <a:solidFill>
                  <a:srgbClr val="FF0000"/>
                </a:solidFill>
              </a:rPr>
              <a:t>PN</a:t>
            </a:r>
            <a:r>
              <a:rPr lang="zh-CN" altLang="en-US" sz="3600" b="1" dirty="0">
                <a:solidFill>
                  <a:srgbClr val="FF0000"/>
                </a:solidFill>
              </a:rPr>
              <a:t>结</a:t>
            </a:r>
          </a:p>
        </p:txBody>
      </p:sp>
      <p:sp>
        <p:nvSpPr>
          <p:cNvPr id="8" name="文本框 7"/>
          <p:cNvSpPr txBox="1"/>
          <p:nvPr/>
        </p:nvSpPr>
        <p:spPr>
          <a:xfrm>
            <a:off x="541538" y="1618238"/>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a:t>
            </a:r>
            <a:r>
              <a:rPr lang="en-US" altLang="zh-CN" sz="2800" b="1" dirty="0">
                <a:solidFill>
                  <a:srgbClr val="FF0000"/>
                </a:solidFill>
                <a:latin typeface="+mn-ea"/>
              </a:rPr>
              <a:t>PN</a:t>
            </a:r>
            <a:r>
              <a:rPr lang="zh-CN" altLang="en-US" sz="2800" b="1" dirty="0">
                <a:solidFill>
                  <a:srgbClr val="FF0000"/>
                </a:solidFill>
                <a:latin typeface="+mn-ea"/>
              </a:rPr>
              <a:t>结的形成</a:t>
            </a:r>
            <a:endParaRPr lang="zh-CN" altLang="en-US" sz="2800" b="1" dirty="0">
              <a:latin typeface="+mn-ea"/>
            </a:endParaRPr>
          </a:p>
        </p:txBody>
      </p:sp>
      <p:sp>
        <p:nvSpPr>
          <p:cNvPr id="9" name="文本框 8"/>
          <p:cNvSpPr txBox="1"/>
          <p:nvPr/>
        </p:nvSpPr>
        <p:spPr>
          <a:xfrm>
            <a:off x="541538" y="2303656"/>
            <a:ext cx="11123720" cy="1384995"/>
          </a:xfrm>
          <a:prstGeom prst="rect">
            <a:avLst/>
          </a:prstGeom>
          <a:noFill/>
        </p:spPr>
        <p:txBody>
          <a:bodyPr wrap="square" rtlCol="0">
            <a:spAutoFit/>
          </a:bodyPr>
          <a:lstStyle/>
          <a:p>
            <a:r>
              <a:rPr lang="zh-CN" altLang="en-US" sz="2800" b="1" dirty="0">
                <a:latin typeface="+mn-ea"/>
              </a:rPr>
              <a:t>    通过特殊的工艺，在一块半导体晶片上分别生成</a:t>
            </a:r>
            <a:r>
              <a:rPr lang="en-US" altLang="zh-CN" sz="2800" b="1" dirty="0">
                <a:latin typeface="+mn-ea"/>
              </a:rPr>
              <a:t>P</a:t>
            </a:r>
            <a:r>
              <a:rPr lang="zh-CN" altLang="en-US" sz="2800" b="1" dirty="0">
                <a:latin typeface="+mn-ea"/>
              </a:rPr>
              <a:t>型掺杂区和</a:t>
            </a:r>
            <a:r>
              <a:rPr lang="en-US" altLang="zh-CN" sz="2800" b="1" dirty="0">
                <a:latin typeface="+mn-ea"/>
              </a:rPr>
              <a:t>N</a:t>
            </a:r>
            <a:r>
              <a:rPr lang="zh-CN" altLang="en-US" sz="2800" b="1" dirty="0">
                <a:latin typeface="+mn-ea"/>
              </a:rPr>
              <a:t>型掺杂区，则两个区域的交界处处就形成了一个具有特殊导电性能的带电薄层，这就是</a:t>
            </a:r>
            <a:r>
              <a:rPr lang="en-US" altLang="zh-CN" sz="2800" b="1" dirty="0">
                <a:solidFill>
                  <a:srgbClr val="FF0000"/>
                </a:solidFill>
                <a:latin typeface="+mn-ea"/>
              </a:rPr>
              <a:t>PN</a:t>
            </a:r>
            <a:r>
              <a:rPr lang="zh-CN" altLang="en-US" sz="2800" b="1" dirty="0">
                <a:solidFill>
                  <a:srgbClr val="FF0000"/>
                </a:solidFill>
                <a:latin typeface="+mn-ea"/>
              </a:rPr>
              <a:t>结 </a:t>
            </a:r>
            <a:r>
              <a:rPr lang="zh-CN" altLang="en-US" sz="2800" b="1" dirty="0">
                <a:latin typeface="+mn-ea"/>
              </a:rPr>
              <a:t>。</a:t>
            </a:r>
          </a:p>
        </p:txBody>
      </p:sp>
      <p:sp>
        <p:nvSpPr>
          <p:cNvPr id="125" name="Rectangle 7"/>
          <p:cNvSpPr>
            <a:spLocks noChangeArrowheads="1"/>
          </p:cNvSpPr>
          <p:nvPr/>
        </p:nvSpPr>
        <p:spPr bwMode="auto">
          <a:xfrm>
            <a:off x="590550" y="4003040"/>
            <a:ext cx="4536000" cy="1676400"/>
          </a:xfrm>
          <a:prstGeom prst="rect">
            <a:avLst/>
          </a:prstGeom>
          <a:solidFill>
            <a:schemeClr val="bg1"/>
          </a:solidFill>
          <a:ln w="38100">
            <a:solidFill>
              <a:schemeClr val="tx1"/>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 name="组合 2"/>
          <p:cNvGrpSpPr/>
          <p:nvPr/>
        </p:nvGrpSpPr>
        <p:grpSpPr>
          <a:xfrm>
            <a:off x="610870" y="4023995"/>
            <a:ext cx="2244090" cy="1623600"/>
            <a:chOff x="610870" y="4023995"/>
            <a:chExt cx="2244090" cy="1623600"/>
          </a:xfrm>
        </p:grpSpPr>
        <p:sp>
          <p:nvSpPr>
            <p:cNvPr id="5" name="矩形 4"/>
            <p:cNvSpPr/>
            <p:nvPr/>
          </p:nvSpPr>
          <p:spPr>
            <a:xfrm>
              <a:off x="610870" y="4023995"/>
              <a:ext cx="2244090" cy="1623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6908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6908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908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2496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2496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2496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763395"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763395"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763395"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6" idx="2"/>
              <a:endCxn id="6" idx="6"/>
            </p:cNvCxnSpPr>
            <p:nvPr/>
          </p:nvCxnSpPr>
          <p:spPr>
            <a:xfrm>
              <a:off x="6908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908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90880" y="532145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2496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2496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249680"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763395"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763395"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763395"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950277" y="405511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686117" y="452247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586071" y="4184808"/>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050289" y="5019611"/>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560036" y="4625816"/>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554638" y="545592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2284888"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2284888"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284888"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6" name="直接连接符 165"/>
            <p:cNvCxnSpPr/>
            <p:nvPr/>
          </p:nvCxnSpPr>
          <p:spPr>
            <a:xfrm>
              <a:off x="2284888"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2284888"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2284888"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2854960" y="4020979"/>
            <a:ext cx="2244090" cy="1623600"/>
            <a:chOff x="2854960" y="4020979"/>
            <a:chExt cx="2244090" cy="1623600"/>
          </a:xfrm>
        </p:grpSpPr>
        <p:sp>
          <p:nvSpPr>
            <p:cNvPr id="180" name="矩形 179"/>
            <p:cNvSpPr/>
            <p:nvPr/>
          </p:nvSpPr>
          <p:spPr>
            <a:xfrm>
              <a:off x="2854960" y="4020979"/>
              <a:ext cx="2244090" cy="1623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1" name="椭圆 180"/>
            <p:cNvSpPr/>
            <p:nvPr/>
          </p:nvSpPr>
          <p:spPr>
            <a:xfrm>
              <a:off x="30279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0279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30279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35867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35867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35867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100511"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00511"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4100511"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0" name="直接连接符 189"/>
            <p:cNvCxnSpPr>
              <a:stCxn id="181" idx="2"/>
              <a:endCxn id="181" idx="6"/>
            </p:cNvCxnSpPr>
            <p:nvPr/>
          </p:nvCxnSpPr>
          <p:spPr>
            <a:xfrm>
              <a:off x="30279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30279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3027996" y="535082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35867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35867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3586796"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4100511"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4100511"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4100511"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椭圆 204"/>
            <p:cNvSpPr/>
            <p:nvPr/>
          </p:nvSpPr>
          <p:spPr>
            <a:xfrm>
              <a:off x="4401501" y="418480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4622004"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622004"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622004"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p:nvPr/>
          </p:nvCxnSpPr>
          <p:spPr>
            <a:xfrm>
              <a:off x="4622004"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4622004"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4622004"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椭圆 211"/>
            <p:cNvSpPr/>
            <p:nvPr/>
          </p:nvSpPr>
          <p:spPr>
            <a:xfrm>
              <a:off x="4339112" y="4578032"/>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4439442" y="538495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4480717" y="5048979"/>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4556838" y="4083605"/>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4879972" y="455183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81" idx="0"/>
              <a:endCxn id="181" idx="4"/>
            </p:cNvCxnSpPr>
            <p:nvPr/>
          </p:nvCxnSpPr>
          <p:spPr>
            <a:xfrm>
              <a:off x="31576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314547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3157695" y="522112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7164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372459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732685" y="5228907"/>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4229100"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4216875" y="470296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4229100" y="524160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475281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4752815"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4751702" y="5241605"/>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文本框 229"/>
          <p:cNvSpPr txBox="1"/>
          <p:nvPr/>
        </p:nvSpPr>
        <p:spPr>
          <a:xfrm>
            <a:off x="1194535" y="5771128"/>
            <a:ext cx="783071" cy="523220"/>
          </a:xfrm>
          <a:prstGeom prst="rect">
            <a:avLst/>
          </a:prstGeom>
          <a:noFill/>
        </p:spPr>
        <p:txBody>
          <a:bodyPr wrap="square" rtlCol="0">
            <a:spAutoFit/>
          </a:bodyPr>
          <a:lstStyle/>
          <a:p>
            <a:r>
              <a:rPr lang="en-US" altLang="zh-CN" sz="2800" b="1" dirty="0">
                <a:latin typeface="+mn-ea"/>
              </a:rPr>
              <a:t>P</a:t>
            </a:r>
            <a:r>
              <a:rPr lang="zh-CN" altLang="en-US" sz="2800" b="1" dirty="0">
                <a:latin typeface="+mn-ea"/>
              </a:rPr>
              <a:t>区</a:t>
            </a:r>
          </a:p>
        </p:txBody>
      </p:sp>
      <p:sp>
        <p:nvSpPr>
          <p:cNvPr id="231" name="文本框 230"/>
          <p:cNvSpPr txBox="1"/>
          <p:nvPr/>
        </p:nvSpPr>
        <p:spPr>
          <a:xfrm>
            <a:off x="3508531" y="5771128"/>
            <a:ext cx="892970" cy="523220"/>
          </a:xfrm>
          <a:prstGeom prst="rect">
            <a:avLst/>
          </a:prstGeom>
          <a:noFill/>
        </p:spPr>
        <p:txBody>
          <a:bodyPr wrap="square" rtlCol="0">
            <a:spAutoFit/>
          </a:bodyPr>
          <a:lstStyle/>
          <a:p>
            <a:r>
              <a:rPr lang="en-US" altLang="zh-CN" sz="2800" b="1" dirty="0">
                <a:latin typeface="+mn-ea"/>
              </a:rPr>
              <a:t>N</a:t>
            </a:r>
            <a:r>
              <a:rPr lang="zh-CN" altLang="en-US" sz="2800" b="1" dirty="0">
                <a:latin typeface="+mn-ea"/>
              </a:rPr>
              <a:t>区</a:t>
            </a:r>
          </a:p>
        </p:txBody>
      </p:sp>
      <p:sp>
        <p:nvSpPr>
          <p:cNvPr id="244" name="文本框 243"/>
          <p:cNvSpPr txBox="1"/>
          <p:nvPr/>
        </p:nvSpPr>
        <p:spPr>
          <a:xfrm>
            <a:off x="5976775" y="3688651"/>
            <a:ext cx="5444810" cy="2246769"/>
          </a:xfrm>
          <a:prstGeom prst="rect">
            <a:avLst/>
          </a:prstGeom>
          <a:noFill/>
          <a:ln w="76200" cmpd="thickThin">
            <a:solidFill>
              <a:srgbClr val="298CC5"/>
            </a:solidFill>
          </a:ln>
        </p:spPr>
        <p:txBody>
          <a:bodyPr wrap="square" rtlCol="0">
            <a:spAutoFit/>
          </a:bodyPr>
          <a:lstStyle/>
          <a:p>
            <a:r>
              <a:rPr lang="zh-CN" altLang="en-US" sz="2800" b="1" dirty="0">
                <a:latin typeface="+mn-ea"/>
              </a:rPr>
              <a:t>当多子扩散到对方的区域后，与对方的多子产生复合，</a:t>
            </a:r>
            <a:r>
              <a:rPr lang="en-US" altLang="zh-CN" sz="2800" b="1" dirty="0">
                <a:latin typeface="+mn-ea"/>
              </a:rPr>
              <a:t>P</a:t>
            </a:r>
            <a:r>
              <a:rPr lang="zh-CN" altLang="en-US" sz="2800" b="1" dirty="0">
                <a:latin typeface="+mn-ea"/>
              </a:rPr>
              <a:t>区和</a:t>
            </a:r>
            <a:r>
              <a:rPr lang="en-US" altLang="zh-CN" sz="2800" b="1" dirty="0">
                <a:latin typeface="+mn-ea"/>
              </a:rPr>
              <a:t>N</a:t>
            </a:r>
            <a:r>
              <a:rPr lang="zh-CN" altLang="en-US" sz="2800" b="1" dirty="0">
                <a:latin typeface="+mn-ea"/>
              </a:rPr>
              <a:t>区交界面附近剩下不能移动正、负离子，这个区域称为</a:t>
            </a:r>
            <a:r>
              <a:rPr lang="zh-CN" altLang="en-US" sz="2800" b="1" dirty="0">
                <a:solidFill>
                  <a:srgbClr val="FF0000"/>
                </a:solidFill>
                <a:latin typeface="+mn-ea"/>
              </a:rPr>
              <a:t>空间电荷区（耗尽区）</a:t>
            </a:r>
            <a:r>
              <a:rPr lang="zh-CN" altLang="en-US" sz="2800" b="1" dirty="0">
                <a:latin typeface="+mn-ea"/>
              </a:rPr>
              <a:t>。</a:t>
            </a:r>
          </a:p>
        </p:txBody>
      </p:sp>
      <p:cxnSp>
        <p:nvCxnSpPr>
          <p:cNvPr id="12" name="直接连接符 11"/>
          <p:cNvCxnSpPr/>
          <p:nvPr/>
        </p:nvCxnSpPr>
        <p:spPr>
          <a:xfrm>
            <a:off x="1712595" y="3891280"/>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912868" y="3891280"/>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1825149" y="4319251"/>
            <a:ext cx="1978344" cy="954107"/>
          </a:xfrm>
          <a:prstGeom prst="rect">
            <a:avLst/>
          </a:prstGeom>
          <a:solidFill>
            <a:schemeClr val="bg1"/>
          </a:solidFill>
          <a:ln w="76200" cmpd="thickThin">
            <a:solidFill>
              <a:srgbClr val="298CC5"/>
            </a:solidFill>
          </a:ln>
        </p:spPr>
        <p:txBody>
          <a:bodyPr wrap="square" rtlCol="0">
            <a:spAutoFit/>
          </a:bodyPr>
          <a:lstStyle/>
          <a:p>
            <a:r>
              <a:rPr lang="zh-CN" altLang="en-US" sz="2800" b="1" dirty="0">
                <a:solidFill>
                  <a:srgbClr val="FF0000"/>
                </a:solidFill>
                <a:latin typeface="+mn-ea"/>
              </a:rPr>
              <a:t>空间电荷区</a:t>
            </a:r>
            <a:endParaRPr lang="en-US" altLang="zh-CN" sz="2800" b="1" dirty="0">
              <a:solidFill>
                <a:srgbClr val="FF0000"/>
              </a:solidFill>
              <a:latin typeface="+mn-ea"/>
            </a:endParaRPr>
          </a:p>
          <a:p>
            <a:r>
              <a:rPr lang="zh-CN" altLang="en-US" sz="2800" b="1" dirty="0">
                <a:solidFill>
                  <a:srgbClr val="FF0000"/>
                </a:solidFill>
                <a:latin typeface="+mn-ea"/>
              </a:rPr>
              <a:t>（耗尽区）</a:t>
            </a:r>
            <a:endParaRPr lang="zh-CN" altLang="en-US" sz="2800" b="1" dirty="0">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500" fill="hold"/>
                                        <p:tgtEl>
                                          <p:spTgt spid="244"/>
                                        </p:tgtEl>
                                        <p:attrNameLst>
                                          <p:attrName>ppt_x</p:attrName>
                                        </p:attrNameLst>
                                      </p:cBhvr>
                                      <p:tavLst>
                                        <p:tav tm="0">
                                          <p:val>
                                            <p:strVal val="#ppt_x"/>
                                          </p:val>
                                        </p:tav>
                                        <p:tav tm="100000">
                                          <p:val>
                                            <p:strVal val="#ppt_x"/>
                                          </p:val>
                                        </p:tav>
                                      </p:tavLst>
                                    </p:anim>
                                    <p:anim calcmode="lin" valueType="num">
                                      <p:cBhvr additive="base">
                                        <p:cTn id="8"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animEffect transition="in" filter="fade">
                                      <p:cBhvr>
                                        <p:cTn id="13" dur="1000"/>
                                        <p:tgtEl>
                                          <p:spTgt spid="120"/>
                                        </p:tgtEl>
                                      </p:cBhvr>
                                    </p:animEffect>
                                    <p:anim calcmode="lin" valueType="num">
                                      <p:cBhvr>
                                        <p:cTn id="14" dur="1000" fill="hold"/>
                                        <p:tgtEl>
                                          <p:spTgt spid="120"/>
                                        </p:tgtEl>
                                        <p:attrNameLst>
                                          <p:attrName>ppt_x</p:attrName>
                                        </p:attrNameLst>
                                      </p:cBhvr>
                                      <p:tavLst>
                                        <p:tav tm="0">
                                          <p:val>
                                            <p:strVal val="#ppt_x"/>
                                          </p:val>
                                        </p:tav>
                                        <p:tav tm="100000">
                                          <p:val>
                                            <p:strVal val="#ppt_x"/>
                                          </p:val>
                                        </p:tav>
                                      </p:tavLst>
                                    </p:anim>
                                    <p:anim calcmode="lin" valueType="num">
                                      <p:cBhvr>
                                        <p:cTn id="15"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12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0148" y="434945"/>
            <a:ext cx="2231701"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5.1 </a:t>
            </a:r>
            <a:r>
              <a:rPr lang="zh-CN" altLang="en-US" sz="2000" dirty="0">
                <a:latin typeface="Agency FB" panose="020B0503020202020204" pitchFamily="34" charset="0"/>
              </a:rPr>
              <a:t>半导体基础知识</a:t>
            </a:r>
          </a:p>
        </p:txBody>
      </p:sp>
      <p:sp>
        <p:nvSpPr>
          <p:cNvPr id="18" name="文本框 17"/>
          <p:cNvSpPr txBox="1"/>
          <p:nvPr/>
        </p:nvSpPr>
        <p:spPr>
          <a:xfrm>
            <a:off x="541538" y="804277"/>
            <a:ext cx="11123720" cy="646331"/>
          </a:xfrm>
          <a:prstGeom prst="rect">
            <a:avLst/>
          </a:prstGeom>
          <a:noFill/>
        </p:spPr>
        <p:txBody>
          <a:bodyPr wrap="square" rtlCol="0">
            <a:spAutoFit/>
          </a:bodyPr>
          <a:lstStyle/>
          <a:p>
            <a:r>
              <a:rPr lang="en-US" altLang="zh-CN" sz="3600" b="1" dirty="0">
                <a:solidFill>
                  <a:srgbClr val="FF0000"/>
                </a:solidFill>
              </a:rPr>
              <a:t>PN</a:t>
            </a:r>
            <a:r>
              <a:rPr lang="zh-CN" altLang="en-US" sz="3600" b="1" dirty="0">
                <a:solidFill>
                  <a:srgbClr val="FF0000"/>
                </a:solidFill>
              </a:rPr>
              <a:t>结</a:t>
            </a:r>
          </a:p>
        </p:txBody>
      </p:sp>
      <p:sp>
        <p:nvSpPr>
          <p:cNvPr id="8" name="文本框 7"/>
          <p:cNvSpPr txBox="1"/>
          <p:nvPr/>
        </p:nvSpPr>
        <p:spPr>
          <a:xfrm>
            <a:off x="541538" y="1618238"/>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a:t>
            </a:r>
            <a:r>
              <a:rPr lang="en-US" altLang="zh-CN" sz="2800" b="1" dirty="0">
                <a:solidFill>
                  <a:srgbClr val="FF0000"/>
                </a:solidFill>
                <a:latin typeface="+mn-ea"/>
              </a:rPr>
              <a:t>PN</a:t>
            </a:r>
            <a:r>
              <a:rPr lang="zh-CN" altLang="en-US" sz="2800" b="1" dirty="0">
                <a:solidFill>
                  <a:srgbClr val="FF0000"/>
                </a:solidFill>
                <a:latin typeface="+mn-ea"/>
              </a:rPr>
              <a:t>结的形成</a:t>
            </a:r>
            <a:endParaRPr lang="zh-CN" altLang="en-US" sz="2800" b="1" dirty="0">
              <a:latin typeface="+mn-ea"/>
            </a:endParaRPr>
          </a:p>
        </p:txBody>
      </p:sp>
      <p:sp>
        <p:nvSpPr>
          <p:cNvPr id="9" name="文本框 8"/>
          <p:cNvSpPr txBox="1"/>
          <p:nvPr/>
        </p:nvSpPr>
        <p:spPr>
          <a:xfrm>
            <a:off x="541538" y="2303656"/>
            <a:ext cx="11123720" cy="1384995"/>
          </a:xfrm>
          <a:prstGeom prst="rect">
            <a:avLst/>
          </a:prstGeom>
          <a:noFill/>
        </p:spPr>
        <p:txBody>
          <a:bodyPr wrap="square" rtlCol="0">
            <a:spAutoFit/>
          </a:bodyPr>
          <a:lstStyle/>
          <a:p>
            <a:r>
              <a:rPr lang="zh-CN" altLang="en-US" sz="2800" b="1" dirty="0">
                <a:latin typeface="+mn-ea"/>
              </a:rPr>
              <a:t>    通过特殊的工艺，在一块半导体晶片上分别生成</a:t>
            </a:r>
            <a:r>
              <a:rPr lang="en-US" altLang="zh-CN" sz="2800" b="1" dirty="0">
                <a:latin typeface="+mn-ea"/>
              </a:rPr>
              <a:t>P</a:t>
            </a:r>
            <a:r>
              <a:rPr lang="zh-CN" altLang="en-US" sz="2800" b="1" dirty="0">
                <a:latin typeface="+mn-ea"/>
              </a:rPr>
              <a:t>型掺杂区和</a:t>
            </a:r>
            <a:r>
              <a:rPr lang="en-US" altLang="zh-CN" sz="2800" b="1" dirty="0">
                <a:latin typeface="+mn-ea"/>
              </a:rPr>
              <a:t>N</a:t>
            </a:r>
            <a:r>
              <a:rPr lang="zh-CN" altLang="en-US" sz="2800" b="1" dirty="0">
                <a:latin typeface="+mn-ea"/>
              </a:rPr>
              <a:t>型掺杂区，则两个区域的交界处处就形成了一个具有特殊导电性能的带电薄层，这就是</a:t>
            </a:r>
            <a:r>
              <a:rPr lang="en-US" altLang="zh-CN" sz="2800" b="1" dirty="0">
                <a:solidFill>
                  <a:srgbClr val="FF0000"/>
                </a:solidFill>
                <a:latin typeface="+mn-ea"/>
              </a:rPr>
              <a:t>PN</a:t>
            </a:r>
            <a:r>
              <a:rPr lang="zh-CN" altLang="en-US" sz="2800" b="1" dirty="0">
                <a:solidFill>
                  <a:srgbClr val="FF0000"/>
                </a:solidFill>
                <a:latin typeface="+mn-ea"/>
              </a:rPr>
              <a:t>结 </a:t>
            </a:r>
            <a:r>
              <a:rPr lang="zh-CN" altLang="en-US" sz="2800" b="1" dirty="0">
                <a:latin typeface="+mn-ea"/>
              </a:rPr>
              <a:t>。</a:t>
            </a:r>
          </a:p>
        </p:txBody>
      </p:sp>
      <p:sp>
        <p:nvSpPr>
          <p:cNvPr id="125" name="Rectangle 7"/>
          <p:cNvSpPr>
            <a:spLocks noChangeArrowheads="1"/>
          </p:cNvSpPr>
          <p:nvPr/>
        </p:nvSpPr>
        <p:spPr bwMode="auto">
          <a:xfrm>
            <a:off x="590550" y="4003040"/>
            <a:ext cx="4536000" cy="1676400"/>
          </a:xfrm>
          <a:prstGeom prst="rect">
            <a:avLst/>
          </a:prstGeom>
          <a:solidFill>
            <a:schemeClr val="bg1"/>
          </a:solidFill>
          <a:ln w="38100">
            <a:solidFill>
              <a:schemeClr val="tx1"/>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 name="组合 2"/>
          <p:cNvGrpSpPr/>
          <p:nvPr/>
        </p:nvGrpSpPr>
        <p:grpSpPr>
          <a:xfrm>
            <a:off x="610870" y="4023995"/>
            <a:ext cx="2244090" cy="1623600"/>
            <a:chOff x="610870" y="4023995"/>
            <a:chExt cx="2244090" cy="1623600"/>
          </a:xfrm>
        </p:grpSpPr>
        <p:sp>
          <p:nvSpPr>
            <p:cNvPr id="5" name="矩形 4"/>
            <p:cNvSpPr/>
            <p:nvPr/>
          </p:nvSpPr>
          <p:spPr>
            <a:xfrm>
              <a:off x="610870" y="4023995"/>
              <a:ext cx="2244090" cy="1623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6908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6908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908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2496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2496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2496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763395"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763395"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763395"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6" idx="2"/>
              <a:endCxn id="6" idx="6"/>
            </p:cNvCxnSpPr>
            <p:nvPr/>
          </p:nvCxnSpPr>
          <p:spPr>
            <a:xfrm>
              <a:off x="6908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908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90880" y="532145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2496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2496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249680"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763395"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1763395"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763395"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950277" y="405511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686117" y="452247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586071" y="4184808"/>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050289" y="5019611"/>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560036" y="4625816"/>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554638" y="545592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2284888"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2284888"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284888"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6" name="直接连接符 165"/>
            <p:cNvCxnSpPr/>
            <p:nvPr/>
          </p:nvCxnSpPr>
          <p:spPr>
            <a:xfrm>
              <a:off x="2284888"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2284888"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2284888"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2854960" y="4020979"/>
            <a:ext cx="2244090" cy="1623600"/>
            <a:chOff x="2854960" y="4020979"/>
            <a:chExt cx="2244090" cy="1623600"/>
          </a:xfrm>
        </p:grpSpPr>
        <p:sp>
          <p:nvSpPr>
            <p:cNvPr id="180" name="矩形 179"/>
            <p:cNvSpPr/>
            <p:nvPr/>
          </p:nvSpPr>
          <p:spPr>
            <a:xfrm>
              <a:off x="2854960" y="4020979"/>
              <a:ext cx="2244090" cy="1623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1" name="椭圆 180"/>
            <p:cNvSpPr/>
            <p:nvPr/>
          </p:nvSpPr>
          <p:spPr>
            <a:xfrm>
              <a:off x="30279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0279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30279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35867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35867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35867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100511"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00511"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4100511"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0" name="直接连接符 189"/>
            <p:cNvCxnSpPr>
              <a:stCxn id="181" idx="2"/>
              <a:endCxn id="181" idx="6"/>
            </p:cNvCxnSpPr>
            <p:nvPr/>
          </p:nvCxnSpPr>
          <p:spPr>
            <a:xfrm>
              <a:off x="30279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30279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3027996" y="535082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35867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35867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3586796"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4100511"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4100511"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4100511"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椭圆 204"/>
            <p:cNvSpPr/>
            <p:nvPr/>
          </p:nvSpPr>
          <p:spPr>
            <a:xfrm>
              <a:off x="4401501" y="418480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4622004"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622004"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622004"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p:nvPr/>
          </p:nvCxnSpPr>
          <p:spPr>
            <a:xfrm>
              <a:off x="4622004"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4622004"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4622004"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椭圆 211"/>
            <p:cNvSpPr/>
            <p:nvPr/>
          </p:nvSpPr>
          <p:spPr>
            <a:xfrm>
              <a:off x="4339112" y="4578032"/>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4439442" y="538495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4480717" y="5048979"/>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4556838" y="4083605"/>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4879972" y="455183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81" idx="0"/>
              <a:endCxn id="181" idx="4"/>
            </p:cNvCxnSpPr>
            <p:nvPr/>
          </p:nvCxnSpPr>
          <p:spPr>
            <a:xfrm>
              <a:off x="31576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314547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3157695" y="522112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7164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372459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732685" y="5228907"/>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4229100"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4216875" y="470296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4229100" y="524160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475281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4752815"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4751702" y="5241605"/>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文本框 229"/>
          <p:cNvSpPr txBox="1"/>
          <p:nvPr/>
        </p:nvSpPr>
        <p:spPr>
          <a:xfrm>
            <a:off x="1194535" y="5771128"/>
            <a:ext cx="783071" cy="523220"/>
          </a:xfrm>
          <a:prstGeom prst="rect">
            <a:avLst/>
          </a:prstGeom>
          <a:noFill/>
        </p:spPr>
        <p:txBody>
          <a:bodyPr wrap="square" rtlCol="0">
            <a:spAutoFit/>
          </a:bodyPr>
          <a:lstStyle/>
          <a:p>
            <a:r>
              <a:rPr lang="en-US" altLang="zh-CN" sz="2800" b="1" dirty="0">
                <a:latin typeface="+mn-ea"/>
              </a:rPr>
              <a:t>P</a:t>
            </a:r>
            <a:r>
              <a:rPr lang="zh-CN" altLang="en-US" sz="2800" b="1" dirty="0">
                <a:latin typeface="+mn-ea"/>
              </a:rPr>
              <a:t>区</a:t>
            </a:r>
          </a:p>
        </p:txBody>
      </p:sp>
      <p:sp>
        <p:nvSpPr>
          <p:cNvPr id="231" name="文本框 230"/>
          <p:cNvSpPr txBox="1"/>
          <p:nvPr/>
        </p:nvSpPr>
        <p:spPr>
          <a:xfrm>
            <a:off x="3508531" y="5771128"/>
            <a:ext cx="892970" cy="523220"/>
          </a:xfrm>
          <a:prstGeom prst="rect">
            <a:avLst/>
          </a:prstGeom>
          <a:noFill/>
        </p:spPr>
        <p:txBody>
          <a:bodyPr wrap="square" rtlCol="0">
            <a:spAutoFit/>
          </a:bodyPr>
          <a:lstStyle/>
          <a:p>
            <a:r>
              <a:rPr lang="en-US" altLang="zh-CN" sz="2800" b="1" dirty="0">
                <a:latin typeface="+mn-ea"/>
              </a:rPr>
              <a:t>N</a:t>
            </a:r>
            <a:r>
              <a:rPr lang="zh-CN" altLang="en-US" sz="2800" b="1" dirty="0">
                <a:latin typeface="+mn-ea"/>
              </a:rPr>
              <a:t>区</a:t>
            </a:r>
          </a:p>
        </p:txBody>
      </p:sp>
      <p:sp>
        <p:nvSpPr>
          <p:cNvPr id="244" name="文本框 243"/>
          <p:cNvSpPr txBox="1"/>
          <p:nvPr/>
        </p:nvSpPr>
        <p:spPr>
          <a:xfrm>
            <a:off x="6097460" y="3663984"/>
            <a:ext cx="5444810" cy="1384995"/>
          </a:xfrm>
          <a:prstGeom prst="rect">
            <a:avLst/>
          </a:prstGeom>
          <a:noFill/>
          <a:ln w="76200" cmpd="thickThin">
            <a:solidFill>
              <a:srgbClr val="298CC5"/>
            </a:solidFill>
          </a:ln>
        </p:spPr>
        <p:txBody>
          <a:bodyPr wrap="square" rtlCol="0">
            <a:spAutoFit/>
          </a:bodyPr>
          <a:lstStyle/>
          <a:p>
            <a:r>
              <a:rPr lang="zh-CN" altLang="en-US" sz="2800" b="1" dirty="0">
                <a:latin typeface="+mn-ea"/>
              </a:rPr>
              <a:t>内电场</a:t>
            </a:r>
            <a:r>
              <a:rPr lang="zh-CN" altLang="en-US" sz="2800" b="1" dirty="0">
                <a:solidFill>
                  <a:srgbClr val="FF0000"/>
                </a:solidFill>
                <a:latin typeface="+mn-ea"/>
              </a:rPr>
              <a:t>阻碍多子</a:t>
            </a:r>
            <a:r>
              <a:rPr lang="zh-CN" altLang="en-US" sz="2800" b="1" dirty="0">
                <a:latin typeface="+mn-ea"/>
              </a:rPr>
              <a:t>向对方的</a:t>
            </a:r>
            <a:r>
              <a:rPr lang="zh-CN" altLang="en-US" sz="2800" b="1" dirty="0">
                <a:solidFill>
                  <a:srgbClr val="FF0000"/>
                </a:solidFill>
                <a:latin typeface="+mn-ea"/>
              </a:rPr>
              <a:t>扩散</a:t>
            </a:r>
            <a:r>
              <a:rPr lang="zh-CN" altLang="en-US" sz="2800" b="1" dirty="0">
                <a:latin typeface="+mn-ea"/>
              </a:rPr>
              <a:t>即阻碍扩散运动同时</a:t>
            </a:r>
            <a:r>
              <a:rPr lang="zh-CN" altLang="en-US" sz="2800" b="1" dirty="0">
                <a:solidFill>
                  <a:srgbClr val="FF0000"/>
                </a:solidFill>
                <a:latin typeface="+mn-ea"/>
              </a:rPr>
              <a:t>促进少子</a:t>
            </a:r>
            <a:r>
              <a:rPr lang="zh-CN" altLang="en-US" sz="2800" b="1" dirty="0">
                <a:latin typeface="+mn-ea"/>
              </a:rPr>
              <a:t>向对方</a:t>
            </a:r>
            <a:r>
              <a:rPr lang="zh-CN" altLang="en-US" sz="2800" b="1" dirty="0">
                <a:solidFill>
                  <a:srgbClr val="FF0000"/>
                </a:solidFill>
                <a:latin typeface="+mn-ea"/>
              </a:rPr>
              <a:t>漂移</a:t>
            </a:r>
            <a:r>
              <a:rPr lang="zh-CN" altLang="en-US" sz="2800" b="1" dirty="0">
                <a:latin typeface="+mn-ea"/>
              </a:rPr>
              <a:t>即促进了漂移运动。</a:t>
            </a:r>
          </a:p>
        </p:txBody>
      </p:sp>
      <p:cxnSp>
        <p:nvCxnSpPr>
          <p:cNvPr id="12" name="直接连接符 11"/>
          <p:cNvCxnSpPr/>
          <p:nvPr/>
        </p:nvCxnSpPr>
        <p:spPr>
          <a:xfrm>
            <a:off x="1712595" y="3891280"/>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912868" y="3891280"/>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箭头: 左 6"/>
          <p:cNvSpPr/>
          <p:nvPr/>
        </p:nvSpPr>
        <p:spPr>
          <a:xfrm>
            <a:off x="1968158" y="4245925"/>
            <a:ext cx="1609190" cy="116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内电场</a:t>
            </a:r>
          </a:p>
        </p:txBody>
      </p:sp>
      <p:sp>
        <p:nvSpPr>
          <p:cNvPr id="93" name="文本框 92"/>
          <p:cNvSpPr txBox="1"/>
          <p:nvPr/>
        </p:nvSpPr>
        <p:spPr>
          <a:xfrm>
            <a:off x="6095998" y="5315741"/>
            <a:ext cx="5444810" cy="954107"/>
          </a:xfrm>
          <a:prstGeom prst="rect">
            <a:avLst/>
          </a:prstGeom>
          <a:noFill/>
          <a:ln w="76200" cmpd="thickThin">
            <a:solidFill>
              <a:srgbClr val="298CC5"/>
            </a:solidFill>
          </a:ln>
        </p:spPr>
        <p:txBody>
          <a:bodyPr wrap="square" rtlCol="0">
            <a:spAutoFit/>
          </a:bodyPr>
          <a:lstStyle/>
          <a:p>
            <a:r>
              <a:rPr lang="zh-CN" altLang="en-US" sz="2800" b="1" dirty="0">
                <a:solidFill>
                  <a:srgbClr val="FF0000"/>
                </a:solidFill>
                <a:latin typeface="+mn-ea"/>
              </a:rPr>
              <a:t>扩散运动</a:t>
            </a:r>
            <a:r>
              <a:rPr lang="en-US" altLang="zh-CN" sz="2800" b="1" dirty="0">
                <a:solidFill>
                  <a:srgbClr val="FF0000"/>
                </a:solidFill>
                <a:latin typeface="+mn-ea"/>
              </a:rPr>
              <a:t>=</a:t>
            </a:r>
            <a:r>
              <a:rPr lang="zh-CN" altLang="en-US" sz="2800" b="1" dirty="0">
                <a:solidFill>
                  <a:srgbClr val="FF0000"/>
                </a:solidFill>
                <a:latin typeface="+mn-ea"/>
              </a:rPr>
              <a:t>漂移运动</a:t>
            </a:r>
            <a:r>
              <a:rPr lang="zh-CN" altLang="en-US" sz="2800" b="1" dirty="0">
                <a:latin typeface="+mn-ea"/>
              </a:rPr>
              <a:t>时，达到</a:t>
            </a:r>
            <a:r>
              <a:rPr lang="zh-CN" altLang="en-US" sz="2800" b="1" dirty="0">
                <a:solidFill>
                  <a:srgbClr val="FF0000"/>
                </a:solidFill>
                <a:latin typeface="+mn-ea"/>
              </a:rPr>
              <a:t>动态平衡</a:t>
            </a:r>
            <a:r>
              <a:rPr lang="zh-CN" altLang="en-US" sz="2800" b="1" dirty="0">
                <a:latin typeface="+mn-ea"/>
              </a:rPr>
              <a:t>，</a:t>
            </a:r>
            <a:r>
              <a:rPr lang="en-US" altLang="zh-CN" sz="2800" b="1" dirty="0">
                <a:latin typeface="+mn-ea"/>
              </a:rPr>
              <a:t>PN</a:t>
            </a:r>
            <a:r>
              <a:rPr lang="zh-CN" altLang="en-US" sz="2800" b="1" dirty="0">
                <a:latin typeface="+mn-ea"/>
              </a:rPr>
              <a:t>结</a:t>
            </a:r>
            <a:r>
              <a:rPr lang="zh-CN" altLang="en-US" sz="2800" b="1" dirty="0">
                <a:solidFill>
                  <a:srgbClr val="FF0000"/>
                </a:solidFill>
                <a:latin typeface="+mn-ea"/>
              </a:rPr>
              <a:t>无电流</a:t>
            </a:r>
            <a:r>
              <a:rPr lang="zh-CN" altLang="en-US" sz="2800" b="1" dirty="0">
                <a:latin typeface="+mn-ea"/>
              </a:rPr>
              <a:t>流过。</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44"/>
                                        </p:tgtEl>
                                        <p:attrNameLst>
                                          <p:attrName>style.visibility</p:attrName>
                                        </p:attrNameLst>
                                      </p:cBhvr>
                                      <p:to>
                                        <p:strVal val="visible"/>
                                      </p:to>
                                    </p:set>
                                    <p:anim calcmode="lin" valueType="num">
                                      <p:cBhvr additive="base">
                                        <p:cTn id="14" dur="500" fill="hold"/>
                                        <p:tgtEl>
                                          <p:spTgt spid="244"/>
                                        </p:tgtEl>
                                        <p:attrNameLst>
                                          <p:attrName>ppt_x</p:attrName>
                                        </p:attrNameLst>
                                      </p:cBhvr>
                                      <p:tavLst>
                                        <p:tav tm="0">
                                          <p:val>
                                            <p:strVal val="#ppt_x"/>
                                          </p:val>
                                        </p:tav>
                                        <p:tav tm="100000">
                                          <p:val>
                                            <p:strVal val="#ppt_x"/>
                                          </p:val>
                                        </p:tav>
                                      </p:tavLst>
                                    </p:anim>
                                    <p:anim calcmode="lin" valueType="num">
                                      <p:cBhvr additive="base">
                                        <p:cTn id="15"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3"/>
                                        </p:tgtEl>
                                        <p:attrNameLst>
                                          <p:attrName>style.visibility</p:attrName>
                                        </p:attrNameLst>
                                      </p:cBhvr>
                                      <p:to>
                                        <p:strVal val="visible"/>
                                      </p:to>
                                    </p:set>
                                    <p:anim calcmode="lin" valueType="num">
                                      <p:cBhvr additive="base">
                                        <p:cTn id="20" dur="500" fill="hold"/>
                                        <p:tgtEl>
                                          <p:spTgt spid="93"/>
                                        </p:tgtEl>
                                        <p:attrNameLst>
                                          <p:attrName>ppt_x</p:attrName>
                                        </p:attrNameLst>
                                      </p:cBhvr>
                                      <p:tavLst>
                                        <p:tav tm="0">
                                          <p:val>
                                            <p:strVal val="#ppt_x"/>
                                          </p:val>
                                        </p:tav>
                                        <p:tav tm="100000">
                                          <p:val>
                                            <p:strVal val="#ppt_x"/>
                                          </p:val>
                                        </p:tav>
                                      </p:tavLst>
                                    </p:anim>
                                    <p:anim calcmode="lin" valueType="num">
                                      <p:cBhvr additive="base">
                                        <p:cTn id="21"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7" grpId="0" animBg="1"/>
      <p:bldP spid="9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0148" y="434945"/>
            <a:ext cx="2231701"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5.1 </a:t>
            </a:r>
            <a:r>
              <a:rPr lang="zh-CN" altLang="en-US" sz="2000" dirty="0">
                <a:latin typeface="Agency FB" panose="020B0503020202020204" pitchFamily="34" charset="0"/>
              </a:rPr>
              <a:t>半导体基础知识</a:t>
            </a:r>
          </a:p>
        </p:txBody>
      </p:sp>
      <p:sp>
        <p:nvSpPr>
          <p:cNvPr id="8" name="文本框 7"/>
          <p:cNvSpPr txBox="1"/>
          <p:nvPr/>
        </p:nvSpPr>
        <p:spPr>
          <a:xfrm>
            <a:off x="590550" y="855076"/>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a:t>
            </a:r>
            <a:r>
              <a:rPr lang="en-US" altLang="zh-CN" sz="2800" b="1" dirty="0">
                <a:solidFill>
                  <a:srgbClr val="FF0000"/>
                </a:solidFill>
                <a:latin typeface="+mn-ea"/>
              </a:rPr>
              <a:t>PN</a:t>
            </a:r>
            <a:r>
              <a:rPr lang="zh-CN" altLang="en-US" sz="2800" b="1" dirty="0">
                <a:solidFill>
                  <a:srgbClr val="FF0000"/>
                </a:solidFill>
                <a:latin typeface="+mn-ea"/>
              </a:rPr>
              <a:t>结的单向导电性</a:t>
            </a:r>
            <a:endParaRPr lang="zh-CN" altLang="en-US" sz="2800" b="1" dirty="0">
              <a:latin typeface="+mn-ea"/>
            </a:endParaRPr>
          </a:p>
        </p:txBody>
      </p:sp>
      <p:sp>
        <p:nvSpPr>
          <p:cNvPr id="9" name="文本框 8"/>
          <p:cNvSpPr txBox="1"/>
          <p:nvPr/>
        </p:nvSpPr>
        <p:spPr>
          <a:xfrm>
            <a:off x="590550" y="1501669"/>
            <a:ext cx="11123720" cy="954107"/>
          </a:xfrm>
          <a:prstGeom prst="rect">
            <a:avLst/>
          </a:prstGeom>
          <a:noFill/>
        </p:spPr>
        <p:txBody>
          <a:bodyPr wrap="square" rtlCol="0">
            <a:spAutoFit/>
          </a:bodyPr>
          <a:lstStyle/>
          <a:p>
            <a:r>
              <a:rPr lang="zh-CN" altLang="en-US" sz="2800" b="1" dirty="0">
                <a:latin typeface="+mn-ea"/>
              </a:rPr>
              <a:t>    当外加电压使</a:t>
            </a:r>
            <a:r>
              <a:rPr lang="en-US" altLang="zh-CN" sz="2800" b="1" dirty="0">
                <a:latin typeface="+mn-ea"/>
              </a:rPr>
              <a:t>PN</a:t>
            </a:r>
            <a:r>
              <a:rPr lang="zh-CN" altLang="en-US" sz="2800" b="1" dirty="0">
                <a:latin typeface="+mn-ea"/>
              </a:rPr>
              <a:t>结中</a:t>
            </a:r>
            <a:r>
              <a:rPr lang="en-US" altLang="zh-CN" sz="2800" b="1" dirty="0">
                <a:solidFill>
                  <a:srgbClr val="FF0000"/>
                </a:solidFill>
                <a:latin typeface="+mn-ea"/>
              </a:rPr>
              <a:t>P</a:t>
            </a:r>
            <a:r>
              <a:rPr lang="zh-CN" altLang="en-US" sz="2800" b="1" dirty="0">
                <a:solidFill>
                  <a:srgbClr val="FF0000"/>
                </a:solidFill>
                <a:latin typeface="+mn-ea"/>
              </a:rPr>
              <a:t>区的电位高于</a:t>
            </a:r>
            <a:r>
              <a:rPr lang="en-US" altLang="zh-CN" sz="2800" b="1" dirty="0">
                <a:solidFill>
                  <a:srgbClr val="FF0000"/>
                </a:solidFill>
                <a:latin typeface="+mn-ea"/>
              </a:rPr>
              <a:t>N</a:t>
            </a:r>
            <a:r>
              <a:rPr lang="zh-CN" altLang="en-US" sz="2800" b="1" dirty="0">
                <a:solidFill>
                  <a:srgbClr val="FF0000"/>
                </a:solidFill>
                <a:latin typeface="+mn-ea"/>
              </a:rPr>
              <a:t>区的电位</a:t>
            </a:r>
            <a:r>
              <a:rPr lang="zh-CN" altLang="en-US" sz="2800" b="1" dirty="0">
                <a:latin typeface="+mn-ea"/>
              </a:rPr>
              <a:t>，称为</a:t>
            </a:r>
            <a:r>
              <a:rPr lang="en-US" altLang="zh-CN" sz="2800" b="1" dirty="0">
                <a:latin typeface="+mn-ea"/>
              </a:rPr>
              <a:t>PN</a:t>
            </a:r>
            <a:r>
              <a:rPr lang="zh-CN" altLang="en-US" sz="2800" b="1" dirty="0">
                <a:latin typeface="+mn-ea"/>
              </a:rPr>
              <a:t>结</a:t>
            </a:r>
            <a:r>
              <a:rPr lang="zh-CN" altLang="en-US" sz="2800" b="1" dirty="0">
                <a:solidFill>
                  <a:srgbClr val="FF0000"/>
                </a:solidFill>
                <a:latin typeface="+mn-ea"/>
              </a:rPr>
              <a:t>正向偏置</a:t>
            </a:r>
            <a:r>
              <a:rPr lang="zh-CN" altLang="en-US" sz="2800" b="1" dirty="0">
                <a:latin typeface="+mn-ea"/>
              </a:rPr>
              <a:t>，简称</a:t>
            </a:r>
            <a:r>
              <a:rPr lang="zh-CN" altLang="en-US" sz="2800" b="1" dirty="0">
                <a:solidFill>
                  <a:srgbClr val="FF0000"/>
                </a:solidFill>
                <a:latin typeface="+mn-ea"/>
              </a:rPr>
              <a:t>正偏</a:t>
            </a:r>
            <a:r>
              <a:rPr lang="zh-CN" altLang="en-US" sz="2800" b="1" dirty="0">
                <a:latin typeface="+mn-ea"/>
              </a:rPr>
              <a:t>；反之称为</a:t>
            </a:r>
            <a:r>
              <a:rPr lang="zh-CN" altLang="en-US" sz="2800" b="1" dirty="0">
                <a:solidFill>
                  <a:srgbClr val="FF0000"/>
                </a:solidFill>
                <a:latin typeface="+mn-ea"/>
              </a:rPr>
              <a:t>反向偏置</a:t>
            </a:r>
            <a:r>
              <a:rPr lang="zh-CN" altLang="en-US" sz="2800" b="1" dirty="0">
                <a:latin typeface="+mn-ea"/>
              </a:rPr>
              <a:t>，简称</a:t>
            </a:r>
            <a:r>
              <a:rPr lang="zh-CN" altLang="en-US" sz="2800" b="1" dirty="0">
                <a:solidFill>
                  <a:srgbClr val="FF0000"/>
                </a:solidFill>
                <a:latin typeface="+mn-ea"/>
              </a:rPr>
              <a:t>反偏</a:t>
            </a:r>
            <a:r>
              <a:rPr lang="zh-CN" altLang="en-US" sz="2800" b="1" dirty="0">
                <a:latin typeface="+mn-ea"/>
              </a:rPr>
              <a:t>。 </a:t>
            </a:r>
          </a:p>
        </p:txBody>
      </p:sp>
      <p:sp>
        <p:nvSpPr>
          <p:cNvPr id="109" name="Rectangle 7"/>
          <p:cNvSpPr>
            <a:spLocks noChangeArrowheads="1"/>
          </p:cNvSpPr>
          <p:nvPr/>
        </p:nvSpPr>
        <p:spPr bwMode="auto">
          <a:xfrm>
            <a:off x="7178270" y="3065023"/>
            <a:ext cx="4536000" cy="1676400"/>
          </a:xfrm>
          <a:prstGeom prst="rect">
            <a:avLst/>
          </a:prstGeom>
          <a:solidFill>
            <a:schemeClr val="bg1"/>
          </a:solidFill>
          <a:ln w="38100">
            <a:solidFill>
              <a:schemeClr val="tx1"/>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10" name="组合 109"/>
          <p:cNvGrpSpPr/>
          <p:nvPr/>
        </p:nvGrpSpPr>
        <p:grpSpPr>
          <a:xfrm>
            <a:off x="7198590" y="3085978"/>
            <a:ext cx="2244090" cy="1623600"/>
            <a:chOff x="610870" y="4023995"/>
            <a:chExt cx="2244090" cy="1623600"/>
          </a:xfrm>
        </p:grpSpPr>
        <p:sp>
          <p:nvSpPr>
            <p:cNvPr id="111" name="矩形 110"/>
            <p:cNvSpPr/>
            <p:nvPr/>
          </p:nvSpPr>
          <p:spPr>
            <a:xfrm>
              <a:off x="610870" y="4023995"/>
              <a:ext cx="2244090" cy="1623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椭圆 111"/>
            <p:cNvSpPr/>
            <p:nvPr/>
          </p:nvSpPr>
          <p:spPr>
            <a:xfrm>
              <a:off x="6908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6908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6908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1249680"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1249680"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249680"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1763395"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1763395"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763395"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连接符 120"/>
            <p:cNvCxnSpPr>
              <a:stCxn id="112" idx="2"/>
              <a:endCxn id="112" idx="6"/>
            </p:cNvCxnSpPr>
            <p:nvPr/>
          </p:nvCxnSpPr>
          <p:spPr>
            <a:xfrm>
              <a:off x="6908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908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690880" y="532145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249680"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249680"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249680"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1763395"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763395"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1763395"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a:off x="950277" y="405511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686117" y="452247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586071" y="4184808"/>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050289" y="5019611"/>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1560036" y="4625816"/>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1554638" y="5455920"/>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2284888" y="4155440"/>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2284888" y="467598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2284888" y="51965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161"/>
            <p:cNvCxnSpPr/>
            <p:nvPr/>
          </p:nvCxnSpPr>
          <p:spPr>
            <a:xfrm>
              <a:off x="2284888" y="428513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2284888" y="480329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284888" y="5329238"/>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组合 170"/>
          <p:cNvGrpSpPr/>
          <p:nvPr/>
        </p:nvGrpSpPr>
        <p:grpSpPr>
          <a:xfrm>
            <a:off x="9442680" y="3082962"/>
            <a:ext cx="2244090" cy="1623600"/>
            <a:chOff x="2854960" y="4020979"/>
            <a:chExt cx="2244090" cy="1623600"/>
          </a:xfrm>
        </p:grpSpPr>
        <p:sp>
          <p:nvSpPr>
            <p:cNvPr id="172" name="矩形 171"/>
            <p:cNvSpPr/>
            <p:nvPr/>
          </p:nvSpPr>
          <p:spPr>
            <a:xfrm>
              <a:off x="2854960" y="4020979"/>
              <a:ext cx="2244090" cy="1623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3" name="椭圆 172"/>
            <p:cNvSpPr/>
            <p:nvPr/>
          </p:nvSpPr>
          <p:spPr>
            <a:xfrm>
              <a:off x="30279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30279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30279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3586796"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3586796"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3586796"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4100511"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4100511"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4100511"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9" name="直接连接符 248"/>
            <p:cNvCxnSpPr>
              <a:stCxn id="173" idx="2"/>
              <a:endCxn id="173" idx="6"/>
            </p:cNvCxnSpPr>
            <p:nvPr/>
          </p:nvCxnSpPr>
          <p:spPr>
            <a:xfrm>
              <a:off x="30279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30279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3027996" y="535082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3586796"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3586796"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3586796"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4100511"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4100511"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4100511"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8" name="椭圆 257"/>
            <p:cNvSpPr/>
            <p:nvPr/>
          </p:nvSpPr>
          <p:spPr>
            <a:xfrm>
              <a:off x="4401501" y="418480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4622004" y="4184808"/>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4622004" y="4705349"/>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4622004" y="52258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2" name="直接连接符 261"/>
            <p:cNvCxnSpPr/>
            <p:nvPr/>
          </p:nvCxnSpPr>
          <p:spPr>
            <a:xfrm>
              <a:off x="4622004" y="431450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4622004" y="4832667"/>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4622004" y="5358606"/>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5" name="椭圆 264"/>
            <p:cNvSpPr/>
            <p:nvPr/>
          </p:nvSpPr>
          <p:spPr>
            <a:xfrm>
              <a:off x="4339112" y="4578032"/>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4439442" y="538495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4480717" y="5048979"/>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4556838" y="4083605"/>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4879972" y="455183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0" name="直接连接符 269"/>
            <p:cNvCxnSpPr>
              <a:stCxn id="173" idx="0"/>
              <a:endCxn id="173" idx="4"/>
            </p:cNvCxnSpPr>
            <p:nvPr/>
          </p:nvCxnSpPr>
          <p:spPr>
            <a:xfrm>
              <a:off x="31576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314547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3157695" y="522112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371649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3724590"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3732685" y="5228907"/>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4229100"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4216875" y="470296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4229100" y="524160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4752815" y="418480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4752815" y="4726146"/>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4751702" y="5241605"/>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2" name="文本框 281"/>
          <p:cNvSpPr txBox="1"/>
          <p:nvPr/>
        </p:nvSpPr>
        <p:spPr>
          <a:xfrm>
            <a:off x="7782255" y="4833111"/>
            <a:ext cx="783071" cy="523220"/>
          </a:xfrm>
          <a:prstGeom prst="rect">
            <a:avLst/>
          </a:prstGeom>
          <a:noFill/>
        </p:spPr>
        <p:txBody>
          <a:bodyPr wrap="square" rtlCol="0">
            <a:spAutoFit/>
          </a:bodyPr>
          <a:lstStyle/>
          <a:p>
            <a:r>
              <a:rPr lang="en-US" altLang="zh-CN" sz="2800" b="1" dirty="0">
                <a:latin typeface="+mn-ea"/>
              </a:rPr>
              <a:t>P</a:t>
            </a:r>
            <a:r>
              <a:rPr lang="zh-CN" altLang="en-US" sz="2800" b="1" dirty="0">
                <a:latin typeface="+mn-ea"/>
              </a:rPr>
              <a:t>区</a:t>
            </a:r>
          </a:p>
        </p:txBody>
      </p:sp>
      <p:sp>
        <p:nvSpPr>
          <p:cNvPr id="283" name="文本框 282"/>
          <p:cNvSpPr txBox="1"/>
          <p:nvPr/>
        </p:nvSpPr>
        <p:spPr>
          <a:xfrm>
            <a:off x="10096251" y="4833111"/>
            <a:ext cx="892970" cy="523220"/>
          </a:xfrm>
          <a:prstGeom prst="rect">
            <a:avLst/>
          </a:prstGeom>
          <a:noFill/>
        </p:spPr>
        <p:txBody>
          <a:bodyPr wrap="square" rtlCol="0">
            <a:spAutoFit/>
          </a:bodyPr>
          <a:lstStyle/>
          <a:p>
            <a:r>
              <a:rPr lang="en-US" altLang="zh-CN" sz="2800" b="1" dirty="0">
                <a:latin typeface="+mn-ea"/>
              </a:rPr>
              <a:t>N</a:t>
            </a:r>
            <a:r>
              <a:rPr lang="zh-CN" altLang="en-US" sz="2800" b="1" dirty="0">
                <a:latin typeface="+mn-ea"/>
              </a:rPr>
              <a:t>区</a:t>
            </a:r>
          </a:p>
        </p:txBody>
      </p:sp>
      <p:cxnSp>
        <p:nvCxnSpPr>
          <p:cNvPr id="284" name="直接连接符 283"/>
          <p:cNvCxnSpPr/>
          <p:nvPr/>
        </p:nvCxnSpPr>
        <p:spPr>
          <a:xfrm>
            <a:off x="8300315" y="2953263"/>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10500588" y="2953263"/>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7" name="文本框 286"/>
          <p:cNvSpPr txBox="1"/>
          <p:nvPr/>
        </p:nvSpPr>
        <p:spPr>
          <a:xfrm>
            <a:off x="682684" y="3193726"/>
            <a:ext cx="5351917" cy="2246769"/>
          </a:xfrm>
          <a:prstGeom prst="rect">
            <a:avLst/>
          </a:prstGeom>
          <a:noFill/>
          <a:ln w="76200" cmpd="thickThin">
            <a:solidFill>
              <a:srgbClr val="298CC5"/>
            </a:solidFill>
          </a:ln>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a:t>
            </a:r>
            <a:r>
              <a:rPr lang="en-US" altLang="zh-CN" sz="2800" b="1" dirty="0">
                <a:latin typeface="+mn-ea"/>
              </a:rPr>
              <a:t>PN</a:t>
            </a:r>
            <a:r>
              <a:rPr lang="zh-CN" altLang="en-US" sz="2800" b="1" dirty="0">
                <a:latin typeface="+mn-ea"/>
              </a:rPr>
              <a:t>结正偏：外加电场和内电场</a:t>
            </a:r>
            <a:r>
              <a:rPr lang="zh-CN" altLang="en-US" sz="2800" b="1" dirty="0">
                <a:solidFill>
                  <a:srgbClr val="FF0000"/>
                </a:solidFill>
                <a:latin typeface="+mn-ea"/>
              </a:rPr>
              <a:t>方向相反</a:t>
            </a:r>
            <a:r>
              <a:rPr lang="zh-CN" altLang="en-US" sz="2800" b="1" dirty="0">
                <a:latin typeface="+mn-ea"/>
              </a:rPr>
              <a:t>，内电场作用被削弱，耗尽层厚度变薄，此时形成</a:t>
            </a:r>
            <a:r>
              <a:rPr lang="zh-CN" altLang="en-US" sz="2800" b="1" dirty="0">
                <a:solidFill>
                  <a:srgbClr val="FF0000"/>
                </a:solidFill>
                <a:latin typeface="+mn-ea"/>
              </a:rPr>
              <a:t>以扩散为主的电流</a:t>
            </a:r>
            <a:r>
              <a:rPr lang="zh-CN" altLang="en-US" sz="2800" b="1" dirty="0">
                <a:latin typeface="+mn-ea"/>
              </a:rPr>
              <a:t>，称为</a:t>
            </a:r>
            <a:r>
              <a:rPr lang="zh-CN" altLang="en-US" sz="2800" b="1" dirty="0">
                <a:solidFill>
                  <a:srgbClr val="FF0000"/>
                </a:solidFill>
                <a:latin typeface="+mn-ea"/>
              </a:rPr>
              <a:t>正向电流</a:t>
            </a:r>
            <a:r>
              <a:rPr lang="zh-CN" altLang="en-US" sz="2800" b="1" dirty="0">
                <a:latin typeface="+mn-ea"/>
              </a:rPr>
              <a:t>，</a:t>
            </a:r>
            <a:r>
              <a:rPr lang="en-US" altLang="zh-CN" sz="2800" b="1" dirty="0">
                <a:latin typeface="+mn-ea"/>
              </a:rPr>
              <a:t>PN</a:t>
            </a:r>
            <a:r>
              <a:rPr lang="zh-CN" altLang="en-US" sz="2800" b="1" dirty="0">
                <a:latin typeface="+mn-ea"/>
              </a:rPr>
              <a:t>结为</a:t>
            </a:r>
            <a:r>
              <a:rPr lang="zh-CN" altLang="en-US" sz="2800" b="1" dirty="0">
                <a:solidFill>
                  <a:srgbClr val="FF0000"/>
                </a:solidFill>
                <a:latin typeface="+mn-ea"/>
              </a:rPr>
              <a:t>低阻导通的状态</a:t>
            </a:r>
            <a:r>
              <a:rPr lang="zh-CN" altLang="en-US" sz="2800" b="1" dirty="0">
                <a:latin typeface="+mn-ea"/>
              </a:rPr>
              <a:t>。</a:t>
            </a:r>
          </a:p>
        </p:txBody>
      </p:sp>
      <p:grpSp>
        <p:nvGrpSpPr>
          <p:cNvPr id="38" name="组合 37"/>
          <p:cNvGrpSpPr/>
          <p:nvPr/>
        </p:nvGrpSpPr>
        <p:grpSpPr>
          <a:xfrm>
            <a:off x="6504380" y="3893186"/>
            <a:ext cx="5555540" cy="1842133"/>
            <a:chOff x="6504380" y="3893186"/>
            <a:chExt cx="5555540" cy="1842133"/>
          </a:xfrm>
        </p:grpSpPr>
        <p:grpSp>
          <p:nvGrpSpPr>
            <p:cNvPr id="30" name="组合 29"/>
            <p:cNvGrpSpPr/>
            <p:nvPr/>
          </p:nvGrpSpPr>
          <p:grpSpPr>
            <a:xfrm>
              <a:off x="6504380" y="3893186"/>
              <a:ext cx="5555540" cy="1842133"/>
              <a:chOff x="6504380" y="3893186"/>
              <a:chExt cx="5555540" cy="1842133"/>
            </a:xfrm>
          </p:grpSpPr>
          <p:cxnSp>
            <p:nvCxnSpPr>
              <p:cNvPr id="3" name="直接连接符 2"/>
              <p:cNvCxnSpPr>
                <a:stCxn id="111" idx="1"/>
              </p:cNvCxnSpPr>
              <p:nvPr/>
            </p:nvCxnSpPr>
            <p:spPr>
              <a:xfrm flipH="1">
                <a:off x="6504380" y="3897778"/>
                <a:ext cx="694210" cy="54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72" idx="3"/>
              </p:cNvCxnSpPr>
              <p:nvPr/>
            </p:nvCxnSpPr>
            <p:spPr>
              <a:xfrm flipV="1">
                <a:off x="11686770" y="3893187"/>
                <a:ext cx="373150" cy="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04380" y="3893187"/>
                <a:ext cx="0" cy="168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12059920" y="3893186"/>
                <a:ext cx="0" cy="168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504380" y="5577839"/>
                <a:ext cx="23682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9002306" y="5577839"/>
                <a:ext cx="30576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72608" y="5420359"/>
                <a:ext cx="0" cy="3149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9002306" y="5516880"/>
                <a:ext cx="0" cy="1219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10041004" y="5460666"/>
              <a:ext cx="558801" cy="2356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flipH="1">
              <a:off x="7537997" y="5577839"/>
              <a:ext cx="6545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91" name="箭头: 左 290"/>
          <p:cNvSpPr/>
          <p:nvPr/>
        </p:nvSpPr>
        <p:spPr>
          <a:xfrm>
            <a:off x="8560088" y="3069689"/>
            <a:ext cx="1609190" cy="92767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内电场</a:t>
            </a:r>
          </a:p>
        </p:txBody>
      </p:sp>
      <p:sp>
        <p:nvSpPr>
          <p:cNvPr id="37" name="箭头: 右 36"/>
          <p:cNvSpPr/>
          <p:nvPr/>
        </p:nvSpPr>
        <p:spPr>
          <a:xfrm>
            <a:off x="8821443" y="3821095"/>
            <a:ext cx="1498963" cy="90873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外电场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7"/>
                                        </p:tgtEl>
                                        <p:attrNameLst>
                                          <p:attrName>style.visibility</p:attrName>
                                        </p:attrNameLst>
                                      </p:cBhvr>
                                      <p:to>
                                        <p:strVal val="visible"/>
                                      </p:to>
                                    </p:set>
                                    <p:animEffect transition="in" filter="wipe(down)">
                                      <p:cBhvr>
                                        <p:cTn id="17" dur="500"/>
                                        <p:tgtEl>
                                          <p:spTgt spid="28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1000"/>
                                        <p:tgtEl>
                                          <p:spTgt spid="109"/>
                                        </p:tgtEl>
                                      </p:cBhvr>
                                    </p:animEffect>
                                    <p:anim calcmode="lin" valueType="num">
                                      <p:cBhvr>
                                        <p:cTn id="23" dur="1000" fill="hold"/>
                                        <p:tgtEl>
                                          <p:spTgt spid="109"/>
                                        </p:tgtEl>
                                        <p:attrNameLst>
                                          <p:attrName>ppt_x</p:attrName>
                                        </p:attrNameLst>
                                      </p:cBhvr>
                                      <p:tavLst>
                                        <p:tav tm="0">
                                          <p:val>
                                            <p:strVal val="#ppt_x"/>
                                          </p:val>
                                        </p:tav>
                                        <p:tav tm="100000">
                                          <p:val>
                                            <p:strVal val="#ppt_x"/>
                                          </p:val>
                                        </p:tav>
                                      </p:tavLst>
                                    </p:anim>
                                    <p:anim calcmode="lin" valueType="num">
                                      <p:cBhvr>
                                        <p:cTn id="24" dur="1000" fill="hold"/>
                                        <p:tgtEl>
                                          <p:spTgt spid="10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anim calcmode="lin" valueType="num">
                                      <p:cBhvr>
                                        <p:cTn id="28" dur="1000" fill="hold"/>
                                        <p:tgtEl>
                                          <p:spTgt spid="110"/>
                                        </p:tgtEl>
                                        <p:attrNameLst>
                                          <p:attrName>ppt_x</p:attrName>
                                        </p:attrNameLst>
                                      </p:cBhvr>
                                      <p:tavLst>
                                        <p:tav tm="0">
                                          <p:val>
                                            <p:strVal val="#ppt_x"/>
                                          </p:val>
                                        </p:tav>
                                        <p:tav tm="100000">
                                          <p:val>
                                            <p:strVal val="#ppt_x"/>
                                          </p:val>
                                        </p:tav>
                                      </p:tavLst>
                                    </p:anim>
                                    <p:anim calcmode="lin" valueType="num">
                                      <p:cBhvr>
                                        <p:cTn id="29" dur="1000" fill="hold"/>
                                        <p:tgtEl>
                                          <p:spTgt spid="1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p:cTn id="32" dur="1000"/>
                                        <p:tgtEl>
                                          <p:spTgt spid="171"/>
                                        </p:tgtEl>
                                      </p:cBhvr>
                                    </p:animEffect>
                                    <p:anim calcmode="lin" valueType="num">
                                      <p:cBhvr>
                                        <p:cTn id="33" dur="1000" fill="hold"/>
                                        <p:tgtEl>
                                          <p:spTgt spid="171"/>
                                        </p:tgtEl>
                                        <p:attrNameLst>
                                          <p:attrName>ppt_x</p:attrName>
                                        </p:attrNameLst>
                                      </p:cBhvr>
                                      <p:tavLst>
                                        <p:tav tm="0">
                                          <p:val>
                                            <p:strVal val="#ppt_x"/>
                                          </p:val>
                                        </p:tav>
                                        <p:tav tm="100000">
                                          <p:val>
                                            <p:strVal val="#ppt_x"/>
                                          </p:val>
                                        </p:tav>
                                      </p:tavLst>
                                    </p:anim>
                                    <p:anim calcmode="lin" valueType="num">
                                      <p:cBhvr>
                                        <p:cTn id="34" dur="1000" fill="hold"/>
                                        <p:tgtEl>
                                          <p:spTgt spid="17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2"/>
                                        </p:tgtEl>
                                        <p:attrNameLst>
                                          <p:attrName>style.visibility</p:attrName>
                                        </p:attrNameLst>
                                      </p:cBhvr>
                                      <p:to>
                                        <p:strVal val="visible"/>
                                      </p:to>
                                    </p:set>
                                    <p:animEffect transition="in" filter="fade">
                                      <p:cBhvr>
                                        <p:cTn id="37" dur="1000"/>
                                        <p:tgtEl>
                                          <p:spTgt spid="282"/>
                                        </p:tgtEl>
                                      </p:cBhvr>
                                    </p:animEffect>
                                    <p:anim calcmode="lin" valueType="num">
                                      <p:cBhvr>
                                        <p:cTn id="38" dur="1000" fill="hold"/>
                                        <p:tgtEl>
                                          <p:spTgt spid="282"/>
                                        </p:tgtEl>
                                        <p:attrNameLst>
                                          <p:attrName>ppt_x</p:attrName>
                                        </p:attrNameLst>
                                      </p:cBhvr>
                                      <p:tavLst>
                                        <p:tav tm="0">
                                          <p:val>
                                            <p:strVal val="#ppt_x"/>
                                          </p:val>
                                        </p:tav>
                                        <p:tav tm="100000">
                                          <p:val>
                                            <p:strVal val="#ppt_x"/>
                                          </p:val>
                                        </p:tav>
                                      </p:tavLst>
                                    </p:anim>
                                    <p:anim calcmode="lin" valueType="num">
                                      <p:cBhvr>
                                        <p:cTn id="39" dur="1000" fill="hold"/>
                                        <p:tgtEl>
                                          <p:spTgt spid="28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fade">
                                      <p:cBhvr>
                                        <p:cTn id="42" dur="1000"/>
                                        <p:tgtEl>
                                          <p:spTgt spid="283"/>
                                        </p:tgtEl>
                                      </p:cBhvr>
                                    </p:animEffect>
                                    <p:anim calcmode="lin" valueType="num">
                                      <p:cBhvr>
                                        <p:cTn id="43" dur="1000" fill="hold"/>
                                        <p:tgtEl>
                                          <p:spTgt spid="283"/>
                                        </p:tgtEl>
                                        <p:attrNameLst>
                                          <p:attrName>ppt_x</p:attrName>
                                        </p:attrNameLst>
                                      </p:cBhvr>
                                      <p:tavLst>
                                        <p:tav tm="0">
                                          <p:val>
                                            <p:strVal val="#ppt_x"/>
                                          </p:val>
                                        </p:tav>
                                        <p:tav tm="100000">
                                          <p:val>
                                            <p:strVal val="#ppt_x"/>
                                          </p:val>
                                        </p:tav>
                                      </p:tavLst>
                                    </p:anim>
                                    <p:anim calcmode="lin" valueType="num">
                                      <p:cBhvr>
                                        <p:cTn id="44" dur="1000" fill="hold"/>
                                        <p:tgtEl>
                                          <p:spTgt spid="28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4"/>
                                        </p:tgtEl>
                                        <p:attrNameLst>
                                          <p:attrName>style.visibility</p:attrName>
                                        </p:attrNameLst>
                                      </p:cBhvr>
                                      <p:to>
                                        <p:strVal val="visible"/>
                                      </p:to>
                                    </p:set>
                                    <p:animEffect transition="in" filter="fade">
                                      <p:cBhvr>
                                        <p:cTn id="47" dur="1000"/>
                                        <p:tgtEl>
                                          <p:spTgt spid="284"/>
                                        </p:tgtEl>
                                      </p:cBhvr>
                                    </p:animEffect>
                                    <p:anim calcmode="lin" valueType="num">
                                      <p:cBhvr>
                                        <p:cTn id="48" dur="1000" fill="hold"/>
                                        <p:tgtEl>
                                          <p:spTgt spid="284"/>
                                        </p:tgtEl>
                                        <p:attrNameLst>
                                          <p:attrName>ppt_x</p:attrName>
                                        </p:attrNameLst>
                                      </p:cBhvr>
                                      <p:tavLst>
                                        <p:tav tm="0">
                                          <p:val>
                                            <p:strVal val="#ppt_x"/>
                                          </p:val>
                                        </p:tav>
                                        <p:tav tm="100000">
                                          <p:val>
                                            <p:strVal val="#ppt_x"/>
                                          </p:val>
                                        </p:tav>
                                      </p:tavLst>
                                    </p:anim>
                                    <p:anim calcmode="lin" valueType="num">
                                      <p:cBhvr>
                                        <p:cTn id="49" dur="1000" fill="hold"/>
                                        <p:tgtEl>
                                          <p:spTgt spid="28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85"/>
                                        </p:tgtEl>
                                        <p:attrNameLst>
                                          <p:attrName>style.visibility</p:attrName>
                                        </p:attrNameLst>
                                      </p:cBhvr>
                                      <p:to>
                                        <p:strVal val="visible"/>
                                      </p:to>
                                    </p:set>
                                    <p:animEffect transition="in" filter="fade">
                                      <p:cBhvr>
                                        <p:cTn id="52" dur="1000"/>
                                        <p:tgtEl>
                                          <p:spTgt spid="285"/>
                                        </p:tgtEl>
                                      </p:cBhvr>
                                    </p:animEffect>
                                    <p:anim calcmode="lin" valueType="num">
                                      <p:cBhvr>
                                        <p:cTn id="53" dur="1000" fill="hold"/>
                                        <p:tgtEl>
                                          <p:spTgt spid="285"/>
                                        </p:tgtEl>
                                        <p:attrNameLst>
                                          <p:attrName>ppt_x</p:attrName>
                                        </p:attrNameLst>
                                      </p:cBhvr>
                                      <p:tavLst>
                                        <p:tav tm="0">
                                          <p:val>
                                            <p:strVal val="#ppt_x"/>
                                          </p:val>
                                        </p:tav>
                                        <p:tav tm="100000">
                                          <p:val>
                                            <p:strVal val="#ppt_x"/>
                                          </p:val>
                                        </p:tav>
                                      </p:tavLst>
                                    </p:anim>
                                    <p:anim calcmode="lin" valueType="num">
                                      <p:cBhvr>
                                        <p:cTn id="54" dur="1000" fill="hold"/>
                                        <p:tgtEl>
                                          <p:spTgt spid="28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1000"/>
                                        <p:tgtEl>
                                          <p:spTgt spid="38"/>
                                        </p:tgtEl>
                                      </p:cBhvr>
                                    </p:animEffect>
                                    <p:anim calcmode="lin" valueType="num">
                                      <p:cBhvr>
                                        <p:cTn id="58" dur="1000" fill="hold"/>
                                        <p:tgtEl>
                                          <p:spTgt spid="38"/>
                                        </p:tgtEl>
                                        <p:attrNameLst>
                                          <p:attrName>ppt_x</p:attrName>
                                        </p:attrNameLst>
                                      </p:cBhvr>
                                      <p:tavLst>
                                        <p:tav tm="0">
                                          <p:val>
                                            <p:strVal val="#ppt_x"/>
                                          </p:val>
                                        </p:tav>
                                        <p:tav tm="100000">
                                          <p:val>
                                            <p:strVal val="#ppt_x"/>
                                          </p:val>
                                        </p:tav>
                                      </p:tavLst>
                                    </p:anim>
                                    <p:anim calcmode="lin" valueType="num">
                                      <p:cBhvr>
                                        <p:cTn id="5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91"/>
                                        </p:tgtEl>
                                        <p:attrNameLst>
                                          <p:attrName>style.visibility</p:attrName>
                                        </p:attrNameLst>
                                      </p:cBhvr>
                                      <p:to>
                                        <p:strVal val="visible"/>
                                      </p:to>
                                    </p:set>
                                    <p:animEffect transition="in" filter="fade">
                                      <p:cBhvr>
                                        <p:cTn id="64" dur="1000"/>
                                        <p:tgtEl>
                                          <p:spTgt spid="291"/>
                                        </p:tgtEl>
                                      </p:cBhvr>
                                    </p:animEffect>
                                    <p:anim calcmode="lin" valueType="num">
                                      <p:cBhvr>
                                        <p:cTn id="65" dur="1000" fill="hold"/>
                                        <p:tgtEl>
                                          <p:spTgt spid="291"/>
                                        </p:tgtEl>
                                        <p:attrNameLst>
                                          <p:attrName>ppt_x</p:attrName>
                                        </p:attrNameLst>
                                      </p:cBhvr>
                                      <p:tavLst>
                                        <p:tav tm="0">
                                          <p:val>
                                            <p:strVal val="#ppt_x"/>
                                          </p:val>
                                        </p:tav>
                                        <p:tav tm="100000">
                                          <p:val>
                                            <p:strVal val="#ppt_x"/>
                                          </p:val>
                                        </p:tav>
                                      </p:tavLst>
                                    </p:anim>
                                    <p:anim calcmode="lin" valueType="num">
                                      <p:cBhvr>
                                        <p:cTn id="66" dur="1000" fill="hold"/>
                                        <p:tgtEl>
                                          <p:spTgt spid="29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1000"/>
                                        <p:tgtEl>
                                          <p:spTgt spid="37"/>
                                        </p:tgtEl>
                                      </p:cBhvr>
                                    </p:animEffect>
                                    <p:anim calcmode="lin" valueType="num">
                                      <p:cBhvr>
                                        <p:cTn id="70" dur="1000" fill="hold"/>
                                        <p:tgtEl>
                                          <p:spTgt spid="37"/>
                                        </p:tgtEl>
                                        <p:attrNameLst>
                                          <p:attrName>ppt_x</p:attrName>
                                        </p:attrNameLst>
                                      </p:cBhvr>
                                      <p:tavLst>
                                        <p:tav tm="0">
                                          <p:val>
                                            <p:strVal val="#ppt_x"/>
                                          </p:val>
                                        </p:tav>
                                        <p:tav tm="100000">
                                          <p:val>
                                            <p:strVal val="#ppt_x"/>
                                          </p:val>
                                        </p:tav>
                                      </p:tavLst>
                                    </p:anim>
                                    <p:anim calcmode="lin" valueType="num">
                                      <p:cBhvr>
                                        <p:cTn id="7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9" grpId="0" animBg="1"/>
      <p:bldP spid="282" grpId="0"/>
      <p:bldP spid="283" grpId="0"/>
      <p:bldP spid="287" grpId="0" animBg="1"/>
      <p:bldP spid="291" grpId="0" animBg="1"/>
      <p:bldP spid="3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980148" y="434945"/>
            <a:ext cx="2231701" cy="400110"/>
          </a:xfrm>
          <a:prstGeom prst="rect">
            <a:avLst/>
          </a:prstGeom>
          <a:noFill/>
        </p:spPr>
        <p:txBody>
          <a:bodyPr wrap="none" rtlCol="0">
            <a:spAutoFit/>
            <a:scene3d>
              <a:camera prst="orthographicFront"/>
              <a:lightRig rig="threePt" dir="t"/>
            </a:scene3d>
            <a:sp3d contourW="12700"/>
          </a:bodyPr>
          <a:lstStyle/>
          <a:p>
            <a:r>
              <a:rPr lang="en-US" altLang="zh-CN" sz="2000" dirty="0">
                <a:latin typeface="Agency FB" panose="020B0503020202020204" pitchFamily="34" charset="0"/>
              </a:rPr>
              <a:t>5.1 </a:t>
            </a:r>
            <a:r>
              <a:rPr lang="zh-CN" altLang="en-US" sz="2000" dirty="0">
                <a:latin typeface="Agency FB" panose="020B0503020202020204" pitchFamily="34" charset="0"/>
              </a:rPr>
              <a:t>半导体基础知识</a:t>
            </a:r>
          </a:p>
        </p:txBody>
      </p:sp>
      <p:sp>
        <p:nvSpPr>
          <p:cNvPr id="8" name="文本框 7"/>
          <p:cNvSpPr txBox="1"/>
          <p:nvPr/>
        </p:nvSpPr>
        <p:spPr>
          <a:xfrm>
            <a:off x="590550" y="855076"/>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a:t>
            </a:r>
            <a:r>
              <a:rPr lang="en-US" altLang="zh-CN" sz="2800" b="1" dirty="0">
                <a:solidFill>
                  <a:srgbClr val="FF0000"/>
                </a:solidFill>
                <a:latin typeface="+mn-ea"/>
              </a:rPr>
              <a:t>PN</a:t>
            </a:r>
            <a:r>
              <a:rPr lang="zh-CN" altLang="en-US" sz="2800" b="1" dirty="0">
                <a:solidFill>
                  <a:srgbClr val="FF0000"/>
                </a:solidFill>
                <a:latin typeface="+mn-ea"/>
              </a:rPr>
              <a:t>结的单向导电性</a:t>
            </a:r>
            <a:endParaRPr lang="zh-CN" altLang="en-US" sz="2800" b="1" dirty="0">
              <a:latin typeface="+mn-ea"/>
            </a:endParaRPr>
          </a:p>
        </p:txBody>
      </p:sp>
      <p:sp>
        <p:nvSpPr>
          <p:cNvPr id="9" name="文本框 8"/>
          <p:cNvSpPr txBox="1"/>
          <p:nvPr/>
        </p:nvSpPr>
        <p:spPr>
          <a:xfrm>
            <a:off x="590550" y="1501669"/>
            <a:ext cx="11123720" cy="954107"/>
          </a:xfrm>
          <a:prstGeom prst="rect">
            <a:avLst/>
          </a:prstGeom>
          <a:noFill/>
        </p:spPr>
        <p:txBody>
          <a:bodyPr wrap="square" rtlCol="0">
            <a:spAutoFit/>
          </a:bodyPr>
          <a:lstStyle/>
          <a:p>
            <a:r>
              <a:rPr lang="zh-CN" altLang="en-US" sz="2800" b="1" dirty="0">
                <a:latin typeface="+mn-ea"/>
              </a:rPr>
              <a:t>    当外加电压使</a:t>
            </a:r>
            <a:r>
              <a:rPr lang="en-US" altLang="zh-CN" sz="2800" b="1" dirty="0">
                <a:latin typeface="+mn-ea"/>
              </a:rPr>
              <a:t>PN</a:t>
            </a:r>
            <a:r>
              <a:rPr lang="zh-CN" altLang="en-US" sz="2800" b="1" dirty="0">
                <a:latin typeface="+mn-ea"/>
              </a:rPr>
              <a:t>结中</a:t>
            </a:r>
            <a:r>
              <a:rPr lang="en-US" altLang="zh-CN" sz="2800" b="1" dirty="0">
                <a:solidFill>
                  <a:srgbClr val="FF0000"/>
                </a:solidFill>
                <a:latin typeface="+mn-ea"/>
              </a:rPr>
              <a:t>P</a:t>
            </a:r>
            <a:r>
              <a:rPr lang="zh-CN" altLang="en-US" sz="2800" b="1" dirty="0">
                <a:solidFill>
                  <a:srgbClr val="FF0000"/>
                </a:solidFill>
                <a:latin typeface="+mn-ea"/>
              </a:rPr>
              <a:t>区的电位高于</a:t>
            </a:r>
            <a:r>
              <a:rPr lang="en-US" altLang="zh-CN" sz="2800" b="1" dirty="0">
                <a:solidFill>
                  <a:srgbClr val="FF0000"/>
                </a:solidFill>
                <a:latin typeface="+mn-ea"/>
              </a:rPr>
              <a:t>N</a:t>
            </a:r>
            <a:r>
              <a:rPr lang="zh-CN" altLang="en-US" sz="2800" b="1" dirty="0">
                <a:solidFill>
                  <a:srgbClr val="FF0000"/>
                </a:solidFill>
                <a:latin typeface="+mn-ea"/>
              </a:rPr>
              <a:t>区的电位</a:t>
            </a:r>
            <a:r>
              <a:rPr lang="zh-CN" altLang="en-US" sz="2800" b="1" dirty="0">
                <a:latin typeface="+mn-ea"/>
              </a:rPr>
              <a:t>，称为</a:t>
            </a:r>
            <a:r>
              <a:rPr lang="en-US" altLang="zh-CN" sz="2800" b="1" dirty="0">
                <a:latin typeface="+mn-ea"/>
              </a:rPr>
              <a:t>PN</a:t>
            </a:r>
            <a:r>
              <a:rPr lang="zh-CN" altLang="en-US" sz="2800" b="1" dirty="0">
                <a:latin typeface="+mn-ea"/>
              </a:rPr>
              <a:t>结</a:t>
            </a:r>
            <a:r>
              <a:rPr lang="zh-CN" altLang="en-US" sz="2800" b="1" dirty="0">
                <a:solidFill>
                  <a:srgbClr val="FF0000"/>
                </a:solidFill>
                <a:latin typeface="+mn-ea"/>
              </a:rPr>
              <a:t>正向偏置</a:t>
            </a:r>
            <a:r>
              <a:rPr lang="zh-CN" altLang="en-US" sz="2800" b="1" dirty="0">
                <a:latin typeface="+mn-ea"/>
              </a:rPr>
              <a:t>，简称</a:t>
            </a:r>
            <a:r>
              <a:rPr lang="zh-CN" altLang="en-US" sz="2800" b="1" dirty="0">
                <a:solidFill>
                  <a:srgbClr val="FF0000"/>
                </a:solidFill>
                <a:latin typeface="+mn-ea"/>
              </a:rPr>
              <a:t>正偏</a:t>
            </a:r>
            <a:r>
              <a:rPr lang="zh-CN" altLang="en-US" sz="2800" b="1" dirty="0">
                <a:latin typeface="+mn-ea"/>
              </a:rPr>
              <a:t>；反之称为</a:t>
            </a:r>
            <a:r>
              <a:rPr lang="zh-CN" altLang="en-US" sz="2800" b="1" dirty="0">
                <a:solidFill>
                  <a:srgbClr val="FF0000"/>
                </a:solidFill>
                <a:latin typeface="+mn-ea"/>
              </a:rPr>
              <a:t>反向偏置</a:t>
            </a:r>
            <a:r>
              <a:rPr lang="zh-CN" altLang="en-US" sz="2800" b="1" dirty="0">
                <a:latin typeface="+mn-ea"/>
              </a:rPr>
              <a:t>，简称</a:t>
            </a:r>
            <a:r>
              <a:rPr lang="zh-CN" altLang="en-US" sz="2800" b="1" dirty="0">
                <a:solidFill>
                  <a:srgbClr val="FF0000"/>
                </a:solidFill>
                <a:latin typeface="+mn-ea"/>
              </a:rPr>
              <a:t>反偏</a:t>
            </a:r>
            <a:r>
              <a:rPr lang="zh-CN" altLang="en-US" sz="2800" b="1" dirty="0">
                <a:latin typeface="+mn-ea"/>
              </a:rPr>
              <a:t>。 </a:t>
            </a:r>
          </a:p>
        </p:txBody>
      </p:sp>
      <p:sp>
        <p:nvSpPr>
          <p:cNvPr id="109" name="Rectangle 7"/>
          <p:cNvSpPr>
            <a:spLocks noChangeArrowheads="1"/>
          </p:cNvSpPr>
          <p:nvPr/>
        </p:nvSpPr>
        <p:spPr bwMode="auto">
          <a:xfrm>
            <a:off x="7178270" y="3065023"/>
            <a:ext cx="4536000" cy="1676400"/>
          </a:xfrm>
          <a:prstGeom prst="rect">
            <a:avLst/>
          </a:prstGeom>
          <a:solidFill>
            <a:schemeClr val="bg1"/>
          </a:solidFill>
          <a:ln w="38100">
            <a:solidFill>
              <a:schemeClr val="tx1"/>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0" name="组合 9"/>
          <p:cNvGrpSpPr/>
          <p:nvPr/>
        </p:nvGrpSpPr>
        <p:grpSpPr>
          <a:xfrm>
            <a:off x="7198590" y="3085978"/>
            <a:ext cx="2244090" cy="1623600"/>
            <a:chOff x="7198590" y="3085978"/>
            <a:chExt cx="2244090" cy="1623600"/>
          </a:xfrm>
        </p:grpSpPr>
        <p:sp>
          <p:nvSpPr>
            <p:cNvPr id="111" name="矩形 110"/>
            <p:cNvSpPr/>
            <p:nvPr/>
          </p:nvSpPr>
          <p:spPr>
            <a:xfrm>
              <a:off x="7198590" y="3085978"/>
              <a:ext cx="2244090" cy="1623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椭圆 111"/>
            <p:cNvSpPr/>
            <p:nvPr/>
          </p:nvSpPr>
          <p:spPr>
            <a:xfrm>
              <a:off x="7278600" y="32174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7278600" y="373796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7278600" y="4258506"/>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7837400" y="32174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7837400" y="373796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7837400" y="4258506"/>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8351115" y="32174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8351115" y="373796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8351115" y="4258506"/>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连接符 120"/>
            <p:cNvCxnSpPr>
              <a:stCxn id="112" idx="2"/>
              <a:endCxn id="112" idx="6"/>
            </p:cNvCxnSpPr>
            <p:nvPr/>
          </p:nvCxnSpPr>
          <p:spPr>
            <a:xfrm>
              <a:off x="7278600" y="334712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7278600" y="386528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7278600" y="438344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837400" y="334712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837400" y="386528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7837400" y="4391221"/>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351115" y="334712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351115" y="386528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351115" y="4391221"/>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a:off x="7537997" y="3117093"/>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7273837" y="3584453"/>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8173791" y="3246791"/>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7638009" y="4081594"/>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8147756" y="3687799"/>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8142358" y="4517903"/>
              <a:ext cx="100330" cy="1003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8872608" y="3217423"/>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872608" y="373796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872608" y="4258506"/>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161"/>
            <p:cNvCxnSpPr/>
            <p:nvPr/>
          </p:nvCxnSpPr>
          <p:spPr>
            <a:xfrm>
              <a:off x="8872608" y="334712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8872608" y="3865282"/>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8872608" y="4391221"/>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442680" y="3082962"/>
            <a:ext cx="2244090" cy="1623600"/>
            <a:chOff x="9442680" y="3082962"/>
            <a:chExt cx="2244090" cy="1623600"/>
          </a:xfrm>
        </p:grpSpPr>
        <p:sp>
          <p:nvSpPr>
            <p:cNvPr id="172" name="矩形 171"/>
            <p:cNvSpPr/>
            <p:nvPr/>
          </p:nvSpPr>
          <p:spPr>
            <a:xfrm>
              <a:off x="9442680" y="3082962"/>
              <a:ext cx="2244090" cy="1623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3" name="椭圆 172"/>
            <p:cNvSpPr/>
            <p:nvPr/>
          </p:nvSpPr>
          <p:spPr>
            <a:xfrm>
              <a:off x="9615716" y="32467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9615716" y="3767332"/>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9615716" y="428787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10174516" y="32467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10174516" y="3767332"/>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10174516" y="428787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10688231" y="32467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10688231" y="3767332"/>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10688231" y="428787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9" name="直接连接符 248"/>
            <p:cNvCxnSpPr>
              <a:stCxn id="173" idx="2"/>
              <a:endCxn id="173" idx="6"/>
            </p:cNvCxnSpPr>
            <p:nvPr/>
          </p:nvCxnSpPr>
          <p:spPr>
            <a:xfrm>
              <a:off x="9615716" y="337649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9615716" y="389465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9615716" y="441281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10174516" y="337649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10174516" y="389465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10174516" y="442058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10688231" y="337649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10688231" y="389465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10688231" y="442058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8" name="椭圆 257"/>
            <p:cNvSpPr/>
            <p:nvPr/>
          </p:nvSpPr>
          <p:spPr>
            <a:xfrm>
              <a:off x="10989221" y="3246791"/>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11209724" y="3246791"/>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11209724" y="3767332"/>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11209724" y="4287874"/>
              <a:ext cx="259397" cy="2593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2" name="直接连接符 261"/>
            <p:cNvCxnSpPr/>
            <p:nvPr/>
          </p:nvCxnSpPr>
          <p:spPr>
            <a:xfrm>
              <a:off x="11209724" y="337649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11209724" y="3894650"/>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11209724" y="4420589"/>
              <a:ext cx="259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5" name="椭圆 264"/>
            <p:cNvSpPr/>
            <p:nvPr/>
          </p:nvSpPr>
          <p:spPr>
            <a:xfrm>
              <a:off x="10926832" y="3640015"/>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11027162" y="4446941"/>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11068437" y="4110962"/>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11144558" y="3145588"/>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11467692" y="3613821"/>
              <a:ext cx="100330" cy="1003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0" name="直接连接符 269"/>
            <p:cNvCxnSpPr>
              <a:stCxn id="173" idx="0"/>
              <a:endCxn id="173" idx="4"/>
            </p:cNvCxnSpPr>
            <p:nvPr/>
          </p:nvCxnSpPr>
          <p:spPr>
            <a:xfrm>
              <a:off x="9745415" y="3246791"/>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9733190" y="3788129"/>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9745415" y="4283111"/>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0304215" y="3246791"/>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10312310" y="3788129"/>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10320405" y="4290890"/>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10816820" y="3246791"/>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10804595" y="3764951"/>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10816820" y="4303589"/>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11340535" y="3246791"/>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11340535" y="3788129"/>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11339422" y="4303588"/>
              <a:ext cx="0" cy="259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2" name="文本框 281"/>
          <p:cNvSpPr txBox="1"/>
          <p:nvPr/>
        </p:nvSpPr>
        <p:spPr>
          <a:xfrm>
            <a:off x="7782255" y="4833111"/>
            <a:ext cx="783071" cy="523220"/>
          </a:xfrm>
          <a:prstGeom prst="rect">
            <a:avLst/>
          </a:prstGeom>
          <a:noFill/>
        </p:spPr>
        <p:txBody>
          <a:bodyPr wrap="square" rtlCol="0">
            <a:spAutoFit/>
          </a:bodyPr>
          <a:lstStyle/>
          <a:p>
            <a:r>
              <a:rPr lang="en-US" altLang="zh-CN" sz="2800" b="1" dirty="0">
                <a:latin typeface="+mn-ea"/>
              </a:rPr>
              <a:t>P</a:t>
            </a:r>
            <a:r>
              <a:rPr lang="zh-CN" altLang="en-US" sz="2800" b="1" dirty="0">
                <a:latin typeface="+mn-ea"/>
              </a:rPr>
              <a:t>区</a:t>
            </a:r>
          </a:p>
        </p:txBody>
      </p:sp>
      <p:sp>
        <p:nvSpPr>
          <p:cNvPr id="283" name="文本框 282"/>
          <p:cNvSpPr txBox="1"/>
          <p:nvPr/>
        </p:nvSpPr>
        <p:spPr>
          <a:xfrm>
            <a:off x="10096251" y="4833111"/>
            <a:ext cx="892970" cy="523220"/>
          </a:xfrm>
          <a:prstGeom prst="rect">
            <a:avLst/>
          </a:prstGeom>
          <a:noFill/>
        </p:spPr>
        <p:txBody>
          <a:bodyPr wrap="square" rtlCol="0">
            <a:spAutoFit/>
          </a:bodyPr>
          <a:lstStyle/>
          <a:p>
            <a:r>
              <a:rPr lang="en-US" altLang="zh-CN" sz="2800" b="1" dirty="0">
                <a:latin typeface="+mn-ea"/>
              </a:rPr>
              <a:t>N</a:t>
            </a:r>
            <a:r>
              <a:rPr lang="zh-CN" altLang="en-US" sz="2800" b="1" dirty="0">
                <a:latin typeface="+mn-ea"/>
              </a:rPr>
              <a:t>区</a:t>
            </a:r>
          </a:p>
        </p:txBody>
      </p:sp>
      <p:cxnSp>
        <p:nvCxnSpPr>
          <p:cNvPr id="284" name="直接连接符 283"/>
          <p:cNvCxnSpPr/>
          <p:nvPr/>
        </p:nvCxnSpPr>
        <p:spPr>
          <a:xfrm>
            <a:off x="8300315" y="2953263"/>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10500588" y="2953263"/>
            <a:ext cx="0" cy="18798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7" name="文本框 286"/>
          <p:cNvSpPr txBox="1"/>
          <p:nvPr/>
        </p:nvSpPr>
        <p:spPr>
          <a:xfrm>
            <a:off x="682684" y="3193726"/>
            <a:ext cx="5351917" cy="2677656"/>
          </a:xfrm>
          <a:prstGeom prst="rect">
            <a:avLst/>
          </a:prstGeom>
          <a:noFill/>
          <a:ln w="76200" cmpd="thickThin">
            <a:solidFill>
              <a:srgbClr val="298CC5"/>
            </a:solidFill>
          </a:ln>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a:t>
            </a:r>
            <a:r>
              <a:rPr lang="en-US" altLang="zh-CN" sz="2800" b="1" dirty="0">
                <a:latin typeface="+mn-ea"/>
              </a:rPr>
              <a:t>PN</a:t>
            </a:r>
            <a:r>
              <a:rPr lang="zh-CN" altLang="en-US" sz="2800" b="1" dirty="0">
                <a:latin typeface="+mn-ea"/>
              </a:rPr>
              <a:t>结反偏：外加电场和内电场</a:t>
            </a:r>
            <a:r>
              <a:rPr lang="zh-CN" altLang="en-US" sz="2800" b="1" dirty="0">
                <a:solidFill>
                  <a:srgbClr val="FF0000"/>
                </a:solidFill>
                <a:latin typeface="+mn-ea"/>
              </a:rPr>
              <a:t>方向相同</a:t>
            </a:r>
            <a:r>
              <a:rPr lang="zh-CN" altLang="en-US" sz="2800" b="1" dirty="0">
                <a:latin typeface="+mn-ea"/>
              </a:rPr>
              <a:t>，内电场作用被加强，耗尽层厚度加宽，此时形成</a:t>
            </a:r>
            <a:r>
              <a:rPr lang="zh-CN" altLang="en-US" sz="2800" b="1" dirty="0">
                <a:solidFill>
                  <a:srgbClr val="FF0000"/>
                </a:solidFill>
                <a:latin typeface="+mn-ea"/>
              </a:rPr>
              <a:t>以漂移为主的电流</a:t>
            </a:r>
            <a:r>
              <a:rPr lang="zh-CN" altLang="en-US" sz="2800" b="1" dirty="0">
                <a:latin typeface="+mn-ea"/>
              </a:rPr>
              <a:t>，称为</a:t>
            </a:r>
            <a:r>
              <a:rPr lang="zh-CN" altLang="en-US" sz="2800" b="1" dirty="0">
                <a:solidFill>
                  <a:srgbClr val="FF0000"/>
                </a:solidFill>
                <a:latin typeface="+mn-ea"/>
              </a:rPr>
              <a:t>反向电流</a:t>
            </a:r>
            <a:r>
              <a:rPr lang="zh-CN" altLang="en-US" sz="2800" b="1" dirty="0">
                <a:latin typeface="+mn-ea"/>
              </a:rPr>
              <a:t>，</a:t>
            </a:r>
            <a:r>
              <a:rPr lang="en-US" altLang="zh-CN" sz="2800" b="1" dirty="0">
                <a:latin typeface="+mn-ea"/>
              </a:rPr>
              <a:t>PN</a:t>
            </a:r>
            <a:r>
              <a:rPr lang="zh-CN" altLang="en-US" sz="2800" b="1" dirty="0">
                <a:latin typeface="+mn-ea"/>
              </a:rPr>
              <a:t>结为</a:t>
            </a:r>
            <a:r>
              <a:rPr lang="zh-CN" altLang="en-US" sz="2800" b="1" dirty="0">
                <a:solidFill>
                  <a:srgbClr val="FF0000"/>
                </a:solidFill>
                <a:latin typeface="+mn-ea"/>
              </a:rPr>
              <a:t>高阻不导通的状态</a:t>
            </a:r>
            <a:r>
              <a:rPr lang="zh-CN" altLang="en-US" sz="2800" b="1" dirty="0">
                <a:latin typeface="+mn-ea"/>
              </a:rPr>
              <a:t>（</a:t>
            </a:r>
            <a:r>
              <a:rPr lang="zh-CN" altLang="en-US" sz="2800" b="1" dirty="0">
                <a:solidFill>
                  <a:srgbClr val="FF0000"/>
                </a:solidFill>
                <a:latin typeface="+mn-ea"/>
              </a:rPr>
              <a:t>截止状态</a:t>
            </a:r>
            <a:r>
              <a:rPr lang="zh-CN" altLang="en-US" sz="2800" b="1" dirty="0">
                <a:latin typeface="+mn-ea"/>
              </a:rPr>
              <a:t>）。</a:t>
            </a:r>
          </a:p>
        </p:txBody>
      </p:sp>
      <p:grpSp>
        <p:nvGrpSpPr>
          <p:cNvPr id="4" name="组合 3"/>
          <p:cNvGrpSpPr/>
          <p:nvPr/>
        </p:nvGrpSpPr>
        <p:grpSpPr>
          <a:xfrm>
            <a:off x="6504380" y="3893186"/>
            <a:ext cx="5555540" cy="1831972"/>
            <a:chOff x="6504380" y="3893186"/>
            <a:chExt cx="5555540" cy="1831972"/>
          </a:xfrm>
        </p:grpSpPr>
        <p:cxnSp>
          <p:nvCxnSpPr>
            <p:cNvPr id="3" name="直接连接符 2"/>
            <p:cNvCxnSpPr>
              <a:stCxn id="111" idx="1"/>
            </p:cNvCxnSpPr>
            <p:nvPr/>
          </p:nvCxnSpPr>
          <p:spPr>
            <a:xfrm flipH="1">
              <a:off x="6504380" y="3897778"/>
              <a:ext cx="694210" cy="54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72" idx="3"/>
            </p:cNvCxnSpPr>
            <p:nvPr/>
          </p:nvCxnSpPr>
          <p:spPr>
            <a:xfrm flipV="1">
              <a:off x="11686770" y="3893187"/>
              <a:ext cx="373150" cy="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04380" y="3893187"/>
              <a:ext cx="0" cy="168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12059920" y="3893186"/>
              <a:ext cx="0" cy="168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504380" y="5577839"/>
              <a:ext cx="23682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9002306" y="5577839"/>
              <a:ext cx="30576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996502" y="5410198"/>
              <a:ext cx="0" cy="3149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872608" y="5516879"/>
              <a:ext cx="0" cy="1219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10041004" y="5460666"/>
            <a:ext cx="558801" cy="2356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a:off x="7537444" y="5577838"/>
            <a:ext cx="6865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1" name="箭头: 左 290"/>
          <p:cNvSpPr/>
          <p:nvPr/>
        </p:nvSpPr>
        <p:spPr>
          <a:xfrm>
            <a:off x="8487163" y="2879024"/>
            <a:ext cx="1609190" cy="92767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内电场</a:t>
            </a:r>
          </a:p>
        </p:txBody>
      </p:sp>
      <p:sp>
        <p:nvSpPr>
          <p:cNvPr id="104" name="箭头: 左 103"/>
          <p:cNvSpPr/>
          <p:nvPr/>
        </p:nvSpPr>
        <p:spPr>
          <a:xfrm>
            <a:off x="8545164" y="3902917"/>
            <a:ext cx="1609190" cy="83780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mn-ea"/>
              </a:rPr>
              <a:t>外电场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5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1000"/>
                                        <p:tgtEl>
                                          <p:spTgt spid="104"/>
                                        </p:tgtEl>
                                      </p:cBhvr>
                                    </p:animEffect>
                                    <p:anim calcmode="lin" valueType="num">
                                      <p:cBhvr>
                                        <p:cTn id="13" dur="1000" fill="hold"/>
                                        <p:tgtEl>
                                          <p:spTgt spid="104"/>
                                        </p:tgtEl>
                                        <p:attrNameLst>
                                          <p:attrName>ppt_x</p:attrName>
                                        </p:attrNameLst>
                                      </p:cBhvr>
                                      <p:tavLst>
                                        <p:tav tm="0">
                                          <p:val>
                                            <p:strVal val="#ppt_x"/>
                                          </p:val>
                                        </p:tav>
                                        <p:tav tm="100000">
                                          <p:val>
                                            <p:strVal val="#ppt_x"/>
                                          </p:val>
                                        </p:tav>
                                      </p:tavLst>
                                    </p:anim>
                                    <p:anim calcmode="lin" valueType="num">
                                      <p:cBhvr>
                                        <p:cTn id="14" dur="1000" fill="hold"/>
                                        <p:tgtEl>
                                          <p:spTgt spid="10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1"/>
                                        </p:tgtEl>
                                        <p:attrNameLst>
                                          <p:attrName>style.visibility</p:attrName>
                                        </p:attrNameLst>
                                      </p:cBhvr>
                                      <p:to>
                                        <p:strVal val="visible"/>
                                      </p:to>
                                    </p:set>
                                    <p:animEffect transition="in" filter="fade">
                                      <p:cBhvr>
                                        <p:cTn id="17" dur="1000"/>
                                        <p:tgtEl>
                                          <p:spTgt spid="291"/>
                                        </p:tgtEl>
                                      </p:cBhvr>
                                    </p:animEffect>
                                    <p:anim calcmode="lin" valueType="num">
                                      <p:cBhvr>
                                        <p:cTn id="18" dur="1000" fill="hold"/>
                                        <p:tgtEl>
                                          <p:spTgt spid="291"/>
                                        </p:tgtEl>
                                        <p:attrNameLst>
                                          <p:attrName>ppt_x</p:attrName>
                                        </p:attrNameLst>
                                      </p:cBhvr>
                                      <p:tavLst>
                                        <p:tav tm="0">
                                          <p:val>
                                            <p:strVal val="#ppt_x"/>
                                          </p:val>
                                        </p:tav>
                                        <p:tav tm="100000">
                                          <p:val>
                                            <p:strVal val="#ppt_x"/>
                                          </p:val>
                                        </p:tav>
                                      </p:tavLst>
                                    </p:anim>
                                    <p:anim calcmode="lin" valueType="num">
                                      <p:cBhvr>
                                        <p:cTn id="19" dur="1000" fill="hold"/>
                                        <p:tgtEl>
                                          <p:spTgt spid="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91" grpId="0" animBg="1"/>
      <p:bldP spid="10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0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9857</Words>
  <Application>Microsoft Office PowerPoint</Application>
  <PresentationFormat>宽屏</PresentationFormat>
  <Paragraphs>1326</Paragraphs>
  <Slides>151</Slides>
  <Notes>138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8</vt:i4>
      </vt:variant>
      <vt:variant>
        <vt:lpstr>幻灯片标题</vt:lpstr>
      </vt:variant>
      <vt:variant>
        <vt:i4>151</vt:i4>
      </vt:variant>
    </vt:vector>
  </HeadingPairs>
  <TitlesOfParts>
    <vt:vector size="171" baseType="lpstr">
      <vt:lpstr>Monotype Sorts</vt:lpstr>
      <vt:lpstr>等线</vt:lpstr>
      <vt:lpstr>等线 Light</vt:lpstr>
      <vt:lpstr>华文彩云</vt:lpstr>
      <vt:lpstr>华文行楷</vt:lpstr>
      <vt:lpstr>楷体_GB2312</vt:lpstr>
      <vt:lpstr>宋体</vt:lpstr>
      <vt:lpstr>Agency FB</vt:lpstr>
      <vt:lpstr>Arial</vt:lpstr>
      <vt:lpstr>Symbol</vt:lpstr>
      <vt:lpstr>Times New Roman</vt:lpstr>
      <vt:lpstr>Office 主题​​</vt:lpstr>
      <vt:lpstr>Equation</vt:lpstr>
      <vt:lpstr>公式</vt:lpstr>
      <vt:lpstr>图片</vt:lpstr>
      <vt:lpstr>MathType 7.0 Equation</vt:lpstr>
      <vt:lpstr>Bitmap Image</vt:lpstr>
      <vt:lpstr>Visio.Drawing.11</vt:lpstr>
      <vt:lpstr>Equation.3</vt:lpstr>
      <vt:lpstr>Visio</vt:lpstr>
      <vt:lpstr>电路复习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电路复习</dc:title>
  <dc:creator>恬 蒋</dc:creator>
  <cp:lastModifiedBy>恬 蒋</cp:lastModifiedBy>
  <cp:revision>14</cp:revision>
  <dcterms:created xsi:type="dcterms:W3CDTF">2019-05-03T07:05:22Z</dcterms:created>
  <dcterms:modified xsi:type="dcterms:W3CDTF">2019-05-03T08:13:20Z</dcterms:modified>
</cp:coreProperties>
</file>