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098-70BA-4786-BC06-948AE97F45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01A-269F-4724-8F0D-C633C395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7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098-70BA-4786-BC06-948AE97F45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01A-269F-4724-8F0D-C633C395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098-70BA-4786-BC06-948AE97F45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01A-269F-4724-8F0D-C633C395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4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098-70BA-4786-BC06-948AE97F45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01A-269F-4724-8F0D-C633C395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5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098-70BA-4786-BC06-948AE97F45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01A-269F-4724-8F0D-C633C395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098-70BA-4786-BC06-948AE97F45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01A-269F-4724-8F0D-C633C395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4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098-70BA-4786-BC06-948AE97F45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01A-269F-4724-8F0D-C633C395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098-70BA-4786-BC06-948AE97F45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01A-269F-4724-8F0D-C633C395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2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098-70BA-4786-BC06-948AE97F45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01A-269F-4724-8F0D-C633C395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6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098-70BA-4786-BC06-948AE97F45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01A-269F-4724-8F0D-C633C395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5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098-70BA-4786-BC06-948AE97F45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01A-269F-4724-8F0D-C633C395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0098-70BA-4786-BC06-948AE97F45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901A-269F-4724-8F0D-C633C395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0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文本框 1"/>
          <p:cNvSpPr txBox="1">
            <a:spLocks noChangeArrowheads="1"/>
          </p:cNvSpPr>
          <p:nvPr/>
        </p:nvSpPr>
        <p:spPr bwMode="auto">
          <a:xfrm>
            <a:off x="4386263" y="24060"/>
            <a:ext cx="3571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B05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第一章</a:t>
            </a:r>
            <a:r>
              <a:rPr lang="zh-CN" altLang="en-US" sz="3600" b="1" dirty="0" smtClean="0">
                <a:solidFill>
                  <a:srgbClr val="00B05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   </a:t>
            </a:r>
            <a:r>
              <a:rPr lang="zh-CN" altLang="en-US" sz="3600" b="1" dirty="0">
                <a:solidFill>
                  <a:srgbClr val="00B05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结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944689" y="773113"/>
            <a:ext cx="8455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、掌握电流、电压、功率的定义及相应的计算公式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944688" y="1500188"/>
            <a:ext cx="8502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、会判断电压和电流的参考方向、（非）关联参考方向，所有公式先判断方向再计算；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1-3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946276" y="2943225"/>
            <a:ext cx="8529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、掌握基尔霍夫定理（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KCL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KVL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）的应用，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1-5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944688" y="3671888"/>
            <a:ext cx="81756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、掌握几种电阻的分类，欧姆定律，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1-6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，例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1-7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944688" y="4398963"/>
            <a:ext cx="85010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、掌握理想电压源和理想电流源的画法，并掌握实际电流源和实际电压源的模型及二者之间的等效变换，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1-8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，参考课堂练习题，习题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1-15,1-16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990726" y="5770564"/>
            <a:ext cx="8270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、掌握电容、电感的串、并联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书本上四个公式 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    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参考课堂练习题， 习题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1-14</a:t>
            </a:r>
          </a:p>
        </p:txBody>
      </p:sp>
    </p:spTree>
    <p:extLst>
      <p:ext uri="{BB962C8B-B14F-4D97-AF65-F5344CB8AC3E}">
        <p14:creationId xmlns:p14="http://schemas.microsoft.com/office/powerpoint/2010/main" val="10566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060848"/>
            <a:ext cx="5040560" cy="3162090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919537" y="692697"/>
            <a:ext cx="69417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补充练习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2800" b="1" dirty="0"/>
              <a:t>用叠加定理求流过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欧电阻上的电流</a:t>
            </a:r>
            <a:r>
              <a:rPr lang="en-US" altLang="zh-CN" sz="2800" b="1" dirty="0"/>
              <a:t>I</a:t>
            </a:r>
            <a:r>
              <a:rPr lang="zh-CN" altLang="en-US" sz="2800" b="1" dirty="0"/>
              <a:t>。</a:t>
            </a:r>
            <a:endParaRPr lang="zh-CN" altLang="en-US" sz="2800" b="1" dirty="0">
              <a:solidFill>
                <a:srgbClr val="96001D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457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48" y="2276872"/>
            <a:ext cx="4824536" cy="29234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35560" y="692697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补充练习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zh-CN" altLang="en-US" dirty="0">
                <a:latin typeface="+mn-ea"/>
              </a:rPr>
              <a:t>已知</a:t>
            </a:r>
            <a:r>
              <a:rPr lang="en-US" altLang="zh-CN" dirty="0">
                <a:latin typeface="+mn-ea"/>
              </a:rPr>
              <a:t>U1=40V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U2=20V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R1=R2=4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R3=13</a:t>
            </a:r>
            <a:r>
              <a:rPr lang="zh-CN" altLang="en-US" dirty="0">
                <a:latin typeface="+mn-ea"/>
              </a:rPr>
              <a:t>，试用</a:t>
            </a:r>
            <a:r>
              <a:rPr lang="zh-CN" altLang="en-US" dirty="0">
                <a:latin typeface="+mn-ea"/>
              </a:rPr>
              <a:t>戴维南定理</a:t>
            </a:r>
            <a:r>
              <a:rPr lang="zh-CN" altLang="en-US" dirty="0">
                <a:latin typeface="+mn-ea"/>
              </a:rPr>
              <a:t>求电流</a:t>
            </a:r>
            <a:r>
              <a:rPr lang="en-US" altLang="zh-CN" dirty="0">
                <a:latin typeface="+mn-ea"/>
              </a:rPr>
              <a:t>I3</a:t>
            </a:r>
            <a:r>
              <a:rPr lang="zh-CN" altLang="en-US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482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07768" y="404664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92D05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第四</a:t>
            </a:r>
            <a:r>
              <a:rPr lang="zh-CN" altLang="en-US" sz="5400" dirty="0" smtClean="0">
                <a:solidFill>
                  <a:srgbClr val="92D05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 小   </a:t>
            </a:r>
            <a:r>
              <a:rPr lang="zh-CN" altLang="en-US" sz="5400" dirty="0">
                <a:solidFill>
                  <a:srgbClr val="92D05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结</a:t>
            </a:r>
            <a:endParaRPr lang="zh-CN" altLang="en-US" sz="5400" dirty="0">
              <a:solidFill>
                <a:srgbClr val="92D05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8572" y="1479315"/>
            <a:ext cx="8073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、掌握一阶动态电路的零输入响应求解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4-5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4187478" y="2080012"/>
          <a:ext cx="35290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1485900" imgH="330200" progId="Equation.3">
                  <p:embed/>
                </p:oleObj>
              </mc:Choice>
              <mc:Fallback>
                <p:oleObj r:id="rId3" imgW="14859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478" y="2080012"/>
                        <a:ext cx="3529013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71563" y="2894307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、掌握一阶动态电路的零状态响应求解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4-3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/>
          </p:nvPr>
        </p:nvGraphicFramePr>
        <p:xfrm>
          <a:off x="2198072" y="3686470"/>
          <a:ext cx="7993508" cy="86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5" imgW="3543300" imgH="355600" progId="Equation.3">
                  <p:embed/>
                </p:oleObj>
              </mc:Choice>
              <mc:Fallback>
                <p:oleObj name="公式" r:id="rId5" imgW="3543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072" y="3686470"/>
                        <a:ext cx="7993508" cy="867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35560" y="4823253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、掌握一阶动态电路的完全响应求解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4-6</a:t>
            </a:r>
          </a:p>
          <a:p>
            <a:pPr algn="l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三要素法：哪三要素？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62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18385" y="995680"/>
            <a:ext cx="73964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zh-CN" sz="2800" b="1"/>
              <a:t>、掌握正弦信号的三要素；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18386" y="1513840"/>
            <a:ext cx="43821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2</a:t>
            </a:r>
            <a:r>
              <a:rPr lang="zh-CN" altLang="zh-CN" sz="2800" b="1"/>
              <a:t>、掌握正弦信号的相位差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01570" y="2032000"/>
            <a:ext cx="77292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/>
              <a:t>两个同频率的正弦信号相位差等于其初相位之差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01571" y="2550160"/>
            <a:ext cx="43821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zh-CN" sz="2800" b="1"/>
              <a:t>、正弦信号的有效值</a:t>
            </a:r>
          </a:p>
        </p:txBody>
      </p:sp>
      <p:graphicFrame>
        <p:nvGraphicFramePr>
          <p:cNvPr id="37936" name="Object 280"/>
          <p:cNvGraphicFramePr>
            <a:graphicFrameLocks noChangeAspect="1"/>
          </p:cNvGraphicFramePr>
          <p:nvPr/>
        </p:nvGraphicFramePr>
        <p:xfrm>
          <a:off x="5467986" y="3068321"/>
          <a:ext cx="19923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206500" imgH="419100" progId="Equation.3">
                  <p:embed/>
                </p:oleObj>
              </mc:Choice>
              <mc:Fallback>
                <p:oleObj name="Equation" r:id="rId3" imgW="1206500" imgH="419100" progId="Equation.3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7986" y="3068321"/>
                        <a:ext cx="1992313" cy="72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8" name="Object 281"/>
          <p:cNvGraphicFramePr>
            <a:graphicFrameLocks noChangeAspect="1"/>
          </p:cNvGraphicFramePr>
          <p:nvPr/>
        </p:nvGraphicFramePr>
        <p:xfrm>
          <a:off x="7088824" y="3563304"/>
          <a:ext cx="27273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32308800" imgH="11582400" progId="Equation.3">
                  <p:embed/>
                </p:oleObj>
              </mc:Choice>
              <mc:Fallback>
                <p:oleObj name="Equation" r:id="rId5" imgW="32308800" imgH="11582400" progId="Equation.3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8824" y="3563304"/>
                        <a:ext cx="2727325" cy="1012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80"/>
          <p:cNvGraphicFramePr>
            <a:graphicFrameLocks noChangeAspect="1"/>
          </p:cNvGraphicFramePr>
          <p:nvPr/>
        </p:nvGraphicFramePr>
        <p:xfrm>
          <a:off x="3208815" y="3068321"/>
          <a:ext cx="184594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1117600" imgH="419100" progId="Equation.3">
                  <p:embed/>
                </p:oleObj>
              </mc:Choice>
              <mc:Fallback>
                <p:oleObj name="Equation" r:id="rId7" imgW="1117600" imgH="419100" progId="Equation.3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8815" y="3068321"/>
                        <a:ext cx="1845945" cy="72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318386" y="3811270"/>
            <a:ext cx="47364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/>
              <a:t>电压、电流的瞬时值表达式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18386" y="4457700"/>
            <a:ext cx="43821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4</a:t>
            </a:r>
            <a:r>
              <a:rPr lang="zh-CN" altLang="zh-CN" sz="2800" b="1"/>
              <a:t>、正弦信号的相量表示</a:t>
            </a:r>
          </a:p>
        </p:txBody>
      </p:sp>
      <p:graphicFrame>
        <p:nvGraphicFramePr>
          <p:cNvPr id="68617" name="Object 277"/>
          <p:cNvGraphicFramePr>
            <a:graphicFrameLocks noChangeAspect="1"/>
          </p:cNvGraphicFramePr>
          <p:nvPr/>
        </p:nvGraphicFramePr>
        <p:xfrm>
          <a:off x="5593716" y="4838701"/>
          <a:ext cx="2242185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9" imgW="1231265" imgH="316865" progId="Equation.3">
                  <p:embed/>
                </p:oleObj>
              </mc:Choice>
              <mc:Fallback>
                <p:oleObj name="Equation" r:id="rId9" imgW="1231265" imgH="316865" progId="Equation.3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93716" y="4838701"/>
                        <a:ext cx="2242185" cy="6051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278"/>
          <p:cNvGraphicFramePr>
            <a:graphicFrameLocks noChangeAspect="1"/>
          </p:cNvGraphicFramePr>
          <p:nvPr/>
        </p:nvGraphicFramePr>
        <p:xfrm>
          <a:off x="5217160" y="5473701"/>
          <a:ext cx="2494280" cy="57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1" imgW="1384300" imgH="316865" progId="Equation.DSMT4">
                  <p:embed/>
                </p:oleObj>
              </mc:Choice>
              <mc:Fallback>
                <p:oleObj name="Equation" r:id="rId11" imgW="1384300" imgH="316865" progId="Equation.DSMT4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17160" y="5473701"/>
                        <a:ext cx="2494280" cy="5734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1"/>
          <p:cNvGraphicFramePr>
            <a:graphicFrameLocks noChangeAspect="1"/>
          </p:cNvGraphicFramePr>
          <p:nvPr/>
        </p:nvGraphicFramePr>
        <p:xfrm>
          <a:off x="2174875" y="4975861"/>
          <a:ext cx="265430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3" imgW="1358900" imgH="254000" progId="Equation.3">
                  <p:embed/>
                </p:oleObj>
              </mc:Choice>
              <mc:Fallback>
                <p:oleObj name="Equation" r:id="rId13" imgW="1358900" imgH="254000" progId="Equation.3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74875" y="4975861"/>
                        <a:ext cx="2654300" cy="4679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4829175" y="5210175"/>
            <a:ext cx="720090" cy="0"/>
          </a:xfrm>
          <a:prstGeom prst="straightConnector1">
            <a:avLst/>
          </a:prstGeom>
          <a:ln w="38100">
            <a:solidFill>
              <a:srgbClr val="FF006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277"/>
          <p:cNvGraphicFramePr>
            <a:graphicFrameLocks noChangeAspect="1"/>
          </p:cNvGraphicFramePr>
          <p:nvPr/>
        </p:nvGraphicFramePr>
        <p:xfrm>
          <a:off x="8266431" y="4838701"/>
          <a:ext cx="1781175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5" imgW="977900" imgH="316865" progId="Equation.3">
                  <p:embed/>
                </p:oleObj>
              </mc:Choice>
              <mc:Fallback>
                <p:oleObj name="Equation" r:id="rId15" imgW="977900" imgH="316865" progId="Equation.3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66431" y="4838701"/>
                        <a:ext cx="1781175" cy="6051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81"/>
          <p:cNvGraphicFramePr>
            <a:graphicFrameLocks noChangeAspect="1"/>
          </p:cNvGraphicFramePr>
          <p:nvPr/>
        </p:nvGraphicFramePr>
        <p:xfrm>
          <a:off x="1941830" y="5538471"/>
          <a:ext cx="272923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7" imgW="1447800" imgH="254000" progId="Equation.3">
                  <p:embed/>
                </p:oleObj>
              </mc:Choice>
              <mc:Fallback>
                <p:oleObj name="Equation" r:id="rId17" imgW="1447800" imgH="254000" progId="Equation.3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41830" y="5538471"/>
                        <a:ext cx="2729230" cy="5086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V="1">
            <a:off x="4671060" y="5805170"/>
            <a:ext cx="632460" cy="13970"/>
          </a:xfrm>
          <a:prstGeom prst="straightConnector1">
            <a:avLst/>
          </a:prstGeom>
          <a:ln w="38100">
            <a:solidFill>
              <a:srgbClr val="FF006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278"/>
          <p:cNvGraphicFramePr>
            <a:graphicFrameLocks noChangeAspect="1"/>
          </p:cNvGraphicFramePr>
          <p:nvPr/>
        </p:nvGraphicFramePr>
        <p:xfrm>
          <a:off x="7835900" y="5525771"/>
          <a:ext cx="2454910" cy="57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19" imgW="1143000" imgH="316865" progId="Equation.DSMT4">
                  <p:embed/>
                </p:oleObj>
              </mc:Choice>
              <mc:Fallback>
                <p:oleObj name="Equation" r:id="rId19" imgW="1143000" imgH="316865" progId="Equation.DSMT4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35900" y="5525771"/>
                        <a:ext cx="2454910" cy="5734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933826" y="382271"/>
            <a:ext cx="377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小   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69382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04415" y="801370"/>
            <a:ext cx="73964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5</a:t>
            </a:r>
            <a:r>
              <a:rPr lang="zh-CN" altLang="zh-CN" sz="2800" b="1"/>
              <a:t>、掌握三大电子元件相量形式的伏安特性</a:t>
            </a:r>
          </a:p>
        </p:txBody>
      </p:sp>
      <p:graphicFrame>
        <p:nvGraphicFramePr>
          <p:cNvPr id="41988" name="Object 193"/>
          <p:cNvGraphicFramePr>
            <a:graphicFrameLocks noChangeAspect="1"/>
          </p:cNvGraphicFramePr>
          <p:nvPr/>
        </p:nvGraphicFramePr>
        <p:xfrm>
          <a:off x="2846706" y="1417955"/>
          <a:ext cx="5895975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59740800" imgH="9753600" progId="Equation.3">
                  <p:embed/>
                </p:oleObj>
              </mc:Choice>
              <mc:Fallback>
                <p:oleObj name="Equation" r:id="rId3" imgW="59740800" imgH="9753600" progId="Equation.3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6706" y="1417955"/>
                        <a:ext cx="5895975" cy="8839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97760" y="2301875"/>
            <a:ext cx="739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6</a:t>
            </a:r>
            <a:r>
              <a:rPr lang="zh-CN" altLang="zh-CN" sz="2800" b="1" dirty="0"/>
              <a:t>、掌握阻抗、导纳的相关公式及其</a:t>
            </a:r>
            <a:r>
              <a:rPr lang="zh-CN" altLang="zh-CN" sz="2800" b="1" dirty="0"/>
              <a:t>应用</a:t>
            </a:r>
            <a:endParaRPr lang="zh-CN" altLang="zh-CN" sz="2800" b="1" dirty="0"/>
          </a:p>
        </p:txBody>
      </p:sp>
      <p:graphicFrame>
        <p:nvGraphicFramePr>
          <p:cNvPr id="43012" name="Object 1166"/>
          <p:cNvGraphicFramePr>
            <a:graphicFrameLocks noChangeAspect="1"/>
          </p:cNvGraphicFramePr>
          <p:nvPr/>
        </p:nvGraphicFramePr>
        <p:xfrm>
          <a:off x="2665730" y="3626486"/>
          <a:ext cx="3689350" cy="180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1663700" imgH="889000" progId="Equation.DSMT4">
                  <p:embed/>
                </p:oleObj>
              </mc:Choice>
              <mc:Fallback>
                <p:oleObj name="Equation" r:id="rId5" imgW="1663700" imgH="889000" progId="Equation.DSMT4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5730" y="3626486"/>
                        <a:ext cx="3689350" cy="18053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665730" y="3169920"/>
            <a:ext cx="89789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800" b="1">
                <a:solidFill>
                  <a:srgbClr val="7030A0"/>
                </a:solidFill>
                <a:sym typeface="+mn-ea"/>
              </a:rPr>
              <a:t>阻抗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51320" y="5222240"/>
            <a:ext cx="304292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800" b="1">
                <a:solidFill>
                  <a:srgbClr val="7030A0"/>
                </a:solidFill>
                <a:sym typeface="+mn-ea"/>
              </a:rPr>
              <a:t>导纳：阻抗的导数</a:t>
            </a:r>
          </a:p>
        </p:txBody>
      </p:sp>
    </p:spTree>
    <p:extLst>
      <p:ext uri="{BB962C8B-B14F-4D97-AF65-F5344CB8AC3E}">
        <p14:creationId xmlns:p14="http://schemas.microsoft.com/office/powerpoint/2010/main" val="301519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3416" y="302260"/>
            <a:ext cx="49650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18BB14"/>
                </a:solidFill>
                <a:latin typeface="方正舒体" panose="02010601030101010101" charset="-122"/>
                <a:ea typeface="方正舒体" panose="02010601030101010101" charset="-122"/>
              </a:rPr>
              <a:t>第二章 小  </a:t>
            </a:r>
            <a:r>
              <a:rPr lang="zh-CN" altLang="en-US" sz="3600" dirty="0">
                <a:solidFill>
                  <a:srgbClr val="18BB14"/>
                </a:solidFill>
                <a:latin typeface="方正舒体" panose="02010601030101010101" charset="-122"/>
                <a:ea typeface="方正舒体" panose="02010601030101010101" charset="-122"/>
              </a:rPr>
              <a:t>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68501" y="1104900"/>
            <a:ext cx="77273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/>
              <a:t>1</a:t>
            </a:r>
            <a:r>
              <a:rPr lang="zh-CN" altLang="en-US" sz="2800"/>
              <a:t>、掌握电阻的串并联计算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68501" y="1930400"/>
            <a:ext cx="77273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/>
              <a:t>2</a:t>
            </a:r>
            <a:r>
              <a:rPr lang="zh-CN" altLang="en-US" sz="2800"/>
              <a:t>、掌握电阻电路中，负载获得最大功率的条件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6431" y="2956560"/>
            <a:ext cx="835850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/>
              <a:t>3</a:t>
            </a:r>
            <a:r>
              <a:rPr lang="zh-CN" altLang="en-US" sz="2800" dirty="0"/>
              <a:t>、掌握网孔分析法（</a:t>
            </a:r>
            <a:r>
              <a:rPr lang="zh-CN" altLang="en-US" sz="2800" dirty="0">
                <a:solidFill>
                  <a:schemeClr val="accent2"/>
                </a:solidFill>
              </a:rPr>
              <a:t>注意上课时分析的方法和技巧</a:t>
            </a:r>
            <a:r>
              <a:rPr lang="zh-CN" altLang="en-US" sz="2800" dirty="0"/>
              <a:t>）</a:t>
            </a:r>
          </a:p>
          <a:p>
            <a:pPr algn="l"/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rgbClr val="FF0000"/>
                </a:solidFill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</a:rPr>
              <a:t>2-5</a:t>
            </a:r>
            <a:r>
              <a:rPr lang="zh-CN" altLang="en-US" sz="2800" dirty="0">
                <a:solidFill>
                  <a:srgbClr val="FF0000"/>
                </a:solidFill>
              </a:rPr>
              <a:t>，例</a:t>
            </a:r>
            <a:r>
              <a:rPr lang="en-US" altLang="zh-CN" sz="2800" dirty="0">
                <a:solidFill>
                  <a:srgbClr val="FF0000"/>
                </a:solidFill>
              </a:rPr>
              <a:t>2-6</a:t>
            </a:r>
            <a:r>
              <a:rPr lang="zh-CN" altLang="en-US" sz="2800" dirty="0">
                <a:solidFill>
                  <a:srgbClr val="FF0000"/>
                </a:solidFill>
              </a:rPr>
              <a:t>及课堂补充练习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68501" y="4487545"/>
            <a:ext cx="835850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/>
              <a:t>4</a:t>
            </a:r>
            <a:r>
              <a:rPr lang="zh-CN" altLang="en-US" sz="2800" dirty="0"/>
              <a:t>、掌握节点分析法（</a:t>
            </a:r>
            <a:r>
              <a:rPr lang="zh-CN" altLang="en-US" sz="2800" dirty="0">
                <a:solidFill>
                  <a:schemeClr val="accent2"/>
                </a:solidFill>
              </a:rPr>
              <a:t>注意上课时分析的方法和技巧</a:t>
            </a:r>
            <a:r>
              <a:rPr lang="zh-CN" altLang="en-US" sz="2800" dirty="0"/>
              <a:t>）</a:t>
            </a:r>
          </a:p>
          <a:p>
            <a:pPr algn="l"/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rgbClr val="FF0000"/>
                </a:solidFill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</a:rPr>
              <a:t>2-8</a:t>
            </a:r>
            <a:r>
              <a:rPr lang="zh-CN" altLang="en-US" sz="2800" dirty="0">
                <a:solidFill>
                  <a:srgbClr val="FF0000"/>
                </a:solidFill>
              </a:rPr>
              <a:t>，例</a:t>
            </a:r>
            <a:r>
              <a:rPr lang="en-US" altLang="zh-CN" sz="2800" dirty="0">
                <a:solidFill>
                  <a:srgbClr val="FF0000"/>
                </a:solidFill>
              </a:rPr>
              <a:t>2-9</a:t>
            </a:r>
            <a:r>
              <a:rPr lang="zh-CN" altLang="en-US" sz="2800" dirty="0">
                <a:solidFill>
                  <a:srgbClr val="FF0000"/>
                </a:solidFill>
              </a:rPr>
              <a:t>及课堂补充练习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8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1748262"/>
            <a:ext cx="5112568" cy="350576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063552" y="692696"/>
            <a:ext cx="76328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补充练习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</a:rPr>
              <a:t>用网孔分析</a:t>
            </a:r>
            <a:r>
              <a:rPr lang="zh-CN" altLang="en-US" dirty="0">
                <a:solidFill>
                  <a:srgbClr val="000000"/>
                </a:solidFill>
              </a:rPr>
              <a:t>法求如下电路图的各</a:t>
            </a:r>
            <a:r>
              <a:rPr lang="zh-CN" altLang="en-US" dirty="0">
                <a:solidFill>
                  <a:srgbClr val="000000"/>
                </a:solidFill>
              </a:rPr>
              <a:t>支路</a:t>
            </a:r>
            <a:r>
              <a:rPr lang="zh-CN" altLang="en-US" dirty="0">
                <a:solidFill>
                  <a:srgbClr val="000000"/>
                </a:solidFill>
              </a:rPr>
              <a:t>电流。</a:t>
            </a:r>
            <a:endParaRPr lang="zh-CN" altLang="en-US" dirty="0"/>
          </a:p>
        </p:txBody>
      </p:sp>
      <p:sp>
        <p:nvSpPr>
          <p:cNvPr id="19" name="右弧形箭头 18"/>
          <p:cNvSpPr/>
          <p:nvPr/>
        </p:nvSpPr>
        <p:spPr>
          <a:xfrm>
            <a:off x="5023446" y="3249046"/>
            <a:ext cx="784523" cy="97204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右弧形箭头 19"/>
          <p:cNvSpPr/>
          <p:nvPr/>
        </p:nvSpPr>
        <p:spPr>
          <a:xfrm flipH="1">
            <a:off x="6888090" y="3266748"/>
            <a:ext cx="648072" cy="82802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11204" y="4251795"/>
            <a:ext cx="42448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sym typeface="Wingdings" panose="05000000000000000000" charset="0"/>
              </a:rPr>
              <a:t>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611297" y="4156238"/>
            <a:ext cx="5003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sym typeface="Wingdings" panose="05000000000000000000" charset="0"/>
              </a:rPr>
              <a:t></a:t>
            </a:r>
          </a:p>
        </p:txBody>
      </p:sp>
    </p:spTree>
    <p:extLst>
      <p:ext uri="{BB962C8B-B14F-4D97-AF65-F5344CB8AC3E}">
        <p14:creationId xmlns:p14="http://schemas.microsoft.com/office/powerpoint/2010/main" val="123999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1628801"/>
            <a:ext cx="4602344" cy="3555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65636" y="353590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补充练习</a:t>
            </a:r>
            <a:r>
              <a:rPr lang="en-US" altLang="zh-CN" sz="3200" dirty="0">
                <a:solidFill>
                  <a:srgbClr val="FF0000"/>
                </a:solidFill>
              </a:rPr>
              <a:t>2</a:t>
            </a:r>
            <a:r>
              <a:rPr lang="zh-CN" altLang="en-US" sz="3200" dirty="0">
                <a:solidFill>
                  <a:srgbClr val="FF0000"/>
                </a:solidFill>
              </a:rPr>
              <a:t>：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algn="l"/>
            <a:r>
              <a:rPr lang="zh-CN" altLang="en-US" sz="2800" dirty="0"/>
              <a:t>用网孔分析法求流过</a:t>
            </a:r>
            <a:r>
              <a:rPr lang="en-US" altLang="zh-CN" sz="2800" dirty="0"/>
              <a:t>R</a:t>
            </a:r>
            <a:r>
              <a:rPr lang="zh-CN" altLang="en-US" sz="2800" dirty="0"/>
              <a:t>上的电路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R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4" name="椭圆 3"/>
          <p:cNvSpPr/>
          <p:nvPr/>
        </p:nvSpPr>
        <p:spPr>
          <a:xfrm>
            <a:off x="5519936" y="2348880"/>
            <a:ext cx="1008112" cy="6480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25976" y="3225115"/>
            <a:ext cx="576064" cy="128265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660212" y="3225116"/>
            <a:ext cx="576064" cy="121199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2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348880"/>
            <a:ext cx="5616624" cy="24209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65636" y="353590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补充练习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zh-CN" altLang="en-US" sz="3200" dirty="0">
                <a:solidFill>
                  <a:srgbClr val="FF0000"/>
                </a:solidFill>
              </a:rPr>
              <a:t>：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algn="l"/>
            <a:r>
              <a:rPr lang="zh-CN" altLang="en-US" sz="2800" dirty="0"/>
              <a:t>用网孔分析法求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1</a:t>
            </a:r>
            <a:r>
              <a:rPr lang="zh-CN" altLang="en-US" sz="2800" baseline="-25000" dirty="0"/>
              <a:t>，</a:t>
            </a:r>
            <a:r>
              <a:rPr lang="en-US" altLang="zh-CN" sz="2800" dirty="0"/>
              <a:t> 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2 </a:t>
            </a:r>
            <a:r>
              <a:rPr lang="zh-CN" altLang="en-US" sz="2800" baseline="-25000" dirty="0"/>
              <a:t>，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3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473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1628801"/>
            <a:ext cx="4602344" cy="3555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65636" y="353590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补充练习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zh-CN" altLang="en-US" sz="3200" dirty="0">
                <a:solidFill>
                  <a:srgbClr val="FF0000"/>
                </a:solidFill>
              </a:rPr>
              <a:t>：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algn="l"/>
            <a:r>
              <a:rPr lang="zh-CN" altLang="en-US" sz="2800" dirty="0"/>
              <a:t>用节点分析法求流过</a:t>
            </a:r>
            <a:r>
              <a:rPr lang="en-US" altLang="zh-CN" sz="2800" dirty="0"/>
              <a:t>R</a:t>
            </a:r>
            <a:r>
              <a:rPr lang="zh-CN" altLang="en-US" sz="2800" dirty="0"/>
              <a:t>上的电路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R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4" name="椭圆 3"/>
          <p:cNvSpPr/>
          <p:nvPr/>
        </p:nvSpPr>
        <p:spPr>
          <a:xfrm>
            <a:off x="5519936" y="2348880"/>
            <a:ext cx="1008112" cy="6480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25976" y="3225115"/>
            <a:ext cx="576064" cy="128265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660212" y="3225116"/>
            <a:ext cx="576064" cy="121199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4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60065" y="319405"/>
            <a:ext cx="607187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B050"/>
                </a:solidFill>
                <a:latin typeface="方正舒体" panose="02010601030101010101" charset="-122"/>
                <a:ea typeface="方正舒体" panose="02010601030101010101" charset="-122"/>
              </a:rPr>
              <a:t>第三</a:t>
            </a:r>
            <a:r>
              <a:rPr lang="zh-CN" altLang="en-US" sz="6600" dirty="0" smtClean="0">
                <a:solidFill>
                  <a:srgbClr val="00B050"/>
                </a:solidFill>
                <a:latin typeface="方正舒体" panose="02010601030101010101" charset="-122"/>
                <a:ea typeface="方正舒体" panose="02010601030101010101" charset="-122"/>
              </a:rPr>
              <a:t>章 小结</a:t>
            </a:r>
            <a:endParaRPr lang="zh-CN" altLang="en-US" sz="6600" dirty="0">
              <a:solidFill>
                <a:srgbClr val="00B050"/>
              </a:solidFill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9536" y="1666876"/>
            <a:ext cx="8580998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2800" b="1" dirty="0"/>
              <a:t>掌握叠加定理</a:t>
            </a:r>
            <a:r>
              <a:rPr lang="zh-CN" altLang="en-US" sz="2800" b="1" dirty="0">
                <a:solidFill>
                  <a:srgbClr val="FF0000"/>
                </a:solidFill>
              </a:rPr>
              <a:t>（注意电流源开路，电压源短路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l">
              <a:buClr>
                <a:srgbClr val="0000CC"/>
              </a:buClr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</a:rPr>
              <a:t>参考课本例题例</a:t>
            </a:r>
            <a:r>
              <a:rPr lang="en-US" altLang="zh-CN" sz="2800" b="1" dirty="0">
                <a:solidFill>
                  <a:srgbClr val="FF0000"/>
                </a:solidFill>
              </a:rPr>
              <a:t>3-1</a:t>
            </a:r>
            <a:r>
              <a:rPr lang="zh-CN" altLang="en-US" sz="2800" b="1" dirty="0">
                <a:solidFill>
                  <a:srgbClr val="FF0000"/>
                </a:solidFill>
              </a:rPr>
              <a:t>，例</a:t>
            </a:r>
            <a:r>
              <a:rPr lang="en-US" altLang="zh-CN" sz="2800" b="1" dirty="0">
                <a:solidFill>
                  <a:srgbClr val="FF0000"/>
                </a:solidFill>
              </a:rPr>
              <a:t>3-2</a:t>
            </a:r>
            <a:r>
              <a:rPr lang="zh-CN" altLang="en-US" sz="2800" b="1" dirty="0">
                <a:solidFill>
                  <a:srgbClr val="FF0000"/>
                </a:solidFill>
              </a:rPr>
              <a:t>，例</a:t>
            </a:r>
            <a:r>
              <a:rPr lang="en-US" altLang="zh-CN" sz="2800" b="1" dirty="0">
                <a:solidFill>
                  <a:srgbClr val="FF0000"/>
                </a:solidFill>
              </a:rPr>
              <a:t>3-3</a:t>
            </a:r>
            <a:r>
              <a:rPr lang="zh-CN" altLang="en-US" sz="2800" b="1" dirty="0">
                <a:solidFill>
                  <a:srgbClr val="FF0000"/>
                </a:solidFill>
              </a:rPr>
              <a:t>及课堂练习、作业题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3105" y="3645024"/>
            <a:ext cx="822579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2800" b="1" dirty="0"/>
              <a:t>会</a:t>
            </a:r>
            <a:r>
              <a:rPr lang="zh-CN" altLang="en-US" sz="2800" b="1"/>
              <a:t>运用</a:t>
            </a:r>
            <a:r>
              <a:rPr lang="zh-CN" altLang="en-US" sz="2800" b="1"/>
              <a:t>戴维南定理求解</a:t>
            </a:r>
            <a:r>
              <a:rPr lang="zh-CN" altLang="en-US" sz="2800" b="1" dirty="0"/>
              <a:t>相关电路</a:t>
            </a:r>
            <a:r>
              <a:rPr lang="zh-CN" altLang="en-US" sz="2800" b="1" dirty="0">
                <a:solidFill>
                  <a:srgbClr val="FF0000"/>
                </a:solidFill>
              </a:rPr>
              <a:t>（参考上课所</a:t>
            </a:r>
            <a:r>
              <a:rPr lang="zh-CN" altLang="en-US" sz="2800" b="1">
                <a:solidFill>
                  <a:srgbClr val="FF0000"/>
                </a:solidFill>
              </a:rPr>
              <a:t>讲</a:t>
            </a:r>
            <a:r>
              <a:rPr lang="zh-CN" altLang="en-US" sz="2800" b="1">
                <a:solidFill>
                  <a:srgbClr val="FF0000"/>
                </a:solidFill>
              </a:rPr>
              <a:t>例题、练习题）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7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image10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2060849"/>
            <a:ext cx="3816637" cy="26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47529" y="1052737"/>
            <a:ext cx="69417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补充练习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2800" b="1" dirty="0"/>
              <a:t>用叠加定理求流过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欧电阻上的电流。</a:t>
            </a:r>
            <a:endParaRPr lang="zh-CN" altLang="en-US" sz="2800" b="1" dirty="0">
              <a:solidFill>
                <a:srgbClr val="96001D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620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2276872"/>
            <a:ext cx="3960440" cy="3033118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47528" y="1052737"/>
            <a:ext cx="76328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补充练习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2800" b="1" dirty="0"/>
              <a:t>用叠加定理求流过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欧电阻上的电流</a:t>
            </a:r>
            <a:r>
              <a:rPr lang="en-US" altLang="zh-CN" sz="2800" b="1" dirty="0"/>
              <a:t>I</a:t>
            </a:r>
            <a:r>
              <a:rPr lang="zh-CN" altLang="en-US" sz="2800" b="1" dirty="0"/>
              <a:t>及电压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。</a:t>
            </a:r>
            <a:endParaRPr lang="zh-CN" altLang="en-US" sz="2800" b="1" dirty="0">
              <a:solidFill>
                <a:srgbClr val="96001D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684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526</Words>
  <Application>Microsoft Office PowerPoint</Application>
  <PresentationFormat>宽屏</PresentationFormat>
  <Paragraphs>54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方正舒体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Microsoft 公式 3.0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xianzi</dc:creator>
  <cp:lastModifiedBy>xianzi</cp:lastModifiedBy>
  <cp:revision>8</cp:revision>
  <dcterms:created xsi:type="dcterms:W3CDTF">2018-04-16T13:53:05Z</dcterms:created>
  <dcterms:modified xsi:type="dcterms:W3CDTF">2018-04-16T14:04:11Z</dcterms:modified>
</cp:coreProperties>
</file>