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tags/tag26.xml" ContentType="application/vnd.openxmlformats-officedocument.presentationml.tags+xml"/>
  <Override PartName="/ppt/notesSlides/notesSlide28.xml" ContentType="application/vnd.openxmlformats-officedocument.presentationml.notesSlide+xml"/>
  <Override PartName="/ppt/tags/tag27.xml" ContentType="application/vnd.openxmlformats-officedocument.presentationml.tags+xml"/>
  <Override PartName="/ppt/notesSlides/notesSlide29.xml" ContentType="application/vnd.openxmlformats-officedocument.presentationml.notesSlide+xml"/>
  <Override PartName="/ppt/tags/tag28.xml" ContentType="application/vnd.openxmlformats-officedocument.presentationml.tags+xml"/>
  <Override PartName="/ppt/notesSlides/notesSlide30.xml" ContentType="application/vnd.openxmlformats-officedocument.presentationml.notesSlide+xml"/>
  <Override PartName="/ppt/tags/tag29.xml" ContentType="application/vnd.openxmlformats-officedocument.presentationml.tags+xml"/>
  <Override PartName="/ppt/notesSlides/notesSlide31.xml" ContentType="application/vnd.openxmlformats-officedocument.presentationml.notesSlide+xml"/>
  <Override PartName="/ppt/tags/tag30.xml" ContentType="application/vnd.openxmlformats-officedocument.presentationml.tags+xml"/>
  <Override PartName="/ppt/notesSlides/notesSlide32.xml" ContentType="application/vnd.openxmlformats-officedocument.presentationml.notesSlide+xml"/>
  <Override PartName="/ppt/tags/tag31.xml" ContentType="application/vnd.openxmlformats-officedocument.presentationml.tags+xml"/>
  <Override PartName="/ppt/notesSlides/notesSlide33.xml" ContentType="application/vnd.openxmlformats-officedocument.presentationml.notesSlide+xml"/>
  <Override PartName="/ppt/tags/tag32.xml" ContentType="application/vnd.openxmlformats-officedocument.presentationml.tags+xml"/>
  <Override PartName="/ppt/notesSlides/notesSlide34.xml" ContentType="application/vnd.openxmlformats-officedocument.presentationml.notesSlide+xml"/>
  <Override PartName="/ppt/tags/tag33.xml" ContentType="application/vnd.openxmlformats-officedocument.presentationml.tags+xml"/>
  <Override PartName="/ppt/notesSlides/notesSlide35.xml" ContentType="application/vnd.openxmlformats-officedocument.presentationml.notesSlide+xml"/>
  <Override PartName="/ppt/tags/tag34.xml" ContentType="application/vnd.openxmlformats-officedocument.presentationml.tags+xml"/>
  <Override PartName="/ppt/notesSlides/notesSlide36.xml" ContentType="application/vnd.openxmlformats-officedocument.presentationml.notesSlide+xml"/>
  <Override PartName="/ppt/tags/tag35.xml" ContentType="application/vnd.openxmlformats-officedocument.presentationml.tags+xml"/>
  <Override PartName="/ppt/notesSlides/notesSlide37.xml" ContentType="application/vnd.openxmlformats-officedocument.presentationml.notesSlide+xml"/>
  <Override PartName="/ppt/tags/tag36.xml" ContentType="application/vnd.openxmlformats-officedocument.presentationml.tags+xml"/>
  <Override PartName="/ppt/notesSlides/notesSlide38.xml" ContentType="application/vnd.openxmlformats-officedocument.presentationml.notesSlide+xml"/>
  <Override PartName="/ppt/tags/tag37.xml" ContentType="application/vnd.openxmlformats-officedocument.presentationml.tags+xml"/>
  <Override PartName="/ppt/notesSlides/notesSlide39.xml" ContentType="application/vnd.openxmlformats-officedocument.presentationml.notesSlide+xml"/>
  <Override PartName="/ppt/tags/tag38.xml" ContentType="application/vnd.openxmlformats-officedocument.presentationml.tags+xml"/>
  <Override PartName="/ppt/notesSlides/notesSlide40.xml" ContentType="application/vnd.openxmlformats-officedocument.presentationml.notesSlide+xml"/>
  <Override PartName="/ppt/tags/tag39.xml" ContentType="application/vnd.openxmlformats-officedocument.presentationml.tags+xml"/>
  <Override PartName="/ppt/notesSlides/notesSlide41.xml" ContentType="application/vnd.openxmlformats-officedocument.presentationml.notesSlide+xml"/>
  <Override PartName="/ppt/tags/tag40.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41.xml" ContentType="application/vnd.openxmlformats-officedocument.presentationml.tags+xml"/>
  <Override PartName="/ppt/notesSlides/notesSlide44.xml" ContentType="application/vnd.openxmlformats-officedocument.presentationml.notesSlide+xml"/>
  <Override PartName="/ppt/tags/tag42.xml" ContentType="application/vnd.openxmlformats-officedocument.presentationml.tags+xml"/>
  <Override PartName="/ppt/notesSlides/notesSlide45.xml" ContentType="application/vnd.openxmlformats-officedocument.presentationml.notesSlide+xml"/>
  <Override PartName="/ppt/tags/tag43.xml" ContentType="application/vnd.openxmlformats-officedocument.presentationml.tags+xml"/>
  <Override PartName="/ppt/notesSlides/notesSlide46.xml" ContentType="application/vnd.openxmlformats-officedocument.presentationml.notesSlide+xml"/>
  <Override PartName="/ppt/tags/tag44.xml" ContentType="application/vnd.openxmlformats-officedocument.presentationml.tags+xml"/>
  <Override PartName="/ppt/notesSlides/notesSlide47.xml" ContentType="application/vnd.openxmlformats-officedocument.presentationml.notesSlide+xml"/>
  <Override PartName="/ppt/tags/tag45.xml" ContentType="application/vnd.openxmlformats-officedocument.presentationml.tags+xml"/>
  <Override PartName="/ppt/notesSlides/notesSlide48.xml" ContentType="application/vnd.openxmlformats-officedocument.presentationml.notesSlide+xml"/>
  <Override PartName="/ppt/tags/tag46.xml" ContentType="application/vnd.openxmlformats-officedocument.presentationml.tags+xml"/>
  <Override PartName="/ppt/notesSlides/notesSlide49.xml" ContentType="application/vnd.openxmlformats-officedocument.presentationml.notesSlide+xml"/>
  <Override PartName="/ppt/tags/tag47.xml" ContentType="application/vnd.openxmlformats-officedocument.presentationml.tags+xml"/>
  <Override PartName="/ppt/notesSlides/notesSlide50.xml" ContentType="application/vnd.openxmlformats-officedocument.presentationml.notesSlide+xml"/>
  <Override PartName="/ppt/tags/tag48.xml" ContentType="application/vnd.openxmlformats-officedocument.presentationml.tags+xml"/>
  <Override PartName="/ppt/notesSlides/notesSlide51.xml" ContentType="application/vnd.openxmlformats-officedocument.presentationml.notesSlide+xml"/>
  <Override PartName="/ppt/tags/tag49.xml" ContentType="application/vnd.openxmlformats-officedocument.presentationml.tags+xml"/>
  <Override PartName="/ppt/notesSlides/notesSlide52.xml" ContentType="application/vnd.openxmlformats-officedocument.presentationml.notesSlide+xml"/>
  <Override PartName="/ppt/tags/tag50.xml" ContentType="application/vnd.openxmlformats-officedocument.presentationml.tags+xml"/>
  <Override PartName="/ppt/notesSlides/notesSlide53.xml" ContentType="application/vnd.openxmlformats-officedocument.presentationml.notesSlide+xml"/>
  <Override PartName="/ppt/tags/tag51.xml" ContentType="application/vnd.openxmlformats-officedocument.presentationml.tags+xml"/>
  <Override PartName="/ppt/notesSlides/notesSlide54.xml" ContentType="application/vnd.openxmlformats-officedocument.presentationml.notesSlide+xml"/>
  <Override PartName="/ppt/tags/tag52.xml" ContentType="application/vnd.openxmlformats-officedocument.presentationml.tags+xml"/>
  <Override PartName="/ppt/notesSlides/notesSlide55.xml" ContentType="application/vnd.openxmlformats-officedocument.presentationml.notesSlide+xml"/>
  <Override PartName="/ppt/tags/tag53.xml" ContentType="application/vnd.openxmlformats-officedocument.presentationml.tags+xml"/>
  <Override PartName="/ppt/notesSlides/notesSlide56.xml" ContentType="application/vnd.openxmlformats-officedocument.presentationml.notesSlide+xml"/>
  <Override PartName="/ppt/tags/tag54.xml" ContentType="application/vnd.openxmlformats-officedocument.presentationml.tags+xml"/>
  <Override PartName="/ppt/notesSlides/notesSlide57.xml" ContentType="application/vnd.openxmlformats-officedocument.presentationml.notesSlide+xml"/>
  <Override PartName="/ppt/tags/tag55.xml" ContentType="application/vnd.openxmlformats-officedocument.presentationml.tags+xml"/>
  <Override PartName="/ppt/notesSlides/notesSlide58.xml" ContentType="application/vnd.openxmlformats-officedocument.presentationml.notesSlide+xml"/>
  <Override PartName="/ppt/tags/tag56.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57.xml" ContentType="application/vnd.openxmlformats-officedocument.presentationml.tags+xml"/>
  <Override PartName="/ppt/notesSlides/notesSlide61.xml" ContentType="application/vnd.openxmlformats-officedocument.presentationml.notesSlide+xml"/>
  <Override PartName="/ppt/tags/tag58.xml" ContentType="application/vnd.openxmlformats-officedocument.presentationml.tags+xml"/>
  <Override PartName="/ppt/notesSlides/notesSlide62.xml" ContentType="application/vnd.openxmlformats-officedocument.presentationml.notesSlide+xml"/>
  <Override PartName="/ppt/tags/tag59.xml" ContentType="application/vnd.openxmlformats-officedocument.presentationml.tags+xml"/>
  <Override PartName="/ppt/notesSlides/notesSlide63.xml" ContentType="application/vnd.openxmlformats-officedocument.presentationml.notesSlide+xml"/>
  <Override PartName="/ppt/tags/tag60.xml" ContentType="application/vnd.openxmlformats-officedocument.presentationml.tags+xml"/>
  <Override PartName="/ppt/notesSlides/notesSlide64.xml" ContentType="application/vnd.openxmlformats-officedocument.presentationml.notesSlide+xml"/>
  <Override PartName="/ppt/tags/tag61.xml" ContentType="application/vnd.openxmlformats-officedocument.presentationml.tags+xml"/>
  <Override PartName="/ppt/notesSlides/notesSlide65.xml" ContentType="application/vnd.openxmlformats-officedocument.presentationml.notesSlide+xml"/>
  <Override PartName="/ppt/tags/tag62.xml" ContentType="application/vnd.openxmlformats-officedocument.presentationml.tags+xml"/>
  <Override PartName="/ppt/notesSlides/notesSlide66.xml" ContentType="application/vnd.openxmlformats-officedocument.presentationml.notesSlide+xml"/>
  <Override PartName="/ppt/tags/tag63.xml" ContentType="application/vnd.openxmlformats-officedocument.presentationml.tags+xml"/>
  <Override PartName="/ppt/notesSlides/notesSlide67.xml" ContentType="application/vnd.openxmlformats-officedocument.presentationml.notesSlide+xml"/>
  <Override PartName="/ppt/tags/tag64.xml" ContentType="application/vnd.openxmlformats-officedocument.presentationml.tags+xml"/>
  <Override PartName="/ppt/notesSlides/notesSlide68.xml" ContentType="application/vnd.openxmlformats-officedocument.presentationml.notesSlide+xml"/>
  <Override PartName="/ppt/tags/tag65.xml" ContentType="application/vnd.openxmlformats-officedocument.presentationml.tags+xml"/>
  <Override PartName="/ppt/notesSlides/notesSlide69.xml" ContentType="application/vnd.openxmlformats-officedocument.presentationml.notesSlide+xml"/>
  <Override PartName="/ppt/tags/tag66.xml" ContentType="application/vnd.openxmlformats-officedocument.presentationml.tags+xml"/>
  <Override PartName="/ppt/notesSlides/notesSlide70.xml" ContentType="application/vnd.openxmlformats-officedocument.presentationml.notesSlide+xml"/>
  <Override PartName="/ppt/tags/tag67.xml" ContentType="application/vnd.openxmlformats-officedocument.presentationml.tags+xml"/>
  <Override PartName="/ppt/notesSlides/notesSlide71.xml" ContentType="application/vnd.openxmlformats-officedocument.presentationml.notesSlide+xml"/>
  <Override PartName="/ppt/tags/tag68.xml" ContentType="application/vnd.openxmlformats-officedocument.presentationml.tags+xml"/>
  <Override PartName="/ppt/notesSlides/notesSlide72.xml" ContentType="application/vnd.openxmlformats-officedocument.presentationml.notesSlide+xml"/>
  <Override PartName="/ppt/tags/tag69.xml" ContentType="application/vnd.openxmlformats-officedocument.presentationml.tags+xml"/>
  <Override PartName="/ppt/notesSlides/notesSlide73.xml" ContentType="application/vnd.openxmlformats-officedocument.presentationml.notesSlide+xml"/>
  <Override PartName="/ppt/tags/tag70.xml" ContentType="application/vnd.openxmlformats-officedocument.presentationml.tags+xml"/>
  <Override PartName="/ppt/notesSlides/notesSlide74.xml" ContentType="application/vnd.openxmlformats-officedocument.presentationml.notesSlide+xml"/>
  <Override PartName="/ppt/tags/tag71.xml" ContentType="application/vnd.openxmlformats-officedocument.presentationml.tags+xml"/>
  <Override PartName="/ppt/notesSlides/notesSlide75.xml" ContentType="application/vnd.openxmlformats-officedocument.presentationml.notesSlide+xml"/>
  <Override PartName="/ppt/tags/tag72.xml" ContentType="application/vnd.openxmlformats-officedocument.presentationml.tags+xml"/>
  <Override PartName="/ppt/notesSlides/notesSlide76.xml" ContentType="application/vnd.openxmlformats-officedocument.presentationml.notesSlide+xml"/>
  <Override PartName="/ppt/tags/tag73.xml" ContentType="application/vnd.openxmlformats-officedocument.presentationml.tags+xml"/>
  <Override PartName="/ppt/notesSlides/notesSlide77.xml" ContentType="application/vnd.openxmlformats-officedocument.presentationml.notesSlide+xml"/>
  <Override PartName="/ppt/tags/tag74.xml" ContentType="application/vnd.openxmlformats-officedocument.presentationml.tags+xml"/>
  <Override PartName="/ppt/notesSlides/notesSlide78.xml" ContentType="application/vnd.openxmlformats-officedocument.presentationml.notesSlide+xml"/>
  <Override PartName="/ppt/tags/tag75.xml" ContentType="application/vnd.openxmlformats-officedocument.presentationml.tags+xml"/>
  <Override PartName="/ppt/notesSlides/notesSlide79.xml" ContentType="application/vnd.openxmlformats-officedocument.presentationml.notesSlide+xml"/>
  <Override PartName="/ppt/tags/tag76.xml" ContentType="application/vnd.openxmlformats-officedocument.presentationml.tags+xml"/>
  <Override PartName="/ppt/notesSlides/notesSlide80.xml" ContentType="application/vnd.openxmlformats-officedocument.presentationml.notesSlide+xml"/>
  <Override PartName="/ppt/tags/tag77.xml" ContentType="application/vnd.openxmlformats-officedocument.presentationml.tags+xml"/>
  <Override PartName="/ppt/notesSlides/notesSlide81.xml" ContentType="application/vnd.openxmlformats-officedocument.presentationml.notesSlide+xml"/>
  <Override PartName="/ppt/tags/tag78.xml" ContentType="application/vnd.openxmlformats-officedocument.presentationml.tags+xml"/>
  <Override PartName="/ppt/notesSlides/notesSlide82.xml" ContentType="application/vnd.openxmlformats-officedocument.presentationml.notesSlide+xml"/>
  <Override PartName="/ppt/tags/tag79.xml" ContentType="application/vnd.openxmlformats-officedocument.presentationml.tags+xml"/>
  <Override PartName="/ppt/notesSlides/notesSlide83.xml" ContentType="application/vnd.openxmlformats-officedocument.presentationml.notesSlide+xml"/>
  <Override PartName="/ppt/tags/tag80.xml" ContentType="application/vnd.openxmlformats-officedocument.presentationml.tags+xml"/>
  <Override PartName="/ppt/notesSlides/notesSlide84.xml" ContentType="application/vnd.openxmlformats-officedocument.presentationml.notesSlide+xml"/>
  <Override PartName="/ppt/tags/tag81.xml" ContentType="application/vnd.openxmlformats-officedocument.presentationml.tags+xml"/>
  <Override PartName="/ppt/notesSlides/notesSlide85.xml" ContentType="application/vnd.openxmlformats-officedocument.presentationml.notesSlide+xml"/>
  <Override PartName="/ppt/tags/tag82.xml" ContentType="application/vnd.openxmlformats-officedocument.presentationml.tags+xml"/>
  <Override PartName="/ppt/notesSlides/notesSlide86.xml" ContentType="application/vnd.openxmlformats-officedocument.presentationml.notesSlide+xml"/>
  <Override PartName="/ppt/tags/tag83.xml" ContentType="application/vnd.openxmlformats-officedocument.presentationml.tags+xml"/>
  <Override PartName="/ppt/notesSlides/notesSlide87.xml" ContentType="application/vnd.openxmlformats-officedocument.presentationml.notesSlide+xml"/>
  <Override PartName="/ppt/tags/tag84.xml" ContentType="application/vnd.openxmlformats-officedocument.presentationml.tags+xml"/>
  <Override PartName="/ppt/notesSlides/notesSlide88.xml" ContentType="application/vnd.openxmlformats-officedocument.presentationml.notesSlide+xml"/>
  <Override PartName="/ppt/tags/tag85.xml" ContentType="application/vnd.openxmlformats-officedocument.presentationml.tags+xml"/>
  <Override PartName="/ppt/notesSlides/notesSlide89.xml" ContentType="application/vnd.openxmlformats-officedocument.presentationml.notesSlide+xml"/>
  <Override PartName="/ppt/tags/tag86.xml" ContentType="application/vnd.openxmlformats-officedocument.presentationml.tags+xml"/>
  <Override PartName="/ppt/notesSlides/notesSlide90.xml" ContentType="application/vnd.openxmlformats-officedocument.presentationml.notesSlide+xml"/>
  <Override PartName="/ppt/tags/tag87.xml" ContentType="application/vnd.openxmlformats-officedocument.presentationml.tags+xml"/>
  <Override PartName="/ppt/notesSlides/notesSlide91.xml" ContentType="application/vnd.openxmlformats-officedocument.presentationml.notesSlide+xml"/>
  <Override PartName="/ppt/tags/tag88.xml" ContentType="application/vnd.openxmlformats-officedocument.presentationml.tags+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4"/>
  </p:notesMasterIdLst>
  <p:sldIdLst>
    <p:sldId id="282" r:id="rId2"/>
    <p:sldId id="257" r:id="rId3"/>
    <p:sldId id="259" r:id="rId4"/>
    <p:sldId id="266" r:id="rId5"/>
    <p:sldId id="284" r:id="rId6"/>
    <p:sldId id="286" r:id="rId7"/>
    <p:sldId id="285"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304" r:id="rId21"/>
    <p:sldId id="302" r:id="rId22"/>
    <p:sldId id="305" r:id="rId23"/>
    <p:sldId id="306" r:id="rId24"/>
    <p:sldId id="307" r:id="rId25"/>
    <p:sldId id="303"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3" r:id="rId51"/>
    <p:sldId id="334" r:id="rId52"/>
    <p:sldId id="335" r:id="rId53"/>
    <p:sldId id="336" r:id="rId54"/>
    <p:sldId id="337" r:id="rId55"/>
    <p:sldId id="346" r:id="rId56"/>
    <p:sldId id="338" r:id="rId57"/>
    <p:sldId id="339" r:id="rId58"/>
    <p:sldId id="347" r:id="rId59"/>
    <p:sldId id="340" r:id="rId60"/>
    <p:sldId id="348" r:id="rId61"/>
    <p:sldId id="349" r:id="rId62"/>
    <p:sldId id="350" r:id="rId63"/>
    <p:sldId id="351" r:id="rId64"/>
    <p:sldId id="352" r:id="rId65"/>
    <p:sldId id="353" r:id="rId66"/>
    <p:sldId id="354" r:id="rId67"/>
    <p:sldId id="356" r:id="rId68"/>
    <p:sldId id="355" r:id="rId69"/>
    <p:sldId id="357" r:id="rId70"/>
    <p:sldId id="358" r:id="rId71"/>
    <p:sldId id="359" r:id="rId72"/>
    <p:sldId id="360" r:id="rId73"/>
    <p:sldId id="361" r:id="rId74"/>
    <p:sldId id="362" r:id="rId75"/>
    <p:sldId id="363" r:id="rId76"/>
    <p:sldId id="364" r:id="rId77"/>
    <p:sldId id="365" r:id="rId78"/>
    <p:sldId id="366" r:id="rId79"/>
    <p:sldId id="367" r:id="rId80"/>
    <p:sldId id="369" r:id="rId81"/>
    <p:sldId id="370" r:id="rId82"/>
    <p:sldId id="372" r:id="rId83"/>
    <p:sldId id="378" r:id="rId84"/>
    <p:sldId id="373" r:id="rId85"/>
    <p:sldId id="374" r:id="rId86"/>
    <p:sldId id="379" r:id="rId87"/>
    <p:sldId id="380" r:id="rId88"/>
    <p:sldId id="381" r:id="rId89"/>
    <p:sldId id="382" r:id="rId90"/>
    <p:sldId id="383" r:id="rId91"/>
    <p:sldId id="384" r:id="rId92"/>
    <p:sldId id="385" r:id="rId93"/>
  </p:sldIdLst>
  <p:sldSz cx="12192000" cy="6858000"/>
  <p:notesSz cx="6858000" cy="9144000"/>
  <p:custDataLst>
    <p:tags r:id="rId9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676"/>
    <a:srgbClr val="298C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60" autoAdjust="0"/>
    <p:restoredTop sz="94660"/>
  </p:normalViewPr>
  <p:slideViewPr>
    <p:cSldViewPr snapToGrid="0" showGuides="1">
      <p:cViewPr varScale="1">
        <p:scale>
          <a:sx n="108" d="100"/>
          <a:sy n="108" d="100"/>
        </p:scale>
        <p:origin x="894" y="10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gs" Target="tags/tag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wmf"/><Relationship Id="rId1" Type="http://schemas.openxmlformats.org/officeDocument/2006/relationships/image" Target="../media/image22.emf"/><Relationship Id="rId5" Type="http://schemas.openxmlformats.org/officeDocument/2006/relationships/image" Target="../media/image26.wmf"/><Relationship Id="rId4"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5" Type="http://schemas.openxmlformats.org/officeDocument/2006/relationships/image" Target="../media/image33.emf"/><Relationship Id="rId4"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wmf"/><Relationship Id="rId1" Type="http://schemas.openxmlformats.org/officeDocument/2006/relationships/image" Target="../media/image39.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emf"/><Relationship Id="rId1" Type="http://schemas.openxmlformats.org/officeDocument/2006/relationships/image" Target="../media/image47.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48.emf"/><Relationship Id="rId1" Type="http://schemas.openxmlformats.org/officeDocument/2006/relationships/image" Target="../media/image50.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24.emf"/><Relationship Id="rId1" Type="http://schemas.openxmlformats.org/officeDocument/2006/relationships/image" Target="../media/image23.wmf"/><Relationship Id="rId5" Type="http://schemas.openxmlformats.org/officeDocument/2006/relationships/image" Target="../media/image53.emf"/><Relationship Id="rId4" Type="http://schemas.openxmlformats.org/officeDocument/2006/relationships/image" Target="../media/image51.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image" Target="../media/image28.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30.emf"/><Relationship Id="rId5" Type="http://schemas.openxmlformats.org/officeDocument/2006/relationships/image" Target="../media/image59.emf"/><Relationship Id="rId4" Type="http://schemas.openxmlformats.org/officeDocument/2006/relationships/image" Target="../media/image58.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image" Target="../media/image6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image" Target="../media/image6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0.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image" Target="../media/image73.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8.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image" Target="../media/image95.wmf"/><Relationship Id="rId7" Type="http://schemas.openxmlformats.org/officeDocument/2006/relationships/image" Target="../media/image99.e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emf"/><Relationship Id="rId4" Type="http://schemas.openxmlformats.org/officeDocument/2006/relationships/image" Target="../media/image96.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103.wmf"/><Relationship Id="rId5" Type="http://schemas.openxmlformats.org/officeDocument/2006/relationships/image" Target="../media/image102.wmf"/><Relationship Id="rId4" Type="http://schemas.openxmlformats.org/officeDocument/2006/relationships/image" Target="../media/image96.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06.wmf"/><Relationship Id="rId7" Type="http://schemas.openxmlformats.org/officeDocument/2006/relationships/image" Target="../media/image110.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emf"/><Relationship Id="rId1" Type="http://schemas.openxmlformats.org/officeDocument/2006/relationships/image" Target="../media/image114.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18.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image" Target="../media/image122.emf"/><Relationship Id="rId1" Type="http://schemas.openxmlformats.org/officeDocument/2006/relationships/image" Target="../media/image121.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image" Target="../media/image126.emf"/><Relationship Id="rId1" Type="http://schemas.openxmlformats.org/officeDocument/2006/relationships/image" Target="../media/image125.emf"/><Relationship Id="rId4" Type="http://schemas.openxmlformats.org/officeDocument/2006/relationships/image" Target="../media/image128.e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image" Target="../media/image131.wmf"/><Relationship Id="rId7" Type="http://schemas.openxmlformats.org/officeDocument/2006/relationships/image" Target="../media/image135.wmf"/><Relationship Id="rId2" Type="http://schemas.openxmlformats.org/officeDocument/2006/relationships/image" Target="../media/image130.wmf"/><Relationship Id="rId1" Type="http://schemas.openxmlformats.org/officeDocument/2006/relationships/image" Target="../media/image129.wmf"/><Relationship Id="rId6" Type="http://schemas.openxmlformats.org/officeDocument/2006/relationships/image" Target="../media/image134.wmf"/><Relationship Id="rId5" Type="http://schemas.openxmlformats.org/officeDocument/2006/relationships/image" Target="../media/image133.wmf"/><Relationship Id="rId4" Type="http://schemas.openxmlformats.org/officeDocument/2006/relationships/image" Target="../media/image13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image" Target="../media/image131.wmf"/><Relationship Id="rId7" Type="http://schemas.openxmlformats.org/officeDocument/2006/relationships/image" Target="../media/image143.wmf"/><Relationship Id="rId2" Type="http://schemas.openxmlformats.org/officeDocument/2006/relationships/image" Target="../media/image139.wmf"/><Relationship Id="rId1" Type="http://schemas.openxmlformats.org/officeDocument/2006/relationships/image" Target="../media/image138.wmf"/><Relationship Id="rId6" Type="http://schemas.openxmlformats.org/officeDocument/2006/relationships/image" Target="../media/image142.wmf"/><Relationship Id="rId5" Type="http://schemas.openxmlformats.org/officeDocument/2006/relationships/image" Target="../media/image141.wmf"/><Relationship Id="rId4" Type="http://schemas.openxmlformats.org/officeDocument/2006/relationships/image" Target="../media/image140.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47.emf"/><Relationship Id="rId2" Type="http://schemas.openxmlformats.org/officeDocument/2006/relationships/image" Target="../media/image146.emf"/><Relationship Id="rId1" Type="http://schemas.openxmlformats.org/officeDocument/2006/relationships/image" Target="../media/image145.e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image" Target="../media/image151.wmf"/><Relationship Id="rId7" Type="http://schemas.openxmlformats.org/officeDocument/2006/relationships/image" Target="../media/image155.wmf"/><Relationship Id="rId2" Type="http://schemas.openxmlformats.org/officeDocument/2006/relationships/image" Target="../media/image150.wmf"/><Relationship Id="rId1" Type="http://schemas.openxmlformats.org/officeDocument/2006/relationships/image" Target="../media/image149.wmf"/><Relationship Id="rId6" Type="http://schemas.openxmlformats.org/officeDocument/2006/relationships/image" Target="../media/image154.wmf"/><Relationship Id="rId11" Type="http://schemas.openxmlformats.org/officeDocument/2006/relationships/image" Target="../media/image159.wmf"/><Relationship Id="rId5" Type="http://schemas.openxmlformats.org/officeDocument/2006/relationships/image" Target="../media/image153.wmf"/><Relationship Id="rId10" Type="http://schemas.openxmlformats.org/officeDocument/2006/relationships/image" Target="../media/image158.wmf"/><Relationship Id="rId4" Type="http://schemas.openxmlformats.org/officeDocument/2006/relationships/image" Target="../media/image152.wmf"/><Relationship Id="rId9" Type="http://schemas.openxmlformats.org/officeDocument/2006/relationships/image" Target="../media/image157.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image" Target="../media/image153.wmf"/><Relationship Id="rId7" Type="http://schemas.openxmlformats.org/officeDocument/2006/relationships/image" Target="../media/image157.wmf"/><Relationship Id="rId2" Type="http://schemas.openxmlformats.org/officeDocument/2006/relationships/image" Target="../media/image152.wmf"/><Relationship Id="rId1" Type="http://schemas.openxmlformats.org/officeDocument/2006/relationships/image" Target="../media/image161.wmf"/><Relationship Id="rId6" Type="http://schemas.openxmlformats.org/officeDocument/2006/relationships/image" Target="../media/image156.wmf"/><Relationship Id="rId5" Type="http://schemas.openxmlformats.org/officeDocument/2006/relationships/image" Target="../media/image155.wmf"/><Relationship Id="rId4" Type="http://schemas.openxmlformats.org/officeDocument/2006/relationships/image" Target="../media/image15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AF21E-AA1D-4678-9985-583FF147C867}" type="datetimeFigureOut">
              <a:rPr lang="zh-CN" altLang="en-US" smtClean="0"/>
              <a:t>2019/3/4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E13EF-56DF-477F-9799-2CC6E8A63DC6}" type="slidenum">
              <a:rPr lang="zh-CN" altLang="en-US" smtClean="0"/>
              <a:t>‹#›</a:t>
            </a:fld>
            <a:endParaRPr lang="zh-CN" altLang="en-US"/>
          </a:p>
        </p:txBody>
      </p:sp>
    </p:spTree>
    <p:extLst>
      <p:ext uri="{BB962C8B-B14F-4D97-AF65-F5344CB8AC3E}">
        <p14:creationId xmlns:p14="http://schemas.microsoft.com/office/powerpoint/2010/main" val="3668839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a:t>
            </a:fld>
            <a:endParaRPr lang="zh-CN" altLang="en-US"/>
          </a:p>
        </p:txBody>
      </p:sp>
    </p:spTree>
    <p:extLst>
      <p:ext uri="{BB962C8B-B14F-4D97-AF65-F5344CB8AC3E}">
        <p14:creationId xmlns:p14="http://schemas.microsoft.com/office/powerpoint/2010/main" val="1338507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10</a:t>
            </a:fld>
            <a:endParaRPr lang="zh-CN" altLang="en-US"/>
          </a:p>
        </p:txBody>
      </p:sp>
    </p:spTree>
    <p:extLst>
      <p:ext uri="{BB962C8B-B14F-4D97-AF65-F5344CB8AC3E}">
        <p14:creationId xmlns:p14="http://schemas.microsoft.com/office/powerpoint/2010/main" val="1116514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11</a:t>
            </a:fld>
            <a:endParaRPr lang="zh-CN" altLang="en-US"/>
          </a:p>
        </p:txBody>
      </p:sp>
    </p:spTree>
    <p:extLst>
      <p:ext uri="{BB962C8B-B14F-4D97-AF65-F5344CB8AC3E}">
        <p14:creationId xmlns:p14="http://schemas.microsoft.com/office/powerpoint/2010/main" val="3505364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12</a:t>
            </a:fld>
            <a:endParaRPr lang="zh-CN" altLang="en-US"/>
          </a:p>
        </p:txBody>
      </p:sp>
    </p:spTree>
    <p:extLst>
      <p:ext uri="{BB962C8B-B14F-4D97-AF65-F5344CB8AC3E}">
        <p14:creationId xmlns:p14="http://schemas.microsoft.com/office/powerpoint/2010/main" val="1537651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13</a:t>
            </a:fld>
            <a:endParaRPr lang="zh-CN" altLang="en-US"/>
          </a:p>
        </p:txBody>
      </p:sp>
    </p:spTree>
    <p:extLst>
      <p:ext uri="{BB962C8B-B14F-4D97-AF65-F5344CB8AC3E}">
        <p14:creationId xmlns:p14="http://schemas.microsoft.com/office/powerpoint/2010/main" val="1406195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14</a:t>
            </a:fld>
            <a:endParaRPr lang="zh-CN" altLang="en-US"/>
          </a:p>
        </p:txBody>
      </p:sp>
    </p:spTree>
    <p:extLst>
      <p:ext uri="{BB962C8B-B14F-4D97-AF65-F5344CB8AC3E}">
        <p14:creationId xmlns:p14="http://schemas.microsoft.com/office/powerpoint/2010/main" val="3874656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15</a:t>
            </a:fld>
            <a:endParaRPr lang="zh-CN" altLang="en-US"/>
          </a:p>
        </p:txBody>
      </p:sp>
    </p:spTree>
    <p:extLst>
      <p:ext uri="{BB962C8B-B14F-4D97-AF65-F5344CB8AC3E}">
        <p14:creationId xmlns:p14="http://schemas.microsoft.com/office/powerpoint/2010/main" val="2403042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16</a:t>
            </a:fld>
            <a:endParaRPr lang="zh-CN" altLang="en-US"/>
          </a:p>
        </p:txBody>
      </p:sp>
    </p:spTree>
    <p:extLst>
      <p:ext uri="{BB962C8B-B14F-4D97-AF65-F5344CB8AC3E}">
        <p14:creationId xmlns:p14="http://schemas.microsoft.com/office/powerpoint/2010/main" val="2960229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17</a:t>
            </a:fld>
            <a:endParaRPr lang="zh-CN" altLang="en-US"/>
          </a:p>
        </p:txBody>
      </p:sp>
    </p:spTree>
    <p:extLst>
      <p:ext uri="{BB962C8B-B14F-4D97-AF65-F5344CB8AC3E}">
        <p14:creationId xmlns:p14="http://schemas.microsoft.com/office/powerpoint/2010/main" val="3434714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18</a:t>
            </a:fld>
            <a:endParaRPr lang="zh-CN" altLang="en-US"/>
          </a:p>
        </p:txBody>
      </p:sp>
    </p:spTree>
    <p:extLst>
      <p:ext uri="{BB962C8B-B14F-4D97-AF65-F5344CB8AC3E}">
        <p14:creationId xmlns:p14="http://schemas.microsoft.com/office/powerpoint/2010/main" val="4192790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19</a:t>
            </a:fld>
            <a:endParaRPr lang="zh-CN" altLang="en-US"/>
          </a:p>
        </p:txBody>
      </p:sp>
    </p:spTree>
    <p:extLst>
      <p:ext uri="{BB962C8B-B14F-4D97-AF65-F5344CB8AC3E}">
        <p14:creationId xmlns:p14="http://schemas.microsoft.com/office/powerpoint/2010/main" val="3801675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a:t>
            </a:fld>
            <a:endParaRPr lang="zh-CN" altLang="en-US"/>
          </a:p>
        </p:txBody>
      </p:sp>
    </p:spTree>
    <p:extLst>
      <p:ext uri="{BB962C8B-B14F-4D97-AF65-F5344CB8AC3E}">
        <p14:creationId xmlns:p14="http://schemas.microsoft.com/office/powerpoint/2010/main" val="360742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20</a:t>
            </a:fld>
            <a:endParaRPr lang="zh-CN" altLang="en-US"/>
          </a:p>
        </p:txBody>
      </p:sp>
    </p:spTree>
    <p:extLst>
      <p:ext uri="{BB962C8B-B14F-4D97-AF65-F5344CB8AC3E}">
        <p14:creationId xmlns:p14="http://schemas.microsoft.com/office/powerpoint/2010/main" val="2767502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21</a:t>
            </a:fld>
            <a:endParaRPr lang="zh-CN" altLang="en-US"/>
          </a:p>
        </p:txBody>
      </p:sp>
    </p:spTree>
    <p:extLst>
      <p:ext uri="{BB962C8B-B14F-4D97-AF65-F5344CB8AC3E}">
        <p14:creationId xmlns:p14="http://schemas.microsoft.com/office/powerpoint/2010/main" val="2858021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22</a:t>
            </a:fld>
            <a:endParaRPr lang="zh-CN" altLang="en-US"/>
          </a:p>
        </p:txBody>
      </p:sp>
    </p:spTree>
    <p:extLst>
      <p:ext uri="{BB962C8B-B14F-4D97-AF65-F5344CB8AC3E}">
        <p14:creationId xmlns:p14="http://schemas.microsoft.com/office/powerpoint/2010/main" val="989878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23</a:t>
            </a:fld>
            <a:endParaRPr lang="zh-CN" altLang="en-US"/>
          </a:p>
        </p:txBody>
      </p:sp>
    </p:spTree>
    <p:extLst>
      <p:ext uri="{BB962C8B-B14F-4D97-AF65-F5344CB8AC3E}">
        <p14:creationId xmlns:p14="http://schemas.microsoft.com/office/powerpoint/2010/main" val="782568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24</a:t>
            </a:fld>
            <a:endParaRPr lang="zh-CN" altLang="en-US"/>
          </a:p>
        </p:txBody>
      </p:sp>
    </p:spTree>
    <p:extLst>
      <p:ext uri="{BB962C8B-B14F-4D97-AF65-F5344CB8AC3E}">
        <p14:creationId xmlns:p14="http://schemas.microsoft.com/office/powerpoint/2010/main" val="33848886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25</a:t>
            </a:fld>
            <a:endParaRPr lang="zh-CN" altLang="en-US"/>
          </a:p>
        </p:txBody>
      </p:sp>
    </p:spTree>
    <p:extLst>
      <p:ext uri="{BB962C8B-B14F-4D97-AF65-F5344CB8AC3E}">
        <p14:creationId xmlns:p14="http://schemas.microsoft.com/office/powerpoint/2010/main" val="4131958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26</a:t>
            </a:fld>
            <a:endParaRPr lang="zh-CN" altLang="en-US"/>
          </a:p>
        </p:txBody>
      </p:sp>
    </p:spTree>
    <p:extLst>
      <p:ext uri="{BB962C8B-B14F-4D97-AF65-F5344CB8AC3E}">
        <p14:creationId xmlns:p14="http://schemas.microsoft.com/office/powerpoint/2010/main" val="1872851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27</a:t>
            </a:fld>
            <a:endParaRPr lang="zh-CN" altLang="en-US"/>
          </a:p>
        </p:txBody>
      </p:sp>
    </p:spTree>
    <p:extLst>
      <p:ext uri="{BB962C8B-B14F-4D97-AF65-F5344CB8AC3E}">
        <p14:creationId xmlns:p14="http://schemas.microsoft.com/office/powerpoint/2010/main" val="34930839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28</a:t>
            </a:fld>
            <a:endParaRPr lang="zh-CN" altLang="en-US"/>
          </a:p>
        </p:txBody>
      </p:sp>
    </p:spTree>
    <p:extLst>
      <p:ext uri="{BB962C8B-B14F-4D97-AF65-F5344CB8AC3E}">
        <p14:creationId xmlns:p14="http://schemas.microsoft.com/office/powerpoint/2010/main" val="11963308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29</a:t>
            </a:fld>
            <a:endParaRPr lang="zh-CN" altLang="en-US"/>
          </a:p>
        </p:txBody>
      </p:sp>
    </p:spTree>
    <p:extLst>
      <p:ext uri="{BB962C8B-B14F-4D97-AF65-F5344CB8AC3E}">
        <p14:creationId xmlns:p14="http://schemas.microsoft.com/office/powerpoint/2010/main" val="1924684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a:t>
            </a:fld>
            <a:endParaRPr lang="zh-CN" altLang="en-US"/>
          </a:p>
        </p:txBody>
      </p:sp>
    </p:spTree>
    <p:extLst>
      <p:ext uri="{BB962C8B-B14F-4D97-AF65-F5344CB8AC3E}">
        <p14:creationId xmlns:p14="http://schemas.microsoft.com/office/powerpoint/2010/main" val="13414441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30</a:t>
            </a:fld>
            <a:endParaRPr lang="zh-CN" altLang="en-US"/>
          </a:p>
        </p:txBody>
      </p:sp>
    </p:spTree>
    <p:extLst>
      <p:ext uri="{BB962C8B-B14F-4D97-AF65-F5344CB8AC3E}">
        <p14:creationId xmlns:p14="http://schemas.microsoft.com/office/powerpoint/2010/main" val="26403894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31</a:t>
            </a:fld>
            <a:endParaRPr lang="zh-CN" altLang="en-US"/>
          </a:p>
        </p:txBody>
      </p:sp>
    </p:spTree>
    <p:extLst>
      <p:ext uri="{BB962C8B-B14F-4D97-AF65-F5344CB8AC3E}">
        <p14:creationId xmlns:p14="http://schemas.microsoft.com/office/powerpoint/2010/main" val="701762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32</a:t>
            </a:fld>
            <a:endParaRPr lang="zh-CN" altLang="en-US"/>
          </a:p>
        </p:txBody>
      </p:sp>
    </p:spTree>
    <p:extLst>
      <p:ext uri="{BB962C8B-B14F-4D97-AF65-F5344CB8AC3E}">
        <p14:creationId xmlns:p14="http://schemas.microsoft.com/office/powerpoint/2010/main" val="793588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33</a:t>
            </a:fld>
            <a:endParaRPr lang="zh-CN" altLang="en-US"/>
          </a:p>
        </p:txBody>
      </p:sp>
    </p:spTree>
    <p:extLst>
      <p:ext uri="{BB962C8B-B14F-4D97-AF65-F5344CB8AC3E}">
        <p14:creationId xmlns:p14="http://schemas.microsoft.com/office/powerpoint/2010/main" val="16856515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34</a:t>
            </a:fld>
            <a:endParaRPr lang="zh-CN" altLang="en-US"/>
          </a:p>
        </p:txBody>
      </p:sp>
    </p:spTree>
    <p:extLst>
      <p:ext uri="{BB962C8B-B14F-4D97-AF65-F5344CB8AC3E}">
        <p14:creationId xmlns:p14="http://schemas.microsoft.com/office/powerpoint/2010/main" val="37640320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35</a:t>
            </a:fld>
            <a:endParaRPr lang="zh-CN" altLang="en-US"/>
          </a:p>
        </p:txBody>
      </p:sp>
    </p:spTree>
    <p:extLst>
      <p:ext uri="{BB962C8B-B14F-4D97-AF65-F5344CB8AC3E}">
        <p14:creationId xmlns:p14="http://schemas.microsoft.com/office/powerpoint/2010/main" val="38140041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36</a:t>
            </a:fld>
            <a:endParaRPr lang="zh-CN" altLang="en-US"/>
          </a:p>
        </p:txBody>
      </p:sp>
    </p:spTree>
    <p:extLst>
      <p:ext uri="{BB962C8B-B14F-4D97-AF65-F5344CB8AC3E}">
        <p14:creationId xmlns:p14="http://schemas.microsoft.com/office/powerpoint/2010/main" val="31574449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37</a:t>
            </a:fld>
            <a:endParaRPr lang="zh-CN" altLang="en-US"/>
          </a:p>
        </p:txBody>
      </p:sp>
    </p:spTree>
    <p:extLst>
      <p:ext uri="{BB962C8B-B14F-4D97-AF65-F5344CB8AC3E}">
        <p14:creationId xmlns:p14="http://schemas.microsoft.com/office/powerpoint/2010/main" val="15147823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38</a:t>
            </a:fld>
            <a:endParaRPr lang="zh-CN" altLang="en-US"/>
          </a:p>
        </p:txBody>
      </p:sp>
    </p:spTree>
    <p:extLst>
      <p:ext uri="{BB962C8B-B14F-4D97-AF65-F5344CB8AC3E}">
        <p14:creationId xmlns:p14="http://schemas.microsoft.com/office/powerpoint/2010/main" val="20098043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39</a:t>
            </a:fld>
            <a:endParaRPr lang="zh-CN" altLang="en-US"/>
          </a:p>
        </p:txBody>
      </p:sp>
    </p:spTree>
    <p:extLst>
      <p:ext uri="{BB962C8B-B14F-4D97-AF65-F5344CB8AC3E}">
        <p14:creationId xmlns:p14="http://schemas.microsoft.com/office/powerpoint/2010/main" val="77307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a:t>
            </a:fld>
            <a:endParaRPr lang="zh-CN" altLang="en-US"/>
          </a:p>
        </p:txBody>
      </p:sp>
    </p:spTree>
    <p:extLst>
      <p:ext uri="{BB962C8B-B14F-4D97-AF65-F5344CB8AC3E}">
        <p14:creationId xmlns:p14="http://schemas.microsoft.com/office/powerpoint/2010/main" val="11865475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40</a:t>
            </a:fld>
            <a:endParaRPr lang="zh-CN" altLang="en-US"/>
          </a:p>
        </p:txBody>
      </p:sp>
    </p:spTree>
    <p:extLst>
      <p:ext uri="{BB962C8B-B14F-4D97-AF65-F5344CB8AC3E}">
        <p14:creationId xmlns:p14="http://schemas.microsoft.com/office/powerpoint/2010/main" val="10296543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41</a:t>
            </a:fld>
            <a:endParaRPr lang="zh-CN" altLang="en-US"/>
          </a:p>
        </p:txBody>
      </p:sp>
    </p:spTree>
    <p:extLst>
      <p:ext uri="{BB962C8B-B14F-4D97-AF65-F5344CB8AC3E}">
        <p14:creationId xmlns:p14="http://schemas.microsoft.com/office/powerpoint/2010/main" val="37605030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42</a:t>
            </a:fld>
            <a:endParaRPr lang="zh-CN" altLang="en-US"/>
          </a:p>
        </p:txBody>
      </p:sp>
    </p:spTree>
    <p:extLst>
      <p:ext uri="{BB962C8B-B14F-4D97-AF65-F5344CB8AC3E}">
        <p14:creationId xmlns:p14="http://schemas.microsoft.com/office/powerpoint/2010/main" val="2236803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43</a:t>
            </a:fld>
            <a:endParaRPr lang="zh-CN" altLang="en-US"/>
          </a:p>
        </p:txBody>
      </p:sp>
    </p:spTree>
    <p:extLst>
      <p:ext uri="{BB962C8B-B14F-4D97-AF65-F5344CB8AC3E}">
        <p14:creationId xmlns:p14="http://schemas.microsoft.com/office/powerpoint/2010/main" val="41878006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44</a:t>
            </a:fld>
            <a:endParaRPr lang="zh-CN" altLang="en-US"/>
          </a:p>
        </p:txBody>
      </p:sp>
    </p:spTree>
    <p:extLst>
      <p:ext uri="{BB962C8B-B14F-4D97-AF65-F5344CB8AC3E}">
        <p14:creationId xmlns:p14="http://schemas.microsoft.com/office/powerpoint/2010/main" val="23553365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45</a:t>
            </a:fld>
            <a:endParaRPr lang="zh-CN" altLang="en-US"/>
          </a:p>
        </p:txBody>
      </p:sp>
    </p:spTree>
    <p:extLst>
      <p:ext uri="{BB962C8B-B14F-4D97-AF65-F5344CB8AC3E}">
        <p14:creationId xmlns:p14="http://schemas.microsoft.com/office/powerpoint/2010/main" val="14889522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46</a:t>
            </a:fld>
            <a:endParaRPr lang="zh-CN" altLang="en-US"/>
          </a:p>
        </p:txBody>
      </p:sp>
    </p:spTree>
    <p:extLst>
      <p:ext uri="{BB962C8B-B14F-4D97-AF65-F5344CB8AC3E}">
        <p14:creationId xmlns:p14="http://schemas.microsoft.com/office/powerpoint/2010/main" val="33784399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47</a:t>
            </a:fld>
            <a:endParaRPr lang="zh-CN" altLang="en-US"/>
          </a:p>
        </p:txBody>
      </p:sp>
    </p:spTree>
    <p:extLst>
      <p:ext uri="{BB962C8B-B14F-4D97-AF65-F5344CB8AC3E}">
        <p14:creationId xmlns:p14="http://schemas.microsoft.com/office/powerpoint/2010/main" val="17579544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48</a:t>
            </a:fld>
            <a:endParaRPr lang="zh-CN" altLang="en-US"/>
          </a:p>
        </p:txBody>
      </p:sp>
    </p:spTree>
    <p:extLst>
      <p:ext uri="{BB962C8B-B14F-4D97-AF65-F5344CB8AC3E}">
        <p14:creationId xmlns:p14="http://schemas.microsoft.com/office/powerpoint/2010/main" val="8374677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49</a:t>
            </a:fld>
            <a:endParaRPr lang="zh-CN" altLang="en-US"/>
          </a:p>
        </p:txBody>
      </p:sp>
    </p:spTree>
    <p:extLst>
      <p:ext uri="{BB962C8B-B14F-4D97-AF65-F5344CB8AC3E}">
        <p14:creationId xmlns:p14="http://schemas.microsoft.com/office/powerpoint/2010/main" val="1931697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a:t>
            </a:fld>
            <a:endParaRPr lang="zh-CN" altLang="en-US"/>
          </a:p>
        </p:txBody>
      </p:sp>
    </p:spTree>
    <p:extLst>
      <p:ext uri="{BB962C8B-B14F-4D97-AF65-F5344CB8AC3E}">
        <p14:creationId xmlns:p14="http://schemas.microsoft.com/office/powerpoint/2010/main" val="38715339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50</a:t>
            </a:fld>
            <a:endParaRPr lang="zh-CN" altLang="en-US"/>
          </a:p>
        </p:txBody>
      </p:sp>
    </p:spTree>
    <p:extLst>
      <p:ext uri="{BB962C8B-B14F-4D97-AF65-F5344CB8AC3E}">
        <p14:creationId xmlns:p14="http://schemas.microsoft.com/office/powerpoint/2010/main" val="3251243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51</a:t>
            </a:fld>
            <a:endParaRPr lang="zh-CN" altLang="en-US"/>
          </a:p>
        </p:txBody>
      </p:sp>
    </p:spTree>
    <p:extLst>
      <p:ext uri="{BB962C8B-B14F-4D97-AF65-F5344CB8AC3E}">
        <p14:creationId xmlns:p14="http://schemas.microsoft.com/office/powerpoint/2010/main" val="3142209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52</a:t>
            </a:fld>
            <a:endParaRPr lang="zh-CN" altLang="en-US"/>
          </a:p>
        </p:txBody>
      </p:sp>
    </p:spTree>
    <p:extLst>
      <p:ext uri="{BB962C8B-B14F-4D97-AF65-F5344CB8AC3E}">
        <p14:creationId xmlns:p14="http://schemas.microsoft.com/office/powerpoint/2010/main" val="15792653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53</a:t>
            </a:fld>
            <a:endParaRPr lang="zh-CN" altLang="en-US"/>
          </a:p>
        </p:txBody>
      </p:sp>
    </p:spTree>
    <p:extLst>
      <p:ext uri="{BB962C8B-B14F-4D97-AF65-F5344CB8AC3E}">
        <p14:creationId xmlns:p14="http://schemas.microsoft.com/office/powerpoint/2010/main" val="18828060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54</a:t>
            </a:fld>
            <a:endParaRPr lang="zh-CN" altLang="en-US"/>
          </a:p>
        </p:txBody>
      </p:sp>
    </p:spTree>
    <p:extLst>
      <p:ext uri="{BB962C8B-B14F-4D97-AF65-F5344CB8AC3E}">
        <p14:creationId xmlns:p14="http://schemas.microsoft.com/office/powerpoint/2010/main" val="5115394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55</a:t>
            </a:fld>
            <a:endParaRPr lang="zh-CN" altLang="en-US"/>
          </a:p>
        </p:txBody>
      </p:sp>
    </p:spTree>
    <p:extLst>
      <p:ext uri="{BB962C8B-B14F-4D97-AF65-F5344CB8AC3E}">
        <p14:creationId xmlns:p14="http://schemas.microsoft.com/office/powerpoint/2010/main" val="5756336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56</a:t>
            </a:fld>
            <a:endParaRPr lang="zh-CN" altLang="en-US"/>
          </a:p>
        </p:txBody>
      </p:sp>
    </p:spTree>
    <p:extLst>
      <p:ext uri="{BB962C8B-B14F-4D97-AF65-F5344CB8AC3E}">
        <p14:creationId xmlns:p14="http://schemas.microsoft.com/office/powerpoint/2010/main" val="16532460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57</a:t>
            </a:fld>
            <a:endParaRPr lang="zh-CN" altLang="en-US"/>
          </a:p>
        </p:txBody>
      </p:sp>
    </p:spTree>
    <p:extLst>
      <p:ext uri="{BB962C8B-B14F-4D97-AF65-F5344CB8AC3E}">
        <p14:creationId xmlns:p14="http://schemas.microsoft.com/office/powerpoint/2010/main" val="28199991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58</a:t>
            </a:fld>
            <a:endParaRPr lang="zh-CN" altLang="en-US"/>
          </a:p>
        </p:txBody>
      </p:sp>
    </p:spTree>
    <p:extLst>
      <p:ext uri="{BB962C8B-B14F-4D97-AF65-F5344CB8AC3E}">
        <p14:creationId xmlns:p14="http://schemas.microsoft.com/office/powerpoint/2010/main" val="29336588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7E13EF-56DF-477F-9799-2CC6E8A63DC6}" type="slidenum">
              <a:rPr lang="zh-CN" altLang="en-US" smtClean="0"/>
              <a:t>59</a:t>
            </a:fld>
            <a:endParaRPr lang="zh-CN" altLang="en-US"/>
          </a:p>
        </p:txBody>
      </p:sp>
    </p:spTree>
    <p:extLst>
      <p:ext uri="{BB962C8B-B14F-4D97-AF65-F5344CB8AC3E}">
        <p14:creationId xmlns:p14="http://schemas.microsoft.com/office/powerpoint/2010/main" val="760914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a:t>
            </a:fld>
            <a:endParaRPr lang="zh-CN" altLang="en-US"/>
          </a:p>
        </p:txBody>
      </p:sp>
    </p:spTree>
    <p:extLst>
      <p:ext uri="{BB962C8B-B14F-4D97-AF65-F5344CB8AC3E}">
        <p14:creationId xmlns:p14="http://schemas.microsoft.com/office/powerpoint/2010/main" val="12696434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60</a:t>
            </a:fld>
            <a:endParaRPr lang="zh-CN" altLang="en-US"/>
          </a:p>
        </p:txBody>
      </p:sp>
    </p:spTree>
    <p:extLst>
      <p:ext uri="{BB962C8B-B14F-4D97-AF65-F5344CB8AC3E}">
        <p14:creationId xmlns:p14="http://schemas.microsoft.com/office/powerpoint/2010/main" val="14371317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61</a:t>
            </a:fld>
            <a:endParaRPr lang="zh-CN" altLang="en-US"/>
          </a:p>
        </p:txBody>
      </p:sp>
    </p:spTree>
    <p:extLst>
      <p:ext uri="{BB962C8B-B14F-4D97-AF65-F5344CB8AC3E}">
        <p14:creationId xmlns:p14="http://schemas.microsoft.com/office/powerpoint/2010/main" val="35455690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62</a:t>
            </a:fld>
            <a:endParaRPr lang="zh-CN" altLang="en-US"/>
          </a:p>
        </p:txBody>
      </p:sp>
    </p:spTree>
    <p:extLst>
      <p:ext uri="{BB962C8B-B14F-4D97-AF65-F5344CB8AC3E}">
        <p14:creationId xmlns:p14="http://schemas.microsoft.com/office/powerpoint/2010/main" val="19152356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63</a:t>
            </a:fld>
            <a:endParaRPr lang="zh-CN" altLang="en-US"/>
          </a:p>
        </p:txBody>
      </p:sp>
    </p:spTree>
    <p:extLst>
      <p:ext uri="{BB962C8B-B14F-4D97-AF65-F5344CB8AC3E}">
        <p14:creationId xmlns:p14="http://schemas.microsoft.com/office/powerpoint/2010/main" val="13584771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64</a:t>
            </a:fld>
            <a:endParaRPr lang="zh-CN" altLang="en-US"/>
          </a:p>
        </p:txBody>
      </p:sp>
    </p:spTree>
    <p:extLst>
      <p:ext uri="{BB962C8B-B14F-4D97-AF65-F5344CB8AC3E}">
        <p14:creationId xmlns:p14="http://schemas.microsoft.com/office/powerpoint/2010/main" val="17877026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65</a:t>
            </a:fld>
            <a:endParaRPr lang="zh-CN" altLang="en-US"/>
          </a:p>
        </p:txBody>
      </p:sp>
    </p:spTree>
    <p:extLst>
      <p:ext uri="{BB962C8B-B14F-4D97-AF65-F5344CB8AC3E}">
        <p14:creationId xmlns:p14="http://schemas.microsoft.com/office/powerpoint/2010/main" val="10917623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66</a:t>
            </a:fld>
            <a:endParaRPr lang="zh-CN" altLang="en-US"/>
          </a:p>
        </p:txBody>
      </p:sp>
    </p:spTree>
    <p:extLst>
      <p:ext uri="{BB962C8B-B14F-4D97-AF65-F5344CB8AC3E}">
        <p14:creationId xmlns:p14="http://schemas.microsoft.com/office/powerpoint/2010/main" val="1929169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67</a:t>
            </a:fld>
            <a:endParaRPr lang="zh-CN" altLang="en-US"/>
          </a:p>
        </p:txBody>
      </p:sp>
    </p:spTree>
    <p:extLst>
      <p:ext uri="{BB962C8B-B14F-4D97-AF65-F5344CB8AC3E}">
        <p14:creationId xmlns:p14="http://schemas.microsoft.com/office/powerpoint/2010/main" val="185520183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68</a:t>
            </a:fld>
            <a:endParaRPr lang="zh-CN" altLang="en-US"/>
          </a:p>
        </p:txBody>
      </p:sp>
    </p:spTree>
    <p:extLst>
      <p:ext uri="{BB962C8B-B14F-4D97-AF65-F5344CB8AC3E}">
        <p14:creationId xmlns:p14="http://schemas.microsoft.com/office/powerpoint/2010/main" val="31948817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69</a:t>
            </a:fld>
            <a:endParaRPr lang="zh-CN" altLang="en-US"/>
          </a:p>
        </p:txBody>
      </p:sp>
    </p:spTree>
    <p:extLst>
      <p:ext uri="{BB962C8B-B14F-4D97-AF65-F5344CB8AC3E}">
        <p14:creationId xmlns:p14="http://schemas.microsoft.com/office/powerpoint/2010/main" val="638531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a:t>
            </a:fld>
            <a:endParaRPr lang="zh-CN" altLang="en-US"/>
          </a:p>
        </p:txBody>
      </p:sp>
    </p:spTree>
    <p:extLst>
      <p:ext uri="{BB962C8B-B14F-4D97-AF65-F5344CB8AC3E}">
        <p14:creationId xmlns:p14="http://schemas.microsoft.com/office/powerpoint/2010/main" val="224299891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70</a:t>
            </a:fld>
            <a:endParaRPr lang="zh-CN" altLang="en-US"/>
          </a:p>
        </p:txBody>
      </p:sp>
    </p:spTree>
    <p:extLst>
      <p:ext uri="{BB962C8B-B14F-4D97-AF65-F5344CB8AC3E}">
        <p14:creationId xmlns:p14="http://schemas.microsoft.com/office/powerpoint/2010/main" val="237566898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71</a:t>
            </a:fld>
            <a:endParaRPr lang="zh-CN" altLang="en-US"/>
          </a:p>
        </p:txBody>
      </p:sp>
    </p:spTree>
    <p:extLst>
      <p:ext uri="{BB962C8B-B14F-4D97-AF65-F5344CB8AC3E}">
        <p14:creationId xmlns:p14="http://schemas.microsoft.com/office/powerpoint/2010/main" val="21801661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72</a:t>
            </a:fld>
            <a:endParaRPr lang="zh-CN" altLang="en-US"/>
          </a:p>
        </p:txBody>
      </p:sp>
    </p:spTree>
    <p:extLst>
      <p:ext uri="{BB962C8B-B14F-4D97-AF65-F5344CB8AC3E}">
        <p14:creationId xmlns:p14="http://schemas.microsoft.com/office/powerpoint/2010/main" val="348138388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73</a:t>
            </a:fld>
            <a:endParaRPr lang="zh-CN" altLang="en-US"/>
          </a:p>
        </p:txBody>
      </p:sp>
    </p:spTree>
    <p:extLst>
      <p:ext uri="{BB962C8B-B14F-4D97-AF65-F5344CB8AC3E}">
        <p14:creationId xmlns:p14="http://schemas.microsoft.com/office/powerpoint/2010/main" val="149984966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74</a:t>
            </a:fld>
            <a:endParaRPr lang="zh-CN" altLang="en-US"/>
          </a:p>
        </p:txBody>
      </p:sp>
    </p:spTree>
    <p:extLst>
      <p:ext uri="{BB962C8B-B14F-4D97-AF65-F5344CB8AC3E}">
        <p14:creationId xmlns:p14="http://schemas.microsoft.com/office/powerpoint/2010/main" val="10414241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75</a:t>
            </a:fld>
            <a:endParaRPr lang="zh-CN" altLang="en-US"/>
          </a:p>
        </p:txBody>
      </p:sp>
    </p:spTree>
    <p:extLst>
      <p:ext uri="{BB962C8B-B14F-4D97-AF65-F5344CB8AC3E}">
        <p14:creationId xmlns:p14="http://schemas.microsoft.com/office/powerpoint/2010/main" val="8774392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76</a:t>
            </a:fld>
            <a:endParaRPr lang="zh-CN" altLang="en-US"/>
          </a:p>
        </p:txBody>
      </p:sp>
    </p:spTree>
    <p:extLst>
      <p:ext uri="{BB962C8B-B14F-4D97-AF65-F5344CB8AC3E}">
        <p14:creationId xmlns:p14="http://schemas.microsoft.com/office/powerpoint/2010/main" val="255605729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77</a:t>
            </a:fld>
            <a:endParaRPr lang="zh-CN" altLang="en-US"/>
          </a:p>
        </p:txBody>
      </p:sp>
    </p:spTree>
    <p:extLst>
      <p:ext uri="{BB962C8B-B14F-4D97-AF65-F5344CB8AC3E}">
        <p14:creationId xmlns:p14="http://schemas.microsoft.com/office/powerpoint/2010/main" val="217430516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78</a:t>
            </a:fld>
            <a:endParaRPr lang="zh-CN" altLang="en-US"/>
          </a:p>
        </p:txBody>
      </p:sp>
    </p:spTree>
    <p:extLst>
      <p:ext uri="{BB962C8B-B14F-4D97-AF65-F5344CB8AC3E}">
        <p14:creationId xmlns:p14="http://schemas.microsoft.com/office/powerpoint/2010/main" val="16394834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79</a:t>
            </a:fld>
            <a:endParaRPr lang="zh-CN" altLang="en-US"/>
          </a:p>
        </p:txBody>
      </p:sp>
    </p:spTree>
    <p:extLst>
      <p:ext uri="{BB962C8B-B14F-4D97-AF65-F5344CB8AC3E}">
        <p14:creationId xmlns:p14="http://schemas.microsoft.com/office/powerpoint/2010/main" val="1096060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8</a:t>
            </a:fld>
            <a:endParaRPr lang="zh-CN" altLang="en-US"/>
          </a:p>
        </p:txBody>
      </p:sp>
    </p:spTree>
    <p:extLst>
      <p:ext uri="{BB962C8B-B14F-4D97-AF65-F5344CB8AC3E}">
        <p14:creationId xmlns:p14="http://schemas.microsoft.com/office/powerpoint/2010/main" val="401600603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80</a:t>
            </a:fld>
            <a:endParaRPr lang="zh-CN" altLang="en-US"/>
          </a:p>
        </p:txBody>
      </p:sp>
    </p:spTree>
    <p:extLst>
      <p:ext uri="{BB962C8B-B14F-4D97-AF65-F5344CB8AC3E}">
        <p14:creationId xmlns:p14="http://schemas.microsoft.com/office/powerpoint/2010/main" val="169438149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81</a:t>
            </a:fld>
            <a:endParaRPr lang="zh-CN" altLang="en-US"/>
          </a:p>
        </p:txBody>
      </p:sp>
    </p:spTree>
    <p:extLst>
      <p:ext uri="{BB962C8B-B14F-4D97-AF65-F5344CB8AC3E}">
        <p14:creationId xmlns:p14="http://schemas.microsoft.com/office/powerpoint/2010/main" val="41859080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82</a:t>
            </a:fld>
            <a:endParaRPr lang="zh-CN" altLang="en-US"/>
          </a:p>
        </p:txBody>
      </p:sp>
    </p:spTree>
    <p:extLst>
      <p:ext uri="{BB962C8B-B14F-4D97-AF65-F5344CB8AC3E}">
        <p14:creationId xmlns:p14="http://schemas.microsoft.com/office/powerpoint/2010/main" val="416176066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83</a:t>
            </a:fld>
            <a:endParaRPr lang="zh-CN" altLang="en-US"/>
          </a:p>
        </p:txBody>
      </p:sp>
    </p:spTree>
    <p:extLst>
      <p:ext uri="{BB962C8B-B14F-4D97-AF65-F5344CB8AC3E}">
        <p14:creationId xmlns:p14="http://schemas.microsoft.com/office/powerpoint/2010/main" val="380983562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84</a:t>
            </a:fld>
            <a:endParaRPr lang="zh-CN" altLang="en-US"/>
          </a:p>
        </p:txBody>
      </p:sp>
    </p:spTree>
    <p:extLst>
      <p:ext uri="{BB962C8B-B14F-4D97-AF65-F5344CB8AC3E}">
        <p14:creationId xmlns:p14="http://schemas.microsoft.com/office/powerpoint/2010/main" val="248646711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85</a:t>
            </a:fld>
            <a:endParaRPr lang="zh-CN" altLang="en-US"/>
          </a:p>
        </p:txBody>
      </p:sp>
    </p:spTree>
    <p:extLst>
      <p:ext uri="{BB962C8B-B14F-4D97-AF65-F5344CB8AC3E}">
        <p14:creationId xmlns:p14="http://schemas.microsoft.com/office/powerpoint/2010/main" val="337465267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86</a:t>
            </a:fld>
            <a:endParaRPr lang="zh-CN" altLang="en-US"/>
          </a:p>
        </p:txBody>
      </p:sp>
    </p:spTree>
    <p:extLst>
      <p:ext uri="{BB962C8B-B14F-4D97-AF65-F5344CB8AC3E}">
        <p14:creationId xmlns:p14="http://schemas.microsoft.com/office/powerpoint/2010/main" val="370585514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87</a:t>
            </a:fld>
            <a:endParaRPr lang="zh-CN" altLang="en-US"/>
          </a:p>
        </p:txBody>
      </p:sp>
    </p:spTree>
    <p:extLst>
      <p:ext uri="{BB962C8B-B14F-4D97-AF65-F5344CB8AC3E}">
        <p14:creationId xmlns:p14="http://schemas.microsoft.com/office/powerpoint/2010/main" val="156082880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88</a:t>
            </a:fld>
            <a:endParaRPr lang="zh-CN" altLang="en-US"/>
          </a:p>
        </p:txBody>
      </p:sp>
    </p:spTree>
    <p:extLst>
      <p:ext uri="{BB962C8B-B14F-4D97-AF65-F5344CB8AC3E}">
        <p14:creationId xmlns:p14="http://schemas.microsoft.com/office/powerpoint/2010/main" val="1477131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89</a:t>
            </a:fld>
            <a:endParaRPr lang="zh-CN" altLang="en-US"/>
          </a:p>
        </p:txBody>
      </p:sp>
    </p:spTree>
    <p:extLst>
      <p:ext uri="{BB962C8B-B14F-4D97-AF65-F5344CB8AC3E}">
        <p14:creationId xmlns:p14="http://schemas.microsoft.com/office/powerpoint/2010/main" val="2849276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9</a:t>
            </a:fld>
            <a:endParaRPr lang="zh-CN" altLang="en-US"/>
          </a:p>
        </p:txBody>
      </p:sp>
    </p:spTree>
    <p:extLst>
      <p:ext uri="{BB962C8B-B14F-4D97-AF65-F5344CB8AC3E}">
        <p14:creationId xmlns:p14="http://schemas.microsoft.com/office/powerpoint/2010/main" val="228108083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90</a:t>
            </a:fld>
            <a:endParaRPr lang="zh-CN" altLang="en-US"/>
          </a:p>
        </p:txBody>
      </p:sp>
    </p:spTree>
    <p:extLst>
      <p:ext uri="{BB962C8B-B14F-4D97-AF65-F5344CB8AC3E}">
        <p14:creationId xmlns:p14="http://schemas.microsoft.com/office/powerpoint/2010/main" val="23407538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91</a:t>
            </a:fld>
            <a:endParaRPr lang="zh-CN" altLang="en-US"/>
          </a:p>
        </p:txBody>
      </p:sp>
    </p:spTree>
    <p:extLst>
      <p:ext uri="{BB962C8B-B14F-4D97-AF65-F5344CB8AC3E}">
        <p14:creationId xmlns:p14="http://schemas.microsoft.com/office/powerpoint/2010/main" val="42997176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92</a:t>
            </a:fld>
            <a:endParaRPr lang="zh-CN" altLang="en-US"/>
          </a:p>
        </p:txBody>
      </p:sp>
    </p:spTree>
    <p:extLst>
      <p:ext uri="{BB962C8B-B14F-4D97-AF65-F5344CB8AC3E}">
        <p14:creationId xmlns:p14="http://schemas.microsoft.com/office/powerpoint/2010/main" val="3592883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9545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331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685124" y="2266122"/>
            <a:ext cx="1829038" cy="1828676"/>
          </a:xfrm>
          <a:custGeom>
            <a:avLst/>
            <a:gdLst>
              <a:gd name="connsiteX0" fmla="*/ 1080000 w 2160000"/>
              <a:gd name="connsiteY0" fmla="*/ 0 h 2159572"/>
              <a:gd name="connsiteX1" fmla="*/ 2160000 w 2160000"/>
              <a:gd name="connsiteY1" fmla="*/ 1079786 h 2159572"/>
              <a:gd name="connsiteX2" fmla="*/ 1080000 w 2160000"/>
              <a:gd name="connsiteY2" fmla="*/ 2159572 h 2159572"/>
              <a:gd name="connsiteX3" fmla="*/ 0 w 2160000"/>
              <a:gd name="connsiteY3" fmla="*/ 1079786 h 2159572"/>
              <a:gd name="connsiteX4" fmla="*/ 1080000 w 2160000"/>
              <a:gd name="connsiteY4" fmla="*/ 0 h 215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59572">
                <a:moveTo>
                  <a:pt x="1080000" y="0"/>
                </a:moveTo>
                <a:cubicBezTo>
                  <a:pt x="1676468" y="0"/>
                  <a:pt x="2160000" y="483437"/>
                  <a:pt x="2160000" y="1079786"/>
                </a:cubicBezTo>
                <a:cubicBezTo>
                  <a:pt x="2160000" y="1676135"/>
                  <a:pt x="1676468" y="2159572"/>
                  <a:pt x="1080000" y="2159572"/>
                </a:cubicBezTo>
                <a:cubicBezTo>
                  <a:pt x="483532" y="2159572"/>
                  <a:pt x="0" y="1676135"/>
                  <a:pt x="0" y="1079786"/>
                </a:cubicBezTo>
                <a:cubicBezTo>
                  <a:pt x="0" y="483437"/>
                  <a:pt x="483532" y="0"/>
                  <a:pt x="1080000"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182274" y="2266122"/>
            <a:ext cx="1829038" cy="1828676"/>
          </a:xfrm>
          <a:custGeom>
            <a:avLst/>
            <a:gdLst>
              <a:gd name="connsiteX0" fmla="*/ 1080000 w 2160000"/>
              <a:gd name="connsiteY0" fmla="*/ 0 h 2159572"/>
              <a:gd name="connsiteX1" fmla="*/ 2160000 w 2160000"/>
              <a:gd name="connsiteY1" fmla="*/ 1079786 h 2159572"/>
              <a:gd name="connsiteX2" fmla="*/ 1080000 w 2160000"/>
              <a:gd name="connsiteY2" fmla="*/ 2159572 h 2159572"/>
              <a:gd name="connsiteX3" fmla="*/ 0 w 2160000"/>
              <a:gd name="connsiteY3" fmla="*/ 1079786 h 2159572"/>
              <a:gd name="connsiteX4" fmla="*/ 1080000 w 2160000"/>
              <a:gd name="connsiteY4" fmla="*/ 0 h 215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59572">
                <a:moveTo>
                  <a:pt x="1080000" y="0"/>
                </a:moveTo>
                <a:cubicBezTo>
                  <a:pt x="1676468" y="0"/>
                  <a:pt x="2160000" y="483437"/>
                  <a:pt x="2160000" y="1079786"/>
                </a:cubicBezTo>
                <a:cubicBezTo>
                  <a:pt x="2160000" y="1676135"/>
                  <a:pt x="1676468" y="2159572"/>
                  <a:pt x="1080000" y="2159572"/>
                </a:cubicBezTo>
                <a:cubicBezTo>
                  <a:pt x="483532" y="2159572"/>
                  <a:pt x="0" y="1676135"/>
                  <a:pt x="0" y="1079786"/>
                </a:cubicBezTo>
                <a:cubicBezTo>
                  <a:pt x="0" y="483437"/>
                  <a:pt x="483532" y="0"/>
                  <a:pt x="1080000"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679425" y="2266122"/>
            <a:ext cx="1829038" cy="1828676"/>
          </a:xfrm>
          <a:custGeom>
            <a:avLst/>
            <a:gdLst>
              <a:gd name="connsiteX0" fmla="*/ 1080000 w 2160000"/>
              <a:gd name="connsiteY0" fmla="*/ 0 h 2159572"/>
              <a:gd name="connsiteX1" fmla="*/ 2160000 w 2160000"/>
              <a:gd name="connsiteY1" fmla="*/ 1079786 h 2159572"/>
              <a:gd name="connsiteX2" fmla="*/ 1080000 w 2160000"/>
              <a:gd name="connsiteY2" fmla="*/ 2159572 h 2159572"/>
              <a:gd name="connsiteX3" fmla="*/ 0 w 2160000"/>
              <a:gd name="connsiteY3" fmla="*/ 1079786 h 2159572"/>
              <a:gd name="connsiteX4" fmla="*/ 1080000 w 2160000"/>
              <a:gd name="connsiteY4" fmla="*/ 0 h 215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59572">
                <a:moveTo>
                  <a:pt x="1080000" y="0"/>
                </a:moveTo>
                <a:cubicBezTo>
                  <a:pt x="1676468" y="0"/>
                  <a:pt x="2160000" y="483437"/>
                  <a:pt x="2160000" y="1079786"/>
                </a:cubicBezTo>
                <a:cubicBezTo>
                  <a:pt x="2160000" y="1676135"/>
                  <a:pt x="1676468" y="2159572"/>
                  <a:pt x="1080000" y="2159572"/>
                </a:cubicBezTo>
                <a:cubicBezTo>
                  <a:pt x="483532" y="2159572"/>
                  <a:pt x="0" y="1676135"/>
                  <a:pt x="0" y="1079786"/>
                </a:cubicBezTo>
                <a:cubicBezTo>
                  <a:pt x="0" y="483437"/>
                  <a:pt x="483532" y="0"/>
                  <a:pt x="108000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37150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4" name="图片占位符 13"/>
          <p:cNvSpPr>
            <a:spLocks noGrp="1"/>
          </p:cNvSpPr>
          <p:nvPr>
            <p:ph type="pic" sz="quarter" idx="10"/>
          </p:nvPr>
        </p:nvSpPr>
        <p:spPr>
          <a:xfrm>
            <a:off x="1293017" y="1787635"/>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
        <p:nvSpPr>
          <p:cNvPr id="15" name="图片占位符 14"/>
          <p:cNvSpPr>
            <a:spLocks noGrp="1"/>
          </p:cNvSpPr>
          <p:nvPr>
            <p:ph type="pic" sz="quarter" idx="11"/>
          </p:nvPr>
        </p:nvSpPr>
        <p:spPr>
          <a:xfrm>
            <a:off x="3230786" y="2427901"/>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
        <p:nvSpPr>
          <p:cNvPr id="16" name="图片占位符 15"/>
          <p:cNvSpPr>
            <a:spLocks noGrp="1"/>
          </p:cNvSpPr>
          <p:nvPr>
            <p:ph type="pic" sz="quarter" idx="12"/>
          </p:nvPr>
        </p:nvSpPr>
        <p:spPr>
          <a:xfrm>
            <a:off x="5168555" y="1787635"/>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
        <p:nvSpPr>
          <p:cNvPr id="18" name="图片占位符 17"/>
          <p:cNvSpPr>
            <a:spLocks noGrp="1"/>
          </p:cNvSpPr>
          <p:nvPr>
            <p:ph type="pic" sz="quarter" idx="13"/>
          </p:nvPr>
        </p:nvSpPr>
        <p:spPr>
          <a:xfrm>
            <a:off x="7167864" y="2427901"/>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
        <p:nvSpPr>
          <p:cNvPr id="17" name="图片占位符 16"/>
          <p:cNvSpPr>
            <a:spLocks noGrp="1"/>
          </p:cNvSpPr>
          <p:nvPr>
            <p:ph type="pic" sz="quarter" idx="14"/>
          </p:nvPr>
        </p:nvSpPr>
        <p:spPr>
          <a:xfrm>
            <a:off x="9131445" y="1787635"/>
            <a:ext cx="1767538" cy="1768040"/>
          </a:xfrm>
          <a:custGeom>
            <a:avLst/>
            <a:gdLst>
              <a:gd name="connsiteX0" fmla="*/ 883769 w 1767538"/>
              <a:gd name="connsiteY0" fmla="*/ 0 h 1768040"/>
              <a:gd name="connsiteX1" fmla="*/ 1767538 w 1767538"/>
              <a:gd name="connsiteY1" fmla="*/ 884020 h 1768040"/>
              <a:gd name="connsiteX2" fmla="*/ 883769 w 1767538"/>
              <a:gd name="connsiteY2" fmla="*/ 1768040 h 1768040"/>
              <a:gd name="connsiteX3" fmla="*/ 0 w 1767538"/>
              <a:gd name="connsiteY3" fmla="*/ 884020 h 1768040"/>
            </a:gdLst>
            <a:ahLst/>
            <a:cxnLst>
              <a:cxn ang="0">
                <a:pos x="connsiteX0" y="connsiteY0"/>
              </a:cxn>
              <a:cxn ang="0">
                <a:pos x="connsiteX1" y="connsiteY1"/>
              </a:cxn>
              <a:cxn ang="0">
                <a:pos x="connsiteX2" y="connsiteY2"/>
              </a:cxn>
              <a:cxn ang="0">
                <a:pos x="connsiteX3" y="connsiteY3"/>
              </a:cxn>
            </a:cxnLst>
            <a:rect l="l" t="t" r="r" b="b"/>
            <a:pathLst>
              <a:path w="1767538" h="1768040">
                <a:moveTo>
                  <a:pt x="883769" y="0"/>
                </a:moveTo>
                <a:lnTo>
                  <a:pt x="1767538" y="884020"/>
                </a:lnTo>
                <a:lnTo>
                  <a:pt x="883769" y="1768040"/>
                </a:lnTo>
                <a:lnTo>
                  <a:pt x="0" y="88402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61009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038226" y="1866901"/>
            <a:ext cx="3143250" cy="3946525"/>
          </a:xfrm>
          <a:custGeom>
            <a:avLst/>
            <a:gdLst>
              <a:gd name="connsiteX0" fmla="*/ 0 w 3143250"/>
              <a:gd name="connsiteY0" fmla="*/ 0 h 3946525"/>
              <a:gd name="connsiteX1" fmla="*/ 3143250 w 3143250"/>
              <a:gd name="connsiteY1" fmla="*/ 0 h 3946525"/>
              <a:gd name="connsiteX2" fmla="*/ 3143250 w 3143250"/>
              <a:gd name="connsiteY2" fmla="*/ 3946525 h 3946525"/>
              <a:gd name="connsiteX3" fmla="*/ 0 w 3143250"/>
              <a:gd name="connsiteY3" fmla="*/ 3946525 h 3946525"/>
            </a:gdLst>
            <a:ahLst/>
            <a:cxnLst>
              <a:cxn ang="0">
                <a:pos x="connsiteX0" y="connsiteY0"/>
              </a:cxn>
              <a:cxn ang="0">
                <a:pos x="connsiteX1" y="connsiteY1"/>
              </a:cxn>
              <a:cxn ang="0">
                <a:pos x="connsiteX2" y="connsiteY2"/>
              </a:cxn>
              <a:cxn ang="0">
                <a:pos x="connsiteX3" y="connsiteY3"/>
              </a:cxn>
            </a:cxnLst>
            <a:rect l="l" t="t" r="r" b="b"/>
            <a:pathLst>
              <a:path w="3143250" h="3946525">
                <a:moveTo>
                  <a:pt x="0" y="0"/>
                </a:moveTo>
                <a:lnTo>
                  <a:pt x="3143250" y="0"/>
                </a:lnTo>
                <a:lnTo>
                  <a:pt x="3143250" y="3946525"/>
                </a:lnTo>
                <a:lnTo>
                  <a:pt x="0" y="3946525"/>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6905625" y="1866901"/>
            <a:ext cx="4248150" cy="1910119"/>
          </a:xfrm>
          <a:custGeom>
            <a:avLst/>
            <a:gdLst>
              <a:gd name="connsiteX0" fmla="*/ 0 w 4248150"/>
              <a:gd name="connsiteY0" fmla="*/ 0 h 1910119"/>
              <a:gd name="connsiteX1" fmla="*/ 4248150 w 4248150"/>
              <a:gd name="connsiteY1" fmla="*/ 0 h 1910119"/>
              <a:gd name="connsiteX2" fmla="*/ 4248150 w 4248150"/>
              <a:gd name="connsiteY2" fmla="*/ 1910119 h 1910119"/>
              <a:gd name="connsiteX3" fmla="*/ 0 w 4248150"/>
              <a:gd name="connsiteY3" fmla="*/ 1910119 h 1910119"/>
            </a:gdLst>
            <a:ahLst/>
            <a:cxnLst>
              <a:cxn ang="0">
                <a:pos x="connsiteX0" y="connsiteY0"/>
              </a:cxn>
              <a:cxn ang="0">
                <a:pos x="connsiteX1" y="connsiteY1"/>
              </a:cxn>
              <a:cxn ang="0">
                <a:pos x="connsiteX2" y="connsiteY2"/>
              </a:cxn>
              <a:cxn ang="0">
                <a:pos x="connsiteX3" y="connsiteY3"/>
              </a:cxn>
            </a:cxnLst>
            <a:rect l="l" t="t" r="r" b="b"/>
            <a:pathLst>
              <a:path w="4248150" h="1910119">
                <a:moveTo>
                  <a:pt x="0" y="0"/>
                </a:moveTo>
                <a:lnTo>
                  <a:pt x="4248150" y="0"/>
                </a:lnTo>
                <a:lnTo>
                  <a:pt x="4248150" y="1910119"/>
                </a:lnTo>
                <a:lnTo>
                  <a:pt x="0" y="1910119"/>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6905625" y="3903307"/>
            <a:ext cx="4248150" cy="1910119"/>
          </a:xfrm>
          <a:custGeom>
            <a:avLst/>
            <a:gdLst>
              <a:gd name="connsiteX0" fmla="*/ 0 w 4248150"/>
              <a:gd name="connsiteY0" fmla="*/ 0 h 1910119"/>
              <a:gd name="connsiteX1" fmla="*/ 4248150 w 4248150"/>
              <a:gd name="connsiteY1" fmla="*/ 0 h 1910119"/>
              <a:gd name="connsiteX2" fmla="*/ 4248150 w 4248150"/>
              <a:gd name="connsiteY2" fmla="*/ 1910119 h 1910119"/>
              <a:gd name="connsiteX3" fmla="*/ 0 w 4248150"/>
              <a:gd name="connsiteY3" fmla="*/ 1910119 h 1910119"/>
            </a:gdLst>
            <a:ahLst/>
            <a:cxnLst>
              <a:cxn ang="0">
                <a:pos x="connsiteX0" y="connsiteY0"/>
              </a:cxn>
              <a:cxn ang="0">
                <a:pos x="connsiteX1" y="connsiteY1"/>
              </a:cxn>
              <a:cxn ang="0">
                <a:pos x="connsiteX2" y="connsiteY2"/>
              </a:cxn>
              <a:cxn ang="0">
                <a:pos x="connsiteX3" y="connsiteY3"/>
              </a:cxn>
            </a:cxnLst>
            <a:rect l="l" t="t" r="r" b="b"/>
            <a:pathLst>
              <a:path w="4248150" h="1910119">
                <a:moveTo>
                  <a:pt x="0" y="0"/>
                </a:moveTo>
                <a:lnTo>
                  <a:pt x="4248150" y="0"/>
                </a:lnTo>
                <a:lnTo>
                  <a:pt x="4248150" y="1910119"/>
                </a:lnTo>
                <a:lnTo>
                  <a:pt x="0" y="191011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25796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904224" y="1683655"/>
            <a:ext cx="7583462" cy="4287616"/>
          </a:xfrm>
          <a:custGeom>
            <a:avLst/>
            <a:gdLst>
              <a:gd name="connsiteX0" fmla="*/ 0 w 7583462"/>
              <a:gd name="connsiteY0" fmla="*/ 0 h 4287616"/>
              <a:gd name="connsiteX1" fmla="*/ 7583462 w 7583462"/>
              <a:gd name="connsiteY1" fmla="*/ 0 h 4287616"/>
              <a:gd name="connsiteX2" fmla="*/ 7583462 w 7583462"/>
              <a:gd name="connsiteY2" fmla="*/ 4287616 h 4287616"/>
              <a:gd name="connsiteX3" fmla="*/ 0 w 7583462"/>
              <a:gd name="connsiteY3" fmla="*/ 4287616 h 4287616"/>
            </a:gdLst>
            <a:ahLst/>
            <a:cxnLst>
              <a:cxn ang="0">
                <a:pos x="connsiteX0" y="connsiteY0"/>
              </a:cxn>
              <a:cxn ang="0">
                <a:pos x="connsiteX1" y="connsiteY1"/>
              </a:cxn>
              <a:cxn ang="0">
                <a:pos x="connsiteX2" y="connsiteY2"/>
              </a:cxn>
              <a:cxn ang="0">
                <a:pos x="connsiteX3" y="connsiteY3"/>
              </a:cxn>
            </a:cxnLst>
            <a:rect l="l" t="t" r="r" b="b"/>
            <a:pathLst>
              <a:path w="7583462" h="4287616">
                <a:moveTo>
                  <a:pt x="0" y="0"/>
                </a:moveTo>
                <a:lnTo>
                  <a:pt x="7583462" y="0"/>
                </a:lnTo>
                <a:lnTo>
                  <a:pt x="7583462" y="4287616"/>
                </a:lnTo>
                <a:lnTo>
                  <a:pt x="0" y="4287616"/>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13687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52500" y="1574801"/>
            <a:ext cx="5168900" cy="2214563"/>
          </a:xfrm>
          <a:custGeom>
            <a:avLst/>
            <a:gdLst>
              <a:gd name="connsiteX0" fmla="*/ 0 w 5168900"/>
              <a:gd name="connsiteY0" fmla="*/ 0 h 2214563"/>
              <a:gd name="connsiteX1" fmla="*/ 5168900 w 5168900"/>
              <a:gd name="connsiteY1" fmla="*/ 0 h 2214563"/>
              <a:gd name="connsiteX2" fmla="*/ 5168900 w 5168900"/>
              <a:gd name="connsiteY2" fmla="*/ 2214563 h 2214563"/>
              <a:gd name="connsiteX3" fmla="*/ 0 w 5168900"/>
              <a:gd name="connsiteY3" fmla="*/ 2214563 h 2214563"/>
            </a:gdLst>
            <a:ahLst/>
            <a:cxnLst>
              <a:cxn ang="0">
                <a:pos x="connsiteX0" y="connsiteY0"/>
              </a:cxn>
              <a:cxn ang="0">
                <a:pos x="connsiteX1" y="connsiteY1"/>
              </a:cxn>
              <a:cxn ang="0">
                <a:pos x="connsiteX2" y="connsiteY2"/>
              </a:cxn>
              <a:cxn ang="0">
                <a:pos x="connsiteX3" y="connsiteY3"/>
              </a:cxn>
            </a:cxnLst>
            <a:rect l="l" t="t" r="r" b="b"/>
            <a:pathLst>
              <a:path w="5168900" h="2214563">
                <a:moveTo>
                  <a:pt x="0" y="0"/>
                </a:moveTo>
                <a:lnTo>
                  <a:pt x="5168900" y="0"/>
                </a:lnTo>
                <a:lnTo>
                  <a:pt x="5168900" y="2214563"/>
                </a:lnTo>
                <a:lnTo>
                  <a:pt x="0" y="2214563"/>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527800" y="3910167"/>
            <a:ext cx="4687888" cy="2100107"/>
          </a:xfrm>
          <a:custGeom>
            <a:avLst/>
            <a:gdLst>
              <a:gd name="connsiteX0" fmla="*/ 0 w 4687888"/>
              <a:gd name="connsiteY0" fmla="*/ 0 h 2100107"/>
              <a:gd name="connsiteX1" fmla="*/ 4687888 w 4687888"/>
              <a:gd name="connsiteY1" fmla="*/ 0 h 2100107"/>
              <a:gd name="connsiteX2" fmla="*/ 4687888 w 4687888"/>
              <a:gd name="connsiteY2" fmla="*/ 2100107 h 2100107"/>
              <a:gd name="connsiteX3" fmla="*/ 0 w 4687888"/>
              <a:gd name="connsiteY3" fmla="*/ 2100107 h 2100107"/>
            </a:gdLst>
            <a:ahLst/>
            <a:cxnLst>
              <a:cxn ang="0">
                <a:pos x="connsiteX0" y="connsiteY0"/>
              </a:cxn>
              <a:cxn ang="0">
                <a:pos x="connsiteX1" y="connsiteY1"/>
              </a:cxn>
              <a:cxn ang="0">
                <a:pos x="connsiteX2" y="connsiteY2"/>
              </a:cxn>
              <a:cxn ang="0">
                <a:pos x="connsiteX3" y="connsiteY3"/>
              </a:cxn>
            </a:cxnLst>
            <a:rect l="l" t="t" r="r" b="b"/>
            <a:pathLst>
              <a:path w="4687888" h="2100107">
                <a:moveTo>
                  <a:pt x="0" y="0"/>
                </a:moveTo>
                <a:lnTo>
                  <a:pt x="4687888" y="0"/>
                </a:lnTo>
                <a:lnTo>
                  <a:pt x="4687888" y="2100107"/>
                </a:lnTo>
                <a:lnTo>
                  <a:pt x="0" y="2100107"/>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78586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3432175" y="1"/>
            <a:ext cx="8759827" cy="7893048"/>
          </a:xfrm>
          <a:custGeom>
            <a:avLst/>
            <a:gdLst>
              <a:gd name="connsiteX0" fmla="*/ 7838282 w 8759827"/>
              <a:gd name="connsiteY0" fmla="*/ 3101973 h 7893048"/>
              <a:gd name="connsiteX1" fmla="*/ 8759827 w 8759827"/>
              <a:gd name="connsiteY1" fmla="*/ 4025048 h 7893048"/>
              <a:gd name="connsiteX2" fmla="*/ 8759827 w 8759827"/>
              <a:gd name="connsiteY2" fmla="*/ 6969974 h 7893048"/>
              <a:gd name="connsiteX3" fmla="*/ 7838282 w 8759827"/>
              <a:gd name="connsiteY3" fmla="*/ 7893048 h 7893048"/>
              <a:gd name="connsiteX4" fmla="*/ 5446713 w 8759827"/>
              <a:gd name="connsiteY4" fmla="*/ 5497511 h 7893048"/>
              <a:gd name="connsiteX5" fmla="*/ 5087145 w 8759827"/>
              <a:gd name="connsiteY5" fmla="*/ 352424 h 7893048"/>
              <a:gd name="connsiteX6" fmla="*/ 7478714 w 8759827"/>
              <a:gd name="connsiteY6" fmla="*/ 2747962 h 7893048"/>
              <a:gd name="connsiteX7" fmla="*/ 5087145 w 8759827"/>
              <a:gd name="connsiteY7" fmla="*/ 5143499 h 7893048"/>
              <a:gd name="connsiteX8" fmla="*/ 2695578 w 8759827"/>
              <a:gd name="connsiteY8" fmla="*/ 2747962 h 7893048"/>
              <a:gd name="connsiteX9" fmla="*/ 5459391 w 8759827"/>
              <a:gd name="connsiteY9" fmla="*/ 0 h 7893048"/>
              <a:gd name="connsiteX10" fmla="*/ 8759827 w 8759827"/>
              <a:gd name="connsiteY10" fmla="*/ 0 h 7893048"/>
              <a:gd name="connsiteX11" fmla="*/ 8759827 w 8759827"/>
              <a:gd name="connsiteY11" fmla="*/ 1485162 h 7893048"/>
              <a:gd name="connsiteX12" fmla="*/ 7838282 w 8759827"/>
              <a:gd name="connsiteY12" fmla="*/ 2408236 h 7893048"/>
              <a:gd name="connsiteX13" fmla="*/ 5446713 w 8759827"/>
              <a:gd name="connsiteY13" fmla="*/ 12699 h 7893048"/>
              <a:gd name="connsiteX14" fmla="*/ 12678 w 8759827"/>
              <a:gd name="connsiteY14" fmla="*/ 0 h 7893048"/>
              <a:gd name="connsiteX15" fmla="*/ 4770461 w 8759827"/>
              <a:gd name="connsiteY15" fmla="*/ 0 h 7893048"/>
              <a:gd name="connsiteX16" fmla="*/ 4783139 w 8759827"/>
              <a:gd name="connsiteY16" fmla="*/ 12699 h 7893048"/>
              <a:gd name="connsiteX17" fmla="*/ 2391571 w 8759827"/>
              <a:gd name="connsiteY17" fmla="*/ 2408236 h 7893048"/>
              <a:gd name="connsiteX18" fmla="*/ 0 w 8759827"/>
              <a:gd name="connsiteY18" fmla="*/ 12699 h 789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59827" h="7893048">
                <a:moveTo>
                  <a:pt x="7838282" y="3101973"/>
                </a:moveTo>
                <a:lnTo>
                  <a:pt x="8759827" y="4025048"/>
                </a:lnTo>
                <a:lnTo>
                  <a:pt x="8759827" y="6969974"/>
                </a:lnTo>
                <a:lnTo>
                  <a:pt x="7838282" y="7893048"/>
                </a:lnTo>
                <a:lnTo>
                  <a:pt x="5446713" y="5497511"/>
                </a:lnTo>
                <a:close/>
                <a:moveTo>
                  <a:pt x="5087145" y="352424"/>
                </a:moveTo>
                <a:lnTo>
                  <a:pt x="7478714" y="2747962"/>
                </a:lnTo>
                <a:lnTo>
                  <a:pt x="5087145" y="5143499"/>
                </a:lnTo>
                <a:lnTo>
                  <a:pt x="2695578" y="2747962"/>
                </a:lnTo>
                <a:close/>
                <a:moveTo>
                  <a:pt x="5459391" y="0"/>
                </a:moveTo>
                <a:lnTo>
                  <a:pt x="8759827" y="0"/>
                </a:lnTo>
                <a:lnTo>
                  <a:pt x="8759827" y="1485162"/>
                </a:lnTo>
                <a:lnTo>
                  <a:pt x="7838282" y="2408236"/>
                </a:lnTo>
                <a:lnTo>
                  <a:pt x="5446713" y="12699"/>
                </a:lnTo>
                <a:close/>
                <a:moveTo>
                  <a:pt x="12678" y="0"/>
                </a:moveTo>
                <a:lnTo>
                  <a:pt x="4770461" y="0"/>
                </a:lnTo>
                <a:lnTo>
                  <a:pt x="4783139" y="12699"/>
                </a:lnTo>
                <a:lnTo>
                  <a:pt x="2391571" y="2408236"/>
                </a:lnTo>
                <a:lnTo>
                  <a:pt x="0" y="1269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197070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1639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037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7" r:id="rId4"/>
    <p:sldLayoutId id="2147483666" r:id="rId5"/>
    <p:sldLayoutId id="2147483665" r:id="rId6"/>
    <p:sldLayoutId id="2147483664" r:id="rId7"/>
    <p:sldLayoutId id="2147483663" r:id="rId8"/>
    <p:sldLayoutId id="214748366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slideLayout" Target="../slideLayouts/slideLayout7.xml"/><Relationship Id="rId7" Type="http://schemas.openxmlformats.org/officeDocument/2006/relationships/oleObject" Target="../embeddings/oleObject3.bin"/><Relationship Id="rId12" Type="http://schemas.openxmlformats.org/officeDocument/2006/relationships/image" Target="../media/image6.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image" Target="../media/image3.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emf"/><Relationship Id="rId4" Type="http://schemas.openxmlformats.org/officeDocument/2006/relationships/notesSlide" Target="../notesSlides/notesSlide10.xml"/><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slideLayout" Target="../slideLayouts/slideLayout7.xml"/><Relationship Id="rId7" Type="http://schemas.openxmlformats.org/officeDocument/2006/relationships/oleObject" Target="../embeddings/oleObject7.bin"/><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6.bin"/><Relationship Id="rId4" Type="http://schemas.openxmlformats.org/officeDocument/2006/relationships/notesSlide" Target="../notesSlides/notesSlide11.xml"/><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slideLayout" Target="../slideLayouts/slideLayout7.xml"/><Relationship Id="rId7" Type="http://schemas.openxmlformats.org/officeDocument/2006/relationships/oleObject" Target="../embeddings/oleObject9.bin"/><Relationship Id="rId2" Type="http://schemas.openxmlformats.org/officeDocument/2006/relationships/tags" Target="../tags/tag10.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notesSlide" Target="../notesSlides/notesSlide12.xml"/><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vmlDrawing" Target="../drawings/vmlDrawing5.vml"/><Relationship Id="rId6" Type="http://schemas.openxmlformats.org/officeDocument/2006/relationships/image" Target="../media/image2.wmf"/><Relationship Id="rId5" Type="http://schemas.openxmlformats.org/officeDocument/2006/relationships/oleObject" Target="../embeddings/oleObject10.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13.emf"/><Relationship Id="rId5" Type="http://schemas.openxmlformats.org/officeDocument/2006/relationships/oleObject" Target="../embeddings/oleObject11.bin"/><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slideLayout" Target="../slideLayouts/slideLayout7.xml"/><Relationship Id="rId7" Type="http://schemas.openxmlformats.org/officeDocument/2006/relationships/image" Target="../media/image14.emf"/><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oleObject" Target="../embeddings/oleObject12.bin"/><Relationship Id="rId11" Type="http://schemas.openxmlformats.org/officeDocument/2006/relationships/image" Target="../media/image16.emf"/><Relationship Id="rId5" Type="http://schemas.openxmlformats.org/officeDocument/2006/relationships/image" Target="../media/image17.png"/><Relationship Id="rId10" Type="http://schemas.openxmlformats.org/officeDocument/2006/relationships/oleObject" Target="../embeddings/oleObject14.bin"/><Relationship Id="rId4" Type="http://schemas.openxmlformats.org/officeDocument/2006/relationships/notesSlide" Target="../notesSlides/notesSlide15.xml"/><Relationship Id="rId9"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19.emf"/><Relationship Id="rId5" Type="http://schemas.openxmlformats.org/officeDocument/2006/relationships/oleObject" Target="../embeddings/oleObject15.bin"/><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slideLayout" Target="../slideLayouts/slideLayout7.xml"/><Relationship Id="rId7" Type="http://schemas.openxmlformats.org/officeDocument/2006/relationships/oleObject" Target="../embeddings/oleObject17.bin"/><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oleObject" Target="../embeddings/oleObject16.bin"/><Relationship Id="rId10" Type="http://schemas.openxmlformats.org/officeDocument/2006/relationships/image" Target="../media/image22.emf"/><Relationship Id="rId4" Type="http://schemas.openxmlformats.org/officeDocument/2006/relationships/notesSlide" Target="../notesSlides/notesSlide19.xml"/><Relationship Id="rId9"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23.bin"/><Relationship Id="rId3" Type="http://schemas.openxmlformats.org/officeDocument/2006/relationships/slideLayout" Target="../slideLayouts/slideLayout7.xml"/><Relationship Id="rId7" Type="http://schemas.openxmlformats.org/officeDocument/2006/relationships/oleObject" Target="../embeddings/oleObject20.bin"/><Relationship Id="rId12" Type="http://schemas.openxmlformats.org/officeDocument/2006/relationships/image" Target="../media/image25.emf"/><Relationship Id="rId2" Type="http://schemas.openxmlformats.org/officeDocument/2006/relationships/tags" Target="../tags/tag18.xml"/><Relationship Id="rId1" Type="http://schemas.openxmlformats.org/officeDocument/2006/relationships/vmlDrawing" Target="../drawings/vmlDrawing10.vml"/><Relationship Id="rId6" Type="http://schemas.openxmlformats.org/officeDocument/2006/relationships/image" Target="../media/image22.e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4.emf"/><Relationship Id="rId4" Type="http://schemas.openxmlformats.org/officeDocument/2006/relationships/notesSlide" Target="../notesSlides/notesSlide20.xml"/><Relationship Id="rId9" Type="http://schemas.openxmlformats.org/officeDocument/2006/relationships/oleObject" Target="../embeddings/oleObject21.bin"/><Relationship Id="rId14" Type="http://schemas.openxmlformats.org/officeDocument/2006/relationships/image" Target="../media/image26.wmf"/></Relationships>
</file>

<file path=ppt/slides/_rels/slide21.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slideLayout" Target="../slideLayouts/slideLayout7.xml"/><Relationship Id="rId7" Type="http://schemas.openxmlformats.org/officeDocument/2006/relationships/oleObject" Target="../embeddings/oleObject25.bin"/><Relationship Id="rId2" Type="http://schemas.openxmlformats.org/officeDocument/2006/relationships/tags" Target="../tags/tag19.xml"/><Relationship Id="rId1" Type="http://schemas.openxmlformats.org/officeDocument/2006/relationships/vmlDrawing" Target="../drawings/vmlDrawing11.vml"/><Relationship Id="rId6" Type="http://schemas.openxmlformats.org/officeDocument/2006/relationships/image" Target="../media/image27.emf"/><Relationship Id="rId5" Type="http://schemas.openxmlformats.org/officeDocument/2006/relationships/oleObject" Target="../embeddings/oleObject24.bin"/><Relationship Id="rId10" Type="http://schemas.openxmlformats.org/officeDocument/2006/relationships/image" Target="../media/image29.emf"/><Relationship Id="rId4" Type="http://schemas.openxmlformats.org/officeDocument/2006/relationships/notesSlide" Target="../notesSlides/notesSlide21.xml"/><Relationship Id="rId9" Type="http://schemas.openxmlformats.org/officeDocument/2006/relationships/oleObject" Target="../embeddings/oleObject26.bin"/></Relationships>
</file>

<file path=ppt/slides/_rels/slide22.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oleObject" Target="../embeddings/oleObject31.bin"/><Relationship Id="rId3" Type="http://schemas.openxmlformats.org/officeDocument/2006/relationships/slideLayout" Target="../slideLayouts/slideLayout7.xml"/><Relationship Id="rId7" Type="http://schemas.openxmlformats.org/officeDocument/2006/relationships/oleObject" Target="../embeddings/oleObject28.bin"/><Relationship Id="rId12" Type="http://schemas.openxmlformats.org/officeDocument/2006/relationships/image" Target="../media/image32.wmf"/><Relationship Id="rId2" Type="http://schemas.openxmlformats.org/officeDocument/2006/relationships/tags" Target="../tags/tag20.xml"/><Relationship Id="rId1" Type="http://schemas.openxmlformats.org/officeDocument/2006/relationships/vmlDrawing" Target="../drawings/vmlDrawing12.vml"/><Relationship Id="rId6" Type="http://schemas.openxmlformats.org/officeDocument/2006/relationships/image" Target="../media/image29.e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1.emf"/><Relationship Id="rId4" Type="http://schemas.openxmlformats.org/officeDocument/2006/relationships/notesSlide" Target="../notesSlides/notesSlide22.xml"/><Relationship Id="rId9" Type="http://schemas.openxmlformats.org/officeDocument/2006/relationships/oleObject" Target="../embeddings/oleObject29.bin"/><Relationship Id="rId14" Type="http://schemas.openxmlformats.org/officeDocument/2006/relationships/image" Target="../media/image33.emf"/></Relationships>
</file>

<file path=ppt/slides/_rels/slide23.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slideLayout" Target="../slideLayouts/slideLayout7.xml"/><Relationship Id="rId7" Type="http://schemas.openxmlformats.org/officeDocument/2006/relationships/oleObject" Target="../embeddings/oleObject33.bin"/><Relationship Id="rId2" Type="http://schemas.openxmlformats.org/officeDocument/2006/relationships/tags" Target="../tags/tag21.xml"/><Relationship Id="rId1" Type="http://schemas.openxmlformats.org/officeDocument/2006/relationships/vmlDrawing" Target="../drawings/vmlDrawing13.vml"/><Relationship Id="rId6" Type="http://schemas.openxmlformats.org/officeDocument/2006/relationships/image" Target="../media/image20.wmf"/><Relationship Id="rId5" Type="http://schemas.openxmlformats.org/officeDocument/2006/relationships/oleObject" Target="../embeddings/oleObject32.bin"/><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slideLayout" Target="../slideLayouts/slideLayout7.xml"/><Relationship Id="rId7" Type="http://schemas.openxmlformats.org/officeDocument/2006/relationships/oleObject" Target="../embeddings/oleObject35.bin"/><Relationship Id="rId2" Type="http://schemas.openxmlformats.org/officeDocument/2006/relationships/tags" Target="../tags/tag22.xml"/><Relationship Id="rId1" Type="http://schemas.openxmlformats.org/officeDocument/2006/relationships/vmlDrawing" Target="../drawings/vmlDrawing14.vml"/><Relationship Id="rId6" Type="http://schemas.openxmlformats.org/officeDocument/2006/relationships/image" Target="../media/image33.emf"/><Relationship Id="rId5" Type="http://schemas.openxmlformats.org/officeDocument/2006/relationships/oleObject" Target="../embeddings/oleObject34.bin"/><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5.emf"/><Relationship Id="rId2" Type="http://schemas.openxmlformats.org/officeDocument/2006/relationships/tags" Target="../tags/tag23.xml"/><Relationship Id="rId1" Type="http://schemas.openxmlformats.org/officeDocument/2006/relationships/vmlDrawing" Target="../drawings/vmlDrawing15.vml"/><Relationship Id="rId6" Type="http://schemas.openxmlformats.org/officeDocument/2006/relationships/oleObject" Target="../embeddings/oleObject36.bin"/><Relationship Id="rId5" Type="http://schemas.openxmlformats.org/officeDocument/2006/relationships/image" Target="../media/image36.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slideLayout" Target="../slideLayouts/slideLayout7.xml"/><Relationship Id="rId7" Type="http://schemas.openxmlformats.org/officeDocument/2006/relationships/image" Target="../media/image37.emf"/><Relationship Id="rId2" Type="http://schemas.openxmlformats.org/officeDocument/2006/relationships/tags" Target="../tags/tag24.xml"/><Relationship Id="rId1" Type="http://schemas.openxmlformats.org/officeDocument/2006/relationships/vmlDrawing" Target="../drawings/vmlDrawing16.vml"/><Relationship Id="rId6" Type="http://schemas.openxmlformats.org/officeDocument/2006/relationships/oleObject" Target="../embeddings/oleObject37.bin"/><Relationship Id="rId5" Type="http://schemas.openxmlformats.org/officeDocument/2006/relationships/image" Target="../media/image36.png"/><Relationship Id="rId4" Type="http://schemas.openxmlformats.org/officeDocument/2006/relationships/notesSlide" Target="../notesSlides/notesSlide26.xml"/><Relationship Id="rId9" Type="http://schemas.openxmlformats.org/officeDocument/2006/relationships/image" Target="../media/image38.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slideLayout" Target="../slideLayouts/slideLayout7.xml"/><Relationship Id="rId7" Type="http://schemas.openxmlformats.org/officeDocument/2006/relationships/image" Target="../media/image39.emf"/><Relationship Id="rId2" Type="http://schemas.openxmlformats.org/officeDocument/2006/relationships/tags" Target="../tags/tag25.xml"/><Relationship Id="rId1" Type="http://schemas.openxmlformats.org/officeDocument/2006/relationships/vmlDrawing" Target="../drawings/vmlDrawing17.vml"/><Relationship Id="rId6" Type="http://schemas.openxmlformats.org/officeDocument/2006/relationships/oleObject" Target="../embeddings/oleObject39.bin"/><Relationship Id="rId11" Type="http://schemas.openxmlformats.org/officeDocument/2006/relationships/image" Target="../media/image41.emf"/><Relationship Id="rId5" Type="http://schemas.openxmlformats.org/officeDocument/2006/relationships/image" Target="../media/image36.png"/><Relationship Id="rId10" Type="http://schemas.openxmlformats.org/officeDocument/2006/relationships/oleObject" Target="../embeddings/oleObject41.bin"/><Relationship Id="rId4" Type="http://schemas.openxmlformats.org/officeDocument/2006/relationships/notesSlide" Target="../notesSlides/notesSlide27.xml"/><Relationship Id="rId9" Type="http://schemas.openxmlformats.org/officeDocument/2006/relationships/image" Target="../media/image40.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slideLayout" Target="../slideLayouts/slideLayout7.xml"/><Relationship Id="rId7" Type="http://schemas.openxmlformats.org/officeDocument/2006/relationships/image" Target="../media/image42.emf"/><Relationship Id="rId2" Type="http://schemas.openxmlformats.org/officeDocument/2006/relationships/tags" Target="../tags/tag26.xml"/><Relationship Id="rId1" Type="http://schemas.openxmlformats.org/officeDocument/2006/relationships/vmlDrawing" Target="../drawings/vmlDrawing18.vml"/><Relationship Id="rId6" Type="http://schemas.openxmlformats.org/officeDocument/2006/relationships/oleObject" Target="../embeddings/oleObject42.bin"/><Relationship Id="rId5" Type="http://schemas.openxmlformats.org/officeDocument/2006/relationships/image" Target="../media/image36.png"/><Relationship Id="rId4" Type="http://schemas.openxmlformats.org/officeDocument/2006/relationships/notesSlide" Target="../notesSlides/notesSlide28.xml"/><Relationship Id="rId9" Type="http://schemas.openxmlformats.org/officeDocument/2006/relationships/image" Target="../media/image43.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7.xml"/><Relationship Id="rId5" Type="http://schemas.openxmlformats.org/officeDocument/2006/relationships/image" Target="../media/image44.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8.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46.emf"/><Relationship Id="rId2" Type="http://schemas.openxmlformats.org/officeDocument/2006/relationships/tags" Target="../tags/tag29.xml"/><Relationship Id="rId1" Type="http://schemas.openxmlformats.org/officeDocument/2006/relationships/vmlDrawing" Target="../drawings/vmlDrawing19.vml"/><Relationship Id="rId6" Type="http://schemas.openxmlformats.org/officeDocument/2006/relationships/oleObject" Target="../embeddings/oleObject44.bin"/><Relationship Id="rId5" Type="http://schemas.openxmlformats.org/officeDocument/2006/relationships/image" Target="../media/image45.png"/><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slideLayout" Target="../slideLayouts/slideLayout7.xml"/><Relationship Id="rId7" Type="http://schemas.openxmlformats.org/officeDocument/2006/relationships/oleObject" Target="../embeddings/oleObject46.bin"/><Relationship Id="rId2" Type="http://schemas.openxmlformats.org/officeDocument/2006/relationships/tags" Target="../tags/tag30.xml"/><Relationship Id="rId1" Type="http://schemas.openxmlformats.org/officeDocument/2006/relationships/vmlDrawing" Target="../drawings/vmlDrawing20.vml"/><Relationship Id="rId6" Type="http://schemas.openxmlformats.org/officeDocument/2006/relationships/image" Target="../media/image47.emf"/><Relationship Id="rId5" Type="http://schemas.openxmlformats.org/officeDocument/2006/relationships/oleObject" Target="../embeddings/oleObject45.bin"/><Relationship Id="rId10" Type="http://schemas.openxmlformats.org/officeDocument/2006/relationships/image" Target="../media/image49.wmf"/><Relationship Id="rId4" Type="http://schemas.openxmlformats.org/officeDocument/2006/relationships/notesSlide" Target="../notesSlides/notesSlide32.xml"/><Relationship Id="rId9" Type="http://schemas.openxmlformats.org/officeDocument/2006/relationships/oleObject" Target="../embeddings/oleObject47.bin"/></Relationships>
</file>

<file path=ppt/slides/_rels/slide33.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slideLayout" Target="../slideLayouts/slideLayout7.xml"/><Relationship Id="rId7" Type="http://schemas.openxmlformats.org/officeDocument/2006/relationships/oleObject" Target="../embeddings/oleObject49.bin"/><Relationship Id="rId2" Type="http://schemas.openxmlformats.org/officeDocument/2006/relationships/tags" Target="../tags/tag31.xml"/><Relationship Id="rId1" Type="http://schemas.openxmlformats.org/officeDocument/2006/relationships/vmlDrawing" Target="../drawings/vmlDrawing21.vml"/><Relationship Id="rId6" Type="http://schemas.openxmlformats.org/officeDocument/2006/relationships/image" Target="../media/image50.emf"/><Relationship Id="rId5" Type="http://schemas.openxmlformats.org/officeDocument/2006/relationships/oleObject" Target="../embeddings/oleObject48.bin"/><Relationship Id="rId10" Type="http://schemas.openxmlformats.org/officeDocument/2006/relationships/image" Target="../media/image51.emf"/><Relationship Id="rId4" Type="http://schemas.openxmlformats.org/officeDocument/2006/relationships/notesSlide" Target="../notesSlides/notesSlide33.xml"/><Relationship Id="rId9" Type="http://schemas.openxmlformats.org/officeDocument/2006/relationships/oleObject" Target="../embeddings/oleObject50.bin"/></Relationships>
</file>

<file path=ppt/slides/_rels/slide34.xml.rels><?xml version="1.0" encoding="UTF-8" standalone="yes"?>
<Relationships xmlns="http://schemas.openxmlformats.org/package/2006/relationships"><Relationship Id="rId8" Type="http://schemas.openxmlformats.org/officeDocument/2006/relationships/image" Target="../media/image24.emf"/><Relationship Id="rId13" Type="http://schemas.openxmlformats.org/officeDocument/2006/relationships/oleObject" Target="../embeddings/oleObject55.bin"/><Relationship Id="rId3" Type="http://schemas.openxmlformats.org/officeDocument/2006/relationships/slideLayout" Target="../slideLayouts/slideLayout7.xml"/><Relationship Id="rId7" Type="http://schemas.openxmlformats.org/officeDocument/2006/relationships/oleObject" Target="../embeddings/oleObject52.bin"/><Relationship Id="rId12" Type="http://schemas.openxmlformats.org/officeDocument/2006/relationships/image" Target="../media/image51.emf"/><Relationship Id="rId2" Type="http://schemas.openxmlformats.org/officeDocument/2006/relationships/tags" Target="../tags/tag32.xml"/><Relationship Id="rId1" Type="http://schemas.openxmlformats.org/officeDocument/2006/relationships/vmlDrawing" Target="../drawings/vmlDrawing22.vml"/><Relationship Id="rId6" Type="http://schemas.openxmlformats.org/officeDocument/2006/relationships/image" Target="../media/image23.w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52.wmf"/><Relationship Id="rId4" Type="http://schemas.openxmlformats.org/officeDocument/2006/relationships/notesSlide" Target="../notesSlides/notesSlide34.xml"/><Relationship Id="rId9" Type="http://schemas.openxmlformats.org/officeDocument/2006/relationships/oleObject" Target="../embeddings/oleObject53.bin"/><Relationship Id="rId14" Type="http://schemas.openxmlformats.org/officeDocument/2006/relationships/image" Target="../media/image53.emf"/></Relationships>
</file>

<file path=ppt/slides/_rels/slide35.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slideLayout" Target="../slideLayouts/slideLayout7.xml"/><Relationship Id="rId7" Type="http://schemas.openxmlformats.org/officeDocument/2006/relationships/oleObject" Target="../embeddings/oleObject57.bin"/><Relationship Id="rId2" Type="http://schemas.openxmlformats.org/officeDocument/2006/relationships/tags" Target="../tags/tag33.xml"/><Relationship Id="rId1" Type="http://schemas.openxmlformats.org/officeDocument/2006/relationships/vmlDrawing" Target="../drawings/vmlDrawing23.vml"/><Relationship Id="rId6" Type="http://schemas.openxmlformats.org/officeDocument/2006/relationships/image" Target="../media/image28.emf"/><Relationship Id="rId5" Type="http://schemas.openxmlformats.org/officeDocument/2006/relationships/oleObject" Target="../embeddings/oleObject56.bin"/><Relationship Id="rId10" Type="http://schemas.openxmlformats.org/officeDocument/2006/relationships/image" Target="../media/image55.emf"/><Relationship Id="rId4" Type="http://schemas.openxmlformats.org/officeDocument/2006/relationships/notesSlide" Target="../notesSlides/notesSlide35.xml"/><Relationship Id="rId9" Type="http://schemas.openxmlformats.org/officeDocument/2006/relationships/oleObject" Target="../embeddings/oleObject58.bin"/></Relationships>
</file>

<file path=ppt/slides/_rels/slide36.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63.bin"/><Relationship Id="rId3" Type="http://schemas.openxmlformats.org/officeDocument/2006/relationships/slideLayout" Target="../slideLayouts/slideLayout7.xml"/><Relationship Id="rId7" Type="http://schemas.openxmlformats.org/officeDocument/2006/relationships/oleObject" Target="../embeddings/oleObject60.bin"/><Relationship Id="rId12" Type="http://schemas.openxmlformats.org/officeDocument/2006/relationships/image" Target="../media/image58.emf"/><Relationship Id="rId2" Type="http://schemas.openxmlformats.org/officeDocument/2006/relationships/tags" Target="../tags/tag34.xml"/><Relationship Id="rId1" Type="http://schemas.openxmlformats.org/officeDocument/2006/relationships/vmlDrawing" Target="../drawings/vmlDrawing24.vml"/><Relationship Id="rId6" Type="http://schemas.openxmlformats.org/officeDocument/2006/relationships/image" Target="../media/image30.emf"/><Relationship Id="rId11" Type="http://schemas.openxmlformats.org/officeDocument/2006/relationships/oleObject" Target="../embeddings/oleObject62.bin"/><Relationship Id="rId5" Type="http://schemas.openxmlformats.org/officeDocument/2006/relationships/oleObject" Target="../embeddings/oleObject59.bin"/><Relationship Id="rId10" Type="http://schemas.openxmlformats.org/officeDocument/2006/relationships/image" Target="../media/image57.wmf"/><Relationship Id="rId4" Type="http://schemas.openxmlformats.org/officeDocument/2006/relationships/notesSlide" Target="../notesSlides/notesSlide36.xml"/><Relationship Id="rId9" Type="http://schemas.openxmlformats.org/officeDocument/2006/relationships/oleObject" Target="../embeddings/oleObject61.bin"/><Relationship Id="rId14" Type="http://schemas.openxmlformats.org/officeDocument/2006/relationships/image" Target="../media/image59.emf"/></Relationships>
</file>

<file path=ppt/slides/_rels/slide37.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slideLayout" Target="../slideLayouts/slideLayout7.xml"/><Relationship Id="rId7" Type="http://schemas.openxmlformats.org/officeDocument/2006/relationships/oleObject" Target="../embeddings/oleObject65.bin"/><Relationship Id="rId2" Type="http://schemas.openxmlformats.org/officeDocument/2006/relationships/tags" Target="../tags/tag35.xml"/><Relationship Id="rId1" Type="http://schemas.openxmlformats.org/officeDocument/2006/relationships/vmlDrawing" Target="../drawings/vmlDrawing25.vml"/><Relationship Id="rId6" Type="http://schemas.openxmlformats.org/officeDocument/2006/relationships/image" Target="../media/image50.emf"/><Relationship Id="rId5" Type="http://schemas.openxmlformats.org/officeDocument/2006/relationships/oleObject" Target="../embeddings/oleObject64.bin"/><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slideLayout" Target="../slideLayouts/slideLayout7.xml"/><Relationship Id="rId7" Type="http://schemas.openxmlformats.org/officeDocument/2006/relationships/oleObject" Target="../embeddings/oleObject67.bin"/><Relationship Id="rId2" Type="http://schemas.openxmlformats.org/officeDocument/2006/relationships/tags" Target="../tags/tag36.xml"/><Relationship Id="rId1" Type="http://schemas.openxmlformats.org/officeDocument/2006/relationships/vmlDrawing" Target="../drawings/vmlDrawing26.vml"/><Relationship Id="rId6" Type="http://schemas.openxmlformats.org/officeDocument/2006/relationships/image" Target="../media/image60.wmf"/><Relationship Id="rId5" Type="http://schemas.openxmlformats.org/officeDocument/2006/relationships/oleObject" Target="../embeddings/oleObject66.bin"/><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61.emf"/><Relationship Id="rId2" Type="http://schemas.openxmlformats.org/officeDocument/2006/relationships/tags" Target="../tags/tag37.xml"/><Relationship Id="rId1" Type="http://schemas.openxmlformats.org/officeDocument/2006/relationships/vmlDrawing" Target="../drawings/vmlDrawing27.vml"/><Relationship Id="rId6" Type="http://schemas.openxmlformats.org/officeDocument/2006/relationships/oleObject" Target="../embeddings/oleObject68.bin"/><Relationship Id="rId5" Type="http://schemas.openxmlformats.org/officeDocument/2006/relationships/image" Target="../media/image62.png"/><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slideLayout" Target="../slideLayouts/slideLayout7.xml"/><Relationship Id="rId7" Type="http://schemas.openxmlformats.org/officeDocument/2006/relationships/image" Target="../media/image63.emf"/><Relationship Id="rId2" Type="http://schemas.openxmlformats.org/officeDocument/2006/relationships/tags" Target="../tags/tag38.xml"/><Relationship Id="rId1" Type="http://schemas.openxmlformats.org/officeDocument/2006/relationships/vmlDrawing" Target="../drawings/vmlDrawing28.vml"/><Relationship Id="rId6" Type="http://schemas.openxmlformats.org/officeDocument/2006/relationships/oleObject" Target="../embeddings/oleObject69.bin"/><Relationship Id="rId5" Type="http://schemas.openxmlformats.org/officeDocument/2006/relationships/image" Target="../media/image62.png"/><Relationship Id="rId4" Type="http://schemas.openxmlformats.org/officeDocument/2006/relationships/notesSlide" Target="../notesSlides/notesSlide40.xml"/><Relationship Id="rId9" Type="http://schemas.openxmlformats.org/officeDocument/2006/relationships/image" Target="../media/image64.emf"/></Relationships>
</file>

<file path=ppt/slides/_rels/slide41.x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slideLayout" Target="../slideLayouts/slideLayout7.xml"/><Relationship Id="rId7" Type="http://schemas.openxmlformats.org/officeDocument/2006/relationships/oleObject" Target="../embeddings/oleObject72.bin"/><Relationship Id="rId2" Type="http://schemas.openxmlformats.org/officeDocument/2006/relationships/tags" Target="../tags/tag39.xml"/><Relationship Id="rId1" Type="http://schemas.openxmlformats.org/officeDocument/2006/relationships/vmlDrawing" Target="../drawings/vmlDrawing29.vml"/><Relationship Id="rId6" Type="http://schemas.openxmlformats.org/officeDocument/2006/relationships/image" Target="../media/image65.wmf"/><Relationship Id="rId5" Type="http://schemas.openxmlformats.org/officeDocument/2006/relationships/oleObject" Target="../embeddings/oleObject71.bin"/><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image" Target="../media/image67.png"/><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43.xml"/><Relationship Id="rId4" Type="http://schemas.openxmlformats.org/officeDocument/2006/relationships/image" Target="../media/image68.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44.xml"/><Relationship Id="rId4" Type="http://schemas.openxmlformats.org/officeDocument/2006/relationships/image" Target="../media/image68.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46.xml"/><Relationship Id="rId4" Type="http://schemas.openxmlformats.org/officeDocument/2006/relationships/image" Target="../media/image6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tags" Target="../tags/tag47.xml"/><Relationship Id="rId4" Type="http://schemas.openxmlformats.org/officeDocument/2006/relationships/image" Target="../media/image69.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slideLayout" Target="../slideLayouts/slideLayout7.xml"/><Relationship Id="rId7" Type="http://schemas.openxmlformats.org/officeDocument/2006/relationships/image" Target="../media/image70.emf"/><Relationship Id="rId2" Type="http://schemas.openxmlformats.org/officeDocument/2006/relationships/tags" Target="../tags/tag49.xml"/><Relationship Id="rId1" Type="http://schemas.openxmlformats.org/officeDocument/2006/relationships/vmlDrawing" Target="../drawings/vmlDrawing30.vml"/><Relationship Id="rId6" Type="http://schemas.openxmlformats.org/officeDocument/2006/relationships/oleObject" Target="../embeddings/oleObject73.bin"/><Relationship Id="rId5" Type="http://schemas.openxmlformats.org/officeDocument/2006/relationships/image" Target="../media/image72.png"/><Relationship Id="rId4" Type="http://schemas.openxmlformats.org/officeDocument/2006/relationships/notesSlide" Target="../notesSlides/notesSlide52.xml"/><Relationship Id="rId9" Type="http://schemas.openxmlformats.org/officeDocument/2006/relationships/image" Target="../media/image71.e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slideLayout" Target="../slideLayouts/slideLayout7.xml"/><Relationship Id="rId7" Type="http://schemas.openxmlformats.org/officeDocument/2006/relationships/image" Target="../media/image73.emf"/><Relationship Id="rId2" Type="http://schemas.openxmlformats.org/officeDocument/2006/relationships/tags" Target="../tags/tag50.xml"/><Relationship Id="rId1" Type="http://schemas.openxmlformats.org/officeDocument/2006/relationships/vmlDrawing" Target="../drawings/vmlDrawing31.vml"/><Relationship Id="rId6" Type="http://schemas.openxmlformats.org/officeDocument/2006/relationships/oleObject" Target="../embeddings/oleObject75.bin"/><Relationship Id="rId5" Type="http://schemas.openxmlformats.org/officeDocument/2006/relationships/image" Target="../media/image72.png"/><Relationship Id="rId4" Type="http://schemas.openxmlformats.org/officeDocument/2006/relationships/notesSlide" Target="../notesSlides/notesSlide53.xml"/><Relationship Id="rId9" Type="http://schemas.openxmlformats.org/officeDocument/2006/relationships/image" Target="../media/image74.emf"/></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tags" Target="../tags/tag53.xml"/><Relationship Id="rId4" Type="http://schemas.openxmlformats.org/officeDocument/2006/relationships/image" Target="../media/image75.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7.xml"/><Relationship Id="rId1" Type="http://schemas.openxmlformats.org/officeDocument/2006/relationships/tags" Target="../tags/tag54.xml"/><Relationship Id="rId4" Type="http://schemas.openxmlformats.org/officeDocument/2006/relationships/image" Target="../media/image76.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tags" Target="../tags/tag55.xml"/><Relationship Id="rId4" Type="http://schemas.openxmlformats.org/officeDocument/2006/relationships/image" Target="../media/image76.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9.xml"/><Relationship Id="rId1" Type="http://schemas.openxmlformats.org/officeDocument/2006/relationships/vmlDrawing" Target="../drawings/vmlDrawing32.vml"/><Relationship Id="rId6" Type="http://schemas.openxmlformats.org/officeDocument/2006/relationships/image" Target="../media/image77.wmf"/><Relationship Id="rId5" Type="http://schemas.openxmlformats.org/officeDocument/2006/relationships/oleObject" Target="../embeddings/oleObject77.bin"/><Relationship Id="rId4"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vmlDrawing" Target="../drawings/vmlDrawing33.vml"/><Relationship Id="rId6" Type="http://schemas.openxmlformats.org/officeDocument/2006/relationships/image" Target="../media/image78.wmf"/><Relationship Id="rId5" Type="http://schemas.openxmlformats.org/officeDocument/2006/relationships/oleObject" Target="../embeddings/oleObject78.bin"/><Relationship Id="rId4"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1.xml"/><Relationship Id="rId1" Type="http://schemas.openxmlformats.org/officeDocument/2006/relationships/vmlDrawing" Target="../drawings/vmlDrawing34.vml"/><Relationship Id="rId6" Type="http://schemas.openxmlformats.org/officeDocument/2006/relationships/image" Target="../media/image79.wmf"/><Relationship Id="rId5" Type="http://schemas.openxmlformats.org/officeDocument/2006/relationships/oleObject" Target="../embeddings/oleObject79.bin"/><Relationship Id="rId4"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2.xml"/><Relationship Id="rId1" Type="http://schemas.openxmlformats.org/officeDocument/2006/relationships/vmlDrawing" Target="../drawings/vmlDrawing35.vml"/><Relationship Id="rId6" Type="http://schemas.openxmlformats.org/officeDocument/2006/relationships/image" Target="../media/image80.wmf"/><Relationship Id="rId5" Type="http://schemas.openxmlformats.org/officeDocument/2006/relationships/oleObject" Target="../embeddings/oleObject80.bin"/><Relationship Id="rId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oleObject" Target="../embeddings/oleObject85.bin"/><Relationship Id="rId3" Type="http://schemas.openxmlformats.org/officeDocument/2006/relationships/slideLayout" Target="../slideLayouts/slideLayout7.xml"/><Relationship Id="rId7" Type="http://schemas.openxmlformats.org/officeDocument/2006/relationships/oleObject" Target="../embeddings/oleObject82.bin"/><Relationship Id="rId12" Type="http://schemas.openxmlformats.org/officeDocument/2006/relationships/image" Target="../media/image84.wmf"/><Relationship Id="rId2" Type="http://schemas.openxmlformats.org/officeDocument/2006/relationships/tags" Target="../tags/tag63.xml"/><Relationship Id="rId16" Type="http://schemas.openxmlformats.org/officeDocument/2006/relationships/image" Target="../media/image86.wmf"/><Relationship Id="rId1" Type="http://schemas.openxmlformats.org/officeDocument/2006/relationships/vmlDrawing" Target="../drawings/vmlDrawing36.vml"/><Relationship Id="rId6" Type="http://schemas.openxmlformats.org/officeDocument/2006/relationships/image" Target="../media/image81.wmf"/><Relationship Id="rId11" Type="http://schemas.openxmlformats.org/officeDocument/2006/relationships/oleObject" Target="../embeddings/oleObject84.bin"/><Relationship Id="rId5" Type="http://schemas.openxmlformats.org/officeDocument/2006/relationships/oleObject" Target="../embeddings/oleObject81.bin"/><Relationship Id="rId15" Type="http://schemas.openxmlformats.org/officeDocument/2006/relationships/oleObject" Target="../embeddings/oleObject86.bin"/><Relationship Id="rId10" Type="http://schemas.openxmlformats.org/officeDocument/2006/relationships/image" Target="../media/image83.wmf"/><Relationship Id="rId4" Type="http://schemas.openxmlformats.org/officeDocument/2006/relationships/notesSlide" Target="../notesSlides/notesSlide67.xml"/><Relationship Id="rId9" Type="http://schemas.openxmlformats.org/officeDocument/2006/relationships/oleObject" Target="../embeddings/oleObject83.bin"/><Relationship Id="rId14" Type="http://schemas.openxmlformats.org/officeDocument/2006/relationships/image" Target="../media/image85.wmf"/></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vmlDrawing" Target="../drawings/vmlDrawing37.vml"/><Relationship Id="rId6" Type="http://schemas.openxmlformats.org/officeDocument/2006/relationships/image" Target="../media/image87.emf"/><Relationship Id="rId5" Type="http://schemas.openxmlformats.org/officeDocument/2006/relationships/oleObject" Target="../embeddings/oleObject87.bin"/><Relationship Id="rId4"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5.xml"/><Relationship Id="rId1" Type="http://schemas.openxmlformats.org/officeDocument/2006/relationships/vmlDrawing" Target="../drawings/vmlDrawing38.vml"/><Relationship Id="rId6" Type="http://schemas.openxmlformats.org/officeDocument/2006/relationships/image" Target="../media/image88.emf"/><Relationship Id="rId5" Type="http://schemas.openxmlformats.org/officeDocument/2006/relationships/oleObject" Target="../embeddings/oleObject88.bin"/><Relationship Id="rId4"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90.bin"/><Relationship Id="rId3" Type="http://schemas.openxmlformats.org/officeDocument/2006/relationships/slideLayout" Target="../slideLayouts/slideLayout7.xml"/><Relationship Id="rId7" Type="http://schemas.openxmlformats.org/officeDocument/2006/relationships/image" Target="../media/image89.wmf"/><Relationship Id="rId2" Type="http://schemas.openxmlformats.org/officeDocument/2006/relationships/tags" Target="../tags/tag66.xml"/><Relationship Id="rId1" Type="http://schemas.openxmlformats.org/officeDocument/2006/relationships/vmlDrawing" Target="../drawings/vmlDrawing39.vml"/><Relationship Id="rId6" Type="http://schemas.openxmlformats.org/officeDocument/2006/relationships/oleObject" Target="../embeddings/oleObject89.bin"/><Relationship Id="rId5" Type="http://schemas.openxmlformats.org/officeDocument/2006/relationships/image" Target="../media/image91.png"/><Relationship Id="rId4" Type="http://schemas.openxmlformats.org/officeDocument/2006/relationships/notesSlide" Target="../notesSlides/notesSlide70.xml"/><Relationship Id="rId9" Type="http://schemas.openxmlformats.org/officeDocument/2006/relationships/image" Target="../media/image90.wmf"/></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tags" Target="../tags/tag67.xml"/><Relationship Id="rId4" Type="http://schemas.openxmlformats.org/officeDocument/2006/relationships/image" Target="../media/image92.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7.xml"/><Relationship Id="rId1" Type="http://schemas.openxmlformats.org/officeDocument/2006/relationships/tags" Target="../tags/tag68.xml"/><Relationship Id="rId4" Type="http://schemas.openxmlformats.org/officeDocument/2006/relationships/image" Target="../media/image92.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75.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image" Target="../media/image101.png"/><Relationship Id="rId18" Type="http://schemas.openxmlformats.org/officeDocument/2006/relationships/oleObject" Target="../embeddings/oleObject97.bin"/><Relationship Id="rId3" Type="http://schemas.openxmlformats.org/officeDocument/2006/relationships/slideLayout" Target="../slideLayouts/slideLayout7.xml"/><Relationship Id="rId21" Type="http://schemas.openxmlformats.org/officeDocument/2006/relationships/image" Target="../media/image100.wmf"/><Relationship Id="rId7" Type="http://schemas.openxmlformats.org/officeDocument/2006/relationships/oleObject" Target="../embeddings/oleObject92.bin"/><Relationship Id="rId12" Type="http://schemas.openxmlformats.org/officeDocument/2006/relationships/image" Target="../media/image96.wmf"/><Relationship Id="rId17" Type="http://schemas.openxmlformats.org/officeDocument/2006/relationships/image" Target="../media/image98.wmf"/><Relationship Id="rId2" Type="http://schemas.openxmlformats.org/officeDocument/2006/relationships/tags" Target="../tags/tag71.xml"/><Relationship Id="rId16" Type="http://schemas.openxmlformats.org/officeDocument/2006/relationships/oleObject" Target="../embeddings/oleObject96.bin"/><Relationship Id="rId20" Type="http://schemas.openxmlformats.org/officeDocument/2006/relationships/oleObject" Target="../embeddings/oleObject98.bin"/><Relationship Id="rId1" Type="http://schemas.openxmlformats.org/officeDocument/2006/relationships/vmlDrawing" Target="../drawings/vmlDrawing40.vml"/><Relationship Id="rId6" Type="http://schemas.openxmlformats.org/officeDocument/2006/relationships/image" Target="../media/image93.wmf"/><Relationship Id="rId11" Type="http://schemas.openxmlformats.org/officeDocument/2006/relationships/oleObject" Target="../embeddings/oleObject94.bin"/><Relationship Id="rId5" Type="http://schemas.openxmlformats.org/officeDocument/2006/relationships/oleObject" Target="../embeddings/oleObject91.bin"/><Relationship Id="rId15" Type="http://schemas.openxmlformats.org/officeDocument/2006/relationships/image" Target="../media/image97.emf"/><Relationship Id="rId10" Type="http://schemas.openxmlformats.org/officeDocument/2006/relationships/image" Target="../media/image95.wmf"/><Relationship Id="rId19" Type="http://schemas.openxmlformats.org/officeDocument/2006/relationships/image" Target="../media/image99.emf"/><Relationship Id="rId4" Type="http://schemas.openxmlformats.org/officeDocument/2006/relationships/notesSlide" Target="../notesSlides/notesSlide75.xml"/><Relationship Id="rId9" Type="http://schemas.openxmlformats.org/officeDocument/2006/relationships/oleObject" Target="../embeddings/oleObject93.bin"/><Relationship Id="rId14" Type="http://schemas.openxmlformats.org/officeDocument/2006/relationships/oleObject" Target="../embeddings/oleObject95.bin"/></Relationships>
</file>

<file path=ppt/slides/_rels/slide76.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image" Target="../media/image101.png"/><Relationship Id="rId3" Type="http://schemas.openxmlformats.org/officeDocument/2006/relationships/slideLayout" Target="../slideLayouts/slideLayout7.xml"/><Relationship Id="rId7" Type="http://schemas.openxmlformats.org/officeDocument/2006/relationships/oleObject" Target="../embeddings/oleObject100.bin"/><Relationship Id="rId12" Type="http://schemas.openxmlformats.org/officeDocument/2006/relationships/image" Target="../media/image96.wmf"/><Relationship Id="rId17" Type="http://schemas.openxmlformats.org/officeDocument/2006/relationships/image" Target="../media/image103.wmf"/><Relationship Id="rId2" Type="http://schemas.openxmlformats.org/officeDocument/2006/relationships/tags" Target="../tags/tag72.xml"/><Relationship Id="rId16" Type="http://schemas.openxmlformats.org/officeDocument/2006/relationships/oleObject" Target="../embeddings/oleObject104.bin"/><Relationship Id="rId1" Type="http://schemas.openxmlformats.org/officeDocument/2006/relationships/vmlDrawing" Target="../drawings/vmlDrawing41.vml"/><Relationship Id="rId6" Type="http://schemas.openxmlformats.org/officeDocument/2006/relationships/image" Target="../media/image93.wmf"/><Relationship Id="rId11" Type="http://schemas.openxmlformats.org/officeDocument/2006/relationships/oleObject" Target="../embeddings/oleObject102.bin"/><Relationship Id="rId5" Type="http://schemas.openxmlformats.org/officeDocument/2006/relationships/oleObject" Target="../embeddings/oleObject99.bin"/><Relationship Id="rId15" Type="http://schemas.openxmlformats.org/officeDocument/2006/relationships/image" Target="../media/image102.wmf"/><Relationship Id="rId10" Type="http://schemas.openxmlformats.org/officeDocument/2006/relationships/image" Target="../media/image95.wmf"/><Relationship Id="rId4" Type="http://schemas.openxmlformats.org/officeDocument/2006/relationships/notesSlide" Target="../notesSlides/notesSlide76.xml"/><Relationship Id="rId9" Type="http://schemas.openxmlformats.org/officeDocument/2006/relationships/oleObject" Target="../embeddings/oleObject101.bin"/><Relationship Id="rId14" Type="http://schemas.openxmlformats.org/officeDocument/2006/relationships/oleObject" Target="../embeddings/oleObject103.bin"/></Relationships>
</file>

<file path=ppt/slides/_rels/slide77.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109.bin"/><Relationship Id="rId18" Type="http://schemas.openxmlformats.org/officeDocument/2006/relationships/image" Target="../media/image110.wmf"/><Relationship Id="rId3" Type="http://schemas.openxmlformats.org/officeDocument/2006/relationships/slideLayout" Target="../slideLayouts/slideLayout7.xml"/><Relationship Id="rId7" Type="http://schemas.openxmlformats.org/officeDocument/2006/relationships/oleObject" Target="../embeddings/oleObject106.bin"/><Relationship Id="rId12" Type="http://schemas.openxmlformats.org/officeDocument/2006/relationships/image" Target="../media/image107.wmf"/><Relationship Id="rId17" Type="http://schemas.openxmlformats.org/officeDocument/2006/relationships/oleObject" Target="../embeddings/oleObject111.bin"/><Relationship Id="rId2" Type="http://schemas.openxmlformats.org/officeDocument/2006/relationships/tags" Target="../tags/tag73.xml"/><Relationship Id="rId16" Type="http://schemas.openxmlformats.org/officeDocument/2006/relationships/image" Target="../media/image109.wmf"/><Relationship Id="rId1" Type="http://schemas.openxmlformats.org/officeDocument/2006/relationships/vmlDrawing" Target="../drawings/vmlDrawing42.vml"/><Relationship Id="rId6" Type="http://schemas.openxmlformats.org/officeDocument/2006/relationships/image" Target="../media/image104.wmf"/><Relationship Id="rId11" Type="http://schemas.openxmlformats.org/officeDocument/2006/relationships/oleObject" Target="../embeddings/oleObject108.bin"/><Relationship Id="rId5" Type="http://schemas.openxmlformats.org/officeDocument/2006/relationships/oleObject" Target="../embeddings/oleObject105.bin"/><Relationship Id="rId15" Type="http://schemas.openxmlformats.org/officeDocument/2006/relationships/oleObject" Target="../embeddings/oleObject110.bin"/><Relationship Id="rId10" Type="http://schemas.openxmlformats.org/officeDocument/2006/relationships/image" Target="../media/image106.wmf"/><Relationship Id="rId4" Type="http://schemas.openxmlformats.org/officeDocument/2006/relationships/notesSlide" Target="../notesSlides/notesSlide77.xml"/><Relationship Id="rId9" Type="http://schemas.openxmlformats.org/officeDocument/2006/relationships/oleObject" Target="../embeddings/oleObject107.bin"/><Relationship Id="rId14" Type="http://schemas.openxmlformats.org/officeDocument/2006/relationships/image" Target="../media/image108.wmf"/></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12.png"/><Relationship Id="rId2" Type="http://schemas.openxmlformats.org/officeDocument/2006/relationships/tags" Target="../tags/tag74.xml"/><Relationship Id="rId1" Type="http://schemas.openxmlformats.org/officeDocument/2006/relationships/vmlDrawing" Target="../drawings/vmlDrawing43.vml"/><Relationship Id="rId6" Type="http://schemas.openxmlformats.org/officeDocument/2006/relationships/image" Target="../media/image111.wmf"/><Relationship Id="rId5" Type="http://schemas.openxmlformats.org/officeDocument/2006/relationships/oleObject" Target="../embeddings/oleObject112.bin"/><Relationship Id="rId4"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5.xml"/><Relationship Id="rId1" Type="http://schemas.openxmlformats.org/officeDocument/2006/relationships/vmlDrawing" Target="../drawings/vmlDrawing44.vml"/><Relationship Id="rId6" Type="http://schemas.openxmlformats.org/officeDocument/2006/relationships/image" Target="../media/image113.emf"/><Relationship Id="rId5" Type="http://schemas.openxmlformats.org/officeDocument/2006/relationships/oleObject" Target="../embeddings/oleObject113.bin"/><Relationship Id="rId4"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115.bin"/><Relationship Id="rId3" Type="http://schemas.openxmlformats.org/officeDocument/2006/relationships/slideLayout" Target="../slideLayouts/slideLayout7.xml"/><Relationship Id="rId7" Type="http://schemas.openxmlformats.org/officeDocument/2006/relationships/image" Target="../media/image114.emf"/><Relationship Id="rId2" Type="http://schemas.openxmlformats.org/officeDocument/2006/relationships/tags" Target="../tags/tag76.xml"/><Relationship Id="rId1" Type="http://schemas.openxmlformats.org/officeDocument/2006/relationships/vmlDrawing" Target="../drawings/vmlDrawing45.vml"/><Relationship Id="rId6" Type="http://schemas.openxmlformats.org/officeDocument/2006/relationships/oleObject" Target="../embeddings/oleObject114.bin"/><Relationship Id="rId11" Type="http://schemas.openxmlformats.org/officeDocument/2006/relationships/image" Target="../media/image116.wmf"/><Relationship Id="rId5" Type="http://schemas.openxmlformats.org/officeDocument/2006/relationships/image" Target="../media/image117.png"/><Relationship Id="rId10" Type="http://schemas.openxmlformats.org/officeDocument/2006/relationships/oleObject" Target="../embeddings/oleObject116.bin"/><Relationship Id="rId4" Type="http://schemas.openxmlformats.org/officeDocument/2006/relationships/notesSlide" Target="../notesSlides/notesSlide80.xml"/><Relationship Id="rId9" Type="http://schemas.openxmlformats.org/officeDocument/2006/relationships/image" Target="../media/image115.emf"/></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18.emf"/><Relationship Id="rId2" Type="http://schemas.openxmlformats.org/officeDocument/2006/relationships/tags" Target="../tags/tag77.xml"/><Relationship Id="rId1" Type="http://schemas.openxmlformats.org/officeDocument/2006/relationships/vmlDrawing" Target="../drawings/vmlDrawing46.vml"/><Relationship Id="rId6" Type="http://schemas.openxmlformats.org/officeDocument/2006/relationships/oleObject" Target="../embeddings/oleObject117.bin"/><Relationship Id="rId5" Type="http://schemas.openxmlformats.org/officeDocument/2006/relationships/image" Target="../media/image119.png"/><Relationship Id="rId4"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tags" Target="../tags/tag78.xml"/><Relationship Id="rId4" Type="http://schemas.openxmlformats.org/officeDocument/2006/relationships/image" Target="../media/image120.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119.bin"/><Relationship Id="rId3" Type="http://schemas.openxmlformats.org/officeDocument/2006/relationships/slideLayout" Target="../slideLayouts/slideLayout7.xml"/><Relationship Id="rId7" Type="http://schemas.openxmlformats.org/officeDocument/2006/relationships/image" Target="../media/image121.emf"/><Relationship Id="rId2" Type="http://schemas.openxmlformats.org/officeDocument/2006/relationships/tags" Target="../tags/tag81.xml"/><Relationship Id="rId1" Type="http://schemas.openxmlformats.org/officeDocument/2006/relationships/vmlDrawing" Target="../drawings/vmlDrawing47.vml"/><Relationship Id="rId6" Type="http://schemas.openxmlformats.org/officeDocument/2006/relationships/oleObject" Target="../embeddings/oleObject118.bin"/><Relationship Id="rId11" Type="http://schemas.openxmlformats.org/officeDocument/2006/relationships/image" Target="../media/image123.emf"/><Relationship Id="rId5" Type="http://schemas.openxmlformats.org/officeDocument/2006/relationships/image" Target="../media/image124.png"/><Relationship Id="rId10" Type="http://schemas.openxmlformats.org/officeDocument/2006/relationships/oleObject" Target="../embeddings/oleObject120.bin"/><Relationship Id="rId4" Type="http://schemas.openxmlformats.org/officeDocument/2006/relationships/notesSlide" Target="../notesSlides/notesSlide85.xml"/><Relationship Id="rId9" Type="http://schemas.openxmlformats.org/officeDocument/2006/relationships/image" Target="../media/image122.emf"/></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122.bin"/><Relationship Id="rId13" Type="http://schemas.openxmlformats.org/officeDocument/2006/relationships/image" Target="../media/image128.emf"/><Relationship Id="rId3" Type="http://schemas.openxmlformats.org/officeDocument/2006/relationships/slideLayout" Target="../slideLayouts/slideLayout7.xml"/><Relationship Id="rId7" Type="http://schemas.openxmlformats.org/officeDocument/2006/relationships/image" Target="../media/image125.emf"/><Relationship Id="rId12" Type="http://schemas.openxmlformats.org/officeDocument/2006/relationships/oleObject" Target="../embeddings/oleObject124.bin"/><Relationship Id="rId2" Type="http://schemas.openxmlformats.org/officeDocument/2006/relationships/tags" Target="../tags/tag82.xml"/><Relationship Id="rId1" Type="http://schemas.openxmlformats.org/officeDocument/2006/relationships/vmlDrawing" Target="../drawings/vmlDrawing48.vml"/><Relationship Id="rId6" Type="http://schemas.openxmlformats.org/officeDocument/2006/relationships/oleObject" Target="../embeddings/oleObject121.bin"/><Relationship Id="rId11" Type="http://schemas.openxmlformats.org/officeDocument/2006/relationships/image" Target="../media/image127.emf"/><Relationship Id="rId5" Type="http://schemas.openxmlformats.org/officeDocument/2006/relationships/image" Target="../media/image124.png"/><Relationship Id="rId10" Type="http://schemas.openxmlformats.org/officeDocument/2006/relationships/oleObject" Target="../embeddings/oleObject123.bin"/><Relationship Id="rId4" Type="http://schemas.openxmlformats.org/officeDocument/2006/relationships/notesSlide" Target="../notesSlides/notesSlide86.xml"/><Relationship Id="rId9" Type="http://schemas.openxmlformats.org/officeDocument/2006/relationships/image" Target="../media/image126.emf"/></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126.bin"/><Relationship Id="rId13" Type="http://schemas.openxmlformats.org/officeDocument/2006/relationships/image" Target="../media/image132.wmf"/><Relationship Id="rId18" Type="http://schemas.openxmlformats.org/officeDocument/2006/relationships/oleObject" Target="../embeddings/oleObject131.bin"/><Relationship Id="rId3" Type="http://schemas.openxmlformats.org/officeDocument/2006/relationships/slideLayout" Target="../slideLayouts/slideLayout7.xml"/><Relationship Id="rId21" Type="http://schemas.openxmlformats.org/officeDocument/2006/relationships/image" Target="../media/image136.wmf"/><Relationship Id="rId7" Type="http://schemas.openxmlformats.org/officeDocument/2006/relationships/image" Target="../media/image129.wmf"/><Relationship Id="rId12" Type="http://schemas.openxmlformats.org/officeDocument/2006/relationships/oleObject" Target="../embeddings/oleObject128.bin"/><Relationship Id="rId17" Type="http://schemas.openxmlformats.org/officeDocument/2006/relationships/image" Target="../media/image134.wmf"/><Relationship Id="rId2" Type="http://schemas.openxmlformats.org/officeDocument/2006/relationships/tags" Target="../tags/tag83.xml"/><Relationship Id="rId16" Type="http://schemas.openxmlformats.org/officeDocument/2006/relationships/oleObject" Target="../embeddings/oleObject130.bin"/><Relationship Id="rId20" Type="http://schemas.openxmlformats.org/officeDocument/2006/relationships/oleObject" Target="../embeddings/oleObject132.bin"/><Relationship Id="rId1" Type="http://schemas.openxmlformats.org/officeDocument/2006/relationships/vmlDrawing" Target="../drawings/vmlDrawing49.vml"/><Relationship Id="rId6" Type="http://schemas.openxmlformats.org/officeDocument/2006/relationships/oleObject" Target="../embeddings/oleObject125.bin"/><Relationship Id="rId11" Type="http://schemas.openxmlformats.org/officeDocument/2006/relationships/image" Target="../media/image131.wmf"/><Relationship Id="rId5" Type="http://schemas.openxmlformats.org/officeDocument/2006/relationships/image" Target="../media/image137.png"/><Relationship Id="rId15" Type="http://schemas.openxmlformats.org/officeDocument/2006/relationships/image" Target="../media/image133.wmf"/><Relationship Id="rId10" Type="http://schemas.openxmlformats.org/officeDocument/2006/relationships/oleObject" Target="../embeddings/oleObject127.bin"/><Relationship Id="rId19" Type="http://schemas.openxmlformats.org/officeDocument/2006/relationships/image" Target="../media/image135.wmf"/><Relationship Id="rId4" Type="http://schemas.openxmlformats.org/officeDocument/2006/relationships/notesSlide" Target="../notesSlides/notesSlide87.xml"/><Relationship Id="rId9" Type="http://schemas.openxmlformats.org/officeDocument/2006/relationships/image" Target="../media/image130.wmf"/><Relationship Id="rId14" Type="http://schemas.openxmlformats.org/officeDocument/2006/relationships/oleObject" Target="../embeddings/oleObject129.bin"/></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134.bin"/><Relationship Id="rId13" Type="http://schemas.openxmlformats.org/officeDocument/2006/relationships/image" Target="../media/image140.wmf"/><Relationship Id="rId18" Type="http://schemas.openxmlformats.org/officeDocument/2006/relationships/oleObject" Target="../embeddings/oleObject139.bin"/><Relationship Id="rId3" Type="http://schemas.openxmlformats.org/officeDocument/2006/relationships/slideLayout" Target="../slideLayouts/slideLayout7.xml"/><Relationship Id="rId21" Type="http://schemas.openxmlformats.org/officeDocument/2006/relationships/image" Target="../media/image144.wmf"/><Relationship Id="rId7" Type="http://schemas.openxmlformats.org/officeDocument/2006/relationships/image" Target="../media/image138.wmf"/><Relationship Id="rId12" Type="http://schemas.openxmlformats.org/officeDocument/2006/relationships/oleObject" Target="../embeddings/oleObject136.bin"/><Relationship Id="rId17" Type="http://schemas.openxmlformats.org/officeDocument/2006/relationships/image" Target="../media/image142.wmf"/><Relationship Id="rId2" Type="http://schemas.openxmlformats.org/officeDocument/2006/relationships/tags" Target="../tags/tag84.xml"/><Relationship Id="rId16" Type="http://schemas.openxmlformats.org/officeDocument/2006/relationships/oleObject" Target="../embeddings/oleObject138.bin"/><Relationship Id="rId20" Type="http://schemas.openxmlformats.org/officeDocument/2006/relationships/oleObject" Target="../embeddings/oleObject140.bin"/><Relationship Id="rId1" Type="http://schemas.openxmlformats.org/officeDocument/2006/relationships/vmlDrawing" Target="../drawings/vmlDrawing50.vml"/><Relationship Id="rId6" Type="http://schemas.openxmlformats.org/officeDocument/2006/relationships/oleObject" Target="../embeddings/oleObject133.bin"/><Relationship Id="rId11" Type="http://schemas.openxmlformats.org/officeDocument/2006/relationships/image" Target="../media/image131.wmf"/><Relationship Id="rId5" Type="http://schemas.openxmlformats.org/officeDocument/2006/relationships/image" Target="../media/image137.png"/><Relationship Id="rId15" Type="http://schemas.openxmlformats.org/officeDocument/2006/relationships/image" Target="../media/image141.wmf"/><Relationship Id="rId10" Type="http://schemas.openxmlformats.org/officeDocument/2006/relationships/oleObject" Target="../embeddings/oleObject135.bin"/><Relationship Id="rId19" Type="http://schemas.openxmlformats.org/officeDocument/2006/relationships/image" Target="../media/image143.wmf"/><Relationship Id="rId4" Type="http://schemas.openxmlformats.org/officeDocument/2006/relationships/notesSlide" Target="../notesSlides/notesSlide88.xml"/><Relationship Id="rId9" Type="http://schemas.openxmlformats.org/officeDocument/2006/relationships/image" Target="../media/image139.wmf"/><Relationship Id="rId14" Type="http://schemas.openxmlformats.org/officeDocument/2006/relationships/oleObject" Target="../embeddings/oleObject137.bin"/></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142.bin"/><Relationship Id="rId3" Type="http://schemas.openxmlformats.org/officeDocument/2006/relationships/slideLayout" Target="../slideLayouts/slideLayout7.xml"/><Relationship Id="rId7" Type="http://schemas.openxmlformats.org/officeDocument/2006/relationships/image" Target="../media/image145.emf"/><Relationship Id="rId2" Type="http://schemas.openxmlformats.org/officeDocument/2006/relationships/tags" Target="../tags/tag85.xml"/><Relationship Id="rId1" Type="http://schemas.openxmlformats.org/officeDocument/2006/relationships/vmlDrawing" Target="../drawings/vmlDrawing51.vml"/><Relationship Id="rId6" Type="http://schemas.openxmlformats.org/officeDocument/2006/relationships/oleObject" Target="../embeddings/oleObject141.bin"/><Relationship Id="rId11" Type="http://schemas.openxmlformats.org/officeDocument/2006/relationships/image" Target="../media/image147.emf"/><Relationship Id="rId5" Type="http://schemas.openxmlformats.org/officeDocument/2006/relationships/image" Target="../media/image148.png"/><Relationship Id="rId10" Type="http://schemas.openxmlformats.org/officeDocument/2006/relationships/oleObject" Target="../embeddings/oleObject143.bin"/><Relationship Id="rId4" Type="http://schemas.openxmlformats.org/officeDocument/2006/relationships/notesSlide" Target="../notesSlides/notesSlide89.xml"/><Relationship Id="rId9" Type="http://schemas.openxmlformats.org/officeDocument/2006/relationships/image" Target="../media/image146.em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8" Type="http://schemas.openxmlformats.org/officeDocument/2006/relationships/image" Target="../media/image150.wmf"/><Relationship Id="rId13" Type="http://schemas.openxmlformats.org/officeDocument/2006/relationships/image" Target="../media/image152.wmf"/><Relationship Id="rId18" Type="http://schemas.openxmlformats.org/officeDocument/2006/relationships/oleObject" Target="../embeddings/oleObject150.bin"/><Relationship Id="rId26" Type="http://schemas.openxmlformats.org/officeDocument/2006/relationships/oleObject" Target="../embeddings/oleObject154.bin"/><Relationship Id="rId3" Type="http://schemas.openxmlformats.org/officeDocument/2006/relationships/slideLayout" Target="../slideLayouts/slideLayout7.xml"/><Relationship Id="rId21" Type="http://schemas.openxmlformats.org/officeDocument/2006/relationships/image" Target="../media/image156.wmf"/><Relationship Id="rId7" Type="http://schemas.openxmlformats.org/officeDocument/2006/relationships/oleObject" Target="../embeddings/oleObject145.bin"/><Relationship Id="rId12" Type="http://schemas.openxmlformats.org/officeDocument/2006/relationships/oleObject" Target="../embeddings/oleObject147.bin"/><Relationship Id="rId17" Type="http://schemas.openxmlformats.org/officeDocument/2006/relationships/image" Target="../media/image154.wmf"/><Relationship Id="rId25" Type="http://schemas.openxmlformats.org/officeDocument/2006/relationships/image" Target="../media/image158.wmf"/><Relationship Id="rId2" Type="http://schemas.openxmlformats.org/officeDocument/2006/relationships/tags" Target="../tags/tag86.xml"/><Relationship Id="rId16" Type="http://schemas.openxmlformats.org/officeDocument/2006/relationships/oleObject" Target="../embeddings/oleObject149.bin"/><Relationship Id="rId20" Type="http://schemas.openxmlformats.org/officeDocument/2006/relationships/oleObject" Target="../embeddings/oleObject151.bin"/><Relationship Id="rId1" Type="http://schemas.openxmlformats.org/officeDocument/2006/relationships/vmlDrawing" Target="../drawings/vmlDrawing52.vml"/><Relationship Id="rId6" Type="http://schemas.openxmlformats.org/officeDocument/2006/relationships/image" Target="../media/image149.wmf"/><Relationship Id="rId11" Type="http://schemas.openxmlformats.org/officeDocument/2006/relationships/image" Target="../media/image160.png"/><Relationship Id="rId24" Type="http://schemas.openxmlformats.org/officeDocument/2006/relationships/oleObject" Target="../embeddings/oleObject153.bin"/><Relationship Id="rId5" Type="http://schemas.openxmlformats.org/officeDocument/2006/relationships/oleObject" Target="../embeddings/oleObject144.bin"/><Relationship Id="rId15" Type="http://schemas.openxmlformats.org/officeDocument/2006/relationships/image" Target="../media/image153.wmf"/><Relationship Id="rId23" Type="http://schemas.openxmlformats.org/officeDocument/2006/relationships/image" Target="../media/image157.wmf"/><Relationship Id="rId10" Type="http://schemas.openxmlformats.org/officeDocument/2006/relationships/image" Target="../media/image151.wmf"/><Relationship Id="rId19" Type="http://schemas.openxmlformats.org/officeDocument/2006/relationships/image" Target="../media/image155.wmf"/><Relationship Id="rId4" Type="http://schemas.openxmlformats.org/officeDocument/2006/relationships/notesSlide" Target="../notesSlides/notesSlide90.xml"/><Relationship Id="rId9" Type="http://schemas.openxmlformats.org/officeDocument/2006/relationships/oleObject" Target="../embeddings/oleObject146.bin"/><Relationship Id="rId14" Type="http://schemas.openxmlformats.org/officeDocument/2006/relationships/oleObject" Target="../embeddings/oleObject148.bin"/><Relationship Id="rId22" Type="http://schemas.openxmlformats.org/officeDocument/2006/relationships/oleObject" Target="../embeddings/oleObject152.bin"/><Relationship Id="rId27" Type="http://schemas.openxmlformats.org/officeDocument/2006/relationships/image" Target="../media/image159.wmf"/></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156.bin"/><Relationship Id="rId13" Type="http://schemas.openxmlformats.org/officeDocument/2006/relationships/image" Target="../media/image154.wmf"/><Relationship Id="rId18" Type="http://schemas.openxmlformats.org/officeDocument/2006/relationships/oleObject" Target="../embeddings/oleObject161.bin"/><Relationship Id="rId3" Type="http://schemas.openxmlformats.org/officeDocument/2006/relationships/slideLayout" Target="../slideLayouts/slideLayout7.xml"/><Relationship Id="rId21" Type="http://schemas.openxmlformats.org/officeDocument/2006/relationships/image" Target="../media/image158.wmf"/><Relationship Id="rId7" Type="http://schemas.openxmlformats.org/officeDocument/2006/relationships/image" Target="../media/image160.png"/><Relationship Id="rId12" Type="http://schemas.openxmlformats.org/officeDocument/2006/relationships/oleObject" Target="../embeddings/oleObject158.bin"/><Relationship Id="rId17" Type="http://schemas.openxmlformats.org/officeDocument/2006/relationships/image" Target="../media/image156.wmf"/><Relationship Id="rId2" Type="http://schemas.openxmlformats.org/officeDocument/2006/relationships/tags" Target="../tags/tag87.xml"/><Relationship Id="rId16" Type="http://schemas.openxmlformats.org/officeDocument/2006/relationships/oleObject" Target="../embeddings/oleObject160.bin"/><Relationship Id="rId20" Type="http://schemas.openxmlformats.org/officeDocument/2006/relationships/oleObject" Target="../embeddings/oleObject162.bin"/><Relationship Id="rId1" Type="http://schemas.openxmlformats.org/officeDocument/2006/relationships/vmlDrawing" Target="../drawings/vmlDrawing53.vml"/><Relationship Id="rId6" Type="http://schemas.openxmlformats.org/officeDocument/2006/relationships/image" Target="../media/image161.wmf"/><Relationship Id="rId11" Type="http://schemas.openxmlformats.org/officeDocument/2006/relationships/image" Target="../media/image153.wmf"/><Relationship Id="rId5" Type="http://schemas.openxmlformats.org/officeDocument/2006/relationships/oleObject" Target="../embeddings/oleObject155.bin"/><Relationship Id="rId15" Type="http://schemas.openxmlformats.org/officeDocument/2006/relationships/image" Target="../media/image155.wmf"/><Relationship Id="rId10" Type="http://schemas.openxmlformats.org/officeDocument/2006/relationships/oleObject" Target="../embeddings/oleObject157.bin"/><Relationship Id="rId19" Type="http://schemas.openxmlformats.org/officeDocument/2006/relationships/image" Target="../media/image157.wmf"/><Relationship Id="rId4" Type="http://schemas.openxmlformats.org/officeDocument/2006/relationships/notesSlide" Target="../notesSlides/notesSlide91.xml"/><Relationship Id="rId9" Type="http://schemas.openxmlformats.org/officeDocument/2006/relationships/image" Target="../media/image152.wmf"/><Relationship Id="rId14" Type="http://schemas.openxmlformats.org/officeDocument/2006/relationships/oleObject" Target="../embeddings/oleObject159.bin"/></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7.xml"/><Relationship Id="rId1" Type="http://schemas.openxmlformats.org/officeDocument/2006/relationships/tags" Target="../tags/tag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flipV="1">
            <a:off x="0" y="0"/>
            <a:ext cx="4961528" cy="4114800"/>
          </a:xfrm>
          <a:prstGeom prst="triangle">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等腰三角形 5"/>
          <p:cNvSpPr/>
          <p:nvPr/>
        </p:nvSpPr>
        <p:spPr>
          <a:xfrm rot="10800000" flipV="1">
            <a:off x="10055786" y="5086350"/>
            <a:ext cx="2136213" cy="1771650"/>
          </a:xfrm>
          <a:prstGeom prst="triangle">
            <a:avLst>
              <a:gd name="adj" fmla="val 0"/>
            </a:avLst>
          </a:prstGeom>
          <a:solidFill>
            <a:srgbClr val="4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8" name="直接连接符 7"/>
          <p:cNvCxnSpPr/>
          <p:nvPr/>
        </p:nvCxnSpPr>
        <p:spPr>
          <a:xfrm flipH="1">
            <a:off x="1622774" y="3045418"/>
            <a:ext cx="1146506" cy="9508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 y="4456560"/>
            <a:ext cx="2895599" cy="24014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4961528" y="0"/>
            <a:ext cx="2429874" cy="20151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181366" y="2380269"/>
            <a:ext cx="8081058" cy="707886"/>
          </a:xfrm>
          <a:prstGeom prst="rect">
            <a:avLst/>
          </a:prstGeom>
          <a:noFill/>
        </p:spPr>
        <p:txBody>
          <a:bodyPr wrap="none" rtlCol="0">
            <a:spAutoFit/>
            <a:scene3d>
              <a:camera prst="orthographicFront"/>
              <a:lightRig rig="threePt" dir="t"/>
            </a:scene3d>
            <a:sp3d contourW="12700"/>
          </a:bodyPr>
          <a:lstStyle/>
          <a:p>
            <a:pPr lvl="0">
              <a:defRPr/>
            </a:pPr>
            <a:r>
              <a:rPr kumimoji="0" lang="zh-CN" altLang="en-US" sz="4000" b="0" i="0" u="none" strike="noStrike" kern="1200" cap="none" spc="0" normalizeH="0" baseline="0" noProof="0" dirty="0">
                <a:ln>
                  <a:noFill/>
                </a:ln>
                <a:solidFill>
                  <a:prstClr val="black"/>
                </a:solidFill>
                <a:effectLst/>
                <a:uLnTx/>
                <a:uFillTx/>
                <a:latin typeface="Agency FB" panose="020B0503020202020204" pitchFamily="34" charset="0"/>
                <a:ea typeface="微软雅黑"/>
              </a:rPr>
              <a:t>第一章 </a:t>
            </a:r>
            <a:r>
              <a:rPr kumimoji="0" lang="zh-CN" altLang="en-US" sz="4000" b="0" i="0" u="none" strike="noStrike" kern="1200" cap="none" spc="0" normalizeH="0" noProof="0" dirty="0">
                <a:ln>
                  <a:noFill/>
                </a:ln>
                <a:solidFill>
                  <a:prstClr val="black"/>
                </a:solidFill>
                <a:effectLst/>
                <a:uLnTx/>
                <a:uFillTx/>
                <a:latin typeface="Agency FB" panose="020B0503020202020204" pitchFamily="34" charset="0"/>
                <a:ea typeface="微软雅黑"/>
              </a:rPr>
              <a:t> </a:t>
            </a:r>
            <a:r>
              <a:rPr lang="zh-CN" altLang="en-US" sz="4000" dirty="0">
                <a:solidFill>
                  <a:prstClr val="black"/>
                </a:solidFill>
                <a:latin typeface="Agency FB" panose="020B0503020202020204" pitchFamily="34" charset="0"/>
              </a:rPr>
              <a:t>电路的基本概念和基本定律</a:t>
            </a:r>
            <a:endParaRPr kumimoji="0" lang="zh-CN" altLang="en-US" sz="4000" b="0" i="0" u="none" strike="noStrike" kern="1200" cap="none" spc="0" normalizeH="0" baseline="0" noProof="0" dirty="0">
              <a:ln>
                <a:noFill/>
              </a:ln>
              <a:solidFill>
                <a:prstClr val="black"/>
              </a:solidFill>
              <a:effectLst/>
              <a:uLnTx/>
              <a:uFillTx/>
              <a:latin typeface="Agency FB" panose="020B0503020202020204" pitchFamily="34" charset="0"/>
              <a:ea typeface="微软雅黑"/>
            </a:endParaRPr>
          </a:p>
        </p:txBody>
      </p:sp>
      <p:cxnSp>
        <p:nvCxnSpPr>
          <p:cNvPr id="24" name="直接连接符 23"/>
          <p:cNvCxnSpPr/>
          <p:nvPr/>
        </p:nvCxnSpPr>
        <p:spPr>
          <a:xfrm flipH="1">
            <a:off x="11569700" y="4310556"/>
            <a:ext cx="622300" cy="5161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2176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8"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1"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up)">
                                      <p:cBhvr>
                                        <p:cTn id="25" dur="500"/>
                                        <p:tgtEl>
                                          <p:spTgt spid="24"/>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68107" cy="4540538"/>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3</a:t>
            </a:r>
            <a:r>
              <a:rPr lang="zh-CN" altLang="en-US" sz="2800" b="1" dirty="0">
                <a:solidFill>
                  <a:srgbClr val="FF0000"/>
                </a:solidFill>
                <a:latin typeface="+mn-ea"/>
              </a:rPr>
              <a:t>、电阻元件的伏安特性</a:t>
            </a:r>
            <a:endParaRPr lang="en-US" altLang="zh-CN" sz="2800" b="1" dirty="0">
              <a:solidFill>
                <a:srgbClr val="FF0000"/>
              </a:solidFill>
              <a:latin typeface="+mn-ea"/>
            </a:endParaRPr>
          </a:p>
          <a:p>
            <a:pPr>
              <a:lnSpc>
                <a:spcPct val="150000"/>
              </a:lnSpc>
            </a:pPr>
            <a:r>
              <a:rPr lang="zh-CN" altLang="en-US" sz="2800" b="1" dirty="0">
                <a:latin typeface="+mn-ea"/>
              </a:rPr>
              <a:t>        欧姆定律的另一种形式，</a:t>
            </a:r>
            <a:endParaRPr lang="en-US" altLang="zh-CN" sz="2800" b="1" dirty="0">
              <a:latin typeface="+mn-ea"/>
            </a:endParaRPr>
          </a:p>
          <a:p>
            <a:pPr>
              <a:lnSpc>
                <a:spcPct val="150000"/>
              </a:lnSpc>
            </a:pPr>
            <a:endParaRPr lang="en-US" altLang="zh-CN" sz="2800" b="1" dirty="0">
              <a:latin typeface="+mn-ea"/>
            </a:endParaRPr>
          </a:p>
          <a:p>
            <a:pPr>
              <a:lnSpc>
                <a:spcPct val="150000"/>
              </a:lnSpc>
            </a:pPr>
            <a:r>
              <a:rPr lang="en-US" altLang="zh-CN" sz="2800" b="1" dirty="0">
                <a:latin typeface="+mn-ea"/>
              </a:rPr>
              <a:t>        </a:t>
            </a:r>
            <a:r>
              <a:rPr lang="zh-CN" altLang="en-US" sz="2800" b="1" dirty="0">
                <a:latin typeface="+mn-ea"/>
              </a:rPr>
              <a:t>式中</a:t>
            </a:r>
            <a:r>
              <a:rPr lang="en-US" altLang="zh-CN" sz="2800" b="1" dirty="0">
                <a:latin typeface="+mn-ea"/>
              </a:rPr>
              <a:t>G</a:t>
            </a:r>
            <a:r>
              <a:rPr lang="zh-CN" altLang="en-US" sz="2800" b="1" dirty="0">
                <a:latin typeface="+mn-ea"/>
              </a:rPr>
              <a:t>是元件的电导，单位为西门子，简称西</a:t>
            </a:r>
            <a:r>
              <a:rPr lang="en-US" altLang="zh-CN" sz="2800" b="1" dirty="0">
                <a:latin typeface="+mn-ea"/>
              </a:rPr>
              <a:t>(S)</a:t>
            </a:r>
            <a:r>
              <a:rPr lang="zh-CN" altLang="en-US" sz="2800" b="1" dirty="0">
                <a:latin typeface="+mn-ea"/>
              </a:rPr>
              <a:t>。</a:t>
            </a:r>
            <a:endParaRPr lang="en-US" altLang="zh-CN" sz="2800" b="1" dirty="0">
              <a:latin typeface="+mn-ea"/>
            </a:endParaRPr>
          </a:p>
          <a:p>
            <a:pPr>
              <a:lnSpc>
                <a:spcPct val="150000"/>
              </a:lnSpc>
            </a:pPr>
            <a:r>
              <a:rPr lang="zh-CN" altLang="en-US" sz="2800" b="1" dirty="0">
                <a:latin typeface="+mn-ea"/>
              </a:rPr>
              <a:t>        该式表明在一定电压下，电导</a:t>
            </a:r>
            <a:r>
              <a:rPr lang="en-US" altLang="zh-CN" sz="2800" b="1" dirty="0">
                <a:latin typeface="+mn-ea"/>
              </a:rPr>
              <a:t>G</a:t>
            </a:r>
            <a:r>
              <a:rPr lang="zh-CN" altLang="en-US" sz="2800" b="1" dirty="0">
                <a:latin typeface="+mn-ea"/>
              </a:rPr>
              <a:t>越大，电流</a:t>
            </a:r>
            <a:r>
              <a:rPr lang="en-US" altLang="zh-CN" sz="2800" b="1" dirty="0" err="1">
                <a:latin typeface="+mn-ea"/>
              </a:rPr>
              <a:t>i</a:t>
            </a:r>
            <a:r>
              <a:rPr lang="zh-CN" altLang="en-US" sz="2800" b="1" dirty="0">
                <a:latin typeface="+mn-ea"/>
              </a:rPr>
              <a:t>越大，所以电导</a:t>
            </a:r>
            <a:r>
              <a:rPr lang="en-US" altLang="zh-CN" sz="2800" b="1" dirty="0">
                <a:latin typeface="+mn-ea"/>
              </a:rPr>
              <a:t>G</a:t>
            </a:r>
            <a:r>
              <a:rPr lang="zh-CN" altLang="en-US" sz="2800" b="1" dirty="0">
                <a:latin typeface="+mn-ea"/>
              </a:rPr>
              <a:t>是表征电阻元件对电流</a:t>
            </a:r>
            <a:r>
              <a:rPr lang="zh-CN" altLang="en-US" sz="2800" b="1" dirty="0">
                <a:solidFill>
                  <a:srgbClr val="FF0000"/>
                </a:solidFill>
                <a:latin typeface="+mn-ea"/>
              </a:rPr>
              <a:t>传导程度</a:t>
            </a:r>
            <a:r>
              <a:rPr lang="zh-CN" altLang="en-US" sz="2800" b="1" dirty="0">
                <a:latin typeface="+mn-ea"/>
              </a:rPr>
              <a:t>的参数。</a:t>
            </a:r>
            <a:endParaRPr lang="en-US" altLang="zh-CN" sz="2800" b="1" dirty="0">
              <a:latin typeface="+mn-ea"/>
            </a:endParaRPr>
          </a:p>
          <a:p>
            <a:pPr>
              <a:lnSpc>
                <a:spcPct val="150000"/>
              </a:lnSpc>
            </a:pPr>
            <a:r>
              <a:rPr lang="en-US" altLang="zh-CN" sz="2800" b="1" dirty="0">
                <a:latin typeface="+mn-ea"/>
              </a:rPr>
              <a:t>        </a:t>
            </a:r>
            <a:r>
              <a:rPr lang="zh-CN" altLang="en-US" sz="2800" b="1" dirty="0">
                <a:latin typeface="+mn-ea"/>
              </a:rPr>
              <a:t>根据                    和                    推导出</a:t>
            </a:r>
            <a:r>
              <a:rPr lang="en-US" altLang="zh-CN" sz="2800" b="1" dirty="0">
                <a:latin typeface="+mn-ea"/>
              </a:rPr>
              <a:t>R</a:t>
            </a:r>
            <a:r>
              <a:rPr lang="zh-CN" altLang="en-US" sz="2800" b="1" dirty="0">
                <a:latin typeface="+mn-ea"/>
              </a:rPr>
              <a:t>和</a:t>
            </a:r>
            <a:r>
              <a:rPr lang="en-US" altLang="zh-CN" sz="2800" b="1" dirty="0">
                <a:latin typeface="+mn-ea"/>
              </a:rPr>
              <a:t>G</a:t>
            </a:r>
            <a:r>
              <a:rPr lang="zh-CN" altLang="en-US" sz="2800" b="1" dirty="0">
                <a:latin typeface="+mn-ea"/>
              </a:rPr>
              <a:t>的关系，</a:t>
            </a:r>
          </a:p>
        </p:txBody>
      </p:sp>
      <p:graphicFrame>
        <p:nvGraphicFramePr>
          <p:cNvPr id="3" name="对象 2">
            <a:extLst>
              <a:ext uri="{FF2B5EF4-FFF2-40B4-BE49-F238E27FC236}">
                <a16:creationId xmlns:a16="http://schemas.microsoft.com/office/drawing/2014/main" id="{40C72245-939E-484D-9623-8D5AB75FFE18}"/>
              </a:ext>
            </a:extLst>
          </p:cNvPr>
          <p:cNvGraphicFramePr>
            <a:graphicFrameLocks noChangeAspect="1"/>
          </p:cNvGraphicFramePr>
          <p:nvPr>
            <p:extLst>
              <p:ext uri="{D42A27DB-BD31-4B8C-83A1-F6EECF244321}">
                <p14:modId xmlns:p14="http://schemas.microsoft.com/office/powerpoint/2010/main" val="2615602592"/>
              </p:ext>
            </p:extLst>
          </p:nvPr>
        </p:nvGraphicFramePr>
        <p:xfrm>
          <a:off x="5085840" y="2365634"/>
          <a:ext cx="1990725" cy="491826"/>
        </p:xfrm>
        <a:graphic>
          <a:graphicData uri="http://schemas.openxmlformats.org/presentationml/2006/ole">
            <mc:AlternateContent xmlns:mc="http://schemas.openxmlformats.org/markup-compatibility/2006">
              <mc:Choice xmlns:v="urn:schemas-microsoft-com:vml" Requires="v">
                <p:oleObj spid="_x0000_s2612" name="Equation" r:id="rId5" imgW="809537" imgH="200139" progId="Equation.DSMT4">
                  <p:embed/>
                </p:oleObj>
              </mc:Choice>
              <mc:Fallback>
                <p:oleObj name="Equation" r:id="rId5" imgW="809537" imgH="200139" progId="Equation.DSMT4">
                  <p:embed/>
                  <p:pic>
                    <p:nvPicPr>
                      <p:cNvPr id="0" name=""/>
                      <p:cNvPicPr/>
                      <p:nvPr/>
                    </p:nvPicPr>
                    <p:blipFill>
                      <a:blip r:embed="rId6"/>
                      <a:stretch>
                        <a:fillRect/>
                      </a:stretch>
                    </p:blipFill>
                    <p:spPr>
                      <a:xfrm>
                        <a:off x="5085840" y="2365634"/>
                        <a:ext cx="1990725" cy="491826"/>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D59C9E1E-E216-4445-B921-BD0643FA95F9}"/>
              </a:ext>
            </a:extLst>
          </p:cNvPr>
          <p:cNvGraphicFramePr>
            <a:graphicFrameLocks noChangeAspect="1"/>
          </p:cNvGraphicFramePr>
          <p:nvPr>
            <p:extLst>
              <p:ext uri="{D42A27DB-BD31-4B8C-83A1-F6EECF244321}">
                <p14:modId xmlns:p14="http://schemas.microsoft.com/office/powerpoint/2010/main" val="3724713378"/>
              </p:ext>
            </p:extLst>
          </p:nvPr>
        </p:nvGraphicFramePr>
        <p:xfrm>
          <a:off x="2309321" y="4975305"/>
          <a:ext cx="1990725" cy="495300"/>
        </p:xfrm>
        <a:graphic>
          <a:graphicData uri="http://schemas.openxmlformats.org/presentationml/2006/ole">
            <mc:AlternateContent xmlns:mc="http://schemas.openxmlformats.org/markup-compatibility/2006">
              <mc:Choice xmlns:v="urn:schemas-microsoft-com:vml" Requires="v">
                <p:oleObj spid="_x0000_s2613" name="Equation" r:id="rId7" imgW="1990898" imgH="495322" progId="Equation.DSMT4">
                  <p:embed/>
                </p:oleObj>
              </mc:Choice>
              <mc:Fallback>
                <p:oleObj name="Equation" r:id="rId7" imgW="1990898" imgH="495322" progId="Equation.DSMT4">
                  <p:embed/>
                  <p:pic>
                    <p:nvPicPr>
                      <p:cNvPr id="0" name=""/>
                      <p:cNvPicPr/>
                      <p:nvPr/>
                    </p:nvPicPr>
                    <p:blipFill>
                      <a:blip r:embed="rId8"/>
                      <a:stretch>
                        <a:fillRect/>
                      </a:stretch>
                    </p:blipFill>
                    <p:spPr>
                      <a:xfrm>
                        <a:off x="2309321" y="4975305"/>
                        <a:ext cx="1990725" cy="49530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05E6C75E-E160-4D37-A354-70F0082EBB8F}"/>
              </a:ext>
            </a:extLst>
          </p:cNvPr>
          <p:cNvGraphicFramePr>
            <a:graphicFrameLocks noChangeAspect="1"/>
          </p:cNvGraphicFramePr>
          <p:nvPr>
            <p:extLst>
              <p:ext uri="{D42A27DB-BD31-4B8C-83A1-F6EECF244321}">
                <p14:modId xmlns:p14="http://schemas.microsoft.com/office/powerpoint/2010/main" val="1406627024"/>
              </p:ext>
            </p:extLst>
          </p:nvPr>
        </p:nvGraphicFramePr>
        <p:xfrm>
          <a:off x="4684499" y="4979681"/>
          <a:ext cx="1990726" cy="487002"/>
        </p:xfrm>
        <a:graphic>
          <a:graphicData uri="http://schemas.openxmlformats.org/presentationml/2006/ole">
            <mc:AlternateContent xmlns:mc="http://schemas.openxmlformats.org/markup-compatibility/2006">
              <mc:Choice xmlns:v="urn:schemas-microsoft-com:vml" Requires="v">
                <p:oleObj spid="_x0000_s2614" name="Equation" r:id="rId9" imgW="2219498" imgH="542892" progId="Equation.DSMT4">
                  <p:embed/>
                </p:oleObj>
              </mc:Choice>
              <mc:Fallback>
                <p:oleObj name="Equation" r:id="rId9" imgW="2219498" imgH="542892" progId="Equation.DSMT4">
                  <p:embed/>
                  <p:pic>
                    <p:nvPicPr>
                      <p:cNvPr id="0" name=""/>
                      <p:cNvPicPr/>
                      <p:nvPr/>
                    </p:nvPicPr>
                    <p:blipFill>
                      <a:blip r:embed="rId10"/>
                      <a:stretch>
                        <a:fillRect/>
                      </a:stretch>
                    </p:blipFill>
                    <p:spPr>
                      <a:xfrm>
                        <a:off x="4684499" y="4979681"/>
                        <a:ext cx="1990726" cy="487002"/>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C3DC2AD0-27B3-435C-A1FB-E6793994AAD1}"/>
              </a:ext>
            </a:extLst>
          </p:cNvPr>
          <p:cNvGraphicFramePr>
            <a:graphicFrameLocks noChangeAspect="1"/>
          </p:cNvGraphicFramePr>
          <p:nvPr>
            <p:extLst>
              <p:ext uri="{D42A27DB-BD31-4B8C-83A1-F6EECF244321}">
                <p14:modId xmlns:p14="http://schemas.microsoft.com/office/powerpoint/2010/main" val="537045557"/>
              </p:ext>
            </p:extLst>
          </p:nvPr>
        </p:nvGraphicFramePr>
        <p:xfrm>
          <a:off x="5631613" y="5537707"/>
          <a:ext cx="899177" cy="819250"/>
        </p:xfrm>
        <a:graphic>
          <a:graphicData uri="http://schemas.openxmlformats.org/presentationml/2006/ole">
            <mc:AlternateContent xmlns:mc="http://schemas.openxmlformats.org/markup-compatibility/2006">
              <mc:Choice xmlns:v="urn:schemas-microsoft-com:vml" Requires="v">
                <p:oleObj spid="_x0000_s2615" name="Equation" r:id="rId11" imgW="428706" imgH="390558" progId="Equation.DSMT4">
                  <p:embed/>
                </p:oleObj>
              </mc:Choice>
              <mc:Fallback>
                <p:oleObj name="Equation" r:id="rId11" imgW="428706" imgH="390558" progId="Equation.DSMT4">
                  <p:embed/>
                  <p:pic>
                    <p:nvPicPr>
                      <p:cNvPr id="0" name=""/>
                      <p:cNvPicPr/>
                      <p:nvPr/>
                    </p:nvPicPr>
                    <p:blipFill>
                      <a:blip r:embed="rId12"/>
                      <a:stretch>
                        <a:fillRect/>
                      </a:stretch>
                    </p:blipFill>
                    <p:spPr>
                      <a:xfrm>
                        <a:off x="5631613" y="5537707"/>
                        <a:ext cx="899177" cy="81925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0964964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animEffect transition="in" filter="wipe(down)">
                                      <p:cBhvr>
                                        <p:cTn id="15" dur="500"/>
                                        <p:tgtEl>
                                          <p:spTgt spid="1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4">
                                            <p:txEl>
                                              <p:pRg st="4" end="4"/>
                                            </p:txEl>
                                          </p:spTgt>
                                        </p:tgtEl>
                                        <p:attrNameLst>
                                          <p:attrName>style.visibility</p:attrName>
                                        </p:attrNameLst>
                                      </p:cBhvr>
                                      <p:to>
                                        <p:strVal val="visible"/>
                                      </p:to>
                                    </p:set>
                                    <p:animEffect transition="in" filter="wipe(down)">
                                      <p:cBhvr>
                                        <p:cTn id="20" dur="500"/>
                                        <p:tgtEl>
                                          <p:spTgt spid="1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4">
                                            <p:txEl>
                                              <p:pRg st="5" end="5"/>
                                            </p:txEl>
                                          </p:spTgt>
                                        </p:tgtEl>
                                        <p:attrNameLst>
                                          <p:attrName>style.visibility</p:attrName>
                                        </p:attrNameLst>
                                      </p:cBhvr>
                                      <p:to>
                                        <p:strVal val="visible"/>
                                      </p:to>
                                    </p:set>
                                    <p:animEffect transition="in" filter="wipe(down)">
                                      <p:cBhvr>
                                        <p:cTn id="25" dur="500"/>
                                        <p:tgtEl>
                                          <p:spTgt spid="14">
                                            <p:txEl>
                                              <p:pRg st="5" end="5"/>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par>
                                <p:cTn id="29" presetID="2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49" y="930067"/>
            <a:ext cx="11123721" cy="5186869"/>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4</a:t>
            </a:r>
            <a:r>
              <a:rPr lang="zh-CN" altLang="en-US" sz="2800" b="1" dirty="0">
                <a:solidFill>
                  <a:srgbClr val="FF0000"/>
                </a:solidFill>
                <a:latin typeface="+mn-ea"/>
              </a:rPr>
              <a:t>、开路和短路</a:t>
            </a:r>
            <a:endParaRPr lang="en-US" altLang="zh-CN" sz="2800" b="1" dirty="0">
              <a:latin typeface="+mn-ea"/>
            </a:endParaRPr>
          </a:p>
          <a:p>
            <a:pPr>
              <a:lnSpc>
                <a:spcPct val="150000"/>
              </a:lnSpc>
            </a:pPr>
            <a:r>
              <a:rPr lang="en-US" altLang="zh-CN" sz="2800" b="1" dirty="0">
                <a:solidFill>
                  <a:srgbClr val="FF0000"/>
                </a:solidFill>
                <a:latin typeface="+mn-ea"/>
              </a:rPr>
              <a:t>    </a:t>
            </a:r>
            <a:r>
              <a:rPr lang="zh-CN" altLang="en-US" sz="2800" b="1" dirty="0">
                <a:solidFill>
                  <a:srgbClr val="FF0000"/>
                </a:solidFill>
                <a:latin typeface="+mn-ea"/>
              </a:rPr>
              <a:t>（</a:t>
            </a:r>
            <a:r>
              <a:rPr lang="en-US" altLang="zh-CN" sz="2800" b="1" dirty="0">
                <a:solidFill>
                  <a:srgbClr val="FF0000"/>
                </a:solidFill>
                <a:latin typeface="+mn-ea"/>
              </a:rPr>
              <a:t>1</a:t>
            </a:r>
            <a:r>
              <a:rPr lang="zh-CN" altLang="en-US" sz="2800" b="1" dirty="0">
                <a:solidFill>
                  <a:srgbClr val="FF0000"/>
                </a:solidFill>
                <a:latin typeface="+mn-ea"/>
              </a:rPr>
              <a:t>）开路：</a:t>
            </a:r>
            <a:r>
              <a:rPr lang="zh-CN" altLang="en-US" sz="2800" b="1" dirty="0">
                <a:latin typeface="+mn-ea"/>
              </a:rPr>
              <a:t>对线性电阻当        或       ，称为开路。</a:t>
            </a:r>
            <a:endParaRPr lang="en-US" altLang="zh-CN" sz="2800" b="1" dirty="0">
              <a:latin typeface="+mn-ea"/>
            </a:endParaRPr>
          </a:p>
          <a:p>
            <a:pPr>
              <a:lnSpc>
                <a:spcPct val="150000"/>
              </a:lnSpc>
            </a:pPr>
            <a:endParaRPr lang="en-US" altLang="zh-CN" sz="2800" b="1" dirty="0">
              <a:latin typeface="+mn-ea"/>
            </a:endParaRPr>
          </a:p>
          <a:p>
            <a:pPr>
              <a:lnSpc>
                <a:spcPct val="150000"/>
              </a:lnSpc>
            </a:pPr>
            <a:endParaRPr lang="en-US" altLang="zh-CN" sz="2800" b="1" dirty="0">
              <a:latin typeface="+mn-ea"/>
            </a:endParaRPr>
          </a:p>
          <a:p>
            <a:pPr>
              <a:lnSpc>
                <a:spcPct val="150000"/>
              </a:lnSpc>
            </a:pPr>
            <a:endParaRPr lang="en-US" altLang="zh-CN" sz="2800" b="1" dirty="0">
              <a:latin typeface="+mn-ea"/>
            </a:endParaRPr>
          </a:p>
          <a:p>
            <a:pPr>
              <a:lnSpc>
                <a:spcPct val="150000"/>
              </a:lnSpc>
            </a:pPr>
            <a:endParaRPr lang="en-US" altLang="zh-CN" sz="2800" b="1" dirty="0">
              <a:latin typeface="+mn-ea"/>
            </a:endParaRPr>
          </a:p>
          <a:p>
            <a:pPr>
              <a:lnSpc>
                <a:spcPct val="150000"/>
              </a:lnSpc>
            </a:pPr>
            <a:r>
              <a:rPr lang="en-US" altLang="zh-CN" sz="2800" b="1" dirty="0">
                <a:latin typeface="+mn-ea"/>
              </a:rPr>
              <a:t>        </a:t>
            </a:r>
            <a:r>
              <a:rPr lang="zh-CN" altLang="en-US" sz="2800" b="1" dirty="0">
                <a:latin typeface="+mn-ea"/>
              </a:rPr>
              <a:t>其伏安特性曲线与</a:t>
            </a:r>
            <a:r>
              <a:rPr lang="en-US" altLang="zh-CN" sz="2800" b="1" dirty="0">
                <a:latin typeface="+mn-ea"/>
              </a:rPr>
              <a:t>u</a:t>
            </a:r>
            <a:r>
              <a:rPr lang="zh-CN" altLang="en-US" sz="2800" b="1" dirty="0">
                <a:latin typeface="+mn-ea"/>
              </a:rPr>
              <a:t>轴重合，此时无论端电压为何值，其端电流恒为零。</a:t>
            </a:r>
            <a:endParaRPr lang="en-US" altLang="zh-CN" sz="2800" b="1" dirty="0">
              <a:latin typeface="+mn-ea"/>
            </a:endParaRPr>
          </a:p>
        </p:txBody>
      </p:sp>
      <p:graphicFrame>
        <p:nvGraphicFramePr>
          <p:cNvPr id="2" name="对象 1">
            <a:extLst>
              <a:ext uri="{FF2B5EF4-FFF2-40B4-BE49-F238E27FC236}">
                <a16:creationId xmlns:a16="http://schemas.microsoft.com/office/drawing/2014/main" id="{264D8C99-3E3B-4F7E-B9A8-2731471C3457}"/>
              </a:ext>
            </a:extLst>
          </p:cNvPr>
          <p:cNvGraphicFramePr>
            <a:graphicFrameLocks noChangeAspect="1"/>
          </p:cNvGraphicFramePr>
          <p:nvPr>
            <p:extLst>
              <p:ext uri="{D42A27DB-BD31-4B8C-83A1-F6EECF244321}">
                <p14:modId xmlns:p14="http://schemas.microsoft.com/office/powerpoint/2010/main" val="2310712791"/>
              </p:ext>
            </p:extLst>
          </p:nvPr>
        </p:nvGraphicFramePr>
        <p:xfrm>
          <a:off x="5075521" y="1741369"/>
          <a:ext cx="1005682" cy="462070"/>
        </p:xfrm>
        <a:graphic>
          <a:graphicData uri="http://schemas.openxmlformats.org/presentationml/2006/ole">
            <mc:AlternateContent xmlns:mc="http://schemas.openxmlformats.org/markup-compatibility/2006">
              <mc:Choice xmlns:v="urn:schemas-microsoft-com:vml" Requires="v">
                <p:oleObj spid="_x0000_s3346" name="Equation" r:id="rId5" imgW="352395" imgH="161983" progId="Equation.DSMT4">
                  <p:embed/>
                </p:oleObj>
              </mc:Choice>
              <mc:Fallback>
                <p:oleObj name="Equation" r:id="rId5" imgW="352395" imgH="161983" progId="Equation.DSMT4">
                  <p:embed/>
                  <p:pic>
                    <p:nvPicPr>
                      <p:cNvPr id="0" name=""/>
                      <p:cNvPicPr/>
                      <p:nvPr/>
                    </p:nvPicPr>
                    <p:blipFill>
                      <a:blip r:embed="rId6"/>
                      <a:stretch>
                        <a:fillRect/>
                      </a:stretch>
                    </p:blipFill>
                    <p:spPr>
                      <a:xfrm>
                        <a:off x="5075521" y="1741369"/>
                        <a:ext cx="1005682" cy="46207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20BC734F-8ED7-42A1-99EB-90583550EE85}"/>
              </a:ext>
            </a:extLst>
          </p:cNvPr>
          <p:cNvGraphicFramePr>
            <a:graphicFrameLocks noChangeAspect="1"/>
          </p:cNvGraphicFramePr>
          <p:nvPr>
            <p:extLst>
              <p:ext uri="{D42A27DB-BD31-4B8C-83A1-F6EECF244321}">
                <p14:modId xmlns:p14="http://schemas.microsoft.com/office/powerpoint/2010/main" val="1674033576"/>
              </p:ext>
            </p:extLst>
          </p:nvPr>
        </p:nvGraphicFramePr>
        <p:xfrm>
          <a:off x="6302177" y="1777875"/>
          <a:ext cx="849349" cy="461075"/>
        </p:xfrm>
        <a:graphic>
          <a:graphicData uri="http://schemas.openxmlformats.org/presentationml/2006/ole">
            <mc:AlternateContent xmlns:mc="http://schemas.openxmlformats.org/markup-compatibility/2006">
              <mc:Choice xmlns:v="urn:schemas-microsoft-com:vml" Requires="v">
                <p:oleObj spid="_x0000_s3347" name="Equation" r:id="rId7" imgW="333318" imgH="181061" progId="Equation.DSMT4">
                  <p:embed/>
                </p:oleObj>
              </mc:Choice>
              <mc:Fallback>
                <p:oleObj name="Equation" r:id="rId7" imgW="333318" imgH="181061" progId="Equation.DSMT4">
                  <p:embed/>
                  <p:pic>
                    <p:nvPicPr>
                      <p:cNvPr id="0" name=""/>
                      <p:cNvPicPr/>
                      <p:nvPr/>
                    </p:nvPicPr>
                    <p:blipFill>
                      <a:blip r:embed="rId8"/>
                      <a:stretch>
                        <a:fillRect/>
                      </a:stretch>
                    </p:blipFill>
                    <p:spPr>
                      <a:xfrm>
                        <a:off x="6302177" y="1777875"/>
                        <a:ext cx="849349" cy="461075"/>
                      </a:xfrm>
                      <a:prstGeom prst="rect">
                        <a:avLst/>
                      </a:prstGeom>
                    </p:spPr>
                  </p:pic>
                </p:oleObj>
              </mc:Fallback>
            </mc:AlternateContent>
          </a:graphicData>
        </a:graphic>
      </p:graphicFrame>
      <p:pic>
        <p:nvPicPr>
          <p:cNvPr id="12" name="图片 11">
            <a:extLst>
              <a:ext uri="{FF2B5EF4-FFF2-40B4-BE49-F238E27FC236}">
                <a16:creationId xmlns:a16="http://schemas.microsoft.com/office/drawing/2014/main" id="{D9FC2FA4-2403-4DEB-8DAF-3A5F7D2592EB}"/>
              </a:ext>
            </a:extLst>
          </p:cNvPr>
          <p:cNvPicPr/>
          <p:nvPr/>
        </p:nvPicPr>
        <p:blipFill rotWithShape="1">
          <a:blip r:embed="rId9" cstate="print">
            <a:extLst>
              <a:ext uri="{28A0092B-C50C-407E-A947-70E740481C1C}">
                <a14:useLocalDpi xmlns:a14="http://schemas.microsoft.com/office/drawing/2010/main" val="0"/>
              </a:ext>
            </a:extLst>
          </a:blip>
          <a:srcRect r="53889"/>
          <a:stretch/>
        </p:blipFill>
        <p:spPr bwMode="auto">
          <a:xfrm>
            <a:off x="4086471" y="2456336"/>
            <a:ext cx="3945076" cy="2322069"/>
          </a:xfrm>
          <a:prstGeom prst="rect">
            <a:avLst/>
          </a:prstGeom>
          <a:ln>
            <a:noFill/>
          </a:ln>
          <a:extLst>
            <a:ext uri="{53640926-AAD7-44D8-BBD7-CCE9431645EC}">
              <a14:shadowObscured xmlns:a14="http://schemas.microsoft.com/office/drawing/2010/main"/>
            </a:ext>
          </a:extLst>
        </p:spPr>
      </p:pic>
    </p:spTree>
    <p:custDataLst>
      <p:tags r:id="rId2"/>
    </p:custDataLst>
    <p:extLst>
      <p:ext uri="{BB962C8B-B14F-4D97-AF65-F5344CB8AC3E}">
        <p14:creationId xmlns:p14="http://schemas.microsoft.com/office/powerpoint/2010/main" val="41983777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4">
                                            <p:txEl>
                                              <p:pRg st="6" end="6"/>
                                            </p:txEl>
                                          </p:spTgt>
                                        </p:tgtEl>
                                        <p:attrNameLst>
                                          <p:attrName>style.visibility</p:attrName>
                                        </p:attrNameLst>
                                      </p:cBhvr>
                                      <p:to>
                                        <p:strVal val="visible"/>
                                      </p:to>
                                    </p:set>
                                    <p:animEffect transition="in" filter="wipe(down)">
                                      <p:cBhvr>
                                        <p:cTn id="23"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49" y="930067"/>
            <a:ext cx="11123721" cy="5186869"/>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4</a:t>
            </a:r>
            <a:r>
              <a:rPr lang="zh-CN" altLang="en-US" sz="2800" b="1" dirty="0">
                <a:solidFill>
                  <a:srgbClr val="FF0000"/>
                </a:solidFill>
                <a:latin typeface="+mn-ea"/>
              </a:rPr>
              <a:t>、开路和短路</a:t>
            </a:r>
            <a:endParaRPr lang="en-US" altLang="zh-CN" sz="2800" b="1" dirty="0">
              <a:latin typeface="+mn-ea"/>
            </a:endParaRPr>
          </a:p>
          <a:p>
            <a:pPr>
              <a:lnSpc>
                <a:spcPct val="150000"/>
              </a:lnSpc>
            </a:pPr>
            <a:r>
              <a:rPr lang="en-US" altLang="zh-CN" sz="2800" b="1" dirty="0">
                <a:solidFill>
                  <a:srgbClr val="FF0000"/>
                </a:solidFill>
                <a:latin typeface="+mn-ea"/>
              </a:rPr>
              <a:t>    </a:t>
            </a:r>
            <a:r>
              <a:rPr lang="zh-CN" altLang="en-US" sz="2800" b="1" dirty="0">
                <a:solidFill>
                  <a:srgbClr val="FF0000"/>
                </a:solidFill>
                <a:latin typeface="+mn-ea"/>
              </a:rPr>
              <a:t>（</a:t>
            </a:r>
            <a:r>
              <a:rPr lang="en-US" altLang="zh-CN" sz="2800" b="1" dirty="0">
                <a:solidFill>
                  <a:srgbClr val="FF0000"/>
                </a:solidFill>
                <a:latin typeface="+mn-ea"/>
              </a:rPr>
              <a:t>2</a:t>
            </a:r>
            <a:r>
              <a:rPr lang="zh-CN" altLang="en-US" sz="2800" b="1" dirty="0">
                <a:solidFill>
                  <a:srgbClr val="FF0000"/>
                </a:solidFill>
                <a:latin typeface="+mn-ea"/>
              </a:rPr>
              <a:t>）短路：</a:t>
            </a:r>
            <a:r>
              <a:rPr lang="zh-CN" altLang="en-US" sz="2800" b="1" dirty="0">
                <a:latin typeface="+mn-ea"/>
              </a:rPr>
              <a:t>对线性电阻当        或       ，称为短路。</a:t>
            </a:r>
            <a:endParaRPr lang="en-US" altLang="zh-CN" sz="2800" b="1" dirty="0">
              <a:latin typeface="+mn-ea"/>
            </a:endParaRPr>
          </a:p>
          <a:p>
            <a:pPr>
              <a:lnSpc>
                <a:spcPct val="150000"/>
              </a:lnSpc>
            </a:pPr>
            <a:endParaRPr lang="en-US" altLang="zh-CN" sz="2800" b="1" dirty="0">
              <a:latin typeface="+mn-ea"/>
            </a:endParaRPr>
          </a:p>
          <a:p>
            <a:pPr>
              <a:lnSpc>
                <a:spcPct val="150000"/>
              </a:lnSpc>
            </a:pPr>
            <a:endParaRPr lang="en-US" altLang="zh-CN" sz="2800" b="1" dirty="0">
              <a:latin typeface="+mn-ea"/>
            </a:endParaRPr>
          </a:p>
          <a:p>
            <a:pPr>
              <a:lnSpc>
                <a:spcPct val="150000"/>
              </a:lnSpc>
            </a:pPr>
            <a:endParaRPr lang="en-US" altLang="zh-CN" sz="2800" b="1" dirty="0">
              <a:latin typeface="+mn-ea"/>
            </a:endParaRPr>
          </a:p>
          <a:p>
            <a:pPr>
              <a:lnSpc>
                <a:spcPct val="150000"/>
              </a:lnSpc>
            </a:pPr>
            <a:endParaRPr lang="en-US" altLang="zh-CN" sz="2800" b="1" dirty="0">
              <a:latin typeface="+mn-ea"/>
            </a:endParaRPr>
          </a:p>
          <a:p>
            <a:pPr>
              <a:lnSpc>
                <a:spcPct val="150000"/>
              </a:lnSpc>
            </a:pPr>
            <a:r>
              <a:rPr lang="zh-CN" altLang="en-US" sz="2800" b="1" dirty="0">
                <a:latin typeface="+mn-ea"/>
              </a:rPr>
              <a:t>        其伏安特性曲线与</a:t>
            </a:r>
            <a:r>
              <a:rPr lang="en-US" altLang="zh-CN" sz="2800" b="1" dirty="0">
                <a:latin typeface="+mn-ea"/>
              </a:rPr>
              <a:t>i</a:t>
            </a:r>
            <a:r>
              <a:rPr lang="zh-CN" altLang="en-US" sz="2800" b="1" dirty="0">
                <a:latin typeface="+mn-ea"/>
              </a:rPr>
              <a:t>轴重合，电阻元件相当于一段理想导线，此时无论端电流为何值，其端电压恒为零。</a:t>
            </a:r>
            <a:endParaRPr lang="en-US" altLang="zh-CN" sz="2800" b="1" dirty="0">
              <a:latin typeface="+mn-ea"/>
            </a:endParaRPr>
          </a:p>
        </p:txBody>
      </p:sp>
      <p:graphicFrame>
        <p:nvGraphicFramePr>
          <p:cNvPr id="2" name="对象 1">
            <a:extLst>
              <a:ext uri="{FF2B5EF4-FFF2-40B4-BE49-F238E27FC236}">
                <a16:creationId xmlns:a16="http://schemas.microsoft.com/office/drawing/2014/main" id="{264D8C99-3E3B-4F7E-B9A8-2731471C3457}"/>
              </a:ext>
            </a:extLst>
          </p:cNvPr>
          <p:cNvGraphicFramePr>
            <a:graphicFrameLocks noChangeAspect="1"/>
          </p:cNvGraphicFramePr>
          <p:nvPr>
            <p:extLst>
              <p:ext uri="{D42A27DB-BD31-4B8C-83A1-F6EECF244321}">
                <p14:modId xmlns:p14="http://schemas.microsoft.com/office/powerpoint/2010/main" val="4101714602"/>
              </p:ext>
            </p:extLst>
          </p:nvPr>
        </p:nvGraphicFramePr>
        <p:xfrm>
          <a:off x="5124450" y="1719263"/>
          <a:ext cx="906463" cy="506412"/>
        </p:xfrm>
        <a:graphic>
          <a:graphicData uri="http://schemas.openxmlformats.org/presentationml/2006/ole">
            <mc:AlternateContent xmlns:mc="http://schemas.openxmlformats.org/markup-compatibility/2006">
              <mc:Choice xmlns:v="urn:schemas-microsoft-com:vml" Requires="v">
                <p:oleObj spid="_x0000_s4366" name="Equation" r:id="rId5" imgW="317160" imgH="177480" progId="Equation.DSMT4">
                  <p:embed/>
                </p:oleObj>
              </mc:Choice>
              <mc:Fallback>
                <p:oleObj name="Equation" r:id="rId5" imgW="317160" imgH="177480" progId="Equation.DSMT4">
                  <p:embed/>
                  <p:pic>
                    <p:nvPicPr>
                      <p:cNvPr id="2" name="对象 1">
                        <a:extLst>
                          <a:ext uri="{FF2B5EF4-FFF2-40B4-BE49-F238E27FC236}">
                            <a16:creationId xmlns:a16="http://schemas.microsoft.com/office/drawing/2014/main" id="{264D8C99-3E3B-4F7E-B9A8-2731471C3457}"/>
                          </a:ext>
                        </a:extLst>
                      </p:cNvPr>
                      <p:cNvPicPr/>
                      <p:nvPr/>
                    </p:nvPicPr>
                    <p:blipFill>
                      <a:blip r:embed="rId6"/>
                      <a:stretch>
                        <a:fillRect/>
                      </a:stretch>
                    </p:blipFill>
                    <p:spPr>
                      <a:xfrm>
                        <a:off x="5124450" y="1719263"/>
                        <a:ext cx="906463" cy="506412"/>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20BC734F-8ED7-42A1-99EB-90583550EE85}"/>
              </a:ext>
            </a:extLst>
          </p:cNvPr>
          <p:cNvGraphicFramePr>
            <a:graphicFrameLocks noChangeAspect="1"/>
          </p:cNvGraphicFramePr>
          <p:nvPr>
            <p:extLst>
              <p:ext uri="{D42A27DB-BD31-4B8C-83A1-F6EECF244321}">
                <p14:modId xmlns:p14="http://schemas.microsoft.com/office/powerpoint/2010/main" val="1468945794"/>
              </p:ext>
            </p:extLst>
          </p:nvPr>
        </p:nvGraphicFramePr>
        <p:xfrm>
          <a:off x="6302021" y="1746250"/>
          <a:ext cx="904875" cy="452438"/>
        </p:xfrm>
        <a:graphic>
          <a:graphicData uri="http://schemas.openxmlformats.org/presentationml/2006/ole">
            <mc:AlternateContent xmlns:mc="http://schemas.openxmlformats.org/markup-compatibility/2006">
              <mc:Choice xmlns:v="urn:schemas-microsoft-com:vml" Requires="v">
                <p:oleObj spid="_x0000_s4367" name="Equation" r:id="rId7" imgW="355320" imgH="177480" progId="Equation.DSMT4">
                  <p:embed/>
                </p:oleObj>
              </mc:Choice>
              <mc:Fallback>
                <p:oleObj name="Equation" r:id="rId7" imgW="355320" imgH="177480" progId="Equation.DSMT4">
                  <p:embed/>
                  <p:pic>
                    <p:nvPicPr>
                      <p:cNvPr id="6" name="对象 5">
                        <a:extLst>
                          <a:ext uri="{FF2B5EF4-FFF2-40B4-BE49-F238E27FC236}">
                            <a16:creationId xmlns:a16="http://schemas.microsoft.com/office/drawing/2014/main" id="{20BC734F-8ED7-42A1-99EB-90583550EE85}"/>
                          </a:ext>
                        </a:extLst>
                      </p:cNvPr>
                      <p:cNvPicPr/>
                      <p:nvPr/>
                    </p:nvPicPr>
                    <p:blipFill>
                      <a:blip r:embed="rId8"/>
                      <a:stretch>
                        <a:fillRect/>
                      </a:stretch>
                    </p:blipFill>
                    <p:spPr>
                      <a:xfrm>
                        <a:off x="6302021" y="1746250"/>
                        <a:ext cx="904875" cy="452438"/>
                      </a:xfrm>
                      <a:prstGeom prst="rect">
                        <a:avLst/>
                      </a:prstGeom>
                    </p:spPr>
                  </p:pic>
                </p:oleObj>
              </mc:Fallback>
            </mc:AlternateContent>
          </a:graphicData>
        </a:graphic>
      </p:graphicFrame>
      <p:pic>
        <p:nvPicPr>
          <p:cNvPr id="9" name="图片 8">
            <a:extLst>
              <a:ext uri="{FF2B5EF4-FFF2-40B4-BE49-F238E27FC236}">
                <a16:creationId xmlns:a16="http://schemas.microsoft.com/office/drawing/2014/main" id="{393A2F68-1C45-4A98-A285-02CA83591429}"/>
              </a:ext>
            </a:extLst>
          </p:cNvPr>
          <p:cNvPicPr/>
          <p:nvPr/>
        </p:nvPicPr>
        <p:blipFill rotWithShape="1">
          <a:blip r:embed="rId9" cstate="print">
            <a:extLst>
              <a:ext uri="{28A0092B-C50C-407E-A947-70E740481C1C}">
                <a14:useLocalDpi xmlns:a14="http://schemas.microsoft.com/office/drawing/2010/main" val="0"/>
              </a:ext>
            </a:extLst>
          </a:blip>
          <a:srcRect l="48760"/>
          <a:stretch/>
        </p:blipFill>
        <p:spPr bwMode="auto">
          <a:xfrm>
            <a:off x="4198357" y="2520741"/>
            <a:ext cx="4207328" cy="2228458"/>
          </a:xfrm>
          <a:prstGeom prst="rect">
            <a:avLst/>
          </a:prstGeom>
          <a:ln>
            <a:noFill/>
          </a:ln>
          <a:extLst>
            <a:ext uri="{53640926-AAD7-44D8-BBD7-CCE9431645EC}">
              <a14:shadowObscured xmlns:a14="http://schemas.microsoft.com/office/drawing/2010/main"/>
            </a:ext>
          </a:extLst>
        </p:spPr>
      </p:pic>
    </p:spTree>
    <p:custDataLst>
      <p:tags r:id="rId2"/>
    </p:custDataLst>
    <p:extLst>
      <p:ext uri="{BB962C8B-B14F-4D97-AF65-F5344CB8AC3E}">
        <p14:creationId xmlns:p14="http://schemas.microsoft.com/office/powerpoint/2010/main" val="19369745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4">
                                            <p:txEl>
                                              <p:pRg st="6" end="6"/>
                                            </p:txEl>
                                          </p:spTgt>
                                        </p:tgtEl>
                                        <p:attrNameLst>
                                          <p:attrName>style.visibility</p:attrName>
                                        </p:attrNameLst>
                                      </p:cBhvr>
                                      <p:to>
                                        <p:strVal val="visible"/>
                                      </p:to>
                                    </p:set>
                                    <p:animEffect transition="in" filter="wipe(down)">
                                      <p:cBhvr>
                                        <p:cTn id="23"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49" y="930067"/>
            <a:ext cx="11123721" cy="3247877"/>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5</a:t>
            </a:r>
            <a:r>
              <a:rPr lang="zh-CN" altLang="en-US" sz="2800" b="1" dirty="0">
                <a:solidFill>
                  <a:srgbClr val="FF0000"/>
                </a:solidFill>
                <a:latin typeface="+mn-ea"/>
              </a:rPr>
              <a:t>、无记忆性元件（即时元件）</a:t>
            </a:r>
            <a:endParaRPr lang="en-US" altLang="zh-CN" sz="2800" b="1" dirty="0">
              <a:solidFill>
                <a:srgbClr val="FF0000"/>
              </a:solidFill>
              <a:latin typeface="+mn-ea"/>
            </a:endParaRPr>
          </a:p>
          <a:p>
            <a:pPr>
              <a:lnSpc>
                <a:spcPct val="150000"/>
              </a:lnSpc>
            </a:pPr>
            <a:r>
              <a:rPr lang="zh-CN" altLang="en-US" sz="2800" b="1" dirty="0">
                <a:solidFill>
                  <a:srgbClr val="FF0000"/>
                </a:solidFill>
                <a:latin typeface="+mn-ea"/>
              </a:rPr>
              <a:t>        </a:t>
            </a:r>
            <a:endParaRPr lang="en-US" altLang="zh-CN" sz="2800" b="1" dirty="0">
              <a:solidFill>
                <a:srgbClr val="FF0000"/>
              </a:solidFill>
              <a:latin typeface="+mn-ea"/>
            </a:endParaRPr>
          </a:p>
          <a:p>
            <a:pPr>
              <a:lnSpc>
                <a:spcPct val="150000"/>
              </a:lnSpc>
            </a:pPr>
            <a:r>
              <a:rPr lang="zh-CN" altLang="en-US" sz="2800" b="1" dirty="0">
                <a:latin typeface="+mn-ea"/>
              </a:rPr>
              <a:t>        线性非时变电阻（电导），</a:t>
            </a:r>
            <a:r>
              <a:rPr lang="en-US" altLang="zh-CN" sz="2800" b="1" dirty="0">
                <a:latin typeface="+mn-ea"/>
              </a:rPr>
              <a:t>t</a:t>
            </a:r>
            <a:r>
              <a:rPr lang="zh-CN" altLang="en-US" sz="2800" b="1" dirty="0">
                <a:latin typeface="+mn-ea"/>
              </a:rPr>
              <a:t>时刻的电压</a:t>
            </a:r>
            <a:r>
              <a:rPr lang="en-US" altLang="zh-CN" sz="2800" b="1" dirty="0">
                <a:latin typeface="+mn-ea"/>
              </a:rPr>
              <a:t>(</a:t>
            </a:r>
            <a:r>
              <a:rPr lang="zh-CN" altLang="en-US" sz="2800" b="1" dirty="0">
                <a:latin typeface="+mn-ea"/>
              </a:rPr>
              <a:t>或电流</a:t>
            </a:r>
            <a:r>
              <a:rPr lang="en-US" altLang="zh-CN" sz="2800" b="1" dirty="0">
                <a:latin typeface="+mn-ea"/>
              </a:rPr>
              <a:t>)</a:t>
            </a:r>
            <a:r>
              <a:rPr lang="zh-CN" altLang="en-US" sz="2800" b="1" dirty="0">
                <a:latin typeface="+mn-ea"/>
              </a:rPr>
              <a:t>只与</a:t>
            </a:r>
            <a:r>
              <a:rPr lang="en-US" altLang="zh-CN" sz="2800" b="1" dirty="0">
                <a:latin typeface="+mn-ea"/>
              </a:rPr>
              <a:t>t</a:t>
            </a:r>
            <a:r>
              <a:rPr lang="zh-CN" altLang="en-US" sz="2800" b="1" dirty="0">
                <a:latin typeface="+mn-ea"/>
              </a:rPr>
              <a:t>时刻的电流</a:t>
            </a:r>
            <a:r>
              <a:rPr lang="en-US" altLang="zh-CN" sz="2800" b="1" dirty="0">
                <a:latin typeface="+mn-ea"/>
              </a:rPr>
              <a:t>(</a:t>
            </a:r>
            <a:r>
              <a:rPr lang="zh-CN" altLang="en-US" sz="2800" b="1" dirty="0">
                <a:latin typeface="+mn-ea"/>
              </a:rPr>
              <a:t>或电压</a:t>
            </a:r>
            <a:r>
              <a:rPr lang="en-US" altLang="zh-CN" sz="2800" b="1" dirty="0">
                <a:latin typeface="+mn-ea"/>
              </a:rPr>
              <a:t>)</a:t>
            </a:r>
            <a:r>
              <a:rPr lang="zh-CN" altLang="en-US" sz="2800" b="1" dirty="0">
                <a:latin typeface="+mn-ea"/>
              </a:rPr>
              <a:t>有关。这说明电阻（电导）上的电压</a:t>
            </a:r>
            <a:r>
              <a:rPr lang="en-US" altLang="zh-CN" sz="2800" b="1" dirty="0">
                <a:latin typeface="+mn-ea"/>
              </a:rPr>
              <a:t>(</a:t>
            </a:r>
            <a:r>
              <a:rPr lang="zh-CN" altLang="en-US" sz="2800" b="1" dirty="0">
                <a:latin typeface="+mn-ea"/>
              </a:rPr>
              <a:t>或电流</a:t>
            </a:r>
            <a:r>
              <a:rPr lang="en-US" altLang="zh-CN" sz="2800" b="1" dirty="0">
                <a:latin typeface="+mn-ea"/>
              </a:rPr>
              <a:t>)</a:t>
            </a:r>
            <a:r>
              <a:rPr lang="zh-CN" altLang="en-US" sz="2800" b="1" dirty="0">
                <a:latin typeface="+mn-ea"/>
              </a:rPr>
              <a:t>不能记忆</a:t>
            </a:r>
            <a:r>
              <a:rPr lang="en-US" altLang="zh-CN" sz="2800" b="1" dirty="0">
                <a:latin typeface="+mn-ea"/>
              </a:rPr>
              <a:t>t</a:t>
            </a:r>
            <a:r>
              <a:rPr lang="zh-CN" altLang="en-US" sz="2800" b="1" dirty="0">
                <a:latin typeface="+mn-ea"/>
              </a:rPr>
              <a:t>时刻以前电流</a:t>
            </a:r>
            <a:r>
              <a:rPr lang="en-US" altLang="zh-CN" sz="2800" b="1" dirty="0">
                <a:latin typeface="+mn-ea"/>
              </a:rPr>
              <a:t>(</a:t>
            </a:r>
            <a:r>
              <a:rPr lang="zh-CN" altLang="en-US" sz="2800" b="1" dirty="0">
                <a:latin typeface="+mn-ea"/>
              </a:rPr>
              <a:t>或电压</a:t>
            </a:r>
            <a:r>
              <a:rPr lang="en-US" altLang="zh-CN" sz="2800" b="1" dirty="0">
                <a:latin typeface="+mn-ea"/>
              </a:rPr>
              <a:t>) </a:t>
            </a:r>
            <a:r>
              <a:rPr lang="zh-CN" altLang="en-US" sz="2800" b="1" dirty="0">
                <a:latin typeface="+mn-ea"/>
              </a:rPr>
              <a:t>的“历史”作用。</a:t>
            </a:r>
            <a:endParaRPr lang="en-US" altLang="zh-CN" sz="2800" b="1" dirty="0">
              <a:latin typeface="+mn-ea"/>
            </a:endParaRPr>
          </a:p>
        </p:txBody>
      </p:sp>
      <p:graphicFrame>
        <p:nvGraphicFramePr>
          <p:cNvPr id="10" name="对象 9">
            <a:extLst>
              <a:ext uri="{FF2B5EF4-FFF2-40B4-BE49-F238E27FC236}">
                <a16:creationId xmlns:a16="http://schemas.microsoft.com/office/drawing/2014/main" id="{F0F9E3F1-1A77-4799-9DB1-2BBD84FA2311}"/>
              </a:ext>
            </a:extLst>
          </p:cNvPr>
          <p:cNvGraphicFramePr>
            <a:graphicFrameLocks noChangeAspect="1"/>
          </p:cNvGraphicFramePr>
          <p:nvPr>
            <p:extLst>
              <p:ext uri="{D42A27DB-BD31-4B8C-83A1-F6EECF244321}">
                <p14:modId xmlns:p14="http://schemas.microsoft.com/office/powerpoint/2010/main" val="784565459"/>
              </p:ext>
            </p:extLst>
          </p:nvPr>
        </p:nvGraphicFramePr>
        <p:xfrm>
          <a:off x="5057277" y="1802706"/>
          <a:ext cx="2003464" cy="500866"/>
        </p:xfrm>
        <a:graphic>
          <a:graphicData uri="http://schemas.openxmlformats.org/presentationml/2006/ole">
            <mc:AlternateContent xmlns:mc="http://schemas.openxmlformats.org/markup-compatibility/2006">
              <mc:Choice xmlns:v="urn:schemas-microsoft-com:vml" Requires="v">
                <p:oleObj spid="_x0000_s5255" name="Equation" r:id="rId5" imgW="812520" imgH="203040" progId="Equation.DSMT4">
                  <p:embed/>
                </p:oleObj>
              </mc:Choice>
              <mc:Fallback>
                <p:oleObj name="Equation" r:id="rId5" imgW="812520" imgH="203040" progId="Equation.DSMT4">
                  <p:embed/>
                  <p:pic>
                    <p:nvPicPr>
                      <p:cNvPr id="2" name="对象 1">
                        <a:extLst>
                          <a:ext uri="{FF2B5EF4-FFF2-40B4-BE49-F238E27FC236}">
                            <a16:creationId xmlns:a16="http://schemas.microsoft.com/office/drawing/2014/main" id="{0AC2CDF7-6525-4E87-897C-2D7C1E7927B5}"/>
                          </a:ext>
                        </a:extLst>
                      </p:cNvPr>
                      <p:cNvPicPr/>
                      <p:nvPr/>
                    </p:nvPicPr>
                    <p:blipFill>
                      <a:blip r:embed="rId6"/>
                      <a:stretch>
                        <a:fillRect/>
                      </a:stretch>
                    </p:blipFill>
                    <p:spPr>
                      <a:xfrm>
                        <a:off x="5057277" y="1802706"/>
                        <a:ext cx="2003464" cy="500866"/>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6143972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ipe(down)">
                                      <p:cBhvr>
                                        <p:cTn id="1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49" y="930067"/>
            <a:ext cx="11123721" cy="3894208"/>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6</a:t>
            </a:r>
            <a:r>
              <a:rPr lang="zh-CN" altLang="en-US" sz="2800" b="1" dirty="0">
                <a:solidFill>
                  <a:srgbClr val="FF0000"/>
                </a:solidFill>
                <a:latin typeface="+mn-ea"/>
              </a:rPr>
              <a:t>、电阻的吸收功率</a:t>
            </a:r>
            <a:endParaRPr lang="en-US" altLang="zh-CN" sz="2800" b="1" dirty="0">
              <a:solidFill>
                <a:srgbClr val="FF0000"/>
              </a:solidFill>
              <a:latin typeface="+mn-ea"/>
            </a:endParaRPr>
          </a:p>
          <a:p>
            <a:pPr>
              <a:lnSpc>
                <a:spcPct val="150000"/>
              </a:lnSpc>
            </a:pPr>
            <a:r>
              <a:rPr lang="zh-CN" altLang="en-US" sz="2800" b="1" dirty="0">
                <a:solidFill>
                  <a:srgbClr val="FF0000"/>
                </a:solidFill>
                <a:latin typeface="+mn-ea"/>
              </a:rPr>
              <a:t>        </a:t>
            </a:r>
            <a:endParaRPr lang="en-US" altLang="zh-CN" sz="2800" b="1" dirty="0">
              <a:solidFill>
                <a:srgbClr val="FF0000"/>
              </a:solidFill>
              <a:latin typeface="+mn-ea"/>
            </a:endParaRPr>
          </a:p>
          <a:p>
            <a:pPr>
              <a:lnSpc>
                <a:spcPct val="150000"/>
              </a:lnSpc>
            </a:pPr>
            <a:r>
              <a:rPr lang="zh-CN" altLang="en-US" sz="2800" b="1" dirty="0">
                <a:latin typeface="+mn-ea"/>
              </a:rPr>
              <a:t>        </a:t>
            </a:r>
            <a:endParaRPr lang="en-US" altLang="zh-CN" sz="2800" b="1" dirty="0">
              <a:latin typeface="+mn-ea"/>
            </a:endParaRPr>
          </a:p>
          <a:p>
            <a:pPr>
              <a:lnSpc>
                <a:spcPct val="150000"/>
              </a:lnSpc>
            </a:pPr>
            <a:r>
              <a:rPr lang="en-US" altLang="zh-CN" sz="2800" b="1" dirty="0">
                <a:latin typeface="+mn-ea"/>
              </a:rPr>
              <a:t>        </a:t>
            </a:r>
            <a:r>
              <a:rPr lang="zh-CN" altLang="en-US" sz="2800" b="1" dirty="0">
                <a:latin typeface="+mn-ea"/>
              </a:rPr>
              <a:t>电阻元件的功率与通过的电流的平方或端电压的平方成正比，其</a:t>
            </a:r>
            <a:r>
              <a:rPr lang="zh-CN" altLang="en-US" sz="2800" b="1" dirty="0">
                <a:solidFill>
                  <a:srgbClr val="FF0000"/>
                </a:solidFill>
                <a:latin typeface="+mn-ea"/>
              </a:rPr>
              <a:t>功率恒大于零</a:t>
            </a:r>
            <a:r>
              <a:rPr lang="zh-CN" altLang="en-US" sz="2800" b="1" dirty="0">
                <a:latin typeface="+mn-ea"/>
              </a:rPr>
              <a:t>。因此，电阻元件是一个只消耗电能而非储存电能的元件，称为</a:t>
            </a:r>
            <a:r>
              <a:rPr lang="zh-CN" altLang="en-US" sz="2800" b="1" dirty="0">
                <a:solidFill>
                  <a:srgbClr val="FF0000"/>
                </a:solidFill>
                <a:latin typeface="+mn-ea"/>
              </a:rPr>
              <a:t>耗能元件</a:t>
            </a:r>
            <a:r>
              <a:rPr lang="zh-CN" altLang="en-US" sz="2800" b="1" dirty="0">
                <a:latin typeface="+mn-ea"/>
              </a:rPr>
              <a:t>。</a:t>
            </a:r>
            <a:endParaRPr lang="en-US" altLang="zh-CN" sz="2800" b="1" dirty="0">
              <a:latin typeface="+mn-ea"/>
            </a:endParaRPr>
          </a:p>
        </p:txBody>
      </p:sp>
      <p:graphicFrame>
        <p:nvGraphicFramePr>
          <p:cNvPr id="2" name="对象 1">
            <a:extLst>
              <a:ext uri="{FF2B5EF4-FFF2-40B4-BE49-F238E27FC236}">
                <a16:creationId xmlns:a16="http://schemas.microsoft.com/office/drawing/2014/main" id="{7686382F-5994-47C4-89E4-1C8789799C2B}"/>
              </a:ext>
            </a:extLst>
          </p:cNvPr>
          <p:cNvGraphicFramePr>
            <a:graphicFrameLocks noChangeAspect="1"/>
          </p:cNvGraphicFramePr>
          <p:nvPr>
            <p:extLst>
              <p:ext uri="{D42A27DB-BD31-4B8C-83A1-F6EECF244321}">
                <p14:modId xmlns:p14="http://schemas.microsoft.com/office/powerpoint/2010/main" val="114374817"/>
              </p:ext>
            </p:extLst>
          </p:nvPr>
        </p:nvGraphicFramePr>
        <p:xfrm>
          <a:off x="4449921" y="1893498"/>
          <a:ext cx="3292157" cy="707660"/>
        </p:xfrm>
        <a:graphic>
          <a:graphicData uri="http://schemas.openxmlformats.org/presentationml/2006/ole">
            <mc:AlternateContent xmlns:mc="http://schemas.openxmlformats.org/markup-compatibility/2006">
              <mc:Choice xmlns:v="urn:schemas-microsoft-com:vml" Requires="v">
                <p:oleObj spid="_x0000_s6279" name="Equation" r:id="rId5" imgW="1019031" imgH="219217" progId="Equation.DSMT4">
                  <p:embed/>
                </p:oleObj>
              </mc:Choice>
              <mc:Fallback>
                <p:oleObj name="Equation" r:id="rId5" imgW="1019031" imgH="219217" progId="Equation.DSMT4">
                  <p:embed/>
                  <p:pic>
                    <p:nvPicPr>
                      <p:cNvPr id="0" name=""/>
                      <p:cNvPicPr/>
                      <p:nvPr/>
                    </p:nvPicPr>
                    <p:blipFill>
                      <a:blip r:embed="rId6"/>
                      <a:stretch>
                        <a:fillRect/>
                      </a:stretch>
                    </p:blipFill>
                    <p:spPr>
                      <a:xfrm>
                        <a:off x="4449921" y="1893498"/>
                        <a:ext cx="3292157" cy="70766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8094614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xEl>
                                              <p:pRg st="3" end="3"/>
                                            </p:txEl>
                                          </p:spTgt>
                                        </p:tgtEl>
                                        <p:attrNameLst>
                                          <p:attrName>style.visibility</p:attrName>
                                        </p:attrNameLst>
                                      </p:cBhvr>
                                      <p:to>
                                        <p:strVal val="visible"/>
                                      </p:to>
                                    </p:set>
                                    <p:animEffect transition="in" filter="wipe(down)">
                                      <p:cBhvr>
                                        <p:cTn id="12"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49" y="930067"/>
            <a:ext cx="11123721" cy="1308884"/>
          </a:xfrm>
          <a:prstGeom prst="rect">
            <a:avLst/>
          </a:prstGeom>
          <a:noFill/>
        </p:spPr>
        <p:txBody>
          <a:bodyPr wrap="square" rtlCol="0">
            <a:spAutoFit/>
          </a:bodyPr>
          <a:lstStyle/>
          <a:p>
            <a:pPr>
              <a:lnSpc>
                <a:spcPct val="150000"/>
              </a:lnSpc>
            </a:pPr>
            <a:r>
              <a:rPr lang="zh-CN" altLang="en-US" sz="2800" b="1" dirty="0">
                <a:latin typeface="+mn-ea"/>
              </a:rPr>
              <a:t>例</a:t>
            </a:r>
            <a:r>
              <a:rPr lang="en-US" altLang="zh-CN" sz="2800" b="1" dirty="0">
                <a:latin typeface="+mn-ea"/>
              </a:rPr>
              <a:t>1.2 </a:t>
            </a:r>
            <a:r>
              <a:rPr lang="zh-CN" altLang="en-US" sz="2800" b="1" dirty="0">
                <a:latin typeface="+mn-ea"/>
              </a:rPr>
              <a:t>在图</a:t>
            </a:r>
            <a:r>
              <a:rPr lang="en-US" altLang="zh-CN" sz="2800" b="1" dirty="0">
                <a:latin typeface="+mn-ea"/>
              </a:rPr>
              <a:t>1.10</a:t>
            </a:r>
            <a:r>
              <a:rPr lang="zh-CN" altLang="en-US" sz="2800" b="1" dirty="0">
                <a:latin typeface="+mn-ea"/>
              </a:rPr>
              <a:t>所示电路中，已知</a:t>
            </a:r>
            <a:r>
              <a:rPr lang="en-US" altLang="zh-CN" sz="2800" b="1" dirty="0">
                <a:latin typeface="+mn-ea"/>
              </a:rPr>
              <a:t>R=5 </a:t>
            </a:r>
            <a:r>
              <a:rPr lang="en-US" altLang="zh-CN" sz="2800" b="1" dirty="0" err="1">
                <a:latin typeface="+mn-ea"/>
              </a:rPr>
              <a:t>kΩ</a:t>
            </a:r>
            <a:r>
              <a:rPr lang="zh-CN" altLang="en-US" sz="2800" b="1" dirty="0">
                <a:latin typeface="+mn-ea"/>
              </a:rPr>
              <a:t>，</a:t>
            </a:r>
            <a:r>
              <a:rPr lang="en-US" altLang="zh-CN" sz="2800" b="1" dirty="0">
                <a:latin typeface="+mn-ea"/>
              </a:rPr>
              <a:t>U=-10V </a:t>
            </a:r>
            <a:r>
              <a:rPr lang="zh-CN" altLang="en-US" sz="2800" b="1" dirty="0">
                <a:latin typeface="+mn-ea"/>
              </a:rPr>
              <a:t>，求电阻中流过的电流和电阻的吸收功率。</a:t>
            </a:r>
            <a:r>
              <a:rPr lang="en-US" altLang="zh-CN" sz="2800" b="1" dirty="0">
                <a:latin typeface="+mn-ea"/>
              </a:rPr>
              <a:t>  </a:t>
            </a:r>
          </a:p>
        </p:txBody>
      </p:sp>
      <p:pic>
        <p:nvPicPr>
          <p:cNvPr id="4" name="图片 3">
            <a:extLst>
              <a:ext uri="{FF2B5EF4-FFF2-40B4-BE49-F238E27FC236}">
                <a16:creationId xmlns:a16="http://schemas.microsoft.com/office/drawing/2014/main" id="{C1A41F89-78C9-4113-B12C-201EE52656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6433" y="2020953"/>
            <a:ext cx="3590855" cy="1786283"/>
          </a:xfrm>
          <a:prstGeom prst="rect">
            <a:avLst/>
          </a:prstGeom>
        </p:spPr>
      </p:pic>
      <p:sp>
        <p:nvSpPr>
          <p:cNvPr id="9" name="Rectangle 16">
            <a:extLst>
              <a:ext uri="{FF2B5EF4-FFF2-40B4-BE49-F238E27FC236}">
                <a16:creationId xmlns:a16="http://schemas.microsoft.com/office/drawing/2014/main" id="{42DE4CD9-F909-4D9E-AD65-8EE23FD6EB0D}"/>
              </a:ext>
            </a:extLst>
          </p:cNvPr>
          <p:cNvSpPr>
            <a:spLocks noChangeArrowheads="1"/>
          </p:cNvSpPr>
          <p:nvPr/>
        </p:nvSpPr>
        <p:spPr bwMode="auto">
          <a:xfrm>
            <a:off x="497149" y="2469775"/>
            <a:ext cx="6844684" cy="954107"/>
          </a:xfrm>
          <a:prstGeom prst="rect">
            <a:avLst/>
          </a:prstGeom>
          <a:noFill/>
          <a:ln w="9525">
            <a:noFill/>
            <a:miter lim="800000"/>
            <a:headEnd/>
            <a:tailEnd/>
          </a:ln>
          <a:effectLst/>
        </p:spPr>
        <p:txBody>
          <a:bodyPr wrap="square">
            <a:spAutoFit/>
          </a:bodyPr>
          <a:lstStyle/>
          <a:p>
            <a:pPr>
              <a:defRPr/>
            </a:pPr>
            <a:r>
              <a:rPr lang="zh-CN" altLang="en-US" sz="2800" b="1" dirty="0">
                <a:latin typeface="Arial" charset="0"/>
                <a:ea typeface="楷体_GB2312" pitchFamily="49" charset="-122"/>
              </a:rPr>
              <a:t>解：由于电阻上电流电压为非关联参考方向，因此按欧姆定律，其电流</a:t>
            </a:r>
            <a:endParaRPr lang="zh-CN" altLang="en-US" b="1" dirty="0">
              <a:latin typeface="Arial" charset="0"/>
            </a:endParaRPr>
          </a:p>
        </p:txBody>
      </p:sp>
      <p:graphicFrame>
        <p:nvGraphicFramePr>
          <p:cNvPr id="5" name="对象 4">
            <a:extLst>
              <a:ext uri="{FF2B5EF4-FFF2-40B4-BE49-F238E27FC236}">
                <a16:creationId xmlns:a16="http://schemas.microsoft.com/office/drawing/2014/main" id="{7D73D5E8-0AB5-49F3-84BD-7005AA54759A}"/>
              </a:ext>
            </a:extLst>
          </p:cNvPr>
          <p:cNvGraphicFramePr>
            <a:graphicFrameLocks noChangeAspect="1"/>
          </p:cNvGraphicFramePr>
          <p:nvPr>
            <p:extLst>
              <p:ext uri="{D42A27DB-BD31-4B8C-83A1-F6EECF244321}">
                <p14:modId xmlns:p14="http://schemas.microsoft.com/office/powerpoint/2010/main" val="348706601"/>
              </p:ext>
            </p:extLst>
          </p:nvPr>
        </p:nvGraphicFramePr>
        <p:xfrm>
          <a:off x="3366605" y="3409649"/>
          <a:ext cx="5106364" cy="902467"/>
        </p:xfrm>
        <a:graphic>
          <a:graphicData uri="http://schemas.openxmlformats.org/presentationml/2006/ole">
            <mc:AlternateContent xmlns:mc="http://schemas.openxmlformats.org/markup-compatibility/2006">
              <mc:Choice xmlns:v="urn:schemas-microsoft-com:vml" Requires="v">
                <p:oleObj spid="_x0000_s7563" name="Equation" r:id="rId6" imgW="4257898" imgH="752200" progId="Equation.DSMT4">
                  <p:embed/>
                </p:oleObj>
              </mc:Choice>
              <mc:Fallback>
                <p:oleObj name="Equation" r:id="rId6" imgW="4257898" imgH="752200" progId="Equation.DSMT4">
                  <p:embed/>
                  <p:pic>
                    <p:nvPicPr>
                      <p:cNvPr id="0" name=""/>
                      <p:cNvPicPr/>
                      <p:nvPr/>
                    </p:nvPicPr>
                    <p:blipFill>
                      <a:blip r:embed="rId7"/>
                      <a:stretch>
                        <a:fillRect/>
                      </a:stretch>
                    </p:blipFill>
                    <p:spPr>
                      <a:xfrm>
                        <a:off x="3366605" y="3409649"/>
                        <a:ext cx="5106364" cy="902467"/>
                      </a:xfrm>
                      <a:prstGeom prst="rect">
                        <a:avLst/>
                      </a:prstGeom>
                    </p:spPr>
                  </p:pic>
                </p:oleObj>
              </mc:Fallback>
            </mc:AlternateContent>
          </a:graphicData>
        </a:graphic>
      </p:graphicFrame>
      <p:sp>
        <p:nvSpPr>
          <p:cNvPr id="11" name="Rectangle 13">
            <a:extLst>
              <a:ext uri="{FF2B5EF4-FFF2-40B4-BE49-F238E27FC236}">
                <a16:creationId xmlns:a16="http://schemas.microsoft.com/office/drawing/2014/main" id="{28836AEF-CEEE-46F9-BD88-E4C36AD8B05E}"/>
              </a:ext>
            </a:extLst>
          </p:cNvPr>
          <p:cNvSpPr>
            <a:spLocks noChangeArrowheads="1"/>
          </p:cNvSpPr>
          <p:nvPr/>
        </p:nvSpPr>
        <p:spPr bwMode="auto">
          <a:xfrm>
            <a:off x="497149" y="4176357"/>
            <a:ext cx="3505200" cy="519113"/>
          </a:xfrm>
          <a:prstGeom prst="rect">
            <a:avLst/>
          </a:prstGeom>
          <a:noFill/>
          <a:ln w="9525">
            <a:noFill/>
            <a:miter lim="800000"/>
            <a:headEnd/>
            <a:tailEnd/>
          </a:ln>
          <a:effectLst/>
        </p:spPr>
        <p:txBody>
          <a:bodyPr>
            <a:spAutoFit/>
          </a:bodyPr>
          <a:lstStyle/>
          <a:p>
            <a:pPr>
              <a:defRPr/>
            </a:pPr>
            <a:r>
              <a:rPr lang="zh-CN" altLang="en-US" sz="2800" b="1" dirty="0">
                <a:latin typeface="Arial" charset="0"/>
                <a:ea typeface="楷体_GB2312" pitchFamily="49" charset="-122"/>
              </a:rPr>
              <a:t>电阻的吸收功率为</a:t>
            </a:r>
            <a:r>
              <a:rPr lang="zh-CN" altLang="en-US" dirty="0">
                <a:latin typeface="Arial" charset="0"/>
              </a:rPr>
              <a:t> </a:t>
            </a:r>
          </a:p>
        </p:txBody>
      </p:sp>
      <p:graphicFrame>
        <p:nvGraphicFramePr>
          <p:cNvPr id="7" name="对象 6">
            <a:extLst>
              <a:ext uri="{FF2B5EF4-FFF2-40B4-BE49-F238E27FC236}">
                <a16:creationId xmlns:a16="http://schemas.microsoft.com/office/drawing/2014/main" id="{9B7880A4-7B03-4F13-83F3-8E9355C79A89}"/>
              </a:ext>
            </a:extLst>
          </p:cNvPr>
          <p:cNvGraphicFramePr>
            <a:graphicFrameLocks noChangeAspect="1"/>
          </p:cNvGraphicFramePr>
          <p:nvPr>
            <p:extLst>
              <p:ext uri="{D42A27DB-BD31-4B8C-83A1-F6EECF244321}">
                <p14:modId xmlns:p14="http://schemas.microsoft.com/office/powerpoint/2010/main" val="1337201404"/>
              </p:ext>
            </p:extLst>
          </p:nvPr>
        </p:nvGraphicFramePr>
        <p:xfrm>
          <a:off x="2114550" y="4695470"/>
          <a:ext cx="7610475" cy="666750"/>
        </p:xfrm>
        <a:graphic>
          <a:graphicData uri="http://schemas.openxmlformats.org/presentationml/2006/ole">
            <mc:AlternateContent xmlns:mc="http://schemas.openxmlformats.org/markup-compatibility/2006">
              <mc:Choice xmlns:v="urn:schemas-microsoft-com:vml" Requires="v">
                <p:oleObj spid="_x0000_s7564" name="Equation" r:id="rId8" imgW="7610302" imgH="666574" progId="Equation.DSMT4">
                  <p:embed/>
                </p:oleObj>
              </mc:Choice>
              <mc:Fallback>
                <p:oleObj name="Equation" r:id="rId8" imgW="7610302" imgH="666574" progId="Equation.DSMT4">
                  <p:embed/>
                  <p:pic>
                    <p:nvPicPr>
                      <p:cNvPr id="0" name=""/>
                      <p:cNvPicPr/>
                      <p:nvPr/>
                    </p:nvPicPr>
                    <p:blipFill>
                      <a:blip r:embed="rId9"/>
                      <a:stretch>
                        <a:fillRect/>
                      </a:stretch>
                    </p:blipFill>
                    <p:spPr>
                      <a:xfrm>
                        <a:off x="2114550" y="4695470"/>
                        <a:ext cx="7610475" cy="666750"/>
                      </a:xfrm>
                      <a:prstGeom prst="rect">
                        <a:avLst/>
                      </a:prstGeom>
                    </p:spPr>
                  </p:pic>
                </p:oleObj>
              </mc:Fallback>
            </mc:AlternateContent>
          </a:graphicData>
        </a:graphic>
      </p:graphicFrame>
      <p:sp>
        <p:nvSpPr>
          <p:cNvPr id="15" name="Rectangle 21">
            <a:extLst>
              <a:ext uri="{FF2B5EF4-FFF2-40B4-BE49-F238E27FC236}">
                <a16:creationId xmlns:a16="http://schemas.microsoft.com/office/drawing/2014/main" id="{92BCD3EB-C079-40BF-A160-B3AE4518B309}"/>
              </a:ext>
            </a:extLst>
          </p:cNvPr>
          <p:cNvSpPr>
            <a:spLocks noChangeArrowheads="1"/>
          </p:cNvSpPr>
          <p:nvPr/>
        </p:nvSpPr>
        <p:spPr bwMode="auto">
          <a:xfrm>
            <a:off x="497149" y="5362220"/>
            <a:ext cx="990600" cy="519113"/>
          </a:xfrm>
          <a:prstGeom prst="rect">
            <a:avLst/>
          </a:prstGeom>
          <a:noFill/>
          <a:ln w="9525">
            <a:noFill/>
            <a:miter lim="800000"/>
            <a:headEnd/>
            <a:tailEnd/>
          </a:ln>
          <a:effectLst/>
        </p:spPr>
        <p:txBody>
          <a:bodyPr>
            <a:spAutoFit/>
          </a:bodyPr>
          <a:lstStyle/>
          <a:p>
            <a:pPr>
              <a:defRPr/>
            </a:pPr>
            <a:r>
              <a:rPr lang="zh-CN" altLang="en-US" sz="2800" b="1" dirty="0">
                <a:latin typeface="Arial" charset="0"/>
                <a:ea typeface="楷体_GB2312" pitchFamily="49" charset="-122"/>
              </a:rPr>
              <a:t>或者</a:t>
            </a:r>
            <a:r>
              <a:rPr lang="zh-CN" altLang="en-US" dirty="0">
                <a:latin typeface="Arial" charset="0"/>
              </a:rPr>
              <a:t> </a:t>
            </a:r>
          </a:p>
        </p:txBody>
      </p:sp>
      <p:graphicFrame>
        <p:nvGraphicFramePr>
          <p:cNvPr id="8" name="对象 7">
            <a:extLst>
              <a:ext uri="{FF2B5EF4-FFF2-40B4-BE49-F238E27FC236}">
                <a16:creationId xmlns:a16="http://schemas.microsoft.com/office/drawing/2014/main" id="{B342410E-8A51-4B52-9F65-16BA8F5BA59F}"/>
              </a:ext>
            </a:extLst>
          </p:cNvPr>
          <p:cNvGraphicFramePr>
            <a:graphicFrameLocks noChangeAspect="1"/>
          </p:cNvGraphicFramePr>
          <p:nvPr>
            <p:extLst>
              <p:ext uri="{D42A27DB-BD31-4B8C-83A1-F6EECF244321}">
                <p14:modId xmlns:p14="http://schemas.microsoft.com/office/powerpoint/2010/main" val="2896436059"/>
              </p:ext>
            </p:extLst>
          </p:nvPr>
        </p:nvGraphicFramePr>
        <p:xfrm>
          <a:off x="2594857" y="5594827"/>
          <a:ext cx="5705475" cy="666750"/>
        </p:xfrm>
        <a:graphic>
          <a:graphicData uri="http://schemas.openxmlformats.org/presentationml/2006/ole">
            <mc:AlternateContent xmlns:mc="http://schemas.openxmlformats.org/markup-compatibility/2006">
              <mc:Choice xmlns:v="urn:schemas-microsoft-com:vml" Requires="v">
                <p:oleObj spid="_x0000_s7565" name="Equation" r:id="rId10" imgW="5705500" imgH="666574" progId="Equation.DSMT4">
                  <p:embed/>
                </p:oleObj>
              </mc:Choice>
              <mc:Fallback>
                <p:oleObj name="Equation" r:id="rId10" imgW="5705500" imgH="666574" progId="Equation.DSMT4">
                  <p:embed/>
                  <p:pic>
                    <p:nvPicPr>
                      <p:cNvPr id="0" name=""/>
                      <p:cNvPicPr/>
                      <p:nvPr/>
                    </p:nvPicPr>
                    <p:blipFill>
                      <a:blip r:embed="rId11"/>
                      <a:stretch>
                        <a:fillRect/>
                      </a:stretch>
                    </p:blipFill>
                    <p:spPr>
                      <a:xfrm>
                        <a:off x="2594857" y="5594827"/>
                        <a:ext cx="5705475" cy="66675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8714716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1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2139881"/>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二、电容元件</a:t>
            </a:r>
            <a:endParaRPr lang="en-US" altLang="zh-CN" sz="3600" b="1" dirty="0">
              <a:solidFill>
                <a:srgbClr val="FF0000"/>
              </a:solidFill>
              <a:latin typeface="+mn-ea"/>
            </a:endParaRPr>
          </a:p>
          <a:p>
            <a:pPr>
              <a:lnSpc>
                <a:spcPct val="150000"/>
              </a:lnSpc>
            </a:pPr>
            <a:r>
              <a:rPr lang="en-US" altLang="zh-CN" sz="2800" b="1" dirty="0">
                <a:solidFill>
                  <a:srgbClr val="FF0000"/>
                </a:solidFill>
                <a:latin typeface="+mn-ea"/>
              </a:rPr>
              <a:t>    1</a:t>
            </a:r>
            <a:r>
              <a:rPr lang="zh-CN" altLang="en-US" sz="2800" b="1" dirty="0">
                <a:solidFill>
                  <a:srgbClr val="FF0000"/>
                </a:solidFill>
                <a:latin typeface="+mn-ea"/>
              </a:rPr>
              <a:t>、定义：</a:t>
            </a:r>
            <a:r>
              <a:rPr lang="zh-CN" altLang="en-US" sz="2800" b="1" dirty="0">
                <a:latin typeface="Arial" charset="0"/>
                <a:ea typeface="楷体_GB2312" pitchFamily="49" charset="-122"/>
              </a:rPr>
              <a:t>一个二端元件，如果在任意时刻</a:t>
            </a:r>
            <a:r>
              <a:rPr lang="en-US" altLang="zh-CN" sz="2800" b="1" i="1" dirty="0">
                <a:latin typeface="Times New Roman" pitchFamily="18" charset="0"/>
                <a:ea typeface="楷体_GB2312" pitchFamily="49" charset="-122"/>
              </a:rPr>
              <a:t>t</a:t>
            </a:r>
            <a:r>
              <a:rPr lang="zh-CN" altLang="en-US" sz="2800" b="1" dirty="0">
                <a:latin typeface="Arial" charset="0"/>
                <a:ea typeface="楷体_GB2312" pitchFamily="49" charset="-122"/>
              </a:rPr>
              <a:t>，其所积累的电荷与端电压之间的关系能用</a:t>
            </a:r>
            <a:r>
              <a:rPr lang="en-US" altLang="zh-CN" sz="2800" b="1" i="1" dirty="0">
                <a:latin typeface="Times New Roman" pitchFamily="18" charset="0"/>
                <a:ea typeface="楷体_GB2312" pitchFamily="49" charset="-122"/>
              </a:rPr>
              <a:t>q-u</a:t>
            </a:r>
            <a:r>
              <a:rPr lang="zh-CN" altLang="en-US" sz="2800" b="1" dirty="0">
                <a:latin typeface="Arial" charset="0"/>
                <a:ea typeface="楷体_GB2312" pitchFamily="49" charset="-122"/>
              </a:rPr>
              <a:t>平面上的一条曲线所确定，就称其为</a:t>
            </a:r>
            <a:r>
              <a:rPr lang="zh-CN" altLang="en-US" sz="2800" b="1" dirty="0">
                <a:solidFill>
                  <a:srgbClr val="FF0000"/>
                </a:solidFill>
                <a:latin typeface="Arial" charset="0"/>
                <a:ea typeface="楷体_GB2312" pitchFamily="49" charset="-122"/>
              </a:rPr>
              <a:t>电容元件</a:t>
            </a:r>
            <a:r>
              <a:rPr lang="zh-CN" altLang="en-US" sz="2800" b="1" dirty="0">
                <a:latin typeface="Arial" charset="0"/>
                <a:ea typeface="楷体_GB2312" pitchFamily="49" charset="-122"/>
              </a:rPr>
              <a:t>。</a:t>
            </a:r>
            <a:endParaRPr lang="en-US" altLang="zh-CN" sz="2800" b="1" dirty="0">
              <a:latin typeface="+mn-ea"/>
            </a:endParaRPr>
          </a:p>
        </p:txBody>
      </p:sp>
      <p:pic>
        <p:nvPicPr>
          <p:cNvPr id="7" name="图片 6">
            <a:extLst>
              <a:ext uri="{FF2B5EF4-FFF2-40B4-BE49-F238E27FC236}">
                <a16:creationId xmlns:a16="http://schemas.microsoft.com/office/drawing/2014/main" id="{E1825D9B-61B0-43B8-8350-B7A9615C0D10}"/>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493519" y="3105251"/>
            <a:ext cx="3204962" cy="3407457"/>
          </a:xfrm>
          <a:prstGeom prst="rect">
            <a:avLst/>
          </a:prstGeom>
        </p:spPr>
      </p:pic>
    </p:spTree>
    <p:custDataLst>
      <p:tags r:id="rId1"/>
    </p:custDataLst>
    <p:extLst>
      <p:ext uri="{BB962C8B-B14F-4D97-AF65-F5344CB8AC3E}">
        <p14:creationId xmlns:p14="http://schemas.microsoft.com/office/powerpoint/2010/main" val="34586618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1" y="930067"/>
            <a:ext cx="5690586" cy="5186869"/>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2</a:t>
            </a:r>
            <a:r>
              <a:rPr lang="zh-CN" altLang="en-US" sz="2800" b="1" dirty="0">
                <a:solidFill>
                  <a:srgbClr val="FF0000"/>
                </a:solidFill>
                <a:latin typeface="+mn-ea"/>
              </a:rPr>
              <a:t>、线性时不变电容元件</a:t>
            </a:r>
            <a:endParaRPr lang="en-US" altLang="zh-CN" sz="2800" b="1" dirty="0">
              <a:solidFill>
                <a:srgbClr val="FF0000"/>
              </a:solidFill>
              <a:latin typeface="+mn-ea"/>
            </a:endParaRPr>
          </a:p>
          <a:p>
            <a:pPr>
              <a:lnSpc>
                <a:spcPct val="150000"/>
              </a:lnSpc>
            </a:pPr>
            <a:r>
              <a:rPr lang="zh-CN" altLang="en-US" sz="2800" b="1" dirty="0">
                <a:latin typeface="+mn-ea"/>
              </a:rPr>
              <a:t>        如果约束电容的</a:t>
            </a:r>
            <a:r>
              <a:rPr lang="en-US" altLang="zh-CN" sz="2800" b="1" dirty="0">
                <a:latin typeface="+mn-ea"/>
              </a:rPr>
              <a:t>q-u</a:t>
            </a:r>
            <a:r>
              <a:rPr lang="zh-CN" altLang="en-US" sz="2800" b="1" dirty="0">
                <a:latin typeface="+mn-ea"/>
              </a:rPr>
              <a:t>平面上的曲线不随时间变化</a:t>
            </a:r>
            <a:r>
              <a:rPr lang="en-US" altLang="zh-CN" sz="2800" b="1" dirty="0">
                <a:latin typeface="+mn-ea"/>
              </a:rPr>
              <a:t>(</a:t>
            </a:r>
            <a:r>
              <a:rPr lang="zh-CN" altLang="en-US" sz="2800" b="1" dirty="0">
                <a:latin typeface="+mn-ea"/>
              </a:rPr>
              <a:t>即它不是时间的函数</a:t>
            </a:r>
            <a:r>
              <a:rPr lang="en-US" altLang="zh-CN" sz="2800" b="1" dirty="0">
                <a:latin typeface="+mn-ea"/>
              </a:rPr>
              <a:t>)</a:t>
            </a:r>
            <a:r>
              <a:rPr lang="zh-CN" altLang="en-US" sz="2800" b="1" dirty="0">
                <a:latin typeface="+mn-ea"/>
              </a:rPr>
              <a:t>，则称其</a:t>
            </a:r>
            <a:r>
              <a:rPr lang="zh-CN" altLang="en-US" sz="2800" b="1" dirty="0">
                <a:solidFill>
                  <a:srgbClr val="FF0000"/>
                </a:solidFill>
                <a:latin typeface="+mn-ea"/>
              </a:rPr>
              <a:t>为时不变</a:t>
            </a:r>
            <a:r>
              <a:rPr lang="en-US" altLang="zh-CN" sz="2800" b="1" dirty="0">
                <a:solidFill>
                  <a:srgbClr val="FF0000"/>
                </a:solidFill>
                <a:latin typeface="+mn-ea"/>
              </a:rPr>
              <a:t>(</a:t>
            </a:r>
            <a:r>
              <a:rPr lang="zh-CN" altLang="en-US" sz="2800" b="1" dirty="0">
                <a:solidFill>
                  <a:srgbClr val="FF0000"/>
                </a:solidFill>
                <a:latin typeface="+mn-ea"/>
              </a:rPr>
              <a:t>或非时变</a:t>
            </a:r>
            <a:r>
              <a:rPr lang="en-US" altLang="zh-CN" sz="2800" b="1" dirty="0">
                <a:solidFill>
                  <a:srgbClr val="FF0000"/>
                </a:solidFill>
                <a:latin typeface="+mn-ea"/>
              </a:rPr>
              <a:t>)</a:t>
            </a:r>
            <a:r>
              <a:rPr lang="zh-CN" altLang="en-US" sz="2800" b="1" dirty="0">
                <a:latin typeface="+mn-ea"/>
              </a:rPr>
              <a:t>的，否则称为</a:t>
            </a:r>
            <a:r>
              <a:rPr lang="zh-CN" altLang="en-US" sz="2800" b="1" dirty="0">
                <a:solidFill>
                  <a:srgbClr val="FF0000"/>
                </a:solidFill>
                <a:latin typeface="+mn-ea"/>
              </a:rPr>
              <a:t>时变的</a:t>
            </a:r>
            <a:r>
              <a:rPr lang="zh-CN" altLang="en-US" sz="2800" b="1" dirty="0">
                <a:latin typeface="+mn-ea"/>
              </a:rPr>
              <a:t>。如曲线是通过原点的直线，则称为</a:t>
            </a:r>
            <a:r>
              <a:rPr lang="zh-CN" altLang="en-US" sz="2800" b="1" dirty="0">
                <a:solidFill>
                  <a:srgbClr val="FF0000"/>
                </a:solidFill>
                <a:latin typeface="+mn-ea"/>
              </a:rPr>
              <a:t>线性的</a:t>
            </a:r>
            <a:r>
              <a:rPr lang="zh-CN" altLang="en-US" sz="2800" b="1" dirty="0">
                <a:latin typeface="+mn-ea"/>
              </a:rPr>
              <a:t>，否则称为</a:t>
            </a:r>
            <a:r>
              <a:rPr lang="zh-CN" altLang="en-US" sz="2800" b="1" dirty="0">
                <a:solidFill>
                  <a:srgbClr val="FF0000"/>
                </a:solidFill>
                <a:latin typeface="+mn-ea"/>
              </a:rPr>
              <a:t>非线性的</a:t>
            </a:r>
            <a:r>
              <a:rPr lang="zh-CN" altLang="en-US" sz="2800" b="1" dirty="0">
                <a:latin typeface="+mn-ea"/>
              </a:rPr>
              <a:t>。本书主要讨论</a:t>
            </a:r>
            <a:r>
              <a:rPr lang="zh-CN" altLang="en-US" sz="2800" b="1" dirty="0">
                <a:solidFill>
                  <a:srgbClr val="FF0000"/>
                </a:solidFill>
                <a:latin typeface="+mn-ea"/>
              </a:rPr>
              <a:t>线性时不变电容元件</a:t>
            </a:r>
            <a:r>
              <a:rPr lang="zh-CN" altLang="en-US" sz="2800" b="1" dirty="0">
                <a:latin typeface="+mn-ea"/>
              </a:rPr>
              <a:t>。 </a:t>
            </a:r>
            <a:endParaRPr lang="en-US" altLang="zh-CN" sz="2800" b="1" dirty="0">
              <a:latin typeface="+mn-ea"/>
            </a:endParaRPr>
          </a:p>
        </p:txBody>
      </p:sp>
      <p:pic>
        <p:nvPicPr>
          <p:cNvPr id="7" name="图片 6">
            <a:extLst>
              <a:ext uri="{FF2B5EF4-FFF2-40B4-BE49-F238E27FC236}">
                <a16:creationId xmlns:a16="http://schemas.microsoft.com/office/drawing/2014/main" id="{350F4FD0-42AB-46C0-BF80-614183E2C4E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643304" y="1587577"/>
            <a:ext cx="3641756" cy="3871848"/>
          </a:xfrm>
          <a:prstGeom prst="rect">
            <a:avLst/>
          </a:prstGeom>
        </p:spPr>
      </p:pic>
    </p:spTree>
    <p:custDataLst>
      <p:tags r:id="rId1"/>
    </p:custDataLst>
    <p:extLst>
      <p:ext uri="{BB962C8B-B14F-4D97-AF65-F5344CB8AC3E}">
        <p14:creationId xmlns:p14="http://schemas.microsoft.com/office/powerpoint/2010/main" val="24265876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68107" cy="3894208"/>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3</a:t>
            </a:r>
            <a:r>
              <a:rPr lang="zh-CN" altLang="en-US" sz="2800" b="1" dirty="0">
                <a:solidFill>
                  <a:srgbClr val="FF0000"/>
                </a:solidFill>
                <a:latin typeface="+mn-ea"/>
              </a:rPr>
              <a:t>、电容元件的伏安特性</a:t>
            </a:r>
            <a:endParaRPr lang="en-US" altLang="zh-CN" sz="2800" b="1" dirty="0">
              <a:solidFill>
                <a:srgbClr val="FF0000"/>
              </a:solidFill>
              <a:latin typeface="+mn-ea"/>
            </a:endParaRPr>
          </a:p>
          <a:p>
            <a:pPr>
              <a:lnSpc>
                <a:spcPct val="150000"/>
              </a:lnSpc>
              <a:defRPr/>
            </a:pPr>
            <a:r>
              <a:rPr lang="zh-CN" altLang="en-US" sz="2800" b="1" dirty="0">
                <a:solidFill>
                  <a:schemeClr val="tx2"/>
                </a:solidFill>
                <a:effectLst>
                  <a:outerShdw blurRad="38100" dist="38100" dir="2700000" algn="tl">
                    <a:srgbClr val="C0C0C0"/>
                  </a:outerShdw>
                </a:effectLst>
                <a:latin typeface="Arial" charset="0"/>
                <a:ea typeface="楷体_GB2312" pitchFamily="49" charset="-122"/>
              </a:rPr>
              <a:t>        </a:t>
            </a:r>
            <a:r>
              <a:rPr lang="zh-CN" altLang="en-US" sz="2800" b="1" dirty="0">
                <a:latin typeface="Arial" charset="0"/>
                <a:ea typeface="楷体_GB2312" pitchFamily="49" charset="-122"/>
              </a:rPr>
              <a:t>对线性非时变电容，电荷量</a:t>
            </a:r>
            <a:r>
              <a:rPr lang="en-US" altLang="zh-CN" sz="2800" b="1" i="1" dirty="0">
                <a:latin typeface="Times New Roman" pitchFamily="18" charset="0"/>
                <a:ea typeface="楷体_GB2312" pitchFamily="49" charset="-122"/>
              </a:rPr>
              <a:t>q</a:t>
            </a:r>
            <a:r>
              <a:rPr lang="zh-CN" altLang="en-US" sz="2800" b="1" dirty="0">
                <a:latin typeface="Arial" charset="0"/>
                <a:ea typeface="楷体_GB2312" pitchFamily="49" charset="-122"/>
              </a:rPr>
              <a:t>与其端电压</a:t>
            </a:r>
            <a:r>
              <a:rPr lang="en-US" altLang="zh-CN" sz="2800" b="1" i="1" dirty="0">
                <a:latin typeface="Times New Roman" pitchFamily="18" charset="0"/>
                <a:ea typeface="楷体_GB2312" pitchFamily="49" charset="-122"/>
              </a:rPr>
              <a:t>u</a:t>
            </a:r>
            <a:r>
              <a:rPr lang="zh-CN" altLang="en-US" sz="2800" b="1" dirty="0">
                <a:latin typeface="Arial" charset="0"/>
                <a:ea typeface="楷体_GB2312" pitchFamily="49" charset="-122"/>
              </a:rPr>
              <a:t>的关系为</a:t>
            </a:r>
          </a:p>
          <a:p>
            <a:pPr>
              <a:lnSpc>
                <a:spcPct val="150000"/>
              </a:lnSpc>
            </a:pPr>
            <a:r>
              <a:rPr lang="zh-CN" altLang="en-US" sz="2800" b="1" dirty="0">
                <a:latin typeface="+mn-ea"/>
              </a:rPr>
              <a:t>       </a:t>
            </a:r>
            <a:endParaRPr lang="en-US" altLang="zh-CN" sz="2800" b="1" dirty="0">
              <a:latin typeface="+mn-ea"/>
            </a:endParaRPr>
          </a:p>
          <a:p>
            <a:pPr>
              <a:lnSpc>
                <a:spcPct val="150000"/>
              </a:lnSpc>
            </a:pPr>
            <a:r>
              <a:rPr lang="zh-CN" altLang="en-US" sz="2800" b="1" dirty="0">
                <a:latin typeface="+mn-ea"/>
              </a:rPr>
              <a:t>        式中</a:t>
            </a:r>
            <a:r>
              <a:rPr lang="en-US" altLang="zh-CN" sz="2800" b="1" dirty="0">
                <a:latin typeface="+mn-ea"/>
              </a:rPr>
              <a:t>C</a:t>
            </a:r>
            <a:r>
              <a:rPr lang="zh-CN" altLang="en-US" sz="2800" b="1" dirty="0">
                <a:latin typeface="+mn-ea"/>
              </a:rPr>
              <a:t>称为电容元件的电容量，单位为法拉，简称法</a:t>
            </a:r>
            <a:r>
              <a:rPr lang="en-US" altLang="zh-CN" sz="2800" b="1" dirty="0">
                <a:latin typeface="+mn-ea"/>
              </a:rPr>
              <a:t>(F)</a:t>
            </a:r>
            <a:r>
              <a:rPr lang="zh-CN" altLang="en-US" sz="2800" b="1" dirty="0">
                <a:latin typeface="+mn-ea"/>
              </a:rPr>
              <a:t>。它是一个与</a:t>
            </a:r>
            <a:r>
              <a:rPr lang="en-US" altLang="zh-CN" sz="2800" b="1" dirty="0">
                <a:latin typeface="+mn-ea"/>
              </a:rPr>
              <a:t>q</a:t>
            </a:r>
            <a:r>
              <a:rPr lang="zh-CN" altLang="en-US" sz="2800" b="1" dirty="0">
                <a:latin typeface="+mn-ea"/>
              </a:rPr>
              <a:t>、</a:t>
            </a:r>
            <a:r>
              <a:rPr lang="en-US" altLang="zh-CN" sz="2800" b="1" dirty="0">
                <a:latin typeface="+mn-ea"/>
              </a:rPr>
              <a:t>u</a:t>
            </a:r>
            <a:r>
              <a:rPr lang="zh-CN" altLang="en-US" sz="2800" b="1" dirty="0">
                <a:latin typeface="+mn-ea"/>
              </a:rPr>
              <a:t>和 </a:t>
            </a:r>
            <a:r>
              <a:rPr lang="en-US" altLang="zh-CN" sz="2800" b="1" dirty="0">
                <a:latin typeface="+mn-ea"/>
              </a:rPr>
              <a:t>t</a:t>
            </a:r>
            <a:r>
              <a:rPr lang="zh-CN" altLang="en-US" sz="2800" b="1" dirty="0">
                <a:latin typeface="+mn-ea"/>
              </a:rPr>
              <a:t>无关的正值常量，是表征电容元件积聚电荷能力的物理量。</a:t>
            </a:r>
            <a:endParaRPr lang="en-US" altLang="zh-CN" sz="2800" b="1" dirty="0">
              <a:latin typeface="+mn-ea"/>
            </a:endParaRPr>
          </a:p>
        </p:txBody>
      </p:sp>
      <p:graphicFrame>
        <p:nvGraphicFramePr>
          <p:cNvPr id="3" name="对象 2">
            <a:extLst>
              <a:ext uri="{FF2B5EF4-FFF2-40B4-BE49-F238E27FC236}">
                <a16:creationId xmlns:a16="http://schemas.microsoft.com/office/drawing/2014/main" id="{1CD788F6-D3C9-40FB-92E7-41EB4330C49A}"/>
              </a:ext>
            </a:extLst>
          </p:cNvPr>
          <p:cNvGraphicFramePr>
            <a:graphicFrameLocks noChangeAspect="1"/>
          </p:cNvGraphicFramePr>
          <p:nvPr>
            <p:extLst>
              <p:ext uri="{D42A27DB-BD31-4B8C-83A1-F6EECF244321}">
                <p14:modId xmlns:p14="http://schemas.microsoft.com/office/powerpoint/2010/main" val="2407694347"/>
              </p:ext>
            </p:extLst>
          </p:nvPr>
        </p:nvGraphicFramePr>
        <p:xfrm>
          <a:off x="5012845" y="2297213"/>
          <a:ext cx="2166310" cy="561636"/>
        </p:xfrm>
        <a:graphic>
          <a:graphicData uri="http://schemas.openxmlformats.org/presentationml/2006/ole">
            <mc:AlternateContent xmlns:mc="http://schemas.openxmlformats.org/markup-compatibility/2006">
              <mc:Choice xmlns:v="urn:schemas-microsoft-com:vml" Requires="v">
                <p:oleObj spid="_x0000_s8320" name="Equation" r:id="rId5" imgW="771382" imgH="200139" progId="Equation.DSMT4">
                  <p:embed/>
                </p:oleObj>
              </mc:Choice>
              <mc:Fallback>
                <p:oleObj name="Equation" r:id="rId5" imgW="771382" imgH="200139" progId="Equation.DSMT4">
                  <p:embed/>
                  <p:pic>
                    <p:nvPicPr>
                      <p:cNvPr id="0" name=""/>
                      <p:cNvPicPr/>
                      <p:nvPr/>
                    </p:nvPicPr>
                    <p:blipFill>
                      <a:blip r:embed="rId6"/>
                      <a:stretch>
                        <a:fillRect/>
                      </a:stretch>
                    </p:blipFill>
                    <p:spPr>
                      <a:xfrm>
                        <a:off x="5012845" y="2297213"/>
                        <a:ext cx="2166310" cy="561636"/>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0657605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wipe(down)">
                                      <p:cBhvr>
                                        <p:cTn id="17"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68107" cy="3894208"/>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3</a:t>
            </a:r>
            <a:r>
              <a:rPr lang="zh-CN" altLang="en-US" sz="2800" b="1" dirty="0">
                <a:solidFill>
                  <a:srgbClr val="FF0000"/>
                </a:solidFill>
                <a:latin typeface="+mn-ea"/>
              </a:rPr>
              <a:t>、电容元件的伏安特性</a:t>
            </a:r>
            <a:endParaRPr lang="en-US" altLang="zh-CN" sz="2800" b="1" dirty="0">
              <a:solidFill>
                <a:srgbClr val="FF0000"/>
              </a:solidFill>
              <a:latin typeface="+mn-ea"/>
            </a:endParaRPr>
          </a:p>
          <a:p>
            <a:pPr>
              <a:lnSpc>
                <a:spcPct val="150000"/>
              </a:lnSpc>
            </a:pPr>
            <a:r>
              <a:rPr lang="zh-CN" altLang="en-US" sz="2800" b="1" dirty="0">
                <a:latin typeface="+mn-ea"/>
              </a:rPr>
              <a:t>        假设电容端电压和通过电流采用关联参考方向，</a:t>
            </a:r>
            <a:endParaRPr lang="en-US" altLang="zh-CN" sz="2800" b="1" dirty="0">
              <a:latin typeface="+mn-ea"/>
            </a:endParaRPr>
          </a:p>
          <a:p>
            <a:pPr>
              <a:lnSpc>
                <a:spcPct val="150000"/>
              </a:lnSpc>
            </a:pPr>
            <a:endParaRPr lang="en-US" altLang="zh-CN" sz="2800" b="1" dirty="0">
              <a:latin typeface="+mn-ea"/>
            </a:endParaRPr>
          </a:p>
          <a:p>
            <a:pPr>
              <a:lnSpc>
                <a:spcPct val="150000"/>
              </a:lnSpc>
            </a:pPr>
            <a:r>
              <a:rPr lang="zh-CN" altLang="en-US" sz="2800" b="1" dirty="0">
                <a:latin typeface="+mn-ea"/>
              </a:rPr>
              <a:t>        积分后，</a:t>
            </a:r>
            <a:endParaRPr lang="en-US" altLang="zh-CN" sz="2800" b="1" dirty="0">
              <a:latin typeface="+mn-ea"/>
            </a:endParaRPr>
          </a:p>
          <a:p>
            <a:pPr>
              <a:lnSpc>
                <a:spcPct val="150000"/>
              </a:lnSpc>
            </a:pPr>
            <a:endParaRPr lang="en-US" altLang="zh-CN" sz="2800" b="1" dirty="0">
              <a:latin typeface="+mn-ea"/>
            </a:endParaRPr>
          </a:p>
          <a:p>
            <a:pPr>
              <a:lnSpc>
                <a:spcPct val="150000"/>
              </a:lnSpc>
            </a:pPr>
            <a:r>
              <a:rPr lang="zh-CN" altLang="en-US" sz="2800" b="1" dirty="0">
                <a:latin typeface="+mn-ea"/>
              </a:rPr>
              <a:t>        </a:t>
            </a:r>
          </a:p>
        </p:txBody>
      </p:sp>
      <p:graphicFrame>
        <p:nvGraphicFramePr>
          <p:cNvPr id="6" name="对象 5">
            <a:extLst>
              <a:ext uri="{FF2B5EF4-FFF2-40B4-BE49-F238E27FC236}">
                <a16:creationId xmlns:a16="http://schemas.microsoft.com/office/drawing/2014/main" id="{AADE059C-E04F-4D2F-8258-6671D211CB41}"/>
              </a:ext>
            </a:extLst>
          </p:cNvPr>
          <p:cNvGraphicFramePr>
            <a:graphicFrameLocks noChangeAspect="1"/>
          </p:cNvGraphicFramePr>
          <p:nvPr>
            <p:extLst>
              <p:ext uri="{D42A27DB-BD31-4B8C-83A1-F6EECF244321}">
                <p14:modId xmlns:p14="http://schemas.microsoft.com/office/powerpoint/2010/main" val="2788971002"/>
              </p:ext>
            </p:extLst>
          </p:nvPr>
        </p:nvGraphicFramePr>
        <p:xfrm>
          <a:off x="3260833" y="2330434"/>
          <a:ext cx="1771650" cy="781050"/>
        </p:xfrm>
        <a:graphic>
          <a:graphicData uri="http://schemas.openxmlformats.org/presentationml/2006/ole">
            <mc:AlternateContent xmlns:mc="http://schemas.openxmlformats.org/markup-compatibility/2006">
              <mc:Choice xmlns:v="urn:schemas-microsoft-com:vml" Requires="v">
                <p:oleObj spid="_x0000_s9608" name="Equation" r:id="rId5" imgW="888614" imgH="393529" progId="Equation.DSMT4">
                  <p:embed/>
                </p:oleObj>
              </mc:Choice>
              <mc:Fallback>
                <p:oleObj name="Equation" r:id="rId5" imgW="888614" imgH="393529" progId="Equation.DSMT4">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0833" y="2330434"/>
                        <a:ext cx="1771650" cy="781050"/>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72C087BF-097C-4B3F-8E58-D6B51A98916C}"/>
              </a:ext>
            </a:extLst>
          </p:cNvPr>
          <p:cNvGraphicFramePr>
            <a:graphicFrameLocks noChangeAspect="1"/>
          </p:cNvGraphicFramePr>
          <p:nvPr>
            <p:extLst>
              <p:ext uri="{D42A27DB-BD31-4B8C-83A1-F6EECF244321}">
                <p14:modId xmlns:p14="http://schemas.microsoft.com/office/powerpoint/2010/main" val="336331410"/>
              </p:ext>
            </p:extLst>
          </p:nvPr>
        </p:nvGraphicFramePr>
        <p:xfrm>
          <a:off x="5079010" y="2330434"/>
          <a:ext cx="2343150" cy="781050"/>
        </p:xfrm>
        <a:graphic>
          <a:graphicData uri="http://schemas.openxmlformats.org/presentationml/2006/ole">
            <mc:AlternateContent xmlns:mc="http://schemas.openxmlformats.org/markup-compatibility/2006">
              <mc:Choice xmlns:v="urn:schemas-microsoft-com:vml" Requires="v">
                <p:oleObj spid="_x0000_s9609" name="Equation" r:id="rId7" imgW="1167893" imgH="393529" progId="Equation.DSMT4">
                  <p:embed/>
                </p:oleObj>
              </mc:Choice>
              <mc:Fallback>
                <p:oleObj name="Equation" r:id="rId7" imgW="1167893" imgH="393529" progId="Equation.DSMT4">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9010" y="2330434"/>
                        <a:ext cx="2343150" cy="781050"/>
                      </a:xfrm>
                      <a:prstGeom prst="rect">
                        <a:avLst/>
                      </a:prstGeom>
                      <a:noFill/>
                    </p:spPr>
                  </p:pic>
                </p:oleObj>
              </mc:Fallback>
            </mc:AlternateContent>
          </a:graphicData>
        </a:graphic>
      </p:graphicFrame>
      <p:sp>
        <p:nvSpPr>
          <p:cNvPr id="10" name="Rectangle 25">
            <a:extLst>
              <a:ext uri="{FF2B5EF4-FFF2-40B4-BE49-F238E27FC236}">
                <a16:creationId xmlns:a16="http://schemas.microsoft.com/office/drawing/2014/main" id="{0446D99F-F507-4747-9FAD-FDCB4A153CEF}"/>
              </a:ext>
            </a:extLst>
          </p:cNvPr>
          <p:cNvSpPr>
            <a:spLocks noChangeArrowheads="1"/>
          </p:cNvSpPr>
          <p:nvPr/>
        </p:nvSpPr>
        <p:spPr bwMode="auto">
          <a:xfrm>
            <a:off x="5047992" y="29162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45BB0DE8-6D1E-4FA1-9730-9BC68C947C44}"/>
              </a:ext>
            </a:extLst>
          </p:cNvPr>
          <p:cNvGraphicFramePr>
            <a:graphicFrameLocks noChangeAspect="1"/>
          </p:cNvGraphicFramePr>
          <p:nvPr>
            <p:extLst>
              <p:ext uri="{D42A27DB-BD31-4B8C-83A1-F6EECF244321}">
                <p14:modId xmlns:p14="http://schemas.microsoft.com/office/powerpoint/2010/main" val="46620760"/>
              </p:ext>
            </p:extLst>
          </p:nvPr>
        </p:nvGraphicFramePr>
        <p:xfrm>
          <a:off x="3939099" y="3425401"/>
          <a:ext cx="2279822" cy="781050"/>
        </p:xfrm>
        <a:graphic>
          <a:graphicData uri="http://schemas.openxmlformats.org/presentationml/2006/ole">
            <mc:AlternateContent xmlns:mc="http://schemas.openxmlformats.org/markup-compatibility/2006">
              <mc:Choice xmlns:v="urn:schemas-microsoft-com:vml" Requires="v">
                <p:oleObj spid="_x0000_s9610" name="Equation" r:id="rId9" imgW="1028749" imgH="352402" progId="Equation.DSMT4">
                  <p:embed/>
                </p:oleObj>
              </mc:Choice>
              <mc:Fallback>
                <p:oleObj name="Equation" r:id="rId9" imgW="1028749" imgH="352402" progId="Equation.DSMT4">
                  <p:embed/>
                  <p:pic>
                    <p:nvPicPr>
                      <p:cNvPr id="0" name=""/>
                      <p:cNvPicPr/>
                      <p:nvPr/>
                    </p:nvPicPr>
                    <p:blipFill>
                      <a:blip r:embed="rId10"/>
                      <a:stretch>
                        <a:fillRect/>
                      </a:stretch>
                    </p:blipFill>
                    <p:spPr>
                      <a:xfrm>
                        <a:off x="3939099" y="3425401"/>
                        <a:ext cx="2279822" cy="78105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69021641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4">
                                            <p:txEl>
                                              <p:pRg st="3" end="3"/>
                                            </p:txEl>
                                          </p:spTgt>
                                        </p:tgtEl>
                                        <p:attrNameLst>
                                          <p:attrName>style.visibility</p:attrName>
                                        </p:attrNameLst>
                                      </p:cBhvr>
                                      <p:to>
                                        <p:strVal val="visible"/>
                                      </p:to>
                                    </p:set>
                                    <p:animEffect transition="in" filter="wipe(down)">
                                      <p:cBhvr>
                                        <p:cTn id="20" dur="500"/>
                                        <p:tgtEl>
                                          <p:spTgt spid="1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3155950" y="0"/>
            <a:ext cx="5880100" cy="2400738"/>
            <a:chOff x="3155950" y="0"/>
            <a:chExt cx="5880100" cy="2400738"/>
          </a:xfrm>
        </p:grpSpPr>
        <p:sp>
          <p:nvSpPr>
            <p:cNvPr id="2" name="等腰三角形 1"/>
            <p:cNvSpPr/>
            <p:nvPr/>
          </p:nvSpPr>
          <p:spPr>
            <a:xfrm flipV="1">
              <a:off x="3155950" y="0"/>
              <a:ext cx="5880100" cy="240073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647525" y="538769"/>
              <a:ext cx="2896947" cy="1107996"/>
            </a:xfrm>
            <a:prstGeom prst="rect">
              <a:avLst/>
            </a:prstGeom>
            <a:noFill/>
          </p:spPr>
          <p:txBody>
            <a:bodyPr wrap="none" rtlCol="0">
              <a:spAutoFit/>
              <a:scene3d>
                <a:camera prst="orthographicFront"/>
                <a:lightRig rig="threePt" dir="t"/>
              </a:scene3d>
              <a:sp3d contourW="12700"/>
            </a:bodyPr>
            <a:lstStyle/>
            <a:p>
              <a:pPr algn="ctr"/>
              <a:r>
                <a:rPr lang="en-US" altLang="zh-CN" sz="6600" dirty="0">
                  <a:solidFill>
                    <a:schemeClr val="bg1"/>
                  </a:solidFill>
                  <a:latin typeface="Agency FB" panose="020B0503020202020204" pitchFamily="34" charset="0"/>
                </a:rPr>
                <a:t>CONTENTS</a:t>
              </a:r>
              <a:endParaRPr lang="zh-CN" altLang="en-US" sz="6600" dirty="0">
                <a:solidFill>
                  <a:schemeClr val="bg1"/>
                </a:solidFill>
                <a:latin typeface="Agency FB" panose="020B0503020202020204" pitchFamily="34" charset="0"/>
              </a:endParaRPr>
            </a:p>
          </p:txBody>
        </p:sp>
      </p:grpSp>
      <p:sp>
        <p:nvSpPr>
          <p:cNvPr id="34" name="椭圆 9"/>
          <p:cNvSpPr/>
          <p:nvPr/>
        </p:nvSpPr>
        <p:spPr>
          <a:xfrm>
            <a:off x="2232024" y="3696030"/>
            <a:ext cx="501652" cy="500993"/>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椭圆 10"/>
          <p:cNvSpPr/>
          <p:nvPr/>
        </p:nvSpPr>
        <p:spPr>
          <a:xfrm>
            <a:off x="4640791" y="3696079"/>
            <a:ext cx="501652" cy="500894"/>
          </a:xfrm>
          <a:custGeom>
            <a:avLst/>
            <a:gdLst>
              <a:gd name="connsiteX0" fmla="*/ 303775 w 607639"/>
              <a:gd name="connsiteY0" fmla="*/ 525007 h 606722"/>
              <a:gd name="connsiteX1" fmla="*/ 315710 w 607639"/>
              <a:gd name="connsiteY1" fmla="*/ 536902 h 606722"/>
              <a:gd name="connsiteX2" fmla="*/ 315710 w 607639"/>
              <a:gd name="connsiteY2" fmla="*/ 552347 h 606722"/>
              <a:gd name="connsiteX3" fmla="*/ 303775 w 607639"/>
              <a:gd name="connsiteY3" fmla="*/ 564241 h 606722"/>
              <a:gd name="connsiteX4" fmla="*/ 291929 w 607639"/>
              <a:gd name="connsiteY4" fmla="*/ 552347 h 606722"/>
              <a:gd name="connsiteX5" fmla="*/ 291929 w 607639"/>
              <a:gd name="connsiteY5" fmla="*/ 536902 h 606722"/>
              <a:gd name="connsiteX6" fmla="*/ 303775 w 607639"/>
              <a:gd name="connsiteY6" fmla="*/ 525007 h 606722"/>
              <a:gd name="connsiteX7" fmla="*/ 429885 w 607639"/>
              <a:gd name="connsiteY7" fmla="*/ 509483 h 606722"/>
              <a:gd name="connsiteX8" fmla="*/ 441811 w 607639"/>
              <a:gd name="connsiteY8" fmla="*/ 521409 h 606722"/>
              <a:gd name="connsiteX9" fmla="*/ 429885 w 607639"/>
              <a:gd name="connsiteY9" fmla="*/ 533335 h 606722"/>
              <a:gd name="connsiteX10" fmla="*/ 417959 w 607639"/>
              <a:gd name="connsiteY10" fmla="*/ 521409 h 606722"/>
              <a:gd name="connsiteX11" fmla="*/ 429885 w 607639"/>
              <a:gd name="connsiteY11" fmla="*/ 509483 h 606722"/>
              <a:gd name="connsiteX12" fmla="*/ 177720 w 607639"/>
              <a:gd name="connsiteY12" fmla="*/ 509483 h 606722"/>
              <a:gd name="connsiteX13" fmla="*/ 189611 w 607639"/>
              <a:gd name="connsiteY13" fmla="*/ 521409 h 606722"/>
              <a:gd name="connsiteX14" fmla="*/ 177720 w 607639"/>
              <a:gd name="connsiteY14" fmla="*/ 533335 h 606722"/>
              <a:gd name="connsiteX15" fmla="*/ 165829 w 607639"/>
              <a:gd name="connsiteY15" fmla="*/ 521409 h 606722"/>
              <a:gd name="connsiteX16" fmla="*/ 177720 w 607639"/>
              <a:gd name="connsiteY16" fmla="*/ 509483 h 606722"/>
              <a:gd name="connsiteX17" fmla="*/ 522185 w 607639"/>
              <a:gd name="connsiteY17" fmla="*/ 417324 h 606722"/>
              <a:gd name="connsiteX18" fmla="*/ 534111 w 607639"/>
              <a:gd name="connsiteY18" fmla="*/ 429250 h 606722"/>
              <a:gd name="connsiteX19" fmla="*/ 522185 w 607639"/>
              <a:gd name="connsiteY19" fmla="*/ 441176 h 606722"/>
              <a:gd name="connsiteX20" fmla="*/ 510259 w 607639"/>
              <a:gd name="connsiteY20" fmla="*/ 429250 h 606722"/>
              <a:gd name="connsiteX21" fmla="*/ 522185 w 607639"/>
              <a:gd name="connsiteY21" fmla="*/ 417324 h 606722"/>
              <a:gd name="connsiteX22" fmla="*/ 85420 w 607639"/>
              <a:gd name="connsiteY22" fmla="*/ 417324 h 606722"/>
              <a:gd name="connsiteX23" fmla="*/ 97311 w 607639"/>
              <a:gd name="connsiteY23" fmla="*/ 429250 h 606722"/>
              <a:gd name="connsiteX24" fmla="*/ 85420 w 607639"/>
              <a:gd name="connsiteY24" fmla="*/ 441176 h 606722"/>
              <a:gd name="connsiteX25" fmla="*/ 73529 w 607639"/>
              <a:gd name="connsiteY25" fmla="*/ 429250 h 606722"/>
              <a:gd name="connsiteX26" fmla="*/ 85420 w 607639"/>
              <a:gd name="connsiteY26" fmla="*/ 417324 h 606722"/>
              <a:gd name="connsiteX27" fmla="*/ 537643 w 607639"/>
              <a:gd name="connsiteY27" fmla="*/ 291506 h 606722"/>
              <a:gd name="connsiteX28" fmla="*/ 555628 w 607639"/>
              <a:gd name="connsiteY28" fmla="*/ 291506 h 606722"/>
              <a:gd name="connsiteX29" fmla="*/ 567558 w 607639"/>
              <a:gd name="connsiteY29" fmla="*/ 303316 h 606722"/>
              <a:gd name="connsiteX30" fmla="*/ 555628 w 607639"/>
              <a:gd name="connsiteY30" fmla="*/ 315216 h 606722"/>
              <a:gd name="connsiteX31" fmla="*/ 537643 w 607639"/>
              <a:gd name="connsiteY31" fmla="*/ 315216 h 606722"/>
              <a:gd name="connsiteX32" fmla="*/ 525713 w 607639"/>
              <a:gd name="connsiteY32" fmla="*/ 303316 h 606722"/>
              <a:gd name="connsiteX33" fmla="*/ 537643 w 607639"/>
              <a:gd name="connsiteY33" fmla="*/ 291506 h 606722"/>
              <a:gd name="connsiteX34" fmla="*/ 51991 w 607639"/>
              <a:gd name="connsiteY34" fmla="*/ 291506 h 606722"/>
              <a:gd name="connsiteX35" fmla="*/ 69946 w 607639"/>
              <a:gd name="connsiteY35" fmla="*/ 291506 h 606722"/>
              <a:gd name="connsiteX36" fmla="*/ 81856 w 607639"/>
              <a:gd name="connsiteY36" fmla="*/ 303316 h 606722"/>
              <a:gd name="connsiteX37" fmla="*/ 69946 w 607639"/>
              <a:gd name="connsiteY37" fmla="*/ 315216 h 606722"/>
              <a:gd name="connsiteX38" fmla="*/ 51991 w 607639"/>
              <a:gd name="connsiteY38" fmla="*/ 315216 h 606722"/>
              <a:gd name="connsiteX39" fmla="*/ 40081 w 607639"/>
              <a:gd name="connsiteY39" fmla="*/ 303316 h 606722"/>
              <a:gd name="connsiteX40" fmla="*/ 51991 w 607639"/>
              <a:gd name="connsiteY40" fmla="*/ 291506 h 606722"/>
              <a:gd name="connsiteX41" fmla="*/ 412608 w 607639"/>
              <a:gd name="connsiteY41" fmla="*/ 222096 h 606722"/>
              <a:gd name="connsiteX42" fmla="*/ 345491 w 607639"/>
              <a:gd name="connsiteY42" fmla="*/ 334245 h 606722"/>
              <a:gd name="connsiteX43" fmla="*/ 412608 w 607639"/>
              <a:gd name="connsiteY43" fmla="*/ 334245 h 606722"/>
              <a:gd name="connsiteX44" fmla="*/ 427651 w 607639"/>
              <a:gd name="connsiteY44" fmla="*/ 167533 h 606722"/>
              <a:gd name="connsiteX45" fmla="*/ 436375 w 607639"/>
              <a:gd name="connsiteY45" fmla="*/ 178996 h 606722"/>
              <a:gd name="connsiteX46" fmla="*/ 436375 w 607639"/>
              <a:gd name="connsiteY46" fmla="*/ 334245 h 606722"/>
              <a:gd name="connsiteX47" fmla="*/ 469399 w 607639"/>
              <a:gd name="connsiteY47" fmla="*/ 334245 h 606722"/>
              <a:gd name="connsiteX48" fmla="*/ 481327 w 607639"/>
              <a:gd name="connsiteY48" fmla="*/ 346153 h 606722"/>
              <a:gd name="connsiteX49" fmla="*/ 469399 w 607639"/>
              <a:gd name="connsiteY49" fmla="*/ 357973 h 606722"/>
              <a:gd name="connsiteX50" fmla="*/ 436375 w 607639"/>
              <a:gd name="connsiteY50" fmla="*/ 357973 h 606722"/>
              <a:gd name="connsiteX51" fmla="*/ 436375 w 607639"/>
              <a:gd name="connsiteY51" fmla="*/ 427733 h 606722"/>
              <a:gd name="connsiteX52" fmla="*/ 424536 w 607639"/>
              <a:gd name="connsiteY52" fmla="*/ 439552 h 606722"/>
              <a:gd name="connsiteX53" fmla="*/ 412608 w 607639"/>
              <a:gd name="connsiteY53" fmla="*/ 427733 h 606722"/>
              <a:gd name="connsiteX54" fmla="*/ 412608 w 607639"/>
              <a:gd name="connsiteY54" fmla="*/ 357973 h 606722"/>
              <a:gd name="connsiteX55" fmla="*/ 324573 w 607639"/>
              <a:gd name="connsiteY55" fmla="*/ 357973 h 606722"/>
              <a:gd name="connsiteX56" fmla="*/ 314158 w 607639"/>
              <a:gd name="connsiteY56" fmla="*/ 352019 h 606722"/>
              <a:gd name="connsiteX57" fmla="*/ 314336 w 607639"/>
              <a:gd name="connsiteY57" fmla="*/ 340022 h 606722"/>
              <a:gd name="connsiteX58" fmla="*/ 414299 w 607639"/>
              <a:gd name="connsiteY58" fmla="*/ 172953 h 606722"/>
              <a:gd name="connsiteX59" fmla="*/ 427651 w 607639"/>
              <a:gd name="connsiteY59" fmla="*/ 167533 h 606722"/>
              <a:gd name="connsiteX60" fmla="*/ 216270 w 607639"/>
              <a:gd name="connsiteY60" fmla="*/ 167099 h 606722"/>
              <a:gd name="connsiteX61" fmla="*/ 290518 w 607639"/>
              <a:gd name="connsiteY61" fmla="*/ 241210 h 606722"/>
              <a:gd name="connsiteX62" fmla="*/ 242978 w 607639"/>
              <a:gd name="connsiteY62" fmla="*/ 355754 h 606722"/>
              <a:gd name="connsiteX63" fmla="*/ 182707 w 607639"/>
              <a:gd name="connsiteY63" fmla="*/ 415825 h 606722"/>
              <a:gd name="connsiteX64" fmla="*/ 278588 w 607639"/>
              <a:gd name="connsiteY64" fmla="*/ 415825 h 606722"/>
              <a:gd name="connsiteX65" fmla="*/ 290518 w 607639"/>
              <a:gd name="connsiteY65" fmla="*/ 427734 h 606722"/>
              <a:gd name="connsiteX66" fmla="*/ 278588 w 607639"/>
              <a:gd name="connsiteY66" fmla="*/ 439552 h 606722"/>
              <a:gd name="connsiteX67" fmla="*/ 154040 w 607639"/>
              <a:gd name="connsiteY67" fmla="*/ 439552 h 606722"/>
              <a:gd name="connsiteX68" fmla="*/ 143001 w 607639"/>
              <a:gd name="connsiteY68" fmla="*/ 432265 h 606722"/>
              <a:gd name="connsiteX69" fmla="*/ 145582 w 607639"/>
              <a:gd name="connsiteY69" fmla="*/ 419292 h 606722"/>
              <a:gd name="connsiteX70" fmla="*/ 226152 w 607639"/>
              <a:gd name="connsiteY70" fmla="*/ 338959 h 606722"/>
              <a:gd name="connsiteX71" fmla="*/ 266659 w 607639"/>
              <a:gd name="connsiteY71" fmla="*/ 241210 h 606722"/>
              <a:gd name="connsiteX72" fmla="*/ 216270 w 607639"/>
              <a:gd name="connsiteY72" fmla="*/ 190914 h 606722"/>
              <a:gd name="connsiteX73" fmla="*/ 165880 w 607639"/>
              <a:gd name="connsiteY73" fmla="*/ 241210 h 606722"/>
              <a:gd name="connsiteX74" fmla="*/ 154040 w 607639"/>
              <a:gd name="connsiteY74" fmla="*/ 253029 h 606722"/>
              <a:gd name="connsiteX75" fmla="*/ 142110 w 607639"/>
              <a:gd name="connsiteY75" fmla="*/ 241210 h 606722"/>
              <a:gd name="connsiteX76" fmla="*/ 216270 w 607639"/>
              <a:gd name="connsiteY76" fmla="*/ 167099 h 606722"/>
              <a:gd name="connsiteX77" fmla="*/ 522185 w 607639"/>
              <a:gd name="connsiteY77" fmla="*/ 165547 h 606722"/>
              <a:gd name="connsiteX78" fmla="*/ 534111 w 607639"/>
              <a:gd name="connsiteY78" fmla="*/ 177438 h 606722"/>
              <a:gd name="connsiteX79" fmla="*/ 522185 w 607639"/>
              <a:gd name="connsiteY79" fmla="*/ 189329 h 606722"/>
              <a:gd name="connsiteX80" fmla="*/ 510259 w 607639"/>
              <a:gd name="connsiteY80" fmla="*/ 177438 h 606722"/>
              <a:gd name="connsiteX81" fmla="*/ 522185 w 607639"/>
              <a:gd name="connsiteY81" fmla="*/ 165547 h 606722"/>
              <a:gd name="connsiteX82" fmla="*/ 85420 w 607639"/>
              <a:gd name="connsiteY82" fmla="*/ 165547 h 606722"/>
              <a:gd name="connsiteX83" fmla="*/ 97311 w 607639"/>
              <a:gd name="connsiteY83" fmla="*/ 177438 h 606722"/>
              <a:gd name="connsiteX84" fmla="*/ 85420 w 607639"/>
              <a:gd name="connsiteY84" fmla="*/ 189329 h 606722"/>
              <a:gd name="connsiteX85" fmla="*/ 73529 w 607639"/>
              <a:gd name="connsiteY85" fmla="*/ 177438 h 606722"/>
              <a:gd name="connsiteX86" fmla="*/ 85420 w 607639"/>
              <a:gd name="connsiteY86" fmla="*/ 165547 h 606722"/>
              <a:gd name="connsiteX87" fmla="*/ 429885 w 607639"/>
              <a:gd name="connsiteY87" fmla="*/ 73388 h 606722"/>
              <a:gd name="connsiteX88" fmla="*/ 441811 w 607639"/>
              <a:gd name="connsiteY88" fmla="*/ 85279 h 606722"/>
              <a:gd name="connsiteX89" fmla="*/ 429885 w 607639"/>
              <a:gd name="connsiteY89" fmla="*/ 97170 h 606722"/>
              <a:gd name="connsiteX90" fmla="*/ 417959 w 607639"/>
              <a:gd name="connsiteY90" fmla="*/ 85279 h 606722"/>
              <a:gd name="connsiteX91" fmla="*/ 429885 w 607639"/>
              <a:gd name="connsiteY91" fmla="*/ 73388 h 606722"/>
              <a:gd name="connsiteX92" fmla="*/ 177720 w 607639"/>
              <a:gd name="connsiteY92" fmla="*/ 73388 h 606722"/>
              <a:gd name="connsiteX93" fmla="*/ 189611 w 607639"/>
              <a:gd name="connsiteY93" fmla="*/ 85279 h 606722"/>
              <a:gd name="connsiteX94" fmla="*/ 177720 w 607639"/>
              <a:gd name="connsiteY94" fmla="*/ 97170 h 606722"/>
              <a:gd name="connsiteX95" fmla="*/ 165829 w 607639"/>
              <a:gd name="connsiteY95" fmla="*/ 85279 h 606722"/>
              <a:gd name="connsiteX96" fmla="*/ 177720 w 607639"/>
              <a:gd name="connsiteY96" fmla="*/ 73388 h 606722"/>
              <a:gd name="connsiteX97" fmla="*/ 303775 w 607639"/>
              <a:gd name="connsiteY97" fmla="*/ 42480 h 606722"/>
              <a:gd name="connsiteX98" fmla="*/ 315710 w 607639"/>
              <a:gd name="connsiteY98" fmla="*/ 54396 h 606722"/>
              <a:gd name="connsiteX99" fmla="*/ 315710 w 607639"/>
              <a:gd name="connsiteY99" fmla="*/ 69869 h 606722"/>
              <a:gd name="connsiteX100" fmla="*/ 303775 w 607639"/>
              <a:gd name="connsiteY100" fmla="*/ 81785 h 606722"/>
              <a:gd name="connsiteX101" fmla="*/ 291929 w 607639"/>
              <a:gd name="connsiteY101" fmla="*/ 69869 h 606722"/>
              <a:gd name="connsiteX102" fmla="*/ 291929 w 607639"/>
              <a:gd name="connsiteY102" fmla="*/ 54396 h 606722"/>
              <a:gd name="connsiteX103" fmla="*/ 303775 w 607639"/>
              <a:gd name="connsiteY103" fmla="*/ 42480 h 606722"/>
              <a:gd name="connsiteX104" fmla="*/ 303775 w 607639"/>
              <a:gd name="connsiteY104" fmla="*/ 0 h 606722"/>
              <a:gd name="connsiteX105" fmla="*/ 537058 w 607639"/>
              <a:gd name="connsiteY105" fmla="*/ 108956 h 606722"/>
              <a:gd name="connsiteX106" fmla="*/ 537058 w 607639"/>
              <a:gd name="connsiteY106" fmla="*/ 93048 h 606722"/>
              <a:gd name="connsiteX107" fmla="*/ 548895 w 607639"/>
              <a:gd name="connsiteY107" fmla="*/ 81139 h 606722"/>
              <a:gd name="connsiteX108" fmla="*/ 560822 w 607639"/>
              <a:gd name="connsiteY108" fmla="*/ 93048 h 606722"/>
              <a:gd name="connsiteX109" fmla="*/ 560822 w 607639"/>
              <a:gd name="connsiteY109" fmla="*/ 138994 h 606722"/>
              <a:gd name="connsiteX110" fmla="*/ 548895 w 607639"/>
              <a:gd name="connsiteY110" fmla="*/ 150903 h 606722"/>
              <a:gd name="connsiteX111" fmla="*/ 502880 w 607639"/>
              <a:gd name="connsiteY111" fmla="*/ 150903 h 606722"/>
              <a:gd name="connsiteX112" fmla="*/ 490953 w 607639"/>
              <a:gd name="connsiteY112" fmla="*/ 138994 h 606722"/>
              <a:gd name="connsiteX113" fmla="*/ 502880 w 607639"/>
              <a:gd name="connsiteY113" fmla="*/ 127174 h 606722"/>
              <a:gd name="connsiteX114" fmla="*/ 521126 w 607639"/>
              <a:gd name="connsiteY114" fmla="*/ 127174 h 606722"/>
              <a:gd name="connsiteX115" fmla="*/ 303775 w 607639"/>
              <a:gd name="connsiteY115" fmla="*/ 23728 h 606722"/>
              <a:gd name="connsiteX116" fmla="*/ 23764 w 607639"/>
              <a:gd name="connsiteY116" fmla="*/ 303316 h 606722"/>
              <a:gd name="connsiteX117" fmla="*/ 303775 w 607639"/>
              <a:gd name="connsiteY117" fmla="*/ 582905 h 606722"/>
              <a:gd name="connsiteX118" fmla="*/ 583786 w 607639"/>
              <a:gd name="connsiteY118" fmla="*/ 303316 h 606722"/>
              <a:gd name="connsiteX119" fmla="*/ 573906 w 607639"/>
              <a:gd name="connsiteY119" fmla="*/ 229376 h 606722"/>
              <a:gd name="connsiteX120" fmla="*/ 582273 w 607639"/>
              <a:gd name="connsiteY120" fmla="*/ 214801 h 606722"/>
              <a:gd name="connsiteX121" fmla="*/ 596869 w 607639"/>
              <a:gd name="connsiteY121" fmla="*/ 223066 h 606722"/>
              <a:gd name="connsiteX122" fmla="*/ 607639 w 607639"/>
              <a:gd name="connsiteY122" fmla="*/ 303316 h 606722"/>
              <a:gd name="connsiteX123" fmla="*/ 303775 w 607639"/>
              <a:gd name="connsiteY123" fmla="*/ 606722 h 606722"/>
              <a:gd name="connsiteX124" fmla="*/ 0 w 607639"/>
              <a:gd name="connsiteY124" fmla="*/ 303316 h 606722"/>
              <a:gd name="connsiteX125" fmla="*/ 303775 w 607639"/>
              <a:gd name="connsiteY12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07639" h="606722">
                <a:moveTo>
                  <a:pt x="303775" y="525007"/>
                </a:moveTo>
                <a:cubicBezTo>
                  <a:pt x="310366" y="525007"/>
                  <a:pt x="315710" y="530333"/>
                  <a:pt x="315710" y="536902"/>
                </a:cubicBezTo>
                <a:lnTo>
                  <a:pt x="315710" y="552347"/>
                </a:lnTo>
                <a:cubicBezTo>
                  <a:pt x="315710" y="558915"/>
                  <a:pt x="310366" y="564241"/>
                  <a:pt x="303775" y="564241"/>
                </a:cubicBezTo>
                <a:cubicBezTo>
                  <a:pt x="297184" y="564241"/>
                  <a:pt x="291929" y="558915"/>
                  <a:pt x="291929" y="552347"/>
                </a:cubicBezTo>
                <a:lnTo>
                  <a:pt x="291929" y="536902"/>
                </a:lnTo>
                <a:cubicBezTo>
                  <a:pt x="291929" y="530333"/>
                  <a:pt x="297184" y="525007"/>
                  <a:pt x="303775" y="525007"/>
                </a:cubicBezTo>
                <a:close/>
                <a:moveTo>
                  <a:pt x="429885" y="509483"/>
                </a:moveTo>
                <a:cubicBezTo>
                  <a:pt x="436472" y="509483"/>
                  <a:pt x="441811" y="514822"/>
                  <a:pt x="441811" y="521409"/>
                </a:cubicBezTo>
                <a:cubicBezTo>
                  <a:pt x="441811" y="527996"/>
                  <a:pt x="436472" y="533335"/>
                  <a:pt x="429885" y="533335"/>
                </a:cubicBezTo>
                <a:cubicBezTo>
                  <a:pt x="423298" y="533335"/>
                  <a:pt x="417959" y="527996"/>
                  <a:pt x="417959" y="521409"/>
                </a:cubicBezTo>
                <a:cubicBezTo>
                  <a:pt x="417959" y="514822"/>
                  <a:pt x="423298" y="509483"/>
                  <a:pt x="429885" y="509483"/>
                </a:cubicBezTo>
                <a:close/>
                <a:moveTo>
                  <a:pt x="177720" y="509483"/>
                </a:moveTo>
                <a:cubicBezTo>
                  <a:pt x="184287" y="509483"/>
                  <a:pt x="189611" y="514822"/>
                  <a:pt x="189611" y="521409"/>
                </a:cubicBezTo>
                <a:cubicBezTo>
                  <a:pt x="189611" y="527996"/>
                  <a:pt x="184287" y="533335"/>
                  <a:pt x="177720" y="533335"/>
                </a:cubicBezTo>
                <a:cubicBezTo>
                  <a:pt x="171153" y="533335"/>
                  <a:pt x="165829" y="527996"/>
                  <a:pt x="165829" y="521409"/>
                </a:cubicBezTo>
                <a:cubicBezTo>
                  <a:pt x="165829" y="514822"/>
                  <a:pt x="171153" y="509483"/>
                  <a:pt x="177720" y="509483"/>
                </a:cubicBezTo>
                <a:close/>
                <a:moveTo>
                  <a:pt x="522185" y="417324"/>
                </a:moveTo>
                <a:cubicBezTo>
                  <a:pt x="528772" y="417324"/>
                  <a:pt x="534111" y="422663"/>
                  <a:pt x="534111" y="429250"/>
                </a:cubicBezTo>
                <a:cubicBezTo>
                  <a:pt x="534111" y="435837"/>
                  <a:pt x="528772" y="441176"/>
                  <a:pt x="522185" y="441176"/>
                </a:cubicBezTo>
                <a:cubicBezTo>
                  <a:pt x="515598" y="441176"/>
                  <a:pt x="510259" y="435837"/>
                  <a:pt x="510259" y="429250"/>
                </a:cubicBezTo>
                <a:cubicBezTo>
                  <a:pt x="510259" y="422663"/>
                  <a:pt x="515598" y="417324"/>
                  <a:pt x="522185" y="417324"/>
                </a:cubicBezTo>
                <a:close/>
                <a:moveTo>
                  <a:pt x="85420" y="417324"/>
                </a:moveTo>
                <a:cubicBezTo>
                  <a:pt x="91987" y="417324"/>
                  <a:pt x="97311" y="422663"/>
                  <a:pt x="97311" y="429250"/>
                </a:cubicBezTo>
                <a:cubicBezTo>
                  <a:pt x="97311" y="435837"/>
                  <a:pt x="91987" y="441176"/>
                  <a:pt x="85420" y="441176"/>
                </a:cubicBezTo>
                <a:cubicBezTo>
                  <a:pt x="78853" y="441176"/>
                  <a:pt x="73529" y="435837"/>
                  <a:pt x="73529" y="429250"/>
                </a:cubicBezTo>
                <a:cubicBezTo>
                  <a:pt x="73529" y="422663"/>
                  <a:pt x="78853" y="417324"/>
                  <a:pt x="85420" y="417324"/>
                </a:cubicBezTo>
                <a:close/>
                <a:moveTo>
                  <a:pt x="537643" y="291506"/>
                </a:moveTo>
                <a:lnTo>
                  <a:pt x="555628" y="291506"/>
                </a:lnTo>
                <a:cubicBezTo>
                  <a:pt x="562216" y="291506"/>
                  <a:pt x="567558" y="296745"/>
                  <a:pt x="567558" y="303316"/>
                </a:cubicBezTo>
                <a:cubicBezTo>
                  <a:pt x="567558" y="309888"/>
                  <a:pt x="562216" y="315216"/>
                  <a:pt x="555628" y="315216"/>
                </a:cubicBezTo>
                <a:lnTo>
                  <a:pt x="537643" y="315216"/>
                </a:lnTo>
                <a:cubicBezTo>
                  <a:pt x="531055" y="315216"/>
                  <a:pt x="525713" y="309888"/>
                  <a:pt x="525713" y="303316"/>
                </a:cubicBezTo>
                <a:cubicBezTo>
                  <a:pt x="525713" y="296745"/>
                  <a:pt x="531055" y="291506"/>
                  <a:pt x="537643" y="291506"/>
                </a:cubicBezTo>
                <a:close/>
                <a:moveTo>
                  <a:pt x="51991" y="291506"/>
                </a:moveTo>
                <a:lnTo>
                  <a:pt x="69946" y="291506"/>
                </a:lnTo>
                <a:cubicBezTo>
                  <a:pt x="76523" y="291506"/>
                  <a:pt x="81856" y="296745"/>
                  <a:pt x="81856" y="303316"/>
                </a:cubicBezTo>
                <a:cubicBezTo>
                  <a:pt x="81856" y="309888"/>
                  <a:pt x="76523" y="315216"/>
                  <a:pt x="69946" y="315216"/>
                </a:cubicBezTo>
                <a:lnTo>
                  <a:pt x="51991" y="315216"/>
                </a:lnTo>
                <a:cubicBezTo>
                  <a:pt x="45414" y="315216"/>
                  <a:pt x="40081" y="309888"/>
                  <a:pt x="40081" y="303316"/>
                </a:cubicBezTo>
                <a:cubicBezTo>
                  <a:pt x="40081" y="296745"/>
                  <a:pt x="45414" y="291506"/>
                  <a:pt x="51991" y="291506"/>
                </a:cubicBezTo>
                <a:close/>
                <a:moveTo>
                  <a:pt x="412608" y="222096"/>
                </a:moveTo>
                <a:lnTo>
                  <a:pt x="345491" y="334245"/>
                </a:lnTo>
                <a:lnTo>
                  <a:pt x="412608" y="334245"/>
                </a:lnTo>
                <a:close/>
                <a:moveTo>
                  <a:pt x="427651" y="167533"/>
                </a:moveTo>
                <a:cubicBezTo>
                  <a:pt x="432814" y="168954"/>
                  <a:pt x="436375" y="173664"/>
                  <a:pt x="436375" y="178996"/>
                </a:cubicBezTo>
                <a:lnTo>
                  <a:pt x="436375" y="334245"/>
                </a:lnTo>
                <a:lnTo>
                  <a:pt x="469399" y="334245"/>
                </a:lnTo>
                <a:cubicBezTo>
                  <a:pt x="475986" y="334245"/>
                  <a:pt x="481327" y="339577"/>
                  <a:pt x="481327" y="346153"/>
                </a:cubicBezTo>
                <a:cubicBezTo>
                  <a:pt x="481327" y="352641"/>
                  <a:pt x="475986" y="357973"/>
                  <a:pt x="469399" y="357973"/>
                </a:cubicBezTo>
                <a:lnTo>
                  <a:pt x="436375" y="357973"/>
                </a:lnTo>
                <a:lnTo>
                  <a:pt x="436375" y="427733"/>
                </a:lnTo>
                <a:cubicBezTo>
                  <a:pt x="436375" y="434220"/>
                  <a:pt x="431123" y="439552"/>
                  <a:pt x="424536" y="439552"/>
                </a:cubicBezTo>
                <a:cubicBezTo>
                  <a:pt x="417949" y="439552"/>
                  <a:pt x="412608" y="434220"/>
                  <a:pt x="412608" y="427733"/>
                </a:cubicBezTo>
                <a:lnTo>
                  <a:pt x="412608" y="357973"/>
                </a:lnTo>
                <a:lnTo>
                  <a:pt x="324573" y="357973"/>
                </a:lnTo>
                <a:cubicBezTo>
                  <a:pt x="320300" y="357973"/>
                  <a:pt x="316295" y="355662"/>
                  <a:pt x="314158" y="352019"/>
                </a:cubicBezTo>
                <a:cubicBezTo>
                  <a:pt x="312111" y="348286"/>
                  <a:pt x="312111" y="343665"/>
                  <a:pt x="314336" y="340022"/>
                </a:cubicBezTo>
                <a:lnTo>
                  <a:pt x="414299" y="172953"/>
                </a:lnTo>
                <a:cubicBezTo>
                  <a:pt x="417059" y="168332"/>
                  <a:pt x="422489" y="166111"/>
                  <a:pt x="427651" y="167533"/>
                </a:cubicBezTo>
                <a:close/>
                <a:moveTo>
                  <a:pt x="216270" y="167099"/>
                </a:moveTo>
                <a:cubicBezTo>
                  <a:pt x="257222" y="167099"/>
                  <a:pt x="290518" y="200333"/>
                  <a:pt x="290518" y="241210"/>
                </a:cubicBezTo>
                <a:cubicBezTo>
                  <a:pt x="290518" y="284486"/>
                  <a:pt x="273603" y="325097"/>
                  <a:pt x="242978" y="355754"/>
                </a:cubicBezTo>
                <a:lnTo>
                  <a:pt x="182707" y="415825"/>
                </a:lnTo>
                <a:lnTo>
                  <a:pt x="278588" y="415825"/>
                </a:lnTo>
                <a:cubicBezTo>
                  <a:pt x="285176" y="415825"/>
                  <a:pt x="290518" y="421158"/>
                  <a:pt x="290518" y="427734"/>
                </a:cubicBezTo>
                <a:cubicBezTo>
                  <a:pt x="290518" y="434220"/>
                  <a:pt x="285176" y="439552"/>
                  <a:pt x="278588" y="439552"/>
                </a:cubicBezTo>
                <a:lnTo>
                  <a:pt x="154040" y="439552"/>
                </a:lnTo>
                <a:cubicBezTo>
                  <a:pt x="149232" y="439552"/>
                  <a:pt x="144870" y="436709"/>
                  <a:pt x="143001" y="432265"/>
                </a:cubicBezTo>
                <a:cubicBezTo>
                  <a:pt x="141131" y="427822"/>
                  <a:pt x="142199" y="422668"/>
                  <a:pt x="145582" y="419292"/>
                </a:cubicBezTo>
                <a:lnTo>
                  <a:pt x="226152" y="338959"/>
                </a:lnTo>
                <a:cubicBezTo>
                  <a:pt x="252236" y="312834"/>
                  <a:pt x="266659" y="278088"/>
                  <a:pt x="266659" y="241210"/>
                </a:cubicBezTo>
                <a:cubicBezTo>
                  <a:pt x="266659" y="213485"/>
                  <a:pt x="244046" y="190914"/>
                  <a:pt x="216270" y="190914"/>
                </a:cubicBezTo>
                <a:cubicBezTo>
                  <a:pt x="188493" y="190914"/>
                  <a:pt x="165880" y="213485"/>
                  <a:pt x="165880" y="241210"/>
                </a:cubicBezTo>
                <a:cubicBezTo>
                  <a:pt x="165880" y="247786"/>
                  <a:pt x="160539" y="253029"/>
                  <a:pt x="154040" y="253029"/>
                </a:cubicBezTo>
                <a:cubicBezTo>
                  <a:pt x="147452" y="253029"/>
                  <a:pt x="142110" y="247786"/>
                  <a:pt x="142110" y="241210"/>
                </a:cubicBezTo>
                <a:cubicBezTo>
                  <a:pt x="142110" y="200333"/>
                  <a:pt x="175406" y="167099"/>
                  <a:pt x="216270" y="167099"/>
                </a:cubicBezTo>
                <a:close/>
                <a:moveTo>
                  <a:pt x="522185" y="165547"/>
                </a:moveTo>
                <a:cubicBezTo>
                  <a:pt x="528772" y="165547"/>
                  <a:pt x="534111" y="170871"/>
                  <a:pt x="534111" y="177438"/>
                </a:cubicBezTo>
                <a:cubicBezTo>
                  <a:pt x="534111" y="184005"/>
                  <a:pt x="528772" y="189329"/>
                  <a:pt x="522185" y="189329"/>
                </a:cubicBezTo>
                <a:cubicBezTo>
                  <a:pt x="515598" y="189329"/>
                  <a:pt x="510259" y="184005"/>
                  <a:pt x="510259" y="177438"/>
                </a:cubicBezTo>
                <a:cubicBezTo>
                  <a:pt x="510259" y="170871"/>
                  <a:pt x="515598" y="165547"/>
                  <a:pt x="522185" y="165547"/>
                </a:cubicBezTo>
                <a:close/>
                <a:moveTo>
                  <a:pt x="85420" y="165547"/>
                </a:moveTo>
                <a:cubicBezTo>
                  <a:pt x="91987" y="165547"/>
                  <a:pt x="97311" y="170871"/>
                  <a:pt x="97311" y="177438"/>
                </a:cubicBezTo>
                <a:cubicBezTo>
                  <a:pt x="97311" y="184005"/>
                  <a:pt x="91987" y="189329"/>
                  <a:pt x="85420" y="189329"/>
                </a:cubicBezTo>
                <a:cubicBezTo>
                  <a:pt x="78853" y="189329"/>
                  <a:pt x="73529" y="184005"/>
                  <a:pt x="73529" y="177438"/>
                </a:cubicBezTo>
                <a:cubicBezTo>
                  <a:pt x="73529" y="170871"/>
                  <a:pt x="78853" y="165547"/>
                  <a:pt x="85420" y="165547"/>
                </a:cubicBezTo>
                <a:close/>
                <a:moveTo>
                  <a:pt x="429885" y="73388"/>
                </a:moveTo>
                <a:cubicBezTo>
                  <a:pt x="436472" y="73388"/>
                  <a:pt x="441811" y="78712"/>
                  <a:pt x="441811" y="85279"/>
                </a:cubicBezTo>
                <a:cubicBezTo>
                  <a:pt x="441811" y="91846"/>
                  <a:pt x="436472" y="97170"/>
                  <a:pt x="429885" y="97170"/>
                </a:cubicBezTo>
                <a:cubicBezTo>
                  <a:pt x="423298" y="97170"/>
                  <a:pt x="417959" y="91846"/>
                  <a:pt x="417959" y="85279"/>
                </a:cubicBezTo>
                <a:cubicBezTo>
                  <a:pt x="417959" y="78712"/>
                  <a:pt x="423298" y="73388"/>
                  <a:pt x="429885" y="73388"/>
                </a:cubicBezTo>
                <a:close/>
                <a:moveTo>
                  <a:pt x="177720" y="73388"/>
                </a:moveTo>
                <a:cubicBezTo>
                  <a:pt x="184287" y="73388"/>
                  <a:pt x="189611" y="78712"/>
                  <a:pt x="189611" y="85279"/>
                </a:cubicBezTo>
                <a:cubicBezTo>
                  <a:pt x="189611" y="91846"/>
                  <a:pt x="184287" y="97170"/>
                  <a:pt x="177720" y="97170"/>
                </a:cubicBezTo>
                <a:cubicBezTo>
                  <a:pt x="171153" y="97170"/>
                  <a:pt x="165829" y="91846"/>
                  <a:pt x="165829" y="85279"/>
                </a:cubicBezTo>
                <a:cubicBezTo>
                  <a:pt x="165829" y="78712"/>
                  <a:pt x="171153" y="73388"/>
                  <a:pt x="177720" y="73388"/>
                </a:cubicBezTo>
                <a:close/>
                <a:moveTo>
                  <a:pt x="303775" y="42480"/>
                </a:moveTo>
                <a:cubicBezTo>
                  <a:pt x="310366" y="42480"/>
                  <a:pt x="315710" y="47815"/>
                  <a:pt x="315710" y="54396"/>
                </a:cubicBezTo>
                <a:lnTo>
                  <a:pt x="315710" y="69869"/>
                </a:lnTo>
                <a:cubicBezTo>
                  <a:pt x="315710" y="76449"/>
                  <a:pt x="310366" y="81785"/>
                  <a:pt x="303775" y="81785"/>
                </a:cubicBezTo>
                <a:cubicBezTo>
                  <a:pt x="297184" y="81785"/>
                  <a:pt x="291929" y="76449"/>
                  <a:pt x="291929" y="69869"/>
                </a:cubicBezTo>
                <a:lnTo>
                  <a:pt x="291929" y="54396"/>
                </a:lnTo>
                <a:cubicBezTo>
                  <a:pt x="291929" y="47815"/>
                  <a:pt x="297184" y="42480"/>
                  <a:pt x="303775" y="42480"/>
                </a:cubicBezTo>
                <a:close/>
                <a:moveTo>
                  <a:pt x="303775" y="0"/>
                </a:moveTo>
                <a:cubicBezTo>
                  <a:pt x="394204" y="0"/>
                  <a:pt x="479560" y="40347"/>
                  <a:pt x="537058" y="108956"/>
                </a:cubicBezTo>
                <a:lnTo>
                  <a:pt x="537058" y="93048"/>
                </a:lnTo>
                <a:cubicBezTo>
                  <a:pt x="537058" y="86471"/>
                  <a:pt x="542309" y="81139"/>
                  <a:pt x="548895" y="81139"/>
                </a:cubicBezTo>
                <a:cubicBezTo>
                  <a:pt x="555482" y="81139"/>
                  <a:pt x="560822" y="86471"/>
                  <a:pt x="560822" y="93048"/>
                </a:cubicBezTo>
                <a:lnTo>
                  <a:pt x="560822" y="138994"/>
                </a:lnTo>
                <a:cubicBezTo>
                  <a:pt x="560822" y="145570"/>
                  <a:pt x="555482" y="150903"/>
                  <a:pt x="548895" y="150903"/>
                </a:cubicBezTo>
                <a:lnTo>
                  <a:pt x="502880" y="150903"/>
                </a:lnTo>
                <a:cubicBezTo>
                  <a:pt x="496293" y="150903"/>
                  <a:pt x="490953" y="145570"/>
                  <a:pt x="490953" y="138994"/>
                </a:cubicBezTo>
                <a:cubicBezTo>
                  <a:pt x="490953" y="132417"/>
                  <a:pt x="496293" y="127174"/>
                  <a:pt x="502880" y="127174"/>
                </a:cubicBezTo>
                <a:lnTo>
                  <a:pt x="521126" y="127174"/>
                </a:lnTo>
                <a:cubicBezTo>
                  <a:pt x="468168" y="62032"/>
                  <a:pt x="388419" y="23728"/>
                  <a:pt x="303775" y="23728"/>
                </a:cubicBezTo>
                <a:cubicBezTo>
                  <a:pt x="149440" y="23728"/>
                  <a:pt x="23764" y="149214"/>
                  <a:pt x="23764" y="303316"/>
                </a:cubicBezTo>
                <a:cubicBezTo>
                  <a:pt x="23764" y="457508"/>
                  <a:pt x="149440" y="582905"/>
                  <a:pt x="303775" y="582905"/>
                </a:cubicBezTo>
                <a:cubicBezTo>
                  <a:pt x="458199" y="582905"/>
                  <a:pt x="583786" y="457508"/>
                  <a:pt x="583786" y="303316"/>
                </a:cubicBezTo>
                <a:cubicBezTo>
                  <a:pt x="583786" y="278255"/>
                  <a:pt x="580492" y="253371"/>
                  <a:pt x="573906" y="229376"/>
                </a:cubicBezTo>
                <a:cubicBezTo>
                  <a:pt x="572126" y="223066"/>
                  <a:pt x="575864" y="216489"/>
                  <a:pt x="582273" y="214801"/>
                </a:cubicBezTo>
                <a:cubicBezTo>
                  <a:pt x="588592" y="213023"/>
                  <a:pt x="595089" y="216756"/>
                  <a:pt x="596869" y="223066"/>
                </a:cubicBezTo>
                <a:cubicBezTo>
                  <a:pt x="603990" y="249194"/>
                  <a:pt x="607639" y="276122"/>
                  <a:pt x="607639" y="303316"/>
                </a:cubicBezTo>
                <a:cubicBezTo>
                  <a:pt x="607639" y="470572"/>
                  <a:pt x="471283" y="606722"/>
                  <a:pt x="303775" y="606722"/>
                </a:cubicBezTo>
                <a:cubicBezTo>
                  <a:pt x="136267" y="606722"/>
                  <a:pt x="0" y="470572"/>
                  <a:pt x="0" y="303316"/>
                </a:cubicBezTo>
                <a:cubicBezTo>
                  <a:pt x="0" y="136061"/>
                  <a:pt x="136267" y="0"/>
                  <a:pt x="303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 name="椭圆 11"/>
          <p:cNvSpPr/>
          <p:nvPr/>
        </p:nvSpPr>
        <p:spPr>
          <a:xfrm>
            <a:off x="7049558" y="3696084"/>
            <a:ext cx="501652" cy="500883"/>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 name="椭圆 12"/>
          <p:cNvSpPr/>
          <p:nvPr/>
        </p:nvSpPr>
        <p:spPr>
          <a:xfrm>
            <a:off x="9458324" y="3715187"/>
            <a:ext cx="501652" cy="462678"/>
          </a:xfrm>
          <a:custGeom>
            <a:avLst/>
            <a:gdLst>
              <a:gd name="connsiteX0" fmla="*/ 176147 w 578111"/>
              <a:gd name="connsiteY0" fmla="*/ 221031 h 533197"/>
              <a:gd name="connsiteX1" fmla="*/ 212154 w 578111"/>
              <a:gd name="connsiteY1" fmla="*/ 256947 h 533197"/>
              <a:gd name="connsiteX2" fmla="*/ 212154 w 578111"/>
              <a:gd name="connsiteY2" fmla="*/ 348118 h 533197"/>
              <a:gd name="connsiteX3" fmla="*/ 176147 w 578111"/>
              <a:gd name="connsiteY3" fmla="*/ 384955 h 533197"/>
              <a:gd name="connsiteX4" fmla="*/ 139217 w 578111"/>
              <a:gd name="connsiteY4" fmla="*/ 348118 h 533197"/>
              <a:gd name="connsiteX5" fmla="*/ 139217 w 578111"/>
              <a:gd name="connsiteY5" fmla="*/ 256947 h 533197"/>
              <a:gd name="connsiteX6" fmla="*/ 176147 w 578111"/>
              <a:gd name="connsiteY6" fmla="*/ 221031 h 533197"/>
              <a:gd name="connsiteX7" fmla="*/ 267503 w 578111"/>
              <a:gd name="connsiteY7" fmla="*/ 184193 h 533197"/>
              <a:gd name="connsiteX8" fmla="*/ 303437 w 578111"/>
              <a:gd name="connsiteY8" fmla="*/ 221030 h 533197"/>
              <a:gd name="connsiteX9" fmla="*/ 303437 w 578111"/>
              <a:gd name="connsiteY9" fmla="*/ 348119 h 533197"/>
              <a:gd name="connsiteX10" fmla="*/ 267503 w 578111"/>
              <a:gd name="connsiteY10" fmla="*/ 384956 h 533197"/>
              <a:gd name="connsiteX11" fmla="*/ 230648 w 578111"/>
              <a:gd name="connsiteY11" fmla="*/ 348119 h 533197"/>
              <a:gd name="connsiteX12" fmla="*/ 230648 w 578111"/>
              <a:gd name="connsiteY12" fmla="*/ 221030 h 533197"/>
              <a:gd name="connsiteX13" fmla="*/ 267503 w 578111"/>
              <a:gd name="connsiteY13" fmla="*/ 184193 h 533197"/>
              <a:gd name="connsiteX14" fmla="*/ 357937 w 578111"/>
              <a:gd name="connsiteY14" fmla="*/ 148390 h 533197"/>
              <a:gd name="connsiteX15" fmla="*/ 394867 w 578111"/>
              <a:gd name="connsiteY15" fmla="*/ 184289 h 533197"/>
              <a:gd name="connsiteX16" fmla="*/ 394867 w 578111"/>
              <a:gd name="connsiteY16" fmla="*/ 348136 h 533197"/>
              <a:gd name="connsiteX17" fmla="*/ 357937 w 578111"/>
              <a:gd name="connsiteY17" fmla="*/ 384955 h 533197"/>
              <a:gd name="connsiteX18" fmla="*/ 321930 w 578111"/>
              <a:gd name="connsiteY18" fmla="*/ 348136 h 533197"/>
              <a:gd name="connsiteX19" fmla="*/ 321930 w 578111"/>
              <a:gd name="connsiteY19" fmla="*/ 184289 h 533197"/>
              <a:gd name="connsiteX20" fmla="*/ 357937 w 578111"/>
              <a:gd name="connsiteY20" fmla="*/ 148390 h 533197"/>
              <a:gd name="connsiteX21" fmla="*/ 267469 w 578111"/>
              <a:gd name="connsiteY21" fmla="*/ 0 h 533197"/>
              <a:gd name="connsiteX22" fmla="*/ 529404 w 578111"/>
              <a:gd name="connsiteY22" fmla="*/ 218252 h 533197"/>
              <a:gd name="connsiteX23" fmla="*/ 566296 w 578111"/>
              <a:gd name="connsiteY23" fmla="*/ 218252 h 533197"/>
              <a:gd name="connsiteX24" fmla="*/ 576441 w 578111"/>
              <a:gd name="connsiteY24" fmla="*/ 224698 h 533197"/>
              <a:gd name="connsiteX25" fmla="*/ 575519 w 578111"/>
              <a:gd name="connsiteY25" fmla="*/ 237590 h 533197"/>
              <a:gd name="connsiteX26" fmla="*/ 514647 w 578111"/>
              <a:gd name="connsiteY26" fmla="*/ 310341 h 533197"/>
              <a:gd name="connsiteX27" fmla="*/ 505424 w 578111"/>
              <a:gd name="connsiteY27" fmla="*/ 314945 h 533197"/>
              <a:gd name="connsiteX28" fmla="*/ 496201 w 578111"/>
              <a:gd name="connsiteY28" fmla="*/ 310341 h 533197"/>
              <a:gd name="connsiteX29" fmla="*/ 435328 w 578111"/>
              <a:gd name="connsiteY29" fmla="*/ 237590 h 533197"/>
              <a:gd name="connsiteX30" fmla="*/ 433484 w 578111"/>
              <a:gd name="connsiteY30" fmla="*/ 224698 h 533197"/>
              <a:gd name="connsiteX31" fmla="*/ 444551 w 578111"/>
              <a:gd name="connsiteY31" fmla="*/ 218252 h 533197"/>
              <a:gd name="connsiteX32" fmla="*/ 480521 w 578111"/>
              <a:gd name="connsiteY32" fmla="*/ 218252 h 533197"/>
              <a:gd name="connsiteX33" fmla="*/ 267469 w 578111"/>
              <a:gd name="connsiteY33" fmla="*/ 47886 h 533197"/>
              <a:gd name="connsiteX34" fmla="*/ 48882 w 578111"/>
              <a:gd name="connsiteY34" fmla="*/ 266138 h 533197"/>
              <a:gd name="connsiteX35" fmla="*/ 267469 w 578111"/>
              <a:gd name="connsiteY35" fmla="*/ 484390 h 533197"/>
              <a:gd name="connsiteX36" fmla="*/ 456541 w 578111"/>
              <a:gd name="connsiteY36" fmla="*/ 375724 h 533197"/>
              <a:gd name="connsiteX37" fmla="*/ 489744 w 578111"/>
              <a:gd name="connsiteY37" fmla="*/ 366515 h 533197"/>
              <a:gd name="connsiteX38" fmla="*/ 498967 w 578111"/>
              <a:gd name="connsiteY38" fmla="*/ 399668 h 533197"/>
              <a:gd name="connsiteX39" fmla="*/ 267469 w 578111"/>
              <a:gd name="connsiteY39" fmla="*/ 533197 h 533197"/>
              <a:gd name="connsiteX40" fmla="*/ 0 w 578111"/>
              <a:gd name="connsiteY40" fmla="*/ 266138 h 533197"/>
              <a:gd name="connsiteX41" fmla="*/ 267469 w 578111"/>
              <a:gd name="connsiteY4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78111" h="533197">
                <a:moveTo>
                  <a:pt x="176147" y="221031"/>
                </a:moveTo>
                <a:cubicBezTo>
                  <a:pt x="196459" y="221031"/>
                  <a:pt x="212154" y="237608"/>
                  <a:pt x="212154" y="256947"/>
                </a:cubicBezTo>
                <a:lnTo>
                  <a:pt x="212154" y="348118"/>
                </a:lnTo>
                <a:cubicBezTo>
                  <a:pt x="212154" y="368378"/>
                  <a:pt x="196459" y="384955"/>
                  <a:pt x="176147" y="384955"/>
                </a:cubicBezTo>
                <a:cubicBezTo>
                  <a:pt x="155836" y="384955"/>
                  <a:pt x="139217" y="368378"/>
                  <a:pt x="139217" y="348118"/>
                </a:cubicBezTo>
                <a:lnTo>
                  <a:pt x="139217" y="256947"/>
                </a:lnTo>
                <a:cubicBezTo>
                  <a:pt x="139217" y="237608"/>
                  <a:pt x="155836" y="221031"/>
                  <a:pt x="176147" y="221031"/>
                </a:cubicBezTo>
                <a:close/>
                <a:moveTo>
                  <a:pt x="267503" y="184193"/>
                </a:moveTo>
                <a:cubicBezTo>
                  <a:pt x="286852" y="184193"/>
                  <a:pt x="303437" y="200770"/>
                  <a:pt x="303437" y="221030"/>
                </a:cubicBezTo>
                <a:lnTo>
                  <a:pt x="303437" y="348119"/>
                </a:lnTo>
                <a:cubicBezTo>
                  <a:pt x="303437" y="368379"/>
                  <a:pt x="287774" y="384956"/>
                  <a:pt x="267503" y="384956"/>
                </a:cubicBezTo>
                <a:cubicBezTo>
                  <a:pt x="247233" y="384956"/>
                  <a:pt x="230648" y="368379"/>
                  <a:pt x="230648" y="348119"/>
                </a:cubicBezTo>
                <a:lnTo>
                  <a:pt x="230648" y="221030"/>
                </a:lnTo>
                <a:cubicBezTo>
                  <a:pt x="230648" y="200770"/>
                  <a:pt x="247233" y="184193"/>
                  <a:pt x="267503" y="184193"/>
                </a:cubicBezTo>
                <a:close/>
                <a:moveTo>
                  <a:pt x="357937" y="148390"/>
                </a:moveTo>
                <a:cubicBezTo>
                  <a:pt x="378249" y="148390"/>
                  <a:pt x="394867" y="164959"/>
                  <a:pt x="394867" y="184289"/>
                </a:cubicBezTo>
                <a:lnTo>
                  <a:pt x="394867" y="348136"/>
                </a:lnTo>
                <a:cubicBezTo>
                  <a:pt x="394867" y="368386"/>
                  <a:pt x="378249" y="384955"/>
                  <a:pt x="357937" y="384955"/>
                </a:cubicBezTo>
                <a:cubicBezTo>
                  <a:pt x="338549" y="384955"/>
                  <a:pt x="321930" y="368386"/>
                  <a:pt x="321930" y="348136"/>
                </a:cubicBezTo>
                <a:lnTo>
                  <a:pt x="321930" y="184289"/>
                </a:lnTo>
                <a:cubicBezTo>
                  <a:pt x="321930" y="164959"/>
                  <a:pt x="338549" y="148390"/>
                  <a:pt x="357937" y="148390"/>
                </a:cubicBezTo>
                <a:close/>
                <a:moveTo>
                  <a:pt x="267469" y="0"/>
                </a:moveTo>
                <a:cubicBezTo>
                  <a:pt x="397514" y="0"/>
                  <a:pt x="507268" y="93931"/>
                  <a:pt x="529404" y="218252"/>
                </a:cubicBezTo>
                <a:lnTo>
                  <a:pt x="566296" y="218252"/>
                </a:lnTo>
                <a:cubicBezTo>
                  <a:pt x="570907" y="218252"/>
                  <a:pt x="574597" y="221014"/>
                  <a:pt x="576441" y="224698"/>
                </a:cubicBezTo>
                <a:cubicBezTo>
                  <a:pt x="579208" y="229302"/>
                  <a:pt x="578286" y="233907"/>
                  <a:pt x="575519" y="237590"/>
                </a:cubicBezTo>
                <a:lnTo>
                  <a:pt x="514647" y="310341"/>
                </a:lnTo>
                <a:cubicBezTo>
                  <a:pt x="511880" y="313104"/>
                  <a:pt x="509113" y="314945"/>
                  <a:pt x="505424" y="314945"/>
                </a:cubicBezTo>
                <a:cubicBezTo>
                  <a:pt x="501734" y="314945"/>
                  <a:pt x="498045" y="313104"/>
                  <a:pt x="496201" y="310341"/>
                </a:cubicBezTo>
                <a:lnTo>
                  <a:pt x="435328" y="237590"/>
                </a:lnTo>
                <a:cubicBezTo>
                  <a:pt x="431639" y="233907"/>
                  <a:pt x="431639" y="229302"/>
                  <a:pt x="433484" y="224698"/>
                </a:cubicBezTo>
                <a:cubicBezTo>
                  <a:pt x="435328" y="221014"/>
                  <a:pt x="439940" y="218252"/>
                  <a:pt x="444551" y="218252"/>
                </a:cubicBezTo>
                <a:lnTo>
                  <a:pt x="480521" y="218252"/>
                </a:lnTo>
                <a:cubicBezTo>
                  <a:pt x="458386" y="120637"/>
                  <a:pt x="370767" y="47886"/>
                  <a:pt x="267469" y="47886"/>
                </a:cubicBezTo>
                <a:cubicBezTo>
                  <a:pt x="146647" y="47886"/>
                  <a:pt x="48882" y="146422"/>
                  <a:pt x="48882" y="266138"/>
                </a:cubicBezTo>
                <a:cubicBezTo>
                  <a:pt x="48882" y="386775"/>
                  <a:pt x="146647" y="484390"/>
                  <a:pt x="267469" y="484390"/>
                </a:cubicBezTo>
                <a:cubicBezTo>
                  <a:pt x="344942" y="484390"/>
                  <a:pt x="417805" y="442949"/>
                  <a:pt x="456541" y="375724"/>
                </a:cubicBezTo>
                <a:cubicBezTo>
                  <a:pt x="462998" y="363753"/>
                  <a:pt x="477754" y="360069"/>
                  <a:pt x="489744" y="366515"/>
                </a:cubicBezTo>
                <a:cubicBezTo>
                  <a:pt x="501734" y="373883"/>
                  <a:pt x="505424" y="388617"/>
                  <a:pt x="498967" y="399668"/>
                </a:cubicBezTo>
                <a:cubicBezTo>
                  <a:pt x="451008" y="482548"/>
                  <a:pt x="362466" y="533197"/>
                  <a:pt x="267469" y="533197"/>
                </a:cubicBezTo>
                <a:cubicBezTo>
                  <a:pt x="119900" y="533197"/>
                  <a:pt x="0" y="413481"/>
                  <a:pt x="0" y="266138"/>
                </a:cubicBezTo>
                <a:cubicBezTo>
                  <a:pt x="0" y="119716"/>
                  <a:pt x="119900" y="0"/>
                  <a:pt x="2674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14" name="直接连接符 13"/>
          <p:cNvCxnSpPr/>
          <p:nvPr/>
        </p:nvCxnSpPr>
        <p:spPr>
          <a:xfrm flipH="1">
            <a:off x="8709200" y="390818"/>
            <a:ext cx="1303474" cy="10810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 y="5629275"/>
            <a:ext cx="1481567" cy="12287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159410" y="2400738"/>
            <a:ext cx="3873176" cy="4147226"/>
          </a:xfrm>
          <a:prstGeom prst="rect">
            <a:avLst/>
          </a:prstGeom>
          <a:noFill/>
        </p:spPr>
        <p:txBody>
          <a:bodyPr wrap="none" rtlCol="0">
            <a:spAutoFit/>
            <a:scene3d>
              <a:camera prst="orthographicFront"/>
              <a:lightRig rig="threePt" dir="t"/>
            </a:scene3d>
            <a:sp3d contourW="12700"/>
          </a:bodyPr>
          <a:lstStyle/>
          <a:p>
            <a:pPr>
              <a:lnSpc>
                <a:spcPct val="150000"/>
              </a:lnSpc>
            </a:pPr>
            <a:r>
              <a:rPr lang="en-US" altLang="zh-CN" sz="3600" dirty="0">
                <a:latin typeface="Agency FB" panose="020B0503020202020204" pitchFamily="34" charset="0"/>
              </a:rPr>
              <a:t>1.1 </a:t>
            </a:r>
            <a:r>
              <a:rPr lang="zh-CN" altLang="en-US" sz="3600" dirty="0">
                <a:latin typeface="Agency FB" panose="020B0503020202020204" pitchFamily="34" charset="0"/>
              </a:rPr>
              <a:t>电路和电路模型</a:t>
            </a:r>
            <a:endParaRPr lang="en-US" altLang="zh-CN" sz="3600" dirty="0">
              <a:latin typeface="Agency FB" panose="020B0503020202020204" pitchFamily="34" charset="0"/>
            </a:endParaRPr>
          </a:p>
          <a:p>
            <a:pPr>
              <a:lnSpc>
                <a:spcPct val="150000"/>
              </a:lnSpc>
            </a:pPr>
            <a:r>
              <a:rPr lang="en-US" altLang="zh-CN" sz="3600" dirty="0">
                <a:latin typeface="Agency FB" panose="020B0503020202020204" pitchFamily="34" charset="0"/>
              </a:rPr>
              <a:t>1.2 </a:t>
            </a:r>
            <a:r>
              <a:rPr lang="zh-CN" altLang="en-US" sz="3600" dirty="0">
                <a:latin typeface="Agency FB" panose="020B0503020202020204" pitchFamily="34" charset="0"/>
              </a:rPr>
              <a:t>电路的基本变量</a:t>
            </a:r>
            <a:endParaRPr lang="en-US" altLang="zh-CN" sz="3600" dirty="0">
              <a:latin typeface="Agency FB" panose="020B0503020202020204" pitchFamily="34" charset="0"/>
            </a:endParaRPr>
          </a:p>
          <a:p>
            <a:pPr>
              <a:lnSpc>
                <a:spcPct val="150000"/>
              </a:lnSpc>
            </a:pPr>
            <a:r>
              <a:rPr lang="en-US" altLang="zh-CN" sz="3600" dirty="0">
                <a:latin typeface="Agency FB" panose="020B0503020202020204" pitchFamily="34" charset="0"/>
              </a:rPr>
              <a:t>1.3 </a:t>
            </a:r>
            <a:r>
              <a:rPr lang="zh-CN" altLang="en-US" sz="3600" dirty="0">
                <a:latin typeface="Agency FB" panose="020B0503020202020204" pitchFamily="34" charset="0"/>
              </a:rPr>
              <a:t>电路的基本元件</a:t>
            </a:r>
            <a:endParaRPr lang="en-US" altLang="zh-CN" sz="3600" dirty="0">
              <a:latin typeface="Agency FB" panose="020B0503020202020204" pitchFamily="34" charset="0"/>
            </a:endParaRPr>
          </a:p>
          <a:p>
            <a:pPr>
              <a:lnSpc>
                <a:spcPct val="150000"/>
              </a:lnSpc>
            </a:pPr>
            <a:r>
              <a:rPr lang="en-US" altLang="zh-CN" sz="3600" dirty="0">
                <a:latin typeface="Agency FB" panose="020B0503020202020204" pitchFamily="34" charset="0"/>
              </a:rPr>
              <a:t>1.4 </a:t>
            </a:r>
            <a:r>
              <a:rPr lang="zh-CN" altLang="en-US" sz="3600" dirty="0">
                <a:latin typeface="Agency FB" panose="020B0503020202020204" pitchFamily="34" charset="0"/>
              </a:rPr>
              <a:t>电源</a:t>
            </a:r>
            <a:endParaRPr lang="en-US" altLang="zh-CN" sz="3600" dirty="0">
              <a:latin typeface="Agency FB" panose="020B0503020202020204" pitchFamily="34" charset="0"/>
            </a:endParaRPr>
          </a:p>
          <a:p>
            <a:pPr>
              <a:lnSpc>
                <a:spcPct val="150000"/>
              </a:lnSpc>
            </a:pPr>
            <a:r>
              <a:rPr lang="en-US" altLang="zh-CN" sz="3600" dirty="0">
                <a:latin typeface="Agency FB" panose="020B0503020202020204" pitchFamily="34" charset="0"/>
              </a:rPr>
              <a:t>1.5 </a:t>
            </a:r>
            <a:r>
              <a:rPr lang="zh-CN" altLang="en-US" sz="3600" dirty="0">
                <a:latin typeface="Agency FB" panose="020B0503020202020204" pitchFamily="34" charset="0"/>
              </a:rPr>
              <a:t>基尔霍夫定律</a:t>
            </a:r>
          </a:p>
        </p:txBody>
      </p:sp>
    </p:spTree>
    <p:extLst>
      <p:ext uri="{BB962C8B-B14F-4D97-AF65-F5344CB8AC3E}">
        <p14:creationId xmlns:p14="http://schemas.microsoft.com/office/powerpoint/2010/main" val="11848319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500" fill="hold"/>
                                        <p:tgtEl>
                                          <p:spTgt spid="34"/>
                                        </p:tgtEl>
                                        <p:attrNameLst>
                                          <p:attrName>ppt_w</p:attrName>
                                        </p:attrNameLst>
                                      </p:cBhvr>
                                      <p:tavLst>
                                        <p:tav tm="0">
                                          <p:val>
                                            <p:fltVal val="0"/>
                                          </p:val>
                                        </p:tav>
                                        <p:tav tm="100000">
                                          <p:val>
                                            <p:strVal val="#ppt_w"/>
                                          </p:val>
                                        </p:tav>
                                      </p:tavLst>
                                    </p:anim>
                                    <p:anim calcmode="lin" valueType="num">
                                      <p:cBhvr>
                                        <p:cTn id="12" dur="500" fill="hold"/>
                                        <p:tgtEl>
                                          <p:spTgt spid="34"/>
                                        </p:tgtEl>
                                        <p:attrNameLst>
                                          <p:attrName>ppt_h</p:attrName>
                                        </p:attrNameLst>
                                      </p:cBhvr>
                                      <p:tavLst>
                                        <p:tav tm="0">
                                          <p:val>
                                            <p:fltVal val="0"/>
                                          </p:val>
                                        </p:tav>
                                        <p:tav tm="100000">
                                          <p:val>
                                            <p:strVal val="#ppt_h"/>
                                          </p:val>
                                        </p:tav>
                                      </p:tavLst>
                                    </p:anim>
                                    <p:animEffect transition="in" filter="fade">
                                      <p:cBhvr>
                                        <p:cTn id="13" dur="500"/>
                                        <p:tgtEl>
                                          <p:spTgt spid="3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ppt_w</p:attrName>
                                        </p:attrNameLst>
                                      </p:cBhvr>
                                      <p:tavLst>
                                        <p:tav tm="0">
                                          <p:val>
                                            <p:fltVal val="0"/>
                                          </p:val>
                                        </p:tav>
                                        <p:tav tm="100000">
                                          <p:val>
                                            <p:strVal val="#ppt_w"/>
                                          </p:val>
                                        </p:tav>
                                      </p:tavLst>
                                    </p:anim>
                                    <p:anim calcmode="lin" valueType="num">
                                      <p:cBhvr>
                                        <p:cTn id="22" dur="500" fill="hold"/>
                                        <p:tgtEl>
                                          <p:spTgt spid="31"/>
                                        </p:tgtEl>
                                        <p:attrNameLst>
                                          <p:attrName>ppt_h</p:attrName>
                                        </p:attrNameLst>
                                      </p:cBhvr>
                                      <p:tavLst>
                                        <p:tav tm="0">
                                          <p:val>
                                            <p:fltVal val="0"/>
                                          </p:val>
                                        </p:tav>
                                        <p:tav tm="100000">
                                          <p:val>
                                            <p:strVal val="#ppt_h"/>
                                          </p:val>
                                        </p:tav>
                                      </p:tavLst>
                                    </p:anim>
                                    <p:animEffect transition="in" filter="fade">
                                      <p:cBhvr>
                                        <p:cTn id="23" dur="500"/>
                                        <p:tgtEl>
                                          <p:spTgt spid="31"/>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p:cTn id="26" dur="500" fill="hold"/>
                                        <p:tgtEl>
                                          <p:spTgt spid="33"/>
                                        </p:tgtEl>
                                        <p:attrNameLst>
                                          <p:attrName>ppt_w</p:attrName>
                                        </p:attrNameLst>
                                      </p:cBhvr>
                                      <p:tavLst>
                                        <p:tav tm="0">
                                          <p:val>
                                            <p:fltVal val="0"/>
                                          </p:val>
                                        </p:tav>
                                        <p:tav tm="100000">
                                          <p:val>
                                            <p:strVal val="#ppt_w"/>
                                          </p:val>
                                        </p:tav>
                                      </p:tavLst>
                                    </p:anim>
                                    <p:anim calcmode="lin" valueType="num">
                                      <p:cBhvr>
                                        <p:cTn id="27" dur="500" fill="hold"/>
                                        <p:tgtEl>
                                          <p:spTgt spid="33"/>
                                        </p:tgtEl>
                                        <p:attrNameLst>
                                          <p:attrName>ppt_h</p:attrName>
                                        </p:attrNameLst>
                                      </p:cBhvr>
                                      <p:tavLst>
                                        <p:tav tm="0">
                                          <p:val>
                                            <p:fltVal val="0"/>
                                          </p:val>
                                        </p:tav>
                                        <p:tav tm="100000">
                                          <p:val>
                                            <p:strVal val="#ppt_h"/>
                                          </p:val>
                                        </p:tav>
                                      </p:tavLst>
                                    </p:anim>
                                    <p:animEffect transition="in" filter="fade">
                                      <p:cBhvr>
                                        <p:cTn id="28" dur="500"/>
                                        <p:tgtEl>
                                          <p:spTgt spid="3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par>
                                <p:cTn id="37" presetID="22" presetClass="entr" presetSubtype="2"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right)">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2" grpId="0" animBg="1"/>
      <p:bldP spid="31" grpId="0" animBg="1"/>
      <p:bldP spid="33" grpId="0" animBg="1"/>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68107" cy="3894208"/>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3</a:t>
            </a:r>
            <a:r>
              <a:rPr lang="zh-CN" altLang="en-US" sz="2800" b="1" dirty="0">
                <a:solidFill>
                  <a:srgbClr val="FF0000"/>
                </a:solidFill>
                <a:latin typeface="+mn-ea"/>
              </a:rPr>
              <a:t>、电容元件的伏安特性</a:t>
            </a:r>
            <a:endParaRPr lang="en-US" altLang="zh-CN" sz="2800" b="1" dirty="0">
              <a:solidFill>
                <a:srgbClr val="FF0000"/>
              </a:solidFill>
              <a:latin typeface="+mn-ea"/>
            </a:endParaRPr>
          </a:p>
          <a:p>
            <a:pPr>
              <a:lnSpc>
                <a:spcPct val="150000"/>
              </a:lnSpc>
            </a:pPr>
            <a:r>
              <a:rPr lang="zh-CN" altLang="en-US" sz="2800" b="1" dirty="0">
                <a:latin typeface="+mn-ea"/>
              </a:rPr>
              <a:t>        设   为初始时刻，时刻   以后电容上电压的关系为</a:t>
            </a:r>
            <a:r>
              <a:rPr lang="en-US" altLang="zh-CN" sz="2800" b="1" dirty="0">
                <a:latin typeface="+mn-ea"/>
              </a:rPr>
              <a:t>,</a:t>
            </a:r>
          </a:p>
          <a:p>
            <a:pPr>
              <a:lnSpc>
                <a:spcPct val="150000"/>
              </a:lnSpc>
            </a:pPr>
            <a:endParaRPr lang="en-US" altLang="zh-CN" sz="2800" b="1" dirty="0">
              <a:latin typeface="+mn-ea"/>
            </a:endParaRPr>
          </a:p>
          <a:p>
            <a:pPr>
              <a:lnSpc>
                <a:spcPct val="150000"/>
              </a:lnSpc>
            </a:pPr>
            <a:endParaRPr lang="en-US" altLang="zh-CN" sz="2800" b="1" dirty="0">
              <a:latin typeface="+mn-ea"/>
            </a:endParaRPr>
          </a:p>
          <a:p>
            <a:pPr>
              <a:lnSpc>
                <a:spcPct val="150000"/>
              </a:lnSpc>
            </a:pPr>
            <a:endParaRPr lang="en-US" altLang="zh-CN" sz="2800" b="1" dirty="0">
              <a:latin typeface="+mn-ea"/>
            </a:endParaRPr>
          </a:p>
          <a:p>
            <a:pPr>
              <a:lnSpc>
                <a:spcPct val="150000"/>
              </a:lnSpc>
            </a:pPr>
            <a:r>
              <a:rPr lang="zh-CN" altLang="en-US" sz="2800" b="1" dirty="0">
                <a:latin typeface="+mn-ea"/>
              </a:rPr>
              <a:t>               反映了电容在初始时刻的储能状况，故也称为</a:t>
            </a:r>
            <a:r>
              <a:rPr lang="zh-CN" altLang="en-US" sz="2800" b="1" dirty="0">
                <a:solidFill>
                  <a:srgbClr val="FF0000"/>
                </a:solidFill>
                <a:latin typeface="+mn-ea"/>
              </a:rPr>
              <a:t>初始状态</a:t>
            </a:r>
            <a:r>
              <a:rPr lang="zh-CN" altLang="en-US" sz="2800" b="1" dirty="0">
                <a:latin typeface="+mn-ea"/>
              </a:rPr>
              <a:t>。</a:t>
            </a:r>
          </a:p>
        </p:txBody>
      </p:sp>
      <p:sp>
        <p:nvSpPr>
          <p:cNvPr id="10" name="Rectangle 25">
            <a:extLst>
              <a:ext uri="{FF2B5EF4-FFF2-40B4-BE49-F238E27FC236}">
                <a16:creationId xmlns:a16="http://schemas.microsoft.com/office/drawing/2014/main" id="{0446D99F-F507-4747-9FAD-FDCB4A153CEF}"/>
              </a:ext>
            </a:extLst>
          </p:cNvPr>
          <p:cNvSpPr>
            <a:spLocks noChangeArrowheads="1"/>
          </p:cNvSpPr>
          <p:nvPr/>
        </p:nvSpPr>
        <p:spPr bwMode="auto">
          <a:xfrm>
            <a:off x="5047992" y="29162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45BB0DE8-6D1E-4FA1-9730-9BC68C947C44}"/>
              </a:ext>
            </a:extLst>
          </p:cNvPr>
          <p:cNvGraphicFramePr>
            <a:graphicFrameLocks noChangeAspect="1"/>
          </p:cNvGraphicFramePr>
          <p:nvPr>
            <p:extLst>
              <p:ext uri="{D42A27DB-BD31-4B8C-83A1-F6EECF244321}">
                <p14:modId xmlns:p14="http://schemas.microsoft.com/office/powerpoint/2010/main" val="2654587053"/>
              </p:ext>
            </p:extLst>
          </p:nvPr>
        </p:nvGraphicFramePr>
        <p:xfrm>
          <a:off x="9518527" y="803459"/>
          <a:ext cx="2279822" cy="781050"/>
        </p:xfrm>
        <a:graphic>
          <a:graphicData uri="http://schemas.openxmlformats.org/presentationml/2006/ole">
            <mc:AlternateContent xmlns:mc="http://schemas.openxmlformats.org/markup-compatibility/2006">
              <mc:Choice xmlns:v="urn:schemas-microsoft-com:vml" Requires="v">
                <p:oleObj spid="_x0000_s15962" name="Equation" r:id="rId5" imgW="1028749" imgH="352402" progId="Equation.DSMT4">
                  <p:embed/>
                </p:oleObj>
              </mc:Choice>
              <mc:Fallback>
                <p:oleObj name="Equation" r:id="rId5" imgW="1028749" imgH="352402" progId="Equation.DSMT4">
                  <p:embed/>
                  <p:pic>
                    <p:nvPicPr>
                      <p:cNvPr id="11" name="对象 10">
                        <a:extLst>
                          <a:ext uri="{FF2B5EF4-FFF2-40B4-BE49-F238E27FC236}">
                            <a16:creationId xmlns:a16="http://schemas.microsoft.com/office/drawing/2014/main" id="{45BB0DE8-6D1E-4FA1-9730-9BC68C947C44}"/>
                          </a:ext>
                        </a:extLst>
                      </p:cNvPr>
                      <p:cNvPicPr/>
                      <p:nvPr/>
                    </p:nvPicPr>
                    <p:blipFill>
                      <a:blip r:embed="rId6"/>
                      <a:stretch>
                        <a:fillRect/>
                      </a:stretch>
                    </p:blipFill>
                    <p:spPr>
                      <a:xfrm>
                        <a:off x="9518527" y="803459"/>
                        <a:ext cx="2279822" cy="781050"/>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E59715B0-EBB0-44B0-BF06-F3A0D5BD7BCF}"/>
              </a:ext>
            </a:extLst>
          </p:cNvPr>
          <p:cNvGraphicFramePr>
            <a:graphicFrameLocks noChangeAspect="1"/>
          </p:cNvGraphicFramePr>
          <p:nvPr>
            <p:extLst>
              <p:ext uri="{D42A27DB-BD31-4B8C-83A1-F6EECF244321}">
                <p14:modId xmlns:p14="http://schemas.microsoft.com/office/powerpoint/2010/main" val="131055533"/>
              </p:ext>
            </p:extLst>
          </p:nvPr>
        </p:nvGraphicFramePr>
        <p:xfrm>
          <a:off x="1814884" y="1659757"/>
          <a:ext cx="409858" cy="670677"/>
        </p:xfrm>
        <a:graphic>
          <a:graphicData uri="http://schemas.openxmlformats.org/presentationml/2006/ole">
            <mc:AlternateContent xmlns:mc="http://schemas.openxmlformats.org/markup-compatibility/2006">
              <mc:Choice xmlns:v="urn:schemas-microsoft-com:vml" Requires="v">
                <p:oleObj spid="_x0000_s15963" name="Equation" r:id="rId7" imgW="139680" imgH="228600" progId="Equation.DSMT4">
                  <p:embed/>
                </p:oleObj>
              </mc:Choice>
              <mc:Fallback>
                <p:oleObj name="Equation" r:id="rId7" imgW="139680" imgH="228600" progId="Equation.DSMT4">
                  <p:embed/>
                  <p:pic>
                    <p:nvPicPr>
                      <p:cNvPr id="15" name="对象 14">
                        <a:extLst>
                          <a:ext uri="{FF2B5EF4-FFF2-40B4-BE49-F238E27FC236}">
                            <a16:creationId xmlns:a16="http://schemas.microsoft.com/office/drawing/2014/main" id="{E59715B0-EBB0-44B0-BF06-F3A0D5BD7BCF}"/>
                          </a:ext>
                        </a:extLst>
                      </p:cNvPr>
                      <p:cNvPicPr/>
                      <p:nvPr/>
                    </p:nvPicPr>
                    <p:blipFill>
                      <a:blip r:embed="rId8"/>
                      <a:stretch>
                        <a:fillRect/>
                      </a:stretch>
                    </p:blipFill>
                    <p:spPr>
                      <a:xfrm>
                        <a:off x="1814884" y="1659757"/>
                        <a:ext cx="409858" cy="670677"/>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55D895B6-FCFA-412C-9C55-22BE81BA9AAA}"/>
              </a:ext>
            </a:extLst>
          </p:cNvPr>
          <p:cNvGraphicFramePr>
            <a:graphicFrameLocks noChangeAspect="1"/>
          </p:cNvGraphicFramePr>
          <p:nvPr>
            <p:extLst>
              <p:ext uri="{D42A27DB-BD31-4B8C-83A1-F6EECF244321}">
                <p14:modId xmlns:p14="http://schemas.microsoft.com/office/powerpoint/2010/main" val="1493743743"/>
              </p:ext>
            </p:extLst>
          </p:nvPr>
        </p:nvGraphicFramePr>
        <p:xfrm>
          <a:off x="4951006" y="1636272"/>
          <a:ext cx="400050" cy="657225"/>
        </p:xfrm>
        <a:graphic>
          <a:graphicData uri="http://schemas.openxmlformats.org/presentationml/2006/ole">
            <mc:AlternateContent xmlns:mc="http://schemas.openxmlformats.org/markup-compatibility/2006">
              <mc:Choice xmlns:v="urn:schemas-microsoft-com:vml" Requires="v">
                <p:oleObj spid="_x0000_s15964" name="Equation" r:id="rId9" imgW="400198" imgH="657060" progId="Equation.DSMT4">
                  <p:embed/>
                </p:oleObj>
              </mc:Choice>
              <mc:Fallback>
                <p:oleObj name="Equation" r:id="rId9" imgW="400198" imgH="657060" progId="Equation.DSMT4">
                  <p:embed/>
                  <p:pic>
                    <p:nvPicPr>
                      <p:cNvPr id="16" name="对象 15">
                        <a:extLst>
                          <a:ext uri="{FF2B5EF4-FFF2-40B4-BE49-F238E27FC236}">
                            <a16:creationId xmlns:a16="http://schemas.microsoft.com/office/drawing/2014/main" id="{55D895B6-FCFA-412C-9C55-22BE81BA9AAA}"/>
                          </a:ext>
                        </a:extLst>
                      </p:cNvPr>
                      <p:cNvPicPr/>
                      <p:nvPr/>
                    </p:nvPicPr>
                    <p:blipFill>
                      <a:blip r:embed="rId10"/>
                      <a:stretch>
                        <a:fillRect/>
                      </a:stretch>
                    </p:blipFill>
                    <p:spPr>
                      <a:xfrm>
                        <a:off x="4951006" y="1636272"/>
                        <a:ext cx="400050" cy="657225"/>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DF58C4AF-980A-460B-AD37-A67FD5D04B9C}"/>
              </a:ext>
            </a:extLst>
          </p:cNvPr>
          <p:cNvGraphicFramePr>
            <a:graphicFrameLocks noChangeAspect="1"/>
          </p:cNvGraphicFramePr>
          <p:nvPr>
            <p:extLst>
              <p:ext uri="{D42A27DB-BD31-4B8C-83A1-F6EECF244321}">
                <p14:modId xmlns:p14="http://schemas.microsoft.com/office/powerpoint/2010/main" val="398665915"/>
              </p:ext>
            </p:extLst>
          </p:nvPr>
        </p:nvGraphicFramePr>
        <p:xfrm>
          <a:off x="3953315" y="2525697"/>
          <a:ext cx="4255776" cy="1688433"/>
        </p:xfrm>
        <a:graphic>
          <a:graphicData uri="http://schemas.openxmlformats.org/presentationml/2006/ole">
            <mc:AlternateContent xmlns:mc="http://schemas.openxmlformats.org/markup-compatibility/2006">
              <mc:Choice xmlns:v="urn:schemas-microsoft-com:vml" Requires="v">
                <p:oleObj spid="_x0000_s15965" name="Equation" r:id="rId11" imgW="1752257" imgH="695086" progId="Equation.DSMT4">
                  <p:embed/>
                </p:oleObj>
              </mc:Choice>
              <mc:Fallback>
                <p:oleObj name="Equation" r:id="rId11" imgW="1752257" imgH="695086" progId="Equation.DSMT4">
                  <p:embed/>
                  <p:pic>
                    <p:nvPicPr>
                      <p:cNvPr id="17" name="对象 16">
                        <a:extLst>
                          <a:ext uri="{FF2B5EF4-FFF2-40B4-BE49-F238E27FC236}">
                            <a16:creationId xmlns:a16="http://schemas.microsoft.com/office/drawing/2014/main" id="{DF58C4AF-980A-460B-AD37-A67FD5D04B9C}"/>
                          </a:ext>
                        </a:extLst>
                      </p:cNvPr>
                      <p:cNvPicPr/>
                      <p:nvPr/>
                    </p:nvPicPr>
                    <p:blipFill>
                      <a:blip r:embed="rId12"/>
                      <a:stretch>
                        <a:fillRect/>
                      </a:stretch>
                    </p:blipFill>
                    <p:spPr>
                      <a:xfrm>
                        <a:off x="3953315" y="2525697"/>
                        <a:ext cx="4255776" cy="1688433"/>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B970757A-E06B-4A06-830D-DB9BF4E8A020}"/>
              </a:ext>
            </a:extLst>
          </p:cNvPr>
          <p:cNvGraphicFramePr>
            <a:graphicFrameLocks noChangeAspect="1"/>
          </p:cNvGraphicFramePr>
          <p:nvPr>
            <p:extLst>
              <p:ext uri="{D42A27DB-BD31-4B8C-83A1-F6EECF244321}">
                <p14:modId xmlns:p14="http://schemas.microsoft.com/office/powerpoint/2010/main" val="1176107978"/>
              </p:ext>
            </p:extLst>
          </p:nvPr>
        </p:nvGraphicFramePr>
        <p:xfrm>
          <a:off x="1438104" y="4266719"/>
          <a:ext cx="753560" cy="521695"/>
        </p:xfrm>
        <a:graphic>
          <a:graphicData uri="http://schemas.openxmlformats.org/presentationml/2006/ole">
            <mc:AlternateContent xmlns:mc="http://schemas.openxmlformats.org/markup-compatibility/2006">
              <mc:Choice xmlns:v="urn:schemas-microsoft-com:vml" Requires="v">
                <p:oleObj spid="_x0000_s15966" name="Equation" r:id="rId13" imgW="330120" imgH="228600" progId="Equation.DSMT4">
                  <p:embed/>
                </p:oleObj>
              </mc:Choice>
              <mc:Fallback>
                <p:oleObj name="Equation" r:id="rId13" imgW="330120" imgH="228600" progId="Equation.DSMT4">
                  <p:embed/>
                  <p:pic>
                    <p:nvPicPr>
                      <p:cNvPr id="0" name=""/>
                      <p:cNvPicPr/>
                      <p:nvPr/>
                    </p:nvPicPr>
                    <p:blipFill>
                      <a:blip r:embed="rId14"/>
                      <a:stretch>
                        <a:fillRect/>
                      </a:stretch>
                    </p:blipFill>
                    <p:spPr>
                      <a:xfrm>
                        <a:off x="1438104" y="4266719"/>
                        <a:ext cx="753560" cy="52169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3806967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animEffect transition="in" filter="wipe(down)">
                                      <p:cBhvr>
                                        <p:cTn id="23" dur="500"/>
                                        <p:tgtEl>
                                          <p:spTgt spid="14">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49" y="930067"/>
            <a:ext cx="11123721" cy="3247877"/>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4</a:t>
            </a:r>
            <a:r>
              <a:rPr lang="zh-CN" altLang="en-US" sz="2800" b="1" dirty="0">
                <a:solidFill>
                  <a:srgbClr val="FF0000"/>
                </a:solidFill>
                <a:latin typeface="+mn-ea"/>
              </a:rPr>
              <a:t>、电容的储能</a:t>
            </a:r>
            <a:endParaRPr lang="en-US" altLang="zh-CN" sz="2800" b="1" dirty="0">
              <a:solidFill>
                <a:srgbClr val="FF0000"/>
              </a:solidFill>
              <a:latin typeface="+mn-ea"/>
            </a:endParaRPr>
          </a:p>
          <a:p>
            <a:pPr>
              <a:lnSpc>
                <a:spcPct val="150000"/>
              </a:lnSpc>
            </a:pPr>
            <a:r>
              <a:rPr lang="zh-CN" altLang="en-US" sz="2800" b="1" dirty="0">
                <a:latin typeface="+mn-ea"/>
              </a:rPr>
              <a:t>         电容元件的吸收功率为</a:t>
            </a:r>
            <a:endParaRPr lang="en-US" altLang="zh-CN" sz="2800" b="1" dirty="0">
              <a:latin typeface="+mn-ea"/>
            </a:endParaRPr>
          </a:p>
          <a:p>
            <a:pPr>
              <a:lnSpc>
                <a:spcPct val="150000"/>
              </a:lnSpc>
            </a:pPr>
            <a:r>
              <a:rPr lang="zh-CN" altLang="en-US" sz="2800" b="1" dirty="0">
                <a:latin typeface="+mn-ea"/>
              </a:rPr>
              <a:t>        </a:t>
            </a:r>
            <a:endParaRPr lang="en-US" altLang="zh-CN" sz="2800" b="1" dirty="0">
              <a:latin typeface="+mn-ea"/>
            </a:endParaRPr>
          </a:p>
          <a:p>
            <a:pPr>
              <a:lnSpc>
                <a:spcPct val="150000"/>
              </a:lnSpc>
            </a:pPr>
            <a:r>
              <a:rPr lang="zh-CN" altLang="en-US" sz="2800" b="1" dirty="0">
                <a:latin typeface="+mn-ea"/>
              </a:rPr>
              <a:t>         电容元件所储存的能量为其从    到</a:t>
            </a:r>
            <a:r>
              <a:rPr lang="en-US" altLang="zh-CN" sz="2800" b="1" dirty="0">
                <a:latin typeface="+mn-ea"/>
              </a:rPr>
              <a:t>t</a:t>
            </a:r>
            <a:r>
              <a:rPr lang="zh-CN" altLang="en-US" sz="2800" b="1" dirty="0">
                <a:latin typeface="+mn-ea"/>
              </a:rPr>
              <a:t>时刻所吸收的能量：</a:t>
            </a:r>
          </a:p>
          <a:p>
            <a:pPr>
              <a:lnSpc>
                <a:spcPct val="150000"/>
              </a:lnSpc>
            </a:pPr>
            <a:endParaRPr lang="zh-CN" altLang="en-US" sz="2800" b="1" dirty="0">
              <a:latin typeface="+mn-ea"/>
            </a:endParaRPr>
          </a:p>
        </p:txBody>
      </p:sp>
      <p:graphicFrame>
        <p:nvGraphicFramePr>
          <p:cNvPr id="3" name="对象 2">
            <a:extLst>
              <a:ext uri="{FF2B5EF4-FFF2-40B4-BE49-F238E27FC236}">
                <a16:creationId xmlns:a16="http://schemas.microsoft.com/office/drawing/2014/main" id="{012B1A42-5784-470F-9077-7E7126898CD5}"/>
              </a:ext>
            </a:extLst>
          </p:cNvPr>
          <p:cNvGraphicFramePr>
            <a:graphicFrameLocks noChangeAspect="1"/>
          </p:cNvGraphicFramePr>
          <p:nvPr>
            <p:extLst>
              <p:ext uri="{D42A27DB-BD31-4B8C-83A1-F6EECF244321}">
                <p14:modId xmlns:p14="http://schemas.microsoft.com/office/powerpoint/2010/main" val="3715406330"/>
              </p:ext>
            </p:extLst>
          </p:nvPr>
        </p:nvGraphicFramePr>
        <p:xfrm>
          <a:off x="4301270" y="2114858"/>
          <a:ext cx="3589459" cy="868039"/>
        </p:xfrm>
        <a:graphic>
          <a:graphicData uri="http://schemas.openxmlformats.org/presentationml/2006/ole">
            <mc:AlternateContent xmlns:mc="http://schemas.openxmlformats.org/markup-compatibility/2006">
              <mc:Choice xmlns:v="urn:schemas-microsoft-com:vml" Requires="v">
                <p:oleObj spid="_x0000_s13687" name="Equation" r:id="rId5" imgW="1457095" imgH="352402" progId="Equation.DSMT4">
                  <p:embed/>
                </p:oleObj>
              </mc:Choice>
              <mc:Fallback>
                <p:oleObj name="Equation" r:id="rId5" imgW="1457095" imgH="352402" progId="Equation.DSMT4">
                  <p:embed/>
                  <p:pic>
                    <p:nvPicPr>
                      <p:cNvPr id="0" name=""/>
                      <p:cNvPicPr/>
                      <p:nvPr/>
                    </p:nvPicPr>
                    <p:blipFill>
                      <a:blip r:embed="rId6"/>
                      <a:stretch>
                        <a:fillRect/>
                      </a:stretch>
                    </p:blipFill>
                    <p:spPr>
                      <a:xfrm>
                        <a:off x="4301270" y="2114858"/>
                        <a:ext cx="3589459" cy="868039"/>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AADB0E3A-835A-49EA-AC3F-B3FEAC4FAFEE}"/>
              </a:ext>
            </a:extLst>
          </p:cNvPr>
          <p:cNvGraphicFramePr>
            <a:graphicFrameLocks noChangeAspect="1"/>
          </p:cNvGraphicFramePr>
          <p:nvPr>
            <p:extLst>
              <p:ext uri="{D42A27DB-BD31-4B8C-83A1-F6EECF244321}">
                <p14:modId xmlns:p14="http://schemas.microsoft.com/office/powerpoint/2010/main" val="1881444866"/>
              </p:ext>
            </p:extLst>
          </p:nvPr>
        </p:nvGraphicFramePr>
        <p:xfrm>
          <a:off x="6096000" y="3117993"/>
          <a:ext cx="486195" cy="300978"/>
        </p:xfrm>
        <a:graphic>
          <a:graphicData uri="http://schemas.openxmlformats.org/presentationml/2006/ole">
            <mc:AlternateContent xmlns:mc="http://schemas.openxmlformats.org/markup-compatibility/2006">
              <mc:Choice xmlns:v="urn:schemas-microsoft-com:vml" Requires="v">
                <p:oleObj spid="_x0000_s13688" name="Equation" r:id="rId7" imgW="200135" imgH="123827" progId="Equation.DSMT4">
                  <p:embed/>
                </p:oleObj>
              </mc:Choice>
              <mc:Fallback>
                <p:oleObj name="Equation" r:id="rId7" imgW="200135" imgH="123827" progId="Equation.DSMT4">
                  <p:embed/>
                  <p:pic>
                    <p:nvPicPr>
                      <p:cNvPr id="0" name=""/>
                      <p:cNvPicPr/>
                      <p:nvPr/>
                    </p:nvPicPr>
                    <p:blipFill>
                      <a:blip r:embed="rId8"/>
                      <a:stretch>
                        <a:fillRect/>
                      </a:stretch>
                    </p:blipFill>
                    <p:spPr>
                      <a:xfrm>
                        <a:off x="6096000" y="3117993"/>
                        <a:ext cx="486195" cy="300978"/>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1391CD19-FBD4-4C47-A1C2-9CE96F99826C}"/>
              </a:ext>
            </a:extLst>
          </p:cNvPr>
          <p:cNvGraphicFramePr>
            <a:graphicFrameLocks noChangeAspect="1"/>
          </p:cNvGraphicFramePr>
          <p:nvPr>
            <p:extLst>
              <p:ext uri="{D42A27DB-BD31-4B8C-83A1-F6EECF244321}">
                <p14:modId xmlns:p14="http://schemas.microsoft.com/office/powerpoint/2010/main" val="307265989"/>
              </p:ext>
            </p:extLst>
          </p:nvPr>
        </p:nvGraphicFramePr>
        <p:xfrm>
          <a:off x="2335793" y="3574125"/>
          <a:ext cx="7520414" cy="1629051"/>
        </p:xfrm>
        <a:graphic>
          <a:graphicData uri="http://schemas.openxmlformats.org/presentationml/2006/ole">
            <mc:AlternateContent xmlns:mc="http://schemas.openxmlformats.org/markup-compatibility/2006">
              <mc:Choice xmlns:v="urn:schemas-microsoft-com:vml" Requires="v">
                <p:oleObj spid="_x0000_s13689" name="Equation" r:id="rId9" imgW="3209352" imgH="695086" progId="Equation.DSMT4">
                  <p:embed/>
                </p:oleObj>
              </mc:Choice>
              <mc:Fallback>
                <p:oleObj name="Equation" r:id="rId9" imgW="3209352" imgH="695086" progId="Equation.DSMT4">
                  <p:embed/>
                  <p:pic>
                    <p:nvPicPr>
                      <p:cNvPr id="0" name=""/>
                      <p:cNvPicPr/>
                      <p:nvPr/>
                    </p:nvPicPr>
                    <p:blipFill>
                      <a:blip r:embed="rId10"/>
                      <a:stretch>
                        <a:fillRect/>
                      </a:stretch>
                    </p:blipFill>
                    <p:spPr>
                      <a:xfrm>
                        <a:off x="2335793" y="3574125"/>
                        <a:ext cx="7520414" cy="1629051"/>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5167891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wipe(down)">
                                      <p:cBhvr>
                                        <p:cTn id="17" dur="500"/>
                                        <p:tgtEl>
                                          <p:spTgt spid="14">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49" y="930067"/>
            <a:ext cx="11123721" cy="2601546"/>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4</a:t>
            </a:r>
            <a:r>
              <a:rPr lang="zh-CN" altLang="en-US" sz="2800" b="1" dirty="0">
                <a:solidFill>
                  <a:srgbClr val="FF0000"/>
                </a:solidFill>
                <a:latin typeface="+mn-ea"/>
              </a:rPr>
              <a:t>、电容的储能</a:t>
            </a:r>
            <a:endParaRPr lang="en-US" altLang="zh-CN" sz="2800" b="1" dirty="0">
              <a:solidFill>
                <a:srgbClr val="FF0000"/>
              </a:solidFill>
              <a:latin typeface="+mn-ea"/>
            </a:endParaRPr>
          </a:p>
          <a:p>
            <a:pPr>
              <a:lnSpc>
                <a:spcPct val="150000"/>
              </a:lnSpc>
            </a:pPr>
            <a:r>
              <a:rPr lang="zh-CN" altLang="en-US" sz="2800" b="1" dirty="0">
                <a:latin typeface="+mn-ea"/>
              </a:rPr>
              <a:t>        当          ，可以认为              ，电容在任何时刻</a:t>
            </a:r>
            <a:r>
              <a:rPr lang="en-US" altLang="zh-CN" sz="2800" b="1" dirty="0">
                <a:latin typeface="+mn-ea"/>
              </a:rPr>
              <a:t>t</a:t>
            </a:r>
            <a:r>
              <a:rPr lang="zh-CN" altLang="en-US" sz="2800" b="1" dirty="0">
                <a:latin typeface="+mn-ea"/>
              </a:rPr>
              <a:t>储存的电场能量       将等于它吸收的能量： </a:t>
            </a:r>
          </a:p>
          <a:p>
            <a:pPr>
              <a:lnSpc>
                <a:spcPct val="150000"/>
              </a:lnSpc>
            </a:pPr>
            <a:endParaRPr lang="zh-CN" altLang="en-US" sz="2800" b="1" dirty="0">
              <a:latin typeface="+mn-ea"/>
            </a:endParaRPr>
          </a:p>
        </p:txBody>
      </p:sp>
      <p:graphicFrame>
        <p:nvGraphicFramePr>
          <p:cNvPr id="10" name="对象 9">
            <a:extLst>
              <a:ext uri="{FF2B5EF4-FFF2-40B4-BE49-F238E27FC236}">
                <a16:creationId xmlns:a16="http://schemas.microsoft.com/office/drawing/2014/main" id="{1391CD19-FBD4-4C47-A1C2-9CE96F99826C}"/>
              </a:ext>
            </a:extLst>
          </p:cNvPr>
          <p:cNvGraphicFramePr>
            <a:graphicFrameLocks noChangeAspect="1"/>
          </p:cNvGraphicFramePr>
          <p:nvPr>
            <p:extLst>
              <p:ext uri="{D42A27DB-BD31-4B8C-83A1-F6EECF244321}">
                <p14:modId xmlns:p14="http://schemas.microsoft.com/office/powerpoint/2010/main" val="1111674086"/>
              </p:ext>
            </p:extLst>
          </p:nvPr>
        </p:nvGraphicFramePr>
        <p:xfrm>
          <a:off x="7208607" y="706681"/>
          <a:ext cx="4737343" cy="1026190"/>
        </p:xfrm>
        <a:graphic>
          <a:graphicData uri="http://schemas.openxmlformats.org/presentationml/2006/ole">
            <mc:AlternateContent xmlns:mc="http://schemas.openxmlformats.org/markup-compatibility/2006">
              <mc:Choice xmlns:v="urn:schemas-microsoft-com:vml" Requires="v">
                <p:oleObj spid="_x0000_s16996" name="Equation" r:id="rId5" imgW="3209352" imgH="695086" progId="Equation.DSMT4">
                  <p:embed/>
                </p:oleObj>
              </mc:Choice>
              <mc:Fallback>
                <p:oleObj name="Equation" r:id="rId5" imgW="3209352" imgH="695086" progId="Equation.DSMT4">
                  <p:embed/>
                  <p:pic>
                    <p:nvPicPr>
                      <p:cNvPr id="10" name="对象 9">
                        <a:extLst>
                          <a:ext uri="{FF2B5EF4-FFF2-40B4-BE49-F238E27FC236}">
                            <a16:creationId xmlns:a16="http://schemas.microsoft.com/office/drawing/2014/main" id="{1391CD19-FBD4-4C47-A1C2-9CE96F99826C}"/>
                          </a:ext>
                        </a:extLst>
                      </p:cNvPr>
                      <p:cNvPicPr/>
                      <p:nvPr/>
                    </p:nvPicPr>
                    <p:blipFill>
                      <a:blip r:embed="rId6"/>
                      <a:stretch>
                        <a:fillRect/>
                      </a:stretch>
                    </p:blipFill>
                    <p:spPr>
                      <a:xfrm>
                        <a:off x="7208607" y="706681"/>
                        <a:ext cx="4737343" cy="1026190"/>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5E4DBED4-D40C-4031-8319-E5087C2AE0C3}"/>
              </a:ext>
            </a:extLst>
          </p:cNvPr>
          <p:cNvGraphicFramePr>
            <a:graphicFrameLocks noChangeAspect="1"/>
          </p:cNvGraphicFramePr>
          <p:nvPr>
            <p:extLst>
              <p:ext uri="{D42A27DB-BD31-4B8C-83A1-F6EECF244321}">
                <p14:modId xmlns:p14="http://schemas.microsoft.com/office/powerpoint/2010/main" val="2026131479"/>
              </p:ext>
            </p:extLst>
          </p:nvPr>
        </p:nvGraphicFramePr>
        <p:xfrm>
          <a:off x="1815068" y="1806496"/>
          <a:ext cx="1158951" cy="394536"/>
        </p:xfrm>
        <a:graphic>
          <a:graphicData uri="http://schemas.openxmlformats.org/presentationml/2006/ole">
            <mc:AlternateContent xmlns:mc="http://schemas.openxmlformats.org/markup-compatibility/2006">
              <mc:Choice xmlns:v="urn:schemas-microsoft-com:vml" Requires="v">
                <p:oleObj spid="_x0000_s16997" name="Equation" r:id="rId7" imgW="447783" imgH="152264" progId="Equation.DSMT4">
                  <p:embed/>
                </p:oleObj>
              </mc:Choice>
              <mc:Fallback>
                <p:oleObj name="Equation" r:id="rId7" imgW="447783" imgH="152264" progId="Equation.DSMT4">
                  <p:embed/>
                  <p:pic>
                    <p:nvPicPr>
                      <p:cNvPr id="0" name=""/>
                      <p:cNvPicPr/>
                      <p:nvPr/>
                    </p:nvPicPr>
                    <p:blipFill>
                      <a:blip r:embed="rId8"/>
                      <a:stretch>
                        <a:fillRect/>
                      </a:stretch>
                    </p:blipFill>
                    <p:spPr>
                      <a:xfrm>
                        <a:off x="1815068" y="1806496"/>
                        <a:ext cx="1158951" cy="394536"/>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8D4AC815-0F61-47B8-8F41-EB1DA7AB6D25}"/>
              </a:ext>
            </a:extLst>
          </p:cNvPr>
          <p:cNvGraphicFramePr>
            <a:graphicFrameLocks noChangeAspect="1"/>
          </p:cNvGraphicFramePr>
          <p:nvPr>
            <p:extLst>
              <p:ext uri="{D42A27DB-BD31-4B8C-83A1-F6EECF244321}">
                <p14:modId xmlns:p14="http://schemas.microsoft.com/office/powerpoint/2010/main" val="3738578954"/>
              </p:ext>
            </p:extLst>
          </p:nvPr>
        </p:nvGraphicFramePr>
        <p:xfrm>
          <a:off x="4613291" y="1731560"/>
          <a:ext cx="1640488" cy="499279"/>
        </p:xfrm>
        <a:graphic>
          <a:graphicData uri="http://schemas.openxmlformats.org/presentationml/2006/ole">
            <mc:AlternateContent xmlns:mc="http://schemas.openxmlformats.org/markup-compatibility/2006">
              <mc:Choice xmlns:v="urn:schemas-microsoft-com:vml" Requires="v">
                <p:oleObj spid="_x0000_s16998" name="Equation" r:id="rId9" imgW="657277" imgH="200139" progId="Equation.DSMT4">
                  <p:embed/>
                </p:oleObj>
              </mc:Choice>
              <mc:Fallback>
                <p:oleObj name="Equation" r:id="rId9" imgW="657277" imgH="200139" progId="Equation.DSMT4">
                  <p:embed/>
                  <p:pic>
                    <p:nvPicPr>
                      <p:cNvPr id="0" name=""/>
                      <p:cNvPicPr/>
                      <p:nvPr/>
                    </p:nvPicPr>
                    <p:blipFill>
                      <a:blip r:embed="rId10"/>
                      <a:stretch>
                        <a:fillRect/>
                      </a:stretch>
                    </p:blipFill>
                    <p:spPr>
                      <a:xfrm>
                        <a:off x="4613291" y="1731560"/>
                        <a:ext cx="1640488" cy="499279"/>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FE241AFD-FD79-40E3-90BE-B16E9EFD7BAB}"/>
              </a:ext>
            </a:extLst>
          </p:cNvPr>
          <p:cNvGraphicFramePr>
            <a:graphicFrameLocks noChangeAspect="1"/>
          </p:cNvGraphicFramePr>
          <p:nvPr>
            <p:extLst>
              <p:ext uri="{D42A27DB-BD31-4B8C-83A1-F6EECF244321}">
                <p14:modId xmlns:p14="http://schemas.microsoft.com/office/powerpoint/2010/main" val="1896796109"/>
              </p:ext>
            </p:extLst>
          </p:nvPr>
        </p:nvGraphicFramePr>
        <p:xfrm>
          <a:off x="913166" y="2361969"/>
          <a:ext cx="759369" cy="488166"/>
        </p:xfrm>
        <a:graphic>
          <a:graphicData uri="http://schemas.openxmlformats.org/presentationml/2006/ole">
            <mc:AlternateContent xmlns:mc="http://schemas.openxmlformats.org/markup-compatibility/2006">
              <mc:Choice xmlns:v="urn:schemas-microsoft-com:vml" Requires="v">
                <p:oleObj spid="_x0000_s16999" name="Equation" r:id="rId11" imgW="355320" imgH="228600" progId="Equation.DSMT4">
                  <p:embed/>
                </p:oleObj>
              </mc:Choice>
              <mc:Fallback>
                <p:oleObj name="Equation" r:id="rId11" imgW="355320" imgH="228600" progId="Equation.DSMT4">
                  <p:embed/>
                  <p:pic>
                    <p:nvPicPr>
                      <p:cNvPr id="0" name=""/>
                      <p:cNvPicPr/>
                      <p:nvPr/>
                    </p:nvPicPr>
                    <p:blipFill>
                      <a:blip r:embed="rId12"/>
                      <a:stretch>
                        <a:fillRect/>
                      </a:stretch>
                    </p:blipFill>
                    <p:spPr>
                      <a:xfrm>
                        <a:off x="913166" y="2361969"/>
                        <a:ext cx="759369" cy="488166"/>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F68CC8D3-0E29-4343-8C11-A183A0060524}"/>
              </a:ext>
            </a:extLst>
          </p:cNvPr>
          <p:cNvGraphicFramePr>
            <a:graphicFrameLocks noChangeAspect="1"/>
          </p:cNvGraphicFramePr>
          <p:nvPr>
            <p:extLst>
              <p:ext uri="{D42A27DB-BD31-4B8C-83A1-F6EECF244321}">
                <p14:modId xmlns:p14="http://schemas.microsoft.com/office/powerpoint/2010/main" val="4080278852"/>
              </p:ext>
            </p:extLst>
          </p:nvPr>
        </p:nvGraphicFramePr>
        <p:xfrm>
          <a:off x="4819588" y="2647375"/>
          <a:ext cx="2868382" cy="884238"/>
        </p:xfrm>
        <a:graphic>
          <a:graphicData uri="http://schemas.openxmlformats.org/presentationml/2006/ole">
            <mc:AlternateContent xmlns:mc="http://schemas.openxmlformats.org/markup-compatibility/2006">
              <mc:Choice xmlns:v="urn:schemas-microsoft-com:vml" Requires="v">
                <p:oleObj spid="_x0000_s17000" name="Equation" r:id="rId13" imgW="1266679" imgH="390558" progId="Equation.DSMT4">
                  <p:embed/>
                </p:oleObj>
              </mc:Choice>
              <mc:Fallback>
                <p:oleObj name="Equation" r:id="rId13" imgW="1266679" imgH="390558" progId="Equation.DSMT4">
                  <p:embed/>
                  <p:pic>
                    <p:nvPicPr>
                      <p:cNvPr id="0" name=""/>
                      <p:cNvPicPr/>
                      <p:nvPr/>
                    </p:nvPicPr>
                    <p:blipFill>
                      <a:blip r:embed="rId14"/>
                      <a:stretch>
                        <a:fillRect/>
                      </a:stretch>
                    </p:blipFill>
                    <p:spPr>
                      <a:xfrm>
                        <a:off x="4819588" y="2647375"/>
                        <a:ext cx="2868382" cy="88423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4895623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down)">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49" y="930067"/>
            <a:ext cx="11123721" cy="5186869"/>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5</a:t>
            </a:r>
            <a:r>
              <a:rPr lang="zh-CN" altLang="en-US" sz="2800" b="1" dirty="0">
                <a:solidFill>
                  <a:srgbClr val="FF0000"/>
                </a:solidFill>
                <a:latin typeface="+mn-ea"/>
              </a:rPr>
              <a:t>、结论</a:t>
            </a:r>
            <a:endParaRPr lang="en-US" altLang="zh-CN" sz="2800" b="1" dirty="0">
              <a:solidFill>
                <a:srgbClr val="FF0000"/>
              </a:solidFill>
              <a:latin typeface="+mn-ea"/>
            </a:endParaRPr>
          </a:p>
          <a:p>
            <a:pPr>
              <a:lnSpc>
                <a:spcPct val="150000"/>
              </a:lnSpc>
            </a:pPr>
            <a:r>
              <a:rPr lang="en-US" altLang="zh-CN" sz="2800" b="1" dirty="0">
                <a:solidFill>
                  <a:srgbClr val="FF0000"/>
                </a:solidFill>
                <a:latin typeface="+mn-ea"/>
              </a:rPr>
              <a:t>        </a:t>
            </a:r>
            <a:r>
              <a:rPr lang="zh-CN" altLang="en-US" sz="2800" b="1" dirty="0">
                <a:latin typeface="+mn-ea"/>
              </a:rPr>
              <a:t>（</a:t>
            </a:r>
            <a:r>
              <a:rPr lang="en-US" altLang="zh-CN" sz="2800" b="1" dirty="0">
                <a:latin typeface="+mn-ea"/>
              </a:rPr>
              <a:t>1</a:t>
            </a:r>
            <a:r>
              <a:rPr lang="zh-CN" altLang="en-US" sz="2800" b="1" dirty="0">
                <a:latin typeface="+mn-ea"/>
              </a:rPr>
              <a:t>）伏安关系的微分形式表明，任何时刻，通过电容元件的电流与该时刻的电压变化率成正比；且电容电压应连续变化。如果电容两端加</a:t>
            </a:r>
            <a:r>
              <a:rPr lang="zh-CN" altLang="en-US" sz="2800" b="1" dirty="0">
                <a:solidFill>
                  <a:srgbClr val="FF0000"/>
                </a:solidFill>
                <a:latin typeface="+mn-ea"/>
              </a:rPr>
              <a:t>直流电压</a:t>
            </a:r>
            <a:r>
              <a:rPr lang="zh-CN" altLang="en-US" sz="2800" b="1" dirty="0">
                <a:latin typeface="+mn-ea"/>
              </a:rPr>
              <a:t>，电压恒定不变，其变化率为零，则电流</a:t>
            </a:r>
            <a:r>
              <a:rPr lang="en-US" altLang="zh-CN" sz="2800" b="1" dirty="0" err="1">
                <a:latin typeface="+mn-ea"/>
              </a:rPr>
              <a:t>i</a:t>
            </a:r>
            <a:r>
              <a:rPr lang="en-US" altLang="zh-CN" sz="2800" b="1" dirty="0">
                <a:latin typeface="+mn-ea"/>
              </a:rPr>
              <a:t>=0</a:t>
            </a:r>
            <a:r>
              <a:rPr lang="zh-CN" altLang="en-US" sz="2800" b="1" dirty="0">
                <a:latin typeface="+mn-ea"/>
              </a:rPr>
              <a:t>，电容元件相当于开路。故电容元件有</a:t>
            </a:r>
            <a:r>
              <a:rPr lang="zh-CN" altLang="en-US" sz="2800" b="1" dirty="0">
                <a:solidFill>
                  <a:srgbClr val="FF0000"/>
                </a:solidFill>
                <a:latin typeface="+mn-ea"/>
              </a:rPr>
              <a:t>隔断直流</a:t>
            </a:r>
            <a:r>
              <a:rPr lang="zh-CN" altLang="en-US" sz="2800" b="1" dirty="0">
                <a:latin typeface="+mn-ea"/>
              </a:rPr>
              <a:t>的作用。</a:t>
            </a:r>
            <a:endParaRPr lang="en-US" altLang="zh-CN" sz="2800" b="1" dirty="0">
              <a:latin typeface="+mn-ea"/>
            </a:endParaRPr>
          </a:p>
          <a:p>
            <a:pPr>
              <a:lnSpc>
                <a:spcPct val="150000"/>
              </a:lnSpc>
            </a:pPr>
            <a:r>
              <a:rPr lang="en-US" altLang="zh-CN" sz="2800" b="1" dirty="0">
                <a:latin typeface="+mn-ea"/>
              </a:rPr>
              <a:t>        </a:t>
            </a:r>
            <a:r>
              <a:rPr lang="zh-CN" altLang="en-US" sz="2800" b="1" dirty="0">
                <a:latin typeface="+mn-ea"/>
              </a:rPr>
              <a:t>（</a:t>
            </a:r>
            <a:r>
              <a:rPr lang="en-US" altLang="zh-CN" sz="2800" b="1" dirty="0">
                <a:latin typeface="+mn-ea"/>
              </a:rPr>
              <a:t>2</a:t>
            </a:r>
            <a:r>
              <a:rPr lang="zh-CN" altLang="en-US" sz="2800" b="1" dirty="0">
                <a:latin typeface="+mn-ea"/>
              </a:rPr>
              <a:t>）伏安关系的积分形式表明，任意时刻</a:t>
            </a:r>
            <a:r>
              <a:rPr lang="en-US" altLang="zh-CN" sz="2800" b="1" dirty="0">
                <a:latin typeface="+mn-ea"/>
              </a:rPr>
              <a:t>t</a:t>
            </a:r>
            <a:r>
              <a:rPr lang="zh-CN" altLang="en-US" sz="2800" b="1" dirty="0">
                <a:latin typeface="+mn-ea"/>
              </a:rPr>
              <a:t>的电容电压与该时刻以前电流的“全部历史”有关。或者说，电容电压“记忆”了电流的作用效果，故称电容为</a:t>
            </a:r>
            <a:r>
              <a:rPr lang="zh-CN" altLang="en-US" sz="2800" b="1" dirty="0">
                <a:solidFill>
                  <a:srgbClr val="FF0000"/>
                </a:solidFill>
                <a:latin typeface="+mn-ea"/>
              </a:rPr>
              <a:t>记忆元件</a:t>
            </a:r>
            <a:r>
              <a:rPr lang="zh-CN" altLang="en-US" sz="2800" b="1" dirty="0">
                <a:latin typeface="+mn-ea"/>
              </a:rPr>
              <a:t>。</a:t>
            </a:r>
          </a:p>
        </p:txBody>
      </p:sp>
      <p:graphicFrame>
        <p:nvGraphicFramePr>
          <p:cNvPr id="17" name="对象 16">
            <a:extLst>
              <a:ext uri="{FF2B5EF4-FFF2-40B4-BE49-F238E27FC236}">
                <a16:creationId xmlns:a16="http://schemas.microsoft.com/office/drawing/2014/main" id="{E2FEED4A-931F-4EC4-A7F8-6CA4CE5A54B5}"/>
              </a:ext>
            </a:extLst>
          </p:cNvPr>
          <p:cNvGraphicFramePr>
            <a:graphicFrameLocks noChangeAspect="1"/>
          </p:cNvGraphicFramePr>
          <p:nvPr>
            <p:extLst>
              <p:ext uri="{D42A27DB-BD31-4B8C-83A1-F6EECF244321}">
                <p14:modId xmlns:p14="http://schemas.microsoft.com/office/powerpoint/2010/main" val="1587864878"/>
              </p:ext>
            </p:extLst>
          </p:nvPr>
        </p:nvGraphicFramePr>
        <p:xfrm>
          <a:off x="9546223" y="930067"/>
          <a:ext cx="1771650" cy="781050"/>
        </p:xfrm>
        <a:graphic>
          <a:graphicData uri="http://schemas.openxmlformats.org/presentationml/2006/ole">
            <mc:AlternateContent xmlns:mc="http://schemas.openxmlformats.org/markup-compatibility/2006">
              <mc:Choice xmlns:v="urn:schemas-microsoft-com:vml" Requires="v">
                <p:oleObj spid="_x0000_s17651" name="Equation" r:id="rId5" imgW="888614" imgH="393529" progId="Equation.DSMT4">
                  <p:embed/>
                </p:oleObj>
              </mc:Choice>
              <mc:Fallback>
                <p:oleObj name="Equation" r:id="rId5" imgW="888614" imgH="393529" progId="Equation.DSMT4">
                  <p:embed/>
                  <p:pic>
                    <p:nvPicPr>
                      <p:cNvPr id="6" name="对象 5">
                        <a:extLst>
                          <a:ext uri="{FF2B5EF4-FFF2-40B4-BE49-F238E27FC236}">
                            <a16:creationId xmlns:a16="http://schemas.microsoft.com/office/drawing/2014/main" id="{AADE059C-E04F-4D2F-8258-6671D211CB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6223" y="930067"/>
                        <a:ext cx="1771650" cy="781050"/>
                      </a:xfrm>
                      <a:prstGeom prst="rect">
                        <a:avLst/>
                      </a:prstGeom>
                      <a:noFill/>
                    </p:spPr>
                  </p:pic>
                </p:oleObj>
              </mc:Fallback>
            </mc:AlternateContent>
          </a:graphicData>
        </a:graphic>
      </p:graphicFrame>
      <p:graphicFrame>
        <p:nvGraphicFramePr>
          <p:cNvPr id="18" name="对象 17">
            <a:extLst>
              <a:ext uri="{FF2B5EF4-FFF2-40B4-BE49-F238E27FC236}">
                <a16:creationId xmlns:a16="http://schemas.microsoft.com/office/drawing/2014/main" id="{0C32ACEA-2435-41B2-AC15-56C28DF49399}"/>
              </a:ext>
            </a:extLst>
          </p:cNvPr>
          <p:cNvGraphicFramePr>
            <a:graphicFrameLocks noChangeAspect="1"/>
          </p:cNvGraphicFramePr>
          <p:nvPr>
            <p:extLst>
              <p:ext uri="{D42A27DB-BD31-4B8C-83A1-F6EECF244321}">
                <p14:modId xmlns:p14="http://schemas.microsoft.com/office/powerpoint/2010/main" val="3307097919"/>
              </p:ext>
            </p:extLst>
          </p:nvPr>
        </p:nvGraphicFramePr>
        <p:xfrm>
          <a:off x="9341048" y="5537408"/>
          <a:ext cx="2279822" cy="781050"/>
        </p:xfrm>
        <a:graphic>
          <a:graphicData uri="http://schemas.openxmlformats.org/presentationml/2006/ole">
            <mc:AlternateContent xmlns:mc="http://schemas.openxmlformats.org/markup-compatibility/2006">
              <mc:Choice xmlns:v="urn:schemas-microsoft-com:vml" Requires="v">
                <p:oleObj spid="_x0000_s17652" name="Equation" r:id="rId7" imgW="1028749" imgH="352402" progId="Equation.DSMT4">
                  <p:embed/>
                </p:oleObj>
              </mc:Choice>
              <mc:Fallback>
                <p:oleObj name="Equation" r:id="rId7" imgW="1028749" imgH="352402" progId="Equation.DSMT4">
                  <p:embed/>
                  <p:pic>
                    <p:nvPicPr>
                      <p:cNvPr id="11" name="对象 10">
                        <a:extLst>
                          <a:ext uri="{FF2B5EF4-FFF2-40B4-BE49-F238E27FC236}">
                            <a16:creationId xmlns:a16="http://schemas.microsoft.com/office/drawing/2014/main" id="{45BB0DE8-6D1E-4FA1-9730-9BC68C947C44}"/>
                          </a:ext>
                        </a:extLst>
                      </p:cNvPr>
                      <p:cNvPicPr/>
                      <p:nvPr/>
                    </p:nvPicPr>
                    <p:blipFill>
                      <a:blip r:embed="rId8"/>
                      <a:stretch>
                        <a:fillRect/>
                      </a:stretch>
                    </p:blipFill>
                    <p:spPr>
                      <a:xfrm>
                        <a:off x="9341048" y="5537408"/>
                        <a:ext cx="2279822" cy="78105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5860307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ipe(down)">
                                      <p:cBhvr>
                                        <p:cTn id="1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49" y="930067"/>
            <a:ext cx="11123721" cy="5186869"/>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5</a:t>
            </a:r>
            <a:r>
              <a:rPr lang="zh-CN" altLang="en-US" sz="2800" b="1" dirty="0">
                <a:solidFill>
                  <a:srgbClr val="FF0000"/>
                </a:solidFill>
                <a:latin typeface="+mn-ea"/>
              </a:rPr>
              <a:t>、结论</a:t>
            </a:r>
            <a:endParaRPr lang="en-US" altLang="zh-CN" sz="2800" b="1" dirty="0">
              <a:solidFill>
                <a:srgbClr val="FF0000"/>
              </a:solidFill>
              <a:latin typeface="+mn-ea"/>
            </a:endParaRPr>
          </a:p>
          <a:p>
            <a:pPr>
              <a:lnSpc>
                <a:spcPct val="150000"/>
              </a:lnSpc>
            </a:pPr>
            <a:r>
              <a:rPr lang="en-US" altLang="zh-CN" sz="2800" b="1" dirty="0">
                <a:solidFill>
                  <a:srgbClr val="FF0000"/>
                </a:solidFill>
                <a:latin typeface="+mn-ea"/>
              </a:rPr>
              <a:t>        </a:t>
            </a:r>
            <a:r>
              <a:rPr lang="zh-CN" altLang="en-US" sz="2800" b="1" dirty="0">
                <a:latin typeface="+mn-ea"/>
              </a:rPr>
              <a:t>（</a:t>
            </a:r>
            <a:r>
              <a:rPr lang="en-US" altLang="zh-CN" sz="2800" b="1" dirty="0">
                <a:latin typeface="+mn-ea"/>
              </a:rPr>
              <a:t>3</a:t>
            </a:r>
            <a:r>
              <a:rPr lang="zh-CN" altLang="en-US" sz="2800" b="1" dirty="0">
                <a:latin typeface="+mn-ea"/>
              </a:rPr>
              <a:t>）由                           可得，任意时刻</a:t>
            </a:r>
            <a:r>
              <a:rPr lang="en-US" altLang="zh-CN" sz="2800" b="1" dirty="0">
                <a:latin typeface="+mn-ea"/>
              </a:rPr>
              <a:t>t</a:t>
            </a:r>
            <a:r>
              <a:rPr lang="zh-CN" altLang="en-US" sz="2800" b="1" dirty="0">
                <a:latin typeface="+mn-ea"/>
              </a:rPr>
              <a:t>，电容的储能只取决于该时刻的电容电压值，恒有             ，故电容元件是</a:t>
            </a:r>
            <a:r>
              <a:rPr lang="zh-CN" altLang="en-US" sz="2800" b="1" dirty="0">
                <a:solidFill>
                  <a:srgbClr val="FF0000"/>
                </a:solidFill>
                <a:latin typeface="+mn-ea"/>
              </a:rPr>
              <a:t>储能元件</a:t>
            </a:r>
            <a:r>
              <a:rPr lang="zh-CN" altLang="en-US" sz="2800" b="1" dirty="0">
                <a:latin typeface="+mn-ea"/>
              </a:rPr>
              <a:t>而不是耗能元件，它从外部吸收的能量以</a:t>
            </a:r>
            <a:r>
              <a:rPr lang="zh-CN" altLang="en-US" sz="2800" b="1" dirty="0">
                <a:solidFill>
                  <a:srgbClr val="FF0000"/>
                </a:solidFill>
                <a:latin typeface="+mn-ea"/>
              </a:rPr>
              <a:t>电场能量</a:t>
            </a:r>
            <a:r>
              <a:rPr lang="zh-CN" altLang="en-US" sz="2800" b="1" dirty="0">
                <a:latin typeface="+mn-ea"/>
              </a:rPr>
              <a:t>形式储存于自身的电场中。</a:t>
            </a:r>
            <a:endParaRPr lang="en-US" altLang="zh-CN" sz="2800" b="1" dirty="0">
              <a:latin typeface="+mn-ea"/>
            </a:endParaRPr>
          </a:p>
          <a:p>
            <a:pPr>
              <a:lnSpc>
                <a:spcPct val="150000"/>
              </a:lnSpc>
            </a:pPr>
            <a:r>
              <a:rPr lang="en-US" altLang="zh-CN" sz="2800" b="1" dirty="0">
                <a:latin typeface="+mn-ea"/>
              </a:rPr>
              <a:t>        </a:t>
            </a:r>
            <a:r>
              <a:rPr lang="zh-CN" altLang="en-US" sz="2800" b="1" dirty="0">
                <a:latin typeface="+mn-ea"/>
              </a:rPr>
              <a:t>（</a:t>
            </a:r>
            <a:r>
              <a:rPr lang="en-US" altLang="zh-CN" sz="2800" b="1" dirty="0">
                <a:latin typeface="+mn-ea"/>
              </a:rPr>
              <a:t>4</a:t>
            </a:r>
            <a:r>
              <a:rPr lang="zh-CN" altLang="en-US" sz="2800" b="1" dirty="0">
                <a:latin typeface="+mn-ea"/>
              </a:rPr>
              <a:t>）电容元件上的电压、电流关系是微积分关系，因此电容元件是</a:t>
            </a:r>
            <a:r>
              <a:rPr lang="zh-CN" altLang="en-US" sz="2800" b="1" dirty="0">
                <a:solidFill>
                  <a:srgbClr val="FF0000"/>
                </a:solidFill>
                <a:latin typeface="+mn-ea"/>
              </a:rPr>
              <a:t>动态元件</a:t>
            </a:r>
            <a:r>
              <a:rPr lang="zh-CN" altLang="en-US" sz="2800" b="1" dirty="0">
                <a:latin typeface="+mn-ea"/>
              </a:rPr>
              <a:t>。而电阻元件上的电压、电流关系是代数关系，所以它是</a:t>
            </a:r>
            <a:r>
              <a:rPr lang="zh-CN" altLang="en-US" sz="2800" b="1" dirty="0">
                <a:solidFill>
                  <a:srgbClr val="FF0000"/>
                </a:solidFill>
                <a:latin typeface="+mn-ea"/>
              </a:rPr>
              <a:t>即时元件</a:t>
            </a:r>
            <a:r>
              <a:rPr lang="zh-CN" altLang="en-US" sz="2800" b="1" dirty="0">
                <a:latin typeface="+mn-ea"/>
              </a:rPr>
              <a:t>。</a:t>
            </a:r>
          </a:p>
        </p:txBody>
      </p:sp>
      <p:graphicFrame>
        <p:nvGraphicFramePr>
          <p:cNvPr id="8" name="对象 7">
            <a:extLst>
              <a:ext uri="{FF2B5EF4-FFF2-40B4-BE49-F238E27FC236}">
                <a16:creationId xmlns:a16="http://schemas.microsoft.com/office/drawing/2014/main" id="{C0BA49B4-552F-498C-B080-4BE468CD0838}"/>
              </a:ext>
            </a:extLst>
          </p:cNvPr>
          <p:cNvGraphicFramePr>
            <a:graphicFrameLocks noChangeAspect="1"/>
          </p:cNvGraphicFramePr>
          <p:nvPr>
            <p:extLst>
              <p:ext uri="{D42A27DB-BD31-4B8C-83A1-F6EECF244321}">
                <p14:modId xmlns:p14="http://schemas.microsoft.com/office/powerpoint/2010/main" val="3520787579"/>
              </p:ext>
            </p:extLst>
          </p:nvPr>
        </p:nvGraphicFramePr>
        <p:xfrm>
          <a:off x="2712597" y="1514842"/>
          <a:ext cx="2868382" cy="884238"/>
        </p:xfrm>
        <a:graphic>
          <a:graphicData uri="http://schemas.openxmlformats.org/presentationml/2006/ole">
            <mc:AlternateContent xmlns:mc="http://schemas.openxmlformats.org/markup-compatibility/2006">
              <mc:Choice xmlns:v="urn:schemas-microsoft-com:vml" Requires="v">
                <p:oleObj spid="_x0000_s18672" name="Equation" r:id="rId5" imgW="1266679" imgH="390558" progId="Equation.DSMT4">
                  <p:embed/>
                </p:oleObj>
              </mc:Choice>
              <mc:Fallback>
                <p:oleObj name="Equation" r:id="rId5" imgW="1266679" imgH="390558" progId="Equation.DSMT4">
                  <p:embed/>
                  <p:pic>
                    <p:nvPicPr>
                      <p:cNvPr id="16" name="对象 15">
                        <a:extLst>
                          <a:ext uri="{FF2B5EF4-FFF2-40B4-BE49-F238E27FC236}">
                            <a16:creationId xmlns:a16="http://schemas.microsoft.com/office/drawing/2014/main" id="{F68CC8D3-0E29-4343-8C11-A183A0060524}"/>
                          </a:ext>
                        </a:extLst>
                      </p:cNvPr>
                      <p:cNvPicPr/>
                      <p:nvPr/>
                    </p:nvPicPr>
                    <p:blipFill>
                      <a:blip r:embed="rId6"/>
                      <a:stretch>
                        <a:fillRect/>
                      </a:stretch>
                    </p:blipFill>
                    <p:spPr>
                      <a:xfrm>
                        <a:off x="2712597" y="1514842"/>
                        <a:ext cx="2868382" cy="884238"/>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CAC1F430-E392-4B5C-830D-325046FAEBF5}"/>
              </a:ext>
            </a:extLst>
          </p:cNvPr>
          <p:cNvGraphicFramePr>
            <a:graphicFrameLocks noChangeAspect="1"/>
          </p:cNvGraphicFramePr>
          <p:nvPr>
            <p:extLst>
              <p:ext uri="{D42A27DB-BD31-4B8C-83A1-F6EECF244321}">
                <p14:modId xmlns:p14="http://schemas.microsoft.com/office/powerpoint/2010/main" val="3574537530"/>
              </p:ext>
            </p:extLst>
          </p:nvPr>
        </p:nvGraphicFramePr>
        <p:xfrm>
          <a:off x="5266089" y="2399080"/>
          <a:ext cx="1288709" cy="493548"/>
        </p:xfrm>
        <a:graphic>
          <a:graphicData uri="http://schemas.openxmlformats.org/presentationml/2006/ole">
            <mc:AlternateContent xmlns:mc="http://schemas.openxmlformats.org/markup-compatibility/2006">
              <mc:Choice xmlns:v="urn:schemas-microsoft-com:vml" Requires="v">
                <p:oleObj spid="_x0000_s18673" name="Equation" r:id="rId7" imgW="596880" imgH="228600" progId="Equation.DSMT4">
                  <p:embed/>
                </p:oleObj>
              </mc:Choice>
              <mc:Fallback>
                <p:oleObj name="Equation" r:id="rId7" imgW="596880" imgH="228600" progId="Equation.DSMT4">
                  <p:embed/>
                  <p:pic>
                    <p:nvPicPr>
                      <p:cNvPr id="0" name=""/>
                      <p:cNvPicPr/>
                      <p:nvPr/>
                    </p:nvPicPr>
                    <p:blipFill>
                      <a:blip r:embed="rId8"/>
                      <a:stretch>
                        <a:fillRect/>
                      </a:stretch>
                    </p:blipFill>
                    <p:spPr>
                      <a:xfrm>
                        <a:off x="5266089" y="2399080"/>
                        <a:ext cx="1288709" cy="49354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61378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4">
                                            <p:txEl>
                                              <p:pRg st="2" end="2"/>
                                            </p:txEl>
                                          </p:spTgt>
                                        </p:tgtEl>
                                        <p:attrNameLst>
                                          <p:attrName>style.visibility</p:attrName>
                                        </p:attrNameLst>
                                      </p:cBhvr>
                                      <p:to>
                                        <p:strVal val="visible"/>
                                      </p:to>
                                    </p:set>
                                    <p:animEffect transition="in" filter="wipe(down)">
                                      <p:cBhvr>
                                        <p:cTn id="18"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49" y="930067"/>
            <a:ext cx="11123721" cy="1308884"/>
          </a:xfrm>
          <a:prstGeom prst="rect">
            <a:avLst/>
          </a:prstGeom>
          <a:noFill/>
        </p:spPr>
        <p:txBody>
          <a:bodyPr wrap="square" rtlCol="0">
            <a:spAutoFit/>
          </a:bodyPr>
          <a:lstStyle/>
          <a:p>
            <a:pPr>
              <a:lnSpc>
                <a:spcPct val="150000"/>
              </a:lnSpc>
            </a:pPr>
            <a:r>
              <a:rPr lang="zh-CN" altLang="en-US" sz="2800" b="1" dirty="0">
                <a:latin typeface="+mn-ea"/>
              </a:rPr>
              <a:t>例</a:t>
            </a:r>
            <a:r>
              <a:rPr lang="en-US" altLang="zh-CN" sz="2800" b="1" dirty="0">
                <a:latin typeface="+mn-ea"/>
              </a:rPr>
              <a:t>1.3 </a:t>
            </a:r>
            <a:r>
              <a:rPr lang="zh-CN" altLang="en-US" sz="2800" b="1" dirty="0">
                <a:latin typeface="+mn-ea"/>
              </a:rPr>
              <a:t>图</a:t>
            </a:r>
            <a:r>
              <a:rPr lang="en-US" altLang="zh-CN" sz="2800" b="1" dirty="0">
                <a:latin typeface="+mn-ea"/>
              </a:rPr>
              <a:t>1.12(a)</a:t>
            </a:r>
            <a:r>
              <a:rPr lang="zh-CN" altLang="en-US" sz="2800" b="1" dirty="0">
                <a:latin typeface="+mn-ea"/>
              </a:rPr>
              <a:t>所示电路中，电容</a:t>
            </a:r>
            <a:r>
              <a:rPr lang="en-US" altLang="zh-CN" sz="2800" b="1" dirty="0">
                <a:latin typeface="+mn-ea"/>
              </a:rPr>
              <a:t>C = 0.5 </a:t>
            </a:r>
            <a:r>
              <a:rPr lang="en-US" altLang="zh-CN" sz="2800" b="1" dirty="0" err="1">
                <a:latin typeface="+mn-ea"/>
              </a:rPr>
              <a:t>μF</a:t>
            </a:r>
            <a:r>
              <a:rPr lang="zh-CN" altLang="en-US" sz="2800" b="1" dirty="0">
                <a:latin typeface="+mn-ea"/>
              </a:rPr>
              <a:t>，电压</a:t>
            </a:r>
            <a:r>
              <a:rPr lang="en-US" altLang="zh-CN" sz="2800" b="1" dirty="0">
                <a:latin typeface="+mn-ea"/>
              </a:rPr>
              <a:t>u</a:t>
            </a:r>
            <a:r>
              <a:rPr lang="zh-CN" altLang="en-US" sz="2800" b="1" dirty="0">
                <a:latin typeface="+mn-ea"/>
              </a:rPr>
              <a:t>的波形如图</a:t>
            </a:r>
            <a:r>
              <a:rPr lang="en-US" altLang="zh-CN" sz="2800" b="1" dirty="0">
                <a:latin typeface="+mn-ea"/>
              </a:rPr>
              <a:t>1.12(b)</a:t>
            </a:r>
            <a:r>
              <a:rPr lang="zh-CN" altLang="en-US" sz="2800" b="1" dirty="0">
                <a:latin typeface="+mn-ea"/>
              </a:rPr>
              <a:t>所示。求电容电流</a:t>
            </a:r>
            <a:r>
              <a:rPr lang="en-US" altLang="zh-CN" sz="2800" b="1" dirty="0" err="1">
                <a:latin typeface="+mn-ea"/>
              </a:rPr>
              <a:t>i</a:t>
            </a:r>
            <a:r>
              <a:rPr lang="zh-CN" altLang="en-US" sz="2800" b="1" dirty="0">
                <a:latin typeface="+mn-ea"/>
              </a:rPr>
              <a:t>，并绘出其波形。</a:t>
            </a:r>
            <a:endParaRPr lang="en-US" altLang="zh-CN" sz="2800" b="1" dirty="0">
              <a:latin typeface="+mn-ea"/>
            </a:endParaRPr>
          </a:p>
        </p:txBody>
      </p:sp>
      <p:sp>
        <p:nvSpPr>
          <p:cNvPr id="9" name="Rectangle 16">
            <a:extLst>
              <a:ext uri="{FF2B5EF4-FFF2-40B4-BE49-F238E27FC236}">
                <a16:creationId xmlns:a16="http://schemas.microsoft.com/office/drawing/2014/main" id="{42DE4CD9-F909-4D9E-AD65-8EE23FD6EB0D}"/>
              </a:ext>
            </a:extLst>
          </p:cNvPr>
          <p:cNvSpPr>
            <a:spLocks noChangeArrowheads="1"/>
          </p:cNvSpPr>
          <p:nvPr/>
        </p:nvSpPr>
        <p:spPr bwMode="auto">
          <a:xfrm>
            <a:off x="497149" y="2469775"/>
            <a:ext cx="11123720" cy="523220"/>
          </a:xfrm>
          <a:prstGeom prst="rect">
            <a:avLst/>
          </a:prstGeom>
          <a:noFill/>
          <a:ln w="9525">
            <a:noFill/>
            <a:miter lim="800000"/>
            <a:headEnd/>
            <a:tailEnd/>
          </a:ln>
          <a:effectLst/>
        </p:spPr>
        <p:txBody>
          <a:bodyPr wrap="square">
            <a:spAutoFit/>
          </a:bodyPr>
          <a:lstStyle/>
          <a:p>
            <a:pPr>
              <a:defRPr/>
            </a:pPr>
            <a:r>
              <a:rPr lang="zh-CN" altLang="en-US" sz="2800" b="1" dirty="0">
                <a:latin typeface="+mn-ea"/>
              </a:rPr>
              <a:t>解：由电压</a:t>
            </a:r>
            <a:r>
              <a:rPr lang="en-US" altLang="zh-CN" sz="2800" b="1" dirty="0">
                <a:latin typeface="+mn-ea"/>
              </a:rPr>
              <a:t>u</a:t>
            </a:r>
            <a:r>
              <a:rPr lang="zh-CN" altLang="en-US" sz="2800" b="1" dirty="0">
                <a:latin typeface="+mn-ea"/>
              </a:rPr>
              <a:t>的波形，应用电容元件的元件约束关系，可求出电流</a:t>
            </a:r>
            <a:r>
              <a:rPr lang="en-US" altLang="zh-CN" sz="2800" b="1" dirty="0" err="1">
                <a:latin typeface="+mn-ea"/>
              </a:rPr>
              <a:t>i</a:t>
            </a:r>
            <a:r>
              <a:rPr lang="zh-CN" altLang="en-US" sz="2800" b="1" dirty="0">
                <a:latin typeface="+mn-ea"/>
              </a:rPr>
              <a:t>。</a:t>
            </a:r>
          </a:p>
        </p:txBody>
      </p:sp>
      <p:sp>
        <p:nvSpPr>
          <p:cNvPr id="11" name="Rectangle 13">
            <a:extLst>
              <a:ext uri="{FF2B5EF4-FFF2-40B4-BE49-F238E27FC236}">
                <a16:creationId xmlns:a16="http://schemas.microsoft.com/office/drawing/2014/main" id="{28836AEF-CEEE-46F9-BD88-E4C36AD8B05E}"/>
              </a:ext>
            </a:extLst>
          </p:cNvPr>
          <p:cNvSpPr>
            <a:spLocks noChangeArrowheads="1"/>
          </p:cNvSpPr>
          <p:nvPr/>
        </p:nvSpPr>
        <p:spPr bwMode="auto">
          <a:xfrm>
            <a:off x="1198484" y="3025671"/>
            <a:ext cx="11123721" cy="523220"/>
          </a:xfrm>
          <a:prstGeom prst="rect">
            <a:avLst/>
          </a:prstGeom>
          <a:noFill/>
          <a:ln w="9525">
            <a:noFill/>
            <a:miter lim="800000"/>
            <a:headEnd/>
            <a:tailEnd/>
          </a:ln>
          <a:effectLst/>
        </p:spPr>
        <p:txBody>
          <a:bodyPr wrap="square">
            <a:spAutoFit/>
          </a:bodyPr>
          <a:lstStyle/>
          <a:p>
            <a:pPr>
              <a:defRPr/>
            </a:pPr>
            <a:r>
              <a:rPr lang="zh-CN" altLang="en-US" sz="2800" b="1" dirty="0">
                <a:latin typeface="+mn-ea"/>
              </a:rPr>
              <a:t>当</a:t>
            </a:r>
            <a:r>
              <a:rPr lang="en-US" altLang="zh-CN" sz="2800" b="1" dirty="0">
                <a:latin typeface="+mn-ea"/>
              </a:rPr>
              <a:t>0 ≤t ≤1 </a:t>
            </a:r>
            <a:r>
              <a:rPr lang="en-US" altLang="zh-CN" sz="2800" b="1" dirty="0" err="1">
                <a:latin typeface="+mn-ea"/>
              </a:rPr>
              <a:t>μs</a:t>
            </a:r>
            <a:r>
              <a:rPr lang="zh-CN" altLang="en-US" sz="2800" b="1" dirty="0">
                <a:latin typeface="+mn-ea"/>
              </a:rPr>
              <a:t>，电压</a:t>
            </a:r>
            <a:r>
              <a:rPr lang="en-US" altLang="zh-CN" sz="2800" b="1" dirty="0">
                <a:latin typeface="+mn-ea"/>
              </a:rPr>
              <a:t>u</a:t>
            </a:r>
            <a:r>
              <a:rPr lang="zh-CN" altLang="en-US" sz="2800" b="1" dirty="0">
                <a:latin typeface="+mn-ea"/>
              </a:rPr>
              <a:t>从</a:t>
            </a:r>
            <a:r>
              <a:rPr lang="en-US" altLang="zh-CN" sz="2800" b="1" dirty="0">
                <a:latin typeface="+mn-ea"/>
              </a:rPr>
              <a:t>0 V</a:t>
            </a:r>
            <a:r>
              <a:rPr lang="zh-CN" altLang="en-US" sz="2800" b="1" dirty="0">
                <a:latin typeface="+mn-ea"/>
              </a:rPr>
              <a:t>均匀上升到 </a:t>
            </a:r>
            <a:r>
              <a:rPr lang="en-US" altLang="zh-CN" sz="2800" b="1" dirty="0">
                <a:latin typeface="+mn-ea"/>
              </a:rPr>
              <a:t>10 V</a:t>
            </a:r>
            <a:r>
              <a:rPr lang="zh-CN" altLang="en-US" sz="2800" b="1" dirty="0">
                <a:latin typeface="+mn-ea"/>
              </a:rPr>
              <a:t>，其变化率</a:t>
            </a:r>
          </a:p>
        </p:txBody>
      </p:sp>
      <p:pic>
        <p:nvPicPr>
          <p:cNvPr id="3" name="图片 2">
            <a:extLst>
              <a:ext uri="{FF2B5EF4-FFF2-40B4-BE49-F238E27FC236}">
                <a16:creationId xmlns:a16="http://schemas.microsoft.com/office/drawing/2014/main" id="{4DDCB616-E2AB-455F-AABC-063F7B5474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1821" y="4335611"/>
            <a:ext cx="6077355" cy="2313764"/>
          </a:xfrm>
          <a:prstGeom prst="rect">
            <a:avLst/>
          </a:prstGeom>
        </p:spPr>
      </p:pic>
      <p:graphicFrame>
        <p:nvGraphicFramePr>
          <p:cNvPr id="6" name="对象 5">
            <a:extLst>
              <a:ext uri="{FF2B5EF4-FFF2-40B4-BE49-F238E27FC236}">
                <a16:creationId xmlns:a16="http://schemas.microsoft.com/office/drawing/2014/main" id="{43AF3C79-EB14-4F87-BDBC-BFBEF5CEF198}"/>
              </a:ext>
            </a:extLst>
          </p:cNvPr>
          <p:cNvGraphicFramePr>
            <a:graphicFrameLocks noChangeAspect="1"/>
          </p:cNvGraphicFramePr>
          <p:nvPr>
            <p:extLst>
              <p:ext uri="{D42A27DB-BD31-4B8C-83A1-F6EECF244321}">
                <p14:modId xmlns:p14="http://schemas.microsoft.com/office/powerpoint/2010/main" val="2613033247"/>
              </p:ext>
            </p:extLst>
          </p:nvPr>
        </p:nvGraphicFramePr>
        <p:xfrm>
          <a:off x="1198484" y="3870423"/>
          <a:ext cx="4943475" cy="1057275"/>
        </p:xfrm>
        <a:graphic>
          <a:graphicData uri="http://schemas.openxmlformats.org/presentationml/2006/ole">
            <mc:AlternateContent xmlns:mc="http://schemas.openxmlformats.org/markup-compatibility/2006">
              <mc:Choice xmlns:v="urn:schemas-microsoft-com:vml" Requires="v">
                <p:oleObj spid="_x0000_s14485" name="Equation" r:id="rId6" imgW="4943698" imgH="1057242" progId="Equation.DSMT4">
                  <p:embed/>
                </p:oleObj>
              </mc:Choice>
              <mc:Fallback>
                <p:oleObj name="Equation" r:id="rId6" imgW="4943698" imgH="1057242" progId="Equation.DSMT4">
                  <p:embed/>
                  <p:pic>
                    <p:nvPicPr>
                      <p:cNvPr id="0" name=""/>
                      <p:cNvPicPr/>
                      <p:nvPr/>
                    </p:nvPicPr>
                    <p:blipFill>
                      <a:blip r:embed="rId7"/>
                      <a:stretch>
                        <a:fillRect/>
                      </a:stretch>
                    </p:blipFill>
                    <p:spPr>
                      <a:xfrm>
                        <a:off x="1198484" y="3870423"/>
                        <a:ext cx="4943475" cy="105727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3232600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49" y="930067"/>
            <a:ext cx="11123721" cy="1308884"/>
          </a:xfrm>
          <a:prstGeom prst="rect">
            <a:avLst/>
          </a:prstGeom>
          <a:noFill/>
        </p:spPr>
        <p:txBody>
          <a:bodyPr wrap="square" rtlCol="0">
            <a:spAutoFit/>
          </a:bodyPr>
          <a:lstStyle/>
          <a:p>
            <a:pPr>
              <a:lnSpc>
                <a:spcPct val="150000"/>
              </a:lnSpc>
            </a:pPr>
            <a:r>
              <a:rPr lang="zh-CN" altLang="en-US" sz="2800" b="1" dirty="0">
                <a:latin typeface="+mn-ea"/>
              </a:rPr>
              <a:t>例</a:t>
            </a:r>
            <a:r>
              <a:rPr lang="en-US" altLang="zh-CN" sz="2800" b="1" dirty="0">
                <a:latin typeface="+mn-ea"/>
              </a:rPr>
              <a:t>1.3 </a:t>
            </a:r>
            <a:r>
              <a:rPr lang="zh-CN" altLang="en-US" sz="2800" b="1" dirty="0">
                <a:latin typeface="+mn-ea"/>
              </a:rPr>
              <a:t>图</a:t>
            </a:r>
            <a:r>
              <a:rPr lang="en-US" altLang="zh-CN" sz="2800" b="1" dirty="0">
                <a:latin typeface="+mn-ea"/>
              </a:rPr>
              <a:t>1.12(a)</a:t>
            </a:r>
            <a:r>
              <a:rPr lang="zh-CN" altLang="en-US" sz="2800" b="1" dirty="0">
                <a:latin typeface="+mn-ea"/>
              </a:rPr>
              <a:t>所示电路中，电容</a:t>
            </a:r>
            <a:r>
              <a:rPr lang="en-US" altLang="zh-CN" sz="2800" b="1" dirty="0">
                <a:latin typeface="+mn-ea"/>
              </a:rPr>
              <a:t>C = 0.5 </a:t>
            </a:r>
            <a:r>
              <a:rPr lang="en-US" altLang="zh-CN" sz="2800" b="1" dirty="0" err="1">
                <a:latin typeface="+mn-ea"/>
              </a:rPr>
              <a:t>μF</a:t>
            </a:r>
            <a:r>
              <a:rPr lang="zh-CN" altLang="en-US" sz="2800" b="1" dirty="0">
                <a:latin typeface="+mn-ea"/>
              </a:rPr>
              <a:t>，电压</a:t>
            </a:r>
            <a:r>
              <a:rPr lang="en-US" altLang="zh-CN" sz="2800" b="1" dirty="0">
                <a:latin typeface="+mn-ea"/>
              </a:rPr>
              <a:t>u</a:t>
            </a:r>
            <a:r>
              <a:rPr lang="zh-CN" altLang="en-US" sz="2800" b="1" dirty="0">
                <a:latin typeface="+mn-ea"/>
              </a:rPr>
              <a:t>的波形如图</a:t>
            </a:r>
            <a:r>
              <a:rPr lang="en-US" altLang="zh-CN" sz="2800" b="1" dirty="0">
                <a:latin typeface="+mn-ea"/>
              </a:rPr>
              <a:t>1.12(b)</a:t>
            </a:r>
            <a:r>
              <a:rPr lang="zh-CN" altLang="en-US" sz="2800" b="1" dirty="0">
                <a:latin typeface="+mn-ea"/>
              </a:rPr>
              <a:t>所示。求电容电流</a:t>
            </a:r>
            <a:r>
              <a:rPr lang="en-US" altLang="zh-CN" sz="2800" b="1" dirty="0" err="1">
                <a:latin typeface="+mn-ea"/>
              </a:rPr>
              <a:t>i</a:t>
            </a:r>
            <a:r>
              <a:rPr lang="zh-CN" altLang="en-US" sz="2800" b="1" dirty="0">
                <a:latin typeface="+mn-ea"/>
              </a:rPr>
              <a:t>，并绘出其波形。</a:t>
            </a:r>
            <a:endParaRPr lang="en-US" altLang="zh-CN" sz="2800" b="1" dirty="0">
              <a:latin typeface="+mn-ea"/>
            </a:endParaRPr>
          </a:p>
        </p:txBody>
      </p:sp>
      <p:sp>
        <p:nvSpPr>
          <p:cNvPr id="9" name="Rectangle 16">
            <a:extLst>
              <a:ext uri="{FF2B5EF4-FFF2-40B4-BE49-F238E27FC236}">
                <a16:creationId xmlns:a16="http://schemas.microsoft.com/office/drawing/2014/main" id="{42DE4CD9-F909-4D9E-AD65-8EE23FD6EB0D}"/>
              </a:ext>
            </a:extLst>
          </p:cNvPr>
          <p:cNvSpPr>
            <a:spLocks noChangeArrowheads="1"/>
          </p:cNvSpPr>
          <p:nvPr/>
        </p:nvSpPr>
        <p:spPr bwMode="auto">
          <a:xfrm>
            <a:off x="497149" y="2469775"/>
            <a:ext cx="11123720" cy="523220"/>
          </a:xfrm>
          <a:prstGeom prst="rect">
            <a:avLst/>
          </a:prstGeom>
          <a:noFill/>
          <a:ln w="9525">
            <a:noFill/>
            <a:miter lim="800000"/>
            <a:headEnd/>
            <a:tailEnd/>
          </a:ln>
          <a:effectLst/>
        </p:spPr>
        <p:txBody>
          <a:bodyPr wrap="square">
            <a:spAutoFit/>
          </a:bodyPr>
          <a:lstStyle/>
          <a:p>
            <a:pPr>
              <a:defRPr/>
            </a:pPr>
            <a:r>
              <a:rPr lang="zh-CN" altLang="en-US" sz="2800" b="1" dirty="0">
                <a:latin typeface="+mn-ea"/>
              </a:rPr>
              <a:t>解：由关联参考方向下电容伏安关系的微分形式可得</a:t>
            </a:r>
          </a:p>
        </p:txBody>
      </p:sp>
      <p:pic>
        <p:nvPicPr>
          <p:cNvPr id="3" name="图片 2">
            <a:extLst>
              <a:ext uri="{FF2B5EF4-FFF2-40B4-BE49-F238E27FC236}">
                <a16:creationId xmlns:a16="http://schemas.microsoft.com/office/drawing/2014/main" id="{4DDCB616-E2AB-455F-AABC-063F7B5474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1821" y="4335611"/>
            <a:ext cx="6077355" cy="2313764"/>
          </a:xfrm>
          <a:prstGeom prst="rect">
            <a:avLst/>
          </a:prstGeom>
        </p:spPr>
      </p:pic>
      <p:graphicFrame>
        <p:nvGraphicFramePr>
          <p:cNvPr id="2" name="对象 1">
            <a:extLst>
              <a:ext uri="{FF2B5EF4-FFF2-40B4-BE49-F238E27FC236}">
                <a16:creationId xmlns:a16="http://schemas.microsoft.com/office/drawing/2014/main" id="{6F4CB041-6561-4519-8BE0-A127E6CFD543}"/>
              </a:ext>
            </a:extLst>
          </p:cNvPr>
          <p:cNvGraphicFramePr>
            <a:graphicFrameLocks noChangeAspect="1"/>
          </p:cNvGraphicFramePr>
          <p:nvPr>
            <p:extLst>
              <p:ext uri="{D42A27DB-BD31-4B8C-83A1-F6EECF244321}">
                <p14:modId xmlns:p14="http://schemas.microsoft.com/office/powerpoint/2010/main" val="3565854812"/>
              </p:ext>
            </p:extLst>
          </p:nvPr>
        </p:nvGraphicFramePr>
        <p:xfrm>
          <a:off x="2552654" y="3223819"/>
          <a:ext cx="4867275" cy="981075"/>
        </p:xfrm>
        <a:graphic>
          <a:graphicData uri="http://schemas.openxmlformats.org/presentationml/2006/ole">
            <mc:AlternateContent xmlns:mc="http://schemas.openxmlformats.org/markup-compatibility/2006">
              <mc:Choice xmlns:v="urn:schemas-microsoft-com:vml" Requires="v">
                <p:oleObj spid="_x0000_s19690" name="Equation" r:id="rId6" imgW="4867102" imgH="981130" progId="Equation.DSMT4">
                  <p:embed/>
                </p:oleObj>
              </mc:Choice>
              <mc:Fallback>
                <p:oleObj name="Equation" r:id="rId6" imgW="4867102" imgH="981130" progId="Equation.DSMT4">
                  <p:embed/>
                  <p:pic>
                    <p:nvPicPr>
                      <p:cNvPr id="0" name=""/>
                      <p:cNvPicPr/>
                      <p:nvPr/>
                    </p:nvPicPr>
                    <p:blipFill>
                      <a:blip r:embed="rId7"/>
                      <a:stretch>
                        <a:fillRect/>
                      </a:stretch>
                    </p:blipFill>
                    <p:spPr>
                      <a:xfrm>
                        <a:off x="2552654" y="3223819"/>
                        <a:ext cx="4867275" cy="981075"/>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497FE256-48B5-46C3-B15C-C3E4FE859889}"/>
              </a:ext>
            </a:extLst>
          </p:cNvPr>
          <p:cNvSpPr/>
          <p:nvPr/>
        </p:nvSpPr>
        <p:spPr>
          <a:xfrm>
            <a:off x="1228725" y="4204894"/>
            <a:ext cx="4867275" cy="1955215"/>
          </a:xfrm>
          <a:prstGeom prst="rect">
            <a:avLst/>
          </a:prstGeom>
        </p:spPr>
        <p:txBody>
          <a:bodyPr wrap="square">
            <a:spAutoFit/>
          </a:bodyPr>
          <a:lstStyle/>
          <a:p>
            <a:pPr>
              <a:lnSpc>
                <a:spcPct val="150000"/>
              </a:lnSpc>
            </a:pPr>
            <a:r>
              <a:rPr lang="zh-CN" altLang="en-US" sz="2800" b="1" dirty="0">
                <a:latin typeface="+mj-ea"/>
                <a:ea typeface="+mj-ea"/>
              </a:rPr>
              <a:t>当</a:t>
            </a:r>
            <a:r>
              <a:rPr lang="en-US" altLang="zh-CN" sz="2800" b="1" dirty="0">
                <a:latin typeface="+mj-ea"/>
                <a:ea typeface="+mj-ea"/>
              </a:rPr>
              <a:t>1 </a:t>
            </a:r>
            <a:r>
              <a:rPr lang="en-US" altLang="zh-CN" sz="2800" b="1" dirty="0">
                <a:latin typeface="+mj-ea"/>
                <a:ea typeface="+mj-ea"/>
                <a:sym typeface="Symbol" panose="05050102010706020507" pitchFamily="18" charset="2"/>
              </a:rPr>
              <a:t></a:t>
            </a:r>
            <a:r>
              <a:rPr lang="en-US" altLang="zh-CN" sz="2800" b="1" dirty="0">
                <a:latin typeface="+mj-ea"/>
                <a:ea typeface="+mj-ea"/>
              </a:rPr>
              <a:t>s ≤</a:t>
            </a:r>
            <a:r>
              <a:rPr lang="en-US" altLang="zh-CN" sz="2800" b="1" i="1" dirty="0">
                <a:latin typeface="+mj-ea"/>
                <a:ea typeface="+mj-ea"/>
              </a:rPr>
              <a:t>t</a:t>
            </a:r>
            <a:r>
              <a:rPr lang="en-US" altLang="zh-CN" sz="2800" b="1" dirty="0">
                <a:latin typeface="+mj-ea"/>
                <a:ea typeface="+mj-ea"/>
              </a:rPr>
              <a:t> ≤3 </a:t>
            </a:r>
            <a:r>
              <a:rPr lang="en-US" altLang="zh-CN" sz="2800" b="1" dirty="0">
                <a:latin typeface="+mj-ea"/>
                <a:ea typeface="+mj-ea"/>
                <a:sym typeface="Symbol" panose="05050102010706020507" pitchFamily="18" charset="2"/>
              </a:rPr>
              <a:t></a:t>
            </a:r>
            <a:r>
              <a:rPr lang="en-US" altLang="zh-CN" sz="2800" b="1" dirty="0">
                <a:latin typeface="+mj-ea"/>
                <a:ea typeface="+mj-ea"/>
              </a:rPr>
              <a:t>s</a:t>
            </a:r>
            <a:r>
              <a:rPr lang="zh-CN" altLang="en-US" sz="2800" b="1" dirty="0">
                <a:latin typeface="+mj-ea"/>
                <a:ea typeface="+mj-ea"/>
              </a:rPr>
              <a:t>，</a:t>
            </a:r>
            <a:r>
              <a:rPr lang="en-US" altLang="zh-CN" sz="2800" b="1" dirty="0">
                <a:latin typeface="+mj-ea"/>
                <a:ea typeface="+mj-ea"/>
              </a:rPr>
              <a:t>5 </a:t>
            </a:r>
            <a:r>
              <a:rPr lang="en-US" altLang="zh-CN" sz="2800" b="1" dirty="0">
                <a:latin typeface="+mj-ea"/>
                <a:ea typeface="+mj-ea"/>
                <a:sym typeface="Symbol" panose="05050102010706020507" pitchFamily="18" charset="2"/>
              </a:rPr>
              <a:t></a:t>
            </a:r>
            <a:r>
              <a:rPr lang="en-US" altLang="zh-CN" sz="2800" b="1" dirty="0">
                <a:latin typeface="+mj-ea"/>
                <a:ea typeface="+mj-ea"/>
              </a:rPr>
              <a:t>s ≤</a:t>
            </a:r>
            <a:r>
              <a:rPr lang="en-US" altLang="zh-CN" sz="2800" b="1" i="1" dirty="0">
                <a:latin typeface="+mj-ea"/>
                <a:ea typeface="+mj-ea"/>
              </a:rPr>
              <a:t>t </a:t>
            </a:r>
            <a:r>
              <a:rPr lang="en-US" altLang="zh-CN" sz="2800" b="1" dirty="0">
                <a:latin typeface="+mj-ea"/>
                <a:ea typeface="+mj-ea"/>
              </a:rPr>
              <a:t>≤7 </a:t>
            </a:r>
            <a:r>
              <a:rPr lang="en-US" altLang="zh-CN" sz="2800" b="1" dirty="0">
                <a:latin typeface="+mj-ea"/>
                <a:ea typeface="+mj-ea"/>
                <a:sym typeface="Symbol" panose="05050102010706020507" pitchFamily="18" charset="2"/>
              </a:rPr>
              <a:t></a:t>
            </a:r>
            <a:r>
              <a:rPr lang="en-US" altLang="zh-CN" sz="2800" b="1" dirty="0">
                <a:latin typeface="+mj-ea"/>
                <a:ea typeface="+mj-ea"/>
              </a:rPr>
              <a:t>s</a:t>
            </a:r>
            <a:r>
              <a:rPr lang="zh-CN" altLang="en-US" sz="2800" b="1" dirty="0">
                <a:latin typeface="+mj-ea"/>
                <a:ea typeface="+mj-ea"/>
              </a:rPr>
              <a:t>及</a:t>
            </a:r>
            <a:r>
              <a:rPr lang="en-US" altLang="zh-CN" sz="2800" b="1" i="1" dirty="0">
                <a:latin typeface="+mj-ea"/>
                <a:ea typeface="+mj-ea"/>
              </a:rPr>
              <a:t>t</a:t>
            </a:r>
            <a:r>
              <a:rPr lang="en-US" altLang="zh-CN" sz="2800" b="1" dirty="0">
                <a:latin typeface="+mj-ea"/>
                <a:ea typeface="+mj-ea"/>
              </a:rPr>
              <a:t>≥8 </a:t>
            </a:r>
            <a:r>
              <a:rPr lang="en-US" altLang="zh-CN" sz="2800" b="1" dirty="0">
                <a:latin typeface="+mj-ea"/>
                <a:ea typeface="+mj-ea"/>
                <a:sym typeface="Symbol" panose="05050102010706020507" pitchFamily="18" charset="2"/>
              </a:rPr>
              <a:t></a:t>
            </a:r>
            <a:r>
              <a:rPr lang="en-US" altLang="zh-CN" sz="2800" b="1" dirty="0">
                <a:latin typeface="+mj-ea"/>
                <a:ea typeface="+mj-ea"/>
              </a:rPr>
              <a:t>s</a:t>
            </a:r>
            <a:r>
              <a:rPr lang="zh-CN" altLang="en-US" sz="2800" b="1" dirty="0">
                <a:latin typeface="+mj-ea"/>
                <a:ea typeface="+mj-ea"/>
              </a:rPr>
              <a:t>时，电压</a:t>
            </a:r>
            <a:r>
              <a:rPr lang="en-US" altLang="zh-CN" sz="2800" b="1" i="1" dirty="0">
                <a:latin typeface="+mj-ea"/>
                <a:ea typeface="+mj-ea"/>
              </a:rPr>
              <a:t>u</a:t>
            </a:r>
            <a:r>
              <a:rPr lang="zh-CN" altLang="en-US" sz="2800" b="1" dirty="0">
                <a:latin typeface="+mj-ea"/>
                <a:ea typeface="+mj-ea"/>
              </a:rPr>
              <a:t>为常量，其变化率为</a:t>
            </a:r>
          </a:p>
        </p:txBody>
      </p:sp>
      <p:graphicFrame>
        <p:nvGraphicFramePr>
          <p:cNvPr id="7" name="对象 6">
            <a:extLst>
              <a:ext uri="{FF2B5EF4-FFF2-40B4-BE49-F238E27FC236}">
                <a16:creationId xmlns:a16="http://schemas.microsoft.com/office/drawing/2014/main" id="{8E590E37-5BAB-46ED-A350-140FA8661F23}"/>
              </a:ext>
            </a:extLst>
          </p:cNvPr>
          <p:cNvGraphicFramePr>
            <a:graphicFrameLocks noChangeAspect="1"/>
          </p:cNvGraphicFramePr>
          <p:nvPr>
            <p:extLst>
              <p:ext uri="{D42A27DB-BD31-4B8C-83A1-F6EECF244321}">
                <p14:modId xmlns:p14="http://schemas.microsoft.com/office/powerpoint/2010/main" val="1155502789"/>
              </p:ext>
            </p:extLst>
          </p:nvPr>
        </p:nvGraphicFramePr>
        <p:xfrm>
          <a:off x="4541252" y="5607833"/>
          <a:ext cx="1285875" cy="904875"/>
        </p:xfrm>
        <a:graphic>
          <a:graphicData uri="http://schemas.openxmlformats.org/presentationml/2006/ole">
            <mc:AlternateContent xmlns:mc="http://schemas.openxmlformats.org/markup-compatibility/2006">
              <mc:Choice xmlns:v="urn:schemas-microsoft-com:vml" Requires="v">
                <p:oleObj spid="_x0000_s19691" name="Equation" r:id="rId8" imgW="1286098" imgH="905018" progId="Equation.DSMT4">
                  <p:embed/>
                </p:oleObj>
              </mc:Choice>
              <mc:Fallback>
                <p:oleObj name="Equation" r:id="rId8" imgW="1286098" imgH="905018" progId="Equation.DSMT4">
                  <p:embed/>
                  <p:pic>
                    <p:nvPicPr>
                      <p:cNvPr id="0" name=""/>
                      <p:cNvPicPr/>
                      <p:nvPr/>
                    </p:nvPicPr>
                    <p:blipFill>
                      <a:blip r:embed="rId9"/>
                      <a:stretch>
                        <a:fillRect/>
                      </a:stretch>
                    </p:blipFill>
                    <p:spPr>
                      <a:xfrm>
                        <a:off x="4541252" y="5607833"/>
                        <a:ext cx="1285875" cy="90487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9360714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49" y="930067"/>
            <a:ext cx="11123721" cy="1308884"/>
          </a:xfrm>
          <a:prstGeom prst="rect">
            <a:avLst/>
          </a:prstGeom>
          <a:noFill/>
        </p:spPr>
        <p:txBody>
          <a:bodyPr wrap="square" rtlCol="0">
            <a:spAutoFit/>
          </a:bodyPr>
          <a:lstStyle/>
          <a:p>
            <a:pPr>
              <a:lnSpc>
                <a:spcPct val="150000"/>
              </a:lnSpc>
            </a:pPr>
            <a:r>
              <a:rPr lang="zh-CN" altLang="en-US" sz="2800" b="1" dirty="0">
                <a:latin typeface="+mn-ea"/>
              </a:rPr>
              <a:t>例</a:t>
            </a:r>
            <a:r>
              <a:rPr lang="en-US" altLang="zh-CN" sz="2800" b="1" dirty="0">
                <a:latin typeface="+mn-ea"/>
              </a:rPr>
              <a:t>1.3 </a:t>
            </a:r>
            <a:r>
              <a:rPr lang="zh-CN" altLang="en-US" sz="2800" b="1" dirty="0">
                <a:latin typeface="+mn-ea"/>
              </a:rPr>
              <a:t>图</a:t>
            </a:r>
            <a:r>
              <a:rPr lang="en-US" altLang="zh-CN" sz="2800" b="1" dirty="0">
                <a:latin typeface="+mn-ea"/>
              </a:rPr>
              <a:t>1.12(a)</a:t>
            </a:r>
            <a:r>
              <a:rPr lang="zh-CN" altLang="en-US" sz="2800" b="1" dirty="0">
                <a:latin typeface="+mn-ea"/>
              </a:rPr>
              <a:t>所示电路中，电容</a:t>
            </a:r>
            <a:r>
              <a:rPr lang="en-US" altLang="zh-CN" sz="2800" b="1" dirty="0">
                <a:latin typeface="+mn-ea"/>
              </a:rPr>
              <a:t>C = 0.5 </a:t>
            </a:r>
            <a:r>
              <a:rPr lang="en-US" altLang="zh-CN" sz="2800" b="1" dirty="0" err="1">
                <a:latin typeface="+mn-ea"/>
              </a:rPr>
              <a:t>μF</a:t>
            </a:r>
            <a:r>
              <a:rPr lang="zh-CN" altLang="en-US" sz="2800" b="1" dirty="0">
                <a:latin typeface="+mn-ea"/>
              </a:rPr>
              <a:t>，电压</a:t>
            </a:r>
            <a:r>
              <a:rPr lang="en-US" altLang="zh-CN" sz="2800" b="1" dirty="0">
                <a:latin typeface="+mn-ea"/>
              </a:rPr>
              <a:t>u</a:t>
            </a:r>
            <a:r>
              <a:rPr lang="zh-CN" altLang="en-US" sz="2800" b="1" dirty="0">
                <a:latin typeface="+mn-ea"/>
              </a:rPr>
              <a:t>的波形如图</a:t>
            </a:r>
            <a:r>
              <a:rPr lang="en-US" altLang="zh-CN" sz="2800" b="1" dirty="0">
                <a:latin typeface="+mn-ea"/>
              </a:rPr>
              <a:t>1.12(b)</a:t>
            </a:r>
            <a:r>
              <a:rPr lang="zh-CN" altLang="en-US" sz="2800" b="1" dirty="0">
                <a:latin typeface="+mn-ea"/>
              </a:rPr>
              <a:t>所示。求电容电流</a:t>
            </a:r>
            <a:r>
              <a:rPr lang="en-US" altLang="zh-CN" sz="2800" b="1" dirty="0" err="1">
                <a:latin typeface="+mn-ea"/>
              </a:rPr>
              <a:t>i</a:t>
            </a:r>
            <a:r>
              <a:rPr lang="zh-CN" altLang="en-US" sz="2800" b="1" dirty="0">
                <a:latin typeface="+mn-ea"/>
              </a:rPr>
              <a:t>，并绘出其波形。</a:t>
            </a:r>
            <a:endParaRPr lang="en-US" altLang="zh-CN" sz="2800" b="1" dirty="0">
              <a:latin typeface="+mn-ea"/>
            </a:endParaRPr>
          </a:p>
        </p:txBody>
      </p:sp>
      <p:sp>
        <p:nvSpPr>
          <p:cNvPr id="9" name="Rectangle 16">
            <a:extLst>
              <a:ext uri="{FF2B5EF4-FFF2-40B4-BE49-F238E27FC236}">
                <a16:creationId xmlns:a16="http://schemas.microsoft.com/office/drawing/2014/main" id="{42DE4CD9-F909-4D9E-AD65-8EE23FD6EB0D}"/>
              </a:ext>
            </a:extLst>
          </p:cNvPr>
          <p:cNvSpPr>
            <a:spLocks noChangeArrowheads="1"/>
          </p:cNvSpPr>
          <p:nvPr/>
        </p:nvSpPr>
        <p:spPr bwMode="auto">
          <a:xfrm>
            <a:off x="497149" y="2469775"/>
            <a:ext cx="11123720" cy="954107"/>
          </a:xfrm>
          <a:prstGeom prst="rect">
            <a:avLst/>
          </a:prstGeom>
          <a:noFill/>
          <a:ln w="9525">
            <a:noFill/>
            <a:miter lim="800000"/>
            <a:headEnd/>
            <a:tailEnd/>
          </a:ln>
          <a:effectLst/>
        </p:spPr>
        <p:txBody>
          <a:bodyPr wrap="square">
            <a:spAutoFit/>
          </a:bodyPr>
          <a:lstStyle/>
          <a:p>
            <a:pPr>
              <a:defRPr/>
            </a:pPr>
            <a:r>
              <a:rPr lang="zh-CN" altLang="en-US" sz="2800" b="1" dirty="0">
                <a:latin typeface="+mn-ea"/>
              </a:rPr>
              <a:t>解：故电流为</a:t>
            </a:r>
          </a:p>
          <a:p>
            <a:pPr>
              <a:defRPr/>
            </a:pPr>
            <a:endParaRPr lang="zh-CN" altLang="en-US" sz="2800" b="1" dirty="0">
              <a:latin typeface="+mn-ea"/>
            </a:endParaRPr>
          </a:p>
        </p:txBody>
      </p:sp>
      <p:pic>
        <p:nvPicPr>
          <p:cNvPr id="3" name="图片 2">
            <a:extLst>
              <a:ext uri="{FF2B5EF4-FFF2-40B4-BE49-F238E27FC236}">
                <a16:creationId xmlns:a16="http://schemas.microsoft.com/office/drawing/2014/main" id="{4DDCB616-E2AB-455F-AABC-063F7B5474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1821" y="4335611"/>
            <a:ext cx="6077355" cy="2313764"/>
          </a:xfrm>
          <a:prstGeom prst="rect">
            <a:avLst/>
          </a:prstGeom>
        </p:spPr>
      </p:pic>
      <p:graphicFrame>
        <p:nvGraphicFramePr>
          <p:cNvPr id="4" name="对象 3">
            <a:extLst>
              <a:ext uri="{FF2B5EF4-FFF2-40B4-BE49-F238E27FC236}">
                <a16:creationId xmlns:a16="http://schemas.microsoft.com/office/drawing/2014/main" id="{9412BA9F-46D7-40EB-9323-6EEB7BAF6E7A}"/>
              </a:ext>
            </a:extLst>
          </p:cNvPr>
          <p:cNvGraphicFramePr>
            <a:graphicFrameLocks noChangeAspect="1"/>
          </p:cNvGraphicFramePr>
          <p:nvPr>
            <p:extLst>
              <p:ext uri="{D42A27DB-BD31-4B8C-83A1-F6EECF244321}">
                <p14:modId xmlns:p14="http://schemas.microsoft.com/office/powerpoint/2010/main" val="1588014138"/>
              </p:ext>
            </p:extLst>
          </p:nvPr>
        </p:nvGraphicFramePr>
        <p:xfrm>
          <a:off x="3136731" y="2244930"/>
          <a:ext cx="2047875" cy="933450"/>
        </p:xfrm>
        <a:graphic>
          <a:graphicData uri="http://schemas.openxmlformats.org/presentationml/2006/ole">
            <mc:AlternateContent xmlns:mc="http://schemas.openxmlformats.org/markup-compatibility/2006">
              <mc:Choice xmlns:v="urn:schemas-microsoft-com:vml" Requires="v">
                <p:oleObj spid="_x0000_s20830" name="Equation" r:id="rId6" imgW="2047900" imgH="933560" progId="Equation.DSMT4">
                  <p:embed/>
                </p:oleObj>
              </mc:Choice>
              <mc:Fallback>
                <p:oleObj name="Equation" r:id="rId6" imgW="2047900" imgH="933560" progId="Equation.DSMT4">
                  <p:embed/>
                  <p:pic>
                    <p:nvPicPr>
                      <p:cNvPr id="0" name=""/>
                      <p:cNvPicPr/>
                      <p:nvPr/>
                    </p:nvPicPr>
                    <p:blipFill>
                      <a:blip r:embed="rId7"/>
                      <a:stretch>
                        <a:fillRect/>
                      </a:stretch>
                    </p:blipFill>
                    <p:spPr>
                      <a:xfrm>
                        <a:off x="3136731" y="2244930"/>
                        <a:ext cx="2047875" cy="933450"/>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id="{23426039-A213-4BDF-812B-C2420C700078}"/>
              </a:ext>
            </a:extLst>
          </p:cNvPr>
          <p:cNvSpPr/>
          <p:nvPr/>
        </p:nvSpPr>
        <p:spPr>
          <a:xfrm>
            <a:off x="497149" y="3178380"/>
            <a:ext cx="11123720" cy="523220"/>
          </a:xfrm>
          <a:prstGeom prst="rect">
            <a:avLst/>
          </a:prstGeom>
        </p:spPr>
        <p:txBody>
          <a:bodyPr wrap="square">
            <a:spAutoFit/>
          </a:bodyPr>
          <a:lstStyle/>
          <a:p>
            <a:r>
              <a:rPr lang="zh-CN" altLang="en-US" sz="2800" b="1" dirty="0">
                <a:latin typeface="+mj-ea"/>
                <a:ea typeface="+mj-ea"/>
              </a:rPr>
              <a:t>       当</a:t>
            </a:r>
            <a:r>
              <a:rPr lang="en-US" altLang="zh-CN" sz="2800" b="1" dirty="0">
                <a:latin typeface="+mj-ea"/>
                <a:ea typeface="+mj-ea"/>
              </a:rPr>
              <a:t>3≤</a:t>
            </a:r>
            <a:r>
              <a:rPr lang="en-US" altLang="zh-CN" sz="2800" b="1" i="1" dirty="0">
                <a:latin typeface="+mj-ea"/>
                <a:ea typeface="+mj-ea"/>
              </a:rPr>
              <a:t>t</a:t>
            </a:r>
            <a:r>
              <a:rPr lang="en-US" altLang="zh-CN" sz="2800" b="1" dirty="0">
                <a:latin typeface="+mj-ea"/>
                <a:ea typeface="+mj-ea"/>
              </a:rPr>
              <a:t> ≤5</a:t>
            </a:r>
            <a:r>
              <a:rPr lang="zh-CN" altLang="en-US" sz="2800" b="1" dirty="0">
                <a:latin typeface="+mj-ea"/>
                <a:ea typeface="+mj-ea"/>
              </a:rPr>
              <a:t>时，电压</a:t>
            </a:r>
            <a:r>
              <a:rPr lang="en-US" altLang="zh-CN" sz="2800" b="1" i="1" dirty="0">
                <a:latin typeface="+mj-ea"/>
                <a:ea typeface="+mj-ea"/>
              </a:rPr>
              <a:t>u</a:t>
            </a:r>
            <a:r>
              <a:rPr lang="zh-CN" altLang="en-US" sz="2800" b="1" dirty="0">
                <a:latin typeface="+mj-ea"/>
                <a:ea typeface="+mj-ea"/>
              </a:rPr>
              <a:t>由</a:t>
            </a:r>
            <a:r>
              <a:rPr lang="en-US" altLang="zh-CN" sz="2800" b="1" dirty="0">
                <a:latin typeface="+mj-ea"/>
                <a:ea typeface="+mj-ea"/>
              </a:rPr>
              <a:t>10 V</a:t>
            </a:r>
            <a:r>
              <a:rPr lang="zh-CN" altLang="en-US" sz="2800" b="1" dirty="0">
                <a:latin typeface="+mj-ea"/>
                <a:ea typeface="+mj-ea"/>
              </a:rPr>
              <a:t>均匀下降到</a:t>
            </a:r>
            <a:r>
              <a:rPr lang="en-US" altLang="zh-CN" sz="2800" b="1" dirty="0">
                <a:latin typeface="+mj-ea"/>
                <a:ea typeface="+mj-ea"/>
              </a:rPr>
              <a:t>-10 V</a:t>
            </a:r>
            <a:r>
              <a:rPr lang="zh-CN" altLang="en-US" sz="2800" b="1" dirty="0">
                <a:latin typeface="+mj-ea"/>
                <a:ea typeface="+mj-ea"/>
              </a:rPr>
              <a:t>，其变化率为</a:t>
            </a:r>
          </a:p>
        </p:txBody>
      </p:sp>
      <p:graphicFrame>
        <p:nvGraphicFramePr>
          <p:cNvPr id="13" name="Object 20">
            <a:extLst>
              <a:ext uri="{FF2B5EF4-FFF2-40B4-BE49-F238E27FC236}">
                <a16:creationId xmlns:a16="http://schemas.microsoft.com/office/drawing/2014/main" id="{D1635CD9-905E-48A3-8D25-A60B2AB6CBD2}"/>
              </a:ext>
            </a:extLst>
          </p:cNvPr>
          <p:cNvGraphicFramePr>
            <a:graphicFrameLocks noChangeAspect="1"/>
          </p:cNvGraphicFramePr>
          <p:nvPr>
            <p:extLst>
              <p:ext uri="{D42A27DB-BD31-4B8C-83A1-F6EECF244321}">
                <p14:modId xmlns:p14="http://schemas.microsoft.com/office/powerpoint/2010/main" val="13670541"/>
              </p:ext>
            </p:extLst>
          </p:nvPr>
        </p:nvGraphicFramePr>
        <p:xfrm>
          <a:off x="1923221" y="3812391"/>
          <a:ext cx="4038600" cy="876300"/>
        </p:xfrm>
        <a:graphic>
          <a:graphicData uri="http://schemas.openxmlformats.org/presentationml/2006/ole">
            <mc:AlternateContent xmlns:mc="http://schemas.openxmlformats.org/markup-compatibility/2006">
              <mc:Choice xmlns:v="urn:schemas-microsoft-com:vml" Requires="v">
                <p:oleObj spid="_x0000_s20831" r:id="rId8" imgW="1574800" imgH="342900" progId="Equation.DSMT4">
                  <p:embed/>
                </p:oleObj>
              </mc:Choice>
              <mc:Fallback>
                <p:oleObj r:id="rId8" imgW="1574800" imgH="342900" progId="Equation.DSMT4">
                  <p:embed/>
                  <p:pic>
                    <p:nvPicPr>
                      <p:cNvPr id="126996" name="Object 20">
                        <a:extLst>
                          <a:ext uri="{FF2B5EF4-FFF2-40B4-BE49-F238E27FC236}">
                            <a16:creationId xmlns:a16="http://schemas.microsoft.com/office/drawing/2014/main" id="{BE8DC628-8593-4D58-B5FA-069F29CF39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3221" y="3812391"/>
                        <a:ext cx="403860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a:extLst>
              <a:ext uri="{FF2B5EF4-FFF2-40B4-BE49-F238E27FC236}">
                <a16:creationId xmlns:a16="http://schemas.microsoft.com/office/drawing/2014/main" id="{26CAFFD6-2E09-4757-B3D1-3390080102E9}"/>
              </a:ext>
            </a:extLst>
          </p:cNvPr>
          <p:cNvSpPr/>
          <p:nvPr/>
        </p:nvSpPr>
        <p:spPr>
          <a:xfrm>
            <a:off x="1304071" y="4667598"/>
            <a:ext cx="1620957" cy="523220"/>
          </a:xfrm>
          <a:prstGeom prst="rect">
            <a:avLst/>
          </a:prstGeom>
        </p:spPr>
        <p:txBody>
          <a:bodyPr wrap="none">
            <a:spAutoFit/>
          </a:bodyPr>
          <a:lstStyle/>
          <a:p>
            <a:pPr>
              <a:defRPr/>
            </a:pPr>
            <a:r>
              <a:rPr lang="zh-CN" altLang="en-US" sz="2800" b="1" dirty="0">
                <a:latin typeface="+mj-ea"/>
                <a:ea typeface="+mj-ea"/>
              </a:rPr>
              <a:t>故电流为</a:t>
            </a:r>
          </a:p>
        </p:txBody>
      </p:sp>
      <p:graphicFrame>
        <p:nvGraphicFramePr>
          <p:cNvPr id="10" name="对象 9">
            <a:extLst>
              <a:ext uri="{FF2B5EF4-FFF2-40B4-BE49-F238E27FC236}">
                <a16:creationId xmlns:a16="http://schemas.microsoft.com/office/drawing/2014/main" id="{5144537A-5D1F-4423-B662-2204242217B2}"/>
              </a:ext>
            </a:extLst>
          </p:cNvPr>
          <p:cNvGraphicFramePr>
            <a:graphicFrameLocks noChangeAspect="1"/>
          </p:cNvGraphicFramePr>
          <p:nvPr>
            <p:extLst>
              <p:ext uri="{D42A27DB-BD31-4B8C-83A1-F6EECF244321}">
                <p14:modId xmlns:p14="http://schemas.microsoft.com/office/powerpoint/2010/main" val="1165932484"/>
              </p:ext>
            </p:extLst>
          </p:nvPr>
        </p:nvGraphicFramePr>
        <p:xfrm>
          <a:off x="561146" y="5318125"/>
          <a:ext cx="5400675" cy="904875"/>
        </p:xfrm>
        <a:graphic>
          <a:graphicData uri="http://schemas.openxmlformats.org/presentationml/2006/ole">
            <mc:AlternateContent xmlns:mc="http://schemas.openxmlformats.org/markup-compatibility/2006">
              <mc:Choice xmlns:v="urn:schemas-microsoft-com:vml" Requires="v">
                <p:oleObj spid="_x0000_s20832" name="Equation" r:id="rId10" imgW="5400898" imgH="905018" progId="Equation.DSMT4">
                  <p:embed/>
                </p:oleObj>
              </mc:Choice>
              <mc:Fallback>
                <p:oleObj name="Equation" r:id="rId10" imgW="5400898" imgH="905018" progId="Equation.DSMT4">
                  <p:embed/>
                  <p:pic>
                    <p:nvPicPr>
                      <p:cNvPr id="0" name=""/>
                      <p:cNvPicPr/>
                      <p:nvPr/>
                    </p:nvPicPr>
                    <p:blipFill>
                      <a:blip r:embed="rId11"/>
                      <a:stretch>
                        <a:fillRect/>
                      </a:stretch>
                    </p:blipFill>
                    <p:spPr>
                      <a:xfrm>
                        <a:off x="561146" y="5318125"/>
                        <a:ext cx="5400675" cy="90487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374477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wipe(down)">
                                      <p:cBhvr>
                                        <p:cTn id="26" dur="500"/>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49" y="930067"/>
            <a:ext cx="11123721" cy="1308884"/>
          </a:xfrm>
          <a:prstGeom prst="rect">
            <a:avLst/>
          </a:prstGeom>
          <a:noFill/>
        </p:spPr>
        <p:txBody>
          <a:bodyPr wrap="square" rtlCol="0">
            <a:spAutoFit/>
          </a:bodyPr>
          <a:lstStyle/>
          <a:p>
            <a:pPr>
              <a:lnSpc>
                <a:spcPct val="150000"/>
              </a:lnSpc>
            </a:pPr>
            <a:r>
              <a:rPr lang="zh-CN" altLang="en-US" sz="2800" b="1" dirty="0">
                <a:latin typeface="+mn-ea"/>
              </a:rPr>
              <a:t>例</a:t>
            </a:r>
            <a:r>
              <a:rPr lang="en-US" altLang="zh-CN" sz="2800" b="1" dirty="0">
                <a:latin typeface="+mn-ea"/>
              </a:rPr>
              <a:t>1.3 </a:t>
            </a:r>
            <a:r>
              <a:rPr lang="zh-CN" altLang="en-US" sz="2800" b="1" dirty="0">
                <a:latin typeface="+mn-ea"/>
              </a:rPr>
              <a:t>图</a:t>
            </a:r>
            <a:r>
              <a:rPr lang="en-US" altLang="zh-CN" sz="2800" b="1" dirty="0">
                <a:latin typeface="+mn-ea"/>
              </a:rPr>
              <a:t>1.12(a)</a:t>
            </a:r>
            <a:r>
              <a:rPr lang="zh-CN" altLang="en-US" sz="2800" b="1" dirty="0">
                <a:latin typeface="+mn-ea"/>
              </a:rPr>
              <a:t>所示电路中，电容</a:t>
            </a:r>
            <a:r>
              <a:rPr lang="en-US" altLang="zh-CN" sz="2800" b="1" dirty="0">
                <a:latin typeface="+mn-ea"/>
              </a:rPr>
              <a:t>C = 0.5 </a:t>
            </a:r>
            <a:r>
              <a:rPr lang="en-US" altLang="zh-CN" sz="2800" b="1" dirty="0" err="1">
                <a:latin typeface="+mn-ea"/>
              </a:rPr>
              <a:t>μF</a:t>
            </a:r>
            <a:r>
              <a:rPr lang="zh-CN" altLang="en-US" sz="2800" b="1" dirty="0">
                <a:latin typeface="+mn-ea"/>
              </a:rPr>
              <a:t>，电压</a:t>
            </a:r>
            <a:r>
              <a:rPr lang="en-US" altLang="zh-CN" sz="2800" b="1" dirty="0">
                <a:latin typeface="+mn-ea"/>
              </a:rPr>
              <a:t>u</a:t>
            </a:r>
            <a:r>
              <a:rPr lang="zh-CN" altLang="en-US" sz="2800" b="1" dirty="0">
                <a:latin typeface="+mn-ea"/>
              </a:rPr>
              <a:t>的波形如图</a:t>
            </a:r>
            <a:r>
              <a:rPr lang="en-US" altLang="zh-CN" sz="2800" b="1" dirty="0">
                <a:latin typeface="+mn-ea"/>
              </a:rPr>
              <a:t>1.12(b)</a:t>
            </a:r>
            <a:r>
              <a:rPr lang="zh-CN" altLang="en-US" sz="2800" b="1" dirty="0">
                <a:latin typeface="+mn-ea"/>
              </a:rPr>
              <a:t>所示。求电容电流</a:t>
            </a:r>
            <a:r>
              <a:rPr lang="en-US" altLang="zh-CN" sz="2800" b="1" dirty="0" err="1">
                <a:latin typeface="+mn-ea"/>
              </a:rPr>
              <a:t>i</a:t>
            </a:r>
            <a:r>
              <a:rPr lang="zh-CN" altLang="en-US" sz="2800" b="1" dirty="0">
                <a:latin typeface="+mn-ea"/>
              </a:rPr>
              <a:t>，并绘出其波形。</a:t>
            </a:r>
            <a:endParaRPr lang="en-US" altLang="zh-CN" sz="2800" b="1" dirty="0">
              <a:latin typeface="+mn-ea"/>
            </a:endParaRPr>
          </a:p>
        </p:txBody>
      </p:sp>
      <p:sp>
        <p:nvSpPr>
          <p:cNvPr id="9" name="Rectangle 16">
            <a:extLst>
              <a:ext uri="{FF2B5EF4-FFF2-40B4-BE49-F238E27FC236}">
                <a16:creationId xmlns:a16="http://schemas.microsoft.com/office/drawing/2014/main" id="{42DE4CD9-F909-4D9E-AD65-8EE23FD6EB0D}"/>
              </a:ext>
            </a:extLst>
          </p:cNvPr>
          <p:cNvSpPr>
            <a:spLocks noChangeArrowheads="1"/>
          </p:cNvSpPr>
          <p:nvPr/>
        </p:nvSpPr>
        <p:spPr bwMode="auto">
          <a:xfrm>
            <a:off x="497149" y="2469775"/>
            <a:ext cx="11123720" cy="954107"/>
          </a:xfrm>
          <a:prstGeom prst="rect">
            <a:avLst/>
          </a:prstGeom>
          <a:noFill/>
          <a:ln w="9525">
            <a:noFill/>
            <a:miter lim="800000"/>
            <a:headEnd/>
            <a:tailEnd/>
          </a:ln>
          <a:effectLst/>
        </p:spPr>
        <p:txBody>
          <a:bodyPr wrap="square">
            <a:spAutoFit/>
          </a:bodyPr>
          <a:lstStyle/>
          <a:p>
            <a:pPr>
              <a:defRPr/>
            </a:pPr>
            <a:r>
              <a:rPr lang="zh-CN" altLang="en-US" sz="2800" b="1" dirty="0">
                <a:latin typeface="+mn-ea"/>
              </a:rPr>
              <a:t>解：当</a:t>
            </a:r>
            <a:r>
              <a:rPr lang="en-US" altLang="zh-CN" sz="2800" b="1" dirty="0">
                <a:latin typeface="+mn-ea"/>
              </a:rPr>
              <a:t>7μs ≤t ≤8 </a:t>
            </a:r>
            <a:r>
              <a:rPr lang="en-US" altLang="zh-CN" sz="2800" b="1" dirty="0" err="1">
                <a:latin typeface="+mn-ea"/>
              </a:rPr>
              <a:t>μs</a:t>
            </a:r>
            <a:r>
              <a:rPr lang="zh-CN" altLang="en-US" sz="2800" b="1" dirty="0">
                <a:latin typeface="+mn-ea"/>
              </a:rPr>
              <a:t>时，电压</a:t>
            </a:r>
            <a:r>
              <a:rPr lang="en-US" altLang="zh-CN" sz="2800" b="1" dirty="0">
                <a:latin typeface="+mn-ea"/>
              </a:rPr>
              <a:t>u</a:t>
            </a:r>
            <a:r>
              <a:rPr lang="zh-CN" altLang="en-US" sz="2800" b="1" dirty="0">
                <a:latin typeface="+mn-ea"/>
              </a:rPr>
              <a:t>由</a:t>
            </a:r>
            <a:r>
              <a:rPr lang="en-US" altLang="zh-CN" sz="2800" b="1" dirty="0">
                <a:latin typeface="+mn-ea"/>
              </a:rPr>
              <a:t>-10 V </a:t>
            </a:r>
            <a:r>
              <a:rPr lang="zh-CN" altLang="en-US" sz="2800" b="1" dirty="0">
                <a:latin typeface="+mn-ea"/>
              </a:rPr>
              <a:t>均匀上升到</a:t>
            </a:r>
            <a:r>
              <a:rPr lang="en-US" altLang="zh-CN" sz="2800" b="1">
                <a:latin typeface="+mn-ea"/>
              </a:rPr>
              <a:t>0 </a:t>
            </a:r>
            <a:r>
              <a:rPr lang="en-US" altLang="zh-CN" sz="2800" b="1" dirty="0">
                <a:latin typeface="+mn-ea"/>
              </a:rPr>
              <a:t>V </a:t>
            </a:r>
            <a:r>
              <a:rPr lang="zh-CN" altLang="en-US" sz="2800" b="1" dirty="0">
                <a:latin typeface="+mn-ea"/>
              </a:rPr>
              <a:t>，其变化率为</a:t>
            </a:r>
          </a:p>
        </p:txBody>
      </p:sp>
      <p:pic>
        <p:nvPicPr>
          <p:cNvPr id="3" name="图片 2">
            <a:extLst>
              <a:ext uri="{FF2B5EF4-FFF2-40B4-BE49-F238E27FC236}">
                <a16:creationId xmlns:a16="http://schemas.microsoft.com/office/drawing/2014/main" id="{4DDCB616-E2AB-455F-AABC-063F7B5474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1821" y="4335611"/>
            <a:ext cx="6077355" cy="2313764"/>
          </a:xfrm>
          <a:prstGeom prst="rect">
            <a:avLst/>
          </a:prstGeom>
        </p:spPr>
      </p:pic>
      <p:graphicFrame>
        <p:nvGraphicFramePr>
          <p:cNvPr id="2" name="对象 1">
            <a:extLst>
              <a:ext uri="{FF2B5EF4-FFF2-40B4-BE49-F238E27FC236}">
                <a16:creationId xmlns:a16="http://schemas.microsoft.com/office/drawing/2014/main" id="{350825D4-A31E-4CD5-852A-9C7BD836F04D}"/>
              </a:ext>
            </a:extLst>
          </p:cNvPr>
          <p:cNvGraphicFramePr>
            <a:graphicFrameLocks noChangeAspect="1"/>
          </p:cNvGraphicFramePr>
          <p:nvPr>
            <p:extLst>
              <p:ext uri="{D42A27DB-BD31-4B8C-83A1-F6EECF244321}">
                <p14:modId xmlns:p14="http://schemas.microsoft.com/office/powerpoint/2010/main" val="1201790238"/>
              </p:ext>
            </p:extLst>
          </p:nvPr>
        </p:nvGraphicFramePr>
        <p:xfrm>
          <a:off x="3789980" y="2992995"/>
          <a:ext cx="3724275" cy="904875"/>
        </p:xfrm>
        <a:graphic>
          <a:graphicData uri="http://schemas.openxmlformats.org/presentationml/2006/ole">
            <mc:AlternateContent xmlns:mc="http://schemas.openxmlformats.org/markup-compatibility/2006">
              <mc:Choice xmlns:v="urn:schemas-microsoft-com:vml" Requires="v">
                <p:oleObj spid="_x0000_s21738" name="Equation" r:id="rId6" imgW="3724102" imgH="905018" progId="Equation.DSMT4">
                  <p:embed/>
                </p:oleObj>
              </mc:Choice>
              <mc:Fallback>
                <p:oleObj name="Equation" r:id="rId6" imgW="3724102" imgH="905018" progId="Equation.DSMT4">
                  <p:embed/>
                  <p:pic>
                    <p:nvPicPr>
                      <p:cNvPr id="0" name=""/>
                      <p:cNvPicPr/>
                      <p:nvPr/>
                    </p:nvPicPr>
                    <p:blipFill>
                      <a:blip r:embed="rId7"/>
                      <a:stretch>
                        <a:fillRect/>
                      </a:stretch>
                    </p:blipFill>
                    <p:spPr>
                      <a:xfrm>
                        <a:off x="3789980" y="2992995"/>
                        <a:ext cx="3724275" cy="904875"/>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2A0222C5-2642-4F72-9ECC-97BBD785F4EA}"/>
              </a:ext>
            </a:extLst>
          </p:cNvPr>
          <p:cNvSpPr/>
          <p:nvPr/>
        </p:nvSpPr>
        <p:spPr>
          <a:xfrm>
            <a:off x="1218582" y="3897870"/>
            <a:ext cx="1620957" cy="523220"/>
          </a:xfrm>
          <a:prstGeom prst="rect">
            <a:avLst/>
          </a:prstGeom>
        </p:spPr>
        <p:txBody>
          <a:bodyPr wrap="none">
            <a:spAutoFit/>
          </a:bodyPr>
          <a:lstStyle/>
          <a:p>
            <a:r>
              <a:rPr lang="zh-CN" altLang="en-US" sz="2800" b="1" dirty="0">
                <a:latin typeface="+mn-ea"/>
              </a:rPr>
              <a:t>故电流为</a:t>
            </a:r>
          </a:p>
        </p:txBody>
      </p:sp>
      <p:graphicFrame>
        <p:nvGraphicFramePr>
          <p:cNvPr id="7" name="对象 6">
            <a:extLst>
              <a:ext uri="{FF2B5EF4-FFF2-40B4-BE49-F238E27FC236}">
                <a16:creationId xmlns:a16="http://schemas.microsoft.com/office/drawing/2014/main" id="{9BA0B979-2440-4648-B2FB-32AAA64A3E78}"/>
              </a:ext>
            </a:extLst>
          </p:cNvPr>
          <p:cNvGraphicFramePr>
            <a:graphicFrameLocks noChangeAspect="1"/>
          </p:cNvGraphicFramePr>
          <p:nvPr>
            <p:extLst>
              <p:ext uri="{D42A27DB-BD31-4B8C-83A1-F6EECF244321}">
                <p14:modId xmlns:p14="http://schemas.microsoft.com/office/powerpoint/2010/main" val="3770821873"/>
              </p:ext>
            </p:extLst>
          </p:nvPr>
        </p:nvGraphicFramePr>
        <p:xfrm>
          <a:off x="1218582" y="4700711"/>
          <a:ext cx="4410075" cy="933450"/>
        </p:xfrm>
        <a:graphic>
          <a:graphicData uri="http://schemas.openxmlformats.org/presentationml/2006/ole">
            <mc:AlternateContent xmlns:mc="http://schemas.openxmlformats.org/markup-compatibility/2006">
              <mc:Choice xmlns:v="urn:schemas-microsoft-com:vml" Requires="v">
                <p:oleObj spid="_x0000_s21739" name="Equation" r:id="rId8" imgW="4409902" imgH="933560" progId="Equation.DSMT4">
                  <p:embed/>
                </p:oleObj>
              </mc:Choice>
              <mc:Fallback>
                <p:oleObj name="Equation" r:id="rId8" imgW="4409902" imgH="933560" progId="Equation.DSMT4">
                  <p:embed/>
                  <p:pic>
                    <p:nvPicPr>
                      <p:cNvPr id="0" name=""/>
                      <p:cNvPicPr/>
                      <p:nvPr/>
                    </p:nvPicPr>
                    <p:blipFill>
                      <a:blip r:embed="rId9"/>
                      <a:stretch>
                        <a:fillRect/>
                      </a:stretch>
                    </p:blipFill>
                    <p:spPr>
                      <a:xfrm>
                        <a:off x="1218582" y="4700711"/>
                        <a:ext cx="4410075" cy="93345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9952505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49" y="930067"/>
            <a:ext cx="11123721" cy="1308884"/>
          </a:xfrm>
          <a:prstGeom prst="rect">
            <a:avLst/>
          </a:prstGeom>
          <a:noFill/>
        </p:spPr>
        <p:txBody>
          <a:bodyPr wrap="square" rtlCol="0">
            <a:spAutoFit/>
          </a:bodyPr>
          <a:lstStyle/>
          <a:p>
            <a:pPr>
              <a:lnSpc>
                <a:spcPct val="150000"/>
              </a:lnSpc>
            </a:pPr>
            <a:r>
              <a:rPr lang="zh-CN" altLang="en-US" sz="2800" b="1" dirty="0">
                <a:latin typeface="+mn-ea"/>
              </a:rPr>
              <a:t>例</a:t>
            </a:r>
            <a:r>
              <a:rPr lang="en-US" altLang="zh-CN" sz="2800" b="1" dirty="0">
                <a:latin typeface="+mn-ea"/>
              </a:rPr>
              <a:t>1.3 </a:t>
            </a:r>
            <a:r>
              <a:rPr lang="zh-CN" altLang="en-US" sz="2800" b="1" dirty="0">
                <a:latin typeface="+mn-ea"/>
              </a:rPr>
              <a:t>图</a:t>
            </a:r>
            <a:r>
              <a:rPr lang="en-US" altLang="zh-CN" sz="2800" b="1" dirty="0">
                <a:latin typeface="+mn-ea"/>
              </a:rPr>
              <a:t>1.12(a)</a:t>
            </a:r>
            <a:r>
              <a:rPr lang="zh-CN" altLang="en-US" sz="2800" b="1" dirty="0">
                <a:latin typeface="+mn-ea"/>
              </a:rPr>
              <a:t>所示电路中，电容</a:t>
            </a:r>
            <a:r>
              <a:rPr lang="en-US" altLang="zh-CN" sz="2800" b="1" dirty="0">
                <a:latin typeface="+mn-ea"/>
              </a:rPr>
              <a:t>C = 0.5 </a:t>
            </a:r>
            <a:r>
              <a:rPr lang="en-US" altLang="zh-CN" sz="2800" b="1" dirty="0" err="1">
                <a:latin typeface="+mn-ea"/>
              </a:rPr>
              <a:t>μF</a:t>
            </a:r>
            <a:r>
              <a:rPr lang="zh-CN" altLang="en-US" sz="2800" b="1" dirty="0">
                <a:latin typeface="+mn-ea"/>
              </a:rPr>
              <a:t>，电压</a:t>
            </a:r>
            <a:r>
              <a:rPr lang="en-US" altLang="zh-CN" sz="2800" b="1" dirty="0">
                <a:latin typeface="+mn-ea"/>
              </a:rPr>
              <a:t>u</a:t>
            </a:r>
            <a:r>
              <a:rPr lang="zh-CN" altLang="en-US" sz="2800" b="1" dirty="0">
                <a:latin typeface="+mn-ea"/>
              </a:rPr>
              <a:t>的波形如图</a:t>
            </a:r>
            <a:r>
              <a:rPr lang="en-US" altLang="zh-CN" sz="2800" b="1" dirty="0">
                <a:latin typeface="+mn-ea"/>
              </a:rPr>
              <a:t>1.12(b)</a:t>
            </a:r>
            <a:r>
              <a:rPr lang="zh-CN" altLang="en-US" sz="2800" b="1" dirty="0">
                <a:latin typeface="+mn-ea"/>
              </a:rPr>
              <a:t>所示。求电容电流</a:t>
            </a:r>
            <a:r>
              <a:rPr lang="en-US" altLang="zh-CN" sz="2800" b="1" dirty="0" err="1">
                <a:latin typeface="+mn-ea"/>
              </a:rPr>
              <a:t>i</a:t>
            </a:r>
            <a:r>
              <a:rPr lang="zh-CN" altLang="en-US" sz="2800" b="1" dirty="0">
                <a:latin typeface="+mn-ea"/>
              </a:rPr>
              <a:t>，并绘出其波形。</a:t>
            </a:r>
            <a:endParaRPr lang="en-US" altLang="zh-CN" sz="2800" b="1" dirty="0">
              <a:latin typeface="+mn-ea"/>
            </a:endParaRPr>
          </a:p>
        </p:txBody>
      </p:sp>
      <p:sp>
        <p:nvSpPr>
          <p:cNvPr id="9" name="Rectangle 16">
            <a:extLst>
              <a:ext uri="{FF2B5EF4-FFF2-40B4-BE49-F238E27FC236}">
                <a16:creationId xmlns:a16="http://schemas.microsoft.com/office/drawing/2014/main" id="{42DE4CD9-F909-4D9E-AD65-8EE23FD6EB0D}"/>
              </a:ext>
            </a:extLst>
          </p:cNvPr>
          <p:cNvSpPr>
            <a:spLocks noChangeArrowheads="1"/>
          </p:cNvSpPr>
          <p:nvPr/>
        </p:nvSpPr>
        <p:spPr bwMode="auto">
          <a:xfrm>
            <a:off x="497149" y="2469775"/>
            <a:ext cx="11123720" cy="523220"/>
          </a:xfrm>
          <a:prstGeom prst="rect">
            <a:avLst/>
          </a:prstGeom>
          <a:noFill/>
          <a:ln w="9525">
            <a:noFill/>
            <a:miter lim="800000"/>
            <a:headEnd/>
            <a:tailEnd/>
          </a:ln>
          <a:effectLst/>
        </p:spPr>
        <p:txBody>
          <a:bodyPr wrap="square">
            <a:spAutoFit/>
          </a:bodyPr>
          <a:lstStyle/>
          <a:p>
            <a:pPr>
              <a:defRPr/>
            </a:pPr>
            <a:r>
              <a:rPr lang="zh-CN" altLang="en-US" sz="2800" b="1" dirty="0">
                <a:latin typeface="+mn-ea"/>
              </a:rPr>
              <a:t>解：所以，电流波形如下图所示</a:t>
            </a:r>
          </a:p>
        </p:txBody>
      </p:sp>
      <p:pic>
        <p:nvPicPr>
          <p:cNvPr id="3" name="图片 2">
            <a:extLst>
              <a:ext uri="{FF2B5EF4-FFF2-40B4-BE49-F238E27FC236}">
                <a16:creationId xmlns:a16="http://schemas.microsoft.com/office/drawing/2014/main" id="{4DDCB616-E2AB-455F-AABC-063F7B5474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1821" y="4335611"/>
            <a:ext cx="6077355" cy="2313764"/>
          </a:xfrm>
          <a:prstGeom prst="rect">
            <a:avLst/>
          </a:prstGeom>
        </p:spPr>
      </p:pic>
      <p:pic>
        <p:nvPicPr>
          <p:cNvPr id="11" name="Picture 23">
            <a:extLst>
              <a:ext uri="{FF2B5EF4-FFF2-40B4-BE49-F238E27FC236}">
                <a16:creationId xmlns:a16="http://schemas.microsoft.com/office/drawing/2014/main" id="{BE5BA4EC-50FC-4115-93C2-2758C28B1438}"/>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58284" y="3385880"/>
            <a:ext cx="3644900" cy="210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8568614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等腰三角形 1"/>
          <p:cNvSpPr/>
          <p:nvPr/>
        </p:nvSpPr>
        <p:spPr>
          <a:xfrm rot="16200000" flipV="1">
            <a:off x="-1099284" y="1444859"/>
            <a:ext cx="6166850" cy="39682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p:cNvCxnSpPr/>
          <p:nvPr/>
        </p:nvCxnSpPr>
        <p:spPr>
          <a:xfrm flipH="1">
            <a:off x="9535886"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578217" y="4767072"/>
            <a:ext cx="1156115" cy="95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968283" y="2995504"/>
            <a:ext cx="6332183" cy="1015663"/>
          </a:xfrm>
          <a:prstGeom prst="rect">
            <a:avLst/>
          </a:prstGeom>
          <a:noFill/>
        </p:spPr>
        <p:txBody>
          <a:bodyPr wrap="none" rtlCol="0">
            <a:spAutoFit/>
            <a:scene3d>
              <a:camera prst="orthographicFront"/>
              <a:lightRig rig="threePt" dir="t"/>
            </a:scene3d>
            <a:sp3d contourW="12700"/>
          </a:bodyPr>
          <a:lstStyle/>
          <a:p>
            <a:r>
              <a:rPr lang="en-US" altLang="zh-CN" sz="6000" dirty="0">
                <a:latin typeface="Agency FB" panose="020B0503020202020204" pitchFamily="34" charset="0"/>
              </a:rPr>
              <a:t>1.3 </a:t>
            </a:r>
            <a:r>
              <a:rPr lang="zh-CN" altLang="en-US" sz="6000" dirty="0">
                <a:latin typeface="Agency FB" panose="020B0503020202020204" pitchFamily="34" charset="0"/>
              </a:rPr>
              <a:t>电路的基本元件</a:t>
            </a:r>
          </a:p>
        </p:txBody>
      </p:sp>
      <p:sp>
        <p:nvSpPr>
          <p:cNvPr id="40" name="任意多边形 39"/>
          <p:cNvSpPr/>
          <p:nvPr/>
        </p:nvSpPr>
        <p:spPr>
          <a:xfrm>
            <a:off x="10445469" y="5500915"/>
            <a:ext cx="1746531" cy="1357086"/>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a:off x="9727812" y="6378594"/>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8640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additive="base">
                                        <p:cTn id="16" dur="500" fill="hold"/>
                                        <p:tgtEl>
                                          <p:spTgt spid="36"/>
                                        </p:tgtEl>
                                        <p:attrNameLst>
                                          <p:attrName>ppt_x</p:attrName>
                                        </p:attrNameLst>
                                      </p:cBhvr>
                                      <p:tavLst>
                                        <p:tav tm="0">
                                          <p:val>
                                            <p:strVal val="1+#ppt_w/2"/>
                                          </p:val>
                                        </p:tav>
                                        <p:tav tm="100000">
                                          <p:val>
                                            <p:strVal val="#ppt_x"/>
                                          </p:val>
                                        </p:tav>
                                      </p:tavLst>
                                    </p:anim>
                                    <p:anim calcmode="lin" valueType="num">
                                      <p:cBhvr additive="base">
                                        <p:cTn id="17" dur="500" fill="hold"/>
                                        <p:tgtEl>
                                          <p:spTgt spid="36"/>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par>
                                <p:cTn id="22" presetID="22" presetClass="entr" presetSubtype="4"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down)">
                                      <p:cBhvr>
                                        <p:cTn id="24" dur="500"/>
                                        <p:tgtEl>
                                          <p:spTgt spid="35"/>
                                        </p:tgtEl>
                                      </p:cBhvr>
                                    </p:animEffect>
                                  </p:childTnLst>
                                </p:cTn>
                              </p:par>
                              <p:par>
                                <p:cTn id="25" presetID="22" presetClass="entr" presetSubtype="1"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6" grpId="0"/>
      <p:bldP spid="40"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2139881"/>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三、电感元件</a:t>
            </a:r>
            <a:endParaRPr lang="en-US" altLang="zh-CN" sz="3600" b="1" dirty="0">
              <a:solidFill>
                <a:srgbClr val="FF0000"/>
              </a:solidFill>
              <a:latin typeface="+mn-ea"/>
            </a:endParaRPr>
          </a:p>
          <a:p>
            <a:pPr>
              <a:lnSpc>
                <a:spcPct val="150000"/>
              </a:lnSpc>
            </a:pPr>
            <a:r>
              <a:rPr lang="en-US" altLang="zh-CN" sz="2800" b="1" dirty="0">
                <a:solidFill>
                  <a:srgbClr val="FF0000"/>
                </a:solidFill>
                <a:latin typeface="+mn-ea"/>
              </a:rPr>
              <a:t>    1</a:t>
            </a:r>
            <a:r>
              <a:rPr lang="zh-CN" altLang="en-US" sz="2800" b="1" dirty="0">
                <a:solidFill>
                  <a:srgbClr val="FF0000"/>
                </a:solidFill>
                <a:latin typeface="+mn-ea"/>
              </a:rPr>
              <a:t>、定义：</a:t>
            </a:r>
            <a:r>
              <a:rPr lang="zh-CN" altLang="en-US" sz="2800" b="1" dirty="0">
                <a:latin typeface="+mn-ea"/>
              </a:rPr>
              <a:t>一个二端元件，如果在任意时刻</a:t>
            </a:r>
            <a:r>
              <a:rPr lang="en-US" altLang="zh-CN" sz="2800" b="1" i="1" dirty="0">
                <a:latin typeface="+mn-ea"/>
              </a:rPr>
              <a:t>t</a:t>
            </a:r>
            <a:r>
              <a:rPr lang="zh-CN" altLang="en-US" sz="2800" b="1" dirty="0">
                <a:latin typeface="+mn-ea"/>
              </a:rPr>
              <a:t>，其磁链与电流</a:t>
            </a:r>
            <a:r>
              <a:rPr lang="en-US" altLang="zh-CN" sz="2800" b="1" i="1" dirty="0" err="1">
                <a:latin typeface="+mn-ea"/>
              </a:rPr>
              <a:t>i</a:t>
            </a:r>
            <a:r>
              <a:rPr lang="en-US" altLang="zh-CN" sz="2800" b="1" dirty="0">
                <a:latin typeface="+mn-ea"/>
              </a:rPr>
              <a:t>(</a:t>
            </a:r>
            <a:r>
              <a:rPr lang="en-US" altLang="zh-CN" sz="2800" b="1" i="1" dirty="0">
                <a:latin typeface="+mn-ea"/>
              </a:rPr>
              <a:t>t</a:t>
            </a:r>
            <a:r>
              <a:rPr lang="en-US" altLang="zh-CN" sz="2800" b="1" dirty="0">
                <a:latin typeface="+mn-ea"/>
              </a:rPr>
              <a:t>)</a:t>
            </a:r>
            <a:r>
              <a:rPr lang="zh-CN" altLang="en-US" sz="2800" b="1" dirty="0">
                <a:latin typeface="+mn-ea"/>
              </a:rPr>
              <a:t>的关系能用平面上的曲线确定，就称其为</a:t>
            </a:r>
            <a:r>
              <a:rPr lang="zh-CN" altLang="en-US" sz="2800" b="1" dirty="0">
                <a:solidFill>
                  <a:srgbClr val="FF0000"/>
                </a:solidFill>
                <a:latin typeface="+mn-ea"/>
              </a:rPr>
              <a:t>电感元件</a:t>
            </a:r>
            <a:r>
              <a:rPr lang="zh-CN" altLang="en-US" sz="2800" b="1" dirty="0">
                <a:latin typeface="+mn-ea"/>
              </a:rPr>
              <a:t>。</a:t>
            </a:r>
            <a:endParaRPr lang="en-US" altLang="zh-CN" sz="2800" b="1" dirty="0">
              <a:latin typeface="+mn-ea"/>
            </a:endParaRPr>
          </a:p>
        </p:txBody>
      </p:sp>
      <p:pic>
        <p:nvPicPr>
          <p:cNvPr id="8" name="图片 7">
            <a:extLst>
              <a:ext uri="{FF2B5EF4-FFF2-40B4-BE49-F238E27FC236}">
                <a16:creationId xmlns:a16="http://schemas.microsoft.com/office/drawing/2014/main" id="{618DC4A5-A986-4CC6-84D5-3F3810C49169}"/>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960265" y="3142109"/>
            <a:ext cx="4271470" cy="2974359"/>
          </a:xfrm>
          <a:prstGeom prst="rect">
            <a:avLst/>
          </a:prstGeom>
        </p:spPr>
      </p:pic>
    </p:spTree>
    <p:custDataLst>
      <p:tags r:id="rId1"/>
    </p:custDataLst>
    <p:extLst>
      <p:ext uri="{BB962C8B-B14F-4D97-AF65-F5344CB8AC3E}">
        <p14:creationId xmlns:p14="http://schemas.microsoft.com/office/powerpoint/2010/main" val="19633535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1" y="930067"/>
            <a:ext cx="5690586" cy="5186869"/>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2</a:t>
            </a:r>
            <a:r>
              <a:rPr lang="zh-CN" altLang="en-US" sz="2800" b="1" dirty="0">
                <a:solidFill>
                  <a:srgbClr val="FF0000"/>
                </a:solidFill>
                <a:latin typeface="+mn-ea"/>
              </a:rPr>
              <a:t>、线性时不变电感元件</a:t>
            </a:r>
            <a:endParaRPr lang="en-US" altLang="zh-CN" sz="2800" b="1" dirty="0">
              <a:solidFill>
                <a:srgbClr val="FF0000"/>
              </a:solidFill>
              <a:latin typeface="+mn-ea"/>
            </a:endParaRPr>
          </a:p>
          <a:p>
            <a:pPr>
              <a:lnSpc>
                <a:spcPct val="150000"/>
              </a:lnSpc>
            </a:pPr>
            <a:r>
              <a:rPr lang="zh-CN" altLang="en-US" sz="2800" b="1" dirty="0">
                <a:latin typeface="+mn-ea"/>
              </a:rPr>
              <a:t>        如果约束电感的        平面上的曲线不随时间变化</a:t>
            </a:r>
            <a:r>
              <a:rPr lang="en-US" altLang="zh-CN" sz="2800" b="1" dirty="0">
                <a:latin typeface="+mn-ea"/>
              </a:rPr>
              <a:t>(</a:t>
            </a:r>
            <a:r>
              <a:rPr lang="zh-CN" altLang="en-US" sz="2800" b="1" dirty="0">
                <a:latin typeface="+mn-ea"/>
              </a:rPr>
              <a:t>即它不是时间的函数</a:t>
            </a:r>
            <a:r>
              <a:rPr lang="en-US" altLang="zh-CN" sz="2800" b="1" dirty="0">
                <a:latin typeface="+mn-ea"/>
              </a:rPr>
              <a:t>)</a:t>
            </a:r>
            <a:r>
              <a:rPr lang="zh-CN" altLang="en-US" sz="2800" b="1" dirty="0">
                <a:latin typeface="+mn-ea"/>
              </a:rPr>
              <a:t>，则称其</a:t>
            </a:r>
            <a:r>
              <a:rPr lang="zh-CN" altLang="en-US" sz="2800" b="1" dirty="0">
                <a:solidFill>
                  <a:srgbClr val="FF0000"/>
                </a:solidFill>
                <a:latin typeface="+mn-ea"/>
              </a:rPr>
              <a:t>为时不变</a:t>
            </a:r>
            <a:r>
              <a:rPr lang="en-US" altLang="zh-CN" sz="2800" b="1" dirty="0">
                <a:solidFill>
                  <a:srgbClr val="FF0000"/>
                </a:solidFill>
                <a:latin typeface="+mn-ea"/>
              </a:rPr>
              <a:t>(</a:t>
            </a:r>
            <a:r>
              <a:rPr lang="zh-CN" altLang="en-US" sz="2800" b="1" dirty="0">
                <a:solidFill>
                  <a:srgbClr val="FF0000"/>
                </a:solidFill>
                <a:latin typeface="+mn-ea"/>
              </a:rPr>
              <a:t>或非时变</a:t>
            </a:r>
            <a:r>
              <a:rPr lang="en-US" altLang="zh-CN" sz="2800" b="1" dirty="0">
                <a:solidFill>
                  <a:srgbClr val="FF0000"/>
                </a:solidFill>
                <a:latin typeface="+mn-ea"/>
              </a:rPr>
              <a:t>)</a:t>
            </a:r>
            <a:r>
              <a:rPr lang="zh-CN" altLang="en-US" sz="2800" b="1" dirty="0">
                <a:solidFill>
                  <a:srgbClr val="FF0000"/>
                </a:solidFill>
                <a:latin typeface="+mn-ea"/>
              </a:rPr>
              <a:t>的</a:t>
            </a:r>
            <a:r>
              <a:rPr lang="zh-CN" altLang="en-US" sz="2800" b="1" dirty="0">
                <a:latin typeface="+mn-ea"/>
              </a:rPr>
              <a:t>，否则称为</a:t>
            </a:r>
            <a:r>
              <a:rPr lang="zh-CN" altLang="en-US" sz="2800" b="1" dirty="0">
                <a:solidFill>
                  <a:srgbClr val="FF0000"/>
                </a:solidFill>
                <a:latin typeface="+mn-ea"/>
              </a:rPr>
              <a:t>时变的</a:t>
            </a:r>
            <a:r>
              <a:rPr lang="zh-CN" altLang="en-US" sz="2800" b="1" dirty="0">
                <a:latin typeface="+mn-ea"/>
              </a:rPr>
              <a:t>。如曲线是通过原点的直线，则称为</a:t>
            </a:r>
            <a:r>
              <a:rPr lang="zh-CN" altLang="en-US" sz="2800" b="1" dirty="0">
                <a:solidFill>
                  <a:srgbClr val="FF0000"/>
                </a:solidFill>
                <a:latin typeface="+mn-ea"/>
              </a:rPr>
              <a:t>线性的</a:t>
            </a:r>
            <a:r>
              <a:rPr lang="zh-CN" altLang="en-US" sz="2800" b="1" dirty="0">
                <a:latin typeface="+mn-ea"/>
              </a:rPr>
              <a:t>，否则称为</a:t>
            </a:r>
            <a:r>
              <a:rPr lang="zh-CN" altLang="en-US" sz="2800" b="1" dirty="0">
                <a:solidFill>
                  <a:srgbClr val="FF0000"/>
                </a:solidFill>
                <a:latin typeface="+mn-ea"/>
              </a:rPr>
              <a:t>非线性的</a:t>
            </a:r>
            <a:r>
              <a:rPr lang="zh-CN" altLang="en-US" sz="2800" b="1" dirty="0">
                <a:latin typeface="+mn-ea"/>
              </a:rPr>
              <a:t>。本书主要讨论</a:t>
            </a:r>
            <a:r>
              <a:rPr lang="zh-CN" altLang="en-US" sz="2800" b="1" dirty="0">
                <a:solidFill>
                  <a:srgbClr val="FF0000"/>
                </a:solidFill>
                <a:latin typeface="+mn-ea"/>
              </a:rPr>
              <a:t>线性时不变电感元件</a:t>
            </a:r>
            <a:r>
              <a:rPr lang="zh-CN" altLang="en-US" sz="2800" b="1" dirty="0">
                <a:latin typeface="+mn-ea"/>
              </a:rPr>
              <a:t>。</a:t>
            </a:r>
            <a:endParaRPr lang="en-US" altLang="zh-CN" sz="2800" b="1" dirty="0">
              <a:latin typeface="+mn-ea"/>
            </a:endParaRPr>
          </a:p>
        </p:txBody>
      </p:sp>
      <p:pic>
        <p:nvPicPr>
          <p:cNvPr id="8" name="图片 7">
            <a:extLst>
              <a:ext uri="{FF2B5EF4-FFF2-40B4-BE49-F238E27FC236}">
                <a16:creationId xmlns:a16="http://schemas.microsoft.com/office/drawing/2014/main" id="{C26515FF-D5AE-4CE7-8F4F-8330B9CF7F68}"/>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7520210" y="1941820"/>
            <a:ext cx="4271470" cy="2974359"/>
          </a:xfrm>
          <a:prstGeom prst="rect">
            <a:avLst/>
          </a:prstGeom>
        </p:spPr>
      </p:pic>
      <p:graphicFrame>
        <p:nvGraphicFramePr>
          <p:cNvPr id="2" name="对象 1">
            <a:extLst>
              <a:ext uri="{FF2B5EF4-FFF2-40B4-BE49-F238E27FC236}">
                <a16:creationId xmlns:a16="http://schemas.microsoft.com/office/drawing/2014/main" id="{4FF71752-C8EB-4889-87A2-24EF19B9BE84}"/>
              </a:ext>
            </a:extLst>
          </p:cNvPr>
          <p:cNvGraphicFramePr>
            <a:graphicFrameLocks noChangeAspect="1"/>
          </p:cNvGraphicFramePr>
          <p:nvPr>
            <p:extLst>
              <p:ext uri="{D42A27DB-BD31-4B8C-83A1-F6EECF244321}">
                <p14:modId xmlns:p14="http://schemas.microsoft.com/office/powerpoint/2010/main" val="3181611437"/>
              </p:ext>
            </p:extLst>
          </p:nvPr>
        </p:nvGraphicFramePr>
        <p:xfrm>
          <a:off x="3961499" y="1791476"/>
          <a:ext cx="801385" cy="457934"/>
        </p:xfrm>
        <a:graphic>
          <a:graphicData uri="http://schemas.openxmlformats.org/presentationml/2006/ole">
            <mc:AlternateContent xmlns:mc="http://schemas.openxmlformats.org/markup-compatibility/2006">
              <mc:Choice xmlns:v="urn:schemas-microsoft-com:vml" Requires="v">
                <p:oleObj spid="_x0000_s33907" name="Equation" r:id="rId6" imgW="333318" imgH="190420" progId="Equation.DSMT4">
                  <p:embed/>
                </p:oleObj>
              </mc:Choice>
              <mc:Fallback>
                <p:oleObj name="Equation" r:id="rId6" imgW="333318" imgH="190420" progId="Equation.DSMT4">
                  <p:embed/>
                  <p:pic>
                    <p:nvPicPr>
                      <p:cNvPr id="0" name=""/>
                      <p:cNvPicPr/>
                      <p:nvPr/>
                    </p:nvPicPr>
                    <p:blipFill>
                      <a:blip r:embed="rId7"/>
                      <a:stretch>
                        <a:fillRect/>
                      </a:stretch>
                    </p:blipFill>
                    <p:spPr>
                      <a:xfrm>
                        <a:off x="3961499" y="1791476"/>
                        <a:ext cx="801385" cy="457934"/>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2498525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68107" cy="4109651"/>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3</a:t>
            </a:r>
            <a:r>
              <a:rPr lang="zh-CN" altLang="en-US" sz="2800" b="1" dirty="0">
                <a:solidFill>
                  <a:srgbClr val="FF0000"/>
                </a:solidFill>
                <a:latin typeface="+mn-ea"/>
              </a:rPr>
              <a:t>、电感元件的伏安特性</a:t>
            </a:r>
            <a:endParaRPr lang="en-US" altLang="zh-CN" sz="2800" b="1" dirty="0">
              <a:solidFill>
                <a:srgbClr val="FF0000"/>
              </a:solidFill>
              <a:latin typeface="+mn-ea"/>
            </a:endParaRPr>
          </a:p>
          <a:p>
            <a:pPr>
              <a:defRPr/>
            </a:pPr>
            <a:r>
              <a:rPr lang="zh-CN" altLang="en-US" sz="2800" b="1" dirty="0">
                <a:latin typeface="+mn-ea"/>
              </a:rPr>
              <a:t>        设磁链      与电流</a:t>
            </a:r>
            <a:r>
              <a:rPr lang="en-US" altLang="zh-CN" sz="2800" b="1" i="1" dirty="0" err="1">
                <a:latin typeface="+mn-ea"/>
              </a:rPr>
              <a:t>i</a:t>
            </a:r>
            <a:r>
              <a:rPr lang="en-US" altLang="zh-CN" sz="2800" b="1" dirty="0">
                <a:latin typeface="+mn-ea"/>
              </a:rPr>
              <a:t>(</a:t>
            </a:r>
            <a:r>
              <a:rPr lang="en-US" altLang="zh-CN" sz="2800" b="1" i="1" dirty="0">
                <a:latin typeface="+mn-ea"/>
              </a:rPr>
              <a:t>t</a:t>
            </a:r>
            <a:r>
              <a:rPr lang="en-US" altLang="zh-CN" sz="2800" b="1" dirty="0">
                <a:latin typeface="+mn-ea"/>
              </a:rPr>
              <a:t>)</a:t>
            </a:r>
            <a:r>
              <a:rPr lang="zh-CN" altLang="en-US" sz="2800" b="1" dirty="0">
                <a:latin typeface="+mn-ea"/>
              </a:rPr>
              <a:t>的参考方向满足右手螺旋定则，磁链与电流的关系为</a:t>
            </a:r>
          </a:p>
          <a:p>
            <a:pPr>
              <a:lnSpc>
                <a:spcPct val="150000"/>
              </a:lnSpc>
            </a:pPr>
            <a:r>
              <a:rPr lang="zh-CN" altLang="en-US" sz="2800" b="1" dirty="0">
                <a:latin typeface="+mn-ea"/>
              </a:rPr>
              <a:t>       </a:t>
            </a:r>
            <a:endParaRPr lang="en-US" altLang="zh-CN" sz="2800" b="1" dirty="0">
              <a:latin typeface="+mn-ea"/>
            </a:endParaRPr>
          </a:p>
          <a:p>
            <a:pPr>
              <a:lnSpc>
                <a:spcPct val="150000"/>
              </a:lnSpc>
            </a:pPr>
            <a:r>
              <a:rPr lang="zh-CN" altLang="en-US" sz="2800" b="1" dirty="0">
                <a:latin typeface="+mn-ea"/>
              </a:rPr>
              <a:t>        式中</a:t>
            </a:r>
            <a:r>
              <a:rPr lang="en-US" altLang="zh-CN" sz="2800" b="1" dirty="0">
                <a:latin typeface="+mn-ea"/>
              </a:rPr>
              <a:t>L</a:t>
            </a:r>
            <a:r>
              <a:rPr lang="zh-CN" altLang="en-US" sz="2800" b="1" dirty="0">
                <a:latin typeface="+mn-ea"/>
              </a:rPr>
              <a:t>为电感元件的电感量，单位为亨利，简称亨</a:t>
            </a:r>
            <a:r>
              <a:rPr lang="en-US" altLang="zh-CN" sz="2800" b="1" dirty="0">
                <a:latin typeface="+mn-ea"/>
              </a:rPr>
              <a:t>(H)</a:t>
            </a:r>
            <a:r>
              <a:rPr lang="zh-CN" altLang="en-US" sz="2800" b="1" dirty="0">
                <a:latin typeface="+mn-ea"/>
              </a:rPr>
              <a:t>。它是一个与   、</a:t>
            </a:r>
            <a:r>
              <a:rPr lang="en-US" altLang="zh-CN" sz="2800" b="1" dirty="0" err="1">
                <a:latin typeface="+mn-ea"/>
              </a:rPr>
              <a:t>i</a:t>
            </a:r>
            <a:r>
              <a:rPr lang="en-US" altLang="zh-CN" sz="2800" b="1" dirty="0">
                <a:latin typeface="+mn-ea"/>
              </a:rPr>
              <a:t> </a:t>
            </a:r>
            <a:r>
              <a:rPr lang="zh-CN" altLang="en-US" sz="2800" b="1" dirty="0">
                <a:latin typeface="+mn-ea"/>
              </a:rPr>
              <a:t>和</a:t>
            </a:r>
            <a:r>
              <a:rPr lang="en-US" altLang="zh-CN" sz="2800" b="1" dirty="0">
                <a:latin typeface="+mn-ea"/>
              </a:rPr>
              <a:t>t</a:t>
            </a:r>
            <a:r>
              <a:rPr lang="zh-CN" altLang="en-US" sz="2800" b="1" dirty="0">
                <a:latin typeface="+mn-ea"/>
              </a:rPr>
              <a:t>无关的正值常量，是表征电感元件产生磁链能力的物理量。</a:t>
            </a:r>
          </a:p>
          <a:p>
            <a:pPr>
              <a:lnSpc>
                <a:spcPct val="150000"/>
              </a:lnSpc>
            </a:pPr>
            <a:endParaRPr lang="en-US" altLang="zh-CN" sz="2800" b="1" dirty="0">
              <a:latin typeface="+mn-ea"/>
            </a:endParaRPr>
          </a:p>
        </p:txBody>
      </p:sp>
      <p:graphicFrame>
        <p:nvGraphicFramePr>
          <p:cNvPr id="2" name="对象 1">
            <a:extLst>
              <a:ext uri="{FF2B5EF4-FFF2-40B4-BE49-F238E27FC236}">
                <a16:creationId xmlns:a16="http://schemas.microsoft.com/office/drawing/2014/main" id="{DA5C00BE-967A-4990-8462-D7EF5308F166}"/>
              </a:ext>
            </a:extLst>
          </p:cNvPr>
          <p:cNvGraphicFramePr>
            <a:graphicFrameLocks noChangeAspect="1"/>
          </p:cNvGraphicFramePr>
          <p:nvPr>
            <p:extLst>
              <p:ext uri="{D42A27DB-BD31-4B8C-83A1-F6EECF244321}">
                <p14:modId xmlns:p14="http://schemas.microsoft.com/office/powerpoint/2010/main" val="172007161"/>
              </p:ext>
            </p:extLst>
          </p:nvPr>
        </p:nvGraphicFramePr>
        <p:xfrm>
          <a:off x="2537858" y="1577012"/>
          <a:ext cx="600075" cy="571500"/>
        </p:xfrm>
        <a:graphic>
          <a:graphicData uri="http://schemas.openxmlformats.org/presentationml/2006/ole">
            <mc:AlternateContent xmlns:mc="http://schemas.openxmlformats.org/markup-compatibility/2006">
              <mc:Choice xmlns:v="urn:schemas-microsoft-com:vml" Requires="v">
                <p:oleObj spid="_x0000_s22869" name="Equation" r:id="rId5" imgW="600298" imgH="571434" progId="Equation.DSMT4">
                  <p:embed/>
                </p:oleObj>
              </mc:Choice>
              <mc:Fallback>
                <p:oleObj name="Equation" r:id="rId5" imgW="600298" imgH="571434" progId="Equation.DSMT4">
                  <p:embed/>
                  <p:pic>
                    <p:nvPicPr>
                      <p:cNvPr id="0" name=""/>
                      <p:cNvPicPr/>
                      <p:nvPr/>
                    </p:nvPicPr>
                    <p:blipFill>
                      <a:blip r:embed="rId6"/>
                      <a:stretch>
                        <a:fillRect/>
                      </a:stretch>
                    </p:blipFill>
                    <p:spPr>
                      <a:xfrm>
                        <a:off x="2537858" y="1577012"/>
                        <a:ext cx="600075" cy="571500"/>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AD41DC0B-0D78-4F25-8AD4-5BD7FA265D13}"/>
              </a:ext>
            </a:extLst>
          </p:cNvPr>
          <p:cNvGraphicFramePr>
            <a:graphicFrameLocks noChangeAspect="1"/>
          </p:cNvGraphicFramePr>
          <p:nvPr>
            <p:extLst>
              <p:ext uri="{D42A27DB-BD31-4B8C-83A1-F6EECF244321}">
                <p14:modId xmlns:p14="http://schemas.microsoft.com/office/powerpoint/2010/main" val="2960227571"/>
              </p:ext>
            </p:extLst>
          </p:nvPr>
        </p:nvGraphicFramePr>
        <p:xfrm>
          <a:off x="4995862" y="2397856"/>
          <a:ext cx="2200275" cy="571500"/>
        </p:xfrm>
        <a:graphic>
          <a:graphicData uri="http://schemas.openxmlformats.org/presentationml/2006/ole">
            <mc:AlternateContent xmlns:mc="http://schemas.openxmlformats.org/markup-compatibility/2006">
              <mc:Choice xmlns:v="urn:schemas-microsoft-com:vml" Requires="v">
                <p:oleObj spid="_x0000_s22870" name="Equation" r:id="rId7" imgW="2200498" imgH="571434" progId="Equation.DSMT4">
                  <p:embed/>
                </p:oleObj>
              </mc:Choice>
              <mc:Fallback>
                <p:oleObj name="Equation" r:id="rId7" imgW="2200498" imgH="571434" progId="Equation.DSMT4">
                  <p:embed/>
                  <p:pic>
                    <p:nvPicPr>
                      <p:cNvPr id="0" name=""/>
                      <p:cNvPicPr/>
                      <p:nvPr/>
                    </p:nvPicPr>
                    <p:blipFill>
                      <a:blip r:embed="rId8"/>
                      <a:stretch>
                        <a:fillRect/>
                      </a:stretch>
                    </p:blipFill>
                    <p:spPr>
                      <a:xfrm>
                        <a:off x="4995862" y="2397856"/>
                        <a:ext cx="2200275" cy="57150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06B60B2E-DB4F-423F-9959-3E612E7E2C26}"/>
              </a:ext>
            </a:extLst>
          </p:cNvPr>
          <p:cNvGraphicFramePr>
            <a:graphicFrameLocks noChangeAspect="1"/>
          </p:cNvGraphicFramePr>
          <p:nvPr>
            <p:extLst>
              <p:ext uri="{D42A27DB-BD31-4B8C-83A1-F6EECF244321}">
                <p14:modId xmlns:p14="http://schemas.microsoft.com/office/powerpoint/2010/main" val="262233666"/>
              </p:ext>
            </p:extLst>
          </p:nvPr>
        </p:nvGraphicFramePr>
        <p:xfrm>
          <a:off x="957508" y="3919075"/>
          <a:ext cx="400774" cy="437208"/>
        </p:xfrm>
        <a:graphic>
          <a:graphicData uri="http://schemas.openxmlformats.org/presentationml/2006/ole">
            <mc:AlternateContent xmlns:mc="http://schemas.openxmlformats.org/markup-compatibility/2006">
              <mc:Choice xmlns:v="urn:schemas-microsoft-com:vml" Requires="v">
                <p:oleObj spid="_x0000_s22871" name="Equation" r:id="rId9" imgW="139680" imgH="152280" progId="Equation.DSMT4">
                  <p:embed/>
                </p:oleObj>
              </mc:Choice>
              <mc:Fallback>
                <p:oleObj name="Equation" r:id="rId9" imgW="139680" imgH="152280" progId="Equation.DSMT4">
                  <p:embed/>
                  <p:pic>
                    <p:nvPicPr>
                      <p:cNvPr id="0" name=""/>
                      <p:cNvPicPr/>
                      <p:nvPr/>
                    </p:nvPicPr>
                    <p:blipFill>
                      <a:blip r:embed="rId10"/>
                      <a:stretch>
                        <a:fillRect/>
                      </a:stretch>
                    </p:blipFill>
                    <p:spPr>
                      <a:xfrm>
                        <a:off x="957508" y="3919075"/>
                        <a:ext cx="400774" cy="43720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9024332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4">
                                            <p:txEl>
                                              <p:pRg st="3" end="3"/>
                                            </p:txEl>
                                          </p:spTgt>
                                        </p:tgtEl>
                                        <p:attrNameLst>
                                          <p:attrName>style.visibility</p:attrName>
                                        </p:attrNameLst>
                                      </p:cBhvr>
                                      <p:to>
                                        <p:strVal val="visible"/>
                                      </p:to>
                                    </p:set>
                                    <p:animEffect transition="in" filter="wipe(down)">
                                      <p:cBhvr>
                                        <p:cTn id="20" dur="500"/>
                                        <p:tgtEl>
                                          <p:spTgt spid="14">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68107" cy="3894208"/>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3</a:t>
            </a:r>
            <a:r>
              <a:rPr lang="zh-CN" altLang="en-US" sz="2800" b="1" dirty="0">
                <a:solidFill>
                  <a:srgbClr val="FF0000"/>
                </a:solidFill>
                <a:latin typeface="+mn-ea"/>
              </a:rPr>
              <a:t>、电感元件的伏安特性</a:t>
            </a:r>
            <a:endParaRPr lang="en-US" altLang="zh-CN" sz="2800" b="1" dirty="0">
              <a:solidFill>
                <a:srgbClr val="FF0000"/>
              </a:solidFill>
              <a:latin typeface="+mn-ea"/>
            </a:endParaRPr>
          </a:p>
          <a:p>
            <a:pPr>
              <a:lnSpc>
                <a:spcPct val="150000"/>
              </a:lnSpc>
            </a:pPr>
            <a:r>
              <a:rPr lang="zh-CN" altLang="en-US" sz="2800" b="1" dirty="0">
                <a:latin typeface="+mn-ea"/>
              </a:rPr>
              <a:t>        假设电感端电压和通过电流采用关联参考方向，由电磁感应定律，</a:t>
            </a:r>
            <a:endParaRPr lang="en-US" altLang="zh-CN" sz="2800" b="1" dirty="0">
              <a:latin typeface="+mn-ea"/>
            </a:endParaRPr>
          </a:p>
          <a:p>
            <a:pPr>
              <a:lnSpc>
                <a:spcPct val="150000"/>
              </a:lnSpc>
            </a:pPr>
            <a:endParaRPr lang="en-US" altLang="zh-CN" sz="2800" b="1" dirty="0">
              <a:latin typeface="+mn-ea"/>
            </a:endParaRPr>
          </a:p>
          <a:p>
            <a:pPr>
              <a:lnSpc>
                <a:spcPct val="150000"/>
              </a:lnSpc>
            </a:pPr>
            <a:r>
              <a:rPr lang="zh-CN" altLang="en-US" sz="2800" b="1" dirty="0">
                <a:latin typeface="+mn-ea"/>
              </a:rPr>
              <a:t>        积分后，</a:t>
            </a:r>
            <a:endParaRPr lang="en-US" altLang="zh-CN" sz="2800" b="1" dirty="0">
              <a:latin typeface="+mn-ea"/>
            </a:endParaRPr>
          </a:p>
          <a:p>
            <a:pPr>
              <a:lnSpc>
                <a:spcPct val="150000"/>
              </a:lnSpc>
            </a:pPr>
            <a:endParaRPr lang="en-US" altLang="zh-CN" sz="2800" b="1" dirty="0">
              <a:latin typeface="+mn-ea"/>
            </a:endParaRPr>
          </a:p>
          <a:p>
            <a:pPr>
              <a:lnSpc>
                <a:spcPct val="150000"/>
              </a:lnSpc>
            </a:pPr>
            <a:r>
              <a:rPr lang="zh-CN" altLang="en-US" sz="2800" b="1" dirty="0">
                <a:latin typeface="+mn-ea"/>
              </a:rPr>
              <a:t>        </a:t>
            </a:r>
          </a:p>
        </p:txBody>
      </p:sp>
      <p:sp>
        <p:nvSpPr>
          <p:cNvPr id="10" name="Rectangle 25">
            <a:extLst>
              <a:ext uri="{FF2B5EF4-FFF2-40B4-BE49-F238E27FC236}">
                <a16:creationId xmlns:a16="http://schemas.microsoft.com/office/drawing/2014/main" id="{0446D99F-F507-4747-9FAD-FDCB4A153CEF}"/>
              </a:ext>
            </a:extLst>
          </p:cNvPr>
          <p:cNvSpPr>
            <a:spLocks noChangeArrowheads="1"/>
          </p:cNvSpPr>
          <p:nvPr/>
        </p:nvSpPr>
        <p:spPr bwMode="auto">
          <a:xfrm>
            <a:off x="5047992" y="29162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对象 1">
            <a:extLst>
              <a:ext uri="{FF2B5EF4-FFF2-40B4-BE49-F238E27FC236}">
                <a16:creationId xmlns:a16="http://schemas.microsoft.com/office/drawing/2014/main" id="{A30355FC-0511-466D-90D4-689B808F7213}"/>
              </a:ext>
            </a:extLst>
          </p:cNvPr>
          <p:cNvGraphicFramePr>
            <a:graphicFrameLocks noChangeAspect="1"/>
          </p:cNvGraphicFramePr>
          <p:nvPr>
            <p:extLst>
              <p:ext uri="{D42A27DB-BD31-4B8C-83A1-F6EECF244321}">
                <p14:modId xmlns:p14="http://schemas.microsoft.com/office/powerpoint/2010/main" val="4039141416"/>
              </p:ext>
            </p:extLst>
          </p:nvPr>
        </p:nvGraphicFramePr>
        <p:xfrm>
          <a:off x="4930742" y="2253828"/>
          <a:ext cx="2300922" cy="781047"/>
        </p:xfrm>
        <a:graphic>
          <a:graphicData uri="http://schemas.openxmlformats.org/presentationml/2006/ole">
            <mc:AlternateContent xmlns:mc="http://schemas.openxmlformats.org/markup-compatibility/2006">
              <mc:Choice xmlns:v="urn:schemas-microsoft-com:vml" Requires="v">
                <p:oleObj spid="_x0000_s23899" name="Equation" r:id="rId5" imgW="1038108" imgH="352402" progId="Equation.DSMT4">
                  <p:embed/>
                </p:oleObj>
              </mc:Choice>
              <mc:Fallback>
                <p:oleObj name="Equation" r:id="rId5" imgW="1038108" imgH="352402" progId="Equation.DSMT4">
                  <p:embed/>
                  <p:pic>
                    <p:nvPicPr>
                      <p:cNvPr id="0" name=""/>
                      <p:cNvPicPr/>
                      <p:nvPr/>
                    </p:nvPicPr>
                    <p:blipFill>
                      <a:blip r:embed="rId6"/>
                      <a:stretch>
                        <a:fillRect/>
                      </a:stretch>
                    </p:blipFill>
                    <p:spPr>
                      <a:xfrm>
                        <a:off x="4930742" y="2253828"/>
                        <a:ext cx="2300922" cy="781047"/>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AA9519BC-8F49-433F-809B-816D99AD3784}"/>
              </a:ext>
            </a:extLst>
          </p:cNvPr>
          <p:cNvGraphicFramePr>
            <a:graphicFrameLocks noChangeAspect="1"/>
          </p:cNvGraphicFramePr>
          <p:nvPr>
            <p:extLst>
              <p:ext uri="{D42A27DB-BD31-4B8C-83A1-F6EECF244321}">
                <p14:modId xmlns:p14="http://schemas.microsoft.com/office/powerpoint/2010/main" val="766540087"/>
              </p:ext>
            </p:extLst>
          </p:nvPr>
        </p:nvGraphicFramePr>
        <p:xfrm>
          <a:off x="9780369" y="930067"/>
          <a:ext cx="1884888" cy="489582"/>
        </p:xfrm>
        <a:graphic>
          <a:graphicData uri="http://schemas.openxmlformats.org/presentationml/2006/ole">
            <mc:AlternateContent xmlns:mc="http://schemas.openxmlformats.org/markup-compatibility/2006">
              <mc:Choice xmlns:v="urn:schemas-microsoft-com:vml" Requires="v">
                <p:oleObj spid="_x0000_s23900" name="Equation" r:id="rId7" imgW="2200498" imgH="571434" progId="Equation.DSMT4">
                  <p:embed/>
                </p:oleObj>
              </mc:Choice>
              <mc:Fallback>
                <p:oleObj name="Equation" r:id="rId7" imgW="2200498" imgH="571434" progId="Equation.DSMT4">
                  <p:embed/>
                  <p:pic>
                    <p:nvPicPr>
                      <p:cNvPr id="4" name="对象 3">
                        <a:extLst>
                          <a:ext uri="{FF2B5EF4-FFF2-40B4-BE49-F238E27FC236}">
                            <a16:creationId xmlns:a16="http://schemas.microsoft.com/office/drawing/2014/main" id="{AD41DC0B-0D78-4F25-8AD4-5BD7FA265D13}"/>
                          </a:ext>
                        </a:extLst>
                      </p:cNvPr>
                      <p:cNvPicPr/>
                      <p:nvPr/>
                    </p:nvPicPr>
                    <p:blipFill>
                      <a:blip r:embed="rId8"/>
                      <a:stretch>
                        <a:fillRect/>
                      </a:stretch>
                    </p:blipFill>
                    <p:spPr>
                      <a:xfrm>
                        <a:off x="9780369" y="930067"/>
                        <a:ext cx="1884888" cy="489582"/>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85D1028B-5367-408A-89D7-5202B82EDEB0}"/>
              </a:ext>
            </a:extLst>
          </p:cNvPr>
          <p:cNvGraphicFramePr>
            <a:graphicFrameLocks noChangeAspect="1"/>
          </p:cNvGraphicFramePr>
          <p:nvPr>
            <p:extLst>
              <p:ext uri="{D42A27DB-BD31-4B8C-83A1-F6EECF244321}">
                <p14:modId xmlns:p14="http://schemas.microsoft.com/office/powerpoint/2010/main" val="3576566294"/>
              </p:ext>
            </p:extLst>
          </p:nvPr>
        </p:nvGraphicFramePr>
        <p:xfrm>
          <a:off x="5047992" y="3429000"/>
          <a:ext cx="2279792" cy="781040"/>
        </p:xfrm>
        <a:graphic>
          <a:graphicData uri="http://schemas.openxmlformats.org/presentationml/2006/ole">
            <mc:AlternateContent xmlns:mc="http://schemas.openxmlformats.org/markup-compatibility/2006">
              <mc:Choice xmlns:v="urn:schemas-microsoft-com:vml" Requires="v">
                <p:oleObj spid="_x0000_s23901" name="Equation" r:id="rId9" imgW="1028749" imgH="352402" progId="Equation.DSMT4">
                  <p:embed/>
                </p:oleObj>
              </mc:Choice>
              <mc:Fallback>
                <p:oleObj name="Equation" r:id="rId9" imgW="1028749" imgH="352402" progId="Equation.DSMT4">
                  <p:embed/>
                  <p:pic>
                    <p:nvPicPr>
                      <p:cNvPr id="0" name=""/>
                      <p:cNvPicPr/>
                      <p:nvPr/>
                    </p:nvPicPr>
                    <p:blipFill>
                      <a:blip r:embed="rId10"/>
                      <a:stretch>
                        <a:fillRect/>
                      </a:stretch>
                    </p:blipFill>
                    <p:spPr>
                      <a:xfrm>
                        <a:off x="5047992" y="3429000"/>
                        <a:ext cx="2279792" cy="78104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99632400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wipe(down)">
                                      <p:cBhvr>
                                        <p:cTn id="17" dur="500"/>
                                        <p:tgtEl>
                                          <p:spTgt spid="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68107" cy="3894208"/>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3</a:t>
            </a:r>
            <a:r>
              <a:rPr lang="zh-CN" altLang="en-US" sz="2800" b="1" dirty="0">
                <a:solidFill>
                  <a:srgbClr val="FF0000"/>
                </a:solidFill>
                <a:latin typeface="+mn-ea"/>
              </a:rPr>
              <a:t>、电容元件的伏安特性</a:t>
            </a:r>
            <a:endParaRPr lang="en-US" altLang="zh-CN" sz="2800" b="1" dirty="0">
              <a:solidFill>
                <a:srgbClr val="FF0000"/>
              </a:solidFill>
              <a:latin typeface="+mn-ea"/>
            </a:endParaRPr>
          </a:p>
          <a:p>
            <a:pPr>
              <a:lnSpc>
                <a:spcPct val="150000"/>
              </a:lnSpc>
            </a:pPr>
            <a:r>
              <a:rPr lang="zh-CN" altLang="en-US" sz="2800" b="1" dirty="0">
                <a:latin typeface="+mn-ea"/>
              </a:rPr>
              <a:t>        设   为初始时刻，时刻   以后电感上电流的关系为</a:t>
            </a:r>
            <a:r>
              <a:rPr lang="en-US" altLang="zh-CN" sz="2800" b="1" dirty="0">
                <a:latin typeface="+mn-ea"/>
              </a:rPr>
              <a:t>,</a:t>
            </a:r>
          </a:p>
          <a:p>
            <a:pPr>
              <a:lnSpc>
                <a:spcPct val="150000"/>
              </a:lnSpc>
            </a:pPr>
            <a:endParaRPr lang="en-US" altLang="zh-CN" sz="2800" b="1" dirty="0">
              <a:latin typeface="+mn-ea"/>
            </a:endParaRPr>
          </a:p>
          <a:p>
            <a:pPr>
              <a:lnSpc>
                <a:spcPct val="150000"/>
              </a:lnSpc>
            </a:pPr>
            <a:endParaRPr lang="en-US" altLang="zh-CN" sz="2800" b="1" dirty="0">
              <a:latin typeface="+mn-ea"/>
            </a:endParaRPr>
          </a:p>
          <a:p>
            <a:pPr>
              <a:lnSpc>
                <a:spcPct val="150000"/>
              </a:lnSpc>
            </a:pPr>
            <a:endParaRPr lang="en-US" altLang="zh-CN" sz="2800" b="1" dirty="0">
              <a:latin typeface="+mn-ea"/>
            </a:endParaRPr>
          </a:p>
          <a:p>
            <a:pPr>
              <a:lnSpc>
                <a:spcPct val="150000"/>
              </a:lnSpc>
            </a:pPr>
            <a:r>
              <a:rPr lang="zh-CN" altLang="en-US" sz="2800" b="1" dirty="0">
                <a:latin typeface="+mn-ea"/>
              </a:rPr>
              <a:t>               反映了电感在初始时刻的储能状况，故也称为</a:t>
            </a:r>
            <a:r>
              <a:rPr lang="zh-CN" altLang="en-US" sz="2800" b="1" dirty="0">
                <a:solidFill>
                  <a:srgbClr val="FF0000"/>
                </a:solidFill>
                <a:latin typeface="+mn-ea"/>
              </a:rPr>
              <a:t>初始状态</a:t>
            </a:r>
            <a:r>
              <a:rPr lang="zh-CN" altLang="en-US" sz="2800" b="1" dirty="0">
                <a:latin typeface="+mn-ea"/>
              </a:rPr>
              <a:t>。</a:t>
            </a:r>
          </a:p>
        </p:txBody>
      </p:sp>
      <p:sp>
        <p:nvSpPr>
          <p:cNvPr id="10" name="Rectangle 25">
            <a:extLst>
              <a:ext uri="{FF2B5EF4-FFF2-40B4-BE49-F238E27FC236}">
                <a16:creationId xmlns:a16="http://schemas.microsoft.com/office/drawing/2014/main" id="{0446D99F-F507-4747-9FAD-FDCB4A153CEF}"/>
              </a:ext>
            </a:extLst>
          </p:cNvPr>
          <p:cNvSpPr>
            <a:spLocks noChangeArrowheads="1"/>
          </p:cNvSpPr>
          <p:nvPr/>
        </p:nvSpPr>
        <p:spPr bwMode="auto">
          <a:xfrm>
            <a:off x="5047992" y="29162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a:extLst>
              <a:ext uri="{FF2B5EF4-FFF2-40B4-BE49-F238E27FC236}">
                <a16:creationId xmlns:a16="http://schemas.microsoft.com/office/drawing/2014/main" id="{E59715B0-EBB0-44B0-BF06-F3A0D5BD7BCF}"/>
              </a:ext>
            </a:extLst>
          </p:cNvPr>
          <p:cNvGraphicFramePr>
            <a:graphicFrameLocks noChangeAspect="1"/>
          </p:cNvGraphicFramePr>
          <p:nvPr/>
        </p:nvGraphicFramePr>
        <p:xfrm>
          <a:off x="1814884" y="1659757"/>
          <a:ext cx="409858" cy="670677"/>
        </p:xfrm>
        <a:graphic>
          <a:graphicData uri="http://schemas.openxmlformats.org/presentationml/2006/ole">
            <mc:AlternateContent xmlns:mc="http://schemas.openxmlformats.org/markup-compatibility/2006">
              <mc:Choice xmlns:v="urn:schemas-microsoft-com:vml" Requires="v">
                <p:oleObj spid="_x0000_s25153" name="Equation" r:id="rId5" imgW="139680" imgH="228600" progId="Equation.DSMT4">
                  <p:embed/>
                </p:oleObj>
              </mc:Choice>
              <mc:Fallback>
                <p:oleObj name="Equation" r:id="rId5" imgW="139680" imgH="228600" progId="Equation.DSMT4">
                  <p:embed/>
                  <p:pic>
                    <p:nvPicPr>
                      <p:cNvPr id="15" name="对象 14">
                        <a:extLst>
                          <a:ext uri="{FF2B5EF4-FFF2-40B4-BE49-F238E27FC236}">
                            <a16:creationId xmlns:a16="http://schemas.microsoft.com/office/drawing/2014/main" id="{E59715B0-EBB0-44B0-BF06-F3A0D5BD7BCF}"/>
                          </a:ext>
                        </a:extLst>
                      </p:cNvPr>
                      <p:cNvPicPr/>
                      <p:nvPr/>
                    </p:nvPicPr>
                    <p:blipFill>
                      <a:blip r:embed="rId6"/>
                      <a:stretch>
                        <a:fillRect/>
                      </a:stretch>
                    </p:blipFill>
                    <p:spPr>
                      <a:xfrm>
                        <a:off x="1814884" y="1659757"/>
                        <a:ext cx="409858" cy="670677"/>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55D895B6-FCFA-412C-9C55-22BE81BA9AAA}"/>
              </a:ext>
            </a:extLst>
          </p:cNvPr>
          <p:cNvGraphicFramePr>
            <a:graphicFrameLocks noChangeAspect="1"/>
          </p:cNvGraphicFramePr>
          <p:nvPr/>
        </p:nvGraphicFramePr>
        <p:xfrm>
          <a:off x="4951006" y="1636272"/>
          <a:ext cx="400050" cy="657225"/>
        </p:xfrm>
        <a:graphic>
          <a:graphicData uri="http://schemas.openxmlformats.org/presentationml/2006/ole">
            <mc:AlternateContent xmlns:mc="http://schemas.openxmlformats.org/markup-compatibility/2006">
              <mc:Choice xmlns:v="urn:schemas-microsoft-com:vml" Requires="v">
                <p:oleObj spid="_x0000_s25154" name="Equation" r:id="rId7" imgW="400198" imgH="657060" progId="Equation.DSMT4">
                  <p:embed/>
                </p:oleObj>
              </mc:Choice>
              <mc:Fallback>
                <p:oleObj name="Equation" r:id="rId7" imgW="400198" imgH="657060" progId="Equation.DSMT4">
                  <p:embed/>
                  <p:pic>
                    <p:nvPicPr>
                      <p:cNvPr id="16" name="对象 15">
                        <a:extLst>
                          <a:ext uri="{FF2B5EF4-FFF2-40B4-BE49-F238E27FC236}">
                            <a16:creationId xmlns:a16="http://schemas.microsoft.com/office/drawing/2014/main" id="{55D895B6-FCFA-412C-9C55-22BE81BA9AAA}"/>
                          </a:ext>
                        </a:extLst>
                      </p:cNvPr>
                      <p:cNvPicPr/>
                      <p:nvPr/>
                    </p:nvPicPr>
                    <p:blipFill>
                      <a:blip r:embed="rId8"/>
                      <a:stretch>
                        <a:fillRect/>
                      </a:stretch>
                    </p:blipFill>
                    <p:spPr>
                      <a:xfrm>
                        <a:off x="4951006" y="1636272"/>
                        <a:ext cx="400050" cy="657225"/>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B970757A-E06B-4A06-830D-DB9BF4E8A020}"/>
              </a:ext>
            </a:extLst>
          </p:cNvPr>
          <p:cNvGraphicFramePr>
            <a:graphicFrameLocks noChangeAspect="1"/>
          </p:cNvGraphicFramePr>
          <p:nvPr>
            <p:extLst>
              <p:ext uri="{D42A27DB-BD31-4B8C-83A1-F6EECF244321}">
                <p14:modId xmlns:p14="http://schemas.microsoft.com/office/powerpoint/2010/main" val="811745759"/>
              </p:ext>
            </p:extLst>
          </p:nvPr>
        </p:nvGraphicFramePr>
        <p:xfrm>
          <a:off x="1481138" y="4267200"/>
          <a:ext cx="668337" cy="520700"/>
        </p:xfrm>
        <a:graphic>
          <a:graphicData uri="http://schemas.openxmlformats.org/presentationml/2006/ole">
            <mc:AlternateContent xmlns:mc="http://schemas.openxmlformats.org/markup-compatibility/2006">
              <mc:Choice xmlns:v="urn:schemas-microsoft-com:vml" Requires="v">
                <p:oleObj spid="_x0000_s25155" name="Equation" r:id="rId9" imgW="291960" imgH="228600" progId="Equation.DSMT4">
                  <p:embed/>
                </p:oleObj>
              </mc:Choice>
              <mc:Fallback>
                <p:oleObj name="Equation" r:id="rId9" imgW="291960" imgH="228600" progId="Equation.DSMT4">
                  <p:embed/>
                  <p:pic>
                    <p:nvPicPr>
                      <p:cNvPr id="2" name="对象 1">
                        <a:extLst>
                          <a:ext uri="{FF2B5EF4-FFF2-40B4-BE49-F238E27FC236}">
                            <a16:creationId xmlns:a16="http://schemas.microsoft.com/office/drawing/2014/main" id="{B970757A-E06B-4A06-830D-DB9BF4E8A020}"/>
                          </a:ext>
                        </a:extLst>
                      </p:cNvPr>
                      <p:cNvPicPr/>
                      <p:nvPr/>
                    </p:nvPicPr>
                    <p:blipFill>
                      <a:blip r:embed="rId10"/>
                      <a:stretch>
                        <a:fillRect/>
                      </a:stretch>
                    </p:blipFill>
                    <p:spPr>
                      <a:xfrm>
                        <a:off x="1481138" y="4267200"/>
                        <a:ext cx="668337" cy="5207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FD24838C-03A9-489B-93AB-E0DB81B27267}"/>
              </a:ext>
            </a:extLst>
          </p:cNvPr>
          <p:cNvGraphicFramePr>
            <a:graphicFrameLocks noChangeAspect="1"/>
          </p:cNvGraphicFramePr>
          <p:nvPr>
            <p:extLst>
              <p:ext uri="{D42A27DB-BD31-4B8C-83A1-F6EECF244321}">
                <p14:modId xmlns:p14="http://schemas.microsoft.com/office/powerpoint/2010/main" val="225987468"/>
              </p:ext>
            </p:extLst>
          </p:nvPr>
        </p:nvGraphicFramePr>
        <p:xfrm>
          <a:off x="9518557" y="718242"/>
          <a:ext cx="2279792" cy="781040"/>
        </p:xfrm>
        <a:graphic>
          <a:graphicData uri="http://schemas.openxmlformats.org/presentationml/2006/ole">
            <mc:AlternateContent xmlns:mc="http://schemas.openxmlformats.org/markup-compatibility/2006">
              <mc:Choice xmlns:v="urn:schemas-microsoft-com:vml" Requires="v">
                <p:oleObj spid="_x0000_s25156" name="Equation" r:id="rId11" imgW="1028749" imgH="352402" progId="Equation.DSMT4">
                  <p:embed/>
                </p:oleObj>
              </mc:Choice>
              <mc:Fallback>
                <p:oleObj name="Equation" r:id="rId11" imgW="1028749" imgH="352402" progId="Equation.DSMT4">
                  <p:embed/>
                  <p:pic>
                    <p:nvPicPr>
                      <p:cNvPr id="3" name="对象 2">
                        <a:extLst>
                          <a:ext uri="{FF2B5EF4-FFF2-40B4-BE49-F238E27FC236}">
                            <a16:creationId xmlns:a16="http://schemas.microsoft.com/office/drawing/2014/main" id="{85D1028B-5367-408A-89D7-5202B82EDEB0}"/>
                          </a:ext>
                        </a:extLst>
                      </p:cNvPr>
                      <p:cNvPicPr/>
                      <p:nvPr/>
                    </p:nvPicPr>
                    <p:blipFill>
                      <a:blip r:embed="rId12"/>
                      <a:stretch>
                        <a:fillRect/>
                      </a:stretch>
                    </p:blipFill>
                    <p:spPr>
                      <a:xfrm>
                        <a:off x="9518557" y="718242"/>
                        <a:ext cx="2279792" cy="781040"/>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BABFB270-B0D1-4184-8E87-4AE9E45E7507}"/>
              </a:ext>
            </a:extLst>
          </p:cNvPr>
          <p:cNvGraphicFramePr>
            <a:graphicFrameLocks noChangeAspect="1"/>
          </p:cNvGraphicFramePr>
          <p:nvPr>
            <p:extLst>
              <p:ext uri="{D42A27DB-BD31-4B8C-83A1-F6EECF244321}">
                <p14:modId xmlns:p14="http://schemas.microsoft.com/office/powerpoint/2010/main" val="3993186932"/>
              </p:ext>
            </p:extLst>
          </p:nvPr>
        </p:nvGraphicFramePr>
        <p:xfrm>
          <a:off x="4362192" y="2369484"/>
          <a:ext cx="3755693" cy="1481976"/>
        </p:xfrm>
        <a:graphic>
          <a:graphicData uri="http://schemas.openxmlformats.org/presentationml/2006/ole">
            <mc:AlternateContent xmlns:mc="http://schemas.openxmlformats.org/markup-compatibility/2006">
              <mc:Choice xmlns:v="urn:schemas-microsoft-com:vml" Requires="v">
                <p:oleObj spid="_x0000_s25157" name="Equation" r:id="rId13" imgW="1761976" imgH="695086" progId="Equation.DSMT4">
                  <p:embed/>
                </p:oleObj>
              </mc:Choice>
              <mc:Fallback>
                <p:oleObj name="Equation" r:id="rId13" imgW="1761976" imgH="695086" progId="Equation.DSMT4">
                  <p:embed/>
                  <p:pic>
                    <p:nvPicPr>
                      <p:cNvPr id="0" name=""/>
                      <p:cNvPicPr/>
                      <p:nvPr/>
                    </p:nvPicPr>
                    <p:blipFill>
                      <a:blip r:embed="rId14"/>
                      <a:stretch>
                        <a:fillRect/>
                      </a:stretch>
                    </p:blipFill>
                    <p:spPr>
                      <a:xfrm>
                        <a:off x="4362192" y="2369484"/>
                        <a:ext cx="3755693" cy="1481976"/>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5257229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par>
                                <p:cTn id="24" presetID="22" presetClass="entr" presetSubtype="4" fill="hold" nodeType="withEffect">
                                  <p:stCondLst>
                                    <p:cond delay="0"/>
                                  </p:stCondLst>
                                  <p:childTnLst>
                                    <p:set>
                                      <p:cBhvr>
                                        <p:cTn id="25" dur="1" fill="hold">
                                          <p:stCondLst>
                                            <p:cond delay="0"/>
                                          </p:stCondLst>
                                        </p:cTn>
                                        <p:tgtEl>
                                          <p:spTgt spid="14">
                                            <p:txEl>
                                              <p:pRg st="5" end="5"/>
                                            </p:txEl>
                                          </p:spTgt>
                                        </p:tgtEl>
                                        <p:attrNameLst>
                                          <p:attrName>style.visibility</p:attrName>
                                        </p:attrNameLst>
                                      </p:cBhvr>
                                      <p:to>
                                        <p:strVal val="visible"/>
                                      </p:to>
                                    </p:set>
                                    <p:animEffect transition="in" filter="wipe(down)">
                                      <p:cBhvr>
                                        <p:cTn id="26"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49" y="930067"/>
            <a:ext cx="11123721" cy="3247877"/>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4</a:t>
            </a:r>
            <a:r>
              <a:rPr lang="zh-CN" altLang="en-US" sz="2800" b="1" dirty="0">
                <a:solidFill>
                  <a:srgbClr val="FF0000"/>
                </a:solidFill>
                <a:latin typeface="+mn-ea"/>
              </a:rPr>
              <a:t>、电感的储能</a:t>
            </a:r>
            <a:endParaRPr lang="en-US" altLang="zh-CN" sz="2800" b="1" dirty="0">
              <a:solidFill>
                <a:srgbClr val="FF0000"/>
              </a:solidFill>
              <a:latin typeface="+mn-ea"/>
            </a:endParaRPr>
          </a:p>
          <a:p>
            <a:pPr>
              <a:lnSpc>
                <a:spcPct val="150000"/>
              </a:lnSpc>
            </a:pPr>
            <a:r>
              <a:rPr lang="zh-CN" altLang="en-US" sz="2800" b="1" dirty="0">
                <a:latin typeface="+mn-ea"/>
              </a:rPr>
              <a:t>         电感元件的吸收功率为</a:t>
            </a:r>
            <a:endParaRPr lang="en-US" altLang="zh-CN" sz="2800" b="1" dirty="0">
              <a:latin typeface="+mn-ea"/>
            </a:endParaRPr>
          </a:p>
          <a:p>
            <a:pPr>
              <a:lnSpc>
                <a:spcPct val="150000"/>
              </a:lnSpc>
            </a:pPr>
            <a:r>
              <a:rPr lang="zh-CN" altLang="en-US" sz="2800" b="1" dirty="0">
                <a:latin typeface="+mn-ea"/>
              </a:rPr>
              <a:t>        </a:t>
            </a:r>
            <a:endParaRPr lang="en-US" altLang="zh-CN" sz="2800" b="1" dirty="0">
              <a:latin typeface="+mn-ea"/>
            </a:endParaRPr>
          </a:p>
          <a:p>
            <a:pPr>
              <a:lnSpc>
                <a:spcPct val="150000"/>
              </a:lnSpc>
            </a:pPr>
            <a:r>
              <a:rPr lang="zh-CN" altLang="en-US" sz="2800" b="1" dirty="0">
                <a:latin typeface="+mn-ea"/>
              </a:rPr>
              <a:t>         电感元件所储存的能量为其从    到</a:t>
            </a:r>
            <a:r>
              <a:rPr lang="en-US" altLang="zh-CN" sz="2800" b="1" dirty="0">
                <a:latin typeface="+mn-ea"/>
              </a:rPr>
              <a:t>t</a:t>
            </a:r>
            <a:r>
              <a:rPr lang="zh-CN" altLang="en-US" sz="2800" b="1" dirty="0">
                <a:latin typeface="+mn-ea"/>
              </a:rPr>
              <a:t>时刻所吸收的能量：</a:t>
            </a:r>
          </a:p>
          <a:p>
            <a:pPr>
              <a:lnSpc>
                <a:spcPct val="150000"/>
              </a:lnSpc>
            </a:pPr>
            <a:endParaRPr lang="zh-CN" altLang="en-US" sz="2800" b="1" dirty="0">
              <a:latin typeface="+mn-ea"/>
            </a:endParaRPr>
          </a:p>
        </p:txBody>
      </p:sp>
      <p:graphicFrame>
        <p:nvGraphicFramePr>
          <p:cNvPr id="9" name="对象 8">
            <a:extLst>
              <a:ext uri="{FF2B5EF4-FFF2-40B4-BE49-F238E27FC236}">
                <a16:creationId xmlns:a16="http://schemas.microsoft.com/office/drawing/2014/main" id="{AADB0E3A-835A-49EA-AC3F-B3FEAC4FAFEE}"/>
              </a:ext>
            </a:extLst>
          </p:cNvPr>
          <p:cNvGraphicFramePr>
            <a:graphicFrameLocks noChangeAspect="1"/>
          </p:cNvGraphicFramePr>
          <p:nvPr/>
        </p:nvGraphicFramePr>
        <p:xfrm>
          <a:off x="6096000" y="3117993"/>
          <a:ext cx="486195" cy="300978"/>
        </p:xfrm>
        <a:graphic>
          <a:graphicData uri="http://schemas.openxmlformats.org/presentationml/2006/ole">
            <mc:AlternateContent xmlns:mc="http://schemas.openxmlformats.org/markup-compatibility/2006">
              <mc:Choice xmlns:v="urn:schemas-microsoft-com:vml" Requires="v">
                <p:oleObj spid="_x0000_s25947" name="Equation" r:id="rId5" imgW="200135" imgH="123827" progId="Equation.DSMT4">
                  <p:embed/>
                </p:oleObj>
              </mc:Choice>
              <mc:Fallback>
                <p:oleObj name="Equation" r:id="rId5" imgW="200135" imgH="123827" progId="Equation.DSMT4">
                  <p:embed/>
                  <p:pic>
                    <p:nvPicPr>
                      <p:cNvPr id="9" name="对象 8">
                        <a:extLst>
                          <a:ext uri="{FF2B5EF4-FFF2-40B4-BE49-F238E27FC236}">
                            <a16:creationId xmlns:a16="http://schemas.microsoft.com/office/drawing/2014/main" id="{AADB0E3A-835A-49EA-AC3F-B3FEAC4FAFEE}"/>
                          </a:ext>
                        </a:extLst>
                      </p:cNvPr>
                      <p:cNvPicPr/>
                      <p:nvPr/>
                    </p:nvPicPr>
                    <p:blipFill>
                      <a:blip r:embed="rId6"/>
                      <a:stretch>
                        <a:fillRect/>
                      </a:stretch>
                    </p:blipFill>
                    <p:spPr>
                      <a:xfrm>
                        <a:off x="6096000" y="3117993"/>
                        <a:ext cx="486195" cy="300978"/>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8E8A7BCF-870F-4D1C-B017-BBA25AE12298}"/>
              </a:ext>
            </a:extLst>
          </p:cNvPr>
          <p:cNvGraphicFramePr>
            <a:graphicFrameLocks noChangeAspect="1"/>
          </p:cNvGraphicFramePr>
          <p:nvPr>
            <p:extLst>
              <p:ext uri="{D42A27DB-BD31-4B8C-83A1-F6EECF244321}">
                <p14:modId xmlns:p14="http://schemas.microsoft.com/office/powerpoint/2010/main" val="973423189"/>
              </p:ext>
            </p:extLst>
          </p:nvPr>
        </p:nvGraphicFramePr>
        <p:xfrm>
          <a:off x="4535963" y="2095043"/>
          <a:ext cx="3606268" cy="907700"/>
        </p:xfrm>
        <a:graphic>
          <a:graphicData uri="http://schemas.openxmlformats.org/presentationml/2006/ole">
            <mc:AlternateContent xmlns:mc="http://schemas.openxmlformats.org/markup-compatibility/2006">
              <mc:Choice xmlns:v="urn:schemas-microsoft-com:vml" Requires="v">
                <p:oleObj spid="_x0000_s25948" name="Equation" r:id="rId7" imgW="1399862" imgH="352402" progId="Equation.DSMT4">
                  <p:embed/>
                </p:oleObj>
              </mc:Choice>
              <mc:Fallback>
                <p:oleObj name="Equation" r:id="rId7" imgW="1399862" imgH="352402" progId="Equation.DSMT4">
                  <p:embed/>
                  <p:pic>
                    <p:nvPicPr>
                      <p:cNvPr id="0" name=""/>
                      <p:cNvPicPr/>
                      <p:nvPr/>
                    </p:nvPicPr>
                    <p:blipFill>
                      <a:blip r:embed="rId8"/>
                      <a:stretch>
                        <a:fillRect/>
                      </a:stretch>
                    </p:blipFill>
                    <p:spPr>
                      <a:xfrm>
                        <a:off x="4535963" y="2095043"/>
                        <a:ext cx="3606268" cy="907700"/>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EA63E82B-68D5-4D53-AEEE-C9DFC44FDC01}"/>
              </a:ext>
            </a:extLst>
          </p:cNvPr>
          <p:cNvGraphicFramePr>
            <a:graphicFrameLocks noChangeAspect="1"/>
          </p:cNvGraphicFramePr>
          <p:nvPr>
            <p:extLst>
              <p:ext uri="{D42A27DB-BD31-4B8C-83A1-F6EECF244321}">
                <p14:modId xmlns:p14="http://schemas.microsoft.com/office/powerpoint/2010/main" val="380916111"/>
              </p:ext>
            </p:extLst>
          </p:nvPr>
        </p:nvGraphicFramePr>
        <p:xfrm>
          <a:off x="4051043" y="3686168"/>
          <a:ext cx="4576108" cy="1573684"/>
        </p:xfrm>
        <a:graphic>
          <a:graphicData uri="http://schemas.openxmlformats.org/presentationml/2006/ole">
            <mc:AlternateContent xmlns:mc="http://schemas.openxmlformats.org/markup-compatibility/2006">
              <mc:Choice xmlns:v="urn:schemas-microsoft-com:vml" Requires="v">
                <p:oleObj spid="_x0000_s25949" name="Equation" r:id="rId9" imgW="2104653" imgH="723883" progId="Equation.DSMT4">
                  <p:embed/>
                </p:oleObj>
              </mc:Choice>
              <mc:Fallback>
                <p:oleObj name="Equation" r:id="rId9" imgW="2104653" imgH="723883" progId="Equation.DSMT4">
                  <p:embed/>
                  <p:pic>
                    <p:nvPicPr>
                      <p:cNvPr id="0" name=""/>
                      <p:cNvPicPr/>
                      <p:nvPr/>
                    </p:nvPicPr>
                    <p:blipFill>
                      <a:blip r:embed="rId10"/>
                      <a:stretch>
                        <a:fillRect/>
                      </a:stretch>
                    </p:blipFill>
                    <p:spPr>
                      <a:xfrm>
                        <a:off x="4051043" y="3686168"/>
                        <a:ext cx="4576108" cy="1573684"/>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7135944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wipe(down)">
                                      <p:cBhvr>
                                        <p:cTn id="17" dur="500"/>
                                        <p:tgtEl>
                                          <p:spTgt spid="14">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49" y="930067"/>
            <a:ext cx="11123721" cy="2601546"/>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4</a:t>
            </a:r>
            <a:r>
              <a:rPr lang="zh-CN" altLang="en-US" sz="2800" b="1" dirty="0">
                <a:solidFill>
                  <a:srgbClr val="FF0000"/>
                </a:solidFill>
                <a:latin typeface="+mn-ea"/>
              </a:rPr>
              <a:t>、电感的储能</a:t>
            </a:r>
            <a:endParaRPr lang="en-US" altLang="zh-CN" sz="2800" b="1" dirty="0">
              <a:solidFill>
                <a:srgbClr val="FF0000"/>
              </a:solidFill>
              <a:latin typeface="+mn-ea"/>
            </a:endParaRPr>
          </a:p>
          <a:p>
            <a:pPr>
              <a:lnSpc>
                <a:spcPct val="150000"/>
              </a:lnSpc>
            </a:pPr>
            <a:r>
              <a:rPr lang="zh-CN" altLang="en-US" sz="2800" b="1" dirty="0">
                <a:latin typeface="+mn-ea"/>
              </a:rPr>
              <a:t>        当          ，可以认为              ，电感在任何时刻</a:t>
            </a:r>
            <a:r>
              <a:rPr lang="en-US" altLang="zh-CN" sz="2800" b="1" dirty="0">
                <a:latin typeface="+mn-ea"/>
              </a:rPr>
              <a:t>t</a:t>
            </a:r>
            <a:r>
              <a:rPr lang="zh-CN" altLang="en-US" sz="2800" b="1" dirty="0">
                <a:latin typeface="+mn-ea"/>
              </a:rPr>
              <a:t>储存的电场能量       将等于它吸收的能量： </a:t>
            </a:r>
          </a:p>
          <a:p>
            <a:pPr>
              <a:lnSpc>
                <a:spcPct val="150000"/>
              </a:lnSpc>
            </a:pPr>
            <a:endParaRPr lang="zh-CN" altLang="en-US" sz="2800" b="1" dirty="0">
              <a:latin typeface="+mn-ea"/>
            </a:endParaRPr>
          </a:p>
        </p:txBody>
      </p:sp>
      <p:graphicFrame>
        <p:nvGraphicFramePr>
          <p:cNvPr id="12" name="对象 11">
            <a:extLst>
              <a:ext uri="{FF2B5EF4-FFF2-40B4-BE49-F238E27FC236}">
                <a16:creationId xmlns:a16="http://schemas.microsoft.com/office/drawing/2014/main" id="{5E4DBED4-D40C-4031-8319-E5087C2AE0C3}"/>
              </a:ext>
            </a:extLst>
          </p:cNvPr>
          <p:cNvGraphicFramePr>
            <a:graphicFrameLocks noChangeAspect="1"/>
          </p:cNvGraphicFramePr>
          <p:nvPr/>
        </p:nvGraphicFramePr>
        <p:xfrm>
          <a:off x="1815068" y="1806496"/>
          <a:ext cx="1158951" cy="394536"/>
        </p:xfrm>
        <a:graphic>
          <a:graphicData uri="http://schemas.openxmlformats.org/presentationml/2006/ole">
            <mc:AlternateContent xmlns:mc="http://schemas.openxmlformats.org/markup-compatibility/2006">
              <mc:Choice xmlns:v="urn:schemas-microsoft-com:vml" Requires="v">
                <p:oleObj spid="_x0000_s27201" name="Equation" r:id="rId5" imgW="447783" imgH="152264" progId="Equation.DSMT4">
                  <p:embed/>
                </p:oleObj>
              </mc:Choice>
              <mc:Fallback>
                <p:oleObj name="Equation" r:id="rId5" imgW="447783" imgH="152264" progId="Equation.DSMT4">
                  <p:embed/>
                  <p:pic>
                    <p:nvPicPr>
                      <p:cNvPr id="12" name="对象 11">
                        <a:extLst>
                          <a:ext uri="{FF2B5EF4-FFF2-40B4-BE49-F238E27FC236}">
                            <a16:creationId xmlns:a16="http://schemas.microsoft.com/office/drawing/2014/main" id="{5E4DBED4-D40C-4031-8319-E5087C2AE0C3}"/>
                          </a:ext>
                        </a:extLst>
                      </p:cNvPr>
                      <p:cNvPicPr/>
                      <p:nvPr/>
                    </p:nvPicPr>
                    <p:blipFill>
                      <a:blip r:embed="rId6"/>
                      <a:stretch>
                        <a:fillRect/>
                      </a:stretch>
                    </p:blipFill>
                    <p:spPr>
                      <a:xfrm>
                        <a:off x="1815068" y="1806496"/>
                        <a:ext cx="1158951" cy="394536"/>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8D4AC815-0F61-47B8-8F41-EB1DA7AB6D25}"/>
              </a:ext>
            </a:extLst>
          </p:cNvPr>
          <p:cNvGraphicFramePr>
            <a:graphicFrameLocks noChangeAspect="1"/>
          </p:cNvGraphicFramePr>
          <p:nvPr>
            <p:extLst>
              <p:ext uri="{D42A27DB-BD31-4B8C-83A1-F6EECF244321}">
                <p14:modId xmlns:p14="http://schemas.microsoft.com/office/powerpoint/2010/main" val="3192304411"/>
              </p:ext>
            </p:extLst>
          </p:nvPr>
        </p:nvGraphicFramePr>
        <p:xfrm>
          <a:off x="4656138" y="1728788"/>
          <a:ext cx="1552575" cy="506412"/>
        </p:xfrm>
        <a:graphic>
          <a:graphicData uri="http://schemas.openxmlformats.org/presentationml/2006/ole">
            <mc:AlternateContent xmlns:mc="http://schemas.openxmlformats.org/markup-compatibility/2006">
              <mc:Choice xmlns:v="urn:schemas-microsoft-com:vml" Requires="v">
                <p:oleObj spid="_x0000_s27202" name="Equation" r:id="rId7" imgW="622080" imgH="203040" progId="Equation.DSMT4">
                  <p:embed/>
                </p:oleObj>
              </mc:Choice>
              <mc:Fallback>
                <p:oleObj name="Equation" r:id="rId7" imgW="622080" imgH="203040" progId="Equation.DSMT4">
                  <p:embed/>
                  <p:pic>
                    <p:nvPicPr>
                      <p:cNvPr id="13" name="对象 12">
                        <a:extLst>
                          <a:ext uri="{FF2B5EF4-FFF2-40B4-BE49-F238E27FC236}">
                            <a16:creationId xmlns:a16="http://schemas.microsoft.com/office/drawing/2014/main" id="{8D4AC815-0F61-47B8-8F41-EB1DA7AB6D25}"/>
                          </a:ext>
                        </a:extLst>
                      </p:cNvPr>
                      <p:cNvPicPr/>
                      <p:nvPr/>
                    </p:nvPicPr>
                    <p:blipFill>
                      <a:blip r:embed="rId8"/>
                      <a:stretch>
                        <a:fillRect/>
                      </a:stretch>
                    </p:blipFill>
                    <p:spPr>
                      <a:xfrm>
                        <a:off x="4656138" y="1728788"/>
                        <a:ext cx="1552575" cy="506412"/>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FE241AFD-FD79-40E3-90BE-B16E9EFD7BAB}"/>
              </a:ext>
            </a:extLst>
          </p:cNvPr>
          <p:cNvGraphicFramePr>
            <a:graphicFrameLocks noChangeAspect="1"/>
          </p:cNvGraphicFramePr>
          <p:nvPr>
            <p:extLst>
              <p:ext uri="{D42A27DB-BD31-4B8C-83A1-F6EECF244321}">
                <p14:modId xmlns:p14="http://schemas.microsoft.com/office/powerpoint/2010/main" val="2695111414"/>
              </p:ext>
            </p:extLst>
          </p:nvPr>
        </p:nvGraphicFramePr>
        <p:xfrm>
          <a:off x="900113" y="2362200"/>
          <a:ext cx="787400" cy="487363"/>
        </p:xfrm>
        <a:graphic>
          <a:graphicData uri="http://schemas.openxmlformats.org/presentationml/2006/ole">
            <mc:AlternateContent xmlns:mc="http://schemas.openxmlformats.org/markup-compatibility/2006">
              <mc:Choice xmlns:v="urn:schemas-microsoft-com:vml" Requires="v">
                <p:oleObj spid="_x0000_s27203" name="Equation" r:id="rId9" imgW="368280" imgH="228600" progId="Equation.DSMT4">
                  <p:embed/>
                </p:oleObj>
              </mc:Choice>
              <mc:Fallback>
                <p:oleObj name="Equation" r:id="rId9" imgW="368280" imgH="228600" progId="Equation.DSMT4">
                  <p:embed/>
                  <p:pic>
                    <p:nvPicPr>
                      <p:cNvPr id="15" name="对象 14">
                        <a:extLst>
                          <a:ext uri="{FF2B5EF4-FFF2-40B4-BE49-F238E27FC236}">
                            <a16:creationId xmlns:a16="http://schemas.microsoft.com/office/drawing/2014/main" id="{FE241AFD-FD79-40E3-90BE-B16E9EFD7BAB}"/>
                          </a:ext>
                        </a:extLst>
                      </p:cNvPr>
                      <p:cNvPicPr/>
                      <p:nvPr/>
                    </p:nvPicPr>
                    <p:blipFill>
                      <a:blip r:embed="rId10"/>
                      <a:stretch>
                        <a:fillRect/>
                      </a:stretch>
                    </p:blipFill>
                    <p:spPr>
                      <a:xfrm>
                        <a:off x="900113" y="2362200"/>
                        <a:ext cx="787400" cy="487363"/>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5172F014-FC21-4EC3-B956-730AC2EEA26D}"/>
              </a:ext>
            </a:extLst>
          </p:cNvPr>
          <p:cNvGraphicFramePr>
            <a:graphicFrameLocks noChangeAspect="1"/>
          </p:cNvGraphicFramePr>
          <p:nvPr>
            <p:extLst>
              <p:ext uri="{D42A27DB-BD31-4B8C-83A1-F6EECF244321}">
                <p14:modId xmlns:p14="http://schemas.microsoft.com/office/powerpoint/2010/main" val="2393339314"/>
              </p:ext>
            </p:extLst>
          </p:nvPr>
        </p:nvGraphicFramePr>
        <p:xfrm>
          <a:off x="8609122" y="613791"/>
          <a:ext cx="3271519" cy="1117769"/>
        </p:xfrm>
        <a:graphic>
          <a:graphicData uri="http://schemas.openxmlformats.org/presentationml/2006/ole">
            <mc:AlternateContent xmlns:mc="http://schemas.openxmlformats.org/markup-compatibility/2006">
              <mc:Choice xmlns:v="urn:schemas-microsoft-com:vml" Requires="v">
                <p:oleObj spid="_x0000_s27204" name="Equation" r:id="rId11" imgW="4572000" imgH="1562078" progId="Equation.DSMT4">
                  <p:embed/>
                </p:oleObj>
              </mc:Choice>
              <mc:Fallback>
                <p:oleObj name="Equation" r:id="rId11" imgW="4572000" imgH="1562078" progId="Equation.DSMT4">
                  <p:embed/>
                  <p:pic>
                    <p:nvPicPr>
                      <p:cNvPr id="0" name=""/>
                      <p:cNvPicPr/>
                      <p:nvPr/>
                    </p:nvPicPr>
                    <p:blipFill>
                      <a:blip r:embed="rId12"/>
                      <a:stretch>
                        <a:fillRect/>
                      </a:stretch>
                    </p:blipFill>
                    <p:spPr>
                      <a:xfrm>
                        <a:off x="8609122" y="613791"/>
                        <a:ext cx="3271519" cy="1117769"/>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D7BEFF67-FEAA-475B-BC77-3C6061147285}"/>
              </a:ext>
            </a:extLst>
          </p:cNvPr>
          <p:cNvGraphicFramePr>
            <a:graphicFrameLocks noChangeAspect="1"/>
          </p:cNvGraphicFramePr>
          <p:nvPr>
            <p:extLst>
              <p:ext uri="{D42A27DB-BD31-4B8C-83A1-F6EECF244321}">
                <p14:modId xmlns:p14="http://schemas.microsoft.com/office/powerpoint/2010/main" val="1917577596"/>
              </p:ext>
            </p:extLst>
          </p:nvPr>
        </p:nvGraphicFramePr>
        <p:xfrm>
          <a:off x="4851199" y="2798660"/>
          <a:ext cx="2805160" cy="909782"/>
        </p:xfrm>
        <a:graphic>
          <a:graphicData uri="http://schemas.openxmlformats.org/presentationml/2006/ole">
            <mc:AlternateContent xmlns:mc="http://schemas.openxmlformats.org/markup-compatibility/2006">
              <mc:Choice xmlns:v="urn:schemas-microsoft-com:vml" Requires="v">
                <p:oleObj spid="_x0000_s27205" name="Equation" r:id="rId13" imgW="1057186" imgH="343043" progId="Equation.DSMT4">
                  <p:embed/>
                </p:oleObj>
              </mc:Choice>
              <mc:Fallback>
                <p:oleObj name="Equation" r:id="rId13" imgW="1057186" imgH="343043" progId="Equation.DSMT4">
                  <p:embed/>
                  <p:pic>
                    <p:nvPicPr>
                      <p:cNvPr id="0" name=""/>
                      <p:cNvPicPr/>
                      <p:nvPr/>
                    </p:nvPicPr>
                    <p:blipFill>
                      <a:blip r:embed="rId14"/>
                      <a:stretch>
                        <a:fillRect/>
                      </a:stretch>
                    </p:blipFill>
                    <p:spPr>
                      <a:xfrm>
                        <a:off x="4851199" y="2798660"/>
                        <a:ext cx="2805160" cy="909782"/>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63752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down)">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49" y="930067"/>
            <a:ext cx="11123721" cy="4540538"/>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5</a:t>
            </a:r>
            <a:r>
              <a:rPr lang="zh-CN" altLang="en-US" sz="2800" b="1" dirty="0">
                <a:solidFill>
                  <a:srgbClr val="FF0000"/>
                </a:solidFill>
                <a:latin typeface="+mn-ea"/>
              </a:rPr>
              <a:t>、结论</a:t>
            </a:r>
            <a:endParaRPr lang="en-US" altLang="zh-CN" sz="2800" b="1" dirty="0">
              <a:solidFill>
                <a:srgbClr val="FF0000"/>
              </a:solidFill>
              <a:latin typeface="+mn-ea"/>
            </a:endParaRPr>
          </a:p>
          <a:p>
            <a:pPr>
              <a:lnSpc>
                <a:spcPct val="150000"/>
              </a:lnSpc>
            </a:pPr>
            <a:r>
              <a:rPr lang="en-US" altLang="zh-CN" sz="2800" b="1" dirty="0">
                <a:solidFill>
                  <a:srgbClr val="FF0000"/>
                </a:solidFill>
                <a:latin typeface="+mn-ea"/>
              </a:rPr>
              <a:t>        </a:t>
            </a:r>
            <a:r>
              <a:rPr lang="zh-CN" altLang="en-US" sz="2800" b="1" dirty="0">
                <a:latin typeface="+mn-ea"/>
              </a:rPr>
              <a:t>（</a:t>
            </a:r>
            <a:r>
              <a:rPr lang="en-US" altLang="zh-CN" sz="2800" b="1" dirty="0">
                <a:latin typeface="+mn-ea"/>
              </a:rPr>
              <a:t>1</a:t>
            </a:r>
            <a:r>
              <a:rPr lang="zh-CN" altLang="en-US" sz="2800" b="1" dirty="0">
                <a:latin typeface="+mn-ea"/>
              </a:rPr>
              <a:t>）伏安关系的微分形式表明，任何时刻，电感元件的端电压与该时刻电流的变化率成正比；且电感电流应连续变化。当电感电流为直流时，恒有电压</a:t>
            </a:r>
            <a:r>
              <a:rPr lang="en-US" altLang="zh-CN" sz="2800" b="1" dirty="0">
                <a:latin typeface="+mn-ea"/>
              </a:rPr>
              <a:t>u=0</a:t>
            </a:r>
            <a:r>
              <a:rPr lang="zh-CN" altLang="en-US" sz="2800" b="1" dirty="0">
                <a:latin typeface="+mn-ea"/>
              </a:rPr>
              <a:t>，电感元件相当于短路。</a:t>
            </a:r>
            <a:endParaRPr lang="en-US" altLang="zh-CN" sz="2800" b="1" dirty="0">
              <a:latin typeface="+mn-ea"/>
            </a:endParaRPr>
          </a:p>
          <a:p>
            <a:pPr>
              <a:lnSpc>
                <a:spcPct val="150000"/>
              </a:lnSpc>
            </a:pPr>
            <a:r>
              <a:rPr lang="en-US" altLang="zh-CN" sz="2800" b="1" dirty="0">
                <a:latin typeface="+mn-ea"/>
              </a:rPr>
              <a:t>        </a:t>
            </a:r>
            <a:r>
              <a:rPr lang="zh-CN" altLang="en-US" sz="2800" b="1" dirty="0">
                <a:latin typeface="+mn-ea"/>
              </a:rPr>
              <a:t>（</a:t>
            </a:r>
            <a:r>
              <a:rPr lang="en-US" altLang="zh-CN" sz="2800" b="1" dirty="0">
                <a:latin typeface="+mn-ea"/>
              </a:rPr>
              <a:t>2</a:t>
            </a:r>
            <a:r>
              <a:rPr lang="zh-CN" altLang="en-US" sz="2800" b="1" dirty="0">
                <a:latin typeface="+mn-ea"/>
              </a:rPr>
              <a:t>）伏安关系的积分形式表明，任意时刻</a:t>
            </a:r>
            <a:r>
              <a:rPr lang="en-US" altLang="zh-CN" sz="2800" b="1" dirty="0">
                <a:latin typeface="+mn-ea"/>
              </a:rPr>
              <a:t>t</a:t>
            </a:r>
            <a:r>
              <a:rPr lang="zh-CN" altLang="en-US" sz="2800" b="1" dirty="0">
                <a:latin typeface="+mn-ea"/>
              </a:rPr>
              <a:t>的电感电流与该时刻以前电压的“全部历史”有关。所以电感电流具有“记忆”电压的作用，它是一种</a:t>
            </a:r>
            <a:r>
              <a:rPr lang="zh-CN" altLang="en-US" sz="2800" b="1" dirty="0">
                <a:solidFill>
                  <a:srgbClr val="FF0000"/>
                </a:solidFill>
                <a:latin typeface="+mn-ea"/>
              </a:rPr>
              <a:t>记忆元件</a:t>
            </a:r>
            <a:r>
              <a:rPr lang="zh-CN" altLang="en-US" sz="2800" b="1" dirty="0">
                <a:latin typeface="+mn-ea"/>
              </a:rPr>
              <a:t>。</a:t>
            </a:r>
          </a:p>
        </p:txBody>
      </p:sp>
      <p:graphicFrame>
        <p:nvGraphicFramePr>
          <p:cNvPr id="8" name="对象 7">
            <a:extLst>
              <a:ext uri="{FF2B5EF4-FFF2-40B4-BE49-F238E27FC236}">
                <a16:creationId xmlns:a16="http://schemas.microsoft.com/office/drawing/2014/main" id="{25BD91DD-77FF-40E7-9E6B-0DDACF590365}"/>
              </a:ext>
            </a:extLst>
          </p:cNvPr>
          <p:cNvGraphicFramePr>
            <a:graphicFrameLocks noChangeAspect="1"/>
          </p:cNvGraphicFramePr>
          <p:nvPr>
            <p:extLst>
              <p:ext uri="{D42A27DB-BD31-4B8C-83A1-F6EECF244321}">
                <p14:modId xmlns:p14="http://schemas.microsoft.com/office/powerpoint/2010/main" val="1959377137"/>
              </p:ext>
            </p:extLst>
          </p:nvPr>
        </p:nvGraphicFramePr>
        <p:xfrm>
          <a:off x="9453040" y="829252"/>
          <a:ext cx="2300922" cy="781047"/>
        </p:xfrm>
        <a:graphic>
          <a:graphicData uri="http://schemas.openxmlformats.org/presentationml/2006/ole">
            <mc:AlternateContent xmlns:mc="http://schemas.openxmlformats.org/markup-compatibility/2006">
              <mc:Choice xmlns:v="urn:schemas-microsoft-com:vml" Requires="v">
                <p:oleObj spid="_x0000_s27880" name="Equation" r:id="rId5" imgW="1038108" imgH="352402" progId="Equation.DSMT4">
                  <p:embed/>
                </p:oleObj>
              </mc:Choice>
              <mc:Fallback>
                <p:oleObj name="Equation" r:id="rId5" imgW="1038108" imgH="352402" progId="Equation.DSMT4">
                  <p:embed/>
                  <p:pic>
                    <p:nvPicPr>
                      <p:cNvPr id="2" name="对象 1">
                        <a:extLst>
                          <a:ext uri="{FF2B5EF4-FFF2-40B4-BE49-F238E27FC236}">
                            <a16:creationId xmlns:a16="http://schemas.microsoft.com/office/drawing/2014/main" id="{A30355FC-0511-466D-90D4-689B808F7213}"/>
                          </a:ext>
                        </a:extLst>
                      </p:cNvPr>
                      <p:cNvPicPr/>
                      <p:nvPr/>
                    </p:nvPicPr>
                    <p:blipFill>
                      <a:blip r:embed="rId6"/>
                      <a:stretch>
                        <a:fillRect/>
                      </a:stretch>
                    </p:blipFill>
                    <p:spPr>
                      <a:xfrm>
                        <a:off x="9453040" y="829252"/>
                        <a:ext cx="2300922" cy="781047"/>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3B94904A-AAB8-4617-8FF9-D23A4243334C}"/>
              </a:ext>
            </a:extLst>
          </p:cNvPr>
          <p:cNvGraphicFramePr>
            <a:graphicFrameLocks noChangeAspect="1"/>
          </p:cNvGraphicFramePr>
          <p:nvPr>
            <p:extLst>
              <p:ext uri="{D42A27DB-BD31-4B8C-83A1-F6EECF244321}">
                <p14:modId xmlns:p14="http://schemas.microsoft.com/office/powerpoint/2010/main" val="1303408008"/>
              </p:ext>
            </p:extLst>
          </p:nvPr>
        </p:nvGraphicFramePr>
        <p:xfrm>
          <a:off x="9474170" y="5274340"/>
          <a:ext cx="2279792" cy="781040"/>
        </p:xfrm>
        <a:graphic>
          <a:graphicData uri="http://schemas.openxmlformats.org/presentationml/2006/ole">
            <mc:AlternateContent xmlns:mc="http://schemas.openxmlformats.org/markup-compatibility/2006">
              <mc:Choice xmlns:v="urn:schemas-microsoft-com:vml" Requires="v">
                <p:oleObj spid="_x0000_s27881" name="Equation" r:id="rId7" imgW="1028749" imgH="352402" progId="Equation.DSMT4">
                  <p:embed/>
                </p:oleObj>
              </mc:Choice>
              <mc:Fallback>
                <p:oleObj name="Equation" r:id="rId7" imgW="1028749" imgH="352402" progId="Equation.DSMT4">
                  <p:embed/>
                  <p:pic>
                    <p:nvPicPr>
                      <p:cNvPr id="3" name="对象 2">
                        <a:extLst>
                          <a:ext uri="{FF2B5EF4-FFF2-40B4-BE49-F238E27FC236}">
                            <a16:creationId xmlns:a16="http://schemas.microsoft.com/office/drawing/2014/main" id="{85D1028B-5367-408A-89D7-5202B82EDEB0}"/>
                          </a:ext>
                        </a:extLst>
                      </p:cNvPr>
                      <p:cNvPicPr/>
                      <p:nvPr/>
                    </p:nvPicPr>
                    <p:blipFill>
                      <a:blip r:embed="rId8"/>
                      <a:stretch>
                        <a:fillRect/>
                      </a:stretch>
                    </p:blipFill>
                    <p:spPr>
                      <a:xfrm>
                        <a:off x="9474170" y="5274340"/>
                        <a:ext cx="2279792" cy="78104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5334084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ipe(down)">
                                      <p:cBhvr>
                                        <p:cTn id="1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49" y="930067"/>
            <a:ext cx="11123721" cy="4540538"/>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5</a:t>
            </a:r>
            <a:r>
              <a:rPr lang="zh-CN" altLang="en-US" sz="2800" b="1" dirty="0">
                <a:solidFill>
                  <a:srgbClr val="FF0000"/>
                </a:solidFill>
                <a:latin typeface="+mn-ea"/>
              </a:rPr>
              <a:t>、结论</a:t>
            </a:r>
            <a:endParaRPr lang="en-US" altLang="zh-CN" sz="2800" b="1" dirty="0">
              <a:solidFill>
                <a:srgbClr val="FF0000"/>
              </a:solidFill>
              <a:latin typeface="+mn-ea"/>
            </a:endParaRPr>
          </a:p>
          <a:p>
            <a:pPr>
              <a:lnSpc>
                <a:spcPct val="150000"/>
              </a:lnSpc>
            </a:pPr>
            <a:r>
              <a:rPr lang="en-US" altLang="zh-CN" sz="2800" b="1" dirty="0">
                <a:solidFill>
                  <a:srgbClr val="FF0000"/>
                </a:solidFill>
                <a:latin typeface="+mn-ea"/>
              </a:rPr>
              <a:t>        </a:t>
            </a:r>
            <a:r>
              <a:rPr lang="zh-CN" altLang="en-US" sz="2800" b="1" dirty="0">
                <a:latin typeface="+mn-ea"/>
              </a:rPr>
              <a:t>（</a:t>
            </a:r>
            <a:r>
              <a:rPr lang="en-US" altLang="zh-CN" sz="2800" b="1" dirty="0">
                <a:latin typeface="+mn-ea"/>
              </a:rPr>
              <a:t>3</a:t>
            </a:r>
            <a:r>
              <a:rPr lang="zh-CN" altLang="en-US" sz="2800" b="1" dirty="0">
                <a:latin typeface="+mn-ea"/>
              </a:rPr>
              <a:t>）由                           可得，任意时刻</a:t>
            </a:r>
            <a:r>
              <a:rPr lang="en-US" altLang="zh-CN" sz="2800" b="1" dirty="0">
                <a:latin typeface="+mn-ea"/>
              </a:rPr>
              <a:t>t</a:t>
            </a:r>
            <a:r>
              <a:rPr lang="zh-CN" altLang="en-US" sz="2800" b="1" dirty="0">
                <a:latin typeface="+mn-ea"/>
              </a:rPr>
              <a:t>，电容的储能只取决于该时刻的电感电流值，恒有             ，故电感元件是</a:t>
            </a:r>
            <a:r>
              <a:rPr lang="zh-CN" altLang="en-US" sz="2800" b="1" dirty="0">
                <a:solidFill>
                  <a:srgbClr val="FF0000"/>
                </a:solidFill>
                <a:latin typeface="+mn-ea"/>
              </a:rPr>
              <a:t>储能元件</a:t>
            </a:r>
            <a:r>
              <a:rPr lang="zh-CN" altLang="en-US" sz="2800" b="1" dirty="0">
                <a:latin typeface="+mn-ea"/>
              </a:rPr>
              <a:t>而不是耗能元件，它从外部吸收的能量以</a:t>
            </a:r>
            <a:r>
              <a:rPr lang="zh-CN" altLang="en-US" sz="2800" b="1" dirty="0">
                <a:solidFill>
                  <a:srgbClr val="FF0000"/>
                </a:solidFill>
                <a:latin typeface="+mn-ea"/>
              </a:rPr>
              <a:t>磁场能量</a:t>
            </a:r>
            <a:r>
              <a:rPr lang="zh-CN" altLang="en-US" sz="2800" b="1" dirty="0">
                <a:latin typeface="+mn-ea"/>
              </a:rPr>
              <a:t>形式储存于自身的磁场中。</a:t>
            </a:r>
            <a:endParaRPr lang="en-US" altLang="zh-CN" sz="2800" b="1" dirty="0">
              <a:latin typeface="+mn-ea"/>
            </a:endParaRPr>
          </a:p>
          <a:p>
            <a:pPr>
              <a:lnSpc>
                <a:spcPct val="150000"/>
              </a:lnSpc>
            </a:pPr>
            <a:r>
              <a:rPr lang="en-US" altLang="zh-CN" sz="2800" b="1" dirty="0">
                <a:latin typeface="+mn-ea"/>
              </a:rPr>
              <a:t>        </a:t>
            </a:r>
            <a:r>
              <a:rPr lang="zh-CN" altLang="en-US" sz="2800" b="1" dirty="0">
                <a:latin typeface="+mn-ea"/>
              </a:rPr>
              <a:t>（</a:t>
            </a:r>
            <a:r>
              <a:rPr lang="en-US" altLang="zh-CN" sz="2800" b="1" dirty="0">
                <a:latin typeface="+mn-ea"/>
              </a:rPr>
              <a:t>4</a:t>
            </a:r>
            <a:r>
              <a:rPr lang="zh-CN" altLang="en-US" sz="2800" b="1" dirty="0">
                <a:latin typeface="+mn-ea"/>
              </a:rPr>
              <a:t>）电感元件上的电压、电流关系是微积分关系，因此电感元件是</a:t>
            </a:r>
            <a:r>
              <a:rPr lang="zh-CN" altLang="en-US" sz="2800" b="1" dirty="0">
                <a:solidFill>
                  <a:srgbClr val="FF0000"/>
                </a:solidFill>
                <a:latin typeface="+mn-ea"/>
              </a:rPr>
              <a:t>动态元件</a:t>
            </a:r>
            <a:r>
              <a:rPr lang="zh-CN" altLang="en-US" sz="2800" b="1" dirty="0">
                <a:latin typeface="+mn-ea"/>
              </a:rPr>
              <a:t>。</a:t>
            </a:r>
          </a:p>
        </p:txBody>
      </p:sp>
      <p:graphicFrame>
        <p:nvGraphicFramePr>
          <p:cNvPr id="2" name="对象 1">
            <a:extLst>
              <a:ext uri="{FF2B5EF4-FFF2-40B4-BE49-F238E27FC236}">
                <a16:creationId xmlns:a16="http://schemas.microsoft.com/office/drawing/2014/main" id="{CAC1F430-E392-4B5C-830D-325046FAEBF5}"/>
              </a:ext>
            </a:extLst>
          </p:cNvPr>
          <p:cNvGraphicFramePr>
            <a:graphicFrameLocks noChangeAspect="1"/>
          </p:cNvGraphicFramePr>
          <p:nvPr>
            <p:extLst>
              <p:ext uri="{D42A27DB-BD31-4B8C-83A1-F6EECF244321}">
                <p14:modId xmlns:p14="http://schemas.microsoft.com/office/powerpoint/2010/main" val="4167714095"/>
              </p:ext>
            </p:extLst>
          </p:nvPr>
        </p:nvGraphicFramePr>
        <p:xfrm>
          <a:off x="5266089" y="2399080"/>
          <a:ext cx="1288709" cy="493548"/>
        </p:xfrm>
        <a:graphic>
          <a:graphicData uri="http://schemas.openxmlformats.org/presentationml/2006/ole">
            <mc:AlternateContent xmlns:mc="http://schemas.openxmlformats.org/markup-compatibility/2006">
              <mc:Choice xmlns:v="urn:schemas-microsoft-com:vml" Requires="v">
                <p:oleObj spid="_x0000_s28906" name="Equation" r:id="rId5" imgW="596880" imgH="228600" progId="Equation.DSMT4">
                  <p:embed/>
                </p:oleObj>
              </mc:Choice>
              <mc:Fallback>
                <p:oleObj name="Equation" r:id="rId5" imgW="596880" imgH="228600" progId="Equation.DSMT4">
                  <p:embed/>
                  <p:pic>
                    <p:nvPicPr>
                      <p:cNvPr id="2" name="对象 1">
                        <a:extLst>
                          <a:ext uri="{FF2B5EF4-FFF2-40B4-BE49-F238E27FC236}">
                            <a16:creationId xmlns:a16="http://schemas.microsoft.com/office/drawing/2014/main" id="{CAC1F430-E392-4B5C-830D-325046FAEBF5}"/>
                          </a:ext>
                        </a:extLst>
                      </p:cNvPr>
                      <p:cNvPicPr/>
                      <p:nvPr/>
                    </p:nvPicPr>
                    <p:blipFill>
                      <a:blip r:embed="rId6"/>
                      <a:stretch>
                        <a:fillRect/>
                      </a:stretch>
                    </p:blipFill>
                    <p:spPr>
                      <a:xfrm>
                        <a:off x="5266089" y="2399080"/>
                        <a:ext cx="1288709" cy="493548"/>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CBACCC4C-E5E7-4AD3-8F94-C7522E5C2746}"/>
              </a:ext>
            </a:extLst>
          </p:cNvPr>
          <p:cNvGraphicFramePr>
            <a:graphicFrameLocks noChangeAspect="1"/>
          </p:cNvGraphicFramePr>
          <p:nvPr>
            <p:extLst>
              <p:ext uri="{D42A27DB-BD31-4B8C-83A1-F6EECF244321}">
                <p14:modId xmlns:p14="http://schemas.microsoft.com/office/powerpoint/2010/main" val="3498479761"/>
              </p:ext>
            </p:extLst>
          </p:nvPr>
        </p:nvGraphicFramePr>
        <p:xfrm>
          <a:off x="2746621" y="1514842"/>
          <a:ext cx="2805160" cy="909782"/>
        </p:xfrm>
        <a:graphic>
          <a:graphicData uri="http://schemas.openxmlformats.org/presentationml/2006/ole">
            <mc:AlternateContent xmlns:mc="http://schemas.openxmlformats.org/markup-compatibility/2006">
              <mc:Choice xmlns:v="urn:schemas-microsoft-com:vml" Requires="v">
                <p:oleObj spid="_x0000_s28907" name="Equation" r:id="rId7" imgW="1057186" imgH="343043" progId="Equation.DSMT4">
                  <p:embed/>
                </p:oleObj>
              </mc:Choice>
              <mc:Fallback>
                <p:oleObj name="Equation" r:id="rId7" imgW="1057186" imgH="343043" progId="Equation.DSMT4">
                  <p:embed/>
                  <p:pic>
                    <p:nvPicPr>
                      <p:cNvPr id="3" name="对象 2">
                        <a:extLst>
                          <a:ext uri="{FF2B5EF4-FFF2-40B4-BE49-F238E27FC236}">
                            <a16:creationId xmlns:a16="http://schemas.microsoft.com/office/drawing/2014/main" id="{D7BEFF67-FEAA-475B-BC77-3C6061147285}"/>
                          </a:ext>
                        </a:extLst>
                      </p:cNvPr>
                      <p:cNvPicPr/>
                      <p:nvPr/>
                    </p:nvPicPr>
                    <p:blipFill>
                      <a:blip r:embed="rId8"/>
                      <a:stretch>
                        <a:fillRect/>
                      </a:stretch>
                    </p:blipFill>
                    <p:spPr>
                      <a:xfrm>
                        <a:off x="2746621" y="1514842"/>
                        <a:ext cx="2805160" cy="909782"/>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2733803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4">
                                            <p:txEl>
                                              <p:pRg st="2" end="2"/>
                                            </p:txEl>
                                          </p:spTgt>
                                        </p:tgtEl>
                                        <p:attrNameLst>
                                          <p:attrName>style.visibility</p:attrName>
                                        </p:attrNameLst>
                                      </p:cBhvr>
                                      <p:to>
                                        <p:strVal val="visible"/>
                                      </p:to>
                                    </p:set>
                                    <p:animEffect transition="in" filter="wipe(down)">
                                      <p:cBhvr>
                                        <p:cTn id="18"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49" y="930067"/>
            <a:ext cx="11123721" cy="1955215"/>
          </a:xfrm>
          <a:prstGeom prst="rect">
            <a:avLst/>
          </a:prstGeom>
          <a:noFill/>
        </p:spPr>
        <p:txBody>
          <a:bodyPr wrap="square" rtlCol="0">
            <a:spAutoFit/>
          </a:bodyPr>
          <a:lstStyle/>
          <a:p>
            <a:pPr>
              <a:lnSpc>
                <a:spcPct val="150000"/>
              </a:lnSpc>
            </a:pPr>
            <a:r>
              <a:rPr lang="zh-CN" altLang="en-US" sz="2800" b="1" dirty="0">
                <a:latin typeface="+mn-ea"/>
              </a:rPr>
              <a:t>例</a:t>
            </a:r>
            <a:r>
              <a:rPr lang="en-US" altLang="zh-CN" sz="2800" b="1" dirty="0">
                <a:latin typeface="+mn-ea"/>
              </a:rPr>
              <a:t>1.4 </a:t>
            </a:r>
            <a:r>
              <a:rPr lang="zh-CN" altLang="en-US" sz="2800" b="1" dirty="0">
                <a:latin typeface="+mn-ea"/>
              </a:rPr>
              <a:t>图</a:t>
            </a:r>
            <a:r>
              <a:rPr lang="en-US" altLang="zh-CN" sz="2800" b="1" dirty="0">
                <a:latin typeface="+mn-ea"/>
              </a:rPr>
              <a:t>1.14(a)</a:t>
            </a:r>
            <a:r>
              <a:rPr lang="zh-CN" altLang="en-US" sz="2800" b="1" dirty="0">
                <a:latin typeface="+mn-ea"/>
              </a:rPr>
              <a:t>所示电路中，电感量</a:t>
            </a:r>
            <a:r>
              <a:rPr lang="en-US" altLang="zh-CN" sz="2800" b="1" dirty="0">
                <a:latin typeface="+mn-ea"/>
              </a:rPr>
              <a:t>L=100 </a:t>
            </a:r>
            <a:r>
              <a:rPr lang="en-US" altLang="zh-CN" sz="2800" b="1" dirty="0" err="1">
                <a:latin typeface="+mn-ea"/>
              </a:rPr>
              <a:t>mH</a:t>
            </a:r>
            <a:r>
              <a:rPr lang="zh-CN" altLang="en-US" sz="2800" b="1" dirty="0">
                <a:latin typeface="+mn-ea"/>
              </a:rPr>
              <a:t>，其电流</a:t>
            </a:r>
            <a:r>
              <a:rPr lang="en-US" altLang="zh-CN" sz="2800" b="1" dirty="0" err="1">
                <a:latin typeface="+mn-ea"/>
              </a:rPr>
              <a:t>i</a:t>
            </a:r>
            <a:r>
              <a:rPr lang="zh-CN" altLang="en-US" sz="2800" b="1" dirty="0">
                <a:latin typeface="+mn-ea"/>
              </a:rPr>
              <a:t>波形如图</a:t>
            </a:r>
            <a:r>
              <a:rPr lang="en-US" altLang="zh-CN" sz="2800" b="1" dirty="0">
                <a:latin typeface="+mn-ea"/>
              </a:rPr>
              <a:t>1.14(b)</a:t>
            </a:r>
            <a:r>
              <a:rPr lang="zh-CN" altLang="en-US" sz="2800" b="1" dirty="0">
                <a:latin typeface="+mn-ea"/>
              </a:rPr>
              <a:t>所示。求电感电压</a:t>
            </a:r>
            <a:r>
              <a:rPr lang="en-US" altLang="zh-CN" sz="2800" b="1" dirty="0">
                <a:latin typeface="+mn-ea"/>
              </a:rPr>
              <a:t>u</a:t>
            </a:r>
            <a:r>
              <a:rPr lang="zh-CN" altLang="en-US" sz="2800" b="1" dirty="0">
                <a:latin typeface="+mn-ea"/>
              </a:rPr>
              <a:t>，画出它的波形，并计算电感吸收的最大能量。</a:t>
            </a:r>
            <a:endParaRPr lang="en-US" altLang="zh-CN" sz="2800" b="1" dirty="0">
              <a:latin typeface="+mn-ea"/>
            </a:endParaRPr>
          </a:p>
        </p:txBody>
      </p:sp>
      <p:sp>
        <p:nvSpPr>
          <p:cNvPr id="9" name="Rectangle 16">
            <a:extLst>
              <a:ext uri="{FF2B5EF4-FFF2-40B4-BE49-F238E27FC236}">
                <a16:creationId xmlns:a16="http://schemas.microsoft.com/office/drawing/2014/main" id="{42DE4CD9-F909-4D9E-AD65-8EE23FD6EB0D}"/>
              </a:ext>
            </a:extLst>
          </p:cNvPr>
          <p:cNvSpPr>
            <a:spLocks noChangeArrowheads="1"/>
          </p:cNvSpPr>
          <p:nvPr/>
        </p:nvSpPr>
        <p:spPr bwMode="auto">
          <a:xfrm>
            <a:off x="497150" y="2885282"/>
            <a:ext cx="11123720" cy="523220"/>
          </a:xfrm>
          <a:prstGeom prst="rect">
            <a:avLst/>
          </a:prstGeom>
          <a:noFill/>
          <a:ln w="9525">
            <a:noFill/>
            <a:miter lim="800000"/>
            <a:headEnd/>
            <a:tailEnd/>
          </a:ln>
          <a:effectLst/>
        </p:spPr>
        <p:txBody>
          <a:bodyPr wrap="square">
            <a:spAutoFit/>
          </a:bodyPr>
          <a:lstStyle/>
          <a:p>
            <a:pPr>
              <a:defRPr/>
            </a:pPr>
            <a:r>
              <a:rPr lang="zh-CN" altLang="en-US" sz="2800" b="1" dirty="0">
                <a:latin typeface="+mn-ea"/>
              </a:rPr>
              <a:t>解：由电压</a:t>
            </a:r>
            <a:r>
              <a:rPr lang="en-US" altLang="zh-CN" sz="2800" b="1" dirty="0" err="1">
                <a:latin typeface="+mn-ea"/>
              </a:rPr>
              <a:t>i</a:t>
            </a:r>
            <a:r>
              <a:rPr lang="zh-CN" altLang="en-US" sz="2800" b="1" dirty="0">
                <a:latin typeface="+mn-ea"/>
              </a:rPr>
              <a:t>的波形，应用电感元件的元件约束关系，可求出电压</a:t>
            </a:r>
            <a:r>
              <a:rPr lang="en-US" altLang="zh-CN" sz="2800" b="1" dirty="0">
                <a:latin typeface="+mn-ea"/>
              </a:rPr>
              <a:t>u</a:t>
            </a:r>
            <a:r>
              <a:rPr lang="zh-CN" altLang="en-US" sz="2800" b="1" dirty="0">
                <a:latin typeface="+mn-ea"/>
              </a:rPr>
              <a:t>。</a:t>
            </a:r>
          </a:p>
        </p:txBody>
      </p:sp>
      <p:pic>
        <p:nvPicPr>
          <p:cNvPr id="4" name="图片 3">
            <a:extLst>
              <a:ext uri="{FF2B5EF4-FFF2-40B4-BE49-F238E27FC236}">
                <a16:creationId xmlns:a16="http://schemas.microsoft.com/office/drawing/2014/main" id="{56C6D79D-24E6-4475-AC26-8E6C85F6C1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0368" y="3763082"/>
            <a:ext cx="5555420" cy="2238219"/>
          </a:xfrm>
          <a:prstGeom prst="rect">
            <a:avLst/>
          </a:prstGeom>
        </p:spPr>
      </p:pic>
      <p:sp>
        <p:nvSpPr>
          <p:cNvPr id="7" name="矩形 6">
            <a:extLst>
              <a:ext uri="{FF2B5EF4-FFF2-40B4-BE49-F238E27FC236}">
                <a16:creationId xmlns:a16="http://schemas.microsoft.com/office/drawing/2014/main" id="{53A1C20B-5352-4913-BFF0-99A44F6475A1}"/>
              </a:ext>
            </a:extLst>
          </p:cNvPr>
          <p:cNvSpPr/>
          <p:nvPr/>
        </p:nvSpPr>
        <p:spPr>
          <a:xfrm>
            <a:off x="1182177" y="3408502"/>
            <a:ext cx="3361818" cy="523220"/>
          </a:xfrm>
          <a:prstGeom prst="rect">
            <a:avLst/>
          </a:prstGeom>
        </p:spPr>
        <p:txBody>
          <a:bodyPr wrap="none">
            <a:spAutoFit/>
          </a:bodyPr>
          <a:lstStyle/>
          <a:p>
            <a:r>
              <a:rPr lang="zh-CN" altLang="en-US" sz="2800" b="1" dirty="0">
                <a:latin typeface="+mn-ea"/>
              </a:rPr>
              <a:t>当</a:t>
            </a:r>
            <a:r>
              <a:rPr lang="en-US" altLang="zh-CN" sz="2800" b="1" dirty="0">
                <a:latin typeface="+mn-ea"/>
              </a:rPr>
              <a:t>0 ≤t ≤1 </a:t>
            </a:r>
            <a:r>
              <a:rPr lang="en-US" altLang="zh-CN" sz="2800" b="1" dirty="0" err="1">
                <a:latin typeface="+mn-ea"/>
              </a:rPr>
              <a:t>ms</a:t>
            </a:r>
            <a:r>
              <a:rPr lang="zh-CN" altLang="en-US" sz="2800" b="1" dirty="0">
                <a:latin typeface="+mn-ea"/>
              </a:rPr>
              <a:t>时， </a:t>
            </a:r>
          </a:p>
        </p:txBody>
      </p:sp>
      <p:graphicFrame>
        <p:nvGraphicFramePr>
          <p:cNvPr id="8" name="对象 7">
            <a:extLst>
              <a:ext uri="{FF2B5EF4-FFF2-40B4-BE49-F238E27FC236}">
                <a16:creationId xmlns:a16="http://schemas.microsoft.com/office/drawing/2014/main" id="{0777FA25-2FA6-4122-85BF-FD54D45E5DB0}"/>
              </a:ext>
            </a:extLst>
          </p:cNvPr>
          <p:cNvGraphicFramePr>
            <a:graphicFrameLocks noChangeAspect="1"/>
          </p:cNvGraphicFramePr>
          <p:nvPr>
            <p:extLst>
              <p:ext uri="{D42A27DB-BD31-4B8C-83A1-F6EECF244321}">
                <p14:modId xmlns:p14="http://schemas.microsoft.com/office/powerpoint/2010/main" val="831194836"/>
              </p:ext>
            </p:extLst>
          </p:nvPr>
        </p:nvGraphicFramePr>
        <p:xfrm>
          <a:off x="824111" y="4389351"/>
          <a:ext cx="5271889" cy="946519"/>
        </p:xfrm>
        <a:graphic>
          <a:graphicData uri="http://schemas.openxmlformats.org/presentationml/2006/ole">
            <mc:AlternateContent xmlns:mc="http://schemas.openxmlformats.org/markup-compatibility/2006">
              <mc:Choice xmlns:v="urn:schemas-microsoft-com:vml" Requires="v">
                <p:oleObj spid="_x0000_s29812" name="Equation" r:id="rId6" imgW="4562500" imgH="819392" progId="Equation.DSMT4">
                  <p:embed/>
                </p:oleObj>
              </mc:Choice>
              <mc:Fallback>
                <p:oleObj name="Equation" r:id="rId6" imgW="4562500" imgH="819392" progId="Equation.DSMT4">
                  <p:embed/>
                  <p:pic>
                    <p:nvPicPr>
                      <p:cNvPr id="0" name=""/>
                      <p:cNvPicPr/>
                      <p:nvPr/>
                    </p:nvPicPr>
                    <p:blipFill>
                      <a:blip r:embed="rId7"/>
                      <a:stretch>
                        <a:fillRect/>
                      </a:stretch>
                    </p:blipFill>
                    <p:spPr>
                      <a:xfrm>
                        <a:off x="824111" y="4389351"/>
                        <a:ext cx="5271889" cy="946519"/>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7223915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3431837"/>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电路元件</a:t>
            </a:r>
            <a:endParaRPr lang="en-US" altLang="zh-CN" sz="3600" b="1" dirty="0">
              <a:solidFill>
                <a:srgbClr val="FF0000"/>
              </a:solidFill>
              <a:latin typeface="+mn-ea"/>
            </a:endParaRPr>
          </a:p>
          <a:p>
            <a:pPr>
              <a:lnSpc>
                <a:spcPct val="150000"/>
              </a:lnSpc>
            </a:pPr>
            <a:r>
              <a:rPr lang="zh-CN" altLang="en-US" dirty="0"/>
              <a:t>        </a:t>
            </a:r>
            <a:r>
              <a:rPr lang="zh-CN" altLang="en-US" sz="2800" b="1" dirty="0"/>
              <a:t>电路元件是组成电路的</a:t>
            </a:r>
            <a:r>
              <a:rPr lang="zh-CN" altLang="en-US" sz="2800" b="1" dirty="0">
                <a:solidFill>
                  <a:srgbClr val="FF0000"/>
                </a:solidFill>
              </a:rPr>
              <a:t>最基本元件</a:t>
            </a:r>
            <a:r>
              <a:rPr lang="zh-CN" altLang="en-US" sz="2800" b="1" dirty="0"/>
              <a:t>，它通过端子与外部连接，元件的特性通过与端子有关的物理量描述，每种元件都反映</a:t>
            </a:r>
            <a:r>
              <a:rPr lang="zh-CN" altLang="en-US" sz="2800" b="1" dirty="0">
                <a:solidFill>
                  <a:srgbClr val="FF0000"/>
                </a:solidFill>
              </a:rPr>
              <a:t>某种确定的电磁特性</a:t>
            </a:r>
            <a:r>
              <a:rPr lang="zh-CN" altLang="en-US" sz="2800" b="1" dirty="0"/>
              <a:t>，具有精确的数学定义和特定的表示符号以及不同于其他元件的特性。</a:t>
            </a:r>
          </a:p>
        </p:txBody>
      </p:sp>
    </p:spTree>
    <p:custDataLst>
      <p:tags r:id="rId1"/>
    </p:custDataLst>
    <p:extLst>
      <p:ext uri="{BB962C8B-B14F-4D97-AF65-F5344CB8AC3E}">
        <p14:creationId xmlns:p14="http://schemas.microsoft.com/office/powerpoint/2010/main" val="7583624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49" y="930067"/>
            <a:ext cx="11123721" cy="1955215"/>
          </a:xfrm>
          <a:prstGeom prst="rect">
            <a:avLst/>
          </a:prstGeom>
          <a:noFill/>
        </p:spPr>
        <p:txBody>
          <a:bodyPr wrap="square" rtlCol="0">
            <a:spAutoFit/>
          </a:bodyPr>
          <a:lstStyle/>
          <a:p>
            <a:pPr>
              <a:lnSpc>
                <a:spcPct val="150000"/>
              </a:lnSpc>
            </a:pPr>
            <a:r>
              <a:rPr lang="zh-CN" altLang="en-US" sz="2800" b="1" dirty="0">
                <a:latin typeface="+mn-ea"/>
              </a:rPr>
              <a:t>例</a:t>
            </a:r>
            <a:r>
              <a:rPr lang="en-US" altLang="zh-CN" sz="2800" b="1" dirty="0">
                <a:latin typeface="+mn-ea"/>
              </a:rPr>
              <a:t>1.4 </a:t>
            </a:r>
            <a:r>
              <a:rPr lang="zh-CN" altLang="en-US" sz="2800" b="1" dirty="0">
                <a:latin typeface="+mn-ea"/>
              </a:rPr>
              <a:t>图</a:t>
            </a:r>
            <a:r>
              <a:rPr lang="en-US" altLang="zh-CN" sz="2800" b="1" dirty="0">
                <a:latin typeface="+mn-ea"/>
              </a:rPr>
              <a:t>1.14(a)</a:t>
            </a:r>
            <a:r>
              <a:rPr lang="zh-CN" altLang="en-US" sz="2800" b="1" dirty="0">
                <a:latin typeface="+mn-ea"/>
              </a:rPr>
              <a:t>所示电路中，电感量</a:t>
            </a:r>
            <a:r>
              <a:rPr lang="en-US" altLang="zh-CN" sz="2800" b="1" dirty="0">
                <a:latin typeface="+mn-ea"/>
              </a:rPr>
              <a:t>L=100 </a:t>
            </a:r>
            <a:r>
              <a:rPr lang="en-US" altLang="zh-CN" sz="2800" b="1" dirty="0" err="1">
                <a:latin typeface="+mn-ea"/>
              </a:rPr>
              <a:t>mH</a:t>
            </a:r>
            <a:r>
              <a:rPr lang="zh-CN" altLang="en-US" sz="2800" b="1" dirty="0">
                <a:latin typeface="+mn-ea"/>
              </a:rPr>
              <a:t>，其电流</a:t>
            </a:r>
            <a:r>
              <a:rPr lang="en-US" altLang="zh-CN" sz="2800" b="1" dirty="0" err="1">
                <a:latin typeface="+mn-ea"/>
              </a:rPr>
              <a:t>i</a:t>
            </a:r>
            <a:r>
              <a:rPr lang="zh-CN" altLang="en-US" sz="2800" b="1" dirty="0">
                <a:latin typeface="+mn-ea"/>
              </a:rPr>
              <a:t>波形如图</a:t>
            </a:r>
            <a:r>
              <a:rPr lang="en-US" altLang="zh-CN" sz="2800" b="1" dirty="0">
                <a:latin typeface="+mn-ea"/>
              </a:rPr>
              <a:t>1.14(b)</a:t>
            </a:r>
            <a:r>
              <a:rPr lang="zh-CN" altLang="en-US" sz="2800" b="1" dirty="0">
                <a:latin typeface="+mn-ea"/>
              </a:rPr>
              <a:t>所示。求电感电压</a:t>
            </a:r>
            <a:r>
              <a:rPr lang="en-US" altLang="zh-CN" sz="2800" b="1" dirty="0">
                <a:latin typeface="+mn-ea"/>
              </a:rPr>
              <a:t>u</a:t>
            </a:r>
            <a:r>
              <a:rPr lang="zh-CN" altLang="en-US" sz="2800" b="1" dirty="0">
                <a:latin typeface="+mn-ea"/>
              </a:rPr>
              <a:t>，画出它的波形，并计算电感吸收的最大能量。</a:t>
            </a:r>
            <a:endParaRPr lang="en-US" altLang="zh-CN" sz="2800" b="1" dirty="0">
              <a:latin typeface="+mn-ea"/>
            </a:endParaRPr>
          </a:p>
        </p:txBody>
      </p:sp>
      <p:sp>
        <p:nvSpPr>
          <p:cNvPr id="9" name="Rectangle 16">
            <a:extLst>
              <a:ext uri="{FF2B5EF4-FFF2-40B4-BE49-F238E27FC236}">
                <a16:creationId xmlns:a16="http://schemas.microsoft.com/office/drawing/2014/main" id="{42DE4CD9-F909-4D9E-AD65-8EE23FD6EB0D}"/>
              </a:ext>
            </a:extLst>
          </p:cNvPr>
          <p:cNvSpPr>
            <a:spLocks noChangeArrowheads="1"/>
          </p:cNvSpPr>
          <p:nvPr/>
        </p:nvSpPr>
        <p:spPr bwMode="auto">
          <a:xfrm>
            <a:off x="497150" y="2885282"/>
            <a:ext cx="11123720" cy="954107"/>
          </a:xfrm>
          <a:prstGeom prst="rect">
            <a:avLst/>
          </a:prstGeom>
          <a:noFill/>
          <a:ln w="9525">
            <a:noFill/>
            <a:miter lim="800000"/>
            <a:headEnd/>
            <a:tailEnd/>
          </a:ln>
          <a:effectLst/>
        </p:spPr>
        <p:txBody>
          <a:bodyPr wrap="square">
            <a:spAutoFit/>
          </a:bodyPr>
          <a:lstStyle/>
          <a:p>
            <a:pPr>
              <a:defRPr/>
            </a:pPr>
            <a:r>
              <a:rPr lang="zh-CN" altLang="en-US" sz="2800" b="1" dirty="0">
                <a:latin typeface="+mn-ea"/>
              </a:rPr>
              <a:t>解：当</a:t>
            </a:r>
            <a:r>
              <a:rPr lang="en-US" altLang="zh-CN" sz="2800" b="1" dirty="0">
                <a:latin typeface="+mn-ea"/>
              </a:rPr>
              <a:t>1 </a:t>
            </a:r>
            <a:r>
              <a:rPr lang="en-US" altLang="zh-CN" sz="2800" b="1" dirty="0" err="1">
                <a:latin typeface="+mn-ea"/>
              </a:rPr>
              <a:t>ms</a:t>
            </a:r>
            <a:r>
              <a:rPr lang="en-US" altLang="zh-CN" sz="2800" b="1" dirty="0">
                <a:latin typeface="+mn-ea"/>
              </a:rPr>
              <a:t> ≤t ≤4 </a:t>
            </a:r>
            <a:r>
              <a:rPr lang="en-US" altLang="zh-CN" sz="2800" b="1" dirty="0" err="1">
                <a:latin typeface="+mn-ea"/>
              </a:rPr>
              <a:t>ms</a:t>
            </a:r>
            <a:r>
              <a:rPr lang="zh-CN" altLang="en-US" sz="2800" b="1" dirty="0">
                <a:latin typeface="+mn-ea"/>
              </a:rPr>
              <a:t>时，电流</a:t>
            </a:r>
            <a:r>
              <a:rPr lang="en-US" altLang="zh-CN" sz="2800" b="1" dirty="0" err="1">
                <a:latin typeface="+mn-ea"/>
              </a:rPr>
              <a:t>i</a:t>
            </a:r>
            <a:r>
              <a:rPr lang="zh-CN" altLang="en-US" sz="2800" b="1" dirty="0">
                <a:latin typeface="+mn-ea"/>
              </a:rPr>
              <a:t>为常量</a:t>
            </a:r>
          </a:p>
          <a:p>
            <a:pPr>
              <a:defRPr/>
            </a:pPr>
            <a:endParaRPr lang="zh-CN" altLang="en-US" sz="2800" b="1" dirty="0">
              <a:latin typeface="+mn-ea"/>
            </a:endParaRPr>
          </a:p>
        </p:txBody>
      </p:sp>
      <p:pic>
        <p:nvPicPr>
          <p:cNvPr id="4" name="图片 3">
            <a:extLst>
              <a:ext uri="{FF2B5EF4-FFF2-40B4-BE49-F238E27FC236}">
                <a16:creationId xmlns:a16="http://schemas.microsoft.com/office/drawing/2014/main" id="{56C6D79D-24E6-4475-AC26-8E6C85F6C1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0368" y="3763082"/>
            <a:ext cx="5555420" cy="2238219"/>
          </a:xfrm>
          <a:prstGeom prst="rect">
            <a:avLst/>
          </a:prstGeom>
        </p:spPr>
      </p:pic>
      <p:graphicFrame>
        <p:nvGraphicFramePr>
          <p:cNvPr id="2" name="对象 1">
            <a:extLst>
              <a:ext uri="{FF2B5EF4-FFF2-40B4-BE49-F238E27FC236}">
                <a16:creationId xmlns:a16="http://schemas.microsoft.com/office/drawing/2014/main" id="{E33D72E5-4F46-4A9C-8ECF-DFAD98098ABA}"/>
              </a:ext>
            </a:extLst>
          </p:cNvPr>
          <p:cNvGraphicFramePr>
            <a:graphicFrameLocks noChangeAspect="1"/>
          </p:cNvGraphicFramePr>
          <p:nvPr>
            <p:extLst>
              <p:ext uri="{D42A27DB-BD31-4B8C-83A1-F6EECF244321}">
                <p14:modId xmlns:p14="http://schemas.microsoft.com/office/powerpoint/2010/main" val="1424295291"/>
              </p:ext>
            </p:extLst>
          </p:nvPr>
        </p:nvGraphicFramePr>
        <p:xfrm>
          <a:off x="2572259" y="3561425"/>
          <a:ext cx="2200275" cy="809625"/>
        </p:xfrm>
        <a:graphic>
          <a:graphicData uri="http://schemas.openxmlformats.org/presentationml/2006/ole">
            <mc:AlternateContent xmlns:mc="http://schemas.openxmlformats.org/markup-compatibility/2006">
              <mc:Choice xmlns:v="urn:schemas-microsoft-com:vml" Requires="v">
                <p:oleObj spid="_x0000_s35004" name="Equation" r:id="rId6" imgW="2200498" imgH="809878" progId="Equation.DSMT4">
                  <p:embed/>
                </p:oleObj>
              </mc:Choice>
              <mc:Fallback>
                <p:oleObj name="Equation" r:id="rId6" imgW="2200498" imgH="809878" progId="Equation.DSMT4">
                  <p:embed/>
                  <p:pic>
                    <p:nvPicPr>
                      <p:cNvPr id="0" name=""/>
                      <p:cNvPicPr/>
                      <p:nvPr/>
                    </p:nvPicPr>
                    <p:blipFill>
                      <a:blip r:embed="rId7"/>
                      <a:stretch>
                        <a:fillRect/>
                      </a:stretch>
                    </p:blipFill>
                    <p:spPr>
                      <a:xfrm>
                        <a:off x="2572259" y="3561425"/>
                        <a:ext cx="2200275" cy="809625"/>
                      </a:xfrm>
                      <a:prstGeom prst="rect">
                        <a:avLst/>
                      </a:prstGeom>
                    </p:spPr>
                  </p:pic>
                </p:oleObj>
              </mc:Fallback>
            </mc:AlternateContent>
          </a:graphicData>
        </a:graphic>
      </p:graphicFrame>
      <p:sp>
        <p:nvSpPr>
          <p:cNvPr id="3" name="矩形 2">
            <a:extLst>
              <a:ext uri="{FF2B5EF4-FFF2-40B4-BE49-F238E27FC236}">
                <a16:creationId xmlns:a16="http://schemas.microsoft.com/office/drawing/2014/main" id="{97EB59D8-4829-42F9-B067-99CA4A1DEF49}"/>
              </a:ext>
            </a:extLst>
          </p:cNvPr>
          <p:cNvSpPr/>
          <p:nvPr/>
        </p:nvSpPr>
        <p:spPr>
          <a:xfrm>
            <a:off x="1280321" y="4515532"/>
            <a:ext cx="3640740" cy="523220"/>
          </a:xfrm>
          <a:prstGeom prst="rect">
            <a:avLst/>
          </a:prstGeom>
        </p:spPr>
        <p:txBody>
          <a:bodyPr wrap="none">
            <a:spAutoFit/>
          </a:bodyPr>
          <a:lstStyle/>
          <a:p>
            <a:r>
              <a:rPr lang="zh-CN" altLang="en-US" sz="2800" b="1" dirty="0">
                <a:latin typeface="+mn-ea"/>
              </a:rPr>
              <a:t>当</a:t>
            </a:r>
            <a:r>
              <a:rPr lang="en-US" altLang="zh-CN" sz="2800" b="1" dirty="0">
                <a:latin typeface="+mn-ea"/>
              </a:rPr>
              <a:t>4 </a:t>
            </a:r>
            <a:r>
              <a:rPr lang="en-US" altLang="zh-CN" sz="2800" b="1" dirty="0" err="1">
                <a:latin typeface="+mn-ea"/>
              </a:rPr>
              <a:t>ms</a:t>
            </a:r>
            <a:r>
              <a:rPr lang="en-US" altLang="zh-CN" sz="2800" b="1" dirty="0">
                <a:latin typeface="+mn-ea"/>
              </a:rPr>
              <a:t> ≤t ≤5 </a:t>
            </a:r>
            <a:r>
              <a:rPr lang="en-US" altLang="zh-CN" sz="2800" b="1" dirty="0" err="1">
                <a:latin typeface="+mn-ea"/>
              </a:rPr>
              <a:t>ms</a:t>
            </a:r>
            <a:r>
              <a:rPr lang="en-US" altLang="zh-CN" sz="2800" b="1" dirty="0">
                <a:latin typeface="+mn-ea"/>
              </a:rPr>
              <a:t> </a:t>
            </a:r>
            <a:r>
              <a:rPr lang="zh-CN" altLang="en-US" sz="2800" b="1" dirty="0">
                <a:latin typeface="+mn-ea"/>
              </a:rPr>
              <a:t>时</a:t>
            </a:r>
          </a:p>
        </p:txBody>
      </p:sp>
      <p:graphicFrame>
        <p:nvGraphicFramePr>
          <p:cNvPr id="5" name="对象 4">
            <a:extLst>
              <a:ext uri="{FF2B5EF4-FFF2-40B4-BE49-F238E27FC236}">
                <a16:creationId xmlns:a16="http://schemas.microsoft.com/office/drawing/2014/main" id="{13618D98-B48F-40F5-BE9D-E76D7470E3DF}"/>
              </a:ext>
            </a:extLst>
          </p:cNvPr>
          <p:cNvGraphicFramePr>
            <a:graphicFrameLocks noChangeAspect="1"/>
          </p:cNvGraphicFramePr>
          <p:nvPr>
            <p:extLst>
              <p:ext uri="{D42A27DB-BD31-4B8C-83A1-F6EECF244321}">
                <p14:modId xmlns:p14="http://schemas.microsoft.com/office/powerpoint/2010/main" val="360318176"/>
              </p:ext>
            </p:extLst>
          </p:nvPr>
        </p:nvGraphicFramePr>
        <p:xfrm>
          <a:off x="1145893" y="5244208"/>
          <a:ext cx="5324475" cy="857250"/>
        </p:xfrm>
        <a:graphic>
          <a:graphicData uri="http://schemas.openxmlformats.org/presentationml/2006/ole">
            <mc:AlternateContent xmlns:mc="http://schemas.openxmlformats.org/markup-compatibility/2006">
              <mc:Choice xmlns:v="urn:schemas-microsoft-com:vml" Requires="v">
                <p:oleObj spid="_x0000_s35005" name="Equation" r:id="rId8" imgW="5324302" imgH="857448" progId="Equation.DSMT4">
                  <p:embed/>
                </p:oleObj>
              </mc:Choice>
              <mc:Fallback>
                <p:oleObj name="Equation" r:id="rId8" imgW="5324302" imgH="857448" progId="Equation.DSMT4">
                  <p:embed/>
                  <p:pic>
                    <p:nvPicPr>
                      <p:cNvPr id="0" name=""/>
                      <p:cNvPicPr/>
                      <p:nvPr/>
                    </p:nvPicPr>
                    <p:blipFill>
                      <a:blip r:embed="rId9"/>
                      <a:stretch>
                        <a:fillRect/>
                      </a:stretch>
                    </p:blipFill>
                    <p:spPr>
                      <a:xfrm>
                        <a:off x="1145893" y="5244208"/>
                        <a:ext cx="5324475" cy="85725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3249466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49" y="930067"/>
            <a:ext cx="11123721" cy="1955215"/>
          </a:xfrm>
          <a:prstGeom prst="rect">
            <a:avLst/>
          </a:prstGeom>
          <a:noFill/>
        </p:spPr>
        <p:txBody>
          <a:bodyPr wrap="square" rtlCol="0">
            <a:spAutoFit/>
          </a:bodyPr>
          <a:lstStyle/>
          <a:p>
            <a:pPr>
              <a:lnSpc>
                <a:spcPct val="150000"/>
              </a:lnSpc>
            </a:pPr>
            <a:r>
              <a:rPr lang="zh-CN" altLang="en-US" sz="2800" b="1" dirty="0">
                <a:latin typeface="+mn-ea"/>
              </a:rPr>
              <a:t>例</a:t>
            </a:r>
            <a:r>
              <a:rPr lang="en-US" altLang="zh-CN" sz="2800" b="1" dirty="0">
                <a:latin typeface="+mn-ea"/>
              </a:rPr>
              <a:t>1.4 </a:t>
            </a:r>
            <a:r>
              <a:rPr lang="zh-CN" altLang="en-US" sz="2800" b="1" dirty="0">
                <a:latin typeface="+mn-ea"/>
              </a:rPr>
              <a:t>图</a:t>
            </a:r>
            <a:r>
              <a:rPr lang="en-US" altLang="zh-CN" sz="2800" b="1" dirty="0">
                <a:latin typeface="+mn-ea"/>
              </a:rPr>
              <a:t>1.14(a)</a:t>
            </a:r>
            <a:r>
              <a:rPr lang="zh-CN" altLang="en-US" sz="2800" b="1" dirty="0">
                <a:latin typeface="+mn-ea"/>
              </a:rPr>
              <a:t>所示电路中，电感量</a:t>
            </a:r>
            <a:r>
              <a:rPr lang="en-US" altLang="zh-CN" sz="2800" b="1" dirty="0">
                <a:latin typeface="+mn-ea"/>
              </a:rPr>
              <a:t>L=100 </a:t>
            </a:r>
            <a:r>
              <a:rPr lang="en-US" altLang="zh-CN" sz="2800" b="1" dirty="0" err="1">
                <a:latin typeface="+mn-ea"/>
              </a:rPr>
              <a:t>mH</a:t>
            </a:r>
            <a:r>
              <a:rPr lang="zh-CN" altLang="en-US" sz="2800" b="1" dirty="0">
                <a:latin typeface="+mn-ea"/>
              </a:rPr>
              <a:t>，其电流</a:t>
            </a:r>
            <a:r>
              <a:rPr lang="en-US" altLang="zh-CN" sz="2800" b="1" dirty="0" err="1">
                <a:latin typeface="+mn-ea"/>
              </a:rPr>
              <a:t>i</a:t>
            </a:r>
            <a:r>
              <a:rPr lang="zh-CN" altLang="en-US" sz="2800" b="1" dirty="0">
                <a:latin typeface="+mn-ea"/>
              </a:rPr>
              <a:t>波形如图</a:t>
            </a:r>
            <a:r>
              <a:rPr lang="en-US" altLang="zh-CN" sz="2800" b="1" dirty="0">
                <a:latin typeface="+mn-ea"/>
              </a:rPr>
              <a:t>1.14(b)</a:t>
            </a:r>
            <a:r>
              <a:rPr lang="zh-CN" altLang="en-US" sz="2800" b="1" dirty="0">
                <a:latin typeface="+mn-ea"/>
              </a:rPr>
              <a:t>所示。求电感电压</a:t>
            </a:r>
            <a:r>
              <a:rPr lang="en-US" altLang="zh-CN" sz="2800" b="1" dirty="0">
                <a:latin typeface="+mn-ea"/>
              </a:rPr>
              <a:t>u</a:t>
            </a:r>
            <a:r>
              <a:rPr lang="zh-CN" altLang="en-US" sz="2800" b="1" dirty="0">
                <a:latin typeface="+mn-ea"/>
              </a:rPr>
              <a:t>，画出它的波形，并计算电感吸收的最大能量。</a:t>
            </a:r>
            <a:endParaRPr lang="en-US" altLang="zh-CN" sz="2800" b="1" dirty="0">
              <a:latin typeface="+mn-ea"/>
            </a:endParaRPr>
          </a:p>
        </p:txBody>
      </p:sp>
      <p:sp>
        <p:nvSpPr>
          <p:cNvPr id="9" name="Rectangle 16">
            <a:extLst>
              <a:ext uri="{FF2B5EF4-FFF2-40B4-BE49-F238E27FC236}">
                <a16:creationId xmlns:a16="http://schemas.microsoft.com/office/drawing/2014/main" id="{42DE4CD9-F909-4D9E-AD65-8EE23FD6EB0D}"/>
              </a:ext>
            </a:extLst>
          </p:cNvPr>
          <p:cNvSpPr>
            <a:spLocks noChangeArrowheads="1"/>
          </p:cNvSpPr>
          <p:nvPr/>
        </p:nvSpPr>
        <p:spPr bwMode="auto">
          <a:xfrm>
            <a:off x="497150" y="2885282"/>
            <a:ext cx="11123720" cy="523220"/>
          </a:xfrm>
          <a:prstGeom prst="rect">
            <a:avLst/>
          </a:prstGeom>
          <a:noFill/>
          <a:ln w="9525">
            <a:noFill/>
            <a:miter lim="800000"/>
            <a:headEnd/>
            <a:tailEnd/>
          </a:ln>
          <a:effectLst/>
        </p:spPr>
        <p:txBody>
          <a:bodyPr wrap="square">
            <a:spAutoFit/>
          </a:bodyPr>
          <a:lstStyle/>
          <a:p>
            <a:pPr>
              <a:defRPr/>
            </a:pPr>
            <a:r>
              <a:rPr lang="zh-CN" altLang="en-US" sz="2800" b="1" dirty="0">
                <a:latin typeface="+mn-ea"/>
              </a:rPr>
              <a:t>解：由                      可得电感吸收的最大能量</a:t>
            </a:r>
          </a:p>
        </p:txBody>
      </p:sp>
      <p:graphicFrame>
        <p:nvGraphicFramePr>
          <p:cNvPr id="11" name="对象 10">
            <a:extLst>
              <a:ext uri="{FF2B5EF4-FFF2-40B4-BE49-F238E27FC236}">
                <a16:creationId xmlns:a16="http://schemas.microsoft.com/office/drawing/2014/main" id="{3F9A2EB1-0367-4AB4-BBF9-7271D67A9EC8}"/>
              </a:ext>
            </a:extLst>
          </p:cNvPr>
          <p:cNvGraphicFramePr>
            <a:graphicFrameLocks noChangeAspect="1"/>
          </p:cNvGraphicFramePr>
          <p:nvPr>
            <p:extLst>
              <p:ext uri="{D42A27DB-BD31-4B8C-83A1-F6EECF244321}">
                <p14:modId xmlns:p14="http://schemas.microsoft.com/office/powerpoint/2010/main" val="837858102"/>
              </p:ext>
            </p:extLst>
          </p:nvPr>
        </p:nvGraphicFramePr>
        <p:xfrm>
          <a:off x="1654834" y="2692400"/>
          <a:ext cx="2290762" cy="909638"/>
        </p:xfrm>
        <a:graphic>
          <a:graphicData uri="http://schemas.openxmlformats.org/presentationml/2006/ole">
            <mc:AlternateContent xmlns:mc="http://schemas.openxmlformats.org/markup-compatibility/2006">
              <mc:Choice xmlns:v="urn:schemas-microsoft-com:vml" Requires="v">
                <p:oleObj spid="_x0000_s36028" name="Equation" r:id="rId5" imgW="863280" imgH="342720" progId="Equation.DSMT4">
                  <p:embed/>
                </p:oleObj>
              </mc:Choice>
              <mc:Fallback>
                <p:oleObj name="Equation" r:id="rId5" imgW="863280" imgH="342720" progId="Equation.DSMT4">
                  <p:embed/>
                  <p:pic>
                    <p:nvPicPr>
                      <p:cNvPr id="9" name="对象 8">
                        <a:extLst>
                          <a:ext uri="{FF2B5EF4-FFF2-40B4-BE49-F238E27FC236}">
                            <a16:creationId xmlns:a16="http://schemas.microsoft.com/office/drawing/2014/main" id="{CBACCC4C-E5E7-4AD3-8F94-C7522E5C2746}"/>
                          </a:ext>
                        </a:extLst>
                      </p:cNvPr>
                      <p:cNvPicPr/>
                      <p:nvPr/>
                    </p:nvPicPr>
                    <p:blipFill>
                      <a:blip r:embed="rId6"/>
                      <a:stretch>
                        <a:fillRect/>
                      </a:stretch>
                    </p:blipFill>
                    <p:spPr>
                      <a:xfrm>
                        <a:off x="1654834" y="2692400"/>
                        <a:ext cx="2290762" cy="909638"/>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D1DC9B62-17DC-4799-96D8-BF58F2FB38EC}"/>
              </a:ext>
            </a:extLst>
          </p:cNvPr>
          <p:cNvGraphicFramePr>
            <a:graphicFrameLocks noChangeAspect="1"/>
          </p:cNvGraphicFramePr>
          <p:nvPr>
            <p:extLst>
              <p:ext uri="{D42A27DB-BD31-4B8C-83A1-F6EECF244321}">
                <p14:modId xmlns:p14="http://schemas.microsoft.com/office/powerpoint/2010/main" val="2760531656"/>
              </p:ext>
            </p:extLst>
          </p:nvPr>
        </p:nvGraphicFramePr>
        <p:xfrm>
          <a:off x="3037966" y="3670683"/>
          <a:ext cx="7305675" cy="838200"/>
        </p:xfrm>
        <a:graphic>
          <a:graphicData uri="http://schemas.openxmlformats.org/presentationml/2006/ole">
            <mc:AlternateContent xmlns:mc="http://schemas.openxmlformats.org/markup-compatibility/2006">
              <mc:Choice xmlns:v="urn:schemas-microsoft-com:vml" Requires="v">
                <p:oleObj spid="_x0000_s36029" name="Equation" r:id="rId7" imgW="7305700" imgH="838420" progId="Equation.DSMT4">
                  <p:embed/>
                </p:oleObj>
              </mc:Choice>
              <mc:Fallback>
                <p:oleObj name="Equation" r:id="rId7" imgW="7305700" imgH="838420" progId="Equation.DSMT4">
                  <p:embed/>
                  <p:pic>
                    <p:nvPicPr>
                      <p:cNvPr id="0" name=""/>
                      <p:cNvPicPr/>
                      <p:nvPr/>
                    </p:nvPicPr>
                    <p:blipFill>
                      <a:blip r:embed="rId8"/>
                      <a:stretch>
                        <a:fillRect/>
                      </a:stretch>
                    </p:blipFill>
                    <p:spPr>
                      <a:xfrm>
                        <a:off x="3037966" y="3670683"/>
                        <a:ext cx="7305675" cy="8382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2127378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49" y="930067"/>
            <a:ext cx="11123721" cy="1955215"/>
          </a:xfrm>
          <a:prstGeom prst="rect">
            <a:avLst/>
          </a:prstGeom>
          <a:noFill/>
        </p:spPr>
        <p:txBody>
          <a:bodyPr wrap="square" rtlCol="0">
            <a:spAutoFit/>
          </a:bodyPr>
          <a:lstStyle/>
          <a:p>
            <a:pPr>
              <a:lnSpc>
                <a:spcPct val="150000"/>
              </a:lnSpc>
            </a:pPr>
            <a:r>
              <a:rPr lang="zh-CN" altLang="en-US" sz="2800" b="1" dirty="0">
                <a:latin typeface="+mn-ea"/>
              </a:rPr>
              <a:t>例</a:t>
            </a:r>
            <a:r>
              <a:rPr lang="en-US" altLang="zh-CN" sz="2800" b="1" dirty="0">
                <a:latin typeface="+mn-ea"/>
              </a:rPr>
              <a:t>1.4 </a:t>
            </a:r>
            <a:r>
              <a:rPr lang="zh-CN" altLang="en-US" sz="2800" b="1" dirty="0">
                <a:latin typeface="+mn-ea"/>
              </a:rPr>
              <a:t>图</a:t>
            </a:r>
            <a:r>
              <a:rPr lang="en-US" altLang="zh-CN" sz="2800" b="1" dirty="0">
                <a:latin typeface="+mn-ea"/>
              </a:rPr>
              <a:t>1.14(a)</a:t>
            </a:r>
            <a:r>
              <a:rPr lang="zh-CN" altLang="en-US" sz="2800" b="1" dirty="0">
                <a:latin typeface="+mn-ea"/>
              </a:rPr>
              <a:t>所示电路中，电感量</a:t>
            </a:r>
            <a:r>
              <a:rPr lang="en-US" altLang="zh-CN" sz="2800" b="1" dirty="0">
                <a:latin typeface="+mn-ea"/>
              </a:rPr>
              <a:t>L=100 </a:t>
            </a:r>
            <a:r>
              <a:rPr lang="en-US" altLang="zh-CN" sz="2800" b="1" dirty="0" err="1">
                <a:latin typeface="+mn-ea"/>
              </a:rPr>
              <a:t>mH</a:t>
            </a:r>
            <a:r>
              <a:rPr lang="zh-CN" altLang="en-US" sz="2800" b="1" dirty="0">
                <a:latin typeface="+mn-ea"/>
              </a:rPr>
              <a:t>，其电流</a:t>
            </a:r>
            <a:r>
              <a:rPr lang="en-US" altLang="zh-CN" sz="2800" b="1" dirty="0" err="1">
                <a:latin typeface="+mn-ea"/>
              </a:rPr>
              <a:t>i</a:t>
            </a:r>
            <a:r>
              <a:rPr lang="zh-CN" altLang="en-US" sz="2800" b="1" dirty="0">
                <a:latin typeface="+mn-ea"/>
              </a:rPr>
              <a:t>波形如图</a:t>
            </a:r>
            <a:r>
              <a:rPr lang="en-US" altLang="zh-CN" sz="2800" b="1" dirty="0">
                <a:latin typeface="+mn-ea"/>
              </a:rPr>
              <a:t>1.14(b)</a:t>
            </a:r>
            <a:r>
              <a:rPr lang="zh-CN" altLang="en-US" sz="2800" b="1" dirty="0">
                <a:latin typeface="+mn-ea"/>
              </a:rPr>
              <a:t>所示。求电感电压</a:t>
            </a:r>
            <a:r>
              <a:rPr lang="en-US" altLang="zh-CN" sz="2800" b="1" dirty="0">
                <a:latin typeface="+mn-ea"/>
              </a:rPr>
              <a:t>u</a:t>
            </a:r>
            <a:r>
              <a:rPr lang="zh-CN" altLang="en-US" sz="2800" b="1" dirty="0">
                <a:latin typeface="+mn-ea"/>
              </a:rPr>
              <a:t>，画出它的波形，并计算电感吸收的最大能量。</a:t>
            </a:r>
            <a:endParaRPr lang="en-US" altLang="zh-CN" sz="2800" b="1" dirty="0">
              <a:latin typeface="+mn-ea"/>
            </a:endParaRPr>
          </a:p>
        </p:txBody>
      </p:sp>
      <p:sp>
        <p:nvSpPr>
          <p:cNvPr id="9" name="Rectangle 16">
            <a:extLst>
              <a:ext uri="{FF2B5EF4-FFF2-40B4-BE49-F238E27FC236}">
                <a16:creationId xmlns:a16="http://schemas.microsoft.com/office/drawing/2014/main" id="{42DE4CD9-F909-4D9E-AD65-8EE23FD6EB0D}"/>
              </a:ext>
            </a:extLst>
          </p:cNvPr>
          <p:cNvSpPr>
            <a:spLocks noChangeArrowheads="1"/>
          </p:cNvSpPr>
          <p:nvPr/>
        </p:nvSpPr>
        <p:spPr bwMode="auto">
          <a:xfrm>
            <a:off x="497150" y="2885282"/>
            <a:ext cx="11123720" cy="523220"/>
          </a:xfrm>
          <a:prstGeom prst="rect">
            <a:avLst/>
          </a:prstGeom>
          <a:noFill/>
          <a:ln w="9525">
            <a:noFill/>
            <a:miter lim="800000"/>
            <a:headEnd/>
            <a:tailEnd/>
          </a:ln>
          <a:effectLst/>
        </p:spPr>
        <p:txBody>
          <a:bodyPr wrap="square">
            <a:spAutoFit/>
          </a:bodyPr>
          <a:lstStyle/>
          <a:p>
            <a:pPr>
              <a:defRPr/>
            </a:pPr>
            <a:r>
              <a:rPr lang="zh-CN" altLang="en-US" sz="2800" b="1" dirty="0">
                <a:latin typeface="+mn-ea"/>
              </a:rPr>
              <a:t>解：电压波形如下图所示</a:t>
            </a:r>
          </a:p>
        </p:txBody>
      </p:sp>
      <p:pic>
        <p:nvPicPr>
          <p:cNvPr id="4" name="图片 3">
            <a:extLst>
              <a:ext uri="{FF2B5EF4-FFF2-40B4-BE49-F238E27FC236}">
                <a16:creationId xmlns:a16="http://schemas.microsoft.com/office/drawing/2014/main" id="{56C6D79D-24E6-4475-AC26-8E6C85F6C1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0368" y="3763082"/>
            <a:ext cx="5555420" cy="2238219"/>
          </a:xfrm>
          <a:prstGeom prst="rect">
            <a:avLst/>
          </a:prstGeom>
        </p:spPr>
      </p:pic>
      <p:grpSp>
        <p:nvGrpSpPr>
          <p:cNvPr id="10" name="Group 25">
            <a:extLst>
              <a:ext uri="{FF2B5EF4-FFF2-40B4-BE49-F238E27FC236}">
                <a16:creationId xmlns:a16="http://schemas.microsoft.com/office/drawing/2014/main" id="{FAFACA3D-C36F-46CB-912B-1E215331D5D4}"/>
              </a:ext>
            </a:extLst>
          </p:cNvPr>
          <p:cNvGrpSpPr>
            <a:grpSpLocks/>
          </p:cNvGrpSpPr>
          <p:nvPr/>
        </p:nvGrpSpPr>
        <p:grpSpPr bwMode="auto">
          <a:xfrm>
            <a:off x="1313895" y="3565864"/>
            <a:ext cx="3886201" cy="1944688"/>
            <a:chOff x="2304" y="2688"/>
            <a:chExt cx="2448" cy="1225"/>
          </a:xfrm>
        </p:grpSpPr>
        <p:pic>
          <p:nvPicPr>
            <p:cNvPr id="12" name="Picture 22">
              <a:extLst>
                <a:ext uri="{FF2B5EF4-FFF2-40B4-BE49-F238E27FC236}">
                  <a16:creationId xmlns:a16="http://schemas.microsoft.com/office/drawing/2014/main" id="{6D4506F3-DE93-44A8-91FD-95E6181C19D7}"/>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04" y="2688"/>
              <a:ext cx="2317" cy="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4">
              <a:extLst>
                <a:ext uri="{FF2B5EF4-FFF2-40B4-BE49-F238E27FC236}">
                  <a16:creationId xmlns:a16="http://schemas.microsoft.com/office/drawing/2014/main" id="{61142764-B0B3-4876-869F-2E879487A807}"/>
                </a:ext>
              </a:extLst>
            </p:cNvPr>
            <p:cNvSpPr>
              <a:spLocks noChangeArrowheads="1"/>
            </p:cNvSpPr>
            <p:nvPr/>
          </p:nvSpPr>
          <p:spPr bwMode="auto">
            <a:xfrm>
              <a:off x="4412" y="3346"/>
              <a:ext cx="340" cy="288"/>
            </a:xfrm>
            <a:prstGeom prst="rect">
              <a:avLst/>
            </a:prstGeom>
            <a:noFill/>
            <a:ln w="25400">
              <a:noFill/>
              <a:miter lim="800000"/>
              <a:headEnd/>
              <a:tailEnd/>
            </a:ln>
            <a:effectLst/>
          </p:spPr>
          <p:txBody>
            <a:bodyPr wrap="none">
              <a:spAutoFit/>
            </a:bodyPr>
            <a:lstStyle/>
            <a:p>
              <a:pPr>
                <a:defRPr/>
              </a:pPr>
              <a:r>
                <a:rPr lang="en-US" altLang="zh-CN" sz="2400" dirty="0" err="1">
                  <a:effectLst>
                    <a:outerShdw blurRad="38100" dist="38100" dir="2700000" algn="tl">
                      <a:srgbClr val="C0C0C0"/>
                    </a:outerShdw>
                  </a:effectLst>
                  <a:latin typeface="Times New Roman" pitchFamily="18" charset="0"/>
                  <a:ea typeface="楷体_GB2312" pitchFamily="49" charset="-122"/>
                </a:rPr>
                <a:t>ms</a:t>
              </a:r>
              <a:endParaRPr lang="en-US" altLang="zh-CN" sz="2400" dirty="0">
                <a:effectLst>
                  <a:outerShdw blurRad="38100" dist="38100" dir="2700000" algn="tl">
                    <a:srgbClr val="C0C0C0"/>
                  </a:outerShdw>
                </a:effectLst>
                <a:latin typeface="Times New Roman" pitchFamily="18" charset="0"/>
                <a:ea typeface="楷体_GB2312" pitchFamily="49" charset="-122"/>
              </a:endParaRPr>
            </a:p>
          </p:txBody>
        </p:sp>
      </p:grpSp>
    </p:spTree>
    <p:custDataLst>
      <p:tags r:id="rId1"/>
    </p:custDataLst>
    <p:extLst>
      <p:ext uri="{BB962C8B-B14F-4D97-AF65-F5344CB8AC3E}">
        <p14:creationId xmlns:p14="http://schemas.microsoft.com/office/powerpoint/2010/main" val="41535313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等腰三角形 1"/>
          <p:cNvSpPr/>
          <p:nvPr/>
        </p:nvSpPr>
        <p:spPr>
          <a:xfrm rot="16200000" flipV="1">
            <a:off x="-1099284" y="1444859"/>
            <a:ext cx="6166850" cy="39682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p:cNvCxnSpPr/>
          <p:nvPr/>
        </p:nvCxnSpPr>
        <p:spPr>
          <a:xfrm flipH="1">
            <a:off x="9535886"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578217" y="4767072"/>
            <a:ext cx="1156115" cy="95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5282178" y="2995504"/>
            <a:ext cx="2454518" cy="1015663"/>
          </a:xfrm>
          <a:prstGeom prst="rect">
            <a:avLst/>
          </a:prstGeom>
          <a:noFill/>
        </p:spPr>
        <p:txBody>
          <a:bodyPr wrap="none" rtlCol="0">
            <a:spAutoFit/>
            <a:scene3d>
              <a:camera prst="orthographicFront"/>
              <a:lightRig rig="threePt" dir="t"/>
            </a:scene3d>
            <a:sp3d contourW="12700"/>
          </a:bodyPr>
          <a:lstStyle/>
          <a:p>
            <a:r>
              <a:rPr lang="en-US" altLang="zh-CN" sz="6000" dirty="0">
                <a:latin typeface="Agency FB" panose="020B0503020202020204" pitchFamily="34" charset="0"/>
              </a:rPr>
              <a:t>1.4 </a:t>
            </a:r>
            <a:r>
              <a:rPr lang="zh-CN" altLang="en-US" sz="6000" dirty="0">
                <a:latin typeface="Agency FB" panose="020B0503020202020204" pitchFamily="34" charset="0"/>
              </a:rPr>
              <a:t>电源</a:t>
            </a:r>
          </a:p>
        </p:txBody>
      </p:sp>
      <p:sp>
        <p:nvSpPr>
          <p:cNvPr id="40" name="任意多边形 39"/>
          <p:cNvSpPr/>
          <p:nvPr/>
        </p:nvSpPr>
        <p:spPr>
          <a:xfrm>
            <a:off x="10445469" y="5500915"/>
            <a:ext cx="1746531" cy="1357086"/>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a:off x="9727812" y="6378594"/>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9275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additive="base">
                                        <p:cTn id="16" dur="500" fill="hold"/>
                                        <p:tgtEl>
                                          <p:spTgt spid="36"/>
                                        </p:tgtEl>
                                        <p:attrNameLst>
                                          <p:attrName>ppt_x</p:attrName>
                                        </p:attrNameLst>
                                      </p:cBhvr>
                                      <p:tavLst>
                                        <p:tav tm="0">
                                          <p:val>
                                            <p:strVal val="1+#ppt_w/2"/>
                                          </p:val>
                                        </p:tav>
                                        <p:tav tm="100000">
                                          <p:val>
                                            <p:strVal val="#ppt_x"/>
                                          </p:val>
                                        </p:tav>
                                      </p:tavLst>
                                    </p:anim>
                                    <p:anim calcmode="lin" valueType="num">
                                      <p:cBhvr additive="base">
                                        <p:cTn id="17" dur="500" fill="hold"/>
                                        <p:tgtEl>
                                          <p:spTgt spid="36"/>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par>
                                <p:cTn id="22" presetID="22" presetClass="entr" presetSubtype="4"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down)">
                                      <p:cBhvr>
                                        <p:cTn id="24" dur="500"/>
                                        <p:tgtEl>
                                          <p:spTgt spid="35"/>
                                        </p:tgtEl>
                                      </p:cBhvr>
                                    </p:animEffect>
                                  </p:childTnLst>
                                </p:cTn>
                              </p:par>
                              <p:par>
                                <p:cTn id="25" presetID="22" presetClass="entr" presetSubtype="1"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6" grpId="0"/>
      <p:bldP spid="40"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398533" y="345292"/>
            <a:ext cx="139493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1.4 </a:t>
            </a:r>
            <a:r>
              <a:rPr lang="zh-CN" altLang="en-US" sz="3200" dirty="0">
                <a:latin typeface="Agency FB" panose="020B0503020202020204" pitchFamily="34" charset="0"/>
              </a:rPr>
              <a:t>电源</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2786212"/>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有源电路元件</a:t>
            </a:r>
            <a:endParaRPr lang="en-US" altLang="zh-CN" sz="3600" b="1" dirty="0">
              <a:solidFill>
                <a:srgbClr val="FF0000"/>
              </a:solidFill>
              <a:latin typeface="+mn-ea"/>
            </a:endParaRPr>
          </a:p>
          <a:p>
            <a:pPr>
              <a:lnSpc>
                <a:spcPct val="150000"/>
              </a:lnSpc>
            </a:pPr>
            <a:r>
              <a:rPr lang="zh-CN" altLang="en-US" sz="2800" b="1" dirty="0">
                <a:solidFill>
                  <a:schemeClr val="tx2"/>
                </a:solidFill>
                <a:latin typeface="+mn-ea"/>
              </a:rPr>
              <a:t>        </a:t>
            </a:r>
            <a:r>
              <a:rPr lang="zh-CN" altLang="en-US" sz="2800" b="1" dirty="0">
                <a:latin typeface="+mn-ea"/>
              </a:rPr>
              <a:t>基本的有源电路元件有</a:t>
            </a:r>
            <a:r>
              <a:rPr kumimoji="1" lang="zh-CN" altLang="en-US" sz="2800" b="1" dirty="0">
                <a:solidFill>
                  <a:srgbClr val="FF0000"/>
                </a:solidFill>
                <a:latin typeface="+mn-ea"/>
              </a:rPr>
              <a:t>电压源</a:t>
            </a:r>
            <a:r>
              <a:rPr lang="zh-CN" altLang="en-US" sz="2800" b="1" dirty="0">
                <a:latin typeface="+mn-ea"/>
              </a:rPr>
              <a:t>和</a:t>
            </a:r>
            <a:r>
              <a:rPr kumimoji="1" lang="zh-CN" altLang="en-US" sz="2800" b="1" dirty="0">
                <a:solidFill>
                  <a:srgbClr val="FF0000"/>
                </a:solidFill>
                <a:latin typeface="+mn-ea"/>
              </a:rPr>
              <a:t>电流源</a:t>
            </a:r>
            <a:r>
              <a:rPr lang="zh-CN" altLang="en-US" sz="2800" b="1" dirty="0">
                <a:latin typeface="+mn-ea"/>
              </a:rPr>
              <a:t>。根据电压源的电压值或电流源的电流值是确定值还是随其他支路的电压或电流而变化，又可将其分为</a:t>
            </a:r>
            <a:r>
              <a:rPr kumimoji="1" lang="zh-CN" altLang="en-US" sz="2800" b="1" dirty="0">
                <a:solidFill>
                  <a:srgbClr val="FF0000"/>
                </a:solidFill>
                <a:latin typeface="+mn-ea"/>
              </a:rPr>
              <a:t>独立源</a:t>
            </a:r>
            <a:r>
              <a:rPr lang="zh-CN" altLang="en-US" sz="2800" b="1" dirty="0">
                <a:latin typeface="+mn-ea"/>
              </a:rPr>
              <a:t>和</a:t>
            </a:r>
            <a:r>
              <a:rPr kumimoji="1" lang="zh-CN" altLang="en-US" sz="2800" b="1" dirty="0">
                <a:solidFill>
                  <a:srgbClr val="FF0000"/>
                </a:solidFill>
                <a:latin typeface="+mn-ea"/>
              </a:rPr>
              <a:t>受控源</a:t>
            </a:r>
            <a:r>
              <a:rPr lang="zh-CN" altLang="en-US" sz="2800" b="1" dirty="0">
                <a:latin typeface="+mn-ea"/>
              </a:rPr>
              <a:t>。</a:t>
            </a:r>
          </a:p>
        </p:txBody>
      </p:sp>
    </p:spTree>
    <p:custDataLst>
      <p:tags r:id="rId1"/>
    </p:custDataLst>
    <p:extLst>
      <p:ext uri="{BB962C8B-B14F-4D97-AF65-F5344CB8AC3E}">
        <p14:creationId xmlns:p14="http://schemas.microsoft.com/office/powerpoint/2010/main" val="4903512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398533" y="345292"/>
            <a:ext cx="139493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1.4 </a:t>
            </a:r>
            <a:r>
              <a:rPr lang="zh-CN" altLang="en-US" sz="3200" dirty="0">
                <a:latin typeface="Agency FB" panose="020B0503020202020204" pitchFamily="34" charset="0"/>
              </a:rPr>
              <a:t>电源</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4078874"/>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一、独立源</a:t>
            </a:r>
            <a:endParaRPr lang="en-US" altLang="zh-CN" sz="3600" b="1" dirty="0">
              <a:solidFill>
                <a:srgbClr val="FF0000"/>
              </a:solidFill>
              <a:latin typeface="+mn-ea"/>
            </a:endParaRPr>
          </a:p>
          <a:p>
            <a:pPr>
              <a:lnSpc>
                <a:spcPct val="150000"/>
              </a:lnSpc>
            </a:pPr>
            <a:r>
              <a:rPr lang="zh-CN" altLang="en-US" sz="2800" b="1" dirty="0">
                <a:solidFill>
                  <a:schemeClr val="tx2"/>
                </a:solidFill>
                <a:latin typeface="+mn-ea"/>
              </a:rPr>
              <a:t>        </a:t>
            </a:r>
            <a:r>
              <a:rPr lang="zh-CN" altLang="en-US" sz="2800" b="1" dirty="0">
                <a:latin typeface="+mn-ea"/>
              </a:rPr>
              <a:t>独立源是有源元件，分为独立电压源和独立电流源。</a:t>
            </a:r>
          </a:p>
          <a:p>
            <a:pPr>
              <a:lnSpc>
                <a:spcPct val="150000"/>
              </a:lnSpc>
            </a:pPr>
            <a:r>
              <a:rPr lang="en-US" altLang="zh-CN" sz="2800" b="1" dirty="0">
                <a:solidFill>
                  <a:srgbClr val="FF0000"/>
                </a:solidFill>
                <a:latin typeface="+mn-ea"/>
              </a:rPr>
              <a:t>    1</a:t>
            </a:r>
            <a:r>
              <a:rPr lang="zh-CN" altLang="en-US" sz="2800" b="1" dirty="0">
                <a:solidFill>
                  <a:srgbClr val="FF0000"/>
                </a:solidFill>
                <a:latin typeface="+mn-ea"/>
              </a:rPr>
              <a:t>、独立电压源</a:t>
            </a:r>
            <a:endParaRPr lang="en-US" altLang="zh-CN" sz="2800" b="1" dirty="0">
              <a:solidFill>
                <a:srgbClr val="FF0000"/>
              </a:solidFill>
              <a:latin typeface="+mn-ea"/>
            </a:endParaRPr>
          </a:p>
          <a:p>
            <a:pPr>
              <a:lnSpc>
                <a:spcPct val="150000"/>
              </a:lnSpc>
            </a:pPr>
            <a:r>
              <a:rPr lang="zh-CN" altLang="en-US" sz="2800" b="1" dirty="0">
                <a:latin typeface="+mn-ea"/>
              </a:rPr>
              <a:t>        </a:t>
            </a:r>
            <a:r>
              <a:rPr lang="en-US" altLang="zh-CN" sz="2800" b="1" dirty="0">
                <a:solidFill>
                  <a:srgbClr val="FF0000"/>
                </a:solidFill>
                <a:latin typeface="+mn-ea"/>
              </a:rPr>
              <a:t>(1) </a:t>
            </a:r>
            <a:r>
              <a:rPr lang="zh-CN" altLang="en-US" sz="2800" b="1" dirty="0">
                <a:solidFill>
                  <a:srgbClr val="FF0000"/>
                </a:solidFill>
                <a:latin typeface="+mn-ea"/>
              </a:rPr>
              <a:t>定义：</a:t>
            </a:r>
            <a:r>
              <a:rPr lang="zh-CN" altLang="en-US" sz="2800" b="1" dirty="0">
                <a:latin typeface="+mn-ea"/>
              </a:rPr>
              <a:t>一个二端元件，如其端口电压总能保持为给定的时间函数</a:t>
            </a:r>
            <a:r>
              <a:rPr lang="en-US" altLang="zh-CN" sz="2800" b="1" i="1" dirty="0" err="1">
                <a:latin typeface="+mn-ea"/>
              </a:rPr>
              <a:t>u</a:t>
            </a:r>
            <a:r>
              <a:rPr lang="en-US" altLang="zh-CN" sz="2800" b="1" baseline="-25000" dirty="0" err="1">
                <a:latin typeface="+mn-ea"/>
              </a:rPr>
              <a:t>S</a:t>
            </a:r>
            <a:r>
              <a:rPr lang="en-US" altLang="zh-CN" sz="2800" b="1" dirty="0">
                <a:latin typeface="+mn-ea"/>
              </a:rPr>
              <a:t>(</a:t>
            </a:r>
            <a:r>
              <a:rPr lang="en-US" altLang="zh-CN" sz="2800" b="1" i="1" dirty="0">
                <a:latin typeface="+mn-ea"/>
              </a:rPr>
              <a:t>t</a:t>
            </a:r>
            <a:r>
              <a:rPr lang="en-US" altLang="zh-CN" sz="2800" b="1" dirty="0">
                <a:latin typeface="+mn-ea"/>
              </a:rPr>
              <a:t>)</a:t>
            </a:r>
            <a:r>
              <a:rPr lang="zh-CN" altLang="en-US" sz="2800" b="1" dirty="0">
                <a:latin typeface="+mn-ea"/>
              </a:rPr>
              <a:t>或定值</a:t>
            </a:r>
            <a:r>
              <a:rPr lang="en-US" altLang="zh-CN" sz="2800" b="1" i="1" dirty="0">
                <a:latin typeface="+mn-ea"/>
              </a:rPr>
              <a:t>U</a:t>
            </a:r>
            <a:r>
              <a:rPr lang="en-US" altLang="zh-CN" sz="2800" b="1" baseline="-25000" dirty="0">
                <a:latin typeface="+mn-ea"/>
              </a:rPr>
              <a:t>S</a:t>
            </a:r>
            <a:r>
              <a:rPr lang="zh-CN" altLang="en-US" sz="2800" b="1" dirty="0">
                <a:latin typeface="+mn-ea"/>
              </a:rPr>
              <a:t>，而与流过它的电流无关，则称其为</a:t>
            </a:r>
            <a:r>
              <a:rPr lang="zh-CN" altLang="en-US" sz="2800" b="1" dirty="0">
                <a:solidFill>
                  <a:srgbClr val="FF0000"/>
                </a:solidFill>
                <a:latin typeface="+mn-ea"/>
              </a:rPr>
              <a:t>独立电压源</a:t>
            </a:r>
            <a:r>
              <a:rPr lang="zh-CN" altLang="en-US" sz="2800" b="1" dirty="0">
                <a:latin typeface="+mn-ea"/>
              </a:rPr>
              <a:t>，简称</a:t>
            </a:r>
            <a:r>
              <a:rPr lang="zh-CN" altLang="en-US" sz="2800" b="1" dirty="0">
                <a:solidFill>
                  <a:srgbClr val="FF0000"/>
                </a:solidFill>
                <a:latin typeface="+mn-ea"/>
              </a:rPr>
              <a:t>电压源</a:t>
            </a:r>
            <a:r>
              <a:rPr lang="zh-CN" altLang="en-US" sz="2800" b="1" dirty="0">
                <a:latin typeface="+mn-ea"/>
              </a:rPr>
              <a:t>。</a:t>
            </a:r>
          </a:p>
        </p:txBody>
      </p:sp>
    </p:spTree>
    <p:custDataLst>
      <p:tags r:id="rId1"/>
    </p:custDataLst>
    <p:extLst>
      <p:ext uri="{BB962C8B-B14F-4D97-AF65-F5344CB8AC3E}">
        <p14:creationId xmlns:p14="http://schemas.microsoft.com/office/powerpoint/2010/main" val="1495615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down)">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down)">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wipe(down)">
                                      <p:cBhvr>
                                        <p:cTn id="22"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398533" y="345292"/>
            <a:ext cx="139493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1.4 </a:t>
            </a:r>
            <a:r>
              <a:rPr lang="zh-CN" altLang="en-US" sz="3200" dirty="0">
                <a:latin typeface="Agency FB" panose="020B0503020202020204" pitchFamily="34" charset="0"/>
              </a:rPr>
              <a:t>电源</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130888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1</a:t>
            </a:r>
            <a:r>
              <a:rPr lang="zh-CN" altLang="en-US" sz="2800" b="1" dirty="0">
                <a:solidFill>
                  <a:srgbClr val="FF0000"/>
                </a:solidFill>
                <a:latin typeface="+mn-ea"/>
              </a:rPr>
              <a:t>、独立电压源</a:t>
            </a:r>
            <a:endParaRPr lang="en-US" altLang="zh-CN" sz="2800" b="1" dirty="0">
              <a:solidFill>
                <a:srgbClr val="FF0000"/>
              </a:solidFill>
              <a:latin typeface="+mn-ea"/>
            </a:endParaRPr>
          </a:p>
          <a:p>
            <a:pPr>
              <a:lnSpc>
                <a:spcPct val="150000"/>
              </a:lnSpc>
            </a:pPr>
            <a:r>
              <a:rPr lang="zh-CN" altLang="en-US" sz="2800" b="1" dirty="0">
                <a:latin typeface="+mn-ea"/>
              </a:rPr>
              <a:t>        </a:t>
            </a:r>
          </a:p>
        </p:txBody>
      </p:sp>
      <p:pic>
        <p:nvPicPr>
          <p:cNvPr id="6" name="图片 5">
            <a:extLst>
              <a:ext uri="{FF2B5EF4-FFF2-40B4-BE49-F238E27FC236}">
                <a16:creationId xmlns:a16="http://schemas.microsoft.com/office/drawing/2014/main" id="{28C2D768-7FF8-4D75-BF2E-6DC6739A407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740159" y="2017126"/>
            <a:ext cx="6711682" cy="4205874"/>
          </a:xfrm>
          <a:prstGeom prst="rect">
            <a:avLst/>
          </a:prstGeom>
        </p:spPr>
      </p:pic>
    </p:spTree>
    <p:custDataLst>
      <p:tags r:id="rId1"/>
    </p:custDataLst>
    <p:extLst>
      <p:ext uri="{BB962C8B-B14F-4D97-AF65-F5344CB8AC3E}">
        <p14:creationId xmlns:p14="http://schemas.microsoft.com/office/powerpoint/2010/main" val="18965634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398533" y="345292"/>
            <a:ext cx="139493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1.4 </a:t>
            </a:r>
            <a:r>
              <a:rPr lang="zh-CN" altLang="en-US" sz="3200" dirty="0">
                <a:latin typeface="Agency FB" panose="020B0503020202020204" pitchFamily="34" charset="0"/>
              </a:rPr>
              <a:t>电源</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6909621" cy="5832943"/>
          </a:xfrm>
          <a:prstGeom prst="rect">
            <a:avLst/>
          </a:prstGeom>
          <a:noFill/>
        </p:spPr>
        <p:txBody>
          <a:bodyPr wrap="square" rtlCol="0">
            <a:spAutoFit/>
          </a:bodyPr>
          <a:lstStyle/>
          <a:p>
            <a:pPr>
              <a:lnSpc>
                <a:spcPct val="150000"/>
              </a:lnSpc>
            </a:pPr>
            <a:r>
              <a:rPr lang="zh-CN" altLang="en-US" sz="2800" b="1" dirty="0">
                <a:solidFill>
                  <a:srgbClr val="FF0000"/>
                </a:solidFill>
                <a:latin typeface="+mn-ea"/>
              </a:rPr>
              <a:t>（</a:t>
            </a:r>
            <a:r>
              <a:rPr lang="en-US" altLang="zh-CN" sz="2800" b="1" dirty="0">
                <a:solidFill>
                  <a:srgbClr val="FF0000"/>
                </a:solidFill>
                <a:latin typeface="+mn-ea"/>
              </a:rPr>
              <a:t>2</a:t>
            </a:r>
            <a:r>
              <a:rPr lang="zh-CN" altLang="en-US" sz="2800" b="1" dirty="0">
                <a:solidFill>
                  <a:srgbClr val="FF0000"/>
                </a:solidFill>
                <a:latin typeface="+mn-ea"/>
              </a:rPr>
              <a:t>）独立电压源特点</a:t>
            </a:r>
            <a:endParaRPr lang="en-US" altLang="zh-CN" sz="2800" b="1" dirty="0">
              <a:solidFill>
                <a:srgbClr val="FF0000"/>
              </a:solidFill>
              <a:latin typeface="+mn-ea"/>
            </a:endParaRPr>
          </a:p>
          <a:p>
            <a:pPr>
              <a:lnSpc>
                <a:spcPct val="150000"/>
              </a:lnSpc>
            </a:pPr>
            <a:r>
              <a:rPr lang="zh-CN" altLang="en-US" sz="2800" b="1" dirty="0">
                <a:latin typeface="+mn-ea"/>
              </a:rPr>
              <a:t>        </a:t>
            </a:r>
            <a:r>
              <a:rPr lang="en-US" altLang="zh-CN" sz="2800" b="1" dirty="0">
                <a:latin typeface="+mn-ea"/>
              </a:rPr>
              <a:t>1) </a:t>
            </a:r>
            <a:r>
              <a:rPr lang="zh-CN" altLang="en-US" sz="2800" b="1" dirty="0">
                <a:latin typeface="Arial" charset="0"/>
                <a:ea typeface="楷体_GB2312" pitchFamily="49" charset="-122"/>
              </a:rPr>
              <a:t>端电压保持给定时间函数</a:t>
            </a:r>
            <a:r>
              <a:rPr lang="en-US" altLang="zh-CN" sz="2800" b="1" i="1" dirty="0" err="1">
                <a:latin typeface="Times New Roman" pitchFamily="18" charset="0"/>
                <a:ea typeface="楷体_GB2312" pitchFamily="49" charset="-122"/>
              </a:rPr>
              <a:t>u</a:t>
            </a:r>
            <a:r>
              <a:rPr lang="en-US" altLang="zh-CN" sz="1600" b="1" dirty="0" err="1">
                <a:latin typeface="Times New Roman" pitchFamily="18" charset="0"/>
                <a:ea typeface="楷体_GB2312" pitchFamily="49" charset="-122"/>
              </a:rPr>
              <a:t>S</a:t>
            </a:r>
            <a:r>
              <a:rPr lang="en-US" altLang="zh-CN" sz="2800" b="1" dirty="0">
                <a:latin typeface="Times New Roman" pitchFamily="18" charset="0"/>
                <a:ea typeface="楷体_GB2312" pitchFamily="49" charset="-122"/>
              </a:rPr>
              <a:t>(</a:t>
            </a:r>
            <a:r>
              <a:rPr lang="en-US" altLang="zh-CN" sz="2800" b="1" i="1" dirty="0">
                <a:latin typeface="Times New Roman" pitchFamily="18" charset="0"/>
                <a:ea typeface="楷体_GB2312" pitchFamily="49" charset="-122"/>
              </a:rPr>
              <a:t>t</a:t>
            </a:r>
            <a:r>
              <a:rPr lang="en-US" altLang="zh-CN" sz="2800" b="1" dirty="0">
                <a:latin typeface="Times New Roman" pitchFamily="18" charset="0"/>
                <a:ea typeface="楷体_GB2312" pitchFamily="49" charset="-122"/>
              </a:rPr>
              <a:t>)</a:t>
            </a:r>
            <a:r>
              <a:rPr lang="zh-CN" altLang="en-US" sz="2800" b="1" dirty="0">
                <a:latin typeface="Arial" charset="0"/>
                <a:ea typeface="楷体_GB2312" pitchFamily="49" charset="-122"/>
              </a:rPr>
              <a:t>的电压源称为</a:t>
            </a:r>
            <a:r>
              <a:rPr lang="zh-CN" altLang="en-US" sz="2800" b="1" dirty="0">
                <a:solidFill>
                  <a:srgbClr val="FF0000"/>
                </a:solidFill>
                <a:latin typeface="Arial" charset="0"/>
                <a:ea typeface="楷体_GB2312" pitchFamily="49" charset="-122"/>
              </a:rPr>
              <a:t>时变电压源</a:t>
            </a:r>
            <a:r>
              <a:rPr lang="zh-CN" altLang="en-US" sz="2800" b="1" dirty="0">
                <a:latin typeface="Arial" charset="0"/>
                <a:ea typeface="楷体_GB2312" pitchFamily="49" charset="-122"/>
              </a:rPr>
              <a:t>，如图</a:t>
            </a:r>
            <a:r>
              <a:rPr lang="en-US" altLang="zh-CN" sz="2800" b="1" dirty="0">
                <a:latin typeface="Arial" charset="0"/>
                <a:ea typeface="楷体_GB2312" pitchFamily="49" charset="-122"/>
              </a:rPr>
              <a:t>1.15(b)</a:t>
            </a:r>
            <a:r>
              <a:rPr lang="zh-CN" altLang="en-US" sz="2800" b="1" dirty="0">
                <a:latin typeface="Arial" charset="0"/>
                <a:ea typeface="楷体_GB2312" pitchFamily="49" charset="-122"/>
              </a:rPr>
              <a:t>所示，其特性曲线是一条平行于</a:t>
            </a:r>
            <a:r>
              <a:rPr lang="en-US" altLang="zh-CN" sz="2800" b="1" i="1" dirty="0" err="1">
                <a:latin typeface="Times New Roman" pitchFamily="18" charset="0"/>
                <a:ea typeface="楷体_GB2312" pitchFamily="49" charset="-122"/>
              </a:rPr>
              <a:t>i</a:t>
            </a:r>
            <a:r>
              <a:rPr lang="en-US" altLang="zh-CN" sz="2800" b="1" i="1" dirty="0">
                <a:latin typeface="Times New Roman" pitchFamily="18" charset="0"/>
                <a:ea typeface="楷体_GB2312" pitchFamily="49" charset="-122"/>
              </a:rPr>
              <a:t> </a:t>
            </a:r>
            <a:r>
              <a:rPr lang="zh-CN" altLang="en-US" sz="2800" b="1" dirty="0">
                <a:latin typeface="Arial" charset="0"/>
                <a:ea typeface="楷体_GB2312" pitchFamily="49" charset="-122"/>
              </a:rPr>
              <a:t>轴但却随时间改变的直线，</a:t>
            </a:r>
            <a:r>
              <a:rPr lang="en-US" altLang="zh-CN" sz="2800" b="1" i="1" dirty="0">
                <a:latin typeface="Times New Roman" pitchFamily="18" charset="0"/>
                <a:ea typeface="楷体_GB2312" pitchFamily="49" charset="-122"/>
              </a:rPr>
              <a:t>u</a:t>
            </a:r>
            <a:r>
              <a:rPr lang="zh-CN" altLang="en-US" sz="2800" b="1" dirty="0">
                <a:latin typeface="Arial" charset="0"/>
                <a:ea typeface="楷体_GB2312" pitchFamily="49" charset="-122"/>
              </a:rPr>
              <a:t>轴上的截距表示不同时刻时变电压源的电压值；端电压保持定值</a:t>
            </a:r>
            <a:r>
              <a:rPr lang="en-US" altLang="zh-CN" sz="2800" b="1" i="1" dirty="0">
                <a:latin typeface="Times New Roman" pitchFamily="18" charset="0"/>
                <a:ea typeface="楷体_GB2312" pitchFamily="49" charset="-122"/>
              </a:rPr>
              <a:t>U</a:t>
            </a:r>
            <a:r>
              <a:rPr lang="en-US" altLang="zh-CN" sz="2000" b="1" dirty="0">
                <a:latin typeface="Times New Roman" pitchFamily="18" charset="0"/>
                <a:ea typeface="楷体_GB2312" pitchFamily="49" charset="-122"/>
              </a:rPr>
              <a:t>S</a:t>
            </a:r>
            <a:r>
              <a:rPr lang="zh-CN" altLang="en-US" sz="2800" b="1" dirty="0">
                <a:latin typeface="Arial" charset="0"/>
                <a:ea typeface="楷体_GB2312" pitchFamily="49" charset="-122"/>
              </a:rPr>
              <a:t>的电压源称为</a:t>
            </a:r>
            <a:r>
              <a:rPr lang="zh-CN" altLang="en-US" sz="2800" b="1" dirty="0">
                <a:solidFill>
                  <a:srgbClr val="FF0000"/>
                </a:solidFill>
                <a:latin typeface="Arial" charset="0"/>
                <a:ea typeface="楷体_GB2312" pitchFamily="49" charset="-122"/>
              </a:rPr>
              <a:t>直流电压源</a:t>
            </a:r>
            <a:r>
              <a:rPr lang="zh-CN" altLang="en-US" sz="2800" b="1" dirty="0">
                <a:latin typeface="Arial" charset="0"/>
                <a:ea typeface="楷体_GB2312" pitchFamily="49" charset="-122"/>
              </a:rPr>
              <a:t>，如图</a:t>
            </a:r>
            <a:r>
              <a:rPr lang="en-US" altLang="zh-CN" sz="2800" b="1" dirty="0">
                <a:latin typeface="Arial" charset="0"/>
                <a:ea typeface="楷体_GB2312" pitchFamily="49" charset="-122"/>
              </a:rPr>
              <a:t>1.15(c)</a:t>
            </a:r>
            <a:r>
              <a:rPr lang="zh-CN" altLang="en-US" sz="2800" b="1" dirty="0">
                <a:latin typeface="Arial" charset="0"/>
                <a:ea typeface="楷体_GB2312" pitchFamily="49" charset="-122"/>
              </a:rPr>
              <a:t>所示，其特性曲线是一条平行于</a:t>
            </a:r>
            <a:r>
              <a:rPr lang="en-US" altLang="zh-CN" sz="2800" b="1" i="1" dirty="0" err="1">
                <a:latin typeface="Times New Roman" pitchFamily="18" charset="0"/>
                <a:ea typeface="楷体_GB2312" pitchFamily="49" charset="-122"/>
              </a:rPr>
              <a:t>i</a:t>
            </a:r>
            <a:r>
              <a:rPr lang="en-US" altLang="zh-CN" sz="2800" b="1" i="1" dirty="0">
                <a:latin typeface="Times New Roman" pitchFamily="18" charset="0"/>
                <a:ea typeface="楷体_GB2312" pitchFamily="49" charset="-122"/>
              </a:rPr>
              <a:t> </a:t>
            </a:r>
            <a:r>
              <a:rPr lang="zh-CN" altLang="en-US" sz="2800" b="1" dirty="0">
                <a:latin typeface="Arial" charset="0"/>
                <a:ea typeface="楷体_GB2312" pitchFamily="49" charset="-122"/>
              </a:rPr>
              <a:t>轴的直线，</a:t>
            </a:r>
            <a:r>
              <a:rPr lang="en-US" altLang="zh-CN" sz="2800" b="1" i="1" dirty="0">
                <a:latin typeface="Times New Roman" pitchFamily="18" charset="0"/>
                <a:ea typeface="楷体_GB2312" pitchFamily="49" charset="-122"/>
              </a:rPr>
              <a:t>u</a:t>
            </a:r>
            <a:r>
              <a:rPr lang="zh-CN" altLang="en-US" sz="2800" b="1" dirty="0">
                <a:latin typeface="Arial" charset="0"/>
                <a:ea typeface="楷体_GB2312" pitchFamily="49" charset="-122"/>
              </a:rPr>
              <a:t>轴截距</a:t>
            </a:r>
            <a:r>
              <a:rPr lang="en-US" altLang="zh-CN" sz="2800" b="1" i="1" dirty="0">
                <a:latin typeface="Times New Roman" pitchFamily="18" charset="0"/>
                <a:ea typeface="楷体_GB2312" pitchFamily="49" charset="-122"/>
              </a:rPr>
              <a:t>U</a:t>
            </a:r>
            <a:r>
              <a:rPr lang="en-US" altLang="zh-CN" sz="2000" b="1" dirty="0">
                <a:latin typeface="Times New Roman" pitchFamily="18" charset="0"/>
                <a:ea typeface="楷体_GB2312" pitchFamily="49" charset="-122"/>
              </a:rPr>
              <a:t>S</a:t>
            </a:r>
            <a:r>
              <a:rPr lang="zh-CN" altLang="en-US" sz="2800" b="1" dirty="0">
                <a:latin typeface="Arial" charset="0"/>
                <a:ea typeface="楷体_GB2312" pitchFamily="49" charset="-122"/>
              </a:rPr>
              <a:t>表示直流电压源的电压值。　　</a:t>
            </a:r>
            <a:endParaRPr lang="zh-CN" altLang="en-US" sz="2800" b="1" dirty="0">
              <a:latin typeface="+mn-ea"/>
            </a:endParaRPr>
          </a:p>
        </p:txBody>
      </p:sp>
      <p:pic>
        <p:nvPicPr>
          <p:cNvPr id="6" name="图片 5">
            <a:extLst>
              <a:ext uri="{FF2B5EF4-FFF2-40B4-BE49-F238E27FC236}">
                <a16:creationId xmlns:a16="http://schemas.microsoft.com/office/drawing/2014/main" id="{28C2D768-7FF8-4D75-BF2E-6DC6739A407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406771" y="1957487"/>
            <a:ext cx="4696445" cy="2943026"/>
          </a:xfrm>
          <a:prstGeom prst="rect">
            <a:avLst/>
          </a:prstGeom>
        </p:spPr>
      </p:pic>
      <p:sp>
        <p:nvSpPr>
          <p:cNvPr id="2" name="矩形 1">
            <a:extLst>
              <a:ext uri="{FF2B5EF4-FFF2-40B4-BE49-F238E27FC236}">
                <a16:creationId xmlns:a16="http://schemas.microsoft.com/office/drawing/2014/main" id="{248D4B32-8EE0-41FD-97D1-071CA2C0A5DD}"/>
              </a:ext>
            </a:extLst>
          </p:cNvPr>
          <p:cNvSpPr/>
          <p:nvPr/>
        </p:nvSpPr>
        <p:spPr>
          <a:xfrm>
            <a:off x="7335749" y="5281602"/>
            <a:ext cx="4767467" cy="1384995"/>
          </a:xfrm>
          <a:prstGeom prst="rect">
            <a:avLst/>
          </a:prstGeom>
        </p:spPr>
        <p:txBody>
          <a:bodyPr wrap="square">
            <a:spAutoFit/>
          </a:bodyPr>
          <a:lstStyle/>
          <a:p>
            <a:r>
              <a:rPr lang="zh-CN" altLang="en-US" sz="2800" b="1" dirty="0">
                <a:solidFill>
                  <a:schemeClr val="tx2"/>
                </a:solidFill>
                <a:latin typeface="Arial" charset="0"/>
                <a:ea typeface="楷体_GB2312" pitchFamily="49" charset="-122"/>
              </a:rPr>
              <a:t>        </a:t>
            </a:r>
            <a:r>
              <a:rPr lang="zh-CN" altLang="en-US" sz="2800" b="1" dirty="0">
                <a:latin typeface="Arial" charset="0"/>
                <a:ea typeface="楷体_GB2312" pitchFamily="49" charset="-122"/>
              </a:rPr>
              <a:t>若</a:t>
            </a:r>
            <a:r>
              <a:rPr lang="en-US" altLang="zh-CN" sz="2800" b="1" i="1" dirty="0" err="1">
                <a:latin typeface="Times New Roman" pitchFamily="18" charset="0"/>
                <a:ea typeface="楷体_GB2312" pitchFamily="49" charset="-122"/>
              </a:rPr>
              <a:t>u</a:t>
            </a:r>
            <a:r>
              <a:rPr lang="en-US" altLang="zh-CN" sz="1600" b="1" dirty="0" err="1">
                <a:latin typeface="Times New Roman" pitchFamily="18" charset="0"/>
                <a:ea typeface="楷体_GB2312" pitchFamily="49" charset="-122"/>
              </a:rPr>
              <a:t>S</a:t>
            </a:r>
            <a:r>
              <a:rPr lang="en-US" altLang="zh-CN" sz="2800" b="1" dirty="0">
                <a:latin typeface="Times New Roman" pitchFamily="18" charset="0"/>
                <a:ea typeface="楷体_GB2312" pitchFamily="49" charset="-122"/>
              </a:rPr>
              <a:t>(</a:t>
            </a:r>
            <a:r>
              <a:rPr lang="en-US" altLang="zh-CN" sz="2800" b="1" i="1" dirty="0">
                <a:latin typeface="Times New Roman" pitchFamily="18" charset="0"/>
                <a:ea typeface="楷体_GB2312" pitchFamily="49" charset="-122"/>
              </a:rPr>
              <a:t>t</a:t>
            </a:r>
            <a:r>
              <a:rPr lang="en-US" altLang="zh-CN" sz="2800" b="1" dirty="0">
                <a:latin typeface="Times New Roman" pitchFamily="18" charset="0"/>
                <a:ea typeface="楷体_GB2312" pitchFamily="49" charset="-122"/>
              </a:rPr>
              <a:t>) =0</a:t>
            </a:r>
            <a:r>
              <a:rPr lang="zh-CN" altLang="en-US" sz="2800" b="1" dirty="0">
                <a:latin typeface="Arial" charset="0"/>
                <a:ea typeface="楷体_GB2312" pitchFamily="49" charset="-122"/>
              </a:rPr>
              <a:t>或</a:t>
            </a:r>
            <a:r>
              <a:rPr lang="en-US" altLang="zh-CN" sz="2800" b="1" i="1" dirty="0">
                <a:latin typeface="Times New Roman" pitchFamily="18" charset="0"/>
                <a:ea typeface="楷体_GB2312" pitchFamily="49" charset="-122"/>
              </a:rPr>
              <a:t>U</a:t>
            </a:r>
            <a:r>
              <a:rPr lang="en-US" altLang="zh-CN" sz="2800" b="1" dirty="0">
                <a:latin typeface="Times New Roman" pitchFamily="18" charset="0"/>
                <a:ea typeface="楷体_GB2312" pitchFamily="49" charset="-122"/>
              </a:rPr>
              <a:t>s=0</a:t>
            </a:r>
            <a:r>
              <a:rPr lang="zh-CN" altLang="en-US" sz="2800" b="1" dirty="0">
                <a:latin typeface="Arial" charset="0"/>
                <a:ea typeface="楷体_GB2312" pitchFamily="49" charset="-122"/>
              </a:rPr>
              <a:t>，则伏安特性曲线与</a:t>
            </a:r>
            <a:r>
              <a:rPr lang="en-US" altLang="zh-CN" sz="2800" b="1" i="1" dirty="0" err="1">
                <a:latin typeface="Times New Roman" pitchFamily="18" charset="0"/>
                <a:ea typeface="楷体_GB2312" pitchFamily="49" charset="-122"/>
              </a:rPr>
              <a:t>i</a:t>
            </a:r>
            <a:r>
              <a:rPr lang="zh-CN" altLang="en-US" sz="2800" b="1" dirty="0">
                <a:latin typeface="Arial" charset="0"/>
                <a:ea typeface="楷体_GB2312" pitchFamily="49" charset="-122"/>
              </a:rPr>
              <a:t>轴重合，电压源相当于</a:t>
            </a:r>
            <a:r>
              <a:rPr lang="zh-CN" altLang="en-US" sz="2800" b="1" dirty="0">
                <a:solidFill>
                  <a:srgbClr val="FF0000"/>
                </a:solidFill>
                <a:latin typeface="Arial" charset="0"/>
                <a:ea typeface="楷体_GB2312" pitchFamily="49" charset="-122"/>
              </a:rPr>
              <a:t>短路</a:t>
            </a:r>
            <a:r>
              <a:rPr lang="zh-CN" altLang="en-US" b="1" dirty="0">
                <a:solidFill>
                  <a:schemeClr val="tx2"/>
                </a:solidFill>
                <a:latin typeface="Arial" charset="0"/>
                <a:ea typeface="楷体_GB2312" pitchFamily="49" charset="-122"/>
              </a:rPr>
              <a:t>。</a:t>
            </a:r>
            <a:endParaRPr lang="zh-CN" altLang="en-US" dirty="0"/>
          </a:p>
        </p:txBody>
      </p:sp>
    </p:spTree>
    <p:custDataLst>
      <p:tags r:id="rId1"/>
    </p:custDataLst>
    <p:extLst>
      <p:ext uri="{BB962C8B-B14F-4D97-AF65-F5344CB8AC3E}">
        <p14:creationId xmlns:p14="http://schemas.microsoft.com/office/powerpoint/2010/main" val="42793937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398533" y="345292"/>
            <a:ext cx="139493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1.4 </a:t>
            </a:r>
            <a:r>
              <a:rPr lang="zh-CN" altLang="en-US" sz="3200" dirty="0">
                <a:latin typeface="Agency FB" panose="020B0503020202020204" pitchFamily="34" charset="0"/>
              </a:rPr>
              <a:t>电源</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05965" cy="5833200"/>
          </a:xfrm>
          <a:prstGeom prst="rect">
            <a:avLst/>
          </a:prstGeom>
          <a:noFill/>
        </p:spPr>
        <p:txBody>
          <a:bodyPr wrap="square" rtlCol="0">
            <a:spAutoFit/>
          </a:bodyPr>
          <a:lstStyle/>
          <a:p>
            <a:pPr>
              <a:lnSpc>
                <a:spcPct val="150000"/>
              </a:lnSpc>
            </a:pPr>
            <a:r>
              <a:rPr lang="zh-CN" altLang="en-US" sz="2800" b="1" dirty="0">
                <a:solidFill>
                  <a:srgbClr val="FF0000"/>
                </a:solidFill>
                <a:latin typeface="+mn-ea"/>
              </a:rPr>
              <a:t>（</a:t>
            </a:r>
            <a:r>
              <a:rPr lang="en-US" altLang="zh-CN" sz="2800" b="1" dirty="0">
                <a:solidFill>
                  <a:srgbClr val="FF0000"/>
                </a:solidFill>
                <a:latin typeface="+mn-ea"/>
              </a:rPr>
              <a:t>2</a:t>
            </a:r>
            <a:r>
              <a:rPr lang="zh-CN" altLang="en-US" sz="2800" b="1" dirty="0">
                <a:solidFill>
                  <a:srgbClr val="FF0000"/>
                </a:solidFill>
                <a:latin typeface="+mn-ea"/>
              </a:rPr>
              <a:t>）独立电压源特点</a:t>
            </a:r>
            <a:endParaRPr lang="en-US" altLang="zh-CN" sz="2800" b="1" dirty="0">
              <a:solidFill>
                <a:srgbClr val="FF0000"/>
              </a:solidFill>
              <a:latin typeface="+mn-ea"/>
            </a:endParaRPr>
          </a:p>
          <a:p>
            <a:pPr>
              <a:lnSpc>
                <a:spcPct val="150000"/>
              </a:lnSpc>
            </a:pPr>
            <a:r>
              <a:rPr lang="zh-CN" altLang="en-US" sz="2800" b="1" dirty="0">
                <a:latin typeface="+mn-ea"/>
              </a:rPr>
              <a:t>        </a:t>
            </a:r>
            <a:r>
              <a:rPr lang="en-US" altLang="zh-CN" sz="2800" b="1" dirty="0">
                <a:latin typeface="+mn-ea"/>
              </a:rPr>
              <a:t>2) </a:t>
            </a:r>
            <a:r>
              <a:rPr lang="zh-CN" altLang="en-US" sz="2800" b="1" dirty="0">
                <a:latin typeface="+mn-ea"/>
              </a:rPr>
              <a:t>电压源的端电压由它自身决定，与通过它的电流无关。</a:t>
            </a:r>
            <a:endParaRPr lang="en-US" altLang="zh-CN" sz="2800" b="1" dirty="0">
              <a:latin typeface="+mn-ea"/>
            </a:endParaRPr>
          </a:p>
          <a:p>
            <a:pPr>
              <a:lnSpc>
                <a:spcPct val="150000"/>
              </a:lnSpc>
            </a:pPr>
            <a:r>
              <a:rPr lang="en-US" altLang="zh-CN" sz="2800" b="1" dirty="0">
                <a:latin typeface="+mn-ea"/>
                <a:ea typeface="楷体_GB2312" pitchFamily="49" charset="-122"/>
              </a:rPr>
              <a:t>        3)</a:t>
            </a:r>
            <a:r>
              <a:rPr lang="zh-CN" altLang="en-US" sz="2800" b="1" dirty="0">
                <a:latin typeface="+mn-ea"/>
                <a:ea typeface="楷体_GB2312" pitchFamily="49" charset="-122"/>
              </a:rPr>
              <a:t>流经电压源的电流由电压源及与其相连的外电路共同决定，或者说它的输出电流随外电路变化。</a:t>
            </a:r>
            <a:br>
              <a:rPr lang="zh-CN" altLang="en-US" sz="2800" b="1" dirty="0">
                <a:latin typeface="+mn-ea"/>
                <a:ea typeface="楷体_GB2312" pitchFamily="49" charset="-122"/>
              </a:rPr>
            </a:br>
            <a:r>
              <a:rPr lang="zh-CN" altLang="en-US" sz="2800" b="1" dirty="0">
                <a:latin typeface="Arial" charset="0"/>
                <a:ea typeface="楷体_GB2312" pitchFamily="49" charset="-122"/>
              </a:rPr>
              <a:t>　</a:t>
            </a:r>
            <a:endParaRPr lang="en-US" altLang="zh-CN" sz="2800" b="1" dirty="0">
              <a:latin typeface="Arial" charset="0"/>
              <a:ea typeface="楷体_GB2312" pitchFamily="49" charset="-122"/>
            </a:endParaRPr>
          </a:p>
          <a:p>
            <a:pPr>
              <a:lnSpc>
                <a:spcPct val="150000"/>
              </a:lnSpc>
            </a:pPr>
            <a:r>
              <a:rPr lang="zh-CN" altLang="en-US" sz="2800" b="1" dirty="0">
                <a:latin typeface="+mn-ea"/>
              </a:rPr>
              <a:t>        电流可以不同的方向流过电源，因此理想电压源可以</a:t>
            </a:r>
            <a:r>
              <a:rPr lang="zh-CN" altLang="en-US" sz="2800" b="1" dirty="0">
                <a:solidFill>
                  <a:srgbClr val="FF0000"/>
                </a:solidFill>
                <a:latin typeface="+mn-ea"/>
              </a:rPr>
              <a:t>对外电路提供能量</a:t>
            </a:r>
            <a:r>
              <a:rPr lang="en-US" altLang="zh-CN" sz="2800" b="1" dirty="0">
                <a:solidFill>
                  <a:srgbClr val="FF0000"/>
                </a:solidFill>
                <a:latin typeface="+mn-ea"/>
              </a:rPr>
              <a:t>(</a:t>
            </a:r>
            <a:r>
              <a:rPr lang="zh-CN" altLang="en-US" sz="2800" b="1" dirty="0">
                <a:solidFill>
                  <a:srgbClr val="FF0000"/>
                </a:solidFill>
                <a:latin typeface="+mn-ea"/>
              </a:rPr>
              <a:t>起电源作用</a:t>
            </a:r>
            <a:r>
              <a:rPr lang="en-US" altLang="zh-CN" sz="2800" b="1" dirty="0">
                <a:solidFill>
                  <a:srgbClr val="FF0000"/>
                </a:solidFill>
                <a:latin typeface="+mn-ea"/>
              </a:rPr>
              <a:t>)</a:t>
            </a:r>
            <a:r>
              <a:rPr lang="zh-CN" altLang="en-US" sz="2800" b="1" dirty="0">
                <a:latin typeface="+mn-ea"/>
              </a:rPr>
              <a:t>，也可以</a:t>
            </a:r>
            <a:r>
              <a:rPr lang="zh-CN" altLang="en-US" sz="2800" b="1" dirty="0">
                <a:solidFill>
                  <a:srgbClr val="FF0000"/>
                </a:solidFill>
                <a:latin typeface="+mn-ea"/>
              </a:rPr>
              <a:t>从外电路接受能量</a:t>
            </a:r>
            <a:r>
              <a:rPr lang="en-US" altLang="zh-CN" sz="2800" b="1" dirty="0">
                <a:solidFill>
                  <a:srgbClr val="FF0000"/>
                </a:solidFill>
                <a:latin typeface="+mn-ea"/>
              </a:rPr>
              <a:t>(</a:t>
            </a:r>
            <a:r>
              <a:rPr lang="zh-CN" altLang="en-US" sz="2800" b="1" dirty="0">
                <a:solidFill>
                  <a:srgbClr val="FF0000"/>
                </a:solidFill>
                <a:latin typeface="+mn-ea"/>
              </a:rPr>
              <a:t>当做其他电源的负载</a:t>
            </a:r>
            <a:r>
              <a:rPr lang="en-US" altLang="zh-CN" sz="2800" b="1" dirty="0">
                <a:solidFill>
                  <a:srgbClr val="FF0000"/>
                </a:solidFill>
                <a:latin typeface="+mn-ea"/>
              </a:rPr>
              <a:t>)</a:t>
            </a:r>
            <a:r>
              <a:rPr lang="zh-CN" altLang="en-US" sz="2800" b="1" dirty="0">
                <a:latin typeface="+mn-ea"/>
              </a:rPr>
              <a:t>，这要看流经理想电压源电流的实际方向而定。理论上讲，在极端情况下，独立电压源可以供出无穷大能量，也可以吸收无穷大能量。</a:t>
            </a:r>
          </a:p>
        </p:txBody>
      </p:sp>
    </p:spTree>
    <p:custDataLst>
      <p:tags r:id="rId1"/>
    </p:custDataLst>
    <p:extLst>
      <p:ext uri="{BB962C8B-B14F-4D97-AF65-F5344CB8AC3E}">
        <p14:creationId xmlns:p14="http://schemas.microsoft.com/office/powerpoint/2010/main" val="6317067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ipe(down)">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wipe(down)">
                                      <p:cBhvr>
                                        <p:cTn id="17"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398533" y="345292"/>
            <a:ext cx="139493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1.4 </a:t>
            </a:r>
            <a:r>
              <a:rPr lang="zh-CN" altLang="en-US" sz="3200" dirty="0">
                <a:latin typeface="Agency FB" panose="020B0503020202020204" pitchFamily="34" charset="0"/>
              </a:rPr>
              <a:t>电源</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2601546"/>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2</a:t>
            </a:r>
            <a:r>
              <a:rPr lang="zh-CN" altLang="en-US" sz="2800" b="1" dirty="0">
                <a:solidFill>
                  <a:srgbClr val="FF0000"/>
                </a:solidFill>
                <a:latin typeface="+mn-ea"/>
              </a:rPr>
              <a:t>、独立电流源</a:t>
            </a:r>
            <a:endParaRPr lang="en-US" altLang="zh-CN" sz="2800" b="1" dirty="0">
              <a:solidFill>
                <a:srgbClr val="FF0000"/>
              </a:solidFill>
              <a:latin typeface="+mn-ea"/>
            </a:endParaRPr>
          </a:p>
          <a:p>
            <a:pPr>
              <a:lnSpc>
                <a:spcPct val="150000"/>
              </a:lnSpc>
            </a:pPr>
            <a:r>
              <a:rPr lang="zh-CN" altLang="en-US" sz="2800" b="1" dirty="0">
                <a:latin typeface="+mn-ea"/>
              </a:rPr>
              <a:t>        </a:t>
            </a:r>
            <a:r>
              <a:rPr lang="en-US" altLang="zh-CN" sz="2800" b="1" dirty="0">
                <a:solidFill>
                  <a:srgbClr val="FF0000"/>
                </a:solidFill>
                <a:latin typeface="+mn-ea"/>
              </a:rPr>
              <a:t>(1) </a:t>
            </a:r>
            <a:r>
              <a:rPr lang="zh-CN" altLang="en-US" sz="2800" b="1" dirty="0">
                <a:solidFill>
                  <a:srgbClr val="FF0000"/>
                </a:solidFill>
                <a:latin typeface="+mn-ea"/>
              </a:rPr>
              <a:t>定义：</a:t>
            </a:r>
            <a:r>
              <a:rPr lang="zh-CN" altLang="en-US" sz="2800" b="1" dirty="0">
                <a:latin typeface="+mn-ea"/>
              </a:rPr>
              <a:t>一个二端元件，如流经它的电流总能保持为给定的时间函数</a:t>
            </a:r>
            <a:r>
              <a:rPr lang="en-US" altLang="zh-CN" sz="2800" b="1" i="1" dirty="0" err="1">
                <a:latin typeface="+mn-ea"/>
              </a:rPr>
              <a:t>i</a:t>
            </a:r>
            <a:r>
              <a:rPr lang="en-US" altLang="zh-CN" sz="2800" b="1" baseline="-25000" dirty="0" err="1">
                <a:latin typeface="+mn-ea"/>
              </a:rPr>
              <a:t>S</a:t>
            </a:r>
            <a:r>
              <a:rPr lang="en-US" altLang="zh-CN" sz="2800" b="1" dirty="0">
                <a:latin typeface="+mn-ea"/>
              </a:rPr>
              <a:t>(</a:t>
            </a:r>
            <a:r>
              <a:rPr lang="en-US" altLang="zh-CN" sz="2800" b="1" i="1" dirty="0">
                <a:latin typeface="+mn-ea"/>
              </a:rPr>
              <a:t>t</a:t>
            </a:r>
            <a:r>
              <a:rPr lang="en-US" altLang="zh-CN" sz="2800" b="1" dirty="0">
                <a:latin typeface="+mn-ea"/>
              </a:rPr>
              <a:t>) </a:t>
            </a:r>
            <a:r>
              <a:rPr lang="zh-CN" altLang="en-US" sz="2800" b="1" dirty="0">
                <a:latin typeface="+mn-ea"/>
              </a:rPr>
              <a:t>或定值</a:t>
            </a:r>
            <a:r>
              <a:rPr lang="en-US" altLang="zh-CN" sz="2800" b="1" i="1" dirty="0">
                <a:latin typeface="+mn-ea"/>
              </a:rPr>
              <a:t>I</a:t>
            </a:r>
            <a:r>
              <a:rPr lang="en-US" altLang="zh-CN" sz="2800" b="1" baseline="-25000" dirty="0">
                <a:latin typeface="+mn-ea"/>
              </a:rPr>
              <a:t>S</a:t>
            </a:r>
            <a:r>
              <a:rPr lang="en-US" altLang="zh-CN" sz="2800" b="1" dirty="0">
                <a:latin typeface="+mn-ea"/>
              </a:rPr>
              <a:t> </a:t>
            </a:r>
            <a:r>
              <a:rPr lang="zh-CN" altLang="en-US" sz="2800" b="1" dirty="0">
                <a:latin typeface="+mn-ea"/>
              </a:rPr>
              <a:t>，而与其端口电压无关，则称其为</a:t>
            </a:r>
            <a:r>
              <a:rPr lang="zh-CN" altLang="en-US" sz="2800" b="1" dirty="0">
                <a:solidFill>
                  <a:srgbClr val="FF0000"/>
                </a:solidFill>
                <a:latin typeface="+mn-ea"/>
              </a:rPr>
              <a:t>独立电流源</a:t>
            </a:r>
            <a:r>
              <a:rPr lang="zh-CN" altLang="en-US" sz="2800" b="1" dirty="0">
                <a:latin typeface="+mn-ea"/>
              </a:rPr>
              <a:t>，简称</a:t>
            </a:r>
            <a:r>
              <a:rPr lang="zh-CN" altLang="en-US" sz="2800" b="1" dirty="0">
                <a:solidFill>
                  <a:srgbClr val="FF0000"/>
                </a:solidFill>
                <a:latin typeface="+mn-ea"/>
              </a:rPr>
              <a:t>电流源</a:t>
            </a:r>
            <a:r>
              <a:rPr lang="zh-CN" altLang="en-US" sz="2800" b="1" dirty="0">
                <a:latin typeface="+mn-ea"/>
              </a:rPr>
              <a:t>。 </a:t>
            </a:r>
          </a:p>
        </p:txBody>
      </p:sp>
      <p:pic>
        <p:nvPicPr>
          <p:cNvPr id="6" name="图片 5">
            <a:extLst>
              <a:ext uri="{FF2B5EF4-FFF2-40B4-BE49-F238E27FC236}">
                <a16:creationId xmlns:a16="http://schemas.microsoft.com/office/drawing/2014/main" id="{999C1290-EF70-42F1-B6C6-F52C3992C49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974637" y="3357978"/>
            <a:ext cx="5307155" cy="3255885"/>
          </a:xfrm>
          <a:prstGeom prst="rect">
            <a:avLst/>
          </a:prstGeom>
        </p:spPr>
      </p:pic>
    </p:spTree>
    <p:custDataLst>
      <p:tags r:id="rId1"/>
    </p:custDataLst>
    <p:extLst>
      <p:ext uri="{BB962C8B-B14F-4D97-AF65-F5344CB8AC3E}">
        <p14:creationId xmlns:p14="http://schemas.microsoft.com/office/powerpoint/2010/main" val="16658140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825419"/>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电路元件分类</a:t>
            </a:r>
            <a:endParaRPr lang="en-US" altLang="zh-CN" sz="3600" b="1" dirty="0">
              <a:solidFill>
                <a:srgbClr val="FF0000"/>
              </a:solidFill>
              <a:latin typeface="+mn-ea"/>
            </a:endParaRPr>
          </a:p>
        </p:txBody>
      </p:sp>
      <p:grpSp>
        <p:nvGrpSpPr>
          <p:cNvPr id="5" name="组合 4">
            <a:extLst>
              <a:ext uri="{FF2B5EF4-FFF2-40B4-BE49-F238E27FC236}">
                <a16:creationId xmlns:a16="http://schemas.microsoft.com/office/drawing/2014/main" id="{8189C82C-A4F0-449B-94B2-95AC74E76D2E}"/>
              </a:ext>
            </a:extLst>
          </p:cNvPr>
          <p:cNvGrpSpPr/>
          <p:nvPr/>
        </p:nvGrpSpPr>
        <p:grpSpPr>
          <a:xfrm>
            <a:off x="2555824" y="2090690"/>
            <a:ext cx="3492790" cy="1526397"/>
            <a:chOff x="1304071" y="2090690"/>
            <a:chExt cx="3492790" cy="1526397"/>
          </a:xfrm>
        </p:grpSpPr>
        <p:sp>
          <p:nvSpPr>
            <p:cNvPr id="3" name="文本框 2">
              <a:extLst>
                <a:ext uri="{FF2B5EF4-FFF2-40B4-BE49-F238E27FC236}">
                  <a16:creationId xmlns:a16="http://schemas.microsoft.com/office/drawing/2014/main" id="{E6FFEEED-303A-407C-8CDE-2B965CEC8366}"/>
                </a:ext>
              </a:extLst>
            </p:cNvPr>
            <p:cNvSpPr txBox="1"/>
            <p:nvPr/>
          </p:nvSpPr>
          <p:spPr>
            <a:xfrm>
              <a:off x="1304071" y="2592279"/>
              <a:ext cx="1620957" cy="523220"/>
            </a:xfrm>
            <a:prstGeom prst="rect">
              <a:avLst/>
            </a:prstGeom>
            <a:noFill/>
          </p:spPr>
          <p:txBody>
            <a:bodyPr wrap="none" rtlCol="0">
              <a:spAutoFit/>
            </a:bodyPr>
            <a:lstStyle/>
            <a:p>
              <a:r>
                <a:rPr lang="zh-CN" altLang="en-US" sz="2800" b="1" dirty="0"/>
                <a:t>能量特性</a:t>
              </a:r>
            </a:p>
          </p:txBody>
        </p:sp>
        <p:sp>
          <p:nvSpPr>
            <p:cNvPr id="8" name="文本框 7">
              <a:extLst>
                <a:ext uri="{FF2B5EF4-FFF2-40B4-BE49-F238E27FC236}">
                  <a16:creationId xmlns:a16="http://schemas.microsoft.com/office/drawing/2014/main" id="{F67AFAE4-7EA1-4236-9247-F3216F30AAE5}"/>
                </a:ext>
              </a:extLst>
            </p:cNvPr>
            <p:cNvSpPr txBox="1"/>
            <p:nvPr/>
          </p:nvSpPr>
          <p:spPr>
            <a:xfrm>
              <a:off x="3175904" y="2090690"/>
              <a:ext cx="1620957" cy="523220"/>
            </a:xfrm>
            <a:prstGeom prst="rect">
              <a:avLst/>
            </a:prstGeom>
            <a:noFill/>
          </p:spPr>
          <p:txBody>
            <a:bodyPr wrap="none" rtlCol="0">
              <a:spAutoFit/>
            </a:bodyPr>
            <a:lstStyle/>
            <a:p>
              <a:r>
                <a:rPr lang="zh-CN" altLang="en-US" sz="2800" b="1" dirty="0"/>
                <a:t>有源元件</a:t>
              </a:r>
            </a:p>
          </p:txBody>
        </p:sp>
        <p:sp>
          <p:nvSpPr>
            <p:cNvPr id="9" name="文本框 8">
              <a:extLst>
                <a:ext uri="{FF2B5EF4-FFF2-40B4-BE49-F238E27FC236}">
                  <a16:creationId xmlns:a16="http://schemas.microsoft.com/office/drawing/2014/main" id="{20B41687-E796-4F17-BD54-7582122026A8}"/>
                </a:ext>
              </a:extLst>
            </p:cNvPr>
            <p:cNvSpPr txBox="1"/>
            <p:nvPr/>
          </p:nvSpPr>
          <p:spPr>
            <a:xfrm>
              <a:off x="3175904" y="3093867"/>
              <a:ext cx="1620957" cy="523220"/>
            </a:xfrm>
            <a:prstGeom prst="rect">
              <a:avLst/>
            </a:prstGeom>
            <a:noFill/>
          </p:spPr>
          <p:txBody>
            <a:bodyPr wrap="none" rtlCol="0">
              <a:spAutoFit/>
            </a:bodyPr>
            <a:lstStyle/>
            <a:p>
              <a:r>
                <a:rPr lang="zh-CN" altLang="en-US" sz="2800" b="1" dirty="0"/>
                <a:t>无源元件</a:t>
              </a:r>
            </a:p>
          </p:txBody>
        </p:sp>
        <p:sp>
          <p:nvSpPr>
            <p:cNvPr id="4" name="左大括号 3">
              <a:extLst>
                <a:ext uri="{FF2B5EF4-FFF2-40B4-BE49-F238E27FC236}">
                  <a16:creationId xmlns:a16="http://schemas.microsoft.com/office/drawing/2014/main" id="{C2480F18-A208-490B-B5E8-B7F6923F26A8}"/>
                </a:ext>
              </a:extLst>
            </p:cNvPr>
            <p:cNvSpPr/>
            <p:nvPr/>
          </p:nvSpPr>
          <p:spPr>
            <a:xfrm>
              <a:off x="2980062" y="2352300"/>
              <a:ext cx="195842" cy="1003177"/>
            </a:xfrm>
            <a:prstGeom prst="leftBrace">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dirty="0">
                <a:ln w="76200">
                  <a:solidFill>
                    <a:schemeClr val="tx1"/>
                  </a:solidFill>
                </a:ln>
              </a:endParaRPr>
            </a:p>
          </p:txBody>
        </p:sp>
      </p:grpSp>
      <p:grpSp>
        <p:nvGrpSpPr>
          <p:cNvPr id="7" name="组合 6">
            <a:extLst>
              <a:ext uri="{FF2B5EF4-FFF2-40B4-BE49-F238E27FC236}">
                <a16:creationId xmlns:a16="http://schemas.microsoft.com/office/drawing/2014/main" id="{D16C2ADB-530B-42CB-9CA2-E13AFE31C9F0}"/>
              </a:ext>
            </a:extLst>
          </p:cNvPr>
          <p:cNvGrpSpPr/>
          <p:nvPr/>
        </p:nvGrpSpPr>
        <p:grpSpPr>
          <a:xfrm>
            <a:off x="2555823" y="4097044"/>
            <a:ext cx="4152541" cy="1646605"/>
            <a:chOff x="2555823" y="4097044"/>
            <a:chExt cx="4152541" cy="1646605"/>
          </a:xfrm>
        </p:grpSpPr>
        <p:grpSp>
          <p:nvGrpSpPr>
            <p:cNvPr id="13" name="组合 12">
              <a:extLst>
                <a:ext uri="{FF2B5EF4-FFF2-40B4-BE49-F238E27FC236}">
                  <a16:creationId xmlns:a16="http://schemas.microsoft.com/office/drawing/2014/main" id="{B930A47F-FA34-4407-A967-EFA174A77CB0}"/>
                </a:ext>
              </a:extLst>
            </p:cNvPr>
            <p:cNvGrpSpPr/>
            <p:nvPr/>
          </p:nvGrpSpPr>
          <p:grpSpPr>
            <a:xfrm>
              <a:off x="2555823" y="4097044"/>
              <a:ext cx="4152541" cy="1646605"/>
              <a:chOff x="1304071" y="2090690"/>
              <a:chExt cx="3070356" cy="1646605"/>
            </a:xfrm>
          </p:grpSpPr>
          <p:sp>
            <p:nvSpPr>
              <p:cNvPr id="15" name="文本框 14">
                <a:extLst>
                  <a:ext uri="{FF2B5EF4-FFF2-40B4-BE49-F238E27FC236}">
                    <a16:creationId xmlns:a16="http://schemas.microsoft.com/office/drawing/2014/main" id="{CC47BF4B-FE34-4C62-BE3A-07EBE34DB9A2}"/>
                  </a:ext>
                </a:extLst>
              </p:cNvPr>
              <p:cNvSpPr txBox="1"/>
              <p:nvPr/>
            </p:nvSpPr>
            <p:spPr>
              <a:xfrm>
                <a:off x="1304071" y="2352300"/>
                <a:ext cx="1620956" cy="1384995"/>
              </a:xfrm>
              <a:prstGeom prst="rect">
                <a:avLst/>
              </a:prstGeom>
              <a:noFill/>
            </p:spPr>
            <p:txBody>
              <a:bodyPr wrap="square" rtlCol="0">
                <a:spAutoFit/>
              </a:bodyPr>
              <a:lstStyle/>
              <a:p>
                <a:r>
                  <a:rPr lang="zh-CN" altLang="en-US" sz="2800" b="1" dirty="0"/>
                  <a:t>与外部连接的端子数目</a:t>
                </a:r>
              </a:p>
            </p:txBody>
          </p:sp>
          <p:sp>
            <p:nvSpPr>
              <p:cNvPr id="16" name="文本框 15">
                <a:extLst>
                  <a:ext uri="{FF2B5EF4-FFF2-40B4-BE49-F238E27FC236}">
                    <a16:creationId xmlns:a16="http://schemas.microsoft.com/office/drawing/2014/main" id="{684FA408-F34C-4AB5-B8BA-3AB67E6D92B9}"/>
                  </a:ext>
                </a:extLst>
              </p:cNvPr>
              <p:cNvSpPr txBox="1"/>
              <p:nvPr/>
            </p:nvSpPr>
            <p:spPr>
              <a:xfrm>
                <a:off x="3175904" y="2090690"/>
                <a:ext cx="1198523" cy="523220"/>
              </a:xfrm>
              <a:prstGeom prst="rect">
                <a:avLst/>
              </a:prstGeom>
              <a:noFill/>
            </p:spPr>
            <p:txBody>
              <a:bodyPr wrap="none" rtlCol="0">
                <a:spAutoFit/>
              </a:bodyPr>
              <a:lstStyle/>
              <a:p>
                <a:r>
                  <a:rPr lang="zh-CN" altLang="en-US" sz="2800" b="1" dirty="0"/>
                  <a:t>二端元件</a:t>
                </a:r>
              </a:p>
            </p:txBody>
          </p:sp>
          <p:sp>
            <p:nvSpPr>
              <p:cNvPr id="17" name="文本框 16">
                <a:extLst>
                  <a:ext uri="{FF2B5EF4-FFF2-40B4-BE49-F238E27FC236}">
                    <a16:creationId xmlns:a16="http://schemas.microsoft.com/office/drawing/2014/main" id="{DC76B48D-7809-42A0-9B46-492C80419D36}"/>
                  </a:ext>
                </a:extLst>
              </p:cNvPr>
              <p:cNvSpPr txBox="1"/>
              <p:nvPr/>
            </p:nvSpPr>
            <p:spPr>
              <a:xfrm>
                <a:off x="3175904" y="3093867"/>
                <a:ext cx="1198523" cy="523220"/>
              </a:xfrm>
              <a:prstGeom prst="rect">
                <a:avLst/>
              </a:prstGeom>
              <a:noFill/>
            </p:spPr>
            <p:txBody>
              <a:bodyPr wrap="none" rtlCol="0">
                <a:spAutoFit/>
              </a:bodyPr>
              <a:lstStyle/>
              <a:p>
                <a:r>
                  <a:rPr lang="zh-CN" altLang="en-US" sz="2800" b="1" dirty="0"/>
                  <a:t>四端元件</a:t>
                </a:r>
              </a:p>
            </p:txBody>
          </p:sp>
          <p:sp>
            <p:nvSpPr>
              <p:cNvPr id="18" name="左大括号 17">
                <a:extLst>
                  <a:ext uri="{FF2B5EF4-FFF2-40B4-BE49-F238E27FC236}">
                    <a16:creationId xmlns:a16="http://schemas.microsoft.com/office/drawing/2014/main" id="{5FF170A6-6FF7-4035-A081-A9FB986ADF5E}"/>
                  </a:ext>
                </a:extLst>
              </p:cNvPr>
              <p:cNvSpPr/>
              <p:nvPr/>
            </p:nvSpPr>
            <p:spPr>
              <a:xfrm>
                <a:off x="2980062" y="2352300"/>
                <a:ext cx="195842" cy="1003177"/>
              </a:xfrm>
              <a:prstGeom prst="leftBrace">
                <a:avLst/>
              </a:prstGeom>
              <a:ln w="38100"/>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dirty="0">
                  <a:ln w="76200">
                    <a:solidFill>
                      <a:schemeClr val="tx1"/>
                    </a:solidFill>
                  </a:ln>
                </a:endParaRPr>
              </a:p>
            </p:txBody>
          </p:sp>
        </p:grpSp>
        <p:sp>
          <p:nvSpPr>
            <p:cNvPr id="19" name="文本框 18">
              <a:extLst>
                <a:ext uri="{FF2B5EF4-FFF2-40B4-BE49-F238E27FC236}">
                  <a16:creationId xmlns:a16="http://schemas.microsoft.com/office/drawing/2014/main" id="{AF3D018F-D921-4B1C-BD3F-14E6FEAC011B}"/>
                </a:ext>
              </a:extLst>
            </p:cNvPr>
            <p:cNvSpPr txBox="1"/>
            <p:nvPr/>
          </p:nvSpPr>
          <p:spPr>
            <a:xfrm>
              <a:off x="5087407" y="4595673"/>
              <a:ext cx="1620957" cy="523220"/>
            </a:xfrm>
            <a:prstGeom prst="rect">
              <a:avLst/>
            </a:prstGeom>
            <a:noFill/>
          </p:spPr>
          <p:txBody>
            <a:bodyPr wrap="none" rtlCol="0">
              <a:spAutoFit/>
            </a:bodyPr>
            <a:lstStyle/>
            <a:p>
              <a:r>
                <a:rPr lang="zh-CN" altLang="en-US" sz="2800" b="1" dirty="0"/>
                <a:t>三端元件</a:t>
              </a:r>
            </a:p>
          </p:txBody>
        </p:sp>
      </p:grpSp>
      <p:sp>
        <p:nvSpPr>
          <p:cNvPr id="6" name="右大括号 5">
            <a:extLst>
              <a:ext uri="{FF2B5EF4-FFF2-40B4-BE49-F238E27FC236}">
                <a16:creationId xmlns:a16="http://schemas.microsoft.com/office/drawing/2014/main" id="{CEDA44A9-1677-483E-B019-86851D75A802}"/>
              </a:ext>
            </a:extLst>
          </p:cNvPr>
          <p:cNvSpPr/>
          <p:nvPr/>
        </p:nvSpPr>
        <p:spPr>
          <a:xfrm>
            <a:off x="6835807" y="2352300"/>
            <a:ext cx="736847" cy="3009531"/>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E35914DA-AAF2-4BEB-BBB2-3D5E4DD8CFDD}"/>
              </a:ext>
            </a:extLst>
          </p:cNvPr>
          <p:cNvSpPr txBox="1"/>
          <p:nvPr/>
        </p:nvSpPr>
        <p:spPr>
          <a:xfrm>
            <a:off x="7767141" y="2831130"/>
            <a:ext cx="1620957" cy="523220"/>
          </a:xfrm>
          <a:prstGeom prst="rect">
            <a:avLst/>
          </a:prstGeom>
          <a:noFill/>
        </p:spPr>
        <p:txBody>
          <a:bodyPr wrap="none" rtlCol="0">
            <a:spAutoFit/>
          </a:bodyPr>
          <a:lstStyle/>
          <a:p>
            <a:r>
              <a:rPr lang="zh-CN" altLang="en-US" sz="2800" b="1" dirty="0"/>
              <a:t>线性元件</a:t>
            </a:r>
          </a:p>
        </p:txBody>
      </p:sp>
      <p:sp>
        <p:nvSpPr>
          <p:cNvPr id="21" name="文本框 20">
            <a:extLst>
              <a:ext uri="{FF2B5EF4-FFF2-40B4-BE49-F238E27FC236}">
                <a16:creationId xmlns:a16="http://schemas.microsoft.com/office/drawing/2014/main" id="{32537678-B2DB-44AA-9994-1337D5C0BBF4}"/>
              </a:ext>
            </a:extLst>
          </p:cNvPr>
          <p:cNvSpPr txBox="1"/>
          <p:nvPr/>
        </p:nvSpPr>
        <p:spPr>
          <a:xfrm>
            <a:off x="7767141" y="3354350"/>
            <a:ext cx="1980029" cy="523220"/>
          </a:xfrm>
          <a:prstGeom prst="rect">
            <a:avLst/>
          </a:prstGeom>
          <a:noFill/>
        </p:spPr>
        <p:txBody>
          <a:bodyPr wrap="none" rtlCol="0">
            <a:spAutoFit/>
          </a:bodyPr>
          <a:lstStyle/>
          <a:p>
            <a:r>
              <a:rPr lang="zh-CN" altLang="en-US" sz="2800" b="1" dirty="0"/>
              <a:t>非线性元件</a:t>
            </a:r>
          </a:p>
        </p:txBody>
      </p:sp>
      <p:sp>
        <p:nvSpPr>
          <p:cNvPr id="22" name="文本框 21">
            <a:extLst>
              <a:ext uri="{FF2B5EF4-FFF2-40B4-BE49-F238E27FC236}">
                <a16:creationId xmlns:a16="http://schemas.microsoft.com/office/drawing/2014/main" id="{233D600A-CD06-4E7E-A094-45EB8382A376}"/>
              </a:ext>
            </a:extLst>
          </p:cNvPr>
          <p:cNvSpPr txBox="1"/>
          <p:nvPr/>
        </p:nvSpPr>
        <p:spPr>
          <a:xfrm>
            <a:off x="7767141" y="3876564"/>
            <a:ext cx="1620957" cy="523220"/>
          </a:xfrm>
          <a:prstGeom prst="rect">
            <a:avLst/>
          </a:prstGeom>
          <a:noFill/>
        </p:spPr>
        <p:txBody>
          <a:bodyPr wrap="none" rtlCol="0">
            <a:spAutoFit/>
          </a:bodyPr>
          <a:lstStyle/>
          <a:p>
            <a:r>
              <a:rPr lang="zh-CN" altLang="en-US" sz="2800" b="1" dirty="0"/>
              <a:t>时变元件</a:t>
            </a:r>
          </a:p>
        </p:txBody>
      </p:sp>
      <p:sp>
        <p:nvSpPr>
          <p:cNvPr id="23" name="文本框 22">
            <a:extLst>
              <a:ext uri="{FF2B5EF4-FFF2-40B4-BE49-F238E27FC236}">
                <a16:creationId xmlns:a16="http://schemas.microsoft.com/office/drawing/2014/main" id="{F8F673F9-5AA9-4CAF-AE2B-016D1395B26E}"/>
              </a:ext>
            </a:extLst>
          </p:cNvPr>
          <p:cNvSpPr txBox="1"/>
          <p:nvPr/>
        </p:nvSpPr>
        <p:spPr>
          <a:xfrm>
            <a:off x="7767141" y="4398778"/>
            <a:ext cx="1980029" cy="523220"/>
          </a:xfrm>
          <a:prstGeom prst="rect">
            <a:avLst/>
          </a:prstGeom>
          <a:noFill/>
        </p:spPr>
        <p:txBody>
          <a:bodyPr wrap="none" rtlCol="0">
            <a:spAutoFit/>
          </a:bodyPr>
          <a:lstStyle/>
          <a:p>
            <a:r>
              <a:rPr lang="zh-CN" altLang="en-US" sz="2800" b="1" dirty="0"/>
              <a:t>非时变元件</a:t>
            </a:r>
          </a:p>
        </p:txBody>
      </p:sp>
    </p:spTree>
    <p:custDataLst>
      <p:tags r:id="rId1"/>
    </p:custDataLst>
    <p:extLst>
      <p:ext uri="{BB962C8B-B14F-4D97-AF65-F5344CB8AC3E}">
        <p14:creationId xmlns:p14="http://schemas.microsoft.com/office/powerpoint/2010/main" val="6301289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down)">
                                      <p:cBhvr>
                                        <p:cTn id="20" dur="500"/>
                                        <p:tgtEl>
                                          <p:spTgt spid="20"/>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down)">
                                      <p:cBhvr>
                                        <p:cTn id="26" dur="500"/>
                                        <p:tgtEl>
                                          <p:spTgt spid="22"/>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P spid="21" grpId="0"/>
      <p:bldP spid="22" grpId="0"/>
      <p:bldP spid="23"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398533" y="345292"/>
            <a:ext cx="139493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1.4 </a:t>
            </a:r>
            <a:r>
              <a:rPr lang="zh-CN" altLang="en-US" sz="3200" dirty="0">
                <a:latin typeface="Agency FB" panose="020B0503020202020204" pitchFamily="34" charset="0"/>
              </a:rPr>
              <a:t>电源</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1" y="930067"/>
            <a:ext cx="6993966" cy="5674310"/>
          </a:xfrm>
          <a:prstGeom prst="rect">
            <a:avLst/>
          </a:prstGeom>
          <a:noFill/>
        </p:spPr>
        <p:txBody>
          <a:bodyPr wrap="square" rtlCol="0">
            <a:spAutoFit/>
          </a:bodyPr>
          <a:lstStyle/>
          <a:p>
            <a:pPr>
              <a:lnSpc>
                <a:spcPct val="150000"/>
              </a:lnSpc>
            </a:pPr>
            <a:r>
              <a:rPr lang="zh-CN" altLang="en-US" sz="2800" b="1" dirty="0">
                <a:solidFill>
                  <a:srgbClr val="FF0000"/>
                </a:solidFill>
                <a:latin typeface="+mn-ea"/>
              </a:rPr>
              <a:t>（</a:t>
            </a:r>
            <a:r>
              <a:rPr lang="en-US" altLang="zh-CN" sz="2800" b="1" dirty="0">
                <a:solidFill>
                  <a:srgbClr val="FF0000"/>
                </a:solidFill>
                <a:latin typeface="+mn-ea"/>
              </a:rPr>
              <a:t>2</a:t>
            </a:r>
            <a:r>
              <a:rPr lang="zh-CN" altLang="en-US" sz="2800" b="1" dirty="0">
                <a:solidFill>
                  <a:srgbClr val="FF0000"/>
                </a:solidFill>
                <a:latin typeface="+mn-ea"/>
              </a:rPr>
              <a:t>）独立电流源特点</a:t>
            </a:r>
            <a:endParaRPr lang="en-US" altLang="zh-CN" sz="2800" b="1" dirty="0">
              <a:solidFill>
                <a:srgbClr val="FF0000"/>
              </a:solidFill>
              <a:latin typeface="+mn-ea"/>
            </a:endParaRPr>
          </a:p>
          <a:p>
            <a:pPr>
              <a:lnSpc>
                <a:spcPct val="150000"/>
              </a:lnSpc>
            </a:pPr>
            <a:r>
              <a:rPr lang="zh-CN" altLang="en-US" sz="2800" b="1" dirty="0">
                <a:latin typeface="+mn-ea"/>
              </a:rPr>
              <a:t>        </a:t>
            </a:r>
            <a:r>
              <a:rPr lang="en-US" altLang="zh-CN" sz="2800" b="1" dirty="0">
                <a:latin typeface="+mn-ea"/>
              </a:rPr>
              <a:t>1) </a:t>
            </a:r>
            <a:r>
              <a:rPr lang="zh-CN" altLang="en-US" sz="2700" b="1" dirty="0">
                <a:latin typeface="+mn-ea"/>
              </a:rPr>
              <a:t>流经电流源的电流保持给定时间函数</a:t>
            </a:r>
            <a:r>
              <a:rPr lang="en-US" altLang="zh-CN" sz="2700" b="1" i="1" dirty="0">
                <a:latin typeface="+mn-ea"/>
              </a:rPr>
              <a:t>i</a:t>
            </a:r>
            <a:r>
              <a:rPr lang="en-US" altLang="zh-CN" sz="2700" b="1" dirty="0">
                <a:latin typeface="+mn-ea"/>
              </a:rPr>
              <a:t>s(</a:t>
            </a:r>
            <a:r>
              <a:rPr lang="en-US" altLang="zh-CN" sz="2700" b="1" i="1" dirty="0">
                <a:latin typeface="+mn-ea"/>
              </a:rPr>
              <a:t>t</a:t>
            </a:r>
            <a:r>
              <a:rPr lang="en-US" altLang="zh-CN" sz="2700" b="1" dirty="0">
                <a:latin typeface="+mn-ea"/>
              </a:rPr>
              <a:t>)</a:t>
            </a:r>
            <a:r>
              <a:rPr lang="zh-CN" altLang="en-US" sz="2700" b="1" dirty="0">
                <a:latin typeface="+mn-ea"/>
              </a:rPr>
              <a:t>的电流源称为</a:t>
            </a:r>
            <a:r>
              <a:rPr lang="zh-CN" altLang="en-US" sz="2700" b="1" dirty="0">
                <a:solidFill>
                  <a:srgbClr val="FF0000"/>
                </a:solidFill>
                <a:latin typeface="+mn-ea"/>
              </a:rPr>
              <a:t>时变电流源</a:t>
            </a:r>
            <a:r>
              <a:rPr lang="zh-CN" altLang="en-US" sz="2700" b="1" dirty="0">
                <a:latin typeface="+mn-ea"/>
              </a:rPr>
              <a:t>，如图</a:t>
            </a:r>
            <a:r>
              <a:rPr lang="en-US" altLang="zh-CN" sz="2700" b="1" dirty="0">
                <a:latin typeface="+mn-ea"/>
              </a:rPr>
              <a:t>1.16(b)</a:t>
            </a:r>
            <a:r>
              <a:rPr lang="zh-CN" altLang="en-US" sz="2700" b="1" dirty="0">
                <a:latin typeface="+mn-ea"/>
              </a:rPr>
              <a:t>所示，其特性曲线是一条垂直于</a:t>
            </a:r>
            <a:r>
              <a:rPr lang="en-US" altLang="zh-CN" sz="2700" b="1" i="1" dirty="0" err="1">
                <a:latin typeface="+mn-ea"/>
              </a:rPr>
              <a:t>i</a:t>
            </a:r>
            <a:r>
              <a:rPr lang="zh-CN" altLang="en-US" sz="2700" b="1" dirty="0">
                <a:latin typeface="+mn-ea"/>
              </a:rPr>
              <a:t>轴但却随时间改变的直线，</a:t>
            </a:r>
            <a:r>
              <a:rPr lang="en-US" altLang="zh-CN" sz="2700" b="1" i="1" dirty="0" err="1">
                <a:latin typeface="+mn-ea"/>
              </a:rPr>
              <a:t>i</a:t>
            </a:r>
            <a:r>
              <a:rPr lang="zh-CN" altLang="en-US" sz="2700" b="1" dirty="0">
                <a:latin typeface="+mn-ea"/>
              </a:rPr>
              <a:t>轴上的截距表示不同时刻时变电流源的电流值。流经电流源的电流保持定值</a:t>
            </a:r>
            <a:r>
              <a:rPr lang="en-US" altLang="zh-CN" sz="2700" b="1" i="1" dirty="0">
                <a:latin typeface="+mn-ea"/>
              </a:rPr>
              <a:t>I</a:t>
            </a:r>
            <a:r>
              <a:rPr lang="en-US" altLang="zh-CN" sz="2700" b="1" dirty="0">
                <a:latin typeface="+mn-ea"/>
              </a:rPr>
              <a:t>s</a:t>
            </a:r>
            <a:r>
              <a:rPr lang="zh-CN" altLang="en-US" sz="2700" b="1" dirty="0">
                <a:latin typeface="+mn-ea"/>
              </a:rPr>
              <a:t>的电流源称为</a:t>
            </a:r>
            <a:r>
              <a:rPr lang="zh-CN" altLang="en-US" sz="2700" b="1" dirty="0">
                <a:solidFill>
                  <a:srgbClr val="FF0000"/>
                </a:solidFill>
                <a:latin typeface="+mn-ea"/>
              </a:rPr>
              <a:t>直流电流源</a:t>
            </a:r>
            <a:r>
              <a:rPr lang="zh-CN" altLang="en-US" sz="2700" b="1" dirty="0">
                <a:latin typeface="+mn-ea"/>
              </a:rPr>
              <a:t>，如图</a:t>
            </a:r>
            <a:r>
              <a:rPr lang="en-US" altLang="zh-CN" sz="2700" b="1" dirty="0">
                <a:latin typeface="+mn-ea"/>
              </a:rPr>
              <a:t>1.16(c)</a:t>
            </a:r>
            <a:r>
              <a:rPr lang="zh-CN" altLang="en-US" sz="2700" b="1" dirty="0">
                <a:latin typeface="+mn-ea"/>
              </a:rPr>
              <a:t>所示，其特性曲线是一条垂直于</a:t>
            </a:r>
            <a:r>
              <a:rPr lang="en-US" altLang="zh-CN" sz="2700" b="1" i="1" dirty="0" err="1">
                <a:latin typeface="+mn-ea"/>
              </a:rPr>
              <a:t>i</a:t>
            </a:r>
            <a:r>
              <a:rPr lang="zh-CN" altLang="en-US" sz="2700" b="1" dirty="0">
                <a:latin typeface="+mn-ea"/>
              </a:rPr>
              <a:t>轴的直线，</a:t>
            </a:r>
            <a:r>
              <a:rPr lang="en-US" altLang="zh-CN" sz="2700" b="1" i="1" dirty="0" err="1">
                <a:latin typeface="+mn-ea"/>
              </a:rPr>
              <a:t>i</a:t>
            </a:r>
            <a:r>
              <a:rPr lang="zh-CN" altLang="en-US" sz="2700" b="1" dirty="0">
                <a:latin typeface="+mn-ea"/>
              </a:rPr>
              <a:t>轴截距</a:t>
            </a:r>
            <a:r>
              <a:rPr lang="en-US" altLang="zh-CN" sz="2700" b="1" i="1" dirty="0">
                <a:latin typeface="+mn-ea"/>
              </a:rPr>
              <a:t>I</a:t>
            </a:r>
            <a:r>
              <a:rPr lang="en-US" altLang="zh-CN" sz="2700" b="1" dirty="0">
                <a:latin typeface="+mn-ea"/>
              </a:rPr>
              <a:t>S</a:t>
            </a:r>
            <a:r>
              <a:rPr lang="zh-CN" altLang="en-US" sz="2700" b="1" dirty="0">
                <a:latin typeface="+mn-ea"/>
              </a:rPr>
              <a:t>表示直流电流源的电流值。 　</a:t>
            </a:r>
          </a:p>
        </p:txBody>
      </p:sp>
      <p:sp>
        <p:nvSpPr>
          <p:cNvPr id="2" name="矩形 1">
            <a:extLst>
              <a:ext uri="{FF2B5EF4-FFF2-40B4-BE49-F238E27FC236}">
                <a16:creationId xmlns:a16="http://schemas.microsoft.com/office/drawing/2014/main" id="{248D4B32-8EE0-41FD-97D1-071CA2C0A5DD}"/>
              </a:ext>
            </a:extLst>
          </p:cNvPr>
          <p:cNvSpPr/>
          <p:nvPr/>
        </p:nvSpPr>
        <p:spPr>
          <a:xfrm>
            <a:off x="7688062" y="5281602"/>
            <a:ext cx="4415154" cy="1384995"/>
          </a:xfrm>
          <a:prstGeom prst="rect">
            <a:avLst/>
          </a:prstGeom>
        </p:spPr>
        <p:txBody>
          <a:bodyPr wrap="square">
            <a:spAutoFit/>
          </a:bodyPr>
          <a:lstStyle/>
          <a:p>
            <a:r>
              <a:rPr lang="zh-CN" altLang="en-US" sz="2800" b="1" dirty="0">
                <a:solidFill>
                  <a:schemeClr val="tx2"/>
                </a:solidFill>
                <a:latin typeface="Arial" charset="0"/>
                <a:ea typeface="楷体_GB2312" pitchFamily="49" charset="-122"/>
              </a:rPr>
              <a:t>        </a:t>
            </a:r>
            <a:r>
              <a:rPr lang="zh-CN" altLang="en-US" sz="2800" b="1" dirty="0">
                <a:latin typeface="Arial" charset="0"/>
                <a:ea typeface="楷体_GB2312" pitchFamily="49" charset="-122"/>
              </a:rPr>
              <a:t>若</a:t>
            </a:r>
            <a:r>
              <a:rPr lang="en-US" altLang="zh-CN" sz="2800" b="1" dirty="0" err="1">
                <a:latin typeface="Arial" charset="0"/>
                <a:ea typeface="楷体_GB2312" pitchFamily="49" charset="-122"/>
              </a:rPr>
              <a:t>i</a:t>
            </a:r>
            <a:r>
              <a:rPr lang="en-US" altLang="zh-CN" sz="1600" b="1" dirty="0" err="1">
                <a:latin typeface="Times New Roman" pitchFamily="18" charset="0"/>
                <a:ea typeface="楷体_GB2312" pitchFamily="49" charset="-122"/>
              </a:rPr>
              <a:t>S</a:t>
            </a:r>
            <a:r>
              <a:rPr lang="en-US" altLang="zh-CN" sz="2800" b="1" dirty="0">
                <a:latin typeface="Times New Roman" pitchFamily="18" charset="0"/>
                <a:ea typeface="楷体_GB2312" pitchFamily="49" charset="-122"/>
              </a:rPr>
              <a:t>(</a:t>
            </a:r>
            <a:r>
              <a:rPr lang="en-US" altLang="zh-CN" sz="2800" b="1" i="1" dirty="0">
                <a:latin typeface="Times New Roman" pitchFamily="18" charset="0"/>
                <a:ea typeface="楷体_GB2312" pitchFamily="49" charset="-122"/>
              </a:rPr>
              <a:t>t</a:t>
            </a:r>
            <a:r>
              <a:rPr lang="en-US" altLang="zh-CN" sz="2800" b="1" dirty="0">
                <a:latin typeface="Times New Roman" pitchFamily="18" charset="0"/>
                <a:ea typeface="楷体_GB2312" pitchFamily="49" charset="-122"/>
              </a:rPr>
              <a:t>) =0</a:t>
            </a:r>
            <a:r>
              <a:rPr lang="zh-CN" altLang="en-US" sz="2800" b="1" dirty="0">
                <a:latin typeface="Arial" charset="0"/>
                <a:ea typeface="楷体_GB2312" pitchFamily="49" charset="-122"/>
              </a:rPr>
              <a:t>或</a:t>
            </a:r>
            <a:r>
              <a:rPr lang="en-US" altLang="zh-CN" sz="2800" b="1" i="1" dirty="0">
                <a:latin typeface="Times New Roman" pitchFamily="18" charset="0"/>
                <a:ea typeface="楷体_GB2312" pitchFamily="49" charset="-122"/>
              </a:rPr>
              <a:t>I</a:t>
            </a:r>
            <a:r>
              <a:rPr lang="en-US" altLang="zh-CN" sz="2800" b="1" dirty="0">
                <a:latin typeface="Times New Roman" pitchFamily="18" charset="0"/>
                <a:ea typeface="楷体_GB2312" pitchFamily="49" charset="-122"/>
              </a:rPr>
              <a:t>s=0</a:t>
            </a:r>
            <a:r>
              <a:rPr lang="zh-CN" altLang="en-US" sz="2800" b="1" dirty="0">
                <a:latin typeface="Arial" charset="0"/>
                <a:ea typeface="楷体_GB2312" pitchFamily="49" charset="-122"/>
              </a:rPr>
              <a:t>，则伏安特性曲线与</a:t>
            </a:r>
            <a:r>
              <a:rPr lang="en-US" altLang="zh-CN" sz="2800" b="1" i="1" dirty="0">
                <a:latin typeface="Times New Roman" pitchFamily="18" charset="0"/>
                <a:ea typeface="楷体_GB2312" pitchFamily="49" charset="-122"/>
              </a:rPr>
              <a:t>u</a:t>
            </a:r>
            <a:r>
              <a:rPr lang="zh-CN" altLang="en-US" sz="2800" b="1" dirty="0">
                <a:latin typeface="Arial" charset="0"/>
                <a:ea typeface="楷体_GB2312" pitchFamily="49" charset="-122"/>
              </a:rPr>
              <a:t>轴重合，电流源相当于</a:t>
            </a:r>
            <a:r>
              <a:rPr lang="zh-CN" altLang="en-US" sz="2800" b="1" dirty="0">
                <a:solidFill>
                  <a:srgbClr val="FF0000"/>
                </a:solidFill>
                <a:latin typeface="Arial" charset="0"/>
                <a:ea typeface="楷体_GB2312" pitchFamily="49" charset="-122"/>
              </a:rPr>
              <a:t>开路</a:t>
            </a:r>
            <a:r>
              <a:rPr lang="zh-CN" altLang="en-US" b="1" dirty="0">
                <a:solidFill>
                  <a:schemeClr val="tx2"/>
                </a:solidFill>
                <a:latin typeface="Arial" charset="0"/>
                <a:ea typeface="楷体_GB2312" pitchFamily="49" charset="-122"/>
              </a:rPr>
              <a:t>。</a:t>
            </a:r>
            <a:endParaRPr lang="zh-CN" altLang="en-US" dirty="0"/>
          </a:p>
        </p:txBody>
      </p:sp>
      <p:pic>
        <p:nvPicPr>
          <p:cNvPr id="8" name="图片 7">
            <a:extLst>
              <a:ext uri="{FF2B5EF4-FFF2-40B4-BE49-F238E27FC236}">
                <a16:creationId xmlns:a16="http://schemas.microsoft.com/office/drawing/2014/main" id="{CC3B36B7-A509-4E30-AB57-3551A51A662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491116" y="1987028"/>
            <a:ext cx="4700884" cy="2883944"/>
          </a:xfrm>
          <a:prstGeom prst="rect">
            <a:avLst/>
          </a:prstGeom>
        </p:spPr>
      </p:pic>
    </p:spTree>
    <p:custDataLst>
      <p:tags r:id="rId1"/>
    </p:custDataLst>
    <p:extLst>
      <p:ext uri="{BB962C8B-B14F-4D97-AF65-F5344CB8AC3E}">
        <p14:creationId xmlns:p14="http://schemas.microsoft.com/office/powerpoint/2010/main" val="36957421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398533" y="345292"/>
            <a:ext cx="139493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1.4 </a:t>
            </a:r>
            <a:r>
              <a:rPr lang="zh-CN" altLang="en-US" sz="3200" dirty="0">
                <a:latin typeface="Agency FB" panose="020B0503020202020204" pitchFamily="34" charset="0"/>
              </a:rPr>
              <a:t>电源</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05965" cy="5833200"/>
          </a:xfrm>
          <a:prstGeom prst="rect">
            <a:avLst/>
          </a:prstGeom>
          <a:noFill/>
        </p:spPr>
        <p:txBody>
          <a:bodyPr wrap="square" rtlCol="0">
            <a:spAutoFit/>
          </a:bodyPr>
          <a:lstStyle/>
          <a:p>
            <a:pPr>
              <a:lnSpc>
                <a:spcPct val="150000"/>
              </a:lnSpc>
            </a:pPr>
            <a:r>
              <a:rPr lang="zh-CN" altLang="en-US" sz="2800" b="1" dirty="0">
                <a:solidFill>
                  <a:srgbClr val="FF0000"/>
                </a:solidFill>
                <a:latin typeface="+mn-ea"/>
              </a:rPr>
              <a:t>（</a:t>
            </a:r>
            <a:r>
              <a:rPr lang="en-US" altLang="zh-CN" sz="2800" b="1" dirty="0">
                <a:solidFill>
                  <a:srgbClr val="FF0000"/>
                </a:solidFill>
                <a:latin typeface="+mn-ea"/>
              </a:rPr>
              <a:t>2</a:t>
            </a:r>
            <a:r>
              <a:rPr lang="zh-CN" altLang="en-US" sz="2800" b="1" dirty="0">
                <a:solidFill>
                  <a:srgbClr val="FF0000"/>
                </a:solidFill>
                <a:latin typeface="+mn-ea"/>
              </a:rPr>
              <a:t>）独立电流源特点</a:t>
            </a:r>
            <a:endParaRPr lang="en-US" altLang="zh-CN" sz="2800" b="1" dirty="0">
              <a:solidFill>
                <a:srgbClr val="FF0000"/>
              </a:solidFill>
              <a:latin typeface="+mn-ea"/>
            </a:endParaRPr>
          </a:p>
          <a:p>
            <a:pPr>
              <a:lnSpc>
                <a:spcPct val="150000"/>
              </a:lnSpc>
            </a:pPr>
            <a:r>
              <a:rPr lang="zh-CN" altLang="en-US" sz="2800" b="1" dirty="0">
                <a:latin typeface="+mn-ea"/>
              </a:rPr>
              <a:t>        </a:t>
            </a:r>
            <a:r>
              <a:rPr lang="en-US" altLang="zh-CN" sz="2800" b="1" dirty="0">
                <a:latin typeface="+mn-ea"/>
              </a:rPr>
              <a:t>2) </a:t>
            </a:r>
            <a:r>
              <a:rPr lang="zh-CN" altLang="en-US" sz="2800" b="1" dirty="0">
                <a:latin typeface="+mn-ea"/>
              </a:rPr>
              <a:t>流经电流源的电流由它自身决定，与其两端电压无关。</a:t>
            </a:r>
            <a:endParaRPr lang="en-US" altLang="zh-CN" sz="2800" b="1" dirty="0">
              <a:latin typeface="+mn-ea"/>
            </a:endParaRPr>
          </a:p>
          <a:p>
            <a:pPr>
              <a:lnSpc>
                <a:spcPct val="150000"/>
              </a:lnSpc>
            </a:pPr>
            <a:r>
              <a:rPr lang="en-US" altLang="zh-CN" sz="2800" b="1" dirty="0">
                <a:latin typeface="+mn-ea"/>
                <a:ea typeface="楷体_GB2312" pitchFamily="49" charset="-122"/>
              </a:rPr>
              <a:t>        3) </a:t>
            </a:r>
            <a:r>
              <a:rPr lang="zh-CN" altLang="en-US" sz="2800" b="1" dirty="0">
                <a:latin typeface="+mn-ea"/>
                <a:ea typeface="楷体_GB2312" pitchFamily="49" charset="-122"/>
              </a:rPr>
              <a:t>电流源两端电压由其本身的输出电流与外部电路共同决定。</a:t>
            </a:r>
            <a:endParaRPr lang="en-US" altLang="zh-CN" sz="2800" b="1" dirty="0">
              <a:latin typeface="+mn-ea"/>
              <a:ea typeface="楷体_GB2312" pitchFamily="49" charset="-122"/>
            </a:endParaRPr>
          </a:p>
          <a:p>
            <a:pPr>
              <a:lnSpc>
                <a:spcPct val="150000"/>
              </a:lnSpc>
            </a:pPr>
            <a:r>
              <a:rPr lang="zh-CN" altLang="en-US" sz="2800" b="1" dirty="0">
                <a:latin typeface="Arial" charset="0"/>
                <a:ea typeface="楷体_GB2312" pitchFamily="49" charset="-122"/>
              </a:rPr>
              <a:t>　</a:t>
            </a:r>
            <a:endParaRPr lang="en-US" altLang="zh-CN" sz="2800" b="1" dirty="0">
              <a:latin typeface="Arial" charset="0"/>
              <a:ea typeface="楷体_GB2312" pitchFamily="49" charset="-122"/>
            </a:endParaRPr>
          </a:p>
          <a:p>
            <a:pPr>
              <a:lnSpc>
                <a:spcPct val="150000"/>
              </a:lnSpc>
            </a:pPr>
            <a:r>
              <a:rPr lang="zh-CN" altLang="en-US" sz="2800" b="1" dirty="0">
                <a:latin typeface="+mn-ea"/>
              </a:rPr>
              <a:t>        电流源的两端的电压可以有不同的极性，同电压源一样，电流源可以</a:t>
            </a:r>
            <a:r>
              <a:rPr lang="zh-CN" altLang="en-US" sz="2800" b="1" dirty="0">
                <a:solidFill>
                  <a:srgbClr val="FF0000"/>
                </a:solidFill>
                <a:latin typeface="+mn-ea"/>
              </a:rPr>
              <a:t>对外电路提供能量</a:t>
            </a:r>
            <a:r>
              <a:rPr lang="en-US" altLang="zh-CN" sz="2800" b="1" dirty="0">
                <a:solidFill>
                  <a:srgbClr val="FF0000"/>
                </a:solidFill>
                <a:latin typeface="+mn-ea"/>
              </a:rPr>
              <a:t>(</a:t>
            </a:r>
            <a:r>
              <a:rPr lang="zh-CN" altLang="en-US" sz="2800" b="1" dirty="0">
                <a:solidFill>
                  <a:srgbClr val="FF0000"/>
                </a:solidFill>
                <a:latin typeface="+mn-ea"/>
              </a:rPr>
              <a:t>起电源作用</a:t>
            </a:r>
            <a:r>
              <a:rPr lang="en-US" altLang="zh-CN" sz="2800" b="1" dirty="0">
                <a:solidFill>
                  <a:srgbClr val="FF0000"/>
                </a:solidFill>
                <a:latin typeface="+mn-ea"/>
              </a:rPr>
              <a:t>)</a:t>
            </a:r>
            <a:r>
              <a:rPr lang="zh-CN" altLang="en-US" sz="2800" b="1" dirty="0">
                <a:latin typeface="+mn-ea"/>
              </a:rPr>
              <a:t>，也可以</a:t>
            </a:r>
            <a:r>
              <a:rPr lang="zh-CN" altLang="en-US" sz="2800" b="1" dirty="0">
                <a:solidFill>
                  <a:srgbClr val="FF0000"/>
                </a:solidFill>
                <a:latin typeface="+mn-ea"/>
              </a:rPr>
              <a:t>从外电路接收能量</a:t>
            </a:r>
            <a:r>
              <a:rPr lang="en-US" altLang="zh-CN" sz="2800" b="1" dirty="0">
                <a:solidFill>
                  <a:srgbClr val="FF0000"/>
                </a:solidFill>
                <a:latin typeface="+mn-ea"/>
              </a:rPr>
              <a:t>(</a:t>
            </a:r>
            <a:r>
              <a:rPr lang="zh-CN" altLang="en-US" sz="2800" b="1" dirty="0">
                <a:solidFill>
                  <a:srgbClr val="FF0000"/>
                </a:solidFill>
                <a:latin typeface="+mn-ea"/>
              </a:rPr>
              <a:t>当做其他电源的负载</a:t>
            </a:r>
            <a:r>
              <a:rPr lang="en-US" altLang="zh-CN" sz="2800" b="1" dirty="0">
                <a:solidFill>
                  <a:srgbClr val="FF0000"/>
                </a:solidFill>
                <a:latin typeface="+mn-ea"/>
              </a:rPr>
              <a:t>)</a:t>
            </a:r>
            <a:r>
              <a:rPr lang="zh-CN" altLang="en-US" sz="2800" b="1" dirty="0">
                <a:latin typeface="+mn-ea"/>
              </a:rPr>
              <a:t>，这要看电流源两端电压的极性而定。 理论上讲，在极端情况下，独立电流源可以供出无穷大能量，也可以吸收无穷大能量。 </a:t>
            </a:r>
          </a:p>
        </p:txBody>
      </p:sp>
    </p:spTree>
    <p:custDataLst>
      <p:tags r:id="rId1"/>
    </p:custDataLst>
    <p:extLst>
      <p:ext uri="{BB962C8B-B14F-4D97-AF65-F5344CB8AC3E}">
        <p14:creationId xmlns:p14="http://schemas.microsoft.com/office/powerpoint/2010/main" val="2819454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ipe(down)">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animEffect transition="in" filter="wipe(down)">
                                      <p:cBhvr>
                                        <p:cTn id="17"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398533" y="345292"/>
            <a:ext cx="139493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1.4 </a:t>
            </a:r>
            <a:r>
              <a:rPr lang="zh-CN" altLang="en-US" sz="3200" dirty="0">
                <a:latin typeface="Agency FB" panose="020B0503020202020204" pitchFamily="34" charset="0"/>
              </a:rPr>
              <a:t>电源</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05965" cy="1308884"/>
          </a:xfrm>
          <a:prstGeom prst="rect">
            <a:avLst/>
          </a:prstGeom>
          <a:noFill/>
        </p:spPr>
        <p:txBody>
          <a:bodyPr wrap="square" rtlCol="0">
            <a:spAutoFit/>
          </a:bodyPr>
          <a:lstStyle/>
          <a:p>
            <a:pPr>
              <a:lnSpc>
                <a:spcPct val="150000"/>
              </a:lnSpc>
            </a:pPr>
            <a:r>
              <a:rPr lang="zh-CN" altLang="en-US" sz="2800" b="1" dirty="0">
                <a:latin typeface="+mn-ea"/>
              </a:rPr>
              <a:t>例</a:t>
            </a:r>
            <a:r>
              <a:rPr lang="en-US" altLang="zh-CN" sz="2800" b="1" dirty="0">
                <a:latin typeface="+mn-ea"/>
              </a:rPr>
              <a:t>1.5 </a:t>
            </a:r>
            <a:r>
              <a:rPr lang="zh-CN" altLang="en-US" sz="2800" b="1" dirty="0">
                <a:latin typeface="+mn-ea"/>
              </a:rPr>
              <a:t>电路如图</a:t>
            </a:r>
            <a:r>
              <a:rPr lang="en-US" altLang="zh-CN" sz="2800" b="1" dirty="0">
                <a:latin typeface="+mn-ea"/>
              </a:rPr>
              <a:t>1.17</a:t>
            </a:r>
            <a:r>
              <a:rPr lang="zh-CN" altLang="en-US" sz="2800" b="1" dirty="0">
                <a:latin typeface="+mn-ea"/>
              </a:rPr>
              <a:t>所示，已知</a:t>
            </a:r>
            <a:r>
              <a:rPr lang="en-US" altLang="zh-CN" sz="2800" b="1" dirty="0">
                <a:latin typeface="+mn-ea"/>
              </a:rPr>
              <a:t>R=5Ω</a:t>
            </a:r>
            <a:r>
              <a:rPr lang="zh-CN" altLang="en-US" sz="2800" b="1" dirty="0">
                <a:latin typeface="+mn-ea"/>
              </a:rPr>
              <a:t>，</a:t>
            </a:r>
            <a:r>
              <a:rPr lang="en-US" altLang="zh-CN" sz="2800" b="1" dirty="0">
                <a:latin typeface="+mn-ea"/>
              </a:rPr>
              <a:t>Us=2V</a:t>
            </a:r>
            <a:r>
              <a:rPr lang="zh-CN" altLang="en-US" sz="2800" b="1" dirty="0">
                <a:latin typeface="+mn-ea"/>
              </a:rPr>
              <a:t>，</a:t>
            </a:r>
            <a:r>
              <a:rPr lang="en-US" altLang="zh-CN" sz="2800" b="1" dirty="0">
                <a:latin typeface="+mn-ea"/>
              </a:rPr>
              <a:t>Is=1A</a:t>
            </a:r>
            <a:r>
              <a:rPr lang="zh-CN" altLang="en-US" sz="2800" b="1" dirty="0">
                <a:latin typeface="+mn-ea"/>
              </a:rPr>
              <a:t>。试求</a:t>
            </a:r>
            <a:r>
              <a:rPr lang="en-US" altLang="zh-CN" sz="2800" b="1" dirty="0">
                <a:latin typeface="+mn-ea"/>
              </a:rPr>
              <a:t>(1) </a:t>
            </a:r>
            <a:r>
              <a:rPr lang="zh-CN" altLang="en-US" sz="2800" b="1" dirty="0">
                <a:latin typeface="+mn-ea"/>
              </a:rPr>
              <a:t>电阻</a:t>
            </a:r>
            <a:r>
              <a:rPr lang="en-US" altLang="zh-CN" sz="2800" b="1" dirty="0">
                <a:latin typeface="+mn-ea"/>
              </a:rPr>
              <a:t>R</a:t>
            </a:r>
            <a:r>
              <a:rPr lang="zh-CN" altLang="en-US" sz="2800" b="1" dirty="0">
                <a:latin typeface="+mn-ea"/>
              </a:rPr>
              <a:t>两端的电压</a:t>
            </a:r>
            <a:r>
              <a:rPr lang="en-US" altLang="zh-CN" sz="2800" b="1" dirty="0">
                <a:latin typeface="+mn-ea"/>
              </a:rPr>
              <a:t>U1</a:t>
            </a:r>
            <a:r>
              <a:rPr lang="zh-CN" altLang="en-US" sz="2800" b="1" dirty="0">
                <a:latin typeface="+mn-ea"/>
              </a:rPr>
              <a:t>；</a:t>
            </a:r>
            <a:r>
              <a:rPr lang="en-US" altLang="zh-CN" sz="2800" b="1" dirty="0">
                <a:latin typeface="+mn-ea"/>
              </a:rPr>
              <a:t>(2) 1A</a:t>
            </a:r>
            <a:r>
              <a:rPr lang="zh-CN" altLang="en-US" sz="2800" b="1" dirty="0">
                <a:latin typeface="+mn-ea"/>
              </a:rPr>
              <a:t>电流源两端的电压</a:t>
            </a:r>
            <a:r>
              <a:rPr lang="en-US" altLang="zh-CN" sz="2800" b="1" dirty="0">
                <a:latin typeface="+mn-ea"/>
              </a:rPr>
              <a:t>U</a:t>
            </a:r>
            <a:r>
              <a:rPr lang="zh-CN" altLang="en-US" sz="2800" b="1" dirty="0">
                <a:latin typeface="+mn-ea"/>
              </a:rPr>
              <a:t>及功率</a:t>
            </a:r>
            <a:r>
              <a:rPr lang="en-US" altLang="zh-CN" sz="2800" b="1" dirty="0">
                <a:latin typeface="+mn-ea"/>
              </a:rPr>
              <a:t>P</a:t>
            </a:r>
            <a:r>
              <a:rPr lang="zh-CN" altLang="en-US" sz="2800" b="1" dirty="0">
                <a:latin typeface="+mn-ea"/>
              </a:rPr>
              <a:t>。</a:t>
            </a:r>
          </a:p>
        </p:txBody>
      </p:sp>
      <p:pic>
        <p:nvPicPr>
          <p:cNvPr id="3" name="图片 2">
            <a:extLst>
              <a:ext uri="{FF2B5EF4-FFF2-40B4-BE49-F238E27FC236}">
                <a16:creationId xmlns:a16="http://schemas.microsoft.com/office/drawing/2014/main" id="{BF3D7BAF-75C6-4D68-9E2C-67C6868BB8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3176" y="2421862"/>
            <a:ext cx="3542083" cy="3310415"/>
          </a:xfrm>
          <a:prstGeom prst="rect">
            <a:avLst/>
          </a:prstGeom>
        </p:spPr>
      </p:pic>
      <p:sp>
        <p:nvSpPr>
          <p:cNvPr id="4" name="矩形 3">
            <a:extLst>
              <a:ext uri="{FF2B5EF4-FFF2-40B4-BE49-F238E27FC236}">
                <a16:creationId xmlns:a16="http://schemas.microsoft.com/office/drawing/2014/main" id="{906960C6-93C6-4402-822F-7FA3F985E750}"/>
              </a:ext>
            </a:extLst>
          </p:cNvPr>
          <p:cNvSpPr/>
          <p:nvPr/>
        </p:nvSpPr>
        <p:spPr>
          <a:xfrm>
            <a:off x="497150" y="2336609"/>
            <a:ext cx="7876026" cy="2677656"/>
          </a:xfrm>
          <a:prstGeom prst="rect">
            <a:avLst/>
          </a:prstGeom>
        </p:spPr>
        <p:txBody>
          <a:bodyPr wrap="square">
            <a:spAutoFit/>
          </a:bodyPr>
          <a:lstStyle/>
          <a:p>
            <a:pPr>
              <a:defRPr/>
            </a:pPr>
            <a:r>
              <a:rPr lang="zh-CN" altLang="en-US" sz="2800" b="1" dirty="0">
                <a:latin typeface="+mn-ea"/>
              </a:rPr>
              <a:t>解：</a:t>
            </a:r>
            <a:r>
              <a:rPr lang="en-US" altLang="zh-CN" sz="2800" b="1" dirty="0">
                <a:latin typeface="+mn-ea"/>
              </a:rPr>
              <a:t>(1) </a:t>
            </a:r>
            <a:r>
              <a:rPr lang="zh-CN" altLang="en-US" sz="2800" b="1" dirty="0">
                <a:latin typeface="+mn-ea"/>
              </a:rPr>
              <a:t>由于电阻</a:t>
            </a:r>
            <a:r>
              <a:rPr lang="en-US" altLang="zh-CN" sz="2800" b="1" i="1" dirty="0">
                <a:latin typeface="+mn-ea"/>
              </a:rPr>
              <a:t>R</a:t>
            </a:r>
            <a:r>
              <a:rPr lang="zh-CN" altLang="en-US" sz="2800" b="1" dirty="0">
                <a:latin typeface="+mn-ea"/>
              </a:rPr>
              <a:t>与电流源</a:t>
            </a:r>
            <a:r>
              <a:rPr lang="en-US" altLang="zh-CN" sz="2800" b="1" i="1" dirty="0">
                <a:latin typeface="+mn-ea"/>
              </a:rPr>
              <a:t>I</a:t>
            </a:r>
            <a:r>
              <a:rPr lang="en-US" altLang="zh-CN" sz="2800" b="1" dirty="0">
                <a:latin typeface="+mn-ea"/>
              </a:rPr>
              <a:t>s</a:t>
            </a:r>
            <a:r>
              <a:rPr lang="zh-CN" altLang="en-US" sz="2800" b="1" dirty="0">
                <a:latin typeface="+mn-ea"/>
              </a:rPr>
              <a:t>相串联，因此流过电阻</a:t>
            </a:r>
            <a:r>
              <a:rPr lang="en-US" altLang="zh-CN" sz="2800" b="1" i="1" dirty="0">
                <a:latin typeface="+mn-ea"/>
              </a:rPr>
              <a:t>R</a:t>
            </a:r>
            <a:r>
              <a:rPr lang="zh-CN" altLang="en-US" sz="2800" b="1" dirty="0">
                <a:latin typeface="+mn-ea"/>
              </a:rPr>
              <a:t>的电流就是</a:t>
            </a:r>
            <a:r>
              <a:rPr lang="en-US" altLang="zh-CN" sz="2800" b="1" dirty="0">
                <a:latin typeface="+mn-ea"/>
              </a:rPr>
              <a:t>1A</a:t>
            </a:r>
            <a:r>
              <a:rPr lang="zh-CN" altLang="en-US" sz="2800" b="1" dirty="0">
                <a:latin typeface="+mn-ea"/>
              </a:rPr>
              <a:t>，而与</a:t>
            </a:r>
            <a:r>
              <a:rPr lang="en-US" altLang="zh-CN" sz="2800" b="1" dirty="0">
                <a:latin typeface="+mn-ea"/>
              </a:rPr>
              <a:t>2V</a:t>
            </a:r>
            <a:r>
              <a:rPr lang="zh-CN" altLang="en-US" sz="2800" b="1" dirty="0">
                <a:latin typeface="+mn-ea"/>
              </a:rPr>
              <a:t>电压源无关</a:t>
            </a:r>
            <a:r>
              <a:rPr lang="en-US" altLang="zh-CN" sz="2800" b="1" dirty="0">
                <a:latin typeface="+mn-ea"/>
              </a:rPr>
              <a:t>,</a:t>
            </a:r>
            <a:r>
              <a:rPr lang="zh-CN" altLang="en-US" sz="2800" b="1" dirty="0">
                <a:latin typeface="+mn-ea"/>
              </a:rPr>
              <a:t>即</a:t>
            </a:r>
            <a:endParaRPr lang="en-US" altLang="zh-CN" sz="2800" b="1" dirty="0">
              <a:latin typeface="+mn-ea"/>
            </a:endParaRPr>
          </a:p>
          <a:p>
            <a:pPr>
              <a:defRPr/>
            </a:pPr>
            <a:endParaRPr lang="en-US" altLang="zh-CN" sz="2800" b="1" dirty="0">
              <a:latin typeface="+mn-ea"/>
            </a:endParaRPr>
          </a:p>
          <a:p>
            <a:pPr>
              <a:defRPr/>
            </a:pPr>
            <a:endParaRPr lang="en-US" altLang="zh-CN" sz="2800" b="1" dirty="0">
              <a:latin typeface="+mn-ea"/>
            </a:endParaRPr>
          </a:p>
          <a:p>
            <a:pPr>
              <a:defRPr/>
            </a:pPr>
            <a:r>
              <a:rPr lang="zh-CN" altLang="en-US" sz="2800" b="1" dirty="0">
                <a:latin typeface="+mn-ea"/>
              </a:rPr>
              <a:t>根据欧姆定律，可得</a:t>
            </a:r>
          </a:p>
          <a:p>
            <a:pPr>
              <a:defRPr/>
            </a:pPr>
            <a:endParaRPr lang="zh-CN" altLang="en-US" sz="2800" b="1" dirty="0">
              <a:latin typeface="+mn-ea"/>
            </a:endParaRPr>
          </a:p>
        </p:txBody>
      </p:sp>
      <p:graphicFrame>
        <p:nvGraphicFramePr>
          <p:cNvPr id="5" name="对象 4">
            <a:extLst>
              <a:ext uri="{FF2B5EF4-FFF2-40B4-BE49-F238E27FC236}">
                <a16:creationId xmlns:a16="http://schemas.microsoft.com/office/drawing/2014/main" id="{FCDBE638-5B68-4CCF-9836-120580EF067C}"/>
              </a:ext>
            </a:extLst>
          </p:cNvPr>
          <p:cNvGraphicFramePr>
            <a:graphicFrameLocks noChangeAspect="1"/>
          </p:cNvGraphicFramePr>
          <p:nvPr>
            <p:extLst>
              <p:ext uri="{D42A27DB-BD31-4B8C-83A1-F6EECF244321}">
                <p14:modId xmlns:p14="http://schemas.microsoft.com/office/powerpoint/2010/main" val="3725396853"/>
              </p:ext>
            </p:extLst>
          </p:nvPr>
        </p:nvGraphicFramePr>
        <p:xfrm>
          <a:off x="3122058" y="3324688"/>
          <a:ext cx="2276475" cy="638175"/>
        </p:xfrm>
        <a:graphic>
          <a:graphicData uri="http://schemas.openxmlformats.org/presentationml/2006/ole">
            <mc:AlternateContent xmlns:mc="http://schemas.openxmlformats.org/markup-compatibility/2006">
              <mc:Choice xmlns:v="urn:schemas-microsoft-com:vml" Requires="v">
                <p:oleObj spid="_x0000_s36988" name="Equation" r:id="rId6" imgW="2276500" imgH="638032" progId="Equation.DSMT4">
                  <p:embed/>
                </p:oleObj>
              </mc:Choice>
              <mc:Fallback>
                <p:oleObj name="Equation" r:id="rId6" imgW="2276500" imgH="638032" progId="Equation.DSMT4">
                  <p:embed/>
                  <p:pic>
                    <p:nvPicPr>
                      <p:cNvPr id="0" name=""/>
                      <p:cNvPicPr/>
                      <p:nvPr/>
                    </p:nvPicPr>
                    <p:blipFill>
                      <a:blip r:embed="rId7"/>
                      <a:stretch>
                        <a:fillRect/>
                      </a:stretch>
                    </p:blipFill>
                    <p:spPr>
                      <a:xfrm>
                        <a:off x="3122058" y="3324688"/>
                        <a:ext cx="2276475" cy="638175"/>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21FFB57A-B6BA-4030-8E6F-55904336BDF9}"/>
              </a:ext>
            </a:extLst>
          </p:cNvPr>
          <p:cNvGraphicFramePr>
            <a:graphicFrameLocks noChangeAspect="1"/>
          </p:cNvGraphicFramePr>
          <p:nvPr>
            <p:extLst>
              <p:ext uri="{D42A27DB-BD31-4B8C-83A1-F6EECF244321}">
                <p14:modId xmlns:p14="http://schemas.microsoft.com/office/powerpoint/2010/main" val="954022528"/>
              </p:ext>
            </p:extLst>
          </p:nvPr>
        </p:nvGraphicFramePr>
        <p:xfrm>
          <a:off x="3122058" y="4740481"/>
          <a:ext cx="3190875" cy="542925"/>
        </p:xfrm>
        <a:graphic>
          <a:graphicData uri="http://schemas.openxmlformats.org/presentationml/2006/ole">
            <mc:AlternateContent xmlns:mc="http://schemas.openxmlformats.org/markup-compatibility/2006">
              <mc:Choice xmlns:v="urn:schemas-microsoft-com:vml" Requires="v">
                <p:oleObj spid="_x0000_s36989" name="Equation" r:id="rId8" imgW="3190900" imgH="542892" progId="Equation.DSMT4">
                  <p:embed/>
                </p:oleObj>
              </mc:Choice>
              <mc:Fallback>
                <p:oleObj name="Equation" r:id="rId8" imgW="3190900" imgH="542892" progId="Equation.DSMT4">
                  <p:embed/>
                  <p:pic>
                    <p:nvPicPr>
                      <p:cNvPr id="0" name=""/>
                      <p:cNvPicPr/>
                      <p:nvPr/>
                    </p:nvPicPr>
                    <p:blipFill>
                      <a:blip r:embed="rId9"/>
                      <a:stretch>
                        <a:fillRect/>
                      </a:stretch>
                    </p:blipFill>
                    <p:spPr>
                      <a:xfrm>
                        <a:off x="3122058" y="4740481"/>
                        <a:ext cx="3190875" cy="54292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7157271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398533" y="345292"/>
            <a:ext cx="139493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1.4 </a:t>
            </a:r>
            <a:r>
              <a:rPr lang="zh-CN" altLang="en-US" sz="3200" dirty="0">
                <a:latin typeface="Agency FB" panose="020B0503020202020204" pitchFamily="34" charset="0"/>
              </a:rPr>
              <a:t>电源</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05965" cy="1308884"/>
          </a:xfrm>
          <a:prstGeom prst="rect">
            <a:avLst/>
          </a:prstGeom>
          <a:noFill/>
        </p:spPr>
        <p:txBody>
          <a:bodyPr wrap="square" rtlCol="0">
            <a:spAutoFit/>
          </a:bodyPr>
          <a:lstStyle/>
          <a:p>
            <a:pPr>
              <a:lnSpc>
                <a:spcPct val="150000"/>
              </a:lnSpc>
            </a:pPr>
            <a:r>
              <a:rPr lang="zh-CN" altLang="en-US" sz="2800" b="1" dirty="0">
                <a:latin typeface="+mn-ea"/>
              </a:rPr>
              <a:t>例</a:t>
            </a:r>
            <a:r>
              <a:rPr lang="en-US" altLang="zh-CN" sz="2800" b="1" dirty="0">
                <a:latin typeface="+mn-ea"/>
              </a:rPr>
              <a:t>1.5 </a:t>
            </a:r>
            <a:r>
              <a:rPr lang="zh-CN" altLang="en-US" sz="2800" b="1" dirty="0">
                <a:latin typeface="+mn-ea"/>
              </a:rPr>
              <a:t>电路如图</a:t>
            </a:r>
            <a:r>
              <a:rPr lang="en-US" altLang="zh-CN" sz="2800" b="1" dirty="0">
                <a:latin typeface="+mn-ea"/>
              </a:rPr>
              <a:t>1.17</a:t>
            </a:r>
            <a:r>
              <a:rPr lang="zh-CN" altLang="en-US" sz="2800" b="1" dirty="0">
                <a:latin typeface="+mn-ea"/>
              </a:rPr>
              <a:t>所示，已知</a:t>
            </a:r>
            <a:r>
              <a:rPr lang="en-US" altLang="zh-CN" sz="2800" b="1" dirty="0">
                <a:latin typeface="+mn-ea"/>
              </a:rPr>
              <a:t>R=5Ω</a:t>
            </a:r>
            <a:r>
              <a:rPr lang="zh-CN" altLang="en-US" sz="2800" b="1" dirty="0">
                <a:latin typeface="+mn-ea"/>
              </a:rPr>
              <a:t>，</a:t>
            </a:r>
            <a:r>
              <a:rPr lang="en-US" altLang="zh-CN" sz="2800" b="1" dirty="0">
                <a:latin typeface="+mn-ea"/>
              </a:rPr>
              <a:t>Us=2V</a:t>
            </a:r>
            <a:r>
              <a:rPr lang="zh-CN" altLang="en-US" sz="2800" b="1" dirty="0">
                <a:latin typeface="+mn-ea"/>
              </a:rPr>
              <a:t>，</a:t>
            </a:r>
            <a:r>
              <a:rPr lang="en-US" altLang="zh-CN" sz="2800" b="1" dirty="0">
                <a:latin typeface="+mn-ea"/>
              </a:rPr>
              <a:t>Is=1A</a:t>
            </a:r>
            <a:r>
              <a:rPr lang="zh-CN" altLang="en-US" sz="2800" b="1" dirty="0">
                <a:latin typeface="+mn-ea"/>
              </a:rPr>
              <a:t>。试求</a:t>
            </a:r>
            <a:r>
              <a:rPr lang="en-US" altLang="zh-CN" sz="2800" b="1" dirty="0">
                <a:latin typeface="+mn-ea"/>
              </a:rPr>
              <a:t>(1) </a:t>
            </a:r>
            <a:r>
              <a:rPr lang="zh-CN" altLang="en-US" sz="2800" b="1" dirty="0">
                <a:latin typeface="+mn-ea"/>
              </a:rPr>
              <a:t>电阻</a:t>
            </a:r>
            <a:r>
              <a:rPr lang="en-US" altLang="zh-CN" sz="2800" b="1" dirty="0">
                <a:latin typeface="+mn-ea"/>
              </a:rPr>
              <a:t>R</a:t>
            </a:r>
            <a:r>
              <a:rPr lang="zh-CN" altLang="en-US" sz="2800" b="1" dirty="0">
                <a:latin typeface="+mn-ea"/>
              </a:rPr>
              <a:t>两端的电压</a:t>
            </a:r>
            <a:r>
              <a:rPr lang="en-US" altLang="zh-CN" sz="2800" b="1" dirty="0">
                <a:latin typeface="+mn-ea"/>
              </a:rPr>
              <a:t>U1</a:t>
            </a:r>
            <a:r>
              <a:rPr lang="zh-CN" altLang="en-US" sz="2800" b="1" dirty="0">
                <a:latin typeface="+mn-ea"/>
              </a:rPr>
              <a:t>；</a:t>
            </a:r>
            <a:r>
              <a:rPr lang="en-US" altLang="zh-CN" sz="2800" b="1" dirty="0">
                <a:latin typeface="+mn-ea"/>
              </a:rPr>
              <a:t>(2) 1A</a:t>
            </a:r>
            <a:r>
              <a:rPr lang="zh-CN" altLang="en-US" sz="2800" b="1" dirty="0">
                <a:latin typeface="+mn-ea"/>
              </a:rPr>
              <a:t>电流源两端的电压</a:t>
            </a:r>
            <a:r>
              <a:rPr lang="en-US" altLang="zh-CN" sz="2800" b="1" dirty="0">
                <a:latin typeface="+mn-ea"/>
              </a:rPr>
              <a:t>U</a:t>
            </a:r>
            <a:r>
              <a:rPr lang="zh-CN" altLang="en-US" sz="2800" b="1" dirty="0">
                <a:latin typeface="+mn-ea"/>
              </a:rPr>
              <a:t>及功率</a:t>
            </a:r>
            <a:r>
              <a:rPr lang="en-US" altLang="zh-CN" sz="2800" b="1" dirty="0">
                <a:latin typeface="+mn-ea"/>
              </a:rPr>
              <a:t>P</a:t>
            </a:r>
            <a:r>
              <a:rPr lang="zh-CN" altLang="en-US" sz="2800" b="1" dirty="0">
                <a:latin typeface="+mn-ea"/>
              </a:rPr>
              <a:t>。</a:t>
            </a:r>
          </a:p>
        </p:txBody>
      </p:sp>
      <p:pic>
        <p:nvPicPr>
          <p:cNvPr id="3" name="图片 2">
            <a:extLst>
              <a:ext uri="{FF2B5EF4-FFF2-40B4-BE49-F238E27FC236}">
                <a16:creationId xmlns:a16="http://schemas.microsoft.com/office/drawing/2014/main" id="{BF3D7BAF-75C6-4D68-9E2C-67C6868BB8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3176" y="2421862"/>
            <a:ext cx="3542083" cy="3310415"/>
          </a:xfrm>
          <a:prstGeom prst="rect">
            <a:avLst/>
          </a:prstGeom>
        </p:spPr>
      </p:pic>
      <p:sp>
        <p:nvSpPr>
          <p:cNvPr id="4" name="矩形 3">
            <a:extLst>
              <a:ext uri="{FF2B5EF4-FFF2-40B4-BE49-F238E27FC236}">
                <a16:creationId xmlns:a16="http://schemas.microsoft.com/office/drawing/2014/main" id="{906960C6-93C6-4402-822F-7FA3F985E750}"/>
              </a:ext>
            </a:extLst>
          </p:cNvPr>
          <p:cNvSpPr/>
          <p:nvPr/>
        </p:nvSpPr>
        <p:spPr>
          <a:xfrm>
            <a:off x="497150" y="2336609"/>
            <a:ext cx="7876026" cy="3539430"/>
          </a:xfrm>
          <a:prstGeom prst="rect">
            <a:avLst/>
          </a:prstGeom>
        </p:spPr>
        <p:txBody>
          <a:bodyPr wrap="square">
            <a:spAutoFit/>
          </a:bodyPr>
          <a:lstStyle/>
          <a:p>
            <a:pPr>
              <a:defRPr/>
            </a:pPr>
            <a:r>
              <a:rPr lang="zh-CN" altLang="en-US" sz="2800" b="1" dirty="0">
                <a:latin typeface="+mn-ea"/>
              </a:rPr>
              <a:t>解：</a:t>
            </a:r>
            <a:r>
              <a:rPr lang="en-US" altLang="zh-CN" sz="2800" b="1" dirty="0">
                <a:latin typeface="+mn-ea"/>
              </a:rPr>
              <a:t>(2) 1A</a:t>
            </a:r>
            <a:r>
              <a:rPr lang="zh-CN" altLang="en-US" sz="2800" b="1" dirty="0">
                <a:latin typeface="+mn-ea"/>
              </a:rPr>
              <a:t>电流源两端的电压包括</a:t>
            </a:r>
            <a:r>
              <a:rPr lang="en-US" altLang="zh-CN" sz="2800" b="1" dirty="0">
                <a:latin typeface="+mn-ea"/>
              </a:rPr>
              <a:t>5Ω</a:t>
            </a:r>
            <a:r>
              <a:rPr lang="zh-CN" altLang="en-US" sz="2800" b="1" dirty="0">
                <a:latin typeface="+mn-ea"/>
              </a:rPr>
              <a:t>电阻上的电压和</a:t>
            </a:r>
            <a:r>
              <a:rPr lang="en-US" altLang="zh-CN" sz="2800" b="1" dirty="0">
                <a:latin typeface="+mn-ea"/>
              </a:rPr>
              <a:t>2V</a:t>
            </a:r>
            <a:r>
              <a:rPr lang="zh-CN" altLang="en-US" sz="2800" b="1" dirty="0">
                <a:latin typeface="+mn-ea"/>
              </a:rPr>
              <a:t>电压源，因此</a:t>
            </a:r>
            <a:endParaRPr lang="en-US" altLang="zh-CN" sz="2800" b="1" dirty="0">
              <a:latin typeface="+mn-ea"/>
            </a:endParaRPr>
          </a:p>
          <a:p>
            <a:pPr>
              <a:defRPr/>
            </a:pPr>
            <a:endParaRPr lang="en-US" altLang="zh-CN" sz="2800" b="1" dirty="0">
              <a:latin typeface="+mn-ea"/>
            </a:endParaRPr>
          </a:p>
          <a:p>
            <a:pPr>
              <a:defRPr/>
            </a:pPr>
            <a:endParaRPr lang="en-US" altLang="zh-CN" sz="2800" b="1" dirty="0">
              <a:latin typeface="+mn-ea"/>
            </a:endParaRPr>
          </a:p>
          <a:p>
            <a:pPr>
              <a:defRPr/>
            </a:pPr>
            <a:r>
              <a:rPr lang="zh-CN" altLang="en-US" sz="2800" b="1" dirty="0">
                <a:latin typeface="+mn-ea"/>
              </a:rPr>
              <a:t>电流源上电压、电流为非关联参考方向，所以</a:t>
            </a:r>
            <a:endParaRPr lang="en-US" altLang="zh-CN" sz="2800" b="1" dirty="0">
              <a:latin typeface="+mn-ea"/>
            </a:endParaRPr>
          </a:p>
          <a:p>
            <a:pPr>
              <a:defRPr/>
            </a:pPr>
            <a:endParaRPr lang="en-US" altLang="zh-CN" sz="2800" b="1" dirty="0">
              <a:latin typeface="+mn-ea"/>
            </a:endParaRPr>
          </a:p>
          <a:p>
            <a:pPr>
              <a:defRPr/>
            </a:pPr>
            <a:endParaRPr lang="zh-CN" altLang="en-US" sz="2800" b="1" dirty="0">
              <a:latin typeface="+mn-ea"/>
            </a:endParaRPr>
          </a:p>
          <a:p>
            <a:pPr>
              <a:defRPr/>
            </a:pPr>
            <a:r>
              <a:rPr lang="zh-CN" altLang="en-US" sz="2800" b="1" dirty="0">
                <a:latin typeface="+mn-ea"/>
              </a:rPr>
              <a:t>电流源向外提供功率。</a:t>
            </a:r>
          </a:p>
        </p:txBody>
      </p:sp>
      <p:graphicFrame>
        <p:nvGraphicFramePr>
          <p:cNvPr id="2" name="对象 1">
            <a:extLst>
              <a:ext uri="{FF2B5EF4-FFF2-40B4-BE49-F238E27FC236}">
                <a16:creationId xmlns:a16="http://schemas.microsoft.com/office/drawing/2014/main" id="{A2FC9772-1A15-4E93-9018-824A508E194E}"/>
              </a:ext>
            </a:extLst>
          </p:cNvPr>
          <p:cNvGraphicFramePr>
            <a:graphicFrameLocks noChangeAspect="1"/>
          </p:cNvGraphicFramePr>
          <p:nvPr>
            <p:extLst>
              <p:ext uri="{D42A27DB-BD31-4B8C-83A1-F6EECF244321}">
                <p14:modId xmlns:p14="http://schemas.microsoft.com/office/powerpoint/2010/main" val="1579645441"/>
              </p:ext>
            </p:extLst>
          </p:nvPr>
        </p:nvGraphicFramePr>
        <p:xfrm>
          <a:off x="3294309" y="3429000"/>
          <a:ext cx="3419475" cy="476250"/>
        </p:xfrm>
        <a:graphic>
          <a:graphicData uri="http://schemas.openxmlformats.org/presentationml/2006/ole">
            <mc:AlternateContent xmlns:mc="http://schemas.openxmlformats.org/markup-compatibility/2006">
              <mc:Choice xmlns:v="urn:schemas-microsoft-com:vml" Requires="v">
                <p:oleObj spid="_x0000_s38012" name="Equation" r:id="rId6" imgW="3419500" imgH="476294" progId="Equation.DSMT4">
                  <p:embed/>
                </p:oleObj>
              </mc:Choice>
              <mc:Fallback>
                <p:oleObj name="Equation" r:id="rId6" imgW="3419500" imgH="476294" progId="Equation.DSMT4">
                  <p:embed/>
                  <p:pic>
                    <p:nvPicPr>
                      <p:cNvPr id="0" name=""/>
                      <p:cNvPicPr/>
                      <p:nvPr/>
                    </p:nvPicPr>
                    <p:blipFill>
                      <a:blip r:embed="rId7"/>
                      <a:stretch>
                        <a:fillRect/>
                      </a:stretch>
                    </p:blipFill>
                    <p:spPr>
                      <a:xfrm>
                        <a:off x="3294309" y="3429000"/>
                        <a:ext cx="3419475" cy="47625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0DD20A68-15F2-493B-AEF8-7BAC91C10BCA}"/>
              </a:ext>
            </a:extLst>
          </p:cNvPr>
          <p:cNvGraphicFramePr>
            <a:graphicFrameLocks noChangeAspect="1"/>
          </p:cNvGraphicFramePr>
          <p:nvPr>
            <p:extLst>
              <p:ext uri="{D42A27DB-BD31-4B8C-83A1-F6EECF244321}">
                <p14:modId xmlns:p14="http://schemas.microsoft.com/office/powerpoint/2010/main" val="4035799050"/>
              </p:ext>
            </p:extLst>
          </p:nvPr>
        </p:nvGraphicFramePr>
        <p:xfrm>
          <a:off x="3370508" y="4701758"/>
          <a:ext cx="3267075" cy="447675"/>
        </p:xfrm>
        <a:graphic>
          <a:graphicData uri="http://schemas.openxmlformats.org/presentationml/2006/ole">
            <mc:AlternateContent xmlns:mc="http://schemas.openxmlformats.org/markup-compatibility/2006">
              <mc:Choice xmlns:v="urn:schemas-microsoft-com:vml" Requires="v">
                <p:oleObj spid="_x0000_s38013" name="Equation" r:id="rId8" imgW="3266902" imgH="447752" progId="Equation.DSMT4">
                  <p:embed/>
                </p:oleObj>
              </mc:Choice>
              <mc:Fallback>
                <p:oleObj name="Equation" r:id="rId8" imgW="3266902" imgH="447752" progId="Equation.DSMT4">
                  <p:embed/>
                  <p:pic>
                    <p:nvPicPr>
                      <p:cNvPr id="0" name=""/>
                      <p:cNvPicPr/>
                      <p:nvPr/>
                    </p:nvPicPr>
                    <p:blipFill>
                      <a:blip r:embed="rId9"/>
                      <a:stretch>
                        <a:fillRect/>
                      </a:stretch>
                    </p:blipFill>
                    <p:spPr>
                      <a:xfrm>
                        <a:off x="3370508" y="4701758"/>
                        <a:ext cx="3267075" cy="44767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9486270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down)">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398533" y="345292"/>
            <a:ext cx="139493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1.4 </a:t>
            </a:r>
            <a:r>
              <a:rPr lang="zh-CN" altLang="en-US" sz="3200" dirty="0">
                <a:latin typeface="Agency FB" panose="020B0503020202020204" pitchFamily="34" charset="0"/>
              </a:rPr>
              <a:t>电源</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4078168"/>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二、受控源</a:t>
            </a:r>
            <a:endParaRPr lang="en-US" altLang="zh-CN" sz="3600" b="1" dirty="0">
              <a:solidFill>
                <a:srgbClr val="FF0000"/>
              </a:solidFill>
              <a:latin typeface="+mn-ea"/>
            </a:endParaRPr>
          </a:p>
          <a:p>
            <a:pPr>
              <a:lnSpc>
                <a:spcPct val="150000"/>
              </a:lnSpc>
            </a:pPr>
            <a:r>
              <a:rPr lang="zh-CN" altLang="en-US" sz="2800" b="1" dirty="0">
                <a:solidFill>
                  <a:srgbClr val="FF0000"/>
                </a:solidFill>
                <a:latin typeface="Arial" charset="0"/>
                <a:ea typeface="楷体_GB2312" pitchFamily="49" charset="-122"/>
              </a:rPr>
              <a:t>    </a:t>
            </a:r>
            <a:r>
              <a:rPr lang="en-US" altLang="zh-CN" sz="2800" b="1" dirty="0">
                <a:solidFill>
                  <a:srgbClr val="FF0000"/>
                </a:solidFill>
                <a:latin typeface="+mn-ea"/>
              </a:rPr>
              <a:t>1</a:t>
            </a:r>
            <a:r>
              <a:rPr lang="zh-CN" altLang="en-US" sz="2800" b="1" dirty="0">
                <a:solidFill>
                  <a:srgbClr val="FF0000"/>
                </a:solidFill>
                <a:latin typeface="+mn-ea"/>
              </a:rPr>
              <a:t>、定义：</a:t>
            </a:r>
            <a:r>
              <a:rPr lang="zh-CN" altLang="en-US" sz="2800" b="1" dirty="0">
                <a:latin typeface="+mn-ea"/>
              </a:rPr>
              <a:t>受控源就是非独立电源，是指电压源的电压或电流源的电流不是给定的时间函数，而是受电路中某支路电压或电流控制的。</a:t>
            </a:r>
            <a:endParaRPr lang="en-US" altLang="zh-CN" sz="2800" b="1" dirty="0">
              <a:latin typeface="+mn-ea"/>
            </a:endParaRPr>
          </a:p>
          <a:p>
            <a:pPr>
              <a:lnSpc>
                <a:spcPct val="150000"/>
              </a:lnSpc>
            </a:pPr>
            <a:r>
              <a:rPr lang="zh-CN" altLang="en-US" sz="2800" b="1" dirty="0">
                <a:solidFill>
                  <a:schemeClr val="tx2"/>
                </a:solidFill>
                <a:effectLst>
                  <a:outerShdw blurRad="38100" dist="38100" dir="2700000" algn="tl">
                    <a:srgbClr val="C0C0C0"/>
                  </a:outerShdw>
                </a:effectLst>
                <a:latin typeface="+mn-ea"/>
              </a:rPr>
              <a:t>        </a:t>
            </a:r>
            <a:r>
              <a:rPr lang="zh-CN" altLang="en-US" sz="2800" b="1" dirty="0">
                <a:latin typeface="+mn-ea"/>
              </a:rPr>
              <a:t>受控源是</a:t>
            </a:r>
            <a:r>
              <a:rPr lang="zh-CN" altLang="en-US" sz="2800" b="1" dirty="0">
                <a:solidFill>
                  <a:srgbClr val="FF0000"/>
                </a:solidFill>
                <a:latin typeface="+mn-ea"/>
              </a:rPr>
              <a:t>有源的四端元件</a:t>
            </a:r>
            <a:r>
              <a:rPr lang="zh-CN" altLang="en-US" sz="2800" b="1" dirty="0">
                <a:latin typeface="+mn-ea"/>
              </a:rPr>
              <a:t>，有两个端口，它的两个受控端构成</a:t>
            </a:r>
            <a:r>
              <a:rPr lang="zh-CN" altLang="en-US" sz="2800" b="1" dirty="0">
                <a:solidFill>
                  <a:srgbClr val="FF0000"/>
                </a:solidFill>
                <a:latin typeface="+mn-ea"/>
              </a:rPr>
              <a:t>输出端口</a:t>
            </a:r>
            <a:r>
              <a:rPr lang="en-US" altLang="zh-CN" sz="2800" b="1" dirty="0">
                <a:solidFill>
                  <a:srgbClr val="FF0000"/>
                </a:solidFill>
                <a:latin typeface="+mn-ea"/>
              </a:rPr>
              <a:t>(</a:t>
            </a:r>
            <a:r>
              <a:rPr lang="zh-CN" altLang="en-US" sz="2800" b="1" dirty="0">
                <a:solidFill>
                  <a:srgbClr val="FF0000"/>
                </a:solidFill>
                <a:latin typeface="+mn-ea"/>
              </a:rPr>
              <a:t>电源端口</a:t>
            </a:r>
            <a:r>
              <a:rPr lang="en-US" altLang="zh-CN" sz="2800" b="1" dirty="0">
                <a:solidFill>
                  <a:srgbClr val="FF0000"/>
                </a:solidFill>
                <a:latin typeface="+mn-ea"/>
              </a:rPr>
              <a:t>)</a:t>
            </a:r>
            <a:r>
              <a:rPr lang="zh-CN" altLang="en-US" sz="2800" b="1" dirty="0">
                <a:latin typeface="+mn-ea"/>
              </a:rPr>
              <a:t>，体现为源电压</a:t>
            </a:r>
            <a:r>
              <a:rPr lang="en-US" altLang="zh-CN" sz="2800" b="1" i="1" dirty="0" err="1">
                <a:latin typeface="+mn-ea"/>
              </a:rPr>
              <a:t>u</a:t>
            </a:r>
            <a:r>
              <a:rPr lang="en-US" altLang="zh-CN" sz="2000" b="1" dirty="0" err="1">
                <a:latin typeface="+mn-ea"/>
              </a:rPr>
              <a:t>S</a:t>
            </a:r>
            <a:r>
              <a:rPr lang="zh-CN" altLang="en-US" sz="2800" b="1" dirty="0">
                <a:latin typeface="+mn-ea"/>
              </a:rPr>
              <a:t>或源电流</a:t>
            </a:r>
            <a:r>
              <a:rPr lang="en-US" altLang="zh-CN" sz="2800" b="1" i="1" dirty="0" err="1">
                <a:latin typeface="+mn-ea"/>
              </a:rPr>
              <a:t>i</a:t>
            </a:r>
            <a:r>
              <a:rPr lang="en-US" altLang="zh-CN" sz="2000" b="1" dirty="0" err="1">
                <a:latin typeface="+mn-ea"/>
              </a:rPr>
              <a:t>S</a:t>
            </a:r>
            <a:r>
              <a:rPr lang="zh-CN" altLang="en-US" sz="2800" b="1" dirty="0">
                <a:latin typeface="+mn-ea"/>
              </a:rPr>
              <a:t>，能提供电功率；另外两个控制端构成</a:t>
            </a:r>
            <a:r>
              <a:rPr lang="zh-CN" altLang="en-US" sz="2800" b="1" dirty="0">
                <a:solidFill>
                  <a:srgbClr val="FF0000"/>
                </a:solidFill>
                <a:latin typeface="+mn-ea"/>
              </a:rPr>
              <a:t>输入端口</a:t>
            </a:r>
            <a:r>
              <a:rPr lang="en-US" altLang="zh-CN" sz="2800" b="1" dirty="0">
                <a:solidFill>
                  <a:srgbClr val="FF0000"/>
                </a:solidFill>
                <a:latin typeface="+mn-ea"/>
              </a:rPr>
              <a:t>(</a:t>
            </a:r>
            <a:r>
              <a:rPr lang="zh-CN" altLang="en-US" sz="2800" b="1" dirty="0">
                <a:solidFill>
                  <a:srgbClr val="FF0000"/>
                </a:solidFill>
                <a:latin typeface="+mn-ea"/>
              </a:rPr>
              <a:t>控制端口</a:t>
            </a:r>
            <a:r>
              <a:rPr lang="en-US" altLang="zh-CN" sz="2800" b="1" dirty="0">
                <a:solidFill>
                  <a:srgbClr val="FF0000"/>
                </a:solidFill>
                <a:latin typeface="+mn-ea"/>
              </a:rPr>
              <a:t>)</a:t>
            </a:r>
            <a:r>
              <a:rPr lang="zh-CN" altLang="en-US" sz="2800" b="1" dirty="0">
                <a:latin typeface="+mn-ea"/>
              </a:rPr>
              <a:t>，体现为控制电压</a:t>
            </a:r>
            <a:r>
              <a:rPr lang="en-US" altLang="zh-CN" sz="2800" b="1" i="1" dirty="0" err="1">
                <a:latin typeface="+mn-ea"/>
              </a:rPr>
              <a:t>u</a:t>
            </a:r>
            <a:r>
              <a:rPr lang="en-US" altLang="zh-CN" sz="2000" b="1" dirty="0" err="1">
                <a:latin typeface="+mn-ea"/>
              </a:rPr>
              <a:t>C</a:t>
            </a:r>
            <a:r>
              <a:rPr lang="zh-CN" altLang="en-US" sz="2800" b="1" dirty="0">
                <a:latin typeface="+mn-ea"/>
              </a:rPr>
              <a:t>或控制电流</a:t>
            </a:r>
            <a:r>
              <a:rPr lang="en-US" altLang="zh-CN" sz="2800" b="1" i="1" dirty="0" err="1">
                <a:latin typeface="+mn-ea"/>
              </a:rPr>
              <a:t>i</a:t>
            </a:r>
            <a:r>
              <a:rPr lang="en-US" altLang="zh-CN" sz="2000" b="1" dirty="0" err="1">
                <a:latin typeface="+mn-ea"/>
              </a:rPr>
              <a:t>C</a:t>
            </a:r>
            <a:r>
              <a:rPr lang="zh-CN" altLang="en-US" sz="2800" b="1" dirty="0">
                <a:latin typeface="+mn-ea"/>
              </a:rPr>
              <a:t>。</a:t>
            </a:r>
            <a:endParaRPr lang="en-US" altLang="zh-CN" sz="2800" b="1" dirty="0">
              <a:latin typeface="+mn-ea"/>
            </a:endParaRPr>
          </a:p>
        </p:txBody>
      </p:sp>
    </p:spTree>
    <p:custDataLst>
      <p:tags r:id="rId1"/>
    </p:custDataLst>
    <p:extLst>
      <p:ext uri="{BB962C8B-B14F-4D97-AF65-F5344CB8AC3E}">
        <p14:creationId xmlns:p14="http://schemas.microsoft.com/office/powerpoint/2010/main" val="28914234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ipe(down)">
                                      <p:cBhvr>
                                        <p:cTn id="1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398533" y="345292"/>
            <a:ext cx="139493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1.4 </a:t>
            </a:r>
            <a:r>
              <a:rPr lang="zh-CN" altLang="en-US" sz="3200" dirty="0">
                <a:latin typeface="Agency FB" panose="020B0503020202020204" pitchFamily="34" charset="0"/>
              </a:rPr>
              <a:t>电源</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2601546"/>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2</a:t>
            </a:r>
            <a:r>
              <a:rPr lang="zh-CN" altLang="en-US" sz="2800" b="1" dirty="0">
                <a:solidFill>
                  <a:srgbClr val="FF0000"/>
                </a:solidFill>
                <a:latin typeface="+mn-ea"/>
              </a:rPr>
              <a:t>、分类：</a:t>
            </a:r>
            <a:endParaRPr lang="en-US" altLang="zh-CN" sz="2800" b="1" dirty="0">
              <a:solidFill>
                <a:srgbClr val="FF0000"/>
              </a:solidFill>
              <a:latin typeface="+mn-ea"/>
            </a:endParaRPr>
          </a:p>
          <a:p>
            <a:pPr>
              <a:lnSpc>
                <a:spcPct val="150000"/>
              </a:lnSpc>
            </a:pPr>
            <a:r>
              <a:rPr lang="en-US" altLang="zh-CN" sz="2800" b="1" dirty="0">
                <a:solidFill>
                  <a:srgbClr val="FF0000"/>
                </a:solidFill>
                <a:latin typeface="+mn-ea"/>
              </a:rPr>
              <a:t>      </a:t>
            </a:r>
            <a:r>
              <a:rPr lang="zh-CN" altLang="en-US" sz="2800" b="1" dirty="0">
                <a:latin typeface="+mn-ea"/>
              </a:rPr>
              <a:t>根据受控源是电压源还是电流源，控制量是电压还是电流，可将受控源分为</a:t>
            </a:r>
            <a:r>
              <a:rPr lang="zh-CN" altLang="en-US" sz="2800" b="1" dirty="0">
                <a:solidFill>
                  <a:srgbClr val="FF0000"/>
                </a:solidFill>
                <a:latin typeface="+mn-ea"/>
              </a:rPr>
              <a:t>电压控制电压源</a:t>
            </a:r>
            <a:r>
              <a:rPr lang="en-US" altLang="zh-CN" sz="2800" b="1" dirty="0">
                <a:solidFill>
                  <a:srgbClr val="FF0000"/>
                </a:solidFill>
                <a:latin typeface="+mn-ea"/>
              </a:rPr>
              <a:t>(VCVS)</a:t>
            </a:r>
            <a:r>
              <a:rPr lang="zh-CN" altLang="en-US" sz="2800" b="1" dirty="0">
                <a:latin typeface="+mn-ea"/>
              </a:rPr>
              <a:t>、</a:t>
            </a:r>
            <a:r>
              <a:rPr lang="zh-CN" altLang="en-US" sz="2800" b="1" dirty="0">
                <a:solidFill>
                  <a:srgbClr val="FF0000"/>
                </a:solidFill>
                <a:latin typeface="+mn-ea"/>
              </a:rPr>
              <a:t>电流控制电压源</a:t>
            </a:r>
            <a:r>
              <a:rPr lang="en-US" altLang="zh-CN" sz="2800" b="1" dirty="0">
                <a:solidFill>
                  <a:srgbClr val="FF0000"/>
                </a:solidFill>
                <a:latin typeface="+mn-ea"/>
              </a:rPr>
              <a:t>(CCVS)</a:t>
            </a:r>
            <a:r>
              <a:rPr lang="zh-CN" altLang="en-US" sz="2800" b="1" dirty="0">
                <a:latin typeface="+mn-ea"/>
              </a:rPr>
              <a:t>、</a:t>
            </a:r>
            <a:r>
              <a:rPr lang="zh-CN" altLang="en-US" sz="2800" b="1" dirty="0">
                <a:solidFill>
                  <a:srgbClr val="FF0000"/>
                </a:solidFill>
                <a:latin typeface="+mn-ea"/>
              </a:rPr>
              <a:t>电压控制电流源</a:t>
            </a:r>
            <a:r>
              <a:rPr lang="en-US" altLang="zh-CN" sz="2800" b="1" dirty="0">
                <a:solidFill>
                  <a:srgbClr val="FF0000"/>
                </a:solidFill>
                <a:latin typeface="+mn-ea"/>
              </a:rPr>
              <a:t>(VCCS)</a:t>
            </a:r>
            <a:r>
              <a:rPr lang="zh-CN" altLang="en-US" sz="2800" b="1" dirty="0">
                <a:latin typeface="+mn-ea"/>
              </a:rPr>
              <a:t>和</a:t>
            </a:r>
            <a:r>
              <a:rPr lang="zh-CN" altLang="en-US" sz="2800" b="1" dirty="0">
                <a:solidFill>
                  <a:srgbClr val="FF0000"/>
                </a:solidFill>
                <a:latin typeface="+mn-ea"/>
              </a:rPr>
              <a:t>电流控制电流源</a:t>
            </a:r>
            <a:r>
              <a:rPr lang="en-US" altLang="zh-CN" sz="2800" b="1" dirty="0">
                <a:solidFill>
                  <a:srgbClr val="FF0000"/>
                </a:solidFill>
                <a:latin typeface="+mn-ea"/>
              </a:rPr>
              <a:t>(CCCS)</a:t>
            </a:r>
            <a:r>
              <a:rPr lang="zh-CN" altLang="en-US" sz="2800" b="1" dirty="0">
                <a:latin typeface="+mn-ea"/>
              </a:rPr>
              <a:t>四种类型。</a:t>
            </a:r>
            <a:endParaRPr lang="en-US" altLang="zh-CN" sz="2800" b="1" dirty="0">
              <a:latin typeface="+mn-ea"/>
            </a:endParaRPr>
          </a:p>
        </p:txBody>
      </p:sp>
    </p:spTree>
    <p:custDataLst>
      <p:tags r:id="rId1"/>
    </p:custDataLst>
    <p:extLst>
      <p:ext uri="{BB962C8B-B14F-4D97-AF65-F5344CB8AC3E}">
        <p14:creationId xmlns:p14="http://schemas.microsoft.com/office/powerpoint/2010/main" val="23900686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398533" y="345292"/>
            <a:ext cx="139493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1.4 </a:t>
            </a:r>
            <a:r>
              <a:rPr lang="zh-CN" altLang="en-US" sz="3200" dirty="0">
                <a:latin typeface="Agency FB" panose="020B0503020202020204" pitchFamily="34" charset="0"/>
              </a:rPr>
              <a:t>电源</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130888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2</a:t>
            </a:r>
            <a:r>
              <a:rPr lang="zh-CN" altLang="en-US" sz="2800" b="1" dirty="0">
                <a:solidFill>
                  <a:srgbClr val="FF0000"/>
                </a:solidFill>
                <a:latin typeface="+mn-ea"/>
              </a:rPr>
              <a:t>、分类</a:t>
            </a:r>
            <a:endParaRPr lang="en-US" altLang="zh-CN" sz="2800" b="1" dirty="0">
              <a:solidFill>
                <a:srgbClr val="FF0000"/>
              </a:solidFill>
              <a:latin typeface="+mn-ea"/>
            </a:endParaRPr>
          </a:p>
          <a:p>
            <a:pPr>
              <a:lnSpc>
                <a:spcPct val="150000"/>
              </a:lnSpc>
            </a:pPr>
            <a:r>
              <a:rPr lang="zh-CN" altLang="en-US" sz="2800" b="1" dirty="0">
                <a:latin typeface="+mn-ea"/>
              </a:rPr>
              <a:t>        </a:t>
            </a:r>
          </a:p>
        </p:txBody>
      </p:sp>
      <p:pic>
        <p:nvPicPr>
          <p:cNvPr id="7" name="图片 6">
            <a:extLst>
              <a:ext uri="{FF2B5EF4-FFF2-40B4-BE49-F238E27FC236}">
                <a16:creationId xmlns:a16="http://schemas.microsoft.com/office/drawing/2014/main" id="{BB3C9A37-649F-4239-9F61-68C90DD05F79}"/>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850866" y="1514842"/>
            <a:ext cx="6490267" cy="4655650"/>
          </a:xfrm>
          <a:prstGeom prst="rect">
            <a:avLst/>
          </a:prstGeom>
        </p:spPr>
      </p:pic>
    </p:spTree>
    <p:custDataLst>
      <p:tags r:id="rId1"/>
    </p:custDataLst>
    <p:extLst>
      <p:ext uri="{BB962C8B-B14F-4D97-AF65-F5344CB8AC3E}">
        <p14:creationId xmlns:p14="http://schemas.microsoft.com/office/powerpoint/2010/main" val="29301472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398533" y="345292"/>
            <a:ext cx="139493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1.4 </a:t>
            </a:r>
            <a:r>
              <a:rPr lang="zh-CN" altLang="en-US" sz="3200" dirty="0">
                <a:latin typeface="Agency FB" panose="020B0503020202020204" pitchFamily="34" charset="0"/>
              </a:rPr>
              <a:t>电源</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079332" cy="2601546"/>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3</a:t>
            </a:r>
            <a:r>
              <a:rPr lang="zh-CN" altLang="en-US" sz="2800" b="1" dirty="0">
                <a:solidFill>
                  <a:srgbClr val="FF0000"/>
                </a:solidFill>
                <a:latin typeface="+mn-ea"/>
              </a:rPr>
              <a:t>、受控源的特性</a:t>
            </a:r>
            <a:endParaRPr lang="en-US" altLang="zh-CN" sz="2800" b="1" dirty="0">
              <a:solidFill>
                <a:srgbClr val="FF0000"/>
              </a:solidFill>
              <a:latin typeface="+mn-ea"/>
            </a:endParaRPr>
          </a:p>
          <a:p>
            <a:pPr>
              <a:lnSpc>
                <a:spcPct val="150000"/>
              </a:lnSpc>
            </a:pPr>
            <a:r>
              <a:rPr lang="zh-CN" altLang="en-US" sz="2800" b="1" dirty="0">
                <a:latin typeface="+mn-ea"/>
              </a:rPr>
              <a:t>        独立源是一端口元件，只需一个方程就可以表征其特性。而受控源是</a:t>
            </a:r>
            <a:r>
              <a:rPr lang="zh-CN" altLang="en-US" sz="2800" b="1" dirty="0">
                <a:solidFill>
                  <a:srgbClr val="FF0000"/>
                </a:solidFill>
                <a:latin typeface="+mn-ea"/>
              </a:rPr>
              <a:t>二端口元件</a:t>
            </a:r>
            <a:r>
              <a:rPr lang="zh-CN" altLang="en-US" sz="2800" b="1" dirty="0">
                <a:latin typeface="+mn-ea"/>
              </a:rPr>
              <a:t>，其元件特性需用</a:t>
            </a:r>
            <a:r>
              <a:rPr lang="zh-CN" altLang="en-US" sz="2800" b="1" dirty="0">
                <a:solidFill>
                  <a:srgbClr val="FF0000"/>
                </a:solidFill>
                <a:latin typeface="+mn-ea"/>
              </a:rPr>
              <a:t>两个方程</a:t>
            </a:r>
            <a:r>
              <a:rPr lang="zh-CN" altLang="en-US" sz="2800" b="1" dirty="0">
                <a:latin typeface="+mn-ea"/>
              </a:rPr>
              <a:t>来描述。其输入、输出端口电压、电流关系分别为： </a:t>
            </a:r>
            <a:r>
              <a:rPr lang="zh-CN" altLang="en-US" sz="2800" b="1" dirty="0">
                <a:latin typeface="Arial" charset="0"/>
                <a:ea typeface="楷体_GB2312" pitchFamily="49" charset="-122"/>
              </a:rPr>
              <a:t>　　</a:t>
            </a:r>
            <a:endParaRPr lang="zh-CN" altLang="en-US" sz="2800" b="1" dirty="0">
              <a:latin typeface="+mn-ea"/>
            </a:endParaRPr>
          </a:p>
        </p:txBody>
      </p:sp>
      <p:pic>
        <p:nvPicPr>
          <p:cNvPr id="8" name="Picture 6">
            <a:extLst>
              <a:ext uri="{FF2B5EF4-FFF2-40B4-BE49-F238E27FC236}">
                <a16:creationId xmlns:a16="http://schemas.microsoft.com/office/drawing/2014/main" id="{D9B175BF-1405-45E4-A410-D2EF2C34E4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1777" y="2887662"/>
            <a:ext cx="4779963"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1299089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398533" y="345292"/>
            <a:ext cx="139493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1.4 </a:t>
            </a:r>
            <a:r>
              <a:rPr lang="zh-CN" altLang="en-US" sz="3200" dirty="0">
                <a:latin typeface="Agency FB" panose="020B0503020202020204" pitchFamily="34" charset="0"/>
              </a:rPr>
              <a:t>电源</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6914887" cy="5833200"/>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3</a:t>
            </a:r>
            <a:r>
              <a:rPr lang="zh-CN" altLang="en-US" sz="2800" b="1" dirty="0">
                <a:solidFill>
                  <a:srgbClr val="FF0000"/>
                </a:solidFill>
                <a:latin typeface="+mn-ea"/>
              </a:rPr>
              <a:t>、受控源的特性</a:t>
            </a:r>
            <a:endParaRPr lang="en-US" altLang="zh-CN" sz="2800" b="1" dirty="0">
              <a:solidFill>
                <a:srgbClr val="FF0000"/>
              </a:solidFill>
              <a:latin typeface="+mn-ea"/>
            </a:endParaRPr>
          </a:p>
          <a:p>
            <a:pPr>
              <a:lnSpc>
                <a:spcPct val="150000"/>
              </a:lnSpc>
            </a:pPr>
            <a:r>
              <a:rPr lang="zh-CN" altLang="en-US" sz="2800" b="1" dirty="0">
                <a:latin typeface="+mn-ea"/>
              </a:rPr>
              <a:t>        各式中</a:t>
            </a:r>
            <a:r>
              <a:rPr lang="en-US" altLang="zh-CN" sz="2800" b="1" dirty="0">
                <a:latin typeface="+mn-ea"/>
              </a:rPr>
              <a:t>μ</a:t>
            </a:r>
            <a:r>
              <a:rPr lang="zh-CN" altLang="en-US" sz="2800" b="1" dirty="0">
                <a:latin typeface="+mn-ea"/>
              </a:rPr>
              <a:t>、</a:t>
            </a:r>
            <a:r>
              <a:rPr lang="en-US" altLang="zh-CN" sz="2800" b="1" dirty="0">
                <a:latin typeface="+mn-ea"/>
              </a:rPr>
              <a:t>r</a:t>
            </a:r>
            <a:r>
              <a:rPr lang="zh-CN" altLang="en-US" sz="2800" b="1" dirty="0">
                <a:latin typeface="+mn-ea"/>
              </a:rPr>
              <a:t>、</a:t>
            </a:r>
            <a:r>
              <a:rPr lang="en-US" altLang="zh-CN" sz="2800" b="1" dirty="0">
                <a:latin typeface="+mn-ea"/>
              </a:rPr>
              <a:t>g</a:t>
            </a:r>
            <a:r>
              <a:rPr lang="zh-CN" altLang="en-US" sz="2800" b="1" dirty="0">
                <a:latin typeface="+mn-ea"/>
              </a:rPr>
              <a:t>、</a:t>
            </a:r>
            <a:r>
              <a:rPr lang="en-US" altLang="zh-CN" sz="2800" b="1" dirty="0">
                <a:latin typeface="+mn-ea"/>
              </a:rPr>
              <a:t>β</a:t>
            </a:r>
            <a:r>
              <a:rPr lang="zh-CN" altLang="en-US" sz="2800" b="1" dirty="0">
                <a:latin typeface="+mn-ea"/>
              </a:rPr>
              <a:t>是</a:t>
            </a:r>
            <a:r>
              <a:rPr lang="zh-CN" altLang="en-US" sz="2800" b="1" dirty="0">
                <a:solidFill>
                  <a:srgbClr val="FF0000"/>
                </a:solidFill>
                <a:latin typeface="+mn-ea"/>
              </a:rPr>
              <a:t>控制系数</a:t>
            </a:r>
            <a:r>
              <a:rPr lang="zh-CN" altLang="en-US" sz="2800" b="1" dirty="0">
                <a:latin typeface="+mn-ea"/>
              </a:rPr>
              <a:t>。其中</a:t>
            </a:r>
            <a:r>
              <a:rPr lang="en-US" altLang="zh-CN" sz="2800" b="1" dirty="0">
                <a:latin typeface="+mn-ea"/>
              </a:rPr>
              <a:t>μ</a:t>
            </a:r>
            <a:r>
              <a:rPr lang="zh-CN" altLang="en-US" sz="2800" b="1" dirty="0">
                <a:latin typeface="+mn-ea"/>
              </a:rPr>
              <a:t>和</a:t>
            </a:r>
            <a:r>
              <a:rPr lang="en-US" altLang="zh-CN" sz="2800" b="1" dirty="0">
                <a:latin typeface="+mn-ea"/>
              </a:rPr>
              <a:t>β</a:t>
            </a:r>
            <a:r>
              <a:rPr lang="zh-CN" altLang="en-US" sz="2800" b="1" dirty="0">
                <a:latin typeface="+mn-ea"/>
              </a:rPr>
              <a:t>是无量纲的系数，分别称为</a:t>
            </a:r>
            <a:r>
              <a:rPr lang="zh-CN" altLang="en-US" sz="2800" b="1" dirty="0">
                <a:solidFill>
                  <a:srgbClr val="FF0000"/>
                </a:solidFill>
                <a:latin typeface="+mn-ea"/>
              </a:rPr>
              <a:t>电压放大系数</a:t>
            </a:r>
            <a:r>
              <a:rPr lang="zh-CN" altLang="en-US" sz="2800" b="1" dirty="0">
                <a:latin typeface="+mn-ea"/>
              </a:rPr>
              <a:t>和</a:t>
            </a:r>
            <a:r>
              <a:rPr lang="zh-CN" altLang="en-US" sz="2800" b="1" dirty="0">
                <a:solidFill>
                  <a:srgbClr val="FF0000"/>
                </a:solidFill>
                <a:latin typeface="+mn-ea"/>
              </a:rPr>
              <a:t>电流放大系数</a:t>
            </a:r>
            <a:r>
              <a:rPr lang="zh-CN" altLang="en-US" sz="2800" b="1" dirty="0">
                <a:latin typeface="+mn-ea"/>
              </a:rPr>
              <a:t>；</a:t>
            </a:r>
            <a:r>
              <a:rPr lang="en-US" altLang="zh-CN" sz="2800" b="1" dirty="0">
                <a:latin typeface="+mn-ea"/>
              </a:rPr>
              <a:t>r</a:t>
            </a:r>
            <a:r>
              <a:rPr lang="zh-CN" altLang="en-US" sz="2800" b="1" dirty="0">
                <a:latin typeface="+mn-ea"/>
              </a:rPr>
              <a:t>是具有电阻量纲的常量，称为</a:t>
            </a:r>
            <a:r>
              <a:rPr lang="zh-CN" altLang="en-US" sz="2800" b="1" dirty="0">
                <a:solidFill>
                  <a:srgbClr val="FF0000"/>
                </a:solidFill>
                <a:latin typeface="+mn-ea"/>
              </a:rPr>
              <a:t>转移电阻</a:t>
            </a:r>
            <a:r>
              <a:rPr lang="zh-CN" altLang="en-US" sz="2800" b="1" dirty="0">
                <a:latin typeface="+mn-ea"/>
              </a:rPr>
              <a:t>；</a:t>
            </a:r>
            <a:r>
              <a:rPr lang="en-US" altLang="zh-CN" sz="2800" b="1" dirty="0">
                <a:latin typeface="+mn-ea"/>
              </a:rPr>
              <a:t>g</a:t>
            </a:r>
            <a:r>
              <a:rPr lang="zh-CN" altLang="en-US" sz="2800" b="1" dirty="0">
                <a:latin typeface="+mn-ea"/>
              </a:rPr>
              <a:t>是具有电导量纲的常量，称为</a:t>
            </a:r>
            <a:r>
              <a:rPr lang="zh-CN" altLang="en-US" sz="2800" b="1" dirty="0">
                <a:solidFill>
                  <a:srgbClr val="FF0000"/>
                </a:solidFill>
                <a:latin typeface="+mn-ea"/>
              </a:rPr>
              <a:t>转移电导</a:t>
            </a:r>
            <a:r>
              <a:rPr lang="zh-CN" altLang="en-US" sz="2800" b="1" dirty="0">
                <a:latin typeface="+mn-ea"/>
              </a:rPr>
              <a:t>。</a:t>
            </a:r>
            <a:endParaRPr lang="en-US" altLang="zh-CN" sz="2800" b="1" dirty="0">
              <a:latin typeface="+mn-ea"/>
            </a:endParaRPr>
          </a:p>
          <a:p>
            <a:pPr>
              <a:lnSpc>
                <a:spcPct val="150000"/>
              </a:lnSpc>
            </a:pPr>
            <a:r>
              <a:rPr lang="en-US" altLang="zh-CN" sz="2800" b="1" dirty="0">
                <a:latin typeface="+mn-ea"/>
                <a:ea typeface="楷体_GB2312" pitchFamily="49" charset="-122"/>
              </a:rPr>
              <a:t>        </a:t>
            </a:r>
            <a:r>
              <a:rPr lang="zh-CN" altLang="en-US" sz="2800" b="1" dirty="0">
                <a:latin typeface="Arial" charset="0"/>
                <a:ea typeface="楷体_GB2312" pitchFamily="49" charset="-122"/>
              </a:rPr>
              <a:t>当这些系数为</a:t>
            </a:r>
            <a:r>
              <a:rPr lang="zh-CN" altLang="en-US" sz="2800" b="1" dirty="0">
                <a:solidFill>
                  <a:srgbClr val="FF0000"/>
                </a:solidFill>
                <a:latin typeface="Arial" charset="0"/>
                <a:ea typeface="楷体_GB2312" pitchFamily="49" charset="-122"/>
              </a:rPr>
              <a:t>常数</a:t>
            </a:r>
            <a:r>
              <a:rPr lang="zh-CN" altLang="en-US" sz="2800" b="1" dirty="0">
                <a:latin typeface="Arial" charset="0"/>
                <a:ea typeface="楷体_GB2312" pitchFamily="49" charset="-122"/>
              </a:rPr>
              <a:t>时，被控电源数值与控制量成正比，这种受控源称为</a:t>
            </a:r>
            <a:r>
              <a:rPr lang="zh-CN" altLang="en-US" sz="2800" b="1" dirty="0">
                <a:solidFill>
                  <a:srgbClr val="FF0000"/>
                </a:solidFill>
                <a:latin typeface="Arial" charset="0"/>
                <a:ea typeface="楷体_GB2312" pitchFamily="49" charset="-122"/>
              </a:rPr>
              <a:t>线性时不变受控源</a:t>
            </a:r>
            <a:r>
              <a:rPr lang="zh-CN" altLang="en-US" sz="2800" b="1" dirty="0">
                <a:latin typeface="Arial" charset="0"/>
                <a:ea typeface="楷体_GB2312" pitchFamily="49" charset="-122"/>
              </a:rPr>
              <a:t>。　</a:t>
            </a:r>
            <a:endParaRPr lang="zh-CN" altLang="en-US" sz="2800" b="1" dirty="0">
              <a:latin typeface="+mn-ea"/>
            </a:endParaRPr>
          </a:p>
        </p:txBody>
      </p:sp>
      <p:pic>
        <p:nvPicPr>
          <p:cNvPr id="8" name="Picture 6">
            <a:extLst>
              <a:ext uri="{FF2B5EF4-FFF2-40B4-BE49-F238E27FC236}">
                <a16:creationId xmlns:a16="http://schemas.microsoft.com/office/drawing/2014/main" id="{D9B175BF-1405-45E4-A410-D2EF2C34E4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2037" y="1742442"/>
            <a:ext cx="4779963"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95607605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ipe(down)">
                                      <p:cBhvr>
                                        <p:cTn id="1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398533" y="345292"/>
            <a:ext cx="139493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1.4 </a:t>
            </a:r>
            <a:r>
              <a:rPr lang="zh-CN" altLang="en-US" sz="3200" dirty="0">
                <a:latin typeface="Agency FB" panose="020B0503020202020204" pitchFamily="34" charset="0"/>
              </a:rPr>
              <a:t>电源</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05965" cy="1308884"/>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4</a:t>
            </a:r>
            <a:r>
              <a:rPr lang="zh-CN" altLang="en-US" sz="2800" b="1" dirty="0">
                <a:solidFill>
                  <a:srgbClr val="FF0000"/>
                </a:solidFill>
                <a:latin typeface="+mn-ea"/>
              </a:rPr>
              <a:t>、独立源和受控源对比</a:t>
            </a:r>
            <a:endParaRPr lang="en-US" altLang="zh-CN" sz="2800" b="1" dirty="0">
              <a:solidFill>
                <a:srgbClr val="FF0000"/>
              </a:solidFill>
              <a:latin typeface="+mn-ea"/>
            </a:endParaRPr>
          </a:p>
          <a:p>
            <a:pPr>
              <a:lnSpc>
                <a:spcPct val="150000"/>
              </a:lnSpc>
            </a:pPr>
            <a:endParaRPr lang="zh-CN" altLang="en-US" sz="2800" b="1" dirty="0">
              <a:latin typeface="+mn-ea"/>
            </a:endParaRPr>
          </a:p>
        </p:txBody>
      </p:sp>
      <p:graphicFrame>
        <p:nvGraphicFramePr>
          <p:cNvPr id="2" name="表格 1">
            <a:extLst>
              <a:ext uri="{FF2B5EF4-FFF2-40B4-BE49-F238E27FC236}">
                <a16:creationId xmlns:a16="http://schemas.microsoft.com/office/drawing/2014/main" id="{1F3E3765-E9E6-4935-94EE-FEEEF2A58D93}"/>
              </a:ext>
            </a:extLst>
          </p:cNvPr>
          <p:cNvGraphicFramePr>
            <a:graphicFrameLocks noGrp="1"/>
          </p:cNvGraphicFramePr>
          <p:nvPr>
            <p:extLst>
              <p:ext uri="{D42A27DB-BD31-4B8C-83A1-F6EECF244321}">
                <p14:modId xmlns:p14="http://schemas.microsoft.com/office/powerpoint/2010/main" val="2746750024"/>
              </p:ext>
            </p:extLst>
          </p:nvPr>
        </p:nvGraphicFramePr>
        <p:xfrm>
          <a:off x="1674427" y="2062408"/>
          <a:ext cx="8843145" cy="4084320"/>
        </p:xfrm>
        <a:graphic>
          <a:graphicData uri="http://schemas.openxmlformats.org/drawingml/2006/table">
            <a:tbl>
              <a:tblPr firstRow="1" bandRow="1">
                <a:tableStyleId>{5940675A-B579-460E-94D1-54222C63F5DA}</a:tableStyleId>
              </a:tblPr>
              <a:tblGrid>
                <a:gridCol w="4342167">
                  <a:extLst>
                    <a:ext uri="{9D8B030D-6E8A-4147-A177-3AD203B41FA5}">
                      <a16:colId xmlns:a16="http://schemas.microsoft.com/office/drawing/2014/main" val="2157816290"/>
                    </a:ext>
                  </a:extLst>
                </a:gridCol>
                <a:gridCol w="4500978">
                  <a:extLst>
                    <a:ext uri="{9D8B030D-6E8A-4147-A177-3AD203B41FA5}">
                      <a16:colId xmlns:a16="http://schemas.microsoft.com/office/drawing/2014/main" val="4102419590"/>
                    </a:ext>
                  </a:extLst>
                </a:gridCol>
              </a:tblGrid>
              <a:tr h="492585">
                <a:tc>
                  <a:txBody>
                    <a:bodyPr/>
                    <a:lstStyle/>
                    <a:p>
                      <a:pPr algn="ctr"/>
                      <a:r>
                        <a:rPr lang="zh-CN" altLang="en-US" sz="2800" b="1" dirty="0"/>
                        <a:t>独立源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800" b="1" dirty="0"/>
                        <a:t>受控源</a:t>
                      </a:r>
                      <a:endParaRPr lang="en-US" altLang="zh-CN"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24412090"/>
                  </a:ext>
                </a:extLst>
              </a:tr>
              <a:tr h="273050">
                <a:tc>
                  <a:txBody>
                    <a:bodyPr/>
                    <a:lstStyle/>
                    <a:p>
                      <a:pPr algn="ctr"/>
                      <a:r>
                        <a:rPr lang="zh-CN" altLang="en-US" sz="2400" b="1" dirty="0"/>
                        <a:t>是电路中的输入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t>        反映了电路中某支路对另一支路的控制作用</a:t>
                      </a:r>
                      <a:endParaRPr lang="en-US" altLang="zh-CN" sz="2400" b="1" dirty="0"/>
                    </a:p>
                    <a:p>
                      <a:endParaRPr lang="en-US" altLang="zh-C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7435471"/>
                  </a:ext>
                </a:extLst>
              </a:tr>
              <a:tr h="180340">
                <a:tc>
                  <a:txBody>
                    <a:bodyPr/>
                    <a:lstStyle/>
                    <a:p>
                      <a:pPr algn="ctr"/>
                      <a:r>
                        <a:rPr lang="zh-CN" altLang="en-US" sz="2400" b="1" dirty="0"/>
                        <a:t>反映外界对电路的作用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t>本身不直接起“激励”作用</a:t>
                      </a:r>
                      <a:endParaRPr lang="en-US" altLang="zh-CN" sz="2400" b="1" dirty="0"/>
                    </a:p>
                    <a:p>
                      <a:endParaRPr lang="en-US" altLang="zh-C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0451110"/>
                  </a:ext>
                </a:extLst>
              </a:tr>
              <a:tr h="0">
                <a:tc>
                  <a:txBody>
                    <a:bodyPr/>
                    <a:lstStyle/>
                    <a:p>
                      <a:r>
                        <a:rPr lang="zh-CN" altLang="en-US" sz="2400" b="1" dirty="0"/>
                        <a:t>        电压和电流都是由独立源的“激励”作用而产生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400" b="1" dirty="0"/>
                        <a:t>        只有在电路已经被独立源激励，控制电压或电流已经存在时，受控源的输出端才具有一定的输出电压或电流</a:t>
                      </a:r>
                      <a:endParaRPr lang="en-US" altLang="zh-C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9092382"/>
                  </a:ext>
                </a:extLst>
              </a:tr>
            </a:tbl>
          </a:graphicData>
        </a:graphic>
      </p:graphicFrame>
    </p:spTree>
    <p:custDataLst>
      <p:tags r:id="rId1"/>
    </p:custDataLst>
    <p:extLst>
      <p:ext uri="{BB962C8B-B14F-4D97-AF65-F5344CB8AC3E}">
        <p14:creationId xmlns:p14="http://schemas.microsoft.com/office/powerpoint/2010/main" val="37891022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2139881"/>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电路元件特性</a:t>
            </a:r>
            <a:endParaRPr lang="en-US" altLang="zh-CN" sz="3600" b="1" dirty="0">
              <a:solidFill>
                <a:srgbClr val="FF0000"/>
              </a:solidFill>
              <a:latin typeface="+mn-ea"/>
            </a:endParaRPr>
          </a:p>
          <a:p>
            <a:pPr>
              <a:lnSpc>
                <a:spcPct val="150000"/>
              </a:lnSpc>
            </a:pPr>
            <a:r>
              <a:rPr lang="zh-CN" altLang="en-US" sz="2800" b="1" dirty="0">
                <a:latin typeface="+mn-ea"/>
              </a:rPr>
              <a:t>        了解一个元件的特性，就是要了解和分析元件端子上的电压、电流关系，称之为元件的</a:t>
            </a:r>
            <a:r>
              <a:rPr lang="zh-CN" altLang="en-US" sz="2800" b="1" dirty="0">
                <a:solidFill>
                  <a:srgbClr val="FF0000"/>
                </a:solidFill>
                <a:latin typeface="+mn-ea"/>
              </a:rPr>
              <a:t>伏安关系（</a:t>
            </a:r>
            <a:r>
              <a:rPr lang="en-US" altLang="zh-CN" sz="2800" b="1" dirty="0">
                <a:solidFill>
                  <a:srgbClr val="FF0000"/>
                </a:solidFill>
                <a:latin typeface="+mn-ea"/>
              </a:rPr>
              <a:t>VAR</a:t>
            </a:r>
            <a:r>
              <a:rPr lang="zh-CN" altLang="en-US" sz="2800" b="1" dirty="0">
                <a:solidFill>
                  <a:srgbClr val="FF0000"/>
                </a:solidFill>
                <a:latin typeface="+mn-ea"/>
              </a:rPr>
              <a:t>）</a:t>
            </a:r>
            <a:r>
              <a:rPr lang="zh-CN" altLang="en-US" sz="2800" b="1" dirty="0">
                <a:latin typeface="+mn-ea"/>
              </a:rPr>
              <a:t>。</a:t>
            </a:r>
          </a:p>
        </p:txBody>
      </p:sp>
    </p:spTree>
    <p:custDataLst>
      <p:tags r:id="rId1"/>
    </p:custDataLst>
    <p:extLst>
      <p:ext uri="{BB962C8B-B14F-4D97-AF65-F5344CB8AC3E}">
        <p14:creationId xmlns:p14="http://schemas.microsoft.com/office/powerpoint/2010/main" val="4700080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16200000" flipV="1">
            <a:off x="-1099284" y="1444859"/>
            <a:ext cx="6166850" cy="396828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cxnSp>
        <p:nvCxnSpPr>
          <p:cNvPr id="14" name="直接连接符 13"/>
          <p:cNvCxnSpPr/>
          <p:nvPr/>
        </p:nvCxnSpPr>
        <p:spPr>
          <a:xfrm flipH="1">
            <a:off x="9535886" y="-1743"/>
            <a:ext cx="2656115" cy="2202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578217" y="4767072"/>
            <a:ext cx="1156115" cy="95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968283" y="2995504"/>
            <a:ext cx="5553123" cy="1015663"/>
          </a:xfrm>
          <a:prstGeom prst="rect">
            <a:avLst/>
          </a:prstGeom>
          <a:noFill/>
        </p:spPr>
        <p:txBody>
          <a:bodyPr wrap="none" rtlCol="0">
            <a:spAutoFit/>
            <a:scene3d>
              <a:camera prst="orthographicFront"/>
              <a:lightRig rig="threePt" dir="t"/>
            </a:scene3d>
            <a:sp3d contourW="12700"/>
          </a:bodyPr>
          <a:lstStyle/>
          <a:p>
            <a:r>
              <a:rPr lang="en-US" altLang="zh-CN" sz="6000" dirty="0">
                <a:latin typeface="Agency FB" panose="020B0503020202020204" pitchFamily="34" charset="0"/>
              </a:rPr>
              <a:t>1.5 </a:t>
            </a:r>
            <a:r>
              <a:rPr lang="zh-CN" altLang="en-US" sz="6000" dirty="0">
                <a:latin typeface="Agency FB" panose="020B0503020202020204" pitchFamily="34" charset="0"/>
              </a:rPr>
              <a:t>基尔霍夫定律</a:t>
            </a:r>
          </a:p>
        </p:txBody>
      </p:sp>
      <p:sp>
        <p:nvSpPr>
          <p:cNvPr id="40" name="任意多边形 39"/>
          <p:cNvSpPr/>
          <p:nvPr/>
        </p:nvSpPr>
        <p:spPr>
          <a:xfrm>
            <a:off x="10445469" y="5500915"/>
            <a:ext cx="1746531" cy="1357086"/>
          </a:xfrm>
          <a:custGeom>
            <a:avLst/>
            <a:gdLst>
              <a:gd name="connsiteX0" fmla="*/ 1319464 w 1319464"/>
              <a:gd name="connsiteY0" fmla="*/ 0 h 1025247"/>
              <a:gd name="connsiteX1" fmla="*/ 1319464 w 1319464"/>
              <a:gd name="connsiteY1" fmla="*/ 1025247 h 1025247"/>
              <a:gd name="connsiteX2" fmla="*/ 0 w 1319464"/>
              <a:gd name="connsiteY2" fmla="*/ 1025247 h 1025247"/>
            </a:gdLst>
            <a:ahLst/>
            <a:cxnLst>
              <a:cxn ang="0">
                <a:pos x="connsiteX0" y="connsiteY0"/>
              </a:cxn>
              <a:cxn ang="0">
                <a:pos x="connsiteX1" y="connsiteY1"/>
              </a:cxn>
              <a:cxn ang="0">
                <a:pos x="connsiteX2" y="connsiteY2"/>
              </a:cxn>
            </a:cxnLst>
            <a:rect l="l" t="t" r="r" b="b"/>
            <a:pathLst>
              <a:path w="1319464" h="1025247">
                <a:moveTo>
                  <a:pt x="1319464" y="0"/>
                </a:moveTo>
                <a:lnTo>
                  <a:pt x="1319464" y="1025247"/>
                </a:lnTo>
                <a:lnTo>
                  <a:pt x="0" y="10252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flipH="1">
            <a:off x="9727812" y="6378594"/>
            <a:ext cx="578056" cy="479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9880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additive="base">
                                        <p:cTn id="16" dur="500" fill="hold"/>
                                        <p:tgtEl>
                                          <p:spTgt spid="36"/>
                                        </p:tgtEl>
                                        <p:attrNameLst>
                                          <p:attrName>ppt_x</p:attrName>
                                        </p:attrNameLst>
                                      </p:cBhvr>
                                      <p:tavLst>
                                        <p:tav tm="0">
                                          <p:val>
                                            <p:strVal val="1+#ppt_w/2"/>
                                          </p:val>
                                        </p:tav>
                                        <p:tav tm="100000">
                                          <p:val>
                                            <p:strVal val="#ppt_x"/>
                                          </p:val>
                                        </p:tav>
                                      </p:tavLst>
                                    </p:anim>
                                    <p:anim calcmode="lin" valueType="num">
                                      <p:cBhvr additive="base">
                                        <p:cTn id="17" dur="500" fill="hold"/>
                                        <p:tgtEl>
                                          <p:spTgt spid="36"/>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par>
                                <p:cTn id="22" presetID="22" presetClass="entr" presetSubtype="4"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down)">
                                      <p:cBhvr>
                                        <p:cTn id="24" dur="500"/>
                                        <p:tgtEl>
                                          <p:spTgt spid="35"/>
                                        </p:tgtEl>
                                      </p:cBhvr>
                                    </p:animEffect>
                                  </p:childTnLst>
                                </p:cTn>
                              </p:par>
                              <p:par>
                                <p:cTn id="25" presetID="22" presetClass="entr" presetSubtype="1"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6" grpId="0"/>
      <p:bldP spid="4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824456"/>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电路性能</a:t>
            </a:r>
            <a:endParaRPr lang="en-US" altLang="zh-CN" sz="2800" b="1" dirty="0"/>
          </a:p>
        </p:txBody>
      </p:sp>
      <p:cxnSp>
        <p:nvCxnSpPr>
          <p:cNvPr id="5" name="直接连接符 4">
            <a:extLst>
              <a:ext uri="{FF2B5EF4-FFF2-40B4-BE49-F238E27FC236}">
                <a16:creationId xmlns:a16="http://schemas.microsoft.com/office/drawing/2014/main" id="{A89D81DD-B678-42AE-981A-50010DEDC670}"/>
              </a:ext>
            </a:extLst>
          </p:cNvPr>
          <p:cNvCxnSpPr>
            <a:cxnSpLocks/>
            <a:stCxn id="7" idx="3"/>
            <a:endCxn id="13" idx="1"/>
          </p:cNvCxnSpPr>
          <p:nvPr/>
        </p:nvCxnSpPr>
        <p:spPr>
          <a:xfrm>
            <a:off x="8748224" y="2440521"/>
            <a:ext cx="132922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EE73C20E-623D-457E-9B45-C42475D2283F}"/>
              </a:ext>
            </a:extLst>
          </p:cNvPr>
          <p:cNvCxnSpPr>
            <a:cxnSpLocks/>
            <a:stCxn id="8" idx="3"/>
            <a:endCxn id="16" idx="1"/>
          </p:cNvCxnSpPr>
          <p:nvPr/>
        </p:nvCxnSpPr>
        <p:spPr>
          <a:xfrm>
            <a:off x="9466369" y="4500979"/>
            <a:ext cx="6110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39174B5-1BE5-459E-8DB4-BE5CA987B5BD}"/>
              </a:ext>
            </a:extLst>
          </p:cNvPr>
          <p:cNvSpPr txBox="1"/>
          <p:nvPr/>
        </p:nvSpPr>
        <p:spPr>
          <a:xfrm>
            <a:off x="493593" y="3167390"/>
            <a:ext cx="1620957" cy="523220"/>
          </a:xfrm>
          <a:prstGeom prst="rect">
            <a:avLst/>
          </a:prstGeom>
          <a:noFill/>
        </p:spPr>
        <p:txBody>
          <a:bodyPr wrap="none" rtlCol="0">
            <a:spAutoFit/>
          </a:bodyPr>
          <a:lstStyle/>
          <a:p>
            <a:r>
              <a:rPr lang="zh-CN" altLang="en-US" sz="2800" b="1" dirty="0"/>
              <a:t>电路性能</a:t>
            </a:r>
          </a:p>
        </p:txBody>
      </p:sp>
      <p:sp>
        <p:nvSpPr>
          <p:cNvPr id="7" name="文本框 6">
            <a:extLst>
              <a:ext uri="{FF2B5EF4-FFF2-40B4-BE49-F238E27FC236}">
                <a16:creationId xmlns:a16="http://schemas.microsoft.com/office/drawing/2014/main" id="{0FA5476F-8FEF-4B32-8AD1-B40FFCAB7763}"/>
              </a:ext>
            </a:extLst>
          </p:cNvPr>
          <p:cNvSpPr txBox="1"/>
          <p:nvPr/>
        </p:nvSpPr>
        <p:spPr>
          <a:xfrm>
            <a:off x="2818396" y="2178911"/>
            <a:ext cx="5929828" cy="523220"/>
          </a:xfrm>
          <a:prstGeom prst="rect">
            <a:avLst/>
          </a:prstGeom>
          <a:noFill/>
        </p:spPr>
        <p:txBody>
          <a:bodyPr wrap="none" rtlCol="0">
            <a:spAutoFit/>
          </a:bodyPr>
          <a:lstStyle/>
          <a:p>
            <a:r>
              <a:rPr lang="zh-CN" altLang="en-US" sz="2800" b="1" dirty="0"/>
              <a:t>电路中元件自身的特性（伏安特性）</a:t>
            </a:r>
          </a:p>
        </p:txBody>
      </p:sp>
      <p:sp>
        <p:nvSpPr>
          <p:cNvPr id="8" name="文本框 7">
            <a:extLst>
              <a:ext uri="{FF2B5EF4-FFF2-40B4-BE49-F238E27FC236}">
                <a16:creationId xmlns:a16="http://schemas.microsoft.com/office/drawing/2014/main" id="{2EDFC3CD-6DDA-45F3-B9B1-0DBDD0E44456}"/>
              </a:ext>
            </a:extLst>
          </p:cNvPr>
          <p:cNvSpPr txBox="1"/>
          <p:nvPr/>
        </p:nvSpPr>
        <p:spPr>
          <a:xfrm>
            <a:off x="2818395" y="4239369"/>
            <a:ext cx="6647974" cy="523220"/>
          </a:xfrm>
          <a:prstGeom prst="rect">
            <a:avLst/>
          </a:prstGeom>
          <a:noFill/>
        </p:spPr>
        <p:txBody>
          <a:bodyPr wrap="none" rtlCol="0">
            <a:spAutoFit/>
          </a:bodyPr>
          <a:lstStyle/>
          <a:p>
            <a:r>
              <a:rPr lang="zh-CN" altLang="en-US" sz="2800" b="1" dirty="0"/>
              <a:t>电路中元件的连接方式（基尔霍夫定律）</a:t>
            </a:r>
          </a:p>
        </p:txBody>
      </p:sp>
      <p:sp>
        <p:nvSpPr>
          <p:cNvPr id="3" name="左大括号 2">
            <a:extLst>
              <a:ext uri="{FF2B5EF4-FFF2-40B4-BE49-F238E27FC236}">
                <a16:creationId xmlns:a16="http://schemas.microsoft.com/office/drawing/2014/main" id="{A6265FF9-D189-4A80-AC7D-6766A91C368B}"/>
              </a:ext>
            </a:extLst>
          </p:cNvPr>
          <p:cNvSpPr/>
          <p:nvPr/>
        </p:nvSpPr>
        <p:spPr>
          <a:xfrm>
            <a:off x="2192785" y="2441359"/>
            <a:ext cx="435006" cy="205962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8CE8C97D-A9F3-457E-A3E3-D04A01F111D7}"/>
              </a:ext>
            </a:extLst>
          </p:cNvPr>
          <p:cNvSpPr txBox="1"/>
          <p:nvPr/>
        </p:nvSpPr>
        <p:spPr>
          <a:xfrm>
            <a:off x="10077450" y="2178911"/>
            <a:ext cx="1620957" cy="523220"/>
          </a:xfrm>
          <a:prstGeom prst="rect">
            <a:avLst/>
          </a:prstGeom>
          <a:noFill/>
        </p:spPr>
        <p:txBody>
          <a:bodyPr wrap="none" rtlCol="0">
            <a:spAutoFit/>
          </a:bodyPr>
          <a:lstStyle/>
          <a:p>
            <a:r>
              <a:rPr lang="zh-CN" altLang="en-US" sz="2800" b="1" dirty="0"/>
              <a:t>元件约束</a:t>
            </a:r>
          </a:p>
        </p:txBody>
      </p:sp>
      <p:sp>
        <p:nvSpPr>
          <p:cNvPr id="16" name="文本框 15">
            <a:extLst>
              <a:ext uri="{FF2B5EF4-FFF2-40B4-BE49-F238E27FC236}">
                <a16:creationId xmlns:a16="http://schemas.microsoft.com/office/drawing/2014/main" id="{876DB285-4E18-4497-867D-CEBB2B7DEE4E}"/>
              </a:ext>
            </a:extLst>
          </p:cNvPr>
          <p:cNvSpPr txBox="1"/>
          <p:nvPr/>
        </p:nvSpPr>
        <p:spPr>
          <a:xfrm>
            <a:off x="10077450" y="4239369"/>
            <a:ext cx="1620957" cy="523220"/>
          </a:xfrm>
          <a:prstGeom prst="rect">
            <a:avLst/>
          </a:prstGeom>
          <a:noFill/>
        </p:spPr>
        <p:txBody>
          <a:bodyPr wrap="square" rtlCol="0">
            <a:spAutoFit/>
          </a:bodyPr>
          <a:lstStyle/>
          <a:p>
            <a:r>
              <a:rPr lang="zh-CN" altLang="en-US" sz="2800" b="1" dirty="0"/>
              <a:t>拓扑约束</a:t>
            </a:r>
          </a:p>
        </p:txBody>
      </p:sp>
    </p:spTree>
    <p:custDataLst>
      <p:tags r:id="rId1"/>
    </p:custDataLst>
    <p:extLst>
      <p:ext uri="{BB962C8B-B14F-4D97-AF65-F5344CB8AC3E}">
        <p14:creationId xmlns:p14="http://schemas.microsoft.com/office/powerpoint/2010/main" val="28856238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3" grpId="0" animBg="1"/>
      <p:bldP spid="13" grpId="0"/>
      <p:bldP spid="1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824456"/>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基尔霍夫定律</a:t>
            </a:r>
            <a:endParaRPr lang="en-US" altLang="zh-CN" sz="2800" b="1" dirty="0"/>
          </a:p>
        </p:txBody>
      </p:sp>
      <p:sp>
        <p:nvSpPr>
          <p:cNvPr id="4" name="文本框 3">
            <a:extLst>
              <a:ext uri="{FF2B5EF4-FFF2-40B4-BE49-F238E27FC236}">
                <a16:creationId xmlns:a16="http://schemas.microsoft.com/office/drawing/2014/main" id="{71B4F6E7-11F1-4CB1-B39A-FC1D64962949}"/>
              </a:ext>
            </a:extLst>
          </p:cNvPr>
          <p:cNvSpPr txBox="1"/>
          <p:nvPr/>
        </p:nvSpPr>
        <p:spPr>
          <a:xfrm>
            <a:off x="497150" y="3167390"/>
            <a:ext cx="2339102" cy="523220"/>
          </a:xfrm>
          <a:prstGeom prst="rect">
            <a:avLst/>
          </a:prstGeom>
          <a:noFill/>
        </p:spPr>
        <p:txBody>
          <a:bodyPr wrap="none" rtlCol="0">
            <a:spAutoFit/>
          </a:bodyPr>
          <a:lstStyle/>
          <a:p>
            <a:r>
              <a:rPr lang="zh-CN" altLang="en-US" sz="2800" b="1" dirty="0"/>
              <a:t>基尔霍夫定律</a:t>
            </a:r>
          </a:p>
        </p:txBody>
      </p:sp>
      <p:sp>
        <p:nvSpPr>
          <p:cNvPr id="17" name="文本框 16">
            <a:extLst>
              <a:ext uri="{FF2B5EF4-FFF2-40B4-BE49-F238E27FC236}">
                <a16:creationId xmlns:a16="http://schemas.microsoft.com/office/drawing/2014/main" id="{D338703B-75FE-4389-BBDE-EBC7C50ECD89}"/>
              </a:ext>
            </a:extLst>
          </p:cNvPr>
          <p:cNvSpPr txBox="1"/>
          <p:nvPr/>
        </p:nvSpPr>
        <p:spPr>
          <a:xfrm>
            <a:off x="4077809" y="2168740"/>
            <a:ext cx="4514377" cy="523220"/>
          </a:xfrm>
          <a:prstGeom prst="rect">
            <a:avLst/>
          </a:prstGeom>
          <a:noFill/>
        </p:spPr>
        <p:txBody>
          <a:bodyPr wrap="none" rtlCol="0">
            <a:spAutoFit/>
          </a:bodyPr>
          <a:lstStyle/>
          <a:p>
            <a:r>
              <a:rPr lang="zh-CN" altLang="en-US" sz="2800" b="1" dirty="0"/>
              <a:t>基尔霍夫电流定律（</a:t>
            </a:r>
            <a:r>
              <a:rPr lang="en-US" altLang="zh-CN" sz="2800" b="1" dirty="0"/>
              <a:t>KCL</a:t>
            </a:r>
            <a:r>
              <a:rPr lang="zh-CN" altLang="en-US" sz="2800" b="1" dirty="0"/>
              <a:t>）</a:t>
            </a:r>
          </a:p>
        </p:txBody>
      </p:sp>
      <p:sp>
        <p:nvSpPr>
          <p:cNvPr id="18" name="文本框 17">
            <a:extLst>
              <a:ext uri="{FF2B5EF4-FFF2-40B4-BE49-F238E27FC236}">
                <a16:creationId xmlns:a16="http://schemas.microsoft.com/office/drawing/2014/main" id="{0660F679-D63A-4E71-B8FE-4D65CB6DABFA}"/>
              </a:ext>
            </a:extLst>
          </p:cNvPr>
          <p:cNvSpPr txBox="1"/>
          <p:nvPr/>
        </p:nvSpPr>
        <p:spPr>
          <a:xfrm>
            <a:off x="4077809" y="4123959"/>
            <a:ext cx="4514377" cy="523220"/>
          </a:xfrm>
          <a:prstGeom prst="rect">
            <a:avLst/>
          </a:prstGeom>
          <a:noFill/>
        </p:spPr>
        <p:txBody>
          <a:bodyPr wrap="none" rtlCol="0">
            <a:spAutoFit/>
          </a:bodyPr>
          <a:lstStyle/>
          <a:p>
            <a:r>
              <a:rPr lang="zh-CN" altLang="en-US" sz="2800" b="1" dirty="0"/>
              <a:t>基尔霍夫电压定律（</a:t>
            </a:r>
            <a:r>
              <a:rPr lang="en-US" altLang="zh-CN" sz="2800" b="1" dirty="0"/>
              <a:t>KVL</a:t>
            </a:r>
            <a:r>
              <a:rPr lang="zh-CN" altLang="en-US" sz="2800" b="1" dirty="0"/>
              <a:t>）</a:t>
            </a:r>
          </a:p>
        </p:txBody>
      </p:sp>
      <p:sp>
        <p:nvSpPr>
          <p:cNvPr id="6" name="左大括号 5">
            <a:extLst>
              <a:ext uri="{FF2B5EF4-FFF2-40B4-BE49-F238E27FC236}">
                <a16:creationId xmlns:a16="http://schemas.microsoft.com/office/drawing/2014/main" id="{92F112D5-5D13-4F68-9359-2FF130649ADA}"/>
              </a:ext>
            </a:extLst>
          </p:cNvPr>
          <p:cNvSpPr/>
          <p:nvPr/>
        </p:nvSpPr>
        <p:spPr>
          <a:xfrm>
            <a:off x="3053918" y="2432482"/>
            <a:ext cx="621437" cy="1953087"/>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7865959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8" grpId="0"/>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824456"/>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几个名词术语</a:t>
            </a:r>
            <a:endParaRPr lang="en-US" altLang="zh-CN" sz="2800" b="1" dirty="0"/>
          </a:p>
        </p:txBody>
      </p:sp>
      <p:sp>
        <p:nvSpPr>
          <p:cNvPr id="2" name="文本框 1">
            <a:extLst>
              <a:ext uri="{FF2B5EF4-FFF2-40B4-BE49-F238E27FC236}">
                <a16:creationId xmlns:a16="http://schemas.microsoft.com/office/drawing/2014/main" id="{82218076-D4C9-4D5B-9054-2549E66D3884}"/>
              </a:ext>
            </a:extLst>
          </p:cNvPr>
          <p:cNvSpPr txBox="1"/>
          <p:nvPr/>
        </p:nvSpPr>
        <p:spPr>
          <a:xfrm>
            <a:off x="497150" y="1862244"/>
            <a:ext cx="11141474" cy="954107"/>
          </a:xfrm>
          <a:prstGeom prst="rect">
            <a:avLst/>
          </a:prstGeom>
          <a:noFill/>
        </p:spPr>
        <p:txBody>
          <a:bodyPr wrap="square" rtlCol="0">
            <a:spAutoFit/>
          </a:bodyPr>
          <a:lstStyle/>
          <a:p>
            <a:r>
              <a:rPr lang="en-US" altLang="zh-CN" sz="2800" b="1" dirty="0">
                <a:solidFill>
                  <a:srgbClr val="FF0000"/>
                </a:solidFill>
              </a:rPr>
              <a:t>1</a:t>
            </a:r>
            <a:r>
              <a:rPr lang="zh-CN" altLang="en-US" sz="2800" b="1" dirty="0">
                <a:solidFill>
                  <a:srgbClr val="FF0000"/>
                </a:solidFill>
              </a:rPr>
              <a:t>、支路</a:t>
            </a:r>
            <a:r>
              <a:rPr lang="zh-CN" altLang="en-US" sz="2800" b="1" dirty="0"/>
              <a:t>：单个二端元件或若干二端元件依次连接组成的一段无分支的电路称为支路。</a:t>
            </a:r>
          </a:p>
        </p:txBody>
      </p:sp>
      <p:grpSp>
        <p:nvGrpSpPr>
          <p:cNvPr id="11" name="Group 66">
            <a:extLst>
              <a:ext uri="{FF2B5EF4-FFF2-40B4-BE49-F238E27FC236}">
                <a16:creationId xmlns:a16="http://schemas.microsoft.com/office/drawing/2014/main" id="{2BF87F54-F225-4DDC-B648-82F871E226A1}"/>
              </a:ext>
            </a:extLst>
          </p:cNvPr>
          <p:cNvGrpSpPr>
            <a:grpSpLocks/>
          </p:cNvGrpSpPr>
          <p:nvPr/>
        </p:nvGrpSpPr>
        <p:grpSpPr bwMode="auto">
          <a:xfrm>
            <a:off x="3934287" y="3318029"/>
            <a:ext cx="4267200" cy="2133600"/>
            <a:chOff x="912" y="2436"/>
            <a:chExt cx="2688" cy="1344"/>
          </a:xfrm>
        </p:grpSpPr>
        <p:sp>
          <p:nvSpPr>
            <p:cNvPr id="12" name="Line 11">
              <a:extLst>
                <a:ext uri="{FF2B5EF4-FFF2-40B4-BE49-F238E27FC236}">
                  <a16:creationId xmlns:a16="http://schemas.microsoft.com/office/drawing/2014/main" id="{2A124233-D6D8-481A-9095-0682E065C488}"/>
                </a:ext>
              </a:extLst>
            </p:cNvPr>
            <p:cNvSpPr>
              <a:spLocks noChangeShapeType="1"/>
            </p:cNvSpPr>
            <p:nvPr/>
          </p:nvSpPr>
          <p:spPr bwMode="auto">
            <a:xfrm>
              <a:off x="2256" y="2570"/>
              <a:ext cx="0" cy="1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 name="Line 13">
              <a:extLst>
                <a:ext uri="{FF2B5EF4-FFF2-40B4-BE49-F238E27FC236}">
                  <a16:creationId xmlns:a16="http://schemas.microsoft.com/office/drawing/2014/main" id="{F5B48FF3-F27A-42C2-89C9-39B902E22ED1}"/>
                </a:ext>
              </a:extLst>
            </p:cNvPr>
            <p:cNvSpPr>
              <a:spLocks noChangeShapeType="1"/>
            </p:cNvSpPr>
            <p:nvPr/>
          </p:nvSpPr>
          <p:spPr bwMode="auto">
            <a:xfrm flipV="1">
              <a:off x="1092" y="2570"/>
              <a:ext cx="0" cy="1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 name="Line 14">
              <a:extLst>
                <a:ext uri="{FF2B5EF4-FFF2-40B4-BE49-F238E27FC236}">
                  <a16:creationId xmlns:a16="http://schemas.microsoft.com/office/drawing/2014/main" id="{8E65005F-E58F-4794-890B-6BDB4503C2EF}"/>
                </a:ext>
              </a:extLst>
            </p:cNvPr>
            <p:cNvSpPr>
              <a:spLocks noChangeShapeType="1"/>
            </p:cNvSpPr>
            <p:nvPr/>
          </p:nvSpPr>
          <p:spPr bwMode="auto">
            <a:xfrm flipV="1">
              <a:off x="3472" y="2572"/>
              <a:ext cx="0" cy="1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 name="Line 15">
              <a:extLst>
                <a:ext uri="{FF2B5EF4-FFF2-40B4-BE49-F238E27FC236}">
                  <a16:creationId xmlns:a16="http://schemas.microsoft.com/office/drawing/2014/main" id="{5AD225C9-11E7-4FD2-B0D8-BAE6B4BAAEE3}"/>
                </a:ext>
              </a:extLst>
            </p:cNvPr>
            <p:cNvSpPr>
              <a:spLocks noChangeShapeType="1"/>
            </p:cNvSpPr>
            <p:nvPr/>
          </p:nvSpPr>
          <p:spPr bwMode="auto">
            <a:xfrm>
              <a:off x="1092" y="3770"/>
              <a:ext cx="2385" cy="1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 name="Line 16">
              <a:extLst>
                <a:ext uri="{FF2B5EF4-FFF2-40B4-BE49-F238E27FC236}">
                  <a16:creationId xmlns:a16="http://schemas.microsoft.com/office/drawing/2014/main" id="{C182223E-0884-47BD-9AA3-5878A1FF27E6}"/>
                </a:ext>
              </a:extLst>
            </p:cNvPr>
            <p:cNvSpPr>
              <a:spLocks noChangeShapeType="1"/>
            </p:cNvSpPr>
            <p:nvPr/>
          </p:nvSpPr>
          <p:spPr bwMode="auto">
            <a:xfrm>
              <a:off x="1092" y="2570"/>
              <a:ext cx="238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 name="Rectangle 49">
              <a:extLst>
                <a:ext uri="{FF2B5EF4-FFF2-40B4-BE49-F238E27FC236}">
                  <a16:creationId xmlns:a16="http://schemas.microsoft.com/office/drawing/2014/main" id="{4D061698-CD50-4634-BC38-2A6048731E21}"/>
                </a:ext>
              </a:extLst>
            </p:cNvPr>
            <p:cNvSpPr>
              <a:spLocks noChangeArrowheads="1"/>
            </p:cNvSpPr>
            <p:nvPr/>
          </p:nvSpPr>
          <p:spPr bwMode="auto">
            <a:xfrm>
              <a:off x="1488" y="2436"/>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Rectangle 50">
              <a:extLst>
                <a:ext uri="{FF2B5EF4-FFF2-40B4-BE49-F238E27FC236}">
                  <a16:creationId xmlns:a16="http://schemas.microsoft.com/office/drawing/2014/main" id="{00533882-30A8-4AEE-B331-F87C3FEF5D31}"/>
                </a:ext>
              </a:extLst>
            </p:cNvPr>
            <p:cNvSpPr>
              <a:spLocks noChangeArrowheads="1"/>
            </p:cNvSpPr>
            <p:nvPr/>
          </p:nvSpPr>
          <p:spPr bwMode="auto">
            <a:xfrm>
              <a:off x="2736" y="2436"/>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Rectangle 51">
              <a:extLst>
                <a:ext uri="{FF2B5EF4-FFF2-40B4-BE49-F238E27FC236}">
                  <a16:creationId xmlns:a16="http://schemas.microsoft.com/office/drawing/2014/main" id="{67C0CEA3-CD26-4394-89EA-2967D2F62B9C}"/>
                </a:ext>
              </a:extLst>
            </p:cNvPr>
            <p:cNvSpPr>
              <a:spLocks noChangeArrowheads="1"/>
            </p:cNvSpPr>
            <p:nvPr/>
          </p:nvSpPr>
          <p:spPr bwMode="auto">
            <a:xfrm>
              <a:off x="3264" y="3012"/>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Rectangle 52">
              <a:extLst>
                <a:ext uri="{FF2B5EF4-FFF2-40B4-BE49-F238E27FC236}">
                  <a16:creationId xmlns:a16="http://schemas.microsoft.com/office/drawing/2014/main" id="{552BB30A-EC38-47A9-B0D2-C9E06DB24CE2}"/>
                </a:ext>
              </a:extLst>
            </p:cNvPr>
            <p:cNvSpPr>
              <a:spLocks noChangeArrowheads="1"/>
            </p:cNvSpPr>
            <p:nvPr/>
          </p:nvSpPr>
          <p:spPr bwMode="auto">
            <a:xfrm>
              <a:off x="2112" y="3060"/>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Rectangle 53">
              <a:extLst>
                <a:ext uri="{FF2B5EF4-FFF2-40B4-BE49-F238E27FC236}">
                  <a16:creationId xmlns:a16="http://schemas.microsoft.com/office/drawing/2014/main" id="{0B792A86-0115-4411-9C86-FD9C034A0D42}"/>
                </a:ext>
              </a:extLst>
            </p:cNvPr>
            <p:cNvSpPr>
              <a:spLocks noChangeArrowheads="1"/>
            </p:cNvSpPr>
            <p:nvPr/>
          </p:nvSpPr>
          <p:spPr bwMode="auto">
            <a:xfrm>
              <a:off x="912" y="3060"/>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Rectangle 60">
              <a:extLst>
                <a:ext uri="{FF2B5EF4-FFF2-40B4-BE49-F238E27FC236}">
                  <a16:creationId xmlns:a16="http://schemas.microsoft.com/office/drawing/2014/main" id="{3317F102-C101-45E0-83BD-EF594D5F8820}"/>
                </a:ext>
              </a:extLst>
            </p:cNvPr>
            <p:cNvSpPr>
              <a:spLocks noChangeArrowheads="1"/>
            </p:cNvSpPr>
            <p:nvPr/>
          </p:nvSpPr>
          <p:spPr bwMode="auto">
            <a:xfrm>
              <a:off x="3360" y="301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5</a:t>
              </a:r>
            </a:p>
          </p:txBody>
        </p:sp>
        <p:sp>
          <p:nvSpPr>
            <p:cNvPr id="26" name="Rectangle 61">
              <a:extLst>
                <a:ext uri="{FF2B5EF4-FFF2-40B4-BE49-F238E27FC236}">
                  <a16:creationId xmlns:a16="http://schemas.microsoft.com/office/drawing/2014/main" id="{EDD6AD9B-327E-4280-8B9D-A538487A2507}"/>
                </a:ext>
              </a:extLst>
            </p:cNvPr>
            <p:cNvSpPr>
              <a:spLocks noChangeArrowheads="1"/>
            </p:cNvSpPr>
            <p:nvPr/>
          </p:nvSpPr>
          <p:spPr bwMode="auto">
            <a:xfrm>
              <a:off x="2832" y="243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4</a:t>
              </a:r>
            </a:p>
          </p:txBody>
        </p:sp>
        <p:sp>
          <p:nvSpPr>
            <p:cNvPr id="27" name="Rectangle 62">
              <a:extLst>
                <a:ext uri="{FF2B5EF4-FFF2-40B4-BE49-F238E27FC236}">
                  <a16:creationId xmlns:a16="http://schemas.microsoft.com/office/drawing/2014/main" id="{95A869D8-53CB-48DD-A300-8398B877F238}"/>
                </a:ext>
              </a:extLst>
            </p:cNvPr>
            <p:cNvSpPr>
              <a:spLocks noChangeArrowheads="1"/>
            </p:cNvSpPr>
            <p:nvPr/>
          </p:nvSpPr>
          <p:spPr bwMode="auto">
            <a:xfrm>
              <a:off x="2208" y="306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3</a:t>
              </a:r>
            </a:p>
          </p:txBody>
        </p:sp>
        <p:sp>
          <p:nvSpPr>
            <p:cNvPr id="28" name="Rectangle 63">
              <a:extLst>
                <a:ext uri="{FF2B5EF4-FFF2-40B4-BE49-F238E27FC236}">
                  <a16:creationId xmlns:a16="http://schemas.microsoft.com/office/drawing/2014/main" id="{CB31B7A4-5ACA-4D83-B11D-F8EA1C8EA916}"/>
                </a:ext>
              </a:extLst>
            </p:cNvPr>
            <p:cNvSpPr>
              <a:spLocks noChangeArrowheads="1"/>
            </p:cNvSpPr>
            <p:nvPr/>
          </p:nvSpPr>
          <p:spPr bwMode="auto">
            <a:xfrm>
              <a:off x="1008" y="306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2</a:t>
              </a:r>
            </a:p>
          </p:txBody>
        </p:sp>
        <p:sp>
          <p:nvSpPr>
            <p:cNvPr id="29" name="Rectangle 64">
              <a:extLst>
                <a:ext uri="{FF2B5EF4-FFF2-40B4-BE49-F238E27FC236}">
                  <a16:creationId xmlns:a16="http://schemas.microsoft.com/office/drawing/2014/main" id="{BC2B1DE6-4B09-40A2-9CAB-E82610E155AA}"/>
                </a:ext>
              </a:extLst>
            </p:cNvPr>
            <p:cNvSpPr>
              <a:spLocks noChangeArrowheads="1"/>
            </p:cNvSpPr>
            <p:nvPr/>
          </p:nvSpPr>
          <p:spPr bwMode="auto">
            <a:xfrm>
              <a:off x="1584" y="2436"/>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1</a:t>
              </a:r>
            </a:p>
          </p:txBody>
        </p:sp>
      </p:grpSp>
      <p:grpSp>
        <p:nvGrpSpPr>
          <p:cNvPr id="33" name="组合 32">
            <a:extLst>
              <a:ext uri="{FF2B5EF4-FFF2-40B4-BE49-F238E27FC236}">
                <a16:creationId xmlns:a16="http://schemas.microsoft.com/office/drawing/2014/main" id="{42D06C05-C484-456E-B0BD-41F7CC51E684}"/>
              </a:ext>
            </a:extLst>
          </p:cNvPr>
          <p:cNvGrpSpPr/>
          <p:nvPr/>
        </p:nvGrpSpPr>
        <p:grpSpPr>
          <a:xfrm>
            <a:off x="4200987" y="3530754"/>
            <a:ext cx="1866900" cy="1905000"/>
            <a:chOff x="4200987" y="3530754"/>
            <a:chExt cx="1866900" cy="1905000"/>
          </a:xfrm>
        </p:grpSpPr>
        <p:cxnSp>
          <p:nvCxnSpPr>
            <p:cNvPr id="5" name="直接连接符 4">
              <a:extLst>
                <a:ext uri="{FF2B5EF4-FFF2-40B4-BE49-F238E27FC236}">
                  <a16:creationId xmlns:a16="http://schemas.microsoft.com/office/drawing/2014/main" id="{800D011F-F2E4-4FC6-B7B2-7856DC79C758}"/>
                </a:ext>
              </a:extLst>
            </p:cNvPr>
            <p:cNvCxnSpPr/>
            <p:nvPr/>
          </p:nvCxnSpPr>
          <p:spPr>
            <a:xfrm>
              <a:off x="4200987" y="3530754"/>
              <a:ext cx="18669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CD60DA82-5690-42B2-A5B7-9195F9F3848D}"/>
                </a:ext>
              </a:extLst>
            </p:cNvPr>
            <p:cNvCxnSpPr/>
            <p:nvPr/>
          </p:nvCxnSpPr>
          <p:spPr>
            <a:xfrm>
              <a:off x="4200987" y="5424857"/>
              <a:ext cx="18669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8FC2092-E10B-41A0-9A1F-E61203F53CA4}"/>
                </a:ext>
              </a:extLst>
            </p:cNvPr>
            <p:cNvCxnSpPr>
              <a:cxnSpLocks/>
              <a:stCxn id="19" idx="0"/>
              <a:endCxn id="16" idx="0"/>
            </p:cNvCxnSpPr>
            <p:nvPr/>
          </p:nvCxnSpPr>
          <p:spPr>
            <a:xfrm>
              <a:off x="4220037" y="3530754"/>
              <a:ext cx="0" cy="1905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4" name="组合 33">
            <a:extLst>
              <a:ext uri="{FF2B5EF4-FFF2-40B4-BE49-F238E27FC236}">
                <a16:creationId xmlns:a16="http://schemas.microsoft.com/office/drawing/2014/main" id="{BC57DE24-393A-44A7-8321-B8FB83AF494C}"/>
              </a:ext>
            </a:extLst>
          </p:cNvPr>
          <p:cNvGrpSpPr/>
          <p:nvPr/>
        </p:nvGrpSpPr>
        <p:grpSpPr>
          <a:xfrm>
            <a:off x="6059949" y="3532834"/>
            <a:ext cx="1946276" cy="1910857"/>
            <a:chOff x="6059949" y="3532834"/>
            <a:chExt cx="1946276" cy="1910857"/>
          </a:xfrm>
        </p:grpSpPr>
        <p:cxnSp>
          <p:nvCxnSpPr>
            <p:cNvPr id="31" name="直接连接符 30">
              <a:extLst>
                <a:ext uri="{FF2B5EF4-FFF2-40B4-BE49-F238E27FC236}">
                  <a16:creationId xmlns:a16="http://schemas.microsoft.com/office/drawing/2014/main" id="{485928B9-14D9-4FDF-B559-A9A60863DECD}"/>
                </a:ext>
              </a:extLst>
            </p:cNvPr>
            <p:cNvCxnSpPr>
              <a:cxnSpLocks/>
            </p:cNvCxnSpPr>
            <p:nvPr/>
          </p:nvCxnSpPr>
          <p:spPr>
            <a:xfrm>
              <a:off x="6067887" y="3532834"/>
              <a:ext cx="1938338"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4D8A278-5B53-458A-A716-18BE79D07B6A}"/>
                </a:ext>
              </a:extLst>
            </p:cNvPr>
            <p:cNvCxnSpPr>
              <a:cxnSpLocks/>
            </p:cNvCxnSpPr>
            <p:nvPr/>
          </p:nvCxnSpPr>
          <p:spPr>
            <a:xfrm>
              <a:off x="6059949" y="5424857"/>
              <a:ext cx="1938338"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62A832AC-72C3-4080-B567-3C42510A43FE}"/>
                </a:ext>
              </a:extLst>
            </p:cNvPr>
            <p:cNvCxnSpPr>
              <a:cxnSpLocks/>
            </p:cNvCxnSpPr>
            <p:nvPr/>
          </p:nvCxnSpPr>
          <p:spPr>
            <a:xfrm>
              <a:off x="7998287" y="3538691"/>
              <a:ext cx="0" cy="190500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cxnSp>
        <p:nvCxnSpPr>
          <p:cNvPr id="37" name="直接连接符 36">
            <a:extLst>
              <a:ext uri="{FF2B5EF4-FFF2-40B4-BE49-F238E27FC236}">
                <a16:creationId xmlns:a16="http://schemas.microsoft.com/office/drawing/2014/main" id="{3D8C0133-3FF4-4921-BEFC-44D14708194A}"/>
              </a:ext>
            </a:extLst>
          </p:cNvPr>
          <p:cNvCxnSpPr>
            <a:cxnSpLocks/>
          </p:cNvCxnSpPr>
          <p:nvPr/>
        </p:nvCxnSpPr>
        <p:spPr>
          <a:xfrm>
            <a:off x="6088107" y="3546629"/>
            <a:ext cx="0" cy="190500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EA04F1F4-F5DC-41BE-B379-B2CE41AB96D1}"/>
              </a:ext>
            </a:extLst>
          </p:cNvPr>
          <p:cNvSpPr txBox="1"/>
          <p:nvPr/>
        </p:nvSpPr>
        <p:spPr>
          <a:xfrm>
            <a:off x="8717425" y="3429000"/>
            <a:ext cx="1980029" cy="523220"/>
          </a:xfrm>
          <a:prstGeom prst="rect">
            <a:avLst/>
          </a:prstGeom>
          <a:noFill/>
        </p:spPr>
        <p:txBody>
          <a:bodyPr wrap="none" rtlCol="0">
            <a:spAutoFit/>
          </a:bodyPr>
          <a:lstStyle/>
          <a:p>
            <a:r>
              <a:rPr lang="zh-CN" altLang="en-US" sz="2800" b="1" dirty="0"/>
              <a:t>支路数目：</a:t>
            </a:r>
          </a:p>
        </p:txBody>
      </p:sp>
      <p:graphicFrame>
        <p:nvGraphicFramePr>
          <p:cNvPr id="38" name="对象 37">
            <a:extLst>
              <a:ext uri="{FF2B5EF4-FFF2-40B4-BE49-F238E27FC236}">
                <a16:creationId xmlns:a16="http://schemas.microsoft.com/office/drawing/2014/main" id="{1CA94E66-6615-4150-B700-B98C94F76823}"/>
              </a:ext>
            </a:extLst>
          </p:cNvPr>
          <p:cNvGraphicFramePr>
            <a:graphicFrameLocks noChangeAspect="1"/>
          </p:cNvGraphicFramePr>
          <p:nvPr>
            <p:extLst>
              <p:ext uri="{D42A27DB-BD31-4B8C-83A1-F6EECF244321}">
                <p14:modId xmlns:p14="http://schemas.microsoft.com/office/powerpoint/2010/main" val="3075683581"/>
              </p:ext>
            </p:extLst>
          </p:nvPr>
        </p:nvGraphicFramePr>
        <p:xfrm>
          <a:off x="9496887" y="4071029"/>
          <a:ext cx="1488857" cy="694800"/>
        </p:xfrm>
        <a:graphic>
          <a:graphicData uri="http://schemas.openxmlformats.org/presentationml/2006/ole">
            <mc:AlternateContent xmlns:mc="http://schemas.openxmlformats.org/markup-compatibility/2006">
              <mc:Choice xmlns:v="urn:schemas-microsoft-com:vml" Requires="v">
                <p:oleObj spid="_x0000_s38946" name="Equation" r:id="rId5" imgW="380880" imgH="177480" progId="Equation.DSMT4">
                  <p:embed/>
                </p:oleObj>
              </mc:Choice>
              <mc:Fallback>
                <p:oleObj name="Equation" r:id="rId5" imgW="380880" imgH="177480" progId="Equation.DSMT4">
                  <p:embed/>
                  <p:pic>
                    <p:nvPicPr>
                      <p:cNvPr id="0" name=""/>
                      <p:cNvPicPr/>
                      <p:nvPr/>
                    </p:nvPicPr>
                    <p:blipFill>
                      <a:blip r:embed="rId6"/>
                      <a:stretch>
                        <a:fillRect/>
                      </a:stretch>
                    </p:blipFill>
                    <p:spPr>
                      <a:xfrm>
                        <a:off x="9496887" y="4071029"/>
                        <a:ext cx="1488857" cy="6948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6065532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down)">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down)">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down)">
                                      <p:cBhvr>
                                        <p:cTn id="32" dur="500"/>
                                        <p:tgtEl>
                                          <p:spTgt spid="35"/>
                                        </p:tgtEl>
                                      </p:cBhvr>
                                    </p:animEffect>
                                  </p:childTnLst>
                                </p:cTn>
                              </p:par>
                              <p:par>
                                <p:cTn id="33" presetID="22" presetClass="entr" presetSubtype="4"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down)">
                                      <p:cBhvr>
                                        <p:cTn id="3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824456"/>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几个名词术语</a:t>
            </a:r>
            <a:endParaRPr lang="en-US" altLang="zh-CN" sz="2800" b="1" dirty="0"/>
          </a:p>
        </p:txBody>
      </p:sp>
      <p:sp>
        <p:nvSpPr>
          <p:cNvPr id="2" name="文本框 1">
            <a:extLst>
              <a:ext uri="{FF2B5EF4-FFF2-40B4-BE49-F238E27FC236}">
                <a16:creationId xmlns:a16="http://schemas.microsoft.com/office/drawing/2014/main" id="{82218076-D4C9-4D5B-9054-2549E66D3884}"/>
              </a:ext>
            </a:extLst>
          </p:cNvPr>
          <p:cNvSpPr txBox="1"/>
          <p:nvPr/>
        </p:nvSpPr>
        <p:spPr>
          <a:xfrm>
            <a:off x="497150" y="1862244"/>
            <a:ext cx="11141474" cy="523220"/>
          </a:xfrm>
          <a:prstGeom prst="rect">
            <a:avLst/>
          </a:prstGeom>
          <a:noFill/>
        </p:spPr>
        <p:txBody>
          <a:bodyPr wrap="square" rtlCol="0">
            <a:spAutoFit/>
          </a:bodyPr>
          <a:lstStyle/>
          <a:p>
            <a:r>
              <a:rPr lang="en-US" altLang="zh-CN" sz="2800" b="1" dirty="0">
                <a:solidFill>
                  <a:srgbClr val="FF0000"/>
                </a:solidFill>
              </a:rPr>
              <a:t>2</a:t>
            </a:r>
            <a:r>
              <a:rPr lang="zh-CN" altLang="en-US" sz="2800" b="1" dirty="0">
                <a:solidFill>
                  <a:srgbClr val="FF0000"/>
                </a:solidFill>
              </a:rPr>
              <a:t>、节点</a:t>
            </a:r>
            <a:r>
              <a:rPr lang="zh-CN" altLang="en-US" sz="2800" b="1" dirty="0"/>
              <a:t>：电路中三条或三条以上支路的连接点称为节点。</a:t>
            </a:r>
          </a:p>
        </p:txBody>
      </p:sp>
      <p:grpSp>
        <p:nvGrpSpPr>
          <p:cNvPr id="11" name="Group 66">
            <a:extLst>
              <a:ext uri="{FF2B5EF4-FFF2-40B4-BE49-F238E27FC236}">
                <a16:creationId xmlns:a16="http://schemas.microsoft.com/office/drawing/2014/main" id="{2BF87F54-F225-4DDC-B648-82F871E226A1}"/>
              </a:ext>
            </a:extLst>
          </p:cNvPr>
          <p:cNvGrpSpPr>
            <a:grpSpLocks/>
          </p:cNvGrpSpPr>
          <p:nvPr/>
        </p:nvGrpSpPr>
        <p:grpSpPr bwMode="auto">
          <a:xfrm>
            <a:off x="3934287" y="3318029"/>
            <a:ext cx="4267200" cy="2133600"/>
            <a:chOff x="912" y="2436"/>
            <a:chExt cx="2688" cy="1344"/>
          </a:xfrm>
        </p:grpSpPr>
        <p:sp>
          <p:nvSpPr>
            <p:cNvPr id="12" name="Line 11">
              <a:extLst>
                <a:ext uri="{FF2B5EF4-FFF2-40B4-BE49-F238E27FC236}">
                  <a16:creationId xmlns:a16="http://schemas.microsoft.com/office/drawing/2014/main" id="{2A124233-D6D8-481A-9095-0682E065C488}"/>
                </a:ext>
              </a:extLst>
            </p:cNvPr>
            <p:cNvSpPr>
              <a:spLocks noChangeShapeType="1"/>
            </p:cNvSpPr>
            <p:nvPr/>
          </p:nvSpPr>
          <p:spPr bwMode="auto">
            <a:xfrm>
              <a:off x="2256" y="2570"/>
              <a:ext cx="0" cy="1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 name="Line 13">
              <a:extLst>
                <a:ext uri="{FF2B5EF4-FFF2-40B4-BE49-F238E27FC236}">
                  <a16:creationId xmlns:a16="http://schemas.microsoft.com/office/drawing/2014/main" id="{F5B48FF3-F27A-42C2-89C9-39B902E22ED1}"/>
                </a:ext>
              </a:extLst>
            </p:cNvPr>
            <p:cNvSpPr>
              <a:spLocks noChangeShapeType="1"/>
            </p:cNvSpPr>
            <p:nvPr/>
          </p:nvSpPr>
          <p:spPr bwMode="auto">
            <a:xfrm flipV="1">
              <a:off x="1092" y="2570"/>
              <a:ext cx="0" cy="1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 name="Line 14">
              <a:extLst>
                <a:ext uri="{FF2B5EF4-FFF2-40B4-BE49-F238E27FC236}">
                  <a16:creationId xmlns:a16="http://schemas.microsoft.com/office/drawing/2014/main" id="{8E65005F-E58F-4794-890B-6BDB4503C2EF}"/>
                </a:ext>
              </a:extLst>
            </p:cNvPr>
            <p:cNvSpPr>
              <a:spLocks noChangeShapeType="1"/>
            </p:cNvSpPr>
            <p:nvPr/>
          </p:nvSpPr>
          <p:spPr bwMode="auto">
            <a:xfrm flipV="1">
              <a:off x="3472" y="2572"/>
              <a:ext cx="0" cy="1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 name="Line 15">
              <a:extLst>
                <a:ext uri="{FF2B5EF4-FFF2-40B4-BE49-F238E27FC236}">
                  <a16:creationId xmlns:a16="http://schemas.microsoft.com/office/drawing/2014/main" id="{5AD225C9-11E7-4FD2-B0D8-BAE6B4BAAEE3}"/>
                </a:ext>
              </a:extLst>
            </p:cNvPr>
            <p:cNvSpPr>
              <a:spLocks noChangeShapeType="1"/>
            </p:cNvSpPr>
            <p:nvPr/>
          </p:nvSpPr>
          <p:spPr bwMode="auto">
            <a:xfrm>
              <a:off x="1092" y="3770"/>
              <a:ext cx="2385" cy="1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 name="Line 16">
              <a:extLst>
                <a:ext uri="{FF2B5EF4-FFF2-40B4-BE49-F238E27FC236}">
                  <a16:creationId xmlns:a16="http://schemas.microsoft.com/office/drawing/2014/main" id="{C182223E-0884-47BD-9AA3-5878A1FF27E6}"/>
                </a:ext>
              </a:extLst>
            </p:cNvPr>
            <p:cNvSpPr>
              <a:spLocks noChangeShapeType="1"/>
            </p:cNvSpPr>
            <p:nvPr/>
          </p:nvSpPr>
          <p:spPr bwMode="auto">
            <a:xfrm>
              <a:off x="1092" y="2570"/>
              <a:ext cx="238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 name="Rectangle 49">
              <a:extLst>
                <a:ext uri="{FF2B5EF4-FFF2-40B4-BE49-F238E27FC236}">
                  <a16:creationId xmlns:a16="http://schemas.microsoft.com/office/drawing/2014/main" id="{4D061698-CD50-4634-BC38-2A6048731E21}"/>
                </a:ext>
              </a:extLst>
            </p:cNvPr>
            <p:cNvSpPr>
              <a:spLocks noChangeArrowheads="1"/>
            </p:cNvSpPr>
            <p:nvPr/>
          </p:nvSpPr>
          <p:spPr bwMode="auto">
            <a:xfrm>
              <a:off x="1488" y="2436"/>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Rectangle 50">
              <a:extLst>
                <a:ext uri="{FF2B5EF4-FFF2-40B4-BE49-F238E27FC236}">
                  <a16:creationId xmlns:a16="http://schemas.microsoft.com/office/drawing/2014/main" id="{00533882-30A8-4AEE-B331-F87C3FEF5D31}"/>
                </a:ext>
              </a:extLst>
            </p:cNvPr>
            <p:cNvSpPr>
              <a:spLocks noChangeArrowheads="1"/>
            </p:cNvSpPr>
            <p:nvPr/>
          </p:nvSpPr>
          <p:spPr bwMode="auto">
            <a:xfrm>
              <a:off x="2736" y="2436"/>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Rectangle 51">
              <a:extLst>
                <a:ext uri="{FF2B5EF4-FFF2-40B4-BE49-F238E27FC236}">
                  <a16:creationId xmlns:a16="http://schemas.microsoft.com/office/drawing/2014/main" id="{67C0CEA3-CD26-4394-89EA-2967D2F62B9C}"/>
                </a:ext>
              </a:extLst>
            </p:cNvPr>
            <p:cNvSpPr>
              <a:spLocks noChangeArrowheads="1"/>
            </p:cNvSpPr>
            <p:nvPr/>
          </p:nvSpPr>
          <p:spPr bwMode="auto">
            <a:xfrm>
              <a:off x="3264" y="3012"/>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Rectangle 52">
              <a:extLst>
                <a:ext uri="{FF2B5EF4-FFF2-40B4-BE49-F238E27FC236}">
                  <a16:creationId xmlns:a16="http://schemas.microsoft.com/office/drawing/2014/main" id="{552BB30A-EC38-47A9-B0D2-C9E06DB24CE2}"/>
                </a:ext>
              </a:extLst>
            </p:cNvPr>
            <p:cNvSpPr>
              <a:spLocks noChangeArrowheads="1"/>
            </p:cNvSpPr>
            <p:nvPr/>
          </p:nvSpPr>
          <p:spPr bwMode="auto">
            <a:xfrm>
              <a:off x="2112" y="3060"/>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Rectangle 53">
              <a:extLst>
                <a:ext uri="{FF2B5EF4-FFF2-40B4-BE49-F238E27FC236}">
                  <a16:creationId xmlns:a16="http://schemas.microsoft.com/office/drawing/2014/main" id="{0B792A86-0115-4411-9C86-FD9C034A0D42}"/>
                </a:ext>
              </a:extLst>
            </p:cNvPr>
            <p:cNvSpPr>
              <a:spLocks noChangeArrowheads="1"/>
            </p:cNvSpPr>
            <p:nvPr/>
          </p:nvSpPr>
          <p:spPr bwMode="auto">
            <a:xfrm>
              <a:off x="912" y="3060"/>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Rectangle 60">
              <a:extLst>
                <a:ext uri="{FF2B5EF4-FFF2-40B4-BE49-F238E27FC236}">
                  <a16:creationId xmlns:a16="http://schemas.microsoft.com/office/drawing/2014/main" id="{3317F102-C101-45E0-83BD-EF594D5F8820}"/>
                </a:ext>
              </a:extLst>
            </p:cNvPr>
            <p:cNvSpPr>
              <a:spLocks noChangeArrowheads="1"/>
            </p:cNvSpPr>
            <p:nvPr/>
          </p:nvSpPr>
          <p:spPr bwMode="auto">
            <a:xfrm>
              <a:off x="3360" y="301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5</a:t>
              </a:r>
            </a:p>
          </p:txBody>
        </p:sp>
        <p:sp>
          <p:nvSpPr>
            <p:cNvPr id="26" name="Rectangle 61">
              <a:extLst>
                <a:ext uri="{FF2B5EF4-FFF2-40B4-BE49-F238E27FC236}">
                  <a16:creationId xmlns:a16="http://schemas.microsoft.com/office/drawing/2014/main" id="{EDD6AD9B-327E-4280-8B9D-A538487A2507}"/>
                </a:ext>
              </a:extLst>
            </p:cNvPr>
            <p:cNvSpPr>
              <a:spLocks noChangeArrowheads="1"/>
            </p:cNvSpPr>
            <p:nvPr/>
          </p:nvSpPr>
          <p:spPr bwMode="auto">
            <a:xfrm>
              <a:off x="2832" y="243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4</a:t>
              </a:r>
            </a:p>
          </p:txBody>
        </p:sp>
        <p:sp>
          <p:nvSpPr>
            <p:cNvPr id="27" name="Rectangle 62">
              <a:extLst>
                <a:ext uri="{FF2B5EF4-FFF2-40B4-BE49-F238E27FC236}">
                  <a16:creationId xmlns:a16="http://schemas.microsoft.com/office/drawing/2014/main" id="{95A869D8-53CB-48DD-A300-8398B877F238}"/>
                </a:ext>
              </a:extLst>
            </p:cNvPr>
            <p:cNvSpPr>
              <a:spLocks noChangeArrowheads="1"/>
            </p:cNvSpPr>
            <p:nvPr/>
          </p:nvSpPr>
          <p:spPr bwMode="auto">
            <a:xfrm>
              <a:off x="2208" y="306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3</a:t>
              </a:r>
            </a:p>
          </p:txBody>
        </p:sp>
        <p:sp>
          <p:nvSpPr>
            <p:cNvPr id="28" name="Rectangle 63">
              <a:extLst>
                <a:ext uri="{FF2B5EF4-FFF2-40B4-BE49-F238E27FC236}">
                  <a16:creationId xmlns:a16="http://schemas.microsoft.com/office/drawing/2014/main" id="{CB31B7A4-5ACA-4D83-B11D-F8EA1C8EA916}"/>
                </a:ext>
              </a:extLst>
            </p:cNvPr>
            <p:cNvSpPr>
              <a:spLocks noChangeArrowheads="1"/>
            </p:cNvSpPr>
            <p:nvPr/>
          </p:nvSpPr>
          <p:spPr bwMode="auto">
            <a:xfrm>
              <a:off x="1008" y="306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2</a:t>
              </a:r>
            </a:p>
          </p:txBody>
        </p:sp>
        <p:sp>
          <p:nvSpPr>
            <p:cNvPr id="29" name="Rectangle 64">
              <a:extLst>
                <a:ext uri="{FF2B5EF4-FFF2-40B4-BE49-F238E27FC236}">
                  <a16:creationId xmlns:a16="http://schemas.microsoft.com/office/drawing/2014/main" id="{BC2B1DE6-4B09-40A2-9CAB-E82610E155AA}"/>
                </a:ext>
              </a:extLst>
            </p:cNvPr>
            <p:cNvSpPr>
              <a:spLocks noChangeArrowheads="1"/>
            </p:cNvSpPr>
            <p:nvPr/>
          </p:nvSpPr>
          <p:spPr bwMode="auto">
            <a:xfrm>
              <a:off x="1584" y="2436"/>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1</a:t>
              </a:r>
            </a:p>
          </p:txBody>
        </p:sp>
      </p:grpSp>
      <p:sp>
        <p:nvSpPr>
          <p:cNvPr id="35" name="文本框 34">
            <a:extLst>
              <a:ext uri="{FF2B5EF4-FFF2-40B4-BE49-F238E27FC236}">
                <a16:creationId xmlns:a16="http://schemas.microsoft.com/office/drawing/2014/main" id="{EA04F1F4-F5DC-41BE-B379-B2CE41AB96D1}"/>
              </a:ext>
            </a:extLst>
          </p:cNvPr>
          <p:cNvSpPr txBox="1"/>
          <p:nvPr/>
        </p:nvSpPr>
        <p:spPr>
          <a:xfrm>
            <a:off x="8717425" y="3429000"/>
            <a:ext cx="1980029" cy="523220"/>
          </a:xfrm>
          <a:prstGeom prst="rect">
            <a:avLst/>
          </a:prstGeom>
          <a:noFill/>
        </p:spPr>
        <p:txBody>
          <a:bodyPr wrap="none" rtlCol="0">
            <a:spAutoFit/>
          </a:bodyPr>
          <a:lstStyle/>
          <a:p>
            <a:r>
              <a:rPr lang="zh-CN" altLang="en-US" sz="2800" b="1" dirty="0"/>
              <a:t>节点数目：</a:t>
            </a:r>
          </a:p>
        </p:txBody>
      </p:sp>
      <p:graphicFrame>
        <p:nvGraphicFramePr>
          <p:cNvPr id="38" name="对象 37">
            <a:extLst>
              <a:ext uri="{FF2B5EF4-FFF2-40B4-BE49-F238E27FC236}">
                <a16:creationId xmlns:a16="http://schemas.microsoft.com/office/drawing/2014/main" id="{1CA94E66-6615-4150-B700-B98C94F76823}"/>
              </a:ext>
            </a:extLst>
          </p:cNvPr>
          <p:cNvGraphicFramePr>
            <a:graphicFrameLocks noChangeAspect="1"/>
          </p:cNvGraphicFramePr>
          <p:nvPr>
            <p:extLst>
              <p:ext uri="{D42A27DB-BD31-4B8C-83A1-F6EECF244321}">
                <p14:modId xmlns:p14="http://schemas.microsoft.com/office/powerpoint/2010/main" val="3483898461"/>
              </p:ext>
            </p:extLst>
          </p:nvPr>
        </p:nvGraphicFramePr>
        <p:xfrm>
          <a:off x="9545638" y="4070350"/>
          <a:ext cx="1390650" cy="695325"/>
        </p:xfrm>
        <a:graphic>
          <a:graphicData uri="http://schemas.openxmlformats.org/presentationml/2006/ole">
            <mc:AlternateContent xmlns:mc="http://schemas.openxmlformats.org/markup-compatibility/2006">
              <mc:Choice xmlns:v="urn:schemas-microsoft-com:vml" Requires="v">
                <p:oleObj spid="_x0000_s39970" name="Equation" r:id="rId5" imgW="355320" imgH="177480" progId="Equation.DSMT4">
                  <p:embed/>
                </p:oleObj>
              </mc:Choice>
              <mc:Fallback>
                <p:oleObj name="Equation" r:id="rId5" imgW="355320" imgH="177480" progId="Equation.DSMT4">
                  <p:embed/>
                  <p:pic>
                    <p:nvPicPr>
                      <p:cNvPr id="38" name="对象 37">
                        <a:extLst>
                          <a:ext uri="{FF2B5EF4-FFF2-40B4-BE49-F238E27FC236}">
                            <a16:creationId xmlns:a16="http://schemas.microsoft.com/office/drawing/2014/main" id="{1CA94E66-6615-4150-B700-B98C94F76823}"/>
                          </a:ext>
                        </a:extLst>
                      </p:cNvPr>
                      <p:cNvPicPr/>
                      <p:nvPr/>
                    </p:nvPicPr>
                    <p:blipFill>
                      <a:blip r:embed="rId6"/>
                      <a:stretch>
                        <a:fillRect/>
                      </a:stretch>
                    </p:blipFill>
                    <p:spPr>
                      <a:xfrm>
                        <a:off x="9545638" y="4070350"/>
                        <a:ext cx="1390650" cy="695325"/>
                      </a:xfrm>
                      <a:prstGeom prst="rect">
                        <a:avLst/>
                      </a:prstGeom>
                    </p:spPr>
                  </p:pic>
                </p:oleObj>
              </mc:Fallback>
            </mc:AlternateContent>
          </a:graphicData>
        </a:graphic>
      </p:graphicFrame>
      <p:sp>
        <p:nvSpPr>
          <p:cNvPr id="3" name="文本框 2">
            <a:extLst>
              <a:ext uri="{FF2B5EF4-FFF2-40B4-BE49-F238E27FC236}">
                <a16:creationId xmlns:a16="http://schemas.microsoft.com/office/drawing/2014/main" id="{E2E8FDF5-41A8-4859-9511-B88329D3125B}"/>
              </a:ext>
            </a:extLst>
          </p:cNvPr>
          <p:cNvSpPr txBox="1"/>
          <p:nvPr/>
        </p:nvSpPr>
        <p:spPr>
          <a:xfrm>
            <a:off x="4021166" y="3058339"/>
            <a:ext cx="385042" cy="523220"/>
          </a:xfrm>
          <a:prstGeom prst="rect">
            <a:avLst/>
          </a:prstGeom>
          <a:noFill/>
        </p:spPr>
        <p:txBody>
          <a:bodyPr wrap="none" rtlCol="0">
            <a:spAutoFit/>
          </a:bodyPr>
          <a:lstStyle/>
          <a:p>
            <a:r>
              <a:rPr lang="en-US" altLang="zh-CN" sz="2800" b="1" dirty="0"/>
              <a:t>a</a:t>
            </a:r>
            <a:endParaRPr lang="zh-CN" altLang="en-US" sz="2800" b="1" dirty="0"/>
          </a:p>
        </p:txBody>
      </p:sp>
      <p:sp>
        <p:nvSpPr>
          <p:cNvPr id="39" name="文本框 38">
            <a:extLst>
              <a:ext uri="{FF2B5EF4-FFF2-40B4-BE49-F238E27FC236}">
                <a16:creationId xmlns:a16="http://schemas.microsoft.com/office/drawing/2014/main" id="{B563F6F2-F3B8-4722-B2A4-F44F16EA7790}"/>
              </a:ext>
            </a:extLst>
          </p:cNvPr>
          <p:cNvSpPr txBox="1"/>
          <p:nvPr/>
        </p:nvSpPr>
        <p:spPr>
          <a:xfrm>
            <a:off x="5878108" y="3058429"/>
            <a:ext cx="404278" cy="523220"/>
          </a:xfrm>
          <a:prstGeom prst="rect">
            <a:avLst/>
          </a:prstGeom>
          <a:noFill/>
        </p:spPr>
        <p:txBody>
          <a:bodyPr wrap="none" rtlCol="0">
            <a:spAutoFit/>
          </a:bodyPr>
          <a:lstStyle/>
          <a:p>
            <a:r>
              <a:rPr lang="en-US" altLang="zh-CN" sz="2800" b="1" dirty="0"/>
              <a:t>b</a:t>
            </a:r>
            <a:endParaRPr lang="zh-CN" altLang="en-US" sz="2800" b="1" dirty="0"/>
          </a:p>
        </p:txBody>
      </p:sp>
      <p:sp>
        <p:nvSpPr>
          <p:cNvPr id="40" name="文本框 39">
            <a:extLst>
              <a:ext uri="{FF2B5EF4-FFF2-40B4-BE49-F238E27FC236}">
                <a16:creationId xmlns:a16="http://schemas.microsoft.com/office/drawing/2014/main" id="{36ED9D47-DFB1-4102-9502-DC657ED3259A}"/>
              </a:ext>
            </a:extLst>
          </p:cNvPr>
          <p:cNvSpPr txBox="1"/>
          <p:nvPr/>
        </p:nvSpPr>
        <p:spPr>
          <a:xfrm>
            <a:off x="7832847" y="3068700"/>
            <a:ext cx="385042" cy="523220"/>
          </a:xfrm>
          <a:prstGeom prst="rect">
            <a:avLst/>
          </a:prstGeom>
          <a:noFill/>
        </p:spPr>
        <p:txBody>
          <a:bodyPr wrap="none" rtlCol="0">
            <a:spAutoFit/>
          </a:bodyPr>
          <a:lstStyle/>
          <a:p>
            <a:r>
              <a:rPr lang="en-US" altLang="zh-CN" sz="2800" b="1" dirty="0"/>
              <a:t>c</a:t>
            </a:r>
            <a:endParaRPr lang="zh-CN" altLang="en-US" sz="2800" b="1" dirty="0"/>
          </a:p>
        </p:txBody>
      </p:sp>
      <p:sp>
        <p:nvSpPr>
          <p:cNvPr id="41" name="文本框 40">
            <a:extLst>
              <a:ext uri="{FF2B5EF4-FFF2-40B4-BE49-F238E27FC236}">
                <a16:creationId xmlns:a16="http://schemas.microsoft.com/office/drawing/2014/main" id="{AE8B4C47-D38A-48A8-8A01-60A54D61B87B}"/>
              </a:ext>
            </a:extLst>
          </p:cNvPr>
          <p:cNvSpPr txBox="1"/>
          <p:nvPr/>
        </p:nvSpPr>
        <p:spPr>
          <a:xfrm>
            <a:off x="5876320" y="5402003"/>
            <a:ext cx="404278" cy="523220"/>
          </a:xfrm>
          <a:prstGeom prst="rect">
            <a:avLst/>
          </a:prstGeom>
          <a:noFill/>
        </p:spPr>
        <p:txBody>
          <a:bodyPr wrap="none" rtlCol="0">
            <a:spAutoFit/>
          </a:bodyPr>
          <a:lstStyle/>
          <a:p>
            <a:r>
              <a:rPr lang="en-US" altLang="zh-CN" sz="2800" b="1" dirty="0"/>
              <a:t>d</a:t>
            </a:r>
            <a:endParaRPr lang="zh-CN" altLang="en-US" sz="2800" b="1" dirty="0"/>
          </a:p>
        </p:txBody>
      </p:sp>
      <p:sp>
        <p:nvSpPr>
          <p:cNvPr id="6" name="椭圆 5">
            <a:extLst>
              <a:ext uri="{FF2B5EF4-FFF2-40B4-BE49-F238E27FC236}">
                <a16:creationId xmlns:a16="http://schemas.microsoft.com/office/drawing/2014/main" id="{5786ACB7-B415-4A37-BAF4-51892A94D7EF}"/>
              </a:ext>
            </a:extLst>
          </p:cNvPr>
          <p:cNvSpPr/>
          <p:nvPr/>
        </p:nvSpPr>
        <p:spPr>
          <a:xfrm>
            <a:off x="4198353" y="3504049"/>
            <a:ext cx="76200"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A7FFCBC7-889A-4632-8068-7A2EB229E0B1}"/>
              </a:ext>
            </a:extLst>
          </p:cNvPr>
          <p:cNvSpPr/>
          <p:nvPr/>
        </p:nvSpPr>
        <p:spPr>
          <a:xfrm>
            <a:off x="7962900" y="3515720"/>
            <a:ext cx="76200"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C2730DEA-6737-4397-94B0-A170838CEFA8}"/>
              </a:ext>
            </a:extLst>
          </p:cNvPr>
          <p:cNvSpPr/>
          <p:nvPr/>
        </p:nvSpPr>
        <p:spPr>
          <a:xfrm>
            <a:off x="6015685" y="5416609"/>
            <a:ext cx="76200"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38199CAF-DEA0-40F5-A877-74BB60F19601}"/>
              </a:ext>
            </a:extLst>
          </p:cNvPr>
          <p:cNvSpPr/>
          <p:nvPr/>
        </p:nvSpPr>
        <p:spPr>
          <a:xfrm>
            <a:off x="6031204" y="3499569"/>
            <a:ext cx="76200" cy="76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42E51BA1-D747-4FC6-B59C-E90D63B1C784}"/>
              </a:ext>
            </a:extLst>
          </p:cNvPr>
          <p:cNvSpPr txBox="1"/>
          <p:nvPr/>
        </p:nvSpPr>
        <p:spPr>
          <a:xfrm>
            <a:off x="9047360" y="4734146"/>
            <a:ext cx="2060179" cy="523220"/>
          </a:xfrm>
          <a:prstGeom prst="rect">
            <a:avLst/>
          </a:prstGeom>
          <a:noFill/>
        </p:spPr>
        <p:txBody>
          <a:bodyPr wrap="none" rtlCol="0">
            <a:spAutoFit/>
          </a:bodyPr>
          <a:lstStyle/>
          <a:p>
            <a:r>
              <a:rPr lang="zh-CN" altLang="en-US" sz="2800" b="1" dirty="0"/>
              <a:t>分别是</a:t>
            </a:r>
            <a:r>
              <a:rPr lang="en-US" altLang="zh-CN" sz="2800" b="1" dirty="0"/>
              <a:t>b</a:t>
            </a:r>
            <a:r>
              <a:rPr lang="zh-CN" altLang="en-US" sz="2800" b="1" dirty="0"/>
              <a:t>、</a:t>
            </a:r>
            <a:r>
              <a:rPr lang="en-US" altLang="zh-CN" sz="2800" b="1" dirty="0"/>
              <a:t>d</a:t>
            </a:r>
            <a:endParaRPr lang="zh-CN" altLang="en-US" sz="2800" b="1" dirty="0"/>
          </a:p>
        </p:txBody>
      </p:sp>
    </p:spTree>
    <p:custDataLst>
      <p:tags r:id="rId2"/>
    </p:custDataLst>
    <p:extLst>
      <p:ext uri="{BB962C8B-B14F-4D97-AF65-F5344CB8AC3E}">
        <p14:creationId xmlns:p14="http://schemas.microsoft.com/office/powerpoint/2010/main" val="5963421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down)">
                                      <p:cBhvr>
                                        <p:cTn id="23" dur="500"/>
                                        <p:tgtEl>
                                          <p:spTgt spid="4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down)">
                                      <p:cBhvr>
                                        <p:cTn id="26" dur="500"/>
                                        <p:tgtEl>
                                          <p:spTgt spid="3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wipe(down)">
                                      <p:cBhvr>
                                        <p:cTn id="29" dur="500"/>
                                        <p:tgtEl>
                                          <p:spTgt spid="43"/>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down)">
                                      <p:cBhvr>
                                        <p:cTn id="32" dur="500"/>
                                        <p:tgtEl>
                                          <p:spTgt spid="4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down)">
                                      <p:cBhvr>
                                        <p:cTn id="35" dur="500"/>
                                        <p:tgtEl>
                                          <p:spTgt spid="44"/>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down)">
                                      <p:cBhvr>
                                        <p:cTn id="38" dur="500"/>
                                        <p:tgtEl>
                                          <p:spTgt spid="4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down)">
                                      <p:cBhvr>
                                        <p:cTn id="43" dur="500"/>
                                        <p:tgtEl>
                                          <p:spTgt spid="35"/>
                                        </p:tgtEl>
                                      </p:cBhvr>
                                    </p:animEffect>
                                  </p:childTnLst>
                                </p:cTn>
                              </p:par>
                              <p:par>
                                <p:cTn id="44" presetID="22" presetClass="entr" presetSubtype="4"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wipe(down)">
                                      <p:cBhvr>
                                        <p:cTn id="46" dur="500"/>
                                        <p:tgtEl>
                                          <p:spTgt spid="38"/>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wipe(down)">
                                      <p:cBhvr>
                                        <p:cTn id="4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 grpId="0"/>
      <p:bldP spid="39" grpId="0"/>
      <p:bldP spid="40" grpId="0"/>
      <p:bldP spid="41" grpId="0"/>
      <p:bldP spid="6" grpId="0" animBg="1"/>
      <p:bldP spid="43" grpId="0" animBg="1"/>
      <p:bldP spid="44" grpId="0" animBg="1"/>
      <p:bldP spid="45" grpId="0" animBg="1"/>
      <p:bldP spid="4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824456"/>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几个名词术语</a:t>
            </a:r>
            <a:endParaRPr lang="en-US" altLang="zh-CN" sz="2800" b="1" dirty="0"/>
          </a:p>
        </p:txBody>
      </p:sp>
      <p:sp>
        <p:nvSpPr>
          <p:cNvPr id="2" name="文本框 1">
            <a:extLst>
              <a:ext uri="{FF2B5EF4-FFF2-40B4-BE49-F238E27FC236}">
                <a16:creationId xmlns:a16="http://schemas.microsoft.com/office/drawing/2014/main" id="{82218076-D4C9-4D5B-9054-2549E66D3884}"/>
              </a:ext>
            </a:extLst>
          </p:cNvPr>
          <p:cNvSpPr txBox="1"/>
          <p:nvPr/>
        </p:nvSpPr>
        <p:spPr>
          <a:xfrm>
            <a:off x="497150" y="1862244"/>
            <a:ext cx="11141474" cy="523220"/>
          </a:xfrm>
          <a:prstGeom prst="rect">
            <a:avLst/>
          </a:prstGeom>
          <a:noFill/>
        </p:spPr>
        <p:txBody>
          <a:bodyPr wrap="square" rtlCol="0">
            <a:spAutoFit/>
          </a:bodyPr>
          <a:lstStyle/>
          <a:p>
            <a:r>
              <a:rPr lang="en-US" altLang="zh-CN" sz="2800" b="1" dirty="0">
                <a:solidFill>
                  <a:srgbClr val="FF0000"/>
                </a:solidFill>
              </a:rPr>
              <a:t>3</a:t>
            </a:r>
            <a:r>
              <a:rPr lang="zh-CN" altLang="en-US" sz="2800" b="1" dirty="0">
                <a:solidFill>
                  <a:srgbClr val="FF0000"/>
                </a:solidFill>
              </a:rPr>
              <a:t>、回路</a:t>
            </a:r>
            <a:r>
              <a:rPr lang="zh-CN" altLang="en-US" sz="2800" b="1" dirty="0"/>
              <a:t>：电路中任一闭合路径称为回路。</a:t>
            </a:r>
          </a:p>
        </p:txBody>
      </p:sp>
      <p:grpSp>
        <p:nvGrpSpPr>
          <p:cNvPr id="11" name="Group 66">
            <a:extLst>
              <a:ext uri="{FF2B5EF4-FFF2-40B4-BE49-F238E27FC236}">
                <a16:creationId xmlns:a16="http://schemas.microsoft.com/office/drawing/2014/main" id="{2BF87F54-F225-4DDC-B648-82F871E226A1}"/>
              </a:ext>
            </a:extLst>
          </p:cNvPr>
          <p:cNvGrpSpPr>
            <a:grpSpLocks/>
          </p:cNvGrpSpPr>
          <p:nvPr/>
        </p:nvGrpSpPr>
        <p:grpSpPr bwMode="auto">
          <a:xfrm>
            <a:off x="3934287" y="3318029"/>
            <a:ext cx="4267200" cy="2133600"/>
            <a:chOff x="912" y="2436"/>
            <a:chExt cx="2688" cy="1344"/>
          </a:xfrm>
        </p:grpSpPr>
        <p:sp>
          <p:nvSpPr>
            <p:cNvPr id="12" name="Line 11">
              <a:extLst>
                <a:ext uri="{FF2B5EF4-FFF2-40B4-BE49-F238E27FC236}">
                  <a16:creationId xmlns:a16="http://schemas.microsoft.com/office/drawing/2014/main" id="{2A124233-D6D8-481A-9095-0682E065C488}"/>
                </a:ext>
              </a:extLst>
            </p:cNvPr>
            <p:cNvSpPr>
              <a:spLocks noChangeShapeType="1"/>
            </p:cNvSpPr>
            <p:nvPr/>
          </p:nvSpPr>
          <p:spPr bwMode="auto">
            <a:xfrm>
              <a:off x="2256" y="2570"/>
              <a:ext cx="0" cy="1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 name="Line 13">
              <a:extLst>
                <a:ext uri="{FF2B5EF4-FFF2-40B4-BE49-F238E27FC236}">
                  <a16:creationId xmlns:a16="http://schemas.microsoft.com/office/drawing/2014/main" id="{F5B48FF3-F27A-42C2-89C9-39B902E22ED1}"/>
                </a:ext>
              </a:extLst>
            </p:cNvPr>
            <p:cNvSpPr>
              <a:spLocks noChangeShapeType="1"/>
            </p:cNvSpPr>
            <p:nvPr/>
          </p:nvSpPr>
          <p:spPr bwMode="auto">
            <a:xfrm flipV="1">
              <a:off x="1092" y="2570"/>
              <a:ext cx="0" cy="1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 name="Line 14">
              <a:extLst>
                <a:ext uri="{FF2B5EF4-FFF2-40B4-BE49-F238E27FC236}">
                  <a16:creationId xmlns:a16="http://schemas.microsoft.com/office/drawing/2014/main" id="{8E65005F-E58F-4794-890B-6BDB4503C2EF}"/>
                </a:ext>
              </a:extLst>
            </p:cNvPr>
            <p:cNvSpPr>
              <a:spLocks noChangeShapeType="1"/>
            </p:cNvSpPr>
            <p:nvPr/>
          </p:nvSpPr>
          <p:spPr bwMode="auto">
            <a:xfrm flipV="1">
              <a:off x="3472" y="2572"/>
              <a:ext cx="0" cy="1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 name="Line 15">
              <a:extLst>
                <a:ext uri="{FF2B5EF4-FFF2-40B4-BE49-F238E27FC236}">
                  <a16:creationId xmlns:a16="http://schemas.microsoft.com/office/drawing/2014/main" id="{5AD225C9-11E7-4FD2-B0D8-BAE6B4BAAEE3}"/>
                </a:ext>
              </a:extLst>
            </p:cNvPr>
            <p:cNvSpPr>
              <a:spLocks noChangeShapeType="1"/>
            </p:cNvSpPr>
            <p:nvPr/>
          </p:nvSpPr>
          <p:spPr bwMode="auto">
            <a:xfrm>
              <a:off x="1092" y="3770"/>
              <a:ext cx="2385" cy="1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 name="Line 16">
              <a:extLst>
                <a:ext uri="{FF2B5EF4-FFF2-40B4-BE49-F238E27FC236}">
                  <a16:creationId xmlns:a16="http://schemas.microsoft.com/office/drawing/2014/main" id="{C182223E-0884-47BD-9AA3-5878A1FF27E6}"/>
                </a:ext>
              </a:extLst>
            </p:cNvPr>
            <p:cNvSpPr>
              <a:spLocks noChangeShapeType="1"/>
            </p:cNvSpPr>
            <p:nvPr/>
          </p:nvSpPr>
          <p:spPr bwMode="auto">
            <a:xfrm>
              <a:off x="1092" y="2570"/>
              <a:ext cx="238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 name="Rectangle 49">
              <a:extLst>
                <a:ext uri="{FF2B5EF4-FFF2-40B4-BE49-F238E27FC236}">
                  <a16:creationId xmlns:a16="http://schemas.microsoft.com/office/drawing/2014/main" id="{4D061698-CD50-4634-BC38-2A6048731E21}"/>
                </a:ext>
              </a:extLst>
            </p:cNvPr>
            <p:cNvSpPr>
              <a:spLocks noChangeArrowheads="1"/>
            </p:cNvSpPr>
            <p:nvPr/>
          </p:nvSpPr>
          <p:spPr bwMode="auto">
            <a:xfrm>
              <a:off x="1488" y="2436"/>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Rectangle 50">
              <a:extLst>
                <a:ext uri="{FF2B5EF4-FFF2-40B4-BE49-F238E27FC236}">
                  <a16:creationId xmlns:a16="http://schemas.microsoft.com/office/drawing/2014/main" id="{00533882-30A8-4AEE-B331-F87C3FEF5D31}"/>
                </a:ext>
              </a:extLst>
            </p:cNvPr>
            <p:cNvSpPr>
              <a:spLocks noChangeArrowheads="1"/>
            </p:cNvSpPr>
            <p:nvPr/>
          </p:nvSpPr>
          <p:spPr bwMode="auto">
            <a:xfrm>
              <a:off x="2736" y="2436"/>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Rectangle 51">
              <a:extLst>
                <a:ext uri="{FF2B5EF4-FFF2-40B4-BE49-F238E27FC236}">
                  <a16:creationId xmlns:a16="http://schemas.microsoft.com/office/drawing/2014/main" id="{67C0CEA3-CD26-4394-89EA-2967D2F62B9C}"/>
                </a:ext>
              </a:extLst>
            </p:cNvPr>
            <p:cNvSpPr>
              <a:spLocks noChangeArrowheads="1"/>
            </p:cNvSpPr>
            <p:nvPr/>
          </p:nvSpPr>
          <p:spPr bwMode="auto">
            <a:xfrm>
              <a:off x="3264" y="3012"/>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Rectangle 52">
              <a:extLst>
                <a:ext uri="{FF2B5EF4-FFF2-40B4-BE49-F238E27FC236}">
                  <a16:creationId xmlns:a16="http://schemas.microsoft.com/office/drawing/2014/main" id="{552BB30A-EC38-47A9-B0D2-C9E06DB24CE2}"/>
                </a:ext>
              </a:extLst>
            </p:cNvPr>
            <p:cNvSpPr>
              <a:spLocks noChangeArrowheads="1"/>
            </p:cNvSpPr>
            <p:nvPr/>
          </p:nvSpPr>
          <p:spPr bwMode="auto">
            <a:xfrm>
              <a:off x="2112" y="3060"/>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Rectangle 53">
              <a:extLst>
                <a:ext uri="{FF2B5EF4-FFF2-40B4-BE49-F238E27FC236}">
                  <a16:creationId xmlns:a16="http://schemas.microsoft.com/office/drawing/2014/main" id="{0B792A86-0115-4411-9C86-FD9C034A0D42}"/>
                </a:ext>
              </a:extLst>
            </p:cNvPr>
            <p:cNvSpPr>
              <a:spLocks noChangeArrowheads="1"/>
            </p:cNvSpPr>
            <p:nvPr/>
          </p:nvSpPr>
          <p:spPr bwMode="auto">
            <a:xfrm>
              <a:off x="912" y="3060"/>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Rectangle 60">
              <a:extLst>
                <a:ext uri="{FF2B5EF4-FFF2-40B4-BE49-F238E27FC236}">
                  <a16:creationId xmlns:a16="http://schemas.microsoft.com/office/drawing/2014/main" id="{3317F102-C101-45E0-83BD-EF594D5F8820}"/>
                </a:ext>
              </a:extLst>
            </p:cNvPr>
            <p:cNvSpPr>
              <a:spLocks noChangeArrowheads="1"/>
            </p:cNvSpPr>
            <p:nvPr/>
          </p:nvSpPr>
          <p:spPr bwMode="auto">
            <a:xfrm>
              <a:off x="3360" y="301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dirty="0">
                  <a:latin typeface="Times New Roman" panose="02020603050405020304" pitchFamily="18" charset="0"/>
                </a:rPr>
                <a:t>5</a:t>
              </a:r>
            </a:p>
          </p:txBody>
        </p:sp>
        <p:sp>
          <p:nvSpPr>
            <p:cNvPr id="26" name="Rectangle 61">
              <a:extLst>
                <a:ext uri="{FF2B5EF4-FFF2-40B4-BE49-F238E27FC236}">
                  <a16:creationId xmlns:a16="http://schemas.microsoft.com/office/drawing/2014/main" id="{EDD6AD9B-327E-4280-8B9D-A538487A2507}"/>
                </a:ext>
              </a:extLst>
            </p:cNvPr>
            <p:cNvSpPr>
              <a:spLocks noChangeArrowheads="1"/>
            </p:cNvSpPr>
            <p:nvPr/>
          </p:nvSpPr>
          <p:spPr bwMode="auto">
            <a:xfrm>
              <a:off x="2832" y="243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4</a:t>
              </a:r>
            </a:p>
          </p:txBody>
        </p:sp>
        <p:sp>
          <p:nvSpPr>
            <p:cNvPr id="27" name="Rectangle 62">
              <a:extLst>
                <a:ext uri="{FF2B5EF4-FFF2-40B4-BE49-F238E27FC236}">
                  <a16:creationId xmlns:a16="http://schemas.microsoft.com/office/drawing/2014/main" id="{95A869D8-53CB-48DD-A300-8398B877F238}"/>
                </a:ext>
              </a:extLst>
            </p:cNvPr>
            <p:cNvSpPr>
              <a:spLocks noChangeArrowheads="1"/>
            </p:cNvSpPr>
            <p:nvPr/>
          </p:nvSpPr>
          <p:spPr bwMode="auto">
            <a:xfrm>
              <a:off x="2208" y="306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3</a:t>
              </a:r>
            </a:p>
          </p:txBody>
        </p:sp>
        <p:sp>
          <p:nvSpPr>
            <p:cNvPr id="28" name="Rectangle 63">
              <a:extLst>
                <a:ext uri="{FF2B5EF4-FFF2-40B4-BE49-F238E27FC236}">
                  <a16:creationId xmlns:a16="http://schemas.microsoft.com/office/drawing/2014/main" id="{CB31B7A4-5ACA-4D83-B11D-F8EA1C8EA916}"/>
                </a:ext>
              </a:extLst>
            </p:cNvPr>
            <p:cNvSpPr>
              <a:spLocks noChangeArrowheads="1"/>
            </p:cNvSpPr>
            <p:nvPr/>
          </p:nvSpPr>
          <p:spPr bwMode="auto">
            <a:xfrm>
              <a:off x="1008" y="306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2</a:t>
              </a:r>
            </a:p>
          </p:txBody>
        </p:sp>
        <p:sp>
          <p:nvSpPr>
            <p:cNvPr id="29" name="Rectangle 64">
              <a:extLst>
                <a:ext uri="{FF2B5EF4-FFF2-40B4-BE49-F238E27FC236}">
                  <a16:creationId xmlns:a16="http://schemas.microsoft.com/office/drawing/2014/main" id="{BC2B1DE6-4B09-40A2-9CAB-E82610E155AA}"/>
                </a:ext>
              </a:extLst>
            </p:cNvPr>
            <p:cNvSpPr>
              <a:spLocks noChangeArrowheads="1"/>
            </p:cNvSpPr>
            <p:nvPr/>
          </p:nvSpPr>
          <p:spPr bwMode="auto">
            <a:xfrm>
              <a:off x="1584" y="2436"/>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1</a:t>
              </a:r>
            </a:p>
          </p:txBody>
        </p:sp>
      </p:grpSp>
      <p:sp>
        <p:nvSpPr>
          <p:cNvPr id="35" name="文本框 34">
            <a:extLst>
              <a:ext uri="{FF2B5EF4-FFF2-40B4-BE49-F238E27FC236}">
                <a16:creationId xmlns:a16="http://schemas.microsoft.com/office/drawing/2014/main" id="{EA04F1F4-F5DC-41BE-B379-B2CE41AB96D1}"/>
              </a:ext>
            </a:extLst>
          </p:cNvPr>
          <p:cNvSpPr txBox="1"/>
          <p:nvPr/>
        </p:nvSpPr>
        <p:spPr>
          <a:xfrm>
            <a:off x="8717425" y="3429000"/>
            <a:ext cx="1980029" cy="523220"/>
          </a:xfrm>
          <a:prstGeom prst="rect">
            <a:avLst/>
          </a:prstGeom>
          <a:noFill/>
        </p:spPr>
        <p:txBody>
          <a:bodyPr wrap="none" rtlCol="0">
            <a:spAutoFit/>
          </a:bodyPr>
          <a:lstStyle/>
          <a:p>
            <a:r>
              <a:rPr lang="zh-CN" altLang="en-US" sz="2800" b="1" dirty="0"/>
              <a:t>回路数目：</a:t>
            </a:r>
          </a:p>
        </p:txBody>
      </p:sp>
      <p:graphicFrame>
        <p:nvGraphicFramePr>
          <p:cNvPr id="38" name="对象 37">
            <a:extLst>
              <a:ext uri="{FF2B5EF4-FFF2-40B4-BE49-F238E27FC236}">
                <a16:creationId xmlns:a16="http://schemas.microsoft.com/office/drawing/2014/main" id="{1CA94E66-6615-4150-B700-B98C94F76823}"/>
              </a:ext>
            </a:extLst>
          </p:cNvPr>
          <p:cNvGraphicFramePr>
            <a:graphicFrameLocks noChangeAspect="1"/>
          </p:cNvGraphicFramePr>
          <p:nvPr>
            <p:extLst>
              <p:ext uri="{D42A27DB-BD31-4B8C-83A1-F6EECF244321}">
                <p14:modId xmlns:p14="http://schemas.microsoft.com/office/powerpoint/2010/main" val="3488642709"/>
              </p:ext>
            </p:extLst>
          </p:nvPr>
        </p:nvGraphicFramePr>
        <p:xfrm>
          <a:off x="9620250" y="4070350"/>
          <a:ext cx="1241425" cy="695325"/>
        </p:xfrm>
        <a:graphic>
          <a:graphicData uri="http://schemas.openxmlformats.org/presentationml/2006/ole">
            <mc:AlternateContent xmlns:mc="http://schemas.openxmlformats.org/markup-compatibility/2006">
              <mc:Choice xmlns:v="urn:schemas-microsoft-com:vml" Requires="v">
                <p:oleObj spid="_x0000_s40992" name="Equation" r:id="rId5" imgW="317160" imgH="177480" progId="Equation.DSMT4">
                  <p:embed/>
                </p:oleObj>
              </mc:Choice>
              <mc:Fallback>
                <p:oleObj name="Equation" r:id="rId5" imgW="317160" imgH="177480" progId="Equation.DSMT4">
                  <p:embed/>
                  <p:pic>
                    <p:nvPicPr>
                      <p:cNvPr id="38" name="对象 37">
                        <a:extLst>
                          <a:ext uri="{FF2B5EF4-FFF2-40B4-BE49-F238E27FC236}">
                            <a16:creationId xmlns:a16="http://schemas.microsoft.com/office/drawing/2014/main" id="{1CA94E66-6615-4150-B700-B98C94F76823}"/>
                          </a:ext>
                        </a:extLst>
                      </p:cNvPr>
                      <p:cNvPicPr/>
                      <p:nvPr/>
                    </p:nvPicPr>
                    <p:blipFill>
                      <a:blip r:embed="rId6"/>
                      <a:stretch>
                        <a:fillRect/>
                      </a:stretch>
                    </p:blipFill>
                    <p:spPr>
                      <a:xfrm>
                        <a:off x="9620250" y="4070350"/>
                        <a:ext cx="1241425" cy="695325"/>
                      </a:xfrm>
                      <a:prstGeom prst="rect">
                        <a:avLst/>
                      </a:prstGeom>
                    </p:spPr>
                  </p:pic>
                </p:oleObj>
              </mc:Fallback>
            </mc:AlternateContent>
          </a:graphicData>
        </a:graphic>
      </p:graphicFrame>
      <p:grpSp>
        <p:nvGrpSpPr>
          <p:cNvPr id="32" name="组合 31">
            <a:extLst>
              <a:ext uri="{FF2B5EF4-FFF2-40B4-BE49-F238E27FC236}">
                <a16:creationId xmlns:a16="http://schemas.microsoft.com/office/drawing/2014/main" id="{2D3140B6-B300-478B-B7A6-60D31D428B26}"/>
              </a:ext>
            </a:extLst>
          </p:cNvPr>
          <p:cNvGrpSpPr/>
          <p:nvPr/>
        </p:nvGrpSpPr>
        <p:grpSpPr>
          <a:xfrm>
            <a:off x="4200987" y="3519857"/>
            <a:ext cx="1866900" cy="1915897"/>
            <a:chOff x="4200987" y="3519857"/>
            <a:chExt cx="1866900" cy="1915897"/>
          </a:xfrm>
        </p:grpSpPr>
        <p:cxnSp>
          <p:nvCxnSpPr>
            <p:cNvPr id="50" name="直接连接符 49">
              <a:extLst>
                <a:ext uri="{FF2B5EF4-FFF2-40B4-BE49-F238E27FC236}">
                  <a16:creationId xmlns:a16="http://schemas.microsoft.com/office/drawing/2014/main" id="{B9AAF7E8-0EE1-402E-98DD-A21910D44E82}"/>
                </a:ext>
              </a:extLst>
            </p:cNvPr>
            <p:cNvCxnSpPr/>
            <p:nvPr/>
          </p:nvCxnSpPr>
          <p:spPr>
            <a:xfrm>
              <a:off x="4200987" y="3530754"/>
              <a:ext cx="18669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4EC203CA-8500-4193-B45F-3B4848EB63D4}"/>
                </a:ext>
              </a:extLst>
            </p:cNvPr>
            <p:cNvCxnSpPr/>
            <p:nvPr/>
          </p:nvCxnSpPr>
          <p:spPr>
            <a:xfrm>
              <a:off x="4200987" y="5424857"/>
              <a:ext cx="18669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876F88A5-E04E-4C12-B245-5162B0364ED4}"/>
                </a:ext>
              </a:extLst>
            </p:cNvPr>
            <p:cNvCxnSpPr>
              <a:cxnSpLocks/>
            </p:cNvCxnSpPr>
            <p:nvPr/>
          </p:nvCxnSpPr>
          <p:spPr>
            <a:xfrm>
              <a:off x="4220037" y="3530754"/>
              <a:ext cx="0" cy="1905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FCE2C814-FB1E-474F-91CC-29B8ADEC96FD}"/>
                </a:ext>
              </a:extLst>
            </p:cNvPr>
            <p:cNvCxnSpPr>
              <a:cxnSpLocks/>
            </p:cNvCxnSpPr>
            <p:nvPr/>
          </p:nvCxnSpPr>
          <p:spPr>
            <a:xfrm>
              <a:off x="6067887" y="3519857"/>
              <a:ext cx="0" cy="1905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3" name="组合 32">
            <a:extLst>
              <a:ext uri="{FF2B5EF4-FFF2-40B4-BE49-F238E27FC236}">
                <a16:creationId xmlns:a16="http://schemas.microsoft.com/office/drawing/2014/main" id="{CE1B9906-CE6D-470D-86D2-969AA8CC34B3}"/>
              </a:ext>
            </a:extLst>
          </p:cNvPr>
          <p:cNvGrpSpPr/>
          <p:nvPr/>
        </p:nvGrpSpPr>
        <p:grpSpPr>
          <a:xfrm>
            <a:off x="6059949" y="3530754"/>
            <a:ext cx="1946276" cy="1912937"/>
            <a:chOff x="6059949" y="3530754"/>
            <a:chExt cx="1946276" cy="1912937"/>
          </a:xfrm>
        </p:grpSpPr>
        <p:cxnSp>
          <p:nvCxnSpPr>
            <p:cNvPr id="58" name="直接连接符 57">
              <a:extLst>
                <a:ext uri="{FF2B5EF4-FFF2-40B4-BE49-F238E27FC236}">
                  <a16:creationId xmlns:a16="http://schemas.microsoft.com/office/drawing/2014/main" id="{F93585CF-E7BB-4D5A-9743-B59D8276618F}"/>
                </a:ext>
              </a:extLst>
            </p:cNvPr>
            <p:cNvCxnSpPr>
              <a:cxnSpLocks/>
            </p:cNvCxnSpPr>
            <p:nvPr/>
          </p:nvCxnSpPr>
          <p:spPr>
            <a:xfrm>
              <a:off x="6067887" y="3532834"/>
              <a:ext cx="1938338"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7F1B4C9B-1E3F-4FEB-8AD1-1C24F7E0374D}"/>
                </a:ext>
              </a:extLst>
            </p:cNvPr>
            <p:cNvCxnSpPr>
              <a:cxnSpLocks/>
            </p:cNvCxnSpPr>
            <p:nvPr/>
          </p:nvCxnSpPr>
          <p:spPr>
            <a:xfrm>
              <a:off x="6059949" y="5424857"/>
              <a:ext cx="1938338" cy="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4C69BC9F-807F-43F6-9505-74892E7CE587}"/>
                </a:ext>
              </a:extLst>
            </p:cNvPr>
            <p:cNvCxnSpPr>
              <a:cxnSpLocks/>
            </p:cNvCxnSpPr>
            <p:nvPr/>
          </p:nvCxnSpPr>
          <p:spPr>
            <a:xfrm>
              <a:off x="7998287" y="3538691"/>
              <a:ext cx="0" cy="190500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E5523CFD-4B7A-4219-99DF-916534779189}"/>
                </a:ext>
              </a:extLst>
            </p:cNvPr>
            <p:cNvCxnSpPr>
              <a:cxnSpLocks/>
            </p:cNvCxnSpPr>
            <p:nvPr/>
          </p:nvCxnSpPr>
          <p:spPr>
            <a:xfrm>
              <a:off x="6077751" y="3530754"/>
              <a:ext cx="0" cy="190500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37" name="组合 36">
            <a:extLst>
              <a:ext uri="{FF2B5EF4-FFF2-40B4-BE49-F238E27FC236}">
                <a16:creationId xmlns:a16="http://schemas.microsoft.com/office/drawing/2014/main" id="{BFC9CA3C-9A49-4BE2-9AEE-60FA31F512A2}"/>
              </a:ext>
            </a:extLst>
          </p:cNvPr>
          <p:cNvGrpSpPr/>
          <p:nvPr/>
        </p:nvGrpSpPr>
        <p:grpSpPr>
          <a:xfrm>
            <a:off x="4212099" y="3545042"/>
            <a:ext cx="3786188" cy="1906587"/>
            <a:chOff x="4220037" y="3545042"/>
            <a:chExt cx="3786188" cy="1906587"/>
          </a:xfrm>
        </p:grpSpPr>
        <p:cxnSp>
          <p:nvCxnSpPr>
            <p:cNvPr id="62" name="直接连接符 61">
              <a:extLst>
                <a:ext uri="{FF2B5EF4-FFF2-40B4-BE49-F238E27FC236}">
                  <a16:creationId xmlns:a16="http://schemas.microsoft.com/office/drawing/2014/main" id="{E47F062B-CDD7-45F1-99A0-0AEA0FB5C79C}"/>
                </a:ext>
              </a:extLst>
            </p:cNvPr>
            <p:cNvCxnSpPr>
              <a:cxnSpLocks/>
            </p:cNvCxnSpPr>
            <p:nvPr/>
          </p:nvCxnSpPr>
          <p:spPr>
            <a:xfrm>
              <a:off x="8006225" y="3546629"/>
              <a:ext cx="0" cy="190500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046EA3A0-711B-48B1-B09D-D0BEE9417642}"/>
                </a:ext>
              </a:extLst>
            </p:cNvPr>
            <p:cNvCxnSpPr>
              <a:cxnSpLocks/>
            </p:cNvCxnSpPr>
            <p:nvPr/>
          </p:nvCxnSpPr>
          <p:spPr>
            <a:xfrm>
              <a:off x="4238024" y="3546629"/>
              <a:ext cx="0" cy="190500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4E15C930-055A-41E6-9ED9-A52D9ED17EBD}"/>
                </a:ext>
              </a:extLst>
            </p:cNvPr>
            <p:cNvCxnSpPr>
              <a:stCxn id="16" idx="0"/>
              <a:endCxn id="16" idx="1"/>
            </p:cNvCxnSpPr>
            <p:nvPr/>
          </p:nvCxnSpPr>
          <p:spPr>
            <a:xfrm>
              <a:off x="4220037" y="5435754"/>
              <a:ext cx="3786188" cy="15875"/>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DDFFA594-E2A1-4362-8B75-6CD6C5B4E68A}"/>
                </a:ext>
              </a:extLst>
            </p:cNvPr>
            <p:cNvCxnSpPr/>
            <p:nvPr/>
          </p:nvCxnSpPr>
          <p:spPr>
            <a:xfrm>
              <a:off x="4220037" y="3545042"/>
              <a:ext cx="3786188" cy="15875"/>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spTree>
    <p:custDataLst>
      <p:tags r:id="rId2"/>
    </p:custDataLst>
    <p:extLst>
      <p:ext uri="{BB962C8B-B14F-4D97-AF65-F5344CB8AC3E}">
        <p14:creationId xmlns:p14="http://schemas.microsoft.com/office/powerpoint/2010/main" val="10431477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down)">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down)">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down)">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down)">
                                      <p:cBhvr>
                                        <p:cTn id="32" dur="500"/>
                                        <p:tgtEl>
                                          <p:spTgt spid="35"/>
                                        </p:tgtEl>
                                      </p:cBhvr>
                                    </p:animEffect>
                                  </p:childTnLst>
                                </p:cTn>
                              </p:par>
                              <p:par>
                                <p:cTn id="33" presetID="22" presetClass="entr" presetSubtype="4"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down)">
                                      <p:cBhvr>
                                        <p:cTn id="3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824456"/>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几个名词术语</a:t>
            </a:r>
            <a:endParaRPr lang="en-US" altLang="zh-CN" sz="2800" b="1" dirty="0"/>
          </a:p>
        </p:txBody>
      </p:sp>
      <p:sp>
        <p:nvSpPr>
          <p:cNvPr id="2" name="文本框 1">
            <a:extLst>
              <a:ext uri="{FF2B5EF4-FFF2-40B4-BE49-F238E27FC236}">
                <a16:creationId xmlns:a16="http://schemas.microsoft.com/office/drawing/2014/main" id="{82218076-D4C9-4D5B-9054-2549E66D3884}"/>
              </a:ext>
            </a:extLst>
          </p:cNvPr>
          <p:cNvSpPr txBox="1"/>
          <p:nvPr/>
        </p:nvSpPr>
        <p:spPr>
          <a:xfrm>
            <a:off x="497150" y="1862244"/>
            <a:ext cx="11141474" cy="523220"/>
          </a:xfrm>
          <a:prstGeom prst="rect">
            <a:avLst/>
          </a:prstGeom>
          <a:noFill/>
        </p:spPr>
        <p:txBody>
          <a:bodyPr wrap="square" rtlCol="0">
            <a:spAutoFit/>
          </a:bodyPr>
          <a:lstStyle/>
          <a:p>
            <a:r>
              <a:rPr lang="en-US" altLang="zh-CN" sz="2800" b="1" dirty="0">
                <a:solidFill>
                  <a:srgbClr val="FF0000"/>
                </a:solidFill>
              </a:rPr>
              <a:t>4</a:t>
            </a:r>
            <a:r>
              <a:rPr lang="zh-CN" altLang="en-US" sz="2800" b="1" dirty="0">
                <a:solidFill>
                  <a:srgbClr val="FF0000"/>
                </a:solidFill>
              </a:rPr>
              <a:t>、网孔</a:t>
            </a:r>
            <a:r>
              <a:rPr lang="zh-CN" altLang="en-US" sz="2800" b="1" dirty="0"/>
              <a:t>：电路内部不含有支路的回路称为网孔。</a:t>
            </a:r>
          </a:p>
        </p:txBody>
      </p:sp>
      <p:grpSp>
        <p:nvGrpSpPr>
          <p:cNvPr id="11" name="Group 66">
            <a:extLst>
              <a:ext uri="{FF2B5EF4-FFF2-40B4-BE49-F238E27FC236}">
                <a16:creationId xmlns:a16="http://schemas.microsoft.com/office/drawing/2014/main" id="{2BF87F54-F225-4DDC-B648-82F871E226A1}"/>
              </a:ext>
            </a:extLst>
          </p:cNvPr>
          <p:cNvGrpSpPr>
            <a:grpSpLocks/>
          </p:cNvGrpSpPr>
          <p:nvPr/>
        </p:nvGrpSpPr>
        <p:grpSpPr bwMode="auto">
          <a:xfrm>
            <a:off x="3934287" y="3318029"/>
            <a:ext cx="4267200" cy="2133600"/>
            <a:chOff x="912" y="2436"/>
            <a:chExt cx="2688" cy="1344"/>
          </a:xfrm>
        </p:grpSpPr>
        <p:sp>
          <p:nvSpPr>
            <p:cNvPr id="12" name="Line 11">
              <a:extLst>
                <a:ext uri="{FF2B5EF4-FFF2-40B4-BE49-F238E27FC236}">
                  <a16:creationId xmlns:a16="http://schemas.microsoft.com/office/drawing/2014/main" id="{2A124233-D6D8-481A-9095-0682E065C488}"/>
                </a:ext>
              </a:extLst>
            </p:cNvPr>
            <p:cNvSpPr>
              <a:spLocks noChangeShapeType="1"/>
            </p:cNvSpPr>
            <p:nvPr/>
          </p:nvSpPr>
          <p:spPr bwMode="auto">
            <a:xfrm>
              <a:off x="2256" y="2570"/>
              <a:ext cx="0" cy="1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 name="Line 13">
              <a:extLst>
                <a:ext uri="{FF2B5EF4-FFF2-40B4-BE49-F238E27FC236}">
                  <a16:creationId xmlns:a16="http://schemas.microsoft.com/office/drawing/2014/main" id="{F5B48FF3-F27A-42C2-89C9-39B902E22ED1}"/>
                </a:ext>
              </a:extLst>
            </p:cNvPr>
            <p:cNvSpPr>
              <a:spLocks noChangeShapeType="1"/>
            </p:cNvSpPr>
            <p:nvPr/>
          </p:nvSpPr>
          <p:spPr bwMode="auto">
            <a:xfrm flipV="1">
              <a:off x="1092" y="2570"/>
              <a:ext cx="0" cy="1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 name="Line 14">
              <a:extLst>
                <a:ext uri="{FF2B5EF4-FFF2-40B4-BE49-F238E27FC236}">
                  <a16:creationId xmlns:a16="http://schemas.microsoft.com/office/drawing/2014/main" id="{8E65005F-E58F-4794-890B-6BDB4503C2EF}"/>
                </a:ext>
              </a:extLst>
            </p:cNvPr>
            <p:cNvSpPr>
              <a:spLocks noChangeShapeType="1"/>
            </p:cNvSpPr>
            <p:nvPr/>
          </p:nvSpPr>
          <p:spPr bwMode="auto">
            <a:xfrm flipV="1">
              <a:off x="3472" y="2572"/>
              <a:ext cx="0" cy="12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 name="Line 15">
              <a:extLst>
                <a:ext uri="{FF2B5EF4-FFF2-40B4-BE49-F238E27FC236}">
                  <a16:creationId xmlns:a16="http://schemas.microsoft.com/office/drawing/2014/main" id="{5AD225C9-11E7-4FD2-B0D8-BAE6B4BAAEE3}"/>
                </a:ext>
              </a:extLst>
            </p:cNvPr>
            <p:cNvSpPr>
              <a:spLocks noChangeShapeType="1"/>
            </p:cNvSpPr>
            <p:nvPr/>
          </p:nvSpPr>
          <p:spPr bwMode="auto">
            <a:xfrm>
              <a:off x="1092" y="3770"/>
              <a:ext cx="2385" cy="1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 name="Line 16">
              <a:extLst>
                <a:ext uri="{FF2B5EF4-FFF2-40B4-BE49-F238E27FC236}">
                  <a16:creationId xmlns:a16="http://schemas.microsoft.com/office/drawing/2014/main" id="{C182223E-0884-47BD-9AA3-5878A1FF27E6}"/>
                </a:ext>
              </a:extLst>
            </p:cNvPr>
            <p:cNvSpPr>
              <a:spLocks noChangeShapeType="1"/>
            </p:cNvSpPr>
            <p:nvPr/>
          </p:nvSpPr>
          <p:spPr bwMode="auto">
            <a:xfrm>
              <a:off x="1092" y="2570"/>
              <a:ext cx="238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 name="Rectangle 49">
              <a:extLst>
                <a:ext uri="{FF2B5EF4-FFF2-40B4-BE49-F238E27FC236}">
                  <a16:creationId xmlns:a16="http://schemas.microsoft.com/office/drawing/2014/main" id="{4D061698-CD50-4634-BC38-2A6048731E21}"/>
                </a:ext>
              </a:extLst>
            </p:cNvPr>
            <p:cNvSpPr>
              <a:spLocks noChangeArrowheads="1"/>
            </p:cNvSpPr>
            <p:nvPr/>
          </p:nvSpPr>
          <p:spPr bwMode="auto">
            <a:xfrm>
              <a:off x="1488" y="2436"/>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Rectangle 50">
              <a:extLst>
                <a:ext uri="{FF2B5EF4-FFF2-40B4-BE49-F238E27FC236}">
                  <a16:creationId xmlns:a16="http://schemas.microsoft.com/office/drawing/2014/main" id="{00533882-30A8-4AEE-B331-F87C3FEF5D31}"/>
                </a:ext>
              </a:extLst>
            </p:cNvPr>
            <p:cNvSpPr>
              <a:spLocks noChangeArrowheads="1"/>
            </p:cNvSpPr>
            <p:nvPr/>
          </p:nvSpPr>
          <p:spPr bwMode="auto">
            <a:xfrm>
              <a:off x="2736" y="2436"/>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Rectangle 51">
              <a:extLst>
                <a:ext uri="{FF2B5EF4-FFF2-40B4-BE49-F238E27FC236}">
                  <a16:creationId xmlns:a16="http://schemas.microsoft.com/office/drawing/2014/main" id="{67C0CEA3-CD26-4394-89EA-2967D2F62B9C}"/>
                </a:ext>
              </a:extLst>
            </p:cNvPr>
            <p:cNvSpPr>
              <a:spLocks noChangeArrowheads="1"/>
            </p:cNvSpPr>
            <p:nvPr/>
          </p:nvSpPr>
          <p:spPr bwMode="auto">
            <a:xfrm>
              <a:off x="3264" y="3012"/>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Rectangle 52">
              <a:extLst>
                <a:ext uri="{FF2B5EF4-FFF2-40B4-BE49-F238E27FC236}">
                  <a16:creationId xmlns:a16="http://schemas.microsoft.com/office/drawing/2014/main" id="{552BB30A-EC38-47A9-B0D2-C9E06DB24CE2}"/>
                </a:ext>
              </a:extLst>
            </p:cNvPr>
            <p:cNvSpPr>
              <a:spLocks noChangeArrowheads="1"/>
            </p:cNvSpPr>
            <p:nvPr/>
          </p:nvSpPr>
          <p:spPr bwMode="auto">
            <a:xfrm>
              <a:off x="2112" y="3060"/>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Rectangle 53">
              <a:extLst>
                <a:ext uri="{FF2B5EF4-FFF2-40B4-BE49-F238E27FC236}">
                  <a16:creationId xmlns:a16="http://schemas.microsoft.com/office/drawing/2014/main" id="{0B792A86-0115-4411-9C86-FD9C034A0D42}"/>
                </a:ext>
              </a:extLst>
            </p:cNvPr>
            <p:cNvSpPr>
              <a:spLocks noChangeArrowheads="1"/>
            </p:cNvSpPr>
            <p:nvPr/>
          </p:nvSpPr>
          <p:spPr bwMode="auto">
            <a:xfrm>
              <a:off x="912" y="3060"/>
              <a:ext cx="336" cy="240"/>
            </a:xfrm>
            <a:prstGeom prst="rect">
              <a:avLst/>
            </a:prstGeom>
            <a:solidFill>
              <a:srgbClr val="00FFCC"/>
            </a:solidFill>
            <a:ln w="12700">
              <a:solidFill>
                <a:schemeClr val="tx2"/>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Rectangle 60">
              <a:extLst>
                <a:ext uri="{FF2B5EF4-FFF2-40B4-BE49-F238E27FC236}">
                  <a16:creationId xmlns:a16="http://schemas.microsoft.com/office/drawing/2014/main" id="{3317F102-C101-45E0-83BD-EF594D5F8820}"/>
                </a:ext>
              </a:extLst>
            </p:cNvPr>
            <p:cNvSpPr>
              <a:spLocks noChangeArrowheads="1"/>
            </p:cNvSpPr>
            <p:nvPr/>
          </p:nvSpPr>
          <p:spPr bwMode="auto">
            <a:xfrm>
              <a:off x="3360" y="301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dirty="0">
                  <a:latin typeface="Times New Roman" panose="02020603050405020304" pitchFamily="18" charset="0"/>
                </a:rPr>
                <a:t>5</a:t>
              </a:r>
            </a:p>
          </p:txBody>
        </p:sp>
        <p:sp>
          <p:nvSpPr>
            <p:cNvPr id="26" name="Rectangle 61">
              <a:extLst>
                <a:ext uri="{FF2B5EF4-FFF2-40B4-BE49-F238E27FC236}">
                  <a16:creationId xmlns:a16="http://schemas.microsoft.com/office/drawing/2014/main" id="{EDD6AD9B-327E-4280-8B9D-A538487A2507}"/>
                </a:ext>
              </a:extLst>
            </p:cNvPr>
            <p:cNvSpPr>
              <a:spLocks noChangeArrowheads="1"/>
            </p:cNvSpPr>
            <p:nvPr/>
          </p:nvSpPr>
          <p:spPr bwMode="auto">
            <a:xfrm>
              <a:off x="2832" y="243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4</a:t>
              </a:r>
            </a:p>
          </p:txBody>
        </p:sp>
        <p:sp>
          <p:nvSpPr>
            <p:cNvPr id="27" name="Rectangle 62">
              <a:extLst>
                <a:ext uri="{FF2B5EF4-FFF2-40B4-BE49-F238E27FC236}">
                  <a16:creationId xmlns:a16="http://schemas.microsoft.com/office/drawing/2014/main" id="{95A869D8-53CB-48DD-A300-8398B877F238}"/>
                </a:ext>
              </a:extLst>
            </p:cNvPr>
            <p:cNvSpPr>
              <a:spLocks noChangeArrowheads="1"/>
            </p:cNvSpPr>
            <p:nvPr/>
          </p:nvSpPr>
          <p:spPr bwMode="auto">
            <a:xfrm>
              <a:off x="2208" y="306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3</a:t>
              </a:r>
            </a:p>
          </p:txBody>
        </p:sp>
        <p:sp>
          <p:nvSpPr>
            <p:cNvPr id="28" name="Rectangle 63">
              <a:extLst>
                <a:ext uri="{FF2B5EF4-FFF2-40B4-BE49-F238E27FC236}">
                  <a16:creationId xmlns:a16="http://schemas.microsoft.com/office/drawing/2014/main" id="{CB31B7A4-5ACA-4D83-B11D-F8EA1C8EA916}"/>
                </a:ext>
              </a:extLst>
            </p:cNvPr>
            <p:cNvSpPr>
              <a:spLocks noChangeArrowheads="1"/>
            </p:cNvSpPr>
            <p:nvPr/>
          </p:nvSpPr>
          <p:spPr bwMode="auto">
            <a:xfrm>
              <a:off x="1008" y="306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2</a:t>
              </a:r>
            </a:p>
          </p:txBody>
        </p:sp>
        <p:sp>
          <p:nvSpPr>
            <p:cNvPr id="29" name="Rectangle 64">
              <a:extLst>
                <a:ext uri="{FF2B5EF4-FFF2-40B4-BE49-F238E27FC236}">
                  <a16:creationId xmlns:a16="http://schemas.microsoft.com/office/drawing/2014/main" id="{BC2B1DE6-4B09-40A2-9CAB-E82610E155AA}"/>
                </a:ext>
              </a:extLst>
            </p:cNvPr>
            <p:cNvSpPr>
              <a:spLocks noChangeArrowheads="1"/>
            </p:cNvSpPr>
            <p:nvPr/>
          </p:nvSpPr>
          <p:spPr bwMode="auto">
            <a:xfrm>
              <a:off x="1584" y="2436"/>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Times New Roman" panose="02020603050405020304" pitchFamily="18" charset="0"/>
                </a:rPr>
                <a:t>1</a:t>
              </a:r>
            </a:p>
          </p:txBody>
        </p:sp>
      </p:grpSp>
      <p:sp>
        <p:nvSpPr>
          <p:cNvPr id="35" name="文本框 34">
            <a:extLst>
              <a:ext uri="{FF2B5EF4-FFF2-40B4-BE49-F238E27FC236}">
                <a16:creationId xmlns:a16="http://schemas.microsoft.com/office/drawing/2014/main" id="{EA04F1F4-F5DC-41BE-B379-B2CE41AB96D1}"/>
              </a:ext>
            </a:extLst>
          </p:cNvPr>
          <p:cNvSpPr txBox="1"/>
          <p:nvPr/>
        </p:nvSpPr>
        <p:spPr>
          <a:xfrm>
            <a:off x="8717425" y="3429000"/>
            <a:ext cx="1980029" cy="523220"/>
          </a:xfrm>
          <a:prstGeom prst="rect">
            <a:avLst/>
          </a:prstGeom>
          <a:noFill/>
        </p:spPr>
        <p:txBody>
          <a:bodyPr wrap="none" rtlCol="0">
            <a:spAutoFit/>
          </a:bodyPr>
          <a:lstStyle/>
          <a:p>
            <a:r>
              <a:rPr lang="zh-CN" altLang="en-US" sz="2800" b="1" dirty="0"/>
              <a:t>网孔数目：</a:t>
            </a:r>
          </a:p>
        </p:txBody>
      </p:sp>
      <p:graphicFrame>
        <p:nvGraphicFramePr>
          <p:cNvPr id="38" name="对象 37">
            <a:extLst>
              <a:ext uri="{FF2B5EF4-FFF2-40B4-BE49-F238E27FC236}">
                <a16:creationId xmlns:a16="http://schemas.microsoft.com/office/drawing/2014/main" id="{1CA94E66-6615-4150-B700-B98C94F76823}"/>
              </a:ext>
            </a:extLst>
          </p:cNvPr>
          <p:cNvGraphicFramePr>
            <a:graphicFrameLocks noChangeAspect="1"/>
          </p:cNvGraphicFramePr>
          <p:nvPr>
            <p:extLst>
              <p:ext uri="{D42A27DB-BD31-4B8C-83A1-F6EECF244321}">
                <p14:modId xmlns:p14="http://schemas.microsoft.com/office/powerpoint/2010/main" val="1270642476"/>
              </p:ext>
            </p:extLst>
          </p:nvPr>
        </p:nvGraphicFramePr>
        <p:xfrm>
          <a:off x="9545638" y="4070350"/>
          <a:ext cx="1390650" cy="695325"/>
        </p:xfrm>
        <a:graphic>
          <a:graphicData uri="http://schemas.openxmlformats.org/presentationml/2006/ole">
            <mc:AlternateContent xmlns:mc="http://schemas.openxmlformats.org/markup-compatibility/2006">
              <mc:Choice xmlns:v="urn:schemas-microsoft-com:vml" Requires="v">
                <p:oleObj spid="_x0000_s42015" name="Equation" r:id="rId5" imgW="355320" imgH="177480" progId="Equation.DSMT4">
                  <p:embed/>
                </p:oleObj>
              </mc:Choice>
              <mc:Fallback>
                <p:oleObj name="Equation" r:id="rId5" imgW="355320" imgH="177480" progId="Equation.DSMT4">
                  <p:embed/>
                  <p:pic>
                    <p:nvPicPr>
                      <p:cNvPr id="38" name="对象 37">
                        <a:extLst>
                          <a:ext uri="{FF2B5EF4-FFF2-40B4-BE49-F238E27FC236}">
                            <a16:creationId xmlns:a16="http://schemas.microsoft.com/office/drawing/2014/main" id="{1CA94E66-6615-4150-B700-B98C94F76823}"/>
                          </a:ext>
                        </a:extLst>
                      </p:cNvPr>
                      <p:cNvPicPr/>
                      <p:nvPr/>
                    </p:nvPicPr>
                    <p:blipFill>
                      <a:blip r:embed="rId6"/>
                      <a:stretch>
                        <a:fillRect/>
                      </a:stretch>
                    </p:blipFill>
                    <p:spPr>
                      <a:xfrm>
                        <a:off x="9545638" y="4070350"/>
                        <a:ext cx="1390650" cy="695325"/>
                      </a:xfrm>
                      <a:prstGeom prst="rect">
                        <a:avLst/>
                      </a:prstGeom>
                    </p:spPr>
                  </p:pic>
                </p:oleObj>
              </mc:Fallback>
            </mc:AlternateContent>
          </a:graphicData>
        </a:graphic>
      </p:graphicFrame>
      <p:sp>
        <p:nvSpPr>
          <p:cNvPr id="3" name="任意多边形: 形状 2">
            <a:extLst>
              <a:ext uri="{FF2B5EF4-FFF2-40B4-BE49-F238E27FC236}">
                <a16:creationId xmlns:a16="http://schemas.microsoft.com/office/drawing/2014/main" id="{2A62101F-EED0-40C8-BCB6-7E27D88917FC}"/>
              </a:ext>
            </a:extLst>
          </p:cNvPr>
          <p:cNvSpPr/>
          <p:nvPr/>
        </p:nvSpPr>
        <p:spPr>
          <a:xfrm>
            <a:off x="4590796" y="3838954"/>
            <a:ext cx="1179032" cy="1488673"/>
          </a:xfrm>
          <a:custGeom>
            <a:avLst/>
            <a:gdLst>
              <a:gd name="connsiteX0" fmla="*/ 52225 w 1179032"/>
              <a:gd name="connsiteY0" fmla="*/ 120487 h 1488673"/>
              <a:gd name="connsiteX1" fmla="*/ 975503 w 1179032"/>
              <a:gd name="connsiteY1" fmla="*/ 111609 h 1488673"/>
              <a:gd name="connsiteX2" fmla="*/ 1108668 w 1179032"/>
              <a:gd name="connsiteY2" fmla="*/ 1301217 h 1488673"/>
              <a:gd name="connsiteX3" fmla="*/ 87736 w 1179032"/>
              <a:gd name="connsiteY3" fmla="*/ 1389994 h 1488673"/>
              <a:gd name="connsiteX4" fmla="*/ 34470 w 1179032"/>
              <a:gd name="connsiteY4" fmla="*/ 351306 h 14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032" h="1488673">
                <a:moveTo>
                  <a:pt x="52225" y="120487"/>
                </a:moveTo>
                <a:cubicBezTo>
                  <a:pt x="425827" y="17654"/>
                  <a:pt x="799429" y="-85179"/>
                  <a:pt x="975503" y="111609"/>
                </a:cubicBezTo>
                <a:cubicBezTo>
                  <a:pt x="1151577" y="308397"/>
                  <a:pt x="1256629" y="1088153"/>
                  <a:pt x="1108668" y="1301217"/>
                </a:cubicBezTo>
                <a:cubicBezTo>
                  <a:pt x="960707" y="1514281"/>
                  <a:pt x="266769" y="1548313"/>
                  <a:pt x="87736" y="1389994"/>
                </a:cubicBezTo>
                <a:cubicBezTo>
                  <a:pt x="-91297" y="1231676"/>
                  <a:pt x="64062" y="539217"/>
                  <a:pt x="34470" y="351306"/>
                </a:cubicBezTo>
              </a:path>
            </a:pathLst>
          </a:cu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41" name="任意多边形: 形状 40">
            <a:extLst>
              <a:ext uri="{FF2B5EF4-FFF2-40B4-BE49-F238E27FC236}">
                <a16:creationId xmlns:a16="http://schemas.microsoft.com/office/drawing/2014/main" id="{F7E91746-8ABC-473D-B22E-DCA04C7E8976}"/>
              </a:ext>
            </a:extLst>
          </p:cNvPr>
          <p:cNvSpPr/>
          <p:nvPr/>
        </p:nvSpPr>
        <p:spPr>
          <a:xfrm>
            <a:off x="6468971" y="3847044"/>
            <a:ext cx="1179032" cy="1488673"/>
          </a:xfrm>
          <a:custGeom>
            <a:avLst/>
            <a:gdLst>
              <a:gd name="connsiteX0" fmla="*/ 52225 w 1179032"/>
              <a:gd name="connsiteY0" fmla="*/ 120487 h 1488673"/>
              <a:gd name="connsiteX1" fmla="*/ 975503 w 1179032"/>
              <a:gd name="connsiteY1" fmla="*/ 111609 h 1488673"/>
              <a:gd name="connsiteX2" fmla="*/ 1108668 w 1179032"/>
              <a:gd name="connsiteY2" fmla="*/ 1301217 h 1488673"/>
              <a:gd name="connsiteX3" fmla="*/ 87736 w 1179032"/>
              <a:gd name="connsiteY3" fmla="*/ 1389994 h 1488673"/>
              <a:gd name="connsiteX4" fmla="*/ 34470 w 1179032"/>
              <a:gd name="connsiteY4" fmla="*/ 351306 h 14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032" h="1488673">
                <a:moveTo>
                  <a:pt x="52225" y="120487"/>
                </a:moveTo>
                <a:cubicBezTo>
                  <a:pt x="425827" y="17654"/>
                  <a:pt x="799429" y="-85179"/>
                  <a:pt x="975503" y="111609"/>
                </a:cubicBezTo>
                <a:cubicBezTo>
                  <a:pt x="1151577" y="308397"/>
                  <a:pt x="1256629" y="1088153"/>
                  <a:pt x="1108668" y="1301217"/>
                </a:cubicBezTo>
                <a:cubicBezTo>
                  <a:pt x="960707" y="1514281"/>
                  <a:pt x="266769" y="1548313"/>
                  <a:pt x="87736" y="1389994"/>
                </a:cubicBezTo>
                <a:cubicBezTo>
                  <a:pt x="-91297" y="1231676"/>
                  <a:pt x="64062" y="539217"/>
                  <a:pt x="34470" y="351306"/>
                </a:cubicBezTo>
              </a:path>
            </a:pathLst>
          </a:custGeom>
          <a:ln w="571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Tree>
    <p:custDataLst>
      <p:tags r:id="rId2"/>
    </p:custDataLst>
    <p:extLst>
      <p:ext uri="{BB962C8B-B14F-4D97-AF65-F5344CB8AC3E}">
        <p14:creationId xmlns:p14="http://schemas.microsoft.com/office/powerpoint/2010/main" val="21621387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down)">
                                      <p:cBhvr>
                                        <p:cTn id="27" dur="500"/>
                                        <p:tgtEl>
                                          <p:spTgt spid="35"/>
                                        </p:tgtEl>
                                      </p:cBhvr>
                                    </p:animEffect>
                                  </p:childTnLst>
                                </p:cTn>
                              </p:par>
                              <p:par>
                                <p:cTn id="28" presetID="22" presetClass="entr" presetSubtype="4"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down)">
                                      <p:cBhvr>
                                        <p:cTn id="3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 grpId="0" animBg="1"/>
      <p:bldP spid="4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824456"/>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几个名词术语</a:t>
            </a:r>
            <a:endParaRPr lang="en-US" altLang="zh-CN" sz="2800" b="1" dirty="0"/>
          </a:p>
        </p:txBody>
      </p:sp>
      <p:sp>
        <p:nvSpPr>
          <p:cNvPr id="2" name="文本框 1">
            <a:extLst>
              <a:ext uri="{FF2B5EF4-FFF2-40B4-BE49-F238E27FC236}">
                <a16:creationId xmlns:a16="http://schemas.microsoft.com/office/drawing/2014/main" id="{82218076-D4C9-4D5B-9054-2549E66D3884}"/>
              </a:ext>
            </a:extLst>
          </p:cNvPr>
          <p:cNvSpPr txBox="1"/>
          <p:nvPr/>
        </p:nvSpPr>
        <p:spPr>
          <a:xfrm>
            <a:off x="497150" y="1862244"/>
            <a:ext cx="11141474" cy="523220"/>
          </a:xfrm>
          <a:prstGeom prst="rect">
            <a:avLst/>
          </a:prstGeom>
          <a:noFill/>
        </p:spPr>
        <p:txBody>
          <a:bodyPr wrap="square" rtlCol="0">
            <a:spAutoFit/>
          </a:bodyPr>
          <a:lstStyle/>
          <a:p>
            <a:r>
              <a:rPr lang="zh-CN" altLang="en-US" sz="2800" b="1" dirty="0"/>
              <a:t>例：标出下图的节点和支路。</a:t>
            </a:r>
          </a:p>
        </p:txBody>
      </p:sp>
      <p:sp>
        <p:nvSpPr>
          <p:cNvPr id="60" name="文本框 59">
            <a:extLst>
              <a:ext uri="{FF2B5EF4-FFF2-40B4-BE49-F238E27FC236}">
                <a16:creationId xmlns:a16="http://schemas.microsoft.com/office/drawing/2014/main" id="{EC1C3CA4-A0B5-4ADD-9344-C5B5D2B4E94D}"/>
              </a:ext>
            </a:extLst>
          </p:cNvPr>
          <p:cNvSpPr txBox="1"/>
          <p:nvPr/>
        </p:nvSpPr>
        <p:spPr>
          <a:xfrm>
            <a:off x="4748437" y="2493185"/>
            <a:ext cx="902811" cy="523220"/>
          </a:xfrm>
          <a:prstGeom prst="rect">
            <a:avLst/>
          </a:prstGeom>
          <a:noFill/>
        </p:spPr>
        <p:txBody>
          <a:bodyPr wrap="none" rtlCol="0">
            <a:spAutoFit/>
          </a:bodyPr>
          <a:lstStyle/>
          <a:p>
            <a:r>
              <a:rPr lang="zh-CN" altLang="en-US" sz="2800" b="1" dirty="0"/>
              <a:t>解：</a:t>
            </a:r>
          </a:p>
        </p:txBody>
      </p:sp>
      <p:grpSp>
        <p:nvGrpSpPr>
          <p:cNvPr id="64" name="组合 63">
            <a:extLst>
              <a:ext uri="{FF2B5EF4-FFF2-40B4-BE49-F238E27FC236}">
                <a16:creationId xmlns:a16="http://schemas.microsoft.com/office/drawing/2014/main" id="{B5D1FDE5-4948-4DE7-AF4D-193CBC84CAF7}"/>
              </a:ext>
            </a:extLst>
          </p:cNvPr>
          <p:cNvGrpSpPr/>
          <p:nvPr/>
        </p:nvGrpSpPr>
        <p:grpSpPr>
          <a:xfrm>
            <a:off x="1615063" y="2521211"/>
            <a:ext cx="2542981" cy="3222786"/>
            <a:chOff x="1615063" y="2521211"/>
            <a:chExt cx="2542981" cy="3222786"/>
          </a:xfrm>
        </p:grpSpPr>
        <p:grpSp>
          <p:nvGrpSpPr>
            <p:cNvPr id="59" name="组合 58">
              <a:extLst>
                <a:ext uri="{FF2B5EF4-FFF2-40B4-BE49-F238E27FC236}">
                  <a16:creationId xmlns:a16="http://schemas.microsoft.com/office/drawing/2014/main" id="{FA066013-099C-4D6C-B7AA-62F6CE4E1EB5}"/>
                </a:ext>
              </a:extLst>
            </p:cNvPr>
            <p:cNvGrpSpPr/>
            <p:nvPr/>
          </p:nvGrpSpPr>
          <p:grpSpPr>
            <a:xfrm>
              <a:off x="1935655" y="2883897"/>
              <a:ext cx="1881743" cy="2860100"/>
              <a:chOff x="1873511" y="2777365"/>
              <a:chExt cx="1695159" cy="2576507"/>
            </a:xfrm>
          </p:grpSpPr>
          <p:sp>
            <p:nvSpPr>
              <p:cNvPr id="49" name="矩形 48">
                <a:extLst>
                  <a:ext uri="{FF2B5EF4-FFF2-40B4-BE49-F238E27FC236}">
                    <a16:creationId xmlns:a16="http://schemas.microsoft.com/office/drawing/2014/main" id="{B70BDC8B-FC8A-48CE-8F69-0A08B6D07456}"/>
                  </a:ext>
                </a:extLst>
              </p:cNvPr>
              <p:cNvSpPr/>
              <p:nvPr/>
            </p:nvSpPr>
            <p:spPr>
              <a:xfrm>
                <a:off x="1873511" y="3622089"/>
                <a:ext cx="1695159" cy="12423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5A4019A9-5D83-432E-8C48-E1D1AF32AC5E}"/>
                  </a:ext>
                </a:extLst>
              </p:cNvPr>
              <p:cNvSpPr/>
              <p:nvPr/>
            </p:nvSpPr>
            <p:spPr>
              <a:xfrm rot="18907344">
                <a:off x="2121762" y="3025616"/>
                <a:ext cx="1198670" cy="119867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70B9C948-1705-4C82-ACF8-65C97341BBFB}"/>
                  </a:ext>
                </a:extLst>
              </p:cNvPr>
              <p:cNvSpPr/>
              <p:nvPr/>
            </p:nvSpPr>
            <p:spPr>
              <a:xfrm rot="18704832">
                <a:off x="2107314" y="3087486"/>
                <a:ext cx="479394" cy="1953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EB691D34-963E-47E3-B49E-91FCAC836A50}"/>
                  </a:ext>
                </a:extLst>
              </p:cNvPr>
              <p:cNvSpPr/>
              <p:nvPr/>
            </p:nvSpPr>
            <p:spPr>
              <a:xfrm rot="18704832">
                <a:off x="2872273" y="3958977"/>
                <a:ext cx="479394" cy="1953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52D1C63A-24B8-493B-80AF-0D452F3E1A0E}"/>
                  </a:ext>
                </a:extLst>
              </p:cNvPr>
              <p:cNvSpPr/>
              <p:nvPr/>
            </p:nvSpPr>
            <p:spPr>
              <a:xfrm rot="2693339">
                <a:off x="2048446" y="3932342"/>
                <a:ext cx="479394" cy="1953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D41EF522-0364-4A85-B4FA-41FBB012B21B}"/>
                  </a:ext>
                </a:extLst>
              </p:cNvPr>
              <p:cNvSpPr/>
              <p:nvPr/>
            </p:nvSpPr>
            <p:spPr>
              <a:xfrm rot="2729679">
                <a:off x="2862253" y="3050752"/>
                <a:ext cx="479394" cy="1953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a:extLst>
                  <a:ext uri="{FF2B5EF4-FFF2-40B4-BE49-F238E27FC236}">
                    <a16:creationId xmlns:a16="http://schemas.microsoft.com/office/drawing/2014/main" id="{8729D779-AA47-44F5-985D-DE1A0B565C5A}"/>
                  </a:ext>
                </a:extLst>
              </p:cNvPr>
              <p:cNvCxnSpPr>
                <a:cxnSpLocks/>
              </p:cNvCxnSpPr>
              <p:nvPr/>
            </p:nvCxnSpPr>
            <p:spPr>
              <a:xfrm flipH="1">
                <a:off x="2712219" y="2777365"/>
                <a:ext cx="8878" cy="16951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椭圆 45">
                <a:extLst>
                  <a:ext uri="{FF2B5EF4-FFF2-40B4-BE49-F238E27FC236}">
                    <a16:creationId xmlns:a16="http://schemas.microsoft.com/office/drawing/2014/main" id="{D71C39C1-3281-43B8-A124-C6062981D0FA}"/>
                  </a:ext>
                </a:extLst>
              </p:cNvPr>
              <p:cNvSpPr/>
              <p:nvPr/>
            </p:nvSpPr>
            <p:spPr>
              <a:xfrm>
                <a:off x="2579472" y="3506680"/>
                <a:ext cx="284968" cy="28496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箭头连接符 47">
                <a:extLst>
                  <a:ext uri="{FF2B5EF4-FFF2-40B4-BE49-F238E27FC236}">
                    <a16:creationId xmlns:a16="http://schemas.microsoft.com/office/drawing/2014/main" id="{84A4E6ED-C40C-4169-9385-5EBACF755F3B}"/>
                  </a:ext>
                </a:extLst>
              </p:cNvPr>
              <p:cNvCxnSpPr>
                <a:stCxn id="46" idx="0"/>
                <a:endCxn id="46" idx="4"/>
              </p:cNvCxnSpPr>
              <p:nvPr/>
            </p:nvCxnSpPr>
            <p:spPr>
              <a:xfrm>
                <a:off x="2721956" y="3506680"/>
                <a:ext cx="0" cy="2849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椭圆 52">
                <a:extLst>
                  <a:ext uri="{FF2B5EF4-FFF2-40B4-BE49-F238E27FC236}">
                    <a16:creationId xmlns:a16="http://schemas.microsoft.com/office/drawing/2014/main" id="{012EF468-2A0C-4F2B-8FB9-BCC8D5D2B490}"/>
                  </a:ext>
                </a:extLst>
              </p:cNvPr>
              <p:cNvSpPr/>
              <p:nvPr/>
            </p:nvSpPr>
            <p:spPr>
              <a:xfrm>
                <a:off x="2569735" y="4729652"/>
                <a:ext cx="284968" cy="28496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1" name="对象 50">
                <a:extLst>
                  <a:ext uri="{FF2B5EF4-FFF2-40B4-BE49-F238E27FC236}">
                    <a16:creationId xmlns:a16="http://schemas.microsoft.com/office/drawing/2014/main" id="{7796C6D4-1D46-4942-9BE2-7F407F17DFFA}"/>
                  </a:ext>
                </a:extLst>
              </p:cNvPr>
              <p:cNvGraphicFramePr>
                <a:graphicFrameLocks noChangeAspect="1"/>
              </p:cNvGraphicFramePr>
              <p:nvPr>
                <p:extLst>
                  <p:ext uri="{D42A27DB-BD31-4B8C-83A1-F6EECF244321}">
                    <p14:modId xmlns:p14="http://schemas.microsoft.com/office/powerpoint/2010/main" val="1036386383"/>
                  </p:ext>
                </p:extLst>
              </p:nvPr>
            </p:nvGraphicFramePr>
            <p:xfrm>
              <a:off x="1971207" y="2802196"/>
              <a:ext cx="269967" cy="373800"/>
            </p:xfrm>
            <a:graphic>
              <a:graphicData uri="http://schemas.openxmlformats.org/presentationml/2006/ole">
                <mc:AlternateContent xmlns:mc="http://schemas.openxmlformats.org/markup-compatibility/2006">
                  <mc:Choice xmlns:v="urn:schemas-microsoft-com:vml" Requires="v">
                    <p:oleObj spid="_x0000_s44218" name="Equation" r:id="rId5" imgW="164880" imgH="228600" progId="Equation.DSMT4">
                      <p:embed/>
                    </p:oleObj>
                  </mc:Choice>
                  <mc:Fallback>
                    <p:oleObj name="Equation" r:id="rId5" imgW="164880" imgH="228600" progId="Equation.DSMT4">
                      <p:embed/>
                      <p:pic>
                        <p:nvPicPr>
                          <p:cNvPr id="0" name=""/>
                          <p:cNvPicPr/>
                          <p:nvPr/>
                        </p:nvPicPr>
                        <p:blipFill>
                          <a:blip r:embed="rId6"/>
                          <a:stretch>
                            <a:fillRect/>
                          </a:stretch>
                        </p:blipFill>
                        <p:spPr>
                          <a:xfrm>
                            <a:off x="1971207" y="2802196"/>
                            <a:ext cx="269967" cy="373800"/>
                          </a:xfrm>
                          <a:prstGeom prst="rect">
                            <a:avLst/>
                          </a:prstGeom>
                        </p:spPr>
                      </p:pic>
                    </p:oleObj>
                  </mc:Fallback>
                </mc:AlternateContent>
              </a:graphicData>
            </a:graphic>
          </p:graphicFrame>
          <p:graphicFrame>
            <p:nvGraphicFramePr>
              <p:cNvPr id="52" name="对象 51">
                <a:extLst>
                  <a:ext uri="{FF2B5EF4-FFF2-40B4-BE49-F238E27FC236}">
                    <a16:creationId xmlns:a16="http://schemas.microsoft.com/office/drawing/2014/main" id="{6DACB84E-E4CE-455C-B6C5-1BAB7DFD74C0}"/>
                  </a:ext>
                </a:extLst>
              </p:cNvPr>
              <p:cNvGraphicFramePr>
                <a:graphicFrameLocks noChangeAspect="1"/>
              </p:cNvGraphicFramePr>
              <p:nvPr>
                <p:extLst>
                  <p:ext uri="{D42A27DB-BD31-4B8C-83A1-F6EECF244321}">
                    <p14:modId xmlns:p14="http://schemas.microsoft.com/office/powerpoint/2010/main" val="1167508843"/>
                  </p:ext>
                </p:extLst>
              </p:nvPr>
            </p:nvGraphicFramePr>
            <p:xfrm>
              <a:off x="3225323" y="2802196"/>
              <a:ext cx="311500" cy="373800"/>
            </p:xfrm>
            <a:graphic>
              <a:graphicData uri="http://schemas.openxmlformats.org/presentationml/2006/ole">
                <mc:AlternateContent xmlns:mc="http://schemas.openxmlformats.org/markup-compatibility/2006">
                  <mc:Choice xmlns:v="urn:schemas-microsoft-com:vml" Requires="v">
                    <p:oleObj spid="_x0000_s44219" name="Equation" r:id="rId7" imgW="190440" imgH="228600" progId="Equation.DSMT4">
                      <p:embed/>
                    </p:oleObj>
                  </mc:Choice>
                  <mc:Fallback>
                    <p:oleObj name="Equation" r:id="rId7" imgW="190440" imgH="228600" progId="Equation.DSMT4">
                      <p:embed/>
                      <p:pic>
                        <p:nvPicPr>
                          <p:cNvPr id="0" name=""/>
                          <p:cNvPicPr/>
                          <p:nvPr/>
                        </p:nvPicPr>
                        <p:blipFill>
                          <a:blip r:embed="rId8"/>
                          <a:stretch>
                            <a:fillRect/>
                          </a:stretch>
                        </p:blipFill>
                        <p:spPr>
                          <a:xfrm>
                            <a:off x="3225323" y="2802196"/>
                            <a:ext cx="311500" cy="373800"/>
                          </a:xfrm>
                          <a:prstGeom prst="rect">
                            <a:avLst/>
                          </a:prstGeom>
                        </p:spPr>
                      </p:pic>
                    </p:oleObj>
                  </mc:Fallback>
                </mc:AlternateContent>
              </a:graphicData>
            </a:graphic>
          </p:graphicFrame>
          <p:graphicFrame>
            <p:nvGraphicFramePr>
              <p:cNvPr id="54" name="对象 53">
                <a:extLst>
                  <a:ext uri="{FF2B5EF4-FFF2-40B4-BE49-F238E27FC236}">
                    <a16:creationId xmlns:a16="http://schemas.microsoft.com/office/drawing/2014/main" id="{B4A88BF5-2D5F-4A41-86A1-206CD963DDE6}"/>
                  </a:ext>
                </a:extLst>
              </p:cNvPr>
              <p:cNvGraphicFramePr>
                <a:graphicFrameLocks noChangeAspect="1"/>
              </p:cNvGraphicFramePr>
              <p:nvPr>
                <p:extLst>
                  <p:ext uri="{D42A27DB-BD31-4B8C-83A1-F6EECF244321}">
                    <p14:modId xmlns:p14="http://schemas.microsoft.com/office/powerpoint/2010/main" val="3081838689"/>
                  </p:ext>
                </p:extLst>
              </p:nvPr>
            </p:nvGraphicFramePr>
            <p:xfrm>
              <a:off x="3141279" y="4056632"/>
              <a:ext cx="279430" cy="359268"/>
            </p:xfrm>
            <a:graphic>
              <a:graphicData uri="http://schemas.openxmlformats.org/presentationml/2006/ole">
                <mc:AlternateContent xmlns:mc="http://schemas.openxmlformats.org/markup-compatibility/2006">
                  <mc:Choice xmlns:v="urn:schemas-microsoft-com:vml" Requires="v">
                    <p:oleObj spid="_x0000_s44220" name="Equation" r:id="rId9" imgW="177480" imgH="228600" progId="Equation.DSMT4">
                      <p:embed/>
                    </p:oleObj>
                  </mc:Choice>
                  <mc:Fallback>
                    <p:oleObj name="Equation" r:id="rId9" imgW="177480" imgH="228600" progId="Equation.DSMT4">
                      <p:embed/>
                      <p:pic>
                        <p:nvPicPr>
                          <p:cNvPr id="0" name=""/>
                          <p:cNvPicPr/>
                          <p:nvPr/>
                        </p:nvPicPr>
                        <p:blipFill>
                          <a:blip r:embed="rId10"/>
                          <a:stretch>
                            <a:fillRect/>
                          </a:stretch>
                        </p:blipFill>
                        <p:spPr>
                          <a:xfrm>
                            <a:off x="3141279" y="4056632"/>
                            <a:ext cx="279430" cy="359268"/>
                          </a:xfrm>
                          <a:prstGeom prst="rect">
                            <a:avLst/>
                          </a:prstGeom>
                        </p:spPr>
                      </p:pic>
                    </p:oleObj>
                  </mc:Fallback>
                </mc:AlternateContent>
              </a:graphicData>
            </a:graphic>
          </p:graphicFrame>
          <p:graphicFrame>
            <p:nvGraphicFramePr>
              <p:cNvPr id="55" name="对象 54">
                <a:extLst>
                  <a:ext uri="{FF2B5EF4-FFF2-40B4-BE49-F238E27FC236}">
                    <a16:creationId xmlns:a16="http://schemas.microsoft.com/office/drawing/2014/main" id="{834442D6-28F3-4206-A215-CE40B9FE45A2}"/>
                  </a:ext>
                </a:extLst>
              </p:cNvPr>
              <p:cNvGraphicFramePr>
                <a:graphicFrameLocks noChangeAspect="1"/>
              </p:cNvGraphicFramePr>
              <p:nvPr>
                <p:extLst>
                  <p:ext uri="{D42A27DB-BD31-4B8C-83A1-F6EECF244321}">
                    <p14:modId xmlns:p14="http://schemas.microsoft.com/office/powerpoint/2010/main" val="1521287477"/>
                  </p:ext>
                </p:extLst>
              </p:nvPr>
            </p:nvGraphicFramePr>
            <p:xfrm>
              <a:off x="1985546" y="4060832"/>
              <a:ext cx="295890" cy="355067"/>
            </p:xfrm>
            <a:graphic>
              <a:graphicData uri="http://schemas.openxmlformats.org/presentationml/2006/ole">
                <mc:AlternateContent xmlns:mc="http://schemas.openxmlformats.org/markup-compatibility/2006">
                  <mc:Choice xmlns:v="urn:schemas-microsoft-com:vml" Requires="v">
                    <p:oleObj spid="_x0000_s44221" name="Equation" r:id="rId11" imgW="190440" imgH="228600" progId="Equation.DSMT4">
                      <p:embed/>
                    </p:oleObj>
                  </mc:Choice>
                  <mc:Fallback>
                    <p:oleObj name="Equation" r:id="rId11" imgW="190440" imgH="228600" progId="Equation.DSMT4">
                      <p:embed/>
                      <p:pic>
                        <p:nvPicPr>
                          <p:cNvPr id="0" name=""/>
                          <p:cNvPicPr/>
                          <p:nvPr/>
                        </p:nvPicPr>
                        <p:blipFill>
                          <a:blip r:embed="rId12"/>
                          <a:stretch>
                            <a:fillRect/>
                          </a:stretch>
                        </p:blipFill>
                        <p:spPr>
                          <a:xfrm>
                            <a:off x="1985546" y="4060832"/>
                            <a:ext cx="295890" cy="355067"/>
                          </a:xfrm>
                          <a:prstGeom prst="rect">
                            <a:avLst/>
                          </a:prstGeom>
                        </p:spPr>
                      </p:pic>
                    </p:oleObj>
                  </mc:Fallback>
                </mc:AlternateContent>
              </a:graphicData>
            </a:graphic>
          </p:graphicFrame>
          <p:graphicFrame>
            <p:nvGraphicFramePr>
              <p:cNvPr id="56" name="对象 55">
                <a:extLst>
                  <a:ext uri="{FF2B5EF4-FFF2-40B4-BE49-F238E27FC236}">
                    <a16:creationId xmlns:a16="http://schemas.microsoft.com/office/drawing/2014/main" id="{60813866-028B-4421-8C3C-F02CF7A02047}"/>
                  </a:ext>
                </a:extLst>
              </p:cNvPr>
              <p:cNvGraphicFramePr>
                <a:graphicFrameLocks noChangeAspect="1"/>
              </p:cNvGraphicFramePr>
              <p:nvPr>
                <p:extLst>
                  <p:ext uri="{D42A27DB-BD31-4B8C-83A1-F6EECF244321}">
                    <p14:modId xmlns:p14="http://schemas.microsoft.com/office/powerpoint/2010/main" val="2316183756"/>
                  </p:ext>
                </p:extLst>
              </p:nvPr>
            </p:nvGraphicFramePr>
            <p:xfrm>
              <a:off x="2299767" y="3485094"/>
              <a:ext cx="278846" cy="300296"/>
            </p:xfrm>
            <a:graphic>
              <a:graphicData uri="http://schemas.openxmlformats.org/presentationml/2006/ole">
                <mc:AlternateContent xmlns:mc="http://schemas.openxmlformats.org/markup-compatibility/2006">
                  <mc:Choice xmlns:v="urn:schemas-microsoft-com:vml" Requires="v">
                    <p:oleObj spid="_x0000_s44222" name="Equation" r:id="rId13" imgW="164880" imgH="177480" progId="Equation.DSMT4">
                      <p:embed/>
                    </p:oleObj>
                  </mc:Choice>
                  <mc:Fallback>
                    <p:oleObj name="Equation" r:id="rId13" imgW="164880" imgH="177480" progId="Equation.DSMT4">
                      <p:embed/>
                      <p:pic>
                        <p:nvPicPr>
                          <p:cNvPr id="0" name=""/>
                          <p:cNvPicPr/>
                          <p:nvPr/>
                        </p:nvPicPr>
                        <p:blipFill>
                          <a:blip r:embed="rId14"/>
                          <a:stretch>
                            <a:fillRect/>
                          </a:stretch>
                        </p:blipFill>
                        <p:spPr>
                          <a:xfrm>
                            <a:off x="2299767" y="3485094"/>
                            <a:ext cx="278846" cy="300296"/>
                          </a:xfrm>
                          <a:prstGeom prst="rect">
                            <a:avLst/>
                          </a:prstGeom>
                        </p:spPr>
                      </p:pic>
                    </p:oleObj>
                  </mc:Fallback>
                </mc:AlternateContent>
              </a:graphicData>
            </a:graphic>
          </p:graphicFrame>
          <p:graphicFrame>
            <p:nvGraphicFramePr>
              <p:cNvPr id="57" name="对象 56">
                <a:extLst>
                  <a:ext uri="{FF2B5EF4-FFF2-40B4-BE49-F238E27FC236}">
                    <a16:creationId xmlns:a16="http://schemas.microsoft.com/office/drawing/2014/main" id="{2C5A5BFA-D5D9-4540-8261-064C6447FF58}"/>
                  </a:ext>
                </a:extLst>
              </p:cNvPr>
              <p:cNvGraphicFramePr>
                <a:graphicFrameLocks noChangeAspect="1"/>
              </p:cNvGraphicFramePr>
              <p:nvPr>
                <p:extLst>
                  <p:ext uri="{D42A27DB-BD31-4B8C-83A1-F6EECF244321}">
                    <p14:modId xmlns:p14="http://schemas.microsoft.com/office/powerpoint/2010/main" val="864584947"/>
                  </p:ext>
                </p:extLst>
              </p:nvPr>
            </p:nvGraphicFramePr>
            <p:xfrm>
              <a:off x="2526881" y="5068287"/>
              <a:ext cx="263617" cy="285585"/>
            </p:xfrm>
            <a:graphic>
              <a:graphicData uri="http://schemas.openxmlformats.org/presentationml/2006/ole">
                <mc:AlternateContent xmlns:mc="http://schemas.openxmlformats.org/markup-compatibility/2006">
                  <mc:Choice xmlns:v="urn:schemas-microsoft-com:vml" Requires="v">
                    <p:oleObj spid="_x0000_s44223" name="Equation" r:id="rId15" imgW="152280" imgH="164880" progId="Equation.DSMT4">
                      <p:embed/>
                    </p:oleObj>
                  </mc:Choice>
                  <mc:Fallback>
                    <p:oleObj name="Equation" r:id="rId15" imgW="152280" imgH="164880" progId="Equation.DSMT4">
                      <p:embed/>
                      <p:pic>
                        <p:nvPicPr>
                          <p:cNvPr id="0" name=""/>
                          <p:cNvPicPr/>
                          <p:nvPr/>
                        </p:nvPicPr>
                        <p:blipFill>
                          <a:blip r:embed="rId16"/>
                          <a:stretch>
                            <a:fillRect/>
                          </a:stretch>
                        </p:blipFill>
                        <p:spPr>
                          <a:xfrm>
                            <a:off x="2526881" y="5068287"/>
                            <a:ext cx="263617" cy="285585"/>
                          </a:xfrm>
                          <a:prstGeom prst="rect">
                            <a:avLst/>
                          </a:prstGeom>
                        </p:spPr>
                      </p:pic>
                    </p:oleObj>
                  </mc:Fallback>
                </mc:AlternateContent>
              </a:graphicData>
            </a:graphic>
          </p:graphicFrame>
          <p:sp>
            <p:nvSpPr>
              <p:cNvPr id="58" name="文本框 57">
                <a:extLst>
                  <a:ext uri="{FF2B5EF4-FFF2-40B4-BE49-F238E27FC236}">
                    <a16:creationId xmlns:a16="http://schemas.microsoft.com/office/drawing/2014/main" id="{97FD9F58-2E53-4F73-92A3-A7A45A29CF73}"/>
                  </a:ext>
                </a:extLst>
              </p:cNvPr>
              <p:cNvSpPr txBox="1"/>
              <p:nvPr/>
            </p:nvSpPr>
            <p:spPr>
              <a:xfrm>
                <a:off x="2259295" y="4829954"/>
                <a:ext cx="319318" cy="369332"/>
              </a:xfrm>
              <a:prstGeom prst="rect">
                <a:avLst/>
              </a:prstGeom>
              <a:noFill/>
            </p:spPr>
            <p:txBody>
              <a:bodyPr wrap="none" rtlCol="0">
                <a:spAutoFit/>
              </a:bodyPr>
              <a:lstStyle/>
              <a:p>
                <a:r>
                  <a:rPr lang="en-US" altLang="zh-CN" b="1" dirty="0"/>
                  <a:t>+</a:t>
                </a:r>
                <a:endParaRPr lang="zh-CN" altLang="en-US" b="1" dirty="0"/>
              </a:p>
            </p:txBody>
          </p:sp>
          <p:sp>
            <p:nvSpPr>
              <p:cNvPr id="62" name="文本框 61">
                <a:extLst>
                  <a:ext uri="{FF2B5EF4-FFF2-40B4-BE49-F238E27FC236}">
                    <a16:creationId xmlns:a16="http://schemas.microsoft.com/office/drawing/2014/main" id="{DD87C924-84F0-4F3C-94D1-D8F62596DB3B}"/>
                  </a:ext>
                </a:extLst>
              </p:cNvPr>
              <p:cNvSpPr txBox="1"/>
              <p:nvPr/>
            </p:nvSpPr>
            <p:spPr>
              <a:xfrm>
                <a:off x="2839328" y="4795181"/>
                <a:ext cx="261610" cy="369332"/>
              </a:xfrm>
              <a:prstGeom prst="rect">
                <a:avLst/>
              </a:prstGeom>
              <a:noFill/>
            </p:spPr>
            <p:txBody>
              <a:bodyPr wrap="none" rtlCol="0">
                <a:spAutoFit/>
              </a:bodyPr>
              <a:lstStyle/>
              <a:p>
                <a:r>
                  <a:rPr lang="en-US" altLang="zh-CN" b="1" dirty="0"/>
                  <a:t>-</a:t>
                </a:r>
                <a:endParaRPr lang="zh-CN" altLang="en-US" b="1" dirty="0"/>
              </a:p>
            </p:txBody>
          </p:sp>
        </p:grpSp>
        <p:sp>
          <p:nvSpPr>
            <p:cNvPr id="61" name="椭圆 60">
              <a:extLst>
                <a:ext uri="{FF2B5EF4-FFF2-40B4-BE49-F238E27FC236}">
                  <a16:creationId xmlns:a16="http://schemas.microsoft.com/office/drawing/2014/main" id="{38DE4B9B-8A5F-4FEF-8FFA-8E11F73FD747}"/>
                </a:ext>
              </a:extLst>
            </p:cNvPr>
            <p:cNvSpPr/>
            <p:nvPr/>
          </p:nvSpPr>
          <p:spPr>
            <a:xfrm>
              <a:off x="2828310" y="2846472"/>
              <a:ext cx="74849" cy="748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00717751-E6F6-4EEE-9166-F07DF2247E36}"/>
                </a:ext>
              </a:extLst>
            </p:cNvPr>
            <p:cNvSpPr/>
            <p:nvPr/>
          </p:nvSpPr>
          <p:spPr>
            <a:xfrm>
              <a:off x="3755861" y="3784174"/>
              <a:ext cx="74849" cy="748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C1DE5A23-58CA-4273-BF07-3E991CA50853}"/>
                </a:ext>
              </a:extLst>
            </p:cNvPr>
            <p:cNvSpPr/>
            <p:nvPr/>
          </p:nvSpPr>
          <p:spPr>
            <a:xfrm>
              <a:off x="1898215" y="3798774"/>
              <a:ext cx="74849" cy="748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4AEFA1E9-1B74-481C-A8CD-BF85C1694140}"/>
                </a:ext>
              </a:extLst>
            </p:cNvPr>
            <p:cNvSpPr/>
            <p:nvPr/>
          </p:nvSpPr>
          <p:spPr>
            <a:xfrm>
              <a:off x="2839101" y="4707138"/>
              <a:ext cx="74849" cy="748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92C24AEE-8258-4DAD-B0C4-24BDB4FFBB46}"/>
                </a:ext>
              </a:extLst>
            </p:cNvPr>
            <p:cNvSpPr/>
            <p:nvPr/>
          </p:nvSpPr>
          <p:spPr>
            <a:xfrm>
              <a:off x="1896463" y="5148965"/>
              <a:ext cx="74849" cy="748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53274505-5486-445F-B844-777EA252595E}"/>
                </a:ext>
              </a:extLst>
            </p:cNvPr>
            <p:cNvSpPr/>
            <p:nvPr/>
          </p:nvSpPr>
          <p:spPr>
            <a:xfrm>
              <a:off x="3779973" y="5169261"/>
              <a:ext cx="74849" cy="748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12B4CAEC-AB9B-4250-9E45-F1CFC9EF8C4C}"/>
                </a:ext>
              </a:extLst>
            </p:cNvPr>
            <p:cNvSpPr txBox="1"/>
            <p:nvPr/>
          </p:nvSpPr>
          <p:spPr>
            <a:xfrm>
              <a:off x="1615063" y="3595313"/>
              <a:ext cx="327334" cy="400110"/>
            </a:xfrm>
            <a:prstGeom prst="rect">
              <a:avLst/>
            </a:prstGeom>
            <a:noFill/>
          </p:spPr>
          <p:txBody>
            <a:bodyPr wrap="none" rtlCol="0">
              <a:spAutoFit/>
            </a:bodyPr>
            <a:lstStyle/>
            <a:p>
              <a:r>
                <a:rPr lang="en-US" altLang="zh-CN" sz="2000" b="1" dirty="0"/>
                <a:t>a</a:t>
              </a:r>
              <a:endParaRPr lang="zh-CN" altLang="en-US" sz="2000" b="1" dirty="0"/>
            </a:p>
          </p:txBody>
        </p:sp>
        <p:sp>
          <p:nvSpPr>
            <p:cNvPr id="72" name="文本框 71">
              <a:extLst>
                <a:ext uri="{FF2B5EF4-FFF2-40B4-BE49-F238E27FC236}">
                  <a16:creationId xmlns:a16="http://schemas.microsoft.com/office/drawing/2014/main" id="{C0324AFA-F535-44D3-8553-A12D5243A1B3}"/>
                </a:ext>
              </a:extLst>
            </p:cNvPr>
            <p:cNvSpPr txBox="1"/>
            <p:nvPr/>
          </p:nvSpPr>
          <p:spPr>
            <a:xfrm>
              <a:off x="2718075" y="2521211"/>
              <a:ext cx="341760" cy="400110"/>
            </a:xfrm>
            <a:prstGeom prst="rect">
              <a:avLst/>
            </a:prstGeom>
            <a:noFill/>
          </p:spPr>
          <p:txBody>
            <a:bodyPr wrap="none" rtlCol="0">
              <a:spAutoFit/>
            </a:bodyPr>
            <a:lstStyle/>
            <a:p>
              <a:r>
                <a:rPr lang="en-US" altLang="zh-CN" sz="2000" b="1" dirty="0"/>
                <a:t>b</a:t>
              </a:r>
              <a:endParaRPr lang="zh-CN" altLang="en-US" sz="2000" b="1" dirty="0"/>
            </a:p>
          </p:txBody>
        </p:sp>
        <p:sp>
          <p:nvSpPr>
            <p:cNvPr id="73" name="文本框 72">
              <a:extLst>
                <a:ext uri="{FF2B5EF4-FFF2-40B4-BE49-F238E27FC236}">
                  <a16:creationId xmlns:a16="http://schemas.microsoft.com/office/drawing/2014/main" id="{F1207CFE-17DE-4C91-A316-5CC253D5A9D7}"/>
                </a:ext>
              </a:extLst>
            </p:cNvPr>
            <p:cNvSpPr txBox="1"/>
            <p:nvPr/>
          </p:nvSpPr>
          <p:spPr>
            <a:xfrm>
              <a:off x="3830710" y="3578126"/>
              <a:ext cx="327334" cy="400110"/>
            </a:xfrm>
            <a:prstGeom prst="rect">
              <a:avLst/>
            </a:prstGeom>
            <a:noFill/>
          </p:spPr>
          <p:txBody>
            <a:bodyPr wrap="none" rtlCol="0">
              <a:spAutoFit/>
            </a:bodyPr>
            <a:lstStyle/>
            <a:p>
              <a:r>
                <a:rPr lang="en-US" altLang="zh-CN" sz="2000" b="1" dirty="0"/>
                <a:t>c</a:t>
              </a:r>
              <a:endParaRPr lang="zh-CN" altLang="en-US" sz="2000" b="1" dirty="0"/>
            </a:p>
          </p:txBody>
        </p:sp>
        <p:sp>
          <p:nvSpPr>
            <p:cNvPr id="77" name="文本框 76">
              <a:extLst>
                <a:ext uri="{FF2B5EF4-FFF2-40B4-BE49-F238E27FC236}">
                  <a16:creationId xmlns:a16="http://schemas.microsoft.com/office/drawing/2014/main" id="{448AB99D-51BD-473D-9BC7-8A2D59174FDF}"/>
                </a:ext>
              </a:extLst>
            </p:cNvPr>
            <p:cNvSpPr txBox="1"/>
            <p:nvPr/>
          </p:nvSpPr>
          <p:spPr>
            <a:xfrm>
              <a:off x="2869792" y="4621173"/>
              <a:ext cx="341760" cy="400110"/>
            </a:xfrm>
            <a:prstGeom prst="rect">
              <a:avLst/>
            </a:prstGeom>
            <a:noFill/>
          </p:spPr>
          <p:txBody>
            <a:bodyPr wrap="none" rtlCol="0">
              <a:spAutoFit/>
            </a:bodyPr>
            <a:lstStyle/>
            <a:p>
              <a:r>
                <a:rPr lang="en-US" altLang="zh-CN" sz="2000" b="1" dirty="0"/>
                <a:t>d</a:t>
              </a:r>
              <a:endParaRPr lang="zh-CN" altLang="en-US" sz="2000" b="1" dirty="0"/>
            </a:p>
          </p:txBody>
        </p:sp>
        <p:sp>
          <p:nvSpPr>
            <p:cNvPr id="78" name="文本框 77">
              <a:extLst>
                <a:ext uri="{FF2B5EF4-FFF2-40B4-BE49-F238E27FC236}">
                  <a16:creationId xmlns:a16="http://schemas.microsoft.com/office/drawing/2014/main" id="{E2FDE6A4-A5B2-4C98-8065-AA4ED6689C4D}"/>
                </a:ext>
              </a:extLst>
            </p:cNvPr>
            <p:cNvSpPr txBox="1"/>
            <p:nvPr/>
          </p:nvSpPr>
          <p:spPr>
            <a:xfrm>
              <a:off x="1616807" y="4981343"/>
              <a:ext cx="269626" cy="400110"/>
            </a:xfrm>
            <a:prstGeom prst="rect">
              <a:avLst/>
            </a:prstGeom>
            <a:noFill/>
          </p:spPr>
          <p:txBody>
            <a:bodyPr wrap="none" rtlCol="0">
              <a:spAutoFit/>
            </a:bodyPr>
            <a:lstStyle/>
            <a:p>
              <a:r>
                <a:rPr lang="en-US" altLang="zh-CN" sz="2000" b="1" dirty="0"/>
                <a:t>f</a:t>
              </a:r>
              <a:endParaRPr lang="zh-CN" altLang="en-US" sz="2000" b="1" dirty="0"/>
            </a:p>
          </p:txBody>
        </p:sp>
        <p:sp>
          <p:nvSpPr>
            <p:cNvPr id="79" name="文本框 78">
              <a:extLst>
                <a:ext uri="{FF2B5EF4-FFF2-40B4-BE49-F238E27FC236}">
                  <a16:creationId xmlns:a16="http://schemas.microsoft.com/office/drawing/2014/main" id="{58DAA7F1-2E25-4606-B88A-1D646261A5B8}"/>
                </a:ext>
              </a:extLst>
            </p:cNvPr>
            <p:cNvSpPr txBox="1"/>
            <p:nvPr/>
          </p:nvSpPr>
          <p:spPr>
            <a:xfrm>
              <a:off x="3816712" y="5018916"/>
              <a:ext cx="327334" cy="400110"/>
            </a:xfrm>
            <a:prstGeom prst="rect">
              <a:avLst/>
            </a:prstGeom>
            <a:noFill/>
          </p:spPr>
          <p:txBody>
            <a:bodyPr wrap="none" rtlCol="0">
              <a:spAutoFit/>
            </a:bodyPr>
            <a:lstStyle/>
            <a:p>
              <a:r>
                <a:rPr lang="en-US" altLang="zh-CN" sz="2000" b="1" dirty="0"/>
                <a:t>e</a:t>
              </a:r>
              <a:endParaRPr lang="zh-CN" altLang="en-US" sz="2000" b="1" dirty="0"/>
            </a:p>
          </p:txBody>
        </p:sp>
      </p:grpSp>
      <p:sp>
        <p:nvSpPr>
          <p:cNvPr id="80" name="文本框 79">
            <a:extLst>
              <a:ext uri="{FF2B5EF4-FFF2-40B4-BE49-F238E27FC236}">
                <a16:creationId xmlns:a16="http://schemas.microsoft.com/office/drawing/2014/main" id="{AC8D8DF2-21E2-41AD-9FB5-0545FE3E92D4}"/>
              </a:ext>
            </a:extLst>
          </p:cNvPr>
          <p:cNvSpPr txBox="1"/>
          <p:nvPr/>
        </p:nvSpPr>
        <p:spPr>
          <a:xfrm>
            <a:off x="5199842" y="3010587"/>
            <a:ext cx="3538148" cy="523220"/>
          </a:xfrm>
          <a:prstGeom prst="rect">
            <a:avLst/>
          </a:prstGeom>
          <a:noFill/>
        </p:spPr>
        <p:txBody>
          <a:bodyPr wrap="none" rtlCol="0">
            <a:spAutoFit/>
          </a:bodyPr>
          <a:lstStyle/>
          <a:p>
            <a:r>
              <a:rPr lang="zh-CN" altLang="en-US" sz="2800" b="1" dirty="0"/>
              <a:t>节点有：</a:t>
            </a:r>
            <a:r>
              <a:rPr lang="en-US" altLang="zh-CN" sz="2800" b="1" dirty="0"/>
              <a:t>a</a:t>
            </a:r>
            <a:r>
              <a:rPr lang="zh-CN" altLang="en-US" sz="2800" b="1" dirty="0"/>
              <a:t>、</a:t>
            </a:r>
            <a:r>
              <a:rPr lang="en-US" altLang="zh-CN" sz="2800" b="1" dirty="0"/>
              <a:t>b</a:t>
            </a:r>
            <a:r>
              <a:rPr lang="zh-CN" altLang="en-US" sz="2800" b="1" dirty="0"/>
              <a:t>、</a:t>
            </a:r>
            <a:r>
              <a:rPr lang="en-US" altLang="zh-CN" sz="2800" b="1" dirty="0"/>
              <a:t>c</a:t>
            </a:r>
            <a:r>
              <a:rPr lang="zh-CN" altLang="en-US" sz="2800" b="1" dirty="0"/>
              <a:t>、</a:t>
            </a:r>
            <a:r>
              <a:rPr lang="en-US" altLang="zh-CN" sz="2800" b="1" dirty="0"/>
              <a:t>d</a:t>
            </a:r>
            <a:endParaRPr lang="zh-CN" altLang="en-US" sz="2800" b="1" dirty="0"/>
          </a:p>
        </p:txBody>
      </p:sp>
      <p:sp>
        <p:nvSpPr>
          <p:cNvPr id="81" name="文本框 80">
            <a:extLst>
              <a:ext uri="{FF2B5EF4-FFF2-40B4-BE49-F238E27FC236}">
                <a16:creationId xmlns:a16="http://schemas.microsoft.com/office/drawing/2014/main" id="{06DF1322-E30C-4A55-8EBF-609213390F7B}"/>
              </a:ext>
            </a:extLst>
          </p:cNvPr>
          <p:cNvSpPr txBox="1"/>
          <p:nvPr/>
        </p:nvSpPr>
        <p:spPr>
          <a:xfrm>
            <a:off x="5199842" y="3642022"/>
            <a:ext cx="5936240" cy="523220"/>
          </a:xfrm>
          <a:prstGeom prst="rect">
            <a:avLst/>
          </a:prstGeom>
          <a:noFill/>
        </p:spPr>
        <p:txBody>
          <a:bodyPr wrap="none" rtlCol="0">
            <a:spAutoFit/>
          </a:bodyPr>
          <a:lstStyle/>
          <a:p>
            <a:r>
              <a:rPr lang="zh-CN" altLang="en-US" sz="2800" b="1" dirty="0"/>
              <a:t>支路有：</a:t>
            </a:r>
            <a:r>
              <a:rPr lang="en-US" altLang="zh-CN" sz="2800" b="1" dirty="0"/>
              <a:t>ab</a:t>
            </a:r>
            <a:r>
              <a:rPr lang="zh-CN" altLang="en-US" sz="2800" b="1" dirty="0"/>
              <a:t>、</a:t>
            </a:r>
            <a:r>
              <a:rPr lang="en-US" altLang="zh-CN" sz="2800" b="1" dirty="0" err="1"/>
              <a:t>bc</a:t>
            </a:r>
            <a:r>
              <a:rPr lang="zh-CN" altLang="en-US" sz="2800" b="1" dirty="0"/>
              <a:t>、</a:t>
            </a:r>
            <a:r>
              <a:rPr lang="en-US" altLang="zh-CN" sz="2800" b="1" dirty="0"/>
              <a:t>cd</a:t>
            </a:r>
            <a:r>
              <a:rPr lang="zh-CN" altLang="en-US" sz="2800" b="1" dirty="0"/>
              <a:t>、</a:t>
            </a:r>
            <a:r>
              <a:rPr lang="en-US" altLang="zh-CN" sz="2800" b="1" dirty="0"/>
              <a:t>ad</a:t>
            </a:r>
            <a:r>
              <a:rPr lang="zh-CN" altLang="en-US" sz="2800" b="1" dirty="0"/>
              <a:t>、</a:t>
            </a:r>
            <a:r>
              <a:rPr lang="en-US" altLang="zh-CN" sz="2800" b="1" dirty="0"/>
              <a:t>bd</a:t>
            </a:r>
            <a:r>
              <a:rPr lang="zh-CN" altLang="en-US" sz="2800" b="1" dirty="0"/>
              <a:t>、</a:t>
            </a:r>
            <a:r>
              <a:rPr lang="en-US" altLang="zh-CN" sz="2800" b="1" dirty="0"/>
              <a:t>ac</a:t>
            </a:r>
            <a:endParaRPr lang="zh-CN" altLang="en-US" sz="2800" b="1" dirty="0"/>
          </a:p>
        </p:txBody>
      </p:sp>
    </p:spTree>
    <p:custDataLst>
      <p:tags r:id="rId2"/>
    </p:custDataLst>
    <p:extLst>
      <p:ext uri="{BB962C8B-B14F-4D97-AF65-F5344CB8AC3E}">
        <p14:creationId xmlns:p14="http://schemas.microsoft.com/office/powerpoint/2010/main" val="24133079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wipe(down)">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down)">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wipe(down)">
                                      <p:cBhvr>
                                        <p:cTn id="22" dur="500"/>
                                        <p:tgtEl>
                                          <p:spTgt spid="8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wipe(down)">
                                      <p:cBhvr>
                                        <p:cTn id="2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0" grpId="0"/>
      <p:bldP spid="80" grpId="0"/>
      <p:bldP spid="8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824456"/>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基尔霍夫电流定律</a:t>
            </a:r>
            <a:endParaRPr lang="en-US" altLang="zh-CN" sz="2800" b="1" dirty="0"/>
          </a:p>
        </p:txBody>
      </p:sp>
      <p:sp>
        <p:nvSpPr>
          <p:cNvPr id="2" name="文本框 1">
            <a:extLst>
              <a:ext uri="{FF2B5EF4-FFF2-40B4-BE49-F238E27FC236}">
                <a16:creationId xmlns:a16="http://schemas.microsoft.com/office/drawing/2014/main" id="{82218076-D4C9-4D5B-9054-2549E66D3884}"/>
              </a:ext>
            </a:extLst>
          </p:cNvPr>
          <p:cNvSpPr txBox="1"/>
          <p:nvPr/>
        </p:nvSpPr>
        <p:spPr>
          <a:xfrm>
            <a:off x="497150" y="2049589"/>
            <a:ext cx="11141474" cy="954107"/>
          </a:xfrm>
          <a:prstGeom prst="rect">
            <a:avLst/>
          </a:prstGeom>
          <a:noFill/>
        </p:spPr>
        <p:txBody>
          <a:bodyPr wrap="square" rtlCol="0">
            <a:spAutoFit/>
          </a:bodyPr>
          <a:lstStyle/>
          <a:p>
            <a:r>
              <a:rPr lang="en-US" altLang="zh-CN" sz="2800" b="1" dirty="0">
                <a:solidFill>
                  <a:srgbClr val="FF0000"/>
                </a:solidFill>
              </a:rPr>
              <a:t>1</a:t>
            </a:r>
            <a:r>
              <a:rPr lang="zh-CN" altLang="en-US" sz="2800" b="1" dirty="0">
                <a:solidFill>
                  <a:srgbClr val="FF0000"/>
                </a:solidFill>
              </a:rPr>
              <a:t>、定义</a:t>
            </a:r>
            <a:r>
              <a:rPr lang="zh-CN" altLang="en-US" sz="2800" b="1" dirty="0"/>
              <a:t>：基尔霍夫电流定律</a:t>
            </a:r>
            <a:r>
              <a:rPr lang="en-US" altLang="zh-CN" sz="2800" b="1" dirty="0"/>
              <a:t>(KCL)</a:t>
            </a:r>
            <a:r>
              <a:rPr lang="zh-CN" altLang="en-US" sz="2800" b="1" dirty="0"/>
              <a:t>是描述电路中与节点相连的各支路电流间相互关系的定律。</a:t>
            </a:r>
          </a:p>
        </p:txBody>
      </p:sp>
      <p:sp>
        <p:nvSpPr>
          <p:cNvPr id="30" name="文本框 29">
            <a:extLst>
              <a:ext uri="{FF2B5EF4-FFF2-40B4-BE49-F238E27FC236}">
                <a16:creationId xmlns:a16="http://schemas.microsoft.com/office/drawing/2014/main" id="{54FF0948-1B93-4E41-9422-287E1DFB08A3}"/>
              </a:ext>
            </a:extLst>
          </p:cNvPr>
          <p:cNvSpPr txBox="1"/>
          <p:nvPr/>
        </p:nvSpPr>
        <p:spPr>
          <a:xfrm>
            <a:off x="497150" y="3177855"/>
            <a:ext cx="11141474" cy="1384995"/>
          </a:xfrm>
          <a:prstGeom prst="rect">
            <a:avLst/>
          </a:prstGeom>
          <a:noFill/>
        </p:spPr>
        <p:txBody>
          <a:bodyPr wrap="square" rtlCol="0">
            <a:spAutoFit/>
          </a:bodyPr>
          <a:lstStyle/>
          <a:p>
            <a:r>
              <a:rPr lang="en-US" altLang="zh-CN" sz="2800" b="1" dirty="0">
                <a:solidFill>
                  <a:srgbClr val="FF0000"/>
                </a:solidFill>
              </a:rPr>
              <a:t>2</a:t>
            </a:r>
            <a:r>
              <a:rPr lang="zh-CN" altLang="en-US" sz="2800" b="1" dirty="0">
                <a:solidFill>
                  <a:srgbClr val="FF0000"/>
                </a:solidFill>
              </a:rPr>
              <a:t>、基本内容</a:t>
            </a:r>
            <a:endParaRPr lang="en-US" altLang="zh-CN" sz="2800" b="1" dirty="0"/>
          </a:p>
          <a:p>
            <a:r>
              <a:rPr lang="zh-CN" altLang="en-US" sz="2800" b="1" dirty="0"/>
              <a:t>       对于集总参数电路的任意节点，在任意时刻流出该节点的电流之和等于流入该节点的电流之和。</a:t>
            </a:r>
          </a:p>
        </p:txBody>
      </p:sp>
      <p:graphicFrame>
        <p:nvGraphicFramePr>
          <p:cNvPr id="4" name="对象 3">
            <a:extLst>
              <a:ext uri="{FF2B5EF4-FFF2-40B4-BE49-F238E27FC236}">
                <a16:creationId xmlns:a16="http://schemas.microsoft.com/office/drawing/2014/main" id="{CD171991-D45F-4863-8F0D-08889FC0F17E}"/>
              </a:ext>
            </a:extLst>
          </p:cNvPr>
          <p:cNvGraphicFramePr>
            <a:graphicFrameLocks noChangeAspect="1"/>
          </p:cNvGraphicFramePr>
          <p:nvPr>
            <p:extLst>
              <p:ext uri="{D42A27DB-BD31-4B8C-83A1-F6EECF244321}">
                <p14:modId xmlns:p14="http://schemas.microsoft.com/office/powerpoint/2010/main" val="4256747495"/>
              </p:ext>
            </p:extLst>
          </p:nvPr>
        </p:nvGraphicFramePr>
        <p:xfrm>
          <a:off x="4959401" y="4737009"/>
          <a:ext cx="2216972" cy="740515"/>
        </p:xfrm>
        <a:graphic>
          <a:graphicData uri="http://schemas.openxmlformats.org/presentationml/2006/ole">
            <mc:AlternateContent xmlns:mc="http://schemas.openxmlformats.org/markup-compatibility/2006">
              <mc:Choice xmlns:v="urn:schemas-microsoft-com:vml" Requires="v">
                <p:oleObj spid="_x0000_s43040" name="Equation" r:id="rId5" imgW="769596" imgH="256597" progId="Equation.DSMT4">
                  <p:embed/>
                </p:oleObj>
              </mc:Choice>
              <mc:Fallback>
                <p:oleObj name="Equation" r:id="rId5" imgW="769596" imgH="256597" progId="Equation.DSMT4">
                  <p:embed/>
                  <p:pic>
                    <p:nvPicPr>
                      <p:cNvPr id="0" name=""/>
                      <p:cNvPicPr/>
                      <p:nvPr/>
                    </p:nvPicPr>
                    <p:blipFill>
                      <a:blip r:embed="rId6"/>
                      <a:stretch>
                        <a:fillRect/>
                      </a:stretch>
                    </p:blipFill>
                    <p:spPr>
                      <a:xfrm>
                        <a:off x="4959401" y="4737009"/>
                        <a:ext cx="2216972" cy="74051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8348330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wipe(down)">
                                      <p:cBhvr>
                                        <p:cTn id="12" dur="500"/>
                                        <p:tgtEl>
                                          <p:spTgt spid="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
                                            <p:txEl>
                                              <p:pRg st="1" end="1"/>
                                            </p:txEl>
                                          </p:spTgt>
                                        </p:tgtEl>
                                        <p:attrNameLst>
                                          <p:attrName>style.visibility</p:attrName>
                                        </p:attrNameLst>
                                      </p:cBhvr>
                                      <p:to>
                                        <p:strVal val="visible"/>
                                      </p:to>
                                    </p:set>
                                    <p:animEffect transition="in" filter="wipe(down)">
                                      <p:cBhvr>
                                        <p:cTn id="17" dur="500"/>
                                        <p:tgtEl>
                                          <p:spTgt spid="3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30" name="文本框 29">
            <a:extLst>
              <a:ext uri="{FF2B5EF4-FFF2-40B4-BE49-F238E27FC236}">
                <a16:creationId xmlns:a16="http://schemas.microsoft.com/office/drawing/2014/main" id="{54FF0948-1B93-4E41-9422-287E1DFB08A3}"/>
              </a:ext>
            </a:extLst>
          </p:cNvPr>
          <p:cNvSpPr txBox="1"/>
          <p:nvPr/>
        </p:nvSpPr>
        <p:spPr>
          <a:xfrm>
            <a:off x="497150" y="2044005"/>
            <a:ext cx="11141474" cy="1384995"/>
          </a:xfrm>
          <a:prstGeom prst="rect">
            <a:avLst/>
          </a:prstGeom>
          <a:noFill/>
        </p:spPr>
        <p:txBody>
          <a:bodyPr wrap="square" rtlCol="0">
            <a:spAutoFit/>
          </a:bodyPr>
          <a:lstStyle/>
          <a:p>
            <a:r>
              <a:rPr lang="en-US" altLang="zh-CN" sz="2800" b="1" dirty="0">
                <a:solidFill>
                  <a:srgbClr val="FF0000"/>
                </a:solidFill>
              </a:rPr>
              <a:t>2</a:t>
            </a:r>
            <a:r>
              <a:rPr lang="zh-CN" altLang="en-US" sz="2800" b="1" dirty="0">
                <a:solidFill>
                  <a:srgbClr val="FF0000"/>
                </a:solidFill>
              </a:rPr>
              <a:t>、基本内容</a:t>
            </a:r>
            <a:endParaRPr lang="en-US" altLang="zh-CN" sz="2800" b="1" dirty="0"/>
          </a:p>
          <a:p>
            <a:r>
              <a:rPr lang="zh-CN" altLang="en-US" sz="2800" b="1" dirty="0"/>
              <a:t>       另一种描述：对于集总参数电路中的任意节点，在任意时刻，流入或流出该节点电流的代数和等于零。</a:t>
            </a:r>
          </a:p>
        </p:txBody>
      </p:sp>
      <p:graphicFrame>
        <p:nvGraphicFramePr>
          <p:cNvPr id="3" name="对象 2">
            <a:extLst>
              <a:ext uri="{FF2B5EF4-FFF2-40B4-BE49-F238E27FC236}">
                <a16:creationId xmlns:a16="http://schemas.microsoft.com/office/drawing/2014/main" id="{480FE708-EC46-4868-8085-A32CB081A76F}"/>
              </a:ext>
            </a:extLst>
          </p:cNvPr>
          <p:cNvGraphicFramePr>
            <a:graphicFrameLocks noChangeAspect="1"/>
          </p:cNvGraphicFramePr>
          <p:nvPr>
            <p:extLst>
              <p:ext uri="{D42A27DB-BD31-4B8C-83A1-F6EECF244321}">
                <p14:modId xmlns:p14="http://schemas.microsoft.com/office/powerpoint/2010/main" val="144724798"/>
              </p:ext>
            </p:extLst>
          </p:nvPr>
        </p:nvGraphicFramePr>
        <p:xfrm>
          <a:off x="5129211" y="3429000"/>
          <a:ext cx="1933575" cy="1181100"/>
        </p:xfrm>
        <a:graphic>
          <a:graphicData uri="http://schemas.openxmlformats.org/presentationml/2006/ole">
            <mc:AlternateContent xmlns:mc="http://schemas.openxmlformats.org/markup-compatibility/2006">
              <mc:Choice xmlns:v="urn:schemas-microsoft-com:vml" Requires="v">
                <p:oleObj spid="_x0000_s45086" name="Equation" r:id="rId5" imgW="1933303" imgH="1180924" progId="Equation.DSMT4">
                  <p:embed/>
                </p:oleObj>
              </mc:Choice>
              <mc:Fallback>
                <p:oleObj name="Equation" r:id="rId5" imgW="1933303" imgH="1180924" progId="Equation.DSMT4">
                  <p:embed/>
                  <p:pic>
                    <p:nvPicPr>
                      <p:cNvPr id="0" name=""/>
                      <p:cNvPicPr/>
                      <p:nvPr/>
                    </p:nvPicPr>
                    <p:blipFill>
                      <a:blip r:embed="rId6"/>
                      <a:stretch>
                        <a:fillRect/>
                      </a:stretch>
                    </p:blipFill>
                    <p:spPr>
                      <a:xfrm>
                        <a:off x="5129211" y="3429000"/>
                        <a:ext cx="1933575" cy="11811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8233132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wipe(down)">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Effect transition="in" filter="wipe(down)">
                                      <p:cBhvr>
                                        <p:cTn id="12" dur="500"/>
                                        <p:tgtEl>
                                          <p:spTgt spid="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2139881"/>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一、电阻元件</a:t>
            </a:r>
            <a:endParaRPr lang="en-US" altLang="zh-CN" sz="3600" b="1" dirty="0">
              <a:solidFill>
                <a:srgbClr val="FF0000"/>
              </a:solidFill>
              <a:latin typeface="+mn-ea"/>
            </a:endParaRPr>
          </a:p>
          <a:p>
            <a:pPr>
              <a:lnSpc>
                <a:spcPct val="150000"/>
              </a:lnSpc>
            </a:pPr>
            <a:r>
              <a:rPr lang="en-US" altLang="zh-CN" sz="2800" b="1" dirty="0">
                <a:solidFill>
                  <a:srgbClr val="FF0000"/>
                </a:solidFill>
                <a:latin typeface="+mn-ea"/>
              </a:rPr>
              <a:t>    1</a:t>
            </a:r>
            <a:r>
              <a:rPr lang="zh-CN" altLang="en-US" sz="2800" b="1" dirty="0">
                <a:solidFill>
                  <a:srgbClr val="FF0000"/>
                </a:solidFill>
                <a:latin typeface="+mn-ea"/>
              </a:rPr>
              <a:t>、定义：</a:t>
            </a:r>
            <a:r>
              <a:rPr lang="zh-CN" altLang="en-US" sz="2800" b="1" dirty="0">
                <a:latin typeface="+mn-ea"/>
              </a:rPr>
              <a:t>一个二端元件，如果在任意时刻</a:t>
            </a:r>
            <a:r>
              <a:rPr lang="en-US" altLang="zh-CN" sz="2800" b="1" dirty="0">
                <a:latin typeface="+mn-ea"/>
              </a:rPr>
              <a:t>t</a:t>
            </a:r>
            <a:r>
              <a:rPr lang="zh-CN" altLang="en-US" sz="2800" b="1" dirty="0">
                <a:latin typeface="+mn-ea"/>
              </a:rPr>
              <a:t>，其</a:t>
            </a:r>
            <a:r>
              <a:rPr lang="en-US" altLang="zh-CN" sz="2800" b="1" dirty="0">
                <a:latin typeface="+mn-ea"/>
              </a:rPr>
              <a:t>VCR</a:t>
            </a:r>
            <a:r>
              <a:rPr lang="zh-CN" altLang="en-US" sz="2800" b="1" dirty="0">
                <a:latin typeface="+mn-ea"/>
              </a:rPr>
              <a:t>能用</a:t>
            </a:r>
            <a:r>
              <a:rPr lang="en-US" altLang="zh-CN" sz="2800" b="1" dirty="0">
                <a:latin typeface="+mn-ea"/>
              </a:rPr>
              <a:t>u-</a:t>
            </a:r>
            <a:r>
              <a:rPr lang="en-US" altLang="zh-CN" sz="2800" b="1" dirty="0" err="1">
                <a:latin typeface="+mn-ea"/>
              </a:rPr>
              <a:t>i</a:t>
            </a:r>
            <a:r>
              <a:rPr lang="zh-CN" altLang="en-US" sz="2800" b="1" dirty="0">
                <a:latin typeface="+mn-ea"/>
              </a:rPr>
              <a:t>平面</a:t>
            </a:r>
            <a:r>
              <a:rPr lang="en-US" altLang="zh-CN" sz="2800" b="1" dirty="0">
                <a:latin typeface="+mn-ea"/>
              </a:rPr>
              <a:t>(</a:t>
            </a:r>
            <a:r>
              <a:rPr lang="zh-CN" altLang="en-US" sz="2800" b="1" dirty="0">
                <a:latin typeface="+mn-ea"/>
              </a:rPr>
              <a:t>或</a:t>
            </a:r>
            <a:r>
              <a:rPr lang="en-US" altLang="zh-CN" sz="2800" b="1" dirty="0" err="1">
                <a:latin typeface="+mn-ea"/>
              </a:rPr>
              <a:t>i</a:t>
            </a:r>
            <a:r>
              <a:rPr lang="en-US" altLang="zh-CN" sz="2800" b="1" dirty="0">
                <a:latin typeface="+mn-ea"/>
              </a:rPr>
              <a:t>-u</a:t>
            </a:r>
            <a:r>
              <a:rPr lang="zh-CN" altLang="en-US" sz="2800" b="1" dirty="0">
                <a:latin typeface="+mn-ea"/>
              </a:rPr>
              <a:t>平面</a:t>
            </a:r>
            <a:r>
              <a:rPr lang="en-US" altLang="zh-CN" sz="2800" b="1" dirty="0">
                <a:latin typeface="+mn-ea"/>
              </a:rPr>
              <a:t>)</a:t>
            </a:r>
            <a:r>
              <a:rPr lang="zh-CN" altLang="en-US" sz="2800" b="1" dirty="0">
                <a:latin typeface="+mn-ea"/>
              </a:rPr>
              <a:t>上的曲线所确定，就称其为</a:t>
            </a:r>
            <a:r>
              <a:rPr lang="zh-CN" altLang="en-US" sz="2800" b="1" dirty="0">
                <a:solidFill>
                  <a:srgbClr val="FF0000"/>
                </a:solidFill>
                <a:latin typeface="+mn-ea"/>
              </a:rPr>
              <a:t>二端电阻元件</a:t>
            </a:r>
            <a:r>
              <a:rPr lang="zh-CN" altLang="en-US" sz="2800" b="1" dirty="0">
                <a:latin typeface="+mn-ea"/>
              </a:rPr>
              <a:t>，简称</a:t>
            </a:r>
            <a:r>
              <a:rPr lang="zh-CN" altLang="en-US" sz="2800" b="1" dirty="0">
                <a:solidFill>
                  <a:srgbClr val="FF0000"/>
                </a:solidFill>
                <a:latin typeface="+mn-ea"/>
              </a:rPr>
              <a:t>电阻元件</a:t>
            </a:r>
            <a:r>
              <a:rPr lang="zh-CN" altLang="en-US" sz="2800" b="1" dirty="0">
                <a:latin typeface="+mn-ea"/>
              </a:rPr>
              <a:t>。</a:t>
            </a:r>
            <a:endParaRPr lang="en-US" altLang="zh-CN" sz="2800" b="1" dirty="0">
              <a:latin typeface="+mn-ea"/>
            </a:endParaRPr>
          </a:p>
        </p:txBody>
      </p:sp>
      <p:pic>
        <p:nvPicPr>
          <p:cNvPr id="26" name="图片 25">
            <a:extLst>
              <a:ext uri="{FF2B5EF4-FFF2-40B4-BE49-F238E27FC236}">
                <a16:creationId xmlns:a16="http://schemas.microsoft.com/office/drawing/2014/main" id="{10600216-6950-47E9-AFEC-A742A971A1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1398" y="3069948"/>
            <a:ext cx="4909203" cy="3346093"/>
          </a:xfrm>
          <a:prstGeom prst="rect">
            <a:avLst/>
          </a:prstGeom>
        </p:spPr>
      </p:pic>
    </p:spTree>
    <p:custDataLst>
      <p:tags r:id="rId1"/>
    </p:custDataLst>
    <p:extLst>
      <p:ext uri="{BB962C8B-B14F-4D97-AF65-F5344CB8AC3E}">
        <p14:creationId xmlns:p14="http://schemas.microsoft.com/office/powerpoint/2010/main" val="33087619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pic>
        <p:nvPicPr>
          <p:cNvPr id="2" name="图片 1">
            <a:extLst>
              <a:ext uri="{FF2B5EF4-FFF2-40B4-BE49-F238E27FC236}">
                <a16:creationId xmlns:a16="http://schemas.microsoft.com/office/drawing/2014/main" id="{FEB03437-5C53-431E-921A-E0C74733A5B0}"/>
              </a:ext>
            </a:extLst>
          </p:cNvPr>
          <p:cNvPicPr>
            <a:picLocks noChangeAspect="1"/>
          </p:cNvPicPr>
          <p:nvPr/>
        </p:nvPicPr>
        <p:blipFill>
          <a:blip r:embed="rId5"/>
          <a:stretch>
            <a:fillRect/>
          </a:stretch>
        </p:blipFill>
        <p:spPr>
          <a:xfrm>
            <a:off x="497150" y="1179578"/>
            <a:ext cx="2388093" cy="2065377"/>
          </a:xfrm>
          <a:prstGeom prst="rect">
            <a:avLst/>
          </a:prstGeom>
        </p:spPr>
      </p:pic>
      <p:sp>
        <p:nvSpPr>
          <p:cNvPr id="4" name="矩形 3">
            <a:extLst>
              <a:ext uri="{FF2B5EF4-FFF2-40B4-BE49-F238E27FC236}">
                <a16:creationId xmlns:a16="http://schemas.microsoft.com/office/drawing/2014/main" id="{00D8CCD0-1061-4937-B6A2-AFCBFCDAD515}"/>
              </a:ext>
            </a:extLst>
          </p:cNvPr>
          <p:cNvSpPr/>
          <p:nvPr/>
        </p:nvSpPr>
        <p:spPr>
          <a:xfrm>
            <a:off x="4572185" y="1179578"/>
            <a:ext cx="6668813" cy="523220"/>
          </a:xfrm>
          <a:prstGeom prst="rect">
            <a:avLst/>
          </a:prstGeom>
        </p:spPr>
        <p:txBody>
          <a:bodyPr wrap="none">
            <a:spAutoFit/>
          </a:bodyPr>
          <a:lstStyle/>
          <a:p>
            <a:r>
              <a:rPr lang="zh-CN" altLang="en-US" sz="2800" b="1" dirty="0">
                <a:latin typeface="+mn-ea"/>
              </a:rPr>
              <a:t>对左图，根据</a:t>
            </a:r>
            <a:r>
              <a:rPr lang="en-US" altLang="zh-CN" sz="2800" b="1" dirty="0">
                <a:latin typeface="+mn-ea"/>
              </a:rPr>
              <a:t>KCL</a:t>
            </a:r>
            <a:r>
              <a:rPr lang="zh-CN" altLang="en-US" sz="2800" b="1" dirty="0">
                <a:latin typeface="+mn-ea"/>
              </a:rPr>
              <a:t>，对节点 </a:t>
            </a:r>
            <a:r>
              <a:rPr lang="en-US" altLang="zh-CN" sz="2800" b="1" dirty="0">
                <a:latin typeface="+mn-ea"/>
              </a:rPr>
              <a:t>a </a:t>
            </a:r>
            <a:r>
              <a:rPr lang="zh-CN" altLang="en-US" sz="2800" b="1" dirty="0">
                <a:latin typeface="+mn-ea"/>
              </a:rPr>
              <a:t>可以写出：</a:t>
            </a:r>
          </a:p>
        </p:txBody>
      </p:sp>
      <p:graphicFrame>
        <p:nvGraphicFramePr>
          <p:cNvPr id="5" name="对象 4">
            <a:extLst>
              <a:ext uri="{FF2B5EF4-FFF2-40B4-BE49-F238E27FC236}">
                <a16:creationId xmlns:a16="http://schemas.microsoft.com/office/drawing/2014/main" id="{330425FE-3FD6-4520-AB6F-FF07235C8208}"/>
              </a:ext>
            </a:extLst>
          </p:cNvPr>
          <p:cNvGraphicFramePr>
            <a:graphicFrameLocks noChangeAspect="1"/>
          </p:cNvGraphicFramePr>
          <p:nvPr>
            <p:extLst>
              <p:ext uri="{D42A27DB-BD31-4B8C-83A1-F6EECF244321}">
                <p14:modId xmlns:p14="http://schemas.microsoft.com/office/powerpoint/2010/main" val="705889034"/>
              </p:ext>
            </p:extLst>
          </p:nvPr>
        </p:nvGraphicFramePr>
        <p:xfrm>
          <a:off x="6700099" y="1945282"/>
          <a:ext cx="2795777" cy="613707"/>
        </p:xfrm>
        <a:graphic>
          <a:graphicData uri="http://schemas.openxmlformats.org/presentationml/2006/ole">
            <mc:AlternateContent xmlns:mc="http://schemas.openxmlformats.org/markup-compatibility/2006">
              <mc:Choice xmlns:v="urn:schemas-microsoft-com:vml" Requires="v">
                <p:oleObj spid="_x0000_s46142" name="Equation" r:id="rId6" imgW="1041120" imgH="228600" progId="Equation.DSMT4">
                  <p:embed/>
                </p:oleObj>
              </mc:Choice>
              <mc:Fallback>
                <p:oleObj name="Equation" r:id="rId6" imgW="1041120" imgH="228600" progId="Equation.DSMT4">
                  <p:embed/>
                  <p:pic>
                    <p:nvPicPr>
                      <p:cNvPr id="0" name=""/>
                      <p:cNvPicPr/>
                      <p:nvPr/>
                    </p:nvPicPr>
                    <p:blipFill>
                      <a:blip r:embed="rId7"/>
                      <a:stretch>
                        <a:fillRect/>
                      </a:stretch>
                    </p:blipFill>
                    <p:spPr>
                      <a:xfrm>
                        <a:off x="6700099" y="1945282"/>
                        <a:ext cx="2795777" cy="613707"/>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D3E8EE3F-43A0-4737-8F63-28D965232080}"/>
              </a:ext>
            </a:extLst>
          </p:cNvPr>
          <p:cNvSpPr txBox="1"/>
          <p:nvPr/>
        </p:nvSpPr>
        <p:spPr>
          <a:xfrm>
            <a:off x="497150" y="3540021"/>
            <a:ext cx="5245347" cy="523220"/>
          </a:xfrm>
          <a:prstGeom prst="rect">
            <a:avLst/>
          </a:prstGeom>
          <a:noFill/>
        </p:spPr>
        <p:txBody>
          <a:bodyPr wrap="none" rtlCol="0">
            <a:spAutoFit/>
          </a:bodyPr>
          <a:lstStyle/>
          <a:p>
            <a:r>
              <a:rPr lang="zh-CN" altLang="en-US" sz="2800" b="1" dirty="0">
                <a:latin typeface="+mn-ea"/>
              </a:rPr>
              <a:t>例：求图示中电路中电流       。</a:t>
            </a:r>
          </a:p>
        </p:txBody>
      </p:sp>
      <p:graphicFrame>
        <p:nvGraphicFramePr>
          <p:cNvPr id="10" name="对象 9">
            <a:extLst>
              <a:ext uri="{FF2B5EF4-FFF2-40B4-BE49-F238E27FC236}">
                <a16:creationId xmlns:a16="http://schemas.microsoft.com/office/drawing/2014/main" id="{AF8CF074-F030-46D1-91B4-56D37E669D8D}"/>
              </a:ext>
            </a:extLst>
          </p:cNvPr>
          <p:cNvGraphicFramePr>
            <a:graphicFrameLocks noChangeAspect="1"/>
          </p:cNvGraphicFramePr>
          <p:nvPr>
            <p:extLst>
              <p:ext uri="{D42A27DB-BD31-4B8C-83A1-F6EECF244321}">
                <p14:modId xmlns:p14="http://schemas.microsoft.com/office/powerpoint/2010/main" val="2822477917"/>
              </p:ext>
            </p:extLst>
          </p:nvPr>
        </p:nvGraphicFramePr>
        <p:xfrm>
          <a:off x="4479470" y="3540021"/>
          <a:ext cx="784830" cy="523220"/>
        </p:xfrm>
        <a:graphic>
          <a:graphicData uri="http://schemas.openxmlformats.org/presentationml/2006/ole">
            <mc:AlternateContent xmlns:mc="http://schemas.openxmlformats.org/markup-compatibility/2006">
              <mc:Choice xmlns:v="urn:schemas-microsoft-com:vml" Requires="v">
                <p:oleObj spid="_x0000_s46143" name="Equation" r:id="rId8" imgW="342720" imgH="228600" progId="Equation.DSMT4">
                  <p:embed/>
                </p:oleObj>
              </mc:Choice>
              <mc:Fallback>
                <p:oleObj name="Equation" r:id="rId8" imgW="342720" imgH="228600" progId="Equation.DSMT4">
                  <p:embed/>
                  <p:pic>
                    <p:nvPicPr>
                      <p:cNvPr id="0" name=""/>
                      <p:cNvPicPr/>
                      <p:nvPr/>
                    </p:nvPicPr>
                    <p:blipFill>
                      <a:blip r:embed="rId9"/>
                      <a:stretch>
                        <a:fillRect/>
                      </a:stretch>
                    </p:blipFill>
                    <p:spPr>
                      <a:xfrm>
                        <a:off x="4479470" y="3540021"/>
                        <a:ext cx="784830" cy="523220"/>
                      </a:xfrm>
                      <a:prstGeom prst="rect">
                        <a:avLst/>
                      </a:prstGeom>
                    </p:spPr>
                  </p:pic>
                </p:oleObj>
              </mc:Fallback>
            </mc:AlternateContent>
          </a:graphicData>
        </a:graphic>
      </p:graphicFrame>
      <p:grpSp>
        <p:nvGrpSpPr>
          <p:cNvPr id="16" name="Group 37">
            <a:extLst>
              <a:ext uri="{FF2B5EF4-FFF2-40B4-BE49-F238E27FC236}">
                <a16:creationId xmlns:a16="http://schemas.microsoft.com/office/drawing/2014/main" id="{7725EC20-C587-4478-884F-558E3A7C3FFD}"/>
              </a:ext>
            </a:extLst>
          </p:cNvPr>
          <p:cNvGrpSpPr>
            <a:grpSpLocks/>
          </p:cNvGrpSpPr>
          <p:nvPr/>
        </p:nvGrpSpPr>
        <p:grpSpPr bwMode="auto">
          <a:xfrm>
            <a:off x="1765348" y="4216247"/>
            <a:ext cx="2463752" cy="1628219"/>
            <a:chOff x="952" y="1851"/>
            <a:chExt cx="1380" cy="912"/>
          </a:xfrm>
        </p:grpSpPr>
        <p:sp>
          <p:nvSpPr>
            <p:cNvPr id="17" name="Line 38">
              <a:extLst>
                <a:ext uri="{FF2B5EF4-FFF2-40B4-BE49-F238E27FC236}">
                  <a16:creationId xmlns:a16="http://schemas.microsoft.com/office/drawing/2014/main" id="{69BA4E5D-7105-4D6A-AF30-874B5D90417D}"/>
                </a:ext>
              </a:extLst>
            </p:cNvPr>
            <p:cNvSpPr>
              <a:spLocks noChangeShapeType="1"/>
            </p:cNvSpPr>
            <p:nvPr/>
          </p:nvSpPr>
          <p:spPr bwMode="auto">
            <a:xfrm>
              <a:off x="1063" y="1851"/>
              <a:ext cx="0" cy="912"/>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 name="Line 39">
              <a:extLst>
                <a:ext uri="{FF2B5EF4-FFF2-40B4-BE49-F238E27FC236}">
                  <a16:creationId xmlns:a16="http://schemas.microsoft.com/office/drawing/2014/main" id="{B2B02261-4A9A-49BD-BAE7-5910CD6840A8}"/>
                </a:ext>
              </a:extLst>
            </p:cNvPr>
            <p:cNvSpPr>
              <a:spLocks noChangeShapeType="1"/>
            </p:cNvSpPr>
            <p:nvPr/>
          </p:nvSpPr>
          <p:spPr bwMode="auto">
            <a:xfrm>
              <a:off x="1063" y="2307"/>
              <a:ext cx="1269"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 name="Line 40">
              <a:extLst>
                <a:ext uri="{FF2B5EF4-FFF2-40B4-BE49-F238E27FC236}">
                  <a16:creationId xmlns:a16="http://schemas.microsoft.com/office/drawing/2014/main" id="{0545CC7D-5959-40B5-9A12-0584FC5F4127}"/>
                </a:ext>
              </a:extLst>
            </p:cNvPr>
            <p:cNvSpPr>
              <a:spLocks noChangeShapeType="1"/>
            </p:cNvSpPr>
            <p:nvPr/>
          </p:nvSpPr>
          <p:spPr bwMode="auto">
            <a:xfrm>
              <a:off x="1708" y="1851"/>
              <a:ext cx="0" cy="912"/>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 name="Line 41">
              <a:extLst>
                <a:ext uri="{FF2B5EF4-FFF2-40B4-BE49-F238E27FC236}">
                  <a16:creationId xmlns:a16="http://schemas.microsoft.com/office/drawing/2014/main" id="{64FF1376-AB11-4CD7-9608-88BC7C67FC37}"/>
                </a:ext>
              </a:extLst>
            </p:cNvPr>
            <p:cNvSpPr>
              <a:spLocks noChangeShapeType="1"/>
            </p:cNvSpPr>
            <p:nvPr/>
          </p:nvSpPr>
          <p:spPr bwMode="auto">
            <a:xfrm>
              <a:off x="1066" y="1950"/>
              <a:ext cx="8" cy="190"/>
            </a:xfrm>
            <a:prstGeom prst="line">
              <a:avLst/>
            </a:prstGeom>
            <a:noFill/>
            <a:ln w="381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42">
              <a:extLst>
                <a:ext uri="{FF2B5EF4-FFF2-40B4-BE49-F238E27FC236}">
                  <a16:creationId xmlns:a16="http://schemas.microsoft.com/office/drawing/2014/main" id="{B67CA9AC-34E0-4C12-BB38-1658459409DB}"/>
                </a:ext>
              </a:extLst>
            </p:cNvPr>
            <p:cNvSpPr>
              <a:spLocks noChangeShapeType="1"/>
            </p:cNvSpPr>
            <p:nvPr/>
          </p:nvSpPr>
          <p:spPr bwMode="auto">
            <a:xfrm>
              <a:off x="1055" y="2467"/>
              <a:ext cx="8" cy="194"/>
            </a:xfrm>
            <a:prstGeom prst="line">
              <a:avLst/>
            </a:prstGeom>
            <a:noFill/>
            <a:ln w="381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43">
              <a:extLst>
                <a:ext uri="{FF2B5EF4-FFF2-40B4-BE49-F238E27FC236}">
                  <a16:creationId xmlns:a16="http://schemas.microsoft.com/office/drawing/2014/main" id="{6A738D55-5897-498C-8A85-4D676BF38667}"/>
                </a:ext>
              </a:extLst>
            </p:cNvPr>
            <p:cNvSpPr>
              <a:spLocks noChangeShapeType="1"/>
            </p:cNvSpPr>
            <p:nvPr/>
          </p:nvSpPr>
          <p:spPr bwMode="auto">
            <a:xfrm>
              <a:off x="1701" y="1950"/>
              <a:ext cx="7" cy="203"/>
            </a:xfrm>
            <a:prstGeom prst="line">
              <a:avLst/>
            </a:prstGeom>
            <a:noFill/>
            <a:ln w="381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44">
              <a:extLst>
                <a:ext uri="{FF2B5EF4-FFF2-40B4-BE49-F238E27FC236}">
                  <a16:creationId xmlns:a16="http://schemas.microsoft.com/office/drawing/2014/main" id="{607F68D4-6DB7-4E31-8F66-FF027CDA1A17}"/>
                </a:ext>
              </a:extLst>
            </p:cNvPr>
            <p:cNvSpPr>
              <a:spLocks noChangeShapeType="1"/>
            </p:cNvSpPr>
            <p:nvPr/>
          </p:nvSpPr>
          <p:spPr bwMode="auto">
            <a:xfrm flipH="1" flipV="1">
              <a:off x="1408" y="2307"/>
              <a:ext cx="202" cy="5"/>
            </a:xfrm>
            <a:prstGeom prst="line">
              <a:avLst/>
            </a:prstGeom>
            <a:noFill/>
            <a:ln w="381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45">
              <a:extLst>
                <a:ext uri="{FF2B5EF4-FFF2-40B4-BE49-F238E27FC236}">
                  <a16:creationId xmlns:a16="http://schemas.microsoft.com/office/drawing/2014/main" id="{4044DBAB-2D21-4222-A50B-3C79FEF9AE34}"/>
                </a:ext>
              </a:extLst>
            </p:cNvPr>
            <p:cNvSpPr>
              <a:spLocks noChangeShapeType="1"/>
            </p:cNvSpPr>
            <p:nvPr/>
          </p:nvSpPr>
          <p:spPr bwMode="auto">
            <a:xfrm flipV="1">
              <a:off x="1950" y="2307"/>
              <a:ext cx="238" cy="5"/>
            </a:xfrm>
            <a:prstGeom prst="line">
              <a:avLst/>
            </a:prstGeom>
            <a:noFill/>
            <a:ln w="381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5" name="Rectangle 46">
              <a:extLst>
                <a:ext uri="{FF2B5EF4-FFF2-40B4-BE49-F238E27FC236}">
                  <a16:creationId xmlns:a16="http://schemas.microsoft.com/office/drawing/2014/main" id="{0E2FCA58-0405-47A8-9C05-498AC6D1CF2B}"/>
                </a:ext>
              </a:extLst>
            </p:cNvPr>
            <p:cNvSpPr>
              <a:spLocks noChangeArrowheads="1"/>
            </p:cNvSpPr>
            <p:nvPr/>
          </p:nvSpPr>
          <p:spPr bwMode="auto">
            <a:xfrm>
              <a:off x="952" y="2135"/>
              <a:ext cx="2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800" b="1">
                  <a:solidFill>
                    <a:srgbClr val="FF0000"/>
                  </a:solidFill>
                  <a:latin typeface="Times New Roman" panose="02020603050405020304" pitchFamily="18" charset="0"/>
                </a:rPr>
                <a:t>•</a:t>
              </a:r>
            </a:p>
          </p:txBody>
        </p:sp>
        <p:sp>
          <p:nvSpPr>
            <p:cNvPr id="26" name="Rectangle 47">
              <a:extLst>
                <a:ext uri="{FF2B5EF4-FFF2-40B4-BE49-F238E27FC236}">
                  <a16:creationId xmlns:a16="http://schemas.microsoft.com/office/drawing/2014/main" id="{EA32CF5B-E52A-4A69-A5CB-46E14D81A9D6}"/>
                </a:ext>
              </a:extLst>
            </p:cNvPr>
            <p:cNvSpPr>
              <a:spLocks noChangeArrowheads="1"/>
            </p:cNvSpPr>
            <p:nvPr/>
          </p:nvSpPr>
          <p:spPr bwMode="auto">
            <a:xfrm>
              <a:off x="1587" y="2131"/>
              <a:ext cx="2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800" b="1">
                  <a:solidFill>
                    <a:srgbClr val="FF0000"/>
                  </a:solidFill>
                  <a:latin typeface="Times New Roman" panose="02020603050405020304" pitchFamily="18" charset="0"/>
                </a:rPr>
                <a:t>•</a:t>
              </a:r>
            </a:p>
          </p:txBody>
        </p:sp>
        <p:sp>
          <p:nvSpPr>
            <p:cNvPr id="27" name="Rectangle 48">
              <a:extLst>
                <a:ext uri="{FF2B5EF4-FFF2-40B4-BE49-F238E27FC236}">
                  <a16:creationId xmlns:a16="http://schemas.microsoft.com/office/drawing/2014/main" id="{8312DF21-A2F9-4A13-BB45-4E972E6D64AC}"/>
                </a:ext>
              </a:extLst>
            </p:cNvPr>
            <p:cNvSpPr>
              <a:spLocks noChangeArrowheads="1"/>
            </p:cNvSpPr>
            <p:nvPr/>
          </p:nvSpPr>
          <p:spPr bwMode="auto">
            <a:xfrm>
              <a:off x="1043" y="1882"/>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solidFill>
                    <a:srgbClr val="003300"/>
                  </a:solidFill>
                  <a:latin typeface="Times New Roman" panose="02020603050405020304" pitchFamily="18" charset="0"/>
                </a:rPr>
                <a:t>7A</a:t>
              </a:r>
            </a:p>
          </p:txBody>
        </p:sp>
        <p:sp>
          <p:nvSpPr>
            <p:cNvPr id="28" name="Rectangle 49">
              <a:extLst>
                <a:ext uri="{FF2B5EF4-FFF2-40B4-BE49-F238E27FC236}">
                  <a16:creationId xmlns:a16="http://schemas.microsoft.com/office/drawing/2014/main" id="{AD39B4E1-35A0-43A1-BAEC-FEA31C2BFF18}"/>
                </a:ext>
              </a:extLst>
            </p:cNvPr>
            <p:cNvSpPr>
              <a:spLocks noChangeArrowheads="1"/>
            </p:cNvSpPr>
            <p:nvPr/>
          </p:nvSpPr>
          <p:spPr bwMode="auto">
            <a:xfrm>
              <a:off x="1020" y="2426"/>
              <a:ext cx="4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solidFill>
                    <a:srgbClr val="003300"/>
                  </a:solidFill>
                  <a:latin typeface="Times New Roman" panose="02020603050405020304" pitchFamily="18" charset="0"/>
                </a:rPr>
                <a:t>4A</a:t>
              </a:r>
            </a:p>
          </p:txBody>
        </p:sp>
        <p:sp>
          <p:nvSpPr>
            <p:cNvPr id="29" name="Rectangle 50">
              <a:extLst>
                <a:ext uri="{FF2B5EF4-FFF2-40B4-BE49-F238E27FC236}">
                  <a16:creationId xmlns:a16="http://schemas.microsoft.com/office/drawing/2014/main" id="{83CF1632-702C-4F88-B202-DF9C9D94E690}"/>
                </a:ext>
              </a:extLst>
            </p:cNvPr>
            <p:cNvSpPr>
              <a:spLocks noChangeArrowheads="1"/>
            </p:cNvSpPr>
            <p:nvPr/>
          </p:nvSpPr>
          <p:spPr bwMode="auto">
            <a:xfrm>
              <a:off x="1361" y="2055"/>
              <a:ext cx="30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i="1" dirty="0">
                  <a:latin typeface="Times New Roman" panose="02020603050405020304" pitchFamily="18" charset="0"/>
                </a:rPr>
                <a:t>i</a:t>
              </a:r>
              <a:r>
                <a:rPr lang="en-US" altLang="zh-CN" sz="2400" b="1" baseline="-25000" dirty="0">
                  <a:latin typeface="Times New Roman" panose="02020603050405020304" pitchFamily="18" charset="0"/>
                </a:rPr>
                <a:t>1</a:t>
              </a:r>
            </a:p>
          </p:txBody>
        </p:sp>
        <p:sp>
          <p:nvSpPr>
            <p:cNvPr id="31" name="Rectangle 51">
              <a:extLst>
                <a:ext uri="{FF2B5EF4-FFF2-40B4-BE49-F238E27FC236}">
                  <a16:creationId xmlns:a16="http://schemas.microsoft.com/office/drawing/2014/main" id="{BD8D6465-7209-4C93-BC35-EE4728BF5177}"/>
                </a:ext>
              </a:extLst>
            </p:cNvPr>
            <p:cNvSpPr>
              <a:spLocks noChangeArrowheads="1"/>
            </p:cNvSpPr>
            <p:nvPr/>
          </p:nvSpPr>
          <p:spPr bwMode="auto">
            <a:xfrm>
              <a:off x="1660" y="1859"/>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solidFill>
                    <a:srgbClr val="003300"/>
                  </a:solidFill>
                  <a:latin typeface="Times New Roman" panose="02020603050405020304" pitchFamily="18" charset="0"/>
                </a:rPr>
                <a:t>10A</a:t>
              </a:r>
            </a:p>
          </p:txBody>
        </p:sp>
        <p:sp>
          <p:nvSpPr>
            <p:cNvPr id="32" name="Rectangle 52">
              <a:extLst>
                <a:ext uri="{FF2B5EF4-FFF2-40B4-BE49-F238E27FC236}">
                  <a16:creationId xmlns:a16="http://schemas.microsoft.com/office/drawing/2014/main" id="{BDA4BBB7-194D-4198-9B44-B0AC3A9CECE0}"/>
                </a:ext>
              </a:extLst>
            </p:cNvPr>
            <p:cNvSpPr>
              <a:spLocks noChangeArrowheads="1"/>
            </p:cNvSpPr>
            <p:nvPr/>
          </p:nvSpPr>
          <p:spPr bwMode="auto">
            <a:xfrm>
              <a:off x="1655" y="2471"/>
              <a:ext cx="6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solidFill>
                    <a:srgbClr val="003300"/>
                  </a:solidFill>
                  <a:latin typeface="黑体" panose="02010609060101010101" pitchFamily="49" charset="-122"/>
                  <a:ea typeface="黑体" panose="02010609060101010101" pitchFamily="49" charset="-122"/>
                </a:rPr>
                <a:t>-</a:t>
              </a:r>
              <a:r>
                <a:rPr lang="en-US" altLang="zh-CN" sz="2400" b="1">
                  <a:solidFill>
                    <a:srgbClr val="003300"/>
                  </a:solidFill>
                  <a:latin typeface="Times New Roman" panose="02020603050405020304" pitchFamily="18" charset="0"/>
                </a:rPr>
                <a:t>12A</a:t>
              </a:r>
            </a:p>
          </p:txBody>
        </p:sp>
        <p:sp>
          <p:nvSpPr>
            <p:cNvPr id="33" name="Rectangle 53">
              <a:extLst>
                <a:ext uri="{FF2B5EF4-FFF2-40B4-BE49-F238E27FC236}">
                  <a16:creationId xmlns:a16="http://schemas.microsoft.com/office/drawing/2014/main" id="{F790BF24-9D65-4906-8CF2-58A45B034D14}"/>
                </a:ext>
              </a:extLst>
            </p:cNvPr>
            <p:cNvSpPr>
              <a:spLocks noChangeArrowheads="1"/>
            </p:cNvSpPr>
            <p:nvPr/>
          </p:nvSpPr>
          <p:spPr bwMode="auto">
            <a:xfrm>
              <a:off x="1905" y="2033"/>
              <a:ext cx="3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i="1" dirty="0">
                  <a:latin typeface="Times New Roman" panose="02020603050405020304" pitchFamily="18" charset="0"/>
                </a:rPr>
                <a:t>i</a:t>
              </a:r>
              <a:r>
                <a:rPr lang="en-US" altLang="zh-CN" sz="2400" b="1" baseline="-25000" dirty="0">
                  <a:latin typeface="Times New Roman" panose="02020603050405020304" pitchFamily="18" charset="0"/>
                </a:rPr>
                <a:t>2</a:t>
              </a:r>
            </a:p>
          </p:txBody>
        </p:sp>
        <p:sp>
          <p:nvSpPr>
            <p:cNvPr id="34" name="Line 54">
              <a:extLst>
                <a:ext uri="{FF2B5EF4-FFF2-40B4-BE49-F238E27FC236}">
                  <a16:creationId xmlns:a16="http://schemas.microsoft.com/office/drawing/2014/main" id="{B76AF1C3-C3E3-4E3A-9E3F-B8FA5C75A3D1}"/>
                </a:ext>
              </a:extLst>
            </p:cNvPr>
            <p:cNvSpPr>
              <a:spLocks noChangeShapeType="1"/>
            </p:cNvSpPr>
            <p:nvPr/>
          </p:nvSpPr>
          <p:spPr bwMode="auto">
            <a:xfrm flipV="1">
              <a:off x="1701" y="2503"/>
              <a:ext cx="7" cy="172"/>
            </a:xfrm>
            <a:prstGeom prst="line">
              <a:avLst/>
            </a:prstGeom>
            <a:noFill/>
            <a:ln w="38100" cmpd="dbl">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 name="文本框 10">
            <a:extLst>
              <a:ext uri="{FF2B5EF4-FFF2-40B4-BE49-F238E27FC236}">
                <a16:creationId xmlns:a16="http://schemas.microsoft.com/office/drawing/2014/main" id="{9DCFAFD1-CBF2-46F6-9CD5-F89F8AD74BCF}"/>
              </a:ext>
            </a:extLst>
          </p:cNvPr>
          <p:cNvSpPr txBox="1"/>
          <p:nvPr/>
        </p:nvSpPr>
        <p:spPr>
          <a:xfrm>
            <a:off x="5616481" y="4131650"/>
            <a:ext cx="902811" cy="523220"/>
          </a:xfrm>
          <a:prstGeom prst="rect">
            <a:avLst/>
          </a:prstGeom>
          <a:noFill/>
        </p:spPr>
        <p:txBody>
          <a:bodyPr wrap="none" rtlCol="0">
            <a:spAutoFit/>
          </a:bodyPr>
          <a:lstStyle/>
          <a:p>
            <a:r>
              <a:rPr lang="zh-CN" altLang="en-US" sz="2800" b="1" dirty="0"/>
              <a:t>解：</a:t>
            </a:r>
          </a:p>
        </p:txBody>
      </p:sp>
      <p:sp>
        <p:nvSpPr>
          <p:cNvPr id="35" name="Rectangle 33">
            <a:extLst>
              <a:ext uri="{FF2B5EF4-FFF2-40B4-BE49-F238E27FC236}">
                <a16:creationId xmlns:a16="http://schemas.microsoft.com/office/drawing/2014/main" id="{DEAECDAF-674C-4FC2-9E05-D1AC7B437A4C}"/>
              </a:ext>
            </a:extLst>
          </p:cNvPr>
          <p:cNvSpPr>
            <a:spLocks noChangeArrowheads="1"/>
          </p:cNvSpPr>
          <p:nvPr/>
        </p:nvSpPr>
        <p:spPr bwMode="auto">
          <a:xfrm>
            <a:off x="5907936" y="5157623"/>
            <a:ext cx="4284663" cy="462307"/>
          </a:xfrm>
          <a:prstGeom prst="rect">
            <a:avLst/>
          </a:prstGeom>
          <a:solidFill>
            <a:srgbClr val="FFFFCC">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dirty="0">
                <a:latin typeface="Times New Roman" panose="02020603050405020304" pitchFamily="18" charset="0"/>
              </a:rPr>
              <a:t>–</a:t>
            </a:r>
            <a:r>
              <a:rPr lang="en-US" altLang="zh-CN" sz="2400" b="1" i="1" dirty="0">
                <a:latin typeface="Times New Roman" panose="02020603050405020304" pitchFamily="18" charset="0"/>
              </a:rPr>
              <a:t>i</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i</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+10 +(–12)=0 </a:t>
            </a:r>
            <a:r>
              <a:rPr lang="en-US" altLang="zh-CN" sz="2400" b="1" dirty="0">
                <a:latin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 i</a:t>
            </a:r>
            <a:r>
              <a:rPr lang="en-US" altLang="zh-CN" sz="2400" b="1" baseline="-25000" dirty="0">
                <a:latin typeface="Times New Roman" panose="02020603050405020304" pitchFamily="18" charset="0"/>
              </a:rPr>
              <a:t>2</a:t>
            </a:r>
            <a:r>
              <a:rPr lang="en-US" altLang="zh-CN" sz="2400" b="1" i="1" dirty="0">
                <a:latin typeface="Times New Roman" panose="02020603050405020304" pitchFamily="18" charset="0"/>
              </a:rPr>
              <a:t>=</a:t>
            </a:r>
            <a:r>
              <a:rPr lang="en-US" altLang="zh-CN" sz="2400" b="1" dirty="0">
                <a:latin typeface="Times New Roman" panose="02020603050405020304" pitchFamily="18" charset="0"/>
              </a:rPr>
              <a:t>1A</a:t>
            </a:r>
            <a:r>
              <a:rPr lang="en-US" altLang="zh-CN" sz="2400" b="1" i="1" dirty="0">
                <a:latin typeface="Times New Roman" panose="02020603050405020304" pitchFamily="18" charset="0"/>
              </a:rPr>
              <a:t>   </a:t>
            </a:r>
          </a:p>
        </p:txBody>
      </p:sp>
      <p:sp>
        <p:nvSpPr>
          <p:cNvPr id="36" name="Rectangle 34">
            <a:extLst>
              <a:ext uri="{FF2B5EF4-FFF2-40B4-BE49-F238E27FC236}">
                <a16:creationId xmlns:a16="http://schemas.microsoft.com/office/drawing/2014/main" id="{DC7084C3-9C44-4F45-8C69-B722A49EC287}"/>
              </a:ext>
            </a:extLst>
          </p:cNvPr>
          <p:cNvSpPr>
            <a:spLocks noChangeArrowheads="1"/>
          </p:cNvSpPr>
          <p:nvPr/>
        </p:nvSpPr>
        <p:spPr bwMode="auto">
          <a:xfrm>
            <a:off x="6700099" y="4581361"/>
            <a:ext cx="3455987" cy="462307"/>
          </a:xfrm>
          <a:prstGeom prst="rect">
            <a:avLst/>
          </a:prstGeom>
          <a:noFill/>
          <a:ln>
            <a:noFill/>
          </a:ln>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dirty="0">
                <a:latin typeface="Times New Roman" panose="02020603050405020304" pitchFamily="18" charset="0"/>
              </a:rPr>
              <a:t>–</a:t>
            </a:r>
            <a:r>
              <a:rPr lang="en-US" altLang="zh-CN" sz="2400" b="1" i="1" dirty="0">
                <a:latin typeface="Times New Roman" panose="02020603050405020304" pitchFamily="18" charset="0"/>
              </a:rPr>
              <a:t> </a:t>
            </a:r>
            <a:r>
              <a:rPr lang="en-US" altLang="zh-CN" sz="2400" b="1" dirty="0">
                <a:latin typeface="Times New Roman" panose="02020603050405020304" pitchFamily="18" charset="0"/>
              </a:rPr>
              <a:t>4+7+</a:t>
            </a:r>
            <a:r>
              <a:rPr lang="en-US" altLang="zh-CN" sz="2400" b="1" i="1" dirty="0">
                <a:latin typeface="Times New Roman" panose="02020603050405020304" pitchFamily="18" charset="0"/>
              </a:rPr>
              <a:t>i</a:t>
            </a:r>
            <a:r>
              <a:rPr lang="en-US" altLang="zh-CN" sz="2400" b="1" baseline="-25000" dirty="0">
                <a:latin typeface="Times New Roman" panose="02020603050405020304" pitchFamily="18" charset="0"/>
              </a:rPr>
              <a:t>1</a:t>
            </a:r>
            <a:r>
              <a:rPr lang="en-US" altLang="zh-CN" sz="2400" b="1" i="1" dirty="0">
                <a:latin typeface="Times New Roman" panose="02020603050405020304" pitchFamily="18" charset="0"/>
              </a:rPr>
              <a:t>= </a:t>
            </a:r>
            <a:r>
              <a:rPr lang="en-US" altLang="zh-CN" sz="2400" b="1" dirty="0">
                <a:latin typeface="Times New Roman" panose="02020603050405020304" pitchFamily="18" charset="0"/>
              </a:rPr>
              <a:t>0  </a:t>
            </a:r>
            <a:r>
              <a:rPr lang="en-US" altLang="zh-CN" sz="2400" b="1" dirty="0">
                <a:latin typeface="Symbol" panose="05050102010706020507" pitchFamily="18" charset="2"/>
              </a:rPr>
              <a:t>®</a:t>
            </a:r>
            <a:r>
              <a:rPr lang="en-US" altLang="zh-CN" sz="2400" b="1" i="1" dirty="0">
                <a:latin typeface="Times New Roman" panose="02020603050405020304" pitchFamily="18" charset="0"/>
              </a:rPr>
              <a:t>  i</a:t>
            </a:r>
            <a:r>
              <a:rPr lang="en-US" altLang="zh-CN" sz="2400" b="1" baseline="-25000" dirty="0">
                <a:latin typeface="Times New Roman" panose="02020603050405020304" pitchFamily="18" charset="0"/>
              </a:rPr>
              <a:t>1</a:t>
            </a:r>
            <a:r>
              <a:rPr lang="en-US" altLang="zh-CN" sz="2400" b="1" i="1" dirty="0">
                <a:latin typeface="Times New Roman" panose="02020603050405020304" pitchFamily="18" charset="0"/>
              </a:rPr>
              <a:t>= </a:t>
            </a:r>
            <a:r>
              <a:rPr lang="zh-CN" altLang="en-US" b="1" i="1" dirty="0"/>
              <a:t>－</a:t>
            </a:r>
            <a:r>
              <a:rPr lang="en-US" altLang="zh-CN" sz="2400" b="1" dirty="0">
                <a:latin typeface="Times New Roman" panose="02020603050405020304" pitchFamily="18" charset="0"/>
              </a:rPr>
              <a:t>3A</a:t>
            </a:r>
            <a:r>
              <a:rPr lang="en-US" altLang="zh-CN" sz="2400" b="1" i="1" dirty="0">
                <a:latin typeface="Times New Roman" panose="02020603050405020304" pitchFamily="18" charset="0"/>
              </a:rPr>
              <a:t> </a:t>
            </a:r>
          </a:p>
        </p:txBody>
      </p:sp>
      <p:sp>
        <p:nvSpPr>
          <p:cNvPr id="12" name="椭圆 11">
            <a:extLst>
              <a:ext uri="{FF2B5EF4-FFF2-40B4-BE49-F238E27FC236}">
                <a16:creationId xmlns:a16="http://schemas.microsoft.com/office/drawing/2014/main" id="{3FB642E3-9A50-415E-91DB-151A2206BFEC}"/>
              </a:ext>
            </a:extLst>
          </p:cNvPr>
          <p:cNvSpPr/>
          <p:nvPr/>
        </p:nvSpPr>
        <p:spPr>
          <a:xfrm>
            <a:off x="1571348" y="4131650"/>
            <a:ext cx="840286" cy="1768814"/>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4CE1D9EB-1C84-4DB2-9FAE-77721B66C07B}"/>
              </a:ext>
            </a:extLst>
          </p:cNvPr>
          <p:cNvSpPr/>
          <p:nvPr/>
        </p:nvSpPr>
        <p:spPr>
          <a:xfrm>
            <a:off x="2603584" y="4119170"/>
            <a:ext cx="840286" cy="1768814"/>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extLst>
      <p:ext uri="{BB962C8B-B14F-4D97-AF65-F5344CB8AC3E}">
        <p14:creationId xmlns:p14="http://schemas.microsoft.com/office/powerpoint/2010/main" val="27035885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2000"/>
                                        <p:tgtEl>
                                          <p:spTgt spid="3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down)">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3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35" grpId="0" animBg="1"/>
      <p:bldP spid="36" grpId="0"/>
      <p:bldP spid="12" grpId="0" animBg="1"/>
      <p:bldP spid="3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3" name="文本框 2">
            <a:extLst>
              <a:ext uri="{FF2B5EF4-FFF2-40B4-BE49-F238E27FC236}">
                <a16:creationId xmlns:a16="http://schemas.microsoft.com/office/drawing/2014/main" id="{9836D335-632F-41ED-B188-C464B2C8DFAB}"/>
              </a:ext>
            </a:extLst>
          </p:cNvPr>
          <p:cNvSpPr txBox="1"/>
          <p:nvPr/>
        </p:nvSpPr>
        <p:spPr>
          <a:xfrm>
            <a:off x="497150" y="1294986"/>
            <a:ext cx="11141475" cy="1384995"/>
          </a:xfrm>
          <a:prstGeom prst="rect">
            <a:avLst/>
          </a:prstGeom>
          <a:noFill/>
        </p:spPr>
        <p:txBody>
          <a:bodyPr wrap="square" rtlCol="0">
            <a:spAutoFit/>
          </a:bodyPr>
          <a:lstStyle/>
          <a:p>
            <a:r>
              <a:rPr lang="en-US" altLang="zh-CN" sz="2800" b="1" dirty="0">
                <a:solidFill>
                  <a:srgbClr val="FF0000"/>
                </a:solidFill>
                <a:latin typeface="+mn-ea"/>
              </a:rPr>
              <a:t>3</a:t>
            </a:r>
            <a:r>
              <a:rPr lang="zh-CN" altLang="en-US" sz="2800" b="1" dirty="0">
                <a:solidFill>
                  <a:srgbClr val="FF0000"/>
                </a:solidFill>
                <a:latin typeface="+mn-ea"/>
              </a:rPr>
              <a:t>、</a:t>
            </a:r>
            <a:r>
              <a:rPr lang="en-US" altLang="zh-CN" sz="2800" b="1" dirty="0">
                <a:solidFill>
                  <a:srgbClr val="FF0000"/>
                </a:solidFill>
                <a:latin typeface="+mn-ea"/>
              </a:rPr>
              <a:t>KCL</a:t>
            </a:r>
            <a:r>
              <a:rPr lang="zh-CN" altLang="en-US" sz="2800" b="1" dirty="0">
                <a:solidFill>
                  <a:srgbClr val="FF0000"/>
                </a:solidFill>
                <a:latin typeface="+mn-ea"/>
              </a:rPr>
              <a:t>推广</a:t>
            </a:r>
            <a:endParaRPr lang="en-US" altLang="zh-CN" sz="2800" b="1" dirty="0">
              <a:solidFill>
                <a:srgbClr val="FF0000"/>
              </a:solidFill>
              <a:latin typeface="+mn-ea"/>
            </a:endParaRPr>
          </a:p>
          <a:p>
            <a:r>
              <a:rPr lang="zh-CN" altLang="en-US" sz="2800" b="1" dirty="0">
                <a:latin typeface="+mn-ea"/>
              </a:rPr>
              <a:t>       </a:t>
            </a:r>
            <a:r>
              <a:rPr lang="en-US" altLang="zh-CN" sz="2800" b="1" dirty="0">
                <a:latin typeface="+mn-ea"/>
              </a:rPr>
              <a:t>KCL</a:t>
            </a:r>
            <a:r>
              <a:rPr lang="zh-CN" altLang="en-US" sz="2800" b="1" dirty="0">
                <a:latin typeface="+mn-ea"/>
              </a:rPr>
              <a:t>可以推广到用于电路中任一假设的闭合曲面（称为广义节点）。</a:t>
            </a:r>
          </a:p>
        </p:txBody>
      </p:sp>
      <p:pic>
        <p:nvPicPr>
          <p:cNvPr id="6" name="图片 5">
            <a:extLst>
              <a:ext uri="{FF2B5EF4-FFF2-40B4-BE49-F238E27FC236}">
                <a16:creationId xmlns:a16="http://schemas.microsoft.com/office/drawing/2014/main" id="{6DD8AC25-7BD1-4999-A3D6-1AAA6066527A}"/>
              </a:ext>
            </a:extLst>
          </p:cNvPr>
          <p:cNvPicPr>
            <a:picLocks noChangeAspect="1"/>
          </p:cNvPicPr>
          <p:nvPr/>
        </p:nvPicPr>
        <p:blipFill>
          <a:blip r:embed="rId4"/>
          <a:stretch>
            <a:fillRect/>
          </a:stretch>
        </p:blipFill>
        <p:spPr>
          <a:xfrm>
            <a:off x="1576149" y="2674397"/>
            <a:ext cx="2873153" cy="2850846"/>
          </a:xfrm>
          <a:prstGeom prst="rect">
            <a:avLst/>
          </a:prstGeom>
        </p:spPr>
      </p:pic>
      <p:sp>
        <p:nvSpPr>
          <p:cNvPr id="8" name="矩形 7">
            <a:extLst>
              <a:ext uri="{FF2B5EF4-FFF2-40B4-BE49-F238E27FC236}">
                <a16:creationId xmlns:a16="http://schemas.microsoft.com/office/drawing/2014/main" id="{10D90AD9-9F9B-4F0B-9669-58A691F451D6}"/>
              </a:ext>
            </a:extLst>
          </p:cNvPr>
          <p:cNvSpPr/>
          <p:nvPr/>
        </p:nvSpPr>
        <p:spPr>
          <a:xfrm>
            <a:off x="4995963" y="2671451"/>
            <a:ext cx="6642662" cy="523220"/>
          </a:xfrm>
          <a:prstGeom prst="rect">
            <a:avLst/>
          </a:prstGeom>
        </p:spPr>
        <p:txBody>
          <a:bodyPr wrap="square">
            <a:spAutoFit/>
          </a:bodyPr>
          <a:lstStyle/>
          <a:p>
            <a:r>
              <a:rPr lang="zh-CN" altLang="en-US" sz="2800" b="1" dirty="0">
                <a:latin typeface="+mn-ea"/>
              </a:rPr>
              <a:t>对</a:t>
            </a:r>
            <a:r>
              <a:rPr lang="en-US" altLang="zh-CN" sz="2800" b="1" dirty="0">
                <a:latin typeface="+mn-ea"/>
              </a:rPr>
              <a:t>a</a:t>
            </a:r>
            <a:r>
              <a:rPr lang="zh-CN" altLang="en-US" sz="2800" b="1" dirty="0">
                <a:latin typeface="+mn-ea"/>
              </a:rPr>
              <a:t>、</a:t>
            </a:r>
            <a:r>
              <a:rPr lang="en-US" altLang="zh-CN" sz="2800" b="1" dirty="0">
                <a:latin typeface="+mn-ea"/>
              </a:rPr>
              <a:t>b</a:t>
            </a:r>
            <a:r>
              <a:rPr lang="zh-CN" altLang="en-US" sz="2800" b="1" dirty="0">
                <a:latin typeface="+mn-ea"/>
              </a:rPr>
              <a:t>、</a:t>
            </a:r>
            <a:r>
              <a:rPr lang="en-US" altLang="zh-CN" sz="2800" b="1" dirty="0">
                <a:latin typeface="+mn-ea"/>
              </a:rPr>
              <a:t>c </a:t>
            </a:r>
            <a:r>
              <a:rPr lang="zh-CN" altLang="en-US" sz="2800" b="1" dirty="0">
                <a:latin typeface="+mn-ea"/>
              </a:rPr>
              <a:t>三个节点，应用</a:t>
            </a:r>
            <a:r>
              <a:rPr lang="en-US" altLang="zh-CN" sz="2800" b="1" dirty="0">
                <a:latin typeface="+mn-ea"/>
              </a:rPr>
              <a:t>KCL</a:t>
            </a:r>
            <a:r>
              <a:rPr lang="zh-CN" altLang="en-US" sz="2800" b="1" dirty="0">
                <a:latin typeface="+mn-ea"/>
              </a:rPr>
              <a:t>可列出：</a:t>
            </a:r>
          </a:p>
        </p:txBody>
      </p:sp>
      <p:sp>
        <p:nvSpPr>
          <p:cNvPr id="69" name="Text Box 40">
            <a:extLst>
              <a:ext uri="{FF2B5EF4-FFF2-40B4-BE49-F238E27FC236}">
                <a16:creationId xmlns:a16="http://schemas.microsoft.com/office/drawing/2014/main" id="{9294E8A9-58D1-4E76-9F99-2BC4E4986B7D}"/>
              </a:ext>
            </a:extLst>
          </p:cNvPr>
          <p:cNvSpPr txBox="1">
            <a:spLocks noChangeArrowheads="1"/>
          </p:cNvSpPr>
          <p:nvPr/>
        </p:nvSpPr>
        <p:spPr bwMode="auto">
          <a:xfrm>
            <a:off x="6650115" y="3194671"/>
            <a:ext cx="2932113" cy="519113"/>
          </a:xfrm>
          <a:prstGeom prst="rect">
            <a:avLst/>
          </a:prstGeom>
          <a:noFill/>
          <a:ln w="9525">
            <a:noFill/>
            <a:miter lim="800000"/>
            <a:headEnd/>
            <a:tailEnd/>
          </a:ln>
          <a:effectLst/>
        </p:spPr>
        <p:txBody>
          <a:bodyPr anchor="ctr">
            <a:spAutoFit/>
          </a:bodyPr>
          <a:lstStyle/>
          <a:p>
            <a:pPr algn="ctr" eaLnBrk="1" hangingPunct="1">
              <a:defRPr/>
            </a:pPr>
            <a:r>
              <a:rPr kumimoji="1" lang="en-US" altLang="zh-CN" sz="2800" b="1" i="1" dirty="0">
                <a:latin typeface="Times New Roman" pitchFamily="18" charset="0"/>
                <a:ea typeface="楷体_GB2312" pitchFamily="49" charset="-122"/>
              </a:rPr>
              <a:t>i</a:t>
            </a:r>
            <a:r>
              <a:rPr kumimoji="1" lang="en-US" altLang="zh-CN" sz="2800" b="1" baseline="-25000" dirty="0">
                <a:latin typeface="Times New Roman" pitchFamily="18" charset="0"/>
                <a:ea typeface="楷体_GB2312" pitchFamily="49" charset="-122"/>
              </a:rPr>
              <a:t>1 </a:t>
            </a:r>
            <a:r>
              <a:rPr kumimoji="1" lang="en-US" altLang="zh-CN" sz="2800" b="1" dirty="0">
                <a:latin typeface="Times New Roman" pitchFamily="18" charset="0"/>
              </a:rPr>
              <a:t>–</a:t>
            </a:r>
            <a:r>
              <a:rPr kumimoji="1" lang="en-US" altLang="zh-CN" sz="2800" b="1" baseline="-25000" dirty="0">
                <a:latin typeface="Times New Roman" pitchFamily="18" charset="0"/>
                <a:ea typeface="楷体_GB2312" pitchFamily="49" charset="-122"/>
              </a:rPr>
              <a:t> </a:t>
            </a:r>
            <a:r>
              <a:rPr kumimoji="1" lang="en-US" altLang="zh-CN" sz="2800" b="1" i="1" dirty="0">
                <a:latin typeface="Times New Roman" pitchFamily="18" charset="0"/>
                <a:ea typeface="楷体_GB2312" pitchFamily="49" charset="-122"/>
              </a:rPr>
              <a:t>i</a:t>
            </a:r>
            <a:r>
              <a:rPr kumimoji="1" lang="en-US" altLang="zh-CN" sz="2800" b="1" baseline="-25000" dirty="0">
                <a:latin typeface="Times New Roman" pitchFamily="18" charset="0"/>
                <a:ea typeface="楷体_GB2312" pitchFamily="49" charset="-122"/>
              </a:rPr>
              <a:t>4 </a:t>
            </a:r>
            <a:r>
              <a:rPr kumimoji="1" lang="en-US" altLang="zh-CN" sz="2800" b="1" dirty="0">
                <a:latin typeface="Times New Roman" pitchFamily="18" charset="0"/>
                <a:ea typeface="楷体_GB2312" pitchFamily="49" charset="-122"/>
              </a:rPr>
              <a:t>+</a:t>
            </a:r>
            <a:r>
              <a:rPr kumimoji="1" lang="en-US" altLang="zh-CN" sz="2800" b="1" i="1" dirty="0">
                <a:latin typeface="Times New Roman" pitchFamily="18" charset="0"/>
                <a:ea typeface="楷体_GB2312" pitchFamily="49" charset="-122"/>
              </a:rPr>
              <a:t>i</a:t>
            </a:r>
            <a:r>
              <a:rPr kumimoji="1" lang="en-US" altLang="zh-CN" sz="2800" b="1" baseline="-25000" dirty="0">
                <a:latin typeface="Times New Roman" pitchFamily="18" charset="0"/>
                <a:ea typeface="楷体_GB2312" pitchFamily="49" charset="-122"/>
              </a:rPr>
              <a:t>6</a:t>
            </a:r>
            <a:r>
              <a:rPr kumimoji="1" lang="en-US" altLang="zh-CN" sz="2800" b="1" baseline="-25000" dirty="0">
                <a:latin typeface="Arial" charset="0"/>
                <a:ea typeface="楷体_GB2312" pitchFamily="49" charset="-122"/>
              </a:rPr>
              <a:t> </a:t>
            </a:r>
            <a:r>
              <a:rPr kumimoji="1" lang="en-US" altLang="zh-CN" sz="2800" b="1" dirty="0">
                <a:latin typeface="Arial" charset="0"/>
                <a:ea typeface="楷体_GB2312" pitchFamily="49" charset="-122"/>
              </a:rPr>
              <a:t>=0</a:t>
            </a:r>
          </a:p>
        </p:txBody>
      </p:sp>
      <p:sp>
        <p:nvSpPr>
          <p:cNvPr id="70" name="Text Box 53">
            <a:extLst>
              <a:ext uri="{FF2B5EF4-FFF2-40B4-BE49-F238E27FC236}">
                <a16:creationId xmlns:a16="http://schemas.microsoft.com/office/drawing/2014/main" id="{17134408-BE9C-4F1F-8DBB-367F4EE23E63}"/>
              </a:ext>
            </a:extLst>
          </p:cNvPr>
          <p:cNvSpPr txBox="1">
            <a:spLocks noChangeArrowheads="1"/>
          </p:cNvSpPr>
          <p:nvPr/>
        </p:nvSpPr>
        <p:spPr bwMode="auto">
          <a:xfrm>
            <a:off x="6650115" y="3804271"/>
            <a:ext cx="2932113" cy="519113"/>
          </a:xfrm>
          <a:prstGeom prst="rect">
            <a:avLst/>
          </a:prstGeom>
          <a:noFill/>
          <a:ln w="9525">
            <a:noFill/>
            <a:miter lim="800000"/>
            <a:headEnd/>
            <a:tailEnd/>
          </a:ln>
          <a:effectLst/>
        </p:spPr>
        <p:txBody>
          <a:bodyPr anchor="ctr">
            <a:spAutoFit/>
          </a:bodyPr>
          <a:lstStyle/>
          <a:p>
            <a:pPr algn="ctr" eaLnBrk="1" hangingPunct="1">
              <a:defRPr/>
            </a:pPr>
            <a:r>
              <a:rPr kumimoji="1" lang="en-US" altLang="zh-CN" sz="2800" b="1" i="1" dirty="0">
                <a:latin typeface="Times New Roman" pitchFamily="18" charset="0"/>
                <a:ea typeface="楷体_GB2312" pitchFamily="49" charset="-122"/>
              </a:rPr>
              <a:t>i</a:t>
            </a:r>
            <a:r>
              <a:rPr kumimoji="1" lang="en-US" altLang="zh-CN" sz="2800" b="1" baseline="-25000" dirty="0">
                <a:latin typeface="Times New Roman" pitchFamily="18" charset="0"/>
                <a:ea typeface="楷体_GB2312" pitchFamily="49" charset="-122"/>
              </a:rPr>
              <a:t>4</a:t>
            </a:r>
            <a:r>
              <a:rPr kumimoji="1" lang="en-US" altLang="zh-CN" sz="2800" b="1" dirty="0">
                <a:latin typeface="Times New Roman" pitchFamily="18" charset="0"/>
              </a:rPr>
              <a:t>–</a:t>
            </a:r>
            <a:r>
              <a:rPr kumimoji="1" lang="en-US" altLang="zh-CN" sz="2800" b="1" baseline="-25000" dirty="0">
                <a:latin typeface="Times New Roman" pitchFamily="18" charset="0"/>
                <a:ea typeface="楷体_GB2312" pitchFamily="49" charset="-122"/>
              </a:rPr>
              <a:t> </a:t>
            </a:r>
            <a:r>
              <a:rPr kumimoji="1" lang="en-US" altLang="zh-CN" sz="2800" b="1" i="1" dirty="0">
                <a:latin typeface="Times New Roman" pitchFamily="18" charset="0"/>
                <a:ea typeface="楷体_GB2312" pitchFamily="49" charset="-122"/>
              </a:rPr>
              <a:t>i</a:t>
            </a:r>
            <a:r>
              <a:rPr kumimoji="1" lang="en-US" altLang="zh-CN" sz="2800" b="1" baseline="-25000" dirty="0">
                <a:latin typeface="Times New Roman" pitchFamily="18" charset="0"/>
                <a:ea typeface="楷体_GB2312" pitchFamily="49" charset="-122"/>
              </a:rPr>
              <a:t>2 </a:t>
            </a:r>
            <a:r>
              <a:rPr kumimoji="1" lang="en-US" altLang="zh-CN" sz="2800" b="1" dirty="0">
                <a:latin typeface="Arial" charset="0"/>
              </a:rPr>
              <a:t>– </a:t>
            </a:r>
            <a:r>
              <a:rPr kumimoji="1" lang="en-US" altLang="zh-CN" sz="2800" b="1" i="1" dirty="0">
                <a:latin typeface="Times New Roman" pitchFamily="18" charset="0"/>
                <a:ea typeface="楷体_GB2312" pitchFamily="49" charset="-122"/>
              </a:rPr>
              <a:t>i</a:t>
            </a:r>
            <a:r>
              <a:rPr kumimoji="1" lang="en-US" altLang="zh-CN" sz="2800" b="1" baseline="-25000" dirty="0">
                <a:latin typeface="Times New Roman" pitchFamily="18" charset="0"/>
                <a:ea typeface="楷体_GB2312" pitchFamily="49" charset="-122"/>
              </a:rPr>
              <a:t>5</a:t>
            </a:r>
            <a:r>
              <a:rPr kumimoji="1" lang="en-US" altLang="zh-CN" sz="2800" b="1" baseline="-25000" dirty="0">
                <a:latin typeface="Arial" charset="0"/>
                <a:ea typeface="楷体_GB2312" pitchFamily="49" charset="-122"/>
              </a:rPr>
              <a:t> </a:t>
            </a:r>
            <a:r>
              <a:rPr kumimoji="1" lang="en-US" altLang="zh-CN" sz="2800" b="1" dirty="0">
                <a:latin typeface="Arial" charset="0"/>
                <a:ea typeface="楷体_GB2312" pitchFamily="49" charset="-122"/>
              </a:rPr>
              <a:t>=0</a:t>
            </a:r>
          </a:p>
        </p:txBody>
      </p:sp>
      <p:sp>
        <p:nvSpPr>
          <p:cNvPr id="71" name="Text Box 54">
            <a:extLst>
              <a:ext uri="{FF2B5EF4-FFF2-40B4-BE49-F238E27FC236}">
                <a16:creationId xmlns:a16="http://schemas.microsoft.com/office/drawing/2014/main" id="{F29E17C3-5E3C-4819-9B95-B23FF256AC69}"/>
              </a:ext>
            </a:extLst>
          </p:cNvPr>
          <p:cNvSpPr txBox="1">
            <a:spLocks noChangeArrowheads="1"/>
          </p:cNvSpPr>
          <p:nvPr/>
        </p:nvSpPr>
        <p:spPr bwMode="auto">
          <a:xfrm>
            <a:off x="6650115" y="4466274"/>
            <a:ext cx="2932112" cy="519113"/>
          </a:xfrm>
          <a:prstGeom prst="rect">
            <a:avLst/>
          </a:prstGeom>
          <a:noFill/>
          <a:ln w="9525">
            <a:noFill/>
            <a:miter lim="800000"/>
            <a:headEnd/>
            <a:tailEnd/>
          </a:ln>
          <a:effectLst/>
        </p:spPr>
        <p:txBody>
          <a:bodyPr anchor="ctr">
            <a:spAutoFit/>
          </a:bodyPr>
          <a:lstStyle/>
          <a:p>
            <a:pPr algn="ctr" eaLnBrk="1" hangingPunct="1">
              <a:defRPr/>
            </a:pPr>
            <a:r>
              <a:rPr kumimoji="1" lang="en-US" altLang="zh-CN" sz="2800" b="1" i="1" dirty="0">
                <a:latin typeface="Times New Roman" pitchFamily="18" charset="0"/>
                <a:ea typeface="楷体_GB2312" pitchFamily="49" charset="-122"/>
              </a:rPr>
              <a:t>i</a:t>
            </a:r>
            <a:r>
              <a:rPr kumimoji="1" lang="en-US" altLang="zh-CN" sz="2800" b="1" baseline="-25000" dirty="0">
                <a:latin typeface="Times New Roman" pitchFamily="18" charset="0"/>
                <a:ea typeface="楷体_GB2312" pitchFamily="49" charset="-122"/>
              </a:rPr>
              <a:t>3</a:t>
            </a:r>
            <a:r>
              <a:rPr kumimoji="1" lang="en-US" altLang="zh-CN" sz="2800" b="1" dirty="0">
                <a:latin typeface="Times New Roman" pitchFamily="18" charset="0"/>
              </a:rPr>
              <a:t>+</a:t>
            </a:r>
            <a:r>
              <a:rPr kumimoji="1" lang="en-US" altLang="zh-CN" sz="2800" b="1" baseline="-25000" dirty="0">
                <a:latin typeface="Times New Roman" pitchFamily="18" charset="0"/>
                <a:ea typeface="楷体_GB2312" pitchFamily="49" charset="-122"/>
              </a:rPr>
              <a:t> </a:t>
            </a:r>
            <a:r>
              <a:rPr kumimoji="1" lang="en-US" altLang="zh-CN" sz="2800" b="1" i="1" dirty="0">
                <a:latin typeface="Times New Roman" pitchFamily="18" charset="0"/>
                <a:ea typeface="楷体_GB2312" pitchFamily="49" charset="-122"/>
              </a:rPr>
              <a:t>i</a:t>
            </a:r>
            <a:r>
              <a:rPr kumimoji="1" lang="en-US" altLang="zh-CN" sz="2800" b="1" baseline="-25000" dirty="0">
                <a:latin typeface="Times New Roman" pitchFamily="18" charset="0"/>
                <a:ea typeface="楷体_GB2312" pitchFamily="49" charset="-122"/>
              </a:rPr>
              <a:t>5 </a:t>
            </a:r>
            <a:r>
              <a:rPr kumimoji="1" lang="en-US" altLang="zh-CN" sz="2800" b="1" dirty="0">
                <a:latin typeface="Arial" charset="0"/>
              </a:rPr>
              <a:t>–</a:t>
            </a:r>
            <a:r>
              <a:rPr kumimoji="1" lang="en-US" altLang="zh-CN" sz="2800" dirty="0">
                <a:latin typeface="Arial" charset="0"/>
              </a:rPr>
              <a:t> </a:t>
            </a:r>
            <a:r>
              <a:rPr kumimoji="1" lang="en-US" altLang="zh-CN" sz="2800" b="1" i="1" dirty="0">
                <a:latin typeface="Times New Roman" pitchFamily="18" charset="0"/>
                <a:ea typeface="楷体_GB2312" pitchFamily="49" charset="-122"/>
              </a:rPr>
              <a:t>i</a:t>
            </a:r>
            <a:r>
              <a:rPr kumimoji="1" lang="en-US" altLang="zh-CN" sz="2800" b="1" baseline="-25000" dirty="0">
                <a:latin typeface="Times New Roman" pitchFamily="18" charset="0"/>
                <a:ea typeface="楷体_GB2312" pitchFamily="49" charset="-122"/>
              </a:rPr>
              <a:t>6 </a:t>
            </a:r>
            <a:r>
              <a:rPr kumimoji="1" lang="en-US" altLang="zh-CN" sz="2800" b="1" dirty="0">
                <a:latin typeface="Arial" charset="0"/>
                <a:ea typeface="楷体_GB2312" pitchFamily="49" charset="-122"/>
              </a:rPr>
              <a:t>=0</a:t>
            </a:r>
          </a:p>
        </p:txBody>
      </p:sp>
      <p:sp>
        <p:nvSpPr>
          <p:cNvPr id="12" name="矩形 11">
            <a:extLst>
              <a:ext uri="{FF2B5EF4-FFF2-40B4-BE49-F238E27FC236}">
                <a16:creationId xmlns:a16="http://schemas.microsoft.com/office/drawing/2014/main" id="{92B61113-ABE8-462C-B6DD-5127A69BADA3}"/>
              </a:ext>
            </a:extLst>
          </p:cNvPr>
          <p:cNvSpPr/>
          <p:nvPr/>
        </p:nvSpPr>
        <p:spPr>
          <a:xfrm>
            <a:off x="4995963" y="5128277"/>
            <a:ext cx="3416320" cy="523220"/>
          </a:xfrm>
          <a:prstGeom prst="rect">
            <a:avLst/>
          </a:prstGeom>
        </p:spPr>
        <p:txBody>
          <a:bodyPr wrap="none">
            <a:spAutoFit/>
          </a:bodyPr>
          <a:lstStyle/>
          <a:p>
            <a:r>
              <a:rPr lang="zh-CN" altLang="en-US" sz="2800" b="1" dirty="0"/>
              <a:t>上列三式相加，得：</a:t>
            </a:r>
          </a:p>
        </p:txBody>
      </p:sp>
      <p:sp>
        <p:nvSpPr>
          <p:cNvPr id="72" name="Text Box 4">
            <a:extLst>
              <a:ext uri="{FF2B5EF4-FFF2-40B4-BE49-F238E27FC236}">
                <a16:creationId xmlns:a16="http://schemas.microsoft.com/office/drawing/2014/main" id="{8F7E076C-A41F-4B2F-BE62-F5F3A40679A7}"/>
              </a:ext>
            </a:extLst>
          </p:cNvPr>
          <p:cNvSpPr txBox="1">
            <a:spLocks noChangeArrowheads="1"/>
          </p:cNvSpPr>
          <p:nvPr/>
        </p:nvSpPr>
        <p:spPr bwMode="auto">
          <a:xfrm>
            <a:off x="8116171" y="5130331"/>
            <a:ext cx="2406650" cy="519112"/>
          </a:xfrm>
          <a:prstGeom prst="rect">
            <a:avLst/>
          </a:prstGeom>
          <a:noFill/>
          <a:ln w="9525">
            <a:noFill/>
            <a:miter lim="800000"/>
            <a:headEnd/>
            <a:tailEnd/>
          </a:ln>
          <a:effectLst/>
        </p:spPr>
        <p:txBody>
          <a:bodyPr anchor="ctr">
            <a:spAutoFit/>
          </a:bodyPr>
          <a:lstStyle/>
          <a:p>
            <a:pPr algn="ctr" eaLnBrk="1" hangingPunct="1">
              <a:defRPr/>
            </a:pPr>
            <a:r>
              <a:rPr kumimoji="1" lang="en-US" altLang="zh-CN" sz="2800" b="1" i="1" dirty="0">
                <a:latin typeface="Times New Roman" pitchFamily="18" charset="0"/>
                <a:ea typeface="楷体_GB2312" pitchFamily="49" charset="-122"/>
              </a:rPr>
              <a:t>i</a:t>
            </a:r>
            <a:r>
              <a:rPr kumimoji="1" lang="en-US" altLang="zh-CN" sz="2800" b="1" baseline="-25000" dirty="0">
                <a:latin typeface="Times New Roman" pitchFamily="18" charset="0"/>
                <a:ea typeface="楷体_GB2312" pitchFamily="49" charset="-122"/>
              </a:rPr>
              <a:t>1</a:t>
            </a:r>
            <a:r>
              <a:rPr kumimoji="1" lang="en-US" altLang="zh-CN" sz="2800" b="1" dirty="0">
                <a:latin typeface="Times New Roman" pitchFamily="18" charset="0"/>
                <a:ea typeface="楷体_GB2312" pitchFamily="49" charset="-122"/>
              </a:rPr>
              <a:t> – </a:t>
            </a:r>
            <a:r>
              <a:rPr kumimoji="1" lang="en-US" altLang="zh-CN" sz="2800" b="1" i="1" dirty="0">
                <a:latin typeface="Times New Roman" pitchFamily="18" charset="0"/>
                <a:ea typeface="楷体_GB2312" pitchFamily="49" charset="-122"/>
              </a:rPr>
              <a:t>i</a:t>
            </a:r>
            <a:r>
              <a:rPr kumimoji="1" lang="en-US" altLang="zh-CN" sz="2800" b="1" baseline="-25000" dirty="0">
                <a:latin typeface="Times New Roman" pitchFamily="18" charset="0"/>
                <a:ea typeface="楷体_GB2312" pitchFamily="49" charset="-122"/>
              </a:rPr>
              <a:t>2 </a:t>
            </a:r>
            <a:r>
              <a:rPr kumimoji="1" lang="en-US" altLang="zh-CN" sz="2800" b="1" dirty="0">
                <a:latin typeface="Times New Roman" pitchFamily="18" charset="0"/>
                <a:ea typeface="楷体_GB2312" pitchFamily="49" charset="-122"/>
              </a:rPr>
              <a:t>+ </a:t>
            </a:r>
            <a:r>
              <a:rPr kumimoji="1" lang="en-US" altLang="zh-CN" sz="2800" b="1" i="1" dirty="0">
                <a:latin typeface="Times New Roman" pitchFamily="18" charset="0"/>
                <a:ea typeface="楷体_GB2312" pitchFamily="49" charset="-122"/>
              </a:rPr>
              <a:t>i</a:t>
            </a:r>
            <a:r>
              <a:rPr kumimoji="1" lang="en-US" altLang="zh-CN" sz="2800" b="1" baseline="-25000" dirty="0">
                <a:latin typeface="Times New Roman" pitchFamily="18" charset="0"/>
                <a:ea typeface="楷体_GB2312" pitchFamily="49" charset="-122"/>
              </a:rPr>
              <a:t>3 </a:t>
            </a:r>
            <a:r>
              <a:rPr kumimoji="1" lang="en-US" altLang="zh-CN" sz="2800" b="1" dirty="0">
                <a:latin typeface="Times New Roman" pitchFamily="18" charset="0"/>
                <a:ea typeface="楷体_GB2312" pitchFamily="49" charset="-122"/>
              </a:rPr>
              <a:t>= 0</a:t>
            </a:r>
          </a:p>
        </p:txBody>
      </p:sp>
    </p:spTree>
    <p:custDataLst>
      <p:tags r:id="rId1"/>
    </p:custDataLst>
    <p:extLst>
      <p:ext uri="{BB962C8B-B14F-4D97-AF65-F5344CB8AC3E}">
        <p14:creationId xmlns:p14="http://schemas.microsoft.com/office/powerpoint/2010/main" val="22680518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down)">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iterate type="lt">
                                    <p:tmAbs val="75"/>
                                  </p:iterate>
                                  <p:childTnLst>
                                    <p:set>
                                      <p:cBhvr>
                                        <p:cTn id="21" dur="1" fill="hold">
                                          <p:stCondLst>
                                            <p:cond delay="74"/>
                                          </p:stCondLst>
                                        </p:cTn>
                                        <p:tgtEl>
                                          <p:spTgt spid="69"/>
                                        </p:tgtEl>
                                        <p:attrNameLst>
                                          <p:attrName>style.visibility</p:attrName>
                                        </p:attrNameLst>
                                      </p:cBhvr>
                                      <p:to>
                                        <p:strVal val="visible"/>
                                      </p:to>
                                    </p:set>
                                    <p:anim to="" calcmode="lin" valueType="num">
                                      <p:cBhvr>
                                        <p:cTn id="22" dur="1" fill="hold"/>
                                        <p:tgtEl>
                                          <p:spTgt spid="69"/>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iterate type="lt">
                                    <p:tmAbs val="75"/>
                                  </p:iterate>
                                  <p:childTnLst>
                                    <p:set>
                                      <p:cBhvr>
                                        <p:cTn id="26" dur="1" fill="hold">
                                          <p:stCondLst>
                                            <p:cond delay="74"/>
                                          </p:stCondLst>
                                        </p:cTn>
                                        <p:tgtEl>
                                          <p:spTgt spid="70"/>
                                        </p:tgtEl>
                                        <p:attrNameLst>
                                          <p:attrName>style.visibility</p:attrName>
                                        </p:attrNameLst>
                                      </p:cBhvr>
                                      <p:to>
                                        <p:strVal val="visible"/>
                                      </p:to>
                                    </p:set>
                                    <p:anim to="" calcmode="lin" valueType="num">
                                      <p:cBhvr>
                                        <p:cTn id="27" dur="1" fill="hold"/>
                                        <p:tgtEl>
                                          <p:spTgt spid="70"/>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iterate type="lt">
                                    <p:tmAbs val="75"/>
                                  </p:iterate>
                                  <p:childTnLst>
                                    <p:set>
                                      <p:cBhvr>
                                        <p:cTn id="31" dur="1" fill="hold">
                                          <p:stCondLst>
                                            <p:cond delay="74"/>
                                          </p:stCondLst>
                                        </p:cTn>
                                        <p:tgtEl>
                                          <p:spTgt spid="71"/>
                                        </p:tgtEl>
                                        <p:attrNameLst>
                                          <p:attrName>style.visibility</p:attrName>
                                        </p:attrNameLst>
                                      </p:cBhvr>
                                      <p:to>
                                        <p:strVal val="visible"/>
                                      </p:to>
                                    </p:set>
                                    <p:anim to="" calcmode="lin" valueType="num">
                                      <p:cBhvr>
                                        <p:cTn id="32" dur="1" fill="hold"/>
                                        <p:tgtEl>
                                          <p:spTgt spid="71"/>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72"/>
                                        </p:tgtEl>
                                        <p:attrNameLst>
                                          <p:attrName>style.visibility</p:attrName>
                                        </p:attrNameLst>
                                      </p:cBhvr>
                                      <p:to>
                                        <p:strVal val="visible"/>
                                      </p:to>
                                    </p:set>
                                    <p:anim calcmode="lin" valueType="num">
                                      <p:cBhvr>
                                        <p:cTn id="42" dur="2000" fill="hold"/>
                                        <p:tgtEl>
                                          <p:spTgt spid="72"/>
                                        </p:tgtEl>
                                        <p:attrNameLst>
                                          <p:attrName>ppt_w</p:attrName>
                                        </p:attrNameLst>
                                      </p:cBhvr>
                                      <p:tavLst>
                                        <p:tav tm="0">
                                          <p:val>
                                            <p:strVal val="#ppt_w*0.70"/>
                                          </p:val>
                                        </p:tav>
                                        <p:tav tm="100000">
                                          <p:val>
                                            <p:strVal val="#ppt_w"/>
                                          </p:val>
                                        </p:tav>
                                      </p:tavLst>
                                    </p:anim>
                                    <p:anim calcmode="lin" valueType="num">
                                      <p:cBhvr>
                                        <p:cTn id="43" dur="2000" fill="hold"/>
                                        <p:tgtEl>
                                          <p:spTgt spid="72"/>
                                        </p:tgtEl>
                                        <p:attrNameLst>
                                          <p:attrName>ppt_h</p:attrName>
                                        </p:attrNameLst>
                                      </p:cBhvr>
                                      <p:tavLst>
                                        <p:tav tm="0">
                                          <p:val>
                                            <p:strVal val="#ppt_h"/>
                                          </p:val>
                                        </p:tav>
                                        <p:tav tm="100000">
                                          <p:val>
                                            <p:strVal val="#ppt_h"/>
                                          </p:val>
                                        </p:tav>
                                      </p:tavLst>
                                    </p:anim>
                                    <p:animEffect transition="in" filter="fade">
                                      <p:cBhvr>
                                        <p:cTn id="44" dur="2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P spid="12" grpId="0"/>
      <p:bldP spid="7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3" name="文本框 2">
            <a:extLst>
              <a:ext uri="{FF2B5EF4-FFF2-40B4-BE49-F238E27FC236}">
                <a16:creationId xmlns:a16="http://schemas.microsoft.com/office/drawing/2014/main" id="{9836D335-632F-41ED-B188-C464B2C8DFAB}"/>
              </a:ext>
            </a:extLst>
          </p:cNvPr>
          <p:cNvSpPr txBox="1"/>
          <p:nvPr/>
        </p:nvSpPr>
        <p:spPr>
          <a:xfrm>
            <a:off x="497150" y="1366008"/>
            <a:ext cx="11141475" cy="1384995"/>
          </a:xfrm>
          <a:prstGeom prst="rect">
            <a:avLst/>
          </a:prstGeom>
          <a:noFill/>
        </p:spPr>
        <p:txBody>
          <a:bodyPr wrap="square" rtlCol="0">
            <a:spAutoFit/>
          </a:bodyPr>
          <a:lstStyle/>
          <a:p>
            <a:r>
              <a:rPr lang="en-US" altLang="zh-CN" sz="2800" b="1" dirty="0">
                <a:solidFill>
                  <a:srgbClr val="FF0000"/>
                </a:solidFill>
                <a:latin typeface="+mn-ea"/>
              </a:rPr>
              <a:t>3</a:t>
            </a:r>
            <a:r>
              <a:rPr lang="zh-CN" altLang="en-US" sz="2800" b="1" dirty="0">
                <a:solidFill>
                  <a:srgbClr val="FF0000"/>
                </a:solidFill>
                <a:latin typeface="+mn-ea"/>
              </a:rPr>
              <a:t>、</a:t>
            </a:r>
            <a:r>
              <a:rPr lang="en-US" altLang="zh-CN" sz="2800" b="1" dirty="0">
                <a:solidFill>
                  <a:srgbClr val="FF0000"/>
                </a:solidFill>
                <a:latin typeface="+mn-ea"/>
              </a:rPr>
              <a:t>KCL</a:t>
            </a:r>
            <a:r>
              <a:rPr lang="zh-CN" altLang="en-US" sz="2800" b="1" dirty="0">
                <a:solidFill>
                  <a:srgbClr val="FF0000"/>
                </a:solidFill>
                <a:latin typeface="+mn-ea"/>
              </a:rPr>
              <a:t>推广</a:t>
            </a:r>
            <a:endParaRPr lang="en-US" altLang="zh-CN" sz="2800" b="1" dirty="0">
              <a:solidFill>
                <a:srgbClr val="FF0000"/>
              </a:solidFill>
              <a:latin typeface="+mn-ea"/>
            </a:endParaRPr>
          </a:p>
          <a:p>
            <a:r>
              <a:rPr lang="zh-CN" altLang="en-US" sz="2800" b="1" dirty="0">
                <a:latin typeface="+mn-ea"/>
              </a:rPr>
              <a:t>       </a:t>
            </a:r>
            <a:r>
              <a:rPr lang="en-US" altLang="zh-CN" sz="2800" b="1" dirty="0">
                <a:latin typeface="+mn-ea"/>
              </a:rPr>
              <a:t>KCL</a:t>
            </a:r>
            <a:r>
              <a:rPr lang="zh-CN" altLang="en-US" sz="2800" b="1" dirty="0">
                <a:latin typeface="+mn-ea"/>
              </a:rPr>
              <a:t>可以推广到用于电路中任一假设的闭合曲面（称为广义节点）。</a:t>
            </a:r>
          </a:p>
        </p:txBody>
      </p:sp>
      <p:pic>
        <p:nvPicPr>
          <p:cNvPr id="6" name="图片 5">
            <a:extLst>
              <a:ext uri="{FF2B5EF4-FFF2-40B4-BE49-F238E27FC236}">
                <a16:creationId xmlns:a16="http://schemas.microsoft.com/office/drawing/2014/main" id="{6DD8AC25-7BD1-4999-A3D6-1AAA6066527A}"/>
              </a:ext>
            </a:extLst>
          </p:cNvPr>
          <p:cNvPicPr>
            <a:picLocks noChangeAspect="1"/>
          </p:cNvPicPr>
          <p:nvPr/>
        </p:nvPicPr>
        <p:blipFill>
          <a:blip r:embed="rId4"/>
          <a:stretch>
            <a:fillRect/>
          </a:stretch>
        </p:blipFill>
        <p:spPr>
          <a:xfrm>
            <a:off x="1576149" y="2745419"/>
            <a:ext cx="2873153" cy="2850846"/>
          </a:xfrm>
          <a:prstGeom prst="rect">
            <a:avLst/>
          </a:prstGeom>
        </p:spPr>
      </p:pic>
      <p:sp>
        <p:nvSpPr>
          <p:cNvPr id="8" name="矩形 7">
            <a:extLst>
              <a:ext uri="{FF2B5EF4-FFF2-40B4-BE49-F238E27FC236}">
                <a16:creationId xmlns:a16="http://schemas.microsoft.com/office/drawing/2014/main" id="{10D90AD9-9F9B-4F0B-9669-58A691F451D6}"/>
              </a:ext>
            </a:extLst>
          </p:cNvPr>
          <p:cNvSpPr/>
          <p:nvPr/>
        </p:nvSpPr>
        <p:spPr>
          <a:xfrm>
            <a:off x="4995963" y="3265693"/>
            <a:ext cx="6642662" cy="1815882"/>
          </a:xfrm>
          <a:prstGeom prst="rect">
            <a:avLst/>
          </a:prstGeom>
        </p:spPr>
        <p:txBody>
          <a:bodyPr wrap="square">
            <a:spAutoFit/>
          </a:bodyPr>
          <a:lstStyle/>
          <a:p>
            <a:r>
              <a:rPr lang="zh-CN" altLang="en-US" sz="2800" b="1" dirty="0">
                <a:latin typeface="+mn-ea"/>
              </a:rPr>
              <a:t>       对于红色虚线圈的闭合曲面，假设流入曲面的电流取</a:t>
            </a:r>
            <a:r>
              <a:rPr lang="en-US" altLang="zh-CN" sz="2800" b="1" dirty="0">
                <a:latin typeface="+mn-ea"/>
              </a:rPr>
              <a:t>+</a:t>
            </a:r>
            <a:r>
              <a:rPr lang="zh-CN" altLang="en-US" sz="2800" b="1" dirty="0">
                <a:latin typeface="+mn-ea"/>
              </a:rPr>
              <a:t>，流出电流取</a:t>
            </a:r>
            <a:r>
              <a:rPr lang="en-US" altLang="zh-CN" sz="2800" b="1" dirty="0">
                <a:latin typeface="+mn-ea"/>
              </a:rPr>
              <a:t>-</a:t>
            </a:r>
            <a:r>
              <a:rPr lang="zh-CN" altLang="en-US" sz="2800" b="1" dirty="0">
                <a:latin typeface="+mn-ea"/>
              </a:rPr>
              <a:t>，那么式子                   正好是该闭合曲面的</a:t>
            </a:r>
            <a:r>
              <a:rPr lang="en-US" altLang="zh-CN" sz="2800" b="1" dirty="0">
                <a:latin typeface="+mn-ea"/>
              </a:rPr>
              <a:t>KCL</a:t>
            </a:r>
            <a:r>
              <a:rPr lang="zh-CN" altLang="en-US" sz="2800" b="1" dirty="0">
                <a:latin typeface="+mn-ea"/>
              </a:rPr>
              <a:t>方程。</a:t>
            </a:r>
          </a:p>
        </p:txBody>
      </p:sp>
      <p:sp>
        <p:nvSpPr>
          <p:cNvPr id="15" name="Text Box 4">
            <a:extLst>
              <a:ext uri="{FF2B5EF4-FFF2-40B4-BE49-F238E27FC236}">
                <a16:creationId xmlns:a16="http://schemas.microsoft.com/office/drawing/2014/main" id="{8DC229E5-9A91-4A79-8352-60DCBF9B6F91}"/>
              </a:ext>
            </a:extLst>
          </p:cNvPr>
          <p:cNvSpPr txBox="1">
            <a:spLocks noChangeArrowheads="1"/>
          </p:cNvSpPr>
          <p:nvPr/>
        </p:nvSpPr>
        <p:spPr bwMode="auto">
          <a:xfrm>
            <a:off x="5621546" y="4131576"/>
            <a:ext cx="2406650" cy="519112"/>
          </a:xfrm>
          <a:prstGeom prst="rect">
            <a:avLst/>
          </a:prstGeom>
          <a:noFill/>
          <a:ln w="9525">
            <a:noFill/>
            <a:miter lim="800000"/>
            <a:headEnd/>
            <a:tailEnd/>
          </a:ln>
          <a:effectLst/>
        </p:spPr>
        <p:txBody>
          <a:bodyPr anchor="ctr">
            <a:spAutoFit/>
          </a:bodyPr>
          <a:lstStyle/>
          <a:p>
            <a:pPr algn="ctr" eaLnBrk="1" hangingPunct="1">
              <a:defRPr/>
            </a:pPr>
            <a:r>
              <a:rPr kumimoji="1" lang="en-US" altLang="zh-CN" sz="2800" b="1" i="1" dirty="0">
                <a:latin typeface="Times New Roman" pitchFamily="18" charset="0"/>
                <a:ea typeface="楷体_GB2312" pitchFamily="49" charset="-122"/>
              </a:rPr>
              <a:t>i</a:t>
            </a:r>
            <a:r>
              <a:rPr kumimoji="1" lang="en-US" altLang="zh-CN" sz="2800" b="1" baseline="-25000" dirty="0">
                <a:latin typeface="Times New Roman" pitchFamily="18" charset="0"/>
                <a:ea typeface="楷体_GB2312" pitchFamily="49" charset="-122"/>
              </a:rPr>
              <a:t>1</a:t>
            </a:r>
            <a:r>
              <a:rPr kumimoji="1" lang="en-US" altLang="zh-CN" sz="2800" b="1" dirty="0">
                <a:latin typeface="Times New Roman" pitchFamily="18" charset="0"/>
                <a:ea typeface="楷体_GB2312" pitchFamily="49" charset="-122"/>
              </a:rPr>
              <a:t> – </a:t>
            </a:r>
            <a:r>
              <a:rPr kumimoji="1" lang="en-US" altLang="zh-CN" sz="2800" b="1" i="1" dirty="0">
                <a:latin typeface="Times New Roman" pitchFamily="18" charset="0"/>
                <a:ea typeface="楷体_GB2312" pitchFamily="49" charset="-122"/>
              </a:rPr>
              <a:t>i</a:t>
            </a:r>
            <a:r>
              <a:rPr kumimoji="1" lang="en-US" altLang="zh-CN" sz="2800" b="1" baseline="-25000" dirty="0">
                <a:latin typeface="Times New Roman" pitchFamily="18" charset="0"/>
                <a:ea typeface="楷体_GB2312" pitchFamily="49" charset="-122"/>
              </a:rPr>
              <a:t>2 </a:t>
            </a:r>
            <a:r>
              <a:rPr kumimoji="1" lang="en-US" altLang="zh-CN" sz="2800" b="1" dirty="0">
                <a:latin typeface="Times New Roman" pitchFamily="18" charset="0"/>
                <a:ea typeface="楷体_GB2312" pitchFamily="49" charset="-122"/>
              </a:rPr>
              <a:t>+ </a:t>
            </a:r>
            <a:r>
              <a:rPr kumimoji="1" lang="en-US" altLang="zh-CN" sz="2800" b="1" i="1" dirty="0">
                <a:latin typeface="Times New Roman" pitchFamily="18" charset="0"/>
                <a:ea typeface="楷体_GB2312" pitchFamily="49" charset="-122"/>
              </a:rPr>
              <a:t>i</a:t>
            </a:r>
            <a:r>
              <a:rPr kumimoji="1" lang="en-US" altLang="zh-CN" sz="2800" b="1" baseline="-25000" dirty="0">
                <a:latin typeface="Times New Roman" pitchFamily="18" charset="0"/>
                <a:ea typeface="楷体_GB2312" pitchFamily="49" charset="-122"/>
              </a:rPr>
              <a:t>3 </a:t>
            </a:r>
            <a:r>
              <a:rPr kumimoji="1" lang="en-US" altLang="zh-CN" sz="2800" b="1" dirty="0">
                <a:latin typeface="Times New Roman" pitchFamily="18" charset="0"/>
                <a:ea typeface="楷体_GB2312" pitchFamily="49" charset="-122"/>
              </a:rPr>
              <a:t>= 0</a:t>
            </a:r>
          </a:p>
        </p:txBody>
      </p:sp>
    </p:spTree>
    <p:custDataLst>
      <p:tags r:id="rId1"/>
    </p:custDataLst>
    <p:extLst>
      <p:ext uri="{BB962C8B-B14F-4D97-AF65-F5344CB8AC3E}">
        <p14:creationId xmlns:p14="http://schemas.microsoft.com/office/powerpoint/2010/main" val="15358754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3" name="文本框 2">
            <a:extLst>
              <a:ext uri="{FF2B5EF4-FFF2-40B4-BE49-F238E27FC236}">
                <a16:creationId xmlns:a16="http://schemas.microsoft.com/office/drawing/2014/main" id="{9836D335-632F-41ED-B188-C464B2C8DFAB}"/>
              </a:ext>
            </a:extLst>
          </p:cNvPr>
          <p:cNvSpPr txBox="1"/>
          <p:nvPr/>
        </p:nvSpPr>
        <p:spPr>
          <a:xfrm>
            <a:off x="497150" y="1525817"/>
            <a:ext cx="11141475" cy="1815882"/>
          </a:xfrm>
          <a:prstGeom prst="rect">
            <a:avLst/>
          </a:prstGeom>
          <a:noFill/>
        </p:spPr>
        <p:txBody>
          <a:bodyPr wrap="square" rtlCol="0">
            <a:spAutoFit/>
          </a:bodyPr>
          <a:lstStyle/>
          <a:p>
            <a:r>
              <a:rPr lang="en-US" altLang="zh-CN" sz="2800" b="1" dirty="0">
                <a:solidFill>
                  <a:srgbClr val="FF0000"/>
                </a:solidFill>
                <a:latin typeface="+mn-ea"/>
              </a:rPr>
              <a:t>3</a:t>
            </a:r>
            <a:r>
              <a:rPr lang="zh-CN" altLang="en-US" sz="2800" b="1" dirty="0">
                <a:solidFill>
                  <a:srgbClr val="FF0000"/>
                </a:solidFill>
                <a:latin typeface="+mn-ea"/>
              </a:rPr>
              <a:t>、</a:t>
            </a:r>
            <a:r>
              <a:rPr lang="en-US" altLang="zh-CN" sz="2800" b="1" dirty="0">
                <a:solidFill>
                  <a:srgbClr val="FF0000"/>
                </a:solidFill>
                <a:latin typeface="+mn-ea"/>
              </a:rPr>
              <a:t>KCL</a:t>
            </a:r>
            <a:r>
              <a:rPr lang="zh-CN" altLang="en-US" sz="2800" b="1" dirty="0">
                <a:solidFill>
                  <a:srgbClr val="FF0000"/>
                </a:solidFill>
                <a:latin typeface="+mn-ea"/>
              </a:rPr>
              <a:t>推广</a:t>
            </a:r>
            <a:endParaRPr lang="en-US" altLang="zh-CN" sz="2800" b="1" dirty="0">
              <a:solidFill>
                <a:srgbClr val="FF0000"/>
              </a:solidFill>
              <a:latin typeface="+mn-ea"/>
            </a:endParaRPr>
          </a:p>
          <a:p>
            <a:r>
              <a:rPr lang="zh-CN" altLang="en-US" sz="2800" b="1" dirty="0">
                <a:latin typeface="+mn-ea"/>
              </a:rPr>
              <a:t>       结论：由此可见，通过任一闭合曲面的各支路电流的代数和总是等于零，即流入闭合曲面的支路电流之和等于流出闭合曲面的支路电流之和 。</a:t>
            </a:r>
          </a:p>
        </p:txBody>
      </p:sp>
      <p:sp>
        <p:nvSpPr>
          <p:cNvPr id="10" name="文本框 9">
            <a:extLst>
              <a:ext uri="{FF2B5EF4-FFF2-40B4-BE49-F238E27FC236}">
                <a16:creationId xmlns:a16="http://schemas.microsoft.com/office/drawing/2014/main" id="{923D4A49-3325-403F-AA12-E369FAE6F276}"/>
              </a:ext>
            </a:extLst>
          </p:cNvPr>
          <p:cNvSpPr txBox="1"/>
          <p:nvPr/>
        </p:nvSpPr>
        <p:spPr>
          <a:xfrm>
            <a:off x="497149" y="3588279"/>
            <a:ext cx="11141475" cy="1815882"/>
          </a:xfrm>
          <a:prstGeom prst="rect">
            <a:avLst/>
          </a:prstGeom>
          <a:noFill/>
        </p:spPr>
        <p:txBody>
          <a:bodyPr wrap="square" rtlCol="0">
            <a:spAutoFit/>
          </a:bodyPr>
          <a:lstStyle/>
          <a:p>
            <a:r>
              <a:rPr lang="zh-CN" altLang="en-US" sz="2800" b="1" dirty="0">
                <a:latin typeface="+mn-ea"/>
              </a:rPr>
              <a:t>       基尔霍夫电流定律是</a:t>
            </a:r>
            <a:r>
              <a:rPr lang="zh-CN" altLang="en-US" sz="2800" b="1" dirty="0">
                <a:solidFill>
                  <a:srgbClr val="FF0000"/>
                </a:solidFill>
                <a:latin typeface="+mn-ea"/>
              </a:rPr>
              <a:t>电荷守恒定律</a:t>
            </a:r>
            <a:r>
              <a:rPr lang="zh-CN" altLang="en-US" sz="2800" b="1" dirty="0">
                <a:latin typeface="+mn-ea"/>
              </a:rPr>
              <a:t>和</a:t>
            </a:r>
            <a:r>
              <a:rPr lang="zh-CN" altLang="en-US" sz="2800" b="1" dirty="0">
                <a:solidFill>
                  <a:srgbClr val="FF0000"/>
                </a:solidFill>
                <a:latin typeface="+mn-ea"/>
              </a:rPr>
              <a:t>电流连续性</a:t>
            </a:r>
            <a:r>
              <a:rPr lang="zh-CN" altLang="en-US" sz="2800" b="1" dirty="0">
                <a:latin typeface="+mn-ea"/>
              </a:rPr>
              <a:t>在集总参数电路中的具体体现。也就是说电荷既不能创造，也不能消灭。对于集总参数电路中的节点，在任意时刻</a:t>
            </a:r>
            <a:r>
              <a:rPr lang="en-US" altLang="zh-CN" sz="2800" b="1" dirty="0">
                <a:latin typeface="+mn-ea"/>
              </a:rPr>
              <a:t>t</a:t>
            </a:r>
            <a:r>
              <a:rPr lang="zh-CN" altLang="en-US" sz="2800" b="1" dirty="0">
                <a:latin typeface="+mn-ea"/>
              </a:rPr>
              <a:t>，它的“收支”是完全平衡的，流入节点的电荷必然等于流出节点的电荷，所以</a:t>
            </a:r>
            <a:r>
              <a:rPr lang="en-US" altLang="zh-CN" sz="2800" b="1" dirty="0">
                <a:latin typeface="+mn-ea"/>
              </a:rPr>
              <a:t>KCL</a:t>
            </a:r>
            <a:r>
              <a:rPr lang="zh-CN" altLang="en-US" sz="2800" b="1" dirty="0">
                <a:latin typeface="+mn-ea"/>
              </a:rPr>
              <a:t>是成立的。</a:t>
            </a:r>
          </a:p>
        </p:txBody>
      </p:sp>
    </p:spTree>
    <p:custDataLst>
      <p:tags r:id="rId1"/>
    </p:custDataLst>
    <p:extLst>
      <p:ext uri="{BB962C8B-B14F-4D97-AF65-F5344CB8AC3E}">
        <p14:creationId xmlns:p14="http://schemas.microsoft.com/office/powerpoint/2010/main" val="2368537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down)">
                                      <p:cBhvr>
                                        <p:cTn id="1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3" name="文本框 2">
            <a:extLst>
              <a:ext uri="{FF2B5EF4-FFF2-40B4-BE49-F238E27FC236}">
                <a16:creationId xmlns:a16="http://schemas.microsoft.com/office/drawing/2014/main" id="{9836D335-632F-41ED-B188-C464B2C8DFAB}"/>
              </a:ext>
            </a:extLst>
          </p:cNvPr>
          <p:cNvSpPr txBox="1"/>
          <p:nvPr/>
        </p:nvSpPr>
        <p:spPr>
          <a:xfrm>
            <a:off x="497150" y="1312742"/>
            <a:ext cx="11141475" cy="4401205"/>
          </a:xfrm>
          <a:prstGeom prst="rect">
            <a:avLst/>
          </a:prstGeom>
          <a:noFill/>
        </p:spPr>
        <p:txBody>
          <a:bodyPr wrap="square" rtlCol="0">
            <a:spAutoFit/>
          </a:bodyPr>
          <a:lstStyle/>
          <a:p>
            <a:r>
              <a:rPr lang="en-US" altLang="zh-CN" sz="2800" b="1" dirty="0">
                <a:solidFill>
                  <a:srgbClr val="FF0000"/>
                </a:solidFill>
                <a:latin typeface="+mn-ea"/>
              </a:rPr>
              <a:t>4</a:t>
            </a:r>
            <a:r>
              <a:rPr lang="zh-CN" altLang="en-US" sz="2800" b="1" dirty="0">
                <a:solidFill>
                  <a:srgbClr val="FF0000"/>
                </a:solidFill>
                <a:latin typeface="+mn-ea"/>
              </a:rPr>
              <a:t>、</a:t>
            </a:r>
            <a:r>
              <a:rPr lang="en-US" altLang="zh-CN" sz="2800" b="1" dirty="0">
                <a:solidFill>
                  <a:srgbClr val="FF0000"/>
                </a:solidFill>
                <a:latin typeface="+mn-ea"/>
              </a:rPr>
              <a:t>KCL</a:t>
            </a:r>
            <a:r>
              <a:rPr lang="zh-CN" altLang="en-US" sz="2800" b="1" dirty="0">
                <a:solidFill>
                  <a:srgbClr val="FF0000"/>
                </a:solidFill>
                <a:latin typeface="+mn-ea"/>
              </a:rPr>
              <a:t>应用注意事项：</a:t>
            </a:r>
            <a:endParaRPr lang="en-US" altLang="zh-CN" sz="2800" b="1" dirty="0">
              <a:solidFill>
                <a:srgbClr val="FF0000"/>
              </a:solidFill>
              <a:latin typeface="+mn-ea"/>
            </a:endParaRPr>
          </a:p>
          <a:p>
            <a:r>
              <a:rPr lang="zh-CN" altLang="en-US" sz="2800" b="1" dirty="0">
                <a:latin typeface="+mn-ea"/>
              </a:rPr>
              <a:t>       </a:t>
            </a:r>
            <a:r>
              <a:rPr lang="en-US" altLang="zh-CN" sz="2800" b="1" dirty="0">
                <a:latin typeface="+mn-ea"/>
              </a:rPr>
              <a:t>(1) KCL</a:t>
            </a:r>
            <a:r>
              <a:rPr lang="zh-CN" altLang="en-US" sz="2800" b="1" dirty="0">
                <a:latin typeface="+mn-ea"/>
              </a:rPr>
              <a:t>适用于任意时刻、任何激励源、任何性质元件构成的一切集总参数电路。它是电路的一个</a:t>
            </a:r>
            <a:r>
              <a:rPr lang="zh-CN" altLang="en-US" sz="2800" b="1" dirty="0">
                <a:solidFill>
                  <a:srgbClr val="FF0000"/>
                </a:solidFill>
                <a:latin typeface="+mn-ea"/>
              </a:rPr>
              <a:t>普遍适用的定律</a:t>
            </a:r>
            <a:r>
              <a:rPr lang="zh-CN" altLang="en-US" sz="2800" b="1" dirty="0">
                <a:latin typeface="+mn-ea"/>
              </a:rPr>
              <a:t>。</a:t>
            </a:r>
            <a:endParaRPr lang="en-US" altLang="zh-CN" sz="2800" b="1" dirty="0">
              <a:latin typeface="+mn-ea"/>
            </a:endParaRPr>
          </a:p>
          <a:p>
            <a:endParaRPr lang="en-US" altLang="zh-CN" sz="2800" b="1" dirty="0">
              <a:latin typeface="+mn-ea"/>
            </a:endParaRPr>
          </a:p>
          <a:p>
            <a:r>
              <a:rPr lang="en-US" altLang="zh-CN" sz="2800" b="1" dirty="0">
                <a:latin typeface="+mn-ea"/>
              </a:rPr>
              <a:t>       (2) </a:t>
            </a:r>
            <a:r>
              <a:rPr lang="zh-CN" altLang="en-US" sz="2800" b="1" dirty="0">
                <a:latin typeface="+mn-ea"/>
              </a:rPr>
              <a:t>应用</a:t>
            </a:r>
            <a:r>
              <a:rPr lang="en-US" altLang="zh-CN" sz="2800" b="1" dirty="0">
                <a:latin typeface="+mn-ea"/>
              </a:rPr>
              <a:t>KCL</a:t>
            </a:r>
            <a:r>
              <a:rPr lang="zh-CN" altLang="en-US" sz="2800" b="1" dirty="0">
                <a:latin typeface="+mn-ea"/>
              </a:rPr>
              <a:t>列写节点或闭合曲面电流方程时，电流的流入和流出指的是其</a:t>
            </a:r>
            <a:r>
              <a:rPr lang="zh-CN" altLang="en-US" sz="2800" b="1" dirty="0">
                <a:solidFill>
                  <a:srgbClr val="FF0000"/>
                </a:solidFill>
                <a:latin typeface="+mn-ea"/>
              </a:rPr>
              <a:t>参考方向</a:t>
            </a:r>
            <a:r>
              <a:rPr lang="zh-CN" altLang="en-US" sz="2800" b="1" dirty="0">
                <a:latin typeface="+mn-ea"/>
              </a:rPr>
              <a:t>，而不是其实际方向。所以首先要假设每一支路电流的参考方向，然后根据参考方向是流入或流出取相应符号</a:t>
            </a:r>
            <a:r>
              <a:rPr lang="en-US" altLang="zh-CN" sz="2800" b="1" dirty="0">
                <a:latin typeface="+mn-ea"/>
              </a:rPr>
              <a:t>(</a:t>
            </a:r>
            <a:r>
              <a:rPr lang="zh-CN" altLang="en-US" sz="2800" b="1" dirty="0">
                <a:latin typeface="+mn-ea"/>
              </a:rPr>
              <a:t>流入者取正号，流出者取负号，或者反之</a:t>
            </a:r>
            <a:r>
              <a:rPr lang="en-US" altLang="zh-CN" sz="2800" b="1" dirty="0">
                <a:latin typeface="+mn-ea"/>
              </a:rPr>
              <a:t>)</a:t>
            </a:r>
            <a:r>
              <a:rPr lang="zh-CN" altLang="en-US" sz="2800" b="1" dirty="0">
                <a:latin typeface="+mn-ea"/>
              </a:rPr>
              <a:t>，依此列写出</a:t>
            </a:r>
            <a:r>
              <a:rPr lang="en-US" altLang="zh-CN" sz="2800" b="1" dirty="0">
                <a:latin typeface="+mn-ea"/>
              </a:rPr>
              <a:t>KCL</a:t>
            </a:r>
            <a:r>
              <a:rPr lang="zh-CN" altLang="en-US" sz="2800" b="1" dirty="0">
                <a:latin typeface="+mn-ea"/>
              </a:rPr>
              <a:t>方程。 </a:t>
            </a:r>
            <a:endParaRPr lang="en-US" altLang="zh-CN" sz="2800" b="1" dirty="0">
              <a:latin typeface="+mn-ea"/>
            </a:endParaRPr>
          </a:p>
          <a:p>
            <a:endParaRPr lang="en-US" altLang="zh-CN" sz="2800" b="1" dirty="0">
              <a:latin typeface="+mn-ea"/>
            </a:endParaRPr>
          </a:p>
          <a:p>
            <a:r>
              <a:rPr lang="en-US" altLang="zh-CN" sz="2800" b="1" dirty="0">
                <a:latin typeface="+mn-ea"/>
              </a:rPr>
              <a:t>       (3) </a:t>
            </a:r>
            <a:r>
              <a:rPr lang="zh-CN" altLang="en-US" sz="2800" b="1" dirty="0">
                <a:latin typeface="+mn-ea"/>
              </a:rPr>
              <a:t>对连接有较多支路的节点列</a:t>
            </a:r>
            <a:r>
              <a:rPr lang="en-US" altLang="zh-CN" sz="2800" b="1" dirty="0">
                <a:latin typeface="+mn-ea"/>
              </a:rPr>
              <a:t>KCL</a:t>
            </a:r>
            <a:r>
              <a:rPr lang="zh-CN" altLang="en-US" sz="2800" b="1" dirty="0">
                <a:latin typeface="+mn-ea"/>
              </a:rPr>
              <a:t>方程时</a:t>
            </a:r>
            <a:r>
              <a:rPr lang="zh-CN" altLang="en-US" sz="2800" b="1" dirty="0">
                <a:solidFill>
                  <a:srgbClr val="FF0000"/>
                </a:solidFill>
                <a:latin typeface="+mn-ea"/>
              </a:rPr>
              <a:t>不要遗漏</a:t>
            </a:r>
            <a:r>
              <a:rPr lang="zh-CN" altLang="en-US" sz="2800" b="1" dirty="0">
                <a:latin typeface="+mn-ea"/>
              </a:rPr>
              <a:t>了某些支路。 </a:t>
            </a:r>
          </a:p>
        </p:txBody>
      </p:sp>
    </p:spTree>
    <p:custDataLst>
      <p:tags r:id="rId1"/>
    </p:custDataLst>
    <p:extLst>
      <p:ext uri="{BB962C8B-B14F-4D97-AF65-F5344CB8AC3E}">
        <p14:creationId xmlns:p14="http://schemas.microsoft.com/office/powerpoint/2010/main" val="39070410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3" name="文本框 2">
            <a:extLst>
              <a:ext uri="{FF2B5EF4-FFF2-40B4-BE49-F238E27FC236}">
                <a16:creationId xmlns:a16="http://schemas.microsoft.com/office/drawing/2014/main" id="{9836D335-632F-41ED-B188-C464B2C8DFAB}"/>
              </a:ext>
            </a:extLst>
          </p:cNvPr>
          <p:cNvSpPr txBox="1"/>
          <p:nvPr/>
        </p:nvSpPr>
        <p:spPr>
          <a:xfrm>
            <a:off x="497150" y="1366006"/>
            <a:ext cx="11141475" cy="523220"/>
          </a:xfrm>
          <a:prstGeom prst="rect">
            <a:avLst/>
          </a:prstGeom>
          <a:noFill/>
        </p:spPr>
        <p:txBody>
          <a:bodyPr wrap="square" rtlCol="0">
            <a:spAutoFit/>
          </a:bodyPr>
          <a:lstStyle/>
          <a:p>
            <a:r>
              <a:rPr lang="zh-CN" altLang="en-US" sz="2800" b="1" dirty="0">
                <a:latin typeface="+mn-ea"/>
              </a:rPr>
              <a:t>例</a:t>
            </a:r>
            <a:r>
              <a:rPr lang="en-US" altLang="zh-CN" sz="2800" b="1" dirty="0">
                <a:latin typeface="+mn-ea"/>
              </a:rPr>
              <a:t>1.6</a:t>
            </a:r>
            <a:r>
              <a:rPr lang="zh-CN" altLang="en-US" sz="2800" b="1" dirty="0">
                <a:latin typeface="+mn-ea"/>
              </a:rPr>
              <a:t>：如图</a:t>
            </a:r>
            <a:r>
              <a:rPr lang="en-US" altLang="zh-CN" sz="2800" b="1" dirty="0">
                <a:latin typeface="+mn-ea"/>
              </a:rPr>
              <a:t>1.22</a:t>
            </a:r>
            <a:r>
              <a:rPr lang="zh-CN" altLang="en-US" sz="2800" b="1" dirty="0">
                <a:latin typeface="+mn-ea"/>
              </a:rPr>
              <a:t>所示电路，已知            ，        ，         。试求    。</a:t>
            </a:r>
          </a:p>
        </p:txBody>
      </p:sp>
      <p:graphicFrame>
        <p:nvGraphicFramePr>
          <p:cNvPr id="2" name="对象 1">
            <a:extLst>
              <a:ext uri="{FF2B5EF4-FFF2-40B4-BE49-F238E27FC236}">
                <a16:creationId xmlns:a16="http://schemas.microsoft.com/office/drawing/2014/main" id="{3B2B45E0-433F-453A-8521-C309FF4489DB}"/>
              </a:ext>
            </a:extLst>
          </p:cNvPr>
          <p:cNvGraphicFramePr>
            <a:graphicFrameLocks noChangeAspect="1"/>
          </p:cNvGraphicFramePr>
          <p:nvPr>
            <p:extLst>
              <p:ext uri="{D42A27DB-BD31-4B8C-83A1-F6EECF244321}">
                <p14:modId xmlns:p14="http://schemas.microsoft.com/office/powerpoint/2010/main" val="347329241"/>
              </p:ext>
            </p:extLst>
          </p:nvPr>
        </p:nvGraphicFramePr>
        <p:xfrm>
          <a:off x="5807165" y="1374576"/>
          <a:ext cx="1343220" cy="562278"/>
        </p:xfrm>
        <a:graphic>
          <a:graphicData uri="http://schemas.openxmlformats.org/presentationml/2006/ole">
            <mc:AlternateContent xmlns:mc="http://schemas.openxmlformats.org/markup-compatibility/2006">
              <mc:Choice xmlns:v="urn:schemas-microsoft-com:vml" Requires="v">
                <p:oleObj spid="_x0000_s47294" name="Equation" r:id="rId5" imgW="545760" imgH="228600" progId="Equation.DSMT4">
                  <p:embed/>
                </p:oleObj>
              </mc:Choice>
              <mc:Fallback>
                <p:oleObj name="Equation" r:id="rId5" imgW="545760" imgH="228600" progId="Equation.DSMT4">
                  <p:embed/>
                  <p:pic>
                    <p:nvPicPr>
                      <p:cNvPr id="0" name=""/>
                      <p:cNvPicPr/>
                      <p:nvPr/>
                    </p:nvPicPr>
                    <p:blipFill>
                      <a:blip r:embed="rId6"/>
                      <a:stretch>
                        <a:fillRect/>
                      </a:stretch>
                    </p:blipFill>
                    <p:spPr>
                      <a:xfrm>
                        <a:off x="5807165" y="1374576"/>
                        <a:ext cx="1343220" cy="562278"/>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28616402-37AC-4E5B-B0DC-8CC515E2E7F7}"/>
              </a:ext>
            </a:extLst>
          </p:cNvPr>
          <p:cNvGraphicFramePr>
            <a:graphicFrameLocks noChangeAspect="1"/>
          </p:cNvGraphicFramePr>
          <p:nvPr>
            <p:extLst>
              <p:ext uri="{D42A27DB-BD31-4B8C-83A1-F6EECF244321}">
                <p14:modId xmlns:p14="http://schemas.microsoft.com/office/powerpoint/2010/main" val="2277817215"/>
              </p:ext>
            </p:extLst>
          </p:nvPr>
        </p:nvGraphicFramePr>
        <p:xfrm>
          <a:off x="7249789" y="1374577"/>
          <a:ext cx="1093316" cy="562277"/>
        </p:xfrm>
        <a:graphic>
          <a:graphicData uri="http://schemas.openxmlformats.org/presentationml/2006/ole">
            <mc:AlternateContent xmlns:mc="http://schemas.openxmlformats.org/markup-compatibility/2006">
              <mc:Choice xmlns:v="urn:schemas-microsoft-com:vml" Requires="v">
                <p:oleObj spid="_x0000_s47295" name="Equation" r:id="rId7" imgW="444240" imgH="228600" progId="Equation.DSMT4">
                  <p:embed/>
                </p:oleObj>
              </mc:Choice>
              <mc:Fallback>
                <p:oleObj name="Equation" r:id="rId7" imgW="444240" imgH="228600" progId="Equation.DSMT4">
                  <p:embed/>
                  <p:pic>
                    <p:nvPicPr>
                      <p:cNvPr id="0" name=""/>
                      <p:cNvPicPr/>
                      <p:nvPr/>
                    </p:nvPicPr>
                    <p:blipFill>
                      <a:blip r:embed="rId8"/>
                      <a:stretch>
                        <a:fillRect/>
                      </a:stretch>
                    </p:blipFill>
                    <p:spPr>
                      <a:xfrm>
                        <a:off x="7249789" y="1374577"/>
                        <a:ext cx="1093316" cy="562277"/>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26FBE6D7-AF38-4661-AB93-CFAF094F01CB}"/>
              </a:ext>
            </a:extLst>
          </p:cNvPr>
          <p:cNvGraphicFramePr>
            <a:graphicFrameLocks noChangeAspect="1"/>
          </p:cNvGraphicFramePr>
          <p:nvPr>
            <p:extLst>
              <p:ext uri="{D42A27DB-BD31-4B8C-83A1-F6EECF244321}">
                <p14:modId xmlns:p14="http://schemas.microsoft.com/office/powerpoint/2010/main" val="280583788"/>
              </p:ext>
            </p:extLst>
          </p:nvPr>
        </p:nvGraphicFramePr>
        <p:xfrm>
          <a:off x="8442509" y="1374577"/>
          <a:ext cx="1187029" cy="562277"/>
        </p:xfrm>
        <a:graphic>
          <a:graphicData uri="http://schemas.openxmlformats.org/presentationml/2006/ole">
            <mc:AlternateContent xmlns:mc="http://schemas.openxmlformats.org/markup-compatibility/2006">
              <mc:Choice xmlns:v="urn:schemas-microsoft-com:vml" Requires="v">
                <p:oleObj spid="_x0000_s47296" name="Equation" r:id="rId9" imgW="482400" imgH="228600" progId="Equation.DSMT4">
                  <p:embed/>
                </p:oleObj>
              </mc:Choice>
              <mc:Fallback>
                <p:oleObj name="Equation" r:id="rId9" imgW="482400" imgH="228600" progId="Equation.DSMT4">
                  <p:embed/>
                  <p:pic>
                    <p:nvPicPr>
                      <p:cNvPr id="0" name=""/>
                      <p:cNvPicPr/>
                      <p:nvPr/>
                    </p:nvPicPr>
                    <p:blipFill>
                      <a:blip r:embed="rId10"/>
                      <a:stretch>
                        <a:fillRect/>
                      </a:stretch>
                    </p:blipFill>
                    <p:spPr>
                      <a:xfrm>
                        <a:off x="8442509" y="1374577"/>
                        <a:ext cx="1187029" cy="562277"/>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ED27EA82-E72E-46B4-B22D-EFBC379D9D0D}"/>
              </a:ext>
            </a:extLst>
          </p:cNvPr>
          <p:cNvGraphicFramePr>
            <a:graphicFrameLocks noChangeAspect="1"/>
          </p:cNvGraphicFramePr>
          <p:nvPr>
            <p:extLst>
              <p:ext uri="{D42A27DB-BD31-4B8C-83A1-F6EECF244321}">
                <p14:modId xmlns:p14="http://schemas.microsoft.com/office/powerpoint/2010/main" val="1868173960"/>
              </p:ext>
            </p:extLst>
          </p:nvPr>
        </p:nvGraphicFramePr>
        <p:xfrm>
          <a:off x="10746542" y="1366006"/>
          <a:ext cx="315034" cy="567061"/>
        </p:xfrm>
        <a:graphic>
          <a:graphicData uri="http://schemas.openxmlformats.org/presentationml/2006/ole">
            <mc:AlternateContent xmlns:mc="http://schemas.openxmlformats.org/markup-compatibility/2006">
              <mc:Choice xmlns:v="urn:schemas-microsoft-com:vml" Requires="v">
                <p:oleObj spid="_x0000_s47297" name="Equation" r:id="rId11" imgW="126720" imgH="228600" progId="Equation.DSMT4">
                  <p:embed/>
                </p:oleObj>
              </mc:Choice>
              <mc:Fallback>
                <p:oleObj name="Equation" r:id="rId11" imgW="126720" imgH="228600" progId="Equation.DSMT4">
                  <p:embed/>
                  <p:pic>
                    <p:nvPicPr>
                      <p:cNvPr id="0" name=""/>
                      <p:cNvPicPr/>
                      <p:nvPr/>
                    </p:nvPicPr>
                    <p:blipFill>
                      <a:blip r:embed="rId12"/>
                      <a:stretch>
                        <a:fillRect/>
                      </a:stretch>
                    </p:blipFill>
                    <p:spPr>
                      <a:xfrm>
                        <a:off x="10746542" y="1366006"/>
                        <a:ext cx="315034" cy="567061"/>
                      </a:xfrm>
                      <a:prstGeom prst="rect">
                        <a:avLst/>
                      </a:prstGeom>
                    </p:spPr>
                  </p:pic>
                </p:oleObj>
              </mc:Fallback>
            </mc:AlternateContent>
          </a:graphicData>
        </a:graphic>
      </p:graphicFrame>
      <p:pic>
        <p:nvPicPr>
          <p:cNvPr id="7" name="图片 6">
            <a:extLst>
              <a:ext uri="{FF2B5EF4-FFF2-40B4-BE49-F238E27FC236}">
                <a16:creationId xmlns:a16="http://schemas.microsoft.com/office/drawing/2014/main" id="{B0D80CC3-DE53-4A5B-828A-52B6E81CD9CF}"/>
              </a:ext>
            </a:extLst>
          </p:cNvPr>
          <p:cNvPicPr>
            <a:picLocks noChangeAspect="1"/>
          </p:cNvPicPr>
          <p:nvPr/>
        </p:nvPicPr>
        <p:blipFill>
          <a:blip r:embed="rId13"/>
          <a:stretch>
            <a:fillRect/>
          </a:stretch>
        </p:blipFill>
        <p:spPr>
          <a:xfrm>
            <a:off x="8288119" y="1941638"/>
            <a:ext cx="3578662" cy="3920068"/>
          </a:xfrm>
          <a:prstGeom prst="rect">
            <a:avLst/>
          </a:prstGeom>
        </p:spPr>
      </p:pic>
      <p:sp>
        <p:nvSpPr>
          <p:cNvPr id="8" name="文本框 7">
            <a:extLst>
              <a:ext uri="{FF2B5EF4-FFF2-40B4-BE49-F238E27FC236}">
                <a16:creationId xmlns:a16="http://schemas.microsoft.com/office/drawing/2014/main" id="{190DB846-66E6-4F54-9E89-63CA5D4DF134}"/>
              </a:ext>
            </a:extLst>
          </p:cNvPr>
          <p:cNvSpPr txBox="1"/>
          <p:nvPr/>
        </p:nvSpPr>
        <p:spPr>
          <a:xfrm>
            <a:off x="497150" y="2184292"/>
            <a:ext cx="902811" cy="523220"/>
          </a:xfrm>
          <a:prstGeom prst="rect">
            <a:avLst/>
          </a:prstGeom>
          <a:noFill/>
        </p:spPr>
        <p:txBody>
          <a:bodyPr wrap="none" rtlCol="0">
            <a:spAutoFit/>
          </a:bodyPr>
          <a:lstStyle/>
          <a:p>
            <a:r>
              <a:rPr lang="zh-CN" altLang="en-US" sz="2800" b="1" dirty="0"/>
              <a:t>解：</a:t>
            </a:r>
          </a:p>
        </p:txBody>
      </p:sp>
      <p:sp>
        <p:nvSpPr>
          <p:cNvPr id="15" name="Rectangle 11">
            <a:extLst>
              <a:ext uri="{FF2B5EF4-FFF2-40B4-BE49-F238E27FC236}">
                <a16:creationId xmlns:a16="http://schemas.microsoft.com/office/drawing/2014/main" id="{11DF7A7D-4A94-4D91-B2D9-337B701FA6EC}"/>
              </a:ext>
            </a:extLst>
          </p:cNvPr>
          <p:cNvSpPr>
            <a:spLocks noChangeArrowheads="1"/>
          </p:cNvSpPr>
          <p:nvPr/>
        </p:nvSpPr>
        <p:spPr bwMode="auto">
          <a:xfrm>
            <a:off x="948555" y="2691331"/>
            <a:ext cx="4185248" cy="523220"/>
          </a:xfrm>
          <a:prstGeom prst="rect">
            <a:avLst/>
          </a:prstGeom>
          <a:noFill/>
          <a:ln w="9525">
            <a:noFill/>
            <a:miter lim="800000"/>
            <a:headEnd/>
            <a:tailEnd/>
          </a:ln>
          <a:effectLst/>
        </p:spPr>
        <p:txBody>
          <a:bodyPr wrap="none" anchor="ctr">
            <a:spAutoFit/>
          </a:bodyPr>
          <a:lstStyle/>
          <a:p>
            <a:pPr eaLnBrk="1" hangingPunct="1">
              <a:defRPr/>
            </a:pPr>
            <a:r>
              <a:rPr lang="zh-CN" altLang="en-US" sz="2800" b="1" dirty="0">
                <a:latin typeface="+mn-ea"/>
              </a:rPr>
              <a:t>对于节点</a:t>
            </a:r>
            <a:r>
              <a:rPr lang="en-US" altLang="zh-CN" sz="2800" b="1" dirty="0">
                <a:latin typeface="+mn-ea"/>
              </a:rPr>
              <a:t>a</a:t>
            </a:r>
            <a:r>
              <a:rPr lang="zh-CN" altLang="en-US" sz="2800" b="1" dirty="0">
                <a:latin typeface="+mn-ea"/>
              </a:rPr>
              <a:t>，由</a:t>
            </a:r>
            <a:r>
              <a:rPr lang="en-US" altLang="zh-CN" sz="2800" b="1" dirty="0">
                <a:latin typeface="+mn-ea"/>
              </a:rPr>
              <a:t>KCL</a:t>
            </a:r>
            <a:r>
              <a:rPr lang="zh-CN" altLang="en-US" sz="2800" b="1" dirty="0">
                <a:latin typeface="+mn-ea"/>
              </a:rPr>
              <a:t>可知</a:t>
            </a:r>
            <a:r>
              <a:rPr lang="zh-CN" altLang="en-US" sz="2800" dirty="0">
                <a:latin typeface="+mn-ea"/>
              </a:rPr>
              <a:t> </a:t>
            </a:r>
          </a:p>
        </p:txBody>
      </p:sp>
      <p:graphicFrame>
        <p:nvGraphicFramePr>
          <p:cNvPr id="9" name="对象 8">
            <a:extLst>
              <a:ext uri="{FF2B5EF4-FFF2-40B4-BE49-F238E27FC236}">
                <a16:creationId xmlns:a16="http://schemas.microsoft.com/office/drawing/2014/main" id="{9FE1D2B5-D435-4DC3-AC3E-BBDE47899C82}"/>
              </a:ext>
            </a:extLst>
          </p:cNvPr>
          <p:cNvGraphicFramePr>
            <a:graphicFrameLocks noChangeAspect="1"/>
          </p:cNvGraphicFramePr>
          <p:nvPr>
            <p:extLst>
              <p:ext uri="{D42A27DB-BD31-4B8C-83A1-F6EECF244321}">
                <p14:modId xmlns:p14="http://schemas.microsoft.com/office/powerpoint/2010/main" val="2465468193"/>
              </p:ext>
            </p:extLst>
          </p:nvPr>
        </p:nvGraphicFramePr>
        <p:xfrm>
          <a:off x="1987957" y="3273022"/>
          <a:ext cx="2581275" cy="628650"/>
        </p:xfrm>
        <a:graphic>
          <a:graphicData uri="http://schemas.openxmlformats.org/presentationml/2006/ole">
            <mc:AlternateContent xmlns:mc="http://schemas.openxmlformats.org/markup-compatibility/2006">
              <mc:Choice xmlns:v="urn:schemas-microsoft-com:vml" Requires="v">
                <p:oleObj spid="_x0000_s47298" name="Equation" r:id="rId14" imgW="2581102" imgH="628518" progId="Equation.DSMT4">
                  <p:embed/>
                </p:oleObj>
              </mc:Choice>
              <mc:Fallback>
                <p:oleObj name="Equation" r:id="rId14" imgW="2581102" imgH="628518" progId="Equation.DSMT4">
                  <p:embed/>
                  <p:pic>
                    <p:nvPicPr>
                      <p:cNvPr id="0" name=""/>
                      <p:cNvPicPr/>
                      <p:nvPr/>
                    </p:nvPicPr>
                    <p:blipFill>
                      <a:blip r:embed="rId15"/>
                      <a:stretch>
                        <a:fillRect/>
                      </a:stretch>
                    </p:blipFill>
                    <p:spPr>
                      <a:xfrm>
                        <a:off x="1987957" y="3273022"/>
                        <a:ext cx="2581275" cy="628650"/>
                      </a:xfrm>
                      <a:prstGeom prst="rect">
                        <a:avLst/>
                      </a:prstGeom>
                    </p:spPr>
                  </p:pic>
                </p:oleObj>
              </mc:Fallback>
            </mc:AlternateContent>
          </a:graphicData>
        </a:graphic>
      </p:graphicFrame>
      <p:sp>
        <p:nvSpPr>
          <p:cNvPr id="16" name="Rectangle 6">
            <a:extLst>
              <a:ext uri="{FF2B5EF4-FFF2-40B4-BE49-F238E27FC236}">
                <a16:creationId xmlns:a16="http://schemas.microsoft.com/office/drawing/2014/main" id="{BE4E4530-301E-4077-A1B7-8CF9E8B93D5B}"/>
              </a:ext>
            </a:extLst>
          </p:cNvPr>
          <p:cNvSpPr>
            <a:spLocks noChangeArrowheads="1"/>
          </p:cNvSpPr>
          <p:nvPr/>
        </p:nvSpPr>
        <p:spPr bwMode="auto">
          <a:xfrm>
            <a:off x="948555" y="3893349"/>
            <a:ext cx="541338" cy="519113"/>
          </a:xfrm>
          <a:prstGeom prst="rect">
            <a:avLst/>
          </a:prstGeom>
          <a:noFill/>
          <a:ln w="9525">
            <a:noFill/>
            <a:miter lim="800000"/>
            <a:headEnd/>
            <a:tailEnd/>
          </a:ln>
          <a:effectLst/>
        </p:spPr>
        <p:txBody>
          <a:bodyPr wrap="none">
            <a:spAutoFit/>
          </a:bodyPr>
          <a:lstStyle/>
          <a:p>
            <a:pPr eaLnBrk="1" hangingPunct="1">
              <a:defRPr/>
            </a:pPr>
            <a:r>
              <a:rPr lang="zh-CN" altLang="en-US" sz="2800" b="1" dirty="0">
                <a:latin typeface="+mn-ea"/>
              </a:rPr>
              <a:t>则</a:t>
            </a:r>
          </a:p>
        </p:txBody>
      </p:sp>
      <p:graphicFrame>
        <p:nvGraphicFramePr>
          <p:cNvPr id="17" name="Object 14">
            <a:extLst>
              <a:ext uri="{FF2B5EF4-FFF2-40B4-BE49-F238E27FC236}">
                <a16:creationId xmlns:a16="http://schemas.microsoft.com/office/drawing/2014/main" id="{65A3C323-3D93-4424-8D47-209ABB3E17AD}"/>
              </a:ext>
            </a:extLst>
          </p:cNvPr>
          <p:cNvGraphicFramePr>
            <a:graphicFrameLocks noChangeAspect="1"/>
          </p:cNvGraphicFramePr>
          <p:nvPr>
            <p:extLst>
              <p:ext uri="{D42A27DB-BD31-4B8C-83A1-F6EECF244321}">
                <p14:modId xmlns:p14="http://schemas.microsoft.com/office/powerpoint/2010/main" val="2006154690"/>
              </p:ext>
            </p:extLst>
          </p:nvPr>
        </p:nvGraphicFramePr>
        <p:xfrm>
          <a:off x="1399961" y="3902377"/>
          <a:ext cx="4191000" cy="582613"/>
        </p:xfrm>
        <a:graphic>
          <a:graphicData uri="http://schemas.openxmlformats.org/presentationml/2006/ole">
            <mc:AlternateContent xmlns:mc="http://schemas.openxmlformats.org/markup-compatibility/2006">
              <mc:Choice xmlns:v="urn:schemas-microsoft-com:vml" Requires="v">
                <p:oleObj spid="_x0000_s47299" r:id="rId16" imgW="1371600" imgH="190500" progId="Equation.DSMT4">
                  <p:embed/>
                </p:oleObj>
              </mc:Choice>
              <mc:Fallback>
                <p:oleObj r:id="rId16" imgW="1371600" imgH="190500" progId="Equation.DSMT4">
                  <p:embed/>
                  <p:pic>
                    <p:nvPicPr>
                      <p:cNvPr id="174094" name="Object 14">
                        <a:extLst>
                          <a:ext uri="{FF2B5EF4-FFF2-40B4-BE49-F238E27FC236}">
                            <a16:creationId xmlns:a16="http://schemas.microsoft.com/office/drawing/2014/main" id="{A746370D-4F65-44AB-96D1-471CBF35C5C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99961" y="3902377"/>
                        <a:ext cx="41910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a:extLst>
              <a:ext uri="{FF2B5EF4-FFF2-40B4-BE49-F238E27FC236}">
                <a16:creationId xmlns:a16="http://schemas.microsoft.com/office/drawing/2014/main" id="{C93394FE-3DF7-437B-80AB-DBAEEF2D6B93}"/>
              </a:ext>
            </a:extLst>
          </p:cNvPr>
          <p:cNvSpPr/>
          <p:nvPr/>
        </p:nvSpPr>
        <p:spPr>
          <a:xfrm>
            <a:off x="948555" y="4568040"/>
            <a:ext cx="4073551" cy="523220"/>
          </a:xfrm>
          <a:prstGeom prst="rect">
            <a:avLst/>
          </a:prstGeom>
        </p:spPr>
        <p:txBody>
          <a:bodyPr wrap="none">
            <a:spAutoFit/>
          </a:bodyPr>
          <a:lstStyle/>
          <a:p>
            <a:pPr>
              <a:defRPr/>
            </a:pPr>
            <a:r>
              <a:rPr lang="zh-CN" altLang="en-US" sz="2800" b="1" dirty="0">
                <a:latin typeface="+mn-ea"/>
              </a:rPr>
              <a:t>对于节点</a:t>
            </a:r>
            <a:r>
              <a:rPr lang="en-US" altLang="zh-CN" sz="2800" b="1" dirty="0">
                <a:latin typeface="+mn-ea"/>
              </a:rPr>
              <a:t>b</a:t>
            </a:r>
            <a:r>
              <a:rPr lang="zh-CN" altLang="en-US" sz="2800" b="1" dirty="0">
                <a:latin typeface="+mn-ea"/>
              </a:rPr>
              <a:t>，由</a:t>
            </a:r>
            <a:r>
              <a:rPr lang="en-US" altLang="zh-CN" sz="2800" b="1" dirty="0">
                <a:latin typeface="+mn-ea"/>
              </a:rPr>
              <a:t>KCL</a:t>
            </a:r>
            <a:r>
              <a:rPr lang="zh-CN" altLang="en-US" sz="2800" b="1" dirty="0">
                <a:latin typeface="+mn-ea"/>
              </a:rPr>
              <a:t>可知</a:t>
            </a:r>
            <a:endParaRPr lang="zh-CN" altLang="en-US" sz="2800" b="1" dirty="0">
              <a:solidFill>
                <a:schemeClr val="tx2"/>
              </a:solidFill>
              <a:latin typeface="+mn-ea"/>
            </a:endParaRPr>
          </a:p>
        </p:txBody>
      </p:sp>
      <p:graphicFrame>
        <p:nvGraphicFramePr>
          <p:cNvPr id="11" name="对象 10">
            <a:extLst>
              <a:ext uri="{FF2B5EF4-FFF2-40B4-BE49-F238E27FC236}">
                <a16:creationId xmlns:a16="http://schemas.microsoft.com/office/drawing/2014/main" id="{D45C7E5C-8C0A-4EFE-8D26-F94719C1F91C}"/>
              </a:ext>
            </a:extLst>
          </p:cNvPr>
          <p:cNvGraphicFramePr>
            <a:graphicFrameLocks noChangeAspect="1"/>
          </p:cNvGraphicFramePr>
          <p:nvPr>
            <p:extLst>
              <p:ext uri="{D42A27DB-BD31-4B8C-83A1-F6EECF244321}">
                <p14:modId xmlns:p14="http://schemas.microsoft.com/office/powerpoint/2010/main" val="3892984869"/>
              </p:ext>
            </p:extLst>
          </p:nvPr>
        </p:nvGraphicFramePr>
        <p:xfrm>
          <a:off x="4881561" y="4510562"/>
          <a:ext cx="2428875" cy="638175"/>
        </p:xfrm>
        <a:graphic>
          <a:graphicData uri="http://schemas.openxmlformats.org/presentationml/2006/ole">
            <mc:AlternateContent xmlns:mc="http://schemas.openxmlformats.org/markup-compatibility/2006">
              <mc:Choice xmlns:v="urn:schemas-microsoft-com:vml" Requires="v">
                <p:oleObj spid="_x0000_s47300" name="Equation" r:id="rId18" imgW="2429098" imgH="638032" progId="Equation.DSMT4">
                  <p:embed/>
                </p:oleObj>
              </mc:Choice>
              <mc:Fallback>
                <p:oleObj name="Equation" r:id="rId18" imgW="2429098" imgH="638032" progId="Equation.DSMT4">
                  <p:embed/>
                  <p:pic>
                    <p:nvPicPr>
                      <p:cNvPr id="0" name=""/>
                      <p:cNvPicPr/>
                      <p:nvPr/>
                    </p:nvPicPr>
                    <p:blipFill>
                      <a:blip r:embed="rId19"/>
                      <a:stretch>
                        <a:fillRect/>
                      </a:stretch>
                    </p:blipFill>
                    <p:spPr>
                      <a:xfrm>
                        <a:off x="4881561" y="4510562"/>
                        <a:ext cx="2428875" cy="638175"/>
                      </a:xfrm>
                      <a:prstGeom prst="rect">
                        <a:avLst/>
                      </a:prstGeom>
                    </p:spPr>
                  </p:pic>
                </p:oleObj>
              </mc:Fallback>
            </mc:AlternateContent>
          </a:graphicData>
        </a:graphic>
      </p:graphicFrame>
      <p:sp>
        <p:nvSpPr>
          <p:cNvPr id="20" name="Rectangle 18">
            <a:extLst>
              <a:ext uri="{FF2B5EF4-FFF2-40B4-BE49-F238E27FC236}">
                <a16:creationId xmlns:a16="http://schemas.microsoft.com/office/drawing/2014/main" id="{05DD763B-43D8-4E02-BE60-B61F1DDCE7B5}"/>
              </a:ext>
            </a:extLst>
          </p:cNvPr>
          <p:cNvSpPr>
            <a:spLocks noChangeArrowheads="1"/>
          </p:cNvSpPr>
          <p:nvPr/>
        </p:nvSpPr>
        <p:spPr bwMode="auto">
          <a:xfrm>
            <a:off x="948555" y="5128820"/>
            <a:ext cx="541338" cy="519113"/>
          </a:xfrm>
          <a:prstGeom prst="rect">
            <a:avLst/>
          </a:prstGeom>
          <a:noFill/>
          <a:ln w="9525">
            <a:noFill/>
            <a:miter lim="800000"/>
            <a:headEnd/>
            <a:tailEnd/>
          </a:ln>
          <a:effectLst/>
        </p:spPr>
        <p:txBody>
          <a:bodyPr wrap="none">
            <a:spAutoFit/>
          </a:bodyPr>
          <a:lstStyle/>
          <a:p>
            <a:pPr eaLnBrk="1" hangingPunct="1">
              <a:defRPr/>
            </a:pPr>
            <a:r>
              <a:rPr lang="zh-CN" altLang="en-US" sz="2800" b="1" dirty="0">
                <a:latin typeface="+mn-ea"/>
              </a:rPr>
              <a:t>则</a:t>
            </a:r>
          </a:p>
        </p:txBody>
      </p:sp>
      <p:graphicFrame>
        <p:nvGraphicFramePr>
          <p:cNvPr id="21" name="Object 21">
            <a:extLst>
              <a:ext uri="{FF2B5EF4-FFF2-40B4-BE49-F238E27FC236}">
                <a16:creationId xmlns:a16="http://schemas.microsoft.com/office/drawing/2014/main" id="{722378DC-01FF-4224-B8FE-3AD828288A00}"/>
              </a:ext>
            </a:extLst>
          </p:cNvPr>
          <p:cNvGraphicFramePr>
            <a:graphicFrameLocks noChangeAspect="1"/>
          </p:cNvGraphicFramePr>
          <p:nvPr>
            <p:extLst>
              <p:ext uri="{D42A27DB-BD31-4B8C-83A1-F6EECF244321}">
                <p14:modId xmlns:p14="http://schemas.microsoft.com/office/powerpoint/2010/main" val="799308605"/>
              </p:ext>
            </p:extLst>
          </p:nvPr>
        </p:nvGraphicFramePr>
        <p:xfrm>
          <a:off x="1472348" y="5065319"/>
          <a:ext cx="4038600" cy="646113"/>
        </p:xfrm>
        <a:graphic>
          <a:graphicData uri="http://schemas.openxmlformats.org/presentationml/2006/ole">
            <mc:AlternateContent xmlns:mc="http://schemas.openxmlformats.org/markup-compatibility/2006">
              <mc:Choice xmlns:v="urn:schemas-microsoft-com:vml" Requires="v">
                <p:oleObj spid="_x0000_s47301" r:id="rId20" imgW="1193800" imgH="190500" progId="Equation.DSMT4">
                  <p:embed/>
                </p:oleObj>
              </mc:Choice>
              <mc:Fallback>
                <p:oleObj r:id="rId20" imgW="1193800" imgH="190500" progId="Equation.DSMT4">
                  <p:embed/>
                  <p:pic>
                    <p:nvPicPr>
                      <p:cNvPr id="174101" name="Object 21">
                        <a:extLst>
                          <a:ext uri="{FF2B5EF4-FFF2-40B4-BE49-F238E27FC236}">
                            <a16:creationId xmlns:a16="http://schemas.microsoft.com/office/drawing/2014/main" id="{BDCE45FD-FE4D-4C9A-9AA5-98A4BACE07A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72348" y="5065319"/>
                        <a:ext cx="403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文本框 11">
            <a:extLst>
              <a:ext uri="{FF2B5EF4-FFF2-40B4-BE49-F238E27FC236}">
                <a16:creationId xmlns:a16="http://schemas.microsoft.com/office/drawing/2014/main" id="{18E49BE4-CDFF-41C3-AF82-F612B2BC1DA0}"/>
              </a:ext>
            </a:extLst>
          </p:cNvPr>
          <p:cNvSpPr txBox="1"/>
          <p:nvPr/>
        </p:nvSpPr>
        <p:spPr>
          <a:xfrm>
            <a:off x="10451298" y="1942332"/>
            <a:ext cx="452761" cy="369332"/>
          </a:xfrm>
          <a:prstGeom prst="rect">
            <a:avLst/>
          </a:prstGeom>
          <a:solidFill>
            <a:schemeClr val="bg1"/>
          </a:solidFill>
        </p:spPr>
        <p:txBody>
          <a:bodyPr wrap="square" rtlCol="0">
            <a:spAutoFit/>
          </a:bodyPr>
          <a:lstStyle/>
          <a:p>
            <a:endParaRPr lang="zh-CN" altLang="en-US" dirty="0"/>
          </a:p>
        </p:txBody>
      </p:sp>
    </p:spTree>
    <p:custDataLst>
      <p:tags r:id="rId2"/>
    </p:custDataLst>
    <p:extLst>
      <p:ext uri="{BB962C8B-B14F-4D97-AF65-F5344CB8AC3E}">
        <p14:creationId xmlns:p14="http://schemas.microsoft.com/office/powerpoint/2010/main" val="21815974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500"/>
                                        <p:tgtEl>
                                          <p:spTgt spid="16"/>
                                        </p:tgtEl>
                                      </p:cBhvr>
                                    </p:animEffec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wipe(down)">
                                      <p:cBhvr>
                                        <p:cTn id="49" dur="500"/>
                                        <p:tgtEl>
                                          <p:spTgt spid="10">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down)">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5" grpId="0"/>
      <p:bldP spid="16" grpId="0"/>
      <p:bldP spid="2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3" name="文本框 2">
            <a:extLst>
              <a:ext uri="{FF2B5EF4-FFF2-40B4-BE49-F238E27FC236}">
                <a16:creationId xmlns:a16="http://schemas.microsoft.com/office/drawing/2014/main" id="{9836D335-632F-41ED-B188-C464B2C8DFAB}"/>
              </a:ext>
            </a:extLst>
          </p:cNvPr>
          <p:cNvSpPr txBox="1"/>
          <p:nvPr/>
        </p:nvSpPr>
        <p:spPr>
          <a:xfrm>
            <a:off x="497150" y="1357130"/>
            <a:ext cx="11141475" cy="523220"/>
          </a:xfrm>
          <a:prstGeom prst="rect">
            <a:avLst/>
          </a:prstGeom>
          <a:noFill/>
        </p:spPr>
        <p:txBody>
          <a:bodyPr wrap="square" rtlCol="0">
            <a:spAutoFit/>
          </a:bodyPr>
          <a:lstStyle/>
          <a:p>
            <a:r>
              <a:rPr lang="zh-CN" altLang="en-US" sz="2800" b="1" dirty="0">
                <a:latin typeface="+mn-ea"/>
              </a:rPr>
              <a:t>例</a:t>
            </a:r>
            <a:r>
              <a:rPr lang="en-US" altLang="zh-CN" sz="2800" b="1" dirty="0">
                <a:latin typeface="+mn-ea"/>
              </a:rPr>
              <a:t>1.6</a:t>
            </a:r>
            <a:r>
              <a:rPr lang="zh-CN" altLang="en-US" sz="2800" b="1" dirty="0">
                <a:latin typeface="+mn-ea"/>
              </a:rPr>
              <a:t>：如图</a:t>
            </a:r>
            <a:r>
              <a:rPr lang="en-US" altLang="zh-CN" sz="2800" b="1" dirty="0">
                <a:latin typeface="+mn-ea"/>
              </a:rPr>
              <a:t>1.22</a:t>
            </a:r>
            <a:r>
              <a:rPr lang="zh-CN" altLang="en-US" sz="2800" b="1" dirty="0">
                <a:latin typeface="+mn-ea"/>
              </a:rPr>
              <a:t>所示电路，已知            ，        ，         。试求    。</a:t>
            </a:r>
          </a:p>
        </p:txBody>
      </p:sp>
      <p:graphicFrame>
        <p:nvGraphicFramePr>
          <p:cNvPr id="2" name="对象 1">
            <a:extLst>
              <a:ext uri="{FF2B5EF4-FFF2-40B4-BE49-F238E27FC236}">
                <a16:creationId xmlns:a16="http://schemas.microsoft.com/office/drawing/2014/main" id="{3B2B45E0-433F-453A-8521-C309FF4489DB}"/>
              </a:ext>
            </a:extLst>
          </p:cNvPr>
          <p:cNvGraphicFramePr>
            <a:graphicFrameLocks noChangeAspect="1"/>
          </p:cNvGraphicFramePr>
          <p:nvPr>
            <p:extLst>
              <p:ext uri="{D42A27DB-BD31-4B8C-83A1-F6EECF244321}">
                <p14:modId xmlns:p14="http://schemas.microsoft.com/office/powerpoint/2010/main" val="2346750961"/>
              </p:ext>
            </p:extLst>
          </p:nvPr>
        </p:nvGraphicFramePr>
        <p:xfrm>
          <a:off x="5807165" y="1365700"/>
          <a:ext cx="1343220" cy="562278"/>
        </p:xfrm>
        <a:graphic>
          <a:graphicData uri="http://schemas.openxmlformats.org/presentationml/2006/ole">
            <mc:AlternateContent xmlns:mc="http://schemas.openxmlformats.org/markup-compatibility/2006">
              <mc:Choice xmlns:v="urn:schemas-microsoft-com:vml" Requires="v">
                <p:oleObj spid="_x0000_s48264" name="Equation" r:id="rId5" imgW="545760" imgH="228600" progId="Equation.DSMT4">
                  <p:embed/>
                </p:oleObj>
              </mc:Choice>
              <mc:Fallback>
                <p:oleObj name="Equation" r:id="rId5" imgW="545760" imgH="228600" progId="Equation.DSMT4">
                  <p:embed/>
                  <p:pic>
                    <p:nvPicPr>
                      <p:cNvPr id="2" name="对象 1">
                        <a:extLst>
                          <a:ext uri="{FF2B5EF4-FFF2-40B4-BE49-F238E27FC236}">
                            <a16:creationId xmlns:a16="http://schemas.microsoft.com/office/drawing/2014/main" id="{3B2B45E0-433F-453A-8521-C309FF4489DB}"/>
                          </a:ext>
                        </a:extLst>
                      </p:cNvPr>
                      <p:cNvPicPr/>
                      <p:nvPr/>
                    </p:nvPicPr>
                    <p:blipFill>
                      <a:blip r:embed="rId6"/>
                      <a:stretch>
                        <a:fillRect/>
                      </a:stretch>
                    </p:blipFill>
                    <p:spPr>
                      <a:xfrm>
                        <a:off x="5807165" y="1365700"/>
                        <a:ext cx="1343220" cy="562278"/>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28616402-37AC-4E5B-B0DC-8CC515E2E7F7}"/>
              </a:ext>
            </a:extLst>
          </p:cNvPr>
          <p:cNvGraphicFramePr>
            <a:graphicFrameLocks noChangeAspect="1"/>
          </p:cNvGraphicFramePr>
          <p:nvPr>
            <p:extLst>
              <p:ext uri="{D42A27DB-BD31-4B8C-83A1-F6EECF244321}">
                <p14:modId xmlns:p14="http://schemas.microsoft.com/office/powerpoint/2010/main" val="2028322935"/>
              </p:ext>
            </p:extLst>
          </p:nvPr>
        </p:nvGraphicFramePr>
        <p:xfrm>
          <a:off x="7249789" y="1365701"/>
          <a:ext cx="1093316" cy="562277"/>
        </p:xfrm>
        <a:graphic>
          <a:graphicData uri="http://schemas.openxmlformats.org/presentationml/2006/ole">
            <mc:AlternateContent xmlns:mc="http://schemas.openxmlformats.org/markup-compatibility/2006">
              <mc:Choice xmlns:v="urn:schemas-microsoft-com:vml" Requires="v">
                <p:oleObj spid="_x0000_s48265" name="Equation" r:id="rId7" imgW="444240" imgH="228600" progId="Equation.DSMT4">
                  <p:embed/>
                </p:oleObj>
              </mc:Choice>
              <mc:Fallback>
                <p:oleObj name="Equation" r:id="rId7" imgW="444240" imgH="228600" progId="Equation.DSMT4">
                  <p:embed/>
                  <p:pic>
                    <p:nvPicPr>
                      <p:cNvPr id="4" name="对象 3">
                        <a:extLst>
                          <a:ext uri="{FF2B5EF4-FFF2-40B4-BE49-F238E27FC236}">
                            <a16:creationId xmlns:a16="http://schemas.microsoft.com/office/drawing/2014/main" id="{28616402-37AC-4E5B-B0DC-8CC515E2E7F7}"/>
                          </a:ext>
                        </a:extLst>
                      </p:cNvPr>
                      <p:cNvPicPr/>
                      <p:nvPr/>
                    </p:nvPicPr>
                    <p:blipFill>
                      <a:blip r:embed="rId8"/>
                      <a:stretch>
                        <a:fillRect/>
                      </a:stretch>
                    </p:blipFill>
                    <p:spPr>
                      <a:xfrm>
                        <a:off x="7249789" y="1365701"/>
                        <a:ext cx="1093316" cy="562277"/>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26FBE6D7-AF38-4661-AB93-CFAF094F01CB}"/>
              </a:ext>
            </a:extLst>
          </p:cNvPr>
          <p:cNvGraphicFramePr>
            <a:graphicFrameLocks noChangeAspect="1"/>
          </p:cNvGraphicFramePr>
          <p:nvPr>
            <p:extLst>
              <p:ext uri="{D42A27DB-BD31-4B8C-83A1-F6EECF244321}">
                <p14:modId xmlns:p14="http://schemas.microsoft.com/office/powerpoint/2010/main" val="1919511296"/>
              </p:ext>
            </p:extLst>
          </p:nvPr>
        </p:nvGraphicFramePr>
        <p:xfrm>
          <a:off x="8442509" y="1365701"/>
          <a:ext cx="1187029" cy="562277"/>
        </p:xfrm>
        <a:graphic>
          <a:graphicData uri="http://schemas.openxmlformats.org/presentationml/2006/ole">
            <mc:AlternateContent xmlns:mc="http://schemas.openxmlformats.org/markup-compatibility/2006">
              <mc:Choice xmlns:v="urn:schemas-microsoft-com:vml" Requires="v">
                <p:oleObj spid="_x0000_s48266" name="Equation" r:id="rId9" imgW="482400" imgH="228600" progId="Equation.DSMT4">
                  <p:embed/>
                </p:oleObj>
              </mc:Choice>
              <mc:Fallback>
                <p:oleObj name="Equation" r:id="rId9" imgW="482400" imgH="228600" progId="Equation.DSMT4">
                  <p:embed/>
                  <p:pic>
                    <p:nvPicPr>
                      <p:cNvPr id="5" name="对象 4">
                        <a:extLst>
                          <a:ext uri="{FF2B5EF4-FFF2-40B4-BE49-F238E27FC236}">
                            <a16:creationId xmlns:a16="http://schemas.microsoft.com/office/drawing/2014/main" id="{26FBE6D7-AF38-4661-AB93-CFAF094F01CB}"/>
                          </a:ext>
                        </a:extLst>
                      </p:cNvPr>
                      <p:cNvPicPr/>
                      <p:nvPr/>
                    </p:nvPicPr>
                    <p:blipFill>
                      <a:blip r:embed="rId10"/>
                      <a:stretch>
                        <a:fillRect/>
                      </a:stretch>
                    </p:blipFill>
                    <p:spPr>
                      <a:xfrm>
                        <a:off x="8442509" y="1365701"/>
                        <a:ext cx="1187029" cy="562277"/>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ED27EA82-E72E-46B4-B22D-EFBC379D9D0D}"/>
              </a:ext>
            </a:extLst>
          </p:cNvPr>
          <p:cNvGraphicFramePr>
            <a:graphicFrameLocks noChangeAspect="1"/>
          </p:cNvGraphicFramePr>
          <p:nvPr>
            <p:extLst>
              <p:ext uri="{D42A27DB-BD31-4B8C-83A1-F6EECF244321}">
                <p14:modId xmlns:p14="http://schemas.microsoft.com/office/powerpoint/2010/main" val="2768285561"/>
              </p:ext>
            </p:extLst>
          </p:nvPr>
        </p:nvGraphicFramePr>
        <p:xfrm>
          <a:off x="10746542" y="1357130"/>
          <a:ext cx="315034" cy="567061"/>
        </p:xfrm>
        <a:graphic>
          <a:graphicData uri="http://schemas.openxmlformats.org/presentationml/2006/ole">
            <mc:AlternateContent xmlns:mc="http://schemas.openxmlformats.org/markup-compatibility/2006">
              <mc:Choice xmlns:v="urn:schemas-microsoft-com:vml" Requires="v">
                <p:oleObj spid="_x0000_s48267" name="Equation" r:id="rId11" imgW="126720" imgH="228600" progId="Equation.DSMT4">
                  <p:embed/>
                </p:oleObj>
              </mc:Choice>
              <mc:Fallback>
                <p:oleObj name="Equation" r:id="rId11" imgW="126720" imgH="228600" progId="Equation.DSMT4">
                  <p:embed/>
                  <p:pic>
                    <p:nvPicPr>
                      <p:cNvPr id="6" name="对象 5">
                        <a:extLst>
                          <a:ext uri="{FF2B5EF4-FFF2-40B4-BE49-F238E27FC236}">
                            <a16:creationId xmlns:a16="http://schemas.microsoft.com/office/drawing/2014/main" id="{ED27EA82-E72E-46B4-B22D-EFBC379D9D0D}"/>
                          </a:ext>
                        </a:extLst>
                      </p:cNvPr>
                      <p:cNvPicPr/>
                      <p:nvPr/>
                    </p:nvPicPr>
                    <p:blipFill>
                      <a:blip r:embed="rId12"/>
                      <a:stretch>
                        <a:fillRect/>
                      </a:stretch>
                    </p:blipFill>
                    <p:spPr>
                      <a:xfrm>
                        <a:off x="10746542" y="1357130"/>
                        <a:ext cx="315034" cy="567061"/>
                      </a:xfrm>
                      <a:prstGeom prst="rect">
                        <a:avLst/>
                      </a:prstGeom>
                    </p:spPr>
                  </p:pic>
                </p:oleObj>
              </mc:Fallback>
            </mc:AlternateContent>
          </a:graphicData>
        </a:graphic>
      </p:graphicFrame>
      <p:pic>
        <p:nvPicPr>
          <p:cNvPr id="7" name="图片 6">
            <a:extLst>
              <a:ext uri="{FF2B5EF4-FFF2-40B4-BE49-F238E27FC236}">
                <a16:creationId xmlns:a16="http://schemas.microsoft.com/office/drawing/2014/main" id="{B0D80CC3-DE53-4A5B-828A-52B6E81CD9CF}"/>
              </a:ext>
            </a:extLst>
          </p:cNvPr>
          <p:cNvPicPr>
            <a:picLocks noChangeAspect="1"/>
          </p:cNvPicPr>
          <p:nvPr/>
        </p:nvPicPr>
        <p:blipFill>
          <a:blip r:embed="rId13"/>
          <a:stretch>
            <a:fillRect/>
          </a:stretch>
        </p:blipFill>
        <p:spPr>
          <a:xfrm>
            <a:off x="8288119" y="1932762"/>
            <a:ext cx="3578662" cy="3920068"/>
          </a:xfrm>
          <a:prstGeom prst="rect">
            <a:avLst/>
          </a:prstGeom>
        </p:spPr>
      </p:pic>
      <p:sp>
        <p:nvSpPr>
          <p:cNvPr id="8" name="文本框 7">
            <a:extLst>
              <a:ext uri="{FF2B5EF4-FFF2-40B4-BE49-F238E27FC236}">
                <a16:creationId xmlns:a16="http://schemas.microsoft.com/office/drawing/2014/main" id="{190DB846-66E6-4F54-9E89-63CA5D4DF134}"/>
              </a:ext>
            </a:extLst>
          </p:cNvPr>
          <p:cNvSpPr txBox="1"/>
          <p:nvPr/>
        </p:nvSpPr>
        <p:spPr>
          <a:xfrm>
            <a:off x="497150" y="2175416"/>
            <a:ext cx="902811" cy="523220"/>
          </a:xfrm>
          <a:prstGeom prst="rect">
            <a:avLst/>
          </a:prstGeom>
          <a:noFill/>
        </p:spPr>
        <p:txBody>
          <a:bodyPr wrap="none" rtlCol="0">
            <a:spAutoFit/>
          </a:bodyPr>
          <a:lstStyle/>
          <a:p>
            <a:r>
              <a:rPr lang="zh-CN" altLang="en-US" sz="2800" b="1" dirty="0"/>
              <a:t>解：</a:t>
            </a:r>
          </a:p>
        </p:txBody>
      </p:sp>
      <p:sp>
        <p:nvSpPr>
          <p:cNvPr id="15" name="Rectangle 11">
            <a:extLst>
              <a:ext uri="{FF2B5EF4-FFF2-40B4-BE49-F238E27FC236}">
                <a16:creationId xmlns:a16="http://schemas.microsoft.com/office/drawing/2014/main" id="{11DF7A7D-4A94-4D91-B2D9-337B701FA6EC}"/>
              </a:ext>
            </a:extLst>
          </p:cNvPr>
          <p:cNvSpPr>
            <a:spLocks noChangeArrowheads="1"/>
          </p:cNvSpPr>
          <p:nvPr/>
        </p:nvSpPr>
        <p:spPr bwMode="auto">
          <a:xfrm>
            <a:off x="948555" y="2467012"/>
            <a:ext cx="6301234" cy="954107"/>
          </a:xfrm>
          <a:prstGeom prst="rect">
            <a:avLst/>
          </a:prstGeom>
          <a:noFill/>
          <a:ln w="9525">
            <a:noFill/>
            <a:miter lim="800000"/>
            <a:headEnd/>
            <a:tailEnd/>
          </a:ln>
          <a:effectLst/>
        </p:spPr>
        <p:txBody>
          <a:bodyPr wrap="square" anchor="ctr">
            <a:spAutoFit/>
          </a:bodyPr>
          <a:lstStyle/>
          <a:p>
            <a:pPr>
              <a:defRPr/>
            </a:pPr>
            <a:r>
              <a:rPr lang="zh-CN" altLang="en-US" sz="2800" b="1" dirty="0">
                <a:latin typeface="+mn-ea"/>
              </a:rPr>
              <a:t>（</a:t>
            </a:r>
            <a:r>
              <a:rPr lang="en-US" altLang="zh-CN" sz="2800" b="1" dirty="0">
                <a:latin typeface="+mn-ea"/>
              </a:rPr>
              <a:t>2</a:t>
            </a:r>
            <a:r>
              <a:rPr lang="zh-CN" altLang="en-US" sz="2800" b="1" dirty="0">
                <a:latin typeface="+mn-ea"/>
              </a:rPr>
              <a:t>）对封闭面</a:t>
            </a:r>
            <a:r>
              <a:rPr lang="en-US" altLang="zh-CN" sz="2800" b="1" dirty="0">
                <a:latin typeface="+mn-ea"/>
              </a:rPr>
              <a:t>S</a:t>
            </a:r>
            <a:r>
              <a:rPr lang="zh-CN" altLang="en-US" sz="2800" b="1" dirty="0">
                <a:latin typeface="+mn-ea"/>
              </a:rPr>
              <a:t>，列广义节点</a:t>
            </a:r>
            <a:r>
              <a:rPr lang="en-US" altLang="zh-CN" sz="2800" b="1" dirty="0">
                <a:latin typeface="+mn-ea"/>
              </a:rPr>
              <a:t>KCL</a:t>
            </a:r>
            <a:r>
              <a:rPr lang="zh-CN" altLang="en-US" sz="2800" b="1" dirty="0">
                <a:latin typeface="+mn-ea"/>
              </a:rPr>
              <a:t>方程进行求解。 </a:t>
            </a:r>
            <a:endParaRPr lang="zh-CN" altLang="en-US" sz="2800" dirty="0">
              <a:latin typeface="+mn-ea"/>
            </a:endParaRPr>
          </a:p>
        </p:txBody>
      </p:sp>
      <p:sp>
        <p:nvSpPr>
          <p:cNvPr id="16" name="Rectangle 6">
            <a:extLst>
              <a:ext uri="{FF2B5EF4-FFF2-40B4-BE49-F238E27FC236}">
                <a16:creationId xmlns:a16="http://schemas.microsoft.com/office/drawing/2014/main" id="{BE4E4530-301E-4077-A1B7-8CF9E8B93D5B}"/>
              </a:ext>
            </a:extLst>
          </p:cNvPr>
          <p:cNvSpPr>
            <a:spLocks noChangeArrowheads="1"/>
          </p:cNvSpPr>
          <p:nvPr/>
        </p:nvSpPr>
        <p:spPr bwMode="auto">
          <a:xfrm>
            <a:off x="968616" y="4184807"/>
            <a:ext cx="541338" cy="519113"/>
          </a:xfrm>
          <a:prstGeom prst="rect">
            <a:avLst/>
          </a:prstGeom>
          <a:noFill/>
          <a:ln w="9525">
            <a:noFill/>
            <a:miter lim="800000"/>
            <a:headEnd/>
            <a:tailEnd/>
          </a:ln>
          <a:effectLst/>
        </p:spPr>
        <p:txBody>
          <a:bodyPr wrap="none">
            <a:spAutoFit/>
          </a:bodyPr>
          <a:lstStyle/>
          <a:p>
            <a:pPr eaLnBrk="1" hangingPunct="1">
              <a:defRPr/>
            </a:pPr>
            <a:r>
              <a:rPr lang="zh-CN" altLang="en-US" sz="2800" b="1" dirty="0">
                <a:latin typeface="+mn-ea"/>
              </a:rPr>
              <a:t>则</a:t>
            </a:r>
          </a:p>
        </p:txBody>
      </p:sp>
      <p:graphicFrame>
        <p:nvGraphicFramePr>
          <p:cNvPr id="17" name="Object 14">
            <a:extLst>
              <a:ext uri="{FF2B5EF4-FFF2-40B4-BE49-F238E27FC236}">
                <a16:creationId xmlns:a16="http://schemas.microsoft.com/office/drawing/2014/main" id="{65A3C323-3D93-4424-8D47-209ABB3E17AD}"/>
              </a:ext>
            </a:extLst>
          </p:cNvPr>
          <p:cNvGraphicFramePr>
            <a:graphicFrameLocks noChangeAspect="1"/>
          </p:cNvGraphicFramePr>
          <p:nvPr>
            <p:extLst>
              <p:ext uri="{D42A27DB-BD31-4B8C-83A1-F6EECF244321}">
                <p14:modId xmlns:p14="http://schemas.microsoft.com/office/powerpoint/2010/main" val="2697104807"/>
              </p:ext>
            </p:extLst>
          </p:nvPr>
        </p:nvGraphicFramePr>
        <p:xfrm>
          <a:off x="1478512" y="4153056"/>
          <a:ext cx="5626100" cy="582613"/>
        </p:xfrm>
        <a:graphic>
          <a:graphicData uri="http://schemas.openxmlformats.org/presentationml/2006/ole">
            <mc:AlternateContent xmlns:mc="http://schemas.openxmlformats.org/markup-compatibility/2006">
              <mc:Choice xmlns:v="urn:schemas-microsoft-com:vml" Requires="v">
                <p:oleObj spid="_x0000_s48268" name="Equation" r:id="rId14" imgW="1841400" imgH="190440" progId="Equation.DSMT4">
                  <p:embed/>
                </p:oleObj>
              </mc:Choice>
              <mc:Fallback>
                <p:oleObj name="Equation" r:id="rId14" imgW="1841400" imgH="190440" progId="Equation.DSMT4">
                  <p:embed/>
                  <p:pic>
                    <p:nvPicPr>
                      <p:cNvPr id="17" name="Object 14">
                        <a:extLst>
                          <a:ext uri="{FF2B5EF4-FFF2-40B4-BE49-F238E27FC236}">
                            <a16:creationId xmlns:a16="http://schemas.microsoft.com/office/drawing/2014/main" id="{65A3C323-3D93-4424-8D47-209ABB3E17AD}"/>
                          </a:ext>
                        </a:extLst>
                      </p:cNvPr>
                      <p:cNvPicPr>
                        <a:picLocks noChangeAspect="1" noChangeArrowheads="1"/>
                      </p:cNvPicPr>
                      <p:nvPr/>
                    </p:nvPicPr>
                    <p:blipFill>
                      <a:blip r:embed="rId15"/>
                      <a:srcRect/>
                      <a:stretch>
                        <a:fillRect/>
                      </a:stretch>
                    </p:blipFill>
                    <p:spPr bwMode="auto">
                      <a:xfrm>
                        <a:off x="1478512" y="4153056"/>
                        <a:ext cx="56261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Oval 16">
            <a:extLst>
              <a:ext uri="{FF2B5EF4-FFF2-40B4-BE49-F238E27FC236}">
                <a16:creationId xmlns:a16="http://schemas.microsoft.com/office/drawing/2014/main" id="{7749E78F-5CD9-4329-9DC8-200FCDF33AC3}"/>
              </a:ext>
            </a:extLst>
          </p:cNvPr>
          <p:cNvSpPr>
            <a:spLocks noChangeArrowheads="1"/>
          </p:cNvSpPr>
          <p:nvPr/>
        </p:nvSpPr>
        <p:spPr bwMode="auto">
          <a:xfrm rot="3157224">
            <a:off x="8686660" y="1623349"/>
            <a:ext cx="2095531" cy="3361527"/>
          </a:xfrm>
          <a:prstGeom prst="ellipse">
            <a:avLst/>
          </a:prstGeom>
          <a:noFill/>
          <a:ln w="38100">
            <a:solidFill>
              <a:srgbClr val="FF66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 name="对象 12">
            <a:extLst>
              <a:ext uri="{FF2B5EF4-FFF2-40B4-BE49-F238E27FC236}">
                <a16:creationId xmlns:a16="http://schemas.microsoft.com/office/drawing/2014/main" id="{8527C95F-E440-41FA-BE38-BC6090F6CCC9}"/>
              </a:ext>
            </a:extLst>
          </p:cNvPr>
          <p:cNvGraphicFramePr>
            <a:graphicFrameLocks noChangeAspect="1"/>
          </p:cNvGraphicFramePr>
          <p:nvPr>
            <p:extLst>
              <p:ext uri="{D42A27DB-BD31-4B8C-83A1-F6EECF244321}">
                <p14:modId xmlns:p14="http://schemas.microsoft.com/office/powerpoint/2010/main" val="3733856705"/>
              </p:ext>
            </p:extLst>
          </p:nvPr>
        </p:nvGraphicFramePr>
        <p:xfrm>
          <a:off x="2463937" y="3468000"/>
          <a:ext cx="3119967" cy="638175"/>
        </p:xfrm>
        <a:graphic>
          <a:graphicData uri="http://schemas.openxmlformats.org/presentationml/2006/ole">
            <mc:AlternateContent xmlns:mc="http://schemas.openxmlformats.org/markup-compatibility/2006">
              <mc:Choice xmlns:v="urn:schemas-microsoft-com:vml" Requires="v">
                <p:oleObj spid="_x0000_s48269" name="Equation" r:id="rId16" imgW="1117440" imgH="228600" progId="Equation.DSMT4">
                  <p:embed/>
                </p:oleObj>
              </mc:Choice>
              <mc:Fallback>
                <p:oleObj name="Equation" r:id="rId16" imgW="1117440" imgH="228600" progId="Equation.DSMT4">
                  <p:embed/>
                  <p:pic>
                    <p:nvPicPr>
                      <p:cNvPr id="0" name=""/>
                      <p:cNvPicPr/>
                      <p:nvPr/>
                    </p:nvPicPr>
                    <p:blipFill>
                      <a:blip r:embed="rId17"/>
                      <a:stretch>
                        <a:fillRect/>
                      </a:stretch>
                    </p:blipFill>
                    <p:spPr>
                      <a:xfrm>
                        <a:off x="2463937" y="3468000"/>
                        <a:ext cx="3119967" cy="63817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195271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3" name="文本框 2">
            <a:extLst>
              <a:ext uri="{FF2B5EF4-FFF2-40B4-BE49-F238E27FC236}">
                <a16:creationId xmlns:a16="http://schemas.microsoft.com/office/drawing/2014/main" id="{9836D335-632F-41ED-B188-C464B2C8DFAB}"/>
              </a:ext>
            </a:extLst>
          </p:cNvPr>
          <p:cNvSpPr txBox="1"/>
          <p:nvPr/>
        </p:nvSpPr>
        <p:spPr>
          <a:xfrm>
            <a:off x="497150" y="1410396"/>
            <a:ext cx="11141475" cy="523220"/>
          </a:xfrm>
          <a:prstGeom prst="rect">
            <a:avLst/>
          </a:prstGeom>
          <a:noFill/>
        </p:spPr>
        <p:txBody>
          <a:bodyPr wrap="square" rtlCol="0">
            <a:spAutoFit/>
          </a:bodyPr>
          <a:lstStyle/>
          <a:p>
            <a:r>
              <a:rPr lang="zh-CN" altLang="en-US" sz="2800" b="1" dirty="0">
                <a:latin typeface="+mn-ea"/>
              </a:rPr>
              <a:t>例</a:t>
            </a:r>
            <a:r>
              <a:rPr lang="en-US" altLang="zh-CN" sz="2800" b="1" dirty="0">
                <a:latin typeface="+mn-ea"/>
              </a:rPr>
              <a:t>2</a:t>
            </a:r>
            <a:r>
              <a:rPr lang="zh-CN" altLang="en-US" sz="2800" b="1" dirty="0">
                <a:latin typeface="+mn-ea"/>
              </a:rPr>
              <a:t>：求图中的         。</a:t>
            </a:r>
          </a:p>
        </p:txBody>
      </p:sp>
      <p:graphicFrame>
        <p:nvGraphicFramePr>
          <p:cNvPr id="2" name="对象 1">
            <a:extLst>
              <a:ext uri="{FF2B5EF4-FFF2-40B4-BE49-F238E27FC236}">
                <a16:creationId xmlns:a16="http://schemas.microsoft.com/office/drawing/2014/main" id="{3B2B45E0-433F-453A-8521-C309FF4489DB}"/>
              </a:ext>
            </a:extLst>
          </p:cNvPr>
          <p:cNvGraphicFramePr>
            <a:graphicFrameLocks noChangeAspect="1"/>
          </p:cNvGraphicFramePr>
          <p:nvPr>
            <p:extLst>
              <p:ext uri="{D42A27DB-BD31-4B8C-83A1-F6EECF244321}">
                <p14:modId xmlns:p14="http://schemas.microsoft.com/office/powerpoint/2010/main" val="4005098129"/>
              </p:ext>
            </p:extLst>
          </p:nvPr>
        </p:nvGraphicFramePr>
        <p:xfrm>
          <a:off x="3022030" y="1390224"/>
          <a:ext cx="874712" cy="563563"/>
        </p:xfrm>
        <a:graphic>
          <a:graphicData uri="http://schemas.openxmlformats.org/presentationml/2006/ole">
            <mc:AlternateContent xmlns:mc="http://schemas.openxmlformats.org/markup-compatibility/2006">
              <mc:Choice xmlns:v="urn:schemas-microsoft-com:vml" Requires="v">
                <p:oleObj spid="_x0000_s50326" name="Equation" r:id="rId5" imgW="355320" imgH="228600" progId="Equation.DSMT4">
                  <p:embed/>
                </p:oleObj>
              </mc:Choice>
              <mc:Fallback>
                <p:oleObj name="Equation" r:id="rId5" imgW="355320" imgH="228600" progId="Equation.DSMT4">
                  <p:embed/>
                  <p:pic>
                    <p:nvPicPr>
                      <p:cNvPr id="2" name="对象 1">
                        <a:extLst>
                          <a:ext uri="{FF2B5EF4-FFF2-40B4-BE49-F238E27FC236}">
                            <a16:creationId xmlns:a16="http://schemas.microsoft.com/office/drawing/2014/main" id="{3B2B45E0-433F-453A-8521-C309FF4489DB}"/>
                          </a:ext>
                        </a:extLst>
                      </p:cNvPr>
                      <p:cNvPicPr/>
                      <p:nvPr/>
                    </p:nvPicPr>
                    <p:blipFill>
                      <a:blip r:embed="rId6"/>
                      <a:stretch>
                        <a:fillRect/>
                      </a:stretch>
                    </p:blipFill>
                    <p:spPr>
                      <a:xfrm>
                        <a:off x="3022030" y="1390224"/>
                        <a:ext cx="874712" cy="563563"/>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190DB846-66E6-4F54-9E89-63CA5D4DF134}"/>
              </a:ext>
            </a:extLst>
          </p:cNvPr>
          <p:cNvSpPr txBox="1"/>
          <p:nvPr/>
        </p:nvSpPr>
        <p:spPr>
          <a:xfrm>
            <a:off x="497150" y="2228682"/>
            <a:ext cx="902811" cy="523220"/>
          </a:xfrm>
          <a:prstGeom prst="rect">
            <a:avLst/>
          </a:prstGeom>
          <a:noFill/>
        </p:spPr>
        <p:txBody>
          <a:bodyPr wrap="none" rtlCol="0">
            <a:spAutoFit/>
          </a:bodyPr>
          <a:lstStyle/>
          <a:p>
            <a:r>
              <a:rPr lang="zh-CN" altLang="en-US" sz="2800" b="1" dirty="0"/>
              <a:t>解：</a:t>
            </a:r>
          </a:p>
        </p:txBody>
      </p:sp>
      <p:grpSp>
        <p:nvGrpSpPr>
          <p:cNvPr id="104" name="组合 103">
            <a:extLst>
              <a:ext uri="{FF2B5EF4-FFF2-40B4-BE49-F238E27FC236}">
                <a16:creationId xmlns:a16="http://schemas.microsoft.com/office/drawing/2014/main" id="{CC977B85-CF71-46E0-9504-3C02F591B2E2}"/>
              </a:ext>
            </a:extLst>
          </p:cNvPr>
          <p:cNvGrpSpPr/>
          <p:nvPr/>
        </p:nvGrpSpPr>
        <p:grpSpPr>
          <a:xfrm>
            <a:off x="7820618" y="1672006"/>
            <a:ext cx="4365694" cy="3162936"/>
            <a:chOff x="7820618" y="2311199"/>
            <a:chExt cx="4365694" cy="3162936"/>
          </a:xfrm>
        </p:grpSpPr>
        <p:sp>
          <p:nvSpPr>
            <p:cNvPr id="9" name="椭圆 8">
              <a:extLst>
                <a:ext uri="{FF2B5EF4-FFF2-40B4-BE49-F238E27FC236}">
                  <a16:creationId xmlns:a16="http://schemas.microsoft.com/office/drawing/2014/main" id="{99407286-D13B-47C6-8D46-2493D0EA9D99}"/>
                </a:ext>
              </a:extLst>
            </p:cNvPr>
            <p:cNvSpPr/>
            <p:nvPr/>
          </p:nvSpPr>
          <p:spPr>
            <a:xfrm>
              <a:off x="8852517" y="2690397"/>
              <a:ext cx="133165" cy="1331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4ECF8D83-F6D7-497B-BE9D-0F5FAF65B234}"/>
                </a:ext>
              </a:extLst>
            </p:cNvPr>
            <p:cNvSpPr/>
            <p:nvPr/>
          </p:nvSpPr>
          <p:spPr>
            <a:xfrm>
              <a:off x="10787850" y="2690397"/>
              <a:ext cx="133165" cy="1331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AA13EF14-A524-4709-A89A-D72249175879}"/>
                </a:ext>
              </a:extLst>
            </p:cNvPr>
            <p:cNvSpPr/>
            <p:nvPr/>
          </p:nvSpPr>
          <p:spPr>
            <a:xfrm>
              <a:off x="9944285" y="3816306"/>
              <a:ext cx="133165" cy="1331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21D0695-BDFF-4EAF-83BE-6657F07D9064}"/>
                </a:ext>
              </a:extLst>
            </p:cNvPr>
            <p:cNvSpPr/>
            <p:nvPr/>
          </p:nvSpPr>
          <p:spPr>
            <a:xfrm>
              <a:off x="8116256" y="3816305"/>
              <a:ext cx="133165" cy="1331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84C372CB-290B-44C2-A978-40C0B75F0AD9}"/>
                </a:ext>
              </a:extLst>
            </p:cNvPr>
            <p:cNvSpPr/>
            <p:nvPr/>
          </p:nvSpPr>
          <p:spPr>
            <a:xfrm>
              <a:off x="9944285" y="4877266"/>
              <a:ext cx="133165" cy="1331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0D3DE93D-F894-4534-A36D-82ECE909D094}"/>
                </a:ext>
              </a:extLst>
            </p:cNvPr>
            <p:cNvSpPr/>
            <p:nvPr/>
          </p:nvSpPr>
          <p:spPr>
            <a:xfrm>
              <a:off x="11705731" y="3816305"/>
              <a:ext cx="133165" cy="1331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C1B31079-B390-48FC-8559-9F9CE17F74E4}"/>
                </a:ext>
              </a:extLst>
            </p:cNvPr>
            <p:cNvCxnSpPr>
              <a:stCxn id="9" idx="6"/>
              <a:endCxn id="20" idx="2"/>
            </p:cNvCxnSpPr>
            <p:nvPr/>
          </p:nvCxnSpPr>
          <p:spPr>
            <a:xfrm>
              <a:off x="8985682" y="2756980"/>
              <a:ext cx="18021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4D51B910-9E1D-440C-9D75-D07301F880A9}"/>
                </a:ext>
              </a:extLst>
            </p:cNvPr>
            <p:cNvCxnSpPr/>
            <p:nvPr/>
          </p:nvCxnSpPr>
          <p:spPr>
            <a:xfrm>
              <a:off x="8225162" y="3889269"/>
              <a:ext cx="18021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053FF0B-2497-4855-B82A-290D02F2F569}"/>
                </a:ext>
              </a:extLst>
            </p:cNvPr>
            <p:cNvCxnSpPr/>
            <p:nvPr/>
          </p:nvCxnSpPr>
          <p:spPr>
            <a:xfrm>
              <a:off x="10010867" y="3882887"/>
              <a:ext cx="18021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B7FA841-F4A6-499F-BA45-7FD65D0B110F}"/>
                </a:ext>
              </a:extLst>
            </p:cNvPr>
            <p:cNvCxnSpPr>
              <a:cxnSpLocks/>
              <a:stCxn id="9" idx="3"/>
              <a:endCxn id="23" idx="7"/>
            </p:cNvCxnSpPr>
            <p:nvPr/>
          </p:nvCxnSpPr>
          <p:spPr>
            <a:xfrm flipH="1">
              <a:off x="8229919" y="2804060"/>
              <a:ext cx="642100" cy="1031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62C75EF0-1592-4DD6-BD14-532BAB1C3610}"/>
                </a:ext>
              </a:extLst>
            </p:cNvPr>
            <p:cNvCxnSpPr>
              <a:cxnSpLocks/>
              <a:stCxn id="20" idx="3"/>
            </p:cNvCxnSpPr>
            <p:nvPr/>
          </p:nvCxnSpPr>
          <p:spPr>
            <a:xfrm flipH="1">
              <a:off x="10040874" y="2804060"/>
              <a:ext cx="766478" cy="10875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85CEE781-A82E-4638-BFE0-999FADE2D9C1}"/>
                </a:ext>
              </a:extLst>
            </p:cNvPr>
            <p:cNvCxnSpPr>
              <a:cxnSpLocks/>
              <a:stCxn id="25" idx="3"/>
              <a:endCxn id="24" idx="7"/>
            </p:cNvCxnSpPr>
            <p:nvPr/>
          </p:nvCxnSpPr>
          <p:spPr>
            <a:xfrm flipH="1">
              <a:off x="10057948" y="3929968"/>
              <a:ext cx="1667285" cy="966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3789022-4EB5-4C6A-85CF-9AC018B57CE6}"/>
                </a:ext>
              </a:extLst>
            </p:cNvPr>
            <p:cNvCxnSpPr>
              <a:stCxn id="9" idx="1"/>
              <a:endCxn id="21" idx="1"/>
            </p:cNvCxnSpPr>
            <p:nvPr/>
          </p:nvCxnSpPr>
          <p:spPr>
            <a:xfrm>
              <a:off x="8872019" y="2709899"/>
              <a:ext cx="1091768" cy="11259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0BCECD4C-08B3-4978-B741-FDF4B488EAC7}"/>
                </a:ext>
              </a:extLst>
            </p:cNvPr>
            <p:cNvCxnSpPr>
              <a:cxnSpLocks/>
              <a:stCxn id="20" idx="1"/>
              <a:endCxn id="25" idx="5"/>
            </p:cNvCxnSpPr>
            <p:nvPr/>
          </p:nvCxnSpPr>
          <p:spPr>
            <a:xfrm>
              <a:off x="10807352" y="2709899"/>
              <a:ext cx="1012042" cy="12200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2203F012-BB24-4B17-AC7F-377974DA824D}"/>
                </a:ext>
              </a:extLst>
            </p:cNvPr>
            <p:cNvCxnSpPr>
              <a:cxnSpLocks/>
              <a:stCxn id="23" idx="5"/>
              <a:endCxn id="24" idx="1"/>
            </p:cNvCxnSpPr>
            <p:nvPr/>
          </p:nvCxnSpPr>
          <p:spPr>
            <a:xfrm>
              <a:off x="8229919" y="3929968"/>
              <a:ext cx="1733868" cy="966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1F94B159-41B4-47BC-B985-0846341A43E3}"/>
                </a:ext>
              </a:extLst>
            </p:cNvPr>
            <p:cNvCxnSpPr>
              <a:cxnSpLocks/>
              <a:stCxn id="21" idx="4"/>
              <a:endCxn id="24" idx="0"/>
            </p:cNvCxnSpPr>
            <p:nvPr/>
          </p:nvCxnSpPr>
          <p:spPr>
            <a:xfrm>
              <a:off x="10010868" y="3949471"/>
              <a:ext cx="0" cy="9277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A4F4A62E-91C9-427D-9B1D-1936C0737BAE}"/>
                </a:ext>
              </a:extLst>
            </p:cNvPr>
            <p:cNvSpPr txBox="1"/>
            <p:nvPr/>
          </p:nvSpPr>
          <p:spPr>
            <a:xfrm>
              <a:off x="7820618" y="3621277"/>
              <a:ext cx="385042" cy="523220"/>
            </a:xfrm>
            <a:prstGeom prst="rect">
              <a:avLst/>
            </a:prstGeom>
            <a:noFill/>
          </p:spPr>
          <p:txBody>
            <a:bodyPr wrap="none" rtlCol="0">
              <a:spAutoFit/>
            </a:bodyPr>
            <a:lstStyle/>
            <a:p>
              <a:r>
                <a:rPr lang="en-US" altLang="zh-CN" sz="2800" b="1" dirty="0"/>
                <a:t>1</a:t>
              </a:r>
              <a:endParaRPr lang="zh-CN" altLang="en-US" sz="2800" b="1" dirty="0"/>
            </a:p>
          </p:txBody>
        </p:sp>
        <p:sp>
          <p:nvSpPr>
            <p:cNvPr id="53" name="文本框 52">
              <a:extLst>
                <a:ext uri="{FF2B5EF4-FFF2-40B4-BE49-F238E27FC236}">
                  <a16:creationId xmlns:a16="http://schemas.microsoft.com/office/drawing/2014/main" id="{143EA4FA-C0BF-4AC8-8B61-B3764144CB9F}"/>
                </a:ext>
              </a:extLst>
            </p:cNvPr>
            <p:cNvSpPr txBox="1"/>
            <p:nvPr/>
          </p:nvSpPr>
          <p:spPr>
            <a:xfrm>
              <a:off x="9834809" y="4950915"/>
              <a:ext cx="385042" cy="523220"/>
            </a:xfrm>
            <a:prstGeom prst="rect">
              <a:avLst/>
            </a:prstGeom>
            <a:noFill/>
          </p:spPr>
          <p:txBody>
            <a:bodyPr wrap="none" rtlCol="0">
              <a:spAutoFit/>
            </a:bodyPr>
            <a:lstStyle/>
            <a:p>
              <a:r>
                <a:rPr lang="en-US" altLang="zh-CN" sz="2800" b="1" dirty="0"/>
                <a:t>5</a:t>
              </a:r>
              <a:endParaRPr lang="zh-CN" altLang="en-US" sz="2800" b="1" dirty="0"/>
            </a:p>
          </p:txBody>
        </p:sp>
        <p:sp>
          <p:nvSpPr>
            <p:cNvPr id="54" name="文本框 53">
              <a:extLst>
                <a:ext uri="{FF2B5EF4-FFF2-40B4-BE49-F238E27FC236}">
                  <a16:creationId xmlns:a16="http://schemas.microsoft.com/office/drawing/2014/main" id="{2D0FBD2F-484D-4A4B-A596-A5103FA35094}"/>
                </a:ext>
              </a:extLst>
            </p:cNvPr>
            <p:cNvSpPr txBox="1"/>
            <p:nvPr/>
          </p:nvSpPr>
          <p:spPr>
            <a:xfrm>
              <a:off x="11801270" y="3668358"/>
              <a:ext cx="385042" cy="523220"/>
            </a:xfrm>
            <a:prstGeom prst="rect">
              <a:avLst/>
            </a:prstGeom>
            <a:noFill/>
          </p:spPr>
          <p:txBody>
            <a:bodyPr wrap="none" rtlCol="0">
              <a:spAutoFit/>
            </a:bodyPr>
            <a:lstStyle/>
            <a:p>
              <a:r>
                <a:rPr lang="en-US" altLang="zh-CN" sz="2800" b="1" dirty="0"/>
                <a:t>4</a:t>
              </a:r>
              <a:endParaRPr lang="zh-CN" altLang="en-US" sz="2800" b="1" dirty="0"/>
            </a:p>
          </p:txBody>
        </p:sp>
        <p:sp>
          <p:nvSpPr>
            <p:cNvPr id="55" name="文本框 54">
              <a:extLst>
                <a:ext uri="{FF2B5EF4-FFF2-40B4-BE49-F238E27FC236}">
                  <a16:creationId xmlns:a16="http://schemas.microsoft.com/office/drawing/2014/main" id="{1FE1D9A1-1A11-483B-8C16-EB334FE8A50A}"/>
                </a:ext>
              </a:extLst>
            </p:cNvPr>
            <p:cNvSpPr txBox="1"/>
            <p:nvPr/>
          </p:nvSpPr>
          <p:spPr>
            <a:xfrm>
              <a:off x="10787850" y="2311199"/>
              <a:ext cx="385042" cy="523220"/>
            </a:xfrm>
            <a:prstGeom prst="rect">
              <a:avLst/>
            </a:prstGeom>
            <a:noFill/>
          </p:spPr>
          <p:txBody>
            <a:bodyPr wrap="none" rtlCol="0">
              <a:spAutoFit/>
            </a:bodyPr>
            <a:lstStyle/>
            <a:p>
              <a:r>
                <a:rPr lang="en-US" altLang="zh-CN" sz="2800" b="1" dirty="0"/>
                <a:t>3</a:t>
              </a:r>
              <a:endParaRPr lang="zh-CN" altLang="en-US" sz="2800" b="1" dirty="0"/>
            </a:p>
          </p:txBody>
        </p:sp>
        <p:sp>
          <p:nvSpPr>
            <p:cNvPr id="56" name="文本框 55">
              <a:extLst>
                <a:ext uri="{FF2B5EF4-FFF2-40B4-BE49-F238E27FC236}">
                  <a16:creationId xmlns:a16="http://schemas.microsoft.com/office/drawing/2014/main" id="{61354DC4-5B84-44EB-83B1-33635592C9DE}"/>
                </a:ext>
              </a:extLst>
            </p:cNvPr>
            <p:cNvSpPr txBox="1"/>
            <p:nvPr/>
          </p:nvSpPr>
          <p:spPr>
            <a:xfrm>
              <a:off x="8552346" y="2330701"/>
              <a:ext cx="385042" cy="523220"/>
            </a:xfrm>
            <a:prstGeom prst="rect">
              <a:avLst/>
            </a:prstGeom>
            <a:noFill/>
          </p:spPr>
          <p:txBody>
            <a:bodyPr wrap="none" rtlCol="0">
              <a:spAutoFit/>
            </a:bodyPr>
            <a:lstStyle/>
            <a:p>
              <a:r>
                <a:rPr lang="en-US" altLang="zh-CN" sz="2800" b="1" dirty="0"/>
                <a:t>2</a:t>
              </a:r>
              <a:endParaRPr lang="zh-CN" altLang="en-US" sz="2800" b="1" dirty="0"/>
            </a:p>
          </p:txBody>
        </p:sp>
        <p:sp>
          <p:nvSpPr>
            <p:cNvPr id="57" name="文本框 56">
              <a:extLst>
                <a:ext uri="{FF2B5EF4-FFF2-40B4-BE49-F238E27FC236}">
                  <a16:creationId xmlns:a16="http://schemas.microsoft.com/office/drawing/2014/main" id="{ED20377B-9C22-4670-BACA-7FE5F81D1E03}"/>
                </a:ext>
              </a:extLst>
            </p:cNvPr>
            <p:cNvSpPr txBox="1"/>
            <p:nvPr/>
          </p:nvSpPr>
          <p:spPr>
            <a:xfrm>
              <a:off x="9801273" y="3338612"/>
              <a:ext cx="385042" cy="523220"/>
            </a:xfrm>
            <a:prstGeom prst="rect">
              <a:avLst/>
            </a:prstGeom>
            <a:noFill/>
          </p:spPr>
          <p:txBody>
            <a:bodyPr wrap="none" rtlCol="0">
              <a:spAutoFit/>
            </a:bodyPr>
            <a:lstStyle/>
            <a:p>
              <a:r>
                <a:rPr lang="en-US" altLang="zh-CN" sz="2800" b="1" dirty="0"/>
                <a:t>6</a:t>
              </a:r>
              <a:endParaRPr lang="zh-CN" altLang="en-US" sz="2800" b="1" dirty="0"/>
            </a:p>
          </p:txBody>
        </p:sp>
        <p:cxnSp>
          <p:nvCxnSpPr>
            <p:cNvPr id="58" name="直接箭头连接符 57">
              <a:extLst>
                <a:ext uri="{FF2B5EF4-FFF2-40B4-BE49-F238E27FC236}">
                  <a16:creationId xmlns:a16="http://schemas.microsoft.com/office/drawing/2014/main" id="{6863841A-AB3E-4956-895E-14AFB08347F5}"/>
                </a:ext>
              </a:extLst>
            </p:cNvPr>
            <p:cNvCxnSpPr>
              <a:cxnSpLocks/>
            </p:cNvCxnSpPr>
            <p:nvPr/>
          </p:nvCxnSpPr>
          <p:spPr>
            <a:xfrm flipV="1">
              <a:off x="8421944" y="3014697"/>
              <a:ext cx="321840" cy="52838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E8688053-EB5E-43EC-9745-93EF39B5FF5C}"/>
                </a:ext>
              </a:extLst>
            </p:cNvPr>
            <p:cNvCxnSpPr>
              <a:cxnSpLocks/>
            </p:cNvCxnSpPr>
            <p:nvPr/>
          </p:nvCxnSpPr>
          <p:spPr>
            <a:xfrm flipH="1" flipV="1">
              <a:off x="8719239" y="4205776"/>
              <a:ext cx="520187" cy="2838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782D361F-75AE-4EA1-99E7-1DD0DAE73A9B}"/>
                </a:ext>
              </a:extLst>
            </p:cNvPr>
            <p:cNvCxnSpPr>
              <a:cxnSpLocks/>
            </p:cNvCxnSpPr>
            <p:nvPr/>
          </p:nvCxnSpPr>
          <p:spPr>
            <a:xfrm flipH="1">
              <a:off x="9417903" y="2759663"/>
              <a:ext cx="69602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D7BEABBB-C5D6-4048-A07B-87361785C7DF}"/>
                </a:ext>
              </a:extLst>
            </p:cNvPr>
            <p:cNvCxnSpPr>
              <a:cxnSpLocks/>
            </p:cNvCxnSpPr>
            <p:nvPr/>
          </p:nvCxnSpPr>
          <p:spPr>
            <a:xfrm>
              <a:off x="11082088" y="3048652"/>
              <a:ext cx="417934" cy="49548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642A74AD-F1D7-4C83-9D0B-BB60BA782B99}"/>
                </a:ext>
              </a:extLst>
            </p:cNvPr>
            <p:cNvCxnSpPr>
              <a:cxnSpLocks/>
            </p:cNvCxnSpPr>
            <p:nvPr/>
          </p:nvCxnSpPr>
          <p:spPr>
            <a:xfrm flipH="1">
              <a:off x="10617693" y="4261275"/>
              <a:ext cx="555200" cy="3313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D4B1D385-D0E7-499F-AB72-2B9EC6C4541F}"/>
                </a:ext>
              </a:extLst>
            </p:cNvPr>
            <p:cNvCxnSpPr>
              <a:cxnSpLocks/>
            </p:cNvCxnSpPr>
            <p:nvPr/>
          </p:nvCxnSpPr>
          <p:spPr>
            <a:xfrm flipH="1" flipV="1">
              <a:off x="9256983" y="3095733"/>
              <a:ext cx="432044" cy="45467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C11ADE2B-333B-496E-8478-9DD6A0538809}"/>
                </a:ext>
              </a:extLst>
            </p:cNvPr>
            <p:cNvCxnSpPr>
              <a:cxnSpLocks/>
            </p:cNvCxnSpPr>
            <p:nvPr/>
          </p:nvCxnSpPr>
          <p:spPr>
            <a:xfrm flipV="1">
              <a:off x="10281481" y="3048652"/>
              <a:ext cx="355200" cy="5293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E5C17979-53E9-4E3C-B9BC-A0D677D630C4}"/>
                </a:ext>
              </a:extLst>
            </p:cNvPr>
            <p:cNvCxnSpPr>
              <a:cxnSpLocks/>
            </p:cNvCxnSpPr>
            <p:nvPr/>
          </p:nvCxnSpPr>
          <p:spPr>
            <a:xfrm flipV="1">
              <a:off x="8772011" y="3875821"/>
              <a:ext cx="732500" cy="1344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A2857A04-024C-4839-A75F-D92338D32090}"/>
                </a:ext>
              </a:extLst>
            </p:cNvPr>
            <p:cNvCxnSpPr>
              <a:cxnSpLocks/>
            </p:cNvCxnSpPr>
            <p:nvPr/>
          </p:nvCxnSpPr>
          <p:spPr>
            <a:xfrm flipV="1">
              <a:off x="10440727" y="3889269"/>
              <a:ext cx="711726" cy="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F0A6FEC8-0C1D-4861-BB48-EC272F4CCB0A}"/>
                </a:ext>
              </a:extLst>
            </p:cNvPr>
            <p:cNvCxnSpPr>
              <a:cxnSpLocks/>
            </p:cNvCxnSpPr>
            <p:nvPr/>
          </p:nvCxnSpPr>
          <p:spPr>
            <a:xfrm flipV="1">
              <a:off x="10015981" y="4143236"/>
              <a:ext cx="11349" cy="57670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3" name="对象 92">
              <a:extLst>
                <a:ext uri="{FF2B5EF4-FFF2-40B4-BE49-F238E27FC236}">
                  <a16:creationId xmlns:a16="http://schemas.microsoft.com/office/drawing/2014/main" id="{C7149957-9819-4BF4-9EE1-45F1A6AD8CE6}"/>
                </a:ext>
              </a:extLst>
            </p:cNvPr>
            <p:cNvGraphicFramePr>
              <a:graphicFrameLocks noChangeAspect="1"/>
            </p:cNvGraphicFramePr>
            <p:nvPr>
              <p:extLst>
                <p:ext uri="{D42A27DB-BD31-4B8C-83A1-F6EECF244321}">
                  <p14:modId xmlns:p14="http://schemas.microsoft.com/office/powerpoint/2010/main" val="3608714866"/>
                </p:ext>
              </p:extLst>
            </p:nvPr>
          </p:nvGraphicFramePr>
          <p:xfrm>
            <a:off x="8754025" y="4294810"/>
            <a:ext cx="275353" cy="550705"/>
          </p:xfrm>
          <a:graphic>
            <a:graphicData uri="http://schemas.openxmlformats.org/presentationml/2006/ole">
              <mc:AlternateContent xmlns:mc="http://schemas.openxmlformats.org/markup-compatibility/2006">
                <mc:Choice xmlns:v="urn:schemas-microsoft-com:vml" Requires="v">
                  <p:oleObj spid="_x0000_s50327" name="Equation" r:id="rId7" imgW="114120" imgH="228600" progId="Equation.DSMT4">
                    <p:embed/>
                  </p:oleObj>
                </mc:Choice>
                <mc:Fallback>
                  <p:oleObj name="Equation" r:id="rId7" imgW="114120" imgH="228600" progId="Equation.DSMT4">
                    <p:embed/>
                    <p:pic>
                      <p:nvPicPr>
                        <p:cNvPr id="0" name=""/>
                        <p:cNvPicPr/>
                        <p:nvPr/>
                      </p:nvPicPr>
                      <p:blipFill>
                        <a:blip r:embed="rId8"/>
                        <a:stretch>
                          <a:fillRect/>
                        </a:stretch>
                      </p:blipFill>
                      <p:spPr>
                        <a:xfrm>
                          <a:off x="8754025" y="4294810"/>
                          <a:ext cx="275353" cy="550705"/>
                        </a:xfrm>
                        <a:prstGeom prst="rect">
                          <a:avLst/>
                        </a:prstGeom>
                      </p:spPr>
                    </p:pic>
                  </p:oleObj>
                </mc:Fallback>
              </mc:AlternateContent>
            </a:graphicData>
          </a:graphic>
        </p:graphicFrame>
        <p:graphicFrame>
          <p:nvGraphicFramePr>
            <p:cNvPr id="94" name="对象 93">
              <a:extLst>
                <a:ext uri="{FF2B5EF4-FFF2-40B4-BE49-F238E27FC236}">
                  <a16:creationId xmlns:a16="http://schemas.microsoft.com/office/drawing/2014/main" id="{AC3AE0E2-E8E4-4955-899B-271EE1ECBF0E}"/>
                </a:ext>
              </a:extLst>
            </p:cNvPr>
            <p:cNvGraphicFramePr>
              <a:graphicFrameLocks noChangeAspect="1"/>
            </p:cNvGraphicFramePr>
            <p:nvPr>
              <p:extLst>
                <p:ext uri="{D42A27DB-BD31-4B8C-83A1-F6EECF244321}">
                  <p14:modId xmlns:p14="http://schemas.microsoft.com/office/powerpoint/2010/main" val="750696240"/>
                </p:ext>
              </p:extLst>
            </p:nvPr>
          </p:nvGraphicFramePr>
          <p:xfrm>
            <a:off x="8206540" y="2853921"/>
            <a:ext cx="321840" cy="579312"/>
          </p:xfrm>
          <a:graphic>
            <a:graphicData uri="http://schemas.openxmlformats.org/presentationml/2006/ole">
              <mc:AlternateContent xmlns:mc="http://schemas.openxmlformats.org/markup-compatibility/2006">
                <mc:Choice xmlns:v="urn:schemas-microsoft-com:vml" Requires="v">
                  <p:oleObj spid="_x0000_s50328" name="Equation" r:id="rId9" imgW="126720" imgH="228600" progId="Equation.DSMT4">
                    <p:embed/>
                  </p:oleObj>
                </mc:Choice>
                <mc:Fallback>
                  <p:oleObj name="Equation" r:id="rId9" imgW="126720" imgH="228600" progId="Equation.DSMT4">
                    <p:embed/>
                    <p:pic>
                      <p:nvPicPr>
                        <p:cNvPr id="0" name=""/>
                        <p:cNvPicPr/>
                        <p:nvPr/>
                      </p:nvPicPr>
                      <p:blipFill>
                        <a:blip r:embed="rId10"/>
                        <a:stretch>
                          <a:fillRect/>
                        </a:stretch>
                      </p:blipFill>
                      <p:spPr>
                        <a:xfrm>
                          <a:off x="8206540" y="2853921"/>
                          <a:ext cx="321840" cy="579312"/>
                        </a:xfrm>
                        <a:prstGeom prst="rect">
                          <a:avLst/>
                        </a:prstGeom>
                      </p:spPr>
                    </p:pic>
                  </p:oleObj>
                </mc:Fallback>
              </mc:AlternateContent>
            </a:graphicData>
          </a:graphic>
        </p:graphicFrame>
        <p:graphicFrame>
          <p:nvGraphicFramePr>
            <p:cNvPr id="95" name="对象 94">
              <a:extLst>
                <a:ext uri="{FF2B5EF4-FFF2-40B4-BE49-F238E27FC236}">
                  <a16:creationId xmlns:a16="http://schemas.microsoft.com/office/drawing/2014/main" id="{0BE83A18-607E-4E34-BAE7-447B3633BFC8}"/>
                </a:ext>
              </a:extLst>
            </p:cNvPr>
            <p:cNvGraphicFramePr>
              <a:graphicFrameLocks noChangeAspect="1"/>
            </p:cNvGraphicFramePr>
            <p:nvPr>
              <p:extLst>
                <p:ext uri="{D42A27DB-BD31-4B8C-83A1-F6EECF244321}">
                  <p14:modId xmlns:p14="http://schemas.microsoft.com/office/powerpoint/2010/main" val="3439281171"/>
                </p:ext>
              </p:extLst>
            </p:nvPr>
          </p:nvGraphicFramePr>
          <p:xfrm>
            <a:off x="9486503" y="2955231"/>
            <a:ext cx="279612" cy="503302"/>
          </p:xfrm>
          <a:graphic>
            <a:graphicData uri="http://schemas.openxmlformats.org/presentationml/2006/ole">
              <mc:AlternateContent xmlns:mc="http://schemas.openxmlformats.org/markup-compatibility/2006">
                <mc:Choice xmlns:v="urn:schemas-microsoft-com:vml" Requires="v">
                  <p:oleObj spid="_x0000_s50329" name="Equation" r:id="rId11" imgW="126720" imgH="228600" progId="Equation.DSMT4">
                    <p:embed/>
                  </p:oleObj>
                </mc:Choice>
                <mc:Fallback>
                  <p:oleObj name="Equation" r:id="rId11" imgW="126720" imgH="228600" progId="Equation.DSMT4">
                    <p:embed/>
                    <p:pic>
                      <p:nvPicPr>
                        <p:cNvPr id="0" name=""/>
                        <p:cNvPicPr/>
                        <p:nvPr/>
                      </p:nvPicPr>
                      <p:blipFill>
                        <a:blip r:embed="rId12"/>
                        <a:stretch>
                          <a:fillRect/>
                        </a:stretch>
                      </p:blipFill>
                      <p:spPr>
                        <a:xfrm>
                          <a:off x="9486503" y="2955231"/>
                          <a:ext cx="279612" cy="503302"/>
                        </a:xfrm>
                        <a:prstGeom prst="rect">
                          <a:avLst/>
                        </a:prstGeom>
                      </p:spPr>
                    </p:pic>
                  </p:oleObj>
                </mc:Fallback>
              </mc:AlternateContent>
            </a:graphicData>
          </a:graphic>
        </p:graphicFrame>
        <p:graphicFrame>
          <p:nvGraphicFramePr>
            <p:cNvPr id="96" name="对象 95">
              <a:extLst>
                <a:ext uri="{FF2B5EF4-FFF2-40B4-BE49-F238E27FC236}">
                  <a16:creationId xmlns:a16="http://schemas.microsoft.com/office/drawing/2014/main" id="{068A748A-D23B-4BAF-9480-B21DC83220BD}"/>
                </a:ext>
              </a:extLst>
            </p:cNvPr>
            <p:cNvGraphicFramePr>
              <a:graphicFrameLocks noChangeAspect="1"/>
            </p:cNvGraphicFramePr>
            <p:nvPr>
              <p:extLst>
                <p:ext uri="{D42A27DB-BD31-4B8C-83A1-F6EECF244321}">
                  <p14:modId xmlns:p14="http://schemas.microsoft.com/office/powerpoint/2010/main" val="4219917993"/>
                </p:ext>
              </p:extLst>
            </p:nvPr>
          </p:nvGraphicFramePr>
          <p:xfrm>
            <a:off x="10682945" y="3423002"/>
            <a:ext cx="281648" cy="506966"/>
          </p:xfrm>
          <a:graphic>
            <a:graphicData uri="http://schemas.openxmlformats.org/presentationml/2006/ole">
              <mc:AlternateContent xmlns:mc="http://schemas.openxmlformats.org/markup-compatibility/2006">
                <mc:Choice xmlns:v="urn:schemas-microsoft-com:vml" Requires="v">
                  <p:oleObj spid="_x0000_s50330" name="Equation" r:id="rId13" imgW="126720" imgH="228600" progId="Equation.DSMT4">
                    <p:embed/>
                  </p:oleObj>
                </mc:Choice>
                <mc:Fallback>
                  <p:oleObj name="Equation" r:id="rId13" imgW="126720" imgH="228600" progId="Equation.DSMT4">
                    <p:embed/>
                    <p:pic>
                      <p:nvPicPr>
                        <p:cNvPr id="0" name=""/>
                        <p:cNvPicPr/>
                        <p:nvPr/>
                      </p:nvPicPr>
                      <p:blipFill>
                        <a:blip r:embed="rId14"/>
                        <a:stretch>
                          <a:fillRect/>
                        </a:stretch>
                      </p:blipFill>
                      <p:spPr>
                        <a:xfrm>
                          <a:off x="10682945" y="3423002"/>
                          <a:ext cx="281648" cy="506966"/>
                        </a:xfrm>
                        <a:prstGeom prst="rect">
                          <a:avLst/>
                        </a:prstGeom>
                      </p:spPr>
                    </p:pic>
                  </p:oleObj>
                </mc:Fallback>
              </mc:AlternateContent>
            </a:graphicData>
          </a:graphic>
        </p:graphicFrame>
        <p:graphicFrame>
          <p:nvGraphicFramePr>
            <p:cNvPr id="97" name="对象 96">
              <a:extLst>
                <a:ext uri="{FF2B5EF4-FFF2-40B4-BE49-F238E27FC236}">
                  <a16:creationId xmlns:a16="http://schemas.microsoft.com/office/drawing/2014/main" id="{616F5C38-4B77-4C7B-85D6-0146CEC9C80F}"/>
                </a:ext>
              </a:extLst>
            </p:cNvPr>
            <p:cNvGraphicFramePr>
              <a:graphicFrameLocks noChangeAspect="1"/>
            </p:cNvGraphicFramePr>
            <p:nvPr>
              <p:extLst>
                <p:ext uri="{D42A27DB-BD31-4B8C-83A1-F6EECF244321}">
                  <p14:modId xmlns:p14="http://schemas.microsoft.com/office/powerpoint/2010/main" val="1499842728"/>
                </p:ext>
              </p:extLst>
            </p:nvPr>
          </p:nvGraphicFramePr>
          <p:xfrm>
            <a:off x="11269463" y="2877706"/>
            <a:ext cx="287529" cy="517552"/>
          </p:xfrm>
          <a:graphic>
            <a:graphicData uri="http://schemas.openxmlformats.org/presentationml/2006/ole">
              <mc:AlternateContent xmlns:mc="http://schemas.openxmlformats.org/markup-compatibility/2006">
                <mc:Choice xmlns:v="urn:schemas-microsoft-com:vml" Requires="v">
                  <p:oleObj spid="_x0000_s50331" name="Equation" r:id="rId15" imgW="126720" imgH="228600" progId="Equation.DSMT4">
                    <p:embed/>
                  </p:oleObj>
                </mc:Choice>
                <mc:Fallback>
                  <p:oleObj name="Equation" r:id="rId15" imgW="126720" imgH="228600" progId="Equation.DSMT4">
                    <p:embed/>
                    <p:pic>
                      <p:nvPicPr>
                        <p:cNvPr id="0" name=""/>
                        <p:cNvPicPr/>
                        <p:nvPr/>
                      </p:nvPicPr>
                      <p:blipFill>
                        <a:blip r:embed="rId16"/>
                        <a:stretch>
                          <a:fillRect/>
                        </a:stretch>
                      </p:blipFill>
                      <p:spPr>
                        <a:xfrm>
                          <a:off x="11269463" y="2877706"/>
                          <a:ext cx="287529" cy="517552"/>
                        </a:xfrm>
                        <a:prstGeom prst="rect">
                          <a:avLst/>
                        </a:prstGeom>
                      </p:spPr>
                    </p:pic>
                  </p:oleObj>
                </mc:Fallback>
              </mc:AlternateContent>
            </a:graphicData>
          </a:graphic>
        </p:graphicFrame>
        <p:sp>
          <p:nvSpPr>
            <p:cNvPr id="98" name="文本框 97">
              <a:extLst>
                <a:ext uri="{FF2B5EF4-FFF2-40B4-BE49-F238E27FC236}">
                  <a16:creationId xmlns:a16="http://schemas.microsoft.com/office/drawing/2014/main" id="{8F32D4C0-964A-41F3-9F5D-88B0EAC64DE1}"/>
                </a:ext>
              </a:extLst>
            </p:cNvPr>
            <p:cNvSpPr txBox="1"/>
            <p:nvPr/>
          </p:nvSpPr>
          <p:spPr>
            <a:xfrm>
              <a:off x="8823001" y="3522790"/>
              <a:ext cx="535724" cy="400110"/>
            </a:xfrm>
            <a:prstGeom prst="rect">
              <a:avLst/>
            </a:prstGeom>
            <a:noFill/>
          </p:spPr>
          <p:txBody>
            <a:bodyPr wrap="none" rtlCol="0">
              <a:spAutoFit/>
            </a:bodyPr>
            <a:lstStyle/>
            <a:p>
              <a:r>
                <a:rPr lang="en-US" altLang="zh-CN" sz="2000" b="1" dirty="0">
                  <a:latin typeface="+mn-ea"/>
                </a:rPr>
                <a:t>4A</a:t>
              </a:r>
              <a:endParaRPr lang="zh-CN" altLang="en-US" sz="2000" b="1" dirty="0">
                <a:latin typeface="+mn-ea"/>
              </a:endParaRPr>
            </a:p>
          </p:txBody>
        </p:sp>
        <p:sp>
          <p:nvSpPr>
            <p:cNvPr id="99" name="文本框 98">
              <a:extLst>
                <a:ext uri="{FF2B5EF4-FFF2-40B4-BE49-F238E27FC236}">
                  <a16:creationId xmlns:a16="http://schemas.microsoft.com/office/drawing/2014/main" id="{F855525C-959D-468E-90C6-F1E2E788EC8E}"/>
                </a:ext>
              </a:extLst>
            </p:cNvPr>
            <p:cNvSpPr txBox="1"/>
            <p:nvPr/>
          </p:nvSpPr>
          <p:spPr>
            <a:xfrm>
              <a:off x="9506915" y="4176844"/>
              <a:ext cx="535724" cy="400110"/>
            </a:xfrm>
            <a:prstGeom prst="rect">
              <a:avLst/>
            </a:prstGeom>
            <a:noFill/>
          </p:spPr>
          <p:txBody>
            <a:bodyPr wrap="none" rtlCol="0">
              <a:spAutoFit/>
            </a:bodyPr>
            <a:lstStyle/>
            <a:p>
              <a:r>
                <a:rPr lang="en-US" altLang="zh-CN" sz="2000" b="1" dirty="0">
                  <a:latin typeface="+mn-ea"/>
                </a:rPr>
                <a:t>7A</a:t>
              </a:r>
              <a:endParaRPr lang="zh-CN" altLang="en-US" sz="2000" b="1" dirty="0">
                <a:latin typeface="+mn-ea"/>
              </a:endParaRPr>
            </a:p>
          </p:txBody>
        </p:sp>
        <p:sp>
          <p:nvSpPr>
            <p:cNvPr id="100" name="文本框 99">
              <a:extLst>
                <a:ext uri="{FF2B5EF4-FFF2-40B4-BE49-F238E27FC236}">
                  <a16:creationId xmlns:a16="http://schemas.microsoft.com/office/drawing/2014/main" id="{E80BDF41-93F4-41D4-997F-F96EA827BAB1}"/>
                </a:ext>
              </a:extLst>
            </p:cNvPr>
            <p:cNvSpPr txBox="1"/>
            <p:nvPr/>
          </p:nvSpPr>
          <p:spPr>
            <a:xfrm>
              <a:off x="9563027" y="2382895"/>
              <a:ext cx="535724" cy="400110"/>
            </a:xfrm>
            <a:prstGeom prst="rect">
              <a:avLst/>
            </a:prstGeom>
            <a:noFill/>
          </p:spPr>
          <p:txBody>
            <a:bodyPr wrap="none" rtlCol="0">
              <a:spAutoFit/>
            </a:bodyPr>
            <a:lstStyle/>
            <a:p>
              <a:r>
                <a:rPr lang="en-US" altLang="zh-CN" sz="2000" b="1" dirty="0">
                  <a:latin typeface="+mn-ea"/>
                </a:rPr>
                <a:t>2A</a:t>
              </a:r>
              <a:endParaRPr lang="zh-CN" altLang="en-US" sz="2000" b="1" dirty="0">
                <a:latin typeface="+mn-ea"/>
              </a:endParaRPr>
            </a:p>
          </p:txBody>
        </p:sp>
        <p:sp>
          <p:nvSpPr>
            <p:cNvPr id="101" name="文本框 100">
              <a:extLst>
                <a:ext uri="{FF2B5EF4-FFF2-40B4-BE49-F238E27FC236}">
                  <a16:creationId xmlns:a16="http://schemas.microsoft.com/office/drawing/2014/main" id="{D282DAE1-E677-4DA2-8E0E-B85DF84BC61F}"/>
                </a:ext>
              </a:extLst>
            </p:cNvPr>
            <p:cNvSpPr txBox="1"/>
            <p:nvPr/>
          </p:nvSpPr>
          <p:spPr>
            <a:xfrm>
              <a:off x="9964717" y="3022892"/>
              <a:ext cx="535724" cy="400110"/>
            </a:xfrm>
            <a:prstGeom prst="rect">
              <a:avLst/>
            </a:prstGeom>
            <a:noFill/>
          </p:spPr>
          <p:txBody>
            <a:bodyPr wrap="none" rtlCol="0">
              <a:spAutoFit/>
            </a:bodyPr>
            <a:lstStyle/>
            <a:p>
              <a:r>
                <a:rPr lang="en-US" altLang="zh-CN" sz="2000" b="1" dirty="0">
                  <a:latin typeface="+mn-ea"/>
                </a:rPr>
                <a:t>3A</a:t>
              </a:r>
              <a:endParaRPr lang="zh-CN" altLang="en-US" sz="2000" b="1" dirty="0">
                <a:latin typeface="+mn-ea"/>
              </a:endParaRPr>
            </a:p>
          </p:txBody>
        </p:sp>
        <p:sp>
          <p:nvSpPr>
            <p:cNvPr id="102" name="文本框 101">
              <a:extLst>
                <a:ext uri="{FF2B5EF4-FFF2-40B4-BE49-F238E27FC236}">
                  <a16:creationId xmlns:a16="http://schemas.microsoft.com/office/drawing/2014/main" id="{DE49DCD9-AC7E-4721-9B6A-81F84C8A0E49}"/>
                </a:ext>
              </a:extLst>
            </p:cNvPr>
            <p:cNvSpPr txBox="1"/>
            <p:nvPr/>
          </p:nvSpPr>
          <p:spPr>
            <a:xfrm>
              <a:off x="10787850" y="4430926"/>
              <a:ext cx="535724" cy="400110"/>
            </a:xfrm>
            <a:prstGeom prst="rect">
              <a:avLst/>
            </a:prstGeom>
            <a:noFill/>
          </p:spPr>
          <p:txBody>
            <a:bodyPr wrap="none" rtlCol="0">
              <a:spAutoFit/>
            </a:bodyPr>
            <a:lstStyle/>
            <a:p>
              <a:r>
                <a:rPr lang="en-US" altLang="zh-CN" sz="2000" b="1" dirty="0">
                  <a:latin typeface="+mn-ea"/>
                </a:rPr>
                <a:t>5A</a:t>
              </a:r>
              <a:endParaRPr lang="zh-CN" altLang="en-US" sz="2000" b="1" dirty="0">
                <a:latin typeface="+mn-ea"/>
              </a:endParaRPr>
            </a:p>
          </p:txBody>
        </p:sp>
      </p:grpSp>
      <p:graphicFrame>
        <p:nvGraphicFramePr>
          <p:cNvPr id="103" name="对象 102">
            <a:extLst>
              <a:ext uri="{FF2B5EF4-FFF2-40B4-BE49-F238E27FC236}">
                <a16:creationId xmlns:a16="http://schemas.microsoft.com/office/drawing/2014/main" id="{C57AE09F-67FC-40C4-881A-FB0BEBEA15DA}"/>
              </a:ext>
            </a:extLst>
          </p:cNvPr>
          <p:cNvGraphicFramePr>
            <a:graphicFrameLocks noChangeAspect="1"/>
          </p:cNvGraphicFramePr>
          <p:nvPr>
            <p:extLst>
              <p:ext uri="{D42A27DB-BD31-4B8C-83A1-F6EECF244321}">
                <p14:modId xmlns:p14="http://schemas.microsoft.com/office/powerpoint/2010/main" val="3491497978"/>
              </p:ext>
            </p:extLst>
          </p:nvPr>
        </p:nvGraphicFramePr>
        <p:xfrm>
          <a:off x="1384648" y="2633660"/>
          <a:ext cx="3386402" cy="2697134"/>
        </p:xfrm>
        <a:graphic>
          <a:graphicData uri="http://schemas.openxmlformats.org/presentationml/2006/ole">
            <mc:AlternateContent xmlns:mc="http://schemas.openxmlformats.org/markup-compatibility/2006">
              <mc:Choice xmlns:v="urn:schemas-microsoft-com:vml" Requires="v">
                <p:oleObj spid="_x0000_s50332" name="Equation" r:id="rId17" imgW="1434960" imgH="1143000" progId="Equation.DSMT4">
                  <p:embed/>
                </p:oleObj>
              </mc:Choice>
              <mc:Fallback>
                <p:oleObj name="Equation" r:id="rId17" imgW="1434960" imgH="1143000" progId="Equation.DSMT4">
                  <p:embed/>
                  <p:pic>
                    <p:nvPicPr>
                      <p:cNvPr id="0" name=""/>
                      <p:cNvPicPr/>
                      <p:nvPr/>
                    </p:nvPicPr>
                    <p:blipFill>
                      <a:blip r:embed="rId18"/>
                      <a:stretch>
                        <a:fillRect/>
                      </a:stretch>
                    </p:blipFill>
                    <p:spPr>
                      <a:xfrm>
                        <a:off x="1384648" y="2633660"/>
                        <a:ext cx="3386402" cy="2697134"/>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1218211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nodeType="withEffect">
                                  <p:stCondLst>
                                    <p:cond delay="0"/>
                                  </p:stCondLst>
                                  <p:childTnLst>
                                    <p:set>
                                      <p:cBhvr>
                                        <p:cTn id="12" dur="1" fill="hold">
                                          <p:stCondLst>
                                            <p:cond delay="0"/>
                                          </p:stCondLst>
                                        </p:cTn>
                                        <p:tgtEl>
                                          <p:spTgt spid="104"/>
                                        </p:tgtEl>
                                        <p:attrNameLst>
                                          <p:attrName>style.visibility</p:attrName>
                                        </p:attrNameLst>
                                      </p:cBhvr>
                                      <p:to>
                                        <p:strVal val="visible"/>
                                      </p:to>
                                    </p:set>
                                    <p:animEffect transition="in" filter="wipe(down)">
                                      <p:cBhvr>
                                        <p:cTn id="13" dur="500"/>
                                        <p:tgtEl>
                                          <p:spTgt spid="10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03"/>
                                        </p:tgtEl>
                                        <p:attrNameLst>
                                          <p:attrName>style.visibility</p:attrName>
                                        </p:attrNameLst>
                                      </p:cBhvr>
                                      <p:to>
                                        <p:strVal val="visible"/>
                                      </p:to>
                                    </p:set>
                                    <p:animEffect transition="in" filter="wipe(down)">
                                      <p:cBhvr>
                                        <p:cTn id="23"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3" name="文本框 2">
            <a:extLst>
              <a:ext uri="{FF2B5EF4-FFF2-40B4-BE49-F238E27FC236}">
                <a16:creationId xmlns:a16="http://schemas.microsoft.com/office/drawing/2014/main" id="{9836D335-632F-41ED-B188-C464B2C8DFAB}"/>
              </a:ext>
            </a:extLst>
          </p:cNvPr>
          <p:cNvSpPr txBox="1"/>
          <p:nvPr/>
        </p:nvSpPr>
        <p:spPr>
          <a:xfrm>
            <a:off x="497150" y="1330494"/>
            <a:ext cx="11141475" cy="523220"/>
          </a:xfrm>
          <a:prstGeom prst="rect">
            <a:avLst/>
          </a:prstGeom>
          <a:noFill/>
        </p:spPr>
        <p:txBody>
          <a:bodyPr wrap="square" rtlCol="0">
            <a:spAutoFit/>
          </a:bodyPr>
          <a:lstStyle/>
          <a:p>
            <a:r>
              <a:rPr lang="zh-CN" altLang="en-US" sz="2800" b="1" dirty="0">
                <a:latin typeface="+mn-ea"/>
              </a:rPr>
              <a:t>例</a:t>
            </a:r>
            <a:r>
              <a:rPr lang="en-US" altLang="zh-CN" sz="2800" b="1" dirty="0">
                <a:latin typeface="+mn-ea"/>
              </a:rPr>
              <a:t>3</a:t>
            </a:r>
            <a:r>
              <a:rPr lang="zh-CN" altLang="en-US" sz="2800" b="1" dirty="0">
                <a:latin typeface="+mn-ea"/>
              </a:rPr>
              <a:t>：求图中</a:t>
            </a:r>
            <a:r>
              <a:rPr lang="en-US" altLang="zh-CN" sz="2800" b="1" dirty="0">
                <a:latin typeface="+mn-ea"/>
              </a:rPr>
              <a:t>A</a:t>
            </a:r>
            <a:r>
              <a:rPr lang="zh-CN" altLang="en-US" sz="2800" b="1" dirty="0">
                <a:latin typeface="+mn-ea"/>
              </a:rPr>
              <a:t>、</a:t>
            </a:r>
            <a:r>
              <a:rPr lang="en-US" altLang="zh-CN" sz="2800" b="1" dirty="0">
                <a:latin typeface="+mn-ea"/>
              </a:rPr>
              <a:t>B</a:t>
            </a:r>
            <a:r>
              <a:rPr lang="zh-CN" altLang="en-US" sz="2800" b="1" dirty="0">
                <a:latin typeface="+mn-ea"/>
              </a:rPr>
              <a:t>两点间的电压     。</a:t>
            </a:r>
          </a:p>
        </p:txBody>
      </p:sp>
      <p:graphicFrame>
        <p:nvGraphicFramePr>
          <p:cNvPr id="4" name="对象 3">
            <a:extLst>
              <a:ext uri="{FF2B5EF4-FFF2-40B4-BE49-F238E27FC236}">
                <a16:creationId xmlns:a16="http://schemas.microsoft.com/office/drawing/2014/main" id="{5B808064-D462-4E00-A2D0-4C84569E9087}"/>
              </a:ext>
            </a:extLst>
          </p:cNvPr>
          <p:cNvGraphicFramePr>
            <a:graphicFrameLocks noChangeAspect="1"/>
          </p:cNvGraphicFramePr>
          <p:nvPr>
            <p:extLst>
              <p:ext uri="{D42A27DB-BD31-4B8C-83A1-F6EECF244321}">
                <p14:modId xmlns:p14="http://schemas.microsoft.com/office/powerpoint/2010/main" val="2606901702"/>
              </p:ext>
            </p:extLst>
          </p:nvPr>
        </p:nvGraphicFramePr>
        <p:xfrm>
          <a:off x="5571078" y="1387804"/>
          <a:ext cx="524921" cy="497294"/>
        </p:xfrm>
        <a:graphic>
          <a:graphicData uri="http://schemas.openxmlformats.org/presentationml/2006/ole">
            <mc:AlternateContent xmlns:mc="http://schemas.openxmlformats.org/markup-compatibility/2006">
              <mc:Choice xmlns:v="urn:schemas-microsoft-com:vml" Requires="v">
                <p:oleObj spid="_x0000_s51221" name="Equation" r:id="rId5" imgW="241200" imgH="228600" progId="Equation.DSMT4">
                  <p:embed/>
                </p:oleObj>
              </mc:Choice>
              <mc:Fallback>
                <p:oleObj name="Equation" r:id="rId5" imgW="241200" imgH="228600" progId="Equation.DSMT4">
                  <p:embed/>
                  <p:pic>
                    <p:nvPicPr>
                      <p:cNvPr id="0" name=""/>
                      <p:cNvPicPr/>
                      <p:nvPr/>
                    </p:nvPicPr>
                    <p:blipFill>
                      <a:blip r:embed="rId6"/>
                      <a:stretch>
                        <a:fillRect/>
                      </a:stretch>
                    </p:blipFill>
                    <p:spPr>
                      <a:xfrm>
                        <a:off x="5571078" y="1387804"/>
                        <a:ext cx="524921" cy="497294"/>
                      </a:xfrm>
                      <a:prstGeom prst="rect">
                        <a:avLst/>
                      </a:prstGeom>
                    </p:spPr>
                  </p:pic>
                </p:oleObj>
              </mc:Fallback>
            </mc:AlternateContent>
          </a:graphicData>
        </a:graphic>
      </p:graphicFrame>
      <p:pic>
        <p:nvPicPr>
          <p:cNvPr id="59" name="图片 58">
            <a:extLst>
              <a:ext uri="{FF2B5EF4-FFF2-40B4-BE49-F238E27FC236}">
                <a16:creationId xmlns:a16="http://schemas.microsoft.com/office/drawing/2014/main" id="{F7D5B102-0C3C-47B5-BD8F-1CE0A4E8A48A}"/>
              </a:ext>
            </a:extLst>
          </p:cNvPr>
          <p:cNvPicPr/>
          <p:nvPr/>
        </p:nvPicPr>
        <p:blipFill rotWithShape="1">
          <a:blip r:embed="rId7"/>
          <a:srcRect l="35062" t="23643" r="11139"/>
          <a:stretch/>
        </p:blipFill>
        <p:spPr>
          <a:xfrm>
            <a:off x="7619814" y="2410390"/>
            <a:ext cx="3859013" cy="1951724"/>
          </a:xfrm>
          <a:prstGeom prst="rect">
            <a:avLst/>
          </a:prstGeom>
        </p:spPr>
      </p:pic>
    </p:spTree>
    <p:custDataLst>
      <p:tags r:id="rId2"/>
    </p:custDataLst>
    <p:extLst>
      <p:ext uri="{BB962C8B-B14F-4D97-AF65-F5344CB8AC3E}">
        <p14:creationId xmlns:p14="http://schemas.microsoft.com/office/powerpoint/2010/main" val="6504429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wipe(down)">
                                      <p:cBhvr>
                                        <p:cTn id="1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41475" cy="824456"/>
          </a:xfrm>
          <a:prstGeom prst="rect">
            <a:avLst/>
          </a:prstGeom>
          <a:noFill/>
        </p:spPr>
        <p:txBody>
          <a:bodyPr wrap="square" rtlCol="0">
            <a:spAutoFit/>
          </a:bodyPr>
          <a:lstStyle/>
          <a:p>
            <a:pPr>
              <a:lnSpc>
                <a:spcPct val="150000"/>
              </a:lnSpc>
            </a:pPr>
            <a:r>
              <a:rPr lang="zh-CN" altLang="en-US" sz="3600" b="1" dirty="0">
                <a:solidFill>
                  <a:srgbClr val="FF0000"/>
                </a:solidFill>
                <a:latin typeface="+mn-ea"/>
              </a:rPr>
              <a:t>基尔霍夫电压定律</a:t>
            </a:r>
            <a:endParaRPr lang="en-US" altLang="zh-CN" sz="2800" b="1" dirty="0"/>
          </a:p>
        </p:txBody>
      </p:sp>
      <p:sp>
        <p:nvSpPr>
          <p:cNvPr id="2" name="文本框 1">
            <a:extLst>
              <a:ext uri="{FF2B5EF4-FFF2-40B4-BE49-F238E27FC236}">
                <a16:creationId xmlns:a16="http://schemas.microsoft.com/office/drawing/2014/main" id="{82218076-D4C9-4D5B-9054-2549E66D3884}"/>
              </a:ext>
            </a:extLst>
          </p:cNvPr>
          <p:cNvSpPr txBox="1"/>
          <p:nvPr/>
        </p:nvSpPr>
        <p:spPr>
          <a:xfrm>
            <a:off x="497150" y="2049589"/>
            <a:ext cx="11141474" cy="954107"/>
          </a:xfrm>
          <a:prstGeom prst="rect">
            <a:avLst/>
          </a:prstGeom>
          <a:noFill/>
        </p:spPr>
        <p:txBody>
          <a:bodyPr wrap="square" rtlCol="0">
            <a:spAutoFit/>
          </a:bodyPr>
          <a:lstStyle/>
          <a:p>
            <a:r>
              <a:rPr lang="en-US" altLang="zh-CN" sz="2800" b="1" dirty="0">
                <a:solidFill>
                  <a:srgbClr val="FF0000"/>
                </a:solidFill>
              </a:rPr>
              <a:t>1</a:t>
            </a:r>
            <a:r>
              <a:rPr lang="zh-CN" altLang="en-US" sz="2800" b="1" dirty="0">
                <a:solidFill>
                  <a:srgbClr val="FF0000"/>
                </a:solidFill>
              </a:rPr>
              <a:t>、定义</a:t>
            </a:r>
            <a:r>
              <a:rPr lang="zh-CN" altLang="en-US" sz="2800" b="1" dirty="0"/>
              <a:t>：基尔霍夫电压定律</a:t>
            </a:r>
            <a:r>
              <a:rPr lang="en-US" altLang="zh-CN" sz="2800" b="1" dirty="0"/>
              <a:t>(KVL)</a:t>
            </a:r>
            <a:r>
              <a:rPr lang="zh-CN" altLang="en-US" sz="2800" b="1" dirty="0"/>
              <a:t>是描述回路中各支路</a:t>
            </a:r>
            <a:r>
              <a:rPr lang="en-US" altLang="zh-CN" sz="2800" b="1" dirty="0"/>
              <a:t>(</a:t>
            </a:r>
            <a:r>
              <a:rPr lang="zh-CN" altLang="en-US" sz="2800" b="1" dirty="0"/>
              <a:t>或各元件</a:t>
            </a:r>
            <a:r>
              <a:rPr lang="en-US" altLang="zh-CN" sz="2800" b="1" dirty="0"/>
              <a:t>)</a:t>
            </a:r>
            <a:r>
              <a:rPr lang="zh-CN" altLang="en-US" sz="2800" b="1" dirty="0"/>
              <a:t>电压之间约束关系的定律。</a:t>
            </a:r>
          </a:p>
        </p:txBody>
      </p:sp>
      <p:sp>
        <p:nvSpPr>
          <p:cNvPr id="30" name="文本框 29">
            <a:extLst>
              <a:ext uri="{FF2B5EF4-FFF2-40B4-BE49-F238E27FC236}">
                <a16:creationId xmlns:a16="http://schemas.microsoft.com/office/drawing/2014/main" id="{54FF0948-1B93-4E41-9422-287E1DFB08A3}"/>
              </a:ext>
            </a:extLst>
          </p:cNvPr>
          <p:cNvSpPr txBox="1"/>
          <p:nvPr/>
        </p:nvSpPr>
        <p:spPr>
          <a:xfrm>
            <a:off x="497150" y="3177855"/>
            <a:ext cx="11141474" cy="3970318"/>
          </a:xfrm>
          <a:prstGeom prst="rect">
            <a:avLst/>
          </a:prstGeom>
          <a:noFill/>
        </p:spPr>
        <p:txBody>
          <a:bodyPr wrap="square" rtlCol="0">
            <a:spAutoFit/>
          </a:bodyPr>
          <a:lstStyle/>
          <a:p>
            <a:r>
              <a:rPr lang="en-US" altLang="zh-CN" sz="2800" b="1" dirty="0">
                <a:solidFill>
                  <a:srgbClr val="FF0000"/>
                </a:solidFill>
              </a:rPr>
              <a:t>2</a:t>
            </a:r>
            <a:r>
              <a:rPr lang="zh-CN" altLang="en-US" sz="2800" b="1" dirty="0">
                <a:solidFill>
                  <a:srgbClr val="FF0000"/>
                </a:solidFill>
              </a:rPr>
              <a:t>、基本内容</a:t>
            </a:r>
            <a:endParaRPr lang="en-US" altLang="zh-CN" sz="2800" b="1" dirty="0"/>
          </a:p>
          <a:p>
            <a:r>
              <a:rPr lang="zh-CN" altLang="en-US" sz="2800" b="1" dirty="0"/>
              <a:t>       对任何集总参数电路，在任意时刻，沿任意闭合路径巡行，各段电路电压的代数和恒等于零。</a:t>
            </a:r>
            <a:endParaRPr lang="en-US" altLang="zh-CN" sz="2800" b="1" dirty="0"/>
          </a:p>
          <a:p>
            <a:endParaRPr lang="en-US" altLang="zh-CN" sz="2800" b="1" dirty="0"/>
          </a:p>
          <a:p>
            <a:endParaRPr lang="en-US" altLang="zh-CN" sz="2800" b="1" dirty="0"/>
          </a:p>
          <a:p>
            <a:endParaRPr lang="en-US" altLang="zh-CN" sz="2800" b="1" dirty="0"/>
          </a:p>
          <a:p>
            <a:r>
              <a:rPr lang="zh-CN" altLang="en-US" sz="2800" b="1" dirty="0">
                <a:latin typeface="Arial" charset="0"/>
                <a:ea typeface="楷体_GB2312" pitchFamily="49" charset="-122"/>
              </a:rPr>
              <a:t>       式中， </a:t>
            </a:r>
            <a:r>
              <a:rPr lang="en-US" altLang="zh-CN" sz="2800" b="1" i="1" dirty="0">
                <a:latin typeface="Times New Roman" pitchFamily="18" charset="0"/>
                <a:ea typeface="楷体_GB2312" pitchFamily="49" charset="-122"/>
              </a:rPr>
              <a:t>m</a:t>
            </a:r>
            <a:r>
              <a:rPr lang="zh-CN" altLang="en-US" sz="2800" b="1" dirty="0">
                <a:latin typeface="Arial" charset="0"/>
                <a:ea typeface="楷体_GB2312" pitchFamily="49" charset="-122"/>
              </a:rPr>
              <a:t>为回路中包含元件的个数， </a:t>
            </a:r>
            <a:r>
              <a:rPr lang="en-US" altLang="zh-CN" sz="2800" b="1" i="1" dirty="0" err="1">
                <a:latin typeface="Times New Roman" pitchFamily="18" charset="0"/>
                <a:ea typeface="楷体_GB2312" pitchFamily="49" charset="-122"/>
              </a:rPr>
              <a:t>u</a:t>
            </a:r>
            <a:r>
              <a:rPr lang="en-US" altLang="zh-CN" sz="2800" b="1" i="1" baseline="-25000" dirty="0" err="1">
                <a:latin typeface="Times New Roman" pitchFamily="18" charset="0"/>
                <a:ea typeface="楷体_GB2312" pitchFamily="49" charset="-122"/>
              </a:rPr>
              <a:t>k</a:t>
            </a:r>
            <a:r>
              <a:rPr lang="en-US" altLang="zh-CN" sz="2800" b="1" dirty="0">
                <a:latin typeface="Times New Roman" pitchFamily="18" charset="0"/>
                <a:ea typeface="楷体_GB2312" pitchFamily="49" charset="-122"/>
              </a:rPr>
              <a:t>(</a:t>
            </a:r>
            <a:r>
              <a:rPr lang="en-US" altLang="zh-CN" sz="2800" b="1" i="1" dirty="0">
                <a:latin typeface="Times New Roman" pitchFamily="18" charset="0"/>
                <a:ea typeface="楷体_GB2312" pitchFamily="49" charset="-122"/>
              </a:rPr>
              <a:t>t</a:t>
            </a:r>
            <a:r>
              <a:rPr lang="en-US" altLang="zh-CN" sz="2800" b="1" dirty="0">
                <a:latin typeface="Times New Roman" pitchFamily="18" charset="0"/>
                <a:ea typeface="楷体_GB2312" pitchFamily="49" charset="-122"/>
              </a:rPr>
              <a:t>)</a:t>
            </a:r>
            <a:r>
              <a:rPr lang="zh-CN" altLang="en-US" sz="2800" b="1" dirty="0">
                <a:latin typeface="Arial" charset="0"/>
                <a:ea typeface="楷体_GB2312" pitchFamily="49" charset="-122"/>
              </a:rPr>
              <a:t>表示回路中第</a:t>
            </a:r>
            <a:r>
              <a:rPr lang="en-US" altLang="zh-CN" sz="2800" b="1" i="1" dirty="0">
                <a:latin typeface="Times New Roman" pitchFamily="18" charset="0"/>
                <a:ea typeface="楷体_GB2312" pitchFamily="49" charset="-122"/>
              </a:rPr>
              <a:t>k</a:t>
            </a:r>
            <a:r>
              <a:rPr lang="zh-CN" altLang="en-US" sz="2800" b="1" dirty="0">
                <a:latin typeface="Arial" charset="0"/>
                <a:ea typeface="楷体_GB2312" pitchFamily="49" charset="-122"/>
              </a:rPr>
              <a:t>条支路的电压。</a:t>
            </a:r>
          </a:p>
          <a:p>
            <a:endParaRPr lang="zh-CN" altLang="en-US" sz="2800" b="1" dirty="0"/>
          </a:p>
        </p:txBody>
      </p:sp>
      <p:graphicFrame>
        <p:nvGraphicFramePr>
          <p:cNvPr id="3" name="对象 2">
            <a:extLst>
              <a:ext uri="{FF2B5EF4-FFF2-40B4-BE49-F238E27FC236}">
                <a16:creationId xmlns:a16="http://schemas.microsoft.com/office/drawing/2014/main" id="{0F581235-C142-4209-BFE0-A6D66BE19711}"/>
              </a:ext>
            </a:extLst>
          </p:cNvPr>
          <p:cNvGraphicFramePr>
            <a:graphicFrameLocks noChangeAspect="1"/>
          </p:cNvGraphicFramePr>
          <p:nvPr>
            <p:extLst>
              <p:ext uri="{D42A27DB-BD31-4B8C-83A1-F6EECF244321}">
                <p14:modId xmlns:p14="http://schemas.microsoft.com/office/powerpoint/2010/main" val="850785355"/>
              </p:ext>
            </p:extLst>
          </p:nvPr>
        </p:nvGraphicFramePr>
        <p:xfrm>
          <a:off x="4982824" y="4562850"/>
          <a:ext cx="1800225" cy="1038225"/>
        </p:xfrm>
        <a:graphic>
          <a:graphicData uri="http://schemas.openxmlformats.org/presentationml/2006/ole">
            <mc:AlternateContent xmlns:mc="http://schemas.openxmlformats.org/markup-compatibility/2006">
              <mc:Choice xmlns:v="urn:schemas-microsoft-com:vml" Requires="v">
                <p:oleObj spid="_x0000_s52241" name="Equation" r:id="rId5" imgW="1800299" imgH="1038214" progId="Equation.DSMT4">
                  <p:embed/>
                </p:oleObj>
              </mc:Choice>
              <mc:Fallback>
                <p:oleObj name="Equation" r:id="rId5" imgW="1800299" imgH="1038214" progId="Equation.DSMT4">
                  <p:embed/>
                  <p:pic>
                    <p:nvPicPr>
                      <p:cNvPr id="0" name=""/>
                      <p:cNvPicPr/>
                      <p:nvPr/>
                    </p:nvPicPr>
                    <p:blipFill>
                      <a:blip r:embed="rId6"/>
                      <a:stretch>
                        <a:fillRect/>
                      </a:stretch>
                    </p:blipFill>
                    <p:spPr>
                      <a:xfrm>
                        <a:off x="4982824" y="4562850"/>
                        <a:ext cx="1800225" cy="103822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5621988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wipe(down)">
                                      <p:cBhvr>
                                        <p:cTn id="12" dur="500"/>
                                        <p:tgtEl>
                                          <p:spTgt spid="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
                                            <p:txEl>
                                              <p:pRg st="1" end="1"/>
                                            </p:txEl>
                                          </p:spTgt>
                                        </p:tgtEl>
                                        <p:attrNameLst>
                                          <p:attrName>style.visibility</p:attrName>
                                        </p:attrNameLst>
                                      </p:cBhvr>
                                      <p:to>
                                        <p:strVal val="visible"/>
                                      </p:to>
                                    </p:set>
                                    <p:animEffect transition="in" filter="wipe(down)">
                                      <p:cBhvr>
                                        <p:cTn id="17" dur="500"/>
                                        <p:tgtEl>
                                          <p:spTgt spid="3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0">
                                            <p:txEl>
                                              <p:pRg st="5" end="5"/>
                                            </p:txEl>
                                          </p:spTgt>
                                        </p:tgtEl>
                                        <p:attrNameLst>
                                          <p:attrName>style.visibility</p:attrName>
                                        </p:attrNameLst>
                                      </p:cBhvr>
                                      <p:to>
                                        <p:strVal val="visible"/>
                                      </p:to>
                                    </p:set>
                                    <p:animEffect transition="in" filter="wipe(down)">
                                      <p:cBhvr>
                                        <p:cTn id="27" dur="500"/>
                                        <p:tgtEl>
                                          <p:spTgt spid="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1" y="930067"/>
            <a:ext cx="5690586" cy="5186869"/>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2</a:t>
            </a:r>
            <a:r>
              <a:rPr lang="zh-CN" altLang="en-US" sz="2800" b="1" dirty="0">
                <a:solidFill>
                  <a:srgbClr val="FF0000"/>
                </a:solidFill>
                <a:latin typeface="+mn-ea"/>
              </a:rPr>
              <a:t>、线性时不变电阻元件</a:t>
            </a:r>
            <a:endParaRPr lang="en-US" altLang="zh-CN" sz="2800" b="1" dirty="0">
              <a:solidFill>
                <a:srgbClr val="FF0000"/>
              </a:solidFill>
              <a:latin typeface="+mn-ea"/>
            </a:endParaRPr>
          </a:p>
          <a:p>
            <a:pPr>
              <a:lnSpc>
                <a:spcPct val="150000"/>
              </a:lnSpc>
            </a:pPr>
            <a:r>
              <a:rPr lang="zh-CN" altLang="en-US" sz="2800" b="1" dirty="0">
                <a:latin typeface="+mn-ea"/>
              </a:rPr>
              <a:t>        如果电阻元件的伏安关系不随时间变化</a:t>
            </a:r>
            <a:r>
              <a:rPr lang="en-US" altLang="zh-CN" sz="2800" b="1" dirty="0">
                <a:latin typeface="+mn-ea"/>
              </a:rPr>
              <a:t>(</a:t>
            </a:r>
            <a:r>
              <a:rPr lang="zh-CN" altLang="en-US" sz="2800" b="1" dirty="0">
                <a:latin typeface="+mn-ea"/>
              </a:rPr>
              <a:t>即它不是时间的函数</a:t>
            </a:r>
            <a:r>
              <a:rPr lang="en-US" altLang="zh-CN" sz="2800" b="1" dirty="0">
                <a:latin typeface="+mn-ea"/>
              </a:rPr>
              <a:t>)</a:t>
            </a:r>
            <a:r>
              <a:rPr lang="zh-CN" altLang="en-US" sz="2800" b="1" dirty="0">
                <a:latin typeface="+mn-ea"/>
              </a:rPr>
              <a:t>，则称其为</a:t>
            </a:r>
            <a:r>
              <a:rPr lang="zh-CN" altLang="en-US" sz="2800" b="1" dirty="0">
                <a:solidFill>
                  <a:srgbClr val="FF0000"/>
                </a:solidFill>
                <a:latin typeface="+mn-ea"/>
              </a:rPr>
              <a:t>时不变</a:t>
            </a:r>
            <a:r>
              <a:rPr lang="en-US" altLang="zh-CN" sz="2800" b="1" dirty="0">
                <a:solidFill>
                  <a:srgbClr val="FF0000"/>
                </a:solidFill>
                <a:latin typeface="+mn-ea"/>
              </a:rPr>
              <a:t>(</a:t>
            </a:r>
            <a:r>
              <a:rPr lang="zh-CN" altLang="en-US" sz="2800" b="1" dirty="0">
                <a:solidFill>
                  <a:srgbClr val="FF0000"/>
                </a:solidFill>
                <a:latin typeface="+mn-ea"/>
              </a:rPr>
              <a:t>或非时变</a:t>
            </a:r>
            <a:r>
              <a:rPr lang="en-US" altLang="zh-CN" sz="2800" b="1" dirty="0">
                <a:solidFill>
                  <a:srgbClr val="FF0000"/>
                </a:solidFill>
                <a:latin typeface="+mn-ea"/>
              </a:rPr>
              <a:t>)</a:t>
            </a:r>
            <a:r>
              <a:rPr lang="zh-CN" altLang="en-US" sz="2800" b="1" dirty="0">
                <a:latin typeface="+mn-ea"/>
              </a:rPr>
              <a:t>的，否则称为</a:t>
            </a:r>
            <a:r>
              <a:rPr lang="zh-CN" altLang="en-US" sz="2800" b="1" dirty="0">
                <a:solidFill>
                  <a:srgbClr val="FF0000"/>
                </a:solidFill>
                <a:latin typeface="+mn-ea"/>
              </a:rPr>
              <a:t>时变的</a:t>
            </a:r>
            <a:r>
              <a:rPr lang="zh-CN" altLang="en-US" sz="2800" b="1" dirty="0">
                <a:latin typeface="+mn-ea"/>
              </a:rPr>
              <a:t>。如其伏安特性是通过原点的直线，则称为</a:t>
            </a:r>
            <a:r>
              <a:rPr lang="zh-CN" altLang="en-US" sz="2800" b="1" dirty="0">
                <a:solidFill>
                  <a:srgbClr val="FF0000"/>
                </a:solidFill>
                <a:latin typeface="+mn-ea"/>
              </a:rPr>
              <a:t>线性的</a:t>
            </a:r>
            <a:r>
              <a:rPr lang="zh-CN" altLang="en-US" sz="2800" b="1" dirty="0">
                <a:latin typeface="+mn-ea"/>
              </a:rPr>
              <a:t>，否则称为</a:t>
            </a:r>
            <a:r>
              <a:rPr lang="zh-CN" altLang="en-US" sz="2800" b="1" dirty="0">
                <a:solidFill>
                  <a:srgbClr val="FF0000"/>
                </a:solidFill>
                <a:latin typeface="+mn-ea"/>
              </a:rPr>
              <a:t>非线性的</a:t>
            </a:r>
            <a:r>
              <a:rPr lang="zh-CN" altLang="en-US" sz="2800" b="1" dirty="0">
                <a:latin typeface="+mn-ea"/>
              </a:rPr>
              <a:t>。本书涉及最多的是</a:t>
            </a:r>
            <a:r>
              <a:rPr lang="zh-CN" altLang="en-US" sz="2800" b="1" dirty="0">
                <a:solidFill>
                  <a:srgbClr val="FF0000"/>
                </a:solidFill>
                <a:latin typeface="+mn-ea"/>
              </a:rPr>
              <a:t>线性时不变电阻元件</a:t>
            </a:r>
            <a:r>
              <a:rPr lang="zh-CN" altLang="en-US" sz="2800" b="1" dirty="0">
                <a:latin typeface="+mn-ea"/>
              </a:rPr>
              <a:t>。</a:t>
            </a:r>
            <a:endParaRPr lang="en-US" altLang="zh-CN" sz="2800" b="1" dirty="0">
              <a:latin typeface="+mn-ea"/>
            </a:endParaRPr>
          </a:p>
        </p:txBody>
      </p:sp>
      <p:pic>
        <p:nvPicPr>
          <p:cNvPr id="10" name="图片 9">
            <a:extLst>
              <a:ext uri="{FF2B5EF4-FFF2-40B4-BE49-F238E27FC236}">
                <a16:creationId xmlns:a16="http://schemas.microsoft.com/office/drawing/2014/main" id="{ED0E0D95-D282-49A3-84A9-484E586C8D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5646" y="1850455"/>
            <a:ext cx="4909203" cy="3346093"/>
          </a:xfrm>
          <a:prstGeom prst="rect">
            <a:avLst/>
          </a:prstGeom>
        </p:spPr>
      </p:pic>
    </p:spTree>
    <p:custDataLst>
      <p:tags r:id="rId1"/>
    </p:custDataLst>
    <p:extLst>
      <p:ext uri="{BB962C8B-B14F-4D97-AF65-F5344CB8AC3E}">
        <p14:creationId xmlns:p14="http://schemas.microsoft.com/office/powerpoint/2010/main" val="42268131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4" name="矩形 3">
            <a:extLst>
              <a:ext uri="{FF2B5EF4-FFF2-40B4-BE49-F238E27FC236}">
                <a16:creationId xmlns:a16="http://schemas.microsoft.com/office/drawing/2014/main" id="{00D8CCD0-1061-4937-B6A2-AFCBFCDAD515}"/>
              </a:ext>
            </a:extLst>
          </p:cNvPr>
          <p:cNvSpPr/>
          <p:nvPr/>
        </p:nvSpPr>
        <p:spPr>
          <a:xfrm>
            <a:off x="4523570" y="1278887"/>
            <a:ext cx="7229534" cy="954107"/>
          </a:xfrm>
          <a:prstGeom prst="rect">
            <a:avLst/>
          </a:prstGeom>
        </p:spPr>
        <p:txBody>
          <a:bodyPr wrap="square">
            <a:spAutoFit/>
          </a:bodyPr>
          <a:lstStyle/>
          <a:p>
            <a:r>
              <a:rPr lang="zh-CN" altLang="en-US" sz="2800" b="1" dirty="0">
                <a:latin typeface="+mn-ea"/>
              </a:rPr>
              <a:t>       对左图，为某电路的一个回路，假设回路绕行方向为顺时针方向，则</a:t>
            </a:r>
            <a:r>
              <a:rPr lang="en-US" altLang="zh-CN" sz="2800" b="1" dirty="0">
                <a:latin typeface="+mn-ea"/>
              </a:rPr>
              <a:t>KVL</a:t>
            </a:r>
            <a:r>
              <a:rPr lang="zh-CN" altLang="en-US" sz="2800" b="1" dirty="0">
                <a:latin typeface="+mn-ea"/>
              </a:rPr>
              <a:t>方程为</a:t>
            </a:r>
          </a:p>
        </p:txBody>
      </p:sp>
      <p:pic>
        <p:nvPicPr>
          <p:cNvPr id="3" name="图片 2">
            <a:extLst>
              <a:ext uri="{FF2B5EF4-FFF2-40B4-BE49-F238E27FC236}">
                <a16:creationId xmlns:a16="http://schemas.microsoft.com/office/drawing/2014/main" id="{C95B49DE-9A3F-4ED4-8435-CF104FC821B2}"/>
              </a:ext>
            </a:extLst>
          </p:cNvPr>
          <p:cNvPicPr>
            <a:picLocks noChangeAspect="1"/>
          </p:cNvPicPr>
          <p:nvPr/>
        </p:nvPicPr>
        <p:blipFill>
          <a:blip r:embed="rId5"/>
          <a:stretch>
            <a:fillRect/>
          </a:stretch>
        </p:blipFill>
        <p:spPr>
          <a:xfrm>
            <a:off x="438896" y="2049589"/>
            <a:ext cx="4084674" cy="3542083"/>
          </a:xfrm>
          <a:prstGeom prst="rect">
            <a:avLst/>
          </a:prstGeom>
        </p:spPr>
      </p:pic>
      <p:graphicFrame>
        <p:nvGraphicFramePr>
          <p:cNvPr id="6" name="对象 5">
            <a:extLst>
              <a:ext uri="{FF2B5EF4-FFF2-40B4-BE49-F238E27FC236}">
                <a16:creationId xmlns:a16="http://schemas.microsoft.com/office/drawing/2014/main" id="{EBDE214B-7186-44FC-9FAA-3BE8AB6A3C0B}"/>
              </a:ext>
            </a:extLst>
          </p:cNvPr>
          <p:cNvGraphicFramePr>
            <a:graphicFrameLocks noChangeAspect="1"/>
          </p:cNvGraphicFramePr>
          <p:nvPr>
            <p:extLst>
              <p:ext uri="{D42A27DB-BD31-4B8C-83A1-F6EECF244321}">
                <p14:modId xmlns:p14="http://schemas.microsoft.com/office/powerpoint/2010/main" val="516988204"/>
              </p:ext>
            </p:extLst>
          </p:nvPr>
        </p:nvGraphicFramePr>
        <p:xfrm>
          <a:off x="5986462" y="2576842"/>
          <a:ext cx="3952875" cy="600075"/>
        </p:xfrm>
        <a:graphic>
          <a:graphicData uri="http://schemas.openxmlformats.org/presentationml/2006/ole">
            <mc:AlternateContent xmlns:mc="http://schemas.openxmlformats.org/markup-compatibility/2006">
              <mc:Choice xmlns:v="urn:schemas-microsoft-com:vml" Requires="v">
                <p:oleObj spid="_x0000_s54320" name="Equation" r:id="rId6" imgW="3952702" imgH="599976" progId="Equation.DSMT4">
                  <p:embed/>
                </p:oleObj>
              </mc:Choice>
              <mc:Fallback>
                <p:oleObj name="Equation" r:id="rId6" imgW="3952702" imgH="599976" progId="Equation.DSMT4">
                  <p:embed/>
                  <p:pic>
                    <p:nvPicPr>
                      <p:cNvPr id="0" name=""/>
                      <p:cNvPicPr/>
                      <p:nvPr/>
                    </p:nvPicPr>
                    <p:blipFill>
                      <a:blip r:embed="rId7"/>
                      <a:stretch>
                        <a:fillRect/>
                      </a:stretch>
                    </p:blipFill>
                    <p:spPr>
                      <a:xfrm>
                        <a:off x="5986462" y="2576842"/>
                        <a:ext cx="3952875" cy="600075"/>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70982493-34C6-43D9-A2A0-3A9F7DE0F8C8}"/>
              </a:ext>
            </a:extLst>
          </p:cNvPr>
          <p:cNvSpPr/>
          <p:nvPr/>
        </p:nvSpPr>
        <p:spPr>
          <a:xfrm>
            <a:off x="4572185" y="3297410"/>
            <a:ext cx="3034805" cy="523220"/>
          </a:xfrm>
          <a:prstGeom prst="rect">
            <a:avLst/>
          </a:prstGeom>
        </p:spPr>
        <p:txBody>
          <a:bodyPr wrap="none">
            <a:spAutoFit/>
          </a:bodyPr>
          <a:lstStyle/>
          <a:p>
            <a:r>
              <a:rPr lang="zh-CN" altLang="en-US" sz="2800" b="1" dirty="0"/>
              <a:t>       将上式改写为</a:t>
            </a:r>
          </a:p>
        </p:txBody>
      </p:sp>
      <p:graphicFrame>
        <p:nvGraphicFramePr>
          <p:cNvPr id="9" name="对象 8">
            <a:extLst>
              <a:ext uri="{FF2B5EF4-FFF2-40B4-BE49-F238E27FC236}">
                <a16:creationId xmlns:a16="http://schemas.microsoft.com/office/drawing/2014/main" id="{2319D337-4A20-4E71-8049-2537EAD6906E}"/>
              </a:ext>
            </a:extLst>
          </p:cNvPr>
          <p:cNvGraphicFramePr>
            <a:graphicFrameLocks noChangeAspect="1"/>
          </p:cNvGraphicFramePr>
          <p:nvPr>
            <p:extLst>
              <p:ext uri="{D42A27DB-BD31-4B8C-83A1-F6EECF244321}">
                <p14:modId xmlns:p14="http://schemas.microsoft.com/office/powerpoint/2010/main" val="543306070"/>
              </p:ext>
            </p:extLst>
          </p:nvPr>
        </p:nvGraphicFramePr>
        <p:xfrm>
          <a:off x="6180497" y="3941123"/>
          <a:ext cx="3648075" cy="647700"/>
        </p:xfrm>
        <a:graphic>
          <a:graphicData uri="http://schemas.openxmlformats.org/presentationml/2006/ole">
            <mc:AlternateContent xmlns:mc="http://schemas.openxmlformats.org/markup-compatibility/2006">
              <mc:Choice xmlns:v="urn:schemas-microsoft-com:vml" Requires="v">
                <p:oleObj spid="_x0000_s54321" name="Equation" r:id="rId8" imgW="3648100" imgH="647546" progId="Equation.DSMT4">
                  <p:embed/>
                </p:oleObj>
              </mc:Choice>
              <mc:Fallback>
                <p:oleObj name="Equation" r:id="rId8" imgW="3648100" imgH="647546" progId="Equation.DSMT4">
                  <p:embed/>
                  <p:pic>
                    <p:nvPicPr>
                      <p:cNvPr id="0" name=""/>
                      <p:cNvPicPr/>
                      <p:nvPr/>
                    </p:nvPicPr>
                    <p:blipFill>
                      <a:blip r:embed="rId9"/>
                      <a:stretch>
                        <a:fillRect/>
                      </a:stretch>
                    </p:blipFill>
                    <p:spPr>
                      <a:xfrm>
                        <a:off x="6180497" y="3941123"/>
                        <a:ext cx="3648075" cy="647700"/>
                      </a:xfrm>
                      <a:prstGeom prst="rect">
                        <a:avLst/>
                      </a:prstGeom>
                    </p:spPr>
                  </p:pic>
                </p:oleObj>
              </mc:Fallback>
            </mc:AlternateContent>
          </a:graphicData>
        </a:graphic>
      </p:graphicFrame>
      <p:sp>
        <p:nvSpPr>
          <p:cNvPr id="13" name="矩形 12">
            <a:extLst>
              <a:ext uri="{FF2B5EF4-FFF2-40B4-BE49-F238E27FC236}">
                <a16:creationId xmlns:a16="http://schemas.microsoft.com/office/drawing/2014/main" id="{DF2AC7CC-E574-4EF8-AC99-13A76F533270}"/>
              </a:ext>
            </a:extLst>
          </p:cNvPr>
          <p:cNvSpPr/>
          <p:nvPr/>
        </p:nvSpPr>
        <p:spPr>
          <a:xfrm>
            <a:off x="4523570" y="4709316"/>
            <a:ext cx="7229534" cy="1384995"/>
          </a:xfrm>
          <a:prstGeom prst="rect">
            <a:avLst/>
          </a:prstGeom>
        </p:spPr>
        <p:txBody>
          <a:bodyPr wrap="square">
            <a:spAutoFit/>
          </a:bodyPr>
          <a:lstStyle/>
          <a:p>
            <a:r>
              <a:rPr lang="zh-CN" altLang="en-US" sz="2800" b="1" dirty="0"/>
              <a:t>       由上式可得</a:t>
            </a:r>
            <a:r>
              <a:rPr lang="en-US" altLang="zh-CN" sz="2800" b="1" dirty="0"/>
              <a:t>KVL</a:t>
            </a:r>
            <a:r>
              <a:rPr lang="zh-CN" altLang="en-US" sz="2800" b="1" dirty="0"/>
              <a:t>的另一种描述：在集总参数电路中，任一时刻沿任一回路的支路电压降之和等于电压升之和。</a:t>
            </a:r>
            <a:endParaRPr lang="zh-CN" altLang="en-US" sz="2800" dirty="0"/>
          </a:p>
        </p:txBody>
      </p:sp>
      <p:graphicFrame>
        <p:nvGraphicFramePr>
          <p:cNvPr id="15" name="对象 14">
            <a:extLst>
              <a:ext uri="{FF2B5EF4-FFF2-40B4-BE49-F238E27FC236}">
                <a16:creationId xmlns:a16="http://schemas.microsoft.com/office/drawing/2014/main" id="{8C4D2B94-E9DE-4542-85E6-3F2D4660A612}"/>
              </a:ext>
            </a:extLst>
          </p:cNvPr>
          <p:cNvGraphicFramePr>
            <a:graphicFrameLocks noChangeAspect="1"/>
          </p:cNvGraphicFramePr>
          <p:nvPr>
            <p:extLst>
              <p:ext uri="{D42A27DB-BD31-4B8C-83A1-F6EECF244321}">
                <p14:modId xmlns:p14="http://schemas.microsoft.com/office/powerpoint/2010/main" val="2588286986"/>
              </p:ext>
            </p:extLst>
          </p:nvPr>
        </p:nvGraphicFramePr>
        <p:xfrm>
          <a:off x="9307057" y="5964132"/>
          <a:ext cx="1880196" cy="517735"/>
        </p:xfrm>
        <a:graphic>
          <a:graphicData uri="http://schemas.openxmlformats.org/presentationml/2006/ole">
            <mc:AlternateContent xmlns:mc="http://schemas.openxmlformats.org/markup-compatibility/2006">
              <mc:Choice xmlns:v="urn:schemas-microsoft-com:vml" Requires="v">
                <p:oleObj spid="_x0000_s54322" name="Equation" r:id="rId10" imgW="876240" imgH="241200" progId="Equation.DSMT4">
                  <p:embed/>
                </p:oleObj>
              </mc:Choice>
              <mc:Fallback>
                <p:oleObj name="Equation" r:id="rId10" imgW="876240" imgH="241200" progId="Equation.DSMT4">
                  <p:embed/>
                  <p:pic>
                    <p:nvPicPr>
                      <p:cNvPr id="0" name=""/>
                      <p:cNvPicPr/>
                      <p:nvPr/>
                    </p:nvPicPr>
                    <p:blipFill>
                      <a:blip r:embed="rId11"/>
                      <a:stretch>
                        <a:fillRect/>
                      </a:stretch>
                    </p:blipFill>
                    <p:spPr>
                      <a:xfrm>
                        <a:off x="9307057" y="5964132"/>
                        <a:ext cx="1880196" cy="51773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8116628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par>
                                <p:cTn id="23" presetID="2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3" name="文本框 2">
            <a:extLst>
              <a:ext uri="{FF2B5EF4-FFF2-40B4-BE49-F238E27FC236}">
                <a16:creationId xmlns:a16="http://schemas.microsoft.com/office/drawing/2014/main" id="{9836D335-632F-41ED-B188-C464B2C8DFAB}"/>
              </a:ext>
            </a:extLst>
          </p:cNvPr>
          <p:cNvSpPr txBox="1"/>
          <p:nvPr/>
        </p:nvSpPr>
        <p:spPr>
          <a:xfrm>
            <a:off x="497150" y="1126313"/>
            <a:ext cx="11141475" cy="954107"/>
          </a:xfrm>
          <a:prstGeom prst="rect">
            <a:avLst/>
          </a:prstGeom>
          <a:noFill/>
        </p:spPr>
        <p:txBody>
          <a:bodyPr wrap="square" rtlCol="0">
            <a:spAutoFit/>
          </a:bodyPr>
          <a:lstStyle/>
          <a:p>
            <a:r>
              <a:rPr lang="en-US" altLang="zh-CN" sz="2800" b="1" dirty="0">
                <a:solidFill>
                  <a:srgbClr val="FF0000"/>
                </a:solidFill>
                <a:latin typeface="+mn-ea"/>
              </a:rPr>
              <a:t>3</a:t>
            </a:r>
            <a:r>
              <a:rPr lang="zh-CN" altLang="en-US" sz="2800" b="1" dirty="0">
                <a:solidFill>
                  <a:srgbClr val="FF0000"/>
                </a:solidFill>
                <a:latin typeface="+mn-ea"/>
              </a:rPr>
              <a:t>、</a:t>
            </a:r>
            <a:r>
              <a:rPr lang="en-US" altLang="zh-CN" sz="2800" b="1" dirty="0">
                <a:solidFill>
                  <a:srgbClr val="FF0000"/>
                </a:solidFill>
                <a:latin typeface="+mn-ea"/>
              </a:rPr>
              <a:t>KVL</a:t>
            </a:r>
            <a:r>
              <a:rPr lang="zh-CN" altLang="en-US" sz="2800" b="1" dirty="0">
                <a:solidFill>
                  <a:srgbClr val="FF0000"/>
                </a:solidFill>
                <a:latin typeface="+mn-ea"/>
              </a:rPr>
              <a:t>推广</a:t>
            </a:r>
            <a:endParaRPr lang="en-US" altLang="zh-CN" sz="2800" b="1" dirty="0">
              <a:solidFill>
                <a:srgbClr val="FF0000"/>
              </a:solidFill>
              <a:latin typeface="+mn-ea"/>
            </a:endParaRPr>
          </a:p>
          <a:p>
            <a:r>
              <a:rPr lang="zh-CN" altLang="en-US" sz="2800" b="1" dirty="0">
                <a:latin typeface="+mn-ea"/>
              </a:rPr>
              <a:t>       </a:t>
            </a:r>
            <a:r>
              <a:rPr lang="en-US" altLang="zh-CN" sz="2800" b="1" dirty="0">
                <a:latin typeface="+mn-ea"/>
              </a:rPr>
              <a:t>KVL</a:t>
            </a:r>
            <a:r>
              <a:rPr lang="zh-CN" altLang="en-US" sz="2800" b="1" dirty="0">
                <a:latin typeface="+mn-ea"/>
              </a:rPr>
              <a:t>可以推广到用于电路中任一假设的回路（称为广义回路）。</a:t>
            </a:r>
          </a:p>
        </p:txBody>
      </p:sp>
      <p:sp>
        <p:nvSpPr>
          <p:cNvPr id="8" name="矩形 7">
            <a:extLst>
              <a:ext uri="{FF2B5EF4-FFF2-40B4-BE49-F238E27FC236}">
                <a16:creationId xmlns:a16="http://schemas.microsoft.com/office/drawing/2014/main" id="{10D90AD9-9F9B-4F0B-9669-58A691F451D6}"/>
              </a:ext>
            </a:extLst>
          </p:cNvPr>
          <p:cNvSpPr/>
          <p:nvPr/>
        </p:nvSpPr>
        <p:spPr>
          <a:xfrm>
            <a:off x="4995963" y="2502778"/>
            <a:ext cx="6642662" cy="954107"/>
          </a:xfrm>
          <a:prstGeom prst="rect">
            <a:avLst/>
          </a:prstGeom>
        </p:spPr>
        <p:txBody>
          <a:bodyPr wrap="square">
            <a:spAutoFit/>
          </a:bodyPr>
          <a:lstStyle/>
          <a:p>
            <a:r>
              <a:rPr lang="zh-CN" altLang="en-US" sz="2800" b="1" dirty="0">
                <a:latin typeface="+mn-ea"/>
              </a:rPr>
              <a:t>       图中，节点</a:t>
            </a:r>
            <a:r>
              <a:rPr lang="en-US" altLang="zh-CN" sz="2800" b="1" dirty="0">
                <a:latin typeface="+mn-ea"/>
              </a:rPr>
              <a:t>a</a:t>
            </a:r>
            <a:r>
              <a:rPr lang="zh-CN" altLang="en-US" sz="2800" b="1" dirty="0">
                <a:latin typeface="+mn-ea"/>
              </a:rPr>
              <a:t>、</a:t>
            </a:r>
            <a:r>
              <a:rPr lang="en-US" altLang="zh-CN" sz="2800" b="1" dirty="0">
                <a:latin typeface="+mn-ea"/>
              </a:rPr>
              <a:t>c</a:t>
            </a:r>
            <a:r>
              <a:rPr lang="zh-CN" altLang="en-US" sz="2800" b="1" dirty="0">
                <a:latin typeface="+mn-ea"/>
              </a:rPr>
              <a:t>之间并无支路，但是仍可以把</a:t>
            </a:r>
            <a:r>
              <a:rPr lang="en-US" altLang="zh-CN" sz="2800" b="1" dirty="0" err="1">
                <a:latin typeface="+mn-ea"/>
              </a:rPr>
              <a:t>abca</a:t>
            </a:r>
            <a:r>
              <a:rPr lang="zh-CN" altLang="en-US" sz="2800" b="1" dirty="0">
                <a:latin typeface="+mn-ea"/>
              </a:rPr>
              <a:t>看做一个回路，</a:t>
            </a:r>
          </a:p>
        </p:txBody>
      </p:sp>
      <p:pic>
        <p:nvPicPr>
          <p:cNvPr id="2" name="图片 1">
            <a:extLst>
              <a:ext uri="{FF2B5EF4-FFF2-40B4-BE49-F238E27FC236}">
                <a16:creationId xmlns:a16="http://schemas.microsoft.com/office/drawing/2014/main" id="{015D401F-EB0A-4997-93FD-09A6D83EC77A}"/>
              </a:ext>
            </a:extLst>
          </p:cNvPr>
          <p:cNvPicPr>
            <a:picLocks noChangeAspect="1"/>
          </p:cNvPicPr>
          <p:nvPr/>
        </p:nvPicPr>
        <p:blipFill>
          <a:blip r:embed="rId5"/>
          <a:stretch>
            <a:fillRect/>
          </a:stretch>
        </p:blipFill>
        <p:spPr>
          <a:xfrm>
            <a:off x="509044" y="2502778"/>
            <a:ext cx="4084674" cy="3468925"/>
          </a:xfrm>
          <a:prstGeom prst="rect">
            <a:avLst/>
          </a:prstGeom>
        </p:spPr>
      </p:pic>
      <p:cxnSp>
        <p:nvCxnSpPr>
          <p:cNvPr id="5" name="直接连接符 4">
            <a:extLst>
              <a:ext uri="{FF2B5EF4-FFF2-40B4-BE49-F238E27FC236}">
                <a16:creationId xmlns:a16="http://schemas.microsoft.com/office/drawing/2014/main" id="{DF398A6D-2D9A-4E45-89BF-A9EE340B8CD2}"/>
              </a:ext>
            </a:extLst>
          </p:cNvPr>
          <p:cNvCxnSpPr/>
          <p:nvPr/>
        </p:nvCxnSpPr>
        <p:spPr>
          <a:xfrm flipV="1">
            <a:off x="976544" y="2867487"/>
            <a:ext cx="3089429" cy="217503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C1DFFC29-ABA9-4FFA-8F5A-232477645DDD}"/>
              </a:ext>
            </a:extLst>
          </p:cNvPr>
          <p:cNvSpPr/>
          <p:nvPr/>
        </p:nvSpPr>
        <p:spPr>
          <a:xfrm>
            <a:off x="4995963" y="3456885"/>
            <a:ext cx="3557384" cy="523220"/>
          </a:xfrm>
          <a:prstGeom prst="rect">
            <a:avLst/>
          </a:prstGeom>
        </p:spPr>
        <p:txBody>
          <a:bodyPr wrap="none">
            <a:spAutoFit/>
          </a:bodyPr>
          <a:lstStyle/>
          <a:p>
            <a:r>
              <a:rPr lang="zh-CN" altLang="en-US" sz="2800" b="1" dirty="0">
                <a:latin typeface="+mn-ea"/>
              </a:rPr>
              <a:t>       可列如下方程： </a:t>
            </a:r>
            <a:endParaRPr lang="zh-CN" altLang="en-US" sz="2800" dirty="0"/>
          </a:p>
        </p:txBody>
      </p:sp>
      <p:graphicFrame>
        <p:nvGraphicFramePr>
          <p:cNvPr id="9" name="对象 8">
            <a:extLst>
              <a:ext uri="{FF2B5EF4-FFF2-40B4-BE49-F238E27FC236}">
                <a16:creationId xmlns:a16="http://schemas.microsoft.com/office/drawing/2014/main" id="{A2318439-9A01-48ED-AF0A-49694C02EC82}"/>
              </a:ext>
            </a:extLst>
          </p:cNvPr>
          <p:cNvGraphicFramePr>
            <a:graphicFrameLocks noChangeAspect="1"/>
          </p:cNvGraphicFramePr>
          <p:nvPr>
            <p:extLst>
              <p:ext uri="{D42A27DB-BD31-4B8C-83A1-F6EECF244321}">
                <p14:modId xmlns:p14="http://schemas.microsoft.com/office/powerpoint/2010/main" val="3666949673"/>
              </p:ext>
            </p:extLst>
          </p:nvPr>
        </p:nvGraphicFramePr>
        <p:xfrm>
          <a:off x="6881709" y="4072854"/>
          <a:ext cx="3343275" cy="676275"/>
        </p:xfrm>
        <a:graphic>
          <a:graphicData uri="http://schemas.openxmlformats.org/presentationml/2006/ole">
            <mc:AlternateContent xmlns:mc="http://schemas.openxmlformats.org/markup-compatibility/2006">
              <mc:Choice xmlns:v="urn:schemas-microsoft-com:vml" Requires="v">
                <p:oleObj spid="_x0000_s59406" name="Equation" r:id="rId6" imgW="3343498" imgH="676088" progId="Equation.DSMT4">
                  <p:embed/>
                </p:oleObj>
              </mc:Choice>
              <mc:Fallback>
                <p:oleObj name="Equation" r:id="rId6" imgW="3343498" imgH="676088" progId="Equation.DSMT4">
                  <p:embed/>
                  <p:pic>
                    <p:nvPicPr>
                      <p:cNvPr id="0" name=""/>
                      <p:cNvPicPr/>
                      <p:nvPr/>
                    </p:nvPicPr>
                    <p:blipFill>
                      <a:blip r:embed="rId7"/>
                      <a:stretch>
                        <a:fillRect/>
                      </a:stretch>
                    </p:blipFill>
                    <p:spPr>
                      <a:xfrm>
                        <a:off x="6881709" y="4072854"/>
                        <a:ext cx="3343275" cy="676275"/>
                      </a:xfrm>
                      <a:prstGeom prst="rect">
                        <a:avLst/>
                      </a:prstGeom>
                    </p:spPr>
                  </p:pic>
                </p:oleObj>
              </mc:Fallback>
            </mc:AlternateContent>
          </a:graphicData>
        </a:graphic>
      </p:graphicFrame>
      <p:sp>
        <p:nvSpPr>
          <p:cNvPr id="10" name="任意多边形: 形状 9">
            <a:extLst>
              <a:ext uri="{FF2B5EF4-FFF2-40B4-BE49-F238E27FC236}">
                <a16:creationId xmlns:a16="http://schemas.microsoft.com/office/drawing/2014/main" id="{DCAE78CE-5076-4991-8963-9DFC88287326}"/>
              </a:ext>
            </a:extLst>
          </p:cNvPr>
          <p:cNvSpPr/>
          <p:nvPr/>
        </p:nvSpPr>
        <p:spPr>
          <a:xfrm>
            <a:off x="1311397" y="3299379"/>
            <a:ext cx="1774331" cy="1111612"/>
          </a:xfrm>
          <a:custGeom>
            <a:avLst/>
            <a:gdLst>
              <a:gd name="connsiteX0" fmla="*/ 206685 w 1774331"/>
              <a:gd name="connsiteY0" fmla="*/ 344781 h 1111612"/>
              <a:gd name="connsiteX1" fmla="*/ 135663 w 1774331"/>
              <a:gd name="connsiteY1" fmla="*/ 1108260 h 1111612"/>
              <a:gd name="connsiteX2" fmla="*/ 1769154 w 1774331"/>
              <a:gd name="connsiteY2" fmla="*/ 78451 h 1111612"/>
              <a:gd name="connsiteX3" fmla="*/ 552914 w 1774331"/>
              <a:gd name="connsiteY3" fmla="*/ 149472 h 1111612"/>
            </a:gdLst>
            <a:ahLst/>
            <a:cxnLst>
              <a:cxn ang="0">
                <a:pos x="connsiteX0" y="connsiteY0"/>
              </a:cxn>
              <a:cxn ang="0">
                <a:pos x="connsiteX1" y="connsiteY1"/>
              </a:cxn>
              <a:cxn ang="0">
                <a:pos x="connsiteX2" y="connsiteY2"/>
              </a:cxn>
              <a:cxn ang="0">
                <a:pos x="connsiteX3" y="connsiteY3"/>
              </a:cxn>
            </a:cxnLst>
            <a:rect l="l" t="t" r="r" b="b"/>
            <a:pathLst>
              <a:path w="1774331" h="1111612">
                <a:moveTo>
                  <a:pt x="206685" y="344781"/>
                </a:moveTo>
                <a:cubicBezTo>
                  <a:pt x="40968" y="748714"/>
                  <a:pt x="-124748" y="1152648"/>
                  <a:pt x="135663" y="1108260"/>
                </a:cubicBezTo>
                <a:cubicBezTo>
                  <a:pt x="396074" y="1063872"/>
                  <a:pt x="1699612" y="238249"/>
                  <a:pt x="1769154" y="78451"/>
                </a:cubicBezTo>
                <a:cubicBezTo>
                  <a:pt x="1838696" y="-81347"/>
                  <a:pt x="1195805" y="34062"/>
                  <a:pt x="552914" y="149472"/>
                </a:cubicBezTo>
              </a:path>
            </a:pathLst>
          </a:cu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Tree>
    <p:custDataLst>
      <p:tags r:id="rId2"/>
    </p:custDataLst>
    <p:extLst>
      <p:ext uri="{BB962C8B-B14F-4D97-AF65-F5344CB8AC3E}">
        <p14:creationId xmlns:p14="http://schemas.microsoft.com/office/powerpoint/2010/main" val="13614685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down)">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down)">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3" name="文本框 2">
            <a:extLst>
              <a:ext uri="{FF2B5EF4-FFF2-40B4-BE49-F238E27FC236}">
                <a16:creationId xmlns:a16="http://schemas.microsoft.com/office/drawing/2014/main" id="{9836D335-632F-41ED-B188-C464B2C8DFAB}"/>
              </a:ext>
            </a:extLst>
          </p:cNvPr>
          <p:cNvSpPr txBox="1"/>
          <p:nvPr/>
        </p:nvSpPr>
        <p:spPr>
          <a:xfrm>
            <a:off x="497150" y="1250602"/>
            <a:ext cx="11141475" cy="1384995"/>
          </a:xfrm>
          <a:prstGeom prst="rect">
            <a:avLst/>
          </a:prstGeom>
          <a:noFill/>
        </p:spPr>
        <p:txBody>
          <a:bodyPr wrap="square" rtlCol="0">
            <a:spAutoFit/>
          </a:bodyPr>
          <a:lstStyle/>
          <a:p>
            <a:r>
              <a:rPr lang="en-US" altLang="zh-CN" sz="2800" b="1" dirty="0">
                <a:solidFill>
                  <a:srgbClr val="FF0000"/>
                </a:solidFill>
                <a:latin typeface="+mn-ea"/>
              </a:rPr>
              <a:t>3</a:t>
            </a:r>
            <a:r>
              <a:rPr lang="zh-CN" altLang="en-US" sz="2800" b="1" dirty="0">
                <a:solidFill>
                  <a:srgbClr val="FF0000"/>
                </a:solidFill>
                <a:latin typeface="+mn-ea"/>
              </a:rPr>
              <a:t>、</a:t>
            </a:r>
            <a:r>
              <a:rPr lang="en-US" altLang="zh-CN" sz="2800" b="1" dirty="0">
                <a:solidFill>
                  <a:srgbClr val="FF0000"/>
                </a:solidFill>
                <a:latin typeface="+mn-ea"/>
              </a:rPr>
              <a:t>KVL</a:t>
            </a:r>
            <a:r>
              <a:rPr lang="zh-CN" altLang="en-US" sz="2800" b="1" dirty="0">
                <a:solidFill>
                  <a:srgbClr val="FF0000"/>
                </a:solidFill>
                <a:latin typeface="+mn-ea"/>
              </a:rPr>
              <a:t>推广</a:t>
            </a:r>
            <a:endParaRPr lang="en-US" altLang="zh-CN" sz="2800" b="1" dirty="0">
              <a:solidFill>
                <a:srgbClr val="FF0000"/>
              </a:solidFill>
              <a:latin typeface="+mn-ea"/>
            </a:endParaRPr>
          </a:p>
          <a:p>
            <a:r>
              <a:rPr lang="zh-CN" altLang="en-US" sz="2800" b="1" dirty="0">
                <a:latin typeface="+mn-ea"/>
              </a:rPr>
              <a:t>       推论：电路中任意两点间的电压等于两点间任一条路径经过的各元件电压的代数和。</a:t>
            </a:r>
          </a:p>
        </p:txBody>
      </p:sp>
      <p:pic>
        <p:nvPicPr>
          <p:cNvPr id="2" name="图片 1">
            <a:extLst>
              <a:ext uri="{FF2B5EF4-FFF2-40B4-BE49-F238E27FC236}">
                <a16:creationId xmlns:a16="http://schemas.microsoft.com/office/drawing/2014/main" id="{237CA787-67AB-4F06-AAD0-1BE7B063EE70}"/>
              </a:ext>
            </a:extLst>
          </p:cNvPr>
          <p:cNvPicPr>
            <a:picLocks noChangeAspect="1"/>
          </p:cNvPicPr>
          <p:nvPr/>
        </p:nvPicPr>
        <p:blipFill>
          <a:blip r:embed="rId4"/>
          <a:stretch>
            <a:fillRect/>
          </a:stretch>
        </p:blipFill>
        <p:spPr>
          <a:xfrm>
            <a:off x="600892" y="2731803"/>
            <a:ext cx="7523116" cy="2981202"/>
          </a:xfrm>
          <a:prstGeom prst="rect">
            <a:avLst/>
          </a:prstGeom>
        </p:spPr>
      </p:pic>
      <p:sp>
        <p:nvSpPr>
          <p:cNvPr id="9" name="Rectangle 65">
            <a:extLst>
              <a:ext uri="{FF2B5EF4-FFF2-40B4-BE49-F238E27FC236}">
                <a16:creationId xmlns:a16="http://schemas.microsoft.com/office/drawing/2014/main" id="{BEC8D29F-EA42-4BDB-9636-8493FA4B59FE}"/>
              </a:ext>
            </a:extLst>
          </p:cNvPr>
          <p:cNvSpPr>
            <a:spLocks noChangeArrowheads="1"/>
          </p:cNvSpPr>
          <p:nvPr/>
        </p:nvSpPr>
        <p:spPr bwMode="auto">
          <a:xfrm>
            <a:off x="8124008" y="3267882"/>
            <a:ext cx="3514617" cy="1292662"/>
          </a:xfrm>
          <a:prstGeom prst="rect">
            <a:avLst/>
          </a:prstGeom>
          <a:noFill/>
          <a:ln w="9525">
            <a:noFill/>
            <a:miter lim="800000"/>
            <a:headEnd/>
            <a:tailEnd/>
          </a:ln>
          <a:effectLst/>
        </p:spPr>
        <p:txBody>
          <a:bodyPr wrap="square" lIns="0" tIns="0" rIns="0" bIns="0" anchor="ctr">
            <a:spAutoFit/>
          </a:bodyPr>
          <a:lstStyle/>
          <a:p>
            <a:pPr>
              <a:spcBef>
                <a:spcPct val="50000"/>
              </a:spcBef>
              <a:defRPr/>
            </a:pPr>
            <a:r>
              <a:rPr lang="en-US" altLang="zh-CN" sz="2800" b="1" i="1" dirty="0">
                <a:solidFill>
                  <a:srgbClr val="FF0000"/>
                </a:solidFill>
                <a:latin typeface="+mn-ea"/>
              </a:rPr>
              <a:t>       U</a:t>
            </a:r>
            <a:r>
              <a:rPr lang="en-US" altLang="zh-CN" sz="2800" b="1" baseline="-25000" dirty="0">
                <a:solidFill>
                  <a:srgbClr val="FF0000"/>
                </a:solidFill>
                <a:latin typeface="+mn-ea"/>
              </a:rPr>
              <a:t>AB</a:t>
            </a:r>
            <a:r>
              <a:rPr lang="en-US" altLang="zh-CN" sz="2800" b="1" dirty="0">
                <a:solidFill>
                  <a:srgbClr val="FF0000"/>
                </a:solidFill>
                <a:latin typeface="+mn-ea"/>
              </a:rPr>
              <a:t> </a:t>
            </a:r>
            <a:r>
              <a:rPr lang="zh-CN" altLang="en-US" sz="2800" b="1" dirty="0">
                <a:solidFill>
                  <a:srgbClr val="FF0000"/>
                </a:solidFill>
                <a:latin typeface="+mn-ea"/>
              </a:rPr>
              <a:t>沿左和沿右计算结果相同，符合电位的单值性。</a:t>
            </a:r>
          </a:p>
        </p:txBody>
      </p:sp>
      <p:sp>
        <p:nvSpPr>
          <p:cNvPr id="11" name="Text Box 75">
            <a:extLst>
              <a:ext uri="{FF2B5EF4-FFF2-40B4-BE49-F238E27FC236}">
                <a16:creationId xmlns:a16="http://schemas.microsoft.com/office/drawing/2014/main" id="{F422A10E-50B3-4EDE-8755-E2F9AC2719F4}"/>
              </a:ext>
            </a:extLst>
          </p:cNvPr>
          <p:cNvSpPr txBox="1">
            <a:spLocks noChangeArrowheads="1"/>
          </p:cNvSpPr>
          <p:nvPr/>
        </p:nvSpPr>
        <p:spPr bwMode="auto">
          <a:xfrm>
            <a:off x="600892" y="5713005"/>
            <a:ext cx="11037733" cy="946150"/>
          </a:xfrm>
          <a:prstGeom prst="rect">
            <a:avLst/>
          </a:prstGeom>
          <a:noFill/>
          <a:ln w="9525">
            <a:noFill/>
            <a:miter lim="800000"/>
            <a:headEnd/>
            <a:tailEnd/>
          </a:ln>
          <a:effectLst/>
        </p:spPr>
        <p:txBody>
          <a:bodyPr wrap="square">
            <a:spAutoFit/>
          </a:bodyPr>
          <a:lstStyle/>
          <a:p>
            <a:pPr eaLnBrk="1" hangingPunct="1">
              <a:defRPr/>
            </a:pPr>
            <a:r>
              <a:rPr kumimoji="1" lang="en-US" altLang="zh-CN" sz="2800" b="1" dirty="0">
                <a:latin typeface="+mn-ea"/>
              </a:rPr>
              <a:t>       </a:t>
            </a:r>
            <a:r>
              <a:rPr kumimoji="1" lang="zh-CN" altLang="en-US" sz="2800" b="1" dirty="0">
                <a:latin typeface="+mn-ea"/>
              </a:rPr>
              <a:t>电路中任意两点的电压，与绕行路径无关；应学会根据</a:t>
            </a:r>
            <a:r>
              <a:rPr kumimoji="1" lang="en-US" altLang="zh-CN" sz="2800" b="1" dirty="0">
                <a:latin typeface="+mn-ea"/>
              </a:rPr>
              <a:t>KVL</a:t>
            </a:r>
            <a:r>
              <a:rPr kumimoji="1" lang="zh-CN" altLang="en-US" sz="2800" b="1" dirty="0">
                <a:latin typeface="+mn-ea"/>
              </a:rPr>
              <a:t>，求任意两点间的电压。</a:t>
            </a:r>
          </a:p>
        </p:txBody>
      </p:sp>
    </p:spTree>
    <p:custDataLst>
      <p:tags r:id="rId1"/>
    </p:custDataLst>
    <p:extLst>
      <p:ext uri="{BB962C8B-B14F-4D97-AF65-F5344CB8AC3E}">
        <p14:creationId xmlns:p14="http://schemas.microsoft.com/office/powerpoint/2010/main" val="39526002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iterate type="wd">
                                    <p:tmPct val="100000"/>
                                  </p:iterate>
                                  <p:childTnLst>
                                    <p:set>
                                      <p:cBhvr>
                                        <p:cTn id="16" dur="1" fill="hold">
                                          <p:stCondLst>
                                            <p:cond delay="0"/>
                                          </p:stCondLst>
                                        </p:cTn>
                                        <p:tgtEl>
                                          <p:spTgt spid="9">
                                            <p:txEl>
                                              <p:pRg st="0" end="0"/>
                                            </p:txEl>
                                          </p:spTgt>
                                        </p:tgtEl>
                                        <p:attrNameLst>
                                          <p:attrName>style.visibility</p:attrName>
                                        </p:attrNameLst>
                                      </p:cBhvr>
                                      <p:to>
                                        <p:strVal val="visible"/>
                                      </p:to>
                                    </p:set>
                                    <p:animEffect transition="in" filter="checkerboard(across)">
                                      <p:cBhvr>
                                        <p:cTn id="17" dur="3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7"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1"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3" name="文本框 2">
            <a:extLst>
              <a:ext uri="{FF2B5EF4-FFF2-40B4-BE49-F238E27FC236}">
                <a16:creationId xmlns:a16="http://schemas.microsoft.com/office/drawing/2014/main" id="{9836D335-632F-41ED-B188-C464B2C8DFAB}"/>
              </a:ext>
            </a:extLst>
          </p:cNvPr>
          <p:cNvSpPr txBox="1"/>
          <p:nvPr/>
        </p:nvSpPr>
        <p:spPr>
          <a:xfrm>
            <a:off x="525261" y="2128227"/>
            <a:ext cx="11141475" cy="2601546"/>
          </a:xfrm>
          <a:prstGeom prst="rect">
            <a:avLst/>
          </a:prstGeom>
          <a:noFill/>
        </p:spPr>
        <p:txBody>
          <a:bodyPr wrap="square" rtlCol="0">
            <a:spAutoFit/>
          </a:bodyPr>
          <a:lstStyle/>
          <a:p>
            <a:pPr>
              <a:lnSpc>
                <a:spcPct val="150000"/>
              </a:lnSpc>
            </a:pPr>
            <a:r>
              <a:rPr lang="zh-CN" altLang="en-US" sz="2800" b="1" dirty="0">
                <a:latin typeface="+mn-ea"/>
              </a:rPr>
              <a:t>       单位正电荷沿着构成回路的各支路绕行一周所获得的能量必须等于所失去的能量。电位降低，表示支路吸收电能；电位升高，支路提供电能。所以，基尔霍夫电压定律是</a:t>
            </a:r>
            <a:r>
              <a:rPr lang="zh-CN" altLang="en-US" sz="2800" b="1" dirty="0">
                <a:solidFill>
                  <a:srgbClr val="FF0000"/>
                </a:solidFill>
                <a:latin typeface="+mn-ea"/>
              </a:rPr>
              <a:t>能量守恒定律</a:t>
            </a:r>
            <a:r>
              <a:rPr lang="zh-CN" altLang="en-US" sz="2800" b="1" dirty="0">
                <a:latin typeface="+mn-ea"/>
              </a:rPr>
              <a:t>在集总参数电路中的具体体现，或者说，它反映了保守场中</a:t>
            </a:r>
            <a:r>
              <a:rPr lang="zh-CN" altLang="en-US" sz="2800" b="1" dirty="0">
                <a:solidFill>
                  <a:srgbClr val="FF0000"/>
                </a:solidFill>
                <a:latin typeface="+mn-ea"/>
              </a:rPr>
              <a:t>做功与路径无关</a:t>
            </a:r>
            <a:r>
              <a:rPr lang="zh-CN" altLang="en-US" sz="2800" b="1" dirty="0">
                <a:latin typeface="+mn-ea"/>
              </a:rPr>
              <a:t>的物理本质。</a:t>
            </a:r>
          </a:p>
        </p:txBody>
      </p:sp>
    </p:spTree>
    <p:custDataLst>
      <p:tags r:id="rId1"/>
    </p:custDataLst>
    <p:extLst>
      <p:ext uri="{BB962C8B-B14F-4D97-AF65-F5344CB8AC3E}">
        <p14:creationId xmlns:p14="http://schemas.microsoft.com/office/powerpoint/2010/main" val="29106005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3" name="文本框 2">
            <a:extLst>
              <a:ext uri="{FF2B5EF4-FFF2-40B4-BE49-F238E27FC236}">
                <a16:creationId xmlns:a16="http://schemas.microsoft.com/office/drawing/2014/main" id="{9836D335-632F-41ED-B188-C464B2C8DFAB}"/>
              </a:ext>
            </a:extLst>
          </p:cNvPr>
          <p:cNvSpPr txBox="1"/>
          <p:nvPr/>
        </p:nvSpPr>
        <p:spPr>
          <a:xfrm>
            <a:off x="497150" y="1330500"/>
            <a:ext cx="11141475" cy="4401205"/>
          </a:xfrm>
          <a:prstGeom prst="rect">
            <a:avLst/>
          </a:prstGeom>
          <a:noFill/>
        </p:spPr>
        <p:txBody>
          <a:bodyPr wrap="square" rtlCol="0">
            <a:spAutoFit/>
          </a:bodyPr>
          <a:lstStyle/>
          <a:p>
            <a:r>
              <a:rPr lang="en-US" altLang="zh-CN" sz="2800" b="1" dirty="0">
                <a:solidFill>
                  <a:srgbClr val="FF0000"/>
                </a:solidFill>
                <a:latin typeface="+mn-ea"/>
              </a:rPr>
              <a:t>4</a:t>
            </a:r>
            <a:r>
              <a:rPr lang="zh-CN" altLang="en-US" sz="2800" b="1" dirty="0">
                <a:solidFill>
                  <a:srgbClr val="FF0000"/>
                </a:solidFill>
                <a:latin typeface="+mn-ea"/>
              </a:rPr>
              <a:t>、</a:t>
            </a:r>
            <a:r>
              <a:rPr lang="en-US" altLang="zh-CN" sz="2800" b="1" dirty="0">
                <a:solidFill>
                  <a:srgbClr val="FF0000"/>
                </a:solidFill>
                <a:latin typeface="+mn-ea"/>
              </a:rPr>
              <a:t>KVL</a:t>
            </a:r>
            <a:r>
              <a:rPr lang="zh-CN" altLang="en-US" sz="2800" b="1" dirty="0">
                <a:solidFill>
                  <a:srgbClr val="FF0000"/>
                </a:solidFill>
                <a:latin typeface="+mn-ea"/>
              </a:rPr>
              <a:t>应用注意事项：</a:t>
            </a:r>
            <a:endParaRPr lang="en-US" altLang="zh-CN" sz="2800" b="1" dirty="0">
              <a:solidFill>
                <a:srgbClr val="FF0000"/>
              </a:solidFill>
              <a:latin typeface="+mn-ea"/>
            </a:endParaRPr>
          </a:p>
          <a:p>
            <a:r>
              <a:rPr lang="zh-CN" altLang="en-US" sz="2800" b="1" dirty="0">
                <a:latin typeface="+mn-ea"/>
              </a:rPr>
              <a:t>       </a:t>
            </a:r>
            <a:r>
              <a:rPr lang="en-US" altLang="zh-CN" sz="2800" b="1" dirty="0">
                <a:latin typeface="+mn-ea"/>
              </a:rPr>
              <a:t>(1) KVL</a:t>
            </a:r>
            <a:r>
              <a:rPr lang="zh-CN" altLang="en-US" sz="2800" b="1" dirty="0">
                <a:latin typeface="+mn-ea"/>
              </a:rPr>
              <a:t>适用于任意时刻、任意激励源、任何性质元件构成的一切集总参数电路，也是电路的一个</a:t>
            </a:r>
            <a:r>
              <a:rPr lang="zh-CN" altLang="en-US" sz="2800" b="1" dirty="0">
                <a:solidFill>
                  <a:srgbClr val="FF0000"/>
                </a:solidFill>
                <a:latin typeface="+mn-ea"/>
              </a:rPr>
              <a:t>普遍适用</a:t>
            </a:r>
            <a:r>
              <a:rPr lang="zh-CN" altLang="en-US" sz="2800" b="1" dirty="0">
                <a:latin typeface="+mn-ea"/>
              </a:rPr>
              <a:t>的定律。 </a:t>
            </a:r>
            <a:endParaRPr lang="en-US" altLang="zh-CN" sz="2800" b="1" dirty="0">
              <a:latin typeface="+mn-ea"/>
            </a:endParaRPr>
          </a:p>
          <a:p>
            <a:endParaRPr lang="en-US" altLang="zh-CN" sz="2800" b="1" dirty="0">
              <a:latin typeface="+mn-ea"/>
            </a:endParaRPr>
          </a:p>
          <a:p>
            <a:r>
              <a:rPr lang="en-US" altLang="zh-CN" sz="2800" b="1" dirty="0">
                <a:latin typeface="+mn-ea"/>
              </a:rPr>
              <a:t>       (2) </a:t>
            </a:r>
            <a:r>
              <a:rPr lang="zh-CN" altLang="en-US" sz="2800" b="1" dirty="0">
                <a:latin typeface="+mn-ea"/>
              </a:rPr>
              <a:t>应用</a:t>
            </a:r>
            <a:r>
              <a:rPr lang="en-US" altLang="zh-CN" sz="2800" b="1" dirty="0">
                <a:latin typeface="+mn-ea"/>
              </a:rPr>
              <a:t>KVL</a:t>
            </a:r>
            <a:r>
              <a:rPr lang="zh-CN" altLang="en-US" sz="2800" b="1" dirty="0">
                <a:latin typeface="+mn-ea"/>
              </a:rPr>
              <a:t>列回路电压方程时，首先假设回路中各元件</a:t>
            </a:r>
            <a:r>
              <a:rPr lang="en-US" altLang="zh-CN" sz="2800" b="1" dirty="0">
                <a:latin typeface="+mn-ea"/>
              </a:rPr>
              <a:t>(</a:t>
            </a:r>
            <a:r>
              <a:rPr lang="zh-CN" altLang="en-US" sz="2800" b="1" dirty="0">
                <a:latin typeface="+mn-ea"/>
              </a:rPr>
              <a:t>或各段电路</a:t>
            </a:r>
            <a:r>
              <a:rPr lang="en-US" altLang="zh-CN" sz="2800" b="1" dirty="0">
                <a:latin typeface="+mn-ea"/>
              </a:rPr>
              <a:t>)</a:t>
            </a:r>
            <a:r>
              <a:rPr lang="zh-CN" altLang="en-US" sz="2800" b="1" dirty="0">
                <a:latin typeface="+mn-ea"/>
              </a:rPr>
              <a:t>上电压</a:t>
            </a:r>
            <a:r>
              <a:rPr lang="zh-CN" altLang="en-US" sz="2800" b="1" dirty="0">
                <a:solidFill>
                  <a:srgbClr val="FF0000"/>
                </a:solidFill>
                <a:latin typeface="+mn-ea"/>
              </a:rPr>
              <a:t>参考方向</a:t>
            </a:r>
            <a:r>
              <a:rPr lang="zh-CN" altLang="en-US" sz="2800" b="1" dirty="0">
                <a:latin typeface="+mn-ea"/>
              </a:rPr>
              <a:t>，然后选定一个</a:t>
            </a:r>
            <a:r>
              <a:rPr lang="zh-CN" altLang="en-US" sz="2800" b="1" dirty="0">
                <a:solidFill>
                  <a:srgbClr val="FF0000"/>
                </a:solidFill>
                <a:latin typeface="+mn-ea"/>
              </a:rPr>
              <a:t>回路的绕行方向</a:t>
            </a:r>
            <a:r>
              <a:rPr lang="en-US" altLang="zh-CN" sz="2800" b="1" dirty="0">
                <a:latin typeface="+mn-ea"/>
              </a:rPr>
              <a:t>(</a:t>
            </a:r>
            <a:r>
              <a:rPr lang="zh-CN" altLang="en-US" sz="2800" b="1" dirty="0">
                <a:latin typeface="+mn-ea"/>
              </a:rPr>
              <a:t>顺时针或逆时针均可</a:t>
            </a:r>
            <a:r>
              <a:rPr lang="en-US" altLang="zh-CN" sz="2800" b="1" dirty="0">
                <a:latin typeface="+mn-ea"/>
              </a:rPr>
              <a:t>)</a:t>
            </a:r>
            <a:r>
              <a:rPr lang="zh-CN" altLang="en-US" sz="2800" b="1" dirty="0">
                <a:latin typeface="+mn-ea"/>
              </a:rPr>
              <a:t>，自回路中某一点开始，按所选方向沿着回路绕行一圈列写各电压代数和。若电压参考方向与回路的绕行方向一致，该电压前取“</a:t>
            </a:r>
            <a:r>
              <a:rPr lang="en-US" altLang="zh-CN" sz="2800" b="1" dirty="0">
                <a:latin typeface="+mn-ea"/>
              </a:rPr>
              <a:t>+”</a:t>
            </a:r>
            <a:r>
              <a:rPr lang="zh-CN" altLang="en-US" sz="2800" b="1" dirty="0">
                <a:latin typeface="+mn-ea"/>
              </a:rPr>
              <a:t>号，反之取“</a:t>
            </a:r>
            <a:r>
              <a:rPr lang="en-US" altLang="zh-CN" sz="2800" b="1" dirty="0">
                <a:latin typeface="+mn-ea"/>
              </a:rPr>
              <a:t>-”</a:t>
            </a:r>
            <a:r>
              <a:rPr lang="zh-CN" altLang="en-US" sz="2800" b="1" dirty="0">
                <a:latin typeface="+mn-ea"/>
              </a:rPr>
              <a:t>号。</a:t>
            </a:r>
            <a:endParaRPr lang="en-US" altLang="zh-CN" sz="2800" b="1" dirty="0">
              <a:latin typeface="+mn-ea"/>
            </a:endParaRPr>
          </a:p>
          <a:p>
            <a:endParaRPr lang="en-US" altLang="zh-CN" sz="2800" b="1" dirty="0">
              <a:latin typeface="+mn-ea"/>
            </a:endParaRPr>
          </a:p>
        </p:txBody>
      </p:sp>
    </p:spTree>
    <p:custDataLst>
      <p:tags r:id="rId1"/>
    </p:custDataLst>
    <p:extLst>
      <p:ext uri="{BB962C8B-B14F-4D97-AF65-F5344CB8AC3E}">
        <p14:creationId xmlns:p14="http://schemas.microsoft.com/office/powerpoint/2010/main" val="1578264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3" name="文本框 2">
            <a:extLst>
              <a:ext uri="{FF2B5EF4-FFF2-40B4-BE49-F238E27FC236}">
                <a16:creationId xmlns:a16="http://schemas.microsoft.com/office/drawing/2014/main" id="{9836D335-632F-41ED-B188-C464B2C8DFAB}"/>
              </a:ext>
            </a:extLst>
          </p:cNvPr>
          <p:cNvSpPr txBox="1"/>
          <p:nvPr/>
        </p:nvSpPr>
        <p:spPr>
          <a:xfrm>
            <a:off x="497150" y="1294986"/>
            <a:ext cx="11141475" cy="954107"/>
          </a:xfrm>
          <a:prstGeom prst="rect">
            <a:avLst/>
          </a:prstGeom>
          <a:noFill/>
        </p:spPr>
        <p:txBody>
          <a:bodyPr wrap="square" rtlCol="0">
            <a:spAutoFit/>
          </a:bodyPr>
          <a:lstStyle/>
          <a:p>
            <a:r>
              <a:rPr lang="zh-CN" altLang="en-US" sz="2800" b="1" dirty="0">
                <a:latin typeface="+mn-ea"/>
              </a:rPr>
              <a:t>例</a:t>
            </a:r>
            <a:r>
              <a:rPr lang="en-US" altLang="zh-CN" sz="2800" b="1" dirty="0">
                <a:latin typeface="+mn-ea"/>
              </a:rPr>
              <a:t>1.7</a:t>
            </a:r>
            <a:r>
              <a:rPr lang="zh-CN" altLang="en-US" sz="2800" b="1" dirty="0">
                <a:latin typeface="+mn-ea"/>
              </a:rPr>
              <a:t>：已知电路如图</a:t>
            </a:r>
            <a:r>
              <a:rPr lang="en-US" altLang="zh-CN" sz="2800" b="1" dirty="0">
                <a:latin typeface="+mn-ea"/>
              </a:rPr>
              <a:t>1.24</a:t>
            </a:r>
            <a:r>
              <a:rPr lang="zh-CN" altLang="en-US" sz="2800" b="1" dirty="0">
                <a:latin typeface="+mn-ea"/>
              </a:rPr>
              <a:t>所示，已知</a:t>
            </a:r>
            <a:r>
              <a:rPr lang="en-US" altLang="zh-CN" sz="2800" b="1" i="1" dirty="0">
                <a:latin typeface="+mn-ea"/>
              </a:rPr>
              <a:t>I</a:t>
            </a:r>
            <a:r>
              <a:rPr lang="en-US" altLang="zh-CN" sz="2800" b="1" dirty="0">
                <a:latin typeface="+mn-ea"/>
              </a:rPr>
              <a:t>1= 4 A</a:t>
            </a:r>
            <a:r>
              <a:rPr lang="zh-CN" altLang="en-US" sz="2800" b="1" dirty="0">
                <a:latin typeface="+mn-ea"/>
              </a:rPr>
              <a:t>，</a:t>
            </a:r>
            <a:r>
              <a:rPr lang="en-US" altLang="zh-CN" sz="2800" b="1" i="1" dirty="0">
                <a:latin typeface="+mn-ea"/>
              </a:rPr>
              <a:t>U</a:t>
            </a:r>
            <a:r>
              <a:rPr lang="en-US" altLang="zh-CN" sz="2800" b="1" dirty="0">
                <a:latin typeface="+mn-ea"/>
              </a:rPr>
              <a:t>2 = 10 V</a:t>
            </a:r>
            <a:r>
              <a:rPr lang="zh-CN" altLang="en-US" sz="2800" b="1" dirty="0">
                <a:latin typeface="+mn-ea"/>
              </a:rPr>
              <a:t>，</a:t>
            </a:r>
            <a:r>
              <a:rPr lang="en-US" altLang="zh-CN" sz="2800" b="1" i="1" dirty="0">
                <a:latin typeface="+mn-ea"/>
              </a:rPr>
              <a:t>U</a:t>
            </a:r>
            <a:r>
              <a:rPr lang="en-US" altLang="zh-CN" sz="2800" b="1" dirty="0">
                <a:latin typeface="+mn-ea"/>
              </a:rPr>
              <a:t>3 = 6 V</a:t>
            </a:r>
            <a:r>
              <a:rPr lang="zh-CN" altLang="en-US" sz="2800" b="1" dirty="0">
                <a:latin typeface="+mn-ea"/>
              </a:rPr>
              <a:t>，</a:t>
            </a:r>
            <a:r>
              <a:rPr lang="en-US" altLang="zh-CN" sz="2800" b="1" i="1" dirty="0">
                <a:latin typeface="+mn-ea"/>
              </a:rPr>
              <a:t>R</a:t>
            </a:r>
            <a:r>
              <a:rPr lang="en-US" altLang="zh-CN" sz="2800" b="1" dirty="0">
                <a:latin typeface="+mn-ea"/>
              </a:rPr>
              <a:t>1 = 2 </a:t>
            </a:r>
            <a:r>
              <a:rPr lang="en-US" altLang="zh-CN" sz="2800" b="1" dirty="0">
                <a:latin typeface="+mn-ea"/>
                <a:sym typeface="Symbol" pitchFamily="18" charset="2"/>
              </a:rPr>
              <a:t></a:t>
            </a:r>
            <a:r>
              <a:rPr lang="zh-CN" altLang="en-US" sz="2800" b="1" dirty="0">
                <a:latin typeface="+mn-ea"/>
              </a:rPr>
              <a:t>，</a:t>
            </a:r>
            <a:r>
              <a:rPr lang="en-US" altLang="zh-CN" sz="2800" b="1" i="1" dirty="0">
                <a:latin typeface="+mn-ea"/>
              </a:rPr>
              <a:t>R</a:t>
            </a:r>
            <a:r>
              <a:rPr lang="en-US" altLang="zh-CN" sz="2800" b="1" dirty="0">
                <a:latin typeface="+mn-ea"/>
              </a:rPr>
              <a:t>3 = 3 </a:t>
            </a:r>
            <a:r>
              <a:rPr lang="en-US" altLang="zh-CN" sz="2800" b="1" dirty="0">
                <a:latin typeface="+mn-ea"/>
                <a:sym typeface="Symbol" pitchFamily="18" charset="2"/>
              </a:rPr>
              <a:t></a:t>
            </a:r>
            <a:r>
              <a:rPr lang="zh-CN" altLang="en-US" sz="2800" b="1" dirty="0">
                <a:latin typeface="+mn-ea"/>
              </a:rPr>
              <a:t>。试求</a:t>
            </a:r>
            <a:r>
              <a:rPr lang="en-US" altLang="zh-CN" sz="2800" b="1" i="1" dirty="0">
                <a:latin typeface="+mn-ea"/>
              </a:rPr>
              <a:t>U</a:t>
            </a:r>
            <a:r>
              <a:rPr lang="en-US" altLang="zh-CN" sz="2800" b="1" dirty="0">
                <a:latin typeface="+mn-ea"/>
              </a:rPr>
              <a:t>4</a:t>
            </a:r>
            <a:r>
              <a:rPr lang="zh-CN" altLang="en-US" sz="2800" b="1" dirty="0">
                <a:latin typeface="+mn-ea"/>
              </a:rPr>
              <a:t>、</a:t>
            </a:r>
            <a:r>
              <a:rPr lang="en-US" altLang="zh-CN" sz="2800" b="1" i="1" dirty="0">
                <a:latin typeface="+mn-ea"/>
              </a:rPr>
              <a:t>I</a:t>
            </a:r>
            <a:r>
              <a:rPr lang="en-US" altLang="zh-CN" sz="2800" b="1" dirty="0">
                <a:latin typeface="+mn-ea"/>
              </a:rPr>
              <a:t>2</a:t>
            </a:r>
            <a:r>
              <a:rPr lang="zh-CN" altLang="en-US" sz="2800" b="1" dirty="0">
                <a:latin typeface="+mn-ea"/>
              </a:rPr>
              <a:t>、</a:t>
            </a:r>
            <a:r>
              <a:rPr lang="en-US" altLang="zh-CN" sz="2800" b="1" i="1" dirty="0">
                <a:latin typeface="+mn-ea"/>
              </a:rPr>
              <a:t>I</a:t>
            </a:r>
            <a:r>
              <a:rPr lang="en-US" altLang="zh-CN" sz="2800" b="1" dirty="0">
                <a:latin typeface="+mn-ea"/>
              </a:rPr>
              <a:t>3</a:t>
            </a:r>
            <a:r>
              <a:rPr lang="zh-CN" altLang="en-US" sz="2800" b="1" dirty="0">
                <a:latin typeface="+mn-ea"/>
              </a:rPr>
              <a:t>、</a:t>
            </a:r>
            <a:r>
              <a:rPr lang="en-US" altLang="zh-CN" sz="2800" b="1" i="1" dirty="0">
                <a:latin typeface="+mn-ea"/>
              </a:rPr>
              <a:t>R</a:t>
            </a:r>
            <a:r>
              <a:rPr lang="en-US" altLang="zh-CN" sz="2800" b="1" dirty="0">
                <a:latin typeface="+mn-ea"/>
              </a:rPr>
              <a:t>2</a:t>
            </a:r>
            <a:r>
              <a:rPr lang="zh-CN" altLang="en-US" sz="2800" b="1" dirty="0">
                <a:latin typeface="+mn-ea"/>
              </a:rPr>
              <a:t>及</a:t>
            </a:r>
            <a:r>
              <a:rPr lang="en-US" altLang="zh-CN" sz="2800" b="1" i="1" dirty="0">
                <a:latin typeface="+mn-ea"/>
              </a:rPr>
              <a:t>U</a:t>
            </a:r>
            <a:r>
              <a:rPr lang="en-US" altLang="zh-CN" sz="2800" b="1" dirty="0">
                <a:latin typeface="+mn-ea"/>
              </a:rPr>
              <a:t>S</a:t>
            </a:r>
            <a:r>
              <a:rPr lang="zh-CN" altLang="en-US" sz="2800" b="1" dirty="0">
                <a:latin typeface="+mn-ea"/>
              </a:rPr>
              <a:t>的值。</a:t>
            </a:r>
          </a:p>
        </p:txBody>
      </p:sp>
      <p:sp>
        <p:nvSpPr>
          <p:cNvPr id="8" name="文本框 7">
            <a:extLst>
              <a:ext uri="{FF2B5EF4-FFF2-40B4-BE49-F238E27FC236}">
                <a16:creationId xmlns:a16="http://schemas.microsoft.com/office/drawing/2014/main" id="{190DB846-66E6-4F54-9E89-63CA5D4DF134}"/>
              </a:ext>
            </a:extLst>
          </p:cNvPr>
          <p:cNvSpPr txBox="1"/>
          <p:nvPr/>
        </p:nvSpPr>
        <p:spPr>
          <a:xfrm>
            <a:off x="497150" y="2404671"/>
            <a:ext cx="902811" cy="523220"/>
          </a:xfrm>
          <a:prstGeom prst="rect">
            <a:avLst/>
          </a:prstGeom>
          <a:noFill/>
        </p:spPr>
        <p:txBody>
          <a:bodyPr wrap="none" rtlCol="0">
            <a:spAutoFit/>
          </a:bodyPr>
          <a:lstStyle/>
          <a:p>
            <a:r>
              <a:rPr lang="zh-CN" altLang="en-US" sz="2800" b="1" dirty="0"/>
              <a:t>解：</a:t>
            </a:r>
          </a:p>
        </p:txBody>
      </p:sp>
      <p:sp>
        <p:nvSpPr>
          <p:cNvPr id="15" name="Rectangle 11">
            <a:extLst>
              <a:ext uri="{FF2B5EF4-FFF2-40B4-BE49-F238E27FC236}">
                <a16:creationId xmlns:a16="http://schemas.microsoft.com/office/drawing/2014/main" id="{11DF7A7D-4A94-4D91-B2D9-337B701FA6EC}"/>
              </a:ext>
            </a:extLst>
          </p:cNvPr>
          <p:cNvSpPr>
            <a:spLocks noChangeArrowheads="1"/>
          </p:cNvSpPr>
          <p:nvPr/>
        </p:nvSpPr>
        <p:spPr bwMode="auto">
          <a:xfrm>
            <a:off x="948555" y="3055316"/>
            <a:ext cx="3416320" cy="523220"/>
          </a:xfrm>
          <a:prstGeom prst="rect">
            <a:avLst/>
          </a:prstGeom>
          <a:noFill/>
          <a:ln w="9525">
            <a:noFill/>
            <a:miter lim="800000"/>
            <a:headEnd/>
            <a:tailEnd/>
          </a:ln>
          <a:effectLst/>
        </p:spPr>
        <p:txBody>
          <a:bodyPr wrap="none" anchor="ctr">
            <a:spAutoFit/>
          </a:bodyPr>
          <a:lstStyle/>
          <a:p>
            <a:pPr>
              <a:defRPr/>
            </a:pPr>
            <a:r>
              <a:rPr lang="zh-CN" altLang="en-US" sz="2800" b="1" dirty="0">
                <a:latin typeface="+mn-ea"/>
              </a:rPr>
              <a:t>根据欧姆定律可得：</a:t>
            </a:r>
          </a:p>
        </p:txBody>
      </p:sp>
      <p:sp>
        <p:nvSpPr>
          <p:cNvPr id="12" name="文本框 11">
            <a:extLst>
              <a:ext uri="{FF2B5EF4-FFF2-40B4-BE49-F238E27FC236}">
                <a16:creationId xmlns:a16="http://schemas.microsoft.com/office/drawing/2014/main" id="{18E49BE4-CDFF-41C3-AF82-F612B2BC1DA0}"/>
              </a:ext>
            </a:extLst>
          </p:cNvPr>
          <p:cNvSpPr txBox="1"/>
          <p:nvPr/>
        </p:nvSpPr>
        <p:spPr>
          <a:xfrm>
            <a:off x="10451298" y="1871312"/>
            <a:ext cx="452761" cy="369332"/>
          </a:xfrm>
          <a:prstGeom prst="rect">
            <a:avLst/>
          </a:prstGeom>
          <a:solidFill>
            <a:schemeClr val="bg1"/>
          </a:solidFill>
        </p:spPr>
        <p:txBody>
          <a:bodyPr wrap="square" rtlCol="0">
            <a:spAutoFit/>
          </a:bodyPr>
          <a:lstStyle/>
          <a:p>
            <a:endParaRPr lang="zh-CN" altLang="en-US" dirty="0"/>
          </a:p>
        </p:txBody>
      </p:sp>
      <p:pic>
        <p:nvPicPr>
          <p:cNvPr id="13" name="图片 12">
            <a:extLst>
              <a:ext uri="{FF2B5EF4-FFF2-40B4-BE49-F238E27FC236}">
                <a16:creationId xmlns:a16="http://schemas.microsoft.com/office/drawing/2014/main" id="{5B9A09BE-596A-4F02-8DC1-8BE8F4DA3B8F}"/>
              </a:ext>
            </a:extLst>
          </p:cNvPr>
          <p:cNvPicPr>
            <a:picLocks noChangeAspect="1"/>
          </p:cNvPicPr>
          <p:nvPr/>
        </p:nvPicPr>
        <p:blipFill>
          <a:blip r:embed="rId5"/>
          <a:stretch>
            <a:fillRect/>
          </a:stretch>
        </p:blipFill>
        <p:spPr>
          <a:xfrm>
            <a:off x="7619814" y="2557131"/>
            <a:ext cx="4413887" cy="3999323"/>
          </a:xfrm>
          <a:prstGeom prst="rect">
            <a:avLst/>
          </a:prstGeom>
        </p:spPr>
      </p:pic>
      <p:graphicFrame>
        <p:nvGraphicFramePr>
          <p:cNvPr id="18" name="对象 17">
            <a:extLst>
              <a:ext uri="{FF2B5EF4-FFF2-40B4-BE49-F238E27FC236}">
                <a16:creationId xmlns:a16="http://schemas.microsoft.com/office/drawing/2014/main" id="{041DC22D-BA06-4A4E-B3BD-8C3E706C363A}"/>
              </a:ext>
            </a:extLst>
          </p:cNvPr>
          <p:cNvGraphicFramePr>
            <a:graphicFrameLocks noChangeAspect="1"/>
          </p:cNvGraphicFramePr>
          <p:nvPr>
            <p:extLst>
              <p:ext uri="{D42A27DB-BD31-4B8C-83A1-F6EECF244321}">
                <p14:modId xmlns:p14="http://schemas.microsoft.com/office/powerpoint/2010/main" val="1901418072"/>
              </p:ext>
            </p:extLst>
          </p:nvPr>
        </p:nvGraphicFramePr>
        <p:xfrm>
          <a:off x="3128962" y="3690017"/>
          <a:ext cx="2200275" cy="866775"/>
        </p:xfrm>
        <a:graphic>
          <a:graphicData uri="http://schemas.openxmlformats.org/presentationml/2006/ole">
            <mc:AlternateContent xmlns:mc="http://schemas.openxmlformats.org/markup-compatibility/2006">
              <mc:Choice xmlns:v="urn:schemas-microsoft-com:vml" Requires="v">
                <p:oleObj spid="_x0000_s55376" name="Equation" r:id="rId6" imgW="2200498" imgH="866962" progId="Equation.DSMT4">
                  <p:embed/>
                </p:oleObj>
              </mc:Choice>
              <mc:Fallback>
                <p:oleObj name="Equation" r:id="rId6" imgW="2200498" imgH="866962" progId="Equation.DSMT4">
                  <p:embed/>
                  <p:pic>
                    <p:nvPicPr>
                      <p:cNvPr id="0" name=""/>
                      <p:cNvPicPr/>
                      <p:nvPr/>
                    </p:nvPicPr>
                    <p:blipFill>
                      <a:blip r:embed="rId7"/>
                      <a:stretch>
                        <a:fillRect/>
                      </a:stretch>
                    </p:blipFill>
                    <p:spPr>
                      <a:xfrm>
                        <a:off x="3128962" y="3690017"/>
                        <a:ext cx="2200275" cy="866775"/>
                      </a:xfrm>
                      <a:prstGeom prst="rect">
                        <a:avLst/>
                      </a:prstGeom>
                    </p:spPr>
                  </p:pic>
                </p:oleObj>
              </mc:Fallback>
            </mc:AlternateContent>
          </a:graphicData>
        </a:graphic>
      </p:graphicFrame>
      <p:sp>
        <p:nvSpPr>
          <p:cNvPr id="25" name="Text Box 9">
            <a:extLst>
              <a:ext uri="{FF2B5EF4-FFF2-40B4-BE49-F238E27FC236}">
                <a16:creationId xmlns:a16="http://schemas.microsoft.com/office/drawing/2014/main" id="{3B99780B-DC1A-4EFF-B185-ED644BD405F2}"/>
              </a:ext>
            </a:extLst>
          </p:cNvPr>
          <p:cNvSpPr txBox="1">
            <a:spLocks noChangeArrowheads="1"/>
          </p:cNvSpPr>
          <p:nvPr/>
        </p:nvSpPr>
        <p:spPr bwMode="auto">
          <a:xfrm>
            <a:off x="948555" y="4556792"/>
            <a:ext cx="2025650" cy="519112"/>
          </a:xfrm>
          <a:prstGeom prst="rect">
            <a:avLst/>
          </a:prstGeom>
          <a:noFill/>
          <a:ln w="9525">
            <a:noFill/>
            <a:miter lim="800000"/>
            <a:headEnd/>
            <a:tailEnd/>
          </a:ln>
          <a:effectLst/>
        </p:spPr>
        <p:txBody>
          <a:bodyPr wrap="none">
            <a:spAutoFit/>
          </a:bodyPr>
          <a:lstStyle/>
          <a:p>
            <a:pPr eaLnBrk="1" hangingPunct="1">
              <a:defRPr/>
            </a:pPr>
            <a:r>
              <a:rPr lang="zh-CN" altLang="en-US" sz="2800" b="1" dirty="0">
                <a:latin typeface="+mn-ea"/>
              </a:rPr>
              <a:t>由</a:t>
            </a:r>
            <a:r>
              <a:rPr lang="en-US" altLang="zh-CN" sz="2800" b="1" dirty="0">
                <a:latin typeface="+mn-ea"/>
              </a:rPr>
              <a:t>KVL</a:t>
            </a:r>
            <a:r>
              <a:rPr lang="zh-CN" altLang="en-US" sz="2800" b="1" dirty="0">
                <a:latin typeface="+mn-ea"/>
              </a:rPr>
              <a:t>可得</a:t>
            </a:r>
          </a:p>
        </p:txBody>
      </p:sp>
      <p:graphicFrame>
        <p:nvGraphicFramePr>
          <p:cNvPr id="19" name="对象 18">
            <a:extLst>
              <a:ext uri="{FF2B5EF4-FFF2-40B4-BE49-F238E27FC236}">
                <a16:creationId xmlns:a16="http://schemas.microsoft.com/office/drawing/2014/main" id="{6964DAA4-0328-4A15-ADEC-A9499DD0A2AE}"/>
              </a:ext>
            </a:extLst>
          </p:cNvPr>
          <p:cNvGraphicFramePr>
            <a:graphicFrameLocks noChangeAspect="1"/>
          </p:cNvGraphicFramePr>
          <p:nvPr>
            <p:extLst>
              <p:ext uri="{D42A27DB-BD31-4B8C-83A1-F6EECF244321}">
                <p14:modId xmlns:p14="http://schemas.microsoft.com/office/powerpoint/2010/main" val="306846424"/>
              </p:ext>
            </p:extLst>
          </p:nvPr>
        </p:nvGraphicFramePr>
        <p:xfrm>
          <a:off x="2862261" y="5075904"/>
          <a:ext cx="2733675" cy="495300"/>
        </p:xfrm>
        <a:graphic>
          <a:graphicData uri="http://schemas.openxmlformats.org/presentationml/2006/ole">
            <mc:AlternateContent xmlns:mc="http://schemas.openxmlformats.org/markup-compatibility/2006">
              <mc:Choice xmlns:v="urn:schemas-microsoft-com:vml" Requires="v">
                <p:oleObj spid="_x0000_s55377" name="Equation" r:id="rId8" imgW="2733700" imgH="495322" progId="Equation.DSMT4">
                  <p:embed/>
                </p:oleObj>
              </mc:Choice>
              <mc:Fallback>
                <p:oleObj name="Equation" r:id="rId8" imgW="2733700" imgH="495322" progId="Equation.DSMT4">
                  <p:embed/>
                  <p:pic>
                    <p:nvPicPr>
                      <p:cNvPr id="0" name=""/>
                      <p:cNvPicPr/>
                      <p:nvPr/>
                    </p:nvPicPr>
                    <p:blipFill>
                      <a:blip r:embed="rId9"/>
                      <a:stretch>
                        <a:fillRect/>
                      </a:stretch>
                    </p:blipFill>
                    <p:spPr>
                      <a:xfrm>
                        <a:off x="2862261" y="5075904"/>
                        <a:ext cx="2733675" cy="495300"/>
                      </a:xfrm>
                      <a:prstGeom prst="rect">
                        <a:avLst/>
                      </a:prstGeom>
                    </p:spPr>
                  </p:pic>
                </p:oleObj>
              </mc:Fallback>
            </mc:AlternateContent>
          </a:graphicData>
        </a:graphic>
      </p:graphicFrame>
      <p:sp>
        <p:nvSpPr>
          <p:cNvPr id="27" name="Text Box 10">
            <a:extLst>
              <a:ext uri="{FF2B5EF4-FFF2-40B4-BE49-F238E27FC236}">
                <a16:creationId xmlns:a16="http://schemas.microsoft.com/office/drawing/2014/main" id="{B5FAABF1-1F6A-4473-9E33-B15788991071}"/>
              </a:ext>
            </a:extLst>
          </p:cNvPr>
          <p:cNvSpPr txBox="1">
            <a:spLocks noChangeArrowheads="1"/>
          </p:cNvSpPr>
          <p:nvPr/>
        </p:nvSpPr>
        <p:spPr bwMode="auto">
          <a:xfrm>
            <a:off x="948555" y="5571204"/>
            <a:ext cx="1219200" cy="519113"/>
          </a:xfrm>
          <a:prstGeom prst="rect">
            <a:avLst/>
          </a:prstGeom>
          <a:noFill/>
          <a:ln w="9525">
            <a:noFill/>
            <a:miter lim="800000"/>
            <a:headEnd/>
            <a:tailEnd/>
          </a:ln>
          <a:effectLst/>
        </p:spPr>
        <p:txBody>
          <a:bodyPr>
            <a:spAutoFit/>
          </a:bodyPr>
          <a:lstStyle/>
          <a:p>
            <a:pPr eaLnBrk="1" hangingPunct="1">
              <a:defRPr/>
            </a:pPr>
            <a:r>
              <a:rPr lang="zh-CN" altLang="en-US" sz="2800" b="1" dirty="0">
                <a:latin typeface="+mn-ea"/>
              </a:rPr>
              <a:t>则</a:t>
            </a:r>
          </a:p>
        </p:txBody>
      </p:sp>
      <p:graphicFrame>
        <p:nvGraphicFramePr>
          <p:cNvPr id="22" name="对象 21">
            <a:extLst>
              <a:ext uri="{FF2B5EF4-FFF2-40B4-BE49-F238E27FC236}">
                <a16:creationId xmlns:a16="http://schemas.microsoft.com/office/drawing/2014/main" id="{78691B0A-8496-459C-80A4-9CF7EA2F7337}"/>
              </a:ext>
            </a:extLst>
          </p:cNvPr>
          <p:cNvGraphicFramePr>
            <a:graphicFrameLocks noChangeAspect="1"/>
          </p:cNvGraphicFramePr>
          <p:nvPr>
            <p:extLst>
              <p:ext uri="{D42A27DB-BD31-4B8C-83A1-F6EECF244321}">
                <p14:modId xmlns:p14="http://schemas.microsoft.com/office/powerpoint/2010/main" val="3488520488"/>
              </p:ext>
            </p:extLst>
          </p:nvPr>
        </p:nvGraphicFramePr>
        <p:xfrm>
          <a:off x="2024694" y="5607204"/>
          <a:ext cx="4867275" cy="533400"/>
        </p:xfrm>
        <a:graphic>
          <a:graphicData uri="http://schemas.openxmlformats.org/presentationml/2006/ole">
            <mc:AlternateContent xmlns:mc="http://schemas.openxmlformats.org/markup-compatibility/2006">
              <mc:Choice xmlns:v="urn:schemas-microsoft-com:vml" Requires="v">
                <p:oleObj spid="_x0000_s55378" name="Equation" r:id="rId10" imgW="4867102" imgH="533378" progId="Equation.DSMT4">
                  <p:embed/>
                </p:oleObj>
              </mc:Choice>
              <mc:Fallback>
                <p:oleObj name="Equation" r:id="rId10" imgW="4867102" imgH="533378" progId="Equation.DSMT4">
                  <p:embed/>
                  <p:pic>
                    <p:nvPicPr>
                      <p:cNvPr id="0" name=""/>
                      <p:cNvPicPr/>
                      <p:nvPr/>
                    </p:nvPicPr>
                    <p:blipFill>
                      <a:blip r:embed="rId11"/>
                      <a:stretch>
                        <a:fillRect/>
                      </a:stretch>
                    </p:blipFill>
                    <p:spPr>
                      <a:xfrm>
                        <a:off x="2024694" y="5607204"/>
                        <a:ext cx="4867275" cy="5334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859149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10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down)">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10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5" grpId="0"/>
      <p:bldP spid="25" grpId="0"/>
      <p:bldP spid="2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3" name="文本框 2">
            <a:extLst>
              <a:ext uri="{FF2B5EF4-FFF2-40B4-BE49-F238E27FC236}">
                <a16:creationId xmlns:a16="http://schemas.microsoft.com/office/drawing/2014/main" id="{9836D335-632F-41ED-B188-C464B2C8DFAB}"/>
              </a:ext>
            </a:extLst>
          </p:cNvPr>
          <p:cNvSpPr txBox="1"/>
          <p:nvPr/>
        </p:nvSpPr>
        <p:spPr>
          <a:xfrm>
            <a:off x="497150" y="1002029"/>
            <a:ext cx="11141475" cy="954107"/>
          </a:xfrm>
          <a:prstGeom prst="rect">
            <a:avLst/>
          </a:prstGeom>
          <a:noFill/>
        </p:spPr>
        <p:txBody>
          <a:bodyPr wrap="square" rtlCol="0">
            <a:spAutoFit/>
          </a:bodyPr>
          <a:lstStyle/>
          <a:p>
            <a:r>
              <a:rPr lang="zh-CN" altLang="en-US" sz="2800" b="1" dirty="0">
                <a:latin typeface="+mn-ea"/>
              </a:rPr>
              <a:t>例</a:t>
            </a:r>
            <a:r>
              <a:rPr lang="en-US" altLang="zh-CN" sz="2800" b="1" dirty="0">
                <a:latin typeface="+mn-ea"/>
              </a:rPr>
              <a:t>1.7</a:t>
            </a:r>
            <a:r>
              <a:rPr lang="zh-CN" altLang="en-US" sz="2800" b="1" dirty="0">
                <a:latin typeface="+mn-ea"/>
              </a:rPr>
              <a:t>：已知电路如图</a:t>
            </a:r>
            <a:r>
              <a:rPr lang="en-US" altLang="zh-CN" sz="2800" b="1" dirty="0">
                <a:latin typeface="+mn-ea"/>
              </a:rPr>
              <a:t>1.24</a:t>
            </a:r>
            <a:r>
              <a:rPr lang="zh-CN" altLang="en-US" sz="2800" b="1" dirty="0">
                <a:latin typeface="+mn-ea"/>
              </a:rPr>
              <a:t>所示，已知</a:t>
            </a:r>
            <a:r>
              <a:rPr lang="en-US" altLang="zh-CN" sz="2800" b="1" i="1" dirty="0">
                <a:latin typeface="+mn-ea"/>
              </a:rPr>
              <a:t>I</a:t>
            </a:r>
            <a:r>
              <a:rPr lang="en-US" altLang="zh-CN" sz="2800" b="1" dirty="0">
                <a:latin typeface="+mn-ea"/>
              </a:rPr>
              <a:t>1= 4 A</a:t>
            </a:r>
            <a:r>
              <a:rPr lang="zh-CN" altLang="en-US" sz="2800" b="1" dirty="0">
                <a:latin typeface="+mn-ea"/>
              </a:rPr>
              <a:t>，</a:t>
            </a:r>
            <a:r>
              <a:rPr lang="en-US" altLang="zh-CN" sz="2800" b="1" i="1" dirty="0">
                <a:latin typeface="+mn-ea"/>
              </a:rPr>
              <a:t>U</a:t>
            </a:r>
            <a:r>
              <a:rPr lang="en-US" altLang="zh-CN" sz="2800" b="1" dirty="0">
                <a:latin typeface="+mn-ea"/>
              </a:rPr>
              <a:t>2 = 10 V</a:t>
            </a:r>
            <a:r>
              <a:rPr lang="zh-CN" altLang="en-US" sz="2800" b="1" dirty="0">
                <a:latin typeface="+mn-ea"/>
              </a:rPr>
              <a:t>，</a:t>
            </a:r>
            <a:r>
              <a:rPr lang="en-US" altLang="zh-CN" sz="2800" b="1" i="1" dirty="0">
                <a:latin typeface="+mn-ea"/>
              </a:rPr>
              <a:t>U</a:t>
            </a:r>
            <a:r>
              <a:rPr lang="en-US" altLang="zh-CN" sz="2800" b="1" dirty="0">
                <a:latin typeface="+mn-ea"/>
              </a:rPr>
              <a:t>3 = 6 V</a:t>
            </a:r>
            <a:r>
              <a:rPr lang="zh-CN" altLang="en-US" sz="2800" b="1" dirty="0">
                <a:latin typeface="+mn-ea"/>
              </a:rPr>
              <a:t>，</a:t>
            </a:r>
            <a:r>
              <a:rPr lang="en-US" altLang="zh-CN" sz="2800" b="1" i="1" dirty="0">
                <a:latin typeface="+mn-ea"/>
              </a:rPr>
              <a:t>R</a:t>
            </a:r>
            <a:r>
              <a:rPr lang="en-US" altLang="zh-CN" sz="2800" b="1" dirty="0">
                <a:latin typeface="+mn-ea"/>
              </a:rPr>
              <a:t>1 = 2 </a:t>
            </a:r>
            <a:r>
              <a:rPr lang="en-US" altLang="zh-CN" sz="2800" b="1" dirty="0">
                <a:latin typeface="+mn-ea"/>
                <a:sym typeface="Symbol" pitchFamily="18" charset="2"/>
              </a:rPr>
              <a:t></a:t>
            </a:r>
            <a:r>
              <a:rPr lang="zh-CN" altLang="en-US" sz="2800" b="1" dirty="0">
                <a:latin typeface="+mn-ea"/>
              </a:rPr>
              <a:t>，</a:t>
            </a:r>
            <a:r>
              <a:rPr lang="en-US" altLang="zh-CN" sz="2800" b="1" i="1" dirty="0">
                <a:latin typeface="+mn-ea"/>
              </a:rPr>
              <a:t>R</a:t>
            </a:r>
            <a:r>
              <a:rPr lang="en-US" altLang="zh-CN" sz="2800" b="1" dirty="0">
                <a:latin typeface="+mn-ea"/>
              </a:rPr>
              <a:t>3 = 3 </a:t>
            </a:r>
            <a:r>
              <a:rPr lang="en-US" altLang="zh-CN" sz="2800" b="1" dirty="0">
                <a:latin typeface="+mn-ea"/>
                <a:sym typeface="Symbol" pitchFamily="18" charset="2"/>
              </a:rPr>
              <a:t></a:t>
            </a:r>
            <a:r>
              <a:rPr lang="zh-CN" altLang="en-US" sz="2800" b="1" dirty="0">
                <a:latin typeface="+mn-ea"/>
              </a:rPr>
              <a:t>。试求</a:t>
            </a:r>
            <a:r>
              <a:rPr lang="en-US" altLang="zh-CN" sz="2800" b="1" i="1" dirty="0">
                <a:latin typeface="+mn-ea"/>
              </a:rPr>
              <a:t>U</a:t>
            </a:r>
            <a:r>
              <a:rPr lang="en-US" altLang="zh-CN" sz="2800" b="1" dirty="0">
                <a:latin typeface="+mn-ea"/>
              </a:rPr>
              <a:t>4</a:t>
            </a:r>
            <a:r>
              <a:rPr lang="zh-CN" altLang="en-US" sz="2800" b="1" dirty="0">
                <a:latin typeface="+mn-ea"/>
              </a:rPr>
              <a:t>、</a:t>
            </a:r>
            <a:r>
              <a:rPr lang="en-US" altLang="zh-CN" sz="2800" b="1" i="1" dirty="0">
                <a:latin typeface="+mn-ea"/>
              </a:rPr>
              <a:t>I</a:t>
            </a:r>
            <a:r>
              <a:rPr lang="en-US" altLang="zh-CN" sz="2800" b="1" dirty="0">
                <a:latin typeface="+mn-ea"/>
              </a:rPr>
              <a:t>2</a:t>
            </a:r>
            <a:r>
              <a:rPr lang="zh-CN" altLang="en-US" sz="2800" b="1" dirty="0">
                <a:latin typeface="+mn-ea"/>
              </a:rPr>
              <a:t>、</a:t>
            </a:r>
            <a:r>
              <a:rPr lang="en-US" altLang="zh-CN" sz="2800" b="1" i="1" dirty="0">
                <a:latin typeface="+mn-ea"/>
              </a:rPr>
              <a:t>I</a:t>
            </a:r>
            <a:r>
              <a:rPr lang="en-US" altLang="zh-CN" sz="2800" b="1" dirty="0">
                <a:latin typeface="+mn-ea"/>
              </a:rPr>
              <a:t>3</a:t>
            </a:r>
            <a:r>
              <a:rPr lang="zh-CN" altLang="en-US" sz="2800" b="1" dirty="0">
                <a:latin typeface="+mn-ea"/>
              </a:rPr>
              <a:t>、</a:t>
            </a:r>
            <a:r>
              <a:rPr lang="en-US" altLang="zh-CN" sz="2800" b="1" i="1" dirty="0">
                <a:latin typeface="+mn-ea"/>
              </a:rPr>
              <a:t>R</a:t>
            </a:r>
            <a:r>
              <a:rPr lang="en-US" altLang="zh-CN" sz="2800" b="1" dirty="0">
                <a:latin typeface="+mn-ea"/>
              </a:rPr>
              <a:t>2</a:t>
            </a:r>
            <a:r>
              <a:rPr lang="zh-CN" altLang="en-US" sz="2800" b="1" dirty="0">
                <a:latin typeface="+mn-ea"/>
              </a:rPr>
              <a:t>及</a:t>
            </a:r>
            <a:r>
              <a:rPr lang="en-US" altLang="zh-CN" sz="2800" b="1" i="1" dirty="0">
                <a:latin typeface="+mn-ea"/>
              </a:rPr>
              <a:t>U</a:t>
            </a:r>
            <a:r>
              <a:rPr lang="en-US" altLang="zh-CN" sz="2800" b="1" dirty="0">
                <a:latin typeface="+mn-ea"/>
              </a:rPr>
              <a:t>S</a:t>
            </a:r>
            <a:r>
              <a:rPr lang="zh-CN" altLang="en-US" sz="2800" b="1" dirty="0">
                <a:latin typeface="+mn-ea"/>
              </a:rPr>
              <a:t>的值。</a:t>
            </a:r>
          </a:p>
        </p:txBody>
      </p:sp>
      <p:sp>
        <p:nvSpPr>
          <p:cNvPr id="8" name="文本框 7">
            <a:extLst>
              <a:ext uri="{FF2B5EF4-FFF2-40B4-BE49-F238E27FC236}">
                <a16:creationId xmlns:a16="http://schemas.microsoft.com/office/drawing/2014/main" id="{190DB846-66E6-4F54-9E89-63CA5D4DF134}"/>
              </a:ext>
            </a:extLst>
          </p:cNvPr>
          <p:cNvSpPr txBox="1"/>
          <p:nvPr/>
        </p:nvSpPr>
        <p:spPr>
          <a:xfrm>
            <a:off x="497150" y="2111714"/>
            <a:ext cx="902811" cy="523220"/>
          </a:xfrm>
          <a:prstGeom prst="rect">
            <a:avLst/>
          </a:prstGeom>
          <a:noFill/>
        </p:spPr>
        <p:txBody>
          <a:bodyPr wrap="none" rtlCol="0">
            <a:spAutoFit/>
          </a:bodyPr>
          <a:lstStyle/>
          <a:p>
            <a:r>
              <a:rPr lang="zh-CN" altLang="en-US" sz="2800" b="1" dirty="0"/>
              <a:t>解：</a:t>
            </a:r>
          </a:p>
        </p:txBody>
      </p:sp>
      <p:sp>
        <p:nvSpPr>
          <p:cNvPr id="15" name="Rectangle 11">
            <a:extLst>
              <a:ext uri="{FF2B5EF4-FFF2-40B4-BE49-F238E27FC236}">
                <a16:creationId xmlns:a16="http://schemas.microsoft.com/office/drawing/2014/main" id="{11DF7A7D-4A94-4D91-B2D9-337B701FA6EC}"/>
              </a:ext>
            </a:extLst>
          </p:cNvPr>
          <p:cNvSpPr>
            <a:spLocks noChangeArrowheads="1"/>
          </p:cNvSpPr>
          <p:nvPr/>
        </p:nvSpPr>
        <p:spPr bwMode="auto">
          <a:xfrm>
            <a:off x="948555" y="2762359"/>
            <a:ext cx="3580917" cy="523220"/>
          </a:xfrm>
          <a:prstGeom prst="rect">
            <a:avLst/>
          </a:prstGeom>
          <a:noFill/>
          <a:ln w="9525">
            <a:noFill/>
            <a:miter lim="800000"/>
            <a:headEnd/>
            <a:tailEnd/>
          </a:ln>
          <a:effectLst/>
        </p:spPr>
        <p:txBody>
          <a:bodyPr wrap="none" anchor="ctr">
            <a:spAutoFit/>
          </a:bodyPr>
          <a:lstStyle/>
          <a:p>
            <a:pPr>
              <a:defRPr/>
            </a:pPr>
            <a:r>
              <a:rPr lang="zh-CN" altLang="en-US" sz="2800" b="1" dirty="0">
                <a:latin typeface="+mn-ea"/>
              </a:rPr>
              <a:t>对于节点</a:t>
            </a:r>
            <a:r>
              <a:rPr lang="en-US" altLang="zh-CN" sz="2800" b="1" dirty="0">
                <a:latin typeface="+mn-ea"/>
              </a:rPr>
              <a:t>a</a:t>
            </a:r>
            <a:r>
              <a:rPr lang="zh-CN" altLang="en-US" sz="2800" b="1" dirty="0">
                <a:latin typeface="+mn-ea"/>
              </a:rPr>
              <a:t>，依</a:t>
            </a:r>
            <a:r>
              <a:rPr lang="en-US" altLang="zh-CN" sz="2800" b="1" dirty="0">
                <a:latin typeface="+mn-ea"/>
              </a:rPr>
              <a:t>KCL</a:t>
            </a:r>
            <a:r>
              <a:rPr lang="zh-CN" altLang="en-US" sz="2800" b="1" dirty="0">
                <a:latin typeface="+mn-ea"/>
              </a:rPr>
              <a:t>有</a:t>
            </a:r>
          </a:p>
        </p:txBody>
      </p:sp>
      <p:sp>
        <p:nvSpPr>
          <p:cNvPr id="12" name="文本框 11">
            <a:extLst>
              <a:ext uri="{FF2B5EF4-FFF2-40B4-BE49-F238E27FC236}">
                <a16:creationId xmlns:a16="http://schemas.microsoft.com/office/drawing/2014/main" id="{18E49BE4-CDFF-41C3-AF82-F612B2BC1DA0}"/>
              </a:ext>
            </a:extLst>
          </p:cNvPr>
          <p:cNvSpPr txBox="1"/>
          <p:nvPr/>
        </p:nvSpPr>
        <p:spPr>
          <a:xfrm>
            <a:off x="10451298" y="1578355"/>
            <a:ext cx="452761" cy="369332"/>
          </a:xfrm>
          <a:prstGeom prst="rect">
            <a:avLst/>
          </a:prstGeom>
          <a:solidFill>
            <a:schemeClr val="bg1"/>
          </a:solidFill>
        </p:spPr>
        <p:txBody>
          <a:bodyPr wrap="square" rtlCol="0">
            <a:spAutoFit/>
          </a:bodyPr>
          <a:lstStyle/>
          <a:p>
            <a:endParaRPr lang="zh-CN" altLang="en-US" dirty="0"/>
          </a:p>
        </p:txBody>
      </p:sp>
      <p:pic>
        <p:nvPicPr>
          <p:cNvPr id="13" name="图片 12">
            <a:extLst>
              <a:ext uri="{FF2B5EF4-FFF2-40B4-BE49-F238E27FC236}">
                <a16:creationId xmlns:a16="http://schemas.microsoft.com/office/drawing/2014/main" id="{5B9A09BE-596A-4F02-8DC1-8BE8F4DA3B8F}"/>
              </a:ext>
            </a:extLst>
          </p:cNvPr>
          <p:cNvPicPr>
            <a:picLocks noChangeAspect="1"/>
          </p:cNvPicPr>
          <p:nvPr/>
        </p:nvPicPr>
        <p:blipFill>
          <a:blip r:embed="rId5"/>
          <a:stretch>
            <a:fillRect/>
          </a:stretch>
        </p:blipFill>
        <p:spPr>
          <a:xfrm>
            <a:off x="7619814" y="2024468"/>
            <a:ext cx="4413887" cy="3999323"/>
          </a:xfrm>
          <a:prstGeom prst="rect">
            <a:avLst/>
          </a:prstGeom>
        </p:spPr>
      </p:pic>
      <p:sp>
        <p:nvSpPr>
          <p:cNvPr id="27" name="Text Box 10">
            <a:extLst>
              <a:ext uri="{FF2B5EF4-FFF2-40B4-BE49-F238E27FC236}">
                <a16:creationId xmlns:a16="http://schemas.microsoft.com/office/drawing/2014/main" id="{B5FAABF1-1F6A-4473-9E33-B15788991071}"/>
              </a:ext>
            </a:extLst>
          </p:cNvPr>
          <p:cNvSpPr txBox="1">
            <a:spLocks noChangeArrowheads="1"/>
          </p:cNvSpPr>
          <p:nvPr/>
        </p:nvSpPr>
        <p:spPr bwMode="auto">
          <a:xfrm>
            <a:off x="948555" y="4091802"/>
            <a:ext cx="1219200" cy="519113"/>
          </a:xfrm>
          <a:prstGeom prst="rect">
            <a:avLst/>
          </a:prstGeom>
          <a:noFill/>
          <a:ln w="9525">
            <a:noFill/>
            <a:miter lim="800000"/>
            <a:headEnd/>
            <a:tailEnd/>
          </a:ln>
          <a:effectLst/>
        </p:spPr>
        <p:txBody>
          <a:bodyPr>
            <a:spAutoFit/>
          </a:bodyPr>
          <a:lstStyle/>
          <a:p>
            <a:pPr eaLnBrk="1" hangingPunct="1">
              <a:defRPr/>
            </a:pPr>
            <a:r>
              <a:rPr lang="zh-CN" altLang="en-US" sz="2800" b="1" dirty="0">
                <a:latin typeface="+mn-ea"/>
              </a:rPr>
              <a:t>则</a:t>
            </a:r>
          </a:p>
        </p:txBody>
      </p:sp>
      <p:graphicFrame>
        <p:nvGraphicFramePr>
          <p:cNvPr id="2" name="对象 1">
            <a:extLst>
              <a:ext uri="{FF2B5EF4-FFF2-40B4-BE49-F238E27FC236}">
                <a16:creationId xmlns:a16="http://schemas.microsoft.com/office/drawing/2014/main" id="{86593179-9D73-4BEB-9B73-F0D2237B4AA3}"/>
              </a:ext>
            </a:extLst>
          </p:cNvPr>
          <p:cNvGraphicFramePr>
            <a:graphicFrameLocks noChangeAspect="1"/>
          </p:cNvGraphicFramePr>
          <p:nvPr>
            <p:extLst>
              <p:ext uri="{D42A27DB-BD31-4B8C-83A1-F6EECF244321}">
                <p14:modId xmlns:p14="http://schemas.microsoft.com/office/powerpoint/2010/main" val="1615007149"/>
              </p:ext>
            </p:extLst>
          </p:nvPr>
        </p:nvGraphicFramePr>
        <p:xfrm>
          <a:off x="2595747" y="3344679"/>
          <a:ext cx="3952875" cy="581025"/>
        </p:xfrm>
        <a:graphic>
          <a:graphicData uri="http://schemas.openxmlformats.org/presentationml/2006/ole">
            <mc:AlternateContent xmlns:mc="http://schemas.openxmlformats.org/markup-compatibility/2006">
              <mc:Choice xmlns:v="urn:schemas-microsoft-com:vml" Requires="v">
                <p:oleObj spid="_x0000_s61478" name="Equation" r:id="rId6" imgW="3952702" imgH="580948" progId="Equation.DSMT4">
                  <p:embed/>
                </p:oleObj>
              </mc:Choice>
              <mc:Fallback>
                <p:oleObj name="Equation" r:id="rId6" imgW="3952702" imgH="580948" progId="Equation.DSMT4">
                  <p:embed/>
                  <p:pic>
                    <p:nvPicPr>
                      <p:cNvPr id="0" name=""/>
                      <p:cNvPicPr/>
                      <p:nvPr/>
                    </p:nvPicPr>
                    <p:blipFill>
                      <a:blip r:embed="rId7"/>
                      <a:stretch>
                        <a:fillRect/>
                      </a:stretch>
                    </p:blipFill>
                    <p:spPr>
                      <a:xfrm>
                        <a:off x="2595747" y="3344679"/>
                        <a:ext cx="3952875" cy="581025"/>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6B21E8A7-443F-4C45-AA19-FC4F04EEB984}"/>
              </a:ext>
            </a:extLst>
          </p:cNvPr>
          <p:cNvGraphicFramePr>
            <a:graphicFrameLocks noChangeAspect="1"/>
          </p:cNvGraphicFramePr>
          <p:nvPr>
            <p:extLst>
              <p:ext uri="{D42A27DB-BD31-4B8C-83A1-F6EECF244321}">
                <p14:modId xmlns:p14="http://schemas.microsoft.com/office/powerpoint/2010/main" val="468418453"/>
              </p:ext>
            </p:extLst>
          </p:nvPr>
        </p:nvGraphicFramePr>
        <p:xfrm>
          <a:off x="2595747" y="3925704"/>
          <a:ext cx="2733675" cy="952500"/>
        </p:xfrm>
        <a:graphic>
          <a:graphicData uri="http://schemas.openxmlformats.org/presentationml/2006/ole">
            <mc:AlternateContent xmlns:mc="http://schemas.openxmlformats.org/markup-compatibility/2006">
              <mc:Choice xmlns:v="urn:schemas-microsoft-com:vml" Requires="v">
                <p:oleObj spid="_x0000_s61479" name="Equation" r:id="rId8" imgW="2733700" imgH="952588" progId="Equation.DSMT4">
                  <p:embed/>
                </p:oleObj>
              </mc:Choice>
              <mc:Fallback>
                <p:oleObj name="Equation" r:id="rId8" imgW="2733700" imgH="952588" progId="Equation.DSMT4">
                  <p:embed/>
                  <p:pic>
                    <p:nvPicPr>
                      <p:cNvPr id="0" name=""/>
                      <p:cNvPicPr/>
                      <p:nvPr/>
                    </p:nvPicPr>
                    <p:blipFill>
                      <a:blip r:embed="rId9"/>
                      <a:stretch>
                        <a:fillRect/>
                      </a:stretch>
                    </p:blipFill>
                    <p:spPr>
                      <a:xfrm>
                        <a:off x="2595747" y="3925704"/>
                        <a:ext cx="2733675" cy="952500"/>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894314DF-BD78-41D4-9769-2D2E57418F26}"/>
              </a:ext>
            </a:extLst>
          </p:cNvPr>
          <p:cNvSpPr/>
          <p:nvPr/>
        </p:nvSpPr>
        <p:spPr>
          <a:xfrm>
            <a:off x="948555" y="4878204"/>
            <a:ext cx="8084264" cy="523220"/>
          </a:xfrm>
          <a:prstGeom prst="rect">
            <a:avLst/>
          </a:prstGeom>
        </p:spPr>
        <p:txBody>
          <a:bodyPr wrap="none">
            <a:spAutoFit/>
          </a:bodyPr>
          <a:lstStyle/>
          <a:p>
            <a:pPr>
              <a:defRPr/>
            </a:pPr>
            <a:r>
              <a:rPr lang="zh-CN" altLang="en-US" sz="2800" b="1" dirty="0">
                <a:latin typeface="+mn-ea"/>
              </a:rPr>
              <a:t>对右边网孔设定顺时针方向为绕行方向，依</a:t>
            </a:r>
            <a:r>
              <a:rPr lang="en-US" altLang="zh-CN" sz="2800" b="1" dirty="0">
                <a:latin typeface="+mn-ea"/>
              </a:rPr>
              <a:t>KVL</a:t>
            </a:r>
            <a:r>
              <a:rPr lang="zh-CN" altLang="en-US" sz="2800" b="1" dirty="0">
                <a:latin typeface="+mn-ea"/>
              </a:rPr>
              <a:t>有</a:t>
            </a:r>
          </a:p>
        </p:txBody>
      </p:sp>
      <p:graphicFrame>
        <p:nvGraphicFramePr>
          <p:cNvPr id="6" name="对象 5">
            <a:extLst>
              <a:ext uri="{FF2B5EF4-FFF2-40B4-BE49-F238E27FC236}">
                <a16:creationId xmlns:a16="http://schemas.microsoft.com/office/drawing/2014/main" id="{1A14069C-A20E-4956-BAE4-692A6D90BEB7}"/>
              </a:ext>
            </a:extLst>
          </p:cNvPr>
          <p:cNvGraphicFramePr>
            <a:graphicFrameLocks noChangeAspect="1"/>
          </p:cNvGraphicFramePr>
          <p:nvPr>
            <p:extLst>
              <p:ext uri="{D42A27DB-BD31-4B8C-83A1-F6EECF244321}">
                <p14:modId xmlns:p14="http://schemas.microsoft.com/office/powerpoint/2010/main" val="3275886501"/>
              </p:ext>
            </p:extLst>
          </p:nvPr>
        </p:nvGraphicFramePr>
        <p:xfrm>
          <a:off x="2633846" y="5459229"/>
          <a:ext cx="2657475" cy="523875"/>
        </p:xfrm>
        <a:graphic>
          <a:graphicData uri="http://schemas.openxmlformats.org/presentationml/2006/ole">
            <mc:AlternateContent xmlns:mc="http://schemas.openxmlformats.org/markup-compatibility/2006">
              <mc:Choice xmlns:v="urn:schemas-microsoft-com:vml" Requires="v">
                <p:oleObj spid="_x0000_s61480" name="Equation" r:id="rId10" imgW="2657698" imgH="523864" progId="Equation.DSMT4">
                  <p:embed/>
                </p:oleObj>
              </mc:Choice>
              <mc:Fallback>
                <p:oleObj name="Equation" r:id="rId10" imgW="2657698" imgH="523864" progId="Equation.DSMT4">
                  <p:embed/>
                  <p:pic>
                    <p:nvPicPr>
                      <p:cNvPr id="0" name=""/>
                      <p:cNvPicPr/>
                      <p:nvPr/>
                    </p:nvPicPr>
                    <p:blipFill>
                      <a:blip r:embed="rId11"/>
                      <a:stretch>
                        <a:fillRect/>
                      </a:stretch>
                    </p:blipFill>
                    <p:spPr>
                      <a:xfrm>
                        <a:off x="2633846" y="5459229"/>
                        <a:ext cx="2657475" cy="523875"/>
                      </a:xfrm>
                      <a:prstGeom prst="rect">
                        <a:avLst/>
                      </a:prstGeom>
                    </p:spPr>
                  </p:pic>
                </p:oleObj>
              </mc:Fallback>
            </mc:AlternateContent>
          </a:graphicData>
        </a:graphic>
      </p:graphicFrame>
      <p:sp>
        <p:nvSpPr>
          <p:cNvPr id="20" name="Text Box 5">
            <a:extLst>
              <a:ext uri="{FF2B5EF4-FFF2-40B4-BE49-F238E27FC236}">
                <a16:creationId xmlns:a16="http://schemas.microsoft.com/office/drawing/2014/main" id="{8BA31CB7-7641-4EBE-BF4D-02F83FF795B4}"/>
              </a:ext>
            </a:extLst>
          </p:cNvPr>
          <p:cNvSpPr txBox="1">
            <a:spLocks noChangeArrowheads="1"/>
          </p:cNvSpPr>
          <p:nvPr/>
        </p:nvSpPr>
        <p:spPr bwMode="auto">
          <a:xfrm>
            <a:off x="948555" y="6044211"/>
            <a:ext cx="541338" cy="519112"/>
          </a:xfrm>
          <a:prstGeom prst="rect">
            <a:avLst/>
          </a:prstGeom>
          <a:noFill/>
          <a:ln w="9525">
            <a:noFill/>
            <a:miter lim="800000"/>
            <a:headEnd/>
            <a:tailEnd/>
          </a:ln>
          <a:effectLst/>
        </p:spPr>
        <p:txBody>
          <a:bodyPr wrap="none">
            <a:spAutoFit/>
          </a:bodyPr>
          <a:lstStyle/>
          <a:p>
            <a:pPr eaLnBrk="1" hangingPunct="1">
              <a:defRPr/>
            </a:pPr>
            <a:r>
              <a:rPr lang="zh-CN" altLang="en-US" sz="2800" b="1" dirty="0">
                <a:latin typeface="+mn-ea"/>
              </a:rPr>
              <a:t>则</a:t>
            </a:r>
          </a:p>
        </p:txBody>
      </p:sp>
      <p:graphicFrame>
        <p:nvGraphicFramePr>
          <p:cNvPr id="21" name="对象 20">
            <a:extLst>
              <a:ext uri="{FF2B5EF4-FFF2-40B4-BE49-F238E27FC236}">
                <a16:creationId xmlns:a16="http://schemas.microsoft.com/office/drawing/2014/main" id="{188D49EE-C578-44EB-B3DB-16EE27D3E252}"/>
              </a:ext>
            </a:extLst>
          </p:cNvPr>
          <p:cNvGraphicFramePr>
            <a:graphicFrameLocks noChangeAspect="1"/>
          </p:cNvGraphicFramePr>
          <p:nvPr>
            <p:extLst>
              <p:ext uri="{D42A27DB-BD31-4B8C-83A1-F6EECF244321}">
                <p14:modId xmlns:p14="http://schemas.microsoft.com/office/powerpoint/2010/main" val="3551811902"/>
              </p:ext>
            </p:extLst>
          </p:nvPr>
        </p:nvGraphicFramePr>
        <p:xfrm>
          <a:off x="2114550" y="6063024"/>
          <a:ext cx="4105275" cy="533400"/>
        </p:xfrm>
        <a:graphic>
          <a:graphicData uri="http://schemas.openxmlformats.org/presentationml/2006/ole">
            <mc:AlternateContent xmlns:mc="http://schemas.openxmlformats.org/markup-compatibility/2006">
              <mc:Choice xmlns:v="urn:schemas-microsoft-com:vml" Requires="v">
                <p:oleObj spid="_x0000_s61481" name="Equation" r:id="rId12" imgW="4105300" imgH="533378" progId="Equation.DSMT4">
                  <p:embed/>
                </p:oleObj>
              </mc:Choice>
              <mc:Fallback>
                <p:oleObj name="Equation" r:id="rId12" imgW="4105300" imgH="533378" progId="Equation.DSMT4">
                  <p:embed/>
                  <p:pic>
                    <p:nvPicPr>
                      <p:cNvPr id="7" name="对象 6">
                        <a:extLst>
                          <a:ext uri="{FF2B5EF4-FFF2-40B4-BE49-F238E27FC236}">
                            <a16:creationId xmlns:a16="http://schemas.microsoft.com/office/drawing/2014/main" id="{68ED4AFF-7FB2-4557-A4BE-B575A4539387}"/>
                          </a:ext>
                        </a:extLst>
                      </p:cNvPr>
                      <p:cNvPicPr/>
                      <p:nvPr/>
                    </p:nvPicPr>
                    <p:blipFill>
                      <a:blip r:embed="rId13"/>
                      <a:stretch>
                        <a:fillRect/>
                      </a:stretch>
                    </p:blipFill>
                    <p:spPr>
                      <a:xfrm>
                        <a:off x="2114550" y="6063024"/>
                        <a:ext cx="4105275" cy="5334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8532104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10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wipe(down)">
                                      <p:cBhvr>
                                        <p:cTn id="26" dur="500"/>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10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down)">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7" grpId="0"/>
      <p:bldP spid="2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3" name="文本框 2">
            <a:extLst>
              <a:ext uri="{FF2B5EF4-FFF2-40B4-BE49-F238E27FC236}">
                <a16:creationId xmlns:a16="http://schemas.microsoft.com/office/drawing/2014/main" id="{9836D335-632F-41ED-B188-C464B2C8DFAB}"/>
              </a:ext>
            </a:extLst>
          </p:cNvPr>
          <p:cNvSpPr txBox="1"/>
          <p:nvPr/>
        </p:nvSpPr>
        <p:spPr>
          <a:xfrm>
            <a:off x="497150" y="1002029"/>
            <a:ext cx="11141475" cy="954107"/>
          </a:xfrm>
          <a:prstGeom prst="rect">
            <a:avLst/>
          </a:prstGeom>
          <a:noFill/>
        </p:spPr>
        <p:txBody>
          <a:bodyPr wrap="square" rtlCol="0">
            <a:spAutoFit/>
          </a:bodyPr>
          <a:lstStyle/>
          <a:p>
            <a:r>
              <a:rPr lang="zh-CN" altLang="en-US" sz="2800" b="1" dirty="0">
                <a:latin typeface="+mn-ea"/>
              </a:rPr>
              <a:t>例</a:t>
            </a:r>
            <a:r>
              <a:rPr lang="en-US" altLang="zh-CN" sz="2800" b="1" dirty="0">
                <a:latin typeface="+mn-ea"/>
              </a:rPr>
              <a:t>2</a:t>
            </a:r>
            <a:r>
              <a:rPr lang="zh-CN" altLang="en-US" sz="2800" b="1" dirty="0">
                <a:latin typeface="+mn-ea"/>
              </a:rPr>
              <a:t>：已知电路如图所示，已知          ，       ，       ，        ，        ，求电压源和电流源吸收的功率。</a:t>
            </a:r>
          </a:p>
        </p:txBody>
      </p:sp>
      <p:sp>
        <p:nvSpPr>
          <p:cNvPr id="8" name="文本框 7">
            <a:extLst>
              <a:ext uri="{FF2B5EF4-FFF2-40B4-BE49-F238E27FC236}">
                <a16:creationId xmlns:a16="http://schemas.microsoft.com/office/drawing/2014/main" id="{190DB846-66E6-4F54-9E89-63CA5D4DF134}"/>
              </a:ext>
            </a:extLst>
          </p:cNvPr>
          <p:cNvSpPr txBox="1"/>
          <p:nvPr/>
        </p:nvSpPr>
        <p:spPr>
          <a:xfrm>
            <a:off x="497150" y="2111714"/>
            <a:ext cx="902811" cy="523220"/>
          </a:xfrm>
          <a:prstGeom prst="rect">
            <a:avLst/>
          </a:prstGeom>
          <a:noFill/>
        </p:spPr>
        <p:txBody>
          <a:bodyPr wrap="none" rtlCol="0">
            <a:spAutoFit/>
          </a:bodyPr>
          <a:lstStyle/>
          <a:p>
            <a:r>
              <a:rPr lang="zh-CN" altLang="en-US" sz="2800" b="1" dirty="0"/>
              <a:t>解：</a:t>
            </a:r>
          </a:p>
        </p:txBody>
      </p:sp>
      <p:sp>
        <p:nvSpPr>
          <p:cNvPr id="15" name="Rectangle 11">
            <a:extLst>
              <a:ext uri="{FF2B5EF4-FFF2-40B4-BE49-F238E27FC236}">
                <a16:creationId xmlns:a16="http://schemas.microsoft.com/office/drawing/2014/main" id="{11DF7A7D-4A94-4D91-B2D9-337B701FA6EC}"/>
              </a:ext>
            </a:extLst>
          </p:cNvPr>
          <p:cNvSpPr>
            <a:spLocks noChangeArrowheads="1"/>
          </p:cNvSpPr>
          <p:nvPr/>
        </p:nvSpPr>
        <p:spPr bwMode="auto">
          <a:xfrm>
            <a:off x="948555" y="2762359"/>
            <a:ext cx="2296911" cy="523220"/>
          </a:xfrm>
          <a:prstGeom prst="rect">
            <a:avLst/>
          </a:prstGeom>
          <a:noFill/>
          <a:ln w="9525">
            <a:noFill/>
            <a:miter lim="800000"/>
            <a:headEnd/>
            <a:tailEnd/>
          </a:ln>
          <a:effectLst/>
        </p:spPr>
        <p:txBody>
          <a:bodyPr wrap="none" anchor="ctr">
            <a:spAutoFit/>
          </a:bodyPr>
          <a:lstStyle/>
          <a:p>
            <a:pPr>
              <a:defRPr/>
            </a:pPr>
            <a:r>
              <a:rPr lang="zh-CN" altLang="en-US" sz="2800" b="1" dirty="0">
                <a:latin typeface="+mn-ea"/>
              </a:rPr>
              <a:t>根据</a:t>
            </a:r>
            <a:r>
              <a:rPr lang="en-US" altLang="zh-CN" sz="2800" b="1" dirty="0">
                <a:latin typeface="+mn-ea"/>
              </a:rPr>
              <a:t>KCL</a:t>
            </a:r>
            <a:r>
              <a:rPr lang="zh-CN" altLang="en-US" sz="2800" b="1" dirty="0">
                <a:latin typeface="+mn-ea"/>
              </a:rPr>
              <a:t>，得</a:t>
            </a:r>
          </a:p>
        </p:txBody>
      </p:sp>
      <p:sp>
        <p:nvSpPr>
          <p:cNvPr id="12" name="文本框 11">
            <a:extLst>
              <a:ext uri="{FF2B5EF4-FFF2-40B4-BE49-F238E27FC236}">
                <a16:creationId xmlns:a16="http://schemas.microsoft.com/office/drawing/2014/main" id="{18E49BE4-CDFF-41C3-AF82-F612B2BC1DA0}"/>
              </a:ext>
            </a:extLst>
          </p:cNvPr>
          <p:cNvSpPr txBox="1"/>
          <p:nvPr/>
        </p:nvSpPr>
        <p:spPr>
          <a:xfrm>
            <a:off x="10451298" y="1578355"/>
            <a:ext cx="452761" cy="369332"/>
          </a:xfrm>
          <a:prstGeom prst="rect">
            <a:avLst/>
          </a:prstGeom>
          <a:solidFill>
            <a:schemeClr val="bg1"/>
          </a:solidFill>
        </p:spPr>
        <p:txBody>
          <a:bodyPr wrap="square" rtlCol="0">
            <a:spAutoFit/>
          </a:bodyPr>
          <a:lstStyle/>
          <a:p>
            <a:endParaRPr lang="zh-CN" altLang="en-US" dirty="0"/>
          </a:p>
        </p:txBody>
      </p:sp>
      <p:pic>
        <p:nvPicPr>
          <p:cNvPr id="17" name="图片 16">
            <a:extLst>
              <a:ext uri="{FF2B5EF4-FFF2-40B4-BE49-F238E27FC236}">
                <a16:creationId xmlns:a16="http://schemas.microsoft.com/office/drawing/2014/main" id="{823CF848-280D-4251-9704-E5B36478CC8A}"/>
              </a:ext>
            </a:extLst>
          </p:cNvPr>
          <p:cNvPicPr/>
          <p:nvPr/>
        </p:nvPicPr>
        <p:blipFill rotWithShape="1">
          <a:blip r:embed="rId5"/>
          <a:srcRect l="11936" t="12748" r="15673" b="55168"/>
          <a:stretch/>
        </p:blipFill>
        <p:spPr>
          <a:xfrm>
            <a:off x="6976594" y="2411405"/>
            <a:ext cx="5215406" cy="2447571"/>
          </a:xfrm>
          <a:prstGeom prst="rect">
            <a:avLst/>
          </a:prstGeom>
        </p:spPr>
      </p:pic>
      <p:graphicFrame>
        <p:nvGraphicFramePr>
          <p:cNvPr id="7" name="对象 6">
            <a:extLst>
              <a:ext uri="{FF2B5EF4-FFF2-40B4-BE49-F238E27FC236}">
                <a16:creationId xmlns:a16="http://schemas.microsoft.com/office/drawing/2014/main" id="{0590E0E0-A948-4239-8844-0E9402AED62D}"/>
              </a:ext>
            </a:extLst>
          </p:cNvPr>
          <p:cNvGraphicFramePr>
            <a:graphicFrameLocks noChangeAspect="1"/>
          </p:cNvGraphicFramePr>
          <p:nvPr>
            <p:extLst>
              <p:ext uri="{D42A27DB-BD31-4B8C-83A1-F6EECF244321}">
                <p14:modId xmlns:p14="http://schemas.microsoft.com/office/powerpoint/2010/main" val="1052572394"/>
              </p:ext>
            </p:extLst>
          </p:nvPr>
        </p:nvGraphicFramePr>
        <p:xfrm>
          <a:off x="5383712" y="999210"/>
          <a:ext cx="1267383" cy="465569"/>
        </p:xfrm>
        <a:graphic>
          <a:graphicData uri="http://schemas.openxmlformats.org/presentationml/2006/ole">
            <mc:AlternateContent xmlns:mc="http://schemas.openxmlformats.org/markup-compatibility/2006">
              <mc:Choice xmlns:v="urn:schemas-microsoft-com:vml" Requires="v">
                <p:oleObj spid="_x0000_s62546" name="Equation" r:id="rId6" imgW="622080" imgH="228600" progId="Equation.DSMT4">
                  <p:embed/>
                </p:oleObj>
              </mc:Choice>
              <mc:Fallback>
                <p:oleObj name="Equation" r:id="rId6" imgW="622080" imgH="228600" progId="Equation.DSMT4">
                  <p:embed/>
                  <p:pic>
                    <p:nvPicPr>
                      <p:cNvPr id="0" name=""/>
                      <p:cNvPicPr/>
                      <p:nvPr/>
                    </p:nvPicPr>
                    <p:blipFill>
                      <a:blip r:embed="rId7"/>
                      <a:stretch>
                        <a:fillRect/>
                      </a:stretch>
                    </p:blipFill>
                    <p:spPr>
                      <a:xfrm>
                        <a:off x="5383712" y="999210"/>
                        <a:ext cx="1267383" cy="465569"/>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3F5B1DD6-3FF8-4CCD-B920-39E8A7E46F92}"/>
              </a:ext>
            </a:extLst>
          </p:cNvPr>
          <p:cNvGraphicFramePr>
            <a:graphicFrameLocks noChangeAspect="1"/>
          </p:cNvGraphicFramePr>
          <p:nvPr>
            <p:extLst>
              <p:ext uri="{D42A27DB-BD31-4B8C-83A1-F6EECF244321}">
                <p14:modId xmlns:p14="http://schemas.microsoft.com/office/powerpoint/2010/main" val="4284488007"/>
              </p:ext>
            </p:extLst>
          </p:nvPr>
        </p:nvGraphicFramePr>
        <p:xfrm>
          <a:off x="6651095" y="995156"/>
          <a:ext cx="1008733" cy="465569"/>
        </p:xfrm>
        <a:graphic>
          <a:graphicData uri="http://schemas.openxmlformats.org/presentationml/2006/ole">
            <mc:AlternateContent xmlns:mc="http://schemas.openxmlformats.org/markup-compatibility/2006">
              <mc:Choice xmlns:v="urn:schemas-microsoft-com:vml" Requires="v">
                <p:oleObj spid="_x0000_s62547" name="Equation" r:id="rId8" imgW="495000" imgH="228600" progId="Equation.DSMT4">
                  <p:embed/>
                </p:oleObj>
              </mc:Choice>
              <mc:Fallback>
                <p:oleObj name="Equation" r:id="rId8" imgW="495000" imgH="228600" progId="Equation.DSMT4">
                  <p:embed/>
                  <p:pic>
                    <p:nvPicPr>
                      <p:cNvPr id="0" name=""/>
                      <p:cNvPicPr/>
                      <p:nvPr/>
                    </p:nvPicPr>
                    <p:blipFill>
                      <a:blip r:embed="rId9"/>
                      <a:stretch>
                        <a:fillRect/>
                      </a:stretch>
                    </p:blipFill>
                    <p:spPr>
                      <a:xfrm>
                        <a:off x="6651095" y="995156"/>
                        <a:ext cx="1008733" cy="465569"/>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68F95594-03FE-4422-B884-1477E6337B0A}"/>
              </a:ext>
            </a:extLst>
          </p:cNvPr>
          <p:cNvGraphicFramePr>
            <a:graphicFrameLocks noChangeAspect="1"/>
          </p:cNvGraphicFramePr>
          <p:nvPr>
            <p:extLst>
              <p:ext uri="{D42A27DB-BD31-4B8C-83A1-F6EECF244321}">
                <p14:modId xmlns:p14="http://schemas.microsoft.com/office/powerpoint/2010/main" val="3356011636"/>
              </p:ext>
            </p:extLst>
          </p:nvPr>
        </p:nvGraphicFramePr>
        <p:xfrm>
          <a:off x="7731065" y="995155"/>
          <a:ext cx="1060305" cy="465569"/>
        </p:xfrm>
        <a:graphic>
          <a:graphicData uri="http://schemas.openxmlformats.org/presentationml/2006/ole">
            <mc:AlternateContent xmlns:mc="http://schemas.openxmlformats.org/markup-compatibility/2006">
              <mc:Choice xmlns:v="urn:schemas-microsoft-com:vml" Requires="v">
                <p:oleObj spid="_x0000_s62548" name="Equation" r:id="rId10" imgW="520560" imgH="228600" progId="Equation.DSMT4">
                  <p:embed/>
                </p:oleObj>
              </mc:Choice>
              <mc:Fallback>
                <p:oleObj name="Equation" r:id="rId10" imgW="520560" imgH="228600" progId="Equation.DSMT4">
                  <p:embed/>
                  <p:pic>
                    <p:nvPicPr>
                      <p:cNvPr id="0" name=""/>
                      <p:cNvPicPr/>
                      <p:nvPr/>
                    </p:nvPicPr>
                    <p:blipFill>
                      <a:blip r:embed="rId11"/>
                      <a:stretch>
                        <a:fillRect/>
                      </a:stretch>
                    </p:blipFill>
                    <p:spPr>
                      <a:xfrm>
                        <a:off x="7731065" y="995155"/>
                        <a:ext cx="1060305" cy="465569"/>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FEAD0CAB-736B-4AB6-A30B-96D44F6E6119}"/>
              </a:ext>
            </a:extLst>
          </p:cNvPr>
          <p:cNvGraphicFramePr>
            <a:graphicFrameLocks noChangeAspect="1"/>
          </p:cNvGraphicFramePr>
          <p:nvPr>
            <p:extLst>
              <p:ext uri="{D42A27DB-BD31-4B8C-83A1-F6EECF244321}">
                <p14:modId xmlns:p14="http://schemas.microsoft.com/office/powerpoint/2010/main" val="1148160050"/>
              </p:ext>
            </p:extLst>
          </p:nvPr>
        </p:nvGraphicFramePr>
        <p:xfrm>
          <a:off x="8832720" y="1016238"/>
          <a:ext cx="1079970" cy="462844"/>
        </p:xfrm>
        <a:graphic>
          <a:graphicData uri="http://schemas.openxmlformats.org/presentationml/2006/ole">
            <mc:AlternateContent xmlns:mc="http://schemas.openxmlformats.org/markup-compatibility/2006">
              <mc:Choice xmlns:v="urn:schemas-microsoft-com:vml" Requires="v">
                <p:oleObj spid="_x0000_s62549" name="Equation" r:id="rId12" imgW="533160" imgH="228600" progId="Equation.DSMT4">
                  <p:embed/>
                </p:oleObj>
              </mc:Choice>
              <mc:Fallback>
                <p:oleObj name="Equation" r:id="rId12" imgW="533160" imgH="228600" progId="Equation.DSMT4">
                  <p:embed/>
                  <p:pic>
                    <p:nvPicPr>
                      <p:cNvPr id="0" name=""/>
                      <p:cNvPicPr/>
                      <p:nvPr/>
                    </p:nvPicPr>
                    <p:blipFill>
                      <a:blip r:embed="rId13"/>
                      <a:stretch>
                        <a:fillRect/>
                      </a:stretch>
                    </p:blipFill>
                    <p:spPr>
                      <a:xfrm>
                        <a:off x="8832720" y="1016238"/>
                        <a:ext cx="1079970" cy="462844"/>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F28CB17A-534C-44CA-9780-43450F570AAE}"/>
              </a:ext>
            </a:extLst>
          </p:cNvPr>
          <p:cNvGraphicFramePr>
            <a:graphicFrameLocks noChangeAspect="1"/>
          </p:cNvGraphicFramePr>
          <p:nvPr>
            <p:extLst>
              <p:ext uri="{D42A27DB-BD31-4B8C-83A1-F6EECF244321}">
                <p14:modId xmlns:p14="http://schemas.microsoft.com/office/powerpoint/2010/main" val="1924224190"/>
              </p:ext>
            </p:extLst>
          </p:nvPr>
        </p:nvGraphicFramePr>
        <p:xfrm>
          <a:off x="10045767" y="996517"/>
          <a:ext cx="1054256" cy="462844"/>
        </p:xfrm>
        <a:graphic>
          <a:graphicData uri="http://schemas.openxmlformats.org/presentationml/2006/ole">
            <mc:AlternateContent xmlns:mc="http://schemas.openxmlformats.org/markup-compatibility/2006">
              <mc:Choice xmlns:v="urn:schemas-microsoft-com:vml" Requires="v">
                <p:oleObj spid="_x0000_s62550" name="Equation" r:id="rId14" imgW="520560" imgH="228600" progId="Equation.DSMT4">
                  <p:embed/>
                </p:oleObj>
              </mc:Choice>
              <mc:Fallback>
                <p:oleObj name="Equation" r:id="rId14" imgW="520560" imgH="228600" progId="Equation.DSMT4">
                  <p:embed/>
                  <p:pic>
                    <p:nvPicPr>
                      <p:cNvPr id="0" name=""/>
                      <p:cNvPicPr/>
                      <p:nvPr/>
                    </p:nvPicPr>
                    <p:blipFill>
                      <a:blip r:embed="rId15"/>
                      <a:stretch>
                        <a:fillRect/>
                      </a:stretch>
                    </p:blipFill>
                    <p:spPr>
                      <a:xfrm>
                        <a:off x="10045767" y="996517"/>
                        <a:ext cx="1054256" cy="462844"/>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FD239309-68BE-4A3C-9C99-5A27FCF3BA10}"/>
              </a:ext>
            </a:extLst>
          </p:cNvPr>
          <p:cNvGraphicFramePr>
            <a:graphicFrameLocks noChangeAspect="1"/>
          </p:cNvGraphicFramePr>
          <p:nvPr>
            <p:extLst>
              <p:ext uri="{D42A27DB-BD31-4B8C-83A1-F6EECF244321}">
                <p14:modId xmlns:p14="http://schemas.microsoft.com/office/powerpoint/2010/main" val="3751674123"/>
              </p:ext>
            </p:extLst>
          </p:nvPr>
        </p:nvGraphicFramePr>
        <p:xfrm>
          <a:off x="2558002" y="3285579"/>
          <a:ext cx="3260552" cy="519380"/>
        </p:xfrm>
        <a:graphic>
          <a:graphicData uri="http://schemas.openxmlformats.org/presentationml/2006/ole">
            <mc:AlternateContent xmlns:mc="http://schemas.openxmlformats.org/markup-compatibility/2006">
              <mc:Choice xmlns:v="urn:schemas-microsoft-com:vml" Requires="v">
                <p:oleObj spid="_x0000_s62551" name="Equation" r:id="rId16" imgW="1434960" imgH="228600" progId="Equation.DSMT4">
                  <p:embed/>
                </p:oleObj>
              </mc:Choice>
              <mc:Fallback>
                <p:oleObj name="Equation" r:id="rId16" imgW="1434960" imgH="228600" progId="Equation.DSMT4">
                  <p:embed/>
                  <p:pic>
                    <p:nvPicPr>
                      <p:cNvPr id="0" name=""/>
                      <p:cNvPicPr/>
                      <p:nvPr/>
                    </p:nvPicPr>
                    <p:blipFill>
                      <a:blip r:embed="rId17"/>
                      <a:stretch>
                        <a:fillRect/>
                      </a:stretch>
                    </p:blipFill>
                    <p:spPr>
                      <a:xfrm>
                        <a:off x="2558002" y="3285579"/>
                        <a:ext cx="3260552" cy="519380"/>
                      </a:xfrm>
                      <a:prstGeom prst="rect">
                        <a:avLst/>
                      </a:prstGeom>
                    </p:spPr>
                  </p:pic>
                </p:oleObj>
              </mc:Fallback>
            </mc:AlternateContent>
          </a:graphicData>
        </a:graphic>
      </p:graphicFrame>
      <p:sp>
        <p:nvSpPr>
          <p:cNvPr id="26" name="Rectangle 11">
            <a:extLst>
              <a:ext uri="{FF2B5EF4-FFF2-40B4-BE49-F238E27FC236}">
                <a16:creationId xmlns:a16="http://schemas.microsoft.com/office/drawing/2014/main" id="{5455E631-B662-420D-B172-113DCD28907F}"/>
              </a:ext>
            </a:extLst>
          </p:cNvPr>
          <p:cNvSpPr>
            <a:spLocks noChangeArrowheads="1"/>
          </p:cNvSpPr>
          <p:nvPr/>
        </p:nvSpPr>
        <p:spPr bwMode="auto">
          <a:xfrm>
            <a:off x="948554" y="3964377"/>
            <a:ext cx="4118435" cy="523220"/>
          </a:xfrm>
          <a:prstGeom prst="rect">
            <a:avLst/>
          </a:prstGeom>
          <a:noFill/>
          <a:ln w="9525">
            <a:noFill/>
            <a:miter lim="800000"/>
            <a:headEnd/>
            <a:tailEnd/>
          </a:ln>
          <a:effectLst/>
        </p:spPr>
        <p:txBody>
          <a:bodyPr wrap="none" anchor="ctr">
            <a:spAutoFit/>
          </a:bodyPr>
          <a:lstStyle/>
          <a:p>
            <a:pPr>
              <a:defRPr/>
            </a:pPr>
            <a:r>
              <a:rPr lang="zh-CN" altLang="en-US" sz="2800" b="1" dirty="0">
                <a:latin typeface="+mn-ea"/>
              </a:rPr>
              <a:t>根据</a:t>
            </a:r>
            <a:r>
              <a:rPr lang="en-US" altLang="zh-CN" sz="2800" b="1" dirty="0">
                <a:latin typeface="+mn-ea"/>
              </a:rPr>
              <a:t>KVL</a:t>
            </a:r>
            <a:r>
              <a:rPr lang="zh-CN" altLang="en-US" sz="2800" b="1" dirty="0">
                <a:latin typeface="+mn-ea"/>
              </a:rPr>
              <a:t>和欧姆定律，得</a:t>
            </a:r>
          </a:p>
        </p:txBody>
      </p:sp>
      <p:graphicFrame>
        <p:nvGraphicFramePr>
          <p:cNvPr id="18" name="对象 17">
            <a:extLst>
              <a:ext uri="{FF2B5EF4-FFF2-40B4-BE49-F238E27FC236}">
                <a16:creationId xmlns:a16="http://schemas.microsoft.com/office/drawing/2014/main" id="{24085F66-A0A9-4E8C-9903-DFDA79B31859}"/>
              </a:ext>
            </a:extLst>
          </p:cNvPr>
          <p:cNvGraphicFramePr>
            <a:graphicFrameLocks noChangeAspect="1"/>
          </p:cNvGraphicFramePr>
          <p:nvPr>
            <p:extLst>
              <p:ext uri="{D42A27DB-BD31-4B8C-83A1-F6EECF244321}">
                <p14:modId xmlns:p14="http://schemas.microsoft.com/office/powerpoint/2010/main" val="1063800147"/>
              </p:ext>
            </p:extLst>
          </p:nvPr>
        </p:nvGraphicFramePr>
        <p:xfrm>
          <a:off x="2186765" y="4483757"/>
          <a:ext cx="4789829" cy="519379"/>
        </p:xfrm>
        <a:graphic>
          <a:graphicData uri="http://schemas.openxmlformats.org/presentationml/2006/ole">
            <mc:AlternateContent xmlns:mc="http://schemas.openxmlformats.org/markup-compatibility/2006">
              <mc:Choice xmlns:v="urn:schemas-microsoft-com:vml" Requires="v">
                <p:oleObj spid="_x0000_s62552" name="Equation" r:id="rId18" imgW="2108160" imgH="228600" progId="Equation.DSMT4">
                  <p:embed/>
                </p:oleObj>
              </mc:Choice>
              <mc:Fallback>
                <p:oleObj name="Equation" r:id="rId18" imgW="2108160" imgH="228600" progId="Equation.DSMT4">
                  <p:embed/>
                  <p:pic>
                    <p:nvPicPr>
                      <p:cNvPr id="0" name=""/>
                      <p:cNvPicPr/>
                      <p:nvPr/>
                    </p:nvPicPr>
                    <p:blipFill>
                      <a:blip r:embed="rId19"/>
                      <a:stretch>
                        <a:fillRect/>
                      </a:stretch>
                    </p:blipFill>
                    <p:spPr>
                      <a:xfrm>
                        <a:off x="2186765" y="4483757"/>
                        <a:ext cx="4789829" cy="519379"/>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2A7A2971-212B-4D25-9D3C-3CE9B072F99F}"/>
              </a:ext>
            </a:extLst>
          </p:cNvPr>
          <p:cNvGraphicFramePr>
            <a:graphicFrameLocks noChangeAspect="1"/>
          </p:cNvGraphicFramePr>
          <p:nvPr>
            <p:extLst>
              <p:ext uri="{D42A27DB-BD31-4B8C-83A1-F6EECF244321}">
                <p14:modId xmlns:p14="http://schemas.microsoft.com/office/powerpoint/2010/main" val="3431620186"/>
              </p:ext>
            </p:extLst>
          </p:nvPr>
        </p:nvGraphicFramePr>
        <p:xfrm>
          <a:off x="2097010" y="5003137"/>
          <a:ext cx="4789829" cy="519379"/>
        </p:xfrm>
        <a:graphic>
          <a:graphicData uri="http://schemas.openxmlformats.org/presentationml/2006/ole">
            <mc:AlternateContent xmlns:mc="http://schemas.openxmlformats.org/markup-compatibility/2006">
              <mc:Choice xmlns:v="urn:schemas-microsoft-com:vml" Requires="v">
                <p:oleObj spid="_x0000_s62553" name="Equation" r:id="rId20" imgW="2108160" imgH="228600" progId="Equation.DSMT4">
                  <p:embed/>
                </p:oleObj>
              </mc:Choice>
              <mc:Fallback>
                <p:oleObj name="Equation" r:id="rId20" imgW="2108160" imgH="228600" progId="Equation.DSMT4">
                  <p:embed/>
                  <p:pic>
                    <p:nvPicPr>
                      <p:cNvPr id="0" name=""/>
                      <p:cNvPicPr/>
                      <p:nvPr/>
                    </p:nvPicPr>
                    <p:blipFill>
                      <a:blip r:embed="rId21"/>
                      <a:stretch>
                        <a:fillRect/>
                      </a:stretch>
                    </p:blipFill>
                    <p:spPr>
                      <a:xfrm>
                        <a:off x="2097010" y="5003137"/>
                        <a:ext cx="4789829" cy="519379"/>
                      </a:xfrm>
                      <a:prstGeom prst="rect">
                        <a:avLst/>
                      </a:prstGeom>
                    </p:spPr>
                  </p:pic>
                </p:oleObj>
              </mc:Fallback>
            </mc:AlternateContent>
          </a:graphicData>
        </a:graphic>
      </p:graphicFrame>
      <p:sp>
        <p:nvSpPr>
          <p:cNvPr id="22" name="任意多边形: 形状 21">
            <a:extLst>
              <a:ext uri="{FF2B5EF4-FFF2-40B4-BE49-F238E27FC236}">
                <a16:creationId xmlns:a16="http://schemas.microsoft.com/office/drawing/2014/main" id="{419C055E-85DE-4441-A910-7FA0270CE77A}"/>
              </a:ext>
            </a:extLst>
          </p:cNvPr>
          <p:cNvSpPr/>
          <p:nvPr/>
        </p:nvSpPr>
        <p:spPr>
          <a:xfrm>
            <a:off x="8229600" y="3138170"/>
            <a:ext cx="921115" cy="1059777"/>
          </a:xfrm>
          <a:custGeom>
            <a:avLst/>
            <a:gdLst>
              <a:gd name="connsiteX0" fmla="*/ 0 w 921115"/>
              <a:gd name="connsiteY0" fmla="*/ 57791 h 1059777"/>
              <a:gd name="connsiteX1" fmla="*/ 798990 w 921115"/>
              <a:gd name="connsiteY1" fmla="*/ 84424 h 1059777"/>
              <a:gd name="connsiteX2" fmla="*/ 843379 w 921115"/>
              <a:gd name="connsiteY2" fmla="*/ 865659 h 1059777"/>
              <a:gd name="connsiteX3" fmla="*/ 71021 w 921115"/>
              <a:gd name="connsiteY3" fmla="*/ 1016580 h 1059777"/>
              <a:gd name="connsiteX4" fmla="*/ 133165 w 921115"/>
              <a:gd name="connsiteY4" fmla="*/ 235345 h 1059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115" h="1059777">
                <a:moveTo>
                  <a:pt x="0" y="57791"/>
                </a:moveTo>
                <a:cubicBezTo>
                  <a:pt x="329213" y="3785"/>
                  <a:pt x="658427" y="-50221"/>
                  <a:pt x="798990" y="84424"/>
                </a:cubicBezTo>
                <a:cubicBezTo>
                  <a:pt x="939553" y="219069"/>
                  <a:pt x="964707" y="710300"/>
                  <a:pt x="843379" y="865659"/>
                </a:cubicBezTo>
                <a:cubicBezTo>
                  <a:pt x="722051" y="1021018"/>
                  <a:pt x="189390" y="1121632"/>
                  <a:pt x="71021" y="1016580"/>
                </a:cubicBezTo>
                <a:cubicBezTo>
                  <a:pt x="-47348" y="911528"/>
                  <a:pt x="137604" y="371469"/>
                  <a:pt x="133165" y="235345"/>
                </a:cubicBezTo>
              </a:path>
            </a:pathLst>
          </a:cu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769FCDB8-4BE1-4F17-AE14-963DBBA58F2A}"/>
              </a:ext>
            </a:extLst>
          </p:cNvPr>
          <p:cNvSpPr/>
          <p:nvPr/>
        </p:nvSpPr>
        <p:spPr>
          <a:xfrm>
            <a:off x="9943163" y="3166210"/>
            <a:ext cx="921115" cy="1059777"/>
          </a:xfrm>
          <a:custGeom>
            <a:avLst/>
            <a:gdLst>
              <a:gd name="connsiteX0" fmla="*/ 0 w 921115"/>
              <a:gd name="connsiteY0" fmla="*/ 57791 h 1059777"/>
              <a:gd name="connsiteX1" fmla="*/ 798990 w 921115"/>
              <a:gd name="connsiteY1" fmla="*/ 84424 h 1059777"/>
              <a:gd name="connsiteX2" fmla="*/ 843379 w 921115"/>
              <a:gd name="connsiteY2" fmla="*/ 865659 h 1059777"/>
              <a:gd name="connsiteX3" fmla="*/ 71021 w 921115"/>
              <a:gd name="connsiteY3" fmla="*/ 1016580 h 1059777"/>
              <a:gd name="connsiteX4" fmla="*/ 133165 w 921115"/>
              <a:gd name="connsiteY4" fmla="*/ 235345 h 1059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115" h="1059777">
                <a:moveTo>
                  <a:pt x="0" y="57791"/>
                </a:moveTo>
                <a:cubicBezTo>
                  <a:pt x="329213" y="3785"/>
                  <a:pt x="658427" y="-50221"/>
                  <a:pt x="798990" y="84424"/>
                </a:cubicBezTo>
                <a:cubicBezTo>
                  <a:pt x="939553" y="219069"/>
                  <a:pt x="964707" y="710300"/>
                  <a:pt x="843379" y="865659"/>
                </a:cubicBezTo>
                <a:cubicBezTo>
                  <a:pt x="722051" y="1021018"/>
                  <a:pt x="189390" y="1121632"/>
                  <a:pt x="71021" y="1016580"/>
                </a:cubicBezTo>
                <a:cubicBezTo>
                  <a:pt x="-47348" y="911528"/>
                  <a:pt x="137604" y="371469"/>
                  <a:pt x="133165" y="235345"/>
                </a:cubicBezTo>
              </a:path>
            </a:pathLst>
          </a:cu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Tree>
    <p:custDataLst>
      <p:tags r:id="rId2"/>
    </p:custDataLst>
    <p:extLst>
      <p:ext uri="{BB962C8B-B14F-4D97-AF65-F5344CB8AC3E}">
        <p14:creationId xmlns:p14="http://schemas.microsoft.com/office/powerpoint/2010/main" val="16233231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par>
                                <p:cTn id="11" presetID="2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down)">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down)">
                                      <p:cBhvr>
                                        <p:cTn id="53" dur="500"/>
                                        <p:tgtEl>
                                          <p:spTgt spid="3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down)">
                                      <p:cBhvr>
                                        <p:cTn id="6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5" grpId="0"/>
      <p:bldP spid="26" grpId="0"/>
      <p:bldP spid="22" grpId="0" animBg="1"/>
      <p:bldP spid="3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3" name="文本框 2">
            <a:extLst>
              <a:ext uri="{FF2B5EF4-FFF2-40B4-BE49-F238E27FC236}">
                <a16:creationId xmlns:a16="http://schemas.microsoft.com/office/drawing/2014/main" id="{9836D335-632F-41ED-B188-C464B2C8DFAB}"/>
              </a:ext>
            </a:extLst>
          </p:cNvPr>
          <p:cNvSpPr txBox="1"/>
          <p:nvPr/>
        </p:nvSpPr>
        <p:spPr>
          <a:xfrm>
            <a:off x="497150" y="1002029"/>
            <a:ext cx="11141475" cy="954107"/>
          </a:xfrm>
          <a:prstGeom prst="rect">
            <a:avLst/>
          </a:prstGeom>
          <a:noFill/>
        </p:spPr>
        <p:txBody>
          <a:bodyPr wrap="square" rtlCol="0">
            <a:spAutoFit/>
          </a:bodyPr>
          <a:lstStyle/>
          <a:p>
            <a:r>
              <a:rPr lang="zh-CN" altLang="en-US" sz="2800" b="1" dirty="0">
                <a:latin typeface="+mn-ea"/>
              </a:rPr>
              <a:t>例</a:t>
            </a:r>
            <a:r>
              <a:rPr lang="en-US" altLang="zh-CN" sz="2800" b="1" dirty="0">
                <a:latin typeface="+mn-ea"/>
              </a:rPr>
              <a:t>2</a:t>
            </a:r>
            <a:r>
              <a:rPr lang="zh-CN" altLang="en-US" sz="2800" b="1" dirty="0">
                <a:latin typeface="+mn-ea"/>
              </a:rPr>
              <a:t>：已知电路如图所示，已知          ，       ，       ，        ，        ，求电压源和电流源吸收的功率。</a:t>
            </a:r>
          </a:p>
        </p:txBody>
      </p:sp>
      <p:sp>
        <p:nvSpPr>
          <p:cNvPr id="8" name="文本框 7">
            <a:extLst>
              <a:ext uri="{FF2B5EF4-FFF2-40B4-BE49-F238E27FC236}">
                <a16:creationId xmlns:a16="http://schemas.microsoft.com/office/drawing/2014/main" id="{190DB846-66E6-4F54-9E89-63CA5D4DF134}"/>
              </a:ext>
            </a:extLst>
          </p:cNvPr>
          <p:cNvSpPr txBox="1"/>
          <p:nvPr/>
        </p:nvSpPr>
        <p:spPr>
          <a:xfrm>
            <a:off x="497150" y="2111714"/>
            <a:ext cx="902811" cy="523220"/>
          </a:xfrm>
          <a:prstGeom prst="rect">
            <a:avLst/>
          </a:prstGeom>
          <a:noFill/>
        </p:spPr>
        <p:txBody>
          <a:bodyPr wrap="none" rtlCol="0">
            <a:spAutoFit/>
          </a:bodyPr>
          <a:lstStyle/>
          <a:p>
            <a:r>
              <a:rPr lang="zh-CN" altLang="en-US" sz="2800" b="1" dirty="0"/>
              <a:t>解：</a:t>
            </a:r>
          </a:p>
        </p:txBody>
      </p:sp>
      <p:sp>
        <p:nvSpPr>
          <p:cNvPr id="15" name="Rectangle 11">
            <a:extLst>
              <a:ext uri="{FF2B5EF4-FFF2-40B4-BE49-F238E27FC236}">
                <a16:creationId xmlns:a16="http://schemas.microsoft.com/office/drawing/2014/main" id="{11DF7A7D-4A94-4D91-B2D9-337B701FA6EC}"/>
              </a:ext>
            </a:extLst>
          </p:cNvPr>
          <p:cNvSpPr>
            <a:spLocks noChangeArrowheads="1"/>
          </p:cNvSpPr>
          <p:nvPr/>
        </p:nvSpPr>
        <p:spPr bwMode="auto">
          <a:xfrm>
            <a:off x="948555" y="2762359"/>
            <a:ext cx="2698175" cy="523220"/>
          </a:xfrm>
          <a:prstGeom prst="rect">
            <a:avLst/>
          </a:prstGeom>
          <a:noFill/>
          <a:ln w="9525">
            <a:noFill/>
            <a:miter lim="800000"/>
            <a:headEnd/>
            <a:tailEnd/>
          </a:ln>
          <a:effectLst/>
        </p:spPr>
        <p:txBody>
          <a:bodyPr wrap="none" anchor="ctr">
            <a:spAutoFit/>
          </a:bodyPr>
          <a:lstStyle/>
          <a:p>
            <a:pPr>
              <a:defRPr/>
            </a:pPr>
            <a:r>
              <a:rPr lang="zh-CN" altLang="en-US" sz="2800" b="1" dirty="0">
                <a:latin typeface="+mn-ea"/>
              </a:rPr>
              <a:t>电压源吸收功率</a:t>
            </a:r>
          </a:p>
        </p:txBody>
      </p:sp>
      <p:sp>
        <p:nvSpPr>
          <p:cNvPr id="12" name="文本框 11">
            <a:extLst>
              <a:ext uri="{FF2B5EF4-FFF2-40B4-BE49-F238E27FC236}">
                <a16:creationId xmlns:a16="http://schemas.microsoft.com/office/drawing/2014/main" id="{18E49BE4-CDFF-41C3-AF82-F612B2BC1DA0}"/>
              </a:ext>
            </a:extLst>
          </p:cNvPr>
          <p:cNvSpPr txBox="1"/>
          <p:nvPr/>
        </p:nvSpPr>
        <p:spPr>
          <a:xfrm>
            <a:off x="10451298" y="1578355"/>
            <a:ext cx="452761" cy="369332"/>
          </a:xfrm>
          <a:prstGeom prst="rect">
            <a:avLst/>
          </a:prstGeom>
          <a:solidFill>
            <a:schemeClr val="bg1"/>
          </a:solidFill>
        </p:spPr>
        <p:txBody>
          <a:bodyPr wrap="square" rtlCol="0">
            <a:spAutoFit/>
          </a:bodyPr>
          <a:lstStyle/>
          <a:p>
            <a:endParaRPr lang="zh-CN" altLang="en-US" dirty="0"/>
          </a:p>
        </p:txBody>
      </p:sp>
      <p:pic>
        <p:nvPicPr>
          <p:cNvPr id="17" name="图片 16">
            <a:extLst>
              <a:ext uri="{FF2B5EF4-FFF2-40B4-BE49-F238E27FC236}">
                <a16:creationId xmlns:a16="http://schemas.microsoft.com/office/drawing/2014/main" id="{823CF848-280D-4251-9704-E5B36478CC8A}"/>
              </a:ext>
            </a:extLst>
          </p:cNvPr>
          <p:cNvPicPr/>
          <p:nvPr/>
        </p:nvPicPr>
        <p:blipFill rotWithShape="1">
          <a:blip r:embed="rId5"/>
          <a:srcRect l="11936" t="12748" r="15673" b="55168"/>
          <a:stretch/>
        </p:blipFill>
        <p:spPr>
          <a:xfrm>
            <a:off x="6976594" y="2411405"/>
            <a:ext cx="5215406" cy="2447571"/>
          </a:xfrm>
          <a:prstGeom prst="rect">
            <a:avLst/>
          </a:prstGeom>
        </p:spPr>
      </p:pic>
      <p:graphicFrame>
        <p:nvGraphicFramePr>
          <p:cNvPr id="7" name="对象 6">
            <a:extLst>
              <a:ext uri="{FF2B5EF4-FFF2-40B4-BE49-F238E27FC236}">
                <a16:creationId xmlns:a16="http://schemas.microsoft.com/office/drawing/2014/main" id="{0590E0E0-A948-4239-8844-0E9402AED62D}"/>
              </a:ext>
            </a:extLst>
          </p:cNvPr>
          <p:cNvGraphicFramePr>
            <a:graphicFrameLocks noChangeAspect="1"/>
          </p:cNvGraphicFramePr>
          <p:nvPr/>
        </p:nvGraphicFramePr>
        <p:xfrm>
          <a:off x="5383712" y="999210"/>
          <a:ext cx="1267383" cy="465569"/>
        </p:xfrm>
        <a:graphic>
          <a:graphicData uri="http://schemas.openxmlformats.org/presentationml/2006/ole">
            <mc:AlternateContent xmlns:mc="http://schemas.openxmlformats.org/markup-compatibility/2006">
              <mc:Choice xmlns:v="urn:schemas-microsoft-com:vml" Requires="v">
                <p:oleObj spid="_x0000_s63554" name="Equation" r:id="rId6" imgW="622080" imgH="228600" progId="Equation.DSMT4">
                  <p:embed/>
                </p:oleObj>
              </mc:Choice>
              <mc:Fallback>
                <p:oleObj name="Equation" r:id="rId6" imgW="622080" imgH="228600" progId="Equation.DSMT4">
                  <p:embed/>
                  <p:pic>
                    <p:nvPicPr>
                      <p:cNvPr id="7" name="对象 6">
                        <a:extLst>
                          <a:ext uri="{FF2B5EF4-FFF2-40B4-BE49-F238E27FC236}">
                            <a16:creationId xmlns:a16="http://schemas.microsoft.com/office/drawing/2014/main" id="{0590E0E0-A948-4239-8844-0E9402AED62D}"/>
                          </a:ext>
                        </a:extLst>
                      </p:cNvPr>
                      <p:cNvPicPr/>
                      <p:nvPr/>
                    </p:nvPicPr>
                    <p:blipFill>
                      <a:blip r:embed="rId7"/>
                      <a:stretch>
                        <a:fillRect/>
                      </a:stretch>
                    </p:blipFill>
                    <p:spPr>
                      <a:xfrm>
                        <a:off x="5383712" y="999210"/>
                        <a:ext cx="1267383" cy="465569"/>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3F5B1DD6-3FF8-4CCD-B920-39E8A7E46F92}"/>
              </a:ext>
            </a:extLst>
          </p:cNvPr>
          <p:cNvGraphicFramePr>
            <a:graphicFrameLocks noChangeAspect="1"/>
          </p:cNvGraphicFramePr>
          <p:nvPr/>
        </p:nvGraphicFramePr>
        <p:xfrm>
          <a:off x="6651095" y="995156"/>
          <a:ext cx="1008733" cy="465569"/>
        </p:xfrm>
        <a:graphic>
          <a:graphicData uri="http://schemas.openxmlformats.org/presentationml/2006/ole">
            <mc:AlternateContent xmlns:mc="http://schemas.openxmlformats.org/markup-compatibility/2006">
              <mc:Choice xmlns:v="urn:schemas-microsoft-com:vml" Requires="v">
                <p:oleObj spid="_x0000_s63555" name="Equation" r:id="rId8" imgW="495000" imgH="228600" progId="Equation.DSMT4">
                  <p:embed/>
                </p:oleObj>
              </mc:Choice>
              <mc:Fallback>
                <p:oleObj name="Equation" r:id="rId8" imgW="495000" imgH="228600" progId="Equation.DSMT4">
                  <p:embed/>
                  <p:pic>
                    <p:nvPicPr>
                      <p:cNvPr id="9" name="对象 8">
                        <a:extLst>
                          <a:ext uri="{FF2B5EF4-FFF2-40B4-BE49-F238E27FC236}">
                            <a16:creationId xmlns:a16="http://schemas.microsoft.com/office/drawing/2014/main" id="{3F5B1DD6-3FF8-4CCD-B920-39E8A7E46F92}"/>
                          </a:ext>
                        </a:extLst>
                      </p:cNvPr>
                      <p:cNvPicPr/>
                      <p:nvPr/>
                    </p:nvPicPr>
                    <p:blipFill>
                      <a:blip r:embed="rId9"/>
                      <a:stretch>
                        <a:fillRect/>
                      </a:stretch>
                    </p:blipFill>
                    <p:spPr>
                      <a:xfrm>
                        <a:off x="6651095" y="995156"/>
                        <a:ext cx="1008733" cy="465569"/>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68F95594-03FE-4422-B884-1477E6337B0A}"/>
              </a:ext>
            </a:extLst>
          </p:cNvPr>
          <p:cNvGraphicFramePr>
            <a:graphicFrameLocks noChangeAspect="1"/>
          </p:cNvGraphicFramePr>
          <p:nvPr/>
        </p:nvGraphicFramePr>
        <p:xfrm>
          <a:off x="7731065" y="995155"/>
          <a:ext cx="1060305" cy="465569"/>
        </p:xfrm>
        <a:graphic>
          <a:graphicData uri="http://schemas.openxmlformats.org/presentationml/2006/ole">
            <mc:AlternateContent xmlns:mc="http://schemas.openxmlformats.org/markup-compatibility/2006">
              <mc:Choice xmlns:v="urn:schemas-microsoft-com:vml" Requires="v">
                <p:oleObj spid="_x0000_s63556" name="Equation" r:id="rId10" imgW="520560" imgH="228600" progId="Equation.DSMT4">
                  <p:embed/>
                </p:oleObj>
              </mc:Choice>
              <mc:Fallback>
                <p:oleObj name="Equation" r:id="rId10" imgW="520560" imgH="228600" progId="Equation.DSMT4">
                  <p:embed/>
                  <p:pic>
                    <p:nvPicPr>
                      <p:cNvPr id="10" name="对象 9">
                        <a:extLst>
                          <a:ext uri="{FF2B5EF4-FFF2-40B4-BE49-F238E27FC236}">
                            <a16:creationId xmlns:a16="http://schemas.microsoft.com/office/drawing/2014/main" id="{68F95594-03FE-4422-B884-1477E6337B0A}"/>
                          </a:ext>
                        </a:extLst>
                      </p:cNvPr>
                      <p:cNvPicPr/>
                      <p:nvPr/>
                    </p:nvPicPr>
                    <p:blipFill>
                      <a:blip r:embed="rId11"/>
                      <a:stretch>
                        <a:fillRect/>
                      </a:stretch>
                    </p:blipFill>
                    <p:spPr>
                      <a:xfrm>
                        <a:off x="7731065" y="995155"/>
                        <a:ext cx="1060305" cy="465569"/>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FEAD0CAB-736B-4AB6-A30B-96D44F6E6119}"/>
              </a:ext>
            </a:extLst>
          </p:cNvPr>
          <p:cNvGraphicFramePr>
            <a:graphicFrameLocks noChangeAspect="1"/>
          </p:cNvGraphicFramePr>
          <p:nvPr/>
        </p:nvGraphicFramePr>
        <p:xfrm>
          <a:off x="8832720" y="1016238"/>
          <a:ext cx="1079970" cy="462844"/>
        </p:xfrm>
        <a:graphic>
          <a:graphicData uri="http://schemas.openxmlformats.org/presentationml/2006/ole">
            <mc:AlternateContent xmlns:mc="http://schemas.openxmlformats.org/markup-compatibility/2006">
              <mc:Choice xmlns:v="urn:schemas-microsoft-com:vml" Requires="v">
                <p:oleObj spid="_x0000_s63557" name="Equation" r:id="rId12" imgW="533160" imgH="228600" progId="Equation.DSMT4">
                  <p:embed/>
                </p:oleObj>
              </mc:Choice>
              <mc:Fallback>
                <p:oleObj name="Equation" r:id="rId12" imgW="533160" imgH="228600" progId="Equation.DSMT4">
                  <p:embed/>
                  <p:pic>
                    <p:nvPicPr>
                      <p:cNvPr id="11" name="对象 10">
                        <a:extLst>
                          <a:ext uri="{FF2B5EF4-FFF2-40B4-BE49-F238E27FC236}">
                            <a16:creationId xmlns:a16="http://schemas.microsoft.com/office/drawing/2014/main" id="{FEAD0CAB-736B-4AB6-A30B-96D44F6E6119}"/>
                          </a:ext>
                        </a:extLst>
                      </p:cNvPr>
                      <p:cNvPicPr/>
                      <p:nvPr/>
                    </p:nvPicPr>
                    <p:blipFill>
                      <a:blip r:embed="rId13"/>
                      <a:stretch>
                        <a:fillRect/>
                      </a:stretch>
                    </p:blipFill>
                    <p:spPr>
                      <a:xfrm>
                        <a:off x="8832720" y="1016238"/>
                        <a:ext cx="1079970" cy="462844"/>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F28CB17A-534C-44CA-9780-43450F570AAE}"/>
              </a:ext>
            </a:extLst>
          </p:cNvPr>
          <p:cNvGraphicFramePr>
            <a:graphicFrameLocks noChangeAspect="1"/>
          </p:cNvGraphicFramePr>
          <p:nvPr/>
        </p:nvGraphicFramePr>
        <p:xfrm>
          <a:off x="10045767" y="996517"/>
          <a:ext cx="1054256" cy="462844"/>
        </p:xfrm>
        <a:graphic>
          <a:graphicData uri="http://schemas.openxmlformats.org/presentationml/2006/ole">
            <mc:AlternateContent xmlns:mc="http://schemas.openxmlformats.org/markup-compatibility/2006">
              <mc:Choice xmlns:v="urn:schemas-microsoft-com:vml" Requires="v">
                <p:oleObj spid="_x0000_s63558" name="Equation" r:id="rId14" imgW="520560" imgH="228600" progId="Equation.DSMT4">
                  <p:embed/>
                </p:oleObj>
              </mc:Choice>
              <mc:Fallback>
                <p:oleObj name="Equation" r:id="rId14" imgW="520560" imgH="228600" progId="Equation.DSMT4">
                  <p:embed/>
                  <p:pic>
                    <p:nvPicPr>
                      <p:cNvPr id="14" name="对象 13">
                        <a:extLst>
                          <a:ext uri="{FF2B5EF4-FFF2-40B4-BE49-F238E27FC236}">
                            <a16:creationId xmlns:a16="http://schemas.microsoft.com/office/drawing/2014/main" id="{F28CB17A-534C-44CA-9780-43450F570AAE}"/>
                          </a:ext>
                        </a:extLst>
                      </p:cNvPr>
                      <p:cNvPicPr/>
                      <p:nvPr/>
                    </p:nvPicPr>
                    <p:blipFill>
                      <a:blip r:embed="rId15"/>
                      <a:stretch>
                        <a:fillRect/>
                      </a:stretch>
                    </p:blipFill>
                    <p:spPr>
                      <a:xfrm>
                        <a:off x="10045767" y="996517"/>
                        <a:ext cx="1054256" cy="462844"/>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FD239309-68BE-4A3C-9C99-5A27FCF3BA10}"/>
              </a:ext>
            </a:extLst>
          </p:cNvPr>
          <p:cNvGraphicFramePr>
            <a:graphicFrameLocks noChangeAspect="1"/>
          </p:cNvGraphicFramePr>
          <p:nvPr>
            <p:extLst>
              <p:ext uri="{D42A27DB-BD31-4B8C-83A1-F6EECF244321}">
                <p14:modId xmlns:p14="http://schemas.microsoft.com/office/powerpoint/2010/main" val="3094440547"/>
              </p:ext>
            </p:extLst>
          </p:nvPr>
        </p:nvGraphicFramePr>
        <p:xfrm>
          <a:off x="2211388" y="3286125"/>
          <a:ext cx="3952875" cy="519113"/>
        </p:xfrm>
        <a:graphic>
          <a:graphicData uri="http://schemas.openxmlformats.org/presentationml/2006/ole">
            <mc:AlternateContent xmlns:mc="http://schemas.openxmlformats.org/markup-compatibility/2006">
              <mc:Choice xmlns:v="urn:schemas-microsoft-com:vml" Requires="v">
                <p:oleObj spid="_x0000_s63559" name="Equation" r:id="rId16" imgW="1739880" imgH="228600" progId="Equation.DSMT4">
                  <p:embed/>
                </p:oleObj>
              </mc:Choice>
              <mc:Fallback>
                <p:oleObj name="Equation" r:id="rId16" imgW="1739880" imgH="228600" progId="Equation.DSMT4">
                  <p:embed/>
                  <p:pic>
                    <p:nvPicPr>
                      <p:cNvPr id="16" name="对象 15">
                        <a:extLst>
                          <a:ext uri="{FF2B5EF4-FFF2-40B4-BE49-F238E27FC236}">
                            <a16:creationId xmlns:a16="http://schemas.microsoft.com/office/drawing/2014/main" id="{FD239309-68BE-4A3C-9C99-5A27FCF3BA10}"/>
                          </a:ext>
                        </a:extLst>
                      </p:cNvPr>
                      <p:cNvPicPr/>
                      <p:nvPr/>
                    </p:nvPicPr>
                    <p:blipFill>
                      <a:blip r:embed="rId17"/>
                      <a:stretch>
                        <a:fillRect/>
                      </a:stretch>
                    </p:blipFill>
                    <p:spPr>
                      <a:xfrm>
                        <a:off x="2211388" y="3286125"/>
                        <a:ext cx="3952875" cy="519113"/>
                      </a:xfrm>
                      <a:prstGeom prst="rect">
                        <a:avLst/>
                      </a:prstGeom>
                    </p:spPr>
                  </p:pic>
                </p:oleObj>
              </mc:Fallback>
            </mc:AlternateContent>
          </a:graphicData>
        </a:graphic>
      </p:graphicFrame>
      <p:sp>
        <p:nvSpPr>
          <p:cNvPr id="26" name="Rectangle 11">
            <a:extLst>
              <a:ext uri="{FF2B5EF4-FFF2-40B4-BE49-F238E27FC236}">
                <a16:creationId xmlns:a16="http://schemas.microsoft.com/office/drawing/2014/main" id="{5455E631-B662-420D-B172-113DCD28907F}"/>
              </a:ext>
            </a:extLst>
          </p:cNvPr>
          <p:cNvSpPr>
            <a:spLocks noChangeArrowheads="1"/>
          </p:cNvSpPr>
          <p:nvPr/>
        </p:nvSpPr>
        <p:spPr bwMode="auto">
          <a:xfrm>
            <a:off x="948554" y="3964377"/>
            <a:ext cx="2698175" cy="523220"/>
          </a:xfrm>
          <a:prstGeom prst="rect">
            <a:avLst/>
          </a:prstGeom>
          <a:noFill/>
          <a:ln w="9525">
            <a:noFill/>
            <a:miter lim="800000"/>
            <a:headEnd/>
            <a:tailEnd/>
          </a:ln>
          <a:effectLst/>
        </p:spPr>
        <p:txBody>
          <a:bodyPr wrap="none" anchor="ctr">
            <a:spAutoFit/>
          </a:bodyPr>
          <a:lstStyle/>
          <a:p>
            <a:pPr>
              <a:defRPr/>
            </a:pPr>
            <a:r>
              <a:rPr lang="zh-CN" altLang="en-US" sz="2800" b="1" dirty="0">
                <a:latin typeface="+mn-ea"/>
              </a:rPr>
              <a:t>电流源吸收功率</a:t>
            </a:r>
          </a:p>
        </p:txBody>
      </p:sp>
      <p:graphicFrame>
        <p:nvGraphicFramePr>
          <p:cNvPr id="18" name="对象 17">
            <a:extLst>
              <a:ext uri="{FF2B5EF4-FFF2-40B4-BE49-F238E27FC236}">
                <a16:creationId xmlns:a16="http://schemas.microsoft.com/office/drawing/2014/main" id="{24085F66-A0A9-4E8C-9903-DFDA79B31859}"/>
              </a:ext>
            </a:extLst>
          </p:cNvPr>
          <p:cNvGraphicFramePr>
            <a:graphicFrameLocks noChangeAspect="1"/>
          </p:cNvGraphicFramePr>
          <p:nvPr>
            <p:extLst>
              <p:ext uri="{D42A27DB-BD31-4B8C-83A1-F6EECF244321}">
                <p14:modId xmlns:p14="http://schemas.microsoft.com/office/powerpoint/2010/main" val="2506460260"/>
              </p:ext>
            </p:extLst>
          </p:nvPr>
        </p:nvGraphicFramePr>
        <p:xfrm>
          <a:off x="2676525" y="4483100"/>
          <a:ext cx="3810000" cy="520700"/>
        </p:xfrm>
        <a:graphic>
          <a:graphicData uri="http://schemas.openxmlformats.org/presentationml/2006/ole">
            <mc:AlternateContent xmlns:mc="http://schemas.openxmlformats.org/markup-compatibility/2006">
              <mc:Choice xmlns:v="urn:schemas-microsoft-com:vml" Requires="v">
                <p:oleObj spid="_x0000_s63560" name="Equation" r:id="rId18" imgW="1676160" imgH="228600" progId="Equation.DSMT4">
                  <p:embed/>
                </p:oleObj>
              </mc:Choice>
              <mc:Fallback>
                <p:oleObj name="Equation" r:id="rId18" imgW="1676160" imgH="228600" progId="Equation.DSMT4">
                  <p:embed/>
                  <p:pic>
                    <p:nvPicPr>
                      <p:cNvPr id="18" name="对象 17">
                        <a:extLst>
                          <a:ext uri="{FF2B5EF4-FFF2-40B4-BE49-F238E27FC236}">
                            <a16:creationId xmlns:a16="http://schemas.microsoft.com/office/drawing/2014/main" id="{24085F66-A0A9-4E8C-9903-DFDA79B31859}"/>
                          </a:ext>
                        </a:extLst>
                      </p:cNvPr>
                      <p:cNvPicPr/>
                      <p:nvPr/>
                    </p:nvPicPr>
                    <p:blipFill>
                      <a:blip r:embed="rId19"/>
                      <a:stretch>
                        <a:fillRect/>
                      </a:stretch>
                    </p:blipFill>
                    <p:spPr>
                      <a:xfrm>
                        <a:off x="2676525" y="4483100"/>
                        <a:ext cx="3810000" cy="520700"/>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2A7A2971-212B-4D25-9D3C-3CE9B072F99F}"/>
              </a:ext>
            </a:extLst>
          </p:cNvPr>
          <p:cNvGraphicFramePr>
            <a:graphicFrameLocks noChangeAspect="1"/>
          </p:cNvGraphicFramePr>
          <p:nvPr>
            <p:extLst>
              <p:ext uri="{D42A27DB-BD31-4B8C-83A1-F6EECF244321}">
                <p14:modId xmlns:p14="http://schemas.microsoft.com/office/powerpoint/2010/main" val="1204835583"/>
              </p:ext>
            </p:extLst>
          </p:nvPr>
        </p:nvGraphicFramePr>
        <p:xfrm>
          <a:off x="2846388" y="5003800"/>
          <a:ext cx="3289300" cy="519113"/>
        </p:xfrm>
        <a:graphic>
          <a:graphicData uri="http://schemas.openxmlformats.org/presentationml/2006/ole">
            <mc:AlternateContent xmlns:mc="http://schemas.openxmlformats.org/markup-compatibility/2006">
              <mc:Choice xmlns:v="urn:schemas-microsoft-com:vml" Requires="v">
                <p:oleObj spid="_x0000_s63561" name="Equation" r:id="rId20" imgW="1447560" imgH="228600" progId="Equation.DSMT4">
                  <p:embed/>
                </p:oleObj>
              </mc:Choice>
              <mc:Fallback>
                <p:oleObj name="Equation" r:id="rId20" imgW="1447560" imgH="228600" progId="Equation.DSMT4">
                  <p:embed/>
                  <p:pic>
                    <p:nvPicPr>
                      <p:cNvPr id="19" name="对象 18">
                        <a:extLst>
                          <a:ext uri="{FF2B5EF4-FFF2-40B4-BE49-F238E27FC236}">
                            <a16:creationId xmlns:a16="http://schemas.microsoft.com/office/drawing/2014/main" id="{2A7A2971-212B-4D25-9D3C-3CE9B072F99F}"/>
                          </a:ext>
                        </a:extLst>
                      </p:cNvPr>
                      <p:cNvPicPr/>
                      <p:nvPr/>
                    </p:nvPicPr>
                    <p:blipFill>
                      <a:blip r:embed="rId21"/>
                      <a:stretch>
                        <a:fillRect/>
                      </a:stretch>
                    </p:blipFill>
                    <p:spPr>
                      <a:xfrm>
                        <a:off x="2846388" y="5003800"/>
                        <a:ext cx="3289300" cy="519113"/>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17311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3" name="文本框 2">
            <a:extLst>
              <a:ext uri="{FF2B5EF4-FFF2-40B4-BE49-F238E27FC236}">
                <a16:creationId xmlns:a16="http://schemas.microsoft.com/office/drawing/2014/main" id="{9836D335-632F-41ED-B188-C464B2C8DFAB}"/>
              </a:ext>
            </a:extLst>
          </p:cNvPr>
          <p:cNvSpPr txBox="1"/>
          <p:nvPr/>
        </p:nvSpPr>
        <p:spPr>
          <a:xfrm>
            <a:off x="497150" y="1002029"/>
            <a:ext cx="11141475" cy="523220"/>
          </a:xfrm>
          <a:prstGeom prst="rect">
            <a:avLst/>
          </a:prstGeom>
          <a:noFill/>
        </p:spPr>
        <p:txBody>
          <a:bodyPr wrap="square" rtlCol="0">
            <a:spAutoFit/>
          </a:bodyPr>
          <a:lstStyle/>
          <a:p>
            <a:r>
              <a:rPr lang="zh-CN" altLang="en-US" sz="2800" b="1" dirty="0">
                <a:latin typeface="+mn-ea"/>
              </a:rPr>
              <a:t>例</a:t>
            </a:r>
            <a:r>
              <a:rPr lang="en-US" altLang="zh-CN" sz="2800" b="1" dirty="0">
                <a:latin typeface="+mn-ea"/>
              </a:rPr>
              <a:t>1.8</a:t>
            </a:r>
            <a:r>
              <a:rPr lang="zh-CN" altLang="en-US" sz="2800" b="1" dirty="0">
                <a:latin typeface="+mn-ea"/>
              </a:rPr>
              <a:t>：已知电路如图</a:t>
            </a:r>
            <a:r>
              <a:rPr lang="en-US" altLang="zh-CN" sz="2800" b="1" dirty="0">
                <a:latin typeface="+mn-ea"/>
              </a:rPr>
              <a:t>1.25</a:t>
            </a:r>
            <a:r>
              <a:rPr lang="zh-CN" altLang="en-US" sz="2800" b="1" dirty="0">
                <a:latin typeface="+mn-ea"/>
              </a:rPr>
              <a:t>所示，试求</a:t>
            </a:r>
            <a:r>
              <a:rPr lang="en-US" altLang="zh-CN" sz="2800" b="1" dirty="0">
                <a:latin typeface="+mn-ea"/>
              </a:rPr>
              <a:t>ab</a:t>
            </a:r>
            <a:r>
              <a:rPr lang="zh-CN" altLang="en-US" sz="2800" b="1" dirty="0">
                <a:latin typeface="+mn-ea"/>
              </a:rPr>
              <a:t>端开路电压</a:t>
            </a:r>
            <a:r>
              <a:rPr lang="en-US" altLang="zh-CN" sz="2800" b="1" dirty="0">
                <a:latin typeface="+mn-ea"/>
              </a:rPr>
              <a:t>UOC</a:t>
            </a:r>
            <a:r>
              <a:rPr lang="zh-CN" altLang="en-US" sz="2800" b="1" dirty="0">
                <a:latin typeface="+mn-ea"/>
              </a:rPr>
              <a:t>的值。</a:t>
            </a:r>
          </a:p>
        </p:txBody>
      </p:sp>
      <p:sp>
        <p:nvSpPr>
          <p:cNvPr id="8" name="文本框 7">
            <a:extLst>
              <a:ext uri="{FF2B5EF4-FFF2-40B4-BE49-F238E27FC236}">
                <a16:creationId xmlns:a16="http://schemas.microsoft.com/office/drawing/2014/main" id="{190DB846-66E6-4F54-9E89-63CA5D4DF134}"/>
              </a:ext>
            </a:extLst>
          </p:cNvPr>
          <p:cNvSpPr txBox="1"/>
          <p:nvPr/>
        </p:nvSpPr>
        <p:spPr>
          <a:xfrm>
            <a:off x="497150" y="2111714"/>
            <a:ext cx="902811" cy="523220"/>
          </a:xfrm>
          <a:prstGeom prst="rect">
            <a:avLst/>
          </a:prstGeom>
          <a:noFill/>
        </p:spPr>
        <p:txBody>
          <a:bodyPr wrap="none" rtlCol="0">
            <a:spAutoFit/>
          </a:bodyPr>
          <a:lstStyle/>
          <a:p>
            <a:r>
              <a:rPr lang="zh-CN" altLang="en-US" sz="2800" b="1" dirty="0"/>
              <a:t>解：</a:t>
            </a:r>
          </a:p>
        </p:txBody>
      </p:sp>
      <p:sp>
        <p:nvSpPr>
          <p:cNvPr id="15" name="Rectangle 11">
            <a:extLst>
              <a:ext uri="{FF2B5EF4-FFF2-40B4-BE49-F238E27FC236}">
                <a16:creationId xmlns:a16="http://schemas.microsoft.com/office/drawing/2014/main" id="{11DF7A7D-4A94-4D91-B2D9-337B701FA6EC}"/>
              </a:ext>
            </a:extLst>
          </p:cNvPr>
          <p:cNvSpPr>
            <a:spLocks noChangeArrowheads="1"/>
          </p:cNvSpPr>
          <p:nvPr/>
        </p:nvSpPr>
        <p:spPr bwMode="auto">
          <a:xfrm>
            <a:off x="948555" y="2546916"/>
            <a:ext cx="6393278" cy="954107"/>
          </a:xfrm>
          <a:prstGeom prst="rect">
            <a:avLst/>
          </a:prstGeom>
          <a:noFill/>
          <a:ln w="9525">
            <a:noFill/>
            <a:miter lim="800000"/>
            <a:headEnd/>
            <a:tailEnd/>
          </a:ln>
          <a:effectLst/>
        </p:spPr>
        <p:txBody>
          <a:bodyPr wrap="square" anchor="ctr">
            <a:spAutoFit/>
          </a:bodyPr>
          <a:lstStyle/>
          <a:p>
            <a:pPr>
              <a:defRPr/>
            </a:pPr>
            <a:r>
              <a:rPr lang="zh-CN" altLang="en-US" sz="2800" b="1" dirty="0">
                <a:latin typeface="+mn-ea"/>
              </a:rPr>
              <a:t>设电流</a:t>
            </a:r>
            <a:r>
              <a:rPr lang="en-US" altLang="zh-CN" sz="2800" b="1" dirty="0">
                <a:latin typeface="+mn-ea"/>
              </a:rPr>
              <a:t>I1</a:t>
            </a:r>
            <a:r>
              <a:rPr lang="zh-CN" altLang="en-US" sz="2800" b="1" dirty="0">
                <a:latin typeface="+mn-ea"/>
              </a:rPr>
              <a:t>的参考方向如图中所标，由</a:t>
            </a:r>
            <a:r>
              <a:rPr lang="en-US" altLang="zh-CN" sz="2800" b="1" dirty="0">
                <a:latin typeface="+mn-ea"/>
              </a:rPr>
              <a:t>KCL</a:t>
            </a:r>
            <a:r>
              <a:rPr lang="zh-CN" altLang="en-US" sz="2800" b="1" dirty="0">
                <a:latin typeface="+mn-ea"/>
              </a:rPr>
              <a:t>可得：</a:t>
            </a:r>
          </a:p>
        </p:txBody>
      </p:sp>
      <p:sp>
        <p:nvSpPr>
          <p:cNvPr id="12" name="文本框 11">
            <a:extLst>
              <a:ext uri="{FF2B5EF4-FFF2-40B4-BE49-F238E27FC236}">
                <a16:creationId xmlns:a16="http://schemas.microsoft.com/office/drawing/2014/main" id="{18E49BE4-CDFF-41C3-AF82-F612B2BC1DA0}"/>
              </a:ext>
            </a:extLst>
          </p:cNvPr>
          <p:cNvSpPr txBox="1"/>
          <p:nvPr/>
        </p:nvSpPr>
        <p:spPr>
          <a:xfrm>
            <a:off x="10451298" y="1578355"/>
            <a:ext cx="452761" cy="369332"/>
          </a:xfrm>
          <a:prstGeom prst="rect">
            <a:avLst/>
          </a:prstGeom>
          <a:solidFill>
            <a:schemeClr val="bg1"/>
          </a:solidFill>
        </p:spPr>
        <p:txBody>
          <a:bodyPr wrap="square" rtlCol="0">
            <a:spAutoFit/>
          </a:bodyPr>
          <a:lstStyle/>
          <a:p>
            <a:endParaRPr lang="zh-CN" altLang="en-US" dirty="0"/>
          </a:p>
        </p:txBody>
      </p:sp>
      <p:sp>
        <p:nvSpPr>
          <p:cNvPr id="26" name="Rectangle 11">
            <a:extLst>
              <a:ext uri="{FF2B5EF4-FFF2-40B4-BE49-F238E27FC236}">
                <a16:creationId xmlns:a16="http://schemas.microsoft.com/office/drawing/2014/main" id="{5455E631-B662-420D-B172-113DCD28907F}"/>
              </a:ext>
            </a:extLst>
          </p:cNvPr>
          <p:cNvSpPr>
            <a:spLocks noChangeArrowheads="1"/>
          </p:cNvSpPr>
          <p:nvPr/>
        </p:nvSpPr>
        <p:spPr bwMode="auto">
          <a:xfrm>
            <a:off x="948555" y="4027569"/>
            <a:ext cx="4854214" cy="523220"/>
          </a:xfrm>
          <a:prstGeom prst="rect">
            <a:avLst/>
          </a:prstGeom>
          <a:noFill/>
          <a:ln w="9525">
            <a:noFill/>
            <a:miter lim="800000"/>
            <a:headEnd/>
            <a:tailEnd/>
          </a:ln>
          <a:effectLst/>
        </p:spPr>
        <p:txBody>
          <a:bodyPr wrap="none" anchor="ctr">
            <a:spAutoFit/>
          </a:bodyPr>
          <a:lstStyle/>
          <a:p>
            <a:pPr>
              <a:defRPr/>
            </a:pPr>
            <a:r>
              <a:rPr lang="zh-CN" altLang="en-US" sz="2800" b="1" dirty="0">
                <a:latin typeface="+mn-ea"/>
              </a:rPr>
              <a:t>对回路</a:t>
            </a:r>
            <a:r>
              <a:rPr lang="en-US" altLang="zh-CN" sz="2800" b="1" dirty="0">
                <a:latin typeface="+mn-ea"/>
              </a:rPr>
              <a:t>A</a:t>
            </a:r>
            <a:r>
              <a:rPr lang="zh-CN" altLang="en-US" sz="2800" b="1" dirty="0">
                <a:latin typeface="+mn-ea"/>
              </a:rPr>
              <a:t>列写 </a:t>
            </a:r>
            <a:r>
              <a:rPr lang="en-US" altLang="zh-CN" sz="2800" b="1" dirty="0">
                <a:latin typeface="+mn-ea"/>
              </a:rPr>
              <a:t>KVL</a:t>
            </a:r>
            <a:r>
              <a:rPr lang="zh-CN" altLang="en-US" sz="2800" b="1" dirty="0">
                <a:latin typeface="+mn-ea"/>
              </a:rPr>
              <a:t>方程可得：</a:t>
            </a:r>
          </a:p>
        </p:txBody>
      </p:sp>
      <p:pic>
        <p:nvPicPr>
          <p:cNvPr id="2" name="图片 1">
            <a:extLst>
              <a:ext uri="{FF2B5EF4-FFF2-40B4-BE49-F238E27FC236}">
                <a16:creationId xmlns:a16="http://schemas.microsoft.com/office/drawing/2014/main" id="{1276F4B0-2939-48F7-BFB7-7A30AF26270B}"/>
              </a:ext>
            </a:extLst>
          </p:cNvPr>
          <p:cNvPicPr>
            <a:picLocks noChangeAspect="1"/>
          </p:cNvPicPr>
          <p:nvPr/>
        </p:nvPicPr>
        <p:blipFill>
          <a:blip r:embed="rId5"/>
          <a:stretch>
            <a:fillRect/>
          </a:stretch>
        </p:blipFill>
        <p:spPr>
          <a:xfrm>
            <a:off x="7428001" y="2164483"/>
            <a:ext cx="3920068" cy="3084843"/>
          </a:xfrm>
          <a:prstGeom prst="rect">
            <a:avLst/>
          </a:prstGeom>
        </p:spPr>
      </p:pic>
      <p:graphicFrame>
        <p:nvGraphicFramePr>
          <p:cNvPr id="4" name="对象 3">
            <a:extLst>
              <a:ext uri="{FF2B5EF4-FFF2-40B4-BE49-F238E27FC236}">
                <a16:creationId xmlns:a16="http://schemas.microsoft.com/office/drawing/2014/main" id="{8E648C9B-5CB7-409C-A4D6-B5015815460E}"/>
              </a:ext>
            </a:extLst>
          </p:cNvPr>
          <p:cNvGraphicFramePr>
            <a:graphicFrameLocks noChangeAspect="1"/>
          </p:cNvGraphicFramePr>
          <p:nvPr>
            <p:extLst>
              <p:ext uri="{D42A27DB-BD31-4B8C-83A1-F6EECF244321}">
                <p14:modId xmlns:p14="http://schemas.microsoft.com/office/powerpoint/2010/main" val="1907291908"/>
              </p:ext>
            </p:extLst>
          </p:nvPr>
        </p:nvGraphicFramePr>
        <p:xfrm>
          <a:off x="3028256" y="3504120"/>
          <a:ext cx="2233876" cy="523449"/>
        </p:xfrm>
        <a:graphic>
          <a:graphicData uri="http://schemas.openxmlformats.org/presentationml/2006/ole">
            <mc:AlternateContent xmlns:mc="http://schemas.openxmlformats.org/markup-compatibility/2006">
              <mc:Choice xmlns:v="urn:schemas-microsoft-com:vml" Requires="v">
                <p:oleObj spid="_x0000_s64532" name="Equation" r:id="rId6" imgW="2886298" imgH="676088" progId="Equation.DSMT4">
                  <p:embed/>
                </p:oleObj>
              </mc:Choice>
              <mc:Fallback>
                <p:oleObj name="Equation" r:id="rId6" imgW="2886298" imgH="676088" progId="Equation.DSMT4">
                  <p:embed/>
                  <p:pic>
                    <p:nvPicPr>
                      <p:cNvPr id="0" name=""/>
                      <p:cNvPicPr/>
                      <p:nvPr/>
                    </p:nvPicPr>
                    <p:blipFill>
                      <a:blip r:embed="rId7"/>
                      <a:stretch>
                        <a:fillRect/>
                      </a:stretch>
                    </p:blipFill>
                    <p:spPr>
                      <a:xfrm>
                        <a:off x="3028256" y="3504120"/>
                        <a:ext cx="2233876" cy="523449"/>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0295A0B9-856C-4733-91DC-62DDAE0B7092}"/>
              </a:ext>
            </a:extLst>
          </p:cNvPr>
          <p:cNvGraphicFramePr>
            <a:graphicFrameLocks noChangeAspect="1"/>
          </p:cNvGraphicFramePr>
          <p:nvPr>
            <p:extLst>
              <p:ext uri="{D42A27DB-BD31-4B8C-83A1-F6EECF244321}">
                <p14:modId xmlns:p14="http://schemas.microsoft.com/office/powerpoint/2010/main" val="3623298835"/>
              </p:ext>
            </p:extLst>
          </p:nvPr>
        </p:nvGraphicFramePr>
        <p:xfrm>
          <a:off x="3012096" y="4617530"/>
          <a:ext cx="2434007" cy="524368"/>
        </p:xfrm>
        <a:graphic>
          <a:graphicData uri="http://schemas.openxmlformats.org/presentationml/2006/ole">
            <mc:AlternateContent xmlns:mc="http://schemas.openxmlformats.org/markup-compatibility/2006">
              <mc:Choice xmlns:v="urn:schemas-microsoft-com:vml" Requires="v">
                <p:oleObj spid="_x0000_s64533" name="Equation" r:id="rId8" imgW="2962300" imgH="638032" progId="Equation.DSMT4">
                  <p:embed/>
                </p:oleObj>
              </mc:Choice>
              <mc:Fallback>
                <p:oleObj name="Equation" r:id="rId8" imgW="2962300" imgH="638032" progId="Equation.DSMT4">
                  <p:embed/>
                  <p:pic>
                    <p:nvPicPr>
                      <p:cNvPr id="0" name=""/>
                      <p:cNvPicPr/>
                      <p:nvPr/>
                    </p:nvPicPr>
                    <p:blipFill>
                      <a:blip r:embed="rId9"/>
                      <a:stretch>
                        <a:fillRect/>
                      </a:stretch>
                    </p:blipFill>
                    <p:spPr>
                      <a:xfrm>
                        <a:off x="3012096" y="4617530"/>
                        <a:ext cx="2434007" cy="524368"/>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id="{AF5ADD57-AD25-441F-87BF-8484FA68E902}"/>
              </a:ext>
            </a:extLst>
          </p:cNvPr>
          <p:cNvSpPr/>
          <p:nvPr/>
        </p:nvSpPr>
        <p:spPr>
          <a:xfrm>
            <a:off x="948555" y="5208639"/>
            <a:ext cx="3775393" cy="523220"/>
          </a:xfrm>
          <a:prstGeom prst="rect">
            <a:avLst/>
          </a:prstGeom>
        </p:spPr>
        <p:txBody>
          <a:bodyPr wrap="none">
            <a:spAutoFit/>
          </a:bodyPr>
          <a:lstStyle/>
          <a:p>
            <a:pPr>
              <a:defRPr/>
            </a:pPr>
            <a:r>
              <a:rPr lang="zh-CN" altLang="zh-CN" sz="2800" b="1" dirty="0">
                <a:latin typeface="+mn-ea"/>
              </a:rPr>
              <a:t>联立求解上面两式，则</a:t>
            </a:r>
            <a:endParaRPr lang="zh-CN" altLang="en-US" sz="2800" b="1" dirty="0">
              <a:latin typeface="+mn-ea"/>
            </a:endParaRPr>
          </a:p>
        </p:txBody>
      </p:sp>
      <p:graphicFrame>
        <p:nvGraphicFramePr>
          <p:cNvPr id="13" name="对象 12">
            <a:extLst>
              <a:ext uri="{FF2B5EF4-FFF2-40B4-BE49-F238E27FC236}">
                <a16:creationId xmlns:a16="http://schemas.microsoft.com/office/drawing/2014/main" id="{85C4C771-5348-49AE-A007-B47966D2BCC0}"/>
              </a:ext>
            </a:extLst>
          </p:cNvPr>
          <p:cNvGraphicFramePr>
            <a:graphicFrameLocks noChangeAspect="1"/>
          </p:cNvGraphicFramePr>
          <p:nvPr>
            <p:extLst>
              <p:ext uri="{D42A27DB-BD31-4B8C-83A1-F6EECF244321}">
                <p14:modId xmlns:p14="http://schemas.microsoft.com/office/powerpoint/2010/main" val="1523723926"/>
              </p:ext>
            </p:extLst>
          </p:nvPr>
        </p:nvGraphicFramePr>
        <p:xfrm>
          <a:off x="4723948" y="5275380"/>
          <a:ext cx="1268143" cy="523220"/>
        </p:xfrm>
        <a:graphic>
          <a:graphicData uri="http://schemas.openxmlformats.org/presentationml/2006/ole">
            <mc:AlternateContent xmlns:mc="http://schemas.openxmlformats.org/markup-compatibility/2006">
              <mc:Choice xmlns:v="urn:schemas-microsoft-com:vml" Requires="v">
                <p:oleObj spid="_x0000_s64534" name="Equation" r:id="rId10" imgW="1362100" imgH="561920" progId="Equation.DSMT4">
                  <p:embed/>
                </p:oleObj>
              </mc:Choice>
              <mc:Fallback>
                <p:oleObj name="Equation" r:id="rId10" imgW="1362100" imgH="561920" progId="Equation.DSMT4">
                  <p:embed/>
                  <p:pic>
                    <p:nvPicPr>
                      <p:cNvPr id="0" name=""/>
                      <p:cNvPicPr/>
                      <p:nvPr/>
                    </p:nvPicPr>
                    <p:blipFill>
                      <a:blip r:embed="rId11"/>
                      <a:stretch>
                        <a:fillRect/>
                      </a:stretch>
                    </p:blipFill>
                    <p:spPr>
                      <a:xfrm>
                        <a:off x="4723948" y="5275380"/>
                        <a:ext cx="1268143" cy="52322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8088695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wipe(down)">
                                      <p:cBhvr>
                                        <p:cTn id="38" dur="500"/>
                                        <p:tgtEl>
                                          <p:spTgt spid="6">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5"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362192" y="345292"/>
            <a:ext cx="3467616"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1.3 </a:t>
            </a:r>
            <a:r>
              <a:rPr lang="zh-CN" altLang="en-US" sz="3200" dirty="0">
                <a:latin typeface="Agency FB" panose="020B0503020202020204" pitchFamily="34" charset="0"/>
              </a:rPr>
              <a:t>电路的基本元件</a:t>
            </a:r>
          </a:p>
        </p:txBody>
      </p:sp>
      <p:sp>
        <p:nvSpPr>
          <p:cNvPr id="14" name="文本框 13">
            <a:extLst>
              <a:ext uri="{FF2B5EF4-FFF2-40B4-BE49-F238E27FC236}">
                <a16:creationId xmlns:a16="http://schemas.microsoft.com/office/drawing/2014/main" id="{FF5D747F-DC4D-4A6A-8D01-6CC8154E0A40}"/>
              </a:ext>
            </a:extLst>
          </p:cNvPr>
          <p:cNvSpPr txBox="1"/>
          <p:nvPr/>
        </p:nvSpPr>
        <p:spPr>
          <a:xfrm>
            <a:off x="497150" y="930067"/>
            <a:ext cx="11168107" cy="4540538"/>
          </a:xfrm>
          <a:prstGeom prst="rect">
            <a:avLst/>
          </a:prstGeom>
          <a:noFill/>
        </p:spPr>
        <p:txBody>
          <a:bodyPr wrap="square" rtlCol="0">
            <a:spAutoFit/>
          </a:bodyPr>
          <a:lstStyle/>
          <a:p>
            <a:pPr>
              <a:lnSpc>
                <a:spcPct val="150000"/>
              </a:lnSpc>
            </a:pPr>
            <a:r>
              <a:rPr lang="en-US" altLang="zh-CN" sz="2800" b="1" dirty="0">
                <a:solidFill>
                  <a:srgbClr val="FF0000"/>
                </a:solidFill>
                <a:latin typeface="+mn-ea"/>
              </a:rPr>
              <a:t>3</a:t>
            </a:r>
            <a:r>
              <a:rPr lang="zh-CN" altLang="en-US" sz="2800" b="1" dirty="0">
                <a:solidFill>
                  <a:srgbClr val="FF0000"/>
                </a:solidFill>
                <a:latin typeface="+mn-ea"/>
              </a:rPr>
              <a:t>、电阻元件的伏安特性</a:t>
            </a:r>
            <a:endParaRPr lang="en-US" altLang="zh-CN" sz="2800" b="1" dirty="0">
              <a:solidFill>
                <a:srgbClr val="FF0000"/>
              </a:solidFill>
              <a:latin typeface="+mn-ea"/>
            </a:endParaRPr>
          </a:p>
          <a:p>
            <a:pPr>
              <a:lnSpc>
                <a:spcPct val="150000"/>
              </a:lnSpc>
            </a:pPr>
            <a:r>
              <a:rPr lang="zh-CN" altLang="en-US" sz="2800" b="1" dirty="0">
                <a:latin typeface="+mn-ea"/>
              </a:rPr>
              <a:t>        假设电压和电流的参考方向是关联的，线性时不变电阻的电压与电流的关系就是熟知的</a:t>
            </a:r>
            <a:r>
              <a:rPr lang="zh-CN" altLang="en-US" sz="2800" b="1" dirty="0">
                <a:solidFill>
                  <a:srgbClr val="FF0000"/>
                </a:solidFill>
                <a:latin typeface="+mn-ea"/>
              </a:rPr>
              <a:t>欧姆定律</a:t>
            </a:r>
            <a:r>
              <a:rPr lang="zh-CN" altLang="en-US" sz="2800" b="1" dirty="0">
                <a:latin typeface="+mn-ea"/>
              </a:rPr>
              <a:t>，</a:t>
            </a:r>
            <a:endParaRPr lang="en-US" altLang="zh-CN" sz="2800" b="1" dirty="0">
              <a:latin typeface="+mn-ea"/>
            </a:endParaRPr>
          </a:p>
          <a:p>
            <a:pPr>
              <a:lnSpc>
                <a:spcPct val="150000"/>
              </a:lnSpc>
            </a:pPr>
            <a:endParaRPr lang="en-US" altLang="zh-CN" sz="2800" b="1" dirty="0">
              <a:latin typeface="+mn-ea"/>
            </a:endParaRPr>
          </a:p>
          <a:p>
            <a:pPr>
              <a:lnSpc>
                <a:spcPct val="150000"/>
              </a:lnSpc>
            </a:pPr>
            <a:r>
              <a:rPr lang="zh-CN" altLang="en-US" sz="2800" b="1" dirty="0">
                <a:latin typeface="+mn-ea"/>
              </a:rPr>
              <a:t>        式中</a:t>
            </a:r>
            <a:r>
              <a:rPr lang="en-US" altLang="zh-CN" sz="2800" b="1" dirty="0">
                <a:latin typeface="+mn-ea"/>
              </a:rPr>
              <a:t>R</a:t>
            </a:r>
            <a:r>
              <a:rPr lang="zh-CN" altLang="en-US" sz="2800" b="1" dirty="0">
                <a:latin typeface="+mn-ea"/>
              </a:rPr>
              <a:t>为元件的电阻，单位为欧姆，简称欧</a:t>
            </a:r>
            <a:r>
              <a:rPr lang="en-US" altLang="zh-CN" sz="2800" b="1" dirty="0">
                <a:latin typeface="+mn-ea"/>
              </a:rPr>
              <a:t>(Ω) </a:t>
            </a:r>
            <a:r>
              <a:rPr lang="zh-CN" altLang="en-US" sz="2800" b="1" dirty="0">
                <a:latin typeface="+mn-ea"/>
              </a:rPr>
              <a:t>。</a:t>
            </a:r>
            <a:endParaRPr lang="en-US" altLang="zh-CN" sz="2800" b="1" dirty="0">
              <a:latin typeface="+mn-ea"/>
            </a:endParaRPr>
          </a:p>
          <a:p>
            <a:pPr>
              <a:lnSpc>
                <a:spcPct val="150000"/>
              </a:lnSpc>
            </a:pPr>
            <a:r>
              <a:rPr lang="en-US" altLang="zh-CN" sz="2800" b="1" dirty="0">
                <a:latin typeface="+mn-ea"/>
              </a:rPr>
              <a:t>        </a:t>
            </a:r>
            <a:r>
              <a:rPr lang="zh-CN" altLang="en-US" sz="2800" b="1" dirty="0">
                <a:latin typeface="+mn-ea"/>
              </a:rPr>
              <a:t>该式表明在一定电压下，电阻</a:t>
            </a:r>
            <a:r>
              <a:rPr lang="en-US" altLang="zh-CN" sz="2800" b="1" dirty="0">
                <a:latin typeface="+mn-ea"/>
              </a:rPr>
              <a:t>R</a:t>
            </a:r>
            <a:r>
              <a:rPr lang="zh-CN" altLang="en-US" sz="2800" b="1" dirty="0">
                <a:latin typeface="+mn-ea"/>
              </a:rPr>
              <a:t>越大，电流</a:t>
            </a:r>
            <a:r>
              <a:rPr lang="en-US" altLang="zh-CN" sz="2800" b="1" dirty="0" err="1">
                <a:latin typeface="+mn-ea"/>
              </a:rPr>
              <a:t>i</a:t>
            </a:r>
            <a:r>
              <a:rPr lang="zh-CN" altLang="en-US" sz="2800" b="1" dirty="0">
                <a:latin typeface="+mn-ea"/>
              </a:rPr>
              <a:t>越小，所以电阻</a:t>
            </a:r>
            <a:r>
              <a:rPr lang="en-US" altLang="zh-CN" sz="2800" b="1" dirty="0">
                <a:latin typeface="+mn-ea"/>
              </a:rPr>
              <a:t>R</a:t>
            </a:r>
            <a:r>
              <a:rPr lang="zh-CN" altLang="en-US" sz="2800" b="1" dirty="0">
                <a:latin typeface="+mn-ea"/>
              </a:rPr>
              <a:t>是表征电阻元件对电流</a:t>
            </a:r>
            <a:r>
              <a:rPr lang="zh-CN" altLang="en-US" sz="2800" b="1" dirty="0">
                <a:solidFill>
                  <a:srgbClr val="FF0000"/>
                </a:solidFill>
                <a:latin typeface="+mn-ea"/>
              </a:rPr>
              <a:t>阻碍程度</a:t>
            </a:r>
            <a:r>
              <a:rPr lang="zh-CN" altLang="en-US" sz="2800" b="1" dirty="0">
                <a:latin typeface="+mn-ea"/>
              </a:rPr>
              <a:t>的参数。</a:t>
            </a:r>
          </a:p>
        </p:txBody>
      </p:sp>
      <p:graphicFrame>
        <p:nvGraphicFramePr>
          <p:cNvPr id="2" name="对象 1">
            <a:extLst>
              <a:ext uri="{FF2B5EF4-FFF2-40B4-BE49-F238E27FC236}">
                <a16:creationId xmlns:a16="http://schemas.microsoft.com/office/drawing/2014/main" id="{0AC2CDF7-6525-4E87-897C-2D7C1E7927B5}"/>
              </a:ext>
            </a:extLst>
          </p:cNvPr>
          <p:cNvGraphicFramePr>
            <a:graphicFrameLocks noChangeAspect="1"/>
          </p:cNvGraphicFramePr>
          <p:nvPr>
            <p:extLst>
              <p:ext uri="{D42A27DB-BD31-4B8C-83A1-F6EECF244321}">
                <p14:modId xmlns:p14="http://schemas.microsoft.com/office/powerpoint/2010/main" val="2956344724"/>
              </p:ext>
            </p:extLst>
          </p:nvPr>
        </p:nvGraphicFramePr>
        <p:xfrm>
          <a:off x="5094268" y="3002414"/>
          <a:ext cx="2003464" cy="500866"/>
        </p:xfrm>
        <a:graphic>
          <a:graphicData uri="http://schemas.openxmlformats.org/presentationml/2006/ole">
            <mc:AlternateContent xmlns:mc="http://schemas.openxmlformats.org/markup-compatibility/2006">
              <mc:Choice xmlns:v="urn:schemas-microsoft-com:vml" Requires="v">
                <p:oleObj spid="_x0000_s1166" name="Equation" r:id="rId5" imgW="812520" imgH="203040" progId="Equation.DSMT4">
                  <p:embed/>
                </p:oleObj>
              </mc:Choice>
              <mc:Fallback>
                <p:oleObj name="Equation" r:id="rId5" imgW="812520" imgH="203040" progId="Equation.DSMT4">
                  <p:embed/>
                  <p:pic>
                    <p:nvPicPr>
                      <p:cNvPr id="0" name=""/>
                      <p:cNvPicPr/>
                      <p:nvPr/>
                    </p:nvPicPr>
                    <p:blipFill>
                      <a:blip r:embed="rId6"/>
                      <a:stretch>
                        <a:fillRect/>
                      </a:stretch>
                    </p:blipFill>
                    <p:spPr>
                      <a:xfrm>
                        <a:off x="5094268" y="3002414"/>
                        <a:ext cx="2003464" cy="500866"/>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8870753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par>
                                <p:cTn id="13" presetID="22" presetClass="entr" presetSubtype="4" fill="hold"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animEffect transition="in" filter="wipe(down)">
                                      <p:cBhvr>
                                        <p:cTn id="15" dur="500"/>
                                        <p:tgtEl>
                                          <p:spTgt spid="1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4">
                                            <p:txEl>
                                              <p:pRg st="4" end="4"/>
                                            </p:txEl>
                                          </p:spTgt>
                                        </p:tgtEl>
                                        <p:attrNameLst>
                                          <p:attrName>style.visibility</p:attrName>
                                        </p:attrNameLst>
                                      </p:cBhvr>
                                      <p:to>
                                        <p:strVal val="visible"/>
                                      </p:to>
                                    </p:set>
                                    <p:animEffect transition="in" filter="wipe(down)">
                                      <p:cBhvr>
                                        <p:cTn id="20"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3" name="文本框 2">
            <a:extLst>
              <a:ext uri="{FF2B5EF4-FFF2-40B4-BE49-F238E27FC236}">
                <a16:creationId xmlns:a16="http://schemas.microsoft.com/office/drawing/2014/main" id="{9836D335-632F-41ED-B188-C464B2C8DFAB}"/>
              </a:ext>
            </a:extLst>
          </p:cNvPr>
          <p:cNvSpPr txBox="1"/>
          <p:nvPr/>
        </p:nvSpPr>
        <p:spPr>
          <a:xfrm>
            <a:off x="497150" y="1002029"/>
            <a:ext cx="11141475" cy="954107"/>
          </a:xfrm>
          <a:prstGeom prst="rect">
            <a:avLst/>
          </a:prstGeom>
          <a:noFill/>
        </p:spPr>
        <p:txBody>
          <a:bodyPr wrap="square" rtlCol="0">
            <a:spAutoFit/>
          </a:bodyPr>
          <a:lstStyle/>
          <a:p>
            <a:r>
              <a:rPr lang="zh-CN" altLang="en-US" sz="2800" b="1" dirty="0">
                <a:latin typeface="+mn-ea"/>
              </a:rPr>
              <a:t>例</a:t>
            </a:r>
            <a:r>
              <a:rPr lang="en-US" altLang="zh-CN" sz="2800" b="1" dirty="0">
                <a:latin typeface="+mn-ea"/>
              </a:rPr>
              <a:t>3</a:t>
            </a:r>
            <a:r>
              <a:rPr lang="zh-CN" altLang="en-US" sz="2800" b="1" dirty="0">
                <a:latin typeface="+mn-ea"/>
              </a:rPr>
              <a:t>：已知电路如图所示，已知               </a:t>
            </a:r>
            <a:r>
              <a:rPr lang="en-US" altLang="zh-CN" sz="2800" b="1" dirty="0">
                <a:latin typeface="+mn-ea"/>
              </a:rPr>
              <a:t>,            ,            </a:t>
            </a:r>
            <a:r>
              <a:rPr lang="zh-CN" altLang="en-US" sz="2800" b="1" dirty="0">
                <a:latin typeface="+mn-ea"/>
              </a:rPr>
              <a:t>，          </a:t>
            </a:r>
            <a:r>
              <a:rPr lang="en-US" altLang="zh-CN" sz="2800" b="1" dirty="0">
                <a:latin typeface="+mn-ea"/>
              </a:rPr>
              <a:t>,</a:t>
            </a:r>
            <a:r>
              <a:rPr lang="zh-CN" altLang="en-US" sz="2800" b="1" dirty="0">
                <a:latin typeface="+mn-ea"/>
              </a:rPr>
              <a:t>电流控制电流源的电流           ，求电阻    两端的电压    。</a:t>
            </a:r>
          </a:p>
        </p:txBody>
      </p:sp>
      <p:sp>
        <p:nvSpPr>
          <p:cNvPr id="8" name="文本框 7">
            <a:extLst>
              <a:ext uri="{FF2B5EF4-FFF2-40B4-BE49-F238E27FC236}">
                <a16:creationId xmlns:a16="http://schemas.microsoft.com/office/drawing/2014/main" id="{190DB846-66E6-4F54-9E89-63CA5D4DF134}"/>
              </a:ext>
            </a:extLst>
          </p:cNvPr>
          <p:cNvSpPr txBox="1"/>
          <p:nvPr/>
        </p:nvSpPr>
        <p:spPr>
          <a:xfrm>
            <a:off x="497150" y="2111714"/>
            <a:ext cx="902811" cy="523220"/>
          </a:xfrm>
          <a:prstGeom prst="rect">
            <a:avLst/>
          </a:prstGeom>
          <a:noFill/>
        </p:spPr>
        <p:txBody>
          <a:bodyPr wrap="none" rtlCol="0">
            <a:spAutoFit/>
          </a:bodyPr>
          <a:lstStyle/>
          <a:p>
            <a:r>
              <a:rPr lang="zh-CN" altLang="en-US" sz="2800" b="1" dirty="0"/>
              <a:t>解：</a:t>
            </a:r>
          </a:p>
        </p:txBody>
      </p:sp>
      <p:sp>
        <p:nvSpPr>
          <p:cNvPr id="15" name="Rectangle 11">
            <a:extLst>
              <a:ext uri="{FF2B5EF4-FFF2-40B4-BE49-F238E27FC236}">
                <a16:creationId xmlns:a16="http://schemas.microsoft.com/office/drawing/2014/main" id="{11DF7A7D-4A94-4D91-B2D9-337B701FA6EC}"/>
              </a:ext>
            </a:extLst>
          </p:cNvPr>
          <p:cNvSpPr>
            <a:spLocks noChangeArrowheads="1"/>
          </p:cNvSpPr>
          <p:nvPr/>
        </p:nvSpPr>
        <p:spPr bwMode="auto">
          <a:xfrm>
            <a:off x="948555" y="2762359"/>
            <a:ext cx="6393278" cy="523220"/>
          </a:xfrm>
          <a:prstGeom prst="rect">
            <a:avLst/>
          </a:prstGeom>
          <a:noFill/>
          <a:ln w="9525">
            <a:noFill/>
            <a:miter lim="800000"/>
            <a:headEnd/>
            <a:tailEnd/>
          </a:ln>
          <a:effectLst/>
        </p:spPr>
        <p:txBody>
          <a:bodyPr wrap="square" anchor="ctr">
            <a:spAutoFit/>
          </a:bodyPr>
          <a:lstStyle/>
          <a:p>
            <a:pPr>
              <a:defRPr/>
            </a:pPr>
            <a:r>
              <a:rPr lang="zh-CN" altLang="en-US" sz="2800" b="1" dirty="0">
                <a:latin typeface="+mn-ea"/>
              </a:rPr>
              <a:t>对节点</a:t>
            </a:r>
            <a:r>
              <a:rPr lang="en-US" altLang="zh-CN" sz="2800" b="1" dirty="0">
                <a:latin typeface="+mn-ea"/>
              </a:rPr>
              <a:t>1</a:t>
            </a:r>
            <a:r>
              <a:rPr lang="zh-CN" altLang="en-US" sz="2800" b="1" dirty="0">
                <a:latin typeface="+mn-ea"/>
              </a:rPr>
              <a:t>，有</a:t>
            </a:r>
          </a:p>
        </p:txBody>
      </p:sp>
      <p:sp>
        <p:nvSpPr>
          <p:cNvPr id="12" name="文本框 11">
            <a:extLst>
              <a:ext uri="{FF2B5EF4-FFF2-40B4-BE49-F238E27FC236}">
                <a16:creationId xmlns:a16="http://schemas.microsoft.com/office/drawing/2014/main" id="{18E49BE4-CDFF-41C3-AF82-F612B2BC1DA0}"/>
              </a:ext>
            </a:extLst>
          </p:cNvPr>
          <p:cNvSpPr txBox="1"/>
          <p:nvPr/>
        </p:nvSpPr>
        <p:spPr>
          <a:xfrm>
            <a:off x="10451298" y="1578355"/>
            <a:ext cx="452761" cy="369332"/>
          </a:xfrm>
          <a:prstGeom prst="rect">
            <a:avLst/>
          </a:prstGeom>
          <a:solidFill>
            <a:schemeClr val="bg1"/>
          </a:solidFill>
        </p:spPr>
        <p:txBody>
          <a:bodyPr wrap="square" rtlCol="0">
            <a:spAutoFit/>
          </a:bodyPr>
          <a:lstStyle/>
          <a:p>
            <a:endParaRPr lang="zh-CN" altLang="en-US" dirty="0"/>
          </a:p>
        </p:txBody>
      </p:sp>
      <p:sp>
        <p:nvSpPr>
          <p:cNvPr id="26" name="Rectangle 11">
            <a:extLst>
              <a:ext uri="{FF2B5EF4-FFF2-40B4-BE49-F238E27FC236}">
                <a16:creationId xmlns:a16="http://schemas.microsoft.com/office/drawing/2014/main" id="{5455E631-B662-420D-B172-113DCD28907F}"/>
              </a:ext>
            </a:extLst>
          </p:cNvPr>
          <p:cNvSpPr>
            <a:spLocks noChangeArrowheads="1"/>
          </p:cNvSpPr>
          <p:nvPr/>
        </p:nvSpPr>
        <p:spPr bwMode="auto">
          <a:xfrm>
            <a:off x="948555" y="4027569"/>
            <a:ext cx="543739" cy="523220"/>
          </a:xfrm>
          <a:prstGeom prst="rect">
            <a:avLst/>
          </a:prstGeom>
          <a:noFill/>
          <a:ln w="9525">
            <a:noFill/>
            <a:miter lim="800000"/>
            <a:headEnd/>
            <a:tailEnd/>
          </a:ln>
          <a:effectLst/>
        </p:spPr>
        <p:txBody>
          <a:bodyPr wrap="none" anchor="ctr">
            <a:spAutoFit/>
          </a:bodyPr>
          <a:lstStyle/>
          <a:p>
            <a:pPr>
              <a:defRPr/>
            </a:pPr>
            <a:r>
              <a:rPr lang="zh-CN" altLang="en-US" sz="2800" b="1" dirty="0">
                <a:latin typeface="+mn-ea"/>
              </a:rPr>
              <a:t>得</a:t>
            </a:r>
          </a:p>
        </p:txBody>
      </p:sp>
      <p:graphicFrame>
        <p:nvGraphicFramePr>
          <p:cNvPr id="4" name="对象 3">
            <a:extLst>
              <a:ext uri="{FF2B5EF4-FFF2-40B4-BE49-F238E27FC236}">
                <a16:creationId xmlns:a16="http://schemas.microsoft.com/office/drawing/2014/main" id="{8E648C9B-5CB7-409C-A4D6-B5015815460E}"/>
              </a:ext>
            </a:extLst>
          </p:cNvPr>
          <p:cNvGraphicFramePr>
            <a:graphicFrameLocks noChangeAspect="1"/>
          </p:cNvGraphicFramePr>
          <p:nvPr>
            <p:extLst>
              <p:ext uri="{D42A27DB-BD31-4B8C-83A1-F6EECF244321}">
                <p14:modId xmlns:p14="http://schemas.microsoft.com/office/powerpoint/2010/main" val="1711925696"/>
              </p:ext>
            </p:extLst>
          </p:nvPr>
        </p:nvGraphicFramePr>
        <p:xfrm>
          <a:off x="2836251" y="3345182"/>
          <a:ext cx="2154775" cy="523220"/>
        </p:xfrm>
        <a:graphic>
          <a:graphicData uri="http://schemas.openxmlformats.org/presentationml/2006/ole">
            <mc:AlternateContent xmlns:mc="http://schemas.openxmlformats.org/markup-compatibility/2006">
              <mc:Choice xmlns:v="urn:schemas-microsoft-com:vml" Requires="v">
                <p:oleObj spid="_x0000_s65592" name="Equation" r:id="rId5" imgW="787320" imgH="190440" progId="Equation.DSMT4">
                  <p:embed/>
                </p:oleObj>
              </mc:Choice>
              <mc:Fallback>
                <p:oleObj name="Equation" r:id="rId5" imgW="787320" imgH="190440" progId="Equation.DSMT4">
                  <p:embed/>
                  <p:pic>
                    <p:nvPicPr>
                      <p:cNvPr id="4" name="对象 3">
                        <a:extLst>
                          <a:ext uri="{FF2B5EF4-FFF2-40B4-BE49-F238E27FC236}">
                            <a16:creationId xmlns:a16="http://schemas.microsoft.com/office/drawing/2014/main" id="{8E648C9B-5CB7-409C-A4D6-B5015815460E}"/>
                          </a:ext>
                        </a:extLst>
                      </p:cNvPr>
                      <p:cNvPicPr/>
                      <p:nvPr/>
                    </p:nvPicPr>
                    <p:blipFill>
                      <a:blip r:embed="rId6"/>
                      <a:stretch>
                        <a:fillRect/>
                      </a:stretch>
                    </p:blipFill>
                    <p:spPr>
                      <a:xfrm>
                        <a:off x="2836251" y="3345182"/>
                        <a:ext cx="2154775" cy="52322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0295A0B9-856C-4733-91DC-62DDAE0B7092}"/>
              </a:ext>
            </a:extLst>
          </p:cNvPr>
          <p:cNvGraphicFramePr>
            <a:graphicFrameLocks noChangeAspect="1"/>
          </p:cNvGraphicFramePr>
          <p:nvPr>
            <p:extLst>
              <p:ext uri="{D42A27DB-BD31-4B8C-83A1-F6EECF244321}">
                <p14:modId xmlns:p14="http://schemas.microsoft.com/office/powerpoint/2010/main" val="4168051895"/>
              </p:ext>
            </p:extLst>
          </p:nvPr>
        </p:nvGraphicFramePr>
        <p:xfrm>
          <a:off x="2763755" y="3985499"/>
          <a:ext cx="2293705" cy="523220"/>
        </p:xfrm>
        <a:graphic>
          <a:graphicData uri="http://schemas.openxmlformats.org/presentationml/2006/ole">
            <mc:AlternateContent xmlns:mc="http://schemas.openxmlformats.org/markup-compatibility/2006">
              <mc:Choice xmlns:v="urn:schemas-microsoft-com:vml" Requires="v">
                <p:oleObj spid="_x0000_s65593" name="Equation" r:id="rId7" imgW="838080" imgH="190440" progId="Equation.DSMT4">
                  <p:embed/>
                </p:oleObj>
              </mc:Choice>
              <mc:Fallback>
                <p:oleObj name="Equation" r:id="rId7" imgW="838080" imgH="190440" progId="Equation.DSMT4">
                  <p:embed/>
                  <p:pic>
                    <p:nvPicPr>
                      <p:cNvPr id="5" name="对象 4">
                        <a:extLst>
                          <a:ext uri="{FF2B5EF4-FFF2-40B4-BE49-F238E27FC236}">
                            <a16:creationId xmlns:a16="http://schemas.microsoft.com/office/drawing/2014/main" id="{0295A0B9-856C-4733-91DC-62DDAE0B7092}"/>
                          </a:ext>
                        </a:extLst>
                      </p:cNvPr>
                      <p:cNvPicPr/>
                      <p:nvPr/>
                    </p:nvPicPr>
                    <p:blipFill>
                      <a:blip r:embed="rId8"/>
                      <a:stretch>
                        <a:fillRect/>
                      </a:stretch>
                    </p:blipFill>
                    <p:spPr>
                      <a:xfrm>
                        <a:off x="2763755" y="3985499"/>
                        <a:ext cx="2293705" cy="523220"/>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id="{AF5ADD57-AD25-441F-87BF-8484FA68E902}"/>
              </a:ext>
            </a:extLst>
          </p:cNvPr>
          <p:cNvSpPr/>
          <p:nvPr/>
        </p:nvSpPr>
        <p:spPr>
          <a:xfrm>
            <a:off x="948555" y="4625816"/>
            <a:ext cx="2100255" cy="523220"/>
          </a:xfrm>
          <a:prstGeom prst="rect">
            <a:avLst/>
          </a:prstGeom>
        </p:spPr>
        <p:txBody>
          <a:bodyPr wrap="none">
            <a:spAutoFit/>
          </a:bodyPr>
          <a:lstStyle/>
          <a:p>
            <a:pPr>
              <a:defRPr/>
            </a:pPr>
            <a:r>
              <a:rPr lang="zh-CN" altLang="en-US" sz="2800" b="1" dirty="0">
                <a:latin typeface="+mn-ea"/>
              </a:rPr>
              <a:t>对</a:t>
            </a:r>
            <a:r>
              <a:rPr lang="en-US" altLang="zh-CN" sz="2800" b="1" dirty="0">
                <a:latin typeface="+mn-ea"/>
              </a:rPr>
              <a:t>I</a:t>
            </a:r>
            <a:r>
              <a:rPr lang="zh-CN" altLang="en-US" sz="2800" b="1" dirty="0">
                <a:latin typeface="+mn-ea"/>
              </a:rPr>
              <a:t>回路，有</a:t>
            </a:r>
          </a:p>
        </p:txBody>
      </p:sp>
      <p:graphicFrame>
        <p:nvGraphicFramePr>
          <p:cNvPr id="13" name="对象 12">
            <a:extLst>
              <a:ext uri="{FF2B5EF4-FFF2-40B4-BE49-F238E27FC236}">
                <a16:creationId xmlns:a16="http://schemas.microsoft.com/office/drawing/2014/main" id="{85C4C771-5348-49AE-A007-B47966D2BCC0}"/>
              </a:ext>
            </a:extLst>
          </p:cNvPr>
          <p:cNvGraphicFramePr>
            <a:graphicFrameLocks noChangeAspect="1"/>
          </p:cNvGraphicFramePr>
          <p:nvPr>
            <p:extLst>
              <p:ext uri="{D42A27DB-BD31-4B8C-83A1-F6EECF244321}">
                <p14:modId xmlns:p14="http://schemas.microsoft.com/office/powerpoint/2010/main" val="754270878"/>
              </p:ext>
            </p:extLst>
          </p:nvPr>
        </p:nvGraphicFramePr>
        <p:xfrm>
          <a:off x="3196397" y="4625816"/>
          <a:ext cx="2751575" cy="523220"/>
        </p:xfrm>
        <a:graphic>
          <a:graphicData uri="http://schemas.openxmlformats.org/presentationml/2006/ole">
            <mc:AlternateContent xmlns:mc="http://schemas.openxmlformats.org/markup-compatibility/2006">
              <mc:Choice xmlns:v="urn:schemas-microsoft-com:vml" Requires="v">
                <p:oleObj spid="_x0000_s65594" name="Equation" r:id="rId9" imgW="1002960" imgH="190440" progId="Equation.DSMT4">
                  <p:embed/>
                </p:oleObj>
              </mc:Choice>
              <mc:Fallback>
                <p:oleObj name="Equation" r:id="rId9" imgW="1002960" imgH="190440" progId="Equation.DSMT4">
                  <p:embed/>
                  <p:pic>
                    <p:nvPicPr>
                      <p:cNvPr id="13" name="对象 12">
                        <a:extLst>
                          <a:ext uri="{FF2B5EF4-FFF2-40B4-BE49-F238E27FC236}">
                            <a16:creationId xmlns:a16="http://schemas.microsoft.com/office/drawing/2014/main" id="{85C4C771-5348-49AE-A007-B47966D2BCC0}"/>
                          </a:ext>
                        </a:extLst>
                      </p:cNvPr>
                      <p:cNvPicPr/>
                      <p:nvPr/>
                    </p:nvPicPr>
                    <p:blipFill>
                      <a:blip r:embed="rId10"/>
                      <a:stretch>
                        <a:fillRect/>
                      </a:stretch>
                    </p:blipFill>
                    <p:spPr>
                      <a:xfrm>
                        <a:off x="3196397" y="4625816"/>
                        <a:ext cx="2751575" cy="523220"/>
                      </a:xfrm>
                      <a:prstGeom prst="rect">
                        <a:avLst/>
                      </a:prstGeom>
                    </p:spPr>
                  </p:pic>
                </p:oleObj>
              </mc:Fallback>
            </mc:AlternateContent>
          </a:graphicData>
        </a:graphic>
      </p:graphicFrame>
      <p:pic>
        <p:nvPicPr>
          <p:cNvPr id="16" name="图片 15">
            <a:extLst>
              <a:ext uri="{FF2B5EF4-FFF2-40B4-BE49-F238E27FC236}">
                <a16:creationId xmlns:a16="http://schemas.microsoft.com/office/drawing/2014/main" id="{D989F7B1-61C2-4FDA-A997-6C83D43A2FB6}"/>
              </a:ext>
            </a:extLst>
          </p:cNvPr>
          <p:cNvPicPr/>
          <p:nvPr/>
        </p:nvPicPr>
        <p:blipFill rotWithShape="1">
          <a:blip r:embed="rId11"/>
          <a:srcRect l="54883" t="19395" r="7493" b="43299"/>
          <a:stretch/>
        </p:blipFill>
        <p:spPr>
          <a:xfrm>
            <a:off x="7134541" y="2303271"/>
            <a:ext cx="4613204" cy="2607043"/>
          </a:xfrm>
          <a:prstGeom prst="rect">
            <a:avLst/>
          </a:prstGeom>
        </p:spPr>
      </p:pic>
      <p:graphicFrame>
        <p:nvGraphicFramePr>
          <p:cNvPr id="9" name="对象 8">
            <a:extLst>
              <a:ext uri="{FF2B5EF4-FFF2-40B4-BE49-F238E27FC236}">
                <a16:creationId xmlns:a16="http://schemas.microsoft.com/office/drawing/2014/main" id="{F0AD028E-E229-44A4-B6AC-86A91D860FA5}"/>
              </a:ext>
            </a:extLst>
          </p:cNvPr>
          <p:cNvGraphicFramePr>
            <a:graphicFrameLocks noChangeAspect="1"/>
          </p:cNvGraphicFramePr>
          <p:nvPr>
            <p:extLst>
              <p:ext uri="{D42A27DB-BD31-4B8C-83A1-F6EECF244321}">
                <p14:modId xmlns:p14="http://schemas.microsoft.com/office/powerpoint/2010/main" val="2613433676"/>
              </p:ext>
            </p:extLst>
          </p:nvPr>
        </p:nvGraphicFramePr>
        <p:xfrm>
          <a:off x="5446103" y="1008048"/>
          <a:ext cx="1637803" cy="517201"/>
        </p:xfrm>
        <a:graphic>
          <a:graphicData uri="http://schemas.openxmlformats.org/presentationml/2006/ole">
            <mc:AlternateContent xmlns:mc="http://schemas.openxmlformats.org/markup-compatibility/2006">
              <mc:Choice xmlns:v="urn:schemas-microsoft-com:vml" Requires="v">
                <p:oleObj spid="_x0000_s65595" name="Equation" r:id="rId12" imgW="723600" imgH="228600" progId="Equation.DSMT4">
                  <p:embed/>
                </p:oleObj>
              </mc:Choice>
              <mc:Fallback>
                <p:oleObj name="Equation" r:id="rId12" imgW="723600" imgH="228600" progId="Equation.DSMT4">
                  <p:embed/>
                  <p:pic>
                    <p:nvPicPr>
                      <p:cNvPr id="0" name=""/>
                      <p:cNvPicPr/>
                      <p:nvPr/>
                    </p:nvPicPr>
                    <p:blipFill>
                      <a:blip r:embed="rId13"/>
                      <a:stretch>
                        <a:fillRect/>
                      </a:stretch>
                    </p:blipFill>
                    <p:spPr>
                      <a:xfrm>
                        <a:off x="5446103" y="1008048"/>
                        <a:ext cx="1637803" cy="517201"/>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EFDABE00-466B-464A-9B10-F6DDD0E591B2}"/>
              </a:ext>
            </a:extLst>
          </p:cNvPr>
          <p:cNvGraphicFramePr>
            <a:graphicFrameLocks noChangeAspect="1"/>
          </p:cNvGraphicFramePr>
          <p:nvPr>
            <p:extLst>
              <p:ext uri="{D42A27DB-BD31-4B8C-83A1-F6EECF244321}">
                <p14:modId xmlns:p14="http://schemas.microsoft.com/office/powerpoint/2010/main" val="1715997781"/>
              </p:ext>
            </p:extLst>
          </p:nvPr>
        </p:nvGraphicFramePr>
        <p:xfrm>
          <a:off x="7095925" y="1004979"/>
          <a:ext cx="1350467" cy="517200"/>
        </p:xfrm>
        <a:graphic>
          <a:graphicData uri="http://schemas.openxmlformats.org/presentationml/2006/ole">
            <mc:AlternateContent xmlns:mc="http://schemas.openxmlformats.org/markup-compatibility/2006">
              <mc:Choice xmlns:v="urn:schemas-microsoft-com:vml" Requires="v">
                <p:oleObj spid="_x0000_s65596" name="Equation" r:id="rId14" imgW="596880" imgH="228600" progId="Equation.DSMT4">
                  <p:embed/>
                </p:oleObj>
              </mc:Choice>
              <mc:Fallback>
                <p:oleObj name="Equation" r:id="rId14" imgW="596880" imgH="228600" progId="Equation.DSMT4">
                  <p:embed/>
                  <p:pic>
                    <p:nvPicPr>
                      <p:cNvPr id="0" name=""/>
                      <p:cNvPicPr/>
                      <p:nvPr/>
                    </p:nvPicPr>
                    <p:blipFill>
                      <a:blip r:embed="rId15"/>
                      <a:stretch>
                        <a:fillRect/>
                      </a:stretch>
                    </p:blipFill>
                    <p:spPr>
                      <a:xfrm>
                        <a:off x="7095925" y="1004979"/>
                        <a:ext cx="1350467" cy="5172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E7944011-7D62-49A0-8C72-676C7C28E671}"/>
              </a:ext>
            </a:extLst>
          </p:cNvPr>
          <p:cNvGraphicFramePr>
            <a:graphicFrameLocks noChangeAspect="1"/>
          </p:cNvGraphicFramePr>
          <p:nvPr>
            <p:extLst>
              <p:ext uri="{D42A27DB-BD31-4B8C-83A1-F6EECF244321}">
                <p14:modId xmlns:p14="http://schemas.microsoft.com/office/powerpoint/2010/main" val="3740942168"/>
              </p:ext>
            </p:extLst>
          </p:nvPr>
        </p:nvGraphicFramePr>
        <p:xfrm>
          <a:off x="8458411" y="1004979"/>
          <a:ext cx="1407933" cy="517200"/>
        </p:xfrm>
        <a:graphic>
          <a:graphicData uri="http://schemas.openxmlformats.org/presentationml/2006/ole">
            <mc:AlternateContent xmlns:mc="http://schemas.openxmlformats.org/markup-compatibility/2006">
              <mc:Choice xmlns:v="urn:schemas-microsoft-com:vml" Requires="v">
                <p:oleObj spid="_x0000_s65597" name="Equation" r:id="rId16" imgW="622080" imgH="228600" progId="Equation.DSMT4">
                  <p:embed/>
                </p:oleObj>
              </mc:Choice>
              <mc:Fallback>
                <p:oleObj name="Equation" r:id="rId16" imgW="622080" imgH="228600" progId="Equation.DSMT4">
                  <p:embed/>
                  <p:pic>
                    <p:nvPicPr>
                      <p:cNvPr id="0" name=""/>
                      <p:cNvPicPr/>
                      <p:nvPr/>
                    </p:nvPicPr>
                    <p:blipFill>
                      <a:blip r:embed="rId17"/>
                      <a:stretch>
                        <a:fillRect/>
                      </a:stretch>
                    </p:blipFill>
                    <p:spPr>
                      <a:xfrm>
                        <a:off x="8458411" y="1004979"/>
                        <a:ext cx="1407933" cy="517200"/>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C3EF9674-197B-4DEB-B903-728B1E4B6AE1}"/>
              </a:ext>
            </a:extLst>
          </p:cNvPr>
          <p:cNvGraphicFramePr>
            <a:graphicFrameLocks noChangeAspect="1"/>
          </p:cNvGraphicFramePr>
          <p:nvPr>
            <p:extLst>
              <p:ext uri="{D42A27DB-BD31-4B8C-83A1-F6EECF244321}">
                <p14:modId xmlns:p14="http://schemas.microsoft.com/office/powerpoint/2010/main" val="3315318030"/>
              </p:ext>
            </p:extLst>
          </p:nvPr>
        </p:nvGraphicFramePr>
        <p:xfrm>
          <a:off x="9878363" y="1002029"/>
          <a:ext cx="1424321" cy="523220"/>
        </p:xfrm>
        <a:graphic>
          <a:graphicData uri="http://schemas.openxmlformats.org/presentationml/2006/ole">
            <mc:AlternateContent xmlns:mc="http://schemas.openxmlformats.org/markup-compatibility/2006">
              <mc:Choice xmlns:v="urn:schemas-microsoft-com:vml" Requires="v">
                <p:oleObj spid="_x0000_s65598" name="Equation" r:id="rId18" imgW="622080" imgH="228600" progId="Equation.DSMT4">
                  <p:embed/>
                </p:oleObj>
              </mc:Choice>
              <mc:Fallback>
                <p:oleObj name="Equation" r:id="rId18" imgW="622080" imgH="228600" progId="Equation.DSMT4">
                  <p:embed/>
                  <p:pic>
                    <p:nvPicPr>
                      <p:cNvPr id="0" name=""/>
                      <p:cNvPicPr/>
                      <p:nvPr/>
                    </p:nvPicPr>
                    <p:blipFill>
                      <a:blip r:embed="rId19"/>
                      <a:stretch>
                        <a:fillRect/>
                      </a:stretch>
                    </p:blipFill>
                    <p:spPr>
                      <a:xfrm>
                        <a:off x="9878363" y="1002029"/>
                        <a:ext cx="1424321" cy="523220"/>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34C0F84C-7BE2-494A-9798-AF8B55388205}"/>
              </a:ext>
            </a:extLst>
          </p:cNvPr>
          <p:cNvGraphicFramePr>
            <a:graphicFrameLocks noChangeAspect="1"/>
          </p:cNvGraphicFramePr>
          <p:nvPr>
            <p:extLst>
              <p:ext uri="{D42A27DB-BD31-4B8C-83A1-F6EECF244321}">
                <p14:modId xmlns:p14="http://schemas.microsoft.com/office/powerpoint/2010/main" val="769240621"/>
              </p:ext>
            </p:extLst>
          </p:nvPr>
        </p:nvGraphicFramePr>
        <p:xfrm>
          <a:off x="4181751" y="1440483"/>
          <a:ext cx="1149337" cy="517201"/>
        </p:xfrm>
        <a:graphic>
          <a:graphicData uri="http://schemas.openxmlformats.org/presentationml/2006/ole">
            <mc:AlternateContent xmlns:mc="http://schemas.openxmlformats.org/markup-compatibility/2006">
              <mc:Choice xmlns:v="urn:schemas-microsoft-com:vml" Requires="v">
                <p:oleObj spid="_x0000_s65599" name="Equation" r:id="rId20" imgW="507960" imgH="228600" progId="Equation.DSMT4">
                  <p:embed/>
                </p:oleObj>
              </mc:Choice>
              <mc:Fallback>
                <p:oleObj name="Equation" r:id="rId20" imgW="507960" imgH="228600" progId="Equation.DSMT4">
                  <p:embed/>
                  <p:pic>
                    <p:nvPicPr>
                      <p:cNvPr id="0" name=""/>
                      <p:cNvPicPr/>
                      <p:nvPr/>
                    </p:nvPicPr>
                    <p:blipFill>
                      <a:blip r:embed="rId21"/>
                      <a:stretch>
                        <a:fillRect/>
                      </a:stretch>
                    </p:blipFill>
                    <p:spPr>
                      <a:xfrm>
                        <a:off x="4181751" y="1440483"/>
                        <a:ext cx="1149337" cy="517201"/>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10FBCE27-57B2-4474-9140-5D7DDA4CA68A}"/>
              </a:ext>
            </a:extLst>
          </p:cNvPr>
          <p:cNvGraphicFramePr>
            <a:graphicFrameLocks noChangeAspect="1"/>
          </p:cNvGraphicFramePr>
          <p:nvPr>
            <p:extLst>
              <p:ext uri="{D42A27DB-BD31-4B8C-83A1-F6EECF244321}">
                <p14:modId xmlns:p14="http://schemas.microsoft.com/office/powerpoint/2010/main" val="2554470012"/>
              </p:ext>
            </p:extLst>
          </p:nvPr>
        </p:nvGraphicFramePr>
        <p:xfrm>
          <a:off x="6759984" y="1475724"/>
          <a:ext cx="402267" cy="517201"/>
        </p:xfrm>
        <a:graphic>
          <a:graphicData uri="http://schemas.openxmlformats.org/presentationml/2006/ole">
            <mc:AlternateContent xmlns:mc="http://schemas.openxmlformats.org/markup-compatibility/2006">
              <mc:Choice xmlns:v="urn:schemas-microsoft-com:vml" Requires="v">
                <p:oleObj spid="_x0000_s65600" name="Equation" r:id="rId22" imgW="177480" imgH="228600" progId="Equation.DSMT4">
                  <p:embed/>
                </p:oleObj>
              </mc:Choice>
              <mc:Fallback>
                <p:oleObj name="Equation" r:id="rId22" imgW="177480" imgH="228600" progId="Equation.DSMT4">
                  <p:embed/>
                  <p:pic>
                    <p:nvPicPr>
                      <p:cNvPr id="0" name=""/>
                      <p:cNvPicPr/>
                      <p:nvPr/>
                    </p:nvPicPr>
                    <p:blipFill>
                      <a:blip r:embed="rId23"/>
                      <a:stretch>
                        <a:fillRect/>
                      </a:stretch>
                    </p:blipFill>
                    <p:spPr>
                      <a:xfrm>
                        <a:off x="6759984" y="1475724"/>
                        <a:ext cx="402267" cy="517201"/>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1B3145BB-1B63-4064-8181-B4D04B38C8DF}"/>
              </a:ext>
            </a:extLst>
          </p:cNvPr>
          <p:cNvGraphicFramePr>
            <a:graphicFrameLocks noChangeAspect="1"/>
          </p:cNvGraphicFramePr>
          <p:nvPr>
            <p:extLst>
              <p:ext uri="{D42A27DB-BD31-4B8C-83A1-F6EECF244321}">
                <p14:modId xmlns:p14="http://schemas.microsoft.com/office/powerpoint/2010/main" val="172251546"/>
              </p:ext>
            </p:extLst>
          </p:nvPr>
        </p:nvGraphicFramePr>
        <p:xfrm>
          <a:off x="8946877" y="1475725"/>
          <a:ext cx="431000" cy="517200"/>
        </p:xfrm>
        <a:graphic>
          <a:graphicData uri="http://schemas.openxmlformats.org/presentationml/2006/ole">
            <mc:AlternateContent xmlns:mc="http://schemas.openxmlformats.org/markup-compatibility/2006">
              <mc:Choice xmlns:v="urn:schemas-microsoft-com:vml" Requires="v">
                <p:oleObj spid="_x0000_s65601" name="Equation" r:id="rId24" imgW="190440" imgH="228600" progId="Equation.DSMT4">
                  <p:embed/>
                </p:oleObj>
              </mc:Choice>
              <mc:Fallback>
                <p:oleObj name="Equation" r:id="rId24" imgW="190440" imgH="228600" progId="Equation.DSMT4">
                  <p:embed/>
                  <p:pic>
                    <p:nvPicPr>
                      <p:cNvPr id="0" name=""/>
                      <p:cNvPicPr/>
                      <p:nvPr/>
                    </p:nvPicPr>
                    <p:blipFill>
                      <a:blip r:embed="rId25"/>
                      <a:stretch>
                        <a:fillRect/>
                      </a:stretch>
                    </p:blipFill>
                    <p:spPr>
                      <a:xfrm>
                        <a:off x="8946877" y="1475725"/>
                        <a:ext cx="431000" cy="517200"/>
                      </a:xfrm>
                      <a:prstGeom prst="rect">
                        <a:avLst/>
                      </a:prstGeom>
                    </p:spPr>
                  </p:pic>
                </p:oleObj>
              </mc:Fallback>
            </mc:AlternateContent>
          </a:graphicData>
        </a:graphic>
      </p:graphicFrame>
      <p:sp>
        <p:nvSpPr>
          <p:cNvPr id="24" name="Rectangle 11">
            <a:extLst>
              <a:ext uri="{FF2B5EF4-FFF2-40B4-BE49-F238E27FC236}">
                <a16:creationId xmlns:a16="http://schemas.microsoft.com/office/drawing/2014/main" id="{7CA0E0C7-CE82-47FB-830C-A65C98920CBD}"/>
              </a:ext>
            </a:extLst>
          </p:cNvPr>
          <p:cNvSpPr>
            <a:spLocks noChangeArrowheads="1"/>
          </p:cNvSpPr>
          <p:nvPr/>
        </p:nvSpPr>
        <p:spPr bwMode="auto">
          <a:xfrm>
            <a:off x="948555" y="5224063"/>
            <a:ext cx="3057247" cy="523220"/>
          </a:xfrm>
          <a:prstGeom prst="rect">
            <a:avLst/>
          </a:prstGeom>
          <a:noFill/>
          <a:ln w="9525">
            <a:noFill/>
            <a:miter lim="800000"/>
            <a:headEnd/>
            <a:tailEnd/>
          </a:ln>
          <a:effectLst/>
        </p:spPr>
        <p:txBody>
          <a:bodyPr wrap="none" anchor="ctr">
            <a:spAutoFit/>
          </a:bodyPr>
          <a:lstStyle/>
          <a:p>
            <a:pPr>
              <a:defRPr/>
            </a:pPr>
            <a:r>
              <a:rPr lang="zh-CN" altLang="en-US" sz="2800" b="1" dirty="0">
                <a:latin typeface="+mn-ea"/>
              </a:rPr>
              <a:t>联立上述两式，得</a:t>
            </a:r>
          </a:p>
        </p:txBody>
      </p:sp>
      <p:graphicFrame>
        <p:nvGraphicFramePr>
          <p:cNvPr id="20" name="对象 19">
            <a:extLst>
              <a:ext uri="{FF2B5EF4-FFF2-40B4-BE49-F238E27FC236}">
                <a16:creationId xmlns:a16="http://schemas.microsoft.com/office/drawing/2014/main" id="{E3C55A0E-F104-4920-B6D9-7F50B5E9C861}"/>
              </a:ext>
            </a:extLst>
          </p:cNvPr>
          <p:cNvGraphicFramePr>
            <a:graphicFrameLocks noChangeAspect="1"/>
          </p:cNvGraphicFramePr>
          <p:nvPr>
            <p:extLst>
              <p:ext uri="{D42A27DB-BD31-4B8C-83A1-F6EECF244321}">
                <p14:modId xmlns:p14="http://schemas.microsoft.com/office/powerpoint/2010/main" val="706969426"/>
              </p:ext>
            </p:extLst>
          </p:nvPr>
        </p:nvGraphicFramePr>
        <p:xfrm>
          <a:off x="2763755" y="5747283"/>
          <a:ext cx="3136110" cy="797316"/>
        </p:xfrm>
        <a:graphic>
          <a:graphicData uri="http://schemas.openxmlformats.org/presentationml/2006/ole">
            <mc:AlternateContent xmlns:mc="http://schemas.openxmlformats.org/markup-compatibility/2006">
              <mc:Choice xmlns:v="urn:schemas-microsoft-com:vml" Requires="v">
                <p:oleObj spid="_x0000_s65602" name="Equation" r:id="rId26" imgW="1498320" imgH="380880" progId="Equation.DSMT4">
                  <p:embed/>
                </p:oleObj>
              </mc:Choice>
              <mc:Fallback>
                <p:oleObj name="Equation" r:id="rId26" imgW="1498320" imgH="380880" progId="Equation.DSMT4">
                  <p:embed/>
                  <p:pic>
                    <p:nvPicPr>
                      <p:cNvPr id="0" name=""/>
                      <p:cNvPicPr/>
                      <p:nvPr/>
                    </p:nvPicPr>
                    <p:blipFill>
                      <a:blip r:embed="rId27"/>
                      <a:stretch>
                        <a:fillRect/>
                      </a:stretch>
                    </p:blipFill>
                    <p:spPr>
                      <a:xfrm>
                        <a:off x="2763755" y="5747283"/>
                        <a:ext cx="3136110" cy="797316"/>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9961494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par>
                                <p:cTn id="17" presetID="22" presetClass="entr" presetSubtype="4"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par>
                                <p:cTn id="23" presetID="22" presetClass="entr" presetSubtype="4"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par>
                                <p:cTn id="26" presetID="22" presetClass="entr" presetSubtype="4"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par>
                                <p:cTn id="29" presetID="22" presetClass="entr" presetSubtype="4"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down)">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down)">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down)">
                                      <p:cBhvr>
                                        <p:cTn id="64" dur="500"/>
                                        <p:tgtEl>
                                          <p:spTgt spid="13"/>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down)">
                                      <p:cBhvr>
                                        <p:cTn id="7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5" grpId="0"/>
      <p:bldP spid="26" grpId="0"/>
      <p:bldP spid="6" grpId="0"/>
      <p:bldP spid="2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3" name="文本框 2">
            <a:extLst>
              <a:ext uri="{FF2B5EF4-FFF2-40B4-BE49-F238E27FC236}">
                <a16:creationId xmlns:a16="http://schemas.microsoft.com/office/drawing/2014/main" id="{9836D335-632F-41ED-B188-C464B2C8DFAB}"/>
              </a:ext>
            </a:extLst>
          </p:cNvPr>
          <p:cNvSpPr txBox="1"/>
          <p:nvPr/>
        </p:nvSpPr>
        <p:spPr>
          <a:xfrm>
            <a:off x="497150" y="1002029"/>
            <a:ext cx="11141475" cy="954107"/>
          </a:xfrm>
          <a:prstGeom prst="rect">
            <a:avLst/>
          </a:prstGeom>
          <a:noFill/>
        </p:spPr>
        <p:txBody>
          <a:bodyPr wrap="square" rtlCol="0">
            <a:spAutoFit/>
          </a:bodyPr>
          <a:lstStyle/>
          <a:p>
            <a:r>
              <a:rPr lang="zh-CN" altLang="en-US" sz="2800" b="1" dirty="0">
                <a:latin typeface="+mn-ea"/>
              </a:rPr>
              <a:t>例</a:t>
            </a:r>
            <a:r>
              <a:rPr lang="en-US" altLang="zh-CN" sz="2800" b="1" dirty="0">
                <a:latin typeface="+mn-ea"/>
              </a:rPr>
              <a:t>3</a:t>
            </a:r>
            <a:r>
              <a:rPr lang="zh-CN" altLang="en-US" sz="2800" b="1" dirty="0">
                <a:latin typeface="+mn-ea"/>
              </a:rPr>
              <a:t>：已知电路如图所示，已知               </a:t>
            </a:r>
            <a:r>
              <a:rPr lang="en-US" altLang="zh-CN" sz="2800" b="1" dirty="0">
                <a:latin typeface="+mn-ea"/>
              </a:rPr>
              <a:t>,            ,            </a:t>
            </a:r>
            <a:r>
              <a:rPr lang="zh-CN" altLang="en-US" sz="2800" b="1" dirty="0">
                <a:latin typeface="+mn-ea"/>
              </a:rPr>
              <a:t>，          </a:t>
            </a:r>
            <a:r>
              <a:rPr lang="en-US" altLang="zh-CN" sz="2800" b="1" dirty="0">
                <a:latin typeface="+mn-ea"/>
              </a:rPr>
              <a:t>,</a:t>
            </a:r>
            <a:r>
              <a:rPr lang="zh-CN" altLang="en-US" sz="2800" b="1" dirty="0">
                <a:latin typeface="+mn-ea"/>
              </a:rPr>
              <a:t>电流控制电流源的电流           ，求电阻    两端的电压    。</a:t>
            </a:r>
          </a:p>
        </p:txBody>
      </p:sp>
      <p:sp>
        <p:nvSpPr>
          <p:cNvPr id="8" name="文本框 7">
            <a:extLst>
              <a:ext uri="{FF2B5EF4-FFF2-40B4-BE49-F238E27FC236}">
                <a16:creationId xmlns:a16="http://schemas.microsoft.com/office/drawing/2014/main" id="{190DB846-66E6-4F54-9E89-63CA5D4DF134}"/>
              </a:ext>
            </a:extLst>
          </p:cNvPr>
          <p:cNvSpPr txBox="1"/>
          <p:nvPr/>
        </p:nvSpPr>
        <p:spPr>
          <a:xfrm>
            <a:off x="497150" y="2111714"/>
            <a:ext cx="902811" cy="523220"/>
          </a:xfrm>
          <a:prstGeom prst="rect">
            <a:avLst/>
          </a:prstGeom>
          <a:noFill/>
        </p:spPr>
        <p:txBody>
          <a:bodyPr wrap="none" rtlCol="0">
            <a:spAutoFit/>
          </a:bodyPr>
          <a:lstStyle/>
          <a:p>
            <a:r>
              <a:rPr lang="zh-CN" altLang="en-US" sz="2800" b="1" dirty="0"/>
              <a:t>解：</a:t>
            </a:r>
          </a:p>
        </p:txBody>
      </p:sp>
      <p:sp>
        <p:nvSpPr>
          <p:cNvPr id="15" name="Rectangle 11">
            <a:extLst>
              <a:ext uri="{FF2B5EF4-FFF2-40B4-BE49-F238E27FC236}">
                <a16:creationId xmlns:a16="http://schemas.microsoft.com/office/drawing/2014/main" id="{11DF7A7D-4A94-4D91-B2D9-337B701FA6EC}"/>
              </a:ext>
            </a:extLst>
          </p:cNvPr>
          <p:cNvSpPr>
            <a:spLocks noChangeArrowheads="1"/>
          </p:cNvSpPr>
          <p:nvPr/>
        </p:nvSpPr>
        <p:spPr bwMode="auto">
          <a:xfrm>
            <a:off x="948555" y="2762359"/>
            <a:ext cx="6393278" cy="523220"/>
          </a:xfrm>
          <a:prstGeom prst="rect">
            <a:avLst/>
          </a:prstGeom>
          <a:noFill/>
          <a:ln w="9525">
            <a:noFill/>
            <a:miter lim="800000"/>
            <a:headEnd/>
            <a:tailEnd/>
          </a:ln>
          <a:effectLst/>
        </p:spPr>
        <p:txBody>
          <a:bodyPr wrap="square" anchor="ctr">
            <a:spAutoFit/>
          </a:bodyPr>
          <a:lstStyle/>
          <a:p>
            <a:pPr>
              <a:defRPr/>
            </a:pPr>
            <a:r>
              <a:rPr lang="zh-CN" altLang="en-US" sz="2800" b="1" dirty="0">
                <a:latin typeface="+mn-ea"/>
              </a:rPr>
              <a:t>所以，</a:t>
            </a:r>
          </a:p>
        </p:txBody>
      </p:sp>
      <p:sp>
        <p:nvSpPr>
          <p:cNvPr id="12" name="文本框 11">
            <a:extLst>
              <a:ext uri="{FF2B5EF4-FFF2-40B4-BE49-F238E27FC236}">
                <a16:creationId xmlns:a16="http://schemas.microsoft.com/office/drawing/2014/main" id="{18E49BE4-CDFF-41C3-AF82-F612B2BC1DA0}"/>
              </a:ext>
            </a:extLst>
          </p:cNvPr>
          <p:cNvSpPr txBox="1"/>
          <p:nvPr/>
        </p:nvSpPr>
        <p:spPr>
          <a:xfrm>
            <a:off x="10451298" y="1578355"/>
            <a:ext cx="452761" cy="369332"/>
          </a:xfrm>
          <a:prstGeom prst="rect">
            <a:avLst/>
          </a:prstGeom>
          <a:solidFill>
            <a:schemeClr val="bg1"/>
          </a:solidFill>
        </p:spPr>
        <p:txBody>
          <a:bodyPr wrap="square" rtlCol="0">
            <a:spAutoFit/>
          </a:bodyPr>
          <a:lstStyle/>
          <a:p>
            <a:endParaRPr lang="zh-CN" altLang="en-US" dirty="0"/>
          </a:p>
        </p:txBody>
      </p:sp>
      <p:graphicFrame>
        <p:nvGraphicFramePr>
          <p:cNvPr id="4" name="对象 3">
            <a:extLst>
              <a:ext uri="{FF2B5EF4-FFF2-40B4-BE49-F238E27FC236}">
                <a16:creationId xmlns:a16="http://schemas.microsoft.com/office/drawing/2014/main" id="{8E648C9B-5CB7-409C-A4D6-B5015815460E}"/>
              </a:ext>
            </a:extLst>
          </p:cNvPr>
          <p:cNvGraphicFramePr>
            <a:graphicFrameLocks noChangeAspect="1"/>
          </p:cNvGraphicFramePr>
          <p:nvPr>
            <p:extLst>
              <p:ext uri="{D42A27DB-BD31-4B8C-83A1-F6EECF244321}">
                <p14:modId xmlns:p14="http://schemas.microsoft.com/office/powerpoint/2010/main" val="2227091044"/>
              </p:ext>
            </p:extLst>
          </p:nvPr>
        </p:nvGraphicFramePr>
        <p:xfrm>
          <a:off x="1568450" y="3344863"/>
          <a:ext cx="4691063" cy="523875"/>
        </p:xfrm>
        <a:graphic>
          <a:graphicData uri="http://schemas.openxmlformats.org/presentationml/2006/ole">
            <mc:AlternateContent xmlns:mc="http://schemas.openxmlformats.org/markup-compatibility/2006">
              <mc:Choice xmlns:v="urn:schemas-microsoft-com:vml" Requires="v">
                <p:oleObj spid="_x0000_s66594" name="Equation" r:id="rId5" imgW="1714320" imgH="190440" progId="Equation.DSMT4">
                  <p:embed/>
                </p:oleObj>
              </mc:Choice>
              <mc:Fallback>
                <p:oleObj name="Equation" r:id="rId5" imgW="1714320" imgH="190440" progId="Equation.DSMT4">
                  <p:embed/>
                  <p:pic>
                    <p:nvPicPr>
                      <p:cNvPr id="4" name="对象 3">
                        <a:extLst>
                          <a:ext uri="{FF2B5EF4-FFF2-40B4-BE49-F238E27FC236}">
                            <a16:creationId xmlns:a16="http://schemas.microsoft.com/office/drawing/2014/main" id="{8E648C9B-5CB7-409C-A4D6-B5015815460E}"/>
                          </a:ext>
                        </a:extLst>
                      </p:cNvPr>
                      <p:cNvPicPr/>
                      <p:nvPr/>
                    </p:nvPicPr>
                    <p:blipFill>
                      <a:blip r:embed="rId6"/>
                      <a:stretch>
                        <a:fillRect/>
                      </a:stretch>
                    </p:blipFill>
                    <p:spPr>
                      <a:xfrm>
                        <a:off x="1568450" y="3344863"/>
                        <a:ext cx="4691063" cy="523875"/>
                      </a:xfrm>
                      <a:prstGeom prst="rect">
                        <a:avLst/>
                      </a:prstGeom>
                    </p:spPr>
                  </p:pic>
                </p:oleObj>
              </mc:Fallback>
            </mc:AlternateContent>
          </a:graphicData>
        </a:graphic>
      </p:graphicFrame>
      <p:pic>
        <p:nvPicPr>
          <p:cNvPr id="16" name="图片 15">
            <a:extLst>
              <a:ext uri="{FF2B5EF4-FFF2-40B4-BE49-F238E27FC236}">
                <a16:creationId xmlns:a16="http://schemas.microsoft.com/office/drawing/2014/main" id="{D989F7B1-61C2-4FDA-A997-6C83D43A2FB6}"/>
              </a:ext>
            </a:extLst>
          </p:cNvPr>
          <p:cNvPicPr/>
          <p:nvPr/>
        </p:nvPicPr>
        <p:blipFill rotWithShape="1">
          <a:blip r:embed="rId7"/>
          <a:srcRect l="54883" t="19395" r="7493" b="43299"/>
          <a:stretch/>
        </p:blipFill>
        <p:spPr>
          <a:xfrm>
            <a:off x="7134541" y="2303271"/>
            <a:ext cx="4613204" cy="2607043"/>
          </a:xfrm>
          <a:prstGeom prst="rect">
            <a:avLst/>
          </a:prstGeom>
        </p:spPr>
      </p:pic>
      <p:graphicFrame>
        <p:nvGraphicFramePr>
          <p:cNvPr id="9" name="对象 8">
            <a:extLst>
              <a:ext uri="{FF2B5EF4-FFF2-40B4-BE49-F238E27FC236}">
                <a16:creationId xmlns:a16="http://schemas.microsoft.com/office/drawing/2014/main" id="{F0AD028E-E229-44A4-B6AC-86A91D860FA5}"/>
              </a:ext>
            </a:extLst>
          </p:cNvPr>
          <p:cNvGraphicFramePr>
            <a:graphicFrameLocks noChangeAspect="1"/>
          </p:cNvGraphicFramePr>
          <p:nvPr/>
        </p:nvGraphicFramePr>
        <p:xfrm>
          <a:off x="5446103" y="1008048"/>
          <a:ext cx="1637803" cy="517201"/>
        </p:xfrm>
        <a:graphic>
          <a:graphicData uri="http://schemas.openxmlformats.org/presentationml/2006/ole">
            <mc:AlternateContent xmlns:mc="http://schemas.openxmlformats.org/markup-compatibility/2006">
              <mc:Choice xmlns:v="urn:schemas-microsoft-com:vml" Requires="v">
                <p:oleObj spid="_x0000_s66595" name="Equation" r:id="rId8" imgW="723600" imgH="228600" progId="Equation.DSMT4">
                  <p:embed/>
                </p:oleObj>
              </mc:Choice>
              <mc:Fallback>
                <p:oleObj name="Equation" r:id="rId8" imgW="723600" imgH="228600" progId="Equation.DSMT4">
                  <p:embed/>
                  <p:pic>
                    <p:nvPicPr>
                      <p:cNvPr id="9" name="对象 8">
                        <a:extLst>
                          <a:ext uri="{FF2B5EF4-FFF2-40B4-BE49-F238E27FC236}">
                            <a16:creationId xmlns:a16="http://schemas.microsoft.com/office/drawing/2014/main" id="{F0AD028E-E229-44A4-B6AC-86A91D860FA5}"/>
                          </a:ext>
                        </a:extLst>
                      </p:cNvPr>
                      <p:cNvPicPr/>
                      <p:nvPr/>
                    </p:nvPicPr>
                    <p:blipFill>
                      <a:blip r:embed="rId9"/>
                      <a:stretch>
                        <a:fillRect/>
                      </a:stretch>
                    </p:blipFill>
                    <p:spPr>
                      <a:xfrm>
                        <a:off x="5446103" y="1008048"/>
                        <a:ext cx="1637803" cy="517201"/>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EFDABE00-466B-464A-9B10-F6DDD0E591B2}"/>
              </a:ext>
            </a:extLst>
          </p:cNvPr>
          <p:cNvGraphicFramePr>
            <a:graphicFrameLocks noChangeAspect="1"/>
          </p:cNvGraphicFramePr>
          <p:nvPr/>
        </p:nvGraphicFramePr>
        <p:xfrm>
          <a:off x="7095925" y="1004979"/>
          <a:ext cx="1350467" cy="517200"/>
        </p:xfrm>
        <a:graphic>
          <a:graphicData uri="http://schemas.openxmlformats.org/presentationml/2006/ole">
            <mc:AlternateContent xmlns:mc="http://schemas.openxmlformats.org/markup-compatibility/2006">
              <mc:Choice xmlns:v="urn:schemas-microsoft-com:vml" Requires="v">
                <p:oleObj spid="_x0000_s66596" name="Equation" r:id="rId10" imgW="596880" imgH="228600" progId="Equation.DSMT4">
                  <p:embed/>
                </p:oleObj>
              </mc:Choice>
              <mc:Fallback>
                <p:oleObj name="Equation" r:id="rId10" imgW="596880" imgH="228600" progId="Equation.DSMT4">
                  <p:embed/>
                  <p:pic>
                    <p:nvPicPr>
                      <p:cNvPr id="10" name="对象 9">
                        <a:extLst>
                          <a:ext uri="{FF2B5EF4-FFF2-40B4-BE49-F238E27FC236}">
                            <a16:creationId xmlns:a16="http://schemas.microsoft.com/office/drawing/2014/main" id="{EFDABE00-466B-464A-9B10-F6DDD0E591B2}"/>
                          </a:ext>
                        </a:extLst>
                      </p:cNvPr>
                      <p:cNvPicPr/>
                      <p:nvPr/>
                    </p:nvPicPr>
                    <p:blipFill>
                      <a:blip r:embed="rId11"/>
                      <a:stretch>
                        <a:fillRect/>
                      </a:stretch>
                    </p:blipFill>
                    <p:spPr>
                      <a:xfrm>
                        <a:off x="7095925" y="1004979"/>
                        <a:ext cx="1350467" cy="5172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E7944011-7D62-49A0-8C72-676C7C28E671}"/>
              </a:ext>
            </a:extLst>
          </p:cNvPr>
          <p:cNvGraphicFramePr>
            <a:graphicFrameLocks noChangeAspect="1"/>
          </p:cNvGraphicFramePr>
          <p:nvPr/>
        </p:nvGraphicFramePr>
        <p:xfrm>
          <a:off x="8458411" y="1004979"/>
          <a:ext cx="1407933" cy="517200"/>
        </p:xfrm>
        <a:graphic>
          <a:graphicData uri="http://schemas.openxmlformats.org/presentationml/2006/ole">
            <mc:AlternateContent xmlns:mc="http://schemas.openxmlformats.org/markup-compatibility/2006">
              <mc:Choice xmlns:v="urn:schemas-microsoft-com:vml" Requires="v">
                <p:oleObj spid="_x0000_s66597" name="Equation" r:id="rId12" imgW="622080" imgH="228600" progId="Equation.DSMT4">
                  <p:embed/>
                </p:oleObj>
              </mc:Choice>
              <mc:Fallback>
                <p:oleObj name="Equation" r:id="rId12" imgW="622080" imgH="228600" progId="Equation.DSMT4">
                  <p:embed/>
                  <p:pic>
                    <p:nvPicPr>
                      <p:cNvPr id="11" name="对象 10">
                        <a:extLst>
                          <a:ext uri="{FF2B5EF4-FFF2-40B4-BE49-F238E27FC236}">
                            <a16:creationId xmlns:a16="http://schemas.microsoft.com/office/drawing/2014/main" id="{E7944011-7D62-49A0-8C72-676C7C28E671}"/>
                          </a:ext>
                        </a:extLst>
                      </p:cNvPr>
                      <p:cNvPicPr/>
                      <p:nvPr/>
                    </p:nvPicPr>
                    <p:blipFill>
                      <a:blip r:embed="rId13"/>
                      <a:stretch>
                        <a:fillRect/>
                      </a:stretch>
                    </p:blipFill>
                    <p:spPr>
                      <a:xfrm>
                        <a:off x="8458411" y="1004979"/>
                        <a:ext cx="1407933" cy="517200"/>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C3EF9674-197B-4DEB-B903-728B1E4B6AE1}"/>
              </a:ext>
            </a:extLst>
          </p:cNvPr>
          <p:cNvGraphicFramePr>
            <a:graphicFrameLocks noChangeAspect="1"/>
          </p:cNvGraphicFramePr>
          <p:nvPr/>
        </p:nvGraphicFramePr>
        <p:xfrm>
          <a:off x="9878363" y="1002029"/>
          <a:ext cx="1424321" cy="523220"/>
        </p:xfrm>
        <a:graphic>
          <a:graphicData uri="http://schemas.openxmlformats.org/presentationml/2006/ole">
            <mc:AlternateContent xmlns:mc="http://schemas.openxmlformats.org/markup-compatibility/2006">
              <mc:Choice xmlns:v="urn:schemas-microsoft-com:vml" Requires="v">
                <p:oleObj spid="_x0000_s66598" name="Equation" r:id="rId14" imgW="622080" imgH="228600" progId="Equation.DSMT4">
                  <p:embed/>
                </p:oleObj>
              </mc:Choice>
              <mc:Fallback>
                <p:oleObj name="Equation" r:id="rId14" imgW="622080" imgH="228600" progId="Equation.DSMT4">
                  <p:embed/>
                  <p:pic>
                    <p:nvPicPr>
                      <p:cNvPr id="14" name="对象 13">
                        <a:extLst>
                          <a:ext uri="{FF2B5EF4-FFF2-40B4-BE49-F238E27FC236}">
                            <a16:creationId xmlns:a16="http://schemas.microsoft.com/office/drawing/2014/main" id="{C3EF9674-197B-4DEB-B903-728B1E4B6AE1}"/>
                          </a:ext>
                        </a:extLst>
                      </p:cNvPr>
                      <p:cNvPicPr/>
                      <p:nvPr/>
                    </p:nvPicPr>
                    <p:blipFill>
                      <a:blip r:embed="rId15"/>
                      <a:stretch>
                        <a:fillRect/>
                      </a:stretch>
                    </p:blipFill>
                    <p:spPr>
                      <a:xfrm>
                        <a:off x="9878363" y="1002029"/>
                        <a:ext cx="1424321" cy="523220"/>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34C0F84C-7BE2-494A-9798-AF8B55388205}"/>
              </a:ext>
            </a:extLst>
          </p:cNvPr>
          <p:cNvGraphicFramePr>
            <a:graphicFrameLocks noChangeAspect="1"/>
          </p:cNvGraphicFramePr>
          <p:nvPr/>
        </p:nvGraphicFramePr>
        <p:xfrm>
          <a:off x="4181751" y="1440483"/>
          <a:ext cx="1149337" cy="517201"/>
        </p:xfrm>
        <a:graphic>
          <a:graphicData uri="http://schemas.openxmlformats.org/presentationml/2006/ole">
            <mc:AlternateContent xmlns:mc="http://schemas.openxmlformats.org/markup-compatibility/2006">
              <mc:Choice xmlns:v="urn:schemas-microsoft-com:vml" Requires="v">
                <p:oleObj spid="_x0000_s66599" name="Equation" r:id="rId16" imgW="507960" imgH="228600" progId="Equation.DSMT4">
                  <p:embed/>
                </p:oleObj>
              </mc:Choice>
              <mc:Fallback>
                <p:oleObj name="Equation" r:id="rId16" imgW="507960" imgH="228600" progId="Equation.DSMT4">
                  <p:embed/>
                  <p:pic>
                    <p:nvPicPr>
                      <p:cNvPr id="17" name="对象 16">
                        <a:extLst>
                          <a:ext uri="{FF2B5EF4-FFF2-40B4-BE49-F238E27FC236}">
                            <a16:creationId xmlns:a16="http://schemas.microsoft.com/office/drawing/2014/main" id="{34C0F84C-7BE2-494A-9798-AF8B55388205}"/>
                          </a:ext>
                        </a:extLst>
                      </p:cNvPr>
                      <p:cNvPicPr/>
                      <p:nvPr/>
                    </p:nvPicPr>
                    <p:blipFill>
                      <a:blip r:embed="rId17"/>
                      <a:stretch>
                        <a:fillRect/>
                      </a:stretch>
                    </p:blipFill>
                    <p:spPr>
                      <a:xfrm>
                        <a:off x="4181751" y="1440483"/>
                        <a:ext cx="1149337" cy="517201"/>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10FBCE27-57B2-4474-9140-5D7DDA4CA68A}"/>
              </a:ext>
            </a:extLst>
          </p:cNvPr>
          <p:cNvGraphicFramePr>
            <a:graphicFrameLocks noChangeAspect="1"/>
          </p:cNvGraphicFramePr>
          <p:nvPr/>
        </p:nvGraphicFramePr>
        <p:xfrm>
          <a:off x="6759984" y="1475724"/>
          <a:ext cx="402267" cy="517201"/>
        </p:xfrm>
        <a:graphic>
          <a:graphicData uri="http://schemas.openxmlformats.org/presentationml/2006/ole">
            <mc:AlternateContent xmlns:mc="http://schemas.openxmlformats.org/markup-compatibility/2006">
              <mc:Choice xmlns:v="urn:schemas-microsoft-com:vml" Requires="v">
                <p:oleObj spid="_x0000_s66600" name="Equation" r:id="rId18" imgW="177480" imgH="228600" progId="Equation.DSMT4">
                  <p:embed/>
                </p:oleObj>
              </mc:Choice>
              <mc:Fallback>
                <p:oleObj name="Equation" r:id="rId18" imgW="177480" imgH="228600" progId="Equation.DSMT4">
                  <p:embed/>
                  <p:pic>
                    <p:nvPicPr>
                      <p:cNvPr id="18" name="对象 17">
                        <a:extLst>
                          <a:ext uri="{FF2B5EF4-FFF2-40B4-BE49-F238E27FC236}">
                            <a16:creationId xmlns:a16="http://schemas.microsoft.com/office/drawing/2014/main" id="{10FBCE27-57B2-4474-9140-5D7DDA4CA68A}"/>
                          </a:ext>
                        </a:extLst>
                      </p:cNvPr>
                      <p:cNvPicPr/>
                      <p:nvPr/>
                    </p:nvPicPr>
                    <p:blipFill>
                      <a:blip r:embed="rId19"/>
                      <a:stretch>
                        <a:fillRect/>
                      </a:stretch>
                    </p:blipFill>
                    <p:spPr>
                      <a:xfrm>
                        <a:off x="6759984" y="1475724"/>
                        <a:ext cx="402267" cy="517201"/>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1B3145BB-1B63-4064-8181-B4D04B38C8DF}"/>
              </a:ext>
            </a:extLst>
          </p:cNvPr>
          <p:cNvGraphicFramePr>
            <a:graphicFrameLocks noChangeAspect="1"/>
          </p:cNvGraphicFramePr>
          <p:nvPr/>
        </p:nvGraphicFramePr>
        <p:xfrm>
          <a:off x="8946877" y="1475725"/>
          <a:ext cx="431000" cy="517200"/>
        </p:xfrm>
        <a:graphic>
          <a:graphicData uri="http://schemas.openxmlformats.org/presentationml/2006/ole">
            <mc:AlternateContent xmlns:mc="http://schemas.openxmlformats.org/markup-compatibility/2006">
              <mc:Choice xmlns:v="urn:schemas-microsoft-com:vml" Requires="v">
                <p:oleObj spid="_x0000_s66601" name="Equation" r:id="rId20" imgW="190440" imgH="228600" progId="Equation.DSMT4">
                  <p:embed/>
                </p:oleObj>
              </mc:Choice>
              <mc:Fallback>
                <p:oleObj name="Equation" r:id="rId20" imgW="190440" imgH="228600" progId="Equation.DSMT4">
                  <p:embed/>
                  <p:pic>
                    <p:nvPicPr>
                      <p:cNvPr id="19" name="对象 18">
                        <a:extLst>
                          <a:ext uri="{FF2B5EF4-FFF2-40B4-BE49-F238E27FC236}">
                            <a16:creationId xmlns:a16="http://schemas.microsoft.com/office/drawing/2014/main" id="{1B3145BB-1B63-4064-8181-B4D04B38C8DF}"/>
                          </a:ext>
                        </a:extLst>
                      </p:cNvPr>
                      <p:cNvPicPr/>
                      <p:nvPr/>
                    </p:nvPicPr>
                    <p:blipFill>
                      <a:blip r:embed="rId21"/>
                      <a:stretch>
                        <a:fillRect/>
                      </a:stretch>
                    </p:blipFill>
                    <p:spPr>
                      <a:xfrm>
                        <a:off x="8946877" y="1475725"/>
                        <a:ext cx="431000" cy="5172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3021227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0" y="635000"/>
            <a:ext cx="4229100" cy="0"/>
          </a:xfrm>
          <a:prstGeom prst="line">
            <a:avLst/>
          </a:prstGeom>
          <a:ln>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962900" y="635000"/>
            <a:ext cx="4229100" cy="0"/>
          </a:xfrm>
          <a:prstGeom prst="line">
            <a:avLst/>
          </a:prstGeom>
          <a:ln>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4572185" y="345292"/>
            <a:ext cx="3047629"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latin typeface="Agency FB" panose="020B0503020202020204" pitchFamily="34" charset="0"/>
              </a:rPr>
              <a:t>1.5 </a:t>
            </a:r>
            <a:r>
              <a:rPr lang="zh-CN" altLang="en-US" sz="3200" dirty="0">
                <a:latin typeface="Agency FB" panose="020B0503020202020204" pitchFamily="34" charset="0"/>
              </a:rPr>
              <a:t>基尔霍夫定律</a:t>
            </a:r>
          </a:p>
        </p:txBody>
      </p:sp>
      <p:sp>
        <p:nvSpPr>
          <p:cNvPr id="3" name="文本框 2">
            <a:extLst>
              <a:ext uri="{FF2B5EF4-FFF2-40B4-BE49-F238E27FC236}">
                <a16:creationId xmlns:a16="http://schemas.microsoft.com/office/drawing/2014/main" id="{9836D335-632F-41ED-B188-C464B2C8DFAB}"/>
              </a:ext>
            </a:extLst>
          </p:cNvPr>
          <p:cNvSpPr txBox="1"/>
          <p:nvPr/>
        </p:nvSpPr>
        <p:spPr>
          <a:xfrm>
            <a:off x="497150" y="1250602"/>
            <a:ext cx="11141475" cy="4401205"/>
          </a:xfrm>
          <a:prstGeom prst="rect">
            <a:avLst/>
          </a:prstGeom>
          <a:noFill/>
        </p:spPr>
        <p:txBody>
          <a:bodyPr wrap="square" rtlCol="0">
            <a:spAutoFit/>
          </a:bodyPr>
          <a:lstStyle/>
          <a:p>
            <a:r>
              <a:rPr lang="en-US" altLang="zh-CN" sz="2800" b="1" dirty="0">
                <a:solidFill>
                  <a:srgbClr val="FF0000"/>
                </a:solidFill>
                <a:latin typeface="+mn-ea"/>
              </a:rPr>
              <a:t>5</a:t>
            </a:r>
            <a:r>
              <a:rPr lang="zh-CN" altLang="en-US" sz="2800" b="1" dirty="0">
                <a:solidFill>
                  <a:srgbClr val="FF0000"/>
                </a:solidFill>
                <a:latin typeface="+mn-ea"/>
              </a:rPr>
              <a:t>、总结</a:t>
            </a:r>
            <a:endParaRPr lang="en-US" altLang="zh-CN" sz="2800" b="1" dirty="0">
              <a:solidFill>
                <a:srgbClr val="FF0000"/>
              </a:solidFill>
              <a:latin typeface="+mn-ea"/>
            </a:endParaRPr>
          </a:p>
          <a:p>
            <a:r>
              <a:rPr lang="zh-CN" altLang="en-US" sz="2800" b="1" dirty="0">
                <a:latin typeface="+mn-ea"/>
              </a:rPr>
              <a:t>       </a:t>
            </a:r>
            <a:endParaRPr lang="en-US" altLang="zh-CN" sz="2800" b="1" dirty="0">
              <a:latin typeface="+mn-ea"/>
            </a:endParaRPr>
          </a:p>
          <a:p>
            <a:r>
              <a:rPr lang="en-US" altLang="zh-CN" sz="2800" b="1" dirty="0">
                <a:latin typeface="+mn-ea"/>
              </a:rPr>
              <a:t>       KCL</a:t>
            </a:r>
            <a:r>
              <a:rPr lang="zh-CN" altLang="en-US" sz="2800" b="1" dirty="0">
                <a:latin typeface="+mn-ea"/>
              </a:rPr>
              <a:t>反映了电路中任一节点各支路电流间的相互约束关系；</a:t>
            </a:r>
            <a:r>
              <a:rPr lang="en-US" altLang="zh-CN" sz="2800" b="1" dirty="0">
                <a:latin typeface="+mn-ea"/>
              </a:rPr>
              <a:t>KVL</a:t>
            </a:r>
            <a:r>
              <a:rPr lang="zh-CN" altLang="en-US" sz="2800" b="1" dirty="0">
                <a:latin typeface="+mn-ea"/>
              </a:rPr>
              <a:t>反映了电路中任一回路各支路电压间的相互约束关系。</a:t>
            </a:r>
            <a:r>
              <a:rPr lang="en-US" altLang="zh-CN" sz="2800" b="1" dirty="0">
                <a:latin typeface="+mn-ea"/>
              </a:rPr>
              <a:t>KCL</a:t>
            </a:r>
            <a:r>
              <a:rPr lang="zh-CN" altLang="en-US" sz="2800" b="1" dirty="0">
                <a:latin typeface="+mn-ea"/>
              </a:rPr>
              <a:t>和</a:t>
            </a:r>
            <a:r>
              <a:rPr lang="en-US" altLang="zh-CN" sz="2800" b="1" dirty="0">
                <a:latin typeface="+mn-ea"/>
              </a:rPr>
              <a:t>KVL</a:t>
            </a:r>
            <a:r>
              <a:rPr lang="zh-CN" altLang="en-US" sz="2800" b="1" dirty="0">
                <a:latin typeface="+mn-ea"/>
              </a:rPr>
              <a:t>反映的约束关系</a:t>
            </a:r>
            <a:r>
              <a:rPr lang="zh-CN" altLang="en-US" sz="2800" b="1" dirty="0">
                <a:solidFill>
                  <a:srgbClr val="FF0000"/>
                </a:solidFill>
                <a:latin typeface="+mn-ea"/>
              </a:rPr>
              <a:t>只与电路的连接方式有关</a:t>
            </a:r>
            <a:r>
              <a:rPr lang="zh-CN" altLang="en-US" sz="2800" b="1" dirty="0">
                <a:latin typeface="+mn-ea"/>
              </a:rPr>
              <a:t>，而与支路元件的性质无关。所以无论电路由什么元件组成，也无论元件是线性还是非线性的，时变还是非时变的，只要是集总参数电路，基尔霍夫的这两个定律总是成立的。</a:t>
            </a:r>
            <a:br>
              <a:rPr lang="zh-CN" altLang="en-US" sz="2800" b="1" dirty="0">
                <a:latin typeface="+mn-ea"/>
              </a:rPr>
            </a:br>
            <a:r>
              <a:rPr lang="zh-CN" altLang="en-US" sz="2800" b="1" dirty="0">
                <a:latin typeface="+mn-ea"/>
              </a:rPr>
              <a:t>    　</a:t>
            </a:r>
            <a:endParaRPr lang="en-US" altLang="zh-CN" sz="2800" b="1" dirty="0">
              <a:latin typeface="+mn-ea"/>
            </a:endParaRPr>
          </a:p>
          <a:p>
            <a:r>
              <a:rPr lang="en-US" altLang="zh-CN" sz="2800" b="1" dirty="0">
                <a:latin typeface="+mn-ea"/>
              </a:rPr>
              <a:t>       </a:t>
            </a:r>
            <a:r>
              <a:rPr lang="zh-CN" altLang="en-US" sz="2800" b="1" dirty="0">
                <a:solidFill>
                  <a:srgbClr val="FF0000"/>
                </a:solidFill>
                <a:latin typeface="+mn-ea"/>
              </a:rPr>
              <a:t>基尔霍夫的这两个定律是集总参数电路的基本规律。</a:t>
            </a:r>
          </a:p>
        </p:txBody>
      </p:sp>
    </p:spTree>
    <p:custDataLst>
      <p:tags r:id="rId1"/>
    </p:custDataLst>
    <p:extLst>
      <p:ext uri="{BB962C8B-B14F-4D97-AF65-F5344CB8AC3E}">
        <p14:creationId xmlns:p14="http://schemas.microsoft.com/office/powerpoint/2010/main" val="40381190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1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2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3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4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5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6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7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0.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1.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2.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3.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4.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5.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6.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7.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88.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ags/tag9.xml><?xml version="1.0" encoding="utf-8"?>
<p:tagLst xmlns:a="http://schemas.openxmlformats.org/drawingml/2006/main" xmlns:r="http://schemas.openxmlformats.org/officeDocument/2006/relationships" xmlns:p="http://schemas.openxmlformats.org/presentationml/2006/main">
  <p:tag name="ISLIDE.DIAGRAM" val="fce02f6d-e5cd-4546-9067-9c516b8d3097"/>
</p:tagLst>
</file>

<file path=ppt/theme/theme1.xml><?xml version="1.0" encoding="utf-8"?>
<a:theme xmlns:a="http://schemas.openxmlformats.org/drawingml/2006/main" name="第一PPT，www.1ppt.com">
  <a:themeElements>
    <a:clrScheme name="自定义 102">
      <a:dk1>
        <a:sysClr val="windowText" lastClr="000000"/>
      </a:dk1>
      <a:lt1>
        <a:sysClr val="window" lastClr="FFFFFF"/>
      </a:lt1>
      <a:dk2>
        <a:srgbClr val="44546A"/>
      </a:dk2>
      <a:lt2>
        <a:srgbClr val="E7E6E6"/>
      </a:lt2>
      <a:accent1>
        <a:srgbClr val="298CC5"/>
      </a:accent1>
      <a:accent2>
        <a:srgbClr val="4C4676"/>
      </a:accent2>
      <a:accent3>
        <a:srgbClr val="298CC5"/>
      </a:accent3>
      <a:accent4>
        <a:srgbClr val="4C4676"/>
      </a:accent4>
      <a:accent5>
        <a:srgbClr val="298CC5"/>
      </a:accent5>
      <a:accent6>
        <a:srgbClr val="4C4676"/>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918</TotalTime>
  <Words>5622</Words>
  <Application>Microsoft Office PowerPoint</Application>
  <PresentationFormat>宽屏</PresentationFormat>
  <Paragraphs>579</Paragraphs>
  <Slides>92</Slides>
  <Notes>92</Notes>
  <HiddenSlides>55</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92</vt:i4>
      </vt:variant>
    </vt:vector>
  </HeadingPairs>
  <TitlesOfParts>
    <vt:vector size="103" baseType="lpstr">
      <vt:lpstr>等线</vt:lpstr>
      <vt:lpstr>黑体</vt:lpstr>
      <vt:lpstr>微软雅黑</vt:lpstr>
      <vt:lpstr>Agency FB</vt:lpstr>
      <vt:lpstr>Arial</vt:lpstr>
      <vt:lpstr>Calibri</vt:lpstr>
      <vt:lpstr>Symbol</vt:lpstr>
      <vt:lpstr>Times New Roman</vt:lpstr>
      <vt:lpstr>第一PPT，www.1ppt.com</vt:lpstr>
      <vt:lpstr>Equation</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dc:creator>
  <cp:keywords>www.1ppt.com</cp:keywords>
  <dc:description>www.1ppt.com</dc:description>
  <cp:lastModifiedBy>恬 蒋</cp:lastModifiedBy>
  <cp:revision>171</cp:revision>
  <dcterms:created xsi:type="dcterms:W3CDTF">2017-08-08T02:58:07Z</dcterms:created>
  <dcterms:modified xsi:type="dcterms:W3CDTF">2019-03-04T02:48:17Z</dcterms:modified>
</cp:coreProperties>
</file>