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tags/tag23.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4.xml" ContentType="application/vnd.openxmlformats-officedocument.presentationml.tags+xml"/>
  <Override PartName="/ppt/notesSlides/notesSlide29.xml" ContentType="application/vnd.openxmlformats-officedocument.presentationml.notesSlide+xml"/>
  <Override PartName="/ppt/tags/tag25.xml" ContentType="application/vnd.openxmlformats-officedocument.presentationml.tags+xml"/>
  <Override PartName="/ppt/notesSlides/notesSlide30.xml" ContentType="application/vnd.openxmlformats-officedocument.presentationml.notesSlide+xml"/>
  <Override PartName="/ppt/tags/tag26.xml" ContentType="application/vnd.openxmlformats-officedocument.presentationml.tags+xml"/>
  <Override PartName="/ppt/notesSlides/notesSlide31.xml" ContentType="application/vnd.openxmlformats-officedocument.presentationml.notesSlide+xml"/>
  <Override PartName="/ppt/tags/tag27.xml" ContentType="application/vnd.openxmlformats-officedocument.presentationml.tags+xml"/>
  <Override PartName="/ppt/notesSlides/notesSlide32.xml" ContentType="application/vnd.openxmlformats-officedocument.presentationml.notesSlide+xml"/>
  <Override PartName="/ppt/tags/tag28.xml" ContentType="application/vnd.openxmlformats-officedocument.presentationml.tags+xml"/>
  <Override PartName="/ppt/notesSlides/notesSlide33.xml" ContentType="application/vnd.openxmlformats-officedocument.presentationml.notesSlide+xml"/>
  <Override PartName="/ppt/tags/tag29.xml" ContentType="application/vnd.openxmlformats-officedocument.presentationml.tags+xml"/>
  <Override PartName="/ppt/notesSlides/notesSlide34.xml" ContentType="application/vnd.openxmlformats-officedocument.presentationml.notesSlide+xml"/>
  <Override PartName="/ppt/tags/tag30.xml" ContentType="application/vnd.openxmlformats-officedocument.presentationml.tags+xml"/>
  <Override PartName="/ppt/notesSlides/notesSlide35.xml" ContentType="application/vnd.openxmlformats-officedocument.presentationml.notesSlide+xml"/>
  <Override PartName="/ppt/tags/tag31.xml" ContentType="application/vnd.openxmlformats-officedocument.presentationml.tags+xml"/>
  <Override PartName="/ppt/notesSlides/notesSlide36.xml" ContentType="application/vnd.openxmlformats-officedocument.presentationml.notesSlide+xml"/>
  <Override PartName="/ppt/tags/tag32.xml" ContentType="application/vnd.openxmlformats-officedocument.presentationml.tags+xml"/>
  <Override PartName="/ppt/notesSlides/notesSlide37.xml" ContentType="application/vnd.openxmlformats-officedocument.presentationml.notesSlide+xml"/>
  <Override PartName="/ppt/tags/tag33.xml" ContentType="application/vnd.openxmlformats-officedocument.presentationml.tags+xml"/>
  <Override PartName="/ppt/notesSlides/notesSlide38.xml" ContentType="application/vnd.openxmlformats-officedocument.presentationml.notesSlide+xml"/>
  <Override PartName="/ppt/tags/tag34.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82" r:id="rId2"/>
    <p:sldId id="257" r:id="rId3"/>
    <p:sldId id="259" r:id="rId4"/>
    <p:sldId id="266"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恬 蒋" initials="恬"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98CC5"/>
    <a:srgbClr val="4C4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87573" autoAdjust="0"/>
  </p:normalViewPr>
  <p:slideViewPr>
    <p:cSldViewPr snapToGrid="0" showGuides="1">
      <p:cViewPr varScale="1">
        <p:scale>
          <a:sx n="75" d="100"/>
          <a:sy n="75" d="100"/>
        </p:scale>
        <p:origin x="864"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 Id="rId5" Type="http://schemas.openxmlformats.org/officeDocument/2006/relationships/image" Target="../media/image36.emf"/><Relationship Id="rId4" Type="http://schemas.openxmlformats.org/officeDocument/2006/relationships/image" Target="../media/image3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emf"/><Relationship Id="rId1" Type="http://schemas.openxmlformats.org/officeDocument/2006/relationships/image" Target="../media/image38.emf"/><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0.png"/><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4"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AF21E-AA1D-4678-9985-583FF147C867}" type="datetimeFigureOut">
              <a:rPr lang="zh-CN" altLang="en-US" smtClean="0"/>
              <a:t>2019/4/28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E13EF-56DF-477F-9799-2CC6E8A63DC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10</a:t>
            </a:fld>
            <a:endParaRPr lang="zh-CN" altLang="en-US"/>
          </a:p>
        </p:txBody>
      </p:sp>
    </p:spTree>
    <p:extLst>
      <p:ext uri="{BB962C8B-B14F-4D97-AF65-F5344CB8AC3E}">
        <p14:creationId xmlns:p14="http://schemas.microsoft.com/office/powerpoint/2010/main" val="115394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11</a:t>
            </a:fld>
            <a:endParaRPr lang="zh-CN" altLang="en-US"/>
          </a:p>
        </p:txBody>
      </p:sp>
    </p:spTree>
    <p:extLst>
      <p:ext uri="{BB962C8B-B14F-4D97-AF65-F5344CB8AC3E}">
        <p14:creationId xmlns:p14="http://schemas.microsoft.com/office/powerpoint/2010/main" val="2199201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12</a:t>
            </a:fld>
            <a:endParaRPr lang="zh-CN" altLang="en-US"/>
          </a:p>
        </p:txBody>
      </p:sp>
    </p:spTree>
    <p:extLst>
      <p:ext uri="{BB962C8B-B14F-4D97-AF65-F5344CB8AC3E}">
        <p14:creationId xmlns:p14="http://schemas.microsoft.com/office/powerpoint/2010/main" val="1013460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13</a:t>
            </a:fld>
            <a:endParaRPr lang="zh-CN" altLang="en-US"/>
          </a:p>
        </p:txBody>
      </p:sp>
    </p:spTree>
    <p:extLst>
      <p:ext uri="{BB962C8B-B14F-4D97-AF65-F5344CB8AC3E}">
        <p14:creationId xmlns:p14="http://schemas.microsoft.com/office/powerpoint/2010/main" val="406207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14</a:t>
            </a:fld>
            <a:endParaRPr lang="zh-CN" altLang="en-US"/>
          </a:p>
        </p:txBody>
      </p:sp>
    </p:spTree>
    <p:extLst>
      <p:ext uri="{BB962C8B-B14F-4D97-AF65-F5344CB8AC3E}">
        <p14:creationId xmlns:p14="http://schemas.microsoft.com/office/powerpoint/2010/main" val="1614212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15</a:t>
            </a:fld>
            <a:endParaRPr lang="zh-CN" altLang="en-US"/>
          </a:p>
        </p:txBody>
      </p:sp>
    </p:spTree>
    <p:extLst>
      <p:ext uri="{BB962C8B-B14F-4D97-AF65-F5344CB8AC3E}">
        <p14:creationId xmlns:p14="http://schemas.microsoft.com/office/powerpoint/2010/main" val="1178511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16</a:t>
            </a:fld>
            <a:endParaRPr lang="zh-CN" altLang="en-US"/>
          </a:p>
        </p:txBody>
      </p:sp>
    </p:spTree>
    <p:extLst>
      <p:ext uri="{BB962C8B-B14F-4D97-AF65-F5344CB8AC3E}">
        <p14:creationId xmlns:p14="http://schemas.microsoft.com/office/powerpoint/2010/main" val="3460713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17</a:t>
            </a:fld>
            <a:endParaRPr lang="zh-CN" altLang="en-US"/>
          </a:p>
        </p:txBody>
      </p:sp>
    </p:spTree>
    <p:extLst>
      <p:ext uri="{BB962C8B-B14F-4D97-AF65-F5344CB8AC3E}">
        <p14:creationId xmlns:p14="http://schemas.microsoft.com/office/powerpoint/2010/main" val="3637041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18</a:t>
            </a:fld>
            <a:endParaRPr lang="zh-CN" altLang="en-US"/>
          </a:p>
        </p:txBody>
      </p:sp>
    </p:spTree>
    <p:extLst>
      <p:ext uri="{BB962C8B-B14F-4D97-AF65-F5344CB8AC3E}">
        <p14:creationId xmlns:p14="http://schemas.microsoft.com/office/powerpoint/2010/main" val="4222968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19</a:t>
            </a:fld>
            <a:endParaRPr lang="zh-CN" altLang="en-US"/>
          </a:p>
        </p:txBody>
      </p:sp>
    </p:spTree>
    <p:extLst>
      <p:ext uri="{BB962C8B-B14F-4D97-AF65-F5344CB8AC3E}">
        <p14:creationId xmlns:p14="http://schemas.microsoft.com/office/powerpoint/2010/main" val="2809394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20</a:t>
            </a:fld>
            <a:endParaRPr lang="zh-CN" altLang="en-US"/>
          </a:p>
        </p:txBody>
      </p:sp>
    </p:spTree>
    <p:extLst>
      <p:ext uri="{BB962C8B-B14F-4D97-AF65-F5344CB8AC3E}">
        <p14:creationId xmlns:p14="http://schemas.microsoft.com/office/powerpoint/2010/main" val="4187173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21</a:t>
            </a:fld>
            <a:endParaRPr lang="zh-CN" altLang="en-US"/>
          </a:p>
        </p:txBody>
      </p:sp>
    </p:spTree>
    <p:extLst>
      <p:ext uri="{BB962C8B-B14F-4D97-AF65-F5344CB8AC3E}">
        <p14:creationId xmlns:p14="http://schemas.microsoft.com/office/powerpoint/2010/main" val="3622297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22</a:t>
            </a:fld>
            <a:endParaRPr lang="zh-CN" altLang="en-US"/>
          </a:p>
        </p:txBody>
      </p:sp>
    </p:spTree>
    <p:extLst>
      <p:ext uri="{BB962C8B-B14F-4D97-AF65-F5344CB8AC3E}">
        <p14:creationId xmlns:p14="http://schemas.microsoft.com/office/powerpoint/2010/main" val="517600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23</a:t>
            </a:fld>
            <a:endParaRPr lang="zh-CN" altLang="en-US"/>
          </a:p>
        </p:txBody>
      </p:sp>
    </p:spTree>
    <p:extLst>
      <p:ext uri="{BB962C8B-B14F-4D97-AF65-F5344CB8AC3E}">
        <p14:creationId xmlns:p14="http://schemas.microsoft.com/office/powerpoint/2010/main" val="503407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24</a:t>
            </a:fld>
            <a:endParaRPr lang="zh-CN" altLang="en-US"/>
          </a:p>
        </p:txBody>
      </p:sp>
    </p:spTree>
    <p:extLst>
      <p:ext uri="{BB962C8B-B14F-4D97-AF65-F5344CB8AC3E}">
        <p14:creationId xmlns:p14="http://schemas.microsoft.com/office/powerpoint/2010/main" val="1281007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25</a:t>
            </a:fld>
            <a:endParaRPr lang="zh-CN" altLang="en-US"/>
          </a:p>
        </p:txBody>
      </p:sp>
    </p:spTree>
    <p:extLst>
      <p:ext uri="{BB962C8B-B14F-4D97-AF65-F5344CB8AC3E}">
        <p14:creationId xmlns:p14="http://schemas.microsoft.com/office/powerpoint/2010/main" val="1543164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26</a:t>
            </a:fld>
            <a:endParaRPr lang="zh-CN" altLang="en-US"/>
          </a:p>
        </p:txBody>
      </p:sp>
    </p:spTree>
    <p:extLst>
      <p:ext uri="{BB962C8B-B14F-4D97-AF65-F5344CB8AC3E}">
        <p14:creationId xmlns:p14="http://schemas.microsoft.com/office/powerpoint/2010/main" val="867757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27</a:t>
            </a:fld>
            <a:endParaRPr lang="zh-CN" altLang="en-US"/>
          </a:p>
        </p:txBody>
      </p:sp>
    </p:spTree>
    <p:extLst>
      <p:ext uri="{BB962C8B-B14F-4D97-AF65-F5344CB8AC3E}">
        <p14:creationId xmlns:p14="http://schemas.microsoft.com/office/powerpoint/2010/main" val="11761234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28</a:t>
            </a:fld>
            <a:endParaRPr lang="zh-CN" altLang="en-US"/>
          </a:p>
        </p:txBody>
      </p:sp>
    </p:spTree>
    <p:extLst>
      <p:ext uri="{BB962C8B-B14F-4D97-AF65-F5344CB8AC3E}">
        <p14:creationId xmlns:p14="http://schemas.microsoft.com/office/powerpoint/2010/main" val="169039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29</a:t>
            </a:fld>
            <a:endParaRPr lang="zh-CN" altLang="en-US"/>
          </a:p>
        </p:txBody>
      </p:sp>
    </p:spTree>
    <p:extLst>
      <p:ext uri="{BB962C8B-B14F-4D97-AF65-F5344CB8AC3E}">
        <p14:creationId xmlns:p14="http://schemas.microsoft.com/office/powerpoint/2010/main" val="73347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30</a:t>
            </a:fld>
            <a:endParaRPr lang="zh-CN" altLang="en-US"/>
          </a:p>
        </p:txBody>
      </p:sp>
    </p:spTree>
    <p:extLst>
      <p:ext uri="{BB962C8B-B14F-4D97-AF65-F5344CB8AC3E}">
        <p14:creationId xmlns:p14="http://schemas.microsoft.com/office/powerpoint/2010/main" val="1838055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31</a:t>
            </a:fld>
            <a:endParaRPr lang="zh-CN" altLang="en-US"/>
          </a:p>
        </p:txBody>
      </p:sp>
    </p:spTree>
    <p:extLst>
      <p:ext uri="{BB962C8B-B14F-4D97-AF65-F5344CB8AC3E}">
        <p14:creationId xmlns:p14="http://schemas.microsoft.com/office/powerpoint/2010/main" val="23232632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32</a:t>
            </a:fld>
            <a:endParaRPr lang="zh-CN" altLang="en-US"/>
          </a:p>
        </p:txBody>
      </p:sp>
    </p:spTree>
    <p:extLst>
      <p:ext uri="{BB962C8B-B14F-4D97-AF65-F5344CB8AC3E}">
        <p14:creationId xmlns:p14="http://schemas.microsoft.com/office/powerpoint/2010/main" val="41185995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33</a:t>
            </a:fld>
            <a:endParaRPr lang="zh-CN" altLang="en-US"/>
          </a:p>
        </p:txBody>
      </p:sp>
    </p:spTree>
    <p:extLst>
      <p:ext uri="{BB962C8B-B14F-4D97-AF65-F5344CB8AC3E}">
        <p14:creationId xmlns:p14="http://schemas.microsoft.com/office/powerpoint/2010/main" val="27827930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34</a:t>
            </a:fld>
            <a:endParaRPr lang="zh-CN" altLang="en-US"/>
          </a:p>
        </p:txBody>
      </p:sp>
    </p:spTree>
    <p:extLst>
      <p:ext uri="{BB962C8B-B14F-4D97-AF65-F5344CB8AC3E}">
        <p14:creationId xmlns:p14="http://schemas.microsoft.com/office/powerpoint/2010/main" val="8533256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35</a:t>
            </a:fld>
            <a:endParaRPr lang="zh-CN" altLang="en-US"/>
          </a:p>
        </p:txBody>
      </p:sp>
    </p:spTree>
    <p:extLst>
      <p:ext uri="{BB962C8B-B14F-4D97-AF65-F5344CB8AC3E}">
        <p14:creationId xmlns:p14="http://schemas.microsoft.com/office/powerpoint/2010/main" val="3892269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36</a:t>
            </a:fld>
            <a:endParaRPr lang="zh-CN" altLang="en-US"/>
          </a:p>
        </p:txBody>
      </p:sp>
    </p:spTree>
    <p:extLst>
      <p:ext uri="{BB962C8B-B14F-4D97-AF65-F5344CB8AC3E}">
        <p14:creationId xmlns:p14="http://schemas.microsoft.com/office/powerpoint/2010/main" val="21842092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37</a:t>
            </a:fld>
            <a:endParaRPr lang="zh-CN" altLang="en-US"/>
          </a:p>
        </p:txBody>
      </p:sp>
    </p:spTree>
    <p:extLst>
      <p:ext uri="{BB962C8B-B14F-4D97-AF65-F5344CB8AC3E}">
        <p14:creationId xmlns:p14="http://schemas.microsoft.com/office/powerpoint/2010/main" val="946063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38</a:t>
            </a:fld>
            <a:endParaRPr lang="zh-CN" altLang="en-US"/>
          </a:p>
        </p:txBody>
      </p:sp>
    </p:spTree>
    <p:extLst>
      <p:ext uri="{BB962C8B-B14F-4D97-AF65-F5344CB8AC3E}">
        <p14:creationId xmlns:p14="http://schemas.microsoft.com/office/powerpoint/2010/main" val="40560319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39</a:t>
            </a:fld>
            <a:endParaRPr lang="zh-CN" altLang="en-US"/>
          </a:p>
        </p:txBody>
      </p:sp>
    </p:spTree>
    <p:extLst>
      <p:ext uri="{BB962C8B-B14F-4D97-AF65-F5344CB8AC3E}">
        <p14:creationId xmlns:p14="http://schemas.microsoft.com/office/powerpoint/2010/main" val="280618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a:t>
            </a:fld>
            <a:endParaRPr lang="zh-CN" altLang="en-US"/>
          </a:p>
        </p:txBody>
      </p:sp>
    </p:spTree>
    <p:extLst>
      <p:ext uri="{BB962C8B-B14F-4D97-AF65-F5344CB8AC3E}">
        <p14:creationId xmlns:p14="http://schemas.microsoft.com/office/powerpoint/2010/main" val="70687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a:t>
            </a:fld>
            <a:endParaRPr lang="zh-CN" altLang="en-US"/>
          </a:p>
        </p:txBody>
      </p:sp>
    </p:spTree>
    <p:extLst>
      <p:ext uri="{BB962C8B-B14F-4D97-AF65-F5344CB8AC3E}">
        <p14:creationId xmlns:p14="http://schemas.microsoft.com/office/powerpoint/2010/main" val="326729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a:t>
            </a:fld>
            <a:endParaRPr lang="zh-CN" altLang="en-US"/>
          </a:p>
        </p:txBody>
      </p:sp>
    </p:spTree>
    <p:extLst>
      <p:ext uri="{BB962C8B-B14F-4D97-AF65-F5344CB8AC3E}">
        <p14:creationId xmlns:p14="http://schemas.microsoft.com/office/powerpoint/2010/main" val="3293754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a:t>
            </a:fld>
            <a:endParaRPr lang="zh-CN" altLang="en-US"/>
          </a:p>
        </p:txBody>
      </p:sp>
    </p:spTree>
    <p:extLst>
      <p:ext uri="{BB962C8B-B14F-4D97-AF65-F5344CB8AC3E}">
        <p14:creationId xmlns:p14="http://schemas.microsoft.com/office/powerpoint/2010/main" val="1243495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9</a:t>
            </a:fld>
            <a:endParaRPr lang="zh-CN" altLang="en-US"/>
          </a:p>
        </p:txBody>
      </p:sp>
    </p:spTree>
    <p:extLst>
      <p:ext uri="{BB962C8B-B14F-4D97-AF65-F5344CB8AC3E}">
        <p14:creationId xmlns:p14="http://schemas.microsoft.com/office/powerpoint/2010/main" val="2911546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685124"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182274"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679425"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1293017"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5" name="图片占位符 14"/>
          <p:cNvSpPr>
            <a:spLocks noGrp="1"/>
          </p:cNvSpPr>
          <p:nvPr>
            <p:ph type="pic" sz="quarter" idx="11"/>
          </p:nvPr>
        </p:nvSpPr>
        <p:spPr>
          <a:xfrm>
            <a:off x="3230786" y="2427901"/>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6" name="图片占位符 15"/>
          <p:cNvSpPr>
            <a:spLocks noGrp="1"/>
          </p:cNvSpPr>
          <p:nvPr>
            <p:ph type="pic" sz="quarter" idx="12"/>
          </p:nvPr>
        </p:nvSpPr>
        <p:spPr>
          <a:xfrm>
            <a:off x="5168555"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8" name="图片占位符 17"/>
          <p:cNvSpPr>
            <a:spLocks noGrp="1"/>
          </p:cNvSpPr>
          <p:nvPr>
            <p:ph type="pic" sz="quarter" idx="13"/>
          </p:nvPr>
        </p:nvSpPr>
        <p:spPr>
          <a:xfrm>
            <a:off x="7167864" y="2427901"/>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7" name="图片占位符 16"/>
          <p:cNvSpPr>
            <a:spLocks noGrp="1"/>
          </p:cNvSpPr>
          <p:nvPr>
            <p:ph type="pic" sz="quarter" idx="14"/>
          </p:nvPr>
        </p:nvSpPr>
        <p:spPr>
          <a:xfrm>
            <a:off x="9131445"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038226" y="1866901"/>
            <a:ext cx="3143250" cy="3946525"/>
          </a:xfrm>
          <a:custGeom>
            <a:avLst/>
            <a:gdLst>
              <a:gd name="connsiteX0" fmla="*/ 0 w 3143250"/>
              <a:gd name="connsiteY0" fmla="*/ 0 h 3946525"/>
              <a:gd name="connsiteX1" fmla="*/ 3143250 w 3143250"/>
              <a:gd name="connsiteY1" fmla="*/ 0 h 3946525"/>
              <a:gd name="connsiteX2" fmla="*/ 3143250 w 3143250"/>
              <a:gd name="connsiteY2" fmla="*/ 3946525 h 3946525"/>
              <a:gd name="connsiteX3" fmla="*/ 0 w 3143250"/>
              <a:gd name="connsiteY3" fmla="*/ 3946525 h 3946525"/>
            </a:gdLst>
            <a:ahLst/>
            <a:cxnLst>
              <a:cxn ang="0">
                <a:pos x="connsiteX0" y="connsiteY0"/>
              </a:cxn>
              <a:cxn ang="0">
                <a:pos x="connsiteX1" y="connsiteY1"/>
              </a:cxn>
              <a:cxn ang="0">
                <a:pos x="connsiteX2" y="connsiteY2"/>
              </a:cxn>
              <a:cxn ang="0">
                <a:pos x="connsiteX3" y="connsiteY3"/>
              </a:cxn>
            </a:cxnLst>
            <a:rect l="l" t="t" r="r" b="b"/>
            <a:pathLst>
              <a:path w="3143250" h="3946525">
                <a:moveTo>
                  <a:pt x="0" y="0"/>
                </a:moveTo>
                <a:lnTo>
                  <a:pt x="3143250" y="0"/>
                </a:lnTo>
                <a:lnTo>
                  <a:pt x="3143250" y="3946525"/>
                </a:lnTo>
                <a:lnTo>
                  <a:pt x="0" y="3946525"/>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6905625" y="1866901"/>
            <a:ext cx="4248150" cy="1910119"/>
          </a:xfrm>
          <a:custGeom>
            <a:avLst/>
            <a:gdLst>
              <a:gd name="connsiteX0" fmla="*/ 0 w 4248150"/>
              <a:gd name="connsiteY0" fmla="*/ 0 h 1910119"/>
              <a:gd name="connsiteX1" fmla="*/ 4248150 w 4248150"/>
              <a:gd name="connsiteY1" fmla="*/ 0 h 1910119"/>
              <a:gd name="connsiteX2" fmla="*/ 4248150 w 4248150"/>
              <a:gd name="connsiteY2" fmla="*/ 1910119 h 1910119"/>
              <a:gd name="connsiteX3" fmla="*/ 0 w 4248150"/>
              <a:gd name="connsiteY3" fmla="*/ 1910119 h 1910119"/>
            </a:gdLst>
            <a:ahLst/>
            <a:cxnLst>
              <a:cxn ang="0">
                <a:pos x="connsiteX0" y="connsiteY0"/>
              </a:cxn>
              <a:cxn ang="0">
                <a:pos x="connsiteX1" y="connsiteY1"/>
              </a:cxn>
              <a:cxn ang="0">
                <a:pos x="connsiteX2" y="connsiteY2"/>
              </a:cxn>
              <a:cxn ang="0">
                <a:pos x="connsiteX3" y="connsiteY3"/>
              </a:cxn>
            </a:cxnLst>
            <a:rect l="l" t="t" r="r" b="b"/>
            <a:pathLst>
              <a:path w="4248150" h="1910119">
                <a:moveTo>
                  <a:pt x="0" y="0"/>
                </a:moveTo>
                <a:lnTo>
                  <a:pt x="4248150" y="0"/>
                </a:lnTo>
                <a:lnTo>
                  <a:pt x="4248150" y="1910119"/>
                </a:lnTo>
                <a:lnTo>
                  <a:pt x="0" y="1910119"/>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6905625" y="3903307"/>
            <a:ext cx="4248150" cy="1910119"/>
          </a:xfrm>
          <a:custGeom>
            <a:avLst/>
            <a:gdLst>
              <a:gd name="connsiteX0" fmla="*/ 0 w 4248150"/>
              <a:gd name="connsiteY0" fmla="*/ 0 h 1910119"/>
              <a:gd name="connsiteX1" fmla="*/ 4248150 w 4248150"/>
              <a:gd name="connsiteY1" fmla="*/ 0 h 1910119"/>
              <a:gd name="connsiteX2" fmla="*/ 4248150 w 4248150"/>
              <a:gd name="connsiteY2" fmla="*/ 1910119 h 1910119"/>
              <a:gd name="connsiteX3" fmla="*/ 0 w 4248150"/>
              <a:gd name="connsiteY3" fmla="*/ 1910119 h 1910119"/>
            </a:gdLst>
            <a:ahLst/>
            <a:cxnLst>
              <a:cxn ang="0">
                <a:pos x="connsiteX0" y="connsiteY0"/>
              </a:cxn>
              <a:cxn ang="0">
                <a:pos x="connsiteX1" y="connsiteY1"/>
              </a:cxn>
              <a:cxn ang="0">
                <a:pos x="connsiteX2" y="connsiteY2"/>
              </a:cxn>
              <a:cxn ang="0">
                <a:pos x="connsiteX3" y="connsiteY3"/>
              </a:cxn>
            </a:cxnLst>
            <a:rect l="l" t="t" r="r" b="b"/>
            <a:pathLst>
              <a:path w="4248150" h="1910119">
                <a:moveTo>
                  <a:pt x="0" y="0"/>
                </a:moveTo>
                <a:lnTo>
                  <a:pt x="4248150" y="0"/>
                </a:lnTo>
                <a:lnTo>
                  <a:pt x="4248150" y="1910119"/>
                </a:lnTo>
                <a:lnTo>
                  <a:pt x="0" y="1910119"/>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904224" y="1683655"/>
            <a:ext cx="7583462" cy="4287616"/>
          </a:xfrm>
          <a:custGeom>
            <a:avLst/>
            <a:gdLst>
              <a:gd name="connsiteX0" fmla="*/ 0 w 7583462"/>
              <a:gd name="connsiteY0" fmla="*/ 0 h 4287616"/>
              <a:gd name="connsiteX1" fmla="*/ 7583462 w 7583462"/>
              <a:gd name="connsiteY1" fmla="*/ 0 h 4287616"/>
              <a:gd name="connsiteX2" fmla="*/ 7583462 w 7583462"/>
              <a:gd name="connsiteY2" fmla="*/ 4287616 h 4287616"/>
              <a:gd name="connsiteX3" fmla="*/ 0 w 7583462"/>
              <a:gd name="connsiteY3" fmla="*/ 4287616 h 4287616"/>
            </a:gdLst>
            <a:ahLst/>
            <a:cxnLst>
              <a:cxn ang="0">
                <a:pos x="connsiteX0" y="connsiteY0"/>
              </a:cxn>
              <a:cxn ang="0">
                <a:pos x="connsiteX1" y="connsiteY1"/>
              </a:cxn>
              <a:cxn ang="0">
                <a:pos x="connsiteX2" y="connsiteY2"/>
              </a:cxn>
              <a:cxn ang="0">
                <a:pos x="connsiteX3" y="connsiteY3"/>
              </a:cxn>
            </a:cxnLst>
            <a:rect l="l" t="t" r="r" b="b"/>
            <a:pathLst>
              <a:path w="7583462" h="4287616">
                <a:moveTo>
                  <a:pt x="0" y="0"/>
                </a:moveTo>
                <a:lnTo>
                  <a:pt x="7583462" y="0"/>
                </a:lnTo>
                <a:lnTo>
                  <a:pt x="7583462" y="4287616"/>
                </a:lnTo>
                <a:lnTo>
                  <a:pt x="0" y="4287616"/>
                </a:lnTo>
                <a:close/>
              </a:path>
            </a:pathLst>
          </a:custGeom>
        </p:spPr>
        <p:txBody>
          <a:bodyPr wrap="square">
            <a:noAutofit/>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52500" y="1574801"/>
            <a:ext cx="5168900" cy="2214563"/>
          </a:xfrm>
          <a:custGeom>
            <a:avLst/>
            <a:gdLst>
              <a:gd name="connsiteX0" fmla="*/ 0 w 5168900"/>
              <a:gd name="connsiteY0" fmla="*/ 0 h 2214563"/>
              <a:gd name="connsiteX1" fmla="*/ 5168900 w 5168900"/>
              <a:gd name="connsiteY1" fmla="*/ 0 h 2214563"/>
              <a:gd name="connsiteX2" fmla="*/ 5168900 w 5168900"/>
              <a:gd name="connsiteY2" fmla="*/ 2214563 h 2214563"/>
              <a:gd name="connsiteX3" fmla="*/ 0 w 5168900"/>
              <a:gd name="connsiteY3" fmla="*/ 2214563 h 2214563"/>
            </a:gdLst>
            <a:ahLst/>
            <a:cxnLst>
              <a:cxn ang="0">
                <a:pos x="connsiteX0" y="connsiteY0"/>
              </a:cxn>
              <a:cxn ang="0">
                <a:pos x="connsiteX1" y="connsiteY1"/>
              </a:cxn>
              <a:cxn ang="0">
                <a:pos x="connsiteX2" y="connsiteY2"/>
              </a:cxn>
              <a:cxn ang="0">
                <a:pos x="connsiteX3" y="connsiteY3"/>
              </a:cxn>
            </a:cxnLst>
            <a:rect l="l" t="t" r="r" b="b"/>
            <a:pathLst>
              <a:path w="5168900" h="2214563">
                <a:moveTo>
                  <a:pt x="0" y="0"/>
                </a:moveTo>
                <a:lnTo>
                  <a:pt x="5168900" y="0"/>
                </a:lnTo>
                <a:lnTo>
                  <a:pt x="5168900" y="2214563"/>
                </a:lnTo>
                <a:lnTo>
                  <a:pt x="0" y="2214563"/>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527800" y="3910167"/>
            <a:ext cx="4687888" cy="2100107"/>
          </a:xfrm>
          <a:custGeom>
            <a:avLst/>
            <a:gdLst>
              <a:gd name="connsiteX0" fmla="*/ 0 w 4687888"/>
              <a:gd name="connsiteY0" fmla="*/ 0 h 2100107"/>
              <a:gd name="connsiteX1" fmla="*/ 4687888 w 4687888"/>
              <a:gd name="connsiteY1" fmla="*/ 0 h 2100107"/>
              <a:gd name="connsiteX2" fmla="*/ 4687888 w 4687888"/>
              <a:gd name="connsiteY2" fmla="*/ 2100107 h 2100107"/>
              <a:gd name="connsiteX3" fmla="*/ 0 w 4687888"/>
              <a:gd name="connsiteY3" fmla="*/ 2100107 h 2100107"/>
            </a:gdLst>
            <a:ahLst/>
            <a:cxnLst>
              <a:cxn ang="0">
                <a:pos x="connsiteX0" y="connsiteY0"/>
              </a:cxn>
              <a:cxn ang="0">
                <a:pos x="connsiteX1" y="connsiteY1"/>
              </a:cxn>
              <a:cxn ang="0">
                <a:pos x="connsiteX2" y="connsiteY2"/>
              </a:cxn>
              <a:cxn ang="0">
                <a:pos x="connsiteX3" y="connsiteY3"/>
              </a:cxn>
            </a:cxnLst>
            <a:rect l="l" t="t" r="r" b="b"/>
            <a:pathLst>
              <a:path w="4687888" h="2100107">
                <a:moveTo>
                  <a:pt x="0" y="0"/>
                </a:moveTo>
                <a:lnTo>
                  <a:pt x="4687888" y="0"/>
                </a:lnTo>
                <a:lnTo>
                  <a:pt x="4687888" y="2100107"/>
                </a:lnTo>
                <a:lnTo>
                  <a:pt x="0" y="2100107"/>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3432175" y="1"/>
            <a:ext cx="8759827" cy="7893048"/>
          </a:xfrm>
          <a:custGeom>
            <a:avLst/>
            <a:gdLst>
              <a:gd name="connsiteX0" fmla="*/ 7838282 w 8759827"/>
              <a:gd name="connsiteY0" fmla="*/ 3101973 h 7893048"/>
              <a:gd name="connsiteX1" fmla="*/ 8759827 w 8759827"/>
              <a:gd name="connsiteY1" fmla="*/ 4025048 h 7893048"/>
              <a:gd name="connsiteX2" fmla="*/ 8759827 w 8759827"/>
              <a:gd name="connsiteY2" fmla="*/ 6969974 h 7893048"/>
              <a:gd name="connsiteX3" fmla="*/ 7838282 w 8759827"/>
              <a:gd name="connsiteY3" fmla="*/ 7893048 h 7893048"/>
              <a:gd name="connsiteX4" fmla="*/ 5446713 w 8759827"/>
              <a:gd name="connsiteY4" fmla="*/ 5497511 h 7893048"/>
              <a:gd name="connsiteX5" fmla="*/ 5087145 w 8759827"/>
              <a:gd name="connsiteY5" fmla="*/ 352424 h 7893048"/>
              <a:gd name="connsiteX6" fmla="*/ 7478714 w 8759827"/>
              <a:gd name="connsiteY6" fmla="*/ 2747962 h 7893048"/>
              <a:gd name="connsiteX7" fmla="*/ 5087145 w 8759827"/>
              <a:gd name="connsiteY7" fmla="*/ 5143499 h 7893048"/>
              <a:gd name="connsiteX8" fmla="*/ 2695578 w 8759827"/>
              <a:gd name="connsiteY8" fmla="*/ 2747962 h 7893048"/>
              <a:gd name="connsiteX9" fmla="*/ 5459391 w 8759827"/>
              <a:gd name="connsiteY9" fmla="*/ 0 h 7893048"/>
              <a:gd name="connsiteX10" fmla="*/ 8759827 w 8759827"/>
              <a:gd name="connsiteY10" fmla="*/ 0 h 7893048"/>
              <a:gd name="connsiteX11" fmla="*/ 8759827 w 8759827"/>
              <a:gd name="connsiteY11" fmla="*/ 1485162 h 7893048"/>
              <a:gd name="connsiteX12" fmla="*/ 7838282 w 8759827"/>
              <a:gd name="connsiteY12" fmla="*/ 2408236 h 7893048"/>
              <a:gd name="connsiteX13" fmla="*/ 5446713 w 8759827"/>
              <a:gd name="connsiteY13" fmla="*/ 12699 h 7893048"/>
              <a:gd name="connsiteX14" fmla="*/ 12678 w 8759827"/>
              <a:gd name="connsiteY14" fmla="*/ 0 h 7893048"/>
              <a:gd name="connsiteX15" fmla="*/ 4770461 w 8759827"/>
              <a:gd name="connsiteY15" fmla="*/ 0 h 7893048"/>
              <a:gd name="connsiteX16" fmla="*/ 4783139 w 8759827"/>
              <a:gd name="connsiteY16" fmla="*/ 12699 h 7893048"/>
              <a:gd name="connsiteX17" fmla="*/ 2391571 w 8759827"/>
              <a:gd name="connsiteY17" fmla="*/ 2408236 h 7893048"/>
              <a:gd name="connsiteX18" fmla="*/ 0 w 8759827"/>
              <a:gd name="connsiteY18" fmla="*/ 12699 h 789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59827" h="7893048">
                <a:moveTo>
                  <a:pt x="7838282" y="3101973"/>
                </a:moveTo>
                <a:lnTo>
                  <a:pt x="8759827" y="4025048"/>
                </a:lnTo>
                <a:lnTo>
                  <a:pt x="8759827" y="6969974"/>
                </a:lnTo>
                <a:lnTo>
                  <a:pt x="7838282" y="7893048"/>
                </a:lnTo>
                <a:lnTo>
                  <a:pt x="5446713" y="5497511"/>
                </a:lnTo>
                <a:close/>
                <a:moveTo>
                  <a:pt x="5087145" y="352424"/>
                </a:moveTo>
                <a:lnTo>
                  <a:pt x="7478714" y="2747962"/>
                </a:lnTo>
                <a:lnTo>
                  <a:pt x="5087145" y="5143499"/>
                </a:lnTo>
                <a:lnTo>
                  <a:pt x="2695578" y="2747962"/>
                </a:lnTo>
                <a:close/>
                <a:moveTo>
                  <a:pt x="5459391" y="0"/>
                </a:moveTo>
                <a:lnTo>
                  <a:pt x="8759827" y="0"/>
                </a:lnTo>
                <a:lnTo>
                  <a:pt x="8759827" y="1485162"/>
                </a:lnTo>
                <a:lnTo>
                  <a:pt x="7838282" y="2408236"/>
                </a:lnTo>
                <a:lnTo>
                  <a:pt x="5446713" y="12699"/>
                </a:lnTo>
                <a:close/>
                <a:moveTo>
                  <a:pt x="12678" y="0"/>
                </a:moveTo>
                <a:lnTo>
                  <a:pt x="4770461" y="0"/>
                </a:lnTo>
                <a:lnTo>
                  <a:pt x="4783139" y="12699"/>
                </a:lnTo>
                <a:lnTo>
                  <a:pt x="2391571" y="2408236"/>
                </a:lnTo>
                <a:lnTo>
                  <a:pt x="0" y="12699"/>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7.xml"/><Relationship Id="rId7" Type="http://schemas.openxmlformats.org/officeDocument/2006/relationships/oleObject" Target="../embeddings/oleObject5.bin"/><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slideLayout" Target="../slideLayouts/slideLayout7.xml"/><Relationship Id="rId7" Type="http://schemas.openxmlformats.org/officeDocument/2006/relationships/oleObject" Target="../embeddings/oleObject7.bin"/><Relationship Id="rId12" Type="http://schemas.openxmlformats.org/officeDocument/2006/relationships/image" Target="../media/image15.wmf"/><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4.wmf"/><Relationship Id="rId4" Type="http://schemas.openxmlformats.org/officeDocument/2006/relationships/notesSlide" Target="../notesSlides/notesSlide24.xml"/><Relationship Id="rId9"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4.bin"/><Relationship Id="rId3" Type="http://schemas.openxmlformats.org/officeDocument/2006/relationships/slideLayout" Target="../slideLayouts/slideLayout7.xml"/><Relationship Id="rId7" Type="http://schemas.openxmlformats.org/officeDocument/2006/relationships/oleObject" Target="../embeddings/oleObject11.bin"/><Relationship Id="rId12" Type="http://schemas.openxmlformats.org/officeDocument/2006/relationships/image" Target="../media/image19.wmf"/><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image" Target="../media/image16.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8.wmf"/><Relationship Id="rId4" Type="http://schemas.openxmlformats.org/officeDocument/2006/relationships/notesSlide" Target="../notesSlides/notesSlide29.xml"/><Relationship Id="rId9" Type="http://schemas.openxmlformats.org/officeDocument/2006/relationships/oleObject" Target="../embeddings/oleObject12.bin"/><Relationship Id="rId14" Type="http://schemas.openxmlformats.org/officeDocument/2006/relationships/image" Target="../media/image20.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slideLayout" Target="../slideLayouts/slideLayout7.xml"/><Relationship Id="rId7" Type="http://schemas.openxmlformats.org/officeDocument/2006/relationships/oleObject" Target="../embeddings/oleObject16.bin"/><Relationship Id="rId2" Type="http://schemas.openxmlformats.org/officeDocument/2006/relationships/tags" Target="../tags/tag26.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3.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slideLayout" Target="../slideLayouts/slideLayout7.xml"/><Relationship Id="rId7" Type="http://schemas.openxmlformats.org/officeDocument/2006/relationships/oleObject" Target="../embeddings/oleObject18.bin"/><Relationship Id="rId12" Type="http://schemas.openxmlformats.org/officeDocument/2006/relationships/image" Target="../media/image25.emf"/><Relationship Id="rId2" Type="http://schemas.openxmlformats.org/officeDocument/2006/relationships/tags" Target="../tags/tag28.xml"/><Relationship Id="rId1" Type="http://schemas.openxmlformats.org/officeDocument/2006/relationships/vmlDrawing" Target="../drawings/vmlDrawing7.vml"/><Relationship Id="rId6" Type="http://schemas.openxmlformats.org/officeDocument/2006/relationships/image" Target="../media/image22.e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4.emf"/><Relationship Id="rId4" Type="http://schemas.openxmlformats.org/officeDocument/2006/relationships/notesSlide" Target="../notesSlides/notesSlide33.xml"/><Relationship Id="rId9" Type="http://schemas.openxmlformats.org/officeDocument/2006/relationships/oleObject" Target="../embeddings/oleObject19.bin"/></Relationships>
</file>

<file path=ppt/slides/_rels/slide34.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slideLayout" Target="../slideLayouts/slideLayout7.xml"/><Relationship Id="rId7" Type="http://schemas.openxmlformats.org/officeDocument/2006/relationships/oleObject" Target="../embeddings/oleObject22.bin"/><Relationship Id="rId2" Type="http://schemas.openxmlformats.org/officeDocument/2006/relationships/tags" Target="../tags/tag29.xml"/><Relationship Id="rId1" Type="http://schemas.openxmlformats.org/officeDocument/2006/relationships/vmlDrawing" Target="../drawings/vmlDrawing8.vml"/><Relationship Id="rId6" Type="http://schemas.openxmlformats.org/officeDocument/2006/relationships/image" Target="../media/image26.emf"/><Relationship Id="rId5" Type="http://schemas.openxmlformats.org/officeDocument/2006/relationships/oleObject" Target="../embeddings/oleObject21.bin"/><Relationship Id="rId10" Type="http://schemas.openxmlformats.org/officeDocument/2006/relationships/image" Target="../media/image28.emf"/><Relationship Id="rId4" Type="http://schemas.openxmlformats.org/officeDocument/2006/relationships/notesSlide" Target="../notesSlides/notesSlide34.xml"/><Relationship Id="rId9" Type="http://schemas.openxmlformats.org/officeDocument/2006/relationships/oleObject" Target="../embeddings/oleObject23.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6.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slideLayout" Target="../slideLayouts/slideLayout7.xml"/><Relationship Id="rId7" Type="http://schemas.openxmlformats.org/officeDocument/2006/relationships/oleObject" Target="../embeddings/oleObject25.bin"/><Relationship Id="rId2" Type="http://schemas.openxmlformats.org/officeDocument/2006/relationships/tags" Target="../tags/tag31.xml"/><Relationship Id="rId1" Type="http://schemas.openxmlformats.org/officeDocument/2006/relationships/vmlDrawing" Target="../drawings/vmlDrawing9.vml"/><Relationship Id="rId6" Type="http://schemas.openxmlformats.org/officeDocument/2006/relationships/image" Target="../media/image29.emf"/><Relationship Id="rId5" Type="http://schemas.openxmlformats.org/officeDocument/2006/relationships/oleObject" Target="../embeddings/oleObject24.bin"/><Relationship Id="rId10" Type="http://schemas.openxmlformats.org/officeDocument/2006/relationships/image" Target="../media/image31.emf"/><Relationship Id="rId4" Type="http://schemas.openxmlformats.org/officeDocument/2006/relationships/notesSlide" Target="../notesSlides/notesSlide36.xml"/><Relationship Id="rId9" Type="http://schemas.openxmlformats.org/officeDocument/2006/relationships/oleObject" Target="../embeddings/oleObject26.bin"/></Relationships>
</file>

<file path=ppt/slides/_rels/slide37.x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image" Target="../media/image35.emf"/><Relationship Id="rId3" Type="http://schemas.openxmlformats.org/officeDocument/2006/relationships/slideLayout" Target="../slideLayouts/slideLayout7.xml"/><Relationship Id="rId7" Type="http://schemas.openxmlformats.org/officeDocument/2006/relationships/oleObject" Target="../embeddings/oleObject28.bin"/><Relationship Id="rId12" Type="http://schemas.openxmlformats.org/officeDocument/2006/relationships/oleObject" Target="../embeddings/oleObject30.bin"/><Relationship Id="rId2" Type="http://schemas.openxmlformats.org/officeDocument/2006/relationships/tags" Target="../tags/tag32.xml"/><Relationship Id="rId1" Type="http://schemas.openxmlformats.org/officeDocument/2006/relationships/vmlDrawing" Target="../drawings/vmlDrawing10.vml"/><Relationship Id="rId6" Type="http://schemas.openxmlformats.org/officeDocument/2006/relationships/image" Target="../media/image32.emf"/><Relationship Id="rId11" Type="http://schemas.openxmlformats.org/officeDocument/2006/relationships/image" Target="../media/image37.png"/><Relationship Id="rId5" Type="http://schemas.openxmlformats.org/officeDocument/2006/relationships/oleObject" Target="../embeddings/oleObject27.bin"/><Relationship Id="rId15" Type="http://schemas.openxmlformats.org/officeDocument/2006/relationships/image" Target="../media/image36.emf"/><Relationship Id="rId10" Type="http://schemas.openxmlformats.org/officeDocument/2006/relationships/image" Target="../media/image34.emf"/><Relationship Id="rId4" Type="http://schemas.openxmlformats.org/officeDocument/2006/relationships/notesSlide" Target="../notesSlides/notesSlide37.xml"/><Relationship Id="rId9" Type="http://schemas.openxmlformats.org/officeDocument/2006/relationships/oleObject" Target="../embeddings/oleObject29.bin"/><Relationship Id="rId14" Type="http://schemas.openxmlformats.org/officeDocument/2006/relationships/oleObject" Target="../embeddings/oleObject31.bin"/></Relationships>
</file>

<file path=ppt/slides/_rels/slide38.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image" Target="../media/image42.emf"/><Relationship Id="rId3" Type="http://schemas.openxmlformats.org/officeDocument/2006/relationships/slideLayout" Target="../slideLayouts/slideLayout7.xml"/><Relationship Id="rId7" Type="http://schemas.openxmlformats.org/officeDocument/2006/relationships/oleObject" Target="../embeddings/oleObject33.bin"/><Relationship Id="rId12" Type="http://schemas.openxmlformats.org/officeDocument/2006/relationships/oleObject" Target="../embeddings/oleObject35.bin"/><Relationship Id="rId2" Type="http://schemas.openxmlformats.org/officeDocument/2006/relationships/tags" Target="../tags/tag33.xml"/><Relationship Id="rId16" Type="http://schemas.openxmlformats.org/officeDocument/2006/relationships/image" Target="../media/image43.emf"/><Relationship Id="rId1" Type="http://schemas.openxmlformats.org/officeDocument/2006/relationships/vmlDrawing" Target="../drawings/vmlDrawing11.vml"/><Relationship Id="rId6" Type="http://schemas.openxmlformats.org/officeDocument/2006/relationships/image" Target="../media/image38.emf"/><Relationship Id="rId11" Type="http://schemas.openxmlformats.org/officeDocument/2006/relationships/image" Target="../media/image40.png"/><Relationship Id="rId5" Type="http://schemas.openxmlformats.org/officeDocument/2006/relationships/oleObject" Target="../embeddings/oleObject32.bin"/><Relationship Id="rId15" Type="http://schemas.openxmlformats.org/officeDocument/2006/relationships/oleObject" Target="../embeddings/oleObject36.bin"/><Relationship Id="rId10" Type="http://schemas.openxmlformats.org/officeDocument/2006/relationships/image" Target="../media/image41.emf"/><Relationship Id="rId4" Type="http://schemas.openxmlformats.org/officeDocument/2006/relationships/notesSlide" Target="../notesSlides/notesSlide38.xml"/><Relationship Id="rId9" Type="http://schemas.openxmlformats.org/officeDocument/2006/relationships/oleObject" Target="../embeddings/oleObject34.bin"/><Relationship Id="rId14" Type="http://schemas.openxmlformats.org/officeDocument/2006/relationships/image" Target="../media/image44.png"/></Relationships>
</file>

<file path=ppt/slides/_rels/slide39.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slideLayout" Target="../slideLayouts/slideLayout7.xml"/><Relationship Id="rId7" Type="http://schemas.openxmlformats.org/officeDocument/2006/relationships/oleObject" Target="../embeddings/oleObject38.bin"/><Relationship Id="rId2" Type="http://schemas.openxmlformats.org/officeDocument/2006/relationships/tags" Target="../tags/tag34.xml"/><Relationship Id="rId1" Type="http://schemas.openxmlformats.org/officeDocument/2006/relationships/vmlDrawing" Target="../drawings/vmlDrawing12.vml"/><Relationship Id="rId6" Type="http://schemas.openxmlformats.org/officeDocument/2006/relationships/image" Target="../media/image45.emf"/><Relationship Id="rId5" Type="http://schemas.openxmlformats.org/officeDocument/2006/relationships/oleObject" Target="../embeddings/oleObject37.bin"/><Relationship Id="rId4" Type="http://schemas.openxmlformats.org/officeDocument/2006/relationships/notesSlide" Target="../notesSlides/notesSlide39.xml"/><Relationship Id="rId9"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slideLayout" Target="../slideLayouts/slideLayout7.xml"/><Relationship Id="rId7"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flipV="1">
            <a:off x="0" y="0"/>
            <a:ext cx="4961528" cy="4114800"/>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 name="等腰三角形 5"/>
          <p:cNvSpPr/>
          <p:nvPr/>
        </p:nvSpPr>
        <p:spPr>
          <a:xfrm rot="10800000" flipV="1">
            <a:off x="10055786" y="5086350"/>
            <a:ext cx="2136213" cy="1771650"/>
          </a:xfrm>
          <a:prstGeom prst="triangle">
            <a:avLst>
              <a:gd name="adj" fmla="val 0"/>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cxnSp>
        <p:nvCxnSpPr>
          <p:cNvPr id="8" name="直接连接符 7"/>
          <p:cNvCxnSpPr/>
          <p:nvPr/>
        </p:nvCxnSpPr>
        <p:spPr>
          <a:xfrm flipH="1">
            <a:off x="1622774" y="3045418"/>
            <a:ext cx="1146506" cy="950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 y="4456560"/>
            <a:ext cx="2895599" cy="24014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961528" y="0"/>
            <a:ext cx="2429874" cy="20151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181366" y="2380269"/>
            <a:ext cx="8194872" cy="769441"/>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prstClr val="black"/>
                </a:solidFill>
                <a:effectLst/>
                <a:uLnTx/>
                <a:uFillTx/>
                <a:latin typeface="Agency FB" panose="020B0503020202020204" pitchFamily="34" charset="0"/>
                <a:ea typeface="微软雅黑" panose="020B0503020204020204" charset="-122"/>
                <a:cs typeface="+mn-cs"/>
              </a:rPr>
              <a:t>第</a:t>
            </a:r>
            <a:r>
              <a:rPr lang="zh-CN" altLang="en-US" sz="4400" noProof="0" dirty="0">
                <a:solidFill>
                  <a:prstClr val="black"/>
                </a:solidFill>
                <a:latin typeface="Agency FB" panose="020B0503020202020204" pitchFamily="34" charset="0"/>
                <a:ea typeface="微软雅黑" panose="020B0503020204020204" charset="-122"/>
              </a:rPr>
              <a:t>七</a:t>
            </a:r>
            <a:r>
              <a:rPr kumimoji="0" lang="zh-CN" altLang="en-US" sz="4400" b="0" i="0" u="none" strike="noStrike" kern="1200" cap="none" spc="0" normalizeH="0" baseline="0" noProof="0" dirty="0">
                <a:ln>
                  <a:noFill/>
                </a:ln>
                <a:solidFill>
                  <a:prstClr val="black"/>
                </a:solidFill>
                <a:effectLst/>
                <a:uLnTx/>
                <a:uFillTx/>
                <a:latin typeface="Agency FB" panose="020B0503020202020204" pitchFamily="34" charset="0"/>
                <a:ea typeface="微软雅黑" panose="020B0503020204020204" charset="-122"/>
                <a:cs typeface="+mn-cs"/>
              </a:rPr>
              <a:t>章 集成运算放大器及其应用</a:t>
            </a:r>
          </a:p>
        </p:txBody>
      </p:sp>
      <p:cxnSp>
        <p:nvCxnSpPr>
          <p:cNvPr id="24" name="直接连接符 23"/>
          <p:cNvCxnSpPr/>
          <p:nvPr/>
        </p:nvCxnSpPr>
        <p:spPr>
          <a:xfrm flipH="1">
            <a:off x="11569700" y="4310556"/>
            <a:ext cx="622300" cy="5161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1"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500"/>
                                        <p:tgtEl>
                                          <p:spTgt spid="24"/>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86561" y="437901"/>
            <a:ext cx="221887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7.1 </a:t>
            </a:r>
            <a:r>
              <a:rPr lang="zh-CN" altLang="en-US" sz="2000" dirty="0">
                <a:latin typeface="Agency FB" panose="020B0503020202020204" pitchFamily="34" charset="0"/>
              </a:rPr>
              <a:t>集成运放的概念</a:t>
            </a:r>
          </a:p>
        </p:txBody>
      </p:sp>
      <p:sp>
        <p:nvSpPr>
          <p:cNvPr id="43" name="矩形 42">
            <a:extLst>
              <a:ext uri="{FF2B5EF4-FFF2-40B4-BE49-F238E27FC236}">
                <a16:creationId xmlns:a16="http://schemas.microsoft.com/office/drawing/2014/main" id="{F57F9962-93B9-4447-A6F8-F12E724FF5CD}"/>
              </a:ext>
            </a:extLst>
          </p:cNvPr>
          <p:cNvSpPr/>
          <p:nvPr/>
        </p:nvSpPr>
        <p:spPr>
          <a:xfrm>
            <a:off x="1219200" y="838011"/>
            <a:ext cx="4545945" cy="523220"/>
          </a:xfrm>
          <a:prstGeom prst="rect">
            <a:avLst/>
          </a:prstGeom>
        </p:spPr>
        <p:txBody>
          <a:bodyPr wrap="square">
            <a:spAutoFit/>
          </a:bodyPr>
          <a:lstStyle/>
          <a:p>
            <a:pPr>
              <a:defRPr/>
            </a:pPr>
            <a:r>
              <a:rPr lang="zh-CN" altLang="en-US" sz="2800" b="1" dirty="0">
                <a:solidFill>
                  <a:srgbClr val="FF0000"/>
                </a:solidFill>
                <a:latin typeface="+mn-ea"/>
              </a:rPr>
              <a:t>集成运放的主要技术指标</a:t>
            </a:r>
          </a:p>
        </p:txBody>
      </p:sp>
      <p:sp>
        <p:nvSpPr>
          <p:cNvPr id="44" name="矩形 43">
            <a:extLst>
              <a:ext uri="{FF2B5EF4-FFF2-40B4-BE49-F238E27FC236}">
                <a16:creationId xmlns:a16="http://schemas.microsoft.com/office/drawing/2014/main" id="{1584CE8C-FE45-411E-BDA0-99E465BA6DD5}"/>
              </a:ext>
            </a:extLst>
          </p:cNvPr>
          <p:cNvSpPr/>
          <p:nvPr/>
        </p:nvSpPr>
        <p:spPr>
          <a:xfrm>
            <a:off x="1219200" y="1447611"/>
            <a:ext cx="3383280" cy="523220"/>
          </a:xfrm>
          <a:prstGeom prst="rect">
            <a:avLst/>
          </a:prstGeom>
        </p:spPr>
        <p:txBody>
          <a:bodyPr wrap="square">
            <a:spAutoFit/>
          </a:bodyPr>
          <a:lstStyle/>
          <a:p>
            <a:pPr>
              <a:defRPr/>
            </a:pPr>
            <a:r>
              <a:rPr lang="en-US" altLang="zh-CN" sz="2800" b="1" dirty="0">
                <a:solidFill>
                  <a:srgbClr val="FF0000"/>
                </a:solidFill>
                <a:latin typeface="+mn-ea"/>
              </a:rPr>
              <a:t>1</a:t>
            </a:r>
            <a:r>
              <a:rPr lang="zh-CN" altLang="en-US" sz="2800" b="1" dirty="0">
                <a:solidFill>
                  <a:srgbClr val="FF0000"/>
                </a:solidFill>
                <a:latin typeface="+mn-ea"/>
              </a:rPr>
              <a:t>．必要的概念</a:t>
            </a:r>
          </a:p>
        </p:txBody>
      </p:sp>
      <p:sp>
        <p:nvSpPr>
          <p:cNvPr id="45" name="矩形 44">
            <a:extLst>
              <a:ext uri="{FF2B5EF4-FFF2-40B4-BE49-F238E27FC236}">
                <a16:creationId xmlns:a16="http://schemas.microsoft.com/office/drawing/2014/main" id="{E6E27006-C65D-43F4-B0E8-AF11E4E34298}"/>
              </a:ext>
            </a:extLst>
          </p:cNvPr>
          <p:cNvSpPr>
            <a:spLocks noChangeArrowheads="1"/>
          </p:cNvSpPr>
          <p:nvPr/>
        </p:nvSpPr>
        <p:spPr bwMode="auto">
          <a:xfrm>
            <a:off x="1219200" y="2054587"/>
            <a:ext cx="83362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a:t>
            </a:r>
            <a:r>
              <a:rPr lang="en-US" altLang="zh-CN" sz="2800" dirty="0">
                <a:solidFill>
                  <a:srgbClr val="FF0000"/>
                </a:solidFill>
                <a:latin typeface="+mn-ea"/>
                <a:ea typeface="+mn-ea"/>
              </a:rPr>
              <a:t>1</a:t>
            </a:r>
            <a:r>
              <a:rPr lang="zh-CN" altLang="en-US" sz="2800" dirty="0">
                <a:solidFill>
                  <a:srgbClr val="FF0000"/>
                </a:solidFill>
                <a:latin typeface="+mn-ea"/>
                <a:ea typeface="+mn-ea"/>
              </a:rPr>
              <a:t>）反馈的概念</a:t>
            </a:r>
          </a:p>
        </p:txBody>
      </p:sp>
      <p:sp>
        <p:nvSpPr>
          <p:cNvPr id="46" name="Rectangle 20">
            <a:extLst>
              <a:ext uri="{FF2B5EF4-FFF2-40B4-BE49-F238E27FC236}">
                <a16:creationId xmlns:a16="http://schemas.microsoft.com/office/drawing/2014/main" id="{46069BFB-9DD8-4EBB-BE19-F68EBEF6A2D5}"/>
              </a:ext>
            </a:extLst>
          </p:cNvPr>
          <p:cNvSpPr>
            <a:spLocks noChangeArrowheads="1"/>
          </p:cNvSpPr>
          <p:nvPr/>
        </p:nvSpPr>
        <p:spPr bwMode="auto">
          <a:xfrm>
            <a:off x="1219200" y="2577807"/>
            <a:ext cx="934212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just" eaLnBrk="1" hangingPunct="1">
              <a:spcBef>
                <a:spcPct val="20000"/>
              </a:spcBef>
              <a:buClr>
                <a:srgbClr val="0000FF"/>
              </a:buClr>
              <a:buSzPct val="85000"/>
              <a:buFont typeface="Monotype Sorts" pitchFamily="2" charset="2"/>
              <a:buNone/>
            </a:pPr>
            <a:r>
              <a:rPr lang="en-US" altLang="zh-CN" sz="2800" dirty="0">
                <a:solidFill>
                  <a:srgbClr val="000000"/>
                </a:solidFill>
                <a:latin typeface="+mn-ea"/>
                <a:ea typeface="+mn-ea"/>
              </a:rPr>
              <a:t>        </a:t>
            </a:r>
            <a:r>
              <a:rPr lang="zh-CN" altLang="en-US" sz="2800" dirty="0">
                <a:latin typeface="+mn-ea"/>
                <a:ea typeface="+mn-ea"/>
              </a:rPr>
              <a:t>将放大电路的输出量（电压或电流），通过一定的电路</a:t>
            </a:r>
            <a:r>
              <a:rPr lang="en-US" altLang="zh-CN" sz="2800" dirty="0">
                <a:latin typeface="+mn-ea"/>
                <a:ea typeface="+mn-ea"/>
              </a:rPr>
              <a:t>(</a:t>
            </a:r>
            <a:r>
              <a:rPr lang="zh-CN" altLang="en-US" sz="2800" dirty="0">
                <a:latin typeface="+mn-ea"/>
                <a:ea typeface="+mn-ea"/>
              </a:rPr>
              <a:t>反馈电路</a:t>
            </a:r>
            <a:r>
              <a:rPr lang="en-US" altLang="zh-CN" sz="2800" dirty="0">
                <a:latin typeface="+mn-ea"/>
                <a:ea typeface="+mn-ea"/>
              </a:rPr>
              <a:t>)</a:t>
            </a:r>
            <a:r>
              <a:rPr lang="zh-CN" altLang="en-US" sz="2800" dirty="0">
                <a:latin typeface="+mn-ea"/>
                <a:ea typeface="+mn-ea"/>
              </a:rPr>
              <a:t>，部分或全部回送到输入端</a:t>
            </a:r>
            <a:r>
              <a:rPr lang="en-US" altLang="zh-CN" sz="2800" dirty="0">
                <a:latin typeface="+mn-ea"/>
                <a:ea typeface="+mn-ea"/>
              </a:rPr>
              <a:t>(</a:t>
            </a:r>
            <a:r>
              <a:rPr lang="zh-CN" altLang="en-US" sz="2800" dirty="0">
                <a:latin typeface="+mn-ea"/>
                <a:ea typeface="+mn-ea"/>
              </a:rPr>
              <a:t>或输入回路</a:t>
            </a:r>
            <a:r>
              <a:rPr lang="en-US" altLang="zh-CN" sz="2800" dirty="0">
                <a:latin typeface="+mn-ea"/>
                <a:ea typeface="+mn-ea"/>
              </a:rPr>
              <a:t>)</a:t>
            </a:r>
            <a:r>
              <a:rPr lang="zh-CN" altLang="en-US" sz="2800" dirty="0">
                <a:latin typeface="+mn-ea"/>
                <a:ea typeface="+mn-ea"/>
              </a:rPr>
              <a:t>，用以改善或改变电路某些特性的控制过程，称之为</a:t>
            </a:r>
            <a:r>
              <a:rPr lang="zh-CN" altLang="en-US" sz="2800" dirty="0">
                <a:solidFill>
                  <a:srgbClr val="FF0000"/>
                </a:solidFill>
                <a:latin typeface="+mn-ea"/>
                <a:ea typeface="+mn-ea"/>
              </a:rPr>
              <a:t>反馈</a:t>
            </a:r>
            <a:r>
              <a:rPr lang="zh-CN" altLang="en-US" sz="2800" dirty="0">
                <a:latin typeface="+mn-ea"/>
                <a:ea typeface="+mn-ea"/>
              </a:rPr>
              <a:t>。通过反馈电路回送到输入回路电压或电流信号称为</a:t>
            </a:r>
            <a:r>
              <a:rPr lang="zh-CN" altLang="en-US" sz="2800" dirty="0">
                <a:solidFill>
                  <a:srgbClr val="FF0000"/>
                </a:solidFill>
                <a:latin typeface="+mn-ea"/>
                <a:ea typeface="+mn-ea"/>
              </a:rPr>
              <a:t>反馈信号</a:t>
            </a:r>
            <a:r>
              <a:rPr lang="zh-CN" altLang="en-US" sz="2800" dirty="0">
                <a:latin typeface="+mn-ea"/>
                <a:ea typeface="+mn-ea"/>
              </a:rPr>
              <a:t>。</a:t>
            </a:r>
          </a:p>
        </p:txBody>
      </p:sp>
      <p:sp>
        <p:nvSpPr>
          <p:cNvPr id="47" name="Rectangle 20">
            <a:extLst>
              <a:ext uri="{FF2B5EF4-FFF2-40B4-BE49-F238E27FC236}">
                <a16:creationId xmlns:a16="http://schemas.microsoft.com/office/drawing/2014/main" id="{272B73A6-4FAA-408D-B25C-87E546FF1C80}"/>
              </a:ext>
            </a:extLst>
          </p:cNvPr>
          <p:cNvSpPr>
            <a:spLocks noChangeArrowheads="1"/>
          </p:cNvSpPr>
          <p:nvPr/>
        </p:nvSpPr>
        <p:spPr bwMode="auto">
          <a:xfrm>
            <a:off x="1219200" y="4495611"/>
            <a:ext cx="93421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just" eaLnBrk="1" hangingPunct="1">
              <a:spcBef>
                <a:spcPct val="20000"/>
              </a:spcBef>
              <a:buClr>
                <a:srgbClr val="0000FF"/>
              </a:buClr>
              <a:buSzPct val="85000"/>
              <a:buFont typeface="Monotype Sorts" pitchFamily="2" charset="2"/>
              <a:buNone/>
            </a:pPr>
            <a:r>
              <a:rPr lang="en-US" altLang="zh-CN" sz="2800" dirty="0">
                <a:solidFill>
                  <a:srgbClr val="000000"/>
                </a:solidFill>
                <a:latin typeface="+mn-ea"/>
                <a:ea typeface="+mn-ea"/>
              </a:rPr>
              <a:t>        </a:t>
            </a:r>
            <a:r>
              <a:rPr lang="zh-CN" altLang="en-US" sz="2800" dirty="0">
                <a:solidFill>
                  <a:srgbClr val="000000"/>
                </a:solidFill>
                <a:latin typeface="+mn-ea"/>
                <a:ea typeface="+mn-ea"/>
              </a:rPr>
              <a:t>如果反馈信号使放大器的净输入加强，从而也使输出加强，这种反馈称为</a:t>
            </a:r>
            <a:r>
              <a:rPr lang="zh-CN" altLang="en-US" sz="2800" dirty="0">
                <a:solidFill>
                  <a:srgbClr val="FF0000"/>
                </a:solidFill>
                <a:latin typeface="+mn-ea"/>
                <a:ea typeface="+mn-ea"/>
              </a:rPr>
              <a:t>正反馈</a:t>
            </a:r>
            <a:r>
              <a:rPr lang="zh-CN" altLang="en-US" sz="2800" dirty="0">
                <a:latin typeface="+mn-ea"/>
                <a:ea typeface="+mn-ea"/>
              </a:rPr>
              <a:t>。</a:t>
            </a:r>
          </a:p>
        </p:txBody>
      </p:sp>
      <p:sp>
        <p:nvSpPr>
          <p:cNvPr id="48" name="Rectangle 20">
            <a:extLst>
              <a:ext uri="{FF2B5EF4-FFF2-40B4-BE49-F238E27FC236}">
                <a16:creationId xmlns:a16="http://schemas.microsoft.com/office/drawing/2014/main" id="{B191CD1E-6E44-4574-8689-A01800083294}"/>
              </a:ext>
            </a:extLst>
          </p:cNvPr>
          <p:cNvSpPr>
            <a:spLocks noChangeArrowheads="1"/>
          </p:cNvSpPr>
          <p:nvPr/>
        </p:nvSpPr>
        <p:spPr bwMode="auto">
          <a:xfrm>
            <a:off x="1219200" y="5551640"/>
            <a:ext cx="93421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just" eaLnBrk="1" hangingPunct="1">
              <a:spcBef>
                <a:spcPct val="20000"/>
              </a:spcBef>
              <a:buClr>
                <a:srgbClr val="0000FF"/>
              </a:buClr>
              <a:buSzPct val="85000"/>
              <a:buFont typeface="Monotype Sorts" pitchFamily="2" charset="2"/>
              <a:buNone/>
            </a:pPr>
            <a:r>
              <a:rPr lang="en-US" altLang="zh-CN" sz="2800" dirty="0">
                <a:solidFill>
                  <a:srgbClr val="000000"/>
                </a:solidFill>
                <a:latin typeface="+mn-ea"/>
                <a:ea typeface="+mn-ea"/>
              </a:rPr>
              <a:t>        </a:t>
            </a:r>
            <a:r>
              <a:rPr lang="zh-CN" altLang="en-US" sz="2800" dirty="0">
                <a:solidFill>
                  <a:srgbClr val="000000"/>
                </a:solidFill>
                <a:latin typeface="+mn-ea"/>
                <a:ea typeface="+mn-ea"/>
              </a:rPr>
              <a:t>如果反馈信号使放大器的净输入减弱，从而也使输出减弱，这种反馈称为</a:t>
            </a:r>
            <a:r>
              <a:rPr lang="zh-CN" altLang="en-US" sz="2800" dirty="0">
                <a:solidFill>
                  <a:srgbClr val="FF0000"/>
                </a:solidFill>
                <a:latin typeface="+mn-ea"/>
                <a:ea typeface="+mn-ea"/>
              </a:rPr>
              <a:t>负反馈</a:t>
            </a:r>
            <a:r>
              <a:rPr lang="zh-CN" altLang="en-US" sz="2800" dirty="0">
                <a:latin typeface="+mn-ea"/>
                <a:ea typeface="+mn-ea"/>
              </a:rPr>
              <a:t>。</a:t>
            </a:r>
          </a:p>
        </p:txBody>
      </p:sp>
    </p:spTree>
    <p:custDataLst>
      <p:tags r:id="rId1"/>
    </p:custDataLst>
    <p:extLst>
      <p:ext uri="{BB962C8B-B14F-4D97-AF65-F5344CB8AC3E}">
        <p14:creationId xmlns:p14="http://schemas.microsoft.com/office/powerpoint/2010/main" val="5057921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strips(downRigh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strips(downRight)">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strips(downRight)">
                                      <p:cBhvr>
                                        <p:cTn id="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autoUpdateAnimBg="0"/>
      <p:bldP spid="47" grpId="0" autoUpdateAnimBg="0"/>
      <p:bldP spid="4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86561" y="437901"/>
            <a:ext cx="221887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7.1 </a:t>
            </a:r>
            <a:r>
              <a:rPr lang="zh-CN" altLang="en-US" sz="2000" dirty="0">
                <a:latin typeface="Agency FB" panose="020B0503020202020204" pitchFamily="34" charset="0"/>
              </a:rPr>
              <a:t>集成运放的概念</a:t>
            </a:r>
          </a:p>
        </p:txBody>
      </p:sp>
      <p:sp>
        <p:nvSpPr>
          <p:cNvPr id="11" name="矩形 10">
            <a:extLst>
              <a:ext uri="{FF2B5EF4-FFF2-40B4-BE49-F238E27FC236}">
                <a16:creationId xmlns:a16="http://schemas.microsoft.com/office/drawing/2014/main" id="{399C845B-C85B-41F5-9A6F-F092C117D285}"/>
              </a:ext>
            </a:extLst>
          </p:cNvPr>
          <p:cNvSpPr>
            <a:spLocks noChangeArrowheads="1"/>
          </p:cNvSpPr>
          <p:nvPr/>
        </p:nvSpPr>
        <p:spPr bwMode="auto">
          <a:xfrm>
            <a:off x="1600200" y="838200"/>
            <a:ext cx="7924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a:solidFill>
                  <a:srgbClr val="FF0000"/>
                </a:solidFill>
                <a:latin typeface="+mn-ea"/>
                <a:ea typeface="+mn-ea"/>
              </a:rPr>
              <a:t>（</a:t>
            </a:r>
            <a:r>
              <a:rPr lang="en-US" altLang="zh-CN" sz="2800">
                <a:solidFill>
                  <a:srgbClr val="FF0000"/>
                </a:solidFill>
                <a:latin typeface="+mn-ea"/>
                <a:ea typeface="+mn-ea"/>
              </a:rPr>
              <a:t>2</a:t>
            </a:r>
            <a:r>
              <a:rPr lang="zh-CN" altLang="en-US" sz="2800">
                <a:solidFill>
                  <a:srgbClr val="FF0000"/>
                </a:solidFill>
                <a:latin typeface="+mn-ea"/>
                <a:ea typeface="+mn-ea"/>
              </a:rPr>
              <a:t>）开环闭环的概念</a:t>
            </a:r>
          </a:p>
        </p:txBody>
      </p:sp>
      <p:sp>
        <p:nvSpPr>
          <p:cNvPr id="12" name="Rectangle 20">
            <a:extLst>
              <a:ext uri="{FF2B5EF4-FFF2-40B4-BE49-F238E27FC236}">
                <a16:creationId xmlns:a16="http://schemas.microsoft.com/office/drawing/2014/main" id="{ED901B46-72BB-464A-91C8-A6A29C45277E}"/>
              </a:ext>
            </a:extLst>
          </p:cNvPr>
          <p:cNvSpPr>
            <a:spLocks noChangeArrowheads="1"/>
          </p:cNvSpPr>
          <p:nvPr/>
        </p:nvSpPr>
        <p:spPr bwMode="auto">
          <a:xfrm>
            <a:off x="1600200" y="1499056"/>
            <a:ext cx="8458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just" eaLnBrk="1" hangingPunct="1">
              <a:spcBef>
                <a:spcPct val="20000"/>
              </a:spcBef>
              <a:buClr>
                <a:srgbClr val="0000FF"/>
              </a:buClr>
              <a:buSzPct val="85000"/>
              <a:buFont typeface="Monotype Sorts" pitchFamily="2" charset="2"/>
              <a:buNone/>
            </a:pPr>
            <a:r>
              <a:rPr lang="en-US" altLang="zh-CN" sz="2800" dirty="0">
                <a:solidFill>
                  <a:srgbClr val="000000"/>
                </a:solidFill>
                <a:latin typeface="+mn-ea"/>
                <a:ea typeface="+mn-ea"/>
              </a:rPr>
              <a:t>        </a:t>
            </a:r>
            <a:r>
              <a:rPr lang="zh-CN" altLang="en-US" sz="2800" dirty="0">
                <a:solidFill>
                  <a:srgbClr val="000000"/>
                </a:solidFill>
                <a:latin typeface="+mn-ea"/>
                <a:ea typeface="+mn-ea"/>
              </a:rPr>
              <a:t>如果放大器的输出与输入之间没有反馈，放大器的这种连接状态称为</a:t>
            </a:r>
            <a:r>
              <a:rPr lang="zh-CN" altLang="en-US" sz="2800" dirty="0">
                <a:solidFill>
                  <a:srgbClr val="FF0000"/>
                </a:solidFill>
                <a:latin typeface="+mn-ea"/>
                <a:ea typeface="+mn-ea"/>
              </a:rPr>
              <a:t>开环</a:t>
            </a:r>
            <a:r>
              <a:rPr lang="zh-CN" altLang="en-US" sz="2800" dirty="0">
                <a:solidFill>
                  <a:srgbClr val="000000"/>
                </a:solidFill>
                <a:latin typeface="+mn-ea"/>
                <a:ea typeface="+mn-ea"/>
              </a:rPr>
              <a:t>状态</a:t>
            </a:r>
            <a:r>
              <a:rPr lang="zh-CN" altLang="en-US" sz="2800" dirty="0">
                <a:latin typeface="+mn-ea"/>
                <a:ea typeface="+mn-ea"/>
              </a:rPr>
              <a:t>。</a:t>
            </a:r>
          </a:p>
        </p:txBody>
      </p:sp>
      <p:sp>
        <p:nvSpPr>
          <p:cNvPr id="13" name="Rectangle 20">
            <a:extLst>
              <a:ext uri="{FF2B5EF4-FFF2-40B4-BE49-F238E27FC236}">
                <a16:creationId xmlns:a16="http://schemas.microsoft.com/office/drawing/2014/main" id="{87C5407A-EB5A-4BD4-8735-59899E63FAF2}"/>
              </a:ext>
            </a:extLst>
          </p:cNvPr>
          <p:cNvSpPr>
            <a:spLocks noChangeArrowheads="1"/>
          </p:cNvSpPr>
          <p:nvPr/>
        </p:nvSpPr>
        <p:spPr bwMode="auto">
          <a:xfrm>
            <a:off x="1600200" y="2585243"/>
            <a:ext cx="8458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just" eaLnBrk="1" hangingPunct="1">
              <a:spcBef>
                <a:spcPct val="20000"/>
              </a:spcBef>
              <a:buClr>
                <a:srgbClr val="0000FF"/>
              </a:buClr>
              <a:buSzPct val="85000"/>
              <a:buFont typeface="Monotype Sorts" pitchFamily="2" charset="2"/>
              <a:buNone/>
            </a:pPr>
            <a:r>
              <a:rPr lang="en-US" altLang="zh-CN" sz="2800" dirty="0">
                <a:solidFill>
                  <a:srgbClr val="000000"/>
                </a:solidFill>
                <a:latin typeface="+mn-ea"/>
                <a:ea typeface="+mn-ea"/>
              </a:rPr>
              <a:t>        </a:t>
            </a:r>
            <a:r>
              <a:rPr lang="zh-CN" altLang="en-US" sz="2800" dirty="0">
                <a:solidFill>
                  <a:srgbClr val="000000"/>
                </a:solidFill>
                <a:latin typeface="+mn-ea"/>
                <a:ea typeface="+mn-ea"/>
              </a:rPr>
              <a:t>如果放大器的输出与输入之间连有反馈，放大器的这种连接状态称为</a:t>
            </a:r>
            <a:r>
              <a:rPr lang="zh-CN" altLang="en-US" sz="2800" dirty="0">
                <a:solidFill>
                  <a:srgbClr val="FF0000"/>
                </a:solidFill>
                <a:latin typeface="+mn-ea"/>
                <a:ea typeface="+mn-ea"/>
              </a:rPr>
              <a:t>闭环</a:t>
            </a:r>
            <a:r>
              <a:rPr lang="zh-CN" altLang="en-US" sz="2800" dirty="0">
                <a:solidFill>
                  <a:srgbClr val="000000"/>
                </a:solidFill>
                <a:latin typeface="+mn-ea"/>
                <a:ea typeface="+mn-ea"/>
              </a:rPr>
              <a:t>状态</a:t>
            </a:r>
            <a:r>
              <a:rPr lang="zh-CN" altLang="en-US" sz="2800" dirty="0">
                <a:latin typeface="+mn-ea"/>
                <a:ea typeface="+mn-ea"/>
              </a:rPr>
              <a:t>。</a:t>
            </a:r>
          </a:p>
        </p:txBody>
      </p:sp>
      <p:pic>
        <p:nvPicPr>
          <p:cNvPr id="14" name="Picture 2">
            <a:extLst>
              <a:ext uri="{FF2B5EF4-FFF2-40B4-BE49-F238E27FC236}">
                <a16:creationId xmlns:a16="http://schemas.microsoft.com/office/drawing/2014/main" id="{DD06A404-32B6-444C-88EB-D9ED02A62B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0705" y="3671430"/>
            <a:ext cx="85105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48" descr="小棋盘">
            <a:extLst>
              <a:ext uri="{FF2B5EF4-FFF2-40B4-BE49-F238E27FC236}">
                <a16:creationId xmlns:a16="http://schemas.microsoft.com/office/drawing/2014/main" id="{1C815866-FDA0-4720-B6CB-579CCBBB9ED4}"/>
              </a:ext>
            </a:extLst>
          </p:cNvPr>
          <p:cNvSpPr>
            <a:spLocks noChangeArrowheads="1"/>
          </p:cNvSpPr>
          <p:nvPr/>
        </p:nvSpPr>
        <p:spPr bwMode="auto">
          <a:xfrm>
            <a:off x="1905000" y="6019800"/>
            <a:ext cx="1295400" cy="533400"/>
          </a:xfrm>
          <a:prstGeom prst="wedgeRoundRectCallout">
            <a:avLst>
              <a:gd name="adj1" fmla="val 20954"/>
              <a:gd name="adj2" fmla="val -258037"/>
              <a:gd name="adj3" fmla="val 16667"/>
            </a:avLst>
          </a:prstGeom>
          <a:pattFill prst="smCheck">
            <a:fgClr>
              <a:srgbClr val="FFFF00"/>
            </a:fgClr>
            <a:bgClr>
              <a:schemeClr val="bg1"/>
            </a:bgClr>
          </a:pattFill>
          <a:ln w="28575">
            <a:solidFill>
              <a:srgbClr val="0066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2800">
                <a:solidFill>
                  <a:srgbClr val="FF0000"/>
                </a:solidFill>
                <a:latin typeface="+mn-ea"/>
                <a:ea typeface="+mn-ea"/>
              </a:rPr>
              <a:t>开环</a:t>
            </a:r>
          </a:p>
        </p:txBody>
      </p:sp>
      <p:sp>
        <p:nvSpPr>
          <p:cNvPr id="16" name="AutoShape 48" descr="小棋盘">
            <a:extLst>
              <a:ext uri="{FF2B5EF4-FFF2-40B4-BE49-F238E27FC236}">
                <a16:creationId xmlns:a16="http://schemas.microsoft.com/office/drawing/2014/main" id="{22F494B4-43AF-42DE-8F79-D45D18E628BD}"/>
              </a:ext>
            </a:extLst>
          </p:cNvPr>
          <p:cNvSpPr>
            <a:spLocks noChangeArrowheads="1"/>
          </p:cNvSpPr>
          <p:nvPr/>
        </p:nvSpPr>
        <p:spPr bwMode="auto">
          <a:xfrm>
            <a:off x="3586480" y="5679440"/>
            <a:ext cx="1869440" cy="1026160"/>
          </a:xfrm>
          <a:prstGeom prst="wedgeRoundRectCallout">
            <a:avLst>
              <a:gd name="adj1" fmla="val 44321"/>
              <a:gd name="adj2" fmla="val -115965"/>
              <a:gd name="adj3" fmla="val 16667"/>
            </a:avLst>
          </a:prstGeom>
          <a:pattFill prst="smCheck">
            <a:fgClr>
              <a:srgbClr val="FFFF00"/>
            </a:fgClr>
            <a:bgClr>
              <a:schemeClr val="bg1"/>
            </a:bgClr>
          </a:pattFill>
          <a:ln w="28575">
            <a:solidFill>
              <a:srgbClr val="0066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ts val="1875"/>
              </a:lnSpc>
              <a:spcBef>
                <a:spcPct val="50000"/>
              </a:spcBef>
            </a:pPr>
            <a:r>
              <a:rPr lang="zh-CN" altLang="en-US" sz="2800" dirty="0">
                <a:solidFill>
                  <a:srgbClr val="FF0000"/>
                </a:solidFill>
                <a:latin typeface="+mn-ea"/>
                <a:ea typeface="+mn-ea"/>
              </a:rPr>
              <a:t>闭环</a:t>
            </a:r>
            <a:endParaRPr lang="en-US" altLang="zh-CN" sz="2800" dirty="0">
              <a:solidFill>
                <a:srgbClr val="FF0000"/>
              </a:solidFill>
              <a:latin typeface="+mn-ea"/>
              <a:ea typeface="+mn-ea"/>
            </a:endParaRPr>
          </a:p>
          <a:p>
            <a:pPr algn="ctr" eaLnBrk="1" hangingPunct="1">
              <a:lnSpc>
                <a:spcPts val="1875"/>
              </a:lnSpc>
              <a:spcBef>
                <a:spcPct val="50000"/>
              </a:spcBef>
            </a:pPr>
            <a:r>
              <a:rPr lang="zh-CN" altLang="en-US" sz="2800" dirty="0">
                <a:solidFill>
                  <a:srgbClr val="FF0000"/>
                </a:solidFill>
                <a:latin typeface="+mn-ea"/>
                <a:ea typeface="+mn-ea"/>
              </a:rPr>
              <a:t>引入负反馈</a:t>
            </a:r>
          </a:p>
        </p:txBody>
      </p:sp>
      <p:sp>
        <p:nvSpPr>
          <p:cNvPr id="17" name="AutoShape 48" descr="小棋盘">
            <a:extLst>
              <a:ext uri="{FF2B5EF4-FFF2-40B4-BE49-F238E27FC236}">
                <a16:creationId xmlns:a16="http://schemas.microsoft.com/office/drawing/2014/main" id="{445631E6-3611-4853-A17F-0791D0A78789}"/>
              </a:ext>
            </a:extLst>
          </p:cNvPr>
          <p:cNvSpPr>
            <a:spLocks noChangeArrowheads="1"/>
          </p:cNvSpPr>
          <p:nvPr/>
        </p:nvSpPr>
        <p:spPr bwMode="auto">
          <a:xfrm>
            <a:off x="6324600" y="5749150"/>
            <a:ext cx="1869440" cy="1026160"/>
          </a:xfrm>
          <a:prstGeom prst="wedgeRoundRectCallout">
            <a:avLst>
              <a:gd name="adj1" fmla="val 43767"/>
              <a:gd name="adj2" fmla="val -164375"/>
              <a:gd name="adj3" fmla="val 16667"/>
            </a:avLst>
          </a:prstGeom>
          <a:pattFill prst="smCheck">
            <a:fgClr>
              <a:srgbClr val="FFFF00"/>
            </a:fgClr>
            <a:bgClr>
              <a:schemeClr val="bg1"/>
            </a:bgClr>
          </a:pattFill>
          <a:ln w="28575">
            <a:solidFill>
              <a:srgbClr val="0066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ts val="1875"/>
              </a:lnSpc>
              <a:spcBef>
                <a:spcPct val="50000"/>
              </a:spcBef>
            </a:pPr>
            <a:r>
              <a:rPr lang="zh-CN" altLang="en-US" sz="2800">
                <a:solidFill>
                  <a:srgbClr val="FF0000"/>
                </a:solidFill>
                <a:latin typeface="+mn-ea"/>
                <a:ea typeface="+mn-ea"/>
              </a:rPr>
              <a:t>闭环</a:t>
            </a:r>
            <a:endParaRPr lang="en-US" altLang="zh-CN" sz="2800">
              <a:solidFill>
                <a:srgbClr val="FF0000"/>
              </a:solidFill>
              <a:latin typeface="+mn-ea"/>
              <a:ea typeface="+mn-ea"/>
            </a:endParaRPr>
          </a:p>
          <a:p>
            <a:pPr algn="ctr" eaLnBrk="1" hangingPunct="1">
              <a:lnSpc>
                <a:spcPts val="1875"/>
              </a:lnSpc>
              <a:spcBef>
                <a:spcPct val="50000"/>
              </a:spcBef>
            </a:pPr>
            <a:r>
              <a:rPr lang="zh-CN" altLang="en-US" sz="2800">
                <a:solidFill>
                  <a:srgbClr val="FF0000"/>
                </a:solidFill>
                <a:latin typeface="+mn-ea"/>
                <a:ea typeface="+mn-ea"/>
              </a:rPr>
              <a:t>引入正反馈</a:t>
            </a:r>
          </a:p>
        </p:txBody>
      </p:sp>
    </p:spTree>
    <p:custDataLst>
      <p:tags r:id="rId1"/>
    </p:custDataLst>
    <p:extLst>
      <p:ext uri="{BB962C8B-B14F-4D97-AF65-F5344CB8AC3E}">
        <p14:creationId xmlns:p14="http://schemas.microsoft.com/office/powerpoint/2010/main" val="24145680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trips(downRigh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utoUpdateAnimBg="0"/>
      <p:bldP spid="13" grpId="0" autoUpdateAnimBg="0"/>
      <p:bldP spid="15" grpId="0" animBg="1" autoUpdateAnimBg="0"/>
      <p:bldP spid="16" grpId="0" animBg="1" autoUpdateAnimBg="0"/>
      <p:bldP spid="17"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86561" y="437901"/>
            <a:ext cx="221887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7.1 </a:t>
            </a:r>
            <a:r>
              <a:rPr lang="zh-CN" altLang="en-US" sz="2000" dirty="0">
                <a:latin typeface="Agency FB" panose="020B0503020202020204" pitchFamily="34" charset="0"/>
              </a:rPr>
              <a:t>集成运放的概念</a:t>
            </a:r>
          </a:p>
        </p:txBody>
      </p:sp>
      <p:sp>
        <p:nvSpPr>
          <p:cNvPr id="18" name="矩形 17">
            <a:extLst>
              <a:ext uri="{FF2B5EF4-FFF2-40B4-BE49-F238E27FC236}">
                <a16:creationId xmlns:a16="http://schemas.microsoft.com/office/drawing/2014/main" id="{A14484AF-AE6E-4A36-AC53-EFE57210FBB5}"/>
              </a:ext>
            </a:extLst>
          </p:cNvPr>
          <p:cNvSpPr/>
          <p:nvPr/>
        </p:nvSpPr>
        <p:spPr>
          <a:xfrm>
            <a:off x="1853406" y="840036"/>
            <a:ext cx="6781800" cy="523220"/>
          </a:xfrm>
          <a:prstGeom prst="rect">
            <a:avLst/>
          </a:prstGeom>
        </p:spPr>
        <p:txBody>
          <a:bodyPr>
            <a:spAutoFit/>
          </a:bodyPr>
          <a:lstStyle/>
          <a:p>
            <a:pPr>
              <a:defRPr/>
            </a:pPr>
            <a:r>
              <a:rPr lang="en-US" altLang="zh-CN" sz="2800" b="1" dirty="0">
                <a:solidFill>
                  <a:srgbClr val="FF0000"/>
                </a:solidFill>
                <a:latin typeface="+mn-ea"/>
              </a:rPr>
              <a:t>2</a:t>
            </a:r>
            <a:r>
              <a:rPr lang="zh-CN" altLang="en-US" sz="2800" b="1" dirty="0">
                <a:solidFill>
                  <a:srgbClr val="FF0000"/>
                </a:solidFill>
                <a:latin typeface="+mn-ea"/>
              </a:rPr>
              <a:t>．集成运放的主要参数</a:t>
            </a:r>
          </a:p>
        </p:txBody>
      </p:sp>
      <p:sp>
        <p:nvSpPr>
          <p:cNvPr id="19" name="矩形 18">
            <a:extLst>
              <a:ext uri="{FF2B5EF4-FFF2-40B4-BE49-F238E27FC236}">
                <a16:creationId xmlns:a16="http://schemas.microsoft.com/office/drawing/2014/main" id="{BA88B3F0-26A5-476B-916D-87225A38B44A}"/>
              </a:ext>
            </a:extLst>
          </p:cNvPr>
          <p:cNvSpPr/>
          <p:nvPr/>
        </p:nvSpPr>
        <p:spPr>
          <a:xfrm>
            <a:off x="1853406" y="1523811"/>
            <a:ext cx="5413661" cy="523220"/>
          </a:xfrm>
          <a:prstGeom prst="rect">
            <a:avLst/>
          </a:prstGeom>
        </p:spPr>
        <p:txBody>
          <a:bodyPr wrap="none">
            <a:spAutoFit/>
          </a:bodyPr>
          <a:lstStyle/>
          <a:p>
            <a:pPr>
              <a:defRPr/>
            </a:pPr>
            <a:r>
              <a:rPr lang="zh-CN" altLang="en-US" sz="2800" b="1" dirty="0">
                <a:solidFill>
                  <a:srgbClr val="FF0000"/>
                </a:solidFill>
                <a:latin typeface="+mn-ea"/>
              </a:rPr>
              <a:t>（</a:t>
            </a:r>
            <a:r>
              <a:rPr lang="en-US" altLang="zh-CN" sz="2800" b="1" dirty="0">
                <a:solidFill>
                  <a:srgbClr val="FF0000"/>
                </a:solidFill>
                <a:latin typeface="+mn-ea"/>
              </a:rPr>
              <a:t>1</a:t>
            </a:r>
            <a:r>
              <a:rPr lang="zh-CN" altLang="en-US" sz="2800" b="1" dirty="0">
                <a:solidFill>
                  <a:srgbClr val="FF0000"/>
                </a:solidFill>
                <a:latin typeface="+mn-ea"/>
              </a:rPr>
              <a:t>）差模开环电压放大倍数</a:t>
            </a:r>
            <a:r>
              <a:rPr lang="en-US" altLang="zh-CN" sz="2800" b="1" dirty="0" err="1">
                <a:solidFill>
                  <a:srgbClr val="FF0000"/>
                </a:solidFill>
                <a:latin typeface="+mn-ea"/>
              </a:rPr>
              <a:t>A</a:t>
            </a:r>
            <a:r>
              <a:rPr lang="en-US" altLang="zh-CN" sz="2800" b="1" baseline="-25000" dirty="0" err="1">
                <a:solidFill>
                  <a:srgbClr val="FF0000"/>
                </a:solidFill>
                <a:latin typeface="+mn-ea"/>
              </a:rPr>
              <a:t>od</a:t>
            </a:r>
            <a:endParaRPr lang="zh-CN" altLang="en-US" sz="2800" b="1" baseline="-25000" dirty="0">
              <a:solidFill>
                <a:srgbClr val="FF0000"/>
              </a:solidFill>
              <a:latin typeface="+mn-ea"/>
            </a:endParaRPr>
          </a:p>
        </p:txBody>
      </p:sp>
      <p:sp>
        <p:nvSpPr>
          <p:cNvPr id="20" name="Rectangle 20">
            <a:extLst>
              <a:ext uri="{FF2B5EF4-FFF2-40B4-BE49-F238E27FC236}">
                <a16:creationId xmlns:a16="http://schemas.microsoft.com/office/drawing/2014/main" id="{881C9DCC-ADE6-4E45-99A5-D24881B23FFB}"/>
              </a:ext>
            </a:extLst>
          </p:cNvPr>
          <p:cNvSpPr>
            <a:spLocks noChangeArrowheads="1"/>
          </p:cNvSpPr>
          <p:nvPr/>
        </p:nvSpPr>
        <p:spPr bwMode="auto">
          <a:xfrm>
            <a:off x="1853406" y="2201456"/>
            <a:ext cx="8458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just" eaLnBrk="1" hangingPunct="1">
              <a:spcBef>
                <a:spcPct val="20000"/>
              </a:spcBef>
              <a:buClr>
                <a:srgbClr val="0000FF"/>
              </a:buClr>
              <a:buSzPct val="85000"/>
              <a:buFont typeface="Monotype Sorts" pitchFamily="2" charset="2"/>
              <a:buNone/>
            </a:pPr>
            <a:r>
              <a:rPr lang="zh-CN" altLang="en-US" sz="2800" dirty="0">
                <a:latin typeface="+mn-ea"/>
                <a:ea typeface="+mn-ea"/>
              </a:rPr>
              <a:t>         指运放在无外加反馈情况下，输出电压与输入差模电压之比。即</a:t>
            </a:r>
          </a:p>
        </p:txBody>
      </p:sp>
      <p:graphicFrame>
        <p:nvGraphicFramePr>
          <p:cNvPr id="21" name="Object 1">
            <a:extLst>
              <a:ext uri="{FF2B5EF4-FFF2-40B4-BE49-F238E27FC236}">
                <a16:creationId xmlns:a16="http://schemas.microsoft.com/office/drawing/2014/main" id="{2273EC02-CE36-449F-AA4F-36A8C71C5B87}"/>
              </a:ext>
            </a:extLst>
          </p:cNvPr>
          <p:cNvGraphicFramePr>
            <a:graphicFrameLocks noChangeAspect="1"/>
          </p:cNvGraphicFramePr>
          <p:nvPr>
            <p:extLst>
              <p:ext uri="{D42A27DB-BD31-4B8C-83A1-F6EECF244321}">
                <p14:modId xmlns:p14="http://schemas.microsoft.com/office/powerpoint/2010/main" val="1652251390"/>
              </p:ext>
            </p:extLst>
          </p:nvPr>
        </p:nvGraphicFramePr>
        <p:xfrm>
          <a:off x="5407025" y="2874883"/>
          <a:ext cx="1538288" cy="1084263"/>
        </p:xfrm>
        <a:graphic>
          <a:graphicData uri="http://schemas.openxmlformats.org/presentationml/2006/ole">
            <mc:AlternateContent xmlns:mc="http://schemas.openxmlformats.org/markup-compatibility/2006">
              <mc:Choice xmlns:v="urn:schemas-microsoft-com:vml" Requires="v">
                <p:oleObj spid="_x0000_s32850" name="Equation" r:id="rId5" imgW="583920" imgH="431640" progId="Equation.3">
                  <p:embed/>
                </p:oleObj>
              </mc:Choice>
              <mc:Fallback>
                <p:oleObj name="Equation" r:id="rId5" imgW="583920" imgH="431640" progId="Equation.3">
                  <p:embed/>
                  <p:pic>
                    <p:nvPicPr>
                      <p:cNvPr id="48" name="Object 1">
                        <a:extLst>
                          <a:ext uri="{FF2B5EF4-FFF2-40B4-BE49-F238E27FC236}">
                            <a16:creationId xmlns:a16="http://schemas.microsoft.com/office/drawing/2014/main" id="{CBB89576-8FC2-40C1-9B26-4132988162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7025" y="2874883"/>
                        <a:ext cx="1538288"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矩形 21">
            <a:extLst>
              <a:ext uri="{FF2B5EF4-FFF2-40B4-BE49-F238E27FC236}">
                <a16:creationId xmlns:a16="http://schemas.microsoft.com/office/drawing/2014/main" id="{62809D74-8083-49AD-B1DB-EADA543E8CEA}"/>
              </a:ext>
            </a:extLst>
          </p:cNvPr>
          <p:cNvSpPr/>
          <p:nvPr/>
        </p:nvSpPr>
        <p:spPr>
          <a:xfrm>
            <a:off x="1853406" y="3955892"/>
            <a:ext cx="4030270" cy="523220"/>
          </a:xfrm>
          <a:prstGeom prst="rect">
            <a:avLst/>
          </a:prstGeom>
        </p:spPr>
        <p:txBody>
          <a:bodyPr wrap="none">
            <a:spAutoFit/>
          </a:bodyPr>
          <a:lstStyle/>
          <a:p>
            <a:pPr>
              <a:defRPr/>
            </a:pPr>
            <a:r>
              <a:rPr lang="zh-CN" altLang="en-US" sz="2800" b="1" dirty="0">
                <a:solidFill>
                  <a:srgbClr val="FF0000"/>
                </a:solidFill>
                <a:latin typeface="+mn-ea"/>
              </a:rPr>
              <a:t>（</a:t>
            </a:r>
            <a:r>
              <a:rPr lang="en-US" altLang="zh-CN" sz="2800" b="1" dirty="0">
                <a:solidFill>
                  <a:srgbClr val="FF0000"/>
                </a:solidFill>
                <a:latin typeface="+mn-ea"/>
              </a:rPr>
              <a:t>2</a:t>
            </a:r>
            <a:r>
              <a:rPr lang="zh-CN" altLang="en-US" sz="2800" b="1" dirty="0">
                <a:solidFill>
                  <a:srgbClr val="FF0000"/>
                </a:solidFill>
                <a:latin typeface="+mn-ea"/>
              </a:rPr>
              <a:t>）共模抑制比</a:t>
            </a:r>
            <a:r>
              <a:rPr lang="en-US" altLang="zh-CN" sz="2800" b="1" dirty="0">
                <a:solidFill>
                  <a:srgbClr val="FF0000"/>
                </a:solidFill>
                <a:latin typeface="+mn-ea"/>
              </a:rPr>
              <a:t>CMRR</a:t>
            </a:r>
            <a:endParaRPr lang="zh-CN" altLang="en-US" sz="2800" b="1" dirty="0">
              <a:solidFill>
                <a:srgbClr val="FF0000"/>
              </a:solidFill>
              <a:latin typeface="+mn-ea"/>
            </a:endParaRPr>
          </a:p>
        </p:txBody>
      </p:sp>
      <p:sp>
        <p:nvSpPr>
          <p:cNvPr id="23" name="Rectangle 20">
            <a:extLst>
              <a:ext uri="{FF2B5EF4-FFF2-40B4-BE49-F238E27FC236}">
                <a16:creationId xmlns:a16="http://schemas.microsoft.com/office/drawing/2014/main" id="{1F10515C-9A0E-4C37-A25A-E84FCE6FD95A}"/>
              </a:ext>
            </a:extLst>
          </p:cNvPr>
          <p:cNvSpPr>
            <a:spLocks noChangeArrowheads="1"/>
          </p:cNvSpPr>
          <p:nvPr/>
        </p:nvSpPr>
        <p:spPr bwMode="auto">
          <a:xfrm>
            <a:off x="1777206" y="4497636"/>
            <a:ext cx="8458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just" eaLnBrk="1" hangingPunct="1">
              <a:spcBef>
                <a:spcPct val="20000"/>
              </a:spcBef>
              <a:buClr>
                <a:srgbClr val="0000FF"/>
              </a:buClr>
              <a:buSzPct val="85000"/>
              <a:buFont typeface="Monotype Sorts" pitchFamily="2" charset="2"/>
              <a:buNone/>
            </a:pPr>
            <a:r>
              <a:rPr lang="zh-CN" altLang="en-US" sz="2800" dirty="0">
                <a:latin typeface="+mn-ea"/>
                <a:ea typeface="+mn-ea"/>
              </a:rPr>
              <a:t>        指运放无外加反馈时，开环差模电压放大倍数与开环共模放大倍数之比。即</a:t>
            </a:r>
          </a:p>
        </p:txBody>
      </p:sp>
      <p:graphicFrame>
        <p:nvGraphicFramePr>
          <p:cNvPr id="24" name="Object 5">
            <a:extLst>
              <a:ext uri="{FF2B5EF4-FFF2-40B4-BE49-F238E27FC236}">
                <a16:creationId xmlns:a16="http://schemas.microsoft.com/office/drawing/2014/main" id="{C0770A3D-A9E3-439F-9D0D-71223429C7E8}"/>
              </a:ext>
            </a:extLst>
          </p:cNvPr>
          <p:cNvGraphicFramePr>
            <a:graphicFrameLocks noChangeAspect="1"/>
          </p:cNvGraphicFramePr>
          <p:nvPr>
            <p:extLst>
              <p:ext uri="{D42A27DB-BD31-4B8C-83A1-F6EECF244321}">
                <p14:modId xmlns:p14="http://schemas.microsoft.com/office/powerpoint/2010/main" val="2058582945"/>
              </p:ext>
            </p:extLst>
          </p:nvPr>
        </p:nvGraphicFramePr>
        <p:xfrm>
          <a:off x="5005387" y="5606168"/>
          <a:ext cx="2341563" cy="1084263"/>
        </p:xfrm>
        <a:graphic>
          <a:graphicData uri="http://schemas.openxmlformats.org/presentationml/2006/ole">
            <mc:AlternateContent xmlns:mc="http://schemas.openxmlformats.org/markup-compatibility/2006">
              <mc:Choice xmlns:v="urn:schemas-microsoft-com:vml" Requires="v">
                <p:oleObj spid="_x0000_s32851" name="Equation" r:id="rId7" imgW="888840" imgH="431640" progId="Equation.3">
                  <p:embed/>
                </p:oleObj>
              </mc:Choice>
              <mc:Fallback>
                <p:oleObj name="Equation" r:id="rId7" imgW="888840" imgH="431640" progId="Equation.3">
                  <p:embed/>
                  <p:pic>
                    <p:nvPicPr>
                      <p:cNvPr id="5" name="Object 5">
                        <a:extLst>
                          <a:ext uri="{FF2B5EF4-FFF2-40B4-BE49-F238E27FC236}">
                            <a16:creationId xmlns:a16="http://schemas.microsoft.com/office/drawing/2014/main" id="{E9898FB1-268E-4A43-946E-D99621EF2A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5387" y="5606168"/>
                        <a:ext cx="2341563"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40725168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trips(downRigh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strips(down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strips(downRigh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strips(downRight)">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utoUpdateAnimBg="0"/>
      <p:bldP spid="22" grpId="0"/>
      <p:bldP spid="2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86561" y="437901"/>
            <a:ext cx="221887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7.1 </a:t>
            </a:r>
            <a:r>
              <a:rPr lang="zh-CN" altLang="en-US" sz="2000" dirty="0">
                <a:latin typeface="Agency FB" panose="020B0503020202020204" pitchFamily="34" charset="0"/>
              </a:rPr>
              <a:t>集成运放的概念</a:t>
            </a:r>
          </a:p>
        </p:txBody>
      </p:sp>
      <p:sp>
        <p:nvSpPr>
          <p:cNvPr id="12" name="矩形 11">
            <a:extLst>
              <a:ext uri="{FF2B5EF4-FFF2-40B4-BE49-F238E27FC236}">
                <a16:creationId xmlns:a16="http://schemas.microsoft.com/office/drawing/2014/main" id="{D381BA6F-F00D-4E5E-91D7-5CB793C16603}"/>
              </a:ext>
            </a:extLst>
          </p:cNvPr>
          <p:cNvSpPr/>
          <p:nvPr/>
        </p:nvSpPr>
        <p:spPr>
          <a:xfrm>
            <a:off x="1087120" y="798448"/>
            <a:ext cx="4419600" cy="523220"/>
          </a:xfrm>
          <a:prstGeom prst="rect">
            <a:avLst/>
          </a:prstGeom>
        </p:spPr>
        <p:txBody>
          <a:bodyPr>
            <a:spAutoFit/>
          </a:bodyPr>
          <a:lstStyle/>
          <a:p>
            <a:pPr>
              <a:defRPr/>
            </a:pPr>
            <a:r>
              <a:rPr lang="zh-CN" altLang="en-US" sz="2800" b="1" dirty="0">
                <a:solidFill>
                  <a:srgbClr val="FF0000"/>
                </a:solidFill>
                <a:latin typeface="+mn-ea"/>
              </a:rPr>
              <a:t>（</a:t>
            </a:r>
            <a:r>
              <a:rPr lang="en-US" altLang="zh-CN" sz="2800" b="1" dirty="0">
                <a:solidFill>
                  <a:srgbClr val="FF0000"/>
                </a:solidFill>
                <a:latin typeface="+mn-ea"/>
              </a:rPr>
              <a:t>3</a:t>
            </a:r>
            <a:r>
              <a:rPr lang="zh-CN" altLang="en-US" sz="2800" b="1" dirty="0">
                <a:solidFill>
                  <a:srgbClr val="FF0000"/>
                </a:solidFill>
                <a:latin typeface="+mn-ea"/>
              </a:rPr>
              <a:t>）差模输入电阻</a:t>
            </a:r>
            <a:r>
              <a:rPr lang="en-US" altLang="zh-CN" sz="2800" b="1" dirty="0">
                <a:solidFill>
                  <a:srgbClr val="FF0000"/>
                </a:solidFill>
                <a:latin typeface="+mn-ea"/>
              </a:rPr>
              <a:t>r</a:t>
            </a:r>
            <a:r>
              <a:rPr lang="en-US" altLang="zh-CN" sz="2800" b="1" baseline="-25000" dirty="0">
                <a:solidFill>
                  <a:srgbClr val="FF0000"/>
                </a:solidFill>
                <a:latin typeface="+mn-ea"/>
              </a:rPr>
              <a:t>id</a:t>
            </a:r>
            <a:endParaRPr lang="zh-CN" altLang="en-US" sz="2800" b="1" baseline="-25000" dirty="0">
              <a:solidFill>
                <a:srgbClr val="FF0000"/>
              </a:solidFill>
              <a:latin typeface="+mn-ea"/>
            </a:endParaRPr>
          </a:p>
        </p:txBody>
      </p:sp>
      <p:sp>
        <p:nvSpPr>
          <p:cNvPr id="13" name="Rectangle 20">
            <a:extLst>
              <a:ext uri="{FF2B5EF4-FFF2-40B4-BE49-F238E27FC236}">
                <a16:creationId xmlns:a16="http://schemas.microsoft.com/office/drawing/2014/main" id="{051E7114-AA4A-4FB6-A6A2-0187FE4F8A07}"/>
              </a:ext>
            </a:extLst>
          </p:cNvPr>
          <p:cNvSpPr>
            <a:spLocks noChangeArrowheads="1"/>
          </p:cNvSpPr>
          <p:nvPr/>
        </p:nvSpPr>
        <p:spPr bwMode="auto">
          <a:xfrm>
            <a:off x="1087119" y="1361411"/>
            <a:ext cx="715994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just" eaLnBrk="1" hangingPunct="1">
              <a:spcBef>
                <a:spcPct val="20000"/>
              </a:spcBef>
              <a:buClr>
                <a:srgbClr val="0000FF"/>
              </a:buClr>
              <a:buSzPct val="85000"/>
              <a:buFont typeface="Monotype Sorts" pitchFamily="2" charset="2"/>
              <a:buNone/>
            </a:pPr>
            <a:r>
              <a:rPr lang="zh-CN" altLang="en-US" sz="2800" dirty="0">
                <a:latin typeface="+mn-ea"/>
                <a:ea typeface="+mn-ea"/>
              </a:rPr>
              <a:t>         指运放在无外加反馈情况下，从两个输入端口看进去的等效电阻。</a:t>
            </a:r>
          </a:p>
        </p:txBody>
      </p:sp>
      <p:grpSp>
        <p:nvGrpSpPr>
          <p:cNvPr id="14" name="组合 33">
            <a:extLst>
              <a:ext uri="{FF2B5EF4-FFF2-40B4-BE49-F238E27FC236}">
                <a16:creationId xmlns:a16="http://schemas.microsoft.com/office/drawing/2014/main" id="{24742219-9ED0-4BBA-922E-776C84C183A3}"/>
              </a:ext>
            </a:extLst>
          </p:cNvPr>
          <p:cNvGrpSpPr>
            <a:grpSpLocks/>
          </p:cNvGrpSpPr>
          <p:nvPr/>
        </p:nvGrpSpPr>
        <p:grpSpPr bwMode="auto">
          <a:xfrm>
            <a:off x="8610600" y="1671131"/>
            <a:ext cx="3200400" cy="1279525"/>
            <a:chOff x="5791200" y="1463675"/>
            <a:chExt cx="3200400" cy="1279525"/>
          </a:xfrm>
        </p:grpSpPr>
        <p:sp>
          <p:nvSpPr>
            <p:cNvPr id="15" name="Text Box 15">
              <a:extLst>
                <a:ext uri="{FF2B5EF4-FFF2-40B4-BE49-F238E27FC236}">
                  <a16:creationId xmlns:a16="http://schemas.microsoft.com/office/drawing/2014/main" id="{C0E2C4C6-9795-4371-9864-E00FDF89393B}"/>
                </a:ext>
              </a:extLst>
            </p:cNvPr>
            <p:cNvSpPr txBox="1">
              <a:spLocks noChangeArrowheads="1"/>
            </p:cNvSpPr>
            <p:nvPr/>
          </p:nvSpPr>
          <p:spPr bwMode="auto">
            <a:xfrm>
              <a:off x="8286750" y="1987550"/>
              <a:ext cx="70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i="1">
                  <a:solidFill>
                    <a:schemeClr val="accent2"/>
                  </a:solidFill>
                </a:rPr>
                <a:t>u</a:t>
              </a:r>
              <a:r>
                <a:rPr kumimoji="1" lang="en-US" altLang="zh-CN" baseline="-25000">
                  <a:solidFill>
                    <a:schemeClr val="accent2"/>
                  </a:solidFill>
                </a:rPr>
                <a:t>o</a:t>
              </a:r>
              <a:endParaRPr kumimoji="1" lang="en-US" altLang="zh-CN">
                <a:solidFill>
                  <a:schemeClr val="accent2"/>
                </a:solidFill>
              </a:endParaRPr>
            </a:p>
          </p:txBody>
        </p:sp>
        <p:sp>
          <p:nvSpPr>
            <p:cNvPr id="16" name="Oval 16">
              <a:extLst>
                <a:ext uri="{FF2B5EF4-FFF2-40B4-BE49-F238E27FC236}">
                  <a16:creationId xmlns:a16="http://schemas.microsoft.com/office/drawing/2014/main" id="{D3F99865-6340-48FC-B8D0-A75B8C5EE8A9}"/>
                </a:ext>
              </a:extLst>
            </p:cNvPr>
            <p:cNvSpPr>
              <a:spLocks noChangeArrowheads="1"/>
            </p:cNvSpPr>
            <p:nvPr/>
          </p:nvSpPr>
          <p:spPr bwMode="auto">
            <a:xfrm>
              <a:off x="6248400" y="1920875"/>
              <a:ext cx="114300" cy="114300"/>
            </a:xfrm>
            <a:prstGeom prst="ellipse">
              <a:avLst/>
            </a:prstGeom>
            <a:solidFill>
              <a:srgbClr val="CCFFFF"/>
            </a:solidFill>
            <a:ln w="2857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7" name="Oval 17">
              <a:extLst>
                <a:ext uri="{FF2B5EF4-FFF2-40B4-BE49-F238E27FC236}">
                  <a16:creationId xmlns:a16="http://schemas.microsoft.com/office/drawing/2014/main" id="{F562957E-43FD-4225-82DF-EB8C738C3378}"/>
                </a:ext>
              </a:extLst>
            </p:cNvPr>
            <p:cNvSpPr>
              <a:spLocks noChangeArrowheads="1"/>
            </p:cNvSpPr>
            <p:nvPr/>
          </p:nvSpPr>
          <p:spPr bwMode="auto">
            <a:xfrm>
              <a:off x="8153400" y="2259013"/>
              <a:ext cx="114300" cy="114300"/>
            </a:xfrm>
            <a:prstGeom prst="ellipse">
              <a:avLst/>
            </a:prstGeom>
            <a:solidFill>
              <a:srgbClr val="CCFFFF"/>
            </a:solidFill>
            <a:ln w="2857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25" name="Text Box 18">
              <a:extLst>
                <a:ext uri="{FF2B5EF4-FFF2-40B4-BE49-F238E27FC236}">
                  <a16:creationId xmlns:a16="http://schemas.microsoft.com/office/drawing/2014/main" id="{4BFF6A31-6D4E-4F8F-9A3E-18E012363D81}"/>
                </a:ext>
              </a:extLst>
            </p:cNvPr>
            <p:cNvSpPr txBox="1">
              <a:spLocks noChangeArrowheads="1"/>
            </p:cNvSpPr>
            <p:nvPr/>
          </p:nvSpPr>
          <p:spPr bwMode="auto">
            <a:xfrm>
              <a:off x="5829300" y="2200275"/>
              <a:ext cx="5309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i="1">
                  <a:solidFill>
                    <a:schemeClr val="accent2"/>
                  </a:solidFill>
                </a:rPr>
                <a:t>u+</a:t>
              </a:r>
              <a:endParaRPr kumimoji="1" lang="en-US" altLang="zh-CN">
                <a:solidFill>
                  <a:schemeClr val="accent2"/>
                </a:solidFill>
              </a:endParaRPr>
            </a:p>
          </p:txBody>
        </p:sp>
        <p:sp>
          <p:nvSpPr>
            <p:cNvPr id="26" name="Rectangle 19">
              <a:extLst>
                <a:ext uri="{FF2B5EF4-FFF2-40B4-BE49-F238E27FC236}">
                  <a16:creationId xmlns:a16="http://schemas.microsoft.com/office/drawing/2014/main" id="{E809CB91-A24A-4904-B796-9E159FFFC6B6}"/>
                </a:ext>
              </a:extLst>
            </p:cNvPr>
            <p:cNvSpPr>
              <a:spLocks noChangeArrowheads="1"/>
            </p:cNvSpPr>
            <p:nvPr/>
          </p:nvSpPr>
          <p:spPr bwMode="auto">
            <a:xfrm>
              <a:off x="6973888" y="1463675"/>
              <a:ext cx="914400" cy="1238250"/>
            </a:xfrm>
            <a:prstGeom prst="rect">
              <a:avLst/>
            </a:prstGeom>
            <a:solidFill>
              <a:srgbClr val="FEFFEB"/>
            </a:solidFill>
            <a:ln w="38100">
              <a:solidFill>
                <a:schemeClr val="accent2"/>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ct val="90000"/>
                </a:lnSpc>
                <a:spcBef>
                  <a:spcPct val="50000"/>
                </a:spcBef>
              </a:pPr>
              <a:endParaRPr kumimoji="1" lang="zh-CN" altLang="zh-CN" sz="3200" i="1">
                <a:solidFill>
                  <a:schemeClr val="accent2"/>
                </a:solidFill>
              </a:endParaRPr>
            </a:p>
          </p:txBody>
        </p:sp>
        <p:sp>
          <p:nvSpPr>
            <p:cNvPr id="27" name="Text Box 20">
              <a:extLst>
                <a:ext uri="{FF2B5EF4-FFF2-40B4-BE49-F238E27FC236}">
                  <a16:creationId xmlns:a16="http://schemas.microsoft.com/office/drawing/2014/main" id="{B5D61387-600C-46A3-9E6D-68B49FA4035C}"/>
                </a:ext>
              </a:extLst>
            </p:cNvPr>
            <p:cNvSpPr txBox="1">
              <a:spLocks noChangeArrowheads="1"/>
            </p:cNvSpPr>
            <p:nvPr/>
          </p:nvSpPr>
          <p:spPr bwMode="auto">
            <a:xfrm>
              <a:off x="7566025" y="2095500"/>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a:solidFill>
                    <a:schemeClr val="accent2"/>
                  </a:solidFill>
                </a:rPr>
                <a:t>+</a:t>
              </a:r>
              <a:endParaRPr kumimoji="1" lang="en-US" altLang="zh-CN" sz="2800">
                <a:solidFill>
                  <a:schemeClr val="accent2"/>
                </a:solidFill>
              </a:endParaRPr>
            </a:p>
          </p:txBody>
        </p:sp>
        <p:sp>
          <p:nvSpPr>
            <p:cNvPr id="28" name="AutoShape 21">
              <a:extLst>
                <a:ext uri="{FF2B5EF4-FFF2-40B4-BE49-F238E27FC236}">
                  <a16:creationId xmlns:a16="http://schemas.microsoft.com/office/drawing/2014/main" id="{B8F84688-FE2D-465E-805B-A802D25DAC86}"/>
                </a:ext>
              </a:extLst>
            </p:cNvPr>
            <p:cNvSpPr>
              <a:spLocks noChangeArrowheads="1"/>
            </p:cNvSpPr>
            <p:nvPr/>
          </p:nvSpPr>
          <p:spPr bwMode="auto">
            <a:xfrm rot="-5400000">
              <a:off x="7115175" y="1625600"/>
              <a:ext cx="247650" cy="190500"/>
            </a:xfrm>
            <a:prstGeom prst="flowChartMerge">
              <a:avLst/>
            </a:prstGeom>
            <a:solidFill>
              <a:srgbClr val="CCFFCC"/>
            </a:solidFill>
            <a:ln w="9525">
              <a:solidFill>
                <a:srgbClr val="000000"/>
              </a:solidFill>
              <a:miter lim="800000"/>
              <a:headEnd/>
              <a:tailEnd type="none" w="med" len="lg"/>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nvGrpSpPr>
            <p:cNvPr id="29" name="Group 22">
              <a:extLst>
                <a:ext uri="{FF2B5EF4-FFF2-40B4-BE49-F238E27FC236}">
                  <a16:creationId xmlns:a16="http://schemas.microsoft.com/office/drawing/2014/main" id="{F3BE1C67-450F-4194-8CCE-9A41A296F42B}"/>
                </a:ext>
              </a:extLst>
            </p:cNvPr>
            <p:cNvGrpSpPr>
              <a:grpSpLocks/>
            </p:cNvGrpSpPr>
            <p:nvPr/>
          </p:nvGrpSpPr>
          <p:grpSpPr bwMode="auto">
            <a:xfrm>
              <a:off x="7391400" y="1635125"/>
              <a:ext cx="381000" cy="152400"/>
              <a:chOff x="2928" y="2112"/>
              <a:chExt cx="384" cy="240"/>
            </a:xfrm>
          </p:grpSpPr>
          <p:sp>
            <p:nvSpPr>
              <p:cNvPr id="37" name="Oval 23">
                <a:extLst>
                  <a:ext uri="{FF2B5EF4-FFF2-40B4-BE49-F238E27FC236}">
                    <a16:creationId xmlns:a16="http://schemas.microsoft.com/office/drawing/2014/main" id="{53DD8B42-C85D-4B9B-9DF5-9094E803F02D}"/>
                  </a:ext>
                </a:extLst>
              </p:cNvPr>
              <p:cNvSpPr>
                <a:spLocks noChangeArrowheads="1"/>
              </p:cNvSpPr>
              <p:nvPr/>
            </p:nvSpPr>
            <p:spPr bwMode="auto">
              <a:xfrm>
                <a:off x="2928" y="2112"/>
                <a:ext cx="192" cy="240"/>
              </a:xfrm>
              <a:prstGeom prst="ellipse">
                <a:avLst/>
              </a:prstGeom>
              <a:solidFill>
                <a:srgbClr val="CCFFCC"/>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endParaRPr kumimoji="1" lang="zh-CN" altLang="zh-CN">
                  <a:solidFill>
                    <a:schemeClr val="accent2"/>
                  </a:solidFill>
                </a:endParaRPr>
              </a:p>
            </p:txBody>
          </p:sp>
          <p:sp>
            <p:nvSpPr>
              <p:cNvPr id="38" name="Oval 24">
                <a:extLst>
                  <a:ext uri="{FF2B5EF4-FFF2-40B4-BE49-F238E27FC236}">
                    <a16:creationId xmlns:a16="http://schemas.microsoft.com/office/drawing/2014/main" id="{5AA398CC-E064-43D8-96A3-18ECAF3FC476}"/>
                  </a:ext>
                </a:extLst>
              </p:cNvPr>
              <p:cNvSpPr>
                <a:spLocks noChangeArrowheads="1"/>
              </p:cNvSpPr>
              <p:nvPr/>
            </p:nvSpPr>
            <p:spPr bwMode="auto">
              <a:xfrm>
                <a:off x="3120" y="2112"/>
                <a:ext cx="192" cy="240"/>
              </a:xfrm>
              <a:prstGeom prst="ellipse">
                <a:avLst/>
              </a:prstGeom>
              <a:solidFill>
                <a:srgbClr val="CCFFCC"/>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
          <p:nvSpPr>
            <p:cNvPr id="30" name="Text Box 25">
              <a:extLst>
                <a:ext uri="{FF2B5EF4-FFF2-40B4-BE49-F238E27FC236}">
                  <a16:creationId xmlns:a16="http://schemas.microsoft.com/office/drawing/2014/main" id="{03837D36-A7D1-4BF5-9427-46AF67842B1B}"/>
                </a:ext>
              </a:extLst>
            </p:cNvPr>
            <p:cNvSpPr txBox="1">
              <a:spLocks noChangeArrowheads="1"/>
            </p:cNvSpPr>
            <p:nvPr/>
          </p:nvSpPr>
          <p:spPr bwMode="auto">
            <a:xfrm>
              <a:off x="6956425" y="17145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a:solidFill>
                    <a:schemeClr val="accent2"/>
                  </a:solidFill>
                </a:rPr>
                <a:t>–</a:t>
              </a:r>
              <a:endParaRPr kumimoji="1" lang="en-US" altLang="zh-CN" sz="2800">
                <a:solidFill>
                  <a:schemeClr val="accent2"/>
                </a:solidFill>
              </a:endParaRPr>
            </a:p>
          </p:txBody>
        </p:sp>
        <p:sp>
          <p:nvSpPr>
            <p:cNvPr id="31" name="Text Box 26">
              <a:extLst>
                <a:ext uri="{FF2B5EF4-FFF2-40B4-BE49-F238E27FC236}">
                  <a16:creationId xmlns:a16="http://schemas.microsoft.com/office/drawing/2014/main" id="{01F24779-CD37-43F2-A180-6A3E94AA56AB}"/>
                </a:ext>
              </a:extLst>
            </p:cNvPr>
            <p:cNvSpPr txBox="1">
              <a:spLocks noChangeArrowheads="1"/>
            </p:cNvSpPr>
            <p:nvPr/>
          </p:nvSpPr>
          <p:spPr bwMode="auto">
            <a:xfrm>
              <a:off x="6975475" y="2286000"/>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a:solidFill>
                    <a:schemeClr val="accent2"/>
                  </a:solidFill>
                </a:rPr>
                <a:t>+</a:t>
              </a:r>
              <a:endParaRPr kumimoji="1" lang="en-US" altLang="zh-CN" sz="2800">
                <a:solidFill>
                  <a:schemeClr val="accent2"/>
                </a:solidFill>
              </a:endParaRPr>
            </a:p>
          </p:txBody>
        </p:sp>
        <p:sp>
          <p:nvSpPr>
            <p:cNvPr id="32" name="Text Box 27">
              <a:extLst>
                <a:ext uri="{FF2B5EF4-FFF2-40B4-BE49-F238E27FC236}">
                  <a16:creationId xmlns:a16="http://schemas.microsoft.com/office/drawing/2014/main" id="{B640224C-B1B9-48BB-8653-671C50791B4D}"/>
                </a:ext>
              </a:extLst>
            </p:cNvPr>
            <p:cNvSpPr txBox="1">
              <a:spLocks noChangeArrowheads="1"/>
            </p:cNvSpPr>
            <p:nvPr/>
          </p:nvSpPr>
          <p:spPr bwMode="auto">
            <a:xfrm>
              <a:off x="5791200" y="1590675"/>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i="1">
                  <a:solidFill>
                    <a:schemeClr val="accent2"/>
                  </a:solidFill>
                </a:rPr>
                <a:t>u-</a:t>
              </a:r>
              <a:endParaRPr kumimoji="1" lang="en-US" altLang="zh-CN">
                <a:solidFill>
                  <a:schemeClr val="accent2"/>
                </a:solidFill>
              </a:endParaRPr>
            </a:p>
          </p:txBody>
        </p:sp>
        <p:sp>
          <p:nvSpPr>
            <p:cNvPr id="33" name="Line 28">
              <a:extLst>
                <a:ext uri="{FF2B5EF4-FFF2-40B4-BE49-F238E27FC236}">
                  <a16:creationId xmlns:a16="http://schemas.microsoft.com/office/drawing/2014/main" id="{8C06316E-894C-4B2A-9913-ED887C7C39BB}"/>
                </a:ext>
              </a:extLst>
            </p:cNvPr>
            <p:cNvSpPr>
              <a:spLocks noChangeShapeType="1"/>
            </p:cNvSpPr>
            <p:nvPr/>
          </p:nvSpPr>
          <p:spPr bwMode="auto">
            <a:xfrm>
              <a:off x="7867650" y="2316163"/>
              <a:ext cx="304800" cy="0"/>
            </a:xfrm>
            <a:prstGeom prst="line">
              <a:avLst/>
            </a:prstGeom>
            <a:noFill/>
            <a:ln w="25400">
              <a:solidFill>
                <a:srgbClr val="6600FF"/>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29">
              <a:extLst>
                <a:ext uri="{FF2B5EF4-FFF2-40B4-BE49-F238E27FC236}">
                  <a16:creationId xmlns:a16="http://schemas.microsoft.com/office/drawing/2014/main" id="{258EF0B3-3653-4FFA-B781-35C554310F22}"/>
                </a:ext>
              </a:extLst>
            </p:cNvPr>
            <p:cNvSpPr>
              <a:spLocks noChangeShapeType="1"/>
            </p:cNvSpPr>
            <p:nvPr/>
          </p:nvSpPr>
          <p:spPr bwMode="auto">
            <a:xfrm>
              <a:off x="6343650" y="1978025"/>
              <a:ext cx="609600" cy="0"/>
            </a:xfrm>
            <a:prstGeom prst="line">
              <a:avLst/>
            </a:prstGeom>
            <a:noFill/>
            <a:ln w="25400">
              <a:solidFill>
                <a:srgbClr val="6600FF"/>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Oval 36">
              <a:extLst>
                <a:ext uri="{FF2B5EF4-FFF2-40B4-BE49-F238E27FC236}">
                  <a16:creationId xmlns:a16="http://schemas.microsoft.com/office/drawing/2014/main" id="{1E39BAD2-B62E-495A-AD4C-4E718FF219A4}"/>
                </a:ext>
              </a:extLst>
            </p:cNvPr>
            <p:cNvSpPr>
              <a:spLocks noChangeArrowheads="1"/>
            </p:cNvSpPr>
            <p:nvPr/>
          </p:nvSpPr>
          <p:spPr bwMode="auto">
            <a:xfrm>
              <a:off x="6267450" y="2435225"/>
              <a:ext cx="114300" cy="114300"/>
            </a:xfrm>
            <a:prstGeom prst="ellipse">
              <a:avLst/>
            </a:prstGeom>
            <a:solidFill>
              <a:srgbClr val="CCFFFF"/>
            </a:solidFill>
            <a:ln w="2857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36" name="Line 37">
              <a:extLst>
                <a:ext uri="{FF2B5EF4-FFF2-40B4-BE49-F238E27FC236}">
                  <a16:creationId xmlns:a16="http://schemas.microsoft.com/office/drawing/2014/main" id="{D13EB499-12E6-4FB7-A1B0-DB86FAEC40E0}"/>
                </a:ext>
              </a:extLst>
            </p:cNvPr>
            <p:cNvSpPr>
              <a:spLocks noChangeShapeType="1"/>
            </p:cNvSpPr>
            <p:nvPr/>
          </p:nvSpPr>
          <p:spPr bwMode="auto">
            <a:xfrm>
              <a:off x="6400800" y="2492375"/>
              <a:ext cx="609600" cy="0"/>
            </a:xfrm>
            <a:prstGeom prst="line">
              <a:avLst/>
            </a:prstGeom>
            <a:noFill/>
            <a:ln w="25400">
              <a:solidFill>
                <a:srgbClr val="6600FF"/>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9" name="Group 30">
            <a:extLst>
              <a:ext uri="{FF2B5EF4-FFF2-40B4-BE49-F238E27FC236}">
                <a16:creationId xmlns:a16="http://schemas.microsoft.com/office/drawing/2014/main" id="{F9590F6B-F779-4FFB-8F9E-AE013EE9508F}"/>
              </a:ext>
            </a:extLst>
          </p:cNvPr>
          <p:cNvGrpSpPr>
            <a:grpSpLocks/>
          </p:cNvGrpSpPr>
          <p:nvPr/>
        </p:nvGrpSpPr>
        <p:grpSpPr bwMode="auto">
          <a:xfrm>
            <a:off x="9753600" y="1960056"/>
            <a:ext cx="819150" cy="730250"/>
            <a:chOff x="4464" y="872"/>
            <a:chExt cx="516" cy="460"/>
          </a:xfrm>
        </p:grpSpPr>
        <p:grpSp>
          <p:nvGrpSpPr>
            <p:cNvPr id="40" name="Group 31">
              <a:extLst>
                <a:ext uri="{FF2B5EF4-FFF2-40B4-BE49-F238E27FC236}">
                  <a16:creationId xmlns:a16="http://schemas.microsoft.com/office/drawing/2014/main" id="{A9335B95-B3BD-4CE6-9161-D04E457776E5}"/>
                </a:ext>
              </a:extLst>
            </p:cNvPr>
            <p:cNvGrpSpPr>
              <a:grpSpLocks/>
            </p:cNvGrpSpPr>
            <p:nvPr/>
          </p:nvGrpSpPr>
          <p:grpSpPr bwMode="auto">
            <a:xfrm>
              <a:off x="4464" y="1032"/>
              <a:ext cx="244" cy="300"/>
              <a:chOff x="5184" y="1572"/>
              <a:chExt cx="244" cy="300"/>
            </a:xfrm>
          </p:grpSpPr>
          <p:sp>
            <p:nvSpPr>
              <p:cNvPr id="42" name="Rectangle 32">
                <a:extLst>
                  <a:ext uri="{FF2B5EF4-FFF2-40B4-BE49-F238E27FC236}">
                    <a16:creationId xmlns:a16="http://schemas.microsoft.com/office/drawing/2014/main" id="{39590ADA-01BF-4229-8159-5F8F9A8B029E}"/>
                  </a:ext>
                </a:extLst>
              </p:cNvPr>
              <p:cNvSpPr>
                <a:spLocks noChangeArrowheads="1"/>
              </p:cNvSpPr>
              <p:nvPr/>
            </p:nvSpPr>
            <p:spPr bwMode="auto">
              <a:xfrm>
                <a:off x="5344" y="1632"/>
                <a:ext cx="84" cy="180"/>
              </a:xfrm>
              <a:prstGeom prst="rect">
                <a:avLst/>
              </a:prstGeom>
              <a:solidFill>
                <a:srgbClr val="FFFFFF"/>
              </a:solidFill>
              <a:ln w="25400">
                <a:solidFill>
                  <a:srgbClr val="FF3300"/>
                </a:solidFill>
                <a:miter lim="800000"/>
                <a:headEnd/>
                <a:tailEnd type="none" w="med" len="lg"/>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3" name="Line 33">
                <a:extLst>
                  <a:ext uri="{FF2B5EF4-FFF2-40B4-BE49-F238E27FC236}">
                    <a16:creationId xmlns:a16="http://schemas.microsoft.com/office/drawing/2014/main" id="{9D3AAF20-1879-4A38-BCB5-43067DAA737B}"/>
                  </a:ext>
                </a:extLst>
              </p:cNvPr>
              <p:cNvSpPr>
                <a:spLocks noChangeShapeType="1"/>
              </p:cNvSpPr>
              <p:nvPr/>
            </p:nvSpPr>
            <p:spPr bwMode="auto">
              <a:xfrm>
                <a:off x="5208" y="1572"/>
                <a:ext cx="148" cy="96"/>
              </a:xfrm>
              <a:prstGeom prst="line">
                <a:avLst/>
              </a:prstGeom>
              <a:noFill/>
              <a:ln w="25400">
                <a:solidFill>
                  <a:srgbClr val="FF3300"/>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34">
                <a:extLst>
                  <a:ext uri="{FF2B5EF4-FFF2-40B4-BE49-F238E27FC236}">
                    <a16:creationId xmlns:a16="http://schemas.microsoft.com/office/drawing/2014/main" id="{AF32DAA2-A325-42A8-8514-8E3785B87A77}"/>
                  </a:ext>
                </a:extLst>
              </p:cNvPr>
              <p:cNvSpPr>
                <a:spLocks noChangeShapeType="1"/>
              </p:cNvSpPr>
              <p:nvPr/>
            </p:nvSpPr>
            <p:spPr bwMode="auto">
              <a:xfrm flipH="1">
                <a:off x="5184" y="1812"/>
                <a:ext cx="160" cy="60"/>
              </a:xfrm>
              <a:prstGeom prst="line">
                <a:avLst/>
              </a:prstGeom>
              <a:noFill/>
              <a:ln w="25400">
                <a:solidFill>
                  <a:srgbClr val="FF3300"/>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 name="Text Box 35">
              <a:extLst>
                <a:ext uri="{FF2B5EF4-FFF2-40B4-BE49-F238E27FC236}">
                  <a16:creationId xmlns:a16="http://schemas.microsoft.com/office/drawing/2014/main" id="{418CDF14-6CD1-4EF6-9B39-EFC4230AD1E8}"/>
                </a:ext>
              </a:extLst>
            </p:cNvPr>
            <p:cNvSpPr txBox="1">
              <a:spLocks noChangeArrowheads="1"/>
            </p:cNvSpPr>
            <p:nvPr/>
          </p:nvSpPr>
          <p:spPr bwMode="auto">
            <a:xfrm>
              <a:off x="4680" y="872"/>
              <a:ext cx="3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i="1">
                  <a:solidFill>
                    <a:srgbClr val="FF3300"/>
                  </a:solidFill>
                </a:rPr>
                <a:t>r</a:t>
              </a:r>
              <a:r>
                <a:rPr kumimoji="1" lang="en-US" altLang="zh-CN" baseline="-25000">
                  <a:solidFill>
                    <a:srgbClr val="FF3300"/>
                  </a:solidFill>
                </a:rPr>
                <a:t>id</a:t>
              </a:r>
            </a:p>
          </p:txBody>
        </p:sp>
      </p:grpSp>
      <p:sp>
        <p:nvSpPr>
          <p:cNvPr id="45" name="矩形 44">
            <a:extLst>
              <a:ext uri="{FF2B5EF4-FFF2-40B4-BE49-F238E27FC236}">
                <a16:creationId xmlns:a16="http://schemas.microsoft.com/office/drawing/2014/main" id="{E4962ECC-4A08-4D42-9F19-D86B5773D9C6}"/>
              </a:ext>
            </a:extLst>
          </p:cNvPr>
          <p:cNvSpPr/>
          <p:nvPr/>
        </p:nvSpPr>
        <p:spPr>
          <a:xfrm>
            <a:off x="1087119" y="2409447"/>
            <a:ext cx="3657600" cy="523220"/>
          </a:xfrm>
          <a:prstGeom prst="rect">
            <a:avLst/>
          </a:prstGeom>
        </p:spPr>
        <p:txBody>
          <a:bodyPr>
            <a:spAutoFit/>
          </a:bodyPr>
          <a:lstStyle/>
          <a:p>
            <a:pPr>
              <a:defRPr/>
            </a:pPr>
            <a:r>
              <a:rPr lang="zh-CN" altLang="en-US" sz="2800" b="1" dirty="0">
                <a:solidFill>
                  <a:srgbClr val="FF0000"/>
                </a:solidFill>
                <a:latin typeface="+mn-ea"/>
              </a:rPr>
              <a:t>（</a:t>
            </a:r>
            <a:r>
              <a:rPr lang="en-US" altLang="zh-CN" sz="2800" b="1" dirty="0">
                <a:solidFill>
                  <a:srgbClr val="FF0000"/>
                </a:solidFill>
                <a:latin typeface="+mn-ea"/>
              </a:rPr>
              <a:t>4</a:t>
            </a:r>
            <a:r>
              <a:rPr lang="zh-CN" altLang="en-US" sz="2800" b="1" dirty="0">
                <a:solidFill>
                  <a:srgbClr val="FF0000"/>
                </a:solidFill>
                <a:latin typeface="+mn-ea"/>
              </a:rPr>
              <a:t>）输出电阻</a:t>
            </a:r>
            <a:r>
              <a:rPr lang="en-US" altLang="zh-CN" sz="2800" b="1" dirty="0" err="1">
                <a:solidFill>
                  <a:srgbClr val="FF0000"/>
                </a:solidFill>
                <a:latin typeface="+mn-ea"/>
              </a:rPr>
              <a:t>r</a:t>
            </a:r>
            <a:r>
              <a:rPr lang="en-US" altLang="zh-CN" sz="2800" b="1" baseline="-25000" dirty="0" err="1">
                <a:solidFill>
                  <a:srgbClr val="FF0000"/>
                </a:solidFill>
                <a:latin typeface="+mn-ea"/>
              </a:rPr>
              <a:t>o</a:t>
            </a:r>
            <a:endParaRPr lang="zh-CN" altLang="en-US" sz="2800" b="1" baseline="-25000" dirty="0">
              <a:solidFill>
                <a:srgbClr val="FF0000"/>
              </a:solidFill>
              <a:latin typeface="+mn-ea"/>
            </a:endParaRPr>
          </a:p>
        </p:txBody>
      </p:sp>
      <p:sp>
        <p:nvSpPr>
          <p:cNvPr id="46" name="Rectangle 20">
            <a:extLst>
              <a:ext uri="{FF2B5EF4-FFF2-40B4-BE49-F238E27FC236}">
                <a16:creationId xmlns:a16="http://schemas.microsoft.com/office/drawing/2014/main" id="{C250E96F-7715-4208-9C63-2AA973B952DB}"/>
              </a:ext>
            </a:extLst>
          </p:cNvPr>
          <p:cNvSpPr>
            <a:spLocks noChangeArrowheads="1"/>
          </p:cNvSpPr>
          <p:nvPr/>
        </p:nvSpPr>
        <p:spPr bwMode="auto">
          <a:xfrm>
            <a:off x="1087119" y="2971227"/>
            <a:ext cx="715994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just" eaLnBrk="1" hangingPunct="1">
              <a:spcBef>
                <a:spcPct val="20000"/>
              </a:spcBef>
              <a:buClr>
                <a:srgbClr val="0000FF"/>
              </a:buClr>
              <a:buSzPct val="85000"/>
              <a:buFont typeface="Monotype Sorts" pitchFamily="2" charset="2"/>
              <a:buNone/>
            </a:pPr>
            <a:r>
              <a:rPr lang="zh-CN" altLang="en-US" sz="2800" dirty="0">
                <a:latin typeface="+mn-ea"/>
                <a:ea typeface="+mn-ea"/>
              </a:rPr>
              <a:t>         指运放在无外加反馈情况下，从输入端口看进去的戴维南等效电阻。</a:t>
            </a:r>
          </a:p>
        </p:txBody>
      </p:sp>
      <p:grpSp>
        <p:nvGrpSpPr>
          <p:cNvPr id="47" name="组合 36">
            <a:extLst>
              <a:ext uri="{FF2B5EF4-FFF2-40B4-BE49-F238E27FC236}">
                <a16:creationId xmlns:a16="http://schemas.microsoft.com/office/drawing/2014/main" id="{3BFEF282-BBFC-4B99-9B53-D5B32F3408F6}"/>
              </a:ext>
            </a:extLst>
          </p:cNvPr>
          <p:cNvGrpSpPr>
            <a:grpSpLocks/>
          </p:cNvGrpSpPr>
          <p:nvPr/>
        </p:nvGrpSpPr>
        <p:grpSpPr bwMode="auto">
          <a:xfrm>
            <a:off x="8610600" y="3271331"/>
            <a:ext cx="3200400" cy="1279525"/>
            <a:chOff x="5791200" y="1463675"/>
            <a:chExt cx="3200400" cy="1279525"/>
          </a:xfrm>
        </p:grpSpPr>
        <p:sp>
          <p:nvSpPr>
            <p:cNvPr id="48" name="Text Box 15">
              <a:extLst>
                <a:ext uri="{FF2B5EF4-FFF2-40B4-BE49-F238E27FC236}">
                  <a16:creationId xmlns:a16="http://schemas.microsoft.com/office/drawing/2014/main" id="{C539EE61-F052-4E7F-8406-968724A14885}"/>
                </a:ext>
              </a:extLst>
            </p:cNvPr>
            <p:cNvSpPr txBox="1">
              <a:spLocks noChangeArrowheads="1"/>
            </p:cNvSpPr>
            <p:nvPr/>
          </p:nvSpPr>
          <p:spPr bwMode="auto">
            <a:xfrm>
              <a:off x="8286750" y="1987550"/>
              <a:ext cx="70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i="1">
                  <a:solidFill>
                    <a:schemeClr val="accent2"/>
                  </a:solidFill>
                </a:rPr>
                <a:t>u</a:t>
              </a:r>
              <a:r>
                <a:rPr kumimoji="1" lang="en-US" altLang="zh-CN" baseline="-25000">
                  <a:solidFill>
                    <a:schemeClr val="accent2"/>
                  </a:solidFill>
                </a:rPr>
                <a:t>o</a:t>
              </a:r>
              <a:endParaRPr kumimoji="1" lang="en-US" altLang="zh-CN">
                <a:solidFill>
                  <a:schemeClr val="accent2"/>
                </a:solidFill>
              </a:endParaRPr>
            </a:p>
          </p:txBody>
        </p:sp>
        <p:sp>
          <p:nvSpPr>
            <p:cNvPr id="49" name="Oval 16">
              <a:extLst>
                <a:ext uri="{FF2B5EF4-FFF2-40B4-BE49-F238E27FC236}">
                  <a16:creationId xmlns:a16="http://schemas.microsoft.com/office/drawing/2014/main" id="{CC5BE110-1917-4989-B139-70828C1F573C}"/>
                </a:ext>
              </a:extLst>
            </p:cNvPr>
            <p:cNvSpPr>
              <a:spLocks noChangeArrowheads="1"/>
            </p:cNvSpPr>
            <p:nvPr/>
          </p:nvSpPr>
          <p:spPr bwMode="auto">
            <a:xfrm>
              <a:off x="6248400" y="1920875"/>
              <a:ext cx="114300" cy="114300"/>
            </a:xfrm>
            <a:prstGeom prst="ellipse">
              <a:avLst/>
            </a:prstGeom>
            <a:solidFill>
              <a:srgbClr val="CCFFFF"/>
            </a:solidFill>
            <a:ln w="2857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50" name="Oval 17">
              <a:extLst>
                <a:ext uri="{FF2B5EF4-FFF2-40B4-BE49-F238E27FC236}">
                  <a16:creationId xmlns:a16="http://schemas.microsoft.com/office/drawing/2014/main" id="{9A04B6C6-57E2-452A-AFFC-BBEB810B2AAF}"/>
                </a:ext>
              </a:extLst>
            </p:cNvPr>
            <p:cNvSpPr>
              <a:spLocks noChangeArrowheads="1"/>
            </p:cNvSpPr>
            <p:nvPr/>
          </p:nvSpPr>
          <p:spPr bwMode="auto">
            <a:xfrm>
              <a:off x="8153400" y="2259013"/>
              <a:ext cx="114300" cy="114300"/>
            </a:xfrm>
            <a:prstGeom prst="ellipse">
              <a:avLst/>
            </a:prstGeom>
            <a:solidFill>
              <a:srgbClr val="CCFFFF"/>
            </a:solidFill>
            <a:ln w="2857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51" name="Text Box 18">
              <a:extLst>
                <a:ext uri="{FF2B5EF4-FFF2-40B4-BE49-F238E27FC236}">
                  <a16:creationId xmlns:a16="http://schemas.microsoft.com/office/drawing/2014/main" id="{BCD0D06E-E892-4D51-854D-E878A3D5A4DD}"/>
                </a:ext>
              </a:extLst>
            </p:cNvPr>
            <p:cNvSpPr txBox="1">
              <a:spLocks noChangeArrowheads="1"/>
            </p:cNvSpPr>
            <p:nvPr/>
          </p:nvSpPr>
          <p:spPr bwMode="auto">
            <a:xfrm>
              <a:off x="5829300" y="2200275"/>
              <a:ext cx="5309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i="1">
                  <a:solidFill>
                    <a:schemeClr val="accent2"/>
                  </a:solidFill>
                </a:rPr>
                <a:t>u+</a:t>
              </a:r>
              <a:endParaRPr kumimoji="1" lang="en-US" altLang="zh-CN">
                <a:solidFill>
                  <a:schemeClr val="accent2"/>
                </a:solidFill>
              </a:endParaRPr>
            </a:p>
          </p:txBody>
        </p:sp>
        <p:sp>
          <p:nvSpPr>
            <p:cNvPr id="52" name="Rectangle 19">
              <a:extLst>
                <a:ext uri="{FF2B5EF4-FFF2-40B4-BE49-F238E27FC236}">
                  <a16:creationId xmlns:a16="http://schemas.microsoft.com/office/drawing/2014/main" id="{7FC0E1F7-658A-42F0-AD73-BA8249D46F2F}"/>
                </a:ext>
              </a:extLst>
            </p:cNvPr>
            <p:cNvSpPr>
              <a:spLocks noChangeArrowheads="1"/>
            </p:cNvSpPr>
            <p:nvPr/>
          </p:nvSpPr>
          <p:spPr bwMode="auto">
            <a:xfrm>
              <a:off x="6973888" y="1463675"/>
              <a:ext cx="914400" cy="1238250"/>
            </a:xfrm>
            <a:prstGeom prst="rect">
              <a:avLst/>
            </a:prstGeom>
            <a:solidFill>
              <a:srgbClr val="FEFFEB"/>
            </a:solidFill>
            <a:ln w="38100">
              <a:solidFill>
                <a:schemeClr val="accent2"/>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ct val="90000"/>
                </a:lnSpc>
                <a:spcBef>
                  <a:spcPct val="50000"/>
                </a:spcBef>
              </a:pPr>
              <a:endParaRPr kumimoji="1" lang="zh-CN" altLang="zh-CN" sz="3200" i="1">
                <a:solidFill>
                  <a:schemeClr val="accent2"/>
                </a:solidFill>
              </a:endParaRPr>
            </a:p>
          </p:txBody>
        </p:sp>
        <p:sp>
          <p:nvSpPr>
            <p:cNvPr id="53" name="Text Box 20">
              <a:extLst>
                <a:ext uri="{FF2B5EF4-FFF2-40B4-BE49-F238E27FC236}">
                  <a16:creationId xmlns:a16="http://schemas.microsoft.com/office/drawing/2014/main" id="{25D2FC61-4E18-43A8-8007-07CC0ADB16D0}"/>
                </a:ext>
              </a:extLst>
            </p:cNvPr>
            <p:cNvSpPr txBox="1">
              <a:spLocks noChangeArrowheads="1"/>
            </p:cNvSpPr>
            <p:nvPr/>
          </p:nvSpPr>
          <p:spPr bwMode="auto">
            <a:xfrm>
              <a:off x="7566025" y="2095500"/>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a:solidFill>
                    <a:schemeClr val="accent2"/>
                  </a:solidFill>
                </a:rPr>
                <a:t>+</a:t>
              </a:r>
              <a:endParaRPr kumimoji="1" lang="en-US" altLang="zh-CN" sz="2800">
                <a:solidFill>
                  <a:schemeClr val="accent2"/>
                </a:solidFill>
              </a:endParaRPr>
            </a:p>
          </p:txBody>
        </p:sp>
        <p:sp>
          <p:nvSpPr>
            <p:cNvPr id="54" name="AutoShape 21">
              <a:extLst>
                <a:ext uri="{FF2B5EF4-FFF2-40B4-BE49-F238E27FC236}">
                  <a16:creationId xmlns:a16="http://schemas.microsoft.com/office/drawing/2014/main" id="{C0FD5EBE-BF4E-4687-A03B-31C3FBD02EC0}"/>
                </a:ext>
              </a:extLst>
            </p:cNvPr>
            <p:cNvSpPr>
              <a:spLocks noChangeArrowheads="1"/>
            </p:cNvSpPr>
            <p:nvPr/>
          </p:nvSpPr>
          <p:spPr bwMode="auto">
            <a:xfrm rot="-5400000">
              <a:off x="7115175" y="1625600"/>
              <a:ext cx="247650" cy="190500"/>
            </a:xfrm>
            <a:prstGeom prst="flowChartMerge">
              <a:avLst/>
            </a:prstGeom>
            <a:solidFill>
              <a:srgbClr val="CCFFCC"/>
            </a:solidFill>
            <a:ln w="9525">
              <a:solidFill>
                <a:srgbClr val="000000"/>
              </a:solidFill>
              <a:miter lim="800000"/>
              <a:headEnd/>
              <a:tailEnd type="none" w="med" len="lg"/>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nvGrpSpPr>
            <p:cNvPr id="55" name="Group 22">
              <a:extLst>
                <a:ext uri="{FF2B5EF4-FFF2-40B4-BE49-F238E27FC236}">
                  <a16:creationId xmlns:a16="http://schemas.microsoft.com/office/drawing/2014/main" id="{EAFED473-8D03-4726-B0D4-FA6303957D17}"/>
                </a:ext>
              </a:extLst>
            </p:cNvPr>
            <p:cNvGrpSpPr>
              <a:grpSpLocks/>
            </p:cNvGrpSpPr>
            <p:nvPr/>
          </p:nvGrpSpPr>
          <p:grpSpPr bwMode="auto">
            <a:xfrm>
              <a:off x="7391400" y="1635125"/>
              <a:ext cx="381000" cy="152400"/>
              <a:chOff x="2928" y="2112"/>
              <a:chExt cx="384" cy="240"/>
            </a:xfrm>
          </p:grpSpPr>
          <p:sp>
            <p:nvSpPr>
              <p:cNvPr id="63" name="Oval 23">
                <a:extLst>
                  <a:ext uri="{FF2B5EF4-FFF2-40B4-BE49-F238E27FC236}">
                    <a16:creationId xmlns:a16="http://schemas.microsoft.com/office/drawing/2014/main" id="{B7CCC7E2-2FD1-40FA-B2E7-F47D0ECBD11D}"/>
                  </a:ext>
                </a:extLst>
              </p:cNvPr>
              <p:cNvSpPr>
                <a:spLocks noChangeArrowheads="1"/>
              </p:cNvSpPr>
              <p:nvPr/>
            </p:nvSpPr>
            <p:spPr bwMode="auto">
              <a:xfrm>
                <a:off x="2928" y="2112"/>
                <a:ext cx="192" cy="240"/>
              </a:xfrm>
              <a:prstGeom prst="ellipse">
                <a:avLst/>
              </a:prstGeom>
              <a:solidFill>
                <a:srgbClr val="CCFFCC"/>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endParaRPr kumimoji="1" lang="zh-CN" altLang="zh-CN">
                  <a:solidFill>
                    <a:schemeClr val="accent2"/>
                  </a:solidFill>
                </a:endParaRPr>
              </a:p>
            </p:txBody>
          </p:sp>
          <p:sp>
            <p:nvSpPr>
              <p:cNvPr id="64" name="Oval 24">
                <a:extLst>
                  <a:ext uri="{FF2B5EF4-FFF2-40B4-BE49-F238E27FC236}">
                    <a16:creationId xmlns:a16="http://schemas.microsoft.com/office/drawing/2014/main" id="{9B286640-F0E7-4400-AD65-02A0651B792F}"/>
                  </a:ext>
                </a:extLst>
              </p:cNvPr>
              <p:cNvSpPr>
                <a:spLocks noChangeArrowheads="1"/>
              </p:cNvSpPr>
              <p:nvPr/>
            </p:nvSpPr>
            <p:spPr bwMode="auto">
              <a:xfrm>
                <a:off x="3120" y="2112"/>
                <a:ext cx="192" cy="240"/>
              </a:xfrm>
              <a:prstGeom prst="ellipse">
                <a:avLst/>
              </a:prstGeom>
              <a:solidFill>
                <a:srgbClr val="CCFFCC"/>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
          <p:nvSpPr>
            <p:cNvPr id="56" name="Text Box 25">
              <a:extLst>
                <a:ext uri="{FF2B5EF4-FFF2-40B4-BE49-F238E27FC236}">
                  <a16:creationId xmlns:a16="http://schemas.microsoft.com/office/drawing/2014/main" id="{7ACAF63B-9490-4231-AF04-EF6E88BBCF3A}"/>
                </a:ext>
              </a:extLst>
            </p:cNvPr>
            <p:cNvSpPr txBox="1">
              <a:spLocks noChangeArrowheads="1"/>
            </p:cNvSpPr>
            <p:nvPr/>
          </p:nvSpPr>
          <p:spPr bwMode="auto">
            <a:xfrm>
              <a:off x="6956425" y="17145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a:solidFill>
                    <a:schemeClr val="accent2"/>
                  </a:solidFill>
                </a:rPr>
                <a:t>–</a:t>
              </a:r>
              <a:endParaRPr kumimoji="1" lang="en-US" altLang="zh-CN" sz="2800">
                <a:solidFill>
                  <a:schemeClr val="accent2"/>
                </a:solidFill>
              </a:endParaRPr>
            </a:p>
          </p:txBody>
        </p:sp>
        <p:sp>
          <p:nvSpPr>
            <p:cNvPr id="57" name="Text Box 26">
              <a:extLst>
                <a:ext uri="{FF2B5EF4-FFF2-40B4-BE49-F238E27FC236}">
                  <a16:creationId xmlns:a16="http://schemas.microsoft.com/office/drawing/2014/main" id="{2723217B-658B-4875-BFBE-A392BEB9EB3B}"/>
                </a:ext>
              </a:extLst>
            </p:cNvPr>
            <p:cNvSpPr txBox="1">
              <a:spLocks noChangeArrowheads="1"/>
            </p:cNvSpPr>
            <p:nvPr/>
          </p:nvSpPr>
          <p:spPr bwMode="auto">
            <a:xfrm>
              <a:off x="6975475" y="2286000"/>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a:solidFill>
                    <a:schemeClr val="accent2"/>
                  </a:solidFill>
                </a:rPr>
                <a:t>+</a:t>
              </a:r>
              <a:endParaRPr kumimoji="1" lang="en-US" altLang="zh-CN" sz="2800">
                <a:solidFill>
                  <a:schemeClr val="accent2"/>
                </a:solidFill>
              </a:endParaRPr>
            </a:p>
          </p:txBody>
        </p:sp>
        <p:sp>
          <p:nvSpPr>
            <p:cNvPr id="58" name="Text Box 27">
              <a:extLst>
                <a:ext uri="{FF2B5EF4-FFF2-40B4-BE49-F238E27FC236}">
                  <a16:creationId xmlns:a16="http://schemas.microsoft.com/office/drawing/2014/main" id="{37B3002F-41A8-4179-A4D5-93F5ADB98288}"/>
                </a:ext>
              </a:extLst>
            </p:cNvPr>
            <p:cNvSpPr txBox="1">
              <a:spLocks noChangeArrowheads="1"/>
            </p:cNvSpPr>
            <p:nvPr/>
          </p:nvSpPr>
          <p:spPr bwMode="auto">
            <a:xfrm>
              <a:off x="5791200" y="1590675"/>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i="1">
                  <a:solidFill>
                    <a:schemeClr val="accent2"/>
                  </a:solidFill>
                </a:rPr>
                <a:t>u-</a:t>
              </a:r>
              <a:endParaRPr kumimoji="1" lang="en-US" altLang="zh-CN">
                <a:solidFill>
                  <a:schemeClr val="accent2"/>
                </a:solidFill>
              </a:endParaRPr>
            </a:p>
          </p:txBody>
        </p:sp>
        <p:sp>
          <p:nvSpPr>
            <p:cNvPr id="59" name="Line 28">
              <a:extLst>
                <a:ext uri="{FF2B5EF4-FFF2-40B4-BE49-F238E27FC236}">
                  <a16:creationId xmlns:a16="http://schemas.microsoft.com/office/drawing/2014/main" id="{0E235835-BA91-4E63-A94B-A7F0C7F3EC1B}"/>
                </a:ext>
              </a:extLst>
            </p:cNvPr>
            <p:cNvSpPr>
              <a:spLocks noChangeShapeType="1"/>
            </p:cNvSpPr>
            <p:nvPr/>
          </p:nvSpPr>
          <p:spPr bwMode="auto">
            <a:xfrm>
              <a:off x="7867650" y="2316163"/>
              <a:ext cx="304800" cy="0"/>
            </a:xfrm>
            <a:prstGeom prst="line">
              <a:avLst/>
            </a:prstGeom>
            <a:noFill/>
            <a:ln w="25400">
              <a:solidFill>
                <a:srgbClr val="6600FF"/>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29">
              <a:extLst>
                <a:ext uri="{FF2B5EF4-FFF2-40B4-BE49-F238E27FC236}">
                  <a16:creationId xmlns:a16="http://schemas.microsoft.com/office/drawing/2014/main" id="{F69A61C8-16B5-4BD6-9A5B-D8D972418A5E}"/>
                </a:ext>
              </a:extLst>
            </p:cNvPr>
            <p:cNvSpPr>
              <a:spLocks noChangeShapeType="1"/>
            </p:cNvSpPr>
            <p:nvPr/>
          </p:nvSpPr>
          <p:spPr bwMode="auto">
            <a:xfrm>
              <a:off x="6343650" y="1978025"/>
              <a:ext cx="609600" cy="0"/>
            </a:xfrm>
            <a:prstGeom prst="line">
              <a:avLst/>
            </a:prstGeom>
            <a:noFill/>
            <a:ln w="25400">
              <a:solidFill>
                <a:srgbClr val="6600FF"/>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Oval 36">
              <a:extLst>
                <a:ext uri="{FF2B5EF4-FFF2-40B4-BE49-F238E27FC236}">
                  <a16:creationId xmlns:a16="http://schemas.microsoft.com/office/drawing/2014/main" id="{86DAD031-5FD5-4E33-9898-6F4F93B74D07}"/>
                </a:ext>
              </a:extLst>
            </p:cNvPr>
            <p:cNvSpPr>
              <a:spLocks noChangeArrowheads="1"/>
            </p:cNvSpPr>
            <p:nvPr/>
          </p:nvSpPr>
          <p:spPr bwMode="auto">
            <a:xfrm>
              <a:off x="6267450" y="2435225"/>
              <a:ext cx="114300" cy="114300"/>
            </a:xfrm>
            <a:prstGeom prst="ellipse">
              <a:avLst/>
            </a:prstGeom>
            <a:solidFill>
              <a:srgbClr val="CCFFFF"/>
            </a:solidFill>
            <a:ln w="2857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62" name="Line 37">
              <a:extLst>
                <a:ext uri="{FF2B5EF4-FFF2-40B4-BE49-F238E27FC236}">
                  <a16:creationId xmlns:a16="http://schemas.microsoft.com/office/drawing/2014/main" id="{95415F71-FD9C-4ADB-A66D-D6D2257EBE58}"/>
                </a:ext>
              </a:extLst>
            </p:cNvPr>
            <p:cNvSpPr>
              <a:spLocks noChangeShapeType="1"/>
            </p:cNvSpPr>
            <p:nvPr/>
          </p:nvSpPr>
          <p:spPr bwMode="auto">
            <a:xfrm>
              <a:off x="6400800" y="2492375"/>
              <a:ext cx="609600" cy="0"/>
            </a:xfrm>
            <a:prstGeom prst="line">
              <a:avLst/>
            </a:prstGeom>
            <a:noFill/>
            <a:ln w="25400">
              <a:solidFill>
                <a:srgbClr val="6600FF"/>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5" name="组合 68">
            <a:extLst>
              <a:ext uri="{FF2B5EF4-FFF2-40B4-BE49-F238E27FC236}">
                <a16:creationId xmlns:a16="http://schemas.microsoft.com/office/drawing/2014/main" id="{B776FC9F-6C7A-4FE2-80CD-FA60AC058014}"/>
              </a:ext>
            </a:extLst>
          </p:cNvPr>
          <p:cNvGrpSpPr>
            <a:grpSpLocks/>
          </p:cNvGrpSpPr>
          <p:nvPr/>
        </p:nvGrpSpPr>
        <p:grpSpPr bwMode="auto">
          <a:xfrm>
            <a:off x="10134600" y="4109531"/>
            <a:ext cx="788986" cy="1562100"/>
            <a:chOff x="6934200" y="3810000"/>
            <a:chExt cx="789708" cy="1561516"/>
          </a:xfrm>
        </p:grpSpPr>
        <p:cxnSp>
          <p:nvCxnSpPr>
            <p:cNvPr id="66" name="直接连接符 57">
              <a:extLst>
                <a:ext uri="{FF2B5EF4-FFF2-40B4-BE49-F238E27FC236}">
                  <a16:creationId xmlns:a16="http://schemas.microsoft.com/office/drawing/2014/main" id="{56EF0971-9EF6-4420-A326-9D58463EC8C5}"/>
                </a:ext>
              </a:extLst>
            </p:cNvPr>
            <p:cNvCxnSpPr>
              <a:cxnSpLocks noChangeShapeType="1"/>
            </p:cNvCxnSpPr>
            <p:nvPr/>
          </p:nvCxnSpPr>
          <p:spPr bwMode="auto">
            <a:xfrm rot="5400000">
              <a:off x="6400403" y="4495403"/>
              <a:ext cx="1371600" cy="794"/>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sp>
          <p:nvSpPr>
            <p:cNvPr id="67" name="矩形 66">
              <a:extLst>
                <a:ext uri="{FF2B5EF4-FFF2-40B4-BE49-F238E27FC236}">
                  <a16:creationId xmlns:a16="http://schemas.microsoft.com/office/drawing/2014/main" id="{9BF58406-0810-4D37-94D1-5BA512758372}"/>
                </a:ext>
              </a:extLst>
            </p:cNvPr>
            <p:cNvSpPr/>
            <p:nvPr/>
          </p:nvSpPr>
          <p:spPr bwMode="auto">
            <a:xfrm>
              <a:off x="7010470" y="4267029"/>
              <a:ext cx="144595" cy="323729"/>
            </a:xfrm>
            <a:prstGeom prst="rect">
              <a:avLst/>
            </a:prstGeom>
            <a:solidFill>
              <a:schemeClr val="bg1"/>
            </a:solidFill>
            <a:ln w="25400" cap="flat" cmpd="sng" algn="ctr">
              <a:solidFill>
                <a:srgbClr val="FF0000"/>
              </a:solidFill>
              <a:prstDash val="solid"/>
              <a:round/>
              <a:headEnd type="none" w="med" len="med"/>
              <a:tailEnd type="non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68" name="椭圆 67">
              <a:extLst>
                <a:ext uri="{FF2B5EF4-FFF2-40B4-BE49-F238E27FC236}">
                  <a16:creationId xmlns:a16="http://schemas.microsoft.com/office/drawing/2014/main" id="{D4D20024-6F02-4CD3-A63B-4FDED8528FA4}"/>
                </a:ext>
              </a:extLst>
            </p:cNvPr>
            <p:cNvSpPr/>
            <p:nvPr/>
          </p:nvSpPr>
          <p:spPr bwMode="auto">
            <a:xfrm>
              <a:off x="6934200" y="4724058"/>
              <a:ext cx="305079" cy="304686"/>
            </a:xfrm>
            <a:prstGeom prst="ellipse">
              <a:avLst/>
            </a:prstGeom>
            <a:noFill/>
            <a:ln w="25400" cap="flat" cmpd="sng" algn="ctr">
              <a:solidFill>
                <a:srgbClr val="FF0000"/>
              </a:solidFill>
              <a:prstDash val="solid"/>
              <a:round/>
              <a:headEnd type="none" w="med" len="med"/>
              <a:tailEnd type="none" w="med" len="med"/>
            </a:ln>
            <a:effectLst/>
          </p:spPr>
          <p:txBody>
            <a:bodyPr/>
            <a:lstStyle/>
            <a:p>
              <a:pPr>
                <a:defRPr/>
              </a:pPr>
              <a:endParaRPr lang="zh-CN" altLang="en-US">
                <a:effectLst>
                  <a:outerShdw blurRad="38100" dist="38100" dir="2700000" algn="tl">
                    <a:srgbClr val="000000">
                      <a:alpha val="43137"/>
                    </a:srgbClr>
                  </a:outerShdw>
                </a:effectLst>
              </a:endParaRPr>
            </a:p>
          </p:txBody>
        </p:sp>
        <p:cxnSp>
          <p:nvCxnSpPr>
            <p:cNvPr id="69" name="直接连接符 59">
              <a:extLst>
                <a:ext uri="{FF2B5EF4-FFF2-40B4-BE49-F238E27FC236}">
                  <a16:creationId xmlns:a16="http://schemas.microsoft.com/office/drawing/2014/main" id="{CC2D8616-000A-4C5B-A4EF-68EFF9694185}"/>
                </a:ext>
              </a:extLst>
            </p:cNvPr>
            <p:cNvCxnSpPr>
              <a:cxnSpLocks noChangeShapeType="1"/>
            </p:cNvCxnSpPr>
            <p:nvPr/>
          </p:nvCxnSpPr>
          <p:spPr bwMode="auto">
            <a:xfrm>
              <a:off x="6975765" y="5180806"/>
              <a:ext cx="228600" cy="1588"/>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sp>
          <p:nvSpPr>
            <p:cNvPr id="70" name="TextBox 60">
              <a:extLst>
                <a:ext uri="{FF2B5EF4-FFF2-40B4-BE49-F238E27FC236}">
                  <a16:creationId xmlns:a16="http://schemas.microsoft.com/office/drawing/2014/main" id="{6FC4405F-E23C-4936-B561-1F6F3D227CE2}"/>
                </a:ext>
              </a:extLst>
            </p:cNvPr>
            <p:cNvSpPr txBox="1">
              <a:spLocks noChangeArrowheads="1"/>
            </p:cNvSpPr>
            <p:nvPr/>
          </p:nvSpPr>
          <p:spPr bwMode="auto">
            <a:xfrm>
              <a:off x="7176655" y="4453441"/>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a:solidFill>
                    <a:srgbClr val="FF0000"/>
                  </a:solidFill>
                </a:rPr>
                <a:t>+</a:t>
              </a:r>
              <a:endParaRPr lang="zh-CN" altLang="en-US">
                <a:solidFill>
                  <a:srgbClr val="FF0000"/>
                </a:solidFill>
              </a:endParaRPr>
            </a:p>
          </p:txBody>
        </p:sp>
        <p:sp>
          <p:nvSpPr>
            <p:cNvPr id="71" name="TextBox 61">
              <a:extLst>
                <a:ext uri="{FF2B5EF4-FFF2-40B4-BE49-F238E27FC236}">
                  <a16:creationId xmlns:a16="http://schemas.microsoft.com/office/drawing/2014/main" id="{3A4951FE-00E2-48CC-97FB-3A2249182A83}"/>
                </a:ext>
              </a:extLst>
            </p:cNvPr>
            <p:cNvSpPr txBox="1">
              <a:spLocks noChangeArrowheads="1"/>
            </p:cNvSpPr>
            <p:nvPr/>
          </p:nvSpPr>
          <p:spPr bwMode="auto">
            <a:xfrm>
              <a:off x="7197435" y="4848296"/>
              <a:ext cx="381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solidFill>
                    <a:srgbClr val="FF0000"/>
                  </a:solidFill>
                </a:rPr>
                <a:t>-</a:t>
              </a:r>
              <a:endParaRPr lang="zh-CN" altLang="en-US" sz="2800">
                <a:solidFill>
                  <a:srgbClr val="FF0000"/>
                </a:solidFill>
              </a:endParaRPr>
            </a:p>
          </p:txBody>
        </p:sp>
        <p:sp>
          <p:nvSpPr>
            <p:cNvPr id="72" name="TextBox 62">
              <a:extLst>
                <a:ext uri="{FF2B5EF4-FFF2-40B4-BE49-F238E27FC236}">
                  <a16:creationId xmlns:a16="http://schemas.microsoft.com/office/drawing/2014/main" id="{6DDD9747-3DF4-4C5F-AA94-45DAF2BB1A8C}"/>
                </a:ext>
              </a:extLst>
            </p:cNvPr>
            <p:cNvSpPr txBox="1">
              <a:spLocks noChangeArrowheads="1"/>
            </p:cNvSpPr>
            <p:nvPr/>
          </p:nvSpPr>
          <p:spPr bwMode="auto">
            <a:xfrm>
              <a:off x="7173757" y="4647406"/>
              <a:ext cx="5501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i="1">
                  <a:solidFill>
                    <a:srgbClr val="FF0000"/>
                  </a:solidFill>
                </a:rPr>
                <a:t>u</a:t>
              </a:r>
              <a:r>
                <a:rPr lang="en-US" altLang="zh-CN" baseline="-25000">
                  <a:solidFill>
                    <a:srgbClr val="FF0000"/>
                  </a:solidFill>
                </a:rPr>
                <a:t>oc</a:t>
              </a:r>
              <a:endParaRPr lang="zh-CN" altLang="en-US" baseline="-25000">
                <a:solidFill>
                  <a:srgbClr val="FF0000"/>
                </a:solidFill>
              </a:endParaRPr>
            </a:p>
          </p:txBody>
        </p:sp>
        <p:sp>
          <p:nvSpPr>
            <p:cNvPr id="73" name="TextBox 63">
              <a:extLst>
                <a:ext uri="{FF2B5EF4-FFF2-40B4-BE49-F238E27FC236}">
                  <a16:creationId xmlns:a16="http://schemas.microsoft.com/office/drawing/2014/main" id="{60D1530D-B387-497B-8111-06561CFC6784}"/>
                </a:ext>
              </a:extLst>
            </p:cNvPr>
            <p:cNvSpPr txBox="1">
              <a:spLocks noChangeArrowheads="1"/>
            </p:cNvSpPr>
            <p:nvPr/>
          </p:nvSpPr>
          <p:spPr bwMode="auto">
            <a:xfrm>
              <a:off x="7086600" y="4190206"/>
              <a:ext cx="417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a:solidFill>
                    <a:srgbClr val="FF0000"/>
                  </a:solidFill>
                </a:rPr>
                <a:t>r</a:t>
              </a:r>
              <a:r>
                <a:rPr lang="en-US" altLang="zh-CN" baseline="-25000">
                  <a:solidFill>
                    <a:srgbClr val="FF0000"/>
                  </a:solidFill>
                </a:rPr>
                <a:t>o</a:t>
              </a:r>
              <a:endParaRPr lang="zh-CN" altLang="en-US" baseline="-25000">
                <a:solidFill>
                  <a:srgbClr val="FF0000"/>
                </a:solidFill>
              </a:endParaRPr>
            </a:p>
          </p:txBody>
        </p:sp>
        <p:cxnSp>
          <p:nvCxnSpPr>
            <p:cNvPr id="77" name="直接连接符 67">
              <a:extLst>
                <a:ext uri="{FF2B5EF4-FFF2-40B4-BE49-F238E27FC236}">
                  <a16:creationId xmlns:a16="http://schemas.microsoft.com/office/drawing/2014/main" id="{07854144-9985-4FE8-A54D-72BA827E6A19}"/>
                </a:ext>
              </a:extLst>
            </p:cNvPr>
            <p:cNvCxnSpPr>
              <a:cxnSpLocks noChangeShapeType="1"/>
            </p:cNvCxnSpPr>
            <p:nvPr/>
          </p:nvCxnSpPr>
          <p:spPr bwMode="auto">
            <a:xfrm>
              <a:off x="7086600" y="3823855"/>
              <a:ext cx="400050"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grpSp>
      <p:sp>
        <p:nvSpPr>
          <p:cNvPr id="78" name="矩形 77">
            <a:extLst>
              <a:ext uri="{FF2B5EF4-FFF2-40B4-BE49-F238E27FC236}">
                <a16:creationId xmlns:a16="http://schemas.microsoft.com/office/drawing/2014/main" id="{A3825711-6EAF-4F9B-9522-E753ABD945FB}"/>
              </a:ext>
            </a:extLst>
          </p:cNvPr>
          <p:cNvSpPr>
            <a:spLocks noChangeArrowheads="1"/>
          </p:cNvSpPr>
          <p:nvPr/>
        </p:nvSpPr>
        <p:spPr bwMode="auto">
          <a:xfrm>
            <a:off x="1087118" y="3990796"/>
            <a:ext cx="44891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a:t>
            </a:r>
            <a:r>
              <a:rPr lang="en-US" altLang="zh-CN" sz="2800" dirty="0">
                <a:solidFill>
                  <a:srgbClr val="FF0000"/>
                </a:solidFill>
                <a:latin typeface="+mn-ea"/>
                <a:ea typeface="+mn-ea"/>
              </a:rPr>
              <a:t>5</a:t>
            </a:r>
            <a:r>
              <a:rPr lang="zh-CN" altLang="en-US" sz="2800" dirty="0">
                <a:solidFill>
                  <a:srgbClr val="FF0000"/>
                </a:solidFill>
                <a:latin typeface="+mn-ea"/>
                <a:ea typeface="+mn-ea"/>
              </a:rPr>
              <a:t>）输入偏置电流</a:t>
            </a:r>
            <a:r>
              <a:rPr lang="en-US" altLang="zh-CN" sz="2800" dirty="0">
                <a:solidFill>
                  <a:srgbClr val="FF0000"/>
                </a:solidFill>
                <a:latin typeface="+mn-ea"/>
                <a:ea typeface="+mn-ea"/>
              </a:rPr>
              <a:t>I</a:t>
            </a:r>
            <a:r>
              <a:rPr lang="en-US" altLang="zh-CN" sz="2800" baseline="-25000" dirty="0">
                <a:solidFill>
                  <a:srgbClr val="FF0000"/>
                </a:solidFill>
                <a:latin typeface="+mn-ea"/>
                <a:ea typeface="+mn-ea"/>
              </a:rPr>
              <a:t>IB</a:t>
            </a:r>
            <a:endParaRPr lang="zh-CN" altLang="en-US" sz="2800" baseline="-25000" dirty="0">
              <a:solidFill>
                <a:srgbClr val="FF0000"/>
              </a:solidFill>
              <a:latin typeface="+mn-ea"/>
              <a:ea typeface="+mn-ea"/>
            </a:endParaRPr>
          </a:p>
        </p:txBody>
      </p:sp>
      <p:sp>
        <p:nvSpPr>
          <p:cNvPr id="79" name="Rectangle 20">
            <a:extLst>
              <a:ext uri="{FF2B5EF4-FFF2-40B4-BE49-F238E27FC236}">
                <a16:creationId xmlns:a16="http://schemas.microsoft.com/office/drawing/2014/main" id="{7B4BF6EC-827A-4BA2-8EE3-C8F69AA9AFF9}"/>
              </a:ext>
            </a:extLst>
          </p:cNvPr>
          <p:cNvSpPr>
            <a:spLocks noChangeArrowheads="1"/>
          </p:cNvSpPr>
          <p:nvPr/>
        </p:nvSpPr>
        <p:spPr bwMode="auto">
          <a:xfrm>
            <a:off x="1087118" y="5756842"/>
            <a:ext cx="715994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just" eaLnBrk="1" hangingPunct="1">
              <a:spcBef>
                <a:spcPct val="20000"/>
              </a:spcBef>
              <a:buClr>
                <a:srgbClr val="0000FF"/>
              </a:buClr>
              <a:buSzPct val="85000"/>
              <a:buFont typeface="Monotype Sorts" pitchFamily="2" charset="2"/>
              <a:buNone/>
            </a:pPr>
            <a:r>
              <a:rPr lang="zh-CN" altLang="en-US" sz="2800" dirty="0">
                <a:latin typeface="+mn-ea"/>
                <a:ea typeface="+mn-ea"/>
              </a:rPr>
              <a:t>        包含有失调电压、失调电流、温漂及开环带宽等，详细定义参看教材。</a:t>
            </a:r>
          </a:p>
        </p:txBody>
      </p:sp>
      <p:sp>
        <p:nvSpPr>
          <p:cNvPr id="80" name="矩形 79">
            <a:extLst>
              <a:ext uri="{FF2B5EF4-FFF2-40B4-BE49-F238E27FC236}">
                <a16:creationId xmlns:a16="http://schemas.microsoft.com/office/drawing/2014/main" id="{1C04A93C-A5A9-450B-B677-778F59013885}"/>
              </a:ext>
            </a:extLst>
          </p:cNvPr>
          <p:cNvSpPr>
            <a:spLocks noChangeArrowheads="1"/>
          </p:cNvSpPr>
          <p:nvPr/>
        </p:nvSpPr>
        <p:spPr bwMode="auto">
          <a:xfrm>
            <a:off x="1087119" y="5168160"/>
            <a:ext cx="365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a:t>
            </a:r>
            <a:r>
              <a:rPr lang="en-US" altLang="zh-CN" sz="2800" dirty="0">
                <a:solidFill>
                  <a:srgbClr val="FF0000"/>
                </a:solidFill>
                <a:latin typeface="+mn-ea"/>
                <a:ea typeface="+mn-ea"/>
              </a:rPr>
              <a:t>6</a:t>
            </a:r>
            <a:r>
              <a:rPr lang="zh-CN" altLang="en-US" sz="2800" dirty="0">
                <a:solidFill>
                  <a:srgbClr val="FF0000"/>
                </a:solidFill>
                <a:latin typeface="+mn-ea"/>
                <a:ea typeface="+mn-ea"/>
              </a:rPr>
              <a:t>）其他参数</a:t>
            </a:r>
            <a:endParaRPr lang="zh-CN" altLang="en-US" sz="2800" baseline="-25000" dirty="0">
              <a:solidFill>
                <a:srgbClr val="FF0000"/>
              </a:solidFill>
              <a:latin typeface="+mn-ea"/>
              <a:ea typeface="+mn-ea"/>
            </a:endParaRPr>
          </a:p>
        </p:txBody>
      </p:sp>
      <p:sp>
        <p:nvSpPr>
          <p:cNvPr id="81" name="Rectangle 20">
            <a:extLst>
              <a:ext uri="{FF2B5EF4-FFF2-40B4-BE49-F238E27FC236}">
                <a16:creationId xmlns:a16="http://schemas.microsoft.com/office/drawing/2014/main" id="{EECBB6A7-86A4-4DAF-BB50-F96730B5CC92}"/>
              </a:ext>
            </a:extLst>
          </p:cNvPr>
          <p:cNvSpPr>
            <a:spLocks noChangeArrowheads="1"/>
          </p:cNvSpPr>
          <p:nvPr/>
        </p:nvSpPr>
        <p:spPr bwMode="auto">
          <a:xfrm>
            <a:off x="1087118" y="4579478"/>
            <a:ext cx="71599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just" eaLnBrk="1" hangingPunct="1">
              <a:spcBef>
                <a:spcPct val="20000"/>
              </a:spcBef>
              <a:buClr>
                <a:srgbClr val="0000FF"/>
              </a:buClr>
              <a:buSzPct val="85000"/>
              <a:buFont typeface="Monotype Sorts" pitchFamily="2" charset="2"/>
              <a:buNone/>
            </a:pPr>
            <a:r>
              <a:rPr lang="zh-CN" altLang="en-US" sz="2800" dirty="0">
                <a:latin typeface="+mn-ea"/>
                <a:ea typeface="+mn-ea"/>
              </a:rPr>
              <a:t>         指两输入端静态电流的平均值。</a:t>
            </a:r>
          </a:p>
        </p:txBody>
      </p:sp>
    </p:spTree>
    <p:custDataLst>
      <p:tags r:id="rId1"/>
    </p:custDataLst>
    <p:extLst>
      <p:ext uri="{BB962C8B-B14F-4D97-AF65-F5344CB8AC3E}">
        <p14:creationId xmlns:p14="http://schemas.microsoft.com/office/powerpoint/2010/main" val="31742351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downRigh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ox(out)">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left)">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strips(downRight)">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blinds(horizontal)">
                                      <p:cBhvr>
                                        <p:cTn id="37" dur="500"/>
                                        <p:tgtEl>
                                          <p:spTgt spid="4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wipe(up)">
                                      <p:cBhvr>
                                        <p:cTn id="42" dur="500"/>
                                        <p:tgtEl>
                                          <p:spTgt spid="6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wipe(left)">
                                      <p:cBhvr>
                                        <p:cTn id="47" dur="500"/>
                                        <p:tgtEl>
                                          <p:spTgt spid="78"/>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strips(downRight)">
                                      <p:cBhvr>
                                        <p:cTn id="52" dur="500"/>
                                        <p:tgtEl>
                                          <p:spTgt spid="7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500"/>
                                        <p:tgtEl>
                                          <p:spTgt spid="80"/>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strips(downRight)">
                                      <p:cBhvr>
                                        <p:cTn id="6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utoUpdateAnimBg="0"/>
      <p:bldP spid="45" grpId="0"/>
      <p:bldP spid="46" grpId="0" autoUpdateAnimBg="0"/>
      <p:bldP spid="78" grpId="0"/>
      <p:bldP spid="79" grpId="0" autoUpdateAnimBg="0"/>
      <p:bldP spid="80" grpId="0"/>
      <p:bldP spid="8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422760" y="3044279"/>
            <a:ext cx="4762842" cy="769441"/>
          </a:xfrm>
          <a:prstGeom prst="rect">
            <a:avLst/>
          </a:prstGeom>
          <a:noFill/>
        </p:spPr>
        <p:txBody>
          <a:bodyPr wrap="none" rtlCol="0">
            <a:spAutoFit/>
            <a:scene3d>
              <a:camera prst="orthographicFront"/>
              <a:lightRig rig="threePt" dir="t"/>
            </a:scene3d>
            <a:sp3d contourW="12700"/>
          </a:bodyPr>
          <a:lstStyle/>
          <a:p>
            <a:r>
              <a:rPr lang="en-US" altLang="zh-CN" sz="4400" dirty="0">
                <a:latin typeface="Agency FB" panose="020B0503020202020204" pitchFamily="34" charset="0"/>
              </a:rPr>
              <a:t>7.2 </a:t>
            </a:r>
            <a:r>
              <a:rPr lang="zh-CN" altLang="en-US" sz="4400" dirty="0">
                <a:latin typeface="Agency FB" panose="020B0503020202020204" pitchFamily="34" charset="0"/>
              </a:rPr>
              <a:t>负反馈放大电路</a:t>
            </a: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4703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par>
                                <p:cTn id="21" presetID="22" presetClass="entr" presetSubtype="4"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1"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up)">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7" grpId="0"/>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1" name="矩形 10">
            <a:extLst>
              <a:ext uri="{FF2B5EF4-FFF2-40B4-BE49-F238E27FC236}">
                <a16:creationId xmlns:a16="http://schemas.microsoft.com/office/drawing/2014/main" id="{9ED044D2-6A9B-47AB-9D7B-F98B111CC067}"/>
              </a:ext>
            </a:extLst>
          </p:cNvPr>
          <p:cNvSpPr/>
          <p:nvPr/>
        </p:nvSpPr>
        <p:spPr>
          <a:xfrm>
            <a:off x="1619250" y="838011"/>
            <a:ext cx="3416320" cy="646331"/>
          </a:xfrm>
          <a:prstGeom prst="rect">
            <a:avLst/>
          </a:prstGeom>
        </p:spPr>
        <p:txBody>
          <a:bodyPr wrap="none">
            <a:spAutoFit/>
          </a:bodyPr>
          <a:lstStyle/>
          <a:p>
            <a:pPr>
              <a:defRPr/>
            </a:pPr>
            <a:r>
              <a:rPr lang="zh-CN" altLang="en-US" sz="3600" b="1" dirty="0">
                <a:solidFill>
                  <a:srgbClr val="FF0000"/>
                </a:solidFill>
                <a:latin typeface="+mn-ea"/>
              </a:rPr>
              <a:t>反馈概念的建立</a:t>
            </a: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1485788"/>
            <a:ext cx="874395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将放大电路的输出量（电压或电流），通过一定的电路</a:t>
            </a:r>
            <a:r>
              <a:rPr lang="en-US" altLang="zh-CN" sz="2800" dirty="0">
                <a:latin typeface="+mn-ea"/>
                <a:ea typeface="+mn-ea"/>
              </a:rPr>
              <a:t>(</a:t>
            </a:r>
            <a:r>
              <a:rPr lang="zh-CN" altLang="en-US" sz="2800" dirty="0">
                <a:latin typeface="+mn-ea"/>
                <a:ea typeface="+mn-ea"/>
              </a:rPr>
              <a:t>反馈电路</a:t>
            </a:r>
            <a:r>
              <a:rPr lang="en-US" altLang="zh-CN" sz="2800" dirty="0">
                <a:latin typeface="+mn-ea"/>
                <a:ea typeface="+mn-ea"/>
              </a:rPr>
              <a:t>)</a:t>
            </a:r>
            <a:r>
              <a:rPr lang="zh-CN" altLang="en-US" sz="2800" dirty="0">
                <a:latin typeface="+mn-ea"/>
                <a:ea typeface="+mn-ea"/>
              </a:rPr>
              <a:t>，部分或全部回送到输入端</a:t>
            </a:r>
            <a:r>
              <a:rPr lang="en-US" altLang="zh-CN" sz="2800" dirty="0">
                <a:latin typeface="+mn-ea"/>
                <a:ea typeface="+mn-ea"/>
              </a:rPr>
              <a:t>(</a:t>
            </a:r>
            <a:r>
              <a:rPr lang="zh-CN" altLang="en-US" sz="2800" dirty="0">
                <a:latin typeface="+mn-ea"/>
                <a:ea typeface="+mn-ea"/>
              </a:rPr>
              <a:t>或输入回路</a:t>
            </a:r>
            <a:r>
              <a:rPr lang="en-US" altLang="zh-CN" sz="2800" dirty="0">
                <a:latin typeface="+mn-ea"/>
                <a:ea typeface="+mn-ea"/>
              </a:rPr>
              <a:t>)</a:t>
            </a:r>
            <a:r>
              <a:rPr lang="zh-CN" altLang="en-US" sz="2800" dirty="0">
                <a:latin typeface="+mn-ea"/>
                <a:ea typeface="+mn-ea"/>
              </a:rPr>
              <a:t>，用以改善或改变电路某些特性的控制过程，称之为</a:t>
            </a:r>
            <a:r>
              <a:rPr lang="zh-CN" altLang="en-US" sz="2800" dirty="0">
                <a:solidFill>
                  <a:srgbClr val="FF0000"/>
                </a:solidFill>
                <a:latin typeface="+mn-ea"/>
                <a:ea typeface="+mn-ea"/>
              </a:rPr>
              <a:t>反馈</a:t>
            </a:r>
            <a:r>
              <a:rPr lang="zh-CN" altLang="en-US" sz="2800" dirty="0">
                <a:latin typeface="+mn-ea"/>
                <a:ea typeface="+mn-ea"/>
              </a:rPr>
              <a:t>。通过反馈电路回送到输入回路电压或电流信号称为</a:t>
            </a:r>
            <a:r>
              <a:rPr lang="zh-CN" altLang="en-US" sz="2800" dirty="0">
                <a:solidFill>
                  <a:srgbClr val="FF0000"/>
                </a:solidFill>
                <a:latin typeface="+mn-ea"/>
                <a:ea typeface="+mn-ea"/>
              </a:rPr>
              <a:t>反馈信号</a:t>
            </a:r>
            <a:endParaRPr lang="en-US" altLang="zh-CN" sz="2800" dirty="0">
              <a:latin typeface="+mn-ea"/>
              <a:ea typeface="+mn-ea"/>
            </a:endParaRPr>
          </a:p>
        </p:txBody>
      </p:sp>
      <p:grpSp>
        <p:nvGrpSpPr>
          <p:cNvPr id="25" name="组合 24">
            <a:extLst>
              <a:ext uri="{FF2B5EF4-FFF2-40B4-BE49-F238E27FC236}">
                <a16:creationId xmlns:a16="http://schemas.microsoft.com/office/drawing/2014/main" id="{943AC7A9-D8DE-4056-9239-F0E472B9A44F}"/>
              </a:ext>
            </a:extLst>
          </p:cNvPr>
          <p:cNvGrpSpPr/>
          <p:nvPr/>
        </p:nvGrpSpPr>
        <p:grpSpPr>
          <a:xfrm>
            <a:off x="2227575" y="4488074"/>
            <a:ext cx="7007865" cy="2229079"/>
            <a:chOff x="2227575" y="4488074"/>
            <a:chExt cx="7007865" cy="2229079"/>
          </a:xfrm>
        </p:grpSpPr>
        <p:sp>
          <p:nvSpPr>
            <p:cNvPr id="2" name="文本框 1">
              <a:extLst>
                <a:ext uri="{FF2B5EF4-FFF2-40B4-BE49-F238E27FC236}">
                  <a16:creationId xmlns:a16="http://schemas.microsoft.com/office/drawing/2014/main" id="{91653FDE-3583-49E9-B1CE-AE2C1A01517B}"/>
                </a:ext>
              </a:extLst>
            </p:cNvPr>
            <p:cNvSpPr txBox="1"/>
            <p:nvPr/>
          </p:nvSpPr>
          <p:spPr>
            <a:xfrm>
              <a:off x="5364480" y="4488074"/>
              <a:ext cx="2387600" cy="523220"/>
            </a:xfrm>
            <a:prstGeom prst="rect">
              <a:avLst/>
            </a:prstGeom>
            <a:noFill/>
            <a:ln w="19050">
              <a:solidFill>
                <a:schemeClr val="tx1"/>
              </a:solidFill>
            </a:ln>
          </p:spPr>
          <p:txBody>
            <a:bodyPr wrap="square" rtlCol="0">
              <a:spAutoFit/>
            </a:bodyPr>
            <a:lstStyle/>
            <a:p>
              <a:pPr algn="ctr"/>
              <a:r>
                <a:rPr lang="zh-CN" altLang="en-US" sz="2800" b="1" dirty="0">
                  <a:latin typeface="+mn-ea"/>
                </a:rPr>
                <a:t>基本放大电路</a:t>
              </a:r>
            </a:p>
          </p:txBody>
        </p:sp>
        <p:sp>
          <p:nvSpPr>
            <p:cNvPr id="18" name="文本框 17">
              <a:extLst>
                <a:ext uri="{FF2B5EF4-FFF2-40B4-BE49-F238E27FC236}">
                  <a16:creationId xmlns:a16="http://schemas.microsoft.com/office/drawing/2014/main" id="{DA4321F4-68C8-4041-ADAC-1B0BE17C70D4}"/>
                </a:ext>
              </a:extLst>
            </p:cNvPr>
            <p:cNvSpPr txBox="1"/>
            <p:nvPr/>
          </p:nvSpPr>
          <p:spPr>
            <a:xfrm>
              <a:off x="5364480" y="5386587"/>
              <a:ext cx="2387600" cy="523220"/>
            </a:xfrm>
            <a:prstGeom prst="rect">
              <a:avLst/>
            </a:prstGeom>
            <a:noFill/>
            <a:ln w="19050">
              <a:solidFill>
                <a:schemeClr val="tx1"/>
              </a:solidFill>
            </a:ln>
          </p:spPr>
          <p:txBody>
            <a:bodyPr wrap="square" rtlCol="0">
              <a:spAutoFit/>
            </a:bodyPr>
            <a:lstStyle/>
            <a:p>
              <a:pPr algn="ctr"/>
              <a:r>
                <a:rPr lang="zh-CN" altLang="en-US" sz="2800" b="1" dirty="0">
                  <a:latin typeface="+mn-ea"/>
                </a:rPr>
                <a:t>反馈网络</a:t>
              </a:r>
            </a:p>
          </p:txBody>
        </p:sp>
        <p:sp>
          <p:nvSpPr>
            <p:cNvPr id="3" name="流程图: 汇总连接 2">
              <a:extLst>
                <a:ext uri="{FF2B5EF4-FFF2-40B4-BE49-F238E27FC236}">
                  <a16:creationId xmlns:a16="http://schemas.microsoft.com/office/drawing/2014/main" id="{545DEEC8-8834-4086-8B25-3F475A3B216B}"/>
                </a:ext>
              </a:extLst>
            </p:cNvPr>
            <p:cNvSpPr/>
            <p:nvPr/>
          </p:nvSpPr>
          <p:spPr>
            <a:xfrm>
              <a:off x="3327410" y="4493028"/>
              <a:ext cx="553710" cy="553710"/>
            </a:xfrm>
            <a:prstGeom prst="flowChartSummingJunct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B47D6D55-74B4-4DE9-8CDD-33C9CE3915C7}"/>
                </a:ext>
              </a:extLst>
            </p:cNvPr>
            <p:cNvCxnSpPr>
              <a:stCxn id="3" idx="6"/>
              <a:endCxn id="2" idx="1"/>
            </p:cNvCxnSpPr>
            <p:nvPr/>
          </p:nvCxnSpPr>
          <p:spPr>
            <a:xfrm flipV="1">
              <a:off x="3881120" y="4749684"/>
              <a:ext cx="1483360" cy="20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0EDE8CF5-6C27-472E-97AD-CF7EB83B815A}"/>
                </a:ext>
              </a:extLst>
            </p:cNvPr>
            <p:cNvCxnSpPr/>
            <p:nvPr/>
          </p:nvCxnSpPr>
          <p:spPr>
            <a:xfrm flipV="1">
              <a:off x="7752080" y="4707902"/>
              <a:ext cx="1483360" cy="20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连接符: 肘形 6">
              <a:extLst>
                <a:ext uri="{FF2B5EF4-FFF2-40B4-BE49-F238E27FC236}">
                  <a16:creationId xmlns:a16="http://schemas.microsoft.com/office/drawing/2014/main" id="{DF10F923-81FE-453E-BB60-4901FCD07E5F}"/>
                </a:ext>
              </a:extLst>
            </p:cNvPr>
            <p:cNvCxnSpPr>
              <a:endCxn id="18" idx="3"/>
            </p:cNvCxnSpPr>
            <p:nvPr/>
          </p:nvCxnSpPr>
          <p:spPr>
            <a:xfrm rot="5400000">
              <a:off x="7652773" y="4807209"/>
              <a:ext cx="940295" cy="74168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17C9C33E-4295-4C73-A256-CBE9504BE0BF}"/>
                </a:ext>
              </a:extLst>
            </p:cNvPr>
            <p:cNvCxnSpPr>
              <a:stCxn id="18" idx="1"/>
              <a:endCxn id="3" idx="4"/>
            </p:cNvCxnSpPr>
            <p:nvPr/>
          </p:nvCxnSpPr>
          <p:spPr>
            <a:xfrm rot="10800000">
              <a:off x="3604266" y="5046739"/>
              <a:ext cx="1760215" cy="60145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85CC759-64BD-4901-A68C-3CC377C53432}"/>
                </a:ext>
              </a:extLst>
            </p:cNvPr>
            <p:cNvCxnSpPr>
              <a:cxnSpLocks/>
              <a:endCxn id="3" idx="2"/>
            </p:cNvCxnSpPr>
            <p:nvPr/>
          </p:nvCxnSpPr>
          <p:spPr>
            <a:xfrm>
              <a:off x="2227575" y="4757802"/>
              <a:ext cx="1099835" cy="120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749A1B7-BECA-4F64-8D5F-A8D863B4111D}"/>
                </a:ext>
              </a:extLst>
            </p:cNvPr>
            <p:cNvSpPr txBox="1"/>
            <p:nvPr/>
          </p:nvSpPr>
          <p:spPr>
            <a:xfrm>
              <a:off x="4484373" y="6193933"/>
              <a:ext cx="4427815" cy="523220"/>
            </a:xfrm>
            <a:prstGeom prst="rect">
              <a:avLst/>
            </a:prstGeom>
            <a:noFill/>
          </p:spPr>
          <p:txBody>
            <a:bodyPr wrap="none" rtlCol="0">
              <a:spAutoFit/>
            </a:bodyPr>
            <a:lstStyle/>
            <a:p>
              <a:r>
                <a:rPr lang="zh-CN" altLang="en-US" sz="2800" b="1" dirty="0">
                  <a:latin typeface="+mn-ea"/>
                </a:rPr>
                <a:t>图</a:t>
              </a:r>
              <a:r>
                <a:rPr lang="en-US" altLang="zh-CN" sz="2800" b="1" dirty="0">
                  <a:latin typeface="+mn-ea"/>
                </a:rPr>
                <a:t>7.4 </a:t>
              </a:r>
              <a:r>
                <a:rPr lang="zh-CN" altLang="en-US" sz="2800" b="1" dirty="0">
                  <a:latin typeface="+mn-ea"/>
                </a:rPr>
                <a:t>反馈放大电路方框图</a:t>
              </a:r>
            </a:p>
          </p:txBody>
        </p:sp>
      </p:grpSp>
      <p:sp>
        <p:nvSpPr>
          <p:cNvPr id="24" name="对话气泡: 矩形 23">
            <a:extLst>
              <a:ext uri="{FF2B5EF4-FFF2-40B4-BE49-F238E27FC236}">
                <a16:creationId xmlns:a16="http://schemas.microsoft.com/office/drawing/2014/main" id="{97A5FDD8-D46F-45A1-9857-A9D691676684}"/>
              </a:ext>
            </a:extLst>
          </p:cNvPr>
          <p:cNvSpPr/>
          <p:nvPr/>
        </p:nvSpPr>
        <p:spPr>
          <a:xfrm>
            <a:off x="1499181" y="5196037"/>
            <a:ext cx="1156333" cy="823952"/>
          </a:xfrm>
          <a:prstGeom prst="wedgeRectCallout">
            <a:avLst>
              <a:gd name="adj1" fmla="val 53199"/>
              <a:gd name="adj2" fmla="val -9409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mn-ea"/>
              </a:rPr>
              <a:t>输入量</a:t>
            </a:r>
            <a:r>
              <a:rPr lang="en-US" altLang="zh-CN" sz="2400" b="1" i="1" dirty="0">
                <a:solidFill>
                  <a:srgbClr val="FF0000"/>
                </a:solidFill>
                <a:latin typeface="Times New Roman" panose="02020603050405020304" pitchFamily="18" charset="0"/>
                <a:cs typeface="Times New Roman" panose="02020603050405020304" pitchFamily="18" charset="0"/>
              </a:rPr>
              <a:t>x</a:t>
            </a:r>
            <a:r>
              <a:rPr lang="en-US" altLang="zh-CN" sz="2400" b="1" i="1" baseline="-25000" dirty="0">
                <a:solidFill>
                  <a:srgbClr val="FF0000"/>
                </a:solidFill>
                <a:latin typeface="Times New Roman" panose="02020603050405020304" pitchFamily="18" charset="0"/>
                <a:cs typeface="Times New Roman" panose="02020603050405020304" pitchFamily="18" charset="0"/>
              </a:rPr>
              <a:t>i</a:t>
            </a:r>
            <a:endParaRPr lang="zh-CN" altLang="en-US" sz="2400" b="1" i="1" baseline="-25000" dirty="0">
              <a:solidFill>
                <a:srgbClr val="FF0000"/>
              </a:solidFill>
              <a:latin typeface="Times New Roman" panose="02020603050405020304" pitchFamily="18" charset="0"/>
              <a:cs typeface="Times New Roman" panose="02020603050405020304" pitchFamily="18" charset="0"/>
            </a:endParaRPr>
          </a:p>
        </p:txBody>
      </p:sp>
      <p:sp>
        <p:nvSpPr>
          <p:cNvPr id="28" name="对话气泡: 矩形 27">
            <a:extLst>
              <a:ext uri="{FF2B5EF4-FFF2-40B4-BE49-F238E27FC236}">
                <a16:creationId xmlns:a16="http://schemas.microsoft.com/office/drawing/2014/main" id="{77E41BE6-96D9-43F3-B3F8-F71A8BD7B07D}"/>
              </a:ext>
            </a:extLst>
          </p:cNvPr>
          <p:cNvSpPr/>
          <p:nvPr/>
        </p:nvSpPr>
        <p:spPr>
          <a:xfrm>
            <a:off x="3855711" y="3756131"/>
            <a:ext cx="1483360" cy="767609"/>
          </a:xfrm>
          <a:prstGeom prst="wedgeRectCallout">
            <a:avLst>
              <a:gd name="adj1" fmla="val -911"/>
              <a:gd name="adj2" fmla="val 73999"/>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mn-ea"/>
              </a:rPr>
              <a:t>净输入量</a:t>
            </a:r>
            <a:r>
              <a:rPr lang="en-US" altLang="zh-CN" sz="2400" b="1" i="1" dirty="0" err="1">
                <a:solidFill>
                  <a:srgbClr val="FF0000"/>
                </a:solidFill>
                <a:latin typeface="Times New Roman" panose="02020603050405020304" pitchFamily="18" charset="0"/>
                <a:cs typeface="Times New Roman" panose="02020603050405020304" pitchFamily="18" charset="0"/>
              </a:rPr>
              <a:t>x</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d</a:t>
            </a:r>
            <a:endParaRPr lang="zh-CN" altLang="en-US" sz="2400" b="1" i="1" baseline="-25000" dirty="0">
              <a:solidFill>
                <a:srgbClr val="FF0000"/>
              </a:solidFill>
              <a:latin typeface="Times New Roman" panose="02020603050405020304" pitchFamily="18" charset="0"/>
              <a:cs typeface="Times New Roman" panose="02020603050405020304" pitchFamily="18" charset="0"/>
            </a:endParaRPr>
          </a:p>
        </p:txBody>
      </p:sp>
      <p:sp>
        <p:nvSpPr>
          <p:cNvPr id="29" name="对话气泡: 矩形 28">
            <a:extLst>
              <a:ext uri="{FF2B5EF4-FFF2-40B4-BE49-F238E27FC236}">
                <a16:creationId xmlns:a16="http://schemas.microsoft.com/office/drawing/2014/main" id="{786C2016-CB79-4E6A-93FE-E672CADA66D4}"/>
              </a:ext>
            </a:extLst>
          </p:cNvPr>
          <p:cNvSpPr/>
          <p:nvPr/>
        </p:nvSpPr>
        <p:spPr>
          <a:xfrm>
            <a:off x="3072767" y="5925055"/>
            <a:ext cx="1156333" cy="823952"/>
          </a:xfrm>
          <a:prstGeom prst="wedgeRectCallout">
            <a:avLst>
              <a:gd name="adj1" fmla="val 61107"/>
              <a:gd name="adj2" fmla="val -7436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mn-ea"/>
              </a:rPr>
              <a:t>反馈量</a:t>
            </a:r>
            <a:r>
              <a:rPr lang="en-US" altLang="zh-CN" sz="2400" b="1" i="1" dirty="0" err="1">
                <a:solidFill>
                  <a:srgbClr val="FF0000"/>
                </a:solidFill>
                <a:latin typeface="Times New Roman" panose="02020603050405020304" pitchFamily="18" charset="0"/>
                <a:cs typeface="Times New Roman" panose="02020603050405020304" pitchFamily="18" charset="0"/>
              </a:rPr>
              <a:t>x</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f</a:t>
            </a:r>
            <a:endParaRPr lang="zh-CN" altLang="en-US" sz="2400" b="1" i="1" baseline="-25000" dirty="0">
              <a:solidFill>
                <a:srgbClr val="FF0000"/>
              </a:solidFill>
              <a:latin typeface="Times New Roman" panose="02020603050405020304" pitchFamily="18" charset="0"/>
              <a:cs typeface="Times New Roman" panose="02020603050405020304" pitchFamily="18" charset="0"/>
            </a:endParaRPr>
          </a:p>
        </p:txBody>
      </p:sp>
      <p:sp>
        <p:nvSpPr>
          <p:cNvPr id="30" name="对话气泡: 矩形 29">
            <a:extLst>
              <a:ext uri="{FF2B5EF4-FFF2-40B4-BE49-F238E27FC236}">
                <a16:creationId xmlns:a16="http://schemas.microsoft.com/office/drawing/2014/main" id="{C8512160-1BC8-441C-9B38-DAAC378FDB46}"/>
              </a:ext>
            </a:extLst>
          </p:cNvPr>
          <p:cNvSpPr/>
          <p:nvPr/>
        </p:nvSpPr>
        <p:spPr>
          <a:xfrm>
            <a:off x="8591550" y="3556488"/>
            <a:ext cx="1287780" cy="767609"/>
          </a:xfrm>
          <a:prstGeom prst="wedgeRectCallout">
            <a:avLst>
              <a:gd name="adj1" fmla="val -46670"/>
              <a:gd name="adj2" fmla="val 8591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mn-ea"/>
              </a:rPr>
              <a:t>输出量</a:t>
            </a:r>
            <a:r>
              <a:rPr lang="en-US" altLang="zh-CN" sz="2400" b="1" i="1" dirty="0">
                <a:solidFill>
                  <a:srgbClr val="FF0000"/>
                </a:solidFill>
                <a:latin typeface="Times New Roman" panose="02020603050405020304" pitchFamily="18" charset="0"/>
                <a:cs typeface="Times New Roman" panose="02020603050405020304" pitchFamily="18" charset="0"/>
              </a:rPr>
              <a:t>x</a:t>
            </a:r>
            <a:r>
              <a:rPr lang="en-US" altLang="zh-CN" sz="2400" b="1" i="1" baseline="-25000" dirty="0">
                <a:solidFill>
                  <a:srgbClr val="FF0000"/>
                </a:solidFill>
                <a:latin typeface="Times New Roman" panose="02020603050405020304" pitchFamily="18" charset="0"/>
                <a:cs typeface="Times New Roman" panose="02020603050405020304" pitchFamily="18" charset="0"/>
              </a:rPr>
              <a:t>o</a:t>
            </a:r>
            <a:endParaRPr lang="zh-CN" altLang="en-US" sz="2400" b="1" i="1" baseline="-25000" dirty="0">
              <a:solidFill>
                <a:srgbClr val="FF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3255358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arn(inVertic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arn(inVertic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down)">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24" grpId="0" animBg="1"/>
      <p:bldP spid="28" grpId="0" animBg="1"/>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1" name="矩形 10">
            <a:extLst>
              <a:ext uri="{FF2B5EF4-FFF2-40B4-BE49-F238E27FC236}">
                <a16:creationId xmlns:a16="http://schemas.microsoft.com/office/drawing/2014/main" id="{9ED044D2-6A9B-47AB-9D7B-F98B111CC067}"/>
              </a:ext>
            </a:extLst>
          </p:cNvPr>
          <p:cNvSpPr/>
          <p:nvPr/>
        </p:nvSpPr>
        <p:spPr>
          <a:xfrm>
            <a:off x="1619250" y="838011"/>
            <a:ext cx="3877985" cy="646331"/>
          </a:xfrm>
          <a:prstGeom prst="rect">
            <a:avLst/>
          </a:prstGeom>
        </p:spPr>
        <p:txBody>
          <a:bodyPr wrap="none">
            <a:spAutoFit/>
          </a:bodyPr>
          <a:lstStyle/>
          <a:p>
            <a:pPr>
              <a:defRPr/>
            </a:pPr>
            <a:r>
              <a:rPr lang="zh-CN" altLang="en-US" sz="3600" b="1" dirty="0">
                <a:solidFill>
                  <a:srgbClr val="FF0000"/>
                </a:solidFill>
                <a:latin typeface="+mn-ea"/>
              </a:rPr>
              <a:t>反馈的分类及判断</a:t>
            </a: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1485788"/>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solidFill>
                  <a:srgbClr val="FF0000"/>
                </a:solidFill>
                <a:latin typeface="+mn-ea"/>
                <a:ea typeface="+mn-ea"/>
              </a:rPr>
              <a:t>1. </a:t>
            </a:r>
            <a:r>
              <a:rPr lang="zh-CN" altLang="en-US" sz="2800" dirty="0">
                <a:solidFill>
                  <a:srgbClr val="FF0000"/>
                </a:solidFill>
                <a:latin typeface="+mn-ea"/>
                <a:ea typeface="+mn-ea"/>
              </a:rPr>
              <a:t>反馈的分类</a:t>
            </a:r>
            <a:endParaRPr lang="en-US" altLang="zh-CN" sz="2800" dirty="0">
              <a:solidFill>
                <a:srgbClr val="FF0000"/>
              </a:solidFill>
              <a:latin typeface="+mn-ea"/>
              <a:ea typeface="+mn-ea"/>
            </a:endParaRPr>
          </a:p>
        </p:txBody>
      </p:sp>
      <p:sp>
        <p:nvSpPr>
          <p:cNvPr id="22" name="Rectangle 17">
            <a:extLst>
              <a:ext uri="{FF2B5EF4-FFF2-40B4-BE49-F238E27FC236}">
                <a16:creationId xmlns:a16="http://schemas.microsoft.com/office/drawing/2014/main" id="{8B1D4887-B1CC-49BB-874B-7859E337966C}"/>
              </a:ext>
            </a:extLst>
          </p:cNvPr>
          <p:cNvSpPr>
            <a:spLocks noChangeArrowheads="1"/>
          </p:cNvSpPr>
          <p:nvPr/>
        </p:nvSpPr>
        <p:spPr bwMode="auto">
          <a:xfrm>
            <a:off x="1619250" y="2073519"/>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a:t>
            </a:r>
            <a:r>
              <a:rPr lang="en-US" altLang="zh-CN" sz="2800" dirty="0">
                <a:solidFill>
                  <a:srgbClr val="FF0000"/>
                </a:solidFill>
                <a:latin typeface="+mn-ea"/>
                <a:ea typeface="+mn-ea"/>
              </a:rPr>
              <a:t>1</a:t>
            </a:r>
            <a:r>
              <a:rPr lang="zh-CN" altLang="en-US" sz="2800" dirty="0">
                <a:solidFill>
                  <a:srgbClr val="FF0000"/>
                </a:solidFill>
                <a:latin typeface="+mn-ea"/>
                <a:ea typeface="+mn-ea"/>
              </a:rPr>
              <a:t>）直流反馈和交流反馈</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2656785"/>
            <a:ext cx="8743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反馈量只含有直流量，称为直流反馈；反馈量只含有交流量，称为交流反馈。</a:t>
            </a:r>
            <a:endParaRPr lang="en-US" altLang="zh-CN" sz="2800" dirty="0">
              <a:latin typeface="+mn-ea"/>
              <a:ea typeface="+mn-ea"/>
            </a:endParaRPr>
          </a:p>
        </p:txBody>
      </p:sp>
      <p:sp>
        <p:nvSpPr>
          <p:cNvPr id="27" name="Rectangle 17">
            <a:extLst>
              <a:ext uri="{FF2B5EF4-FFF2-40B4-BE49-F238E27FC236}">
                <a16:creationId xmlns:a16="http://schemas.microsoft.com/office/drawing/2014/main" id="{75729657-7389-4F7D-AE07-7A858350E2DC}"/>
              </a:ext>
            </a:extLst>
          </p:cNvPr>
          <p:cNvSpPr>
            <a:spLocks noChangeArrowheads="1"/>
          </p:cNvSpPr>
          <p:nvPr/>
        </p:nvSpPr>
        <p:spPr bwMode="auto">
          <a:xfrm>
            <a:off x="1619250" y="3670938"/>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a:t>
            </a:r>
            <a:r>
              <a:rPr lang="en-US" altLang="zh-CN" sz="2800" dirty="0">
                <a:solidFill>
                  <a:srgbClr val="FF0000"/>
                </a:solidFill>
                <a:latin typeface="+mn-ea"/>
                <a:ea typeface="+mn-ea"/>
              </a:rPr>
              <a:t>2</a:t>
            </a:r>
            <a:r>
              <a:rPr lang="zh-CN" altLang="en-US" sz="2800" dirty="0">
                <a:solidFill>
                  <a:srgbClr val="FF0000"/>
                </a:solidFill>
                <a:latin typeface="+mn-ea"/>
                <a:ea typeface="+mn-ea"/>
              </a:rPr>
              <a:t>）正反馈和负反馈</a:t>
            </a:r>
            <a:endParaRPr lang="en-US" altLang="zh-CN" sz="2800" dirty="0">
              <a:solidFill>
                <a:srgbClr val="FF0000"/>
              </a:solidFill>
              <a:latin typeface="+mn-ea"/>
              <a:ea typeface="+mn-ea"/>
            </a:endParaRPr>
          </a:p>
        </p:txBody>
      </p:sp>
      <p:sp>
        <p:nvSpPr>
          <p:cNvPr id="31" name="Rectangle 17">
            <a:extLst>
              <a:ext uri="{FF2B5EF4-FFF2-40B4-BE49-F238E27FC236}">
                <a16:creationId xmlns:a16="http://schemas.microsoft.com/office/drawing/2014/main" id="{53FDC6DD-6EBF-4FD1-900C-02DB18D9CB3F}"/>
              </a:ext>
            </a:extLst>
          </p:cNvPr>
          <p:cNvSpPr>
            <a:spLocks noChangeArrowheads="1"/>
          </p:cNvSpPr>
          <p:nvPr/>
        </p:nvSpPr>
        <p:spPr bwMode="auto">
          <a:xfrm>
            <a:off x="1619250" y="4254204"/>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根据反馈极性的不同，分为</a:t>
            </a:r>
            <a:r>
              <a:rPr lang="zh-CN" altLang="en-US" sz="2800" dirty="0">
                <a:solidFill>
                  <a:srgbClr val="FF0000"/>
                </a:solidFill>
                <a:latin typeface="+mn-ea"/>
                <a:ea typeface="+mn-ea"/>
              </a:rPr>
              <a:t>正反馈</a:t>
            </a:r>
            <a:r>
              <a:rPr lang="zh-CN" altLang="en-US" sz="2800" dirty="0">
                <a:latin typeface="+mn-ea"/>
                <a:ea typeface="+mn-ea"/>
              </a:rPr>
              <a:t>和</a:t>
            </a:r>
            <a:r>
              <a:rPr lang="zh-CN" altLang="en-US" sz="2800" dirty="0">
                <a:solidFill>
                  <a:srgbClr val="FF0000"/>
                </a:solidFill>
                <a:latin typeface="+mn-ea"/>
                <a:ea typeface="+mn-ea"/>
              </a:rPr>
              <a:t>负反馈</a:t>
            </a:r>
            <a:r>
              <a:rPr lang="zh-CN" altLang="en-US" sz="2800" dirty="0">
                <a:latin typeface="+mn-ea"/>
                <a:ea typeface="+mn-ea"/>
              </a:rPr>
              <a:t>。</a:t>
            </a:r>
            <a:endParaRPr lang="en-US" altLang="zh-CN" sz="2800" dirty="0">
              <a:latin typeface="+mn-ea"/>
              <a:ea typeface="+mn-ea"/>
            </a:endParaRPr>
          </a:p>
        </p:txBody>
      </p:sp>
      <p:sp>
        <p:nvSpPr>
          <p:cNvPr id="32" name="Rectangle 20">
            <a:extLst>
              <a:ext uri="{FF2B5EF4-FFF2-40B4-BE49-F238E27FC236}">
                <a16:creationId xmlns:a16="http://schemas.microsoft.com/office/drawing/2014/main" id="{B719E9E0-6FB6-406B-B6DD-ABC1A97E2993}"/>
              </a:ext>
            </a:extLst>
          </p:cNvPr>
          <p:cNvSpPr>
            <a:spLocks noChangeArrowheads="1"/>
          </p:cNvSpPr>
          <p:nvPr/>
        </p:nvSpPr>
        <p:spPr bwMode="auto">
          <a:xfrm>
            <a:off x="1619250" y="4837470"/>
            <a:ext cx="934212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just" eaLnBrk="1" hangingPunct="1">
              <a:spcBef>
                <a:spcPct val="20000"/>
              </a:spcBef>
              <a:buClr>
                <a:srgbClr val="0000FF"/>
              </a:buClr>
              <a:buSzPct val="85000"/>
              <a:buFont typeface="Monotype Sorts" pitchFamily="2" charset="2"/>
              <a:buNone/>
            </a:pPr>
            <a:r>
              <a:rPr lang="en-US" altLang="zh-CN" sz="2800" dirty="0">
                <a:solidFill>
                  <a:srgbClr val="000000"/>
                </a:solidFill>
                <a:latin typeface="+mn-ea"/>
                <a:ea typeface="+mn-ea"/>
              </a:rPr>
              <a:t>        </a:t>
            </a:r>
            <a:r>
              <a:rPr lang="zh-CN" altLang="en-US" sz="2800" dirty="0">
                <a:solidFill>
                  <a:srgbClr val="000000"/>
                </a:solidFill>
                <a:latin typeface="+mn-ea"/>
                <a:ea typeface="+mn-ea"/>
              </a:rPr>
              <a:t>如果反馈信号使放大器的净输入加强，从而也使输出加强，这种反馈称为</a:t>
            </a:r>
            <a:r>
              <a:rPr lang="zh-CN" altLang="en-US" sz="2800" dirty="0">
                <a:solidFill>
                  <a:srgbClr val="FF0000"/>
                </a:solidFill>
                <a:latin typeface="+mn-ea"/>
                <a:ea typeface="+mn-ea"/>
              </a:rPr>
              <a:t>正反馈</a:t>
            </a:r>
            <a:r>
              <a:rPr lang="zh-CN" altLang="en-US" sz="2800" dirty="0">
                <a:latin typeface="+mn-ea"/>
                <a:ea typeface="+mn-ea"/>
              </a:rPr>
              <a:t>；反之，</a:t>
            </a:r>
            <a:r>
              <a:rPr lang="zh-CN" altLang="en-US" sz="2800" dirty="0">
                <a:solidFill>
                  <a:srgbClr val="000000"/>
                </a:solidFill>
                <a:latin typeface="+mn-ea"/>
                <a:ea typeface="+mn-ea"/>
              </a:rPr>
              <a:t>反馈信号使放大器的净输入减弱，从而也使输出减弱，这种反馈称为</a:t>
            </a:r>
            <a:r>
              <a:rPr lang="zh-CN" altLang="en-US" sz="2800" dirty="0">
                <a:solidFill>
                  <a:srgbClr val="FF0000"/>
                </a:solidFill>
                <a:latin typeface="+mn-ea"/>
                <a:ea typeface="+mn-ea"/>
              </a:rPr>
              <a:t>负反馈</a:t>
            </a:r>
            <a:r>
              <a:rPr lang="zh-CN" altLang="en-US" sz="2800" dirty="0">
                <a:latin typeface="+mn-ea"/>
                <a:ea typeface="+mn-ea"/>
              </a:rPr>
              <a:t>。</a:t>
            </a:r>
          </a:p>
        </p:txBody>
      </p:sp>
    </p:spTree>
    <p:custDataLst>
      <p:tags r:id="rId1"/>
    </p:custDataLst>
    <p:extLst>
      <p:ext uri="{BB962C8B-B14F-4D97-AF65-F5344CB8AC3E}">
        <p14:creationId xmlns:p14="http://schemas.microsoft.com/office/powerpoint/2010/main" val="7593697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wipe(left)">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wipe(left)">
                                      <p:cBhvr>
                                        <p:cTn id="17" dur="500"/>
                                        <p:tgtEl>
                                          <p:spTgt spid="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
                                            <p:txEl>
                                              <p:pRg st="0" end="0"/>
                                            </p:txEl>
                                          </p:spTgt>
                                        </p:tgtEl>
                                        <p:attrNameLst>
                                          <p:attrName>style.visibility</p:attrName>
                                        </p:attrNameLst>
                                      </p:cBhvr>
                                      <p:to>
                                        <p:strVal val="visible"/>
                                      </p:to>
                                    </p:set>
                                    <p:animEffect transition="in" filter="wipe(left)">
                                      <p:cBhvr>
                                        <p:cTn id="27" dur="500"/>
                                        <p:tgtEl>
                                          <p:spTgt spid="3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strips(downRight)">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22" grpId="0" build="p" autoUpdateAnimBg="0"/>
      <p:bldP spid="26" grpId="0" build="p" autoUpdateAnimBg="0"/>
      <p:bldP spid="27" grpId="0" build="p" autoUpdateAnimBg="0"/>
      <p:bldP spid="31" grpId="0" build="p" autoUpdateAnimBg="0"/>
      <p:bldP spid="3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22" name="Rectangle 17">
            <a:extLst>
              <a:ext uri="{FF2B5EF4-FFF2-40B4-BE49-F238E27FC236}">
                <a16:creationId xmlns:a16="http://schemas.microsoft.com/office/drawing/2014/main" id="{8B1D4887-B1CC-49BB-874B-7859E337966C}"/>
              </a:ext>
            </a:extLst>
          </p:cNvPr>
          <p:cNvSpPr>
            <a:spLocks noChangeArrowheads="1"/>
          </p:cNvSpPr>
          <p:nvPr/>
        </p:nvSpPr>
        <p:spPr bwMode="auto">
          <a:xfrm>
            <a:off x="1619250" y="898057"/>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a:t>
            </a:r>
            <a:r>
              <a:rPr lang="en-US" altLang="zh-CN" sz="2800" dirty="0">
                <a:solidFill>
                  <a:srgbClr val="FF0000"/>
                </a:solidFill>
                <a:latin typeface="+mn-ea"/>
                <a:ea typeface="+mn-ea"/>
              </a:rPr>
              <a:t>3</a:t>
            </a:r>
            <a:r>
              <a:rPr lang="zh-CN" altLang="en-US" sz="2800" dirty="0">
                <a:solidFill>
                  <a:srgbClr val="FF0000"/>
                </a:solidFill>
                <a:latin typeface="+mn-ea"/>
                <a:ea typeface="+mn-ea"/>
              </a:rPr>
              <a:t>）电压反馈和电流反馈</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1481323"/>
            <a:ext cx="87439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反馈信号取自输出电压，则为电压反馈（电压采样）；反馈信号取自输出电流，则为电流反馈（电流采样） 。</a:t>
            </a:r>
            <a:endParaRPr lang="en-US" altLang="zh-CN" sz="2800" dirty="0">
              <a:latin typeface="+mn-ea"/>
              <a:ea typeface="+mn-ea"/>
            </a:endParaRPr>
          </a:p>
        </p:txBody>
      </p:sp>
      <p:sp>
        <p:nvSpPr>
          <p:cNvPr id="27" name="Rectangle 17">
            <a:extLst>
              <a:ext uri="{FF2B5EF4-FFF2-40B4-BE49-F238E27FC236}">
                <a16:creationId xmlns:a16="http://schemas.microsoft.com/office/drawing/2014/main" id="{75729657-7389-4F7D-AE07-7A858350E2DC}"/>
              </a:ext>
            </a:extLst>
          </p:cNvPr>
          <p:cNvSpPr>
            <a:spLocks noChangeArrowheads="1"/>
          </p:cNvSpPr>
          <p:nvPr/>
        </p:nvSpPr>
        <p:spPr bwMode="auto">
          <a:xfrm>
            <a:off x="1619250" y="2926364"/>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a:t>
            </a:r>
            <a:r>
              <a:rPr lang="en-US" altLang="zh-CN" sz="2800" dirty="0">
                <a:solidFill>
                  <a:srgbClr val="FF0000"/>
                </a:solidFill>
                <a:latin typeface="+mn-ea"/>
                <a:ea typeface="+mn-ea"/>
              </a:rPr>
              <a:t>4</a:t>
            </a:r>
            <a:r>
              <a:rPr lang="zh-CN" altLang="en-US" sz="2800" dirty="0">
                <a:solidFill>
                  <a:srgbClr val="FF0000"/>
                </a:solidFill>
                <a:latin typeface="+mn-ea"/>
                <a:ea typeface="+mn-ea"/>
              </a:rPr>
              <a:t>）串联反馈和并联反馈</a:t>
            </a:r>
            <a:endParaRPr lang="en-US" altLang="zh-CN" sz="2800" dirty="0">
              <a:solidFill>
                <a:srgbClr val="FF0000"/>
              </a:solidFill>
              <a:latin typeface="+mn-ea"/>
              <a:ea typeface="+mn-ea"/>
            </a:endParaRPr>
          </a:p>
        </p:txBody>
      </p:sp>
      <p:sp>
        <p:nvSpPr>
          <p:cNvPr id="31" name="Rectangle 17">
            <a:extLst>
              <a:ext uri="{FF2B5EF4-FFF2-40B4-BE49-F238E27FC236}">
                <a16:creationId xmlns:a16="http://schemas.microsoft.com/office/drawing/2014/main" id="{53FDC6DD-6EBF-4FD1-900C-02DB18D9CB3F}"/>
              </a:ext>
            </a:extLst>
          </p:cNvPr>
          <p:cNvSpPr>
            <a:spLocks noChangeArrowheads="1"/>
          </p:cNvSpPr>
          <p:nvPr/>
        </p:nvSpPr>
        <p:spPr bwMode="auto">
          <a:xfrm>
            <a:off x="1619250" y="3509630"/>
            <a:ext cx="87439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输入回路中反馈量和输入量都以电压形式出现，并以串联方式在输入回路相加减（电压求和），称为</a:t>
            </a:r>
            <a:r>
              <a:rPr lang="zh-CN" altLang="en-US" sz="2800" dirty="0">
                <a:solidFill>
                  <a:srgbClr val="FF0000"/>
                </a:solidFill>
                <a:latin typeface="+mn-ea"/>
                <a:ea typeface="+mn-ea"/>
              </a:rPr>
              <a:t>串联反馈</a:t>
            </a:r>
            <a:r>
              <a:rPr lang="zh-CN" altLang="en-US" sz="2800" dirty="0">
                <a:latin typeface="+mn-ea"/>
                <a:ea typeface="+mn-ea"/>
              </a:rPr>
              <a:t>。</a:t>
            </a:r>
            <a:endParaRPr lang="en-US" altLang="zh-CN" sz="2800" dirty="0">
              <a:latin typeface="+mn-ea"/>
              <a:ea typeface="+mn-ea"/>
            </a:endParaRPr>
          </a:p>
        </p:txBody>
      </p:sp>
      <p:sp>
        <p:nvSpPr>
          <p:cNvPr id="32" name="Rectangle 20">
            <a:extLst>
              <a:ext uri="{FF2B5EF4-FFF2-40B4-BE49-F238E27FC236}">
                <a16:creationId xmlns:a16="http://schemas.microsoft.com/office/drawing/2014/main" id="{B719E9E0-6FB6-406B-B6DD-ABC1A97E2993}"/>
              </a:ext>
            </a:extLst>
          </p:cNvPr>
          <p:cNvSpPr>
            <a:spLocks noChangeArrowheads="1"/>
          </p:cNvSpPr>
          <p:nvPr/>
        </p:nvSpPr>
        <p:spPr bwMode="auto">
          <a:xfrm>
            <a:off x="1619250" y="4954671"/>
            <a:ext cx="87439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just" eaLnBrk="1" hangingPunct="1">
              <a:spcBef>
                <a:spcPct val="20000"/>
              </a:spcBef>
              <a:buClr>
                <a:srgbClr val="0000FF"/>
              </a:buClr>
              <a:buSzPct val="85000"/>
              <a:buFont typeface="Monotype Sorts" pitchFamily="2" charset="2"/>
              <a:buNone/>
            </a:pPr>
            <a:r>
              <a:rPr lang="zh-CN" altLang="en-US" sz="2800" dirty="0">
                <a:latin typeface="+mn-ea"/>
                <a:ea typeface="+mn-ea"/>
              </a:rPr>
              <a:t>        输入回路中反馈量和输入量都以电流形式出现，并以并联方式在输入回路相加减（电流求和），称为</a:t>
            </a:r>
            <a:r>
              <a:rPr lang="zh-CN" altLang="en-US" sz="2800" dirty="0">
                <a:solidFill>
                  <a:srgbClr val="FF0000"/>
                </a:solidFill>
                <a:latin typeface="+mn-ea"/>
                <a:ea typeface="+mn-ea"/>
              </a:rPr>
              <a:t>并联反馈</a:t>
            </a:r>
            <a:r>
              <a:rPr lang="zh-CN" altLang="en-US" sz="2800" dirty="0">
                <a:latin typeface="+mn-ea"/>
                <a:ea typeface="+mn-ea"/>
              </a:rPr>
              <a:t>。</a:t>
            </a:r>
          </a:p>
        </p:txBody>
      </p:sp>
    </p:spTree>
    <p:custDataLst>
      <p:tags r:id="rId1"/>
    </p:custDataLst>
    <p:extLst>
      <p:ext uri="{BB962C8B-B14F-4D97-AF65-F5344CB8AC3E}">
        <p14:creationId xmlns:p14="http://schemas.microsoft.com/office/powerpoint/2010/main" val="2073084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wipe(left)">
                                      <p:cBhvr>
                                        <p:cTn id="17" dur="500"/>
                                        <p:tgtEl>
                                          <p:spTgt spid="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
                                            <p:txEl>
                                              <p:pRg st="0" end="0"/>
                                            </p:txEl>
                                          </p:spTgt>
                                        </p:tgtEl>
                                        <p:attrNameLst>
                                          <p:attrName>style.visibility</p:attrName>
                                        </p:attrNameLst>
                                      </p:cBhvr>
                                      <p:to>
                                        <p:strVal val="visible"/>
                                      </p:to>
                                    </p:set>
                                    <p:animEffect transition="in" filter="wipe(left)">
                                      <p:cBhvr>
                                        <p:cTn id="22" dur="500"/>
                                        <p:tgtEl>
                                          <p:spTgt spid="3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strips(downRight)">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autoUpdateAnimBg="0"/>
      <p:bldP spid="26" grpId="0" build="p" autoUpdateAnimBg="0"/>
      <p:bldP spid="27" grpId="0" build="p" autoUpdateAnimBg="0"/>
      <p:bldP spid="31" grpId="0" build="p" autoUpdateAnimBg="0"/>
      <p:bldP spid="3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838011"/>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solidFill>
                  <a:srgbClr val="FF0000"/>
                </a:solidFill>
                <a:latin typeface="+mn-ea"/>
                <a:ea typeface="+mn-ea"/>
              </a:rPr>
              <a:t>2. </a:t>
            </a:r>
            <a:r>
              <a:rPr lang="zh-CN" altLang="en-US" sz="2800" dirty="0">
                <a:solidFill>
                  <a:srgbClr val="FF0000"/>
                </a:solidFill>
                <a:latin typeface="+mn-ea"/>
                <a:ea typeface="+mn-ea"/>
              </a:rPr>
              <a:t>反馈的判断</a:t>
            </a:r>
            <a:endParaRPr lang="en-US" altLang="zh-CN" sz="2800" dirty="0">
              <a:solidFill>
                <a:srgbClr val="FF0000"/>
              </a:solidFill>
              <a:latin typeface="+mn-ea"/>
              <a:ea typeface="+mn-ea"/>
            </a:endParaRPr>
          </a:p>
        </p:txBody>
      </p:sp>
      <p:sp>
        <p:nvSpPr>
          <p:cNvPr id="22" name="Rectangle 17">
            <a:extLst>
              <a:ext uri="{FF2B5EF4-FFF2-40B4-BE49-F238E27FC236}">
                <a16:creationId xmlns:a16="http://schemas.microsoft.com/office/drawing/2014/main" id="{8B1D4887-B1CC-49BB-874B-7859E337966C}"/>
              </a:ext>
            </a:extLst>
          </p:cNvPr>
          <p:cNvSpPr>
            <a:spLocks noChangeArrowheads="1"/>
          </p:cNvSpPr>
          <p:nvPr/>
        </p:nvSpPr>
        <p:spPr bwMode="auto">
          <a:xfrm>
            <a:off x="1619250" y="1421277"/>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a:t>
            </a:r>
            <a:r>
              <a:rPr lang="en-US" altLang="zh-CN" sz="2800" dirty="0">
                <a:solidFill>
                  <a:srgbClr val="FF0000"/>
                </a:solidFill>
                <a:latin typeface="+mn-ea"/>
                <a:ea typeface="+mn-ea"/>
              </a:rPr>
              <a:t>1</a:t>
            </a:r>
            <a:r>
              <a:rPr lang="zh-CN" altLang="en-US" sz="2800" dirty="0">
                <a:solidFill>
                  <a:srgbClr val="FF0000"/>
                </a:solidFill>
                <a:latin typeface="+mn-ea"/>
                <a:ea typeface="+mn-ea"/>
              </a:rPr>
              <a:t>）判断有无反馈</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2004543"/>
            <a:ext cx="8743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是否有反馈网络，如果有反馈通路，一定存在反馈。</a:t>
            </a:r>
            <a:endParaRPr lang="en-US" altLang="zh-CN" sz="2800" dirty="0">
              <a:latin typeface="+mn-ea"/>
              <a:ea typeface="+mn-ea"/>
            </a:endParaRPr>
          </a:p>
        </p:txBody>
      </p:sp>
      <p:sp>
        <p:nvSpPr>
          <p:cNvPr id="27" name="Rectangle 17">
            <a:extLst>
              <a:ext uri="{FF2B5EF4-FFF2-40B4-BE49-F238E27FC236}">
                <a16:creationId xmlns:a16="http://schemas.microsoft.com/office/drawing/2014/main" id="{75729657-7389-4F7D-AE07-7A858350E2DC}"/>
              </a:ext>
            </a:extLst>
          </p:cNvPr>
          <p:cNvSpPr>
            <a:spLocks noChangeArrowheads="1"/>
          </p:cNvSpPr>
          <p:nvPr/>
        </p:nvSpPr>
        <p:spPr bwMode="auto">
          <a:xfrm>
            <a:off x="1619250" y="3018696"/>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a:t>
            </a:r>
            <a:r>
              <a:rPr lang="en-US" altLang="zh-CN" sz="2800" dirty="0">
                <a:solidFill>
                  <a:srgbClr val="FF0000"/>
                </a:solidFill>
                <a:latin typeface="+mn-ea"/>
                <a:ea typeface="+mn-ea"/>
              </a:rPr>
              <a:t>2</a:t>
            </a:r>
            <a:r>
              <a:rPr lang="zh-CN" altLang="en-US" sz="2800" dirty="0">
                <a:solidFill>
                  <a:srgbClr val="FF0000"/>
                </a:solidFill>
                <a:latin typeface="+mn-ea"/>
                <a:ea typeface="+mn-ea"/>
              </a:rPr>
              <a:t>）用瞬时极性法判断反馈的极性</a:t>
            </a:r>
            <a:endParaRPr lang="en-US" altLang="zh-CN" sz="2800" dirty="0">
              <a:solidFill>
                <a:srgbClr val="FF0000"/>
              </a:solidFill>
              <a:latin typeface="+mn-ea"/>
              <a:ea typeface="+mn-ea"/>
            </a:endParaRPr>
          </a:p>
        </p:txBody>
      </p:sp>
      <p:sp>
        <p:nvSpPr>
          <p:cNvPr id="31" name="Rectangle 17">
            <a:extLst>
              <a:ext uri="{FF2B5EF4-FFF2-40B4-BE49-F238E27FC236}">
                <a16:creationId xmlns:a16="http://schemas.microsoft.com/office/drawing/2014/main" id="{53FDC6DD-6EBF-4FD1-900C-02DB18D9CB3F}"/>
              </a:ext>
            </a:extLst>
          </p:cNvPr>
          <p:cNvSpPr>
            <a:spLocks noChangeArrowheads="1"/>
          </p:cNvSpPr>
          <p:nvPr/>
        </p:nvSpPr>
        <p:spPr bwMode="auto">
          <a:xfrm>
            <a:off x="1621790" y="3601962"/>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① 先假定输入量的瞬时极性</a:t>
            </a:r>
            <a:endParaRPr lang="en-US" altLang="zh-CN" sz="2800" dirty="0">
              <a:latin typeface="+mn-ea"/>
              <a:ea typeface="+mn-ea"/>
            </a:endParaRPr>
          </a:p>
        </p:txBody>
      </p:sp>
      <p:sp>
        <p:nvSpPr>
          <p:cNvPr id="13" name="Rectangle 17">
            <a:extLst>
              <a:ext uri="{FF2B5EF4-FFF2-40B4-BE49-F238E27FC236}">
                <a16:creationId xmlns:a16="http://schemas.microsoft.com/office/drawing/2014/main" id="{B1015080-1B02-41D4-B5C5-BE149C36D4E1}"/>
              </a:ext>
            </a:extLst>
          </p:cNvPr>
          <p:cNvSpPr>
            <a:spLocks noChangeArrowheads="1"/>
          </p:cNvSpPr>
          <p:nvPr/>
        </p:nvSpPr>
        <p:spPr bwMode="auto">
          <a:xfrm>
            <a:off x="1619250" y="4185228"/>
            <a:ext cx="8743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② 根据放大电路输入量与输出量的相位关系，决定输出量和反馈量的瞬时极性。</a:t>
            </a:r>
            <a:endParaRPr lang="en-US" altLang="zh-CN" sz="2800" dirty="0">
              <a:latin typeface="+mn-ea"/>
              <a:ea typeface="+mn-ea"/>
            </a:endParaRPr>
          </a:p>
        </p:txBody>
      </p:sp>
      <p:sp>
        <p:nvSpPr>
          <p:cNvPr id="14" name="Rectangle 17">
            <a:extLst>
              <a:ext uri="{FF2B5EF4-FFF2-40B4-BE49-F238E27FC236}">
                <a16:creationId xmlns:a16="http://schemas.microsoft.com/office/drawing/2014/main" id="{29F46F5C-3CEE-451B-8585-F260582510B3}"/>
              </a:ext>
            </a:extLst>
          </p:cNvPr>
          <p:cNvSpPr>
            <a:spLocks noChangeArrowheads="1"/>
          </p:cNvSpPr>
          <p:nvPr/>
        </p:nvSpPr>
        <p:spPr bwMode="auto">
          <a:xfrm>
            <a:off x="1619250" y="5199381"/>
            <a:ext cx="8743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③ 反馈量与输入量比较，即可推断反馈的正、负极性。</a:t>
            </a:r>
            <a:endParaRPr lang="en-US" altLang="zh-CN" sz="2800" dirty="0">
              <a:latin typeface="+mn-ea"/>
              <a:ea typeface="+mn-ea"/>
            </a:endParaRPr>
          </a:p>
        </p:txBody>
      </p:sp>
    </p:spTree>
    <p:custDataLst>
      <p:tags r:id="rId1"/>
    </p:custDataLst>
    <p:extLst>
      <p:ext uri="{BB962C8B-B14F-4D97-AF65-F5344CB8AC3E}">
        <p14:creationId xmlns:p14="http://schemas.microsoft.com/office/powerpoint/2010/main" val="20131896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wipe(left)">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wipe(left)">
                                      <p:cBhvr>
                                        <p:cTn id="17" dur="500"/>
                                        <p:tgtEl>
                                          <p:spTgt spid="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
                                            <p:txEl>
                                              <p:pRg st="0" end="0"/>
                                            </p:txEl>
                                          </p:spTgt>
                                        </p:tgtEl>
                                        <p:attrNameLst>
                                          <p:attrName>style.visibility</p:attrName>
                                        </p:attrNameLst>
                                      </p:cBhvr>
                                      <p:to>
                                        <p:strVal val="visible"/>
                                      </p:to>
                                    </p:set>
                                    <p:animEffect transition="in" filter="wipe(left)">
                                      <p:cBhvr>
                                        <p:cTn id="27" dur="500"/>
                                        <p:tgtEl>
                                          <p:spTgt spid="3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ipe(left)">
                                      <p:cBhvr>
                                        <p:cTn id="32" dur="5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wipe(left)">
                                      <p:cBhvr>
                                        <p:cTn id="3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22" grpId="0" build="p" autoUpdateAnimBg="0"/>
      <p:bldP spid="26" grpId="0" build="p" autoUpdateAnimBg="0"/>
      <p:bldP spid="27" grpId="0" build="p" autoUpdateAnimBg="0"/>
      <p:bldP spid="31" grpId="0" build="p" autoUpdateAnimBg="0"/>
      <p:bldP spid="13" grpId="0" build="p" autoUpdateAnimBg="0"/>
      <p:bldP spid="14"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22" name="Rectangle 17">
            <a:extLst>
              <a:ext uri="{FF2B5EF4-FFF2-40B4-BE49-F238E27FC236}">
                <a16:creationId xmlns:a16="http://schemas.microsoft.com/office/drawing/2014/main" id="{8B1D4887-B1CC-49BB-874B-7859E337966C}"/>
              </a:ext>
            </a:extLst>
          </p:cNvPr>
          <p:cNvSpPr>
            <a:spLocks noChangeArrowheads="1"/>
          </p:cNvSpPr>
          <p:nvPr/>
        </p:nvSpPr>
        <p:spPr bwMode="auto">
          <a:xfrm>
            <a:off x="1619250" y="838011"/>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a:t>
            </a:r>
            <a:r>
              <a:rPr lang="en-US" altLang="zh-CN" sz="2800" dirty="0">
                <a:solidFill>
                  <a:srgbClr val="FF0000"/>
                </a:solidFill>
                <a:latin typeface="+mn-ea"/>
                <a:ea typeface="+mn-ea"/>
              </a:rPr>
              <a:t>3</a:t>
            </a:r>
            <a:r>
              <a:rPr lang="zh-CN" altLang="en-US" sz="2800" dirty="0">
                <a:solidFill>
                  <a:srgbClr val="FF0000"/>
                </a:solidFill>
                <a:latin typeface="+mn-ea"/>
                <a:ea typeface="+mn-ea"/>
              </a:rPr>
              <a:t>）判断反馈的串并联形式</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1421277"/>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由反馈网络在放大电路输入端的连接方式判定。</a:t>
            </a:r>
            <a:endParaRPr lang="en-US" altLang="zh-CN" sz="2800" dirty="0">
              <a:latin typeface="+mn-ea"/>
              <a:ea typeface="+mn-ea"/>
            </a:endParaRPr>
          </a:p>
        </p:txBody>
      </p:sp>
      <p:sp>
        <p:nvSpPr>
          <p:cNvPr id="27" name="Rectangle 17">
            <a:extLst>
              <a:ext uri="{FF2B5EF4-FFF2-40B4-BE49-F238E27FC236}">
                <a16:creationId xmlns:a16="http://schemas.microsoft.com/office/drawing/2014/main" id="{75729657-7389-4F7D-AE07-7A858350E2DC}"/>
              </a:ext>
            </a:extLst>
          </p:cNvPr>
          <p:cNvSpPr>
            <a:spLocks noChangeArrowheads="1"/>
          </p:cNvSpPr>
          <p:nvPr/>
        </p:nvSpPr>
        <p:spPr bwMode="auto">
          <a:xfrm>
            <a:off x="1619250" y="2004543"/>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a:t>
            </a:r>
            <a:r>
              <a:rPr lang="en-US" altLang="zh-CN" sz="2800" dirty="0">
                <a:solidFill>
                  <a:srgbClr val="FF0000"/>
                </a:solidFill>
                <a:latin typeface="+mn-ea"/>
                <a:ea typeface="+mn-ea"/>
              </a:rPr>
              <a:t>4</a:t>
            </a:r>
            <a:r>
              <a:rPr lang="zh-CN" altLang="en-US" sz="2800" dirty="0">
                <a:solidFill>
                  <a:srgbClr val="FF0000"/>
                </a:solidFill>
                <a:latin typeface="+mn-ea"/>
                <a:ea typeface="+mn-ea"/>
              </a:rPr>
              <a:t>）判断电压或电流反馈的形式</a:t>
            </a:r>
            <a:endParaRPr lang="en-US" altLang="zh-CN" sz="2800" dirty="0">
              <a:solidFill>
                <a:srgbClr val="FF0000"/>
              </a:solidFill>
              <a:latin typeface="+mn-ea"/>
              <a:ea typeface="+mn-ea"/>
            </a:endParaRPr>
          </a:p>
        </p:txBody>
      </p:sp>
      <p:sp>
        <p:nvSpPr>
          <p:cNvPr id="31" name="Rectangle 17">
            <a:extLst>
              <a:ext uri="{FF2B5EF4-FFF2-40B4-BE49-F238E27FC236}">
                <a16:creationId xmlns:a16="http://schemas.microsoft.com/office/drawing/2014/main" id="{53FDC6DD-6EBF-4FD1-900C-02DB18D9CB3F}"/>
              </a:ext>
            </a:extLst>
          </p:cNvPr>
          <p:cNvSpPr>
            <a:spLocks noChangeArrowheads="1"/>
          </p:cNvSpPr>
          <p:nvPr/>
        </p:nvSpPr>
        <p:spPr bwMode="auto">
          <a:xfrm>
            <a:off x="1619250" y="2587809"/>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判断方式有两种：</a:t>
            </a:r>
            <a:endParaRPr lang="en-US" altLang="zh-CN" sz="2800" dirty="0">
              <a:latin typeface="+mn-ea"/>
              <a:ea typeface="+mn-ea"/>
            </a:endParaRPr>
          </a:p>
        </p:txBody>
      </p:sp>
      <p:sp>
        <p:nvSpPr>
          <p:cNvPr id="13" name="Rectangle 17">
            <a:extLst>
              <a:ext uri="{FF2B5EF4-FFF2-40B4-BE49-F238E27FC236}">
                <a16:creationId xmlns:a16="http://schemas.microsoft.com/office/drawing/2014/main" id="{B1015080-1B02-41D4-B5C5-BE149C36D4E1}"/>
              </a:ext>
            </a:extLst>
          </p:cNvPr>
          <p:cNvSpPr>
            <a:spLocks noChangeArrowheads="1"/>
          </p:cNvSpPr>
          <p:nvPr/>
        </p:nvSpPr>
        <p:spPr bwMode="auto">
          <a:xfrm>
            <a:off x="1619250" y="3171075"/>
            <a:ext cx="87439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方式一：根据定义写出反馈信号表达式。反馈信号正比于输出电压，为电压反馈；反馈信号正比于输出电流，为电流反馈。</a:t>
            </a:r>
            <a:endParaRPr lang="en-US" altLang="zh-CN" sz="2800" dirty="0">
              <a:latin typeface="+mn-ea"/>
              <a:ea typeface="+mn-ea"/>
            </a:endParaRPr>
          </a:p>
        </p:txBody>
      </p:sp>
      <p:sp>
        <p:nvSpPr>
          <p:cNvPr id="14" name="Rectangle 17">
            <a:extLst>
              <a:ext uri="{FF2B5EF4-FFF2-40B4-BE49-F238E27FC236}">
                <a16:creationId xmlns:a16="http://schemas.microsoft.com/office/drawing/2014/main" id="{29F46F5C-3CEE-451B-8585-F260582510B3}"/>
              </a:ext>
            </a:extLst>
          </p:cNvPr>
          <p:cNvSpPr>
            <a:spLocks noChangeArrowheads="1"/>
          </p:cNvSpPr>
          <p:nvPr/>
        </p:nvSpPr>
        <p:spPr bwMode="auto">
          <a:xfrm>
            <a:off x="1619250" y="4616116"/>
            <a:ext cx="87439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方式二：输出短路法。假设输出电压</a:t>
            </a:r>
            <a:r>
              <a:rPr lang="en-US" altLang="zh-CN" sz="2800" i="1" dirty="0" err="1">
                <a:ea typeface="+mn-ea"/>
                <a:cs typeface="Times New Roman" panose="02020603050405020304" pitchFamily="18" charset="0"/>
              </a:rPr>
              <a:t>u</a:t>
            </a:r>
            <a:r>
              <a:rPr lang="en-US" altLang="zh-CN" sz="2800" i="1" baseline="-25000" dirty="0" err="1">
                <a:ea typeface="+mn-ea"/>
                <a:cs typeface="Times New Roman" panose="02020603050405020304" pitchFamily="18" charset="0"/>
              </a:rPr>
              <a:t>o</a:t>
            </a:r>
            <a:r>
              <a:rPr lang="en-US" altLang="zh-CN" sz="2800" i="1" dirty="0">
                <a:ea typeface="+mn-ea"/>
                <a:cs typeface="Times New Roman" panose="02020603050405020304" pitchFamily="18" charset="0"/>
              </a:rPr>
              <a:t>=0</a:t>
            </a:r>
            <a:r>
              <a:rPr lang="zh-CN" altLang="en-US" sz="2800" dirty="0">
                <a:latin typeface="+mn-ea"/>
                <a:ea typeface="+mn-ea"/>
              </a:rPr>
              <a:t>或者负载电阻</a:t>
            </a:r>
            <a:r>
              <a:rPr lang="en-US" altLang="zh-CN" sz="2800" i="1" dirty="0">
                <a:ea typeface="+mn-ea"/>
                <a:cs typeface="Times New Roman" panose="02020603050405020304" pitchFamily="18" charset="0"/>
              </a:rPr>
              <a:t>R</a:t>
            </a:r>
            <a:r>
              <a:rPr lang="en-US" altLang="zh-CN" sz="2800" i="1" baseline="-25000" dirty="0">
                <a:ea typeface="+mn-ea"/>
                <a:cs typeface="Times New Roman" panose="02020603050405020304" pitchFamily="18" charset="0"/>
              </a:rPr>
              <a:t>L</a:t>
            </a:r>
            <a:r>
              <a:rPr lang="en-US" altLang="zh-CN" sz="2800" i="1" dirty="0">
                <a:ea typeface="+mn-ea"/>
                <a:cs typeface="Times New Roman" panose="02020603050405020304" pitchFamily="18" charset="0"/>
              </a:rPr>
              <a:t>=0</a:t>
            </a:r>
            <a:r>
              <a:rPr lang="zh-CN" altLang="en-US" sz="2800" dirty="0">
                <a:latin typeface="+mn-ea"/>
                <a:ea typeface="+mn-ea"/>
              </a:rPr>
              <a:t>，此时，如果反馈信号不存在，则为电压反馈，反之，为电流反馈。</a:t>
            </a:r>
            <a:endParaRPr lang="en-US" altLang="zh-CN" sz="2800" dirty="0">
              <a:latin typeface="+mn-ea"/>
              <a:ea typeface="+mn-ea"/>
            </a:endParaRPr>
          </a:p>
        </p:txBody>
      </p:sp>
    </p:spTree>
    <p:custDataLst>
      <p:tags r:id="rId1"/>
    </p:custDataLst>
    <p:extLst>
      <p:ext uri="{BB962C8B-B14F-4D97-AF65-F5344CB8AC3E}">
        <p14:creationId xmlns:p14="http://schemas.microsoft.com/office/powerpoint/2010/main" val="29996155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wipe(left)">
                                      <p:cBhvr>
                                        <p:cTn id="17" dur="500"/>
                                        <p:tgtEl>
                                          <p:spTgt spid="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
                                            <p:txEl>
                                              <p:pRg st="0" end="0"/>
                                            </p:txEl>
                                          </p:spTgt>
                                        </p:tgtEl>
                                        <p:attrNameLst>
                                          <p:attrName>style.visibility</p:attrName>
                                        </p:attrNameLst>
                                      </p:cBhvr>
                                      <p:to>
                                        <p:strVal val="visible"/>
                                      </p:to>
                                    </p:set>
                                    <p:animEffect transition="in" filter="wipe(left)">
                                      <p:cBhvr>
                                        <p:cTn id="22" dur="500"/>
                                        <p:tgtEl>
                                          <p:spTgt spid="3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left)">
                                      <p:cBhvr>
                                        <p:cTn id="27" dur="5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autoUpdateAnimBg="0"/>
      <p:bldP spid="26" grpId="0" build="p" autoUpdateAnimBg="0"/>
      <p:bldP spid="27" grpId="0" build="p" autoUpdateAnimBg="0"/>
      <p:bldP spid="31" grpId="0" build="p" autoUpdateAnimBg="0"/>
      <p:bldP spid="13" grpId="0" build="p" autoUpdateAnimBg="0"/>
      <p:bldP spid="14"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3155950" y="0"/>
            <a:ext cx="5880100" cy="2400738"/>
            <a:chOff x="3155950" y="0"/>
            <a:chExt cx="5880100" cy="2400738"/>
          </a:xfrm>
        </p:grpSpPr>
        <p:sp>
          <p:nvSpPr>
            <p:cNvPr id="2" name="等腰三角形 1"/>
            <p:cNvSpPr/>
            <p:nvPr/>
          </p:nvSpPr>
          <p:spPr>
            <a:xfrm flipV="1">
              <a:off x="3155950" y="0"/>
              <a:ext cx="5880100" cy="240073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47525" y="538769"/>
              <a:ext cx="2896947" cy="1107996"/>
            </a:xfrm>
            <a:prstGeom prst="rect">
              <a:avLst/>
            </a:prstGeom>
            <a:noFill/>
          </p:spPr>
          <p:txBody>
            <a:bodyPr wrap="none" rtlCol="0">
              <a:spAutoFit/>
              <a:scene3d>
                <a:camera prst="orthographicFront"/>
                <a:lightRig rig="threePt" dir="t"/>
              </a:scene3d>
              <a:sp3d contourW="12700"/>
            </a:bodyPr>
            <a:lstStyle/>
            <a:p>
              <a:pPr algn="ctr"/>
              <a:r>
                <a:rPr lang="en-US" altLang="zh-CN" sz="6600" dirty="0">
                  <a:solidFill>
                    <a:schemeClr val="bg1"/>
                  </a:solidFill>
                  <a:latin typeface="Agency FB" panose="020B0503020202020204" pitchFamily="34" charset="0"/>
                </a:rPr>
                <a:t>CONTENTS</a:t>
              </a:r>
              <a:endParaRPr lang="zh-CN" altLang="en-US" sz="6600" dirty="0">
                <a:solidFill>
                  <a:schemeClr val="bg1"/>
                </a:solidFill>
                <a:latin typeface="Agency FB" panose="020B0503020202020204" pitchFamily="34" charset="0"/>
              </a:endParaRPr>
            </a:p>
          </p:txBody>
        </p:sp>
      </p:grpSp>
      <p:cxnSp>
        <p:nvCxnSpPr>
          <p:cNvPr id="14" name="直接连接符 13"/>
          <p:cNvCxnSpPr/>
          <p:nvPr/>
        </p:nvCxnSpPr>
        <p:spPr>
          <a:xfrm flipH="1">
            <a:off x="8709200" y="390818"/>
            <a:ext cx="1303474" cy="10810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 y="5629275"/>
            <a:ext cx="1481567" cy="12287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椭圆 10"/>
          <p:cNvSpPr/>
          <p:nvPr/>
        </p:nvSpPr>
        <p:spPr>
          <a:xfrm>
            <a:off x="4640791" y="3696079"/>
            <a:ext cx="501652" cy="500894"/>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椭圆 11"/>
          <p:cNvSpPr/>
          <p:nvPr/>
        </p:nvSpPr>
        <p:spPr>
          <a:xfrm>
            <a:off x="7049558" y="3696084"/>
            <a:ext cx="501652" cy="500883"/>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文本框 35"/>
          <p:cNvSpPr txBox="1"/>
          <p:nvPr/>
        </p:nvSpPr>
        <p:spPr>
          <a:xfrm>
            <a:off x="3482340" y="2400935"/>
            <a:ext cx="6530340" cy="3784600"/>
          </a:xfrm>
          <a:prstGeom prst="rect">
            <a:avLst/>
          </a:prstGeom>
          <a:noFill/>
        </p:spPr>
        <p:txBody>
          <a:bodyPr wrap="square" rtlCol="0">
            <a:spAutoFit/>
            <a:scene3d>
              <a:camera prst="orthographicFront"/>
              <a:lightRig rig="threePt" dir="t"/>
            </a:scene3d>
            <a:sp3d contourW="12700"/>
          </a:bodyPr>
          <a:lstStyle/>
          <a:p>
            <a:pPr algn="l">
              <a:lnSpc>
                <a:spcPct val="150000"/>
              </a:lnSpc>
            </a:pPr>
            <a:r>
              <a:rPr lang="en-US" altLang="zh-CN" sz="3200" dirty="0">
                <a:latin typeface="Agency FB" panose="020B0503020202020204" pitchFamily="34" charset="0"/>
              </a:rPr>
              <a:t>7.1 </a:t>
            </a:r>
            <a:r>
              <a:rPr kumimoji="1" lang="zh-CN" altLang="en-US" sz="3200" noProof="0" dirty="0">
                <a:effectLst/>
                <a:latin typeface="+mn-ea"/>
                <a:sym typeface="+mn-ea"/>
              </a:rPr>
              <a:t>集成运放的概念</a:t>
            </a:r>
          </a:p>
          <a:p>
            <a:pPr algn="l">
              <a:lnSpc>
                <a:spcPct val="150000"/>
              </a:lnSpc>
            </a:pPr>
            <a:r>
              <a:rPr lang="en-US" altLang="zh-CN" sz="3200" dirty="0">
                <a:latin typeface="Agency FB" panose="020B0503020202020204" pitchFamily="34" charset="0"/>
              </a:rPr>
              <a:t>7.2 </a:t>
            </a:r>
            <a:r>
              <a:rPr kumimoji="1" lang="zh-CN" altLang="en-US" sz="3200" noProof="0" dirty="0">
                <a:effectLst/>
                <a:latin typeface="+mn-ea"/>
                <a:sym typeface="+mn-ea"/>
              </a:rPr>
              <a:t>负反馈放大电路</a:t>
            </a:r>
            <a:endParaRPr lang="en-US" altLang="zh-CN" sz="3200" dirty="0">
              <a:latin typeface="Agency FB" panose="020B0503020202020204" pitchFamily="34" charset="0"/>
            </a:endParaRPr>
          </a:p>
          <a:p>
            <a:pPr algn="l">
              <a:lnSpc>
                <a:spcPct val="150000"/>
              </a:lnSpc>
            </a:pPr>
            <a:r>
              <a:rPr lang="en-US" altLang="zh-CN" sz="3200" dirty="0">
                <a:latin typeface="Agency FB" panose="020B0503020202020204" pitchFamily="34" charset="0"/>
              </a:rPr>
              <a:t>7.3 </a:t>
            </a:r>
            <a:r>
              <a:rPr kumimoji="1" lang="zh-CN" altLang="en-US" sz="3200" noProof="0" dirty="0">
                <a:effectLst/>
                <a:latin typeface="+mn-ea"/>
                <a:sym typeface="+mn-ea"/>
              </a:rPr>
              <a:t>具有负反馈的集成运放应用电路</a:t>
            </a:r>
            <a:endParaRPr kumimoji="1" lang="zh-CN" altLang="en-US" sz="3200" noProof="0" dirty="0">
              <a:effectLst/>
              <a:latin typeface="+mn-ea"/>
            </a:endParaRPr>
          </a:p>
          <a:p>
            <a:pPr algn="l">
              <a:lnSpc>
                <a:spcPct val="150000"/>
              </a:lnSpc>
            </a:pPr>
            <a:r>
              <a:rPr lang="en-US" altLang="zh-CN" sz="3200" dirty="0">
                <a:latin typeface="Agency FB" panose="020B0503020202020204" pitchFamily="34" charset="0"/>
              </a:rPr>
              <a:t>7.4 </a:t>
            </a:r>
            <a:r>
              <a:rPr kumimoji="1" lang="zh-CN" altLang="en-US" sz="3200" noProof="0" dirty="0">
                <a:effectLst/>
                <a:latin typeface="+mn-ea"/>
                <a:sym typeface="+mn-ea"/>
              </a:rPr>
              <a:t>滤波的概念及有源滤波电路（略）</a:t>
            </a:r>
            <a:endParaRPr kumimoji="1" lang="zh-CN" altLang="en-US" sz="3200" b="1" noProof="0" dirty="0">
              <a:effectLst>
                <a:outerShdw blurRad="38100" dist="38100" dir="2700000" algn="tl">
                  <a:srgbClr val="C0C0C0"/>
                </a:outerShdw>
              </a:effectLst>
              <a:latin typeface="楷体_GB2312" panose="02010609030101010101" pitchFamily="49" charset="-122"/>
              <a:ea typeface="楷体_GB2312" panose="02010609030101010101" pitchFamily="49" charset="-122"/>
              <a:sym typeface="+mn-ea"/>
            </a:endParaRPr>
          </a:p>
          <a:p>
            <a:pPr algn="l">
              <a:lnSpc>
                <a:spcPct val="150000"/>
              </a:lnSpc>
            </a:pPr>
            <a:r>
              <a:rPr lang="en-US" altLang="zh-CN" sz="3200" dirty="0">
                <a:latin typeface="Agency FB" panose="020B0503020202020204" pitchFamily="34" charset="0"/>
                <a:sym typeface="+mn-ea"/>
              </a:rPr>
              <a:t>7.5 </a:t>
            </a:r>
            <a:r>
              <a:rPr lang="zh-CN" altLang="en-US" sz="3200" dirty="0">
                <a:latin typeface="Agency FB" panose="020B0503020202020204" pitchFamily="34" charset="0"/>
                <a:sym typeface="+mn-ea"/>
              </a:rPr>
              <a:t>电压比较器（略）</a:t>
            </a:r>
            <a:endParaRPr kumimoji="1" lang="zh-CN" altLang="en-US" sz="3200" noProof="0" dirty="0">
              <a:effectLst/>
              <a:latin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right)">
                                      <p:cBhvr>
                                        <p:cTn id="15" dur="500"/>
                                        <p:tgtEl>
                                          <p:spTgt spid="1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animEffect transition="in" filter="fade">
                                      <p:cBhvr>
                                        <p:cTn id="20" dur="500"/>
                                        <p:tgtEl>
                                          <p:spTgt spid="2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animBg="1"/>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1" name="矩形 10">
            <a:extLst>
              <a:ext uri="{FF2B5EF4-FFF2-40B4-BE49-F238E27FC236}">
                <a16:creationId xmlns:a16="http://schemas.microsoft.com/office/drawing/2014/main" id="{9ED044D2-6A9B-47AB-9D7B-F98B111CC067}"/>
              </a:ext>
            </a:extLst>
          </p:cNvPr>
          <p:cNvSpPr/>
          <p:nvPr/>
        </p:nvSpPr>
        <p:spPr>
          <a:xfrm>
            <a:off x="1619250" y="838011"/>
            <a:ext cx="3877985" cy="646331"/>
          </a:xfrm>
          <a:prstGeom prst="rect">
            <a:avLst/>
          </a:prstGeom>
        </p:spPr>
        <p:txBody>
          <a:bodyPr wrap="none">
            <a:spAutoFit/>
          </a:bodyPr>
          <a:lstStyle/>
          <a:p>
            <a:pPr>
              <a:defRPr/>
            </a:pPr>
            <a:r>
              <a:rPr lang="zh-CN" altLang="en-US" sz="3600" b="1" dirty="0">
                <a:solidFill>
                  <a:srgbClr val="FF0000"/>
                </a:solidFill>
                <a:latin typeface="+mn-ea"/>
              </a:rPr>
              <a:t>负反馈的四种类型</a:t>
            </a: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1485788"/>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solidFill>
                  <a:srgbClr val="FF0000"/>
                </a:solidFill>
                <a:latin typeface="+mn-ea"/>
                <a:ea typeface="+mn-ea"/>
              </a:rPr>
              <a:t>1. </a:t>
            </a:r>
            <a:r>
              <a:rPr lang="zh-CN" altLang="en-US" sz="2800" dirty="0">
                <a:solidFill>
                  <a:srgbClr val="FF0000"/>
                </a:solidFill>
                <a:latin typeface="+mn-ea"/>
                <a:ea typeface="+mn-ea"/>
              </a:rPr>
              <a:t>电压串联负反馈</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2069054"/>
            <a:ext cx="87439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放大电路作用是把净输入电压</a:t>
            </a:r>
            <a:r>
              <a:rPr lang="en-US" altLang="zh-CN" sz="2800" i="1" dirty="0" err="1">
                <a:ea typeface="+mn-ea"/>
                <a:cs typeface="Times New Roman" panose="02020603050405020304" pitchFamily="18" charset="0"/>
              </a:rPr>
              <a:t>u</a:t>
            </a:r>
            <a:r>
              <a:rPr lang="en-US" altLang="zh-CN" sz="2800" i="1" baseline="-25000" dirty="0" err="1">
                <a:ea typeface="+mn-ea"/>
                <a:cs typeface="Times New Roman" panose="02020603050405020304" pitchFamily="18" charset="0"/>
              </a:rPr>
              <a:t>id</a:t>
            </a:r>
            <a:r>
              <a:rPr lang="zh-CN" altLang="en-US" sz="2800" dirty="0">
                <a:latin typeface="+mn-ea"/>
                <a:ea typeface="+mn-ea"/>
              </a:rPr>
              <a:t>放大为输出电压</a:t>
            </a:r>
            <a:r>
              <a:rPr lang="en-US" altLang="zh-CN" sz="2800" i="1" dirty="0" err="1">
                <a:ea typeface="+mn-ea"/>
                <a:cs typeface="Times New Roman" panose="02020603050405020304" pitchFamily="18" charset="0"/>
              </a:rPr>
              <a:t>u</a:t>
            </a:r>
            <a:r>
              <a:rPr lang="en-US" altLang="zh-CN" sz="2800" i="1" baseline="-25000" dirty="0" err="1">
                <a:ea typeface="+mn-ea"/>
                <a:cs typeface="Times New Roman" panose="02020603050405020304" pitchFamily="18" charset="0"/>
              </a:rPr>
              <a:t>o</a:t>
            </a:r>
            <a:r>
              <a:rPr lang="zh-CN" altLang="en-US" sz="2800" dirty="0">
                <a:latin typeface="+mn-ea"/>
                <a:ea typeface="+mn-ea"/>
              </a:rPr>
              <a:t>，反馈网络的作用是把输出电压</a:t>
            </a:r>
            <a:r>
              <a:rPr lang="en-US" altLang="zh-CN" sz="2800" i="1" dirty="0" err="1">
                <a:ea typeface="+mn-ea"/>
                <a:cs typeface="Times New Roman" panose="02020603050405020304" pitchFamily="18" charset="0"/>
              </a:rPr>
              <a:t>u</a:t>
            </a:r>
            <a:r>
              <a:rPr lang="en-US" altLang="zh-CN" sz="2800" i="1" baseline="-25000" dirty="0" err="1">
                <a:ea typeface="+mn-ea"/>
                <a:cs typeface="Times New Roman" panose="02020603050405020304" pitchFamily="18" charset="0"/>
              </a:rPr>
              <a:t>o</a:t>
            </a:r>
            <a:r>
              <a:rPr lang="zh-CN" altLang="en-US" sz="2800" dirty="0">
                <a:latin typeface="+mn-ea"/>
                <a:ea typeface="+mn-ea"/>
              </a:rPr>
              <a:t>变换为反馈电压</a:t>
            </a:r>
            <a:r>
              <a:rPr lang="en-US" altLang="zh-CN" sz="2800" i="1" dirty="0" err="1">
                <a:ea typeface="+mn-ea"/>
                <a:cs typeface="Times New Roman" panose="02020603050405020304" pitchFamily="18" charset="0"/>
              </a:rPr>
              <a:t>u</a:t>
            </a:r>
            <a:r>
              <a:rPr lang="en-US" altLang="zh-CN" sz="2800" i="1" baseline="-25000" dirty="0" err="1">
                <a:ea typeface="+mn-ea"/>
                <a:cs typeface="Times New Roman" panose="02020603050405020304" pitchFamily="18" charset="0"/>
              </a:rPr>
              <a:t>f</a:t>
            </a:r>
            <a:r>
              <a:rPr lang="zh-CN" altLang="en-US" sz="2800" dirty="0">
                <a:latin typeface="+mn-ea"/>
                <a:ea typeface="+mn-ea"/>
              </a:rPr>
              <a:t>，</a:t>
            </a:r>
            <a:r>
              <a:rPr lang="en-US" altLang="zh-CN" sz="2800" i="1" dirty="0" err="1">
                <a:ea typeface="+mn-ea"/>
                <a:cs typeface="Times New Roman" panose="02020603050405020304" pitchFamily="18" charset="0"/>
              </a:rPr>
              <a:t>u</a:t>
            </a:r>
            <a:r>
              <a:rPr lang="en-US" altLang="zh-CN" sz="2800" i="1" baseline="-25000" dirty="0" err="1">
                <a:ea typeface="+mn-ea"/>
                <a:cs typeface="Times New Roman" panose="02020603050405020304" pitchFamily="18" charset="0"/>
              </a:rPr>
              <a:t>f</a:t>
            </a:r>
            <a:r>
              <a:rPr lang="zh-CN" altLang="en-US" sz="2800" dirty="0">
                <a:latin typeface="+mn-ea"/>
                <a:ea typeface="+mn-ea"/>
              </a:rPr>
              <a:t>在输入端与输入电压</a:t>
            </a:r>
            <a:r>
              <a:rPr lang="en-US" altLang="zh-CN" sz="2800" i="1" dirty="0" err="1">
                <a:ea typeface="+mn-ea"/>
                <a:cs typeface="Times New Roman" panose="02020603050405020304" pitchFamily="18" charset="0"/>
              </a:rPr>
              <a:t>u</a:t>
            </a:r>
            <a:r>
              <a:rPr lang="en-US" altLang="zh-CN" sz="2800" i="1" baseline="-25000" dirty="0" err="1">
                <a:ea typeface="+mn-ea"/>
                <a:cs typeface="Times New Roman" panose="02020603050405020304" pitchFamily="18" charset="0"/>
              </a:rPr>
              <a:t>i</a:t>
            </a:r>
            <a:r>
              <a:rPr lang="zh-CN" altLang="en-US" sz="2800" dirty="0">
                <a:latin typeface="+mn-ea"/>
                <a:ea typeface="+mn-ea"/>
              </a:rPr>
              <a:t>串联相减。</a:t>
            </a:r>
            <a:endParaRPr lang="en-US" altLang="zh-CN" sz="2800" dirty="0">
              <a:latin typeface="+mn-ea"/>
              <a:ea typeface="+mn-ea"/>
            </a:endParaRPr>
          </a:p>
        </p:txBody>
      </p:sp>
      <p:pic>
        <p:nvPicPr>
          <p:cNvPr id="3" name="图片 2">
            <a:extLst>
              <a:ext uri="{FF2B5EF4-FFF2-40B4-BE49-F238E27FC236}">
                <a16:creationId xmlns:a16="http://schemas.microsoft.com/office/drawing/2014/main" id="{B0345FFA-3918-4624-A0EC-4E1DD9579D25}"/>
              </a:ext>
            </a:extLst>
          </p:cNvPr>
          <p:cNvPicPr>
            <a:picLocks noChangeAspect="1"/>
          </p:cNvPicPr>
          <p:nvPr/>
        </p:nvPicPr>
        <p:blipFill>
          <a:blip r:embed="rId4"/>
          <a:stretch>
            <a:fillRect/>
          </a:stretch>
        </p:blipFill>
        <p:spPr>
          <a:xfrm>
            <a:off x="3006757" y="3626099"/>
            <a:ext cx="6178485" cy="2794000"/>
          </a:xfrm>
          <a:prstGeom prst="rect">
            <a:avLst/>
          </a:prstGeom>
        </p:spPr>
      </p:pic>
    </p:spTree>
    <p:custDataLst>
      <p:tags r:id="rId1"/>
    </p:custDataLst>
    <p:extLst>
      <p:ext uri="{BB962C8B-B14F-4D97-AF65-F5344CB8AC3E}">
        <p14:creationId xmlns:p14="http://schemas.microsoft.com/office/powerpoint/2010/main" val="37551520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26"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1010061"/>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solidFill>
                  <a:srgbClr val="FF0000"/>
                </a:solidFill>
                <a:latin typeface="+mn-ea"/>
                <a:ea typeface="+mn-ea"/>
              </a:rPr>
              <a:t>2. </a:t>
            </a:r>
            <a:r>
              <a:rPr lang="zh-CN" altLang="en-US" sz="2800" dirty="0">
                <a:solidFill>
                  <a:srgbClr val="FF0000"/>
                </a:solidFill>
                <a:latin typeface="+mn-ea"/>
                <a:ea typeface="+mn-ea"/>
              </a:rPr>
              <a:t>电压并联负反馈</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1705331"/>
            <a:ext cx="87439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放大电路作用是把净输入电流</a:t>
            </a:r>
            <a:r>
              <a:rPr lang="en-US" altLang="zh-CN" sz="2800" i="1" dirty="0" err="1">
                <a:ea typeface="+mn-ea"/>
                <a:cs typeface="Times New Roman" panose="02020603050405020304" pitchFamily="18" charset="0"/>
              </a:rPr>
              <a:t>i</a:t>
            </a:r>
            <a:r>
              <a:rPr lang="en-US" altLang="zh-CN" sz="2800" i="1" baseline="-25000" dirty="0" err="1">
                <a:ea typeface="+mn-ea"/>
                <a:cs typeface="Times New Roman" panose="02020603050405020304" pitchFamily="18" charset="0"/>
              </a:rPr>
              <a:t>id</a:t>
            </a:r>
            <a:r>
              <a:rPr lang="zh-CN" altLang="en-US" sz="2800" dirty="0">
                <a:latin typeface="+mn-ea"/>
                <a:ea typeface="+mn-ea"/>
              </a:rPr>
              <a:t>放大为输出电压</a:t>
            </a:r>
            <a:r>
              <a:rPr lang="en-US" altLang="zh-CN" sz="2800" i="1" dirty="0" err="1">
                <a:ea typeface="+mn-ea"/>
                <a:cs typeface="Times New Roman" panose="02020603050405020304" pitchFamily="18" charset="0"/>
              </a:rPr>
              <a:t>u</a:t>
            </a:r>
            <a:r>
              <a:rPr lang="en-US" altLang="zh-CN" sz="2800" i="1" baseline="-25000" dirty="0" err="1">
                <a:ea typeface="+mn-ea"/>
                <a:cs typeface="Times New Roman" panose="02020603050405020304" pitchFamily="18" charset="0"/>
              </a:rPr>
              <a:t>o</a:t>
            </a:r>
            <a:r>
              <a:rPr lang="zh-CN" altLang="en-US" sz="2800" dirty="0">
                <a:latin typeface="+mn-ea"/>
                <a:ea typeface="+mn-ea"/>
              </a:rPr>
              <a:t>，反馈网络的作用是把输出电压</a:t>
            </a:r>
            <a:r>
              <a:rPr lang="en-US" altLang="zh-CN" sz="2800" i="1" dirty="0" err="1">
                <a:ea typeface="+mn-ea"/>
                <a:cs typeface="Times New Roman" panose="02020603050405020304" pitchFamily="18" charset="0"/>
              </a:rPr>
              <a:t>u</a:t>
            </a:r>
            <a:r>
              <a:rPr lang="en-US" altLang="zh-CN" sz="2800" i="1" baseline="-25000" dirty="0" err="1">
                <a:ea typeface="+mn-ea"/>
                <a:cs typeface="Times New Roman" panose="02020603050405020304" pitchFamily="18" charset="0"/>
              </a:rPr>
              <a:t>o</a:t>
            </a:r>
            <a:r>
              <a:rPr lang="zh-CN" altLang="en-US" sz="2800" dirty="0">
                <a:latin typeface="+mn-ea"/>
                <a:ea typeface="+mn-ea"/>
              </a:rPr>
              <a:t>变换为反馈电流</a:t>
            </a:r>
            <a:r>
              <a:rPr lang="en-US" altLang="zh-CN" sz="2800" i="1" dirty="0">
                <a:ea typeface="+mn-ea"/>
                <a:cs typeface="Times New Roman" panose="02020603050405020304" pitchFamily="18" charset="0"/>
              </a:rPr>
              <a:t>i</a:t>
            </a:r>
            <a:r>
              <a:rPr lang="en-US" altLang="zh-CN" sz="2800" i="1" baseline="-25000" dirty="0">
                <a:ea typeface="+mn-ea"/>
                <a:cs typeface="Times New Roman" panose="02020603050405020304" pitchFamily="18" charset="0"/>
              </a:rPr>
              <a:t>f</a:t>
            </a:r>
            <a:r>
              <a:rPr lang="zh-CN" altLang="en-US" sz="2800" dirty="0">
                <a:latin typeface="+mn-ea"/>
                <a:ea typeface="+mn-ea"/>
              </a:rPr>
              <a:t>，</a:t>
            </a:r>
            <a:r>
              <a:rPr lang="en-US" altLang="zh-CN" sz="2800" i="1" dirty="0">
                <a:ea typeface="+mn-ea"/>
                <a:cs typeface="Times New Roman" panose="02020603050405020304" pitchFamily="18" charset="0"/>
              </a:rPr>
              <a:t>i</a:t>
            </a:r>
            <a:r>
              <a:rPr lang="en-US" altLang="zh-CN" sz="2800" i="1" baseline="-25000" dirty="0">
                <a:ea typeface="+mn-ea"/>
                <a:cs typeface="Times New Roman" panose="02020603050405020304" pitchFamily="18" charset="0"/>
              </a:rPr>
              <a:t>f</a:t>
            </a:r>
            <a:r>
              <a:rPr lang="zh-CN" altLang="en-US" sz="2800" dirty="0">
                <a:latin typeface="+mn-ea"/>
                <a:ea typeface="+mn-ea"/>
              </a:rPr>
              <a:t>在输入端与输入电流</a:t>
            </a:r>
            <a:r>
              <a:rPr lang="en-US" altLang="zh-CN" sz="2800" i="1" dirty="0">
                <a:ea typeface="+mn-ea"/>
                <a:cs typeface="Times New Roman" panose="02020603050405020304" pitchFamily="18" charset="0"/>
              </a:rPr>
              <a:t>i</a:t>
            </a:r>
            <a:r>
              <a:rPr lang="en-US" altLang="zh-CN" sz="2800" i="1" baseline="-25000" dirty="0">
                <a:ea typeface="+mn-ea"/>
                <a:cs typeface="Times New Roman" panose="02020603050405020304" pitchFamily="18" charset="0"/>
              </a:rPr>
              <a:t>i</a:t>
            </a:r>
            <a:r>
              <a:rPr lang="zh-CN" altLang="en-US" sz="2800" dirty="0">
                <a:latin typeface="+mn-ea"/>
                <a:ea typeface="+mn-ea"/>
              </a:rPr>
              <a:t>并联相减。</a:t>
            </a:r>
            <a:endParaRPr lang="en-US" altLang="zh-CN" sz="2800" dirty="0">
              <a:latin typeface="+mn-ea"/>
              <a:ea typeface="+mn-ea"/>
            </a:endParaRPr>
          </a:p>
        </p:txBody>
      </p:sp>
      <p:pic>
        <p:nvPicPr>
          <p:cNvPr id="2" name="图片 1">
            <a:extLst>
              <a:ext uri="{FF2B5EF4-FFF2-40B4-BE49-F238E27FC236}">
                <a16:creationId xmlns:a16="http://schemas.microsoft.com/office/drawing/2014/main" id="{5132880C-41EA-4105-9A2F-608661B6C657}"/>
              </a:ext>
            </a:extLst>
          </p:cNvPr>
          <p:cNvPicPr>
            <a:picLocks noChangeAspect="1"/>
          </p:cNvPicPr>
          <p:nvPr/>
        </p:nvPicPr>
        <p:blipFill>
          <a:blip r:embed="rId4"/>
          <a:stretch>
            <a:fillRect/>
          </a:stretch>
        </p:blipFill>
        <p:spPr>
          <a:xfrm>
            <a:off x="2712720" y="3276727"/>
            <a:ext cx="6766560" cy="2946273"/>
          </a:xfrm>
          <a:prstGeom prst="rect">
            <a:avLst/>
          </a:prstGeom>
        </p:spPr>
      </p:pic>
    </p:spTree>
    <p:custDataLst>
      <p:tags r:id="rId1"/>
    </p:custDataLst>
    <p:extLst>
      <p:ext uri="{BB962C8B-B14F-4D97-AF65-F5344CB8AC3E}">
        <p14:creationId xmlns:p14="http://schemas.microsoft.com/office/powerpoint/2010/main" val="22465549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26"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1010061"/>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solidFill>
                  <a:srgbClr val="FF0000"/>
                </a:solidFill>
                <a:latin typeface="+mn-ea"/>
                <a:ea typeface="+mn-ea"/>
              </a:rPr>
              <a:t>3. </a:t>
            </a:r>
            <a:r>
              <a:rPr lang="zh-CN" altLang="en-US" sz="2800" dirty="0">
                <a:solidFill>
                  <a:srgbClr val="FF0000"/>
                </a:solidFill>
                <a:latin typeface="+mn-ea"/>
                <a:ea typeface="+mn-ea"/>
              </a:rPr>
              <a:t>电流串联负反馈</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1705331"/>
            <a:ext cx="8743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放大电路作用是把净输入电压</a:t>
            </a:r>
            <a:r>
              <a:rPr lang="en-US" altLang="zh-CN" sz="2800" i="1" dirty="0" err="1">
                <a:ea typeface="+mn-ea"/>
                <a:cs typeface="Times New Roman" panose="02020603050405020304" pitchFamily="18" charset="0"/>
              </a:rPr>
              <a:t>u</a:t>
            </a:r>
            <a:r>
              <a:rPr lang="en-US" altLang="zh-CN" sz="2800" i="1" baseline="-25000" dirty="0" err="1">
                <a:ea typeface="+mn-ea"/>
                <a:cs typeface="Times New Roman" panose="02020603050405020304" pitchFamily="18" charset="0"/>
              </a:rPr>
              <a:t>id</a:t>
            </a:r>
            <a:r>
              <a:rPr lang="zh-CN" altLang="en-US" sz="2800" dirty="0">
                <a:latin typeface="+mn-ea"/>
                <a:ea typeface="+mn-ea"/>
              </a:rPr>
              <a:t>放大为输出电流</a:t>
            </a:r>
            <a:r>
              <a:rPr lang="en-US" altLang="zh-CN" sz="2800" i="1" dirty="0" err="1">
                <a:ea typeface="+mn-ea"/>
                <a:cs typeface="Times New Roman" panose="02020603050405020304" pitchFamily="18" charset="0"/>
              </a:rPr>
              <a:t>i</a:t>
            </a:r>
            <a:r>
              <a:rPr lang="en-US" altLang="zh-CN" sz="2800" i="1" baseline="-25000" dirty="0" err="1">
                <a:ea typeface="+mn-ea"/>
                <a:cs typeface="Times New Roman" panose="02020603050405020304" pitchFamily="18" charset="0"/>
              </a:rPr>
              <a:t>o</a:t>
            </a:r>
            <a:r>
              <a:rPr lang="zh-CN" altLang="en-US" sz="2800" dirty="0">
                <a:latin typeface="+mn-ea"/>
                <a:ea typeface="+mn-ea"/>
              </a:rPr>
              <a:t>，反馈网络的作用是把输出电流</a:t>
            </a:r>
            <a:r>
              <a:rPr lang="en-US" altLang="zh-CN" sz="2800" i="1" dirty="0" err="1">
                <a:ea typeface="+mn-ea"/>
                <a:cs typeface="Times New Roman" panose="02020603050405020304" pitchFamily="18" charset="0"/>
              </a:rPr>
              <a:t>i</a:t>
            </a:r>
            <a:r>
              <a:rPr lang="en-US" altLang="zh-CN" sz="2800" i="1" baseline="-25000" dirty="0" err="1">
                <a:ea typeface="+mn-ea"/>
                <a:cs typeface="Times New Roman" panose="02020603050405020304" pitchFamily="18" charset="0"/>
              </a:rPr>
              <a:t>o</a:t>
            </a:r>
            <a:r>
              <a:rPr lang="zh-CN" altLang="en-US" sz="2800" dirty="0">
                <a:latin typeface="+mn-ea"/>
                <a:ea typeface="+mn-ea"/>
              </a:rPr>
              <a:t>变换为反馈电压</a:t>
            </a:r>
            <a:r>
              <a:rPr lang="en-US" altLang="zh-CN" sz="2800" i="1" dirty="0" err="1">
                <a:ea typeface="+mn-ea"/>
                <a:cs typeface="Times New Roman" panose="02020603050405020304" pitchFamily="18" charset="0"/>
              </a:rPr>
              <a:t>u</a:t>
            </a:r>
            <a:r>
              <a:rPr lang="en-US" altLang="zh-CN" sz="2800" i="1" baseline="-25000" dirty="0" err="1">
                <a:ea typeface="+mn-ea"/>
                <a:cs typeface="Times New Roman" panose="02020603050405020304" pitchFamily="18" charset="0"/>
              </a:rPr>
              <a:t>f</a:t>
            </a:r>
            <a:r>
              <a:rPr lang="zh-CN" altLang="en-US" sz="2800" dirty="0">
                <a:latin typeface="+mn-ea"/>
                <a:ea typeface="+mn-ea"/>
              </a:rPr>
              <a:t>。</a:t>
            </a:r>
            <a:endParaRPr lang="en-US" altLang="zh-CN" sz="2800" dirty="0">
              <a:latin typeface="+mn-ea"/>
              <a:ea typeface="+mn-ea"/>
            </a:endParaRPr>
          </a:p>
        </p:txBody>
      </p:sp>
      <p:pic>
        <p:nvPicPr>
          <p:cNvPr id="3" name="图片 2">
            <a:extLst>
              <a:ext uri="{FF2B5EF4-FFF2-40B4-BE49-F238E27FC236}">
                <a16:creationId xmlns:a16="http://schemas.microsoft.com/office/drawing/2014/main" id="{F08AE619-24EA-48CF-9CC5-AF33C891AA34}"/>
              </a:ext>
            </a:extLst>
          </p:cNvPr>
          <p:cNvPicPr>
            <a:picLocks noChangeAspect="1"/>
          </p:cNvPicPr>
          <p:nvPr/>
        </p:nvPicPr>
        <p:blipFill>
          <a:blip r:embed="rId4"/>
          <a:stretch>
            <a:fillRect/>
          </a:stretch>
        </p:blipFill>
        <p:spPr>
          <a:xfrm>
            <a:off x="2647950" y="2900174"/>
            <a:ext cx="6896100" cy="3273264"/>
          </a:xfrm>
          <a:prstGeom prst="rect">
            <a:avLst/>
          </a:prstGeom>
        </p:spPr>
      </p:pic>
    </p:spTree>
    <p:custDataLst>
      <p:tags r:id="rId1"/>
    </p:custDataLst>
    <p:extLst>
      <p:ext uri="{BB962C8B-B14F-4D97-AF65-F5344CB8AC3E}">
        <p14:creationId xmlns:p14="http://schemas.microsoft.com/office/powerpoint/2010/main" val="3592169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2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1010061"/>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solidFill>
                  <a:srgbClr val="FF0000"/>
                </a:solidFill>
                <a:latin typeface="+mn-ea"/>
                <a:ea typeface="+mn-ea"/>
              </a:rPr>
              <a:t>4. </a:t>
            </a:r>
            <a:r>
              <a:rPr lang="zh-CN" altLang="en-US" sz="2800" dirty="0">
                <a:solidFill>
                  <a:srgbClr val="FF0000"/>
                </a:solidFill>
                <a:latin typeface="+mn-ea"/>
                <a:ea typeface="+mn-ea"/>
              </a:rPr>
              <a:t>电流并联负反馈</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1705331"/>
            <a:ext cx="8743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放大电路作用是把净输入电流</a:t>
            </a:r>
            <a:r>
              <a:rPr lang="en-US" altLang="zh-CN" sz="2800" i="1" dirty="0" err="1">
                <a:ea typeface="+mn-ea"/>
                <a:cs typeface="Times New Roman" panose="02020603050405020304" pitchFamily="18" charset="0"/>
              </a:rPr>
              <a:t>i</a:t>
            </a:r>
            <a:r>
              <a:rPr lang="en-US" altLang="zh-CN" sz="2800" i="1" baseline="-25000" dirty="0" err="1">
                <a:ea typeface="+mn-ea"/>
                <a:cs typeface="Times New Roman" panose="02020603050405020304" pitchFamily="18" charset="0"/>
              </a:rPr>
              <a:t>id</a:t>
            </a:r>
            <a:r>
              <a:rPr lang="zh-CN" altLang="en-US" sz="2800" dirty="0">
                <a:latin typeface="+mn-ea"/>
                <a:ea typeface="+mn-ea"/>
              </a:rPr>
              <a:t>放大为输出电流</a:t>
            </a:r>
            <a:r>
              <a:rPr lang="en-US" altLang="zh-CN" sz="2800" i="1" dirty="0" err="1">
                <a:ea typeface="+mn-ea"/>
                <a:cs typeface="Times New Roman" panose="02020603050405020304" pitchFamily="18" charset="0"/>
              </a:rPr>
              <a:t>i</a:t>
            </a:r>
            <a:r>
              <a:rPr lang="en-US" altLang="zh-CN" sz="2800" i="1" baseline="-25000" dirty="0" err="1">
                <a:ea typeface="+mn-ea"/>
                <a:cs typeface="Times New Roman" panose="02020603050405020304" pitchFamily="18" charset="0"/>
              </a:rPr>
              <a:t>o</a:t>
            </a:r>
            <a:r>
              <a:rPr lang="zh-CN" altLang="en-US" sz="2800" dirty="0">
                <a:latin typeface="+mn-ea"/>
                <a:ea typeface="+mn-ea"/>
              </a:rPr>
              <a:t>，反馈网络的作用是把输出电流</a:t>
            </a:r>
            <a:r>
              <a:rPr lang="en-US" altLang="zh-CN" sz="2800" i="1" dirty="0" err="1">
                <a:ea typeface="+mn-ea"/>
                <a:cs typeface="Times New Roman" panose="02020603050405020304" pitchFamily="18" charset="0"/>
              </a:rPr>
              <a:t>i</a:t>
            </a:r>
            <a:r>
              <a:rPr lang="en-US" altLang="zh-CN" sz="2800" i="1" baseline="-25000" dirty="0" err="1">
                <a:ea typeface="+mn-ea"/>
                <a:cs typeface="Times New Roman" panose="02020603050405020304" pitchFamily="18" charset="0"/>
              </a:rPr>
              <a:t>o</a:t>
            </a:r>
            <a:r>
              <a:rPr lang="zh-CN" altLang="en-US" sz="2800" dirty="0">
                <a:latin typeface="+mn-ea"/>
                <a:ea typeface="+mn-ea"/>
              </a:rPr>
              <a:t>变换为反馈电流</a:t>
            </a:r>
            <a:r>
              <a:rPr lang="en-US" altLang="zh-CN" sz="2800" i="1" dirty="0">
                <a:ea typeface="+mn-ea"/>
                <a:cs typeface="Times New Roman" panose="02020603050405020304" pitchFamily="18" charset="0"/>
              </a:rPr>
              <a:t>i</a:t>
            </a:r>
            <a:r>
              <a:rPr lang="en-US" altLang="zh-CN" sz="2800" i="1" baseline="-25000" dirty="0">
                <a:ea typeface="+mn-ea"/>
                <a:cs typeface="Times New Roman" panose="02020603050405020304" pitchFamily="18" charset="0"/>
              </a:rPr>
              <a:t>f</a:t>
            </a:r>
            <a:r>
              <a:rPr lang="zh-CN" altLang="en-US" sz="2800" dirty="0">
                <a:latin typeface="+mn-ea"/>
                <a:ea typeface="+mn-ea"/>
              </a:rPr>
              <a:t>。</a:t>
            </a:r>
            <a:endParaRPr lang="en-US" altLang="zh-CN" sz="2800" dirty="0">
              <a:latin typeface="+mn-ea"/>
              <a:ea typeface="+mn-ea"/>
            </a:endParaRPr>
          </a:p>
        </p:txBody>
      </p:sp>
      <p:pic>
        <p:nvPicPr>
          <p:cNvPr id="2" name="图片 1">
            <a:extLst>
              <a:ext uri="{FF2B5EF4-FFF2-40B4-BE49-F238E27FC236}">
                <a16:creationId xmlns:a16="http://schemas.microsoft.com/office/drawing/2014/main" id="{53F05380-1142-462C-9792-8E5780391B13}"/>
              </a:ext>
            </a:extLst>
          </p:cNvPr>
          <p:cNvPicPr>
            <a:picLocks noChangeAspect="1"/>
          </p:cNvPicPr>
          <p:nvPr/>
        </p:nvPicPr>
        <p:blipFill>
          <a:blip r:embed="rId4"/>
          <a:stretch>
            <a:fillRect/>
          </a:stretch>
        </p:blipFill>
        <p:spPr>
          <a:xfrm>
            <a:off x="2201545" y="2956164"/>
            <a:ext cx="7788910" cy="3266836"/>
          </a:xfrm>
          <a:prstGeom prst="rect">
            <a:avLst/>
          </a:prstGeom>
        </p:spPr>
      </p:pic>
    </p:spTree>
    <p:custDataLst>
      <p:tags r:id="rId1"/>
    </p:custDataLst>
    <p:extLst>
      <p:ext uri="{BB962C8B-B14F-4D97-AF65-F5344CB8AC3E}">
        <p14:creationId xmlns:p14="http://schemas.microsoft.com/office/powerpoint/2010/main" val="42555595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26"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1" name="矩形 10">
            <a:extLst>
              <a:ext uri="{FF2B5EF4-FFF2-40B4-BE49-F238E27FC236}">
                <a16:creationId xmlns:a16="http://schemas.microsoft.com/office/drawing/2014/main" id="{9ED044D2-6A9B-47AB-9D7B-F98B111CC067}"/>
              </a:ext>
            </a:extLst>
          </p:cNvPr>
          <p:cNvSpPr/>
          <p:nvPr/>
        </p:nvSpPr>
        <p:spPr>
          <a:xfrm>
            <a:off x="1619250" y="838011"/>
            <a:ext cx="6186309" cy="646331"/>
          </a:xfrm>
          <a:prstGeom prst="rect">
            <a:avLst/>
          </a:prstGeom>
        </p:spPr>
        <p:txBody>
          <a:bodyPr wrap="none">
            <a:spAutoFit/>
          </a:bodyPr>
          <a:lstStyle/>
          <a:p>
            <a:pPr>
              <a:defRPr/>
            </a:pPr>
            <a:r>
              <a:rPr lang="zh-CN" altLang="en-US" sz="3600" b="1" dirty="0">
                <a:solidFill>
                  <a:srgbClr val="FF0000"/>
                </a:solidFill>
                <a:latin typeface="+mn-ea"/>
              </a:rPr>
              <a:t>负反馈对放大电路性能的影响</a:t>
            </a: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1485788"/>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solidFill>
                  <a:srgbClr val="FF0000"/>
                </a:solidFill>
                <a:latin typeface="+mn-ea"/>
                <a:ea typeface="+mn-ea"/>
              </a:rPr>
              <a:t>1. </a:t>
            </a:r>
            <a:r>
              <a:rPr lang="zh-CN" altLang="en-US" sz="2800" dirty="0">
                <a:solidFill>
                  <a:srgbClr val="FF0000"/>
                </a:solidFill>
                <a:latin typeface="+mn-ea"/>
                <a:ea typeface="+mn-ea"/>
              </a:rPr>
              <a:t>降低放大倍数</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2069054"/>
            <a:ext cx="8743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根据框图，基本放大电路的放大倍数，即未引入反馈时的放大倍数（开环放大倍数）为：</a:t>
            </a:r>
            <a:endParaRPr lang="en-US" altLang="zh-CN" sz="2800" dirty="0">
              <a:latin typeface="+mn-ea"/>
              <a:ea typeface="+mn-ea"/>
            </a:endParaRPr>
          </a:p>
        </p:txBody>
      </p:sp>
      <p:graphicFrame>
        <p:nvGraphicFramePr>
          <p:cNvPr id="2" name="对象 1">
            <a:extLst>
              <a:ext uri="{FF2B5EF4-FFF2-40B4-BE49-F238E27FC236}">
                <a16:creationId xmlns:a16="http://schemas.microsoft.com/office/drawing/2014/main" id="{7901024A-85E1-4EDF-8F35-7FF373A30021}"/>
              </a:ext>
            </a:extLst>
          </p:cNvPr>
          <p:cNvGraphicFramePr>
            <a:graphicFrameLocks noChangeAspect="1"/>
          </p:cNvGraphicFramePr>
          <p:nvPr>
            <p:extLst>
              <p:ext uri="{D42A27DB-BD31-4B8C-83A1-F6EECF244321}">
                <p14:modId xmlns:p14="http://schemas.microsoft.com/office/powerpoint/2010/main" val="4053480409"/>
              </p:ext>
            </p:extLst>
          </p:nvPr>
        </p:nvGraphicFramePr>
        <p:xfrm>
          <a:off x="7962900" y="2472337"/>
          <a:ext cx="1221740" cy="1221740"/>
        </p:xfrm>
        <a:graphic>
          <a:graphicData uri="http://schemas.openxmlformats.org/presentationml/2006/ole">
            <mc:AlternateContent xmlns:mc="http://schemas.openxmlformats.org/markup-compatibility/2006">
              <mc:Choice xmlns:v="urn:schemas-microsoft-com:vml" Requires="v">
                <p:oleObj spid="_x0000_s33870" name="Equation" r:id="rId5" imgW="431640" imgH="431640" progId="Equation.DSMT4">
                  <p:embed/>
                </p:oleObj>
              </mc:Choice>
              <mc:Fallback>
                <p:oleObj name="Equation" r:id="rId5" imgW="431640" imgH="431640" progId="Equation.DSMT4">
                  <p:embed/>
                  <p:pic>
                    <p:nvPicPr>
                      <p:cNvPr id="0" name=""/>
                      <p:cNvPicPr/>
                      <p:nvPr/>
                    </p:nvPicPr>
                    <p:blipFill>
                      <a:blip r:embed="rId6"/>
                      <a:stretch>
                        <a:fillRect/>
                      </a:stretch>
                    </p:blipFill>
                    <p:spPr>
                      <a:xfrm>
                        <a:off x="7962900" y="2472337"/>
                        <a:ext cx="1221740" cy="1221740"/>
                      </a:xfrm>
                      <a:prstGeom prst="rect">
                        <a:avLst/>
                      </a:prstGeom>
                    </p:spPr>
                  </p:pic>
                </p:oleObj>
              </mc:Fallback>
            </mc:AlternateContent>
          </a:graphicData>
        </a:graphic>
      </p:graphicFrame>
      <p:sp>
        <p:nvSpPr>
          <p:cNvPr id="13" name="Rectangle 17">
            <a:extLst>
              <a:ext uri="{FF2B5EF4-FFF2-40B4-BE49-F238E27FC236}">
                <a16:creationId xmlns:a16="http://schemas.microsoft.com/office/drawing/2014/main" id="{7A5D953D-6EC2-4924-9453-023E38BA7320}"/>
              </a:ext>
            </a:extLst>
          </p:cNvPr>
          <p:cNvSpPr>
            <a:spLocks noChangeArrowheads="1"/>
          </p:cNvSpPr>
          <p:nvPr/>
        </p:nvSpPr>
        <p:spPr bwMode="auto">
          <a:xfrm>
            <a:off x="1619250" y="3730003"/>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反馈信号与输出信号之比，称为反馈系数：</a:t>
            </a:r>
            <a:endParaRPr lang="en-US" altLang="zh-CN" sz="2800" dirty="0">
              <a:latin typeface="+mn-ea"/>
              <a:ea typeface="+mn-ea"/>
            </a:endParaRPr>
          </a:p>
        </p:txBody>
      </p:sp>
      <p:graphicFrame>
        <p:nvGraphicFramePr>
          <p:cNvPr id="4" name="对象 3">
            <a:extLst>
              <a:ext uri="{FF2B5EF4-FFF2-40B4-BE49-F238E27FC236}">
                <a16:creationId xmlns:a16="http://schemas.microsoft.com/office/drawing/2014/main" id="{DF7BDB86-F572-4765-BA30-5198E3B116E2}"/>
              </a:ext>
            </a:extLst>
          </p:cNvPr>
          <p:cNvGraphicFramePr>
            <a:graphicFrameLocks noChangeAspect="1"/>
          </p:cNvGraphicFramePr>
          <p:nvPr>
            <p:extLst>
              <p:ext uri="{D42A27DB-BD31-4B8C-83A1-F6EECF244321}">
                <p14:modId xmlns:p14="http://schemas.microsoft.com/office/powerpoint/2010/main" val="2168131379"/>
              </p:ext>
            </p:extLst>
          </p:nvPr>
        </p:nvGraphicFramePr>
        <p:xfrm>
          <a:off x="9391968" y="3363252"/>
          <a:ext cx="1221740" cy="1256647"/>
        </p:xfrm>
        <a:graphic>
          <a:graphicData uri="http://schemas.openxmlformats.org/presentationml/2006/ole">
            <mc:AlternateContent xmlns:mc="http://schemas.openxmlformats.org/markup-compatibility/2006">
              <mc:Choice xmlns:v="urn:schemas-microsoft-com:vml" Requires="v">
                <p:oleObj spid="_x0000_s33871" name="Equation" r:id="rId7" imgW="444240" imgH="457200" progId="Equation.DSMT4">
                  <p:embed/>
                </p:oleObj>
              </mc:Choice>
              <mc:Fallback>
                <p:oleObj name="Equation" r:id="rId7" imgW="444240" imgH="457200" progId="Equation.DSMT4">
                  <p:embed/>
                  <p:pic>
                    <p:nvPicPr>
                      <p:cNvPr id="0" name=""/>
                      <p:cNvPicPr/>
                      <p:nvPr/>
                    </p:nvPicPr>
                    <p:blipFill>
                      <a:blip r:embed="rId8"/>
                      <a:stretch>
                        <a:fillRect/>
                      </a:stretch>
                    </p:blipFill>
                    <p:spPr>
                      <a:xfrm>
                        <a:off x="9391968" y="3363252"/>
                        <a:ext cx="1221740" cy="1256647"/>
                      </a:xfrm>
                      <a:prstGeom prst="rect">
                        <a:avLst/>
                      </a:prstGeom>
                    </p:spPr>
                  </p:pic>
                </p:oleObj>
              </mc:Fallback>
            </mc:AlternateContent>
          </a:graphicData>
        </a:graphic>
      </p:graphicFrame>
      <p:sp>
        <p:nvSpPr>
          <p:cNvPr id="14" name="Rectangle 17">
            <a:extLst>
              <a:ext uri="{FF2B5EF4-FFF2-40B4-BE49-F238E27FC236}">
                <a16:creationId xmlns:a16="http://schemas.microsoft.com/office/drawing/2014/main" id="{A52F9FF1-D67C-441B-9172-40FAE38036D6}"/>
              </a:ext>
            </a:extLst>
          </p:cNvPr>
          <p:cNvSpPr>
            <a:spLocks noChangeArrowheads="1"/>
          </p:cNvSpPr>
          <p:nvPr/>
        </p:nvSpPr>
        <p:spPr bwMode="auto">
          <a:xfrm>
            <a:off x="1619250" y="4495076"/>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引入负反馈后：</a:t>
            </a:r>
            <a:endParaRPr lang="en-US" altLang="zh-CN" sz="2800" dirty="0">
              <a:latin typeface="+mn-ea"/>
              <a:ea typeface="+mn-ea"/>
            </a:endParaRPr>
          </a:p>
        </p:txBody>
      </p:sp>
      <p:graphicFrame>
        <p:nvGraphicFramePr>
          <p:cNvPr id="5" name="对象 4">
            <a:extLst>
              <a:ext uri="{FF2B5EF4-FFF2-40B4-BE49-F238E27FC236}">
                <a16:creationId xmlns:a16="http://schemas.microsoft.com/office/drawing/2014/main" id="{4D93CC5A-7BBC-4763-86DD-555075831BD4}"/>
              </a:ext>
            </a:extLst>
          </p:cNvPr>
          <p:cNvGraphicFramePr>
            <a:graphicFrameLocks noChangeAspect="1"/>
          </p:cNvGraphicFramePr>
          <p:nvPr>
            <p:extLst>
              <p:ext uri="{D42A27DB-BD31-4B8C-83A1-F6EECF244321}">
                <p14:modId xmlns:p14="http://schemas.microsoft.com/office/powerpoint/2010/main" val="3103166209"/>
              </p:ext>
            </p:extLst>
          </p:nvPr>
        </p:nvGraphicFramePr>
        <p:xfrm>
          <a:off x="5079365" y="4312727"/>
          <a:ext cx="2427286" cy="1103312"/>
        </p:xfrm>
        <a:graphic>
          <a:graphicData uri="http://schemas.openxmlformats.org/presentationml/2006/ole">
            <mc:AlternateContent xmlns:mc="http://schemas.openxmlformats.org/markup-compatibility/2006">
              <mc:Choice xmlns:v="urn:schemas-microsoft-com:vml" Requires="v">
                <p:oleObj spid="_x0000_s33872" name="Equation" r:id="rId9" imgW="977760" imgH="444240" progId="Equation.DSMT4">
                  <p:embed/>
                </p:oleObj>
              </mc:Choice>
              <mc:Fallback>
                <p:oleObj name="Equation" r:id="rId9" imgW="977760" imgH="444240" progId="Equation.DSMT4">
                  <p:embed/>
                  <p:pic>
                    <p:nvPicPr>
                      <p:cNvPr id="0" name=""/>
                      <p:cNvPicPr/>
                      <p:nvPr/>
                    </p:nvPicPr>
                    <p:blipFill>
                      <a:blip r:embed="rId10"/>
                      <a:stretch>
                        <a:fillRect/>
                      </a:stretch>
                    </p:blipFill>
                    <p:spPr>
                      <a:xfrm>
                        <a:off x="5079365" y="4312727"/>
                        <a:ext cx="2427286" cy="1103312"/>
                      </a:xfrm>
                      <a:prstGeom prst="rect">
                        <a:avLst/>
                      </a:prstGeom>
                    </p:spPr>
                  </p:pic>
                </p:oleObj>
              </mc:Fallback>
            </mc:AlternateContent>
          </a:graphicData>
        </a:graphic>
      </p:graphicFrame>
      <p:sp>
        <p:nvSpPr>
          <p:cNvPr id="16" name="Rectangle 17">
            <a:extLst>
              <a:ext uri="{FF2B5EF4-FFF2-40B4-BE49-F238E27FC236}">
                <a16:creationId xmlns:a16="http://schemas.microsoft.com/office/drawing/2014/main" id="{1A961ED8-97E6-47A8-A263-B44F8CB714DF}"/>
              </a:ext>
            </a:extLst>
          </p:cNvPr>
          <p:cNvSpPr>
            <a:spLocks noChangeArrowheads="1"/>
          </p:cNvSpPr>
          <p:nvPr/>
        </p:nvSpPr>
        <p:spPr bwMode="auto">
          <a:xfrm>
            <a:off x="1619250" y="5489802"/>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包含负反馈的放大倍数（闭环放大倍数）：</a:t>
            </a:r>
            <a:endParaRPr lang="en-US" altLang="zh-CN" sz="2800" dirty="0">
              <a:latin typeface="+mn-ea"/>
              <a:ea typeface="+mn-ea"/>
            </a:endParaRPr>
          </a:p>
        </p:txBody>
      </p:sp>
      <p:graphicFrame>
        <p:nvGraphicFramePr>
          <p:cNvPr id="6" name="对象 5">
            <a:extLst>
              <a:ext uri="{FF2B5EF4-FFF2-40B4-BE49-F238E27FC236}">
                <a16:creationId xmlns:a16="http://schemas.microsoft.com/office/drawing/2014/main" id="{ADB61ED5-8E2B-49A1-A208-BDE9D2E2AE41}"/>
              </a:ext>
            </a:extLst>
          </p:cNvPr>
          <p:cNvGraphicFramePr>
            <a:graphicFrameLocks noChangeAspect="1"/>
          </p:cNvGraphicFramePr>
          <p:nvPr>
            <p:extLst>
              <p:ext uri="{D42A27DB-BD31-4B8C-83A1-F6EECF244321}">
                <p14:modId xmlns:p14="http://schemas.microsoft.com/office/powerpoint/2010/main" val="448302071"/>
              </p:ext>
            </p:extLst>
          </p:nvPr>
        </p:nvGraphicFramePr>
        <p:xfrm>
          <a:off x="9289415" y="5355131"/>
          <a:ext cx="2336734" cy="945821"/>
        </p:xfrm>
        <a:graphic>
          <a:graphicData uri="http://schemas.openxmlformats.org/presentationml/2006/ole">
            <mc:AlternateContent xmlns:mc="http://schemas.openxmlformats.org/markup-compatibility/2006">
              <mc:Choice xmlns:v="urn:schemas-microsoft-com:vml" Requires="v">
                <p:oleObj spid="_x0000_s33873" name="Equation" r:id="rId11" imgW="1066680" imgH="431640" progId="Equation.DSMT4">
                  <p:embed/>
                </p:oleObj>
              </mc:Choice>
              <mc:Fallback>
                <p:oleObj name="Equation" r:id="rId11" imgW="1066680" imgH="431640" progId="Equation.DSMT4">
                  <p:embed/>
                  <p:pic>
                    <p:nvPicPr>
                      <p:cNvPr id="0" name=""/>
                      <p:cNvPicPr/>
                      <p:nvPr/>
                    </p:nvPicPr>
                    <p:blipFill>
                      <a:blip r:embed="rId12"/>
                      <a:stretch>
                        <a:fillRect/>
                      </a:stretch>
                    </p:blipFill>
                    <p:spPr>
                      <a:xfrm>
                        <a:off x="9289415" y="5355131"/>
                        <a:ext cx="2336734" cy="945821"/>
                      </a:xfrm>
                      <a:prstGeom prst="rect">
                        <a:avLst/>
                      </a:prstGeom>
                    </p:spPr>
                  </p:pic>
                </p:oleObj>
              </mc:Fallback>
            </mc:AlternateContent>
          </a:graphicData>
        </a:graphic>
      </p:graphicFrame>
      <p:sp>
        <p:nvSpPr>
          <p:cNvPr id="7" name="对话气泡: 矩形 6">
            <a:extLst>
              <a:ext uri="{FF2B5EF4-FFF2-40B4-BE49-F238E27FC236}">
                <a16:creationId xmlns:a16="http://schemas.microsoft.com/office/drawing/2014/main" id="{0A982B1D-D233-4341-820F-498D89EAAB55}"/>
              </a:ext>
            </a:extLst>
          </p:cNvPr>
          <p:cNvSpPr/>
          <p:nvPr/>
        </p:nvSpPr>
        <p:spPr>
          <a:xfrm>
            <a:off x="7506651" y="6223000"/>
            <a:ext cx="1885317" cy="549458"/>
          </a:xfrm>
          <a:prstGeom prst="wedgeRectCallout">
            <a:avLst>
              <a:gd name="adj1" fmla="val 130598"/>
              <a:gd name="adj2" fmla="val -48446"/>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反馈深度</a:t>
            </a:r>
          </a:p>
        </p:txBody>
      </p:sp>
    </p:spTree>
    <p:custDataLst>
      <p:tags r:id="rId2"/>
    </p:custDataLst>
    <p:extLst>
      <p:ext uri="{BB962C8B-B14F-4D97-AF65-F5344CB8AC3E}">
        <p14:creationId xmlns:p14="http://schemas.microsoft.com/office/powerpoint/2010/main" val="24245264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arn(inVertic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wipe(left)">
                                      <p:cBhvr>
                                        <p:cTn id="42" dur="500"/>
                                        <p:tgtEl>
                                          <p:spTgt spid="1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arn(inVertical)">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26" grpId="0" build="p" autoUpdateAnimBg="0"/>
      <p:bldP spid="13" grpId="0" build="p" autoUpdateAnimBg="0"/>
      <p:bldP spid="14" grpId="0" build="p" autoUpdateAnimBg="0"/>
      <p:bldP spid="16" grpId="0" build="p" autoUpdateAnimBg="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799393"/>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solidFill>
                  <a:srgbClr val="FF0000"/>
                </a:solidFill>
                <a:latin typeface="+mn-ea"/>
                <a:ea typeface="+mn-ea"/>
              </a:rPr>
              <a:t>2. </a:t>
            </a:r>
            <a:r>
              <a:rPr lang="zh-CN" altLang="en-US" sz="2800" dirty="0">
                <a:solidFill>
                  <a:srgbClr val="FF0000"/>
                </a:solidFill>
                <a:latin typeface="+mn-ea"/>
                <a:ea typeface="+mn-ea"/>
              </a:rPr>
              <a:t>提高放大倍数的稳定性</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1487005"/>
            <a:ext cx="8743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稳定性指开环的相对稳定程度与闭环的相对稳定程度的比较。</a:t>
            </a:r>
            <a:endParaRPr lang="en-US" altLang="zh-CN" sz="2800" dirty="0">
              <a:latin typeface="+mn-ea"/>
              <a:ea typeface="+mn-ea"/>
            </a:endParaRPr>
          </a:p>
        </p:txBody>
      </p:sp>
      <p:sp>
        <p:nvSpPr>
          <p:cNvPr id="17" name="Rectangle 17">
            <a:extLst>
              <a:ext uri="{FF2B5EF4-FFF2-40B4-BE49-F238E27FC236}">
                <a16:creationId xmlns:a16="http://schemas.microsoft.com/office/drawing/2014/main" id="{6EDD94F4-F72A-49B9-84EF-A5905A91E132}"/>
              </a:ext>
            </a:extLst>
          </p:cNvPr>
          <p:cNvSpPr>
            <a:spLocks noChangeArrowheads="1"/>
          </p:cNvSpPr>
          <p:nvPr/>
        </p:nvSpPr>
        <p:spPr bwMode="auto">
          <a:xfrm>
            <a:off x="1619250" y="2441112"/>
            <a:ext cx="87439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负反馈的基本特点是自动调节作用。当外界条件引发输出信号改变的时候，负反馈按比例将变化的量送到输入端，抵消一部分输入信号，使净输入信号减小或者增大，达到降低或增加输出信号的目的。</a:t>
            </a:r>
            <a:endParaRPr lang="en-US" altLang="zh-CN" sz="2800" dirty="0">
              <a:latin typeface="+mn-ea"/>
              <a:ea typeface="+mn-ea"/>
            </a:endParaRPr>
          </a:p>
        </p:txBody>
      </p:sp>
      <p:sp>
        <p:nvSpPr>
          <p:cNvPr id="18" name="Rectangle 17">
            <a:extLst>
              <a:ext uri="{FF2B5EF4-FFF2-40B4-BE49-F238E27FC236}">
                <a16:creationId xmlns:a16="http://schemas.microsoft.com/office/drawing/2014/main" id="{387568EA-7EC4-4DFE-80D2-A781B62171F6}"/>
              </a:ext>
            </a:extLst>
          </p:cNvPr>
          <p:cNvSpPr>
            <a:spLocks noChangeArrowheads="1"/>
          </p:cNvSpPr>
          <p:nvPr/>
        </p:nvSpPr>
        <p:spPr bwMode="auto">
          <a:xfrm>
            <a:off x="1619250" y="4503582"/>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solidFill>
                  <a:srgbClr val="FF0000"/>
                </a:solidFill>
                <a:latin typeface="+mn-ea"/>
                <a:ea typeface="+mn-ea"/>
              </a:rPr>
              <a:t>3. </a:t>
            </a:r>
            <a:r>
              <a:rPr lang="zh-CN" altLang="en-US" sz="2800" dirty="0">
                <a:solidFill>
                  <a:srgbClr val="FF0000"/>
                </a:solidFill>
                <a:latin typeface="+mn-ea"/>
                <a:ea typeface="+mn-ea"/>
              </a:rPr>
              <a:t>改善波形失真</a:t>
            </a:r>
            <a:endParaRPr lang="en-US" altLang="zh-CN" sz="2800" dirty="0">
              <a:solidFill>
                <a:srgbClr val="FF0000"/>
              </a:solidFill>
              <a:latin typeface="+mn-ea"/>
              <a:ea typeface="+mn-ea"/>
            </a:endParaRPr>
          </a:p>
        </p:txBody>
      </p:sp>
      <p:sp>
        <p:nvSpPr>
          <p:cNvPr id="19" name="Rectangle 17">
            <a:extLst>
              <a:ext uri="{FF2B5EF4-FFF2-40B4-BE49-F238E27FC236}">
                <a16:creationId xmlns:a16="http://schemas.microsoft.com/office/drawing/2014/main" id="{EBFCF65A-FDF4-45DD-880D-B588CC372B4B}"/>
              </a:ext>
            </a:extLst>
          </p:cNvPr>
          <p:cNvSpPr>
            <a:spLocks noChangeArrowheads="1"/>
          </p:cNvSpPr>
          <p:nvPr/>
        </p:nvSpPr>
        <p:spPr bwMode="auto">
          <a:xfrm>
            <a:off x="1619250" y="5042118"/>
            <a:ext cx="87439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负反馈将输出端的失真信号送回输入端，由于反馈电路一般由电阻组成，反馈和输出波形失真一致，输入和反馈信号叠加后，经放大可使得输出失真得到一定补偿。</a:t>
            </a:r>
            <a:endParaRPr lang="en-US" altLang="zh-CN" sz="2800" dirty="0">
              <a:latin typeface="+mn-ea"/>
              <a:ea typeface="+mn-ea"/>
            </a:endParaRPr>
          </a:p>
        </p:txBody>
      </p:sp>
    </p:spTree>
    <p:custDataLst>
      <p:tags r:id="rId1"/>
    </p:custDataLst>
    <p:extLst>
      <p:ext uri="{BB962C8B-B14F-4D97-AF65-F5344CB8AC3E}">
        <p14:creationId xmlns:p14="http://schemas.microsoft.com/office/powerpoint/2010/main" val="3513313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wipe(left)">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wipe(left)">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wipe(left)">
                                      <p:cBhvr>
                                        <p:cTn id="2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26" grpId="0" build="p" autoUpdateAnimBg="0"/>
      <p:bldP spid="17" grpId="0" build="p" autoUpdateAnimBg="0"/>
      <p:bldP spid="18" grpId="0" build="p" autoUpdateAnimBg="0"/>
      <p:bldP spid="1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799393"/>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solidFill>
                  <a:srgbClr val="FF0000"/>
                </a:solidFill>
                <a:latin typeface="+mn-ea"/>
                <a:ea typeface="+mn-ea"/>
              </a:rPr>
              <a:t>4. </a:t>
            </a:r>
            <a:r>
              <a:rPr lang="zh-CN" altLang="en-US" sz="2800" dirty="0">
                <a:solidFill>
                  <a:srgbClr val="FF0000"/>
                </a:solidFill>
                <a:latin typeface="+mn-ea"/>
                <a:ea typeface="+mn-ea"/>
              </a:rPr>
              <a:t>展宽通频带</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1487005"/>
            <a:ext cx="874395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在放大电路的低频段和高频段中，放大倍数会下降。引入负反馈后，在输入条件一定时，中频段输出信号较大，反馈信号强，输入信号被抵消得多，导致输出信号降低得多，而在高低频段，输出信号小，反馈小，输入信号被抵消得少，输出信号降低也较少。由此，相当于提高了高低频段的放大倍数，使其趋于平坦，展宽了频带。</a:t>
            </a:r>
            <a:endParaRPr lang="en-US" altLang="zh-CN" sz="2800" dirty="0">
              <a:latin typeface="+mn-ea"/>
              <a:ea typeface="+mn-ea"/>
            </a:endParaRPr>
          </a:p>
        </p:txBody>
      </p:sp>
    </p:spTree>
    <p:custDataLst>
      <p:tags r:id="rId1"/>
    </p:custDataLst>
    <p:extLst>
      <p:ext uri="{BB962C8B-B14F-4D97-AF65-F5344CB8AC3E}">
        <p14:creationId xmlns:p14="http://schemas.microsoft.com/office/powerpoint/2010/main" val="201781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26"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799393"/>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solidFill>
                  <a:srgbClr val="FF0000"/>
                </a:solidFill>
                <a:latin typeface="+mn-ea"/>
                <a:ea typeface="+mn-ea"/>
              </a:rPr>
              <a:t>5. </a:t>
            </a:r>
            <a:r>
              <a:rPr lang="zh-CN" altLang="en-US" sz="2800" dirty="0">
                <a:solidFill>
                  <a:srgbClr val="FF0000"/>
                </a:solidFill>
                <a:latin typeface="+mn-ea"/>
                <a:ea typeface="+mn-ea"/>
              </a:rPr>
              <a:t>改善电洛的输入电阻和输出电阻</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1487005"/>
            <a:ext cx="8743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输入电阻的增大还是减小，与是串联反馈还是并联反馈有关。</a:t>
            </a:r>
            <a:endParaRPr lang="en-US" altLang="zh-CN" sz="2800" dirty="0">
              <a:latin typeface="+mn-ea"/>
              <a:ea typeface="+mn-ea"/>
            </a:endParaRPr>
          </a:p>
        </p:txBody>
      </p:sp>
      <p:sp>
        <p:nvSpPr>
          <p:cNvPr id="8" name="Rectangle 17">
            <a:extLst>
              <a:ext uri="{FF2B5EF4-FFF2-40B4-BE49-F238E27FC236}">
                <a16:creationId xmlns:a16="http://schemas.microsoft.com/office/drawing/2014/main" id="{6ACFCA21-9796-4235-B7BD-E6B8E65C928A}"/>
              </a:ext>
            </a:extLst>
          </p:cNvPr>
          <p:cNvSpPr>
            <a:spLocks noChangeArrowheads="1"/>
          </p:cNvSpPr>
          <p:nvPr/>
        </p:nvSpPr>
        <p:spPr bwMode="auto">
          <a:xfrm>
            <a:off x="1619250" y="2605504"/>
            <a:ext cx="8743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输出电阻的增大还是减小，与是电压反馈还是电流反馈有关。</a:t>
            </a:r>
            <a:endParaRPr lang="en-US" altLang="zh-CN" sz="2800" dirty="0">
              <a:latin typeface="+mn-ea"/>
              <a:ea typeface="+mn-ea"/>
            </a:endParaRPr>
          </a:p>
        </p:txBody>
      </p:sp>
      <p:graphicFrame>
        <p:nvGraphicFramePr>
          <p:cNvPr id="2" name="表格 1">
            <a:extLst>
              <a:ext uri="{FF2B5EF4-FFF2-40B4-BE49-F238E27FC236}">
                <a16:creationId xmlns:a16="http://schemas.microsoft.com/office/drawing/2014/main" id="{8C9E5268-644C-47CF-ABDA-596F44A0B340}"/>
              </a:ext>
            </a:extLst>
          </p:cNvPr>
          <p:cNvGraphicFramePr>
            <a:graphicFrameLocks noGrp="1"/>
          </p:cNvGraphicFramePr>
          <p:nvPr>
            <p:extLst>
              <p:ext uri="{D42A27DB-BD31-4B8C-83A1-F6EECF244321}">
                <p14:modId xmlns:p14="http://schemas.microsoft.com/office/powerpoint/2010/main" val="1029610364"/>
              </p:ext>
            </p:extLst>
          </p:nvPr>
        </p:nvGraphicFramePr>
        <p:xfrm>
          <a:off x="2032000" y="3831703"/>
          <a:ext cx="8128000" cy="2391297"/>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307252190"/>
                    </a:ext>
                  </a:extLst>
                </a:gridCol>
                <a:gridCol w="1625600">
                  <a:extLst>
                    <a:ext uri="{9D8B030D-6E8A-4147-A177-3AD203B41FA5}">
                      <a16:colId xmlns:a16="http://schemas.microsoft.com/office/drawing/2014/main" val="2457561458"/>
                    </a:ext>
                  </a:extLst>
                </a:gridCol>
                <a:gridCol w="1625600">
                  <a:extLst>
                    <a:ext uri="{9D8B030D-6E8A-4147-A177-3AD203B41FA5}">
                      <a16:colId xmlns:a16="http://schemas.microsoft.com/office/drawing/2014/main" val="2426574037"/>
                    </a:ext>
                  </a:extLst>
                </a:gridCol>
                <a:gridCol w="1625600">
                  <a:extLst>
                    <a:ext uri="{9D8B030D-6E8A-4147-A177-3AD203B41FA5}">
                      <a16:colId xmlns:a16="http://schemas.microsoft.com/office/drawing/2014/main" val="2351221542"/>
                    </a:ext>
                  </a:extLst>
                </a:gridCol>
                <a:gridCol w="1625600">
                  <a:extLst>
                    <a:ext uri="{9D8B030D-6E8A-4147-A177-3AD203B41FA5}">
                      <a16:colId xmlns:a16="http://schemas.microsoft.com/office/drawing/2014/main" val="2445805874"/>
                    </a:ext>
                  </a:extLst>
                </a:gridCol>
              </a:tblGrid>
              <a:tr h="797099">
                <a:tc>
                  <a:txBody>
                    <a:bodyPr/>
                    <a:lstStyle/>
                    <a:p>
                      <a:pPr algn="ctr"/>
                      <a:endParaRPr lang="zh-CN" altLang="en-US" sz="2800" b="1" dirty="0">
                        <a:latin typeface="+mn-ea"/>
                        <a:ea typeface="+mn-ea"/>
                      </a:endParaRPr>
                    </a:p>
                  </a:txBody>
                  <a:tcPr/>
                </a:tc>
                <a:tc>
                  <a:txBody>
                    <a:bodyPr/>
                    <a:lstStyle/>
                    <a:p>
                      <a:pPr algn="ctr"/>
                      <a:r>
                        <a:rPr lang="zh-CN" altLang="en-US" sz="2800" b="1" dirty="0">
                          <a:latin typeface="+mn-ea"/>
                          <a:ea typeface="+mn-ea"/>
                        </a:rPr>
                        <a:t>串联电压</a:t>
                      </a:r>
                    </a:p>
                  </a:txBody>
                  <a:tcPr/>
                </a:tc>
                <a:tc>
                  <a:txBody>
                    <a:bodyPr/>
                    <a:lstStyle/>
                    <a:p>
                      <a:pPr algn="ctr"/>
                      <a:r>
                        <a:rPr lang="zh-CN" altLang="en-US" sz="2800" b="1" dirty="0">
                          <a:latin typeface="+mn-ea"/>
                          <a:ea typeface="+mn-ea"/>
                        </a:rPr>
                        <a:t>串联电流</a:t>
                      </a:r>
                    </a:p>
                  </a:txBody>
                  <a:tcPr/>
                </a:tc>
                <a:tc>
                  <a:txBody>
                    <a:bodyPr/>
                    <a:lstStyle/>
                    <a:p>
                      <a:pPr algn="ctr"/>
                      <a:r>
                        <a:rPr lang="zh-CN" altLang="en-US" sz="2800" b="1" dirty="0">
                          <a:latin typeface="+mn-ea"/>
                          <a:ea typeface="+mn-ea"/>
                        </a:rPr>
                        <a:t>并联电压</a:t>
                      </a:r>
                    </a:p>
                  </a:txBody>
                  <a:tcPr/>
                </a:tc>
                <a:tc>
                  <a:txBody>
                    <a:bodyPr/>
                    <a:lstStyle/>
                    <a:p>
                      <a:pPr algn="ctr"/>
                      <a:r>
                        <a:rPr lang="zh-CN" altLang="en-US" sz="2800" b="1" dirty="0">
                          <a:latin typeface="+mn-ea"/>
                          <a:ea typeface="+mn-ea"/>
                        </a:rPr>
                        <a:t>并联电流</a:t>
                      </a:r>
                    </a:p>
                  </a:txBody>
                  <a:tcPr/>
                </a:tc>
                <a:extLst>
                  <a:ext uri="{0D108BD9-81ED-4DB2-BD59-A6C34878D82A}">
                    <a16:rowId xmlns:a16="http://schemas.microsoft.com/office/drawing/2014/main" val="3491833921"/>
                  </a:ext>
                </a:extLst>
              </a:tr>
              <a:tr h="797099">
                <a:tc>
                  <a:txBody>
                    <a:bodyPr/>
                    <a:lstStyle/>
                    <a:p>
                      <a:pPr algn="ctr"/>
                      <a:r>
                        <a:rPr lang="zh-CN" altLang="en-US" sz="2800" b="1" dirty="0">
                          <a:latin typeface="+mn-ea"/>
                          <a:ea typeface="+mn-ea"/>
                        </a:rPr>
                        <a:t>输入电阻</a:t>
                      </a:r>
                    </a:p>
                  </a:txBody>
                  <a:tcPr/>
                </a:tc>
                <a:tc>
                  <a:txBody>
                    <a:bodyPr/>
                    <a:lstStyle/>
                    <a:p>
                      <a:pPr algn="ctr"/>
                      <a:r>
                        <a:rPr lang="zh-CN" altLang="en-US" sz="2800" b="1" dirty="0">
                          <a:latin typeface="+mn-ea"/>
                          <a:ea typeface="+mn-ea"/>
                        </a:rPr>
                        <a:t>↑</a:t>
                      </a:r>
                    </a:p>
                  </a:txBody>
                  <a:tcPr/>
                </a:tc>
                <a:tc>
                  <a:txBody>
                    <a:bodyPr/>
                    <a:lstStyle/>
                    <a:p>
                      <a:pPr algn="ctr"/>
                      <a:r>
                        <a:rPr lang="zh-CN" altLang="en-US" sz="2800" b="1" dirty="0">
                          <a:latin typeface="+mn-ea"/>
                          <a:ea typeface="+mn-ea"/>
                        </a:rPr>
                        <a:t>↑</a:t>
                      </a:r>
                    </a:p>
                  </a:txBody>
                  <a:tcPr/>
                </a:tc>
                <a:tc>
                  <a:txBody>
                    <a:bodyPr/>
                    <a:lstStyle/>
                    <a:p>
                      <a:pPr algn="ctr"/>
                      <a:r>
                        <a:rPr lang="zh-CN" altLang="en-US" sz="2800" b="1" dirty="0">
                          <a:latin typeface="+mn-ea"/>
                          <a:ea typeface="+mn-ea"/>
                        </a:rPr>
                        <a:t>↓</a:t>
                      </a:r>
                    </a:p>
                  </a:txBody>
                  <a:tcPr/>
                </a:tc>
                <a:tc>
                  <a:txBody>
                    <a:bodyPr/>
                    <a:lstStyle/>
                    <a:p>
                      <a:pPr algn="ctr"/>
                      <a:r>
                        <a:rPr lang="zh-CN" altLang="en-US" sz="2800" b="1" dirty="0">
                          <a:latin typeface="+mn-ea"/>
                          <a:ea typeface="+mn-ea"/>
                        </a:rPr>
                        <a:t>↓</a:t>
                      </a:r>
                    </a:p>
                  </a:txBody>
                  <a:tcPr/>
                </a:tc>
                <a:extLst>
                  <a:ext uri="{0D108BD9-81ED-4DB2-BD59-A6C34878D82A}">
                    <a16:rowId xmlns:a16="http://schemas.microsoft.com/office/drawing/2014/main" val="3121985703"/>
                  </a:ext>
                </a:extLst>
              </a:tr>
              <a:tr h="797099">
                <a:tc>
                  <a:txBody>
                    <a:bodyPr/>
                    <a:lstStyle/>
                    <a:p>
                      <a:pPr algn="ctr"/>
                      <a:r>
                        <a:rPr lang="zh-CN" altLang="en-US" sz="2800" b="1" dirty="0">
                          <a:latin typeface="+mn-ea"/>
                          <a:ea typeface="+mn-ea"/>
                        </a:rPr>
                        <a:t>输出电阻</a:t>
                      </a:r>
                    </a:p>
                  </a:txBody>
                  <a:tcPr/>
                </a:tc>
                <a:tc>
                  <a:txBody>
                    <a:bodyPr/>
                    <a:lstStyle/>
                    <a:p>
                      <a:pPr algn="ctr"/>
                      <a:r>
                        <a:rPr lang="zh-CN" altLang="en-US" sz="2800" b="1" dirty="0">
                          <a:latin typeface="+mn-ea"/>
                          <a:ea typeface="+mn-ea"/>
                        </a:rPr>
                        <a:t>↓</a:t>
                      </a:r>
                    </a:p>
                  </a:txBody>
                  <a:tcPr/>
                </a:tc>
                <a:tc>
                  <a:txBody>
                    <a:bodyPr/>
                    <a:lstStyle/>
                    <a:p>
                      <a:pPr algn="ctr"/>
                      <a:r>
                        <a:rPr lang="zh-CN" altLang="en-US" sz="2800" b="1" dirty="0">
                          <a:latin typeface="+mn-ea"/>
                          <a:ea typeface="+mn-ea"/>
                        </a:rPr>
                        <a:t>↑</a:t>
                      </a:r>
                    </a:p>
                  </a:txBody>
                  <a:tcPr/>
                </a:tc>
                <a:tc>
                  <a:txBody>
                    <a:bodyPr/>
                    <a:lstStyle/>
                    <a:p>
                      <a:pPr algn="ctr"/>
                      <a:r>
                        <a:rPr lang="zh-CN" altLang="en-US" sz="2800" b="1" dirty="0">
                          <a:latin typeface="+mn-ea"/>
                          <a:ea typeface="+mn-ea"/>
                        </a:rPr>
                        <a:t>↓</a:t>
                      </a:r>
                    </a:p>
                  </a:txBody>
                  <a:tcPr/>
                </a:tc>
                <a:tc>
                  <a:txBody>
                    <a:bodyPr/>
                    <a:lstStyle/>
                    <a:p>
                      <a:pPr algn="ctr"/>
                      <a:r>
                        <a:rPr lang="zh-CN" altLang="en-US" sz="2800" b="1" dirty="0">
                          <a:latin typeface="+mn-ea"/>
                          <a:ea typeface="+mn-ea"/>
                        </a:rPr>
                        <a:t>↑</a:t>
                      </a:r>
                    </a:p>
                  </a:txBody>
                  <a:tcPr/>
                </a:tc>
                <a:extLst>
                  <a:ext uri="{0D108BD9-81ED-4DB2-BD59-A6C34878D82A}">
                    <a16:rowId xmlns:a16="http://schemas.microsoft.com/office/drawing/2014/main" val="3813724405"/>
                  </a:ext>
                </a:extLst>
              </a:tr>
            </a:tbl>
          </a:graphicData>
        </a:graphic>
      </p:graphicFrame>
    </p:spTree>
    <p:custDataLst>
      <p:tags r:id="rId1"/>
    </p:custDataLst>
    <p:extLst>
      <p:ext uri="{BB962C8B-B14F-4D97-AF65-F5344CB8AC3E}">
        <p14:creationId xmlns:p14="http://schemas.microsoft.com/office/powerpoint/2010/main" val="21970852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26" grpId="0" build="p" autoUpdateAnimBg="0"/>
      <p:bldP spid="8"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968283" y="3105834"/>
            <a:ext cx="7176965" cy="646331"/>
          </a:xfrm>
          <a:prstGeom prst="rect">
            <a:avLst/>
          </a:prstGeom>
          <a:noFill/>
        </p:spPr>
        <p:txBody>
          <a:bodyPr wrap="none" rtlCol="0">
            <a:spAutoFit/>
            <a:scene3d>
              <a:camera prst="orthographicFront"/>
              <a:lightRig rig="threePt" dir="t"/>
            </a:scene3d>
            <a:sp3d contourW="12700"/>
          </a:bodyPr>
          <a:lstStyle/>
          <a:p>
            <a:r>
              <a:rPr lang="en-US" altLang="zh-CN" sz="3600" dirty="0">
                <a:latin typeface="Agency FB" panose="020B0503020202020204" pitchFamily="34" charset="0"/>
              </a:rPr>
              <a:t>7.3 </a:t>
            </a:r>
            <a:r>
              <a:rPr lang="zh-CN" altLang="en-US" sz="3600" dirty="0">
                <a:latin typeface="Agency FB" panose="020B0503020202020204" pitchFamily="34" charset="0"/>
              </a:rPr>
              <a:t>具有负反馈的集成运放应用电路</a:t>
            </a: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7749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par>
                                <p:cTn id="21" presetID="22" presetClass="entr" presetSubtype="4"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1"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up)">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7" grpId="0"/>
      <p:bldP spid="4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26" name="矩形 25">
            <a:extLst>
              <a:ext uri="{FF2B5EF4-FFF2-40B4-BE49-F238E27FC236}">
                <a16:creationId xmlns:a16="http://schemas.microsoft.com/office/drawing/2014/main" id="{BFF4CD24-9EB3-4F1E-B2E3-F0EE1C592F24}"/>
              </a:ext>
            </a:extLst>
          </p:cNvPr>
          <p:cNvSpPr/>
          <p:nvPr/>
        </p:nvSpPr>
        <p:spPr>
          <a:xfrm>
            <a:off x="1625600" y="836565"/>
            <a:ext cx="3057247" cy="523220"/>
          </a:xfrm>
          <a:prstGeom prst="rect">
            <a:avLst/>
          </a:prstGeom>
        </p:spPr>
        <p:txBody>
          <a:bodyPr wrap="none">
            <a:spAutoFit/>
          </a:bodyPr>
          <a:lstStyle/>
          <a:p>
            <a:pPr>
              <a:defRPr/>
            </a:pPr>
            <a:r>
              <a:rPr lang="zh-CN" altLang="en-US" sz="2800" b="1" dirty="0">
                <a:solidFill>
                  <a:srgbClr val="FF0000"/>
                </a:solidFill>
                <a:latin typeface="+mn-ea"/>
              </a:rPr>
              <a:t>理想运放分析基础</a:t>
            </a:r>
          </a:p>
        </p:txBody>
      </p:sp>
      <p:sp>
        <p:nvSpPr>
          <p:cNvPr id="27" name="Rectangle 20">
            <a:extLst>
              <a:ext uri="{FF2B5EF4-FFF2-40B4-BE49-F238E27FC236}">
                <a16:creationId xmlns:a16="http://schemas.microsoft.com/office/drawing/2014/main" id="{53694AF9-1D15-48DF-A610-E0AC951EF0E7}"/>
              </a:ext>
            </a:extLst>
          </p:cNvPr>
          <p:cNvSpPr>
            <a:spLocks noChangeArrowheads="1"/>
          </p:cNvSpPr>
          <p:nvPr/>
        </p:nvSpPr>
        <p:spPr bwMode="auto">
          <a:xfrm>
            <a:off x="1778000" y="1841453"/>
            <a:ext cx="838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just" eaLnBrk="1" hangingPunct="1">
              <a:spcBef>
                <a:spcPct val="20000"/>
              </a:spcBef>
              <a:buClr>
                <a:srgbClr val="0000FF"/>
              </a:buClr>
              <a:buSzPct val="85000"/>
              <a:buFont typeface="Monotype Sorts" pitchFamily="2" charset="2"/>
              <a:buNone/>
            </a:pPr>
            <a:r>
              <a:rPr lang="zh-CN" altLang="en-US" sz="2800">
                <a:latin typeface="+mn-ea"/>
                <a:ea typeface="+mn-ea"/>
              </a:rPr>
              <a:t>    实际运放的理想化模型就是理想运放。其理想化参数为：</a:t>
            </a:r>
          </a:p>
        </p:txBody>
      </p:sp>
      <p:grpSp>
        <p:nvGrpSpPr>
          <p:cNvPr id="31" name="Group 15">
            <a:extLst>
              <a:ext uri="{FF2B5EF4-FFF2-40B4-BE49-F238E27FC236}">
                <a16:creationId xmlns:a16="http://schemas.microsoft.com/office/drawing/2014/main" id="{813810C9-23AE-44B5-ABDB-04AB88720E82}"/>
              </a:ext>
            </a:extLst>
          </p:cNvPr>
          <p:cNvGrpSpPr>
            <a:grpSpLocks/>
          </p:cNvGrpSpPr>
          <p:nvPr/>
        </p:nvGrpSpPr>
        <p:grpSpPr bwMode="auto">
          <a:xfrm>
            <a:off x="2311400" y="2795512"/>
            <a:ext cx="8001000" cy="530225"/>
            <a:chOff x="336" y="1197"/>
            <a:chExt cx="5040" cy="334"/>
          </a:xfrm>
        </p:grpSpPr>
        <p:sp>
          <p:nvSpPr>
            <p:cNvPr id="32" name="Rectangle 16">
              <a:extLst>
                <a:ext uri="{FF2B5EF4-FFF2-40B4-BE49-F238E27FC236}">
                  <a16:creationId xmlns:a16="http://schemas.microsoft.com/office/drawing/2014/main" id="{95168A96-AB4A-481C-A51E-2AC6012BFF64}"/>
                </a:ext>
              </a:extLst>
            </p:cNvPr>
            <p:cNvSpPr>
              <a:spLocks noChangeArrowheads="1"/>
            </p:cNvSpPr>
            <p:nvPr/>
          </p:nvSpPr>
          <p:spPr bwMode="auto">
            <a:xfrm>
              <a:off x="336" y="1200"/>
              <a:ext cx="5040" cy="330"/>
            </a:xfrm>
            <a:prstGeom prst="rect">
              <a:avLst/>
            </a:prstGeom>
            <a:noFill/>
            <a:ln w="12700" cap="sq">
              <a:noFill/>
              <a:miter lim="800000"/>
              <a:headEnd type="none" w="sm" len="sm"/>
              <a:tailEnd type="none" w="sm" len="sm"/>
            </a:ln>
            <a:effectLst/>
          </p:spPr>
          <p:txBody>
            <a:bodyPr>
              <a:spAutoFit/>
            </a:bodyPr>
            <a:lstStyle/>
            <a:p>
              <a:pPr algn="just">
                <a:spcBef>
                  <a:spcPct val="20000"/>
                </a:spcBef>
                <a:buClr>
                  <a:srgbClr val="0000FF"/>
                </a:buClr>
                <a:buSzPct val="85000"/>
                <a:buFont typeface="Monotype Sorts" pitchFamily="2" charset="2"/>
                <a:buChar char="F"/>
                <a:defRPr/>
              </a:pPr>
              <a:r>
                <a:rPr lang="en-US" altLang="zh-CN" sz="2800" b="1" dirty="0">
                  <a:solidFill>
                    <a:schemeClr val="accent2"/>
                  </a:solidFill>
                  <a:latin typeface="+mn-ea"/>
                </a:rPr>
                <a:t>  </a:t>
              </a:r>
              <a:r>
                <a:rPr lang="zh-CN" altLang="en-US" sz="2800" b="1" dirty="0">
                  <a:solidFill>
                    <a:schemeClr val="accent2"/>
                  </a:solidFill>
                  <a:latin typeface="+mn-ea"/>
                </a:rPr>
                <a:t>开环差模增益：</a:t>
              </a:r>
            </a:p>
          </p:txBody>
        </p:sp>
        <p:graphicFrame>
          <p:nvGraphicFramePr>
            <p:cNvPr id="33" name="Object 2">
              <a:extLst>
                <a:ext uri="{FF2B5EF4-FFF2-40B4-BE49-F238E27FC236}">
                  <a16:creationId xmlns:a16="http://schemas.microsoft.com/office/drawing/2014/main" id="{69E0345C-ED78-48DD-9420-2281578CF07E}"/>
                </a:ext>
              </a:extLst>
            </p:cNvPr>
            <p:cNvGraphicFramePr>
              <a:graphicFrameLocks noChangeAspect="1"/>
            </p:cNvGraphicFramePr>
            <p:nvPr>
              <p:extLst>
                <p:ext uri="{D42A27DB-BD31-4B8C-83A1-F6EECF244321}">
                  <p14:modId xmlns:p14="http://schemas.microsoft.com/office/powerpoint/2010/main" val="5766273"/>
                </p:ext>
              </p:extLst>
            </p:nvPr>
          </p:nvGraphicFramePr>
          <p:xfrm>
            <a:off x="2184" y="1197"/>
            <a:ext cx="912" cy="334"/>
          </p:xfrm>
          <a:graphic>
            <a:graphicData uri="http://schemas.openxmlformats.org/presentationml/2006/ole">
              <mc:AlternateContent xmlns:mc="http://schemas.openxmlformats.org/markup-compatibility/2006">
                <mc:Choice xmlns:v="urn:schemas-microsoft-com:vml" Requires="v">
                  <p:oleObj spid="_x0000_s35922" name="Equation" r:id="rId5" imgW="622080" imgH="228600" progId="Equation.3">
                    <p:embed/>
                  </p:oleObj>
                </mc:Choice>
                <mc:Fallback>
                  <p:oleObj name="Equation" r:id="rId5" imgW="622080" imgH="228600" progId="Equation.3">
                    <p:embed/>
                    <p:pic>
                      <p:nvPicPr>
                        <p:cNvPr id="8198" name="Object 2">
                          <a:extLst>
                            <a:ext uri="{FF2B5EF4-FFF2-40B4-BE49-F238E27FC236}">
                              <a16:creationId xmlns:a16="http://schemas.microsoft.com/office/drawing/2014/main" id="{96C465ED-0BBB-40F1-8737-87D878A40A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4" y="1197"/>
                          <a:ext cx="912" cy="33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 name="Group 18">
            <a:extLst>
              <a:ext uri="{FF2B5EF4-FFF2-40B4-BE49-F238E27FC236}">
                <a16:creationId xmlns:a16="http://schemas.microsoft.com/office/drawing/2014/main" id="{6CA59F34-0D5D-4C16-9820-63CA04982646}"/>
              </a:ext>
            </a:extLst>
          </p:cNvPr>
          <p:cNvGrpSpPr>
            <a:grpSpLocks/>
          </p:cNvGrpSpPr>
          <p:nvPr/>
        </p:nvGrpSpPr>
        <p:grpSpPr bwMode="auto">
          <a:xfrm>
            <a:off x="2311400" y="3478137"/>
            <a:ext cx="8001000" cy="536575"/>
            <a:chOff x="336" y="1536"/>
            <a:chExt cx="5040" cy="338"/>
          </a:xfrm>
        </p:grpSpPr>
        <p:sp>
          <p:nvSpPr>
            <p:cNvPr id="35" name="Rectangle 19">
              <a:extLst>
                <a:ext uri="{FF2B5EF4-FFF2-40B4-BE49-F238E27FC236}">
                  <a16:creationId xmlns:a16="http://schemas.microsoft.com/office/drawing/2014/main" id="{4CCA1AF9-C0D0-4BFC-A296-A4712BD744E7}"/>
                </a:ext>
              </a:extLst>
            </p:cNvPr>
            <p:cNvSpPr>
              <a:spLocks noChangeArrowheads="1"/>
            </p:cNvSpPr>
            <p:nvPr/>
          </p:nvSpPr>
          <p:spPr bwMode="auto">
            <a:xfrm>
              <a:off x="336" y="1536"/>
              <a:ext cx="5040" cy="330"/>
            </a:xfrm>
            <a:prstGeom prst="rect">
              <a:avLst/>
            </a:prstGeom>
            <a:noFill/>
            <a:ln w="12700" cap="sq">
              <a:noFill/>
              <a:miter lim="800000"/>
              <a:headEnd type="none" w="sm" len="sm"/>
              <a:tailEnd type="none" w="sm" len="sm"/>
            </a:ln>
            <a:effectLst/>
          </p:spPr>
          <p:txBody>
            <a:bodyPr>
              <a:spAutoFit/>
            </a:bodyPr>
            <a:lstStyle/>
            <a:p>
              <a:pPr algn="just">
                <a:spcBef>
                  <a:spcPct val="20000"/>
                </a:spcBef>
                <a:buClr>
                  <a:srgbClr val="0000FF"/>
                </a:buClr>
                <a:buSzPct val="85000"/>
                <a:buFont typeface="Monotype Sorts" pitchFamily="2" charset="2"/>
                <a:buChar char="F"/>
                <a:defRPr/>
              </a:pPr>
              <a:r>
                <a:rPr lang="en-US" altLang="zh-CN" sz="2800" b="1" dirty="0">
                  <a:solidFill>
                    <a:schemeClr val="accent2"/>
                  </a:solidFill>
                  <a:latin typeface="+mn-ea"/>
                </a:rPr>
                <a:t>  </a:t>
              </a:r>
              <a:r>
                <a:rPr lang="zh-CN" altLang="en-US" sz="2800" b="1" dirty="0">
                  <a:solidFill>
                    <a:schemeClr val="accent2"/>
                  </a:solidFill>
                  <a:latin typeface="+mn-ea"/>
                </a:rPr>
                <a:t>差模输入电阻：</a:t>
              </a:r>
            </a:p>
          </p:txBody>
        </p:sp>
        <p:graphicFrame>
          <p:nvGraphicFramePr>
            <p:cNvPr id="36" name="Object 3">
              <a:extLst>
                <a:ext uri="{FF2B5EF4-FFF2-40B4-BE49-F238E27FC236}">
                  <a16:creationId xmlns:a16="http://schemas.microsoft.com/office/drawing/2014/main" id="{9D66B1ED-2705-41F6-B3D2-D83C45EC564B}"/>
                </a:ext>
              </a:extLst>
            </p:cNvPr>
            <p:cNvGraphicFramePr>
              <a:graphicFrameLocks noChangeAspect="1"/>
            </p:cNvGraphicFramePr>
            <p:nvPr>
              <p:extLst>
                <p:ext uri="{D42A27DB-BD31-4B8C-83A1-F6EECF244321}">
                  <p14:modId xmlns:p14="http://schemas.microsoft.com/office/powerpoint/2010/main" val="3583907441"/>
                </p:ext>
              </p:extLst>
            </p:nvPr>
          </p:nvGraphicFramePr>
          <p:xfrm>
            <a:off x="2184" y="1540"/>
            <a:ext cx="800" cy="334"/>
          </p:xfrm>
          <a:graphic>
            <a:graphicData uri="http://schemas.openxmlformats.org/presentationml/2006/ole">
              <mc:AlternateContent xmlns:mc="http://schemas.openxmlformats.org/markup-compatibility/2006">
                <mc:Choice xmlns:v="urn:schemas-microsoft-com:vml" Requires="v">
                  <p:oleObj spid="_x0000_s35923" name="Equation" r:id="rId7" imgW="545760" imgH="228600" progId="Equation.3">
                    <p:embed/>
                  </p:oleObj>
                </mc:Choice>
                <mc:Fallback>
                  <p:oleObj name="Equation" r:id="rId7" imgW="545760" imgH="228600" progId="Equation.3">
                    <p:embed/>
                    <p:pic>
                      <p:nvPicPr>
                        <p:cNvPr id="8197" name="Object 3">
                          <a:extLst>
                            <a:ext uri="{FF2B5EF4-FFF2-40B4-BE49-F238E27FC236}">
                              <a16:creationId xmlns:a16="http://schemas.microsoft.com/office/drawing/2014/main" id="{A869806E-D67C-421D-BB0A-01295D543A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4" y="1540"/>
                          <a:ext cx="800" cy="33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7" name="Group 21">
            <a:extLst>
              <a:ext uri="{FF2B5EF4-FFF2-40B4-BE49-F238E27FC236}">
                <a16:creationId xmlns:a16="http://schemas.microsoft.com/office/drawing/2014/main" id="{5DF14D0F-EDEF-48C3-8ED1-77FAEBE001E5}"/>
              </a:ext>
            </a:extLst>
          </p:cNvPr>
          <p:cNvGrpSpPr>
            <a:grpSpLocks/>
          </p:cNvGrpSpPr>
          <p:nvPr/>
        </p:nvGrpSpPr>
        <p:grpSpPr bwMode="auto">
          <a:xfrm>
            <a:off x="2311400" y="4171875"/>
            <a:ext cx="8001000" cy="555625"/>
            <a:chOff x="336" y="1872"/>
            <a:chExt cx="5040" cy="350"/>
          </a:xfrm>
        </p:grpSpPr>
        <p:sp>
          <p:nvSpPr>
            <p:cNvPr id="38" name="Rectangle 22">
              <a:extLst>
                <a:ext uri="{FF2B5EF4-FFF2-40B4-BE49-F238E27FC236}">
                  <a16:creationId xmlns:a16="http://schemas.microsoft.com/office/drawing/2014/main" id="{46BD4EB3-393B-45EA-820A-596B102127EA}"/>
                </a:ext>
              </a:extLst>
            </p:cNvPr>
            <p:cNvSpPr>
              <a:spLocks noChangeArrowheads="1"/>
            </p:cNvSpPr>
            <p:nvPr/>
          </p:nvSpPr>
          <p:spPr bwMode="auto">
            <a:xfrm>
              <a:off x="336" y="1872"/>
              <a:ext cx="5040" cy="330"/>
            </a:xfrm>
            <a:prstGeom prst="rect">
              <a:avLst/>
            </a:prstGeom>
            <a:noFill/>
            <a:ln w="12700" cap="sq">
              <a:noFill/>
              <a:miter lim="800000"/>
              <a:headEnd type="none" w="sm" len="sm"/>
              <a:tailEnd type="none" w="sm" len="sm"/>
            </a:ln>
            <a:effectLst/>
          </p:spPr>
          <p:txBody>
            <a:bodyPr>
              <a:spAutoFit/>
            </a:bodyPr>
            <a:lstStyle/>
            <a:p>
              <a:pPr algn="just">
                <a:spcBef>
                  <a:spcPct val="20000"/>
                </a:spcBef>
                <a:buClr>
                  <a:srgbClr val="0000FF"/>
                </a:buClr>
                <a:buSzPct val="85000"/>
                <a:buFont typeface="Monotype Sorts" pitchFamily="2" charset="2"/>
                <a:buChar char="F"/>
                <a:defRPr/>
              </a:pPr>
              <a:r>
                <a:rPr lang="en-US" altLang="zh-CN" sz="2800" b="1" dirty="0">
                  <a:solidFill>
                    <a:schemeClr val="accent2"/>
                  </a:solidFill>
                  <a:latin typeface="+mn-ea"/>
                </a:rPr>
                <a:t>  </a:t>
              </a:r>
              <a:r>
                <a:rPr lang="zh-CN" altLang="en-US" sz="2800" b="1" dirty="0">
                  <a:solidFill>
                    <a:schemeClr val="accent2"/>
                  </a:solidFill>
                  <a:latin typeface="+mn-ea"/>
                </a:rPr>
                <a:t>输出电阻：</a:t>
              </a:r>
            </a:p>
          </p:txBody>
        </p:sp>
        <p:graphicFrame>
          <p:nvGraphicFramePr>
            <p:cNvPr id="39" name="Object 4">
              <a:extLst>
                <a:ext uri="{FF2B5EF4-FFF2-40B4-BE49-F238E27FC236}">
                  <a16:creationId xmlns:a16="http://schemas.microsoft.com/office/drawing/2014/main" id="{71B17C9A-5BD8-492F-A2F6-36D6513CDE79}"/>
                </a:ext>
              </a:extLst>
            </p:cNvPr>
            <p:cNvGraphicFramePr>
              <a:graphicFrameLocks noChangeAspect="1"/>
            </p:cNvGraphicFramePr>
            <p:nvPr>
              <p:extLst>
                <p:ext uri="{D42A27DB-BD31-4B8C-83A1-F6EECF244321}">
                  <p14:modId xmlns:p14="http://schemas.microsoft.com/office/powerpoint/2010/main" val="2369790464"/>
                </p:ext>
              </p:extLst>
            </p:nvPr>
          </p:nvGraphicFramePr>
          <p:xfrm>
            <a:off x="1830" y="1888"/>
            <a:ext cx="615" cy="334"/>
          </p:xfrm>
          <a:graphic>
            <a:graphicData uri="http://schemas.openxmlformats.org/presentationml/2006/ole">
              <mc:AlternateContent xmlns:mc="http://schemas.openxmlformats.org/markup-compatibility/2006">
                <mc:Choice xmlns:v="urn:schemas-microsoft-com:vml" Requires="v">
                  <p:oleObj spid="_x0000_s35924" name="Equation" r:id="rId9" imgW="419040" imgH="228600" progId="Equation.DSMT4">
                    <p:embed/>
                  </p:oleObj>
                </mc:Choice>
                <mc:Fallback>
                  <p:oleObj name="Equation" r:id="rId9" imgW="419040" imgH="228600" progId="Equation.DSMT4">
                    <p:embed/>
                    <p:pic>
                      <p:nvPicPr>
                        <p:cNvPr id="8196" name="Object 4">
                          <a:extLst>
                            <a:ext uri="{FF2B5EF4-FFF2-40B4-BE49-F238E27FC236}">
                              <a16:creationId xmlns:a16="http://schemas.microsoft.com/office/drawing/2014/main" id="{581D1EEE-705A-48D1-AB1A-CC9AAD92777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0" y="1888"/>
                          <a:ext cx="615" cy="33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0" name="Group 24">
            <a:extLst>
              <a:ext uri="{FF2B5EF4-FFF2-40B4-BE49-F238E27FC236}">
                <a16:creationId xmlns:a16="http://schemas.microsoft.com/office/drawing/2014/main" id="{2AE136C4-168E-4169-835E-3C6D60B574B1}"/>
              </a:ext>
            </a:extLst>
          </p:cNvPr>
          <p:cNvGrpSpPr>
            <a:grpSpLocks/>
          </p:cNvGrpSpPr>
          <p:nvPr/>
        </p:nvGrpSpPr>
        <p:grpSpPr bwMode="auto">
          <a:xfrm>
            <a:off x="2311400" y="4951340"/>
            <a:ext cx="8001000" cy="544513"/>
            <a:chOff x="384" y="2304"/>
            <a:chExt cx="5040" cy="343"/>
          </a:xfrm>
        </p:grpSpPr>
        <p:sp>
          <p:nvSpPr>
            <p:cNvPr id="41" name="Rectangle 25">
              <a:extLst>
                <a:ext uri="{FF2B5EF4-FFF2-40B4-BE49-F238E27FC236}">
                  <a16:creationId xmlns:a16="http://schemas.microsoft.com/office/drawing/2014/main" id="{D3226F80-5A1A-4E31-B158-8DAEE185AB11}"/>
                </a:ext>
              </a:extLst>
            </p:cNvPr>
            <p:cNvSpPr>
              <a:spLocks noChangeArrowheads="1"/>
            </p:cNvSpPr>
            <p:nvPr/>
          </p:nvSpPr>
          <p:spPr bwMode="auto">
            <a:xfrm>
              <a:off x="384" y="2304"/>
              <a:ext cx="5040" cy="330"/>
            </a:xfrm>
            <a:prstGeom prst="rect">
              <a:avLst/>
            </a:prstGeom>
            <a:noFill/>
            <a:ln w="12700" cap="sq">
              <a:noFill/>
              <a:miter lim="800000"/>
              <a:headEnd type="none" w="sm" len="sm"/>
              <a:tailEnd type="none" w="sm" len="sm"/>
            </a:ln>
            <a:effectLst/>
          </p:spPr>
          <p:txBody>
            <a:bodyPr>
              <a:spAutoFit/>
            </a:bodyPr>
            <a:lstStyle/>
            <a:p>
              <a:pPr algn="just">
                <a:spcBef>
                  <a:spcPct val="20000"/>
                </a:spcBef>
                <a:buClr>
                  <a:srgbClr val="0000FF"/>
                </a:buClr>
                <a:buSzPct val="85000"/>
                <a:buFont typeface="Monotype Sorts" pitchFamily="2" charset="2"/>
                <a:buChar char="F"/>
                <a:defRPr/>
              </a:pPr>
              <a:r>
                <a:rPr lang="en-US" altLang="zh-CN" sz="2800" b="1" dirty="0">
                  <a:solidFill>
                    <a:schemeClr val="accent2"/>
                  </a:solidFill>
                  <a:latin typeface="+mn-ea"/>
                </a:rPr>
                <a:t>  </a:t>
              </a:r>
              <a:r>
                <a:rPr lang="zh-CN" altLang="en-US" sz="2800" b="1" dirty="0">
                  <a:solidFill>
                    <a:schemeClr val="accent2"/>
                  </a:solidFill>
                  <a:latin typeface="+mn-ea"/>
                </a:rPr>
                <a:t>共模抑制比：</a:t>
              </a:r>
            </a:p>
          </p:txBody>
        </p:sp>
        <p:graphicFrame>
          <p:nvGraphicFramePr>
            <p:cNvPr id="42" name="Object 5">
              <a:extLst>
                <a:ext uri="{FF2B5EF4-FFF2-40B4-BE49-F238E27FC236}">
                  <a16:creationId xmlns:a16="http://schemas.microsoft.com/office/drawing/2014/main" id="{B1A96328-FE16-4EB7-8495-CC2750F78164}"/>
                </a:ext>
              </a:extLst>
            </p:cNvPr>
            <p:cNvGraphicFramePr>
              <a:graphicFrameLocks noChangeAspect="1"/>
            </p:cNvGraphicFramePr>
            <p:nvPr>
              <p:extLst>
                <p:ext uri="{D42A27DB-BD31-4B8C-83A1-F6EECF244321}">
                  <p14:modId xmlns:p14="http://schemas.microsoft.com/office/powerpoint/2010/main" val="1421134242"/>
                </p:ext>
              </p:extLst>
            </p:nvPr>
          </p:nvGraphicFramePr>
          <p:xfrm>
            <a:off x="2016" y="2313"/>
            <a:ext cx="1062" cy="334"/>
          </p:xfrm>
          <a:graphic>
            <a:graphicData uri="http://schemas.openxmlformats.org/presentationml/2006/ole">
              <mc:AlternateContent xmlns:mc="http://schemas.openxmlformats.org/markup-compatibility/2006">
                <mc:Choice xmlns:v="urn:schemas-microsoft-com:vml" Requires="v">
                  <p:oleObj spid="_x0000_s35925" name="Equation" r:id="rId11" imgW="723600" imgH="228600" progId="Equation.3">
                    <p:embed/>
                  </p:oleObj>
                </mc:Choice>
                <mc:Fallback>
                  <p:oleObj name="Equation" r:id="rId11" imgW="723600" imgH="228600" progId="Equation.3">
                    <p:embed/>
                    <p:pic>
                      <p:nvPicPr>
                        <p:cNvPr id="8195" name="Object 5">
                          <a:extLst>
                            <a:ext uri="{FF2B5EF4-FFF2-40B4-BE49-F238E27FC236}">
                              <a16:creationId xmlns:a16="http://schemas.microsoft.com/office/drawing/2014/main" id="{24B1C7C7-1541-4C92-9E96-6873C3EEF6E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6" y="2313"/>
                          <a:ext cx="1062" cy="33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 name="Group 27">
            <a:extLst>
              <a:ext uri="{FF2B5EF4-FFF2-40B4-BE49-F238E27FC236}">
                <a16:creationId xmlns:a16="http://schemas.microsoft.com/office/drawing/2014/main" id="{B5D10028-A759-4FB2-BBA2-064841EECD82}"/>
              </a:ext>
            </a:extLst>
          </p:cNvPr>
          <p:cNvGrpSpPr>
            <a:grpSpLocks/>
          </p:cNvGrpSpPr>
          <p:nvPr/>
        </p:nvGrpSpPr>
        <p:grpSpPr bwMode="auto">
          <a:xfrm>
            <a:off x="2311400" y="5600625"/>
            <a:ext cx="8001000" cy="523875"/>
            <a:chOff x="336" y="2544"/>
            <a:chExt cx="5040" cy="330"/>
          </a:xfrm>
        </p:grpSpPr>
        <p:sp>
          <p:nvSpPr>
            <p:cNvPr id="44" name="Rectangle 28">
              <a:extLst>
                <a:ext uri="{FF2B5EF4-FFF2-40B4-BE49-F238E27FC236}">
                  <a16:creationId xmlns:a16="http://schemas.microsoft.com/office/drawing/2014/main" id="{9D9D21B1-CCD8-450D-952D-613B34E95440}"/>
                </a:ext>
              </a:extLst>
            </p:cNvPr>
            <p:cNvSpPr>
              <a:spLocks noChangeArrowheads="1"/>
            </p:cNvSpPr>
            <p:nvPr/>
          </p:nvSpPr>
          <p:spPr bwMode="auto">
            <a:xfrm>
              <a:off x="336" y="2544"/>
              <a:ext cx="5040" cy="330"/>
            </a:xfrm>
            <a:prstGeom prst="rect">
              <a:avLst/>
            </a:prstGeom>
            <a:noFill/>
            <a:ln w="12700" cap="sq">
              <a:noFill/>
              <a:miter lim="800000"/>
              <a:headEnd type="none" w="sm" len="sm"/>
              <a:tailEnd type="none" w="sm" len="sm"/>
            </a:ln>
            <a:effectLst/>
          </p:spPr>
          <p:txBody>
            <a:bodyPr>
              <a:spAutoFit/>
            </a:bodyPr>
            <a:lstStyle/>
            <a:p>
              <a:pPr algn="just">
                <a:spcBef>
                  <a:spcPct val="20000"/>
                </a:spcBef>
                <a:buClr>
                  <a:srgbClr val="0000FF"/>
                </a:buClr>
                <a:buSzPct val="85000"/>
                <a:buFont typeface="Monotype Sorts" pitchFamily="2" charset="2"/>
                <a:buChar char="F"/>
                <a:defRPr/>
              </a:pPr>
              <a:r>
                <a:rPr lang="en-US" altLang="zh-CN" sz="2800" b="1" dirty="0">
                  <a:solidFill>
                    <a:schemeClr val="accent2"/>
                  </a:solidFill>
                  <a:latin typeface="+mn-ea"/>
                </a:rPr>
                <a:t>  </a:t>
              </a:r>
              <a:r>
                <a:rPr lang="zh-CN" altLang="en-US" sz="2800" b="1" dirty="0">
                  <a:solidFill>
                    <a:schemeClr val="accent2"/>
                  </a:solidFill>
                  <a:latin typeface="+mn-ea"/>
                </a:rPr>
                <a:t>上限截止频率：</a:t>
              </a:r>
            </a:p>
          </p:txBody>
        </p:sp>
        <p:graphicFrame>
          <p:nvGraphicFramePr>
            <p:cNvPr id="45" name="Object 6">
              <a:extLst>
                <a:ext uri="{FF2B5EF4-FFF2-40B4-BE49-F238E27FC236}">
                  <a16:creationId xmlns:a16="http://schemas.microsoft.com/office/drawing/2014/main" id="{BE1B57AA-ADC6-47D8-A7BC-0193E9146A8E}"/>
                </a:ext>
              </a:extLst>
            </p:cNvPr>
            <p:cNvGraphicFramePr>
              <a:graphicFrameLocks noChangeAspect="1"/>
            </p:cNvGraphicFramePr>
            <p:nvPr>
              <p:extLst>
                <p:ext uri="{D42A27DB-BD31-4B8C-83A1-F6EECF244321}">
                  <p14:modId xmlns:p14="http://schemas.microsoft.com/office/powerpoint/2010/main" val="1508755221"/>
                </p:ext>
              </p:extLst>
            </p:nvPr>
          </p:nvGraphicFramePr>
          <p:xfrm>
            <a:off x="2211" y="2547"/>
            <a:ext cx="857" cy="315"/>
          </p:xfrm>
          <a:graphic>
            <a:graphicData uri="http://schemas.openxmlformats.org/presentationml/2006/ole">
              <mc:AlternateContent xmlns:mc="http://schemas.openxmlformats.org/markup-compatibility/2006">
                <mc:Choice xmlns:v="urn:schemas-microsoft-com:vml" Requires="v">
                  <p:oleObj spid="_x0000_s35926" name="Equation" r:id="rId13" imgW="583920" imgH="215640" progId="Equation.3">
                    <p:embed/>
                  </p:oleObj>
                </mc:Choice>
                <mc:Fallback>
                  <p:oleObj name="Equation" r:id="rId13" imgW="583920" imgH="215640" progId="Equation.3">
                    <p:embed/>
                    <p:pic>
                      <p:nvPicPr>
                        <p:cNvPr id="8194" name="Object 6">
                          <a:extLst>
                            <a:ext uri="{FF2B5EF4-FFF2-40B4-BE49-F238E27FC236}">
                              <a16:creationId xmlns:a16="http://schemas.microsoft.com/office/drawing/2014/main" id="{D42BD73D-9327-4CAA-A018-3C81888C08F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11" y="2547"/>
                          <a:ext cx="857" cy="31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 name="Rectangle 30">
            <a:extLst>
              <a:ext uri="{FF2B5EF4-FFF2-40B4-BE49-F238E27FC236}">
                <a16:creationId xmlns:a16="http://schemas.microsoft.com/office/drawing/2014/main" id="{3054B264-A365-45A7-B3DC-C75820468191}"/>
              </a:ext>
            </a:extLst>
          </p:cNvPr>
          <p:cNvSpPr>
            <a:spLocks noChangeArrowheads="1"/>
          </p:cNvSpPr>
          <p:nvPr/>
        </p:nvSpPr>
        <p:spPr bwMode="auto">
          <a:xfrm>
            <a:off x="2311400" y="6223000"/>
            <a:ext cx="8001000" cy="523220"/>
          </a:xfrm>
          <a:prstGeom prst="rect">
            <a:avLst/>
          </a:prstGeom>
          <a:noFill/>
          <a:ln w="12700" cap="sq">
            <a:noFill/>
            <a:miter lim="800000"/>
            <a:headEnd type="none" w="sm" len="sm"/>
            <a:tailEnd type="none" w="sm" len="sm"/>
          </a:ln>
          <a:effectLst/>
        </p:spPr>
        <p:txBody>
          <a:bodyPr>
            <a:spAutoFit/>
          </a:bodyPr>
          <a:lstStyle/>
          <a:p>
            <a:pPr algn="just">
              <a:spcBef>
                <a:spcPct val="20000"/>
              </a:spcBef>
              <a:buClr>
                <a:srgbClr val="0000FF"/>
              </a:buClr>
              <a:buSzPct val="85000"/>
              <a:buFont typeface="Monotype Sorts" pitchFamily="2" charset="2"/>
              <a:buChar char="F"/>
              <a:defRPr/>
            </a:pPr>
            <a:r>
              <a:rPr lang="en-US" altLang="zh-CN" sz="2800" b="1" dirty="0">
                <a:solidFill>
                  <a:schemeClr val="accent2"/>
                </a:solidFill>
                <a:latin typeface="+mn-ea"/>
              </a:rPr>
              <a:t>  </a:t>
            </a:r>
            <a:r>
              <a:rPr lang="zh-CN" altLang="en-US" sz="2800" b="1" dirty="0">
                <a:solidFill>
                  <a:schemeClr val="accent2"/>
                </a:solidFill>
                <a:latin typeface="+mn-ea"/>
              </a:rPr>
              <a:t>失调电压、电流及其温漂：均为</a:t>
            </a:r>
            <a:r>
              <a:rPr lang="en-US" altLang="zh-CN" sz="2800" b="1" dirty="0">
                <a:latin typeface="+mn-ea"/>
              </a:rPr>
              <a:t>0</a:t>
            </a:r>
            <a:r>
              <a:rPr lang="zh-CN" altLang="en-US" sz="2800" b="1" dirty="0">
                <a:solidFill>
                  <a:schemeClr val="accent2"/>
                </a:solidFill>
                <a:latin typeface="+mn-ea"/>
              </a:rPr>
              <a:t>。</a:t>
            </a:r>
          </a:p>
        </p:txBody>
      </p:sp>
      <p:sp>
        <p:nvSpPr>
          <p:cNvPr id="47" name="矩形 46">
            <a:extLst>
              <a:ext uri="{FF2B5EF4-FFF2-40B4-BE49-F238E27FC236}">
                <a16:creationId xmlns:a16="http://schemas.microsoft.com/office/drawing/2014/main" id="{5C1FCE4B-3879-450A-A8B9-A29444F35042}"/>
              </a:ext>
            </a:extLst>
          </p:cNvPr>
          <p:cNvSpPr/>
          <p:nvPr/>
        </p:nvSpPr>
        <p:spPr>
          <a:xfrm>
            <a:off x="1778000" y="1369965"/>
            <a:ext cx="3810000" cy="523220"/>
          </a:xfrm>
          <a:prstGeom prst="rect">
            <a:avLst/>
          </a:prstGeom>
        </p:spPr>
        <p:txBody>
          <a:bodyPr>
            <a:spAutoFit/>
          </a:bodyPr>
          <a:lstStyle/>
          <a:p>
            <a:pPr>
              <a:defRPr/>
            </a:pPr>
            <a:r>
              <a:rPr lang="en-US" altLang="zh-CN" sz="2800" b="1" dirty="0">
                <a:solidFill>
                  <a:srgbClr val="FF0000"/>
                </a:solidFill>
                <a:latin typeface="+mn-ea"/>
              </a:rPr>
              <a:t>1. </a:t>
            </a:r>
            <a:r>
              <a:rPr lang="zh-CN" altLang="en-US" sz="2800" b="1" dirty="0">
                <a:solidFill>
                  <a:srgbClr val="FF0000"/>
                </a:solidFill>
                <a:latin typeface="+mn-ea"/>
              </a:rPr>
              <a:t>理想运放的概念</a:t>
            </a:r>
          </a:p>
        </p:txBody>
      </p:sp>
    </p:spTree>
    <p:custDataLst>
      <p:tags r:id="rId2"/>
    </p:custDataLst>
    <p:extLst>
      <p:ext uri="{BB962C8B-B14F-4D97-AF65-F5344CB8AC3E}">
        <p14:creationId xmlns:p14="http://schemas.microsoft.com/office/powerpoint/2010/main" val="11061111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trips(downRigh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0-#ppt_w/2"/>
                                          </p:val>
                                        </p:tav>
                                        <p:tav tm="100000">
                                          <p:val>
                                            <p:strVal val="#ppt_x"/>
                                          </p:val>
                                        </p:tav>
                                      </p:tavLst>
                                    </p:anim>
                                    <p:anim calcmode="lin" valueType="num">
                                      <p:cBhvr additive="base">
                                        <p:cTn id="1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0-#ppt_w/2"/>
                                          </p:val>
                                        </p:tav>
                                        <p:tav tm="100000">
                                          <p:val>
                                            <p:strVal val="#ppt_x"/>
                                          </p:val>
                                        </p:tav>
                                      </p:tavLst>
                                    </p:anim>
                                    <p:anim calcmode="lin" valueType="num">
                                      <p:cBhvr additive="base">
                                        <p:cTn id="24"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0-#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0-#ppt_w/2"/>
                                          </p:val>
                                        </p:tav>
                                        <p:tav tm="100000">
                                          <p:val>
                                            <p:strVal val="#ppt_x"/>
                                          </p:val>
                                        </p:tav>
                                      </p:tavLst>
                                    </p:anim>
                                    <p:anim calcmode="lin" valueType="num">
                                      <p:cBhvr additive="base">
                                        <p:cTn id="36"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0-#ppt_w/2"/>
                                          </p:val>
                                        </p:tav>
                                        <p:tav tm="100000">
                                          <p:val>
                                            <p:strVal val="#ppt_x"/>
                                          </p:val>
                                        </p:tav>
                                      </p:tavLst>
                                    </p:anim>
                                    <p:anim calcmode="lin" valueType="num">
                                      <p:cBhvr additive="base">
                                        <p:cTn id="42"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additive="base">
                                        <p:cTn id="47" dur="500" fill="hold"/>
                                        <p:tgtEl>
                                          <p:spTgt spid="46"/>
                                        </p:tgtEl>
                                        <p:attrNameLst>
                                          <p:attrName>ppt_x</p:attrName>
                                        </p:attrNameLst>
                                      </p:cBhvr>
                                      <p:tavLst>
                                        <p:tav tm="0">
                                          <p:val>
                                            <p:strVal val="0-#ppt_w/2"/>
                                          </p:val>
                                        </p:tav>
                                        <p:tav tm="100000">
                                          <p:val>
                                            <p:strVal val="#ppt_x"/>
                                          </p:val>
                                        </p:tav>
                                      </p:tavLst>
                                    </p:anim>
                                    <p:anim calcmode="lin" valueType="num">
                                      <p:cBhvr additive="base">
                                        <p:cTn id="4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46" grpId="0" autoUpdateAnimBg="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422760" y="3044279"/>
            <a:ext cx="4658648" cy="769441"/>
          </a:xfrm>
          <a:prstGeom prst="rect">
            <a:avLst/>
          </a:prstGeom>
          <a:noFill/>
        </p:spPr>
        <p:txBody>
          <a:bodyPr wrap="none" rtlCol="0">
            <a:spAutoFit/>
            <a:scene3d>
              <a:camera prst="orthographicFront"/>
              <a:lightRig rig="threePt" dir="t"/>
            </a:scene3d>
            <a:sp3d contourW="12700"/>
          </a:bodyPr>
          <a:lstStyle/>
          <a:p>
            <a:r>
              <a:rPr lang="en-US" altLang="zh-CN" sz="4400" dirty="0">
                <a:latin typeface="Agency FB" panose="020B0503020202020204" pitchFamily="34" charset="0"/>
              </a:rPr>
              <a:t>7.1 </a:t>
            </a:r>
            <a:r>
              <a:rPr lang="zh-CN" altLang="en-US" sz="4400" dirty="0">
                <a:latin typeface="Agency FB" panose="020B0503020202020204" pitchFamily="34" charset="0"/>
              </a:rPr>
              <a:t>集成运放的概念</a:t>
            </a: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par>
                                <p:cTn id="21" presetID="22" presetClass="entr" presetSubtype="4"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1"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up)">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7" grpId="0"/>
      <p:bldP spid="4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24" name="矩形 23">
            <a:extLst>
              <a:ext uri="{FF2B5EF4-FFF2-40B4-BE49-F238E27FC236}">
                <a16:creationId xmlns:a16="http://schemas.microsoft.com/office/drawing/2014/main" id="{3F94FC11-FA1D-4D99-97BD-88D938EA7A51}"/>
              </a:ext>
            </a:extLst>
          </p:cNvPr>
          <p:cNvSpPr/>
          <p:nvPr/>
        </p:nvSpPr>
        <p:spPr>
          <a:xfrm>
            <a:off x="1869440" y="836565"/>
            <a:ext cx="5029200" cy="523220"/>
          </a:xfrm>
          <a:prstGeom prst="rect">
            <a:avLst/>
          </a:prstGeom>
        </p:spPr>
        <p:txBody>
          <a:bodyPr>
            <a:spAutoFit/>
          </a:bodyPr>
          <a:lstStyle/>
          <a:p>
            <a:pPr>
              <a:defRPr/>
            </a:pPr>
            <a:r>
              <a:rPr lang="en-US" altLang="zh-CN" sz="2800" b="1" dirty="0">
                <a:solidFill>
                  <a:srgbClr val="FF0000"/>
                </a:solidFill>
                <a:latin typeface="+mn-ea"/>
              </a:rPr>
              <a:t>2. </a:t>
            </a:r>
            <a:r>
              <a:rPr lang="zh-CN" altLang="en-US" sz="2800" b="1" dirty="0">
                <a:solidFill>
                  <a:srgbClr val="FF0000"/>
                </a:solidFill>
                <a:latin typeface="+mn-ea"/>
              </a:rPr>
              <a:t>运放的电压传输特性</a:t>
            </a:r>
          </a:p>
        </p:txBody>
      </p:sp>
      <p:sp>
        <p:nvSpPr>
          <p:cNvPr id="25" name="Text Box 6">
            <a:extLst>
              <a:ext uri="{FF2B5EF4-FFF2-40B4-BE49-F238E27FC236}">
                <a16:creationId xmlns:a16="http://schemas.microsoft.com/office/drawing/2014/main" id="{AB6D5E77-688D-4264-A7B2-62D7B7D6D409}"/>
              </a:ext>
            </a:extLst>
          </p:cNvPr>
          <p:cNvSpPr txBox="1">
            <a:spLocks noChangeArrowheads="1"/>
          </p:cNvSpPr>
          <p:nvPr/>
        </p:nvSpPr>
        <p:spPr bwMode="auto">
          <a:xfrm>
            <a:off x="1932940" y="4918028"/>
            <a:ext cx="33528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lnSpc>
                <a:spcPct val="115000"/>
              </a:lnSpc>
            </a:pPr>
            <a:r>
              <a:rPr lang="zh-CN" altLang="en-US" sz="2800" dirty="0">
                <a:solidFill>
                  <a:srgbClr val="006600"/>
                </a:solidFill>
                <a:sym typeface="Symbol" panose="05050102010706020507" pitchFamily="18" charset="2"/>
              </a:rPr>
              <a:t>线性区：</a:t>
            </a:r>
          </a:p>
          <a:p>
            <a:pPr eaLnBrk="1" hangingPunct="1">
              <a:lnSpc>
                <a:spcPct val="115000"/>
              </a:lnSpc>
            </a:pPr>
            <a:r>
              <a:rPr lang="en-US" altLang="zh-CN" sz="2800" dirty="0" err="1">
                <a:ea typeface="创艺繁标宋"/>
                <a:cs typeface="创艺繁标宋"/>
                <a:sym typeface="Symbol" panose="05050102010706020507" pitchFamily="18" charset="2"/>
              </a:rPr>
              <a:t>u</a:t>
            </a:r>
            <a:r>
              <a:rPr lang="en-US" altLang="zh-CN" sz="2800" baseline="-25000" dirty="0" err="1">
                <a:ea typeface="创艺繁标宋"/>
                <a:cs typeface="创艺繁标宋"/>
                <a:sym typeface="Symbol" panose="05050102010706020507" pitchFamily="18" charset="2"/>
              </a:rPr>
              <a:t>o</a:t>
            </a:r>
            <a:r>
              <a:rPr lang="en-US" altLang="zh-CN" sz="2800" dirty="0">
                <a:ea typeface="创艺繁标宋"/>
                <a:cs typeface="创艺繁标宋"/>
                <a:sym typeface="Symbol" panose="05050102010706020507" pitchFamily="18" charset="2"/>
              </a:rPr>
              <a:t> = </a:t>
            </a:r>
            <a:r>
              <a:rPr lang="en-US" altLang="zh-CN" sz="2800" dirty="0" err="1">
                <a:ea typeface="创艺繁标宋"/>
                <a:cs typeface="创艺繁标宋"/>
                <a:sym typeface="Symbol" panose="05050102010706020507" pitchFamily="18" charset="2"/>
              </a:rPr>
              <a:t>A</a:t>
            </a:r>
            <a:r>
              <a:rPr lang="en-US" altLang="zh-CN" sz="2800" baseline="-25000" dirty="0" err="1">
                <a:ea typeface="创艺繁标宋"/>
                <a:cs typeface="创艺繁标宋"/>
                <a:sym typeface="Symbol" panose="05050102010706020507" pitchFamily="18" charset="2"/>
              </a:rPr>
              <a:t>ud</a:t>
            </a:r>
            <a:r>
              <a:rPr lang="en-US" altLang="zh-CN" sz="2800" dirty="0">
                <a:latin typeface="宋体" panose="02010600030101010101" pitchFamily="2" charset="-122"/>
                <a:sym typeface="Symbol" panose="05050102010706020507" pitchFamily="18" charset="2"/>
              </a:rPr>
              <a:t>(</a:t>
            </a:r>
            <a:r>
              <a:rPr lang="en-US" altLang="zh-CN" sz="2800" dirty="0">
                <a:ea typeface="创艺繁标宋"/>
                <a:cs typeface="创艺繁标宋"/>
                <a:sym typeface="Symbol" panose="05050102010706020507" pitchFamily="18" charset="2"/>
              </a:rPr>
              <a:t>u</a:t>
            </a:r>
            <a:r>
              <a:rPr lang="en-US" altLang="zh-CN" sz="2800" baseline="-25000" dirty="0">
                <a:ea typeface="创艺繁标宋"/>
                <a:cs typeface="创艺繁标宋"/>
                <a:sym typeface="Symbol" panose="05050102010706020507" pitchFamily="18" charset="2"/>
              </a:rPr>
              <a:t>+</a:t>
            </a:r>
            <a:r>
              <a:rPr lang="en-US" altLang="zh-CN" sz="2800" dirty="0">
                <a:ea typeface="创艺繁标宋"/>
                <a:cs typeface="创艺繁标宋"/>
                <a:sym typeface="Symbol" panose="05050102010706020507" pitchFamily="18" charset="2"/>
              </a:rPr>
              <a:t>– u</a:t>
            </a:r>
            <a:r>
              <a:rPr lang="en-US" altLang="zh-CN" sz="2800" baseline="-25000" dirty="0">
                <a:ea typeface="创艺繁标宋"/>
                <a:cs typeface="创艺繁标宋"/>
                <a:sym typeface="Symbol" panose="05050102010706020507" pitchFamily="18" charset="2"/>
              </a:rPr>
              <a:t>–</a:t>
            </a:r>
            <a:r>
              <a:rPr lang="en-US" altLang="zh-CN" sz="2800" dirty="0">
                <a:sym typeface="Symbol" panose="05050102010706020507" pitchFamily="18" charset="2"/>
              </a:rPr>
              <a:t>)</a:t>
            </a:r>
            <a:endParaRPr lang="en-US" altLang="zh-CN" sz="2800" dirty="0">
              <a:solidFill>
                <a:srgbClr val="FF3300"/>
              </a:solidFill>
              <a:ea typeface="创艺繁标宋"/>
              <a:cs typeface="创艺繁标宋"/>
              <a:sym typeface="Symbol" panose="05050102010706020507" pitchFamily="18" charset="2"/>
            </a:endParaRPr>
          </a:p>
        </p:txBody>
      </p:sp>
      <p:sp>
        <p:nvSpPr>
          <p:cNvPr id="28" name="Rectangle 7">
            <a:extLst>
              <a:ext uri="{FF2B5EF4-FFF2-40B4-BE49-F238E27FC236}">
                <a16:creationId xmlns:a16="http://schemas.microsoft.com/office/drawing/2014/main" id="{0A0E0F0E-9D41-489D-8B3B-599EE51FC6C7}"/>
              </a:ext>
            </a:extLst>
          </p:cNvPr>
          <p:cNvSpPr>
            <a:spLocks noChangeArrowheads="1"/>
          </p:cNvSpPr>
          <p:nvPr/>
        </p:nvSpPr>
        <p:spPr bwMode="auto">
          <a:xfrm>
            <a:off x="5793740" y="4430665"/>
            <a:ext cx="3889375"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lnSpc>
                <a:spcPct val="115000"/>
              </a:lnSpc>
            </a:pPr>
            <a:r>
              <a:rPr lang="zh-CN" altLang="en-US" sz="2800" dirty="0">
                <a:solidFill>
                  <a:srgbClr val="006600"/>
                </a:solidFill>
                <a:sym typeface="Symbol" panose="05050102010706020507" pitchFamily="18" charset="2"/>
              </a:rPr>
              <a:t>非线性区：</a:t>
            </a:r>
          </a:p>
          <a:p>
            <a:pPr eaLnBrk="1" hangingPunct="1">
              <a:lnSpc>
                <a:spcPct val="115000"/>
              </a:lnSpc>
            </a:pPr>
            <a:r>
              <a:rPr lang="en-US" altLang="zh-CN" sz="2800" dirty="0">
                <a:ea typeface="创艺繁标宋"/>
                <a:cs typeface="创艺繁标宋"/>
                <a:sym typeface="Symbol" panose="05050102010706020507" pitchFamily="18" charset="2"/>
              </a:rPr>
              <a:t>u</a:t>
            </a:r>
            <a:r>
              <a:rPr lang="en-US" altLang="zh-CN" sz="2800" baseline="-25000" dirty="0">
                <a:ea typeface="创艺繁标宋"/>
                <a:cs typeface="创艺繁标宋"/>
                <a:sym typeface="Symbol" panose="05050102010706020507" pitchFamily="18" charset="2"/>
              </a:rPr>
              <a:t>+</a:t>
            </a:r>
            <a:r>
              <a:rPr lang="en-US" altLang="zh-CN" sz="2800" dirty="0">
                <a:ea typeface="创艺繁标宋"/>
                <a:cs typeface="创艺繁标宋"/>
                <a:sym typeface="Symbol" panose="05050102010706020507" pitchFamily="18" charset="2"/>
              </a:rPr>
              <a:t>&gt; u</a:t>
            </a:r>
            <a:r>
              <a:rPr lang="en-US" altLang="zh-CN" sz="2800" baseline="-25000" dirty="0">
                <a:ea typeface="创艺繁标宋"/>
                <a:cs typeface="创艺繁标宋"/>
                <a:sym typeface="Symbol" panose="05050102010706020507" pitchFamily="18" charset="2"/>
              </a:rPr>
              <a:t>–  </a:t>
            </a:r>
            <a:r>
              <a:rPr lang="zh-CN" altLang="en-US" sz="2800" dirty="0">
                <a:sym typeface="Symbol" panose="05050102010706020507" pitchFamily="18" charset="2"/>
              </a:rPr>
              <a:t>时， </a:t>
            </a:r>
            <a:r>
              <a:rPr lang="en-US" altLang="zh-CN" sz="2800" dirty="0" err="1">
                <a:ea typeface="创艺繁标宋"/>
                <a:cs typeface="创艺繁标宋"/>
                <a:sym typeface="Symbol" panose="05050102010706020507" pitchFamily="18" charset="2"/>
              </a:rPr>
              <a:t>u</a:t>
            </a:r>
            <a:r>
              <a:rPr lang="en-US" altLang="zh-CN" sz="2800" baseline="-25000" dirty="0" err="1">
                <a:ea typeface="创艺繁标宋"/>
                <a:cs typeface="创艺繁标宋"/>
                <a:sym typeface="Symbol" panose="05050102010706020507" pitchFamily="18" charset="2"/>
              </a:rPr>
              <a:t>o</a:t>
            </a:r>
            <a:r>
              <a:rPr lang="en-US" altLang="zh-CN" sz="2800" baseline="-25000" dirty="0">
                <a:ea typeface="创艺繁标宋"/>
                <a:cs typeface="创艺繁标宋"/>
                <a:sym typeface="Symbol" panose="05050102010706020507" pitchFamily="18" charset="2"/>
              </a:rPr>
              <a:t> </a:t>
            </a:r>
            <a:r>
              <a:rPr lang="en-US" altLang="zh-CN" sz="2800" dirty="0">
                <a:sym typeface="Symbol" panose="05050102010706020507" pitchFamily="18" charset="2"/>
              </a:rPr>
              <a:t>= </a:t>
            </a:r>
            <a:r>
              <a:rPr lang="en-US" altLang="zh-CN" sz="2800" dirty="0"/>
              <a:t>+</a:t>
            </a:r>
            <a:r>
              <a:rPr lang="en-US" altLang="zh-CN" sz="2800" dirty="0" err="1"/>
              <a:t>U</a:t>
            </a:r>
            <a:r>
              <a:rPr lang="en-US" altLang="zh-CN" sz="2800" baseline="-25000" dirty="0" err="1"/>
              <a:t>o</a:t>
            </a:r>
            <a:r>
              <a:rPr lang="en-US" altLang="zh-CN" sz="2800" baseline="-25000" dirty="0"/>
              <a:t>(sat) </a:t>
            </a:r>
            <a:endParaRPr lang="en-US" altLang="zh-CN" sz="2800" baseline="-25000" dirty="0">
              <a:sym typeface="Symbol" panose="05050102010706020507" pitchFamily="18" charset="2"/>
            </a:endParaRPr>
          </a:p>
          <a:p>
            <a:pPr eaLnBrk="1" hangingPunct="1">
              <a:lnSpc>
                <a:spcPct val="115000"/>
              </a:lnSpc>
            </a:pPr>
            <a:r>
              <a:rPr lang="en-US" altLang="zh-CN" sz="2800" dirty="0">
                <a:ea typeface="创艺繁标宋"/>
                <a:cs typeface="创艺繁标宋"/>
                <a:sym typeface="Symbol" panose="05050102010706020507" pitchFamily="18" charset="2"/>
              </a:rPr>
              <a:t>u</a:t>
            </a:r>
            <a:r>
              <a:rPr lang="en-US" altLang="zh-CN" sz="2800" baseline="-25000" dirty="0">
                <a:ea typeface="创艺繁标宋"/>
                <a:cs typeface="创艺繁标宋"/>
                <a:sym typeface="Symbol" panose="05050102010706020507" pitchFamily="18" charset="2"/>
              </a:rPr>
              <a:t>+</a:t>
            </a:r>
            <a:r>
              <a:rPr lang="en-US" altLang="zh-CN" sz="2800" dirty="0">
                <a:ea typeface="创艺繁标宋"/>
                <a:cs typeface="创艺繁标宋"/>
                <a:sym typeface="Symbol" panose="05050102010706020507" pitchFamily="18" charset="2"/>
              </a:rPr>
              <a:t>&lt; u</a:t>
            </a:r>
            <a:r>
              <a:rPr lang="en-US" altLang="zh-CN" sz="2800" baseline="-25000" dirty="0">
                <a:ea typeface="创艺繁标宋"/>
                <a:cs typeface="创艺繁标宋"/>
                <a:sym typeface="Symbol" panose="05050102010706020507" pitchFamily="18" charset="2"/>
              </a:rPr>
              <a:t>–  </a:t>
            </a:r>
            <a:r>
              <a:rPr lang="zh-CN" altLang="en-US" sz="2800" dirty="0">
                <a:sym typeface="Symbol" panose="05050102010706020507" pitchFamily="18" charset="2"/>
              </a:rPr>
              <a:t>时， </a:t>
            </a:r>
            <a:r>
              <a:rPr lang="en-US" altLang="zh-CN" sz="2800" dirty="0" err="1">
                <a:ea typeface="创艺繁标宋"/>
                <a:cs typeface="创艺繁标宋"/>
                <a:sym typeface="Symbol" panose="05050102010706020507" pitchFamily="18" charset="2"/>
              </a:rPr>
              <a:t>u</a:t>
            </a:r>
            <a:r>
              <a:rPr lang="en-US" altLang="zh-CN" sz="2800" baseline="-25000" dirty="0" err="1">
                <a:ea typeface="创艺繁标宋"/>
                <a:cs typeface="创艺繁标宋"/>
                <a:sym typeface="Symbol" panose="05050102010706020507" pitchFamily="18" charset="2"/>
              </a:rPr>
              <a:t>o</a:t>
            </a:r>
            <a:r>
              <a:rPr lang="en-US" altLang="zh-CN" sz="2800" baseline="-25000" dirty="0">
                <a:ea typeface="创艺繁标宋"/>
                <a:cs typeface="创艺繁标宋"/>
                <a:sym typeface="Symbol" panose="05050102010706020507" pitchFamily="18" charset="2"/>
              </a:rPr>
              <a:t> </a:t>
            </a:r>
            <a:r>
              <a:rPr lang="en-US" altLang="zh-CN" sz="2800" dirty="0">
                <a:sym typeface="Symbol" panose="05050102010706020507" pitchFamily="18" charset="2"/>
              </a:rPr>
              <a:t>= </a:t>
            </a:r>
            <a:r>
              <a:rPr lang="en-US" altLang="zh-CN" sz="2800" dirty="0"/>
              <a:t>– </a:t>
            </a:r>
            <a:r>
              <a:rPr lang="en-US" altLang="zh-CN" sz="2800" dirty="0" err="1"/>
              <a:t>U</a:t>
            </a:r>
            <a:r>
              <a:rPr lang="en-US" altLang="zh-CN" sz="2800" baseline="-25000" dirty="0" err="1"/>
              <a:t>o</a:t>
            </a:r>
            <a:r>
              <a:rPr lang="en-US" altLang="zh-CN" sz="2800" baseline="-25000" dirty="0"/>
              <a:t>(sat)</a:t>
            </a:r>
            <a:r>
              <a:rPr lang="en-US" altLang="zh-CN" sz="2800" baseline="-25000" dirty="0">
                <a:solidFill>
                  <a:srgbClr val="66FFFF"/>
                </a:solidFill>
              </a:rPr>
              <a:t> </a:t>
            </a:r>
          </a:p>
        </p:txBody>
      </p:sp>
      <p:grpSp>
        <p:nvGrpSpPr>
          <p:cNvPr id="29" name="Group 64">
            <a:extLst>
              <a:ext uri="{FF2B5EF4-FFF2-40B4-BE49-F238E27FC236}">
                <a16:creationId xmlns:a16="http://schemas.microsoft.com/office/drawing/2014/main" id="{445432C2-1650-4CDB-B155-53AD36DFF76B}"/>
              </a:ext>
            </a:extLst>
          </p:cNvPr>
          <p:cNvGrpSpPr>
            <a:grpSpLocks/>
          </p:cNvGrpSpPr>
          <p:nvPr/>
        </p:nvGrpSpPr>
        <p:grpSpPr bwMode="auto">
          <a:xfrm>
            <a:off x="6479540" y="1547765"/>
            <a:ext cx="3708400" cy="1809750"/>
            <a:chOff x="3384" y="1053"/>
            <a:chExt cx="2336" cy="1140"/>
          </a:xfrm>
        </p:grpSpPr>
        <p:sp>
          <p:nvSpPr>
            <p:cNvPr id="30" name="Text Box 35">
              <a:extLst>
                <a:ext uri="{FF2B5EF4-FFF2-40B4-BE49-F238E27FC236}">
                  <a16:creationId xmlns:a16="http://schemas.microsoft.com/office/drawing/2014/main" id="{6977A828-55CA-466B-BDF7-0E73FAA0ED3A}"/>
                </a:ext>
              </a:extLst>
            </p:cNvPr>
            <p:cNvSpPr txBox="1">
              <a:spLocks noChangeArrowheads="1"/>
            </p:cNvSpPr>
            <p:nvPr/>
          </p:nvSpPr>
          <p:spPr bwMode="auto">
            <a:xfrm>
              <a:off x="5178" y="1556"/>
              <a:ext cx="5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000099"/>
                  </a:solidFill>
                </a:rPr>
                <a:t>u</a:t>
              </a:r>
              <a:r>
                <a:rPr lang="en-US" altLang="zh-CN" sz="2800" baseline="-25000">
                  <a:solidFill>
                    <a:srgbClr val="000099"/>
                  </a:solidFill>
                </a:rPr>
                <a:t>o</a:t>
              </a:r>
              <a:endParaRPr lang="en-US" altLang="zh-CN" sz="2800">
                <a:solidFill>
                  <a:srgbClr val="000099"/>
                </a:solidFill>
              </a:endParaRPr>
            </a:p>
          </p:txBody>
        </p:sp>
        <p:sp>
          <p:nvSpPr>
            <p:cNvPr id="48" name="Rectangle 36" descr="40%">
              <a:extLst>
                <a:ext uri="{FF2B5EF4-FFF2-40B4-BE49-F238E27FC236}">
                  <a16:creationId xmlns:a16="http://schemas.microsoft.com/office/drawing/2014/main" id="{27E93D32-8BBB-4432-BBD9-63B8B083E0DD}"/>
                </a:ext>
              </a:extLst>
            </p:cNvPr>
            <p:cNvSpPr>
              <a:spLocks noChangeArrowheads="1"/>
            </p:cNvSpPr>
            <p:nvPr/>
          </p:nvSpPr>
          <p:spPr bwMode="auto">
            <a:xfrm>
              <a:off x="4152" y="1302"/>
              <a:ext cx="608" cy="89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9" name="Text Box 37">
              <a:extLst>
                <a:ext uri="{FF2B5EF4-FFF2-40B4-BE49-F238E27FC236}">
                  <a16:creationId xmlns:a16="http://schemas.microsoft.com/office/drawing/2014/main" id="{B871D376-F1A7-4A5E-BD3F-9A1B38231BC6}"/>
                </a:ext>
              </a:extLst>
            </p:cNvPr>
            <p:cNvSpPr txBox="1">
              <a:spLocks noChangeArrowheads="1"/>
            </p:cNvSpPr>
            <p:nvPr/>
          </p:nvSpPr>
          <p:spPr bwMode="auto">
            <a:xfrm>
              <a:off x="4143" y="1767"/>
              <a:ext cx="2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CC0000"/>
                  </a:solidFill>
                </a:rPr>
                <a:t>+</a:t>
              </a:r>
              <a:endParaRPr lang="en-US" altLang="zh-CN" sz="2800" b="0">
                <a:solidFill>
                  <a:srgbClr val="CC0000"/>
                </a:solidFill>
              </a:endParaRPr>
            </a:p>
          </p:txBody>
        </p:sp>
        <p:sp>
          <p:nvSpPr>
            <p:cNvPr id="50" name="Text Box 38">
              <a:extLst>
                <a:ext uri="{FF2B5EF4-FFF2-40B4-BE49-F238E27FC236}">
                  <a16:creationId xmlns:a16="http://schemas.microsoft.com/office/drawing/2014/main" id="{27A7ADCF-6003-4549-89FA-5DF0B2E851FA}"/>
                </a:ext>
              </a:extLst>
            </p:cNvPr>
            <p:cNvSpPr txBox="1">
              <a:spLocks noChangeArrowheads="1"/>
            </p:cNvSpPr>
            <p:nvPr/>
          </p:nvSpPr>
          <p:spPr bwMode="auto">
            <a:xfrm>
              <a:off x="4550" y="1588"/>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CC0000"/>
                  </a:solidFill>
                </a:rPr>
                <a:t>+</a:t>
              </a:r>
              <a:endParaRPr lang="en-US" altLang="zh-CN" sz="2800" b="0">
                <a:solidFill>
                  <a:srgbClr val="CC0000"/>
                </a:solidFill>
              </a:endParaRPr>
            </a:p>
          </p:txBody>
        </p:sp>
        <p:sp>
          <p:nvSpPr>
            <p:cNvPr id="51" name="Text Box 39">
              <a:extLst>
                <a:ext uri="{FF2B5EF4-FFF2-40B4-BE49-F238E27FC236}">
                  <a16:creationId xmlns:a16="http://schemas.microsoft.com/office/drawing/2014/main" id="{A599FE39-EF54-4936-884F-80A475648822}"/>
                </a:ext>
              </a:extLst>
            </p:cNvPr>
            <p:cNvSpPr txBox="1">
              <a:spLocks noChangeArrowheads="1"/>
            </p:cNvSpPr>
            <p:nvPr/>
          </p:nvSpPr>
          <p:spPr bwMode="auto">
            <a:xfrm>
              <a:off x="4426" y="1234"/>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ea typeface="创艺简宋体"/>
                  <a:cs typeface="创艺简宋体"/>
                  <a:sym typeface="Symbol" panose="05050102010706020507" pitchFamily="18" charset="2"/>
                </a:rPr>
                <a:t></a:t>
              </a:r>
              <a:endParaRPr lang="en-US" altLang="zh-CN" sz="2800" b="0"/>
            </a:p>
          </p:txBody>
        </p:sp>
        <p:sp>
          <p:nvSpPr>
            <p:cNvPr id="52" name="Text Box 40">
              <a:extLst>
                <a:ext uri="{FF2B5EF4-FFF2-40B4-BE49-F238E27FC236}">
                  <a16:creationId xmlns:a16="http://schemas.microsoft.com/office/drawing/2014/main" id="{56FB0F1A-E4C5-4692-838D-DF7C0C54AC4E}"/>
                </a:ext>
              </a:extLst>
            </p:cNvPr>
            <p:cNvSpPr txBox="1">
              <a:spLocks noChangeArrowheads="1"/>
            </p:cNvSpPr>
            <p:nvPr/>
          </p:nvSpPr>
          <p:spPr bwMode="auto">
            <a:xfrm>
              <a:off x="3384" y="1786"/>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000099"/>
                  </a:solidFill>
                </a:rPr>
                <a:t>u</a:t>
              </a:r>
              <a:r>
                <a:rPr lang="en-US" altLang="zh-CN" sz="2800" baseline="-25000">
                  <a:solidFill>
                    <a:srgbClr val="000099"/>
                  </a:solidFill>
                </a:rPr>
                <a:t>+</a:t>
              </a:r>
            </a:p>
          </p:txBody>
        </p:sp>
        <p:sp>
          <p:nvSpPr>
            <p:cNvPr id="53" name="Rectangle 41">
              <a:extLst>
                <a:ext uri="{FF2B5EF4-FFF2-40B4-BE49-F238E27FC236}">
                  <a16:creationId xmlns:a16="http://schemas.microsoft.com/office/drawing/2014/main" id="{C8ECF235-65C5-4640-8A2E-87FEF10EC19D}"/>
                </a:ext>
              </a:extLst>
            </p:cNvPr>
            <p:cNvSpPr>
              <a:spLocks noChangeArrowheads="1"/>
            </p:cNvSpPr>
            <p:nvPr/>
          </p:nvSpPr>
          <p:spPr bwMode="auto">
            <a:xfrm>
              <a:off x="3384" y="1419"/>
              <a:ext cx="5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solidFill>
                    <a:srgbClr val="000099"/>
                  </a:solidFill>
                </a:rPr>
                <a:t>u</a:t>
              </a:r>
              <a:r>
                <a:rPr lang="en-US" altLang="zh-CN" sz="2800" baseline="-25000">
                  <a:solidFill>
                    <a:srgbClr val="000099"/>
                  </a:solidFill>
                </a:rPr>
                <a:t>–</a:t>
              </a:r>
              <a:endParaRPr lang="en-US" altLang="zh-CN" sz="2800" b="0">
                <a:solidFill>
                  <a:srgbClr val="000099"/>
                </a:solidFill>
              </a:endParaRPr>
            </a:p>
          </p:txBody>
        </p:sp>
        <p:sp>
          <p:nvSpPr>
            <p:cNvPr id="54" name="Line 42">
              <a:extLst>
                <a:ext uri="{FF2B5EF4-FFF2-40B4-BE49-F238E27FC236}">
                  <a16:creationId xmlns:a16="http://schemas.microsoft.com/office/drawing/2014/main" id="{068B2623-6681-4F7E-910C-BB268ADF739B}"/>
                </a:ext>
              </a:extLst>
            </p:cNvPr>
            <p:cNvSpPr>
              <a:spLocks noChangeShapeType="1"/>
            </p:cNvSpPr>
            <p:nvPr/>
          </p:nvSpPr>
          <p:spPr bwMode="auto">
            <a:xfrm>
              <a:off x="3775" y="2007"/>
              <a:ext cx="37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43">
              <a:extLst>
                <a:ext uri="{FF2B5EF4-FFF2-40B4-BE49-F238E27FC236}">
                  <a16:creationId xmlns:a16="http://schemas.microsoft.com/office/drawing/2014/main" id="{F987ECC5-D3DC-4D5C-9BCE-29B4FE5CAB29}"/>
                </a:ext>
              </a:extLst>
            </p:cNvPr>
            <p:cNvSpPr>
              <a:spLocks noChangeShapeType="1"/>
            </p:cNvSpPr>
            <p:nvPr/>
          </p:nvSpPr>
          <p:spPr bwMode="auto">
            <a:xfrm>
              <a:off x="4772" y="1755"/>
              <a:ext cx="3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44">
              <a:extLst>
                <a:ext uri="{FF2B5EF4-FFF2-40B4-BE49-F238E27FC236}">
                  <a16:creationId xmlns:a16="http://schemas.microsoft.com/office/drawing/2014/main" id="{160A6CB5-BC56-476D-8632-D21FAB3A43BE}"/>
                </a:ext>
              </a:extLst>
            </p:cNvPr>
            <p:cNvSpPr>
              <a:spLocks noChangeShapeType="1"/>
            </p:cNvSpPr>
            <p:nvPr/>
          </p:nvSpPr>
          <p:spPr bwMode="auto">
            <a:xfrm>
              <a:off x="3896" y="1053"/>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45">
              <a:extLst>
                <a:ext uri="{FF2B5EF4-FFF2-40B4-BE49-F238E27FC236}">
                  <a16:creationId xmlns:a16="http://schemas.microsoft.com/office/drawing/2014/main" id="{EF520875-194D-4F74-ACD2-D5BA4484CDB9}"/>
                </a:ext>
              </a:extLst>
            </p:cNvPr>
            <p:cNvSpPr>
              <a:spLocks noChangeShapeType="1"/>
            </p:cNvSpPr>
            <p:nvPr/>
          </p:nvSpPr>
          <p:spPr bwMode="auto">
            <a:xfrm>
              <a:off x="3775" y="1685"/>
              <a:ext cx="37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Text Box 50">
              <a:extLst>
                <a:ext uri="{FF2B5EF4-FFF2-40B4-BE49-F238E27FC236}">
                  <a16:creationId xmlns:a16="http://schemas.microsoft.com/office/drawing/2014/main" id="{E35D1268-94D7-47FF-AAFA-2C13705A1268}"/>
                </a:ext>
              </a:extLst>
            </p:cNvPr>
            <p:cNvSpPr txBox="1">
              <a:spLocks noChangeArrowheads="1"/>
            </p:cNvSpPr>
            <p:nvPr/>
          </p:nvSpPr>
          <p:spPr bwMode="auto">
            <a:xfrm>
              <a:off x="4152" y="1449"/>
              <a:ext cx="4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CC0000"/>
                  </a:solidFill>
                </a:rPr>
                <a:t>–</a:t>
              </a:r>
              <a:endParaRPr lang="en-US" altLang="zh-CN" sz="2800" b="0">
                <a:solidFill>
                  <a:srgbClr val="CC0000"/>
                </a:solidFill>
              </a:endParaRPr>
            </a:p>
          </p:txBody>
        </p:sp>
        <p:sp>
          <p:nvSpPr>
            <p:cNvPr id="59" name="Text Box 51">
              <a:extLst>
                <a:ext uri="{FF2B5EF4-FFF2-40B4-BE49-F238E27FC236}">
                  <a16:creationId xmlns:a16="http://schemas.microsoft.com/office/drawing/2014/main" id="{7F8C10FA-498A-4A7A-9E80-412E064C4373}"/>
                </a:ext>
              </a:extLst>
            </p:cNvPr>
            <p:cNvSpPr txBox="1">
              <a:spLocks noChangeArrowheads="1"/>
            </p:cNvSpPr>
            <p:nvPr/>
          </p:nvSpPr>
          <p:spPr bwMode="auto">
            <a:xfrm rot="5400000">
              <a:off x="4214" y="1263"/>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sz="2800">
                  <a:sym typeface="Symbol" panose="05050102010706020507" pitchFamily="18" charset="2"/>
                </a:rPr>
                <a:t></a:t>
              </a:r>
              <a:endParaRPr lang="en-US" altLang="zh-CN" sz="2800"/>
            </a:p>
          </p:txBody>
        </p:sp>
        <p:sp>
          <p:nvSpPr>
            <p:cNvPr id="60" name="Oval 52">
              <a:extLst>
                <a:ext uri="{FF2B5EF4-FFF2-40B4-BE49-F238E27FC236}">
                  <a16:creationId xmlns:a16="http://schemas.microsoft.com/office/drawing/2014/main" id="{F33F36A7-C95C-482F-8D7B-77BF9571B5AA}"/>
                </a:ext>
              </a:extLst>
            </p:cNvPr>
            <p:cNvSpPr>
              <a:spLocks noChangeArrowheads="1"/>
            </p:cNvSpPr>
            <p:nvPr/>
          </p:nvSpPr>
          <p:spPr bwMode="auto">
            <a:xfrm>
              <a:off x="3704" y="1658"/>
              <a:ext cx="57" cy="61"/>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61" name="Oval 53">
              <a:extLst>
                <a:ext uri="{FF2B5EF4-FFF2-40B4-BE49-F238E27FC236}">
                  <a16:creationId xmlns:a16="http://schemas.microsoft.com/office/drawing/2014/main" id="{AB8ACD2D-7050-4F70-A950-25EA8614A3D2}"/>
                </a:ext>
              </a:extLst>
            </p:cNvPr>
            <p:cNvSpPr>
              <a:spLocks noChangeArrowheads="1"/>
            </p:cNvSpPr>
            <p:nvPr/>
          </p:nvSpPr>
          <p:spPr bwMode="auto">
            <a:xfrm>
              <a:off x="3704" y="1969"/>
              <a:ext cx="57" cy="61"/>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62" name="Oval 54">
              <a:extLst>
                <a:ext uri="{FF2B5EF4-FFF2-40B4-BE49-F238E27FC236}">
                  <a16:creationId xmlns:a16="http://schemas.microsoft.com/office/drawing/2014/main" id="{1926815C-C7BC-458E-B800-74A332640918}"/>
                </a:ext>
              </a:extLst>
            </p:cNvPr>
            <p:cNvSpPr>
              <a:spLocks noChangeArrowheads="1"/>
            </p:cNvSpPr>
            <p:nvPr/>
          </p:nvSpPr>
          <p:spPr bwMode="auto">
            <a:xfrm>
              <a:off x="5082" y="1721"/>
              <a:ext cx="56" cy="61"/>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grpSp>
        <p:nvGrpSpPr>
          <p:cNvPr id="63" name="Group 8">
            <a:extLst>
              <a:ext uri="{FF2B5EF4-FFF2-40B4-BE49-F238E27FC236}">
                <a16:creationId xmlns:a16="http://schemas.microsoft.com/office/drawing/2014/main" id="{F8D37DD4-DDA1-4EF2-8397-F81A7134E762}"/>
              </a:ext>
            </a:extLst>
          </p:cNvPr>
          <p:cNvGrpSpPr>
            <a:grpSpLocks/>
          </p:cNvGrpSpPr>
          <p:nvPr/>
        </p:nvGrpSpPr>
        <p:grpSpPr bwMode="auto">
          <a:xfrm>
            <a:off x="2098040" y="2217690"/>
            <a:ext cx="3390900" cy="2351088"/>
            <a:chOff x="336" y="2256"/>
            <a:chExt cx="2136" cy="1344"/>
          </a:xfrm>
        </p:grpSpPr>
        <p:sp>
          <p:nvSpPr>
            <p:cNvPr id="64" name="Line 9">
              <a:extLst>
                <a:ext uri="{FF2B5EF4-FFF2-40B4-BE49-F238E27FC236}">
                  <a16:creationId xmlns:a16="http://schemas.microsoft.com/office/drawing/2014/main" id="{BA0E1411-0BD9-422D-A205-0C126CFCB9BE}"/>
                </a:ext>
              </a:extLst>
            </p:cNvPr>
            <p:cNvSpPr>
              <a:spLocks noChangeShapeType="1"/>
            </p:cNvSpPr>
            <p:nvPr/>
          </p:nvSpPr>
          <p:spPr bwMode="auto">
            <a:xfrm flipH="1">
              <a:off x="336" y="3600"/>
              <a:ext cx="924" cy="0"/>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5" name="Line 10">
              <a:extLst>
                <a:ext uri="{FF2B5EF4-FFF2-40B4-BE49-F238E27FC236}">
                  <a16:creationId xmlns:a16="http://schemas.microsoft.com/office/drawing/2014/main" id="{72317317-BF9B-4738-9D2B-B0324B43DA52}"/>
                </a:ext>
              </a:extLst>
            </p:cNvPr>
            <p:cNvSpPr>
              <a:spLocks noChangeShapeType="1"/>
            </p:cNvSpPr>
            <p:nvPr/>
          </p:nvSpPr>
          <p:spPr bwMode="auto">
            <a:xfrm flipH="1">
              <a:off x="1548" y="2256"/>
              <a:ext cx="924" cy="0"/>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6" name="Line 11">
              <a:extLst>
                <a:ext uri="{FF2B5EF4-FFF2-40B4-BE49-F238E27FC236}">
                  <a16:creationId xmlns:a16="http://schemas.microsoft.com/office/drawing/2014/main" id="{DEB4084C-4659-4338-A827-4FBD82DA5135}"/>
                </a:ext>
              </a:extLst>
            </p:cNvPr>
            <p:cNvSpPr>
              <a:spLocks noChangeShapeType="1"/>
            </p:cNvSpPr>
            <p:nvPr/>
          </p:nvSpPr>
          <p:spPr bwMode="auto">
            <a:xfrm flipH="1">
              <a:off x="1248" y="2256"/>
              <a:ext cx="288" cy="1339"/>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67" name="Group 12">
            <a:extLst>
              <a:ext uri="{FF2B5EF4-FFF2-40B4-BE49-F238E27FC236}">
                <a16:creationId xmlns:a16="http://schemas.microsoft.com/office/drawing/2014/main" id="{683438D4-9C50-436C-8B09-118446A5901E}"/>
              </a:ext>
            </a:extLst>
          </p:cNvPr>
          <p:cNvGrpSpPr>
            <a:grpSpLocks/>
          </p:cNvGrpSpPr>
          <p:nvPr/>
        </p:nvGrpSpPr>
        <p:grpSpPr bwMode="auto">
          <a:xfrm>
            <a:off x="2479040" y="1546178"/>
            <a:ext cx="1524000" cy="671512"/>
            <a:chOff x="576" y="1872"/>
            <a:chExt cx="960" cy="384"/>
          </a:xfrm>
        </p:grpSpPr>
        <p:sp>
          <p:nvSpPr>
            <p:cNvPr id="68" name="Line 13">
              <a:extLst>
                <a:ext uri="{FF2B5EF4-FFF2-40B4-BE49-F238E27FC236}">
                  <a16:creationId xmlns:a16="http://schemas.microsoft.com/office/drawing/2014/main" id="{11E00D4B-DCE8-4A92-9050-4A13CFF8CC79}"/>
                </a:ext>
              </a:extLst>
            </p:cNvPr>
            <p:cNvSpPr>
              <a:spLocks noChangeShapeType="1"/>
            </p:cNvSpPr>
            <p:nvPr/>
          </p:nvSpPr>
          <p:spPr bwMode="auto">
            <a:xfrm flipV="1">
              <a:off x="1440" y="2256"/>
              <a:ext cx="96" cy="0"/>
            </a:xfrm>
            <a:prstGeom prst="line">
              <a:avLst/>
            </a:prstGeom>
            <a:noFill/>
            <a:ln w="38100">
              <a:solidFill>
                <a:schemeClr val="folHlink"/>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9" name="Text Box 14">
              <a:extLst>
                <a:ext uri="{FF2B5EF4-FFF2-40B4-BE49-F238E27FC236}">
                  <a16:creationId xmlns:a16="http://schemas.microsoft.com/office/drawing/2014/main" id="{A56F24DA-A8B0-4360-9CCB-024CD4D95EB0}"/>
                </a:ext>
              </a:extLst>
            </p:cNvPr>
            <p:cNvSpPr txBox="1">
              <a:spLocks noChangeArrowheads="1"/>
            </p:cNvSpPr>
            <p:nvPr/>
          </p:nvSpPr>
          <p:spPr bwMode="auto">
            <a:xfrm>
              <a:off x="576" y="1872"/>
              <a:ext cx="8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 +U</a:t>
              </a:r>
              <a:r>
                <a:rPr lang="en-US" altLang="zh-CN" sz="2800" baseline="-25000"/>
                <a:t>o(sat)</a:t>
              </a:r>
            </a:p>
          </p:txBody>
        </p:sp>
      </p:grpSp>
      <p:sp>
        <p:nvSpPr>
          <p:cNvPr id="70" name="Line 15">
            <a:extLst>
              <a:ext uri="{FF2B5EF4-FFF2-40B4-BE49-F238E27FC236}">
                <a16:creationId xmlns:a16="http://schemas.microsoft.com/office/drawing/2014/main" id="{115EA562-4983-48D1-B811-F0073F0D683F}"/>
              </a:ext>
            </a:extLst>
          </p:cNvPr>
          <p:cNvSpPr>
            <a:spLocks noChangeShapeType="1"/>
          </p:cNvSpPr>
          <p:nvPr/>
        </p:nvSpPr>
        <p:spPr bwMode="auto">
          <a:xfrm>
            <a:off x="3774440" y="4568778"/>
            <a:ext cx="228600" cy="317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1" name="Group 16">
            <a:extLst>
              <a:ext uri="{FF2B5EF4-FFF2-40B4-BE49-F238E27FC236}">
                <a16:creationId xmlns:a16="http://schemas.microsoft.com/office/drawing/2014/main" id="{FF82C43A-0152-4CB7-9320-F2885142A855}"/>
              </a:ext>
            </a:extLst>
          </p:cNvPr>
          <p:cNvGrpSpPr>
            <a:grpSpLocks/>
          </p:cNvGrpSpPr>
          <p:nvPr/>
        </p:nvGrpSpPr>
        <p:grpSpPr bwMode="auto">
          <a:xfrm>
            <a:off x="2098040" y="1293765"/>
            <a:ext cx="5562600" cy="3611563"/>
            <a:chOff x="336" y="1728"/>
            <a:chExt cx="3504" cy="2064"/>
          </a:xfrm>
        </p:grpSpPr>
        <p:sp>
          <p:nvSpPr>
            <p:cNvPr id="72" name="Line 17">
              <a:extLst>
                <a:ext uri="{FF2B5EF4-FFF2-40B4-BE49-F238E27FC236}">
                  <a16:creationId xmlns:a16="http://schemas.microsoft.com/office/drawing/2014/main" id="{0456F509-F867-4EDA-BBD5-7347740A1A6E}"/>
                </a:ext>
              </a:extLst>
            </p:cNvPr>
            <p:cNvSpPr>
              <a:spLocks noChangeShapeType="1"/>
            </p:cNvSpPr>
            <p:nvPr/>
          </p:nvSpPr>
          <p:spPr bwMode="auto">
            <a:xfrm>
              <a:off x="336" y="2928"/>
              <a:ext cx="21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 name="Line 18">
              <a:extLst>
                <a:ext uri="{FF2B5EF4-FFF2-40B4-BE49-F238E27FC236}">
                  <a16:creationId xmlns:a16="http://schemas.microsoft.com/office/drawing/2014/main" id="{73B279C2-771F-457D-B803-42795F768816}"/>
                </a:ext>
              </a:extLst>
            </p:cNvPr>
            <p:cNvSpPr>
              <a:spLocks noChangeShapeType="1"/>
            </p:cNvSpPr>
            <p:nvPr/>
          </p:nvSpPr>
          <p:spPr bwMode="auto">
            <a:xfrm flipV="1">
              <a:off x="1404" y="1959"/>
              <a:ext cx="0" cy="183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7" name="Text Box 19">
              <a:extLst>
                <a:ext uri="{FF2B5EF4-FFF2-40B4-BE49-F238E27FC236}">
                  <a16:creationId xmlns:a16="http://schemas.microsoft.com/office/drawing/2014/main" id="{A15B78C5-1563-41EB-B6D0-F6296F584696}"/>
                </a:ext>
              </a:extLst>
            </p:cNvPr>
            <p:cNvSpPr txBox="1">
              <a:spLocks noChangeArrowheads="1"/>
            </p:cNvSpPr>
            <p:nvPr/>
          </p:nvSpPr>
          <p:spPr bwMode="auto">
            <a:xfrm>
              <a:off x="2208" y="2592"/>
              <a:ext cx="163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 </a:t>
              </a:r>
              <a:r>
                <a:rPr lang="en-US" altLang="zh-CN" sz="2800">
                  <a:ea typeface="创艺繁标宋"/>
                  <a:cs typeface="创艺繁标宋"/>
                  <a:sym typeface="Symbol" panose="05050102010706020507" pitchFamily="18" charset="2"/>
                </a:rPr>
                <a:t>u</a:t>
              </a:r>
              <a:r>
                <a:rPr lang="en-US" altLang="zh-CN" sz="2800" baseline="-25000">
                  <a:ea typeface="创艺繁标宋"/>
                  <a:cs typeface="创艺繁标宋"/>
                  <a:sym typeface="Symbol" panose="05050102010706020507" pitchFamily="18" charset="2"/>
                </a:rPr>
                <a:t>+</a:t>
              </a:r>
              <a:r>
                <a:rPr lang="en-US" altLang="zh-CN" sz="2800">
                  <a:sym typeface="Symbol" panose="05050102010706020507" pitchFamily="18" charset="2"/>
                </a:rPr>
                <a:t>– </a:t>
              </a:r>
              <a:r>
                <a:rPr lang="en-US" altLang="zh-CN" sz="2800">
                  <a:ea typeface="创艺繁标宋"/>
                  <a:cs typeface="创艺繁标宋"/>
                  <a:sym typeface="Symbol" panose="05050102010706020507" pitchFamily="18" charset="2"/>
                </a:rPr>
                <a:t>u</a:t>
              </a:r>
              <a:r>
                <a:rPr lang="en-US" altLang="zh-CN" sz="2800" baseline="-25000">
                  <a:ea typeface="创艺繁标宋"/>
                  <a:cs typeface="创艺繁标宋"/>
                  <a:sym typeface="Symbol" panose="05050102010706020507" pitchFamily="18" charset="2"/>
                </a:rPr>
                <a:t>– </a:t>
              </a:r>
            </a:p>
          </p:txBody>
        </p:sp>
        <p:sp>
          <p:nvSpPr>
            <p:cNvPr id="78" name="Text Box 20">
              <a:extLst>
                <a:ext uri="{FF2B5EF4-FFF2-40B4-BE49-F238E27FC236}">
                  <a16:creationId xmlns:a16="http://schemas.microsoft.com/office/drawing/2014/main" id="{A0C038DD-CDE7-4EA0-8C68-90D3DC08F606}"/>
                </a:ext>
              </a:extLst>
            </p:cNvPr>
            <p:cNvSpPr txBox="1">
              <a:spLocks noChangeArrowheads="1"/>
            </p:cNvSpPr>
            <p:nvPr/>
          </p:nvSpPr>
          <p:spPr bwMode="auto">
            <a:xfrm>
              <a:off x="1440" y="1728"/>
              <a:ext cx="54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u</a:t>
              </a:r>
              <a:r>
                <a:rPr lang="en-US" altLang="zh-CN" sz="2800" baseline="-25000"/>
                <a:t>o</a:t>
              </a:r>
              <a:endParaRPr lang="en-US" altLang="zh-CN" sz="2800"/>
            </a:p>
          </p:txBody>
        </p:sp>
      </p:grpSp>
      <p:grpSp>
        <p:nvGrpSpPr>
          <p:cNvPr id="79" name="Group 21">
            <a:extLst>
              <a:ext uri="{FF2B5EF4-FFF2-40B4-BE49-F238E27FC236}">
                <a16:creationId xmlns:a16="http://schemas.microsoft.com/office/drawing/2014/main" id="{433DCF2E-5FDD-4CF2-A8EF-C96B1AD7B320}"/>
              </a:ext>
            </a:extLst>
          </p:cNvPr>
          <p:cNvGrpSpPr>
            <a:grpSpLocks/>
          </p:cNvGrpSpPr>
          <p:nvPr/>
        </p:nvGrpSpPr>
        <p:grpSpPr bwMode="auto">
          <a:xfrm>
            <a:off x="3545840" y="4233815"/>
            <a:ext cx="1524000" cy="519113"/>
            <a:chOff x="1248" y="3408"/>
            <a:chExt cx="960" cy="297"/>
          </a:xfrm>
        </p:grpSpPr>
        <p:sp>
          <p:nvSpPr>
            <p:cNvPr id="80" name="Text Box 22">
              <a:extLst>
                <a:ext uri="{FF2B5EF4-FFF2-40B4-BE49-F238E27FC236}">
                  <a16:creationId xmlns:a16="http://schemas.microsoft.com/office/drawing/2014/main" id="{0868C023-4FD3-4175-B06F-291885A8EC56}"/>
                </a:ext>
              </a:extLst>
            </p:cNvPr>
            <p:cNvSpPr txBox="1">
              <a:spLocks noChangeArrowheads="1"/>
            </p:cNvSpPr>
            <p:nvPr/>
          </p:nvSpPr>
          <p:spPr bwMode="auto">
            <a:xfrm>
              <a:off x="1440" y="3408"/>
              <a:ext cx="76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cs typeface="Times New Roman" panose="02020603050405020304" pitchFamily="18" charset="0"/>
                </a:rPr>
                <a:t>–</a:t>
              </a:r>
              <a:r>
                <a:rPr lang="en-US" altLang="zh-CN" sz="2800"/>
                <a:t>U</a:t>
              </a:r>
              <a:r>
                <a:rPr lang="en-US" altLang="zh-CN" sz="2800" baseline="-25000"/>
                <a:t>o(sat)</a:t>
              </a:r>
            </a:p>
          </p:txBody>
        </p:sp>
        <p:sp>
          <p:nvSpPr>
            <p:cNvPr id="81" name="Line 23">
              <a:extLst>
                <a:ext uri="{FF2B5EF4-FFF2-40B4-BE49-F238E27FC236}">
                  <a16:creationId xmlns:a16="http://schemas.microsoft.com/office/drawing/2014/main" id="{E28BF661-6DC2-4C50-87A5-45133A2E8478}"/>
                </a:ext>
              </a:extLst>
            </p:cNvPr>
            <p:cNvSpPr>
              <a:spLocks noChangeShapeType="1"/>
            </p:cNvSpPr>
            <p:nvPr/>
          </p:nvSpPr>
          <p:spPr bwMode="auto">
            <a:xfrm>
              <a:off x="1248" y="3600"/>
              <a:ext cx="144" cy="0"/>
            </a:xfrm>
            <a:prstGeom prst="line">
              <a:avLst/>
            </a:prstGeom>
            <a:noFill/>
            <a:ln w="38100">
              <a:solidFill>
                <a:schemeClr val="fo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2" name="Group 27">
            <a:extLst>
              <a:ext uri="{FF2B5EF4-FFF2-40B4-BE49-F238E27FC236}">
                <a16:creationId xmlns:a16="http://schemas.microsoft.com/office/drawing/2014/main" id="{7A2BA69F-15D4-4CD7-99B8-A8402041137A}"/>
              </a:ext>
            </a:extLst>
          </p:cNvPr>
          <p:cNvGrpSpPr>
            <a:grpSpLocks/>
          </p:cNvGrpSpPr>
          <p:nvPr/>
        </p:nvGrpSpPr>
        <p:grpSpPr bwMode="auto">
          <a:xfrm>
            <a:off x="2326640" y="2217690"/>
            <a:ext cx="2933700" cy="2351088"/>
            <a:chOff x="3636" y="1920"/>
            <a:chExt cx="1848" cy="1344"/>
          </a:xfrm>
        </p:grpSpPr>
        <p:sp>
          <p:nvSpPr>
            <p:cNvPr id="83" name="Line 28">
              <a:extLst>
                <a:ext uri="{FF2B5EF4-FFF2-40B4-BE49-F238E27FC236}">
                  <a16:creationId xmlns:a16="http://schemas.microsoft.com/office/drawing/2014/main" id="{39C6106B-EE32-4D32-9BE8-BFB116A56873}"/>
                </a:ext>
              </a:extLst>
            </p:cNvPr>
            <p:cNvSpPr>
              <a:spLocks noChangeShapeType="1"/>
            </p:cNvSpPr>
            <p:nvPr/>
          </p:nvSpPr>
          <p:spPr bwMode="auto">
            <a:xfrm flipH="1">
              <a:off x="3636" y="3264"/>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4" name="Line 29">
              <a:extLst>
                <a:ext uri="{FF2B5EF4-FFF2-40B4-BE49-F238E27FC236}">
                  <a16:creationId xmlns:a16="http://schemas.microsoft.com/office/drawing/2014/main" id="{0F5735CA-E07A-4F59-B722-F35B90057BAC}"/>
                </a:ext>
              </a:extLst>
            </p:cNvPr>
            <p:cNvSpPr>
              <a:spLocks noChangeShapeType="1"/>
            </p:cNvSpPr>
            <p:nvPr/>
          </p:nvSpPr>
          <p:spPr bwMode="auto">
            <a:xfrm flipH="1">
              <a:off x="4560" y="1920"/>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5" name="Line 30">
              <a:extLst>
                <a:ext uri="{FF2B5EF4-FFF2-40B4-BE49-F238E27FC236}">
                  <a16:creationId xmlns:a16="http://schemas.microsoft.com/office/drawing/2014/main" id="{39802350-E2C4-4EAD-9C8B-F931E119C992}"/>
                </a:ext>
              </a:extLst>
            </p:cNvPr>
            <p:cNvSpPr>
              <a:spLocks noChangeShapeType="1"/>
            </p:cNvSpPr>
            <p:nvPr/>
          </p:nvSpPr>
          <p:spPr bwMode="auto">
            <a:xfrm flipH="1">
              <a:off x="4560" y="1920"/>
              <a:ext cx="0" cy="13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86" name="AutoShape 31" descr="40%">
            <a:extLst>
              <a:ext uri="{FF2B5EF4-FFF2-40B4-BE49-F238E27FC236}">
                <a16:creationId xmlns:a16="http://schemas.microsoft.com/office/drawing/2014/main" id="{7F9426ED-C413-4853-9C98-57B54FED05A7}"/>
              </a:ext>
            </a:extLst>
          </p:cNvPr>
          <p:cNvSpPr>
            <a:spLocks noChangeArrowheads="1"/>
          </p:cNvSpPr>
          <p:nvPr/>
        </p:nvSpPr>
        <p:spPr bwMode="auto">
          <a:xfrm>
            <a:off x="4384040" y="2301828"/>
            <a:ext cx="1219200" cy="546100"/>
          </a:xfrm>
          <a:prstGeom prst="wedgeRoundRectCallout">
            <a:avLst>
              <a:gd name="adj1" fmla="val -82944"/>
              <a:gd name="adj2" fmla="val 11630"/>
              <a:gd name="adj3" fmla="val 16667"/>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spcBef>
                <a:spcPct val="50000"/>
              </a:spcBef>
            </a:pPr>
            <a:r>
              <a:rPr lang="zh-CN" altLang="en-US" sz="2800">
                <a:solidFill>
                  <a:srgbClr val="FF3300"/>
                </a:solidFill>
              </a:rPr>
              <a:t>线性区</a:t>
            </a:r>
          </a:p>
        </p:txBody>
      </p:sp>
      <p:sp>
        <p:nvSpPr>
          <p:cNvPr id="87" name="AutoShape 32" descr="40%">
            <a:extLst>
              <a:ext uri="{FF2B5EF4-FFF2-40B4-BE49-F238E27FC236}">
                <a16:creationId xmlns:a16="http://schemas.microsoft.com/office/drawing/2014/main" id="{F53BB3FF-A74B-42D2-AEE5-BCD7B885A582}"/>
              </a:ext>
            </a:extLst>
          </p:cNvPr>
          <p:cNvSpPr>
            <a:spLocks noChangeArrowheads="1"/>
          </p:cNvSpPr>
          <p:nvPr/>
        </p:nvSpPr>
        <p:spPr bwMode="auto">
          <a:xfrm>
            <a:off x="1869440" y="2238328"/>
            <a:ext cx="1600200" cy="568325"/>
          </a:xfrm>
          <a:prstGeom prst="wedgeRoundRectCallout">
            <a:avLst>
              <a:gd name="adj1" fmla="val 68454"/>
              <a:gd name="adj2" fmla="val 45810"/>
              <a:gd name="adj3" fmla="val 16667"/>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spcBef>
                <a:spcPct val="50000"/>
              </a:spcBef>
            </a:pPr>
            <a:r>
              <a:rPr lang="zh-CN" altLang="en-US" sz="2800"/>
              <a:t>理想特性</a:t>
            </a:r>
          </a:p>
        </p:txBody>
      </p:sp>
      <p:sp>
        <p:nvSpPr>
          <p:cNvPr id="88" name="AutoShape 33" descr="40%">
            <a:extLst>
              <a:ext uri="{FF2B5EF4-FFF2-40B4-BE49-F238E27FC236}">
                <a16:creationId xmlns:a16="http://schemas.microsoft.com/office/drawing/2014/main" id="{D1E1D716-29A1-4E79-AC5C-3C54B6E1635A}"/>
              </a:ext>
            </a:extLst>
          </p:cNvPr>
          <p:cNvSpPr>
            <a:spLocks noChangeArrowheads="1"/>
          </p:cNvSpPr>
          <p:nvPr/>
        </p:nvSpPr>
        <p:spPr bwMode="auto">
          <a:xfrm>
            <a:off x="1793240" y="3609928"/>
            <a:ext cx="1600200" cy="555625"/>
          </a:xfrm>
          <a:prstGeom prst="wedgeRoundRectCallout">
            <a:avLst>
              <a:gd name="adj1" fmla="val 66370"/>
              <a:gd name="adj2" fmla="val -10569"/>
              <a:gd name="adj3" fmla="val 16667"/>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spcBef>
                <a:spcPct val="50000"/>
              </a:spcBef>
            </a:pPr>
            <a:r>
              <a:rPr lang="zh-CN" altLang="en-US" sz="2800"/>
              <a:t>实际特性</a:t>
            </a:r>
          </a:p>
        </p:txBody>
      </p:sp>
      <p:sp>
        <p:nvSpPr>
          <p:cNvPr id="89" name="AutoShape 55" descr="40%">
            <a:extLst>
              <a:ext uri="{FF2B5EF4-FFF2-40B4-BE49-F238E27FC236}">
                <a16:creationId xmlns:a16="http://schemas.microsoft.com/office/drawing/2014/main" id="{17F75186-6DED-4D72-89E8-0D25C1FE3BE5}"/>
              </a:ext>
            </a:extLst>
          </p:cNvPr>
          <p:cNvSpPr>
            <a:spLocks noChangeArrowheads="1"/>
          </p:cNvSpPr>
          <p:nvPr/>
        </p:nvSpPr>
        <p:spPr bwMode="auto">
          <a:xfrm>
            <a:off x="4307840" y="3616278"/>
            <a:ext cx="2057400" cy="573087"/>
          </a:xfrm>
          <a:prstGeom prst="wedgeRoundRectCallout">
            <a:avLst>
              <a:gd name="adj1" fmla="val -122060"/>
              <a:gd name="adj2" fmla="val 109278"/>
              <a:gd name="adj3" fmla="val 16667"/>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spcBef>
                <a:spcPct val="50000"/>
              </a:spcBef>
            </a:pPr>
            <a:r>
              <a:rPr lang="zh-CN" altLang="en-US" sz="2800">
                <a:solidFill>
                  <a:srgbClr val="002060"/>
                </a:solidFill>
              </a:rPr>
              <a:t>非线性区</a:t>
            </a:r>
          </a:p>
        </p:txBody>
      </p:sp>
      <p:sp>
        <p:nvSpPr>
          <p:cNvPr id="90" name="Text Box 56">
            <a:extLst>
              <a:ext uri="{FF2B5EF4-FFF2-40B4-BE49-F238E27FC236}">
                <a16:creationId xmlns:a16="http://schemas.microsoft.com/office/drawing/2014/main" id="{73D29B9F-D11A-4F59-8EE9-4F8AE4FF6A83}"/>
              </a:ext>
            </a:extLst>
          </p:cNvPr>
          <p:cNvSpPr txBox="1">
            <a:spLocks noChangeArrowheads="1"/>
          </p:cNvSpPr>
          <p:nvPr/>
        </p:nvSpPr>
        <p:spPr bwMode="auto">
          <a:xfrm>
            <a:off x="3698240" y="337815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a:t> O</a:t>
            </a:r>
          </a:p>
        </p:txBody>
      </p:sp>
    </p:spTree>
    <p:custDataLst>
      <p:tags r:id="rId1"/>
    </p:custDataLst>
    <p:extLst>
      <p:ext uri="{BB962C8B-B14F-4D97-AF65-F5344CB8AC3E}">
        <p14:creationId xmlns:p14="http://schemas.microsoft.com/office/powerpoint/2010/main" val="25721098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wipe(left)">
                                      <p:cBhvr>
                                        <p:cTn id="12" dur="500"/>
                                        <p:tgtEl>
                                          <p:spTgt spid="71"/>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9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barn(outVertical)">
                                      <p:cBhvr>
                                        <p:cTn id="20" dur="500"/>
                                        <p:tgtEl>
                                          <p:spTgt spid="6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wipe(left)">
                                      <p:cBhvr>
                                        <p:cTn id="24" dur="500"/>
                                        <p:tgtEl>
                                          <p:spTgt spid="8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wipe(right)">
                                      <p:cBhvr>
                                        <p:cTn id="29" dur="500"/>
                                        <p:tgtEl>
                                          <p:spTgt spid="8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up)">
                                      <p:cBhvr>
                                        <p:cTn id="34" dur="500"/>
                                        <p:tgtEl>
                                          <p:spTgt spid="89"/>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box(out)">
                                      <p:cBhvr>
                                        <p:cTn id="39" dur="500"/>
                                        <p:tgtEl>
                                          <p:spTgt spid="82"/>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wipe(right)">
                                      <p:cBhvr>
                                        <p:cTn id="43" dur="500"/>
                                        <p:tgtEl>
                                          <p:spTgt spid="67"/>
                                        </p:tgtEl>
                                      </p:cBhvr>
                                    </p:animEffec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7"/>
                                        </p:tgtEl>
                                        <p:attrNameLst>
                                          <p:attrName>style.visibility</p:attrName>
                                        </p:attrNameLst>
                                      </p:cBhvr>
                                      <p:to>
                                        <p:strVal val="visible"/>
                                      </p:to>
                                    </p:set>
                                    <p:animEffect transition="in" filter="wipe(left)">
                                      <p:cBhvr>
                                        <p:cTn id="52" dur="500"/>
                                        <p:tgtEl>
                                          <p:spTgt spid="8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utoUpdateAnimBg="0"/>
      <p:bldP spid="28" grpId="0" autoUpdateAnimBg="0"/>
      <p:bldP spid="86" grpId="0" animBg="1" autoUpdateAnimBg="0"/>
      <p:bldP spid="87" grpId="0" animBg="1" autoUpdateAnimBg="0"/>
      <p:bldP spid="88" grpId="0" animBg="1" autoUpdateAnimBg="0"/>
      <p:bldP spid="89" grpId="0" animBg="1" autoUpdateAnimBg="0"/>
      <p:bldP spid="9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91" name="矩形 90">
            <a:extLst>
              <a:ext uri="{FF2B5EF4-FFF2-40B4-BE49-F238E27FC236}">
                <a16:creationId xmlns:a16="http://schemas.microsoft.com/office/drawing/2014/main" id="{D7985CA7-AC3E-4163-BBAF-4AA9E65582E3}"/>
              </a:ext>
            </a:extLst>
          </p:cNvPr>
          <p:cNvSpPr/>
          <p:nvPr/>
        </p:nvSpPr>
        <p:spPr>
          <a:xfrm>
            <a:off x="1310640" y="836565"/>
            <a:ext cx="5354320" cy="523220"/>
          </a:xfrm>
          <a:prstGeom prst="rect">
            <a:avLst/>
          </a:prstGeom>
        </p:spPr>
        <p:txBody>
          <a:bodyPr wrap="square">
            <a:spAutoFit/>
          </a:bodyPr>
          <a:lstStyle/>
          <a:p>
            <a:pPr>
              <a:defRPr/>
            </a:pPr>
            <a:r>
              <a:rPr lang="en-US" altLang="zh-CN" sz="2800" b="1" dirty="0">
                <a:solidFill>
                  <a:srgbClr val="FF0000"/>
                </a:solidFill>
                <a:latin typeface="+mn-ea"/>
              </a:rPr>
              <a:t>3.</a:t>
            </a:r>
            <a:r>
              <a:rPr lang="zh-CN" altLang="en-US" sz="2800" b="1" dirty="0">
                <a:solidFill>
                  <a:srgbClr val="FF0000"/>
                </a:solidFill>
                <a:latin typeface="+mn-ea"/>
              </a:rPr>
              <a:t>理想运放在线性工作区的特点</a:t>
            </a:r>
          </a:p>
        </p:txBody>
      </p:sp>
      <p:sp>
        <p:nvSpPr>
          <p:cNvPr id="92" name="Text Box 3">
            <a:extLst>
              <a:ext uri="{FF2B5EF4-FFF2-40B4-BE49-F238E27FC236}">
                <a16:creationId xmlns:a16="http://schemas.microsoft.com/office/drawing/2014/main" id="{A15D9AD7-5FC9-4C5A-8EFA-0E82F4E91926}"/>
              </a:ext>
            </a:extLst>
          </p:cNvPr>
          <p:cNvSpPr txBox="1">
            <a:spLocks noChangeArrowheads="1"/>
          </p:cNvSpPr>
          <p:nvPr/>
        </p:nvSpPr>
        <p:spPr bwMode="auto">
          <a:xfrm>
            <a:off x="5768972" y="1422819"/>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dirty="0">
                <a:ea typeface="创艺繁标宋"/>
                <a:cs typeface="创艺繁标宋"/>
                <a:sym typeface="Symbol" panose="05050102010706020507" pitchFamily="18" charset="2"/>
              </a:rPr>
              <a:t>因为 </a:t>
            </a:r>
            <a:r>
              <a:rPr lang="en-US" altLang="zh-CN" sz="2800" dirty="0" err="1">
                <a:ea typeface="创艺繁标宋"/>
                <a:cs typeface="创艺繁标宋"/>
                <a:sym typeface="Symbol" panose="05050102010706020507" pitchFamily="18" charset="2"/>
              </a:rPr>
              <a:t>u</a:t>
            </a:r>
            <a:r>
              <a:rPr lang="en-US" altLang="zh-CN" sz="2800" baseline="-25000" dirty="0" err="1">
                <a:ea typeface="创艺繁标宋"/>
                <a:cs typeface="创艺繁标宋"/>
                <a:sym typeface="Symbol" panose="05050102010706020507" pitchFamily="18" charset="2"/>
              </a:rPr>
              <a:t>o</a:t>
            </a:r>
            <a:r>
              <a:rPr lang="en-US" altLang="zh-CN" sz="2800" dirty="0">
                <a:ea typeface="创艺繁标宋"/>
                <a:cs typeface="创艺繁标宋"/>
                <a:sym typeface="Symbol" panose="05050102010706020507" pitchFamily="18" charset="2"/>
              </a:rPr>
              <a:t> = </a:t>
            </a:r>
            <a:r>
              <a:rPr lang="en-US" altLang="zh-CN" sz="2800" dirty="0" err="1">
                <a:ea typeface="创艺繁标宋"/>
                <a:cs typeface="创艺繁标宋"/>
                <a:sym typeface="Symbol" panose="05050102010706020507" pitchFamily="18" charset="2"/>
              </a:rPr>
              <a:t>A</a:t>
            </a:r>
            <a:r>
              <a:rPr lang="en-US" altLang="zh-CN" sz="2800" baseline="-25000" dirty="0" err="1">
                <a:ea typeface="创艺繁标宋"/>
                <a:cs typeface="创艺繁标宋"/>
                <a:sym typeface="Symbol" panose="05050102010706020507" pitchFamily="18" charset="2"/>
              </a:rPr>
              <a:t>ud</a:t>
            </a:r>
            <a:r>
              <a:rPr lang="en-US" altLang="zh-CN" sz="2800" dirty="0">
                <a:latin typeface="宋体" panose="02010600030101010101" pitchFamily="2" charset="-122"/>
                <a:sym typeface="Symbol" panose="05050102010706020507" pitchFamily="18" charset="2"/>
              </a:rPr>
              <a:t>(</a:t>
            </a:r>
            <a:r>
              <a:rPr lang="en-US" altLang="zh-CN" sz="2800" dirty="0">
                <a:ea typeface="创艺繁标宋"/>
                <a:cs typeface="创艺繁标宋"/>
                <a:sym typeface="Symbol" panose="05050102010706020507" pitchFamily="18" charset="2"/>
              </a:rPr>
              <a:t>u</a:t>
            </a:r>
            <a:r>
              <a:rPr lang="en-US" altLang="zh-CN" sz="2800" baseline="-25000" dirty="0">
                <a:ea typeface="创艺繁标宋"/>
                <a:cs typeface="创艺繁标宋"/>
                <a:sym typeface="Symbol" panose="05050102010706020507" pitchFamily="18" charset="2"/>
              </a:rPr>
              <a:t>+</a:t>
            </a:r>
            <a:r>
              <a:rPr lang="en-US" altLang="zh-CN" sz="2800" dirty="0">
                <a:sym typeface="Symbol" panose="05050102010706020507" pitchFamily="18" charset="2"/>
              </a:rPr>
              <a:t>–</a:t>
            </a:r>
            <a:r>
              <a:rPr lang="en-US" altLang="zh-CN" sz="2800" dirty="0">
                <a:ea typeface="创艺繁标宋"/>
                <a:cs typeface="创艺繁标宋"/>
                <a:sym typeface="Symbol" panose="05050102010706020507" pitchFamily="18" charset="2"/>
              </a:rPr>
              <a:t> u</a:t>
            </a:r>
            <a:r>
              <a:rPr lang="en-US" altLang="zh-CN" sz="2800" baseline="-25000" dirty="0">
                <a:ea typeface="创艺繁标宋"/>
                <a:cs typeface="创艺繁标宋"/>
                <a:sym typeface="Symbol" panose="05050102010706020507" pitchFamily="18" charset="2"/>
              </a:rPr>
              <a:t>– </a:t>
            </a:r>
            <a:r>
              <a:rPr lang="en-US" altLang="zh-CN" sz="2800" dirty="0">
                <a:sym typeface="Symbol" panose="05050102010706020507" pitchFamily="18" charset="2"/>
              </a:rPr>
              <a:t>)</a:t>
            </a:r>
            <a:endParaRPr lang="en-US" altLang="zh-CN" sz="2800" dirty="0">
              <a:ea typeface="创艺繁标宋"/>
              <a:cs typeface="创艺繁标宋"/>
              <a:sym typeface="Symbol" panose="05050102010706020507" pitchFamily="18" charset="2"/>
            </a:endParaRPr>
          </a:p>
        </p:txBody>
      </p:sp>
      <p:sp>
        <p:nvSpPr>
          <p:cNvPr id="93" name="Text Box 4" descr="40%">
            <a:extLst>
              <a:ext uri="{FF2B5EF4-FFF2-40B4-BE49-F238E27FC236}">
                <a16:creationId xmlns:a16="http://schemas.microsoft.com/office/drawing/2014/main" id="{E8CE7061-FB32-4695-8B78-8E1346C71D3F}"/>
              </a:ext>
            </a:extLst>
          </p:cNvPr>
          <p:cNvSpPr txBox="1">
            <a:spLocks noChangeArrowheads="1"/>
          </p:cNvSpPr>
          <p:nvPr/>
        </p:nvSpPr>
        <p:spPr bwMode="auto">
          <a:xfrm>
            <a:off x="5768972" y="2016078"/>
            <a:ext cx="4953000" cy="1031875"/>
          </a:xfrm>
          <a:prstGeom prst="rect">
            <a:avLst/>
          </a:prstGeom>
          <a:pattFill prst="pct40">
            <a:fgClr>
              <a:srgbClr val="FFFF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20000"/>
              </a:spcBef>
            </a:pPr>
            <a:r>
              <a:rPr lang="zh-CN" altLang="en-US" sz="2800" dirty="0">
                <a:solidFill>
                  <a:schemeClr val="accent2"/>
                </a:solidFill>
                <a:ea typeface="创艺繁标宋"/>
                <a:cs typeface="创艺繁标宋"/>
                <a:sym typeface="Symbol" panose="05050102010706020507" pitchFamily="18" charset="2"/>
              </a:rPr>
              <a:t>所以</a:t>
            </a:r>
            <a:r>
              <a:rPr lang="en-US" altLang="zh-CN" sz="2800" dirty="0">
                <a:solidFill>
                  <a:schemeClr val="accent2"/>
                </a:solidFill>
                <a:ea typeface="创艺繁标宋"/>
                <a:cs typeface="创艺繁标宋"/>
                <a:sym typeface="Symbol" panose="05050102010706020507" pitchFamily="18" charset="2"/>
              </a:rPr>
              <a:t>(</a:t>
            </a:r>
            <a:r>
              <a:rPr lang="en-US" altLang="zh-CN" sz="2800" dirty="0">
                <a:solidFill>
                  <a:schemeClr val="accent2"/>
                </a:solidFill>
              </a:rPr>
              <a:t>1) </a:t>
            </a:r>
            <a:r>
              <a:rPr lang="zh-CN" altLang="en-US" sz="2800" dirty="0">
                <a:solidFill>
                  <a:schemeClr val="accent2"/>
                </a:solidFill>
              </a:rPr>
              <a:t>差模输入电压约等于 </a:t>
            </a:r>
            <a:r>
              <a:rPr lang="en-US" altLang="zh-CN" sz="2800" dirty="0">
                <a:solidFill>
                  <a:schemeClr val="accent2"/>
                </a:solidFill>
              </a:rPr>
              <a:t>0</a:t>
            </a:r>
          </a:p>
          <a:p>
            <a:pPr eaLnBrk="1" hangingPunct="1">
              <a:spcBef>
                <a:spcPct val="20000"/>
              </a:spcBef>
            </a:pPr>
            <a:r>
              <a:rPr lang="en-US" altLang="zh-CN" sz="2800" dirty="0">
                <a:solidFill>
                  <a:srgbClr val="FF3300"/>
                </a:solidFill>
              </a:rPr>
              <a:t>         </a:t>
            </a:r>
            <a:r>
              <a:rPr lang="zh-CN" altLang="en-US" sz="2800" dirty="0">
                <a:solidFill>
                  <a:srgbClr val="FF3300"/>
                </a:solidFill>
              </a:rPr>
              <a:t>即 </a:t>
            </a:r>
            <a:r>
              <a:rPr lang="en-US" altLang="zh-CN" sz="2800" dirty="0">
                <a:solidFill>
                  <a:srgbClr val="FF3300"/>
                </a:solidFill>
                <a:ea typeface="创艺繁标宋"/>
                <a:cs typeface="创艺繁标宋"/>
                <a:sym typeface="Symbol" panose="05050102010706020507" pitchFamily="18" charset="2"/>
              </a:rPr>
              <a:t>u</a:t>
            </a:r>
            <a:r>
              <a:rPr lang="en-US" altLang="zh-CN" sz="2800" baseline="-25000" dirty="0">
                <a:solidFill>
                  <a:srgbClr val="FF3300"/>
                </a:solidFill>
                <a:ea typeface="创艺繁标宋"/>
                <a:cs typeface="创艺繁标宋"/>
                <a:sym typeface="Symbol" panose="05050102010706020507" pitchFamily="18" charset="2"/>
              </a:rPr>
              <a:t>+</a:t>
            </a:r>
            <a:r>
              <a:rPr lang="en-US" altLang="zh-CN" sz="2800" dirty="0">
                <a:solidFill>
                  <a:srgbClr val="FF3300"/>
                </a:solidFill>
                <a:ea typeface="创艺繁标宋"/>
                <a:cs typeface="创艺繁标宋"/>
                <a:sym typeface="Symbol" panose="05050102010706020507" pitchFamily="18" charset="2"/>
              </a:rPr>
              <a:t>= u</a:t>
            </a:r>
            <a:r>
              <a:rPr lang="en-US" altLang="zh-CN" sz="2800" baseline="-25000" dirty="0">
                <a:solidFill>
                  <a:srgbClr val="FF3300"/>
                </a:solidFill>
                <a:ea typeface="创艺繁标宋"/>
                <a:cs typeface="创艺繁标宋"/>
                <a:sym typeface="Symbol" panose="05050102010706020507" pitchFamily="18" charset="2"/>
              </a:rPr>
              <a:t>–  </a:t>
            </a:r>
            <a:r>
              <a:rPr lang="en-US" altLang="zh-CN" sz="2800" dirty="0">
                <a:solidFill>
                  <a:srgbClr val="FF3300"/>
                </a:solidFill>
                <a:ea typeface="创艺繁标宋"/>
                <a:cs typeface="创艺繁标宋"/>
                <a:sym typeface="Symbol" panose="05050102010706020507" pitchFamily="18" charset="2"/>
              </a:rPr>
              <a:t>,</a:t>
            </a:r>
            <a:r>
              <a:rPr lang="zh-CN" altLang="en-US" sz="2800" dirty="0">
                <a:solidFill>
                  <a:srgbClr val="FF3300"/>
                </a:solidFill>
                <a:sym typeface="Symbol" panose="05050102010706020507" pitchFamily="18" charset="2"/>
              </a:rPr>
              <a:t>称“虚短”</a:t>
            </a:r>
            <a:endParaRPr lang="zh-CN" altLang="en-US" sz="2800" b="0" dirty="0">
              <a:solidFill>
                <a:srgbClr val="FF3300"/>
              </a:solidFill>
            </a:endParaRPr>
          </a:p>
        </p:txBody>
      </p:sp>
      <p:sp>
        <p:nvSpPr>
          <p:cNvPr id="94" name="Rectangle 6">
            <a:extLst>
              <a:ext uri="{FF2B5EF4-FFF2-40B4-BE49-F238E27FC236}">
                <a16:creationId xmlns:a16="http://schemas.microsoft.com/office/drawing/2014/main" id="{4F645B3D-93D1-4087-9E8D-CDCBD538955C}"/>
              </a:ext>
            </a:extLst>
          </p:cNvPr>
          <p:cNvSpPr>
            <a:spLocks noChangeArrowheads="1"/>
          </p:cNvSpPr>
          <p:nvPr/>
        </p:nvSpPr>
        <p:spPr bwMode="auto">
          <a:xfrm>
            <a:off x="1767840" y="3274965"/>
            <a:ext cx="320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a:t>电压传输特性</a:t>
            </a:r>
          </a:p>
        </p:txBody>
      </p:sp>
      <p:sp>
        <p:nvSpPr>
          <p:cNvPr id="95" name="AutoShape 7" descr="20%">
            <a:extLst>
              <a:ext uri="{FF2B5EF4-FFF2-40B4-BE49-F238E27FC236}">
                <a16:creationId xmlns:a16="http://schemas.microsoft.com/office/drawing/2014/main" id="{46145735-2F30-47E1-BAA8-3C07D8162DF0}"/>
              </a:ext>
            </a:extLst>
          </p:cNvPr>
          <p:cNvSpPr>
            <a:spLocks noChangeArrowheads="1"/>
          </p:cNvSpPr>
          <p:nvPr/>
        </p:nvSpPr>
        <p:spPr bwMode="auto">
          <a:xfrm>
            <a:off x="5768976" y="4497134"/>
            <a:ext cx="4953000" cy="2286000"/>
          </a:xfrm>
          <a:prstGeom prst="horizontalScroll">
            <a:avLst>
              <a:gd name="adj" fmla="val 12500"/>
            </a:avLst>
          </a:prstGeom>
          <a:pattFill prst="pct20">
            <a:fgClr>
              <a:srgbClr val="00CC99"/>
            </a:fgClr>
            <a:bgClr>
              <a:srgbClr val="FFFFFF"/>
            </a:bgClr>
          </a:pattFill>
          <a:ln w="38100">
            <a:solidFill>
              <a:srgbClr val="339933"/>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r>
              <a:rPr lang="en-US" altLang="zh-CN" sz="2800" dirty="0">
                <a:solidFill>
                  <a:srgbClr val="000099"/>
                </a:solidFill>
              </a:rPr>
              <a:t>      </a:t>
            </a:r>
            <a:r>
              <a:rPr lang="en-US" altLang="zh-CN" sz="2800" dirty="0" err="1">
                <a:solidFill>
                  <a:srgbClr val="000099"/>
                </a:solidFill>
              </a:rPr>
              <a:t>A</a:t>
            </a:r>
            <a:r>
              <a:rPr lang="en-US" altLang="zh-CN" sz="2800" baseline="-25000" dirty="0" err="1">
                <a:solidFill>
                  <a:srgbClr val="000099"/>
                </a:solidFill>
              </a:rPr>
              <a:t>ud</a:t>
            </a:r>
            <a:r>
              <a:rPr lang="zh-CN" altLang="zh-CN" sz="2800" dirty="0">
                <a:solidFill>
                  <a:srgbClr val="000099"/>
                </a:solidFill>
                <a:latin typeface="宋体" panose="02010600030101010101" pitchFamily="2" charset="-122"/>
              </a:rPr>
              <a:t>越大，运放的线性范</a:t>
            </a:r>
            <a:endParaRPr lang="en-US" altLang="zh-CN" sz="2800" dirty="0">
              <a:solidFill>
                <a:srgbClr val="000099"/>
              </a:solidFill>
              <a:latin typeface="宋体" panose="02010600030101010101" pitchFamily="2" charset="-122"/>
            </a:endParaRPr>
          </a:p>
          <a:p>
            <a:r>
              <a:rPr lang="zh-CN" altLang="zh-CN" sz="2800" dirty="0">
                <a:solidFill>
                  <a:srgbClr val="000099"/>
                </a:solidFill>
                <a:latin typeface="宋体" panose="02010600030101010101" pitchFamily="2" charset="-122"/>
              </a:rPr>
              <a:t>围越小，必须加负反馈才能</a:t>
            </a:r>
            <a:endParaRPr lang="en-US" altLang="zh-CN" sz="2800" dirty="0">
              <a:solidFill>
                <a:srgbClr val="000099"/>
              </a:solidFill>
              <a:latin typeface="宋体" panose="02010600030101010101" pitchFamily="2" charset="-122"/>
            </a:endParaRPr>
          </a:p>
          <a:p>
            <a:r>
              <a:rPr lang="zh-CN" altLang="zh-CN" sz="2800" dirty="0">
                <a:solidFill>
                  <a:srgbClr val="000099"/>
                </a:solidFill>
                <a:latin typeface="宋体" panose="02010600030101010101" pitchFamily="2" charset="-122"/>
              </a:rPr>
              <a:t>使其工作于线性区。</a:t>
            </a:r>
            <a:endParaRPr lang="zh-CN" altLang="en-US" sz="2800" dirty="0">
              <a:solidFill>
                <a:srgbClr val="000099"/>
              </a:solidFill>
              <a:latin typeface="宋体" panose="02010600030101010101" pitchFamily="2" charset="-122"/>
            </a:endParaRPr>
          </a:p>
        </p:txBody>
      </p:sp>
      <p:grpSp>
        <p:nvGrpSpPr>
          <p:cNvPr id="96" name="Group 46">
            <a:extLst>
              <a:ext uri="{FF2B5EF4-FFF2-40B4-BE49-F238E27FC236}">
                <a16:creationId xmlns:a16="http://schemas.microsoft.com/office/drawing/2014/main" id="{D07A6FF1-8CEC-4F41-A240-40C7A7627E37}"/>
              </a:ext>
            </a:extLst>
          </p:cNvPr>
          <p:cNvGrpSpPr>
            <a:grpSpLocks/>
          </p:cNvGrpSpPr>
          <p:nvPr/>
        </p:nvGrpSpPr>
        <p:grpSpPr bwMode="auto">
          <a:xfrm>
            <a:off x="1577340" y="1496965"/>
            <a:ext cx="3022600" cy="1524000"/>
            <a:chOff x="288" y="672"/>
            <a:chExt cx="1904" cy="960"/>
          </a:xfrm>
        </p:grpSpPr>
        <p:sp>
          <p:nvSpPr>
            <p:cNvPr id="97" name="Rectangle 12">
              <a:extLst>
                <a:ext uri="{FF2B5EF4-FFF2-40B4-BE49-F238E27FC236}">
                  <a16:creationId xmlns:a16="http://schemas.microsoft.com/office/drawing/2014/main" id="{C46228EF-B148-43D9-BC72-F2E819858465}"/>
                </a:ext>
              </a:extLst>
            </p:cNvPr>
            <p:cNvSpPr>
              <a:spLocks noChangeArrowheads="1"/>
            </p:cNvSpPr>
            <p:nvPr/>
          </p:nvSpPr>
          <p:spPr bwMode="auto">
            <a:xfrm>
              <a:off x="912" y="767"/>
              <a:ext cx="603" cy="81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98" name="Text Box 13">
              <a:extLst>
                <a:ext uri="{FF2B5EF4-FFF2-40B4-BE49-F238E27FC236}">
                  <a16:creationId xmlns:a16="http://schemas.microsoft.com/office/drawing/2014/main" id="{384950CD-B993-43A1-BF72-2F459F4B002A}"/>
                </a:ext>
              </a:extLst>
            </p:cNvPr>
            <p:cNvSpPr txBox="1">
              <a:spLocks noChangeArrowheads="1"/>
            </p:cNvSpPr>
            <p:nvPr/>
          </p:nvSpPr>
          <p:spPr bwMode="auto">
            <a:xfrm>
              <a:off x="943" y="1305"/>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p>
          </p:txBody>
        </p:sp>
        <p:sp>
          <p:nvSpPr>
            <p:cNvPr id="99" name="Text Box 14">
              <a:extLst>
                <a:ext uri="{FF2B5EF4-FFF2-40B4-BE49-F238E27FC236}">
                  <a16:creationId xmlns:a16="http://schemas.microsoft.com/office/drawing/2014/main" id="{FAF6B1B5-792D-436C-A80D-EDDC96220C9E}"/>
                </a:ext>
              </a:extLst>
            </p:cNvPr>
            <p:cNvSpPr txBox="1">
              <a:spLocks noChangeArrowheads="1"/>
            </p:cNvSpPr>
            <p:nvPr/>
          </p:nvSpPr>
          <p:spPr bwMode="auto">
            <a:xfrm>
              <a:off x="1288" y="1024"/>
              <a:ext cx="1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p>
          </p:txBody>
        </p:sp>
        <p:sp>
          <p:nvSpPr>
            <p:cNvPr id="100" name="Text Box 15">
              <a:extLst>
                <a:ext uri="{FF2B5EF4-FFF2-40B4-BE49-F238E27FC236}">
                  <a16:creationId xmlns:a16="http://schemas.microsoft.com/office/drawing/2014/main" id="{2E5EDC23-84AC-4384-B016-656C605F7688}"/>
                </a:ext>
              </a:extLst>
            </p:cNvPr>
            <p:cNvSpPr txBox="1">
              <a:spLocks noChangeArrowheads="1"/>
            </p:cNvSpPr>
            <p:nvPr/>
          </p:nvSpPr>
          <p:spPr bwMode="auto">
            <a:xfrm>
              <a:off x="1211" y="721"/>
              <a:ext cx="5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ea typeface="创艺简宋体"/>
                  <a:cs typeface="创艺简宋体"/>
                </a:rPr>
                <a:t>∞</a:t>
              </a:r>
              <a:endParaRPr lang="en-US" altLang="zh-CN" sz="2800"/>
            </a:p>
          </p:txBody>
        </p:sp>
        <p:sp>
          <p:nvSpPr>
            <p:cNvPr id="101" name="Text Box 16">
              <a:extLst>
                <a:ext uri="{FF2B5EF4-FFF2-40B4-BE49-F238E27FC236}">
                  <a16:creationId xmlns:a16="http://schemas.microsoft.com/office/drawing/2014/main" id="{1C77F293-39CA-4D49-A40F-FE88F18A4B2D}"/>
                </a:ext>
              </a:extLst>
            </p:cNvPr>
            <p:cNvSpPr txBox="1">
              <a:spLocks noChangeArrowheads="1"/>
            </p:cNvSpPr>
            <p:nvPr/>
          </p:nvSpPr>
          <p:spPr bwMode="auto">
            <a:xfrm>
              <a:off x="1856" y="1001"/>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000099"/>
                  </a:solidFill>
                </a:rPr>
                <a:t>u</a:t>
              </a:r>
              <a:r>
                <a:rPr lang="en-US" altLang="zh-CN" sz="2800" baseline="-25000">
                  <a:solidFill>
                    <a:srgbClr val="000099"/>
                  </a:solidFill>
                </a:rPr>
                <a:t>o</a:t>
              </a:r>
              <a:endParaRPr lang="en-US" altLang="zh-CN" sz="2800">
                <a:solidFill>
                  <a:srgbClr val="000099"/>
                </a:solidFill>
              </a:endParaRPr>
            </a:p>
          </p:txBody>
        </p:sp>
        <p:sp>
          <p:nvSpPr>
            <p:cNvPr id="102" name="Rectangle 17">
              <a:extLst>
                <a:ext uri="{FF2B5EF4-FFF2-40B4-BE49-F238E27FC236}">
                  <a16:creationId xmlns:a16="http://schemas.microsoft.com/office/drawing/2014/main" id="{555BD761-F8E2-495F-A8D5-B3931F9786C3}"/>
                </a:ext>
              </a:extLst>
            </p:cNvPr>
            <p:cNvSpPr>
              <a:spLocks noChangeArrowheads="1"/>
            </p:cNvSpPr>
            <p:nvPr/>
          </p:nvSpPr>
          <p:spPr bwMode="auto">
            <a:xfrm>
              <a:off x="288" y="85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solidFill>
                    <a:srgbClr val="000099"/>
                  </a:solidFill>
                </a:rPr>
                <a:t>u</a:t>
              </a:r>
              <a:r>
                <a:rPr lang="en-US" altLang="zh-CN" sz="2800" baseline="-25000">
                  <a:solidFill>
                    <a:srgbClr val="000099"/>
                  </a:solidFill>
                </a:rPr>
                <a:t>–</a:t>
              </a:r>
            </a:p>
          </p:txBody>
        </p:sp>
        <p:sp>
          <p:nvSpPr>
            <p:cNvPr id="103" name="Line 18">
              <a:extLst>
                <a:ext uri="{FF2B5EF4-FFF2-40B4-BE49-F238E27FC236}">
                  <a16:creationId xmlns:a16="http://schemas.microsoft.com/office/drawing/2014/main" id="{5AE073CF-F4C9-4C8A-8DAF-EB5B6A6C85BB}"/>
                </a:ext>
              </a:extLst>
            </p:cNvPr>
            <p:cNvSpPr>
              <a:spLocks noChangeShapeType="1"/>
            </p:cNvSpPr>
            <p:nvPr/>
          </p:nvSpPr>
          <p:spPr bwMode="auto">
            <a:xfrm>
              <a:off x="634" y="1487"/>
              <a:ext cx="27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19">
              <a:extLst>
                <a:ext uri="{FF2B5EF4-FFF2-40B4-BE49-F238E27FC236}">
                  <a16:creationId xmlns:a16="http://schemas.microsoft.com/office/drawing/2014/main" id="{2B18A711-758C-41A1-87AF-47C5F17B8853}"/>
                </a:ext>
              </a:extLst>
            </p:cNvPr>
            <p:cNvSpPr>
              <a:spLocks noChangeShapeType="1"/>
            </p:cNvSpPr>
            <p:nvPr/>
          </p:nvSpPr>
          <p:spPr bwMode="auto">
            <a:xfrm>
              <a:off x="639" y="1053"/>
              <a:ext cx="27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20">
              <a:extLst>
                <a:ext uri="{FF2B5EF4-FFF2-40B4-BE49-F238E27FC236}">
                  <a16:creationId xmlns:a16="http://schemas.microsoft.com/office/drawing/2014/main" id="{822E435E-A2C2-4839-BA20-1B6C7C0BE7D9}"/>
                </a:ext>
              </a:extLst>
            </p:cNvPr>
            <p:cNvSpPr>
              <a:spLocks noChangeShapeType="1"/>
            </p:cNvSpPr>
            <p:nvPr/>
          </p:nvSpPr>
          <p:spPr bwMode="auto">
            <a:xfrm>
              <a:off x="1520" y="1193"/>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Rectangle 21">
              <a:extLst>
                <a:ext uri="{FF2B5EF4-FFF2-40B4-BE49-F238E27FC236}">
                  <a16:creationId xmlns:a16="http://schemas.microsoft.com/office/drawing/2014/main" id="{5D3DECF6-590A-48B0-8981-F4D19A4547D6}"/>
                </a:ext>
              </a:extLst>
            </p:cNvPr>
            <p:cNvSpPr>
              <a:spLocks noChangeArrowheads="1"/>
            </p:cNvSpPr>
            <p:nvPr/>
          </p:nvSpPr>
          <p:spPr bwMode="auto">
            <a:xfrm>
              <a:off x="288" y="1277"/>
              <a:ext cx="3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solidFill>
                    <a:srgbClr val="000099"/>
                  </a:solidFill>
                </a:rPr>
                <a:t>u</a:t>
              </a:r>
              <a:r>
                <a:rPr lang="en-US" altLang="zh-CN" sz="2800" baseline="-25000">
                  <a:solidFill>
                    <a:srgbClr val="000099"/>
                  </a:solidFill>
                </a:rPr>
                <a:t>+</a:t>
              </a:r>
            </a:p>
          </p:txBody>
        </p:sp>
        <p:sp>
          <p:nvSpPr>
            <p:cNvPr id="107" name="Line 22">
              <a:extLst>
                <a:ext uri="{FF2B5EF4-FFF2-40B4-BE49-F238E27FC236}">
                  <a16:creationId xmlns:a16="http://schemas.microsoft.com/office/drawing/2014/main" id="{4B4BD090-D60C-4025-BF1E-6DE7D3438BEE}"/>
                </a:ext>
              </a:extLst>
            </p:cNvPr>
            <p:cNvSpPr>
              <a:spLocks noChangeShapeType="1"/>
            </p:cNvSpPr>
            <p:nvPr/>
          </p:nvSpPr>
          <p:spPr bwMode="auto">
            <a:xfrm>
              <a:off x="672" y="999"/>
              <a:ext cx="227"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Line 23">
              <a:extLst>
                <a:ext uri="{FF2B5EF4-FFF2-40B4-BE49-F238E27FC236}">
                  <a16:creationId xmlns:a16="http://schemas.microsoft.com/office/drawing/2014/main" id="{C0E6F612-BC92-45D0-8FC1-6A403CC5D9E8}"/>
                </a:ext>
              </a:extLst>
            </p:cNvPr>
            <p:cNvSpPr>
              <a:spLocks noChangeShapeType="1"/>
            </p:cNvSpPr>
            <p:nvPr/>
          </p:nvSpPr>
          <p:spPr bwMode="auto">
            <a:xfrm>
              <a:off x="672" y="1392"/>
              <a:ext cx="227"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 name="Rectangle 24">
              <a:extLst>
                <a:ext uri="{FF2B5EF4-FFF2-40B4-BE49-F238E27FC236}">
                  <a16:creationId xmlns:a16="http://schemas.microsoft.com/office/drawing/2014/main" id="{D3295A0A-7EF9-423F-AF11-F830C0E3AAAB}"/>
                </a:ext>
              </a:extLst>
            </p:cNvPr>
            <p:cNvSpPr>
              <a:spLocks noChangeArrowheads="1"/>
            </p:cNvSpPr>
            <p:nvPr/>
          </p:nvSpPr>
          <p:spPr bwMode="auto">
            <a:xfrm>
              <a:off x="672" y="1085"/>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solidFill>
                    <a:srgbClr val="000099"/>
                  </a:solidFill>
                </a:rPr>
                <a:t>i</a:t>
              </a:r>
              <a:r>
                <a:rPr lang="en-US" altLang="zh-CN" sz="2800" baseline="-25000">
                  <a:solidFill>
                    <a:srgbClr val="000099"/>
                  </a:solidFill>
                </a:rPr>
                <a:t>+</a:t>
              </a:r>
            </a:p>
          </p:txBody>
        </p:sp>
        <p:sp>
          <p:nvSpPr>
            <p:cNvPr id="110" name="Rectangle 25">
              <a:extLst>
                <a:ext uri="{FF2B5EF4-FFF2-40B4-BE49-F238E27FC236}">
                  <a16:creationId xmlns:a16="http://schemas.microsoft.com/office/drawing/2014/main" id="{7E2E220D-1965-4FE0-935B-31F34CDC035C}"/>
                </a:ext>
              </a:extLst>
            </p:cNvPr>
            <p:cNvSpPr>
              <a:spLocks noChangeArrowheads="1"/>
            </p:cNvSpPr>
            <p:nvPr/>
          </p:nvSpPr>
          <p:spPr bwMode="auto">
            <a:xfrm>
              <a:off x="624" y="672"/>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solidFill>
                    <a:srgbClr val="000099"/>
                  </a:solidFill>
                </a:rPr>
                <a:t>i</a:t>
              </a:r>
              <a:r>
                <a:rPr lang="en-US" altLang="zh-CN" sz="2800" baseline="-25000">
                  <a:solidFill>
                    <a:srgbClr val="000099"/>
                  </a:solidFill>
                </a:rPr>
                <a:t>–</a:t>
              </a:r>
            </a:p>
          </p:txBody>
        </p:sp>
        <p:sp>
          <p:nvSpPr>
            <p:cNvPr id="111" name="Text Box 26">
              <a:extLst>
                <a:ext uri="{FF2B5EF4-FFF2-40B4-BE49-F238E27FC236}">
                  <a16:creationId xmlns:a16="http://schemas.microsoft.com/office/drawing/2014/main" id="{C903AD40-C911-4603-ABB1-08ACA66206BE}"/>
                </a:ext>
              </a:extLst>
            </p:cNvPr>
            <p:cNvSpPr txBox="1">
              <a:spLocks noChangeArrowheads="1"/>
            </p:cNvSpPr>
            <p:nvPr/>
          </p:nvSpPr>
          <p:spPr bwMode="auto">
            <a:xfrm>
              <a:off x="912" y="873"/>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p>
          </p:txBody>
        </p:sp>
        <p:sp>
          <p:nvSpPr>
            <p:cNvPr id="112" name="Text Box 27">
              <a:extLst>
                <a:ext uri="{FF2B5EF4-FFF2-40B4-BE49-F238E27FC236}">
                  <a16:creationId xmlns:a16="http://schemas.microsoft.com/office/drawing/2014/main" id="{9A60A5A3-ECA2-4362-9872-7696A8F98182}"/>
                </a:ext>
              </a:extLst>
            </p:cNvPr>
            <p:cNvSpPr txBox="1">
              <a:spLocks noChangeArrowheads="1"/>
            </p:cNvSpPr>
            <p:nvPr/>
          </p:nvSpPr>
          <p:spPr bwMode="auto">
            <a:xfrm rot="5400000">
              <a:off x="1039" y="733"/>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ym typeface="Symbol" panose="05050102010706020507" pitchFamily="18" charset="2"/>
                </a:rPr>
                <a:t></a:t>
              </a:r>
              <a:endParaRPr lang="en-US" altLang="zh-CN" sz="2800"/>
            </a:p>
          </p:txBody>
        </p:sp>
        <p:sp>
          <p:nvSpPr>
            <p:cNvPr id="113" name="Oval 28">
              <a:extLst>
                <a:ext uri="{FF2B5EF4-FFF2-40B4-BE49-F238E27FC236}">
                  <a16:creationId xmlns:a16="http://schemas.microsoft.com/office/drawing/2014/main" id="{B688C254-4D3E-49A3-B043-32A34721DE56}"/>
                </a:ext>
              </a:extLst>
            </p:cNvPr>
            <p:cNvSpPr>
              <a:spLocks noChangeArrowheads="1"/>
            </p:cNvSpPr>
            <p:nvPr/>
          </p:nvSpPr>
          <p:spPr bwMode="auto">
            <a:xfrm>
              <a:off x="1808" y="1161"/>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14" name="Oval 29">
              <a:extLst>
                <a:ext uri="{FF2B5EF4-FFF2-40B4-BE49-F238E27FC236}">
                  <a16:creationId xmlns:a16="http://schemas.microsoft.com/office/drawing/2014/main" id="{D0B6470E-5C74-4CD5-80AF-F79526341A05}"/>
                </a:ext>
              </a:extLst>
            </p:cNvPr>
            <p:cNvSpPr>
              <a:spLocks noChangeArrowheads="1"/>
            </p:cNvSpPr>
            <p:nvPr/>
          </p:nvSpPr>
          <p:spPr bwMode="auto">
            <a:xfrm>
              <a:off x="576" y="1031"/>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15" name="Oval 30">
              <a:extLst>
                <a:ext uri="{FF2B5EF4-FFF2-40B4-BE49-F238E27FC236}">
                  <a16:creationId xmlns:a16="http://schemas.microsoft.com/office/drawing/2014/main" id="{6194B8CF-0C4B-4DFF-BF22-E9C5C04A0AD8}"/>
                </a:ext>
              </a:extLst>
            </p:cNvPr>
            <p:cNvSpPr>
              <a:spLocks noChangeArrowheads="1"/>
            </p:cNvSpPr>
            <p:nvPr/>
          </p:nvSpPr>
          <p:spPr bwMode="auto">
            <a:xfrm>
              <a:off x="576" y="1440"/>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grpSp>
        <p:nvGrpSpPr>
          <p:cNvPr id="116" name="Group 45">
            <a:extLst>
              <a:ext uri="{FF2B5EF4-FFF2-40B4-BE49-F238E27FC236}">
                <a16:creationId xmlns:a16="http://schemas.microsoft.com/office/drawing/2014/main" id="{DA92EF6B-FB83-44AE-BB34-BFF91E802C60}"/>
              </a:ext>
            </a:extLst>
          </p:cNvPr>
          <p:cNvGrpSpPr>
            <a:grpSpLocks/>
          </p:cNvGrpSpPr>
          <p:nvPr/>
        </p:nvGrpSpPr>
        <p:grpSpPr bwMode="auto">
          <a:xfrm>
            <a:off x="1343978" y="3732165"/>
            <a:ext cx="4005262" cy="2819400"/>
            <a:chOff x="213" y="2064"/>
            <a:chExt cx="2523" cy="1776"/>
          </a:xfrm>
        </p:grpSpPr>
        <p:sp>
          <p:nvSpPr>
            <p:cNvPr id="117" name="Text Box 32">
              <a:extLst>
                <a:ext uri="{FF2B5EF4-FFF2-40B4-BE49-F238E27FC236}">
                  <a16:creationId xmlns:a16="http://schemas.microsoft.com/office/drawing/2014/main" id="{416D7777-566D-4F27-85B8-A5062AB36914}"/>
                </a:ext>
              </a:extLst>
            </p:cNvPr>
            <p:cNvSpPr txBox="1">
              <a:spLocks noChangeArrowheads="1"/>
            </p:cNvSpPr>
            <p:nvPr/>
          </p:nvSpPr>
          <p:spPr bwMode="auto">
            <a:xfrm>
              <a:off x="1509" y="2793"/>
              <a:ext cx="1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    </a:t>
              </a:r>
              <a:r>
                <a:rPr lang="en-US" altLang="zh-CN" sz="2800">
                  <a:ea typeface="创艺繁标宋"/>
                  <a:cs typeface="创艺繁标宋"/>
                  <a:sym typeface="Symbol" panose="05050102010706020507" pitchFamily="18" charset="2"/>
                </a:rPr>
                <a:t>u</a:t>
              </a:r>
              <a:r>
                <a:rPr lang="en-US" altLang="zh-CN" sz="2800" baseline="-25000">
                  <a:ea typeface="创艺繁标宋"/>
                  <a:cs typeface="创艺繁标宋"/>
                  <a:sym typeface="Symbol" panose="05050102010706020507" pitchFamily="18" charset="2"/>
                </a:rPr>
                <a:t>+</a:t>
              </a:r>
              <a:r>
                <a:rPr lang="en-US" altLang="zh-CN" sz="2800">
                  <a:sym typeface="Symbol" panose="05050102010706020507" pitchFamily="18" charset="2"/>
                </a:rPr>
                <a:t>– </a:t>
              </a:r>
              <a:r>
                <a:rPr lang="en-US" altLang="zh-CN" sz="2800">
                  <a:ea typeface="创艺繁标宋"/>
                  <a:cs typeface="创艺繁标宋"/>
                  <a:sym typeface="Symbol" panose="05050102010706020507" pitchFamily="18" charset="2"/>
                </a:rPr>
                <a:t>u</a:t>
              </a:r>
              <a:r>
                <a:rPr lang="en-US" altLang="zh-CN" sz="2800" baseline="-25000">
                  <a:ea typeface="创艺繁标宋"/>
                  <a:cs typeface="创艺繁标宋"/>
                  <a:sym typeface="Symbol" panose="05050102010706020507" pitchFamily="18" charset="2"/>
                </a:rPr>
                <a:t>– </a:t>
              </a:r>
            </a:p>
          </p:txBody>
        </p:sp>
        <p:sp>
          <p:nvSpPr>
            <p:cNvPr id="118" name="Text Box 33">
              <a:extLst>
                <a:ext uri="{FF2B5EF4-FFF2-40B4-BE49-F238E27FC236}">
                  <a16:creationId xmlns:a16="http://schemas.microsoft.com/office/drawing/2014/main" id="{B4B8020F-B69C-4837-9C8D-6571C0EE37B4}"/>
                </a:ext>
              </a:extLst>
            </p:cNvPr>
            <p:cNvSpPr txBox="1">
              <a:spLocks noChangeArrowheads="1"/>
            </p:cNvSpPr>
            <p:nvPr/>
          </p:nvSpPr>
          <p:spPr bwMode="auto">
            <a:xfrm>
              <a:off x="1263" y="2064"/>
              <a:ext cx="4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u</a:t>
              </a:r>
              <a:r>
                <a:rPr lang="en-US" altLang="zh-CN" sz="2800" baseline="-25000"/>
                <a:t>o</a:t>
              </a:r>
              <a:endParaRPr lang="en-US" altLang="zh-CN" sz="2800"/>
            </a:p>
          </p:txBody>
        </p:sp>
        <p:sp>
          <p:nvSpPr>
            <p:cNvPr id="119" name="AutoShape 34" descr="40%">
              <a:extLst>
                <a:ext uri="{FF2B5EF4-FFF2-40B4-BE49-F238E27FC236}">
                  <a16:creationId xmlns:a16="http://schemas.microsoft.com/office/drawing/2014/main" id="{5F7F9AEA-E1E1-4BC1-A27E-B84D4763C432}"/>
                </a:ext>
              </a:extLst>
            </p:cNvPr>
            <p:cNvSpPr>
              <a:spLocks noChangeArrowheads="1"/>
            </p:cNvSpPr>
            <p:nvPr/>
          </p:nvSpPr>
          <p:spPr bwMode="auto">
            <a:xfrm>
              <a:off x="213" y="2640"/>
              <a:ext cx="864" cy="384"/>
            </a:xfrm>
            <a:prstGeom prst="wedgeRoundRectCallout">
              <a:avLst>
                <a:gd name="adj1" fmla="val 65972"/>
                <a:gd name="adj2" fmla="val 26301"/>
                <a:gd name="adj3" fmla="val 16667"/>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spcBef>
                  <a:spcPct val="50000"/>
                </a:spcBef>
              </a:pPr>
              <a:r>
                <a:rPr lang="zh-CN" altLang="en-US" sz="2800"/>
                <a:t>线性区</a:t>
              </a:r>
            </a:p>
          </p:txBody>
        </p:sp>
        <p:sp>
          <p:nvSpPr>
            <p:cNvPr id="120" name="Text Box 36">
              <a:extLst>
                <a:ext uri="{FF2B5EF4-FFF2-40B4-BE49-F238E27FC236}">
                  <a16:creationId xmlns:a16="http://schemas.microsoft.com/office/drawing/2014/main" id="{352CE7E2-66D8-4DB6-84F8-6B4E2F9C6C8A}"/>
                </a:ext>
              </a:extLst>
            </p:cNvPr>
            <p:cNvSpPr txBox="1">
              <a:spLocks noChangeArrowheads="1"/>
            </p:cNvSpPr>
            <p:nvPr/>
          </p:nvSpPr>
          <p:spPr bwMode="auto">
            <a:xfrm>
              <a:off x="1242" y="3465"/>
              <a:ext cx="9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cs typeface="Times New Roman" panose="02020603050405020304" pitchFamily="18" charset="0"/>
                </a:rPr>
                <a:t>–</a:t>
              </a:r>
              <a:r>
                <a:rPr lang="en-US" altLang="zh-CN" sz="2800"/>
                <a:t>U</a:t>
              </a:r>
              <a:r>
                <a:rPr lang="en-US" altLang="zh-CN" sz="2800" baseline="-25000"/>
                <a:t>o(sat)</a:t>
              </a:r>
            </a:p>
          </p:txBody>
        </p:sp>
        <p:sp>
          <p:nvSpPr>
            <p:cNvPr id="121" name="Line 37">
              <a:extLst>
                <a:ext uri="{FF2B5EF4-FFF2-40B4-BE49-F238E27FC236}">
                  <a16:creationId xmlns:a16="http://schemas.microsoft.com/office/drawing/2014/main" id="{4471D019-9547-45F8-BDC9-831D55D4F3C4}"/>
                </a:ext>
              </a:extLst>
            </p:cNvPr>
            <p:cNvSpPr>
              <a:spLocks noChangeShapeType="1"/>
            </p:cNvSpPr>
            <p:nvPr/>
          </p:nvSpPr>
          <p:spPr bwMode="auto">
            <a:xfrm>
              <a:off x="395" y="3108"/>
              <a:ext cx="171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2" name="Line 38">
              <a:extLst>
                <a:ext uri="{FF2B5EF4-FFF2-40B4-BE49-F238E27FC236}">
                  <a16:creationId xmlns:a16="http://schemas.microsoft.com/office/drawing/2014/main" id="{51736E08-5C49-4C07-A463-07CD47C2FB0D}"/>
                </a:ext>
              </a:extLst>
            </p:cNvPr>
            <p:cNvSpPr>
              <a:spLocks noChangeShapeType="1"/>
            </p:cNvSpPr>
            <p:nvPr/>
          </p:nvSpPr>
          <p:spPr bwMode="auto">
            <a:xfrm flipV="1">
              <a:off x="1235" y="2208"/>
              <a:ext cx="0" cy="16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123" name="Group 39">
              <a:extLst>
                <a:ext uri="{FF2B5EF4-FFF2-40B4-BE49-F238E27FC236}">
                  <a16:creationId xmlns:a16="http://schemas.microsoft.com/office/drawing/2014/main" id="{4F8EBD44-FD3D-47A2-B3C1-4ABA1187F1BE}"/>
                </a:ext>
              </a:extLst>
            </p:cNvPr>
            <p:cNvGrpSpPr>
              <a:grpSpLocks/>
            </p:cNvGrpSpPr>
            <p:nvPr/>
          </p:nvGrpSpPr>
          <p:grpSpPr bwMode="auto">
            <a:xfrm>
              <a:off x="486" y="2400"/>
              <a:ext cx="1488" cy="1344"/>
              <a:chOff x="3636" y="1433"/>
              <a:chExt cx="1848" cy="1344"/>
            </a:xfrm>
          </p:grpSpPr>
          <p:sp>
            <p:nvSpPr>
              <p:cNvPr id="125" name="Line 40">
                <a:extLst>
                  <a:ext uri="{FF2B5EF4-FFF2-40B4-BE49-F238E27FC236}">
                    <a16:creationId xmlns:a16="http://schemas.microsoft.com/office/drawing/2014/main" id="{1BC6C454-B600-4B16-85D9-AFC28924061E}"/>
                  </a:ext>
                </a:extLst>
              </p:cNvPr>
              <p:cNvSpPr>
                <a:spLocks noChangeShapeType="1"/>
              </p:cNvSpPr>
              <p:nvPr/>
            </p:nvSpPr>
            <p:spPr bwMode="auto">
              <a:xfrm flipH="1">
                <a:off x="3636" y="2758"/>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6" name="Line 41">
                <a:extLst>
                  <a:ext uri="{FF2B5EF4-FFF2-40B4-BE49-F238E27FC236}">
                    <a16:creationId xmlns:a16="http://schemas.microsoft.com/office/drawing/2014/main" id="{A6F8C26E-83CD-4FE3-A975-102CBC36235E}"/>
                  </a:ext>
                </a:extLst>
              </p:cNvPr>
              <p:cNvSpPr>
                <a:spLocks noChangeShapeType="1"/>
              </p:cNvSpPr>
              <p:nvPr/>
            </p:nvSpPr>
            <p:spPr bwMode="auto">
              <a:xfrm flipH="1">
                <a:off x="4560" y="1442"/>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7" name="Line 42">
                <a:extLst>
                  <a:ext uri="{FF2B5EF4-FFF2-40B4-BE49-F238E27FC236}">
                    <a16:creationId xmlns:a16="http://schemas.microsoft.com/office/drawing/2014/main" id="{2501CF4C-D0CC-4475-8F82-112D8CEB2C0F}"/>
                  </a:ext>
                </a:extLst>
              </p:cNvPr>
              <p:cNvSpPr>
                <a:spLocks noChangeShapeType="1"/>
              </p:cNvSpPr>
              <p:nvPr/>
            </p:nvSpPr>
            <p:spPr bwMode="auto">
              <a:xfrm flipH="1">
                <a:off x="4560" y="1433"/>
                <a:ext cx="0" cy="13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24" name="Text Box 43">
              <a:extLst>
                <a:ext uri="{FF2B5EF4-FFF2-40B4-BE49-F238E27FC236}">
                  <a16:creationId xmlns:a16="http://schemas.microsoft.com/office/drawing/2014/main" id="{4EEAC7E7-D2FA-4E4F-AB82-E429F05F76E1}"/>
                </a:ext>
              </a:extLst>
            </p:cNvPr>
            <p:cNvSpPr txBox="1">
              <a:spLocks noChangeArrowheads="1"/>
            </p:cNvSpPr>
            <p:nvPr/>
          </p:nvSpPr>
          <p:spPr bwMode="auto">
            <a:xfrm>
              <a:off x="474" y="2304"/>
              <a:ext cx="9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+U</a:t>
              </a:r>
              <a:r>
                <a:rPr lang="en-US" altLang="zh-CN" sz="2800" baseline="-25000"/>
                <a:t>o(sat)</a:t>
              </a:r>
            </a:p>
          </p:txBody>
        </p:sp>
      </p:grpSp>
      <p:sp>
        <p:nvSpPr>
          <p:cNvPr id="128" name="Text Box 44">
            <a:extLst>
              <a:ext uri="{FF2B5EF4-FFF2-40B4-BE49-F238E27FC236}">
                <a16:creationId xmlns:a16="http://schemas.microsoft.com/office/drawing/2014/main" id="{0FFA4D94-B86E-4686-A932-581C5D2ADFEA}"/>
              </a:ext>
            </a:extLst>
          </p:cNvPr>
          <p:cNvSpPr txBox="1">
            <a:spLocks noChangeArrowheads="1"/>
          </p:cNvSpPr>
          <p:nvPr/>
        </p:nvSpPr>
        <p:spPr bwMode="auto">
          <a:xfrm>
            <a:off x="2555240" y="533236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a:t> O</a:t>
            </a:r>
          </a:p>
        </p:txBody>
      </p:sp>
      <p:grpSp>
        <p:nvGrpSpPr>
          <p:cNvPr id="129" name="组合 43">
            <a:extLst>
              <a:ext uri="{FF2B5EF4-FFF2-40B4-BE49-F238E27FC236}">
                <a16:creationId xmlns:a16="http://schemas.microsoft.com/office/drawing/2014/main" id="{3BD1CE8B-7F04-4BB3-98EB-D8FCAAEFDE85}"/>
              </a:ext>
            </a:extLst>
          </p:cNvPr>
          <p:cNvGrpSpPr>
            <a:grpSpLocks/>
          </p:cNvGrpSpPr>
          <p:nvPr/>
        </p:nvGrpSpPr>
        <p:grpSpPr bwMode="auto">
          <a:xfrm>
            <a:off x="5763578" y="3133164"/>
            <a:ext cx="4953000" cy="1557338"/>
            <a:chOff x="3810000" y="2895600"/>
            <a:chExt cx="4800600" cy="1557349"/>
          </a:xfrm>
        </p:grpSpPr>
        <p:sp>
          <p:nvSpPr>
            <p:cNvPr id="130" name="Text Box 5" descr="40%">
              <a:extLst>
                <a:ext uri="{FF2B5EF4-FFF2-40B4-BE49-F238E27FC236}">
                  <a16:creationId xmlns:a16="http://schemas.microsoft.com/office/drawing/2014/main" id="{9DC631AD-76D7-4E61-BBA5-75CBC3A1043A}"/>
                </a:ext>
              </a:extLst>
            </p:cNvPr>
            <p:cNvSpPr txBox="1">
              <a:spLocks noChangeArrowheads="1"/>
            </p:cNvSpPr>
            <p:nvPr/>
          </p:nvSpPr>
          <p:spPr bwMode="auto">
            <a:xfrm>
              <a:off x="3810000" y="2895600"/>
              <a:ext cx="4800600" cy="1557349"/>
            </a:xfrm>
            <a:prstGeom prst="rect">
              <a:avLst/>
            </a:prstGeom>
            <a:pattFill prst="pct40">
              <a:fgClr>
                <a:srgbClr val="00FF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20000"/>
                </a:spcBef>
              </a:pPr>
              <a:r>
                <a:rPr lang="en-US" altLang="zh-CN" sz="2800" dirty="0">
                  <a:solidFill>
                    <a:schemeClr val="accent2"/>
                  </a:solidFill>
                </a:rPr>
                <a:t>       (2) </a:t>
              </a:r>
              <a:r>
                <a:rPr lang="zh-CN" altLang="en-US" sz="2800" dirty="0">
                  <a:solidFill>
                    <a:schemeClr val="accent2"/>
                  </a:solidFill>
                </a:rPr>
                <a:t>由于</a:t>
              </a:r>
              <a:endParaRPr lang="en-US" altLang="zh-CN" sz="2800" dirty="0">
                <a:solidFill>
                  <a:schemeClr val="accent2"/>
                </a:solidFill>
              </a:endParaRPr>
            </a:p>
            <a:p>
              <a:pPr eaLnBrk="1" hangingPunct="1">
                <a:spcBef>
                  <a:spcPct val="20000"/>
                </a:spcBef>
              </a:pPr>
              <a:r>
                <a:rPr lang="en-US" altLang="zh-CN" sz="2800" dirty="0">
                  <a:solidFill>
                    <a:schemeClr val="accent2"/>
                  </a:solidFill>
                </a:rPr>
                <a:t>            </a:t>
              </a:r>
              <a:r>
                <a:rPr lang="zh-CN" altLang="en-US" sz="2800" dirty="0">
                  <a:solidFill>
                    <a:schemeClr val="accent2"/>
                  </a:solidFill>
                </a:rPr>
                <a:t>输入电流约等于 </a:t>
              </a:r>
              <a:r>
                <a:rPr lang="en-US" altLang="zh-CN" sz="2800" dirty="0">
                  <a:solidFill>
                    <a:schemeClr val="accent2"/>
                  </a:solidFill>
                </a:rPr>
                <a:t>0</a:t>
              </a:r>
            </a:p>
            <a:p>
              <a:pPr eaLnBrk="1" hangingPunct="1">
                <a:spcBef>
                  <a:spcPct val="20000"/>
                </a:spcBef>
              </a:pPr>
              <a:r>
                <a:rPr lang="en-US" altLang="zh-CN" sz="2800" dirty="0">
                  <a:solidFill>
                    <a:schemeClr val="accent2"/>
                  </a:solidFill>
                </a:rPr>
                <a:t>       </a:t>
              </a:r>
              <a:r>
                <a:rPr lang="zh-CN" altLang="en-US" sz="2800" dirty="0">
                  <a:solidFill>
                    <a:srgbClr val="FF3300"/>
                  </a:solidFill>
                </a:rPr>
                <a:t>即 </a:t>
              </a:r>
              <a:r>
                <a:rPr lang="en-US" altLang="zh-CN" sz="2800" dirty="0" err="1">
                  <a:solidFill>
                    <a:srgbClr val="FF3300"/>
                  </a:solidFill>
                  <a:ea typeface="创艺繁标宋"/>
                  <a:cs typeface="创艺繁标宋"/>
                  <a:sym typeface="Symbol" panose="05050102010706020507" pitchFamily="18" charset="2"/>
                </a:rPr>
                <a:t>i</a:t>
              </a:r>
              <a:r>
                <a:rPr lang="en-US" altLang="zh-CN" sz="2800" baseline="-25000" dirty="0">
                  <a:solidFill>
                    <a:srgbClr val="FF3300"/>
                  </a:solidFill>
                  <a:ea typeface="创艺繁标宋"/>
                  <a:cs typeface="创艺繁标宋"/>
                  <a:sym typeface="Symbol" panose="05050102010706020507" pitchFamily="18" charset="2"/>
                </a:rPr>
                <a:t>+</a:t>
              </a:r>
              <a:r>
                <a:rPr lang="en-US" altLang="zh-CN" sz="2800" dirty="0">
                  <a:solidFill>
                    <a:srgbClr val="FF3300"/>
                  </a:solidFill>
                  <a:ea typeface="创艺繁标宋"/>
                  <a:cs typeface="创艺繁标宋"/>
                  <a:sym typeface="Symbol" panose="05050102010706020507" pitchFamily="18" charset="2"/>
                </a:rPr>
                <a:t>= </a:t>
              </a:r>
              <a:r>
                <a:rPr lang="en-US" altLang="zh-CN" sz="2800" dirty="0" err="1">
                  <a:solidFill>
                    <a:srgbClr val="FF3300"/>
                  </a:solidFill>
                  <a:ea typeface="创艺繁标宋"/>
                  <a:cs typeface="创艺繁标宋"/>
                  <a:sym typeface="Symbol" panose="05050102010706020507" pitchFamily="18" charset="2"/>
                </a:rPr>
                <a:t>i</a:t>
              </a:r>
              <a:r>
                <a:rPr lang="en-US" altLang="zh-CN" sz="2800" baseline="-25000" dirty="0">
                  <a:solidFill>
                    <a:srgbClr val="FF3300"/>
                  </a:solidFill>
                  <a:ea typeface="创艺繁标宋"/>
                  <a:cs typeface="创艺繁标宋"/>
                  <a:sym typeface="Symbol" panose="05050102010706020507" pitchFamily="18" charset="2"/>
                </a:rPr>
                <a:t>– </a:t>
              </a:r>
              <a:r>
                <a:rPr lang="en-US" altLang="zh-CN" sz="2800" dirty="0">
                  <a:solidFill>
                    <a:srgbClr val="FF3300"/>
                  </a:solidFill>
                  <a:ea typeface="创艺繁标宋"/>
                  <a:cs typeface="创艺繁标宋"/>
                  <a:sym typeface="Symbol" panose="05050102010706020507" pitchFamily="18" charset="2"/>
                </a:rPr>
                <a:t> 0 ,</a:t>
              </a:r>
              <a:r>
                <a:rPr lang="zh-CN" altLang="en-US" sz="2800" dirty="0">
                  <a:solidFill>
                    <a:srgbClr val="FF3300"/>
                  </a:solidFill>
                  <a:sym typeface="Symbol" panose="05050102010706020507" pitchFamily="18" charset="2"/>
                </a:rPr>
                <a:t>称“虚断”</a:t>
              </a:r>
              <a:r>
                <a:rPr lang="zh-CN" altLang="en-US" sz="2800" b="0" dirty="0">
                  <a:solidFill>
                    <a:schemeClr val="accent2"/>
                  </a:solidFill>
                  <a:sym typeface="Symbol" panose="05050102010706020507" pitchFamily="18" charset="2"/>
                </a:rPr>
                <a:t> </a:t>
              </a:r>
            </a:p>
          </p:txBody>
        </p:sp>
        <p:graphicFrame>
          <p:nvGraphicFramePr>
            <p:cNvPr id="131" name="Object 3">
              <a:extLst>
                <a:ext uri="{FF2B5EF4-FFF2-40B4-BE49-F238E27FC236}">
                  <a16:creationId xmlns:a16="http://schemas.microsoft.com/office/drawing/2014/main" id="{F7E986E2-55DF-43E8-8814-89F4C54573E9}"/>
                </a:ext>
              </a:extLst>
            </p:cNvPr>
            <p:cNvGraphicFramePr>
              <a:graphicFrameLocks noChangeAspect="1"/>
            </p:cNvGraphicFramePr>
            <p:nvPr>
              <p:extLst>
                <p:ext uri="{D42A27DB-BD31-4B8C-83A1-F6EECF244321}">
                  <p14:modId xmlns:p14="http://schemas.microsoft.com/office/powerpoint/2010/main" val="4111106219"/>
                </p:ext>
              </p:extLst>
            </p:nvPr>
          </p:nvGraphicFramePr>
          <p:xfrm>
            <a:off x="5867400" y="2895600"/>
            <a:ext cx="1270000" cy="530225"/>
          </p:xfrm>
          <a:graphic>
            <a:graphicData uri="http://schemas.openxmlformats.org/presentationml/2006/ole">
              <mc:AlternateContent xmlns:mc="http://schemas.openxmlformats.org/markup-compatibility/2006">
                <mc:Choice xmlns:v="urn:schemas-microsoft-com:vml" Requires="v">
                  <p:oleObj spid="_x0000_s36894" name="Equation" r:id="rId5" imgW="545760" imgH="228600" progId="Equation.DSMT4">
                    <p:embed/>
                  </p:oleObj>
                </mc:Choice>
                <mc:Fallback>
                  <p:oleObj name="Equation" r:id="rId5" imgW="545760" imgH="228600" progId="Equation.DSMT4">
                    <p:embed/>
                    <p:pic>
                      <p:nvPicPr>
                        <p:cNvPr id="9219" name="Object 3">
                          <a:extLst>
                            <a:ext uri="{FF2B5EF4-FFF2-40B4-BE49-F238E27FC236}">
                              <a16:creationId xmlns:a16="http://schemas.microsoft.com/office/drawing/2014/main" id="{970FC62F-54A2-4AEE-B386-941856D7B2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2895600"/>
                          <a:ext cx="1270000" cy="5302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2" name="Object 4">
            <a:extLst>
              <a:ext uri="{FF2B5EF4-FFF2-40B4-BE49-F238E27FC236}">
                <a16:creationId xmlns:a16="http://schemas.microsoft.com/office/drawing/2014/main" id="{4C7A9775-1C10-45B5-94D5-AB75C7882DEB}"/>
              </a:ext>
            </a:extLst>
          </p:cNvPr>
          <p:cNvGraphicFramePr>
            <a:graphicFrameLocks noChangeAspect="1"/>
          </p:cNvGraphicFramePr>
          <p:nvPr>
            <p:extLst>
              <p:ext uri="{D42A27DB-BD31-4B8C-83A1-F6EECF244321}">
                <p14:modId xmlns:p14="http://schemas.microsoft.com/office/powerpoint/2010/main" val="1336355043"/>
              </p:ext>
            </p:extLst>
          </p:nvPr>
        </p:nvGraphicFramePr>
        <p:xfrm>
          <a:off x="9426572" y="1413294"/>
          <a:ext cx="1447800" cy="530225"/>
        </p:xfrm>
        <a:graphic>
          <a:graphicData uri="http://schemas.openxmlformats.org/presentationml/2006/ole">
            <mc:AlternateContent xmlns:mc="http://schemas.openxmlformats.org/markup-compatibility/2006">
              <mc:Choice xmlns:v="urn:schemas-microsoft-com:vml" Requires="v">
                <p:oleObj spid="_x0000_s36895" name="Equation" r:id="rId7" imgW="622080" imgH="228600" progId="Equation.3">
                  <p:embed/>
                </p:oleObj>
              </mc:Choice>
              <mc:Fallback>
                <p:oleObj name="Equation" r:id="rId7" imgW="622080" imgH="228600" progId="Equation.3">
                  <p:embed/>
                  <p:pic>
                    <p:nvPicPr>
                      <p:cNvPr id="45" name="Object 4">
                        <a:extLst>
                          <a:ext uri="{FF2B5EF4-FFF2-40B4-BE49-F238E27FC236}">
                            <a16:creationId xmlns:a16="http://schemas.microsoft.com/office/drawing/2014/main" id="{A2F116D5-AEFF-4387-96E1-84692738D3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26572" y="1413294"/>
                        <a:ext cx="1447800" cy="5302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42524180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left)">
                                      <p:cBhvr>
                                        <p:cTn id="15" dur="50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32"/>
                                        </p:tgtEl>
                                        <p:attrNameLst>
                                          <p:attrName>style.visibility</p:attrName>
                                        </p:attrNameLst>
                                      </p:cBhvr>
                                      <p:to>
                                        <p:strVal val="visible"/>
                                      </p:to>
                                    </p:set>
                                    <p:animEffect transition="in" filter="wipe(left)">
                                      <p:cBhvr>
                                        <p:cTn id="20" dur="500"/>
                                        <p:tgtEl>
                                          <p:spTgt spid="13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blinds(vertical)">
                                      <p:cBhvr>
                                        <p:cTn id="25" dur="500"/>
                                        <p:tgtEl>
                                          <p:spTgt spid="9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wipe(left)">
                                      <p:cBhvr>
                                        <p:cTn id="30" dur="500"/>
                                        <p:tgtEl>
                                          <p:spTgt spid="12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wipe(left)">
                                      <p:cBhvr>
                                        <p:cTn id="35"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autoUpdateAnimBg="0"/>
      <p:bldP spid="93" grpId="0" animBg="1" autoUpdateAnimBg="0"/>
      <p:bldP spid="95" grpId="0" animBg="1" autoUpdateAnimBg="0"/>
      <p:bldP spid="12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47" name="矩形 46">
            <a:extLst>
              <a:ext uri="{FF2B5EF4-FFF2-40B4-BE49-F238E27FC236}">
                <a16:creationId xmlns:a16="http://schemas.microsoft.com/office/drawing/2014/main" id="{8B7B529F-49DB-4E80-BB73-D51D51D3641A}"/>
              </a:ext>
            </a:extLst>
          </p:cNvPr>
          <p:cNvSpPr/>
          <p:nvPr/>
        </p:nvSpPr>
        <p:spPr>
          <a:xfrm>
            <a:off x="1727203" y="836565"/>
            <a:ext cx="5567677" cy="523220"/>
          </a:xfrm>
          <a:prstGeom prst="rect">
            <a:avLst/>
          </a:prstGeom>
        </p:spPr>
        <p:txBody>
          <a:bodyPr wrap="square">
            <a:spAutoFit/>
          </a:bodyPr>
          <a:lstStyle/>
          <a:p>
            <a:pPr>
              <a:defRPr/>
            </a:pPr>
            <a:r>
              <a:rPr lang="en-US" altLang="zh-CN" sz="2800" b="1" dirty="0">
                <a:solidFill>
                  <a:srgbClr val="FF0000"/>
                </a:solidFill>
                <a:latin typeface="+mn-ea"/>
              </a:rPr>
              <a:t>4.</a:t>
            </a:r>
            <a:r>
              <a:rPr lang="zh-CN" altLang="en-US" sz="2800" b="1" dirty="0">
                <a:solidFill>
                  <a:srgbClr val="FF0000"/>
                </a:solidFill>
                <a:latin typeface="+mn-ea"/>
              </a:rPr>
              <a:t>理想运放在非线性工作区的特点</a:t>
            </a:r>
          </a:p>
        </p:txBody>
      </p:sp>
      <p:sp>
        <p:nvSpPr>
          <p:cNvPr id="48" name="Rectangle 4" descr="30%">
            <a:extLst>
              <a:ext uri="{FF2B5EF4-FFF2-40B4-BE49-F238E27FC236}">
                <a16:creationId xmlns:a16="http://schemas.microsoft.com/office/drawing/2014/main" id="{A08076D0-7186-4A54-A127-890811AB4ACB}"/>
              </a:ext>
            </a:extLst>
          </p:cNvPr>
          <p:cNvSpPr>
            <a:spLocks noChangeArrowheads="1"/>
          </p:cNvSpPr>
          <p:nvPr/>
        </p:nvSpPr>
        <p:spPr bwMode="auto">
          <a:xfrm>
            <a:off x="2646680" y="4203653"/>
            <a:ext cx="7924800" cy="519112"/>
          </a:xfrm>
          <a:prstGeom prst="rect">
            <a:avLst/>
          </a:prstGeom>
          <a:noFill/>
          <a:ln w="9525">
            <a:noFill/>
            <a:miter lim="800000"/>
            <a:headEnd/>
            <a:tailEnd/>
          </a:ln>
          <a:effectLst/>
        </p:spPr>
        <p:txBody>
          <a:bodyPr>
            <a:spAutoFit/>
          </a:bodyPr>
          <a:lstStyle/>
          <a:p>
            <a:pPr>
              <a:spcBef>
                <a:spcPct val="10000"/>
              </a:spcBef>
              <a:defRPr/>
            </a:pPr>
            <a:r>
              <a:rPr lang="en-US" altLang="zh-CN" sz="2800" b="1" dirty="0">
                <a:latin typeface="+mn-ea"/>
              </a:rPr>
              <a:t>(1)  </a:t>
            </a:r>
            <a:r>
              <a:rPr lang="zh-CN" altLang="en-US" sz="2800" b="1" dirty="0">
                <a:latin typeface="+mn-ea"/>
              </a:rPr>
              <a:t>输出只有两种可能</a:t>
            </a:r>
            <a:r>
              <a:rPr lang="en-US" altLang="zh-CN" sz="2800" b="1" dirty="0">
                <a:latin typeface="+mn-ea"/>
              </a:rPr>
              <a:t>, +</a:t>
            </a:r>
            <a:r>
              <a:rPr lang="en-US" altLang="zh-CN" sz="2800" b="1" dirty="0" err="1">
                <a:latin typeface="+mn-ea"/>
              </a:rPr>
              <a:t>U</a:t>
            </a:r>
            <a:r>
              <a:rPr lang="en-US" altLang="zh-CN" sz="2800" b="1" baseline="-25000" dirty="0" err="1">
                <a:latin typeface="+mn-ea"/>
              </a:rPr>
              <a:t>o</a:t>
            </a:r>
            <a:r>
              <a:rPr lang="en-US" altLang="zh-CN" sz="2800" b="1" baseline="-25000" dirty="0">
                <a:latin typeface="+mn-ea"/>
              </a:rPr>
              <a:t>(sat) </a:t>
            </a:r>
            <a:r>
              <a:rPr lang="zh-CN" altLang="en-US" sz="2800" b="1" dirty="0">
                <a:latin typeface="+mn-ea"/>
              </a:rPr>
              <a:t>或</a:t>
            </a:r>
            <a:r>
              <a:rPr lang="en-US" altLang="zh-CN" sz="2800" b="1" dirty="0">
                <a:latin typeface="+mn-ea"/>
              </a:rPr>
              <a:t>–</a:t>
            </a:r>
            <a:r>
              <a:rPr lang="en-US" altLang="zh-CN" sz="2800" b="1" dirty="0" err="1">
                <a:latin typeface="+mn-ea"/>
              </a:rPr>
              <a:t>U</a:t>
            </a:r>
            <a:r>
              <a:rPr lang="en-US" altLang="zh-CN" sz="2800" b="1" baseline="-25000" dirty="0" err="1">
                <a:latin typeface="+mn-ea"/>
              </a:rPr>
              <a:t>o</a:t>
            </a:r>
            <a:r>
              <a:rPr lang="en-US" altLang="zh-CN" sz="2800" b="1" baseline="-25000" dirty="0">
                <a:latin typeface="+mn-ea"/>
              </a:rPr>
              <a:t>(sat) </a:t>
            </a:r>
          </a:p>
        </p:txBody>
      </p:sp>
      <p:sp>
        <p:nvSpPr>
          <p:cNvPr id="49" name="Rectangle 5" descr="30%">
            <a:extLst>
              <a:ext uri="{FF2B5EF4-FFF2-40B4-BE49-F238E27FC236}">
                <a16:creationId xmlns:a16="http://schemas.microsoft.com/office/drawing/2014/main" id="{C079BBC0-2DC9-4CDD-924D-51E7C965A7E3}"/>
              </a:ext>
            </a:extLst>
          </p:cNvPr>
          <p:cNvSpPr>
            <a:spLocks noChangeArrowheads="1"/>
          </p:cNvSpPr>
          <p:nvPr/>
        </p:nvSpPr>
        <p:spPr bwMode="auto">
          <a:xfrm>
            <a:off x="2722880" y="6184853"/>
            <a:ext cx="6172200" cy="519112"/>
          </a:xfrm>
          <a:prstGeom prst="rect">
            <a:avLst/>
          </a:prstGeom>
          <a:noFill/>
          <a:ln w="9525">
            <a:noFill/>
            <a:miter lim="800000"/>
            <a:headEnd/>
            <a:tailEnd/>
          </a:ln>
          <a:effectLst/>
        </p:spPr>
        <p:txBody>
          <a:bodyPr>
            <a:spAutoFit/>
          </a:bodyPr>
          <a:lstStyle/>
          <a:p>
            <a:pPr>
              <a:spcBef>
                <a:spcPct val="20000"/>
              </a:spcBef>
              <a:defRPr/>
            </a:pPr>
            <a:r>
              <a:rPr lang="en-US" altLang="zh-CN" sz="2800" b="1" dirty="0">
                <a:latin typeface="+mn-ea"/>
              </a:rPr>
              <a:t>(2)   </a:t>
            </a:r>
            <a:r>
              <a:rPr lang="en-US" altLang="zh-CN" sz="2800" b="1" dirty="0" err="1">
                <a:latin typeface="+mn-ea"/>
                <a:sym typeface="Symbol" pitchFamily="18" charset="2"/>
              </a:rPr>
              <a:t>i</a:t>
            </a:r>
            <a:r>
              <a:rPr lang="en-US" altLang="zh-CN" sz="2800" b="1" baseline="-25000" dirty="0">
                <a:latin typeface="+mn-ea"/>
                <a:sym typeface="Symbol" pitchFamily="18" charset="2"/>
              </a:rPr>
              <a:t>+</a:t>
            </a:r>
            <a:r>
              <a:rPr lang="en-US" altLang="zh-CN" sz="2800" b="1" dirty="0">
                <a:latin typeface="+mn-ea"/>
                <a:sym typeface="Symbol" pitchFamily="18" charset="2"/>
              </a:rPr>
              <a:t>= </a:t>
            </a:r>
            <a:r>
              <a:rPr lang="en-US" altLang="zh-CN" sz="2800" b="1" dirty="0" err="1">
                <a:latin typeface="+mn-ea"/>
                <a:sym typeface="Symbol" pitchFamily="18" charset="2"/>
              </a:rPr>
              <a:t>i</a:t>
            </a:r>
            <a:r>
              <a:rPr lang="en-US" altLang="zh-CN" sz="2800" b="1" baseline="-25000" dirty="0">
                <a:latin typeface="+mn-ea"/>
                <a:sym typeface="Symbol" pitchFamily="18" charset="2"/>
              </a:rPr>
              <a:t>– </a:t>
            </a:r>
            <a:r>
              <a:rPr lang="en-US" altLang="zh-CN" sz="2800" b="1" dirty="0">
                <a:latin typeface="+mn-ea"/>
                <a:sym typeface="Symbol" pitchFamily="18" charset="2"/>
              </a:rPr>
              <a:t> 0,</a:t>
            </a:r>
            <a:r>
              <a:rPr lang="zh-CN" altLang="en-US" sz="2800" b="1" dirty="0">
                <a:latin typeface="+mn-ea"/>
              </a:rPr>
              <a:t>仍存在</a:t>
            </a:r>
            <a:r>
              <a:rPr lang="zh-CN" altLang="en-US" sz="2800" b="1" dirty="0">
                <a:latin typeface="+mn-ea"/>
                <a:sym typeface="Symbol" pitchFamily="18" charset="2"/>
              </a:rPr>
              <a:t>“虚断”现象</a:t>
            </a:r>
          </a:p>
        </p:txBody>
      </p:sp>
      <p:sp>
        <p:nvSpPr>
          <p:cNvPr id="50" name="Rectangle 9">
            <a:extLst>
              <a:ext uri="{FF2B5EF4-FFF2-40B4-BE49-F238E27FC236}">
                <a16:creationId xmlns:a16="http://schemas.microsoft.com/office/drawing/2014/main" id="{93061506-F3C6-4E4E-8D4B-BE297748671B}"/>
              </a:ext>
            </a:extLst>
          </p:cNvPr>
          <p:cNvSpPr>
            <a:spLocks noChangeArrowheads="1"/>
          </p:cNvSpPr>
          <p:nvPr/>
        </p:nvSpPr>
        <p:spPr bwMode="auto">
          <a:xfrm>
            <a:off x="2799080" y="1384253"/>
            <a:ext cx="3200400" cy="519112"/>
          </a:xfrm>
          <a:prstGeom prst="rect">
            <a:avLst/>
          </a:prstGeom>
          <a:noFill/>
          <a:ln w="9525">
            <a:noFill/>
            <a:miter lim="800000"/>
            <a:headEnd/>
            <a:tailEnd/>
          </a:ln>
          <a:effectLst/>
        </p:spPr>
        <p:txBody>
          <a:bodyPr>
            <a:spAutoFit/>
          </a:bodyPr>
          <a:lstStyle/>
          <a:p>
            <a:pPr>
              <a:defRPr/>
            </a:pPr>
            <a:r>
              <a:rPr lang="zh-CN" altLang="en-US" sz="2800" b="1" dirty="0">
                <a:latin typeface="+mn-ea"/>
              </a:rPr>
              <a:t>电压传输特性</a:t>
            </a:r>
          </a:p>
        </p:txBody>
      </p:sp>
      <p:sp>
        <p:nvSpPr>
          <p:cNvPr id="51" name="Rectangle 23" descr="30%">
            <a:extLst>
              <a:ext uri="{FF2B5EF4-FFF2-40B4-BE49-F238E27FC236}">
                <a16:creationId xmlns:a16="http://schemas.microsoft.com/office/drawing/2014/main" id="{FDDD0BA0-620E-4690-8D43-F3FF8CCFEA40}"/>
              </a:ext>
            </a:extLst>
          </p:cNvPr>
          <p:cNvSpPr>
            <a:spLocks noChangeArrowheads="1"/>
          </p:cNvSpPr>
          <p:nvPr/>
        </p:nvSpPr>
        <p:spPr bwMode="auto">
          <a:xfrm>
            <a:off x="3180080" y="4737053"/>
            <a:ext cx="6096000" cy="1458912"/>
          </a:xfrm>
          <a:prstGeom prst="rect">
            <a:avLst/>
          </a:prstGeom>
          <a:noFill/>
          <a:ln w="9525">
            <a:noFill/>
            <a:miter lim="800000"/>
            <a:headEnd/>
            <a:tailEnd/>
          </a:ln>
          <a:effectLst/>
        </p:spPr>
        <p:txBody>
          <a:bodyPr>
            <a:spAutoFit/>
          </a:bodyPr>
          <a:lstStyle/>
          <a:p>
            <a:pPr>
              <a:spcBef>
                <a:spcPct val="10000"/>
              </a:spcBef>
              <a:defRPr/>
            </a:pPr>
            <a:r>
              <a:rPr lang="zh-CN" altLang="en-US" sz="2800" b="1" dirty="0">
                <a:solidFill>
                  <a:schemeClr val="tx2"/>
                </a:solidFill>
                <a:latin typeface="+mn-ea"/>
              </a:rPr>
              <a:t>当 </a:t>
            </a:r>
            <a:r>
              <a:rPr lang="en-US" altLang="zh-CN" sz="2800" b="1" dirty="0">
                <a:solidFill>
                  <a:schemeClr val="tx2"/>
                </a:solidFill>
                <a:latin typeface="+mn-ea"/>
                <a:sym typeface="Symbol" pitchFamily="18" charset="2"/>
              </a:rPr>
              <a:t>u</a:t>
            </a:r>
            <a:r>
              <a:rPr lang="en-US" altLang="zh-CN" sz="2800" b="1" baseline="-25000" dirty="0">
                <a:solidFill>
                  <a:schemeClr val="tx2"/>
                </a:solidFill>
                <a:latin typeface="+mn-ea"/>
                <a:sym typeface="Symbol" pitchFamily="18" charset="2"/>
              </a:rPr>
              <a:t>+</a:t>
            </a:r>
            <a:r>
              <a:rPr lang="en-US" altLang="zh-CN" sz="2800" b="1" dirty="0">
                <a:solidFill>
                  <a:schemeClr val="tx2"/>
                </a:solidFill>
                <a:latin typeface="+mn-ea"/>
                <a:sym typeface="Symbol" pitchFamily="18" charset="2"/>
              </a:rPr>
              <a:t>&gt; u</a:t>
            </a:r>
            <a:r>
              <a:rPr lang="en-US" altLang="zh-CN" sz="2800" b="1" baseline="-25000" dirty="0">
                <a:solidFill>
                  <a:schemeClr val="tx2"/>
                </a:solidFill>
                <a:latin typeface="+mn-ea"/>
                <a:sym typeface="Symbol" pitchFamily="18" charset="2"/>
              </a:rPr>
              <a:t>–  </a:t>
            </a:r>
            <a:r>
              <a:rPr lang="zh-CN" altLang="en-US" sz="2800" b="1" dirty="0">
                <a:solidFill>
                  <a:schemeClr val="tx2"/>
                </a:solidFill>
                <a:latin typeface="+mn-ea"/>
                <a:sym typeface="Symbol" pitchFamily="18" charset="2"/>
              </a:rPr>
              <a:t>时， </a:t>
            </a:r>
            <a:r>
              <a:rPr lang="en-US" altLang="zh-CN" sz="2800" b="1" dirty="0" err="1">
                <a:solidFill>
                  <a:schemeClr val="tx2"/>
                </a:solidFill>
                <a:latin typeface="+mn-ea"/>
                <a:sym typeface="Symbol" pitchFamily="18" charset="2"/>
              </a:rPr>
              <a:t>u</a:t>
            </a:r>
            <a:r>
              <a:rPr lang="en-US" altLang="zh-CN" sz="2800" b="1" baseline="-25000" dirty="0" err="1">
                <a:solidFill>
                  <a:schemeClr val="tx2"/>
                </a:solidFill>
                <a:latin typeface="+mn-ea"/>
                <a:sym typeface="Symbol" pitchFamily="18" charset="2"/>
              </a:rPr>
              <a:t>o</a:t>
            </a:r>
            <a:r>
              <a:rPr lang="en-US" altLang="zh-CN" sz="2800" b="1" baseline="-25000" dirty="0">
                <a:solidFill>
                  <a:schemeClr val="tx2"/>
                </a:solidFill>
                <a:latin typeface="+mn-ea"/>
                <a:sym typeface="Symbol" pitchFamily="18" charset="2"/>
              </a:rPr>
              <a:t> </a:t>
            </a:r>
            <a:r>
              <a:rPr lang="en-US" altLang="zh-CN" sz="2800" b="1" dirty="0">
                <a:solidFill>
                  <a:schemeClr val="tx2"/>
                </a:solidFill>
                <a:latin typeface="+mn-ea"/>
                <a:sym typeface="Symbol" pitchFamily="18" charset="2"/>
              </a:rPr>
              <a:t>= </a:t>
            </a:r>
            <a:r>
              <a:rPr lang="en-US" altLang="zh-CN" sz="2800" b="1" dirty="0">
                <a:solidFill>
                  <a:schemeClr val="tx2"/>
                </a:solidFill>
                <a:latin typeface="+mn-ea"/>
              </a:rPr>
              <a:t>+ </a:t>
            </a:r>
            <a:r>
              <a:rPr lang="en-US" altLang="zh-CN" sz="2800" b="1" dirty="0" err="1">
                <a:solidFill>
                  <a:schemeClr val="tx2"/>
                </a:solidFill>
                <a:latin typeface="+mn-ea"/>
              </a:rPr>
              <a:t>U</a:t>
            </a:r>
            <a:r>
              <a:rPr lang="en-US" altLang="zh-CN" sz="2800" b="1" baseline="-25000" dirty="0" err="1">
                <a:solidFill>
                  <a:schemeClr val="tx2"/>
                </a:solidFill>
                <a:latin typeface="+mn-ea"/>
              </a:rPr>
              <a:t>o</a:t>
            </a:r>
            <a:r>
              <a:rPr lang="en-US" altLang="zh-CN" sz="2800" b="1" baseline="-25000" dirty="0">
                <a:solidFill>
                  <a:schemeClr val="tx2"/>
                </a:solidFill>
                <a:latin typeface="+mn-ea"/>
              </a:rPr>
              <a:t>(sat) </a:t>
            </a:r>
            <a:endParaRPr lang="en-US" altLang="zh-CN" sz="2800" b="1" baseline="-25000" dirty="0">
              <a:solidFill>
                <a:schemeClr val="tx2"/>
              </a:solidFill>
              <a:latin typeface="+mn-ea"/>
              <a:sym typeface="Symbol" pitchFamily="18" charset="2"/>
            </a:endParaRPr>
          </a:p>
          <a:p>
            <a:pPr>
              <a:spcBef>
                <a:spcPct val="10000"/>
              </a:spcBef>
              <a:defRPr/>
            </a:pPr>
            <a:r>
              <a:rPr lang="en-US" altLang="zh-CN" sz="2800" b="1" baseline="-25000" dirty="0">
                <a:solidFill>
                  <a:schemeClr val="tx2"/>
                </a:solidFill>
                <a:latin typeface="+mn-ea"/>
                <a:sym typeface="Symbol" pitchFamily="18" charset="2"/>
              </a:rPr>
              <a:t>       </a:t>
            </a:r>
            <a:r>
              <a:rPr lang="en-US" altLang="zh-CN" sz="2800" b="1" dirty="0">
                <a:solidFill>
                  <a:schemeClr val="tx2"/>
                </a:solidFill>
                <a:latin typeface="+mn-ea"/>
                <a:sym typeface="Symbol" pitchFamily="18" charset="2"/>
              </a:rPr>
              <a:t>u</a:t>
            </a:r>
            <a:r>
              <a:rPr lang="en-US" altLang="zh-CN" sz="2800" b="1" baseline="-25000" dirty="0">
                <a:solidFill>
                  <a:schemeClr val="tx2"/>
                </a:solidFill>
                <a:latin typeface="+mn-ea"/>
                <a:sym typeface="Symbol" pitchFamily="18" charset="2"/>
              </a:rPr>
              <a:t>+</a:t>
            </a:r>
            <a:r>
              <a:rPr lang="en-US" altLang="zh-CN" sz="2800" b="1" dirty="0">
                <a:solidFill>
                  <a:schemeClr val="tx2"/>
                </a:solidFill>
                <a:latin typeface="+mn-ea"/>
                <a:sym typeface="Symbol" pitchFamily="18" charset="2"/>
              </a:rPr>
              <a:t>&lt; u</a:t>
            </a:r>
            <a:r>
              <a:rPr lang="en-US" altLang="zh-CN" sz="2800" b="1" baseline="-25000" dirty="0">
                <a:solidFill>
                  <a:schemeClr val="tx2"/>
                </a:solidFill>
                <a:latin typeface="+mn-ea"/>
                <a:sym typeface="Symbol" pitchFamily="18" charset="2"/>
              </a:rPr>
              <a:t>–  </a:t>
            </a:r>
            <a:r>
              <a:rPr lang="zh-CN" altLang="en-US" sz="2800" b="1" dirty="0">
                <a:solidFill>
                  <a:schemeClr val="tx2"/>
                </a:solidFill>
                <a:latin typeface="+mn-ea"/>
                <a:sym typeface="Symbol" pitchFamily="18" charset="2"/>
              </a:rPr>
              <a:t>时， </a:t>
            </a:r>
            <a:r>
              <a:rPr lang="en-US" altLang="zh-CN" sz="2800" b="1" dirty="0" err="1">
                <a:solidFill>
                  <a:schemeClr val="tx2"/>
                </a:solidFill>
                <a:latin typeface="+mn-ea"/>
                <a:sym typeface="Symbol" pitchFamily="18" charset="2"/>
              </a:rPr>
              <a:t>u</a:t>
            </a:r>
            <a:r>
              <a:rPr lang="en-US" altLang="zh-CN" sz="2800" b="1" baseline="-25000" dirty="0" err="1">
                <a:solidFill>
                  <a:schemeClr val="tx2"/>
                </a:solidFill>
                <a:latin typeface="+mn-ea"/>
                <a:sym typeface="Symbol" pitchFamily="18" charset="2"/>
              </a:rPr>
              <a:t>o</a:t>
            </a:r>
            <a:r>
              <a:rPr lang="en-US" altLang="zh-CN" sz="2800" b="1" baseline="-25000" dirty="0">
                <a:solidFill>
                  <a:schemeClr val="tx2"/>
                </a:solidFill>
                <a:latin typeface="+mn-ea"/>
                <a:sym typeface="Symbol" pitchFamily="18" charset="2"/>
              </a:rPr>
              <a:t> </a:t>
            </a:r>
            <a:r>
              <a:rPr lang="en-US" altLang="zh-CN" sz="2800" b="1" dirty="0">
                <a:solidFill>
                  <a:schemeClr val="tx2"/>
                </a:solidFill>
                <a:latin typeface="+mn-ea"/>
                <a:sym typeface="Symbol" pitchFamily="18" charset="2"/>
              </a:rPr>
              <a:t>= </a:t>
            </a:r>
            <a:r>
              <a:rPr lang="en-US" altLang="zh-CN" sz="2800" b="1" dirty="0">
                <a:solidFill>
                  <a:schemeClr val="tx2"/>
                </a:solidFill>
                <a:latin typeface="+mn-ea"/>
              </a:rPr>
              <a:t>– </a:t>
            </a:r>
            <a:r>
              <a:rPr lang="en-US" altLang="zh-CN" sz="2800" b="1" dirty="0" err="1">
                <a:solidFill>
                  <a:schemeClr val="tx2"/>
                </a:solidFill>
                <a:latin typeface="+mn-ea"/>
              </a:rPr>
              <a:t>U</a:t>
            </a:r>
            <a:r>
              <a:rPr lang="en-US" altLang="zh-CN" sz="2800" b="1" baseline="-25000" dirty="0" err="1">
                <a:solidFill>
                  <a:schemeClr val="tx2"/>
                </a:solidFill>
                <a:latin typeface="+mn-ea"/>
              </a:rPr>
              <a:t>o</a:t>
            </a:r>
            <a:r>
              <a:rPr lang="en-US" altLang="zh-CN" sz="2800" b="1" baseline="-25000" dirty="0">
                <a:solidFill>
                  <a:schemeClr val="tx2"/>
                </a:solidFill>
                <a:latin typeface="+mn-ea"/>
              </a:rPr>
              <a:t>(sat) </a:t>
            </a:r>
          </a:p>
          <a:p>
            <a:pPr>
              <a:spcBef>
                <a:spcPct val="10000"/>
              </a:spcBef>
              <a:defRPr/>
            </a:pPr>
            <a:r>
              <a:rPr lang="en-US" altLang="zh-CN" sz="2800" b="1" baseline="-25000" dirty="0">
                <a:solidFill>
                  <a:schemeClr val="tx2"/>
                </a:solidFill>
                <a:latin typeface="+mn-ea"/>
              </a:rPr>
              <a:t>     </a:t>
            </a:r>
            <a:r>
              <a:rPr lang="zh-CN" altLang="en-US" sz="2800" b="1" dirty="0">
                <a:solidFill>
                  <a:srgbClr val="FF0000"/>
                </a:solidFill>
                <a:latin typeface="+mn-ea"/>
              </a:rPr>
              <a:t>不存在 </a:t>
            </a:r>
            <a:r>
              <a:rPr lang="zh-CN" altLang="en-US" sz="2800" b="1" dirty="0">
                <a:solidFill>
                  <a:srgbClr val="FF0000"/>
                </a:solidFill>
                <a:latin typeface="+mn-ea"/>
                <a:sym typeface="Symbol" pitchFamily="18" charset="2"/>
              </a:rPr>
              <a:t>“虚短”现象</a:t>
            </a:r>
            <a:r>
              <a:rPr lang="zh-CN" altLang="en-US" sz="2800" b="1" baseline="-25000" dirty="0">
                <a:solidFill>
                  <a:srgbClr val="FF0000"/>
                </a:solidFill>
                <a:latin typeface="+mn-ea"/>
              </a:rPr>
              <a:t> </a:t>
            </a:r>
          </a:p>
        </p:txBody>
      </p:sp>
      <p:grpSp>
        <p:nvGrpSpPr>
          <p:cNvPr id="52" name="Group 27">
            <a:extLst>
              <a:ext uri="{FF2B5EF4-FFF2-40B4-BE49-F238E27FC236}">
                <a16:creationId xmlns:a16="http://schemas.microsoft.com/office/drawing/2014/main" id="{E3EEFFD9-0D03-4CA7-9243-409FEDB6DFFE}"/>
              </a:ext>
            </a:extLst>
          </p:cNvPr>
          <p:cNvGrpSpPr>
            <a:grpSpLocks/>
          </p:cNvGrpSpPr>
          <p:nvPr/>
        </p:nvGrpSpPr>
        <p:grpSpPr bwMode="auto">
          <a:xfrm>
            <a:off x="4551680" y="1308053"/>
            <a:ext cx="4767263" cy="2819400"/>
            <a:chOff x="1632" y="441"/>
            <a:chExt cx="3003" cy="1776"/>
          </a:xfrm>
        </p:grpSpPr>
        <p:sp>
          <p:nvSpPr>
            <p:cNvPr id="53" name="Text Box 11">
              <a:extLst>
                <a:ext uri="{FF2B5EF4-FFF2-40B4-BE49-F238E27FC236}">
                  <a16:creationId xmlns:a16="http://schemas.microsoft.com/office/drawing/2014/main" id="{CC741AF3-1A7D-46BB-BC8D-347FB0EA1AC9}"/>
                </a:ext>
              </a:extLst>
            </p:cNvPr>
            <p:cNvSpPr txBox="1">
              <a:spLocks noChangeArrowheads="1"/>
            </p:cNvSpPr>
            <p:nvPr/>
          </p:nvSpPr>
          <p:spPr bwMode="auto">
            <a:xfrm>
              <a:off x="3408" y="1170"/>
              <a:ext cx="1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    </a:t>
              </a:r>
              <a:r>
                <a:rPr lang="en-US" altLang="zh-CN" sz="2800">
                  <a:ea typeface="创艺繁标宋"/>
                  <a:cs typeface="创艺繁标宋"/>
                  <a:sym typeface="Symbol" panose="05050102010706020507" pitchFamily="18" charset="2"/>
                </a:rPr>
                <a:t>u</a:t>
              </a:r>
              <a:r>
                <a:rPr lang="en-US" altLang="zh-CN" sz="2800" baseline="-25000">
                  <a:ea typeface="创艺繁标宋"/>
                  <a:cs typeface="创艺繁标宋"/>
                  <a:sym typeface="Symbol" panose="05050102010706020507" pitchFamily="18" charset="2"/>
                </a:rPr>
                <a:t>+</a:t>
              </a:r>
              <a:r>
                <a:rPr lang="en-US" altLang="zh-CN" sz="2800">
                  <a:sym typeface="Symbol" panose="05050102010706020507" pitchFamily="18" charset="2"/>
                </a:rPr>
                <a:t>– </a:t>
              </a:r>
              <a:r>
                <a:rPr lang="en-US" altLang="zh-CN" sz="2800">
                  <a:ea typeface="创艺繁标宋"/>
                  <a:cs typeface="创艺繁标宋"/>
                  <a:sym typeface="Symbol" panose="05050102010706020507" pitchFamily="18" charset="2"/>
                </a:rPr>
                <a:t>u</a:t>
              </a:r>
              <a:r>
                <a:rPr lang="en-US" altLang="zh-CN" sz="2800" baseline="-25000">
                  <a:ea typeface="创艺繁标宋"/>
                  <a:cs typeface="创艺繁标宋"/>
                  <a:sym typeface="Symbol" panose="05050102010706020507" pitchFamily="18" charset="2"/>
                </a:rPr>
                <a:t>– </a:t>
              </a:r>
            </a:p>
          </p:txBody>
        </p:sp>
        <p:sp>
          <p:nvSpPr>
            <p:cNvPr id="54" name="Text Box 12">
              <a:extLst>
                <a:ext uri="{FF2B5EF4-FFF2-40B4-BE49-F238E27FC236}">
                  <a16:creationId xmlns:a16="http://schemas.microsoft.com/office/drawing/2014/main" id="{6478C36B-DE35-48A2-A022-193CF238F034}"/>
                </a:ext>
              </a:extLst>
            </p:cNvPr>
            <p:cNvSpPr txBox="1">
              <a:spLocks noChangeArrowheads="1"/>
            </p:cNvSpPr>
            <p:nvPr/>
          </p:nvSpPr>
          <p:spPr bwMode="auto">
            <a:xfrm>
              <a:off x="3162" y="441"/>
              <a:ext cx="4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u</a:t>
              </a:r>
              <a:r>
                <a:rPr lang="en-US" altLang="zh-CN" sz="2800" baseline="-25000"/>
                <a:t>o</a:t>
              </a:r>
              <a:endParaRPr lang="en-US" altLang="zh-CN" sz="2800"/>
            </a:p>
          </p:txBody>
        </p:sp>
        <p:sp>
          <p:nvSpPr>
            <p:cNvPr id="55" name="Text Box 14">
              <a:extLst>
                <a:ext uri="{FF2B5EF4-FFF2-40B4-BE49-F238E27FC236}">
                  <a16:creationId xmlns:a16="http://schemas.microsoft.com/office/drawing/2014/main" id="{04AF3474-C795-4CE7-BFB1-BF9BA3CA1D97}"/>
                </a:ext>
              </a:extLst>
            </p:cNvPr>
            <p:cNvSpPr txBox="1">
              <a:spLocks noChangeArrowheads="1"/>
            </p:cNvSpPr>
            <p:nvPr/>
          </p:nvSpPr>
          <p:spPr bwMode="auto">
            <a:xfrm>
              <a:off x="3141" y="1833"/>
              <a:ext cx="9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cs typeface="Times New Roman" panose="02020603050405020304" pitchFamily="18" charset="0"/>
                </a:rPr>
                <a:t>–</a:t>
              </a:r>
              <a:r>
                <a:rPr lang="en-US" altLang="zh-CN" sz="2800"/>
                <a:t>U</a:t>
              </a:r>
              <a:r>
                <a:rPr lang="en-US" altLang="zh-CN" sz="2800" baseline="-25000"/>
                <a:t>o(sat)</a:t>
              </a:r>
            </a:p>
          </p:txBody>
        </p:sp>
        <p:sp>
          <p:nvSpPr>
            <p:cNvPr id="56" name="Line 15">
              <a:extLst>
                <a:ext uri="{FF2B5EF4-FFF2-40B4-BE49-F238E27FC236}">
                  <a16:creationId xmlns:a16="http://schemas.microsoft.com/office/drawing/2014/main" id="{95177296-3AEB-41BF-88EE-AC11BDD55C7C}"/>
                </a:ext>
              </a:extLst>
            </p:cNvPr>
            <p:cNvSpPr>
              <a:spLocks noChangeShapeType="1"/>
            </p:cNvSpPr>
            <p:nvPr/>
          </p:nvSpPr>
          <p:spPr bwMode="auto">
            <a:xfrm>
              <a:off x="2294" y="1485"/>
              <a:ext cx="171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7" name="Line 16">
              <a:extLst>
                <a:ext uri="{FF2B5EF4-FFF2-40B4-BE49-F238E27FC236}">
                  <a16:creationId xmlns:a16="http://schemas.microsoft.com/office/drawing/2014/main" id="{4BAADAD2-DDB6-42E7-BDF2-686F3128034A}"/>
                </a:ext>
              </a:extLst>
            </p:cNvPr>
            <p:cNvSpPr>
              <a:spLocks noChangeShapeType="1"/>
            </p:cNvSpPr>
            <p:nvPr/>
          </p:nvSpPr>
          <p:spPr bwMode="auto">
            <a:xfrm flipV="1">
              <a:off x="3134" y="585"/>
              <a:ext cx="0" cy="16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58" name="Group 17">
              <a:extLst>
                <a:ext uri="{FF2B5EF4-FFF2-40B4-BE49-F238E27FC236}">
                  <a16:creationId xmlns:a16="http://schemas.microsoft.com/office/drawing/2014/main" id="{6913D040-043B-4EB0-B249-EBA4FE0BBFC8}"/>
                </a:ext>
              </a:extLst>
            </p:cNvPr>
            <p:cNvGrpSpPr>
              <a:grpSpLocks/>
            </p:cNvGrpSpPr>
            <p:nvPr/>
          </p:nvGrpSpPr>
          <p:grpSpPr bwMode="auto">
            <a:xfrm>
              <a:off x="2385" y="864"/>
              <a:ext cx="1488" cy="1344"/>
              <a:chOff x="3636" y="1520"/>
              <a:chExt cx="1848" cy="1344"/>
            </a:xfrm>
          </p:grpSpPr>
          <p:sp>
            <p:nvSpPr>
              <p:cNvPr id="63" name="Line 18">
                <a:extLst>
                  <a:ext uri="{FF2B5EF4-FFF2-40B4-BE49-F238E27FC236}">
                    <a16:creationId xmlns:a16="http://schemas.microsoft.com/office/drawing/2014/main" id="{5AD61525-0DAC-4A67-81EF-2353E6077FB8}"/>
                  </a:ext>
                </a:extLst>
              </p:cNvPr>
              <p:cNvSpPr>
                <a:spLocks noChangeShapeType="1"/>
              </p:cNvSpPr>
              <p:nvPr/>
            </p:nvSpPr>
            <p:spPr bwMode="auto">
              <a:xfrm flipH="1">
                <a:off x="3636" y="2711"/>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4" name="Line 19">
                <a:extLst>
                  <a:ext uri="{FF2B5EF4-FFF2-40B4-BE49-F238E27FC236}">
                    <a16:creationId xmlns:a16="http://schemas.microsoft.com/office/drawing/2014/main" id="{8987D712-7B0A-4828-BE12-C34DDF83E357}"/>
                  </a:ext>
                </a:extLst>
              </p:cNvPr>
              <p:cNvSpPr>
                <a:spLocks noChangeShapeType="1"/>
              </p:cNvSpPr>
              <p:nvPr/>
            </p:nvSpPr>
            <p:spPr bwMode="auto">
              <a:xfrm flipH="1">
                <a:off x="4560" y="1520"/>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5" name="Line 20">
                <a:extLst>
                  <a:ext uri="{FF2B5EF4-FFF2-40B4-BE49-F238E27FC236}">
                    <a16:creationId xmlns:a16="http://schemas.microsoft.com/office/drawing/2014/main" id="{6FF8D46A-369B-4C31-8A95-845AA2CF1375}"/>
                  </a:ext>
                </a:extLst>
              </p:cNvPr>
              <p:cNvSpPr>
                <a:spLocks noChangeShapeType="1"/>
              </p:cNvSpPr>
              <p:nvPr/>
            </p:nvSpPr>
            <p:spPr bwMode="auto">
              <a:xfrm flipH="1">
                <a:off x="4560" y="1520"/>
                <a:ext cx="0" cy="13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59" name="Text Box 21">
              <a:extLst>
                <a:ext uri="{FF2B5EF4-FFF2-40B4-BE49-F238E27FC236}">
                  <a16:creationId xmlns:a16="http://schemas.microsoft.com/office/drawing/2014/main" id="{54BCA8D4-76B5-47A7-985E-3E77CC38EF01}"/>
                </a:ext>
              </a:extLst>
            </p:cNvPr>
            <p:cNvSpPr txBox="1">
              <a:spLocks noChangeArrowheads="1"/>
            </p:cNvSpPr>
            <p:nvPr/>
          </p:nvSpPr>
          <p:spPr bwMode="auto">
            <a:xfrm>
              <a:off x="2373" y="681"/>
              <a:ext cx="9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+U</a:t>
              </a:r>
              <a:r>
                <a:rPr lang="en-US" altLang="zh-CN" sz="2800" baseline="-25000"/>
                <a:t>o(sat)</a:t>
              </a:r>
            </a:p>
          </p:txBody>
        </p:sp>
        <p:sp>
          <p:nvSpPr>
            <p:cNvPr id="60" name="AutoShape 22" descr="40%">
              <a:extLst>
                <a:ext uri="{FF2B5EF4-FFF2-40B4-BE49-F238E27FC236}">
                  <a16:creationId xmlns:a16="http://schemas.microsoft.com/office/drawing/2014/main" id="{016D4779-6277-4785-8BAB-B5CF4287202B}"/>
                </a:ext>
              </a:extLst>
            </p:cNvPr>
            <p:cNvSpPr>
              <a:spLocks noChangeArrowheads="1"/>
            </p:cNvSpPr>
            <p:nvPr/>
          </p:nvSpPr>
          <p:spPr bwMode="auto">
            <a:xfrm>
              <a:off x="1728" y="1248"/>
              <a:ext cx="864" cy="384"/>
            </a:xfrm>
            <a:prstGeom prst="wedgeRoundRectCallout">
              <a:avLst>
                <a:gd name="adj1" fmla="val 71759"/>
                <a:gd name="adj2" fmla="val 138542"/>
                <a:gd name="adj3" fmla="val 16667"/>
              </a:avLst>
            </a:prstGeom>
            <a:pattFill prst="pct40">
              <a:fgClr>
                <a:schemeClr val="hlink"/>
              </a:fgClr>
              <a:bgClr>
                <a:schemeClr val="bg1"/>
              </a:bgClr>
            </a:pattFill>
            <a:ln w="38100">
              <a:solidFill>
                <a:srgbClr val="FF33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spcBef>
                  <a:spcPct val="50000"/>
                </a:spcBef>
              </a:pPr>
              <a:endParaRPr lang="zh-CN" altLang="zh-CN" sz="2800"/>
            </a:p>
          </p:txBody>
        </p:sp>
        <p:sp>
          <p:nvSpPr>
            <p:cNvPr id="61" name="Text Box 24">
              <a:extLst>
                <a:ext uri="{FF2B5EF4-FFF2-40B4-BE49-F238E27FC236}">
                  <a16:creationId xmlns:a16="http://schemas.microsoft.com/office/drawing/2014/main" id="{F6845BBE-3678-4C38-A783-288FC7BB03B0}"/>
                </a:ext>
              </a:extLst>
            </p:cNvPr>
            <p:cNvSpPr txBox="1">
              <a:spLocks noChangeArrowheads="1"/>
            </p:cNvSpPr>
            <p:nvPr/>
          </p:nvSpPr>
          <p:spPr bwMode="auto">
            <a:xfrm>
              <a:off x="2880" y="1440"/>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a:t> O</a:t>
              </a:r>
            </a:p>
          </p:txBody>
        </p:sp>
        <p:sp>
          <p:nvSpPr>
            <p:cNvPr id="62" name="AutoShape 25" descr="40%">
              <a:extLst>
                <a:ext uri="{FF2B5EF4-FFF2-40B4-BE49-F238E27FC236}">
                  <a16:creationId xmlns:a16="http://schemas.microsoft.com/office/drawing/2014/main" id="{771568B3-67F2-4BD7-B1B0-03BCEE961DE4}"/>
                </a:ext>
              </a:extLst>
            </p:cNvPr>
            <p:cNvSpPr>
              <a:spLocks noChangeArrowheads="1"/>
            </p:cNvSpPr>
            <p:nvPr/>
          </p:nvSpPr>
          <p:spPr bwMode="auto">
            <a:xfrm>
              <a:off x="1632" y="1248"/>
              <a:ext cx="960" cy="384"/>
            </a:xfrm>
            <a:prstGeom prst="wedgeRoundRectCallout">
              <a:avLst>
                <a:gd name="adj1" fmla="val 145486"/>
                <a:gd name="adj2" fmla="val -134634"/>
                <a:gd name="adj3" fmla="val 16667"/>
              </a:avLst>
            </a:prstGeom>
            <a:pattFill prst="pct40">
              <a:fgClr>
                <a:schemeClr val="hlink"/>
              </a:fgClr>
              <a:bgClr>
                <a:schemeClr val="bg1"/>
              </a:bgClr>
            </a:pattFill>
            <a:ln w="38100">
              <a:solidFill>
                <a:srgbClr val="FF33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spcBef>
                  <a:spcPct val="50000"/>
                </a:spcBef>
              </a:pPr>
              <a:r>
                <a:rPr lang="zh-CN" altLang="en-US" sz="2800"/>
                <a:t>非线性区</a:t>
              </a:r>
            </a:p>
          </p:txBody>
        </p:sp>
      </p:grpSp>
    </p:spTree>
    <p:custDataLst>
      <p:tags r:id="rId1"/>
    </p:custDataLst>
    <p:extLst>
      <p:ext uri="{BB962C8B-B14F-4D97-AF65-F5344CB8AC3E}">
        <p14:creationId xmlns:p14="http://schemas.microsoft.com/office/powerpoint/2010/main" val="19551255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autoUpdateAnimBg="0"/>
      <p:bldP spid="49" grpId="0" autoUpdateAnimBg="0"/>
      <p:bldP spid="5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24" name="矩形 23">
            <a:extLst>
              <a:ext uri="{FF2B5EF4-FFF2-40B4-BE49-F238E27FC236}">
                <a16:creationId xmlns:a16="http://schemas.microsoft.com/office/drawing/2014/main" id="{6A7B92D5-1C62-4AA6-981F-4670AEE6F6D4}"/>
              </a:ext>
            </a:extLst>
          </p:cNvPr>
          <p:cNvSpPr/>
          <p:nvPr/>
        </p:nvSpPr>
        <p:spPr>
          <a:xfrm>
            <a:off x="1750200" y="836565"/>
            <a:ext cx="3810000" cy="523220"/>
          </a:xfrm>
          <a:prstGeom prst="rect">
            <a:avLst/>
          </a:prstGeom>
        </p:spPr>
        <p:txBody>
          <a:bodyPr>
            <a:spAutoFit/>
          </a:bodyPr>
          <a:lstStyle/>
          <a:p>
            <a:pPr>
              <a:defRPr/>
            </a:pPr>
            <a:r>
              <a:rPr lang="zh-CN" altLang="en-US" sz="2800" b="1" dirty="0">
                <a:solidFill>
                  <a:srgbClr val="FF0000"/>
                </a:solidFill>
                <a:latin typeface="+mn-ea"/>
              </a:rPr>
              <a:t>比例运算电路</a:t>
            </a:r>
          </a:p>
        </p:txBody>
      </p:sp>
      <p:sp>
        <p:nvSpPr>
          <p:cNvPr id="25" name="Rectangle 3">
            <a:extLst>
              <a:ext uri="{FF2B5EF4-FFF2-40B4-BE49-F238E27FC236}">
                <a16:creationId xmlns:a16="http://schemas.microsoft.com/office/drawing/2014/main" id="{F642E19C-8DF8-495A-B8B5-898AB32522FD}"/>
              </a:ext>
            </a:extLst>
          </p:cNvPr>
          <p:cNvSpPr txBox="1">
            <a:spLocks noChangeArrowheads="1"/>
          </p:cNvSpPr>
          <p:nvPr/>
        </p:nvSpPr>
        <p:spPr bwMode="auto">
          <a:xfrm>
            <a:off x="1750200" y="1446165"/>
            <a:ext cx="3352800" cy="533400"/>
          </a:xfrm>
          <a:prstGeom prst="rect">
            <a:avLst/>
          </a:prstGeom>
          <a:noFill/>
          <a:ln>
            <a:miter lim="800000"/>
            <a:headEnd/>
            <a:tailEnd/>
          </a:ln>
        </p:spPr>
        <p:txBody>
          <a:bodyPr/>
          <a:lstStyle/>
          <a:p>
            <a:pPr marL="342900" indent="-342900" eaLnBrk="0" hangingPunct="0">
              <a:spcBef>
                <a:spcPct val="20000"/>
              </a:spcBef>
              <a:defRPr/>
            </a:pPr>
            <a:r>
              <a:rPr lang="en-US" altLang="zh-CN" sz="2800" b="1" dirty="0">
                <a:solidFill>
                  <a:srgbClr val="FF0000"/>
                </a:solidFill>
                <a:latin typeface="+mn-ea"/>
              </a:rPr>
              <a:t>1.</a:t>
            </a:r>
            <a:r>
              <a:rPr lang="zh-CN" altLang="en-US" sz="2800" b="1" dirty="0">
                <a:solidFill>
                  <a:srgbClr val="FF0000"/>
                </a:solidFill>
                <a:latin typeface="+mn-ea"/>
              </a:rPr>
              <a:t>反相比例运算</a:t>
            </a:r>
          </a:p>
        </p:txBody>
      </p:sp>
      <p:graphicFrame>
        <p:nvGraphicFramePr>
          <p:cNvPr id="26" name="Object 2">
            <a:extLst>
              <a:ext uri="{FF2B5EF4-FFF2-40B4-BE49-F238E27FC236}">
                <a16:creationId xmlns:a16="http://schemas.microsoft.com/office/drawing/2014/main" id="{9E9BB442-9876-4F80-B661-2C0B0D5F4490}"/>
              </a:ext>
            </a:extLst>
          </p:cNvPr>
          <p:cNvGraphicFramePr>
            <a:graphicFrameLocks noChangeAspect="1"/>
          </p:cNvGraphicFramePr>
          <p:nvPr>
            <p:extLst>
              <p:ext uri="{D42A27DB-BD31-4B8C-83A1-F6EECF244321}">
                <p14:modId xmlns:p14="http://schemas.microsoft.com/office/powerpoint/2010/main" val="511372030"/>
              </p:ext>
            </p:extLst>
          </p:nvPr>
        </p:nvGraphicFramePr>
        <p:xfrm>
          <a:off x="6451246" y="2806764"/>
          <a:ext cx="1522413" cy="1050925"/>
        </p:xfrm>
        <a:graphic>
          <a:graphicData uri="http://schemas.openxmlformats.org/presentationml/2006/ole">
            <mc:AlternateContent xmlns:mc="http://schemas.openxmlformats.org/markup-compatibility/2006">
              <mc:Choice xmlns:v="urn:schemas-microsoft-com:vml" Requires="v">
                <p:oleObj spid="_x0000_s37946" name="Equation" r:id="rId5" imgW="698400" imgH="431640" progId="Equation.3">
                  <p:embed/>
                </p:oleObj>
              </mc:Choice>
              <mc:Fallback>
                <p:oleObj name="Equation" r:id="rId5" imgW="698400" imgH="431640" progId="Equation.3">
                  <p:embed/>
                  <p:pic>
                    <p:nvPicPr>
                      <p:cNvPr id="4" name="Object 2">
                        <a:extLst>
                          <a:ext uri="{FF2B5EF4-FFF2-40B4-BE49-F238E27FC236}">
                            <a16:creationId xmlns:a16="http://schemas.microsoft.com/office/drawing/2014/main" id="{F5B62436-E1B8-462E-B0B6-F119A0D6E0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1246" y="2806764"/>
                        <a:ext cx="1522413"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3">
            <a:extLst>
              <a:ext uri="{FF2B5EF4-FFF2-40B4-BE49-F238E27FC236}">
                <a16:creationId xmlns:a16="http://schemas.microsoft.com/office/drawing/2014/main" id="{49B26602-9A3F-468F-932F-3A8FCFB41F5D}"/>
              </a:ext>
            </a:extLst>
          </p:cNvPr>
          <p:cNvGraphicFramePr>
            <a:graphicFrameLocks noChangeAspect="1"/>
          </p:cNvGraphicFramePr>
          <p:nvPr>
            <p:extLst>
              <p:ext uri="{D42A27DB-BD31-4B8C-83A1-F6EECF244321}">
                <p14:modId xmlns:p14="http://schemas.microsoft.com/office/powerpoint/2010/main" val="656650814"/>
              </p:ext>
            </p:extLst>
          </p:nvPr>
        </p:nvGraphicFramePr>
        <p:xfrm>
          <a:off x="8328726" y="2853278"/>
          <a:ext cx="1547813" cy="1014412"/>
        </p:xfrm>
        <a:graphic>
          <a:graphicData uri="http://schemas.openxmlformats.org/presentationml/2006/ole">
            <mc:AlternateContent xmlns:mc="http://schemas.openxmlformats.org/markup-compatibility/2006">
              <mc:Choice xmlns:v="urn:schemas-microsoft-com:vml" Requires="v">
                <p:oleObj spid="_x0000_s37947" name="Equation" r:id="rId7" imgW="736560" imgH="431640" progId="Equation.3">
                  <p:embed/>
                </p:oleObj>
              </mc:Choice>
              <mc:Fallback>
                <p:oleObj name="Equation" r:id="rId7" imgW="736560" imgH="431640" progId="Equation.3">
                  <p:embed/>
                  <p:pic>
                    <p:nvPicPr>
                      <p:cNvPr id="5" name="Object 3">
                        <a:extLst>
                          <a:ext uri="{FF2B5EF4-FFF2-40B4-BE49-F238E27FC236}">
                            <a16:creationId xmlns:a16="http://schemas.microsoft.com/office/drawing/2014/main" id="{CD52FE4D-1CF2-4AA0-B157-319B44B4E8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28726" y="2853278"/>
                        <a:ext cx="1547813"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 Box 6">
            <a:extLst>
              <a:ext uri="{FF2B5EF4-FFF2-40B4-BE49-F238E27FC236}">
                <a16:creationId xmlns:a16="http://schemas.microsoft.com/office/drawing/2014/main" id="{40EE4D13-F31F-456F-96F1-9779C8F02747}"/>
              </a:ext>
            </a:extLst>
          </p:cNvPr>
          <p:cNvSpPr txBox="1">
            <a:spLocks noChangeArrowheads="1"/>
          </p:cNvSpPr>
          <p:nvPr/>
        </p:nvSpPr>
        <p:spPr bwMode="auto">
          <a:xfrm>
            <a:off x="1712100" y="1974803"/>
            <a:ext cx="3124200" cy="523220"/>
          </a:xfrm>
          <a:prstGeom prst="rect">
            <a:avLst/>
          </a:prstGeom>
          <a:noFill/>
          <a:ln w="9525">
            <a:noFill/>
            <a:miter lim="800000"/>
            <a:headEnd/>
            <a:tailEnd/>
          </a:ln>
          <a:effectLst/>
        </p:spPr>
        <p:txBody>
          <a:bodyPr>
            <a:spAutoFit/>
          </a:bodyPr>
          <a:lstStyle/>
          <a:p>
            <a:pPr>
              <a:spcBef>
                <a:spcPct val="50000"/>
              </a:spcBef>
              <a:defRPr/>
            </a:pPr>
            <a:r>
              <a:rPr lang="en-US" altLang="zh-CN" sz="2800" b="1" dirty="0">
                <a:latin typeface="+mn-ea"/>
              </a:rPr>
              <a:t>(1) </a:t>
            </a:r>
            <a:r>
              <a:rPr lang="zh-CN" altLang="en-US" sz="2800" b="1" dirty="0">
                <a:latin typeface="+mn-ea"/>
              </a:rPr>
              <a:t>电路组成</a:t>
            </a:r>
          </a:p>
        </p:txBody>
      </p:sp>
      <p:sp>
        <p:nvSpPr>
          <p:cNvPr id="29" name="Text Box 8">
            <a:extLst>
              <a:ext uri="{FF2B5EF4-FFF2-40B4-BE49-F238E27FC236}">
                <a16:creationId xmlns:a16="http://schemas.microsoft.com/office/drawing/2014/main" id="{AD450B3D-675A-4004-80D9-01975877BC85}"/>
              </a:ext>
            </a:extLst>
          </p:cNvPr>
          <p:cNvSpPr txBox="1">
            <a:spLocks noChangeArrowheads="1"/>
          </p:cNvSpPr>
          <p:nvPr/>
        </p:nvSpPr>
        <p:spPr bwMode="auto">
          <a:xfrm>
            <a:off x="6322200" y="982805"/>
            <a:ext cx="3886200" cy="523220"/>
          </a:xfrm>
          <a:prstGeom prst="rect">
            <a:avLst/>
          </a:prstGeom>
          <a:noFill/>
          <a:ln w="9525">
            <a:noFill/>
            <a:miter lim="800000"/>
            <a:headEnd/>
            <a:tailEnd/>
          </a:ln>
          <a:effectLst/>
        </p:spPr>
        <p:txBody>
          <a:bodyPr>
            <a:spAutoFit/>
          </a:bodyPr>
          <a:lstStyle/>
          <a:p>
            <a:pPr>
              <a:spcBef>
                <a:spcPct val="50000"/>
              </a:spcBef>
              <a:defRPr/>
            </a:pPr>
            <a:r>
              <a:rPr lang="en-US" altLang="zh-CN" sz="2800" b="1" dirty="0">
                <a:latin typeface="+mn-ea"/>
              </a:rPr>
              <a:t>(2) </a:t>
            </a:r>
            <a:r>
              <a:rPr lang="zh-CN" altLang="en-US" sz="2800" b="1" dirty="0">
                <a:latin typeface="+mn-ea"/>
              </a:rPr>
              <a:t>电压放大倍数</a:t>
            </a:r>
          </a:p>
        </p:txBody>
      </p:sp>
      <p:sp>
        <p:nvSpPr>
          <p:cNvPr id="30" name="Rectangle 9">
            <a:extLst>
              <a:ext uri="{FF2B5EF4-FFF2-40B4-BE49-F238E27FC236}">
                <a16:creationId xmlns:a16="http://schemas.microsoft.com/office/drawing/2014/main" id="{84A3B7DA-9674-470B-A203-012FE3004538}"/>
              </a:ext>
            </a:extLst>
          </p:cNvPr>
          <p:cNvSpPr>
            <a:spLocks noChangeArrowheads="1"/>
          </p:cNvSpPr>
          <p:nvPr/>
        </p:nvSpPr>
        <p:spPr bwMode="auto">
          <a:xfrm>
            <a:off x="6246000" y="3843269"/>
            <a:ext cx="4038600" cy="97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
              </a:spcBef>
            </a:pPr>
            <a:r>
              <a:rPr lang="zh-CN" altLang="en-US" sz="2800" dirty="0">
                <a:latin typeface="+mn-ea"/>
                <a:ea typeface="+mn-ea"/>
                <a:cs typeface="创艺繁标宋"/>
                <a:sym typeface="Symbol" panose="05050102010706020507" pitchFamily="18" charset="2"/>
              </a:rPr>
              <a:t>因</a:t>
            </a:r>
            <a:r>
              <a:rPr lang="zh-CN" altLang="en-US" sz="2800" dirty="0">
                <a:latin typeface="+mn-ea"/>
                <a:ea typeface="+mn-ea"/>
              </a:rPr>
              <a:t>虚短</a:t>
            </a:r>
            <a:r>
              <a:rPr lang="en-US" altLang="zh-CN" sz="2800" dirty="0">
                <a:latin typeface="+mn-ea"/>
                <a:ea typeface="+mn-ea"/>
              </a:rPr>
              <a:t>,</a:t>
            </a:r>
            <a:r>
              <a:rPr lang="en-US" altLang="zh-CN" sz="2800" dirty="0">
                <a:solidFill>
                  <a:srgbClr val="FFFF00"/>
                </a:solidFill>
                <a:latin typeface="+mn-ea"/>
                <a:ea typeface="+mn-ea"/>
              </a:rPr>
              <a:t> </a:t>
            </a:r>
            <a:r>
              <a:rPr lang="zh-CN" altLang="en-US" sz="2800" dirty="0">
                <a:solidFill>
                  <a:schemeClr val="tx2"/>
                </a:solidFill>
                <a:latin typeface="+mn-ea"/>
                <a:ea typeface="+mn-ea"/>
                <a:cs typeface="创艺繁标宋"/>
                <a:sym typeface="Symbol" panose="05050102010706020507" pitchFamily="18" charset="2"/>
              </a:rPr>
              <a:t>所以</a:t>
            </a:r>
            <a:r>
              <a:rPr lang="en-US" altLang="zh-CN" sz="2800" i="1" dirty="0">
                <a:solidFill>
                  <a:schemeClr val="tx2"/>
                </a:solidFill>
                <a:latin typeface="+mn-ea"/>
                <a:ea typeface="+mn-ea"/>
              </a:rPr>
              <a:t>u</a:t>
            </a:r>
            <a:r>
              <a:rPr lang="en-US" altLang="zh-CN" sz="2800" baseline="-25000" dirty="0">
                <a:solidFill>
                  <a:schemeClr val="tx2"/>
                </a:solidFill>
                <a:latin typeface="+mn-ea"/>
                <a:ea typeface="+mn-ea"/>
              </a:rPr>
              <a:t>–</a:t>
            </a:r>
            <a:r>
              <a:rPr lang="en-US" altLang="zh-CN" sz="2800" dirty="0">
                <a:solidFill>
                  <a:schemeClr val="tx2"/>
                </a:solidFill>
                <a:latin typeface="+mn-ea"/>
                <a:ea typeface="+mn-ea"/>
              </a:rPr>
              <a:t>=</a:t>
            </a:r>
            <a:r>
              <a:rPr lang="en-US" altLang="zh-CN" sz="2800" i="1" dirty="0">
                <a:solidFill>
                  <a:schemeClr val="tx2"/>
                </a:solidFill>
                <a:latin typeface="+mn-ea"/>
                <a:ea typeface="+mn-ea"/>
              </a:rPr>
              <a:t>u</a:t>
            </a:r>
            <a:r>
              <a:rPr lang="en-US" altLang="zh-CN" sz="2800" baseline="-25000" dirty="0">
                <a:solidFill>
                  <a:schemeClr val="tx2"/>
                </a:solidFill>
                <a:latin typeface="+mn-ea"/>
                <a:ea typeface="+mn-ea"/>
              </a:rPr>
              <a:t>+</a:t>
            </a:r>
            <a:r>
              <a:rPr lang="en-US" altLang="zh-CN" sz="2800" dirty="0">
                <a:solidFill>
                  <a:schemeClr val="tx2"/>
                </a:solidFill>
                <a:latin typeface="+mn-ea"/>
                <a:ea typeface="+mn-ea"/>
              </a:rPr>
              <a:t>= 0</a:t>
            </a:r>
            <a:r>
              <a:rPr lang="zh-CN" altLang="en-US" sz="2800" dirty="0">
                <a:solidFill>
                  <a:schemeClr val="tx2"/>
                </a:solidFill>
                <a:latin typeface="+mn-ea"/>
                <a:ea typeface="+mn-ea"/>
              </a:rPr>
              <a:t>，</a:t>
            </a:r>
          </a:p>
          <a:p>
            <a:pPr eaLnBrk="1" hangingPunct="1">
              <a:spcBef>
                <a:spcPct val="5000"/>
              </a:spcBef>
            </a:pPr>
            <a:r>
              <a:rPr lang="zh-CN" altLang="en-US" sz="2800" dirty="0">
                <a:solidFill>
                  <a:srgbClr val="FF0000"/>
                </a:solidFill>
                <a:latin typeface="+mn-ea"/>
                <a:ea typeface="+mn-ea"/>
              </a:rPr>
              <a:t>称反相输入端“虚地”</a:t>
            </a:r>
          </a:p>
        </p:txBody>
      </p:sp>
      <p:sp>
        <p:nvSpPr>
          <p:cNvPr id="31" name="Rectangle 10">
            <a:extLst>
              <a:ext uri="{FF2B5EF4-FFF2-40B4-BE49-F238E27FC236}">
                <a16:creationId xmlns:a16="http://schemas.microsoft.com/office/drawing/2014/main" id="{C7E1EBF9-02D6-4FD1-A9E9-A7B4701BF29E}"/>
              </a:ext>
            </a:extLst>
          </p:cNvPr>
          <p:cNvSpPr>
            <a:spLocks noChangeArrowheads="1"/>
          </p:cNvSpPr>
          <p:nvPr/>
        </p:nvSpPr>
        <p:spPr bwMode="auto">
          <a:xfrm>
            <a:off x="6322200" y="1649365"/>
            <a:ext cx="3784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dirty="0">
                <a:latin typeface="+mn-ea"/>
                <a:ea typeface="+mn-ea"/>
                <a:cs typeface="创艺繁标宋"/>
                <a:sym typeface="Symbol" panose="05050102010706020507" pitchFamily="18" charset="2"/>
              </a:rPr>
              <a:t>因</a:t>
            </a:r>
            <a:r>
              <a:rPr lang="zh-CN" altLang="en-US" sz="2800" dirty="0">
                <a:latin typeface="+mn-ea"/>
                <a:ea typeface="+mn-ea"/>
              </a:rPr>
              <a:t>虚断，</a:t>
            </a:r>
            <a:r>
              <a:rPr lang="en-US" altLang="zh-CN" sz="2800" i="1" dirty="0" err="1">
                <a:latin typeface="+mn-ea"/>
                <a:ea typeface="+mn-ea"/>
                <a:cs typeface="创艺繁标宋"/>
                <a:sym typeface="Symbol" panose="05050102010706020507" pitchFamily="18" charset="2"/>
              </a:rPr>
              <a:t>i</a:t>
            </a:r>
            <a:r>
              <a:rPr lang="en-US" altLang="zh-CN" sz="2800" baseline="-25000" dirty="0">
                <a:latin typeface="+mn-ea"/>
                <a:ea typeface="+mn-ea"/>
                <a:cs typeface="创艺繁标宋"/>
                <a:sym typeface="Symbol" panose="05050102010706020507" pitchFamily="18" charset="2"/>
              </a:rPr>
              <a:t>+</a:t>
            </a:r>
            <a:r>
              <a:rPr lang="en-US" altLang="zh-CN" sz="2800" dirty="0">
                <a:latin typeface="+mn-ea"/>
                <a:ea typeface="+mn-ea"/>
                <a:cs typeface="创艺繁标宋"/>
                <a:sym typeface="Symbol" panose="05050102010706020507" pitchFamily="18" charset="2"/>
              </a:rPr>
              <a:t>= </a:t>
            </a:r>
            <a:r>
              <a:rPr lang="en-US" altLang="zh-CN" sz="2800" i="1" dirty="0" err="1">
                <a:latin typeface="+mn-ea"/>
                <a:ea typeface="+mn-ea"/>
                <a:cs typeface="创艺繁标宋"/>
                <a:sym typeface="Symbol" panose="05050102010706020507" pitchFamily="18" charset="2"/>
              </a:rPr>
              <a:t>i</a:t>
            </a:r>
            <a:r>
              <a:rPr lang="en-US" altLang="zh-CN" sz="2800" baseline="-25000" dirty="0">
                <a:latin typeface="+mn-ea"/>
                <a:ea typeface="+mn-ea"/>
                <a:cs typeface="创艺繁标宋"/>
                <a:sym typeface="Symbol" panose="05050102010706020507" pitchFamily="18" charset="2"/>
              </a:rPr>
              <a:t>– </a:t>
            </a:r>
            <a:r>
              <a:rPr lang="en-US" altLang="zh-CN" sz="2800" dirty="0">
                <a:latin typeface="+mn-ea"/>
                <a:ea typeface="+mn-ea"/>
                <a:cs typeface="创艺繁标宋"/>
                <a:sym typeface="Symbol" panose="05050102010706020507" pitchFamily="18" charset="2"/>
              </a:rPr>
              <a:t>= 0</a:t>
            </a:r>
            <a:r>
              <a:rPr lang="en-US" altLang="zh-CN" sz="2800" dirty="0">
                <a:latin typeface="+mn-ea"/>
                <a:ea typeface="+mn-ea"/>
                <a:sym typeface="Symbol" panose="05050102010706020507" pitchFamily="18" charset="2"/>
              </a:rPr>
              <a:t> </a:t>
            </a:r>
            <a:r>
              <a:rPr lang="zh-CN" altLang="en-US" sz="2800" dirty="0">
                <a:latin typeface="+mn-ea"/>
                <a:ea typeface="+mn-ea"/>
                <a:sym typeface="Symbol" panose="05050102010706020507" pitchFamily="18" charset="2"/>
              </a:rPr>
              <a:t>，</a:t>
            </a:r>
            <a:r>
              <a:rPr lang="zh-CN" altLang="en-US" sz="2800" dirty="0">
                <a:latin typeface="+mn-ea"/>
                <a:ea typeface="+mn-ea"/>
              </a:rPr>
              <a:t> </a:t>
            </a:r>
          </a:p>
        </p:txBody>
      </p:sp>
      <p:grpSp>
        <p:nvGrpSpPr>
          <p:cNvPr id="32" name="Group 12">
            <a:extLst>
              <a:ext uri="{FF2B5EF4-FFF2-40B4-BE49-F238E27FC236}">
                <a16:creationId xmlns:a16="http://schemas.microsoft.com/office/drawing/2014/main" id="{68546C37-5D2F-4CC4-B541-A282F0084873}"/>
              </a:ext>
            </a:extLst>
          </p:cNvPr>
          <p:cNvGrpSpPr>
            <a:grpSpLocks/>
          </p:cNvGrpSpPr>
          <p:nvPr/>
        </p:nvGrpSpPr>
        <p:grpSpPr bwMode="auto">
          <a:xfrm>
            <a:off x="2436000" y="2376440"/>
            <a:ext cx="1524000" cy="2489200"/>
            <a:chOff x="547" y="1104"/>
            <a:chExt cx="966" cy="1335"/>
          </a:xfrm>
        </p:grpSpPr>
        <p:sp>
          <p:nvSpPr>
            <p:cNvPr id="33" name="Text Box 13">
              <a:extLst>
                <a:ext uri="{FF2B5EF4-FFF2-40B4-BE49-F238E27FC236}">
                  <a16:creationId xmlns:a16="http://schemas.microsoft.com/office/drawing/2014/main" id="{F8F711F7-1FE1-4130-811C-411111B2ED9D}"/>
                </a:ext>
              </a:extLst>
            </p:cNvPr>
            <p:cNvSpPr txBox="1">
              <a:spLocks noChangeArrowheads="1"/>
            </p:cNvSpPr>
            <p:nvPr/>
          </p:nvSpPr>
          <p:spPr bwMode="auto">
            <a:xfrm>
              <a:off x="1167" y="1104"/>
              <a:ext cx="34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chemeClr val="accent2"/>
                  </a:solidFill>
                </a:rPr>
                <a:t>i</a:t>
              </a:r>
              <a:r>
                <a:rPr lang="en-US" altLang="zh-CN" sz="2800" baseline="-25000">
                  <a:solidFill>
                    <a:schemeClr val="accent2"/>
                  </a:solidFill>
                </a:rPr>
                <a:t>f</a:t>
              </a:r>
              <a:endParaRPr lang="en-US" altLang="zh-CN" sz="2800">
                <a:solidFill>
                  <a:schemeClr val="accent2"/>
                </a:solidFill>
              </a:endParaRPr>
            </a:p>
          </p:txBody>
        </p:sp>
        <p:sp>
          <p:nvSpPr>
            <p:cNvPr id="34" name="Text Box 14">
              <a:extLst>
                <a:ext uri="{FF2B5EF4-FFF2-40B4-BE49-F238E27FC236}">
                  <a16:creationId xmlns:a16="http://schemas.microsoft.com/office/drawing/2014/main" id="{7D81DF31-C07F-4435-8EA2-53B07747CF8C}"/>
                </a:ext>
              </a:extLst>
            </p:cNvPr>
            <p:cNvSpPr txBox="1">
              <a:spLocks noChangeArrowheads="1"/>
            </p:cNvSpPr>
            <p:nvPr/>
          </p:nvSpPr>
          <p:spPr bwMode="auto">
            <a:xfrm>
              <a:off x="547" y="1497"/>
              <a:ext cx="26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chemeClr val="accent2"/>
                  </a:solidFill>
                </a:rPr>
                <a:t>i</a:t>
              </a:r>
              <a:r>
                <a:rPr lang="en-US" altLang="zh-CN" sz="2800" baseline="-25000">
                  <a:solidFill>
                    <a:schemeClr val="accent2"/>
                  </a:solidFill>
                </a:rPr>
                <a:t>1</a:t>
              </a:r>
              <a:endParaRPr lang="en-US" altLang="zh-CN" sz="2800">
                <a:solidFill>
                  <a:schemeClr val="accent2"/>
                </a:solidFill>
              </a:endParaRPr>
            </a:p>
          </p:txBody>
        </p:sp>
        <p:sp>
          <p:nvSpPr>
            <p:cNvPr id="35" name="Text Box 15">
              <a:extLst>
                <a:ext uri="{FF2B5EF4-FFF2-40B4-BE49-F238E27FC236}">
                  <a16:creationId xmlns:a16="http://schemas.microsoft.com/office/drawing/2014/main" id="{C121FAA4-E78D-4A10-B59A-6E573B044E29}"/>
                </a:ext>
              </a:extLst>
            </p:cNvPr>
            <p:cNvSpPr txBox="1">
              <a:spLocks noChangeArrowheads="1"/>
            </p:cNvSpPr>
            <p:nvPr/>
          </p:nvSpPr>
          <p:spPr bwMode="auto">
            <a:xfrm>
              <a:off x="1171" y="1497"/>
              <a:ext cx="26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dirty="0" err="1">
                  <a:solidFill>
                    <a:schemeClr val="accent2"/>
                  </a:solidFill>
                </a:rPr>
                <a:t>i</a:t>
              </a:r>
              <a:r>
                <a:rPr lang="en-US" altLang="zh-CN" sz="2800" baseline="-25000" dirty="0">
                  <a:solidFill>
                    <a:schemeClr val="accent2"/>
                  </a:solidFill>
                </a:rPr>
                <a:t>–</a:t>
              </a:r>
              <a:endParaRPr lang="en-US" altLang="zh-CN" sz="2800" dirty="0">
                <a:solidFill>
                  <a:schemeClr val="accent2"/>
                </a:solidFill>
              </a:endParaRPr>
            </a:p>
          </p:txBody>
        </p:sp>
        <p:sp>
          <p:nvSpPr>
            <p:cNvPr id="36" name="Line 16">
              <a:extLst>
                <a:ext uri="{FF2B5EF4-FFF2-40B4-BE49-F238E27FC236}">
                  <a16:creationId xmlns:a16="http://schemas.microsoft.com/office/drawing/2014/main" id="{98021C70-A6C6-45DC-9B02-311716F68381}"/>
                </a:ext>
              </a:extLst>
            </p:cNvPr>
            <p:cNvSpPr>
              <a:spLocks noChangeShapeType="1"/>
            </p:cNvSpPr>
            <p:nvPr/>
          </p:nvSpPr>
          <p:spPr bwMode="auto">
            <a:xfrm>
              <a:off x="1248" y="1414"/>
              <a:ext cx="19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17">
              <a:extLst>
                <a:ext uri="{FF2B5EF4-FFF2-40B4-BE49-F238E27FC236}">
                  <a16:creationId xmlns:a16="http://schemas.microsoft.com/office/drawing/2014/main" id="{0B10210D-070E-49DA-8770-54FF7E438CDF}"/>
                </a:ext>
              </a:extLst>
            </p:cNvPr>
            <p:cNvSpPr>
              <a:spLocks noChangeShapeType="1"/>
            </p:cNvSpPr>
            <p:nvPr/>
          </p:nvSpPr>
          <p:spPr bwMode="auto">
            <a:xfrm>
              <a:off x="576" y="1824"/>
              <a:ext cx="23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8">
              <a:extLst>
                <a:ext uri="{FF2B5EF4-FFF2-40B4-BE49-F238E27FC236}">
                  <a16:creationId xmlns:a16="http://schemas.microsoft.com/office/drawing/2014/main" id="{E770B675-97EE-4D27-BB8B-C38B27CE4FE9}"/>
                </a:ext>
              </a:extLst>
            </p:cNvPr>
            <p:cNvSpPr>
              <a:spLocks noChangeShapeType="1"/>
            </p:cNvSpPr>
            <p:nvPr/>
          </p:nvSpPr>
          <p:spPr bwMode="auto">
            <a:xfrm>
              <a:off x="1200" y="1824"/>
              <a:ext cx="199"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19">
              <a:extLst>
                <a:ext uri="{FF2B5EF4-FFF2-40B4-BE49-F238E27FC236}">
                  <a16:creationId xmlns:a16="http://schemas.microsoft.com/office/drawing/2014/main" id="{B62D83A6-344F-4BA5-B3D6-001B272C1957}"/>
                </a:ext>
              </a:extLst>
            </p:cNvPr>
            <p:cNvSpPr>
              <a:spLocks noChangeShapeType="1"/>
            </p:cNvSpPr>
            <p:nvPr/>
          </p:nvSpPr>
          <p:spPr bwMode="auto">
            <a:xfrm>
              <a:off x="1190" y="2208"/>
              <a:ext cx="199"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Text Box 20">
              <a:extLst>
                <a:ext uri="{FF2B5EF4-FFF2-40B4-BE49-F238E27FC236}">
                  <a16:creationId xmlns:a16="http://schemas.microsoft.com/office/drawing/2014/main" id="{8AE75B0F-7CFA-453C-AB1E-127C62F6D4A2}"/>
                </a:ext>
              </a:extLst>
            </p:cNvPr>
            <p:cNvSpPr txBox="1">
              <a:spLocks noChangeArrowheads="1"/>
            </p:cNvSpPr>
            <p:nvPr/>
          </p:nvSpPr>
          <p:spPr bwMode="auto">
            <a:xfrm>
              <a:off x="1152" y="2160"/>
              <a:ext cx="26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chemeClr val="accent2"/>
                  </a:solidFill>
                </a:rPr>
                <a:t>i</a:t>
              </a:r>
              <a:r>
                <a:rPr lang="en-US" altLang="zh-CN" sz="2800" baseline="-25000">
                  <a:solidFill>
                    <a:schemeClr val="accent2"/>
                  </a:solidFill>
                </a:rPr>
                <a:t>+</a:t>
              </a:r>
              <a:endParaRPr lang="en-US" altLang="zh-CN" sz="2800">
                <a:solidFill>
                  <a:schemeClr val="accent2"/>
                </a:solidFill>
              </a:endParaRPr>
            </a:p>
          </p:txBody>
        </p:sp>
      </p:grpSp>
      <p:sp>
        <p:nvSpPr>
          <p:cNvPr id="41" name="Rectangle 69">
            <a:extLst>
              <a:ext uri="{FF2B5EF4-FFF2-40B4-BE49-F238E27FC236}">
                <a16:creationId xmlns:a16="http://schemas.microsoft.com/office/drawing/2014/main" id="{804FC319-5FE3-45C0-A655-882EACC4C527}"/>
              </a:ext>
            </a:extLst>
          </p:cNvPr>
          <p:cNvSpPr>
            <a:spLocks noChangeArrowheads="1"/>
          </p:cNvSpPr>
          <p:nvPr/>
        </p:nvSpPr>
        <p:spPr bwMode="auto">
          <a:xfrm>
            <a:off x="6322200" y="2307634"/>
            <a:ext cx="2286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dirty="0">
                <a:latin typeface="+mn-ea"/>
                <a:ea typeface="+mn-ea"/>
                <a:cs typeface="创艺繁标宋"/>
                <a:sym typeface="Symbol" panose="05050102010706020507" pitchFamily="18" charset="2"/>
              </a:rPr>
              <a:t>所以  </a:t>
            </a:r>
            <a:r>
              <a:rPr lang="en-US" altLang="zh-CN" sz="2800" i="1" dirty="0">
                <a:latin typeface="+mn-ea"/>
                <a:ea typeface="+mn-ea"/>
                <a:cs typeface="创艺繁标宋"/>
                <a:sym typeface="Symbol" panose="05050102010706020507" pitchFamily="18" charset="2"/>
              </a:rPr>
              <a:t>i</a:t>
            </a:r>
            <a:r>
              <a:rPr lang="en-US" altLang="zh-CN" sz="2800" baseline="-25000" dirty="0">
                <a:latin typeface="+mn-ea"/>
                <a:ea typeface="+mn-ea"/>
                <a:cs typeface="创艺繁标宋"/>
                <a:sym typeface="Symbol" panose="05050102010706020507" pitchFamily="18" charset="2"/>
              </a:rPr>
              <a:t>1 </a:t>
            </a:r>
            <a:r>
              <a:rPr lang="en-US" altLang="zh-CN" sz="2800" dirty="0">
                <a:latin typeface="+mn-ea"/>
                <a:ea typeface="+mn-ea"/>
                <a:cs typeface="创艺繁标宋"/>
                <a:sym typeface="Symbol" panose="05050102010706020507" pitchFamily="18" charset="2"/>
              </a:rPr>
              <a:t> </a:t>
            </a:r>
            <a:r>
              <a:rPr lang="en-US" altLang="zh-CN" sz="2800" i="1" dirty="0">
                <a:latin typeface="+mn-ea"/>
                <a:ea typeface="+mn-ea"/>
                <a:cs typeface="创艺繁标宋"/>
                <a:sym typeface="Symbol" panose="05050102010706020507" pitchFamily="18" charset="2"/>
              </a:rPr>
              <a:t>i</a:t>
            </a:r>
            <a:r>
              <a:rPr lang="en-US" altLang="zh-CN" sz="2800" baseline="-25000" dirty="0">
                <a:latin typeface="+mn-ea"/>
                <a:ea typeface="+mn-ea"/>
                <a:cs typeface="创艺繁标宋"/>
                <a:sym typeface="Symbol" panose="05050102010706020507" pitchFamily="18" charset="2"/>
              </a:rPr>
              <a:t>f</a:t>
            </a:r>
            <a:r>
              <a:rPr lang="en-US" altLang="zh-CN" sz="2800" dirty="0">
                <a:latin typeface="+mn-ea"/>
                <a:ea typeface="+mn-ea"/>
                <a:sym typeface="Symbol" panose="05050102010706020507" pitchFamily="18" charset="2"/>
              </a:rPr>
              <a:t> </a:t>
            </a:r>
            <a:r>
              <a:rPr lang="en-US" altLang="zh-CN" sz="2800" dirty="0">
                <a:latin typeface="+mn-ea"/>
                <a:ea typeface="+mn-ea"/>
              </a:rPr>
              <a:t> </a:t>
            </a:r>
          </a:p>
        </p:txBody>
      </p:sp>
      <p:sp>
        <p:nvSpPr>
          <p:cNvPr id="42" name="Text Box 70">
            <a:extLst>
              <a:ext uri="{FF2B5EF4-FFF2-40B4-BE49-F238E27FC236}">
                <a16:creationId xmlns:a16="http://schemas.microsoft.com/office/drawing/2014/main" id="{24BF3DBD-3F81-4DEC-9B7F-AB2DC441B9E5}"/>
              </a:ext>
            </a:extLst>
          </p:cNvPr>
          <p:cNvSpPr txBox="1">
            <a:spLocks noChangeArrowheads="1"/>
          </p:cNvSpPr>
          <p:nvPr/>
        </p:nvSpPr>
        <p:spPr bwMode="auto">
          <a:xfrm>
            <a:off x="426720" y="5179965"/>
            <a:ext cx="5819280" cy="954107"/>
          </a:xfrm>
          <a:prstGeom prst="rect">
            <a:avLst/>
          </a:prstGeom>
          <a:noFill/>
          <a:ln w="9525">
            <a:noFill/>
            <a:miter lim="800000"/>
            <a:headEnd/>
            <a:tailEnd/>
          </a:ln>
          <a:effectLst/>
        </p:spPr>
        <p:txBody>
          <a:bodyPr wrap="square">
            <a:spAutoFit/>
          </a:bodyPr>
          <a:lstStyle/>
          <a:p>
            <a:pPr>
              <a:spcBef>
                <a:spcPct val="10000"/>
              </a:spcBef>
              <a:defRPr/>
            </a:pPr>
            <a:r>
              <a:rPr lang="en-US" altLang="zh-CN" sz="2800" b="1" dirty="0">
                <a:solidFill>
                  <a:schemeClr val="tx2"/>
                </a:solidFill>
                <a:latin typeface="+mn-ea"/>
              </a:rPr>
              <a:t>    </a:t>
            </a:r>
            <a:r>
              <a:rPr lang="zh-CN" altLang="en-US" sz="2800" b="1" dirty="0">
                <a:solidFill>
                  <a:schemeClr val="tx2"/>
                </a:solidFill>
                <a:latin typeface="+mn-ea"/>
              </a:rPr>
              <a:t>因要求静态时</a:t>
            </a:r>
            <a:r>
              <a:rPr lang="en-US" altLang="zh-CN" sz="2800" b="1" dirty="0">
                <a:solidFill>
                  <a:schemeClr val="tx2"/>
                </a:solidFill>
                <a:latin typeface="+mn-ea"/>
              </a:rPr>
              <a:t>u</a:t>
            </a:r>
            <a:r>
              <a:rPr lang="en-US" altLang="zh-CN" sz="2800" b="1" baseline="-25000" dirty="0">
                <a:solidFill>
                  <a:schemeClr val="tx2"/>
                </a:solidFill>
                <a:latin typeface="+mn-ea"/>
              </a:rPr>
              <a:t>+</a:t>
            </a:r>
            <a:r>
              <a:rPr lang="zh-CN" altLang="en-US" sz="2800" b="1" dirty="0">
                <a:solidFill>
                  <a:schemeClr val="tx2"/>
                </a:solidFill>
                <a:latin typeface="+mn-ea"/>
              </a:rPr>
              <a:t>、 </a:t>
            </a:r>
            <a:r>
              <a:rPr lang="en-US" altLang="zh-CN" sz="2800" b="1" dirty="0">
                <a:solidFill>
                  <a:schemeClr val="tx2"/>
                </a:solidFill>
                <a:latin typeface="+mn-ea"/>
              </a:rPr>
              <a:t>u</a:t>
            </a:r>
            <a:r>
              <a:rPr lang="en-US" altLang="zh-CN" sz="2800" b="1" baseline="-25000" dirty="0">
                <a:solidFill>
                  <a:schemeClr val="tx2"/>
                </a:solidFill>
                <a:latin typeface="+mn-ea"/>
                <a:cs typeface="Times New Roman" pitchFamily="18" charset="0"/>
              </a:rPr>
              <a:t>–</a:t>
            </a:r>
            <a:r>
              <a:rPr lang="en-US" altLang="zh-CN" sz="2800" b="1" dirty="0">
                <a:solidFill>
                  <a:schemeClr val="tx2"/>
                </a:solidFill>
                <a:latin typeface="+mn-ea"/>
              </a:rPr>
              <a:t> </a:t>
            </a:r>
            <a:r>
              <a:rPr lang="zh-CN" altLang="en-US" sz="2800" b="1" dirty="0">
                <a:solidFill>
                  <a:schemeClr val="tx2"/>
                </a:solidFill>
                <a:latin typeface="+mn-ea"/>
              </a:rPr>
              <a:t>对地电阻相同，所以</a:t>
            </a:r>
            <a:r>
              <a:rPr lang="zh-CN" altLang="en-US" sz="2800" b="1" dirty="0">
                <a:solidFill>
                  <a:srgbClr val="FF0000"/>
                </a:solidFill>
                <a:latin typeface="+mn-ea"/>
              </a:rPr>
              <a:t>平衡电阻 </a:t>
            </a:r>
            <a:r>
              <a:rPr lang="en-US" altLang="zh-CN" sz="2800" b="1" dirty="0">
                <a:solidFill>
                  <a:srgbClr val="FF0000"/>
                </a:solidFill>
                <a:latin typeface="+mn-ea"/>
              </a:rPr>
              <a:t>R</a:t>
            </a:r>
            <a:r>
              <a:rPr lang="en-US" altLang="zh-CN" sz="2800" b="1" baseline="-25000" dirty="0">
                <a:solidFill>
                  <a:srgbClr val="FF0000"/>
                </a:solidFill>
                <a:latin typeface="+mn-ea"/>
              </a:rPr>
              <a:t>2</a:t>
            </a:r>
            <a:r>
              <a:rPr lang="en-US" altLang="zh-CN" sz="2800" b="1" dirty="0">
                <a:solidFill>
                  <a:srgbClr val="FF0000"/>
                </a:solidFill>
                <a:latin typeface="+mn-ea"/>
              </a:rPr>
              <a:t> = R</a:t>
            </a:r>
            <a:r>
              <a:rPr lang="en-US" altLang="zh-CN" sz="2800" b="1" baseline="-25000" dirty="0">
                <a:solidFill>
                  <a:srgbClr val="FF0000"/>
                </a:solidFill>
                <a:latin typeface="+mn-ea"/>
              </a:rPr>
              <a:t>1</a:t>
            </a:r>
            <a:r>
              <a:rPr lang="en-US" altLang="zh-CN" sz="2800" b="1" dirty="0">
                <a:solidFill>
                  <a:srgbClr val="FF0000"/>
                </a:solidFill>
                <a:latin typeface="+mn-ea"/>
              </a:rPr>
              <a:t> // R</a:t>
            </a:r>
            <a:r>
              <a:rPr lang="en-US" altLang="zh-CN" sz="2800" b="1" baseline="-16000" dirty="0">
                <a:solidFill>
                  <a:srgbClr val="FF0000"/>
                </a:solidFill>
                <a:latin typeface="+mn-ea"/>
              </a:rPr>
              <a:t>F</a:t>
            </a:r>
          </a:p>
        </p:txBody>
      </p:sp>
      <p:grpSp>
        <p:nvGrpSpPr>
          <p:cNvPr id="43" name="Group 114">
            <a:extLst>
              <a:ext uri="{FF2B5EF4-FFF2-40B4-BE49-F238E27FC236}">
                <a16:creationId xmlns:a16="http://schemas.microsoft.com/office/drawing/2014/main" id="{D0F188EC-1905-481A-A1AE-33B7C68C9A8A}"/>
              </a:ext>
            </a:extLst>
          </p:cNvPr>
          <p:cNvGrpSpPr>
            <a:grpSpLocks/>
          </p:cNvGrpSpPr>
          <p:nvPr/>
        </p:nvGrpSpPr>
        <p:grpSpPr bwMode="auto">
          <a:xfrm>
            <a:off x="1674000" y="2351040"/>
            <a:ext cx="4572000" cy="2565400"/>
            <a:chOff x="192" y="1056"/>
            <a:chExt cx="2880" cy="1616"/>
          </a:xfrm>
        </p:grpSpPr>
        <p:sp>
          <p:nvSpPr>
            <p:cNvPr id="44" name="Text Box 115">
              <a:extLst>
                <a:ext uri="{FF2B5EF4-FFF2-40B4-BE49-F238E27FC236}">
                  <a16:creationId xmlns:a16="http://schemas.microsoft.com/office/drawing/2014/main" id="{6D51419E-35DD-49E1-A6BA-2E09759D315F}"/>
                </a:ext>
              </a:extLst>
            </p:cNvPr>
            <p:cNvSpPr txBox="1">
              <a:spLocks noChangeArrowheads="1"/>
            </p:cNvSpPr>
            <p:nvPr/>
          </p:nvSpPr>
          <p:spPr bwMode="auto">
            <a:xfrm>
              <a:off x="2406" y="2073"/>
              <a:ext cx="6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o</a:t>
              </a:r>
              <a:endParaRPr lang="en-US" altLang="zh-CN" sz="2800">
                <a:solidFill>
                  <a:srgbClr val="000099"/>
                </a:solidFill>
              </a:endParaRPr>
            </a:p>
          </p:txBody>
        </p:sp>
        <p:sp>
          <p:nvSpPr>
            <p:cNvPr id="45" name="Rectangle 116">
              <a:extLst>
                <a:ext uri="{FF2B5EF4-FFF2-40B4-BE49-F238E27FC236}">
                  <a16:creationId xmlns:a16="http://schemas.microsoft.com/office/drawing/2014/main" id="{847C2D12-4115-4535-A379-10EF958ECDEC}"/>
                </a:ext>
              </a:extLst>
            </p:cNvPr>
            <p:cNvSpPr>
              <a:spLocks noChangeArrowheads="1"/>
            </p:cNvSpPr>
            <p:nvPr/>
          </p:nvSpPr>
          <p:spPr bwMode="auto">
            <a:xfrm>
              <a:off x="1614" y="1056"/>
              <a:ext cx="6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F</a:t>
              </a:r>
            </a:p>
          </p:txBody>
        </p:sp>
        <p:sp>
          <p:nvSpPr>
            <p:cNvPr id="46" name="Rectangle 117">
              <a:extLst>
                <a:ext uri="{FF2B5EF4-FFF2-40B4-BE49-F238E27FC236}">
                  <a16:creationId xmlns:a16="http://schemas.microsoft.com/office/drawing/2014/main" id="{9D13B9A7-BE1B-41B2-A55C-241F6B173A6F}"/>
                </a:ext>
              </a:extLst>
            </p:cNvPr>
            <p:cNvSpPr>
              <a:spLocks noChangeArrowheads="1"/>
            </p:cNvSpPr>
            <p:nvPr/>
          </p:nvSpPr>
          <p:spPr bwMode="auto">
            <a:xfrm>
              <a:off x="1638" y="1440"/>
              <a:ext cx="303" cy="10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66" name="Line 118">
              <a:extLst>
                <a:ext uri="{FF2B5EF4-FFF2-40B4-BE49-F238E27FC236}">
                  <a16:creationId xmlns:a16="http://schemas.microsoft.com/office/drawing/2014/main" id="{D0803CF6-7D48-4FCE-93D0-192CA711D61E}"/>
                </a:ext>
              </a:extLst>
            </p:cNvPr>
            <p:cNvSpPr>
              <a:spLocks noChangeShapeType="1"/>
            </p:cNvSpPr>
            <p:nvPr/>
          </p:nvSpPr>
          <p:spPr bwMode="auto">
            <a:xfrm>
              <a:off x="2262" y="1486"/>
              <a:ext cx="0" cy="618"/>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Text Box 119">
              <a:extLst>
                <a:ext uri="{FF2B5EF4-FFF2-40B4-BE49-F238E27FC236}">
                  <a16:creationId xmlns:a16="http://schemas.microsoft.com/office/drawing/2014/main" id="{65CB15CE-7B50-4109-8E9A-66DAD7E91CA3}"/>
                </a:ext>
              </a:extLst>
            </p:cNvPr>
            <p:cNvSpPr txBox="1">
              <a:spLocks noChangeArrowheads="1"/>
            </p:cNvSpPr>
            <p:nvPr/>
          </p:nvSpPr>
          <p:spPr bwMode="auto">
            <a:xfrm>
              <a:off x="192" y="2027"/>
              <a:ext cx="3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dirty="0" err="1">
                  <a:solidFill>
                    <a:srgbClr val="000099"/>
                  </a:solidFill>
                </a:rPr>
                <a:t>u</a:t>
              </a:r>
              <a:r>
                <a:rPr lang="en-US" altLang="zh-CN" sz="2800" baseline="-25000" dirty="0" err="1">
                  <a:solidFill>
                    <a:srgbClr val="000099"/>
                  </a:solidFill>
                </a:rPr>
                <a:t>i</a:t>
              </a:r>
              <a:endParaRPr lang="en-US" altLang="zh-CN" sz="2800" dirty="0">
                <a:solidFill>
                  <a:srgbClr val="000099"/>
                </a:solidFill>
              </a:endParaRPr>
            </a:p>
          </p:txBody>
        </p:sp>
        <p:sp>
          <p:nvSpPr>
            <p:cNvPr id="68" name="Rectangle 120">
              <a:extLst>
                <a:ext uri="{FF2B5EF4-FFF2-40B4-BE49-F238E27FC236}">
                  <a16:creationId xmlns:a16="http://schemas.microsoft.com/office/drawing/2014/main" id="{62600BC3-7CDA-46B6-9DC5-145A372CD8F8}"/>
                </a:ext>
              </a:extLst>
            </p:cNvPr>
            <p:cNvSpPr>
              <a:spLocks noChangeArrowheads="1"/>
            </p:cNvSpPr>
            <p:nvPr/>
          </p:nvSpPr>
          <p:spPr bwMode="auto">
            <a:xfrm>
              <a:off x="905" y="2242"/>
              <a:ext cx="303" cy="10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69" name="Text Box 121">
              <a:extLst>
                <a:ext uri="{FF2B5EF4-FFF2-40B4-BE49-F238E27FC236}">
                  <a16:creationId xmlns:a16="http://schemas.microsoft.com/office/drawing/2014/main" id="{FB0E947D-F6D9-41B9-A8B4-ADBC8BFFA1FF}"/>
                </a:ext>
              </a:extLst>
            </p:cNvPr>
            <p:cNvSpPr txBox="1">
              <a:spLocks noChangeArrowheads="1"/>
            </p:cNvSpPr>
            <p:nvPr/>
          </p:nvSpPr>
          <p:spPr bwMode="auto">
            <a:xfrm>
              <a:off x="870" y="2299"/>
              <a:ext cx="4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2</a:t>
              </a:r>
              <a:endParaRPr lang="en-US" altLang="zh-CN" sz="2800"/>
            </a:p>
          </p:txBody>
        </p:sp>
        <p:sp>
          <p:nvSpPr>
            <p:cNvPr id="70" name="Rectangle 122">
              <a:extLst>
                <a:ext uri="{FF2B5EF4-FFF2-40B4-BE49-F238E27FC236}">
                  <a16:creationId xmlns:a16="http://schemas.microsoft.com/office/drawing/2014/main" id="{D3353512-716F-4F16-BC3F-4E86D7E4D693}"/>
                </a:ext>
              </a:extLst>
            </p:cNvPr>
            <p:cNvSpPr>
              <a:spLocks noChangeArrowheads="1"/>
            </p:cNvSpPr>
            <p:nvPr/>
          </p:nvSpPr>
          <p:spPr bwMode="auto">
            <a:xfrm>
              <a:off x="905" y="1937"/>
              <a:ext cx="303" cy="10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71" name="Line 123">
              <a:extLst>
                <a:ext uri="{FF2B5EF4-FFF2-40B4-BE49-F238E27FC236}">
                  <a16:creationId xmlns:a16="http://schemas.microsoft.com/office/drawing/2014/main" id="{F209AA30-499C-4BC8-9E20-0BFD6EDFCAFA}"/>
                </a:ext>
              </a:extLst>
            </p:cNvPr>
            <p:cNvSpPr>
              <a:spLocks noChangeShapeType="1"/>
            </p:cNvSpPr>
            <p:nvPr/>
          </p:nvSpPr>
          <p:spPr bwMode="auto">
            <a:xfrm>
              <a:off x="1321" y="1486"/>
              <a:ext cx="0" cy="522"/>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Rectangle 124">
              <a:extLst>
                <a:ext uri="{FF2B5EF4-FFF2-40B4-BE49-F238E27FC236}">
                  <a16:creationId xmlns:a16="http://schemas.microsoft.com/office/drawing/2014/main" id="{21A5E4E2-06EF-4B78-9C81-03DFDFBB8868}"/>
                </a:ext>
              </a:extLst>
            </p:cNvPr>
            <p:cNvSpPr>
              <a:spLocks noChangeArrowheads="1"/>
            </p:cNvSpPr>
            <p:nvPr/>
          </p:nvSpPr>
          <p:spPr bwMode="auto">
            <a:xfrm>
              <a:off x="864" y="1564"/>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1</a:t>
              </a:r>
            </a:p>
          </p:txBody>
        </p:sp>
        <p:sp>
          <p:nvSpPr>
            <p:cNvPr id="73" name="Line 125">
              <a:extLst>
                <a:ext uri="{FF2B5EF4-FFF2-40B4-BE49-F238E27FC236}">
                  <a16:creationId xmlns:a16="http://schemas.microsoft.com/office/drawing/2014/main" id="{268BA485-B7F2-4A24-8697-9CD9C5667029}"/>
                </a:ext>
              </a:extLst>
            </p:cNvPr>
            <p:cNvSpPr>
              <a:spLocks noChangeShapeType="1"/>
            </p:cNvSpPr>
            <p:nvPr/>
          </p:nvSpPr>
          <p:spPr bwMode="auto">
            <a:xfrm>
              <a:off x="1954" y="1486"/>
              <a:ext cx="31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126">
              <a:extLst>
                <a:ext uri="{FF2B5EF4-FFF2-40B4-BE49-F238E27FC236}">
                  <a16:creationId xmlns:a16="http://schemas.microsoft.com/office/drawing/2014/main" id="{9FF06510-4583-4215-8F27-3773FF4D5CDB}"/>
                </a:ext>
              </a:extLst>
            </p:cNvPr>
            <p:cNvSpPr>
              <a:spLocks noChangeShapeType="1"/>
            </p:cNvSpPr>
            <p:nvPr/>
          </p:nvSpPr>
          <p:spPr bwMode="auto">
            <a:xfrm flipH="1">
              <a:off x="544" y="1982"/>
              <a:ext cx="36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127">
              <a:extLst>
                <a:ext uri="{FF2B5EF4-FFF2-40B4-BE49-F238E27FC236}">
                  <a16:creationId xmlns:a16="http://schemas.microsoft.com/office/drawing/2014/main" id="{89907C05-E6C6-481E-A138-F67FD8A69F9D}"/>
                </a:ext>
              </a:extLst>
            </p:cNvPr>
            <p:cNvSpPr>
              <a:spLocks noChangeShapeType="1"/>
            </p:cNvSpPr>
            <p:nvPr/>
          </p:nvSpPr>
          <p:spPr bwMode="auto">
            <a:xfrm flipH="1">
              <a:off x="814" y="2288"/>
              <a:ext cx="9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9" name="Group 128">
              <a:extLst>
                <a:ext uri="{FF2B5EF4-FFF2-40B4-BE49-F238E27FC236}">
                  <a16:creationId xmlns:a16="http://schemas.microsoft.com/office/drawing/2014/main" id="{EA22A145-1CC3-48B5-911C-972920B0F7F2}"/>
                </a:ext>
              </a:extLst>
            </p:cNvPr>
            <p:cNvGrpSpPr>
              <a:grpSpLocks/>
            </p:cNvGrpSpPr>
            <p:nvPr/>
          </p:nvGrpSpPr>
          <p:grpSpPr bwMode="auto">
            <a:xfrm>
              <a:off x="724" y="2288"/>
              <a:ext cx="174" cy="192"/>
              <a:chOff x="720" y="2565"/>
              <a:chExt cx="185" cy="192"/>
            </a:xfrm>
          </p:grpSpPr>
          <p:sp>
            <p:nvSpPr>
              <p:cNvPr id="105" name="Line 129">
                <a:extLst>
                  <a:ext uri="{FF2B5EF4-FFF2-40B4-BE49-F238E27FC236}">
                    <a16:creationId xmlns:a16="http://schemas.microsoft.com/office/drawing/2014/main" id="{16587094-E64A-4B92-9881-798A0000D2AD}"/>
                  </a:ext>
                </a:extLst>
              </p:cNvPr>
              <p:cNvSpPr>
                <a:spLocks noChangeShapeType="1"/>
              </p:cNvSpPr>
              <p:nvPr/>
            </p:nvSpPr>
            <p:spPr bwMode="auto">
              <a:xfrm>
                <a:off x="720" y="2757"/>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Line 130">
                <a:extLst>
                  <a:ext uri="{FF2B5EF4-FFF2-40B4-BE49-F238E27FC236}">
                    <a16:creationId xmlns:a16="http://schemas.microsoft.com/office/drawing/2014/main" id="{CF520036-A3FA-46DD-8A61-AD9C1B1E9B1C}"/>
                  </a:ext>
                </a:extLst>
              </p:cNvPr>
              <p:cNvSpPr>
                <a:spLocks noChangeShapeType="1"/>
              </p:cNvSpPr>
              <p:nvPr/>
            </p:nvSpPr>
            <p:spPr bwMode="auto">
              <a:xfrm>
                <a:off x="816" y="2565"/>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0" name="Line 131">
              <a:extLst>
                <a:ext uri="{FF2B5EF4-FFF2-40B4-BE49-F238E27FC236}">
                  <a16:creationId xmlns:a16="http://schemas.microsoft.com/office/drawing/2014/main" id="{C1830C8F-9ABF-411B-A9C9-CB132A18A809}"/>
                </a:ext>
              </a:extLst>
            </p:cNvPr>
            <p:cNvSpPr>
              <a:spLocks noChangeShapeType="1"/>
            </p:cNvSpPr>
            <p:nvPr/>
          </p:nvSpPr>
          <p:spPr bwMode="auto">
            <a:xfrm>
              <a:off x="1321" y="1486"/>
              <a:ext cx="31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1" name="Group 132">
              <a:extLst>
                <a:ext uri="{FF2B5EF4-FFF2-40B4-BE49-F238E27FC236}">
                  <a16:creationId xmlns:a16="http://schemas.microsoft.com/office/drawing/2014/main" id="{268EE137-D144-4924-BCF6-C7B1B1F6316B}"/>
                </a:ext>
              </a:extLst>
            </p:cNvPr>
            <p:cNvGrpSpPr>
              <a:grpSpLocks/>
            </p:cNvGrpSpPr>
            <p:nvPr/>
          </p:nvGrpSpPr>
          <p:grpSpPr bwMode="auto">
            <a:xfrm>
              <a:off x="2372" y="2567"/>
              <a:ext cx="192" cy="96"/>
              <a:chOff x="2448" y="3685"/>
              <a:chExt cx="185" cy="96"/>
            </a:xfrm>
          </p:grpSpPr>
          <p:sp>
            <p:nvSpPr>
              <p:cNvPr id="103" name="Line 133">
                <a:extLst>
                  <a:ext uri="{FF2B5EF4-FFF2-40B4-BE49-F238E27FC236}">
                    <a16:creationId xmlns:a16="http://schemas.microsoft.com/office/drawing/2014/main" id="{61808F5A-2E37-4344-937C-37643D0C3AF2}"/>
                  </a:ext>
                </a:extLst>
              </p:cNvPr>
              <p:cNvSpPr>
                <a:spLocks noChangeShapeType="1"/>
              </p:cNvSpPr>
              <p:nvPr/>
            </p:nvSpPr>
            <p:spPr bwMode="auto">
              <a:xfrm>
                <a:off x="2448" y="3781"/>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134">
                <a:extLst>
                  <a:ext uri="{FF2B5EF4-FFF2-40B4-BE49-F238E27FC236}">
                    <a16:creationId xmlns:a16="http://schemas.microsoft.com/office/drawing/2014/main" id="{CFFE6130-BDFF-44DA-9A19-8D88CE3F37C7}"/>
                  </a:ext>
                </a:extLst>
              </p:cNvPr>
              <p:cNvSpPr>
                <a:spLocks noChangeShapeType="1"/>
              </p:cNvSpPr>
              <p:nvPr/>
            </p:nvSpPr>
            <p:spPr bwMode="auto">
              <a:xfrm>
                <a:off x="2544" y="3685"/>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2" name="Group 135">
              <a:extLst>
                <a:ext uri="{FF2B5EF4-FFF2-40B4-BE49-F238E27FC236}">
                  <a16:creationId xmlns:a16="http://schemas.microsoft.com/office/drawing/2014/main" id="{A666E15D-3E24-499F-A444-8924CF564203}"/>
                </a:ext>
              </a:extLst>
            </p:cNvPr>
            <p:cNvGrpSpPr>
              <a:grpSpLocks/>
            </p:cNvGrpSpPr>
            <p:nvPr/>
          </p:nvGrpSpPr>
          <p:grpSpPr bwMode="auto">
            <a:xfrm>
              <a:off x="427" y="2576"/>
              <a:ext cx="169" cy="96"/>
              <a:chOff x="442" y="3694"/>
              <a:chExt cx="185" cy="96"/>
            </a:xfrm>
          </p:grpSpPr>
          <p:sp>
            <p:nvSpPr>
              <p:cNvPr id="101" name="Line 136">
                <a:extLst>
                  <a:ext uri="{FF2B5EF4-FFF2-40B4-BE49-F238E27FC236}">
                    <a16:creationId xmlns:a16="http://schemas.microsoft.com/office/drawing/2014/main" id="{7A63C7A1-447B-4380-906E-E0A841550728}"/>
                  </a:ext>
                </a:extLst>
              </p:cNvPr>
              <p:cNvSpPr>
                <a:spLocks noChangeShapeType="1"/>
              </p:cNvSpPr>
              <p:nvPr/>
            </p:nvSpPr>
            <p:spPr bwMode="auto">
              <a:xfrm>
                <a:off x="442" y="3790"/>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 name="Line 137">
                <a:extLst>
                  <a:ext uri="{FF2B5EF4-FFF2-40B4-BE49-F238E27FC236}">
                    <a16:creationId xmlns:a16="http://schemas.microsoft.com/office/drawing/2014/main" id="{EFA8FC18-252F-4657-966F-19DD12A19316}"/>
                  </a:ext>
                </a:extLst>
              </p:cNvPr>
              <p:cNvSpPr>
                <a:spLocks noChangeShapeType="1"/>
              </p:cNvSpPr>
              <p:nvPr/>
            </p:nvSpPr>
            <p:spPr bwMode="auto">
              <a:xfrm>
                <a:off x="538" y="3694"/>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3" name="Rectangle 138">
              <a:extLst>
                <a:ext uri="{FF2B5EF4-FFF2-40B4-BE49-F238E27FC236}">
                  <a16:creationId xmlns:a16="http://schemas.microsoft.com/office/drawing/2014/main" id="{FC13F7DD-2531-45A5-8010-8E0D1266E288}"/>
                </a:ext>
              </a:extLst>
            </p:cNvPr>
            <p:cNvSpPr>
              <a:spLocks noChangeArrowheads="1"/>
            </p:cNvSpPr>
            <p:nvPr/>
          </p:nvSpPr>
          <p:spPr bwMode="auto">
            <a:xfrm>
              <a:off x="213" y="1790"/>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84" name="Rectangle 139">
              <a:extLst>
                <a:ext uri="{FF2B5EF4-FFF2-40B4-BE49-F238E27FC236}">
                  <a16:creationId xmlns:a16="http://schemas.microsoft.com/office/drawing/2014/main" id="{421D422B-401B-450F-BE14-BC73441C4CC2}"/>
                </a:ext>
              </a:extLst>
            </p:cNvPr>
            <p:cNvSpPr>
              <a:spLocks noChangeArrowheads="1"/>
            </p:cNvSpPr>
            <p:nvPr/>
          </p:nvSpPr>
          <p:spPr bwMode="auto">
            <a:xfrm>
              <a:off x="2529" y="1903"/>
              <a:ext cx="2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85" name="Rectangle 140">
              <a:extLst>
                <a:ext uri="{FF2B5EF4-FFF2-40B4-BE49-F238E27FC236}">
                  <a16:creationId xmlns:a16="http://schemas.microsoft.com/office/drawing/2014/main" id="{61C1AF07-17EF-4279-9278-C68E23C9E33C}"/>
                </a:ext>
              </a:extLst>
            </p:cNvPr>
            <p:cNvSpPr>
              <a:spLocks noChangeArrowheads="1"/>
            </p:cNvSpPr>
            <p:nvPr/>
          </p:nvSpPr>
          <p:spPr bwMode="auto">
            <a:xfrm>
              <a:off x="231" y="229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86" name="Rectangle 141">
              <a:extLst>
                <a:ext uri="{FF2B5EF4-FFF2-40B4-BE49-F238E27FC236}">
                  <a16:creationId xmlns:a16="http://schemas.microsoft.com/office/drawing/2014/main" id="{B6442E79-150A-42DF-BAEF-CD07AC737BB9}"/>
                </a:ext>
              </a:extLst>
            </p:cNvPr>
            <p:cNvSpPr>
              <a:spLocks noChangeArrowheads="1"/>
            </p:cNvSpPr>
            <p:nvPr/>
          </p:nvSpPr>
          <p:spPr bwMode="auto">
            <a:xfrm>
              <a:off x="2451" y="2299"/>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87" name="Rectangle 142" descr="40%">
              <a:extLst>
                <a:ext uri="{FF2B5EF4-FFF2-40B4-BE49-F238E27FC236}">
                  <a16:creationId xmlns:a16="http://schemas.microsoft.com/office/drawing/2014/main" id="{D16A0D6B-5AA9-43EC-AFF8-447D3F0161FD}"/>
                </a:ext>
              </a:extLst>
            </p:cNvPr>
            <p:cNvSpPr>
              <a:spLocks noChangeArrowheads="1"/>
            </p:cNvSpPr>
            <p:nvPr/>
          </p:nvSpPr>
          <p:spPr bwMode="auto">
            <a:xfrm>
              <a:off x="1548" y="1685"/>
              <a:ext cx="549" cy="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88" name="Text Box 143">
              <a:extLst>
                <a:ext uri="{FF2B5EF4-FFF2-40B4-BE49-F238E27FC236}">
                  <a16:creationId xmlns:a16="http://schemas.microsoft.com/office/drawing/2014/main" id="{A26D967E-829C-4E32-B22F-6DA6C9E5E124}"/>
                </a:ext>
              </a:extLst>
            </p:cNvPr>
            <p:cNvSpPr txBox="1">
              <a:spLocks noChangeArrowheads="1"/>
            </p:cNvSpPr>
            <p:nvPr/>
          </p:nvSpPr>
          <p:spPr bwMode="auto">
            <a:xfrm>
              <a:off x="1540" y="2092"/>
              <a:ext cx="26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89" name="Text Box 144">
              <a:extLst>
                <a:ext uri="{FF2B5EF4-FFF2-40B4-BE49-F238E27FC236}">
                  <a16:creationId xmlns:a16="http://schemas.microsoft.com/office/drawing/2014/main" id="{E6910780-381B-4999-A6F5-0F16453E233C}"/>
                </a:ext>
              </a:extLst>
            </p:cNvPr>
            <p:cNvSpPr txBox="1">
              <a:spLocks noChangeArrowheads="1"/>
            </p:cNvSpPr>
            <p:nvPr/>
          </p:nvSpPr>
          <p:spPr bwMode="auto">
            <a:xfrm>
              <a:off x="1887" y="1926"/>
              <a:ext cx="4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90" name="Text Box 145">
              <a:extLst>
                <a:ext uri="{FF2B5EF4-FFF2-40B4-BE49-F238E27FC236}">
                  <a16:creationId xmlns:a16="http://schemas.microsoft.com/office/drawing/2014/main" id="{1E371B8C-FD46-4D65-A20F-4134689AD3BA}"/>
                </a:ext>
              </a:extLst>
            </p:cNvPr>
            <p:cNvSpPr txBox="1">
              <a:spLocks noChangeArrowheads="1"/>
            </p:cNvSpPr>
            <p:nvPr/>
          </p:nvSpPr>
          <p:spPr bwMode="auto">
            <a:xfrm>
              <a:off x="1777" y="1642"/>
              <a:ext cx="62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ea typeface="创艺简宋体"/>
                  <a:cs typeface="创艺简宋体"/>
                  <a:sym typeface="Symbol" panose="05050102010706020507" pitchFamily="18" charset="2"/>
                </a:rPr>
                <a:t></a:t>
              </a:r>
              <a:endParaRPr lang="en-US" altLang="zh-CN" b="0"/>
            </a:p>
          </p:txBody>
        </p:sp>
        <p:sp>
          <p:nvSpPr>
            <p:cNvPr id="91" name="Line 146">
              <a:extLst>
                <a:ext uri="{FF2B5EF4-FFF2-40B4-BE49-F238E27FC236}">
                  <a16:creationId xmlns:a16="http://schemas.microsoft.com/office/drawing/2014/main" id="{0D378335-E81B-40D6-8903-6A473502752A}"/>
                </a:ext>
              </a:extLst>
            </p:cNvPr>
            <p:cNvSpPr>
              <a:spLocks noChangeShapeType="1"/>
            </p:cNvSpPr>
            <p:nvPr/>
          </p:nvSpPr>
          <p:spPr bwMode="auto">
            <a:xfrm>
              <a:off x="1208" y="2288"/>
              <a:ext cx="34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147">
              <a:extLst>
                <a:ext uri="{FF2B5EF4-FFF2-40B4-BE49-F238E27FC236}">
                  <a16:creationId xmlns:a16="http://schemas.microsoft.com/office/drawing/2014/main" id="{E8468182-E718-4DED-81D0-137D580A3DB5}"/>
                </a:ext>
              </a:extLst>
            </p:cNvPr>
            <p:cNvSpPr>
              <a:spLocks noChangeShapeType="1"/>
            </p:cNvSpPr>
            <p:nvPr/>
          </p:nvSpPr>
          <p:spPr bwMode="auto">
            <a:xfrm>
              <a:off x="2112" y="2095"/>
              <a:ext cx="3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Line 148">
              <a:extLst>
                <a:ext uri="{FF2B5EF4-FFF2-40B4-BE49-F238E27FC236}">
                  <a16:creationId xmlns:a16="http://schemas.microsoft.com/office/drawing/2014/main" id="{826A76A0-EC52-4CFC-80A7-DE87BC9C8077}"/>
                </a:ext>
              </a:extLst>
            </p:cNvPr>
            <p:cNvSpPr>
              <a:spLocks noChangeShapeType="1"/>
            </p:cNvSpPr>
            <p:nvPr/>
          </p:nvSpPr>
          <p:spPr bwMode="auto">
            <a:xfrm>
              <a:off x="1317" y="1508"/>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149">
              <a:extLst>
                <a:ext uri="{FF2B5EF4-FFF2-40B4-BE49-F238E27FC236}">
                  <a16:creationId xmlns:a16="http://schemas.microsoft.com/office/drawing/2014/main" id="{9A3F91E9-A680-490B-8C7A-94B308A82418}"/>
                </a:ext>
              </a:extLst>
            </p:cNvPr>
            <p:cNvSpPr>
              <a:spLocks noChangeShapeType="1"/>
            </p:cNvSpPr>
            <p:nvPr/>
          </p:nvSpPr>
          <p:spPr bwMode="auto">
            <a:xfrm>
              <a:off x="1208" y="1998"/>
              <a:ext cx="34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Text Box 150">
              <a:extLst>
                <a:ext uri="{FF2B5EF4-FFF2-40B4-BE49-F238E27FC236}">
                  <a16:creationId xmlns:a16="http://schemas.microsoft.com/office/drawing/2014/main" id="{CB98D2A8-08B8-4B9E-B384-8215C4025640}"/>
                </a:ext>
              </a:extLst>
            </p:cNvPr>
            <p:cNvSpPr txBox="1">
              <a:spLocks noChangeArrowheads="1"/>
            </p:cNvSpPr>
            <p:nvPr/>
          </p:nvSpPr>
          <p:spPr bwMode="auto">
            <a:xfrm>
              <a:off x="1548" y="1772"/>
              <a:ext cx="3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96" name="Text Box 151">
              <a:extLst>
                <a:ext uri="{FF2B5EF4-FFF2-40B4-BE49-F238E27FC236}">
                  <a16:creationId xmlns:a16="http://schemas.microsoft.com/office/drawing/2014/main" id="{578A90FF-F7A4-4481-8BBC-3267B8EDE31A}"/>
                </a:ext>
              </a:extLst>
            </p:cNvPr>
            <p:cNvSpPr txBox="1">
              <a:spLocks noChangeArrowheads="1"/>
            </p:cNvSpPr>
            <p:nvPr/>
          </p:nvSpPr>
          <p:spPr bwMode="auto">
            <a:xfrm rot="5400000">
              <a:off x="1657" y="1680"/>
              <a:ext cx="23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sym typeface="Symbol" panose="05050102010706020507" pitchFamily="18" charset="2"/>
                </a:rPr>
                <a:t></a:t>
              </a:r>
              <a:endParaRPr lang="en-US" altLang="zh-CN"/>
            </a:p>
          </p:txBody>
        </p:sp>
        <p:sp>
          <p:nvSpPr>
            <p:cNvPr id="97" name="Oval 152">
              <a:extLst>
                <a:ext uri="{FF2B5EF4-FFF2-40B4-BE49-F238E27FC236}">
                  <a16:creationId xmlns:a16="http://schemas.microsoft.com/office/drawing/2014/main" id="{E4E329AD-27BC-488A-86D8-FAF681D07CFA}"/>
                </a:ext>
              </a:extLst>
            </p:cNvPr>
            <p:cNvSpPr>
              <a:spLocks noChangeArrowheads="1"/>
            </p:cNvSpPr>
            <p:nvPr/>
          </p:nvSpPr>
          <p:spPr bwMode="auto">
            <a:xfrm>
              <a:off x="474" y="1942"/>
              <a:ext cx="74" cy="74"/>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98" name="Oval 153">
              <a:extLst>
                <a:ext uri="{FF2B5EF4-FFF2-40B4-BE49-F238E27FC236}">
                  <a16:creationId xmlns:a16="http://schemas.microsoft.com/office/drawing/2014/main" id="{55993CCB-550A-4568-9895-671F6D9B0C6A}"/>
                </a:ext>
              </a:extLst>
            </p:cNvPr>
            <p:cNvSpPr>
              <a:spLocks noChangeArrowheads="1"/>
            </p:cNvSpPr>
            <p:nvPr/>
          </p:nvSpPr>
          <p:spPr bwMode="auto">
            <a:xfrm>
              <a:off x="2451" y="2055"/>
              <a:ext cx="74" cy="74"/>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99" name="Oval 154">
              <a:extLst>
                <a:ext uri="{FF2B5EF4-FFF2-40B4-BE49-F238E27FC236}">
                  <a16:creationId xmlns:a16="http://schemas.microsoft.com/office/drawing/2014/main" id="{99B65DC7-9B04-4B7E-81D7-58A017469C78}"/>
                </a:ext>
              </a:extLst>
            </p:cNvPr>
            <p:cNvSpPr>
              <a:spLocks noChangeArrowheads="1"/>
            </p:cNvSpPr>
            <p:nvPr/>
          </p:nvSpPr>
          <p:spPr bwMode="auto">
            <a:xfrm>
              <a:off x="474" y="2507"/>
              <a:ext cx="74" cy="74"/>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00" name="Oval 155">
              <a:extLst>
                <a:ext uri="{FF2B5EF4-FFF2-40B4-BE49-F238E27FC236}">
                  <a16:creationId xmlns:a16="http://schemas.microsoft.com/office/drawing/2014/main" id="{E5384B86-8730-4022-9CF2-93090658E234}"/>
                </a:ext>
              </a:extLst>
            </p:cNvPr>
            <p:cNvSpPr>
              <a:spLocks noChangeArrowheads="1"/>
            </p:cNvSpPr>
            <p:nvPr/>
          </p:nvSpPr>
          <p:spPr bwMode="auto">
            <a:xfrm>
              <a:off x="2433" y="2507"/>
              <a:ext cx="74" cy="74"/>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graphicFrame>
        <p:nvGraphicFramePr>
          <p:cNvPr id="107" name="Object 65">
            <a:extLst>
              <a:ext uri="{FF2B5EF4-FFF2-40B4-BE49-F238E27FC236}">
                <a16:creationId xmlns:a16="http://schemas.microsoft.com/office/drawing/2014/main" id="{DE40368B-B4FE-4E3C-8367-834105DA830C}"/>
              </a:ext>
            </a:extLst>
          </p:cNvPr>
          <p:cNvGraphicFramePr>
            <a:graphicFrameLocks noChangeAspect="1"/>
          </p:cNvGraphicFramePr>
          <p:nvPr>
            <p:extLst>
              <p:ext uri="{D42A27DB-BD31-4B8C-83A1-F6EECF244321}">
                <p14:modId xmlns:p14="http://schemas.microsoft.com/office/powerpoint/2010/main" val="2573972391"/>
              </p:ext>
            </p:extLst>
          </p:nvPr>
        </p:nvGraphicFramePr>
        <p:xfrm>
          <a:off x="6969566" y="4749754"/>
          <a:ext cx="1864350" cy="975652"/>
        </p:xfrm>
        <a:graphic>
          <a:graphicData uri="http://schemas.openxmlformats.org/presentationml/2006/ole">
            <mc:AlternateContent xmlns:mc="http://schemas.openxmlformats.org/markup-compatibility/2006">
              <mc:Choice xmlns:v="urn:schemas-microsoft-com:vml" Requires="v">
                <p:oleObj spid="_x0000_s37948" name="Equation" r:id="rId9" imgW="774360" imgH="431640" progId="Equation.3">
                  <p:embed/>
                </p:oleObj>
              </mc:Choice>
              <mc:Fallback>
                <p:oleObj name="Equation" r:id="rId9" imgW="774360" imgH="431640" progId="Equation.3">
                  <p:embed/>
                  <p:pic>
                    <p:nvPicPr>
                      <p:cNvPr id="13" name="Object 65">
                        <a:extLst>
                          <a:ext uri="{FF2B5EF4-FFF2-40B4-BE49-F238E27FC236}">
                            <a16:creationId xmlns:a16="http://schemas.microsoft.com/office/drawing/2014/main" id="{5255B471-C047-4B60-9878-AFD14FC944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9566" y="4749754"/>
                        <a:ext cx="1864350" cy="975652"/>
                      </a:xfrm>
                      <a:prstGeom prst="rect">
                        <a:avLst/>
                      </a:prstGeom>
                      <a:noFill/>
                    </p:spPr>
                  </p:pic>
                </p:oleObj>
              </mc:Fallback>
            </mc:AlternateContent>
          </a:graphicData>
        </a:graphic>
      </p:graphicFrame>
      <p:graphicFrame>
        <p:nvGraphicFramePr>
          <p:cNvPr id="108" name="Object 66">
            <a:extLst>
              <a:ext uri="{FF2B5EF4-FFF2-40B4-BE49-F238E27FC236}">
                <a16:creationId xmlns:a16="http://schemas.microsoft.com/office/drawing/2014/main" id="{5F89807C-2BA5-4FAD-B6E4-0A0E968439E1}"/>
              </a:ext>
            </a:extLst>
          </p:cNvPr>
          <p:cNvGraphicFramePr>
            <a:graphicFrameLocks noChangeAspect="1"/>
          </p:cNvGraphicFramePr>
          <p:nvPr>
            <p:extLst>
              <p:ext uri="{D42A27DB-BD31-4B8C-83A1-F6EECF244321}">
                <p14:modId xmlns:p14="http://schemas.microsoft.com/office/powerpoint/2010/main" val="1438251083"/>
              </p:ext>
            </p:extLst>
          </p:nvPr>
        </p:nvGraphicFramePr>
        <p:xfrm>
          <a:off x="6610935" y="5658874"/>
          <a:ext cx="3040474" cy="1128252"/>
        </p:xfrm>
        <a:graphic>
          <a:graphicData uri="http://schemas.openxmlformats.org/presentationml/2006/ole">
            <mc:AlternateContent xmlns:mc="http://schemas.openxmlformats.org/markup-compatibility/2006">
              <mc:Choice xmlns:v="urn:schemas-microsoft-com:vml" Requires="v">
                <p:oleObj spid="_x0000_s37949" name="Equation" r:id="rId11" imgW="1091880" imgH="431640" progId="Equation.3">
                  <p:embed/>
                </p:oleObj>
              </mc:Choice>
              <mc:Fallback>
                <p:oleObj name="Equation" r:id="rId11" imgW="1091880" imgH="431640" progId="Equation.3">
                  <p:embed/>
                  <p:pic>
                    <p:nvPicPr>
                      <p:cNvPr id="14" name="Object 66">
                        <a:extLst>
                          <a:ext uri="{FF2B5EF4-FFF2-40B4-BE49-F238E27FC236}">
                            <a16:creationId xmlns:a16="http://schemas.microsoft.com/office/drawing/2014/main" id="{38E4F754-53E2-4FE5-A79A-3299FF85AF0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10935" y="5658874"/>
                        <a:ext cx="3040474" cy="1128252"/>
                      </a:xfrm>
                      <a:prstGeom prst="rect">
                        <a:avLst/>
                      </a:prstGeom>
                      <a:solidFill>
                        <a:schemeClr val="bg1"/>
                      </a:solidFill>
                    </p:spPr>
                  </p:pic>
                </p:oleObj>
              </mc:Fallback>
            </mc:AlternateContent>
          </a:graphicData>
        </a:graphic>
      </p:graphicFrame>
    </p:spTree>
    <p:custDataLst>
      <p:tags r:id="rId2"/>
    </p:custDataLst>
    <p:extLst>
      <p:ext uri="{BB962C8B-B14F-4D97-AF65-F5344CB8AC3E}">
        <p14:creationId xmlns:p14="http://schemas.microsoft.com/office/powerpoint/2010/main" val="343313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left)">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left)">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
                                            <p:txEl>
                                              <p:pRg st="0" end="0"/>
                                            </p:txEl>
                                          </p:spTgt>
                                        </p:tgtEl>
                                        <p:attrNameLst>
                                          <p:attrName>style.visibility</p:attrName>
                                        </p:attrNameLst>
                                      </p:cBhvr>
                                      <p:to>
                                        <p:strVal val="visible"/>
                                      </p:to>
                                    </p:set>
                                    <p:animEffect transition="in" filter="wipe(left)">
                                      <p:cBhvr>
                                        <p:cTn id="52" dur="500"/>
                                        <p:tgtEl>
                                          <p:spTgt spid="3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0">
                                            <p:txEl>
                                              <p:pRg st="1" end="1"/>
                                            </p:txEl>
                                          </p:spTgt>
                                        </p:tgtEl>
                                        <p:attrNameLst>
                                          <p:attrName>style.visibility</p:attrName>
                                        </p:attrNameLst>
                                      </p:cBhvr>
                                      <p:to>
                                        <p:strVal val="visible"/>
                                      </p:to>
                                    </p:set>
                                    <p:animEffect transition="in" filter="wipe(left)">
                                      <p:cBhvr>
                                        <p:cTn id="57" dur="500"/>
                                        <p:tgtEl>
                                          <p:spTgt spid="30">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07"/>
                                        </p:tgtEl>
                                        <p:attrNameLst>
                                          <p:attrName>style.visibility</p:attrName>
                                        </p:attrNameLst>
                                      </p:cBhvr>
                                      <p:to>
                                        <p:strVal val="visible"/>
                                      </p:to>
                                    </p:set>
                                    <p:animEffect transition="in" filter="wipe(left)">
                                      <p:cBhvr>
                                        <p:cTn id="62" dur="500"/>
                                        <p:tgtEl>
                                          <p:spTgt spid="10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wipe(left)">
                                      <p:cBhvr>
                                        <p:cTn id="67" dur="500"/>
                                        <p:tgtEl>
                                          <p:spTgt spid="10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2">
                                            <p:txEl>
                                              <p:pRg st="0" end="0"/>
                                            </p:txEl>
                                          </p:spTgt>
                                        </p:tgtEl>
                                        <p:attrNameLst>
                                          <p:attrName>style.visibility</p:attrName>
                                        </p:attrNameLst>
                                      </p:cBhvr>
                                      <p:to>
                                        <p:strVal val="visible"/>
                                      </p:to>
                                    </p:set>
                                    <p:animEffect transition="in" filter="wipe(left)">
                                      <p:cBhvr>
                                        <p:cTn id="7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autoUpdateAnimBg="0"/>
      <p:bldP spid="28" grpId="0" autoUpdateAnimBg="0"/>
      <p:bldP spid="29" grpId="0" autoUpdateAnimBg="0"/>
      <p:bldP spid="30" grpId="0" build="p" autoUpdateAnimBg="0"/>
      <p:bldP spid="31" grpId="0" autoUpdateAnimBg="0"/>
      <p:bldP spid="41" grpId="0" autoUpdateAnimBg="0"/>
      <p:bldP spid="4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109" name="Rectangle 2">
            <a:extLst>
              <a:ext uri="{FF2B5EF4-FFF2-40B4-BE49-F238E27FC236}">
                <a16:creationId xmlns:a16="http://schemas.microsoft.com/office/drawing/2014/main" id="{D634602B-A8D9-46A1-B371-07E765A43EAD}"/>
              </a:ext>
            </a:extLst>
          </p:cNvPr>
          <p:cNvSpPr txBox="1">
            <a:spLocks noChangeArrowheads="1"/>
          </p:cNvSpPr>
          <p:nvPr/>
        </p:nvSpPr>
        <p:spPr bwMode="auto">
          <a:xfrm>
            <a:off x="2123440" y="836565"/>
            <a:ext cx="3657600" cy="457200"/>
          </a:xfrm>
          <a:prstGeom prst="rect">
            <a:avLst/>
          </a:prstGeom>
          <a:noFill/>
          <a:ln>
            <a:miter lim="800000"/>
            <a:headEnd/>
            <a:tailEnd/>
          </a:ln>
        </p:spPr>
        <p:txBody>
          <a:bodyPr/>
          <a:lstStyle/>
          <a:p>
            <a:pPr marL="342900" indent="-342900" eaLnBrk="0" hangingPunct="0">
              <a:spcBef>
                <a:spcPct val="10000"/>
              </a:spcBef>
              <a:defRPr/>
            </a:pPr>
            <a:r>
              <a:rPr lang="en-US" altLang="zh-CN" sz="2800" b="1" kern="0" dirty="0">
                <a:solidFill>
                  <a:srgbClr val="FF0000"/>
                </a:solidFill>
                <a:latin typeface="+mn-ea"/>
              </a:rPr>
              <a:t>2. </a:t>
            </a:r>
            <a:r>
              <a:rPr lang="zh-CN" altLang="en-US" sz="2800" b="1" kern="0" dirty="0">
                <a:solidFill>
                  <a:srgbClr val="FF0000"/>
                </a:solidFill>
                <a:latin typeface="+mn-ea"/>
              </a:rPr>
              <a:t>同相比例运算</a:t>
            </a:r>
          </a:p>
        </p:txBody>
      </p:sp>
      <p:graphicFrame>
        <p:nvGraphicFramePr>
          <p:cNvPr id="110" name="Object 2">
            <a:extLst>
              <a:ext uri="{FF2B5EF4-FFF2-40B4-BE49-F238E27FC236}">
                <a16:creationId xmlns:a16="http://schemas.microsoft.com/office/drawing/2014/main" id="{0004ACF9-CB1A-45B9-AC78-65215F5E3765}"/>
              </a:ext>
            </a:extLst>
          </p:cNvPr>
          <p:cNvGraphicFramePr>
            <a:graphicFrameLocks noChangeAspect="1"/>
          </p:cNvGraphicFramePr>
          <p:nvPr>
            <p:extLst>
              <p:ext uri="{D42A27DB-BD31-4B8C-83A1-F6EECF244321}">
                <p14:modId xmlns:p14="http://schemas.microsoft.com/office/powerpoint/2010/main" val="1415222477"/>
              </p:ext>
            </p:extLst>
          </p:nvPr>
        </p:nvGraphicFramePr>
        <p:xfrm>
          <a:off x="6938328" y="2514553"/>
          <a:ext cx="2043112" cy="993775"/>
        </p:xfrm>
        <a:graphic>
          <a:graphicData uri="http://schemas.openxmlformats.org/presentationml/2006/ole">
            <mc:AlternateContent xmlns:mc="http://schemas.openxmlformats.org/markup-compatibility/2006">
              <mc:Choice xmlns:v="urn:schemas-microsoft-com:vml" Requires="v">
                <p:oleObj spid="_x0000_s38953" name="Equation" r:id="rId5" imgW="1015920" imgH="444240" progId="Equation.3">
                  <p:embed/>
                </p:oleObj>
              </mc:Choice>
              <mc:Fallback>
                <p:oleObj name="Equation" r:id="rId5" imgW="1015920" imgH="444240" progId="Equation.3">
                  <p:embed/>
                  <p:pic>
                    <p:nvPicPr>
                      <p:cNvPr id="3" name="Object 2">
                        <a:extLst>
                          <a:ext uri="{FF2B5EF4-FFF2-40B4-BE49-F238E27FC236}">
                            <a16:creationId xmlns:a16="http://schemas.microsoft.com/office/drawing/2014/main" id="{3CAC6DCA-C0DC-4786-A80B-8EED9F20CA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8328" y="2514553"/>
                        <a:ext cx="2043112"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 name="Text Box 4">
            <a:extLst>
              <a:ext uri="{FF2B5EF4-FFF2-40B4-BE49-F238E27FC236}">
                <a16:creationId xmlns:a16="http://schemas.microsoft.com/office/drawing/2014/main" id="{FC532B34-637A-44A3-A256-A8DDE9F9FDB7}"/>
              </a:ext>
            </a:extLst>
          </p:cNvPr>
          <p:cNvSpPr txBox="1">
            <a:spLocks noChangeArrowheads="1"/>
          </p:cNvSpPr>
          <p:nvPr/>
        </p:nvSpPr>
        <p:spPr bwMode="auto">
          <a:xfrm>
            <a:off x="6619239" y="2001790"/>
            <a:ext cx="4221479" cy="523220"/>
          </a:xfrm>
          <a:prstGeom prst="rect">
            <a:avLst/>
          </a:prstGeom>
          <a:noFill/>
          <a:ln w="9525">
            <a:noFill/>
            <a:miter lim="800000"/>
            <a:headEnd/>
            <a:tailEnd/>
          </a:ln>
          <a:effectLst/>
        </p:spPr>
        <p:txBody>
          <a:bodyPr wrap="square">
            <a:spAutoFit/>
          </a:bodyPr>
          <a:lstStyle/>
          <a:p>
            <a:pPr>
              <a:spcBef>
                <a:spcPct val="50000"/>
              </a:spcBef>
              <a:defRPr/>
            </a:pPr>
            <a:r>
              <a:rPr lang="zh-CN" altLang="en-US" sz="2800" b="1" dirty="0">
                <a:latin typeface="+mn-ea"/>
                <a:sym typeface="Symbol" pitchFamily="18" charset="2"/>
              </a:rPr>
              <a:t>因</a:t>
            </a:r>
            <a:r>
              <a:rPr lang="zh-CN" altLang="en-US" sz="2800" b="1" dirty="0">
                <a:latin typeface="+mn-ea"/>
              </a:rPr>
              <a:t>虚断，</a:t>
            </a:r>
            <a:r>
              <a:rPr lang="zh-CN" altLang="en-US" sz="2800" b="1" dirty="0">
                <a:latin typeface="+mn-ea"/>
                <a:sym typeface="Symbol" pitchFamily="18" charset="2"/>
              </a:rPr>
              <a:t>所以</a:t>
            </a:r>
            <a:r>
              <a:rPr lang="en-US" altLang="zh-CN" sz="2800" b="1" i="1" dirty="0" err="1">
                <a:latin typeface="+mn-ea"/>
              </a:rPr>
              <a:t>i</a:t>
            </a:r>
            <a:r>
              <a:rPr lang="en-US" altLang="zh-CN" sz="2800" b="1" baseline="-25000" dirty="0">
                <a:latin typeface="+mn-ea"/>
              </a:rPr>
              <a:t>+</a:t>
            </a:r>
            <a:r>
              <a:rPr lang="en-US" altLang="zh-CN" sz="2800" b="1" dirty="0">
                <a:latin typeface="+mn-ea"/>
              </a:rPr>
              <a:t> = </a:t>
            </a:r>
            <a:r>
              <a:rPr lang="en-US" altLang="zh-CN" sz="2800" b="1" i="1" dirty="0" err="1">
                <a:latin typeface="+mn-ea"/>
              </a:rPr>
              <a:t>i</a:t>
            </a:r>
            <a:r>
              <a:rPr lang="en-US" altLang="zh-CN" sz="2800" b="1" baseline="-25000" dirty="0">
                <a:latin typeface="+mn-ea"/>
              </a:rPr>
              <a:t>-</a:t>
            </a:r>
            <a:r>
              <a:rPr lang="en-US" altLang="zh-CN" sz="2800" b="1" dirty="0">
                <a:latin typeface="+mn-ea"/>
              </a:rPr>
              <a:t> </a:t>
            </a:r>
            <a:r>
              <a:rPr lang="zh-CN" altLang="en-US" sz="2800" b="1" dirty="0">
                <a:latin typeface="+mn-ea"/>
              </a:rPr>
              <a:t>≈</a:t>
            </a:r>
            <a:r>
              <a:rPr lang="en-US" altLang="zh-CN" sz="2800" b="1" dirty="0">
                <a:latin typeface="+mn-ea"/>
              </a:rPr>
              <a:t>0</a:t>
            </a:r>
          </a:p>
        </p:txBody>
      </p:sp>
      <p:graphicFrame>
        <p:nvGraphicFramePr>
          <p:cNvPr id="112" name="Object 3">
            <a:extLst>
              <a:ext uri="{FF2B5EF4-FFF2-40B4-BE49-F238E27FC236}">
                <a16:creationId xmlns:a16="http://schemas.microsoft.com/office/drawing/2014/main" id="{2AF6CF98-67B7-4AD9-BC01-3D1036453C3B}"/>
              </a:ext>
            </a:extLst>
          </p:cNvPr>
          <p:cNvGraphicFramePr>
            <a:graphicFrameLocks noChangeAspect="1"/>
          </p:cNvGraphicFramePr>
          <p:nvPr>
            <p:extLst>
              <p:ext uri="{D42A27DB-BD31-4B8C-83A1-F6EECF244321}">
                <p14:modId xmlns:p14="http://schemas.microsoft.com/office/powerpoint/2010/main" val="1565232952"/>
              </p:ext>
            </p:extLst>
          </p:nvPr>
        </p:nvGraphicFramePr>
        <p:xfrm>
          <a:off x="7076440" y="4551315"/>
          <a:ext cx="2286000" cy="1017588"/>
        </p:xfrm>
        <a:graphic>
          <a:graphicData uri="http://schemas.openxmlformats.org/presentationml/2006/ole">
            <mc:AlternateContent xmlns:mc="http://schemas.openxmlformats.org/markup-compatibility/2006">
              <mc:Choice xmlns:v="urn:schemas-microsoft-com:vml" Requires="v">
                <p:oleObj spid="_x0000_s38954" name="Equation" r:id="rId7" imgW="965160" imgH="431640" progId="Equation.3">
                  <p:embed/>
                </p:oleObj>
              </mc:Choice>
              <mc:Fallback>
                <p:oleObj name="Equation" r:id="rId7" imgW="965160" imgH="431640" progId="Equation.3">
                  <p:embed/>
                  <p:pic>
                    <p:nvPicPr>
                      <p:cNvPr id="5" name="Object 3">
                        <a:extLst>
                          <a:ext uri="{FF2B5EF4-FFF2-40B4-BE49-F238E27FC236}">
                            <a16:creationId xmlns:a16="http://schemas.microsoft.com/office/drawing/2014/main" id="{2636A2E5-87EC-4AE5-9165-7C9C1BF84C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76440" y="4551315"/>
                        <a:ext cx="2286000"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 name="Text Box 6">
            <a:extLst>
              <a:ext uri="{FF2B5EF4-FFF2-40B4-BE49-F238E27FC236}">
                <a16:creationId xmlns:a16="http://schemas.microsoft.com/office/drawing/2014/main" id="{817F67E4-BAD2-4FCB-A7D8-BF154426C073}"/>
              </a:ext>
            </a:extLst>
          </p:cNvPr>
          <p:cNvSpPr txBox="1">
            <a:spLocks noChangeArrowheads="1"/>
          </p:cNvSpPr>
          <p:nvPr/>
        </p:nvSpPr>
        <p:spPr bwMode="auto">
          <a:xfrm>
            <a:off x="2047240" y="1369965"/>
            <a:ext cx="3124200" cy="523220"/>
          </a:xfrm>
          <a:prstGeom prst="rect">
            <a:avLst/>
          </a:prstGeom>
          <a:noFill/>
          <a:ln w="9525">
            <a:noFill/>
            <a:miter lim="800000"/>
            <a:headEnd/>
            <a:tailEnd/>
          </a:ln>
          <a:effectLst/>
        </p:spPr>
        <p:txBody>
          <a:bodyPr>
            <a:spAutoFit/>
          </a:bodyPr>
          <a:lstStyle/>
          <a:p>
            <a:pPr>
              <a:spcBef>
                <a:spcPct val="50000"/>
              </a:spcBef>
              <a:defRPr/>
            </a:pPr>
            <a:r>
              <a:rPr lang="en-US" altLang="zh-CN" sz="2800" b="1" dirty="0">
                <a:latin typeface="+mn-ea"/>
              </a:rPr>
              <a:t>(1) </a:t>
            </a:r>
            <a:r>
              <a:rPr lang="zh-CN" altLang="en-US" sz="2800" b="1" dirty="0">
                <a:latin typeface="+mn-ea"/>
              </a:rPr>
              <a:t>电路组成</a:t>
            </a:r>
          </a:p>
        </p:txBody>
      </p:sp>
      <p:sp>
        <p:nvSpPr>
          <p:cNvPr id="114" name="Text Box 7">
            <a:extLst>
              <a:ext uri="{FF2B5EF4-FFF2-40B4-BE49-F238E27FC236}">
                <a16:creationId xmlns:a16="http://schemas.microsoft.com/office/drawing/2014/main" id="{0C87054A-EDB7-466E-93D6-CB7A5E0F9EC6}"/>
              </a:ext>
            </a:extLst>
          </p:cNvPr>
          <p:cNvSpPr txBox="1">
            <a:spLocks noChangeArrowheads="1"/>
          </p:cNvSpPr>
          <p:nvPr/>
        </p:nvSpPr>
        <p:spPr bwMode="auto">
          <a:xfrm>
            <a:off x="6606540" y="1479503"/>
            <a:ext cx="3594100" cy="523220"/>
          </a:xfrm>
          <a:prstGeom prst="rect">
            <a:avLst/>
          </a:prstGeom>
          <a:noFill/>
          <a:ln w="9525">
            <a:noFill/>
            <a:miter lim="800000"/>
            <a:headEnd/>
            <a:tailEnd/>
          </a:ln>
          <a:effectLst/>
        </p:spPr>
        <p:txBody>
          <a:bodyPr>
            <a:spAutoFit/>
          </a:bodyPr>
          <a:lstStyle/>
          <a:p>
            <a:pPr>
              <a:spcBef>
                <a:spcPct val="50000"/>
              </a:spcBef>
              <a:defRPr/>
            </a:pPr>
            <a:r>
              <a:rPr lang="en-US" altLang="zh-CN" sz="2800" b="1" dirty="0">
                <a:latin typeface="+mn-ea"/>
              </a:rPr>
              <a:t>(2) </a:t>
            </a:r>
            <a:r>
              <a:rPr lang="zh-CN" altLang="en-US" sz="2800" b="1" dirty="0">
                <a:latin typeface="+mn-ea"/>
              </a:rPr>
              <a:t>电压放大倍数</a:t>
            </a:r>
          </a:p>
        </p:txBody>
      </p:sp>
      <p:sp>
        <p:nvSpPr>
          <p:cNvPr id="115" name="Rectangle 8">
            <a:extLst>
              <a:ext uri="{FF2B5EF4-FFF2-40B4-BE49-F238E27FC236}">
                <a16:creationId xmlns:a16="http://schemas.microsoft.com/office/drawing/2014/main" id="{0A9E513D-7937-4DFA-9F7F-29516567587E}"/>
              </a:ext>
            </a:extLst>
          </p:cNvPr>
          <p:cNvSpPr>
            <a:spLocks noChangeArrowheads="1"/>
          </p:cNvSpPr>
          <p:nvPr/>
        </p:nvSpPr>
        <p:spPr bwMode="auto">
          <a:xfrm>
            <a:off x="6543040" y="984203"/>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116" name="Object 4">
            <a:extLst>
              <a:ext uri="{FF2B5EF4-FFF2-40B4-BE49-F238E27FC236}">
                <a16:creationId xmlns:a16="http://schemas.microsoft.com/office/drawing/2014/main" id="{496A7E0E-EABB-4AD3-BCB2-B12746C932FD}"/>
              </a:ext>
            </a:extLst>
          </p:cNvPr>
          <p:cNvGraphicFramePr>
            <a:graphicFrameLocks noChangeAspect="1"/>
          </p:cNvGraphicFramePr>
          <p:nvPr>
            <p:extLst>
              <p:ext uri="{D42A27DB-BD31-4B8C-83A1-F6EECF244321}">
                <p14:modId xmlns:p14="http://schemas.microsoft.com/office/powerpoint/2010/main" val="2591735494"/>
              </p:ext>
            </p:extLst>
          </p:nvPr>
        </p:nvGraphicFramePr>
        <p:xfrm>
          <a:off x="6924040" y="5570490"/>
          <a:ext cx="2959100" cy="1133475"/>
        </p:xfrm>
        <a:graphic>
          <a:graphicData uri="http://schemas.openxmlformats.org/presentationml/2006/ole">
            <mc:AlternateContent xmlns:mc="http://schemas.openxmlformats.org/markup-compatibility/2006">
              <mc:Choice xmlns:v="urn:schemas-microsoft-com:vml" Requires="v">
                <p:oleObj spid="_x0000_s38955" name="Equation" r:id="rId9" imgW="1155600" imgH="444240" progId="Equation.3">
                  <p:embed/>
                </p:oleObj>
              </mc:Choice>
              <mc:Fallback>
                <p:oleObj name="Equation" r:id="rId9" imgW="1155600" imgH="444240" progId="Equation.3">
                  <p:embed/>
                  <p:pic>
                    <p:nvPicPr>
                      <p:cNvPr id="9" name="Object 4">
                        <a:extLst>
                          <a:ext uri="{FF2B5EF4-FFF2-40B4-BE49-F238E27FC236}">
                            <a16:creationId xmlns:a16="http://schemas.microsoft.com/office/drawing/2014/main" id="{BC9CFDE7-989D-4489-89AD-009BC85C6E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4040" y="5570490"/>
                        <a:ext cx="2959100" cy="1133475"/>
                      </a:xfrm>
                      <a:prstGeom prst="rect">
                        <a:avLst/>
                      </a:prstGeom>
                      <a:solidFill>
                        <a:schemeClr val="bg1"/>
                      </a:solidFill>
                      <a:ln>
                        <a:noFill/>
                      </a:ln>
                      <a:extLst>
                        <a:ext uri="{91240B29-F687-4F45-9708-019B960494DF}">
                          <a14:hiddenLine xmlns:a14="http://schemas.microsoft.com/office/drawing/2010/main" w="38100">
                            <a:solidFill>
                              <a:srgbClr val="CC0000"/>
                            </a:solidFill>
                            <a:miter lim="800000"/>
                            <a:headEnd/>
                            <a:tailEnd/>
                          </a14:hiddenLine>
                        </a:ext>
                      </a:extLst>
                    </p:spPr>
                  </p:pic>
                </p:oleObj>
              </mc:Fallback>
            </mc:AlternateContent>
          </a:graphicData>
        </a:graphic>
      </p:graphicFrame>
      <p:sp>
        <p:nvSpPr>
          <p:cNvPr id="117" name="Rectangle 56">
            <a:extLst>
              <a:ext uri="{FF2B5EF4-FFF2-40B4-BE49-F238E27FC236}">
                <a16:creationId xmlns:a16="http://schemas.microsoft.com/office/drawing/2014/main" id="{2C9DBB01-5111-4B67-8F9E-2E659439AF2D}"/>
              </a:ext>
            </a:extLst>
          </p:cNvPr>
          <p:cNvSpPr>
            <a:spLocks noChangeArrowheads="1"/>
          </p:cNvSpPr>
          <p:nvPr/>
        </p:nvSpPr>
        <p:spPr bwMode="auto">
          <a:xfrm>
            <a:off x="6695439" y="3436890"/>
            <a:ext cx="4145273" cy="1075103"/>
          </a:xfrm>
          <a:prstGeom prst="rect">
            <a:avLst/>
          </a:prstGeom>
          <a:noFill/>
          <a:ln w="9525">
            <a:noFill/>
            <a:miter lim="800000"/>
            <a:headEnd/>
            <a:tailEnd/>
          </a:ln>
          <a:effectLst/>
        </p:spPr>
        <p:txBody>
          <a:bodyPr wrap="square">
            <a:spAutoFit/>
          </a:bodyPr>
          <a:lstStyle/>
          <a:p>
            <a:pPr>
              <a:lnSpc>
                <a:spcPct val="120000"/>
              </a:lnSpc>
              <a:defRPr/>
            </a:pPr>
            <a:r>
              <a:rPr lang="zh-CN" altLang="en-US" sz="2800" b="1" dirty="0">
                <a:latin typeface="+mn-ea"/>
                <a:sym typeface="Symbol" pitchFamily="18" charset="2"/>
              </a:rPr>
              <a:t>因</a:t>
            </a:r>
            <a:r>
              <a:rPr lang="zh-CN" altLang="en-US" sz="2800" b="1" dirty="0">
                <a:latin typeface="+mn-ea"/>
              </a:rPr>
              <a:t>虚短，</a:t>
            </a:r>
            <a:r>
              <a:rPr lang="zh-CN" altLang="en-US" sz="2800" b="1" dirty="0">
                <a:latin typeface="+mn-ea"/>
                <a:sym typeface="Symbol" pitchFamily="18" charset="2"/>
              </a:rPr>
              <a:t>所以</a:t>
            </a:r>
            <a:r>
              <a:rPr lang="zh-CN" altLang="en-US" sz="2800" b="1" dirty="0">
                <a:latin typeface="+mn-ea"/>
              </a:rPr>
              <a:t> </a:t>
            </a:r>
            <a:r>
              <a:rPr lang="en-US" altLang="zh-CN" sz="2800" b="1" i="1" dirty="0">
                <a:latin typeface="+mn-ea"/>
              </a:rPr>
              <a:t>u</a:t>
            </a:r>
            <a:r>
              <a:rPr lang="en-US" altLang="zh-CN" sz="2800" b="1" baseline="-25000" dirty="0">
                <a:latin typeface="+mn-ea"/>
              </a:rPr>
              <a:t>–</a:t>
            </a:r>
            <a:r>
              <a:rPr lang="en-US" altLang="zh-CN" sz="2800" b="1" dirty="0">
                <a:latin typeface="+mn-ea"/>
              </a:rPr>
              <a:t> = </a:t>
            </a:r>
            <a:r>
              <a:rPr lang="en-US" altLang="zh-CN" sz="2800" b="1" i="1" dirty="0" err="1">
                <a:latin typeface="+mn-ea"/>
              </a:rPr>
              <a:t>u</a:t>
            </a:r>
            <a:r>
              <a:rPr lang="en-US" altLang="zh-CN" sz="2800" b="1" baseline="-25000" dirty="0" err="1">
                <a:latin typeface="+mn-ea"/>
              </a:rPr>
              <a:t>i</a:t>
            </a:r>
            <a:r>
              <a:rPr lang="en-US" altLang="zh-CN" sz="2800" b="1" dirty="0">
                <a:latin typeface="+mn-ea"/>
              </a:rPr>
              <a:t> </a:t>
            </a:r>
            <a:r>
              <a:rPr lang="zh-CN" altLang="en-US" sz="2800" b="1" dirty="0">
                <a:latin typeface="+mn-ea"/>
              </a:rPr>
              <a:t>，</a:t>
            </a:r>
          </a:p>
          <a:p>
            <a:pPr>
              <a:lnSpc>
                <a:spcPct val="120000"/>
              </a:lnSpc>
              <a:defRPr/>
            </a:pPr>
            <a:r>
              <a:rPr lang="zh-CN" altLang="en-US" sz="2800" b="1" dirty="0">
                <a:solidFill>
                  <a:srgbClr val="FF0000"/>
                </a:solidFill>
                <a:latin typeface="+mn-ea"/>
              </a:rPr>
              <a:t>反相输入端不“虚地” </a:t>
            </a:r>
          </a:p>
        </p:txBody>
      </p:sp>
      <p:sp>
        <p:nvSpPr>
          <p:cNvPr id="118" name="Text Box 57">
            <a:extLst>
              <a:ext uri="{FF2B5EF4-FFF2-40B4-BE49-F238E27FC236}">
                <a16:creationId xmlns:a16="http://schemas.microsoft.com/office/drawing/2014/main" id="{1D564C6A-04A7-46B4-AEE3-183533363D1C}"/>
              </a:ext>
            </a:extLst>
          </p:cNvPr>
          <p:cNvSpPr txBox="1">
            <a:spLocks noChangeArrowheads="1"/>
          </p:cNvSpPr>
          <p:nvPr/>
        </p:nvSpPr>
        <p:spPr bwMode="auto">
          <a:xfrm>
            <a:off x="782320" y="4951365"/>
            <a:ext cx="55321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10000"/>
              </a:spcBef>
            </a:pPr>
            <a:r>
              <a:rPr lang="en-US" altLang="zh-CN" sz="2800" dirty="0">
                <a:solidFill>
                  <a:schemeClr val="tx2"/>
                </a:solidFill>
                <a:latin typeface="+mn-ea"/>
                <a:ea typeface="+mn-ea"/>
              </a:rPr>
              <a:t>   </a:t>
            </a:r>
            <a:r>
              <a:rPr lang="zh-CN" altLang="en-US" sz="2800" dirty="0">
                <a:solidFill>
                  <a:schemeClr val="tx2"/>
                </a:solidFill>
                <a:latin typeface="+mn-ea"/>
                <a:ea typeface="+mn-ea"/>
              </a:rPr>
              <a:t>因要求静态时</a:t>
            </a:r>
            <a:r>
              <a:rPr lang="en-US" altLang="zh-CN" sz="2800" dirty="0">
                <a:solidFill>
                  <a:schemeClr val="tx2"/>
                </a:solidFill>
                <a:latin typeface="+mn-ea"/>
                <a:ea typeface="+mn-ea"/>
              </a:rPr>
              <a:t>u</a:t>
            </a:r>
            <a:r>
              <a:rPr lang="en-US" altLang="zh-CN" sz="2800" baseline="-25000" dirty="0">
                <a:solidFill>
                  <a:schemeClr val="tx2"/>
                </a:solidFill>
                <a:latin typeface="+mn-ea"/>
                <a:ea typeface="+mn-ea"/>
              </a:rPr>
              <a:t>+</a:t>
            </a:r>
            <a:r>
              <a:rPr lang="zh-CN" altLang="en-US" sz="2800" dirty="0">
                <a:solidFill>
                  <a:schemeClr val="tx2"/>
                </a:solidFill>
                <a:latin typeface="+mn-ea"/>
                <a:ea typeface="+mn-ea"/>
              </a:rPr>
              <a:t>、</a:t>
            </a:r>
            <a:r>
              <a:rPr lang="en-US" altLang="zh-CN" sz="2800" dirty="0">
                <a:solidFill>
                  <a:schemeClr val="tx2"/>
                </a:solidFill>
                <a:latin typeface="+mn-ea"/>
                <a:ea typeface="+mn-ea"/>
              </a:rPr>
              <a:t>u</a:t>
            </a:r>
            <a:r>
              <a:rPr lang="en-US" altLang="zh-CN" sz="2800" baseline="-25000" dirty="0">
                <a:solidFill>
                  <a:schemeClr val="tx2"/>
                </a:solidFill>
                <a:latin typeface="+mn-ea"/>
                <a:ea typeface="+mn-ea"/>
                <a:cs typeface="Times New Roman" panose="02020603050405020304" pitchFamily="18" charset="0"/>
                <a:sym typeface="Symbol" panose="05050102010706020507" pitchFamily="18" charset="2"/>
              </a:rPr>
              <a:t></a:t>
            </a:r>
            <a:r>
              <a:rPr lang="zh-CN" altLang="en-US" sz="2800" dirty="0">
                <a:solidFill>
                  <a:schemeClr val="tx2"/>
                </a:solidFill>
                <a:latin typeface="+mn-ea"/>
                <a:ea typeface="+mn-ea"/>
              </a:rPr>
              <a:t>对地电阻相同，所以</a:t>
            </a:r>
            <a:r>
              <a:rPr lang="zh-CN" altLang="en-US" sz="2800" dirty="0">
                <a:solidFill>
                  <a:srgbClr val="FF0000"/>
                </a:solidFill>
                <a:latin typeface="+mn-ea"/>
                <a:ea typeface="+mn-ea"/>
              </a:rPr>
              <a:t>平衡电阻</a:t>
            </a:r>
            <a:r>
              <a:rPr lang="en-US" altLang="zh-CN" sz="2800" dirty="0">
                <a:solidFill>
                  <a:srgbClr val="FF0000"/>
                </a:solidFill>
                <a:latin typeface="+mn-ea"/>
                <a:ea typeface="+mn-ea"/>
              </a:rPr>
              <a:t>R</a:t>
            </a:r>
            <a:r>
              <a:rPr lang="en-US" altLang="zh-CN" sz="2800" baseline="-25000" dirty="0">
                <a:solidFill>
                  <a:srgbClr val="FF0000"/>
                </a:solidFill>
                <a:latin typeface="+mn-ea"/>
                <a:ea typeface="+mn-ea"/>
              </a:rPr>
              <a:t>2</a:t>
            </a:r>
            <a:r>
              <a:rPr lang="en-US" altLang="zh-CN" sz="2800" dirty="0">
                <a:solidFill>
                  <a:srgbClr val="FF0000"/>
                </a:solidFill>
                <a:latin typeface="+mn-ea"/>
                <a:ea typeface="+mn-ea"/>
              </a:rPr>
              <a:t>=R</a:t>
            </a:r>
            <a:r>
              <a:rPr lang="en-US" altLang="zh-CN" sz="2800" baseline="-25000" dirty="0">
                <a:solidFill>
                  <a:srgbClr val="FF0000"/>
                </a:solidFill>
                <a:latin typeface="+mn-ea"/>
                <a:ea typeface="+mn-ea"/>
              </a:rPr>
              <a:t>1</a:t>
            </a:r>
            <a:r>
              <a:rPr lang="en-US" altLang="zh-CN" sz="2800" dirty="0">
                <a:solidFill>
                  <a:srgbClr val="FF0000"/>
                </a:solidFill>
                <a:latin typeface="+mn-ea"/>
                <a:ea typeface="+mn-ea"/>
              </a:rPr>
              <a:t>//R</a:t>
            </a:r>
            <a:r>
              <a:rPr lang="en-US" altLang="zh-CN" sz="2800" baseline="-16000" dirty="0">
                <a:solidFill>
                  <a:srgbClr val="FF0000"/>
                </a:solidFill>
                <a:latin typeface="+mn-ea"/>
                <a:ea typeface="+mn-ea"/>
              </a:rPr>
              <a:t>F</a:t>
            </a:r>
          </a:p>
        </p:txBody>
      </p:sp>
      <p:grpSp>
        <p:nvGrpSpPr>
          <p:cNvPr id="119" name="Group 64">
            <a:extLst>
              <a:ext uri="{FF2B5EF4-FFF2-40B4-BE49-F238E27FC236}">
                <a16:creationId xmlns:a16="http://schemas.microsoft.com/office/drawing/2014/main" id="{8C8ED014-1E41-47DF-8889-C1D5C22FEB59}"/>
              </a:ext>
            </a:extLst>
          </p:cNvPr>
          <p:cNvGrpSpPr>
            <a:grpSpLocks/>
          </p:cNvGrpSpPr>
          <p:nvPr/>
        </p:nvGrpSpPr>
        <p:grpSpPr bwMode="auto">
          <a:xfrm>
            <a:off x="1971040" y="1750965"/>
            <a:ext cx="4876800" cy="2881313"/>
            <a:chOff x="288" y="969"/>
            <a:chExt cx="3072" cy="1815"/>
          </a:xfrm>
        </p:grpSpPr>
        <p:sp>
          <p:nvSpPr>
            <p:cNvPr id="120" name="Text Box 14">
              <a:extLst>
                <a:ext uri="{FF2B5EF4-FFF2-40B4-BE49-F238E27FC236}">
                  <a16:creationId xmlns:a16="http://schemas.microsoft.com/office/drawing/2014/main" id="{50BB5A0B-361D-45E8-B0DD-2183C5282E9A}"/>
                </a:ext>
              </a:extLst>
            </p:cNvPr>
            <p:cNvSpPr txBox="1">
              <a:spLocks noChangeArrowheads="1"/>
            </p:cNvSpPr>
            <p:nvPr/>
          </p:nvSpPr>
          <p:spPr bwMode="auto">
            <a:xfrm>
              <a:off x="2672" y="1945"/>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o</a:t>
              </a:r>
              <a:endParaRPr lang="en-US" altLang="zh-CN" sz="2800">
                <a:solidFill>
                  <a:srgbClr val="000099"/>
                </a:solidFill>
              </a:endParaRPr>
            </a:p>
          </p:txBody>
        </p:sp>
        <p:grpSp>
          <p:nvGrpSpPr>
            <p:cNvPr id="121" name="Group 63">
              <a:extLst>
                <a:ext uri="{FF2B5EF4-FFF2-40B4-BE49-F238E27FC236}">
                  <a16:creationId xmlns:a16="http://schemas.microsoft.com/office/drawing/2014/main" id="{4ACE378C-2762-4D97-892F-39DC0EA7D280}"/>
                </a:ext>
              </a:extLst>
            </p:cNvPr>
            <p:cNvGrpSpPr>
              <a:grpSpLocks/>
            </p:cNvGrpSpPr>
            <p:nvPr/>
          </p:nvGrpSpPr>
          <p:grpSpPr bwMode="auto">
            <a:xfrm>
              <a:off x="288" y="969"/>
              <a:ext cx="2721" cy="1815"/>
              <a:chOff x="288" y="969"/>
              <a:chExt cx="2721" cy="1815"/>
            </a:xfrm>
          </p:grpSpPr>
          <p:sp>
            <p:nvSpPr>
              <p:cNvPr id="122" name="Rectangle 15">
                <a:extLst>
                  <a:ext uri="{FF2B5EF4-FFF2-40B4-BE49-F238E27FC236}">
                    <a16:creationId xmlns:a16="http://schemas.microsoft.com/office/drawing/2014/main" id="{8EA6C3C2-76EE-45E1-B428-3E5BBD7C8AB1}"/>
                  </a:ext>
                </a:extLst>
              </p:cNvPr>
              <p:cNvSpPr>
                <a:spLocks noChangeArrowheads="1"/>
              </p:cNvSpPr>
              <p:nvPr/>
            </p:nvSpPr>
            <p:spPr bwMode="auto">
              <a:xfrm>
                <a:off x="1758" y="969"/>
                <a:ext cx="6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F</a:t>
                </a:r>
              </a:p>
            </p:txBody>
          </p:sp>
          <p:sp>
            <p:nvSpPr>
              <p:cNvPr id="123" name="Rectangle 16">
                <a:extLst>
                  <a:ext uri="{FF2B5EF4-FFF2-40B4-BE49-F238E27FC236}">
                    <a16:creationId xmlns:a16="http://schemas.microsoft.com/office/drawing/2014/main" id="{78E0143B-9315-43B0-9B5A-62C30F330806}"/>
                  </a:ext>
                </a:extLst>
              </p:cNvPr>
              <p:cNvSpPr>
                <a:spLocks noChangeArrowheads="1"/>
              </p:cNvSpPr>
              <p:nvPr/>
            </p:nvSpPr>
            <p:spPr bwMode="auto">
              <a:xfrm>
                <a:off x="1782" y="1290"/>
                <a:ext cx="314" cy="9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24" name="Line 17">
                <a:extLst>
                  <a:ext uri="{FF2B5EF4-FFF2-40B4-BE49-F238E27FC236}">
                    <a16:creationId xmlns:a16="http://schemas.microsoft.com/office/drawing/2014/main" id="{DEF20C9C-BC94-4C42-A6F7-C53A11E638E2}"/>
                  </a:ext>
                </a:extLst>
              </p:cNvPr>
              <p:cNvSpPr>
                <a:spLocks noChangeShapeType="1"/>
              </p:cNvSpPr>
              <p:nvPr/>
            </p:nvSpPr>
            <p:spPr bwMode="auto">
              <a:xfrm>
                <a:off x="2428" y="1338"/>
                <a:ext cx="0" cy="639"/>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Text Box 18">
                <a:extLst>
                  <a:ext uri="{FF2B5EF4-FFF2-40B4-BE49-F238E27FC236}">
                    <a16:creationId xmlns:a16="http://schemas.microsoft.com/office/drawing/2014/main" id="{F773D3E2-90C0-446B-9FDA-D1738BDFE000}"/>
                  </a:ext>
                </a:extLst>
              </p:cNvPr>
              <p:cNvSpPr txBox="1">
                <a:spLocks noChangeArrowheads="1"/>
              </p:cNvSpPr>
              <p:nvPr/>
            </p:nvSpPr>
            <p:spPr bwMode="auto">
              <a:xfrm>
                <a:off x="288" y="2217"/>
                <a:ext cx="3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i</a:t>
                </a:r>
                <a:endParaRPr lang="en-US" altLang="zh-CN" sz="2800">
                  <a:solidFill>
                    <a:srgbClr val="000099"/>
                  </a:solidFill>
                </a:endParaRPr>
              </a:p>
            </p:txBody>
          </p:sp>
          <p:sp>
            <p:nvSpPr>
              <p:cNvPr id="126" name="Rectangle 19">
                <a:extLst>
                  <a:ext uri="{FF2B5EF4-FFF2-40B4-BE49-F238E27FC236}">
                    <a16:creationId xmlns:a16="http://schemas.microsoft.com/office/drawing/2014/main" id="{3ADC53E4-2AEE-4A9F-BFAF-04590CBF2FDA}"/>
                  </a:ext>
                </a:extLst>
              </p:cNvPr>
              <p:cNvSpPr>
                <a:spLocks noChangeArrowheads="1"/>
              </p:cNvSpPr>
              <p:nvPr/>
            </p:nvSpPr>
            <p:spPr bwMode="auto">
              <a:xfrm>
                <a:off x="1025" y="2120"/>
                <a:ext cx="313" cy="10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27" name="Text Box 20">
                <a:extLst>
                  <a:ext uri="{FF2B5EF4-FFF2-40B4-BE49-F238E27FC236}">
                    <a16:creationId xmlns:a16="http://schemas.microsoft.com/office/drawing/2014/main" id="{CD9D236F-8CEF-48DE-B4CA-B87BBEA29126}"/>
                  </a:ext>
                </a:extLst>
              </p:cNvPr>
              <p:cNvSpPr txBox="1">
                <a:spLocks noChangeArrowheads="1"/>
              </p:cNvSpPr>
              <p:nvPr/>
            </p:nvSpPr>
            <p:spPr bwMode="auto">
              <a:xfrm>
                <a:off x="988" y="2178"/>
                <a:ext cx="4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2</a:t>
                </a:r>
                <a:endParaRPr lang="en-US" altLang="zh-CN" sz="2800"/>
              </a:p>
            </p:txBody>
          </p:sp>
          <p:sp>
            <p:nvSpPr>
              <p:cNvPr id="128" name="Rectangle 21">
                <a:extLst>
                  <a:ext uri="{FF2B5EF4-FFF2-40B4-BE49-F238E27FC236}">
                    <a16:creationId xmlns:a16="http://schemas.microsoft.com/office/drawing/2014/main" id="{E48EEE79-AA4F-48A3-A845-336E88F947D9}"/>
                  </a:ext>
                </a:extLst>
              </p:cNvPr>
              <p:cNvSpPr>
                <a:spLocks noChangeArrowheads="1"/>
              </p:cNvSpPr>
              <p:nvPr/>
            </p:nvSpPr>
            <p:spPr bwMode="auto">
              <a:xfrm>
                <a:off x="1025" y="1805"/>
                <a:ext cx="313"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29" name="Line 22">
                <a:extLst>
                  <a:ext uri="{FF2B5EF4-FFF2-40B4-BE49-F238E27FC236}">
                    <a16:creationId xmlns:a16="http://schemas.microsoft.com/office/drawing/2014/main" id="{7638D3AE-0211-450B-A3FE-82444944A9D1}"/>
                  </a:ext>
                </a:extLst>
              </p:cNvPr>
              <p:cNvSpPr>
                <a:spLocks noChangeShapeType="1"/>
              </p:cNvSpPr>
              <p:nvPr/>
            </p:nvSpPr>
            <p:spPr bwMode="auto">
              <a:xfrm>
                <a:off x="1455" y="1338"/>
                <a:ext cx="0" cy="540"/>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Rectangle 23">
                <a:extLst>
                  <a:ext uri="{FF2B5EF4-FFF2-40B4-BE49-F238E27FC236}">
                    <a16:creationId xmlns:a16="http://schemas.microsoft.com/office/drawing/2014/main" id="{0BA8555F-366F-4630-96AE-A66C0D62CFAA}"/>
                  </a:ext>
                </a:extLst>
              </p:cNvPr>
              <p:cNvSpPr>
                <a:spLocks noChangeArrowheads="1"/>
              </p:cNvSpPr>
              <p:nvPr/>
            </p:nvSpPr>
            <p:spPr bwMode="auto">
              <a:xfrm>
                <a:off x="1003" y="144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1</a:t>
                </a:r>
              </a:p>
            </p:txBody>
          </p:sp>
          <p:sp>
            <p:nvSpPr>
              <p:cNvPr id="131" name="Line 24">
                <a:extLst>
                  <a:ext uri="{FF2B5EF4-FFF2-40B4-BE49-F238E27FC236}">
                    <a16:creationId xmlns:a16="http://schemas.microsoft.com/office/drawing/2014/main" id="{ECFBE9DD-08CB-4536-B8C5-44584813E136}"/>
                  </a:ext>
                </a:extLst>
              </p:cNvPr>
              <p:cNvSpPr>
                <a:spLocks noChangeShapeType="1"/>
              </p:cNvSpPr>
              <p:nvPr/>
            </p:nvSpPr>
            <p:spPr bwMode="auto">
              <a:xfrm>
                <a:off x="2109" y="1338"/>
                <a:ext cx="3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 name="Line 25">
                <a:extLst>
                  <a:ext uri="{FF2B5EF4-FFF2-40B4-BE49-F238E27FC236}">
                    <a16:creationId xmlns:a16="http://schemas.microsoft.com/office/drawing/2014/main" id="{BB832779-F19C-4E0F-A4EC-2A06A800AF68}"/>
                  </a:ext>
                </a:extLst>
              </p:cNvPr>
              <p:cNvSpPr>
                <a:spLocks noChangeShapeType="1"/>
              </p:cNvSpPr>
              <p:nvPr/>
            </p:nvSpPr>
            <p:spPr bwMode="auto">
              <a:xfrm flipH="1">
                <a:off x="755" y="1851"/>
                <a:ext cx="26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26">
                <a:extLst>
                  <a:ext uri="{FF2B5EF4-FFF2-40B4-BE49-F238E27FC236}">
                    <a16:creationId xmlns:a16="http://schemas.microsoft.com/office/drawing/2014/main" id="{ACE9CB0B-B677-43DD-8037-FE46FD21E12A}"/>
                  </a:ext>
                </a:extLst>
              </p:cNvPr>
              <p:cNvSpPr>
                <a:spLocks noChangeShapeType="1"/>
              </p:cNvSpPr>
              <p:nvPr/>
            </p:nvSpPr>
            <p:spPr bwMode="auto">
              <a:xfrm flipH="1">
                <a:off x="666" y="2167"/>
                <a:ext cx="37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4" name="Group 27">
                <a:extLst>
                  <a:ext uri="{FF2B5EF4-FFF2-40B4-BE49-F238E27FC236}">
                    <a16:creationId xmlns:a16="http://schemas.microsoft.com/office/drawing/2014/main" id="{C378A449-16B0-4060-A99B-299D133DCD06}"/>
                  </a:ext>
                </a:extLst>
              </p:cNvPr>
              <p:cNvGrpSpPr>
                <a:grpSpLocks/>
              </p:cNvGrpSpPr>
              <p:nvPr/>
            </p:nvGrpSpPr>
            <p:grpSpPr bwMode="auto">
              <a:xfrm>
                <a:off x="677" y="1855"/>
                <a:ext cx="180" cy="192"/>
                <a:chOff x="729" y="2665"/>
                <a:chExt cx="185" cy="192"/>
              </a:xfrm>
            </p:grpSpPr>
            <p:sp>
              <p:nvSpPr>
                <p:cNvPr id="163" name="Line 28">
                  <a:extLst>
                    <a:ext uri="{FF2B5EF4-FFF2-40B4-BE49-F238E27FC236}">
                      <a16:creationId xmlns:a16="http://schemas.microsoft.com/office/drawing/2014/main" id="{3C4A337D-050A-41A4-8B0D-B6D08712DC92}"/>
                    </a:ext>
                  </a:extLst>
                </p:cNvPr>
                <p:cNvSpPr>
                  <a:spLocks noChangeShapeType="1"/>
                </p:cNvSpPr>
                <p:nvPr/>
              </p:nvSpPr>
              <p:spPr bwMode="auto">
                <a:xfrm>
                  <a:off x="729" y="2857"/>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 name="Line 29">
                  <a:extLst>
                    <a:ext uri="{FF2B5EF4-FFF2-40B4-BE49-F238E27FC236}">
                      <a16:creationId xmlns:a16="http://schemas.microsoft.com/office/drawing/2014/main" id="{9437B465-3884-4D4F-92D9-942895423357}"/>
                    </a:ext>
                  </a:extLst>
                </p:cNvPr>
                <p:cNvSpPr>
                  <a:spLocks noChangeShapeType="1"/>
                </p:cNvSpPr>
                <p:nvPr/>
              </p:nvSpPr>
              <p:spPr bwMode="auto">
                <a:xfrm>
                  <a:off x="825" y="2665"/>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5" name="Line 30">
                <a:extLst>
                  <a:ext uri="{FF2B5EF4-FFF2-40B4-BE49-F238E27FC236}">
                    <a16:creationId xmlns:a16="http://schemas.microsoft.com/office/drawing/2014/main" id="{A973A470-BB5C-4DAF-8078-086CBBC2DA2B}"/>
                  </a:ext>
                </a:extLst>
              </p:cNvPr>
              <p:cNvSpPr>
                <a:spLocks noChangeShapeType="1"/>
              </p:cNvSpPr>
              <p:nvPr/>
            </p:nvSpPr>
            <p:spPr bwMode="auto">
              <a:xfrm>
                <a:off x="1455" y="1338"/>
                <a:ext cx="3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6" name="Group 31">
                <a:extLst>
                  <a:ext uri="{FF2B5EF4-FFF2-40B4-BE49-F238E27FC236}">
                    <a16:creationId xmlns:a16="http://schemas.microsoft.com/office/drawing/2014/main" id="{2F588FC5-7D2E-4DEE-8BCE-B1152CB0055D}"/>
                  </a:ext>
                </a:extLst>
              </p:cNvPr>
              <p:cNvGrpSpPr>
                <a:grpSpLocks/>
              </p:cNvGrpSpPr>
              <p:nvPr/>
            </p:nvGrpSpPr>
            <p:grpSpPr bwMode="auto">
              <a:xfrm>
                <a:off x="2541" y="2457"/>
                <a:ext cx="198" cy="96"/>
                <a:chOff x="2448" y="3804"/>
                <a:chExt cx="185" cy="96"/>
              </a:xfrm>
            </p:grpSpPr>
            <p:sp>
              <p:nvSpPr>
                <p:cNvPr id="161" name="Line 32">
                  <a:extLst>
                    <a:ext uri="{FF2B5EF4-FFF2-40B4-BE49-F238E27FC236}">
                      <a16:creationId xmlns:a16="http://schemas.microsoft.com/office/drawing/2014/main" id="{FEE0AFED-71D2-4A1F-A492-C45ECC762B2A}"/>
                    </a:ext>
                  </a:extLst>
                </p:cNvPr>
                <p:cNvSpPr>
                  <a:spLocks noChangeShapeType="1"/>
                </p:cNvSpPr>
                <p:nvPr/>
              </p:nvSpPr>
              <p:spPr bwMode="auto">
                <a:xfrm>
                  <a:off x="2448" y="3900"/>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 name="Line 33">
                  <a:extLst>
                    <a:ext uri="{FF2B5EF4-FFF2-40B4-BE49-F238E27FC236}">
                      <a16:creationId xmlns:a16="http://schemas.microsoft.com/office/drawing/2014/main" id="{2AAB92A2-F038-4429-BAF1-3309C8630174}"/>
                    </a:ext>
                  </a:extLst>
                </p:cNvPr>
                <p:cNvSpPr>
                  <a:spLocks noChangeShapeType="1"/>
                </p:cNvSpPr>
                <p:nvPr/>
              </p:nvSpPr>
              <p:spPr bwMode="auto">
                <a:xfrm>
                  <a:off x="2544" y="3804"/>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7" name="Group 34">
                <a:extLst>
                  <a:ext uri="{FF2B5EF4-FFF2-40B4-BE49-F238E27FC236}">
                    <a16:creationId xmlns:a16="http://schemas.microsoft.com/office/drawing/2014/main" id="{94B4FE35-3B0A-43B3-AA0F-F1129A316397}"/>
                  </a:ext>
                </a:extLst>
              </p:cNvPr>
              <p:cNvGrpSpPr>
                <a:grpSpLocks/>
              </p:cNvGrpSpPr>
              <p:nvPr/>
            </p:nvGrpSpPr>
            <p:grpSpPr bwMode="auto">
              <a:xfrm>
                <a:off x="530" y="2688"/>
                <a:ext cx="175" cy="96"/>
                <a:chOff x="440" y="3802"/>
                <a:chExt cx="185" cy="96"/>
              </a:xfrm>
            </p:grpSpPr>
            <p:sp>
              <p:nvSpPr>
                <p:cNvPr id="159" name="Line 35">
                  <a:extLst>
                    <a:ext uri="{FF2B5EF4-FFF2-40B4-BE49-F238E27FC236}">
                      <a16:creationId xmlns:a16="http://schemas.microsoft.com/office/drawing/2014/main" id="{40A3E534-0FCF-473C-8400-B047437CA650}"/>
                    </a:ext>
                  </a:extLst>
                </p:cNvPr>
                <p:cNvSpPr>
                  <a:spLocks noChangeShapeType="1"/>
                </p:cNvSpPr>
                <p:nvPr/>
              </p:nvSpPr>
              <p:spPr bwMode="auto">
                <a:xfrm>
                  <a:off x="440" y="3898"/>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0" name="Line 36">
                  <a:extLst>
                    <a:ext uri="{FF2B5EF4-FFF2-40B4-BE49-F238E27FC236}">
                      <a16:creationId xmlns:a16="http://schemas.microsoft.com/office/drawing/2014/main" id="{29CD3C26-8A00-4F9F-9D34-E7397F706E33}"/>
                    </a:ext>
                  </a:extLst>
                </p:cNvPr>
                <p:cNvSpPr>
                  <a:spLocks noChangeShapeType="1"/>
                </p:cNvSpPr>
                <p:nvPr/>
              </p:nvSpPr>
              <p:spPr bwMode="auto">
                <a:xfrm>
                  <a:off x="536" y="380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8" name="Rectangle 37">
                <a:extLst>
                  <a:ext uri="{FF2B5EF4-FFF2-40B4-BE49-F238E27FC236}">
                    <a16:creationId xmlns:a16="http://schemas.microsoft.com/office/drawing/2014/main" id="{CD5679C6-06B9-405B-9ECA-A4E1919D4E07}"/>
                  </a:ext>
                </a:extLst>
              </p:cNvPr>
              <p:cNvSpPr>
                <a:spLocks noChangeArrowheads="1"/>
              </p:cNvSpPr>
              <p:nvPr/>
            </p:nvSpPr>
            <p:spPr bwMode="auto">
              <a:xfrm>
                <a:off x="332" y="2000"/>
                <a:ext cx="24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39" name="Rectangle 38">
                <a:extLst>
                  <a:ext uri="{FF2B5EF4-FFF2-40B4-BE49-F238E27FC236}">
                    <a16:creationId xmlns:a16="http://schemas.microsoft.com/office/drawing/2014/main" id="{097A8840-AC8B-45DC-B0C0-8299EDF46D25}"/>
                  </a:ext>
                </a:extLst>
              </p:cNvPr>
              <p:cNvSpPr>
                <a:spLocks noChangeArrowheads="1"/>
              </p:cNvSpPr>
              <p:nvPr/>
            </p:nvSpPr>
            <p:spPr bwMode="auto">
              <a:xfrm>
                <a:off x="2706" y="1769"/>
                <a:ext cx="24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40" name="Rectangle 39">
                <a:extLst>
                  <a:ext uri="{FF2B5EF4-FFF2-40B4-BE49-F238E27FC236}">
                    <a16:creationId xmlns:a16="http://schemas.microsoft.com/office/drawing/2014/main" id="{8E3220A9-4664-4CB7-9642-BC4DB14ABA7D}"/>
                  </a:ext>
                </a:extLst>
              </p:cNvPr>
              <p:cNvSpPr>
                <a:spLocks noChangeArrowheads="1"/>
              </p:cNvSpPr>
              <p:nvPr/>
            </p:nvSpPr>
            <p:spPr bwMode="auto">
              <a:xfrm>
                <a:off x="332" y="2456"/>
                <a:ext cx="22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41" name="Rectangle 40">
                <a:extLst>
                  <a:ext uri="{FF2B5EF4-FFF2-40B4-BE49-F238E27FC236}">
                    <a16:creationId xmlns:a16="http://schemas.microsoft.com/office/drawing/2014/main" id="{82DCFC15-0170-4644-804C-A690C3DA5911}"/>
                  </a:ext>
                </a:extLst>
              </p:cNvPr>
              <p:cNvSpPr>
                <a:spLocks noChangeArrowheads="1"/>
              </p:cNvSpPr>
              <p:nvPr/>
            </p:nvSpPr>
            <p:spPr bwMode="auto">
              <a:xfrm>
                <a:off x="2622" y="2217"/>
                <a:ext cx="3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42" name="Rectangle 42" descr="40%">
                <a:extLst>
                  <a:ext uri="{FF2B5EF4-FFF2-40B4-BE49-F238E27FC236}">
                    <a16:creationId xmlns:a16="http://schemas.microsoft.com/office/drawing/2014/main" id="{871BA167-2A0E-4C90-A3DA-A22125B4015C}"/>
                  </a:ext>
                </a:extLst>
              </p:cNvPr>
              <p:cNvSpPr>
                <a:spLocks noChangeArrowheads="1"/>
              </p:cNvSpPr>
              <p:nvPr/>
            </p:nvSpPr>
            <p:spPr bwMode="auto">
              <a:xfrm>
                <a:off x="1689" y="1571"/>
                <a:ext cx="567" cy="75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3" name="Text Box 43">
                <a:extLst>
                  <a:ext uri="{FF2B5EF4-FFF2-40B4-BE49-F238E27FC236}">
                    <a16:creationId xmlns:a16="http://schemas.microsoft.com/office/drawing/2014/main" id="{D4F39C85-A3F2-4A00-B2E0-10EF3EBBACDF}"/>
                  </a:ext>
                </a:extLst>
              </p:cNvPr>
              <p:cNvSpPr txBox="1">
                <a:spLocks noChangeArrowheads="1"/>
              </p:cNvSpPr>
              <p:nvPr/>
            </p:nvSpPr>
            <p:spPr bwMode="auto">
              <a:xfrm>
                <a:off x="1681" y="1964"/>
                <a:ext cx="2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44" name="Text Box 44">
                <a:extLst>
                  <a:ext uri="{FF2B5EF4-FFF2-40B4-BE49-F238E27FC236}">
                    <a16:creationId xmlns:a16="http://schemas.microsoft.com/office/drawing/2014/main" id="{42F326C0-CC2A-450B-BB02-910F222F1B6D}"/>
                  </a:ext>
                </a:extLst>
              </p:cNvPr>
              <p:cNvSpPr txBox="1">
                <a:spLocks noChangeArrowheads="1"/>
              </p:cNvSpPr>
              <p:nvPr/>
            </p:nvSpPr>
            <p:spPr bwMode="auto">
              <a:xfrm>
                <a:off x="2052" y="1793"/>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45" name="Text Box 45">
                <a:extLst>
                  <a:ext uri="{FF2B5EF4-FFF2-40B4-BE49-F238E27FC236}">
                    <a16:creationId xmlns:a16="http://schemas.microsoft.com/office/drawing/2014/main" id="{00932518-2302-4E99-978E-58A4EE9D48BD}"/>
                  </a:ext>
                </a:extLst>
              </p:cNvPr>
              <p:cNvSpPr txBox="1">
                <a:spLocks noChangeArrowheads="1"/>
              </p:cNvSpPr>
              <p:nvPr/>
            </p:nvSpPr>
            <p:spPr bwMode="auto">
              <a:xfrm>
                <a:off x="1945" y="1512"/>
                <a:ext cx="6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ea typeface="创艺简宋体"/>
                    <a:cs typeface="创艺简宋体"/>
                    <a:sym typeface="Symbol" panose="05050102010706020507" pitchFamily="18" charset="2"/>
                  </a:rPr>
                  <a:t></a:t>
                </a:r>
                <a:endParaRPr lang="en-US" altLang="zh-CN" b="0"/>
              </a:p>
            </p:txBody>
          </p:sp>
          <p:sp>
            <p:nvSpPr>
              <p:cNvPr id="146" name="Line 46">
                <a:extLst>
                  <a:ext uri="{FF2B5EF4-FFF2-40B4-BE49-F238E27FC236}">
                    <a16:creationId xmlns:a16="http://schemas.microsoft.com/office/drawing/2014/main" id="{DE761872-4C30-4D74-A4AD-D4EA79A42E52}"/>
                  </a:ext>
                </a:extLst>
              </p:cNvPr>
              <p:cNvSpPr>
                <a:spLocks noChangeShapeType="1"/>
              </p:cNvSpPr>
              <p:nvPr/>
            </p:nvSpPr>
            <p:spPr bwMode="auto">
              <a:xfrm>
                <a:off x="1338" y="2167"/>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 name="Line 47">
                <a:extLst>
                  <a:ext uri="{FF2B5EF4-FFF2-40B4-BE49-F238E27FC236}">
                    <a16:creationId xmlns:a16="http://schemas.microsoft.com/office/drawing/2014/main" id="{1C81A13A-E713-4268-8B3B-71907413A72D}"/>
                  </a:ext>
                </a:extLst>
              </p:cNvPr>
              <p:cNvSpPr>
                <a:spLocks noChangeShapeType="1"/>
              </p:cNvSpPr>
              <p:nvPr/>
            </p:nvSpPr>
            <p:spPr bwMode="auto">
              <a:xfrm>
                <a:off x="2256" y="1968"/>
                <a:ext cx="37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 name="Line 48">
                <a:extLst>
                  <a:ext uri="{FF2B5EF4-FFF2-40B4-BE49-F238E27FC236}">
                    <a16:creationId xmlns:a16="http://schemas.microsoft.com/office/drawing/2014/main" id="{CE17722B-3B83-4E20-870C-44372C318E86}"/>
                  </a:ext>
                </a:extLst>
              </p:cNvPr>
              <p:cNvSpPr>
                <a:spLocks noChangeShapeType="1"/>
              </p:cNvSpPr>
              <p:nvPr/>
            </p:nvSpPr>
            <p:spPr bwMode="auto">
              <a:xfrm>
                <a:off x="1451" y="1361"/>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 name="Line 49">
                <a:extLst>
                  <a:ext uri="{FF2B5EF4-FFF2-40B4-BE49-F238E27FC236}">
                    <a16:creationId xmlns:a16="http://schemas.microsoft.com/office/drawing/2014/main" id="{5D888CFA-FBD5-4DF1-8766-58DCA9BBFAE6}"/>
                  </a:ext>
                </a:extLst>
              </p:cNvPr>
              <p:cNvSpPr>
                <a:spLocks noChangeShapeType="1"/>
              </p:cNvSpPr>
              <p:nvPr/>
            </p:nvSpPr>
            <p:spPr bwMode="auto">
              <a:xfrm>
                <a:off x="1338" y="1867"/>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 name="Text Box 50">
                <a:extLst>
                  <a:ext uri="{FF2B5EF4-FFF2-40B4-BE49-F238E27FC236}">
                    <a16:creationId xmlns:a16="http://schemas.microsoft.com/office/drawing/2014/main" id="{B262233D-A4C7-42DE-AAA5-56A0CC1F18AC}"/>
                  </a:ext>
                </a:extLst>
              </p:cNvPr>
              <p:cNvSpPr txBox="1">
                <a:spLocks noChangeArrowheads="1"/>
              </p:cNvSpPr>
              <p:nvPr/>
            </p:nvSpPr>
            <p:spPr bwMode="auto">
              <a:xfrm>
                <a:off x="1688" y="1633"/>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51" name="Text Box 51">
                <a:extLst>
                  <a:ext uri="{FF2B5EF4-FFF2-40B4-BE49-F238E27FC236}">
                    <a16:creationId xmlns:a16="http://schemas.microsoft.com/office/drawing/2014/main" id="{AD09619A-0DEB-480A-84CE-EC615CFAFA70}"/>
                  </a:ext>
                </a:extLst>
              </p:cNvPr>
              <p:cNvSpPr txBox="1">
                <a:spLocks noChangeArrowheads="1"/>
              </p:cNvSpPr>
              <p:nvPr/>
            </p:nvSpPr>
            <p:spPr bwMode="auto">
              <a:xfrm rot="5400000">
                <a:off x="1803" y="1548"/>
                <a:ext cx="2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sym typeface="Symbol" panose="05050102010706020507" pitchFamily="18" charset="2"/>
                  </a:rPr>
                  <a:t></a:t>
                </a:r>
                <a:endParaRPr lang="en-US" altLang="zh-CN"/>
              </a:p>
            </p:txBody>
          </p:sp>
          <p:sp>
            <p:nvSpPr>
              <p:cNvPr id="152" name="Oval 52">
                <a:extLst>
                  <a:ext uri="{FF2B5EF4-FFF2-40B4-BE49-F238E27FC236}">
                    <a16:creationId xmlns:a16="http://schemas.microsoft.com/office/drawing/2014/main" id="{517A1BC8-77FC-4FB3-B6AB-A99BBB363F2E}"/>
                  </a:ext>
                </a:extLst>
              </p:cNvPr>
              <p:cNvSpPr>
                <a:spLocks noChangeArrowheads="1"/>
              </p:cNvSpPr>
              <p:nvPr/>
            </p:nvSpPr>
            <p:spPr bwMode="auto">
              <a:xfrm>
                <a:off x="580" y="2130"/>
                <a:ext cx="76" cy="7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53" name="Oval 53">
                <a:extLst>
                  <a:ext uri="{FF2B5EF4-FFF2-40B4-BE49-F238E27FC236}">
                    <a16:creationId xmlns:a16="http://schemas.microsoft.com/office/drawing/2014/main" id="{E562B45A-686F-4746-8639-4616B74A95A1}"/>
                  </a:ext>
                </a:extLst>
              </p:cNvPr>
              <p:cNvSpPr>
                <a:spLocks noChangeArrowheads="1"/>
              </p:cNvSpPr>
              <p:nvPr/>
            </p:nvSpPr>
            <p:spPr bwMode="auto">
              <a:xfrm>
                <a:off x="2622" y="1926"/>
                <a:ext cx="77" cy="77"/>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54" name="Oval 54">
                <a:extLst>
                  <a:ext uri="{FF2B5EF4-FFF2-40B4-BE49-F238E27FC236}">
                    <a16:creationId xmlns:a16="http://schemas.microsoft.com/office/drawing/2014/main" id="{D12B8BC5-93F3-4CAB-91CD-0E25F2D6FD2D}"/>
                  </a:ext>
                </a:extLst>
              </p:cNvPr>
              <p:cNvSpPr>
                <a:spLocks noChangeArrowheads="1"/>
              </p:cNvSpPr>
              <p:nvPr/>
            </p:nvSpPr>
            <p:spPr bwMode="auto">
              <a:xfrm>
                <a:off x="580" y="2627"/>
                <a:ext cx="76" cy="7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55" name="Oval 55">
                <a:extLst>
                  <a:ext uri="{FF2B5EF4-FFF2-40B4-BE49-F238E27FC236}">
                    <a16:creationId xmlns:a16="http://schemas.microsoft.com/office/drawing/2014/main" id="{32CBBEF3-EE36-4E65-AB4C-E94DDC920F2B}"/>
                  </a:ext>
                </a:extLst>
              </p:cNvPr>
              <p:cNvSpPr>
                <a:spLocks noChangeArrowheads="1"/>
              </p:cNvSpPr>
              <p:nvPr/>
            </p:nvSpPr>
            <p:spPr bwMode="auto">
              <a:xfrm>
                <a:off x="2604" y="2393"/>
                <a:ext cx="76" cy="77"/>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nvGrpSpPr>
              <p:cNvPr id="156" name="Group 58">
                <a:extLst>
                  <a:ext uri="{FF2B5EF4-FFF2-40B4-BE49-F238E27FC236}">
                    <a16:creationId xmlns:a16="http://schemas.microsoft.com/office/drawing/2014/main" id="{F4362EDC-EE87-4468-AC4B-B25B5BA8BB48}"/>
                  </a:ext>
                </a:extLst>
              </p:cNvPr>
              <p:cNvGrpSpPr>
                <a:grpSpLocks/>
              </p:cNvGrpSpPr>
              <p:nvPr/>
            </p:nvGrpSpPr>
            <p:grpSpPr bwMode="auto">
              <a:xfrm>
                <a:off x="1411" y="1536"/>
                <a:ext cx="525" cy="864"/>
                <a:chOff x="1395" y="1392"/>
                <a:chExt cx="525" cy="864"/>
              </a:xfrm>
            </p:grpSpPr>
            <p:sp>
              <p:nvSpPr>
                <p:cNvPr id="157" name="Text Box 59">
                  <a:extLst>
                    <a:ext uri="{FF2B5EF4-FFF2-40B4-BE49-F238E27FC236}">
                      <a16:creationId xmlns:a16="http://schemas.microsoft.com/office/drawing/2014/main" id="{6395E6F4-18D5-4D49-9476-394BDFAC1D92}"/>
                    </a:ext>
                  </a:extLst>
                </p:cNvPr>
                <p:cNvSpPr txBox="1">
                  <a:spLocks noChangeArrowheads="1"/>
                </p:cNvSpPr>
                <p:nvPr/>
              </p:nvSpPr>
              <p:spPr bwMode="auto">
                <a:xfrm>
                  <a:off x="1395" y="1929"/>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dirty="0">
                      <a:solidFill>
                        <a:srgbClr val="000099"/>
                      </a:solidFill>
                    </a:rPr>
                    <a:t>u</a:t>
                  </a:r>
                  <a:r>
                    <a:rPr lang="en-US" altLang="zh-CN" sz="2800" baseline="-25000" dirty="0">
                      <a:solidFill>
                        <a:srgbClr val="000099"/>
                      </a:solidFill>
                    </a:rPr>
                    <a:t>+</a:t>
                  </a:r>
                </a:p>
              </p:txBody>
            </p:sp>
            <p:sp>
              <p:nvSpPr>
                <p:cNvPr id="158" name="Rectangle 60">
                  <a:extLst>
                    <a:ext uri="{FF2B5EF4-FFF2-40B4-BE49-F238E27FC236}">
                      <a16:creationId xmlns:a16="http://schemas.microsoft.com/office/drawing/2014/main" id="{3FAD9154-D136-4299-8036-743920C11788}"/>
                    </a:ext>
                  </a:extLst>
                </p:cNvPr>
                <p:cNvSpPr>
                  <a:spLocks noChangeArrowheads="1"/>
                </p:cNvSpPr>
                <p:nvPr/>
              </p:nvSpPr>
              <p:spPr bwMode="auto">
                <a:xfrm>
                  <a:off x="1399" y="1392"/>
                  <a:ext cx="4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i="1">
                      <a:solidFill>
                        <a:srgbClr val="000099"/>
                      </a:solidFill>
                    </a:rPr>
                    <a:t>u</a:t>
                  </a:r>
                  <a:r>
                    <a:rPr lang="en-US" altLang="zh-CN" sz="2800" baseline="-25000">
                      <a:solidFill>
                        <a:srgbClr val="000099"/>
                      </a:solidFill>
                    </a:rPr>
                    <a:t>–</a:t>
                  </a:r>
                  <a:endParaRPr lang="en-US" altLang="zh-CN" sz="2800" b="0">
                    <a:solidFill>
                      <a:srgbClr val="000099"/>
                    </a:solidFill>
                  </a:endParaRPr>
                </a:p>
              </p:txBody>
            </p:sp>
          </p:grpSp>
        </p:grpSp>
      </p:grpSp>
    </p:spTree>
    <p:custDataLst>
      <p:tags r:id="rId2"/>
    </p:custDataLst>
    <p:extLst>
      <p:ext uri="{BB962C8B-B14F-4D97-AF65-F5344CB8AC3E}">
        <p14:creationId xmlns:p14="http://schemas.microsoft.com/office/powerpoint/2010/main" val="25776268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blinds(vertical)">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blinds(horizontal)">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
                                        </p:tgtEl>
                                        <p:attrNameLst>
                                          <p:attrName>style.visibility</p:attrName>
                                        </p:attrNameLst>
                                      </p:cBhvr>
                                      <p:to>
                                        <p:strVal val="visible"/>
                                      </p:to>
                                    </p:set>
                                    <p:animEffect transition="in" filter="wipe(left)">
                                      <p:cBhvr>
                                        <p:cTn id="22" dur="500"/>
                                        <p:tgtEl>
                                          <p:spTgt spid="1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wipe(left)">
                                      <p:cBhvr>
                                        <p:cTn id="27" dur="500"/>
                                        <p:tgtEl>
                                          <p:spTgt spid="1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7">
                                            <p:txEl>
                                              <p:pRg st="0" end="0"/>
                                            </p:txEl>
                                          </p:spTgt>
                                        </p:tgtEl>
                                        <p:attrNameLst>
                                          <p:attrName>style.visibility</p:attrName>
                                        </p:attrNameLst>
                                      </p:cBhvr>
                                      <p:to>
                                        <p:strVal val="visible"/>
                                      </p:to>
                                    </p:set>
                                    <p:animEffect transition="in" filter="wipe(left)">
                                      <p:cBhvr>
                                        <p:cTn id="32" dur="500"/>
                                        <p:tgtEl>
                                          <p:spTgt spid="11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7">
                                            <p:txEl>
                                              <p:pRg st="1" end="1"/>
                                            </p:txEl>
                                          </p:spTgt>
                                        </p:tgtEl>
                                        <p:attrNameLst>
                                          <p:attrName>style.visibility</p:attrName>
                                        </p:attrNameLst>
                                      </p:cBhvr>
                                      <p:to>
                                        <p:strVal val="visible"/>
                                      </p:to>
                                    </p:set>
                                    <p:animEffect transition="in" filter="wipe(left)">
                                      <p:cBhvr>
                                        <p:cTn id="37" dur="500"/>
                                        <p:tgtEl>
                                          <p:spTgt spid="11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2"/>
                                        </p:tgtEl>
                                        <p:attrNameLst>
                                          <p:attrName>style.visibility</p:attrName>
                                        </p:attrNameLst>
                                      </p:cBhvr>
                                      <p:to>
                                        <p:strVal val="visible"/>
                                      </p:to>
                                    </p:set>
                                    <p:animEffect transition="in" filter="wipe(left)">
                                      <p:cBhvr>
                                        <p:cTn id="42" dur="500"/>
                                        <p:tgtEl>
                                          <p:spTgt spid="1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wipe(left)">
                                      <p:cBhvr>
                                        <p:cTn id="47" dur="500"/>
                                        <p:tgtEl>
                                          <p:spTgt spid="1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8"/>
                                        </p:tgtEl>
                                        <p:attrNameLst>
                                          <p:attrName>style.visibility</p:attrName>
                                        </p:attrNameLst>
                                      </p:cBhvr>
                                      <p:to>
                                        <p:strVal val="visible"/>
                                      </p:to>
                                    </p:set>
                                    <p:animEffect transition="in" filter="wipe(left)">
                                      <p:cBhvr>
                                        <p:cTn id="5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utoUpdateAnimBg="0"/>
      <p:bldP spid="113" grpId="0" autoUpdateAnimBg="0"/>
      <p:bldP spid="114" grpId="0" autoUpdateAnimBg="0"/>
      <p:bldP spid="117" grpId="0" build="p" autoUpdateAnimBg="0"/>
      <p:bldP spid="11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61" name="Rectangle 2">
            <a:extLst>
              <a:ext uri="{FF2B5EF4-FFF2-40B4-BE49-F238E27FC236}">
                <a16:creationId xmlns:a16="http://schemas.microsoft.com/office/drawing/2014/main" id="{96FF6D2B-AAD3-4EB8-AF45-2DA5E4D55E5F}"/>
              </a:ext>
            </a:extLst>
          </p:cNvPr>
          <p:cNvSpPr>
            <a:spLocks noChangeArrowheads="1"/>
          </p:cNvSpPr>
          <p:nvPr/>
        </p:nvSpPr>
        <p:spPr bwMode="auto">
          <a:xfrm>
            <a:off x="2159000" y="965200"/>
            <a:ext cx="4267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lnSpc>
                <a:spcPct val="125000"/>
              </a:lnSpc>
            </a:pPr>
            <a:r>
              <a:rPr lang="en-US" altLang="zh-CN" sz="2800" dirty="0"/>
              <a:t> </a:t>
            </a:r>
            <a:r>
              <a:rPr lang="zh-CN" altLang="en-US" sz="2800" dirty="0"/>
              <a:t>当 </a:t>
            </a:r>
            <a:r>
              <a:rPr lang="en-US" altLang="zh-CN" sz="2800" dirty="0"/>
              <a:t>R</a:t>
            </a:r>
            <a:r>
              <a:rPr lang="en-US" altLang="zh-CN" sz="2800" baseline="-25000" dirty="0"/>
              <a:t>1</a:t>
            </a:r>
            <a:r>
              <a:rPr lang="en-US" altLang="zh-CN" sz="2800" dirty="0"/>
              <a:t>= </a:t>
            </a:r>
            <a:r>
              <a:rPr lang="en-US" altLang="zh-CN" sz="2800" dirty="0">
                <a:sym typeface="Symbol" panose="05050102010706020507" pitchFamily="18" charset="2"/>
              </a:rPr>
              <a:t> </a:t>
            </a:r>
            <a:r>
              <a:rPr lang="zh-CN" altLang="en-US" sz="2800" dirty="0"/>
              <a:t>且 </a:t>
            </a:r>
            <a:r>
              <a:rPr lang="en-US" altLang="zh-CN" sz="2800" dirty="0"/>
              <a:t>R</a:t>
            </a:r>
            <a:r>
              <a:rPr lang="en-US" altLang="zh-CN" sz="2800" baseline="-25000" dirty="0"/>
              <a:t>F </a:t>
            </a:r>
            <a:r>
              <a:rPr lang="en-US" altLang="zh-CN" sz="2800" dirty="0"/>
              <a:t>= 0 </a:t>
            </a:r>
            <a:r>
              <a:rPr lang="zh-CN" altLang="en-US" sz="2800" dirty="0"/>
              <a:t>时，</a:t>
            </a:r>
          </a:p>
        </p:txBody>
      </p:sp>
      <p:sp>
        <p:nvSpPr>
          <p:cNvPr id="62" name="Rectangle 3">
            <a:extLst>
              <a:ext uri="{FF2B5EF4-FFF2-40B4-BE49-F238E27FC236}">
                <a16:creationId xmlns:a16="http://schemas.microsoft.com/office/drawing/2014/main" id="{17AED63F-205B-42A7-B137-F31733E5E57C}"/>
              </a:ext>
            </a:extLst>
          </p:cNvPr>
          <p:cNvSpPr>
            <a:spLocks noChangeArrowheads="1"/>
          </p:cNvSpPr>
          <p:nvPr/>
        </p:nvSpPr>
        <p:spPr bwMode="auto">
          <a:xfrm>
            <a:off x="5969000" y="965200"/>
            <a:ext cx="41148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lnSpc>
                <a:spcPct val="125000"/>
              </a:lnSpc>
            </a:pPr>
            <a:r>
              <a:rPr lang="en-US" altLang="zh-CN" sz="2800" i="1" dirty="0" err="1"/>
              <a:t>u</a:t>
            </a:r>
            <a:r>
              <a:rPr lang="en-US" altLang="zh-CN" sz="2800" baseline="-25000" dirty="0" err="1"/>
              <a:t>o</a:t>
            </a:r>
            <a:r>
              <a:rPr lang="en-US" altLang="zh-CN" sz="2800" dirty="0"/>
              <a:t> = </a:t>
            </a:r>
            <a:r>
              <a:rPr lang="en-US" altLang="zh-CN" sz="2800" i="1" dirty="0" err="1"/>
              <a:t>u</a:t>
            </a:r>
            <a:r>
              <a:rPr lang="en-US" altLang="zh-CN" sz="2800" baseline="-25000" dirty="0" err="1"/>
              <a:t>i</a:t>
            </a:r>
            <a:r>
              <a:rPr lang="en-US" altLang="zh-CN" sz="2800" baseline="-25000" dirty="0"/>
              <a:t> </a:t>
            </a:r>
            <a:r>
              <a:rPr lang="zh-CN" altLang="en-US" sz="2800" dirty="0"/>
              <a:t>， </a:t>
            </a:r>
            <a:r>
              <a:rPr lang="en-US" altLang="zh-CN" sz="2800" i="1" dirty="0"/>
              <a:t>A</a:t>
            </a:r>
            <a:r>
              <a:rPr lang="en-US" altLang="zh-CN" sz="2800" baseline="-25000" dirty="0"/>
              <a:t>uf</a:t>
            </a:r>
            <a:r>
              <a:rPr lang="en-US" altLang="zh-CN" sz="2800" dirty="0"/>
              <a:t> = 1</a:t>
            </a:r>
            <a:r>
              <a:rPr lang="zh-CN" altLang="en-US" sz="2800" dirty="0"/>
              <a:t>，</a:t>
            </a:r>
          </a:p>
          <a:p>
            <a:pPr eaLnBrk="1" hangingPunct="1">
              <a:lnSpc>
                <a:spcPct val="125000"/>
              </a:lnSpc>
            </a:pPr>
            <a:r>
              <a:rPr lang="zh-CN" altLang="en-US" sz="2800" dirty="0"/>
              <a:t>             称电压跟随器。</a:t>
            </a:r>
          </a:p>
        </p:txBody>
      </p:sp>
      <p:grpSp>
        <p:nvGrpSpPr>
          <p:cNvPr id="63" name="Group 126">
            <a:extLst>
              <a:ext uri="{FF2B5EF4-FFF2-40B4-BE49-F238E27FC236}">
                <a16:creationId xmlns:a16="http://schemas.microsoft.com/office/drawing/2014/main" id="{07A6A4C0-B0C2-44A9-A3E4-34C51084645A}"/>
              </a:ext>
            </a:extLst>
          </p:cNvPr>
          <p:cNvGrpSpPr>
            <a:grpSpLocks/>
          </p:cNvGrpSpPr>
          <p:nvPr/>
        </p:nvGrpSpPr>
        <p:grpSpPr bwMode="auto">
          <a:xfrm>
            <a:off x="2400300" y="1539875"/>
            <a:ext cx="4191000" cy="2708275"/>
            <a:chOff x="384" y="480"/>
            <a:chExt cx="2448" cy="1582"/>
          </a:xfrm>
        </p:grpSpPr>
        <p:sp>
          <p:nvSpPr>
            <p:cNvPr id="64" name="Text Box 8">
              <a:extLst>
                <a:ext uri="{FF2B5EF4-FFF2-40B4-BE49-F238E27FC236}">
                  <a16:creationId xmlns:a16="http://schemas.microsoft.com/office/drawing/2014/main" id="{C9C953A1-7BD1-4726-B878-E8A99C0BAC55}"/>
                </a:ext>
              </a:extLst>
            </p:cNvPr>
            <p:cNvSpPr txBox="1">
              <a:spLocks noChangeArrowheads="1"/>
            </p:cNvSpPr>
            <p:nvPr/>
          </p:nvSpPr>
          <p:spPr bwMode="auto">
            <a:xfrm>
              <a:off x="2266" y="1344"/>
              <a:ext cx="56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o</a:t>
              </a:r>
              <a:endParaRPr lang="en-US" altLang="zh-CN" sz="2800">
                <a:solidFill>
                  <a:srgbClr val="000099"/>
                </a:solidFill>
              </a:endParaRPr>
            </a:p>
          </p:txBody>
        </p:sp>
        <p:sp>
          <p:nvSpPr>
            <p:cNvPr id="65" name="Rectangle 9">
              <a:extLst>
                <a:ext uri="{FF2B5EF4-FFF2-40B4-BE49-F238E27FC236}">
                  <a16:creationId xmlns:a16="http://schemas.microsoft.com/office/drawing/2014/main" id="{AC876068-479E-40C0-BB99-6F6B0F421989}"/>
                </a:ext>
              </a:extLst>
            </p:cNvPr>
            <p:cNvSpPr>
              <a:spLocks noChangeArrowheads="1"/>
            </p:cNvSpPr>
            <p:nvPr/>
          </p:nvSpPr>
          <p:spPr bwMode="auto">
            <a:xfrm>
              <a:off x="1593" y="480"/>
              <a:ext cx="567"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F</a:t>
              </a:r>
            </a:p>
          </p:txBody>
        </p:sp>
        <p:sp>
          <p:nvSpPr>
            <p:cNvPr id="66" name="Rectangle 10">
              <a:extLst>
                <a:ext uri="{FF2B5EF4-FFF2-40B4-BE49-F238E27FC236}">
                  <a16:creationId xmlns:a16="http://schemas.microsoft.com/office/drawing/2014/main" id="{6B356D5E-B2B5-4C5C-8E9B-54CB00723283}"/>
                </a:ext>
              </a:extLst>
            </p:cNvPr>
            <p:cNvSpPr>
              <a:spLocks noChangeArrowheads="1"/>
            </p:cNvSpPr>
            <p:nvPr/>
          </p:nvSpPr>
          <p:spPr bwMode="auto">
            <a:xfrm>
              <a:off x="1613" y="806"/>
              <a:ext cx="258" cy="8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67" name="Line 11">
              <a:extLst>
                <a:ext uri="{FF2B5EF4-FFF2-40B4-BE49-F238E27FC236}">
                  <a16:creationId xmlns:a16="http://schemas.microsoft.com/office/drawing/2014/main" id="{7B67E04D-8B96-4863-98E3-1F9BAA6266DC}"/>
                </a:ext>
              </a:extLst>
            </p:cNvPr>
            <p:cNvSpPr>
              <a:spLocks noChangeShapeType="1"/>
            </p:cNvSpPr>
            <p:nvPr/>
          </p:nvSpPr>
          <p:spPr bwMode="auto">
            <a:xfrm>
              <a:off x="2143" y="845"/>
              <a:ext cx="0" cy="526"/>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Text Box 12">
              <a:extLst>
                <a:ext uri="{FF2B5EF4-FFF2-40B4-BE49-F238E27FC236}">
                  <a16:creationId xmlns:a16="http://schemas.microsoft.com/office/drawing/2014/main" id="{C542FB62-8EDC-4F8C-B0C7-F2BDEDF8815A}"/>
                </a:ext>
              </a:extLst>
            </p:cNvPr>
            <p:cNvSpPr txBox="1">
              <a:spLocks noChangeArrowheads="1"/>
            </p:cNvSpPr>
            <p:nvPr/>
          </p:nvSpPr>
          <p:spPr bwMode="auto">
            <a:xfrm>
              <a:off x="384" y="1545"/>
              <a:ext cx="307"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i</a:t>
              </a:r>
              <a:endParaRPr lang="en-US" altLang="zh-CN" sz="2800">
                <a:solidFill>
                  <a:srgbClr val="000099"/>
                </a:solidFill>
              </a:endParaRPr>
            </a:p>
          </p:txBody>
        </p:sp>
        <p:sp>
          <p:nvSpPr>
            <p:cNvPr id="69" name="Rectangle 13">
              <a:extLst>
                <a:ext uri="{FF2B5EF4-FFF2-40B4-BE49-F238E27FC236}">
                  <a16:creationId xmlns:a16="http://schemas.microsoft.com/office/drawing/2014/main" id="{E9CDF189-3570-4FD2-97C1-F6C86D600F7B}"/>
                </a:ext>
              </a:extLst>
            </p:cNvPr>
            <p:cNvSpPr>
              <a:spLocks noChangeArrowheads="1"/>
            </p:cNvSpPr>
            <p:nvPr/>
          </p:nvSpPr>
          <p:spPr bwMode="auto">
            <a:xfrm>
              <a:off x="990" y="1488"/>
              <a:ext cx="258" cy="7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70" name="Text Box 14">
              <a:extLst>
                <a:ext uri="{FF2B5EF4-FFF2-40B4-BE49-F238E27FC236}">
                  <a16:creationId xmlns:a16="http://schemas.microsoft.com/office/drawing/2014/main" id="{C8DEF816-D8F3-459A-965F-E2932FEFCA3C}"/>
                </a:ext>
              </a:extLst>
            </p:cNvPr>
            <p:cNvSpPr txBox="1">
              <a:spLocks noChangeArrowheads="1"/>
            </p:cNvSpPr>
            <p:nvPr/>
          </p:nvSpPr>
          <p:spPr bwMode="auto">
            <a:xfrm>
              <a:off x="960" y="1536"/>
              <a:ext cx="35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2</a:t>
              </a:r>
              <a:endParaRPr lang="en-US" altLang="zh-CN" sz="2800"/>
            </a:p>
          </p:txBody>
        </p:sp>
        <p:sp>
          <p:nvSpPr>
            <p:cNvPr id="71" name="Rectangle 15">
              <a:extLst>
                <a:ext uri="{FF2B5EF4-FFF2-40B4-BE49-F238E27FC236}">
                  <a16:creationId xmlns:a16="http://schemas.microsoft.com/office/drawing/2014/main" id="{3B92AA2C-B38C-426F-A22D-70DB2A2AC952}"/>
                </a:ext>
              </a:extLst>
            </p:cNvPr>
            <p:cNvSpPr>
              <a:spLocks noChangeArrowheads="1"/>
            </p:cNvSpPr>
            <p:nvPr/>
          </p:nvSpPr>
          <p:spPr bwMode="auto">
            <a:xfrm>
              <a:off x="990" y="1229"/>
              <a:ext cx="258" cy="7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72" name="Line 16">
              <a:extLst>
                <a:ext uri="{FF2B5EF4-FFF2-40B4-BE49-F238E27FC236}">
                  <a16:creationId xmlns:a16="http://schemas.microsoft.com/office/drawing/2014/main" id="{73EE8DA4-8D26-4B40-9EC8-4FB215B3FC0C}"/>
                </a:ext>
              </a:extLst>
            </p:cNvPr>
            <p:cNvSpPr>
              <a:spLocks noChangeShapeType="1"/>
            </p:cNvSpPr>
            <p:nvPr/>
          </p:nvSpPr>
          <p:spPr bwMode="auto">
            <a:xfrm>
              <a:off x="1344" y="845"/>
              <a:ext cx="0" cy="444"/>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Rectangle 17">
              <a:extLst>
                <a:ext uri="{FF2B5EF4-FFF2-40B4-BE49-F238E27FC236}">
                  <a16:creationId xmlns:a16="http://schemas.microsoft.com/office/drawing/2014/main" id="{ED297D95-D8D3-446F-B498-AE1272936738}"/>
                </a:ext>
              </a:extLst>
            </p:cNvPr>
            <p:cNvSpPr>
              <a:spLocks noChangeArrowheads="1"/>
            </p:cNvSpPr>
            <p:nvPr/>
          </p:nvSpPr>
          <p:spPr bwMode="auto">
            <a:xfrm>
              <a:off x="955" y="912"/>
              <a:ext cx="31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1</a:t>
              </a:r>
            </a:p>
          </p:txBody>
        </p:sp>
        <p:sp>
          <p:nvSpPr>
            <p:cNvPr id="77" name="Line 18">
              <a:extLst>
                <a:ext uri="{FF2B5EF4-FFF2-40B4-BE49-F238E27FC236}">
                  <a16:creationId xmlns:a16="http://schemas.microsoft.com/office/drawing/2014/main" id="{6615BFC1-DC7E-4196-A509-C2C4F21B9C87}"/>
                </a:ext>
              </a:extLst>
            </p:cNvPr>
            <p:cNvSpPr>
              <a:spLocks noChangeShapeType="1"/>
            </p:cNvSpPr>
            <p:nvPr/>
          </p:nvSpPr>
          <p:spPr bwMode="auto">
            <a:xfrm>
              <a:off x="1882" y="845"/>
              <a:ext cx="26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19">
              <a:extLst>
                <a:ext uri="{FF2B5EF4-FFF2-40B4-BE49-F238E27FC236}">
                  <a16:creationId xmlns:a16="http://schemas.microsoft.com/office/drawing/2014/main" id="{1B20586A-269F-4F3A-A323-3FF9903940CB}"/>
                </a:ext>
              </a:extLst>
            </p:cNvPr>
            <p:cNvSpPr>
              <a:spLocks noChangeShapeType="1"/>
            </p:cNvSpPr>
            <p:nvPr/>
          </p:nvSpPr>
          <p:spPr bwMode="auto">
            <a:xfrm flipH="1">
              <a:off x="768" y="1267"/>
              <a:ext cx="21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0">
              <a:extLst>
                <a:ext uri="{FF2B5EF4-FFF2-40B4-BE49-F238E27FC236}">
                  <a16:creationId xmlns:a16="http://schemas.microsoft.com/office/drawing/2014/main" id="{C9DE059F-EFDB-4537-B4BD-4002EA04AD5C}"/>
                </a:ext>
              </a:extLst>
            </p:cNvPr>
            <p:cNvSpPr>
              <a:spLocks noChangeShapeType="1"/>
            </p:cNvSpPr>
            <p:nvPr/>
          </p:nvSpPr>
          <p:spPr bwMode="auto">
            <a:xfrm flipH="1">
              <a:off x="695" y="1527"/>
              <a:ext cx="3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0" name="Group 21">
              <a:extLst>
                <a:ext uri="{FF2B5EF4-FFF2-40B4-BE49-F238E27FC236}">
                  <a16:creationId xmlns:a16="http://schemas.microsoft.com/office/drawing/2014/main" id="{DD262A8C-CB66-4753-9155-6AF0C75562F0}"/>
                </a:ext>
              </a:extLst>
            </p:cNvPr>
            <p:cNvGrpSpPr>
              <a:grpSpLocks/>
            </p:cNvGrpSpPr>
            <p:nvPr/>
          </p:nvGrpSpPr>
          <p:grpSpPr bwMode="auto">
            <a:xfrm>
              <a:off x="693" y="1273"/>
              <a:ext cx="148" cy="192"/>
              <a:chOff x="720" y="2193"/>
              <a:chExt cx="185" cy="192"/>
            </a:xfrm>
          </p:grpSpPr>
          <p:sp>
            <p:nvSpPr>
              <p:cNvPr id="106" name="Line 22">
                <a:extLst>
                  <a:ext uri="{FF2B5EF4-FFF2-40B4-BE49-F238E27FC236}">
                    <a16:creationId xmlns:a16="http://schemas.microsoft.com/office/drawing/2014/main" id="{F98BF8DE-E967-4211-B79D-5F99CE9A2086}"/>
                  </a:ext>
                </a:extLst>
              </p:cNvPr>
              <p:cNvSpPr>
                <a:spLocks noChangeShapeType="1"/>
              </p:cNvSpPr>
              <p:nvPr/>
            </p:nvSpPr>
            <p:spPr bwMode="auto">
              <a:xfrm>
                <a:off x="720" y="2385"/>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 name="Line 23">
                <a:extLst>
                  <a:ext uri="{FF2B5EF4-FFF2-40B4-BE49-F238E27FC236}">
                    <a16:creationId xmlns:a16="http://schemas.microsoft.com/office/drawing/2014/main" id="{1E80887D-25BA-4CAC-B56A-D45D5BB80B83}"/>
                  </a:ext>
                </a:extLst>
              </p:cNvPr>
              <p:cNvSpPr>
                <a:spLocks noChangeShapeType="1"/>
              </p:cNvSpPr>
              <p:nvPr/>
            </p:nvSpPr>
            <p:spPr bwMode="auto">
              <a:xfrm>
                <a:off x="816" y="2193"/>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1" name="Line 24">
              <a:extLst>
                <a:ext uri="{FF2B5EF4-FFF2-40B4-BE49-F238E27FC236}">
                  <a16:creationId xmlns:a16="http://schemas.microsoft.com/office/drawing/2014/main" id="{F6E09781-2B94-4703-85B7-D55749CD4839}"/>
                </a:ext>
              </a:extLst>
            </p:cNvPr>
            <p:cNvSpPr>
              <a:spLocks noChangeShapeType="1"/>
            </p:cNvSpPr>
            <p:nvPr/>
          </p:nvSpPr>
          <p:spPr bwMode="auto">
            <a:xfrm>
              <a:off x="1344" y="845"/>
              <a:ext cx="26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2" name="Group 25">
              <a:extLst>
                <a:ext uri="{FF2B5EF4-FFF2-40B4-BE49-F238E27FC236}">
                  <a16:creationId xmlns:a16="http://schemas.microsoft.com/office/drawing/2014/main" id="{DCCFCEBE-F7F4-48DD-AD19-1D5D9D3E3BE7}"/>
                </a:ext>
              </a:extLst>
            </p:cNvPr>
            <p:cNvGrpSpPr>
              <a:grpSpLocks/>
            </p:cNvGrpSpPr>
            <p:nvPr/>
          </p:nvGrpSpPr>
          <p:grpSpPr bwMode="auto">
            <a:xfrm>
              <a:off x="2237" y="1772"/>
              <a:ext cx="163" cy="104"/>
              <a:chOff x="2448" y="3133"/>
              <a:chExt cx="185" cy="104"/>
            </a:xfrm>
          </p:grpSpPr>
          <p:sp>
            <p:nvSpPr>
              <p:cNvPr id="104" name="Line 26">
                <a:extLst>
                  <a:ext uri="{FF2B5EF4-FFF2-40B4-BE49-F238E27FC236}">
                    <a16:creationId xmlns:a16="http://schemas.microsoft.com/office/drawing/2014/main" id="{D2048EB8-3B94-4138-BA26-B6CAD598ED7A}"/>
                  </a:ext>
                </a:extLst>
              </p:cNvPr>
              <p:cNvSpPr>
                <a:spLocks noChangeShapeType="1"/>
              </p:cNvSpPr>
              <p:nvPr/>
            </p:nvSpPr>
            <p:spPr bwMode="auto">
              <a:xfrm>
                <a:off x="2448" y="3237"/>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27">
                <a:extLst>
                  <a:ext uri="{FF2B5EF4-FFF2-40B4-BE49-F238E27FC236}">
                    <a16:creationId xmlns:a16="http://schemas.microsoft.com/office/drawing/2014/main" id="{9354B480-5326-4E20-8B94-70BE0BEDB0B8}"/>
                  </a:ext>
                </a:extLst>
              </p:cNvPr>
              <p:cNvSpPr>
                <a:spLocks noChangeShapeType="1"/>
              </p:cNvSpPr>
              <p:nvPr/>
            </p:nvSpPr>
            <p:spPr bwMode="auto">
              <a:xfrm>
                <a:off x="2544" y="3133"/>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3" name="Group 28">
              <a:extLst>
                <a:ext uri="{FF2B5EF4-FFF2-40B4-BE49-F238E27FC236}">
                  <a16:creationId xmlns:a16="http://schemas.microsoft.com/office/drawing/2014/main" id="{A47E0D28-536F-4D0A-85AB-D6CEDC4A8504}"/>
                </a:ext>
              </a:extLst>
            </p:cNvPr>
            <p:cNvGrpSpPr>
              <a:grpSpLocks/>
            </p:cNvGrpSpPr>
            <p:nvPr/>
          </p:nvGrpSpPr>
          <p:grpSpPr bwMode="auto">
            <a:xfrm>
              <a:off x="583" y="1966"/>
              <a:ext cx="144" cy="96"/>
              <a:chOff x="438" y="3135"/>
              <a:chExt cx="185" cy="96"/>
            </a:xfrm>
          </p:grpSpPr>
          <p:sp>
            <p:nvSpPr>
              <p:cNvPr id="102" name="Line 29">
                <a:extLst>
                  <a:ext uri="{FF2B5EF4-FFF2-40B4-BE49-F238E27FC236}">
                    <a16:creationId xmlns:a16="http://schemas.microsoft.com/office/drawing/2014/main" id="{F1DE0420-A112-4907-835F-69EA8FF94687}"/>
                  </a:ext>
                </a:extLst>
              </p:cNvPr>
              <p:cNvSpPr>
                <a:spLocks noChangeShapeType="1"/>
              </p:cNvSpPr>
              <p:nvPr/>
            </p:nvSpPr>
            <p:spPr bwMode="auto">
              <a:xfrm>
                <a:off x="438" y="3231"/>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Line 30">
                <a:extLst>
                  <a:ext uri="{FF2B5EF4-FFF2-40B4-BE49-F238E27FC236}">
                    <a16:creationId xmlns:a16="http://schemas.microsoft.com/office/drawing/2014/main" id="{B0C76B50-3B2F-4450-B2B6-08262A33DEDB}"/>
                  </a:ext>
                </a:extLst>
              </p:cNvPr>
              <p:cNvSpPr>
                <a:spLocks noChangeShapeType="1"/>
              </p:cNvSpPr>
              <p:nvPr/>
            </p:nvSpPr>
            <p:spPr bwMode="auto">
              <a:xfrm>
                <a:off x="534" y="3135"/>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4" name="Rectangle 31">
              <a:extLst>
                <a:ext uri="{FF2B5EF4-FFF2-40B4-BE49-F238E27FC236}">
                  <a16:creationId xmlns:a16="http://schemas.microsoft.com/office/drawing/2014/main" id="{6B9F197D-5C24-493C-A34D-DB1DA9E4C252}"/>
                </a:ext>
              </a:extLst>
            </p:cNvPr>
            <p:cNvSpPr>
              <a:spLocks noChangeArrowheads="1"/>
            </p:cNvSpPr>
            <p:nvPr/>
          </p:nvSpPr>
          <p:spPr bwMode="auto">
            <a:xfrm>
              <a:off x="393" y="1353"/>
              <a:ext cx="227"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85" name="Rectangle 32">
              <a:extLst>
                <a:ext uri="{FF2B5EF4-FFF2-40B4-BE49-F238E27FC236}">
                  <a16:creationId xmlns:a16="http://schemas.microsoft.com/office/drawing/2014/main" id="{5451EE21-9EA6-4E99-8F82-DC516CFFC099}"/>
                </a:ext>
              </a:extLst>
            </p:cNvPr>
            <p:cNvSpPr>
              <a:spLocks noChangeArrowheads="1"/>
            </p:cNvSpPr>
            <p:nvPr/>
          </p:nvSpPr>
          <p:spPr bwMode="auto">
            <a:xfrm>
              <a:off x="2361" y="1200"/>
              <a:ext cx="22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86" name="Rectangle 33">
              <a:extLst>
                <a:ext uri="{FF2B5EF4-FFF2-40B4-BE49-F238E27FC236}">
                  <a16:creationId xmlns:a16="http://schemas.microsoft.com/office/drawing/2014/main" id="{77F9FB27-5774-4FF9-AB38-982B41541CAA}"/>
                </a:ext>
              </a:extLst>
            </p:cNvPr>
            <p:cNvSpPr>
              <a:spLocks noChangeArrowheads="1"/>
            </p:cNvSpPr>
            <p:nvPr/>
          </p:nvSpPr>
          <p:spPr bwMode="auto">
            <a:xfrm>
              <a:off x="408" y="1728"/>
              <a:ext cx="21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87" name="Rectangle 34">
              <a:extLst>
                <a:ext uri="{FF2B5EF4-FFF2-40B4-BE49-F238E27FC236}">
                  <a16:creationId xmlns:a16="http://schemas.microsoft.com/office/drawing/2014/main" id="{F097DA08-49D4-4643-86B0-A088C50CAD7F}"/>
                </a:ext>
              </a:extLst>
            </p:cNvPr>
            <p:cNvSpPr>
              <a:spLocks noChangeArrowheads="1"/>
            </p:cNvSpPr>
            <p:nvPr/>
          </p:nvSpPr>
          <p:spPr bwMode="auto">
            <a:xfrm>
              <a:off x="2304" y="1536"/>
              <a:ext cx="31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88" name="Rectangle 36" descr="40%">
              <a:extLst>
                <a:ext uri="{FF2B5EF4-FFF2-40B4-BE49-F238E27FC236}">
                  <a16:creationId xmlns:a16="http://schemas.microsoft.com/office/drawing/2014/main" id="{92B66805-9437-4BBC-A5C7-87CB151E0BE3}"/>
                </a:ext>
              </a:extLst>
            </p:cNvPr>
            <p:cNvSpPr>
              <a:spLocks noChangeArrowheads="1"/>
            </p:cNvSpPr>
            <p:nvPr/>
          </p:nvSpPr>
          <p:spPr bwMode="auto">
            <a:xfrm>
              <a:off x="1537" y="1037"/>
              <a:ext cx="465" cy="61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89" name="Text Box 37">
              <a:extLst>
                <a:ext uri="{FF2B5EF4-FFF2-40B4-BE49-F238E27FC236}">
                  <a16:creationId xmlns:a16="http://schemas.microsoft.com/office/drawing/2014/main" id="{81DD0D52-4DF9-4EE5-8175-9E76ABCDCED6}"/>
                </a:ext>
              </a:extLst>
            </p:cNvPr>
            <p:cNvSpPr txBox="1">
              <a:spLocks noChangeArrowheads="1"/>
            </p:cNvSpPr>
            <p:nvPr/>
          </p:nvSpPr>
          <p:spPr bwMode="auto">
            <a:xfrm>
              <a:off x="1530" y="1360"/>
              <a:ext cx="22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90" name="Text Box 38">
              <a:extLst>
                <a:ext uri="{FF2B5EF4-FFF2-40B4-BE49-F238E27FC236}">
                  <a16:creationId xmlns:a16="http://schemas.microsoft.com/office/drawing/2014/main" id="{95CF205F-2270-466B-AD06-923A6CDD164E}"/>
                </a:ext>
              </a:extLst>
            </p:cNvPr>
            <p:cNvSpPr txBox="1">
              <a:spLocks noChangeArrowheads="1"/>
            </p:cNvSpPr>
            <p:nvPr/>
          </p:nvSpPr>
          <p:spPr bwMode="auto">
            <a:xfrm>
              <a:off x="1800" y="1203"/>
              <a:ext cx="40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91" name="Text Box 39">
              <a:extLst>
                <a:ext uri="{FF2B5EF4-FFF2-40B4-BE49-F238E27FC236}">
                  <a16:creationId xmlns:a16="http://schemas.microsoft.com/office/drawing/2014/main" id="{7E616F0C-C72E-4312-9A67-316A0337EC53}"/>
                </a:ext>
              </a:extLst>
            </p:cNvPr>
            <p:cNvSpPr txBox="1">
              <a:spLocks noChangeArrowheads="1"/>
            </p:cNvSpPr>
            <p:nvPr/>
          </p:nvSpPr>
          <p:spPr bwMode="auto">
            <a:xfrm>
              <a:off x="1747" y="1001"/>
              <a:ext cx="52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ea typeface="创艺简宋体"/>
                  <a:cs typeface="创艺简宋体"/>
                  <a:sym typeface="Symbol" panose="05050102010706020507" pitchFamily="18" charset="2"/>
                </a:rPr>
                <a:t></a:t>
              </a:r>
              <a:endParaRPr lang="en-US" altLang="zh-CN" b="0"/>
            </a:p>
          </p:txBody>
        </p:sp>
        <p:sp>
          <p:nvSpPr>
            <p:cNvPr id="92" name="Line 40">
              <a:extLst>
                <a:ext uri="{FF2B5EF4-FFF2-40B4-BE49-F238E27FC236}">
                  <a16:creationId xmlns:a16="http://schemas.microsoft.com/office/drawing/2014/main" id="{56C12D0A-F438-406D-9771-C7905570EC7B}"/>
                </a:ext>
              </a:extLst>
            </p:cNvPr>
            <p:cNvSpPr>
              <a:spLocks noChangeShapeType="1"/>
            </p:cNvSpPr>
            <p:nvPr/>
          </p:nvSpPr>
          <p:spPr bwMode="auto">
            <a:xfrm>
              <a:off x="1248" y="1527"/>
              <a:ext cx="2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Line 41">
              <a:extLst>
                <a:ext uri="{FF2B5EF4-FFF2-40B4-BE49-F238E27FC236}">
                  <a16:creationId xmlns:a16="http://schemas.microsoft.com/office/drawing/2014/main" id="{4A33D0C6-4067-44DD-B24A-2AE599CD8239}"/>
                </a:ext>
              </a:extLst>
            </p:cNvPr>
            <p:cNvSpPr>
              <a:spLocks noChangeShapeType="1"/>
            </p:cNvSpPr>
            <p:nvPr/>
          </p:nvSpPr>
          <p:spPr bwMode="auto">
            <a:xfrm>
              <a:off x="2016" y="1363"/>
              <a:ext cx="29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42">
              <a:extLst>
                <a:ext uri="{FF2B5EF4-FFF2-40B4-BE49-F238E27FC236}">
                  <a16:creationId xmlns:a16="http://schemas.microsoft.com/office/drawing/2014/main" id="{A093E02E-0D3E-48C7-82D4-C6F0494E465F}"/>
                </a:ext>
              </a:extLst>
            </p:cNvPr>
            <p:cNvSpPr>
              <a:spLocks noChangeShapeType="1"/>
            </p:cNvSpPr>
            <p:nvPr/>
          </p:nvSpPr>
          <p:spPr bwMode="auto">
            <a:xfrm>
              <a:off x="1341" y="864"/>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Line 43">
              <a:extLst>
                <a:ext uri="{FF2B5EF4-FFF2-40B4-BE49-F238E27FC236}">
                  <a16:creationId xmlns:a16="http://schemas.microsoft.com/office/drawing/2014/main" id="{10D489A8-CACA-44A2-AEF0-7C1E44B081A9}"/>
                </a:ext>
              </a:extLst>
            </p:cNvPr>
            <p:cNvSpPr>
              <a:spLocks noChangeShapeType="1"/>
            </p:cNvSpPr>
            <p:nvPr/>
          </p:nvSpPr>
          <p:spPr bwMode="auto">
            <a:xfrm>
              <a:off x="1248" y="1280"/>
              <a:ext cx="2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Text Box 44">
              <a:extLst>
                <a:ext uri="{FF2B5EF4-FFF2-40B4-BE49-F238E27FC236}">
                  <a16:creationId xmlns:a16="http://schemas.microsoft.com/office/drawing/2014/main" id="{F065828C-7E55-4F28-8CB9-F007C9363ABF}"/>
                </a:ext>
              </a:extLst>
            </p:cNvPr>
            <p:cNvSpPr txBox="1">
              <a:spLocks noChangeArrowheads="1"/>
            </p:cNvSpPr>
            <p:nvPr/>
          </p:nvSpPr>
          <p:spPr bwMode="auto">
            <a:xfrm>
              <a:off x="1537" y="1088"/>
              <a:ext cx="32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97" name="Text Box 45">
              <a:extLst>
                <a:ext uri="{FF2B5EF4-FFF2-40B4-BE49-F238E27FC236}">
                  <a16:creationId xmlns:a16="http://schemas.microsoft.com/office/drawing/2014/main" id="{686B2103-0B97-4DE0-B915-15915F8CA1DC}"/>
                </a:ext>
              </a:extLst>
            </p:cNvPr>
            <p:cNvSpPr txBox="1">
              <a:spLocks noChangeArrowheads="1"/>
            </p:cNvSpPr>
            <p:nvPr/>
          </p:nvSpPr>
          <p:spPr bwMode="auto">
            <a:xfrm rot="5400000">
              <a:off x="1622" y="1023"/>
              <a:ext cx="21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sym typeface="Symbol" panose="05050102010706020507" pitchFamily="18" charset="2"/>
                </a:rPr>
                <a:t></a:t>
              </a:r>
              <a:endParaRPr lang="en-US" altLang="zh-CN"/>
            </a:p>
          </p:txBody>
        </p:sp>
        <p:sp>
          <p:nvSpPr>
            <p:cNvPr id="98" name="Oval 46">
              <a:extLst>
                <a:ext uri="{FF2B5EF4-FFF2-40B4-BE49-F238E27FC236}">
                  <a16:creationId xmlns:a16="http://schemas.microsoft.com/office/drawing/2014/main" id="{0E037728-984B-4C49-B707-2198FA5A90BF}"/>
                </a:ext>
              </a:extLst>
            </p:cNvPr>
            <p:cNvSpPr>
              <a:spLocks noChangeArrowheads="1"/>
            </p:cNvSpPr>
            <p:nvPr/>
          </p:nvSpPr>
          <p:spPr bwMode="auto">
            <a:xfrm>
              <a:off x="624" y="1488"/>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99" name="Oval 47">
              <a:extLst>
                <a:ext uri="{FF2B5EF4-FFF2-40B4-BE49-F238E27FC236}">
                  <a16:creationId xmlns:a16="http://schemas.microsoft.com/office/drawing/2014/main" id="{21CA6918-8C47-4B74-8A0D-1AAF935163DF}"/>
                </a:ext>
              </a:extLst>
            </p:cNvPr>
            <p:cNvSpPr>
              <a:spLocks noChangeArrowheads="1"/>
            </p:cNvSpPr>
            <p:nvPr/>
          </p:nvSpPr>
          <p:spPr bwMode="auto">
            <a:xfrm>
              <a:off x="2304" y="1329"/>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00" name="Oval 48">
              <a:extLst>
                <a:ext uri="{FF2B5EF4-FFF2-40B4-BE49-F238E27FC236}">
                  <a16:creationId xmlns:a16="http://schemas.microsoft.com/office/drawing/2014/main" id="{B60D7942-6C27-4FD7-89A5-358A5C3B5C1C}"/>
                </a:ext>
              </a:extLst>
            </p:cNvPr>
            <p:cNvSpPr>
              <a:spLocks noChangeArrowheads="1"/>
            </p:cNvSpPr>
            <p:nvPr/>
          </p:nvSpPr>
          <p:spPr bwMode="auto">
            <a:xfrm>
              <a:off x="624" y="1905"/>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01" name="Oval 49">
              <a:extLst>
                <a:ext uri="{FF2B5EF4-FFF2-40B4-BE49-F238E27FC236}">
                  <a16:creationId xmlns:a16="http://schemas.microsoft.com/office/drawing/2014/main" id="{683C6A45-F978-4AD9-A38D-BD271A6AB435}"/>
                </a:ext>
              </a:extLst>
            </p:cNvPr>
            <p:cNvSpPr>
              <a:spLocks noChangeArrowheads="1"/>
            </p:cNvSpPr>
            <p:nvPr/>
          </p:nvSpPr>
          <p:spPr bwMode="auto">
            <a:xfrm>
              <a:off x="2289" y="1713"/>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grpSp>
        <p:nvGrpSpPr>
          <p:cNvPr id="108" name="Group 125">
            <a:extLst>
              <a:ext uri="{FF2B5EF4-FFF2-40B4-BE49-F238E27FC236}">
                <a16:creationId xmlns:a16="http://schemas.microsoft.com/office/drawing/2014/main" id="{1FBEA26A-8347-42BC-B7EA-8FEAB6B5B108}"/>
              </a:ext>
            </a:extLst>
          </p:cNvPr>
          <p:cNvGrpSpPr>
            <a:grpSpLocks/>
          </p:cNvGrpSpPr>
          <p:nvPr/>
        </p:nvGrpSpPr>
        <p:grpSpPr bwMode="auto">
          <a:xfrm>
            <a:off x="7035800" y="2260600"/>
            <a:ext cx="3306763" cy="2297113"/>
            <a:chOff x="3312" y="864"/>
            <a:chExt cx="2083" cy="1447"/>
          </a:xfrm>
        </p:grpSpPr>
        <p:sp>
          <p:nvSpPr>
            <p:cNvPr id="165" name="Text Box 52">
              <a:extLst>
                <a:ext uri="{FF2B5EF4-FFF2-40B4-BE49-F238E27FC236}">
                  <a16:creationId xmlns:a16="http://schemas.microsoft.com/office/drawing/2014/main" id="{6D6311E8-7414-45F3-84B1-E66339BF4148}"/>
                </a:ext>
              </a:extLst>
            </p:cNvPr>
            <p:cNvSpPr txBox="1">
              <a:spLocks noChangeArrowheads="1"/>
            </p:cNvSpPr>
            <p:nvPr/>
          </p:nvSpPr>
          <p:spPr bwMode="auto">
            <a:xfrm>
              <a:off x="4778" y="1458"/>
              <a:ext cx="6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o</a:t>
              </a:r>
              <a:endParaRPr lang="en-US" altLang="zh-CN" sz="2800">
                <a:solidFill>
                  <a:srgbClr val="000099"/>
                </a:solidFill>
              </a:endParaRPr>
            </a:p>
          </p:txBody>
        </p:sp>
        <p:sp>
          <p:nvSpPr>
            <p:cNvPr id="166" name="Line 53">
              <a:extLst>
                <a:ext uri="{FF2B5EF4-FFF2-40B4-BE49-F238E27FC236}">
                  <a16:creationId xmlns:a16="http://schemas.microsoft.com/office/drawing/2014/main" id="{03D5F3E1-F0B6-43E8-B095-E98809BACA3E}"/>
                </a:ext>
              </a:extLst>
            </p:cNvPr>
            <p:cNvSpPr>
              <a:spLocks noChangeShapeType="1"/>
            </p:cNvSpPr>
            <p:nvPr/>
          </p:nvSpPr>
          <p:spPr bwMode="auto">
            <a:xfrm>
              <a:off x="4652" y="864"/>
              <a:ext cx="0" cy="627"/>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 name="Text Box 54">
              <a:extLst>
                <a:ext uri="{FF2B5EF4-FFF2-40B4-BE49-F238E27FC236}">
                  <a16:creationId xmlns:a16="http://schemas.microsoft.com/office/drawing/2014/main" id="{CF65A5D6-5C53-4F16-B53B-E7D89862B5C9}"/>
                </a:ext>
              </a:extLst>
            </p:cNvPr>
            <p:cNvSpPr txBox="1">
              <a:spLocks noChangeArrowheads="1"/>
            </p:cNvSpPr>
            <p:nvPr/>
          </p:nvSpPr>
          <p:spPr bwMode="auto">
            <a:xfrm>
              <a:off x="3312" y="1737"/>
              <a:ext cx="3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i</a:t>
              </a:r>
              <a:endParaRPr lang="en-US" altLang="zh-CN" sz="2800">
                <a:solidFill>
                  <a:srgbClr val="000099"/>
                </a:solidFill>
              </a:endParaRPr>
            </a:p>
          </p:txBody>
        </p:sp>
        <p:sp>
          <p:nvSpPr>
            <p:cNvPr id="168" name="Line 55">
              <a:extLst>
                <a:ext uri="{FF2B5EF4-FFF2-40B4-BE49-F238E27FC236}">
                  <a16:creationId xmlns:a16="http://schemas.microsoft.com/office/drawing/2014/main" id="{F48A81DE-1437-4A1F-B8F1-1895F12D6E8D}"/>
                </a:ext>
              </a:extLst>
            </p:cNvPr>
            <p:cNvSpPr>
              <a:spLocks noChangeShapeType="1"/>
            </p:cNvSpPr>
            <p:nvPr/>
          </p:nvSpPr>
          <p:spPr bwMode="auto">
            <a:xfrm>
              <a:off x="3772" y="864"/>
              <a:ext cx="0" cy="52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 name="Line 56">
              <a:extLst>
                <a:ext uri="{FF2B5EF4-FFF2-40B4-BE49-F238E27FC236}">
                  <a16:creationId xmlns:a16="http://schemas.microsoft.com/office/drawing/2014/main" id="{9EFB1FB5-39D6-436F-9592-54DEB04D494B}"/>
                </a:ext>
              </a:extLst>
            </p:cNvPr>
            <p:cNvSpPr>
              <a:spLocks noChangeShapeType="1"/>
            </p:cNvSpPr>
            <p:nvPr/>
          </p:nvSpPr>
          <p:spPr bwMode="auto">
            <a:xfrm>
              <a:off x="3772" y="864"/>
              <a:ext cx="87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70" name="Group 57">
              <a:extLst>
                <a:ext uri="{FF2B5EF4-FFF2-40B4-BE49-F238E27FC236}">
                  <a16:creationId xmlns:a16="http://schemas.microsoft.com/office/drawing/2014/main" id="{4B6A8B91-525C-40F9-B1A2-489E0FC56778}"/>
                </a:ext>
              </a:extLst>
            </p:cNvPr>
            <p:cNvGrpSpPr>
              <a:grpSpLocks/>
            </p:cNvGrpSpPr>
            <p:nvPr/>
          </p:nvGrpSpPr>
          <p:grpSpPr bwMode="auto">
            <a:xfrm>
              <a:off x="4746" y="1964"/>
              <a:ext cx="178" cy="96"/>
              <a:chOff x="2448" y="3720"/>
              <a:chExt cx="185" cy="96"/>
            </a:xfrm>
          </p:grpSpPr>
          <p:sp>
            <p:nvSpPr>
              <p:cNvPr id="192" name="Line 58">
                <a:extLst>
                  <a:ext uri="{FF2B5EF4-FFF2-40B4-BE49-F238E27FC236}">
                    <a16:creationId xmlns:a16="http://schemas.microsoft.com/office/drawing/2014/main" id="{FB8D6AC6-AB0E-4CE7-8148-FDBA1BABF7E9}"/>
                  </a:ext>
                </a:extLst>
              </p:cNvPr>
              <p:cNvSpPr>
                <a:spLocks noChangeShapeType="1"/>
              </p:cNvSpPr>
              <p:nvPr/>
            </p:nvSpPr>
            <p:spPr bwMode="auto">
              <a:xfrm>
                <a:off x="2448" y="3816"/>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3" name="Line 59">
                <a:extLst>
                  <a:ext uri="{FF2B5EF4-FFF2-40B4-BE49-F238E27FC236}">
                    <a16:creationId xmlns:a16="http://schemas.microsoft.com/office/drawing/2014/main" id="{21856A82-3408-42FC-8BB1-10C5C119EBC8}"/>
                  </a:ext>
                </a:extLst>
              </p:cNvPr>
              <p:cNvSpPr>
                <a:spLocks noChangeShapeType="1"/>
              </p:cNvSpPr>
              <p:nvPr/>
            </p:nvSpPr>
            <p:spPr bwMode="auto">
              <a:xfrm>
                <a:off x="2544" y="3720"/>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1" name="Group 60">
              <a:extLst>
                <a:ext uri="{FF2B5EF4-FFF2-40B4-BE49-F238E27FC236}">
                  <a16:creationId xmlns:a16="http://schemas.microsoft.com/office/drawing/2014/main" id="{147A7660-DCB1-4285-9E23-07958E3ADFC9}"/>
                </a:ext>
              </a:extLst>
            </p:cNvPr>
            <p:cNvGrpSpPr>
              <a:grpSpLocks/>
            </p:cNvGrpSpPr>
            <p:nvPr/>
          </p:nvGrpSpPr>
          <p:grpSpPr bwMode="auto">
            <a:xfrm>
              <a:off x="3551" y="2191"/>
              <a:ext cx="157" cy="96"/>
              <a:chOff x="443" y="3718"/>
              <a:chExt cx="185" cy="96"/>
            </a:xfrm>
          </p:grpSpPr>
          <p:sp>
            <p:nvSpPr>
              <p:cNvPr id="190" name="Line 61">
                <a:extLst>
                  <a:ext uri="{FF2B5EF4-FFF2-40B4-BE49-F238E27FC236}">
                    <a16:creationId xmlns:a16="http://schemas.microsoft.com/office/drawing/2014/main" id="{E9F62F81-D02E-40C6-9AD2-62E1DDCAB6C4}"/>
                  </a:ext>
                </a:extLst>
              </p:cNvPr>
              <p:cNvSpPr>
                <a:spLocks noChangeShapeType="1"/>
              </p:cNvSpPr>
              <p:nvPr/>
            </p:nvSpPr>
            <p:spPr bwMode="auto">
              <a:xfrm>
                <a:off x="443" y="3814"/>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1" name="Line 62">
                <a:extLst>
                  <a:ext uri="{FF2B5EF4-FFF2-40B4-BE49-F238E27FC236}">
                    <a16:creationId xmlns:a16="http://schemas.microsoft.com/office/drawing/2014/main" id="{37FE3457-8E68-4887-94EC-006467AC1D61}"/>
                  </a:ext>
                </a:extLst>
              </p:cNvPr>
              <p:cNvSpPr>
                <a:spLocks noChangeShapeType="1"/>
              </p:cNvSpPr>
              <p:nvPr/>
            </p:nvSpPr>
            <p:spPr bwMode="auto">
              <a:xfrm>
                <a:off x="539" y="3718"/>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2" name="Rectangle 63">
              <a:extLst>
                <a:ext uri="{FF2B5EF4-FFF2-40B4-BE49-F238E27FC236}">
                  <a16:creationId xmlns:a16="http://schemas.microsoft.com/office/drawing/2014/main" id="{C2278184-B9EA-4393-86C8-916A5F91F9A6}"/>
                </a:ext>
              </a:extLst>
            </p:cNvPr>
            <p:cNvSpPr>
              <a:spLocks noChangeArrowheads="1"/>
            </p:cNvSpPr>
            <p:nvPr/>
          </p:nvSpPr>
          <p:spPr bwMode="auto">
            <a:xfrm>
              <a:off x="3339" y="1497"/>
              <a:ext cx="2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73" name="Rectangle 64">
              <a:extLst>
                <a:ext uri="{FF2B5EF4-FFF2-40B4-BE49-F238E27FC236}">
                  <a16:creationId xmlns:a16="http://schemas.microsoft.com/office/drawing/2014/main" id="{8B07526D-0C27-4583-BF2A-6E51E7738083}"/>
                </a:ext>
              </a:extLst>
            </p:cNvPr>
            <p:cNvSpPr>
              <a:spLocks noChangeArrowheads="1"/>
            </p:cNvSpPr>
            <p:nvPr/>
          </p:nvSpPr>
          <p:spPr bwMode="auto">
            <a:xfrm>
              <a:off x="4882" y="1287"/>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74" name="Rectangle 65">
              <a:extLst>
                <a:ext uri="{FF2B5EF4-FFF2-40B4-BE49-F238E27FC236}">
                  <a16:creationId xmlns:a16="http://schemas.microsoft.com/office/drawing/2014/main" id="{346FA283-AEC9-4899-AB6B-052D4620AB5F}"/>
                </a:ext>
              </a:extLst>
            </p:cNvPr>
            <p:cNvSpPr>
              <a:spLocks noChangeArrowheads="1"/>
            </p:cNvSpPr>
            <p:nvPr/>
          </p:nvSpPr>
          <p:spPr bwMode="auto">
            <a:xfrm>
              <a:off x="3360" y="198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75" name="Rectangle 66">
              <a:extLst>
                <a:ext uri="{FF2B5EF4-FFF2-40B4-BE49-F238E27FC236}">
                  <a16:creationId xmlns:a16="http://schemas.microsoft.com/office/drawing/2014/main" id="{5B22679B-A821-49AC-8C1E-9670BA899D6E}"/>
                </a:ext>
              </a:extLst>
            </p:cNvPr>
            <p:cNvSpPr>
              <a:spLocks noChangeArrowheads="1"/>
            </p:cNvSpPr>
            <p:nvPr/>
          </p:nvSpPr>
          <p:spPr bwMode="auto">
            <a:xfrm>
              <a:off x="4819" y="1687"/>
              <a:ext cx="34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76" name="Rectangle 67" descr="40%">
              <a:extLst>
                <a:ext uri="{FF2B5EF4-FFF2-40B4-BE49-F238E27FC236}">
                  <a16:creationId xmlns:a16="http://schemas.microsoft.com/office/drawing/2014/main" id="{1BB07850-E2BB-4C07-8BC7-54C99465CA3D}"/>
                </a:ext>
              </a:extLst>
            </p:cNvPr>
            <p:cNvSpPr>
              <a:spLocks noChangeArrowheads="1"/>
            </p:cNvSpPr>
            <p:nvPr/>
          </p:nvSpPr>
          <p:spPr bwMode="auto">
            <a:xfrm>
              <a:off x="3983" y="1093"/>
              <a:ext cx="537" cy="73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77" name="Text Box 68">
              <a:extLst>
                <a:ext uri="{FF2B5EF4-FFF2-40B4-BE49-F238E27FC236}">
                  <a16:creationId xmlns:a16="http://schemas.microsoft.com/office/drawing/2014/main" id="{815117E8-0CFA-4D9A-813B-22D170ED64CA}"/>
                </a:ext>
              </a:extLst>
            </p:cNvPr>
            <p:cNvSpPr txBox="1">
              <a:spLocks noChangeArrowheads="1"/>
            </p:cNvSpPr>
            <p:nvPr/>
          </p:nvSpPr>
          <p:spPr bwMode="auto">
            <a:xfrm>
              <a:off x="3975" y="1477"/>
              <a:ext cx="2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78" name="Text Box 69">
              <a:extLst>
                <a:ext uri="{FF2B5EF4-FFF2-40B4-BE49-F238E27FC236}">
                  <a16:creationId xmlns:a16="http://schemas.microsoft.com/office/drawing/2014/main" id="{27DEAD66-7903-4B86-99B7-E465F7D07DFB}"/>
                </a:ext>
              </a:extLst>
            </p:cNvPr>
            <p:cNvSpPr txBox="1">
              <a:spLocks noChangeArrowheads="1"/>
            </p:cNvSpPr>
            <p:nvPr/>
          </p:nvSpPr>
          <p:spPr bwMode="auto">
            <a:xfrm>
              <a:off x="4322" y="1309"/>
              <a:ext cx="4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79" name="Text Box 70">
              <a:extLst>
                <a:ext uri="{FF2B5EF4-FFF2-40B4-BE49-F238E27FC236}">
                  <a16:creationId xmlns:a16="http://schemas.microsoft.com/office/drawing/2014/main" id="{A2979BEC-3563-41BA-8241-97E90646E767}"/>
                </a:ext>
              </a:extLst>
            </p:cNvPr>
            <p:cNvSpPr txBox="1">
              <a:spLocks noChangeArrowheads="1"/>
            </p:cNvSpPr>
            <p:nvPr/>
          </p:nvSpPr>
          <p:spPr bwMode="auto">
            <a:xfrm>
              <a:off x="4212" y="1050"/>
              <a:ext cx="5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ea typeface="创艺简宋体"/>
                  <a:cs typeface="创艺简宋体"/>
                  <a:sym typeface="Symbol" panose="05050102010706020507" pitchFamily="18" charset="2"/>
                </a:rPr>
                <a:t></a:t>
              </a:r>
              <a:endParaRPr lang="en-US" altLang="zh-CN" b="0"/>
            </a:p>
          </p:txBody>
        </p:sp>
        <p:sp>
          <p:nvSpPr>
            <p:cNvPr id="180" name="Line 71">
              <a:extLst>
                <a:ext uri="{FF2B5EF4-FFF2-40B4-BE49-F238E27FC236}">
                  <a16:creationId xmlns:a16="http://schemas.microsoft.com/office/drawing/2014/main" id="{0954B150-D33C-4DA6-B3EE-BB9B71F87522}"/>
                </a:ext>
              </a:extLst>
            </p:cNvPr>
            <p:cNvSpPr>
              <a:spLocks noChangeShapeType="1"/>
            </p:cNvSpPr>
            <p:nvPr/>
          </p:nvSpPr>
          <p:spPr bwMode="auto">
            <a:xfrm>
              <a:off x="3639" y="1676"/>
              <a:ext cx="35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 name="Line 72">
              <a:extLst>
                <a:ext uri="{FF2B5EF4-FFF2-40B4-BE49-F238E27FC236}">
                  <a16:creationId xmlns:a16="http://schemas.microsoft.com/office/drawing/2014/main" id="{1DAF2BF5-83BC-4B09-A52C-CB10FACEEF11}"/>
                </a:ext>
              </a:extLst>
            </p:cNvPr>
            <p:cNvSpPr>
              <a:spLocks noChangeShapeType="1"/>
            </p:cNvSpPr>
            <p:nvPr/>
          </p:nvSpPr>
          <p:spPr bwMode="auto">
            <a:xfrm>
              <a:off x="4512" y="1481"/>
              <a:ext cx="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2" name="Line 73">
              <a:extLst>
                <a:ext uri="{FF2B5EF4-FFF2-40B4-BE49-F238E27FC236}">
                  <a16:creationId xmlns:a16="http://schemas.microsoft.com/office/drawing/2014/main" id="{72BBA386-379D-4FC4-A7B0-317BB8AF6490}"/>
                </a:ext>
              </a:extLst>
            </p:cNvPr>
            <p:cNvSpPr>
              <a:spLocks noChangeShapeType="1"/>
            </p:cNvSpPr>
            <p:nvPr/>
          </p:nvSpPr>
          <p:spPr bwMode="auto">
            <a:xfrm>
              <a:off x="3769" y="887"/>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 name="Line 74">
              <a:extLst>
                <a:ext uri="{FF2B5EF4-FFF2-40B4-BE49-F238E27FC236}">
                  <a16:creationId xmlns:a16="http://schemas.microsoft.com/office/drawing/2014/main" id="{137C33B6-A793-404F-B2C1-DAE0C675D274}"/>
                </a:ext>
              </a:extLst>
            </p:cNvPr>
            <p:cNvSpPr>
              <a:spLocks noChangeShapeType="1"/>
            </p:cNvSpPr>
            <p:nvPr/>
          </p:nvSpPr>
          <p:spPr bwMode="auto">
            <a:xfrm>
              <a:off x="3769" y="1382"/>
              <a:ext cx="21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 name="Text Box 75">
              <a:extLst>
                <a:ext uri="{FF2B5EF4-FFF2-40B4-BE49-F238E27FC236}">
                  <a16:creationId xmlns:a16="http://schemas.microsoft.com/office/drawing/2014/main" id="{59FB42E5-DC02-49F9-8BC4-359153301290}"/>
                </a:ext>
              </a:extLst>
            </p:cNvPr>
            <p:cNvSpPr txBox="1">
              <a:spLocks noChangeArrowheads="1"/>
            </p:cNvSpPr>
            <p:nvPr/>
          </p:nvSpPr>
          <p:spPr bwMode="auto">
            <a:xfrm>
              <a:off x="3983" y="1153"/>
              <a:ext cx="3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85" name="Text Box 76">
              <a:extLst>
                <a:ext uri="{FF2B5EF4-FFF2-40B4-BE49-F238E27FC236}">
                  <a16:creationId xmlns:a16="http://schemas.microsoft.com/office/drawing/2014/main" id="{8C185034-3BC9-4065-B369-5E540F972251}"/>
                </a:ext>
              </a:extLst>
            </p:cNvPr>
            <p:cNvSpPr txBox="1">
              <a:spLocks noChangeArrowheads="1"/>
            </p:cNvSpPr>
            <p:nvPr/>
          </p:nvSpPr>
          <p:spPr bwMode="auto">
            <a:xfrm rot="5400000">
              <a:off x="4078" y="1090"/>
              <a:ext cx="2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sym typeface="Symbol" panose="05050102010706020507" pitchFamily="18" charset="2"/>
                </a:rPr>
                <a:t></a:t>
              </a:r>
              <a:endParaRPr lang="en-US" altLang="zh-CN"/>
            </a:p>
          </p:txBody>
        </p:sp>
        <p:sp>
          <p:nvSpPr>
            <p:cNvPr id="186" name="Oval 77">
              <a:extLst>
                <a:ext uri="{FF2B5EF4-FFF2-40B4-BE49-F238E27FC236}">
                  <a16:creationId xmlns:a16="http://schemas.microsoft.com/office/drawing/2014/main" id="{B90B74C5-6623-418E-B64A-E95B15F2EA62}"/>
                </a:ext>
              </a:extLst>
            </p:cNvPr>
            <p:cNvSpPr>
              <a:spLocks noChangeArrowheads="1"/>
            </p:cNvSpPr>
            <p:nvPr/>
          </p:nvSpPr>
          <p:spPr bwMode="auto">
            <a:xfrm>
              <a:off x="3578" y="1632"/>
              <a:ext cx="69" cy="7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87" name="Oval 78">
              <a:extLst>
                <a:ext uri="{FF2B5EF4-FFF2-40B4-BE49-F238E27FC236}">
                  <a16:creationId xmlns:a16="http://schemas.microsoft.com/office/drawing/2014/main" id="{28C04DC4-9CCA-41D9-B029-215FFF90E4F2}"/>
                </a:ext>
              </a:extLst>
            </p:cNvPr>
            <p:cNvSpPr>
              <a:spLocks noChangeArrowheads="1"/>
            </p:cNvSpPr>
            <p:nvPr/>
          </p:nvSpPr>
          <p:spPr bwMode="auto">
            <a:xfrm>
              <a:off x="4819" y="1441"/>
              <a:ext cx="69" cy="7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88" name="Oval 79">
              <a:extLst>
                <a:ext uri="{FF2B5EF4-FFF2-40B4-BE49-F238E27FC236}">
                  <a16:creationId xmlns:a16="http://schemas.microsoft.com/office/drawing/2014/main" id="{21EA8F0D-6586-4A92-B2CF-F2FDCFAB47DE}"/>
                </a:ext>
              </a:extLst>
            </p:cNvPr>
            <p:cNvSpPr>
              <a:spLocks noChangeArrowheads="1"/>
            </p:cNvSpPr>
            <p:nvPr/>
          </p:nvSpPr>
          <p:spPr bwMode="auto">
            <a:xfrm>
              <a:off x="3594" y="2127"/>
              <a:ext cx="69" cy="7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89" name="Oval 80">
              <a:extLst>
                <a:ext uri="{FF2B5EF4-FFF2-40B4-BE49-F238E27FC236}">
                  <a16:creationId xmlns:a16="http://schemas.microsoft.com/office/drawing/2014/main" id="{C0AD4E1C-B974-422F-A6B8-8A064934C717}"/>
                </a:ext>
              </a:extLst>
            </p:cNvPr>
            <p:cNvSpPr>
              <a:spLocks noChangeArrowheads="1"/>
            </p:cNvSpPr>
            <p:nvPr/>
          </p:nvSpPr>
          <p:spPr bwMode="auto">
            <a:xfrm>
              <a:off x="4803" y="1898"/>
              <a:ext cx="69" cy="7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
        <p:nvSpPr>
          <p:cNvPr id="194" name="矩形 193">
            <a:extLst>
              <a:ext uri="{FF2B5EF4-FFF2-40B4-BE49-F238E27FC236}">
                <a16:creationId xmlns:a16="http://schemas.microsoft.com/office/drawing/2014/main" id="{444FDB49-FF2A-492D-A799-FE5E16CB16F2}"/>
              </a:ext>
            </a:extLst>
          </p:cNvPr>
          <p:cNvSpPr/>
          <p:nvPr/>
        </p:nvSpPr>
        <p:spPr>
          <a:xfrm>
            <a:off x="2311400" y="4622800"/>
            <a:ext cx="7772400" cy="954107"/>
          </a:xfrm>
          <a:prstGeom prst="rect">
            <a:avLst/>
          </a:prstGeom>
        </p:spPr>
        <p:txBody>
          <a:bodyPr>
            <a:spAutoFit/>
          </a:bodyPr>
          <a:lstStyle/>
          <a:p>
            <a:pPr>
              <a:defRPr/>
            </a:pPr>
            <a:r>
              <a:rPr lang="zh-CN" altLang="en-US" sz="2800" b="1" dirty="0">
                <a:latin typeface="+mn-ea"/>
              </a:rPr>
              <a:t>        同相比例电路的最大特点是输入电阻高，比较适合于输入级，以提高信号的采集能力。</a:t>
            </a:r>
          </a:p>
        </p:txBody>
      </p:sp>
    </p:spTree>
    <p:custDataLst>
      <p:tags r:id="rId1"/>
    </p:custDataLst>
    <p:extLst>
      <p:ext uri="{BB962C8B-B14F-4D97-AF65-F5344CB8AC3E}">
        <p14:creationId xmlns:p14="http://schemas.microsoft.com/office/powerpoint/2010/main" val="17129931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wipe(left)">
                                      <p:cBhvr>
                                        <p:cTn id="12" dur="500"/>
                                        <p:tgtEl>
                                          <p:spTgt spid="1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
                                        </p:tgtEl>
                                        <p:attrNameLst>
                                          <p:attrName>style.visibility</p:attrName>
                                        </p:attrNameLst>
                                      </p:cBhvr>
                                      <p:to>
                                        <p:strVal val="visible"/>
                                      </p:to>
                                    </p:set>
                                    <p:animEffect transition="in" filter="blinds(horizontal)">
                                      <p:cBhvr>
                                        <p:cTn id="22"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utoUpdateAnimBg="0"/>
      <p:bldP spid="62" grpId="0" autoUpdateAnimBg="0"/>
      <p:bldP spid="19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109" name="矩形 108">
            <a:extLst>
              <a:ext uri="{FF2B5EF4-FFF2-40B4-BE49-F238E27FC236}">
                <a16:creationId xmlns:a16="http://schemas.microsoft.com/office/drawing/2014/main" id="{DC2FB99E-9129-4CB5-8B58-9A6E9B8F6236}"/>
              </a:ext>
            </a:extLst>
          </p:cNvPr>
          <p:cNvSpPr/>
          <p:nvPr/>
        </p:nvSpPr>
        <p:spPr>
          <a:xfrm>
            <a:off x="2016760" y="836565"/>
            <a:ext cx="3810000" cy="523220"/>
          </a:xfrm>
          <a:prstGeom prst="rect">
            <a:avLst/>
          </a:prstGeom>
        </p:spPr>
        <p:txBody>
          <a:bodyPr>
            <a:spAutoFit/>
          </a:bodyPr>
          <a:lstStyle/>
          <a:p>
            <a:pPr>
              <a:defRPr/>
            </a:pPr>
            <a:r>
              <a:rPr lang="zh-CN" altLang="en-US" sz="2800" b="1" dirty="0">
                <a:solidFill>
                  <a:srgbClr val="FF0000"/>
                </a:solidFill>
                <a:latin typeface="+mn-ea"/>
              </a:rPr>
              <a:t>加法运算电路</a:t>
            </a:r>
          </a:p>
        </p:txBody>
      </p:sp>
      <p:sp>
        <p:nvSpPr>
          <p:cNvPr id="110" name="Rectangle 3">
            <a:extLst>
              <a:ext uri="{FF2B5EF4-FFF2-40B4-BE49-F238E27FC236}">
                <a16:creationId xmlns:a16="http://schemas.microsoft.com/office/drawing/2014/main" id="{B5CF5222-2463-4206-9F74-27377DDA79D9}"/>
              </a:ext>
            </a:extLst>
          </p:cNvPr>
          <p:cNvSpPr txBox="1">
            <a:spLocks noChangeArrowheads="1"/>
          </p:cNvSpPr>
          <p:nvPr/>
        </p:nvSpPr>
        <p:spPr bwMode="auto">
          <a:xfrm>
            <a:off x="2041527" y="1517603"/>
            <a:ext cx="4038600" cy="609600"/>
          </a:xfrm>
          <a:prstGeom prst="rect">
            <a:avLst/>
          </a:prstGeom>
          <a:noFill/>
          <a:ln>
            <a:miter lim="800000"/>
            <a:headEnd/>
            <a:tailEnd/>
          </a:ln>
        </p:spPr>
        <p:txBody>
          <a:bodyPr/>
          <a:lstStyle/>
          <a:p>
            <a:pPr marL="342900" indent="-342900" eaLnBrk="0" hangingPunct="0">
              <a:spcBef>
                <a:spcPct val="20000"/>
              </a:spcBef>
              <a:defRPr/>
            </a:pPr>
            <a:r>
              <a:rPr lang="en-US" altLang="zh-CN" sz="2800" b="1" kern="0" dirty="0">
                <a:solidFill>
                  <a:srgbClr val="FF0000"/>
                </a:solidFill>
                <a:latin typeface="+mn-ea"/>
              </a:rPr>
              <a:t> 1. </a:t>
            </a:r>
            <a:r>
              <a:rPr lang="zh-CN" altLang="en-US" sz="2800" b="1" kern="0" dirty="0">
                <a:solidFill>
                  <a:srgbClr val="FF0000"/>
                </a:solidFill>
                <a:latin typeface="+mn-ea"/>
              </a:rPr>
              <a:t>反相加法运算电路</a:t>
            </a:r>
          </a:p>
        </p:txBody>
      </p:sp>
      <p:sp>
        <p:nvSpPr>
          <p:cNvPr id="111" name="Text Box 7">
            <a:extLst>
              <a:ext uri="{FF2B5EF4-FFF2-40B4-BE49-F238E27FC236}">
                <a16:creationId xmlns:a16="http://schemas.microsoft.com/office/drawing/2014/main" id="{0BE363D1-E799-4FC0-878E-0D6227164BDC}"/>
              </a:ext>
            </a:extLst>
          </p:cNvPr>
          <p:cNvSpPr txBox="1">
            <a:spLocks noChangeArrowheads="1"/>
          </p:cNvSpPr>
          <p:nvPr/>
        </p:nvSpPr>
        <p:spPr bwMode="auto">
          <a:xfrm>
            <a:off x="2243773" y="5300614"/>
            <a:ext cx="3505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lnSpc>
                <a:spcPct val="110000"/>
              </a:lnSpc>
            </a:pPr>
            <a:r>
              <a:rPr lang="en-US" altLang="zh-CN" sz="2800" dirty="0"/>
              <a:t>  </a:t>
            </a:r>
            <a:r>
              <a:rPr lang="zh-CN" altLang="en-US" sz="2800" dirty="0">
                <a:solidFill>
                  <a:srgbClr val="CC0000"/>
                </a:solidFill>
              </a:rPr>
              <a:t>平衡电阻：</a:t>
            </a:r>
            <a:endParaRPr lang="zh-CN" altLang="en-US" sz="2800" dirty="0"/>
          </a:p>
          <a:p>
            <a:pPr eaLnBrk="1" hangingPunct="1">
              <a:lnSpc>
                <a:spcPct val="110000"/>
              </a:lnSpc>
            </a:pPr>
            <a:r>
              <a:rPr lang="zh-CN" altLang="en-US" sz="2800" dirty="0"/>
              <a:t> </a:t>
            </a:r>
            <a:r>
              <a:rPr lang="en-US" altLang="zh-CN" sz="2800" dirty="0"/>
              <a:t>R</a:t>
            </a:r>
            <a:r>
              <a:rPr lang="en-US" altLang="zh-CN" sz="2800" baseline="-25000" dirty="0"/>
              <a:t>2</a:t>
            </a:r>
            <a:r>
              <a:rPr lang="en-US" altLang="zh-CN" sz="2800" dirty="0"/>
              <a:t>= R</a:t>
            </a:r>
            <a:r>
              <a:rPr lang="en-US" altLang="zh-CN" sz="2800" baseline="-25000" dirty="0"/>
              <a:t>i1 </a:t>
            </a:r>
            <a:r>
              <a:rPr lang="en-US" altLang="zh-CN" sz="2800" dirty="0"/>
              <a:t>// R</a:t>
            </a:r>
            <a:r>
              <a:rPr lang="en-US" altLang="zh-CN" sz="2800" baseline="-25000" dirty="0"/>
              <a:t>i2 </a:t>
            </a:r>
            <a:r>
              <a:rPr lang="en-US" altLang="zh-CN" sz="2800" dirty="0"/>
              <a:t>// R</a:t>
            </a:r>
            <a:r>
              <a:rPr lang="en-US" altLang="zh-CN" sz="2800" baseline="-25000" dirty="0"/>
              <a:t>F</a:t>
            </a:r>
            <a:endParaRPr lang="en-US" altLang="zh-CN" sz="2800" dirty="0"/>
          </a:p>
        </p:txBody>
      </p:sp>
      <p:graphicFrame>
        <p:nvGraphicFramePr>
          <p:cNvPr id="112" name="Object 4">
            <a:extLst>
              <a:ext uri="{FF2B5EF4-FFF2-40B4-BE49-F238E27FC236}">
                <a16:creationId xmlns:a16="http://schemas.microsoft.com/office/drawing/2014/main" id="{AAA74508-9AC5-4FB3-A78E-B4336DD0E0EC}"/>
              </a:ext>
            </a:extLst>
          </p:cNvPr>
          <p:cNvGraphicFramePr>
            <a:graphicFrameLocks noChangeAspect="1"/>
          </p:cNvGraphicFramePr>
          <p:nvPr>
            <p:extLst>
              <p:ext uri="{D42A27DB-BD31-4B8C-83A1-F6EECF244321}">
                <p14:modId xmlns:p14="http://schemas.microsoft.com/office/powerpoint/2010/main" val="2809997227"/>
              </p:ext>
            </p:extLst>
          </p:nvPr>
        </p:nvGraphicFramePr>
        <p:xfrm>
          <a:off x="7255510" y="2555828"/>
          <a:ext cx="2019300" cy="1100137"/>
        </p:xfrm>
        <a:graphic>
          <a:graphicData uri="http://schemas.openxmlformats.org/presentationml/2006/ole">
            <mc:AlternateContent xmlns:mc="http://schemas.openxmlformats.org/markup-compatibility/2006">
              <mc:Choice xmlns:v="urn:schemas-microsoft-com:vml" Requires="v">
                <p:oleObj spid="_x0000_s39968" name="Equation" r:id="rId5" imgW="812520" imgH="431640" progId="Equation.3">
                  <p:embed/>
                </p:oleObj>
              </mc:Choice>
              <mc:Fallback>
                <p:oleObj name="Equation" r:id="rId5" imgW="812520" imgH="431640" progId="Equation.3">
                  <p:embed/>
                  <p:pic>
                    <p:nvPicPr>
                      <p:cNvPr id="15" name="Object 4">
                        <a:extLst>
                          <a:ext uri="{FF2B5EF4-FFF2-40B4-BE49-F238E27FC236}">
                            <a16:creationId xmlns:a16="http://schemas.microsoft.com/office/drawing/2014/main" id="{68F27E0A-5002-40A5-B05F-6D38ED4AD6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5510" y="2555828"/>
                        <a:ext cx="2019300" cy="110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3" name="Group 96">
            <a:extLst>
              <a:ext uri="{FF2B5EF4-FFF2-40B4-BE49-F238E27FC236}">
                <a16:creationId xmlns:a16="http://schemas.microsoft.com/office/drawing/2014/main" id="{AEAA40B7-5A97-4FAD-9EB9-2D0490F22F8A}"/>
              </a:ext>
            </a:extLst>
          </p:cNvPr>
          <p:cNvGrpSpPr>
            <a:grpSpLocks/>
          </p:cNvGrpSpPr>
          <p:nvPr/>
        </p:nvGrpSpPr>
        <p:grpSpPr bwMode="auto">
          <a:xfrm>
            <a:off x="2010410" y="2263727"/>
            <a:ext cx="4464050" cy="2763838"/>
            <a:chOff x="250" y="1392"/>
            <a:chExt cx="2812" cy="1741"/>
          </a:xfrm>
        </p:grpSpPr>
        <p:sp>
          <p:nvSpPr>
            <p:cNvPr id="114" name="Text Box 50">
              <a:extLst>
                <a:ext uri="{FF2B5EF4-FFF2-40B4-BE49-F238E27FC236}">
                  <a16:creationId xmlns:a16="http://schemas.microsoft.com/office/drawing/2014/main" id="{F3A285FF-7074-457F-B5E6-B71D2ECEA843}"/>
                </a:ext>
              </a:extLst>
            </p:cNvPr>
            <p:cNvSpPr txBox="1">
              <a:spLocks noChangeArrowheads="1"/>
            </p:cNvSpPr>
            <p:nvPr/>
          </p:nvSpPr>
          <p:spPr bwMode="auto">
            <a:xfrm>
              <a:off x="2544" y="2457"/>
              <a:ext cx="5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o</a:t>
              </a:r>
              <a:endParaRPr lang="en-US" altLang="zh-CN" sz="2800">
                <a:solidFill>
                  <a:srgbClr val="000099"/>
                </a:solidFill>
              </a:endParaRPr>
            </a:p>
          </p:txBody>
        </p:sp>
        <p:grpSp>
          <p:nvGrpSpPr>
            <p:cNvPr id="115" name="Group 95">
              <a:extLst>
                <a:ext uri="{FF2B5EF4-FFF2-40B4-BE49-F238E27FC236}">
                  <a16:creationId xmlns:a16="http://schemas.microsoft.com/office/drawing/2014/main" id="{1046E74C-24AA-463D-B78E-0DE2CC3E99E7}"/>
                </a:ext>
              </a:extLst>
            </p:cNvPr>
            <p:cNvGrpSpPr>
              <a:grpSpLocks/>
            </p:cNvGrpSpPr>
            <p:nvPr/>
          </p:nvGrpSpPr>
          <p:grpSpPr bwMode="auto">
            <a:xfrm>
              <a:off x="250" y="1392"/>
              <a:ext cx="2633" cy="1741"/>
              <a:chOff x="250" y="1392"/>
              <a:chExt cx="2633" cy="1741"/>
            </a:xfrm>
          </p:grpSpPr>
          <p:sp>
            <p:nvSpPr>
              <p:cNvPr id="116" name="Text Box 49">
                <a:extLst>
                  <a:ext uri="{FF2B5EF4-FFF2-40B4-BE49-F238E27FC236}">
                    <a16:creationId xmlns:a16="http://schemas.microsoft.com/office/drawing/2014/main" id="{0CB30B26-E109-451D-8775-6C2007770149}"/>
                  </a:ext>
                </a:extLst>
              </p:cNvPr>
              <p:cNvSpPr txBox="1">
                <a:spLocks noChangeArrowheads="1"/>
              </p:cNvSpPr>
              <p:nvPr/>
            </p:nvSpPr>
            <p:spPr bwMode="auto">
              <a:xfrm>
                <a:off x="259" y="1545"/>
                <a:ext cx="4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i="1" baseline="-25000">
                    <a:solidFill>
                      <a:srgbClr val="000099"/>
                    </a:solidFill>
                  </a:rPr>
                  <a:t>i</a:t>
                </a:r>
                <a:r>
                  <a:rPr lang="en-US" altLang="zh-CN" sz="2800" baseline="-25000">
                    <a:solidFill>
                      <a:srgbClr val="000099"/>
                    </a:solidFill>
                  </a:rPr>
                  <a:t>2</a:t>
                </a:r>
                <a:endParaRPr lang="en-US" altLang="zh-CN" sz="2800" b="0">
                  <a:solidFill>
                    <a:srgbClr val="000099"/>
                  </a:solidFill>
                </a:endParaRPr>
              </a:p>
            </p:txBody>
          </p:sp>
          <p:sp>
            <p:nvSpPr>
              <p:cNvPr id="117" name="Rectangle 51">
                <a:extLst>
                  <a:ext uri="{FF2B5EF4-FFF2-40B4-BE49-F238E27FC236}">
                    <a16:creationId xmlns:a16="http://schemas.microsoft.com/office/drawing/2014/main" id="{54E4B49F-23D4-4D5A-ADDC-96651EB3877B}"/>
                  </a:ext>
                </a:extLst>
              </p:cNvPr>
              <p:cNvSpPr>
                <a:spLocks noChangeArrowheads="1"/>
              </p:cNvSpPr>
              <p:nvPr/>
            </p:nvSpPr>
            <p:spPr bwMode="auto">
              <a:xfrm>
                <a:off x="1672" y="1392"/>
                <a:ext cx="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F</a:t>
                </a:r>
              </a:p>
            </p:txBody>
          </p:sp>
          <p:sp>
            <p:nvSpPr>
              <p:cNvPr id="118" name="Rectangle 52">
                <a:extLst>
                  <a:ext uri="{FF2B5EF4-FFF2-40B4-BE49-F238E27FC236}">
                    <a16:creationId xmlns:a16="http://schemas.microsoft.com/office/drawing/2014/main" id="{693ADAC3-5F9F-4437-A068-13DB09EDF88B}"/>
                  </a:ext>
                </a:extLst>
              </p:cNvPr>
              <p:cNvSpPr>
                <a:spLocks noChangeArrowheads="1"/>
              </p:cNvSpPr>
              <p:nvPr/>
            </p:nvSpPr>
            <p:spPr bwMode="auto">
              <a:xfrm>
                <a:off x="1667" y="1733"/>
                <a:ext cx="309"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19" name="Line 53">
                <a:extLst>
                  <a:ext uri="{FF2B5EF4-FFF2-40B4-BE49-F238E27FC236}">
                    <a16:creationId xmlns:a16="http://schemas.microsoft.com/office/drawing/2014/main" id="{9AE0AA65-6F7F-4553-A7CC-82A746CA0BBA}"/>
                  </a:ext>
                </a:extLst>
              </p:cNvPr>
              <p:cNvSpPr>
                <a:spLocks noChangeShapeType="1"/>
              </p:cNvSpPr>
              <p:nvPr/>
            </p:nvSpPr>
            <p:spPr bwMode="auto">
              <a:xfrm>
                <a:off x="2312" y="1780"/>
                <a:ext cx="0" cy="627"/>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 name="Text Box 54">
                <a:extLst>
                  <a:ext uri="{FF2B5EF4-FFF2-40B4-BE49-F238E27FC236}">
                    <a16:creationId xmlns:a16="http://schemas.microsoft.com/office/drawing/2014/main" id="{243C81C9-C50D-4CAA-8057-4858E79D8DEC}"/>
                  </a:ext>
                </a:extLst>
              </p:cNvPr>
              <p:cNvSpPr txBox="1">
                <a:spLocks noChangeArrowheads="1"/>
              </p:cNvSpPr>
              <p:nvPr/>
            </p:nvSpPr>
            <p:spPr bwMode="auto">
              <a:xfrm>
                <a:off x="250" y="2025"/>
                <a:ext cx="5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i="1" baseline="-25000">
                    <a:solidFill>
                      <a:srgbClr val="000099"/>
                    </a:solidFill>
                  </a:rPr>
                  <a:t>i</a:t>
                </a:r>
                <a:r>
                  <a:rPr lang="en-US" altLang="zh-CN" sz="2800" baseline="-25000">
                    <a:solidFill>
                      <a:srgbClr val="000099"/>
                    </a:solidFill>
                  </a:rPr>
                  <a:t>1</a:t>
                </a:r>
                <a:endParaRPr lang="en-US" altLang="zh-CN" sz="2800">
                  <a:solidFill>
                    <a:srgbClr val="000099"/>
                  </a:solidFill>
                </a:endParaRPr>
              </a:p>
            </p:txBody>
          </p:sp>
          <p:sp>
            <p:nvSpPr>
              <p:cNvPr id="121" name="Rectangle 55">
                <a:extLst>
                  <a:ext uri="{FF2B5EF4-FFF2-40B4-BE49-F238E27FC236}">
                    <a16:creationId xmlns:a16="http://schemas.microsoft.com/office/drawing/2014/main" id="{7778B88E-21AA-4A98-8489-239322C5D8BB}"/>
                  </a:ext>
                </a:extLst>
              </p:cNvPr>
              <p:cNvSpPr>
                <a:spLocks noChangeArrowheads="1"/>
              </p:cNvSpPr>
              <p:nvPr/>
            </p:nvSpPr>
            <p:spPr bwMode="auto">
              <a:xfrm>
                <a:off x="919" y="2547"/>
                <a:ext cx="310" cy="9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22" name="Text Box 56">
                <a:extLst>
                  <a:ext uri="{FF2B5EF4-FFF2-40B4-BE49-F238E27FC236}">
                    <a16:creationId xmlns:a16="http://schemas.microsoft.com/office/drawing/2014/main" id="{8C0BC777-2E0E-489C-94D8-29047FE602EA}"/>
                  </a:ext>
                </a:extLst>
              </p:cNvPr>
              <p:cNvSpPr txBox="1">
                <a:spLocks noChangeArrowheads="1"/>
              </p:cNvSpPr>
              <p:nvPr/>
            </p:nvSpPr>
            <p:spPr bwMode="auto">
              <a:xfrm>
                <a:off x="863" y="1401"/>
                <a:ext cx="6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i2</a:t>
                </a:r>
              </a:p>
            </p:txBody>
          </p:sp>
          <p:sp>
            <p:nvSpPr>
              <p:cNvPr id="123" name="Rectangle 57">
                <a:extLst>
                  <a:ext uri="{FF2B5EF4-FFF2-40B4-BE49-F238E27FC236}">
                    <a16:creationId xmlns:a16="http://schemas.microsoft.com/office/drawing/2014/main" id="{6C519540-BCF2-4FD7-80E6-7DA2B2385848}"/>
                  </a:ext>
                </a:extLst>
              </p:cNvPr>
              <p:cNvSpPr>
                <a:spLocks noChangeArrowheads="1"/>
              </p:cNvSpPr>
              <p:nvPr/>
            </p:nvSpPr>
            <p:spPr bwMode="auto">
              <a:xfrm>
                <a:off x="919" y="2238"/>
                <a:ext cx="310" cy="9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24" name="Line 58">
                <a:extLst>
                  <a:ext uri="{FF2B5EF4-FFF2-40B4-BE49-F238E27FC236}">
                    <a16:creationId xmlns:a16="http://schemas.microsoft.com/office/drawing/2014/main" id="{C07A85C1-3763-44B1-A4B8-8A306E39F074}"/>
                  </a:ext>
                </a:extLst>
              </p:cNvPr>
              <p:cNvSpPr>
                <a:spLocks noChangeShapeType="1"/>
              </p:cNvSpPr>
              <p:nvPr/>
            </p:nvSpPr>
            <p:spPr bwMode="auto">
              <a:xfrm>
                <a:off x="1344" y="1780"/>
                <a:ext cx="0" cy="530"/>
              </a:xfrm>
              <a:prstGeom prst="line">
                <a:avLst/>
              </a:prstGeom>
              <a:noFill/>
              <a:ln w="38100">
                <a:solidFill>
                  <a:schemeClr val="tx1"/>
                </a:solidFill>
                <a:round/>
                <a:headEnd type="oval" w="sm" len="me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Rectangle 59">
                <a:extLst>
                  <a:ext uri="{FF2B5EF4-FFF2-40B4-BE49-F238E27FC236}">
                    <a16:creationId xmlns:a16="http://schemas.microsoft.com/office/drawing/2014/main" id="{29D6CC32-AB2B-4103-AD39-F3CD2D7B0290}"/>
                  </a:ext>
                </a:extLst>
              </p:cNvPr>
              <p:cNvSpPr>
                <a:spLocks noChangeArrowheads="1"/>
              </p:cNvSpPr>
              <p:nvPr/>
            </p:nvSpPr>
            <p:spPr bwMode="auto">
              <a:xfrm>
                <a:off x="913" y="1920"/>
                <a:ext cx="3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i1</a:t>
                </a:r>
              </a:p>
            </p:txBody>
          </p:sp>
          <p:sp>
            <p:nvSpPr>
              <p:cNvPr id="126" name="Line 60">
                <a:extLst>
                  <a:ext uri="{FF2B5EF4-FFF2-40B4-BE49-F238E27FC236}">
                    <a16:creationId xmlns:a16="http://schemas.microsoft.com/office/drawing/2014/main" id="{ABF62266-AF97-4753-86A1-83DB6BD71E04}"/>
                  </a:ext>
                </a:extLst>
              </p:cNvPr>
              <p:cNvSpPr>
                <a:spLocks noChangeShapeType="1"/>
              </p:cNvSpPr>
              <p:nvPr/>
            </p:nvSpPr>
            <p:spPr bwMode="auto">
              <a:xfrm>
                <a:off x="1967" y="1780"/>
                <a:ext cx="34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61">
                <a:extLst>
                  <a:ext uri="{FF2B5EF4-FFF2-40B4-BE49-F238E27FC236}">
                    <a16:creationId xmlns:a16="http://schemas.microsoft.com/office/drawing/2014/main" id="{FFDA3CDE-EAC4-481A-AF34-6E670B8768A8}"/>
                  </a:ext>
                </a:extLst>
              </p:cNvPr>
              <p:cNvSpPr>
                <a:spLocks noChangeShapeType="1"/>
              </p:cNvSpPr>
              <p:nvPr/>
            </p:nvSpPr>
            <p:spPr bwMode="auto">
              <a:xfrm flipH="1">
                <a:off x="653" y="2283"/>
                <a:ext cx="25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 name="Line 62">
                <a:extLst>
                  <a:ext uri="{FF2B5EF4-FFF2-40B4-BE49-F238E27FC236}">
                    <a16:creationId xmlns:a16="http://schemas.microsoft.com/office/drawing/2014/main" id="{283B4DB4-4EB4-48A0-AFA6-FAB324C78689}"/>
                  </a:ext>
                </a:extLst>
              </p:cNvPr>
              <p:cNvSpPr>
                <a:spLocks noChangeShapeType="1"/>
              </p:cNvSpPr>
              <p:nvPr/>
            </p:nvSpPr>
            <p:spPr bwMode="auto">
              <a:xfrm flipH="1">
                <a:off x="576" y="2594"/>
                <a:ext cx="35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 name="Group 63">
                <a:extLst>
                  <a:ext uri="{FF2B5EF4-FFF2-40B4-BE49-F238E27FC236}">
                    <a16:creationId xmlns:a16="http://schemas.microsoft.com/office/drawing/2014/main" id="{13F95C94-CBF1-4C91-A964-081EA65B74C6}"/>
                  </a:ext>
                </a:extLst>
              </p:cNvPr>
              <p:cNvGrpSpPr>
                <a:grpSpLocks/>
              </p:cNvGrpSpPr>
              <p:nvPr/>
            </p:nvGrpSpPr>
            <p:grpSpPr bwMode="auto">
              <a:xfrm>
                <a:off x="480" y="2592"/>
                <a:ext cx="178" cy="192"/>
                <a:chOff x="720" y="2617"/>
                <a:chExt cx="185" cy="192"/>
              </a:xfrm>
            </p:grpSpPr>
            <p:sp>
              <p:nvSpPr>
                <p:cNvPr id="153" name="Line 64">
                  <a:extLst>
                    <a:ext uri="{FF2B5EF4-FFF2-40B4-BE49-F238E27FC236}">
                      <a16:creationId xmlns:a16="http://schemas.microsoft.com/office/drawing/2014/main" id="{00E9896B-A7FE-4DC1-9FFB-C142BC36B724}"/>
                    </a:ext>
                  </a:extLst>
                </p:cNvPr>
                <p:cNvSpPr>
                  <a:spLocks noChangeShapeType="1"/>
                </p:cNvSpPr>
                <p:nvPr/>
              </p:nvSpPr>
              <p:spPr bwMode="auto">
                <a:xfrm>
                  <a:off x="720" y="2809"/>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 name="Line 65">
                  <a:extLst>
                    <a:ext uri="{FF2B5EF4-FFF2-40B4-BE49-F238E27FC236}">
                      <a16:creationId xmlns:a16="http://schemas.microsoft.com/office/drawing/2014/main" id="{76E0CD99-FA3B-44F5-AE9C-369EC4A45465}"/>
                    </a:ext>
                  </a:extLst>
                </p:cNvPr>
                <p:cNvSpPr>
                  <a:spLocks noChangeShapeType="1"/>
                </p:cNvSpPr>
                <p:nvPr/>
              </p:nvSpPr>
              <p:spPr bwMode="auto">
                <a:xfrm>
                  <a:off x="816" y="2617"/>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0" name="Line 66">
                <a:extLst>
                  <a:ext uri="{FF2B5EF4-FFF2-40B4-BE49-F238E27FC236}">
                    <a16:creationId xmlns:a16="http://schemas.microsoft.com/office/drawing/2014/main" id="{07D75709-A07E-4BC5-A195-F122C980FB3C}"/>
                  </a:ext>
                </a:extLst>
              </p:cNvPr>
              <p:cNvSpPr>
                <a:spLocks noChangeShapeType="1"/>
              </p:cNvSpPr>
              <p:nvPr/>
            </p:nvSpPr>
            <p:spPr bwMode="auto">
              <a:xfrm>
                <a:off x="1206" y="1780"/>
                <a:ext cx="4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 name="Rectangle 68" descr="40%">
                <a:extLst>
                  <a:ext uri="{FF2B5EF4-FFF2-40B4-BE49-F238E27FC236}">
                    <a16:creationId xmlns:a16="http://schemas.microsoft.com/office/drawing/2014/main" id="{5470B329-FB5E-4AC2-9C89-31A3D0D3FD10}"/>
                  </a:ext>
                </a:extLst>
              </p:cNvPr>
              <p:cNvSpPr>
                <a:spLocks noChangeArrowheads="1"/>
              </p:cNvSpPr>
              <p:nvPr/>
            </p:nvSpPr>
            <p:spPr bwMode="auto">
              <a:xfrm>
                <a:off x="1576" y="2009"/>
                <a:ext cx="560" cy="73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32" name="Text Box 69">
                <a:extLst>
                  <a:ext uri="{FF2B5EF4-FFF2-40B4-BE49-F238E27FC236}">
                    <a16:creationId xmlns:a16="http://schemas.microsoft.com/office/drawing/2014/main" id="{8F06BCA6-4659-4168-B2CD-FFBD02413CFC}"/>
                  </a:ext>
                </a:extLst>
              </p:cNvPr>
              <p:cNvSpPr txBox="1">
                <a:spLocks noChangeArrowheads="1"/>
              </p:cNvSpPr>
              <p:nvPr/>
            </p:nvSpPr>
            <p:spPr bwMode="auto">
              <a:xfrm>
                <a:off x="1570" y="2394"/>
                <a:ext cx="265"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33" name="Text Box 70">
                <a:extLst>
                  <a:ext uri="{FF2B5EF4-FFF2-40B4-BE49-F238E27FC236}">
                    <a16:creationId xmlns:a16="http://schemas.microsoft.com/office/drawing/2014/main" id="{EC47D39C-9FF8-4D74-A053-9FF7AE2D2A56}"/>
                  </a:ext>
                </a:extLst>
              </p:cNvPr>
              <p:cNvSpPr txBox="1">
                <a:spLocks noChangeArrowheads="1"/>
              </p:cNvSpPr>
              <p:nvPr/>
            </p:nvSpPr>
            <p:spPr bwMode="auto">
              <a:xfrm>
                <a:off x="1933" y="2226"/>
                <a:ext cx="4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34" name="Text Box 71">
                <a:extLst>
                  <a:ext uri="{FF2B5EF4-FFF2-40B4-BE49-F238E27FC236}">
                    <a16:creationId xmlns:a16="http://schemas.microsoft.com/office/drawing/2014/main" id="{4C793E0F-AF2D-40EF-AA1D-82BFEF6A5750}"/>
                  </a:ext>
                </a:extLst>
              </p:cNvPr>
              <p:cNvSpPr txBox="1">
                <a:spLocks noChangeArrowheads="1"/>
              </p:cNvSpPr>
              <p:nvPr/>
            </p:nvSpPr>
            <p:spPr bwMode="auto">
              <a:xfrm>
                <a:off x="1829" y="1966"/>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ea typeface="创艺简宋体"/>
                    <a:cs typeface="创艺简宋体"/>
                    <a:sym typeface="Symbol" panose="05050102010706020507" pitchFamily="18" charset="2"/>
                  </a:rPr>
                  <a:t></a:t>
                </a:r>
                <a:endParaRPr lang="en-US" altLang="zh-CN" b="0"/>
              </a:p>
            </p:txBody>
          </p:sp>
          <p:sp>
            <p:nvSpPr>
              <p:cNvPr id="135" name="Line 72">
                <a:extLst>
                  <a:ext uri="{FF2B5EF4-FFF2-40B4-BE49-F238E27FC236}">
                    <a16:creationId xmlns:a16="http://schemas.microsoft.com/office/drawing/2014/main" id="{071B9F97-67D8-498B-9C87-BAEDBA854915}"/>
                  </a:ext>
                </a:extLst>
              </p:cNvPr>
              <p:cNvSpPr>
                <a:spLocks noChangeShapeType="1"/>
              </p:cNvSpPr>
              <p:nvPr/>
            </p:nvSpPr>
            <p:spPr bwMode="auto">
              <a:xfrm>
                <a:off x="1229" y="2594"/>
                <a:ext cx="34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 name="Line 73">
                <a:extLst>
                  <a:ext uri="{FF2B5EF4-FFF2-40B4-BE49-F238E27FC236}">
                    <a16:creationId xmlns:a16="http://schemas.microsoft.com/office/drawing/2014/main" id="{41C40044-B4D0-4F4D-AA5F-A146B28738E1}"/>
                  </a:ext>
                </a:extLst>
              </p:cNvPr>
              <p:cNvSpPr>
                <a:spLocks noChangeShapeType="1"/>
              </p:cNvSpPr>
              <p:nvPr/>
            </p:nvSpPr>
            <p:spPr bwMode="auto">
              <a:xfrm>
                <a:off x="2144" y="2398"/>
                <a:ext cx="34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 name="Line 74">
                <a:extLst>
                  <a:ext uri="{FF2B5EF4-FFF2-40B4-BE49-F238E27FC236}">
                    <a16:creationId xmlns:a16="http://schemas.microsoft.com/office/drawing/2014/main" id="{9588BD5C-8AAB-480B-BA0B-54CBEC018537}"/>
                  </a:ext>
                </a:extLst>
              </p:cNvPr>
              <p:cNvSpPr>
                <a:spLocks noChangeShapeType="1"/>
              </p:cNvSpPr>
              <p:nvPr/>
            </p:nvSpPr>
            <p:spPr bwMode="auto">
              <a:xfrm>
                <a:off x="1341" y="1802"/>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 name="Line 75">
                <a:extLst>
                  <a:ext uri="{FF2B5EF4-FFF2-40B4-BE49-F238E27FC236}">
                    <a16:creationId xmlns:a16="http://schemas.microsoft.com/office/drawing/2014/main" id="{C670F4BB-E1CF-4F01-BE58-2575D5689638}"/>
                  </a:ext>
                </a:extLst>
              </p:cNvPr>
              <p:cNvSpPr>
                <a:spLocks noChangeShapeType="1"/>
              </p:cNvSpPr>
              <p:nvPr/>
            </p:nvSpPr>
            <p:spPr bwMode="auto">
              <a:xfrm>
                <a:off x="1229" y="2299"/>
                <a:ext cx="34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 name="Text Box 76">
                <a:extLst>
                  <a:ext uri="{FF2B5EF4-FFF2-40B4-BE49-F238E27FC236}">
                    <a16:creationId xmlns:a16="http://schemas.microsoft.com/office/drawing/2014/main" id="{7B090837-004D-4BB5-BAD9-C5486B7913B4}"/>
                  </a:ext>
                </a:extLst>
              </p:cNvPr>
              <p:cNvSpPr txBox="1">
                <a:spLocks noChangeArrowheads="1"/>
              </p:cNvSpPr>
              <p:nvPr/>
            </p:nvSpPr>
            <p:spPr bwMode="auto">
              <a:xfrm>
                <a:off x="1576" y="2070"/>
                <a:ext cx="3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40" name="Text Box 77">
                <a:extLst>
                  <a:ext uri="{FF2B5EF4-FFF2-40B4-BE49-F238E27FC236}">
                    <a16:creationId xmlns:a16="http://schemas.microsoft.com/office/drawing/2014/main" id="{082C35EC-D6FB-46F8-BF5D-24B4ED19C75C}"/>
                  </a:ext>
                </a:extLst>
              </p:cNvPr>
              <p:cNvSpPr txBox="1">
                <a:spLocks noChangeArrowheads="1"/>
              </p:cNvSpPr>
              <p:nvPr/>
            </p:nvSpPr>
            <p:spPr bwMode="auto">
              <a:xfrm rot="5400000">
                <a:off x="1706" y="2004"/>
                <a:ext cx="2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sym typeface="Symbol" panose="05050102010706020507" pitchFamily="18" charset="2"/>
                  </a:rPr>
                  <a:t></a:t>
                </a:r>
                <a:endParaRPr lang="en-US" altLang="zh-CN"/>
              </a:p>
            </p:txBody>
          </p:sp>
          <p:sp>
            <p:nvSpPr>
              <p:cNvPr id="141" name="Oval 78">
                <a:extLst>
                  <a:ext uri="{FF2B5EF4-FFF2-40B4-BE49-F238E27FC236}">
                    <a16:creationId xmlns:a16="http://schemas.microsoft.com/office/drawing/2014/main" id="{BD7BC26F-4289-4D3E-8174-C0C83AEB17E6}"/>
                  </a:ext>
                </a:extLst>
              </p:cNvPr>
              <p:cNvSpPr>
                <a:spLocks noChangeArrowheads="1"/>
              </p:cNvSpPr>
              <p:nvPr/>
            </p:nvSpPr>
            <p:spPr bwMode="auto">
              <a:xfrm>
                <a:off x="595" y="2252"/>
                <a:ext cx="76" cy="7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2" name="Oval 79">
                <a:extLst>
                  <a:ext uri="{FF2B5EF4-FFF2-40B4-BE49-F238E27FC236}">
                    <a16:creationId xmlns:a16="http://schemas.microsoft.com/office/drawing/2014/main" id="{7A0562EF-40A7-474A-ADA2-51F3A2018084}"/>
                  </a:ext>
                </a:extLst>
              </p:cNvPr>
              <p:cNvSpPr>
                <a:spLocks noChangeArrowheads="1"/>
              </p:cNvSpPr>
              <p:nvPr/>
            </p:nvSpPr>
            <p:spPr bwMode="auto">
              <a:xfrm>
                <a:off x="2480" y="2357"/>
                <a:ext cx="76" cy="7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3" name="Rectangle 80">
                <a:extLst>
                  <a:ext uri="{FF2B5EF4-FFF2-40B4-BE49-F238E27FC236}">
                    <a16:creationId xmlns:a16="http://schemas.microsoft.com/office/drawing/2014/main" id="{A9CAF3A6-C299-4F7A-9936-20F6C2FD9DDB}"/>
                  </a:ext>
                </a:extLst>
              </p:cNvPr>
              <p:cNvSpPr>
                <a:spLocks noChangeArrowheads="1"/>
              </p:cNvSpPr>
              <p:nvPr/>
            </p:nvSpPr>
            <p:spPr bwMode="auto">
              <a:xfrm>
                <a:off x="892" y="1745"/>
                <a:ext cx="309" cy="9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4" name="Line 81">
                <a:extLst>
                  <a:ext uri="{FF2B5EF4-FFF2-40B4-BE49-F238E27FC236}">
                    <a16:creationId xmlns:a16="http://schemas.microsoft.com/office/drawing/2014/main" id="{0F924F41-5490-428B-93AB-2E0C14AB45BD}"/>
                  </a:ext>
                </a:extLst>
              </p:cNvPr>
              <p:cNvSpPr>
                <a:spLocks noChangeShapeType="1"/>
              </p:cNvSpPr>
              <p:nvPr/>
            </p:nvSpPr>
            <p:spPr bwMode="auto">
              <a:xfrm flipH="1">
                <a:off x="653" y="1780"/>
                <a:ext cx="25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 name="Oval 82">
                <a:extLst>
                  <a:ext uri="{FF2B5EF4-FFF2-40B4-BE49-F238E27FC236}">
                    <a16:creationId xmlns:a16="http://schemas.microsoft.com/office/drawing/2014/main" id="{9D0D6125-C528-4C1B-BB1A-5DD467CF2E32}"/>
                  </a:ext>
                </a:extLst>
              </p:cNvPr>
              <p:cNvSpPr>
                <a:spLocks noChangeArrowheads="1"/>
              </p:cNvSpPr>
              <p:nvPr/>
            </p:nvSpPr>
            <p:spPr bwMode="auto">
              <a:xfrm>
                <a:off x="595" y="1750"/>
                <a:ext cx="76" cy="7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6" name="Text Box 83">
                <a:extLst>
                  <a:ext uri="{FF2B5EF4-FFF2-40B4-BE49-F238E27FC236}">
                    <a16:creationId xmlns:a16="http://schemas.microsoft.com/office/drawing/2014/main" id="{7D64C543-05EB-46B5-AF6E-1DE9AF00272B}"/>
                  </a:ext>
                </a:extLst>
              </p:cNvPr>
              <p:cNvSpPr txBox="1">
                <a:spLocks noChangeArrowheads="1"/>
              </p:cNvSpPr>
              <p:nvPr/>
            </p:nvSpPr>
            <p:spPr bwMode="auto">
              <a:xfrm>
                <a:off x="920" y="2592"/>
                <a:ext cx="4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2</a:t>
                </a:r>
                <a:endParaRPr lang="en-US" altLang="zh-CN" sz="2800"/>
              </a:p>
            </p:txBody>
          </p:sp>
          <p:grpSp>
            <p:nvGrpSpPr>
              <p:cNvPr id="147" name="Group 84">
                <a:extLst>
                  <a:ext uri="{FF2B5EF4-FFF2-40B4-BE49-F238E27FC236}">
                    <a16:creationId xmlns:a16="http://schemas.microsoft.com/office/drawing/2014/main" id="{F75D4D1D-E04B-4281-99D6-8BE1CCF08E5B}"/>
                  </a:ext>
                </a:extLst>
              </p:cNvPr>
              <p:cNvGrpSpPr>
                <a:grpSpLocks/>
              </p:cNvGrpSpPr>
              <p:nvPr/>
            </p:nvGrpSpPr>
            <p:grpSpPr bwMode="auto">
              <a:xfrm>
                <a:off x="2427" y="2941"/>
                <a:ext cx="178" cy="192"/>
                <a:chOff x="727" y="2612"/>
                <a:chExt cx="185" cy="192"/>
              </a:xfrm>
            </p:grpSpPr>
            <p:sp>
              <p:nvSpPr>
                <p:cNvPr id="151" name="Line 85">
                  <a:extLst>
                    <a:ext uri="{FF2B5EF4-FFF2-40B4-BE49-F238E27FC236}">
                      <a16:creationId xmlns:a16="http://schemas.microsoft.com/office/drawing/2014/main" id="{3F980EC9-D213-4439-85F1-332271B7A17F}"/>
                    </a:ext>
                  </a:extLst>
                </p:cNvPr>
                <p:cNvSpPr>
                  <a:spLocks noChangeShapeType="1"/>
                </p:cNvSpPr>
                <p:nvPr/>
              </p:nvSpPr>
              <p:spPr bwMode="auto">
                <a:xfrm>
                  <a:off x="727" y="2804"/>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 name="Line 86">
                  <a:extLst>
                    <a:ext uri="{FF2B5EF4-FFF2-40B4-BE49-F238E27FC236}">
                      <a16:creationId xmlns:a16="http://schemas.microsoft.com/office/drawing/2014/main" id="{F44810A7-2C84-4FDC-9688-1A5FF07508F5}"/>
                    </a:ext>
                  </a:extLst>
                </p:cNvPr>
                <p:cNvSpPr>
                  <a:spLocks noChangeShapeType="1"/>
                </p:cNvSpPr>
                <p:nvPr/>
              </p:nvSpPr>
              <p:spPr bwMode="auto">
                <a:xfrm>
                  <a:off x="823" y="2612"/>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8" name="Oval 87">
                <a:extLst>
                  <a:ext uri="{FF2B5EF4-FFF2-40B4-BE49-F238E27FC236}">
                    <a16:creationId xmlns:a16="http://schemas.microsoft.com/office/drawing/2014/main" id="{2C7F00BE-8647-4873-8A97-D3BF9373C52C}"/>
                  </a:ext>
                </a:extLst>
              </p:cNvPr>
              <p:cNvSpPr>
                <a:spLocks noChangeArrowheads="1"/>
              </p:cNvSpPr>
              <p:nvPr/>
            </p:nvSpPr>
            <p:spPr bwMode="auto">
              <a:xfrm>
                <a:off x="2480" y="2873"/>
                <a:ext cx="76" cy="7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9" name="Text Box 88">
                <a:extLst>
                  <a:ext uri="{FF2B5EF4-FFF2-40B4-BE49-F238E27FC236}">
                    <a16:creationId xmlns:a16="http://schemas.microsoft.com/office/drawing/2014/main" id="{D7BAC75E-480B-4DF6-9B77-101925C27438}"/>
                  </a:ext>
                </a:extLst>
              </p:cNvPr>
              <p:cNvSpPr txBox="1">
                <a:spLocks noChangeArrowheads="1"/>
              </p:cNvSpPr>
              <p:nvPr/>
            </p:nvSpPr>
            <p:spPr bwMode="auto">
              <a:xfrm>
                <a:off x="2538" y="2214"/>
                <a:ext cx="3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sp>
            <p:nvSpPr>
              <p:cNvPr id="150" name="Text Box 89">
                <a:extLst>
                  <a:ext uri="{FF2B5EF4-FFF2-40B4-BE49-F238E27FC236}">
                    <a16:creationId xmlns:a16="http://schemas.microsoft.com/office/drawing/2014/main" id="{CF2BEEFE-EF0F-425C-BECF-A06FB5664FB6}"/>
                  </a:ext>
                </a:extLst>
              </p:cNvPr>
              <p:cNvSpPr txBox="1">
                <a:spLocks noChangeArrowheads="1"/>
              </p:cNvSpPr>
              <p:nvPr/>
            </p:nvSpPr>
            <p:spPr bwMode="auto">
              <a:xfrm>
                <a:off x="2538" y="2730"/>
                <a:ext cx="3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grpSp>
      </p:grpSp>
      <p:sp>
        <p:nvSpPr>
          <p:cNvPr id="155" name="Rectangle 90">
            <a:extLst>
              <a:ext uri="{FF2B5EF4-FFF2-40B4-BE49-F238E27FC236}">
                <a16:creationId xmlns:a16="http://schemas.microsoft.com/office/drawing/2014/main" id="{350BBDC1-516B-4381-AAEB-25C4FA39033F}"/>
              </a:ext>
            </a:extLst>
          </p:cNvPr>
          <p:cNvSpPr>
            <a:spLocks noChangeArrowheads="1"/>
          </p:cNvSpPr>
          <p:nvPr/>
        </p:nvSpPr>
        <p:spPr bwMode="auto">
          <a:xfrm>
            <a:off x="6436360" y="1517603"/>
            <a:ext cx="396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dirty="0"/>
              <a:t> </a:t>
            </a:r>
            <a:r>
              <a:rPr lang="zh-CN" altLang="en-US" sz="2800" dirty="0"/>
              <a:t>可采用叠加定理求</a:t>
            </a:r>
            <a:r>
              <a:rPr lang="en-US" altLang="zh-CN" sz="2800" i="1" dirty="0" err="1">
                <a:solidFill>
                  <a:srgbClr val="FF0000"/>
                </a:solidFill>
              </a:rPr>
              <a:t>u</a:t>
            </a:r>
            <a:r>
              <a:rPr lang="en-US" altLang="zh-CN" sz="2800" baseline="-25000" dirty="0" err="1">
                <a:solidFill>
                  <a:srgbClr val="FF0000"/>
                </a:solidFill>
              </a:rPr>
              <a:t>o</a:t>
            </a:r>
            <a:endParaRPr lang="en-US" altLang="zh-CN" sz="2800" dirty="0">
              <a:solidFill>
                <a:srgbClr val="FF0000"/>
              </a:solidFill>
            </a:endParaRPr>
          </a:p>
        </p:txBody>
      </p:sp>
      <p:sp>
        <p:nvSpPr>
          <p:cNvPr id="156" name="Rectangle 91">
            <a:extLst>
              <a:ext uri="{FF2B5EF4-FFF2-40B4-BE49-F238E27FC236}">
                <a16:creationId xmlns:a16="http://schemas.microsoft.com/office/drawing/2014/main" id="{91EDDF26-23A9-4D2D-8AD5-AB776AAE2740}"/>
              </a:ext>
            </a:extLst>
          </p:cNvPr>
          <p:cNvSpPr>
            <a:spLocks noChangeArrowheads="1"/>
          </p:cNvSpPr>
          <p:nvPr/>
        </p:nvSpPr>
        <p:spPr bwMode="auto">
          <a:xfrm>
            <a:off x="6436360" y="2065290"/>
            <a:ext cx="403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a:solidFill>
                  <a:schemeClr val="tx2"/>
                </a:solidFill>
                <a:ea typeface="创艺繁标宋"/>
                <a:cs typeface="创艺繁标宋"/>
                <a:sym typeface="Symbol" panose="05050102010706020507" pitchFamily="18" charset="2"/>
              </a:rPr>
              <a:t>（</a:t>
            </a:r>
            <a:r>
              <a:rPr lang="en-US" altLang="zh-CN" sz="2800">
                <a:solidFill>
                  <a:schemeClr val="tx2"/>
                </a:solidFill>
                <a:ea typeface="创艺繁标宋"/>
                <a:cs typeface="创艺繁标宋"/>
                <a:sym typeface="Symbol" panose="05050102010706020507" pitchFamily="18" charset="2"/>
              </a:rPr>
              <a:t>1</a:t>
            </a:r>
            <a:r>
              <a:rPr lang="zh-CN" altLang="en-US" sz="2800">
                <a:solidFill>
                  <a:schemeClr val="tx2"/>
                </a:solidFill>
                <a:ea typeface="创艺繁标宋"/>
                <a:cs typeface="创艺繁标宋"/>
                <a:sym typeface="Symbol" panose="05050102010706020507" pitchFamily="18" charset="2"/>
              </a:rPr>
              <a:t>）</a:t>
            </a:r>
            <a:r>
              <a:rPr lang="en-US" altLang="zh-CN" sz="2800" i="1">
                <a:solidFill>
                  <a:srgbClr val="000099"/>
                </a:solidFill>
              </a:rPr>
              <a:t>u</a:t>
            </a:r>
            <a:r>
              <a:rPr lang="en-US" altLang="zh-CN" sz="2800" i="1" baseline="-25000">
                <a:solidFill>
                  <a:srgbClr val="000099"/>
                </a:solidFill>
              </a:rPr>
              <a:t>i</a:t>
            </a:r>
            <a:r>
              <a:rPr lang="en-US" altLang="zh-CN" sz="2800" baseline="-25000">
                <a:solidFill>
                  <a:srgbClr val="000099"/>
                </a:solidFill>
              </a:rPr>
              <a:t>1</a:t>
            </a:r>
            <a:r>
              <a:rPr lang="zh-CN" altLang="en-US" sz="2800">
                <a:solidFill>
                  <a:srgbClr val="000099"/>
                </a:solidFill>
              </a:rPr>
              <a:t>单独作用时</a:t>
            </a:r>
            <a:endParaRPr lang="en-US" altLang="zh-CN" sz="2800"/>
          </a:p>
        </p:txBody>
      </p:sp>
      <p:graphicFrame>
        <p:nvGraphicFramePr>
          <p:cNvPr id="157" name="Object 5">
            <a:extLst>
              <a:ext uri="{FF2B5EF4-FFF2-40B4-BE49-F238E27FC236}">
                <a16:creationId xmlns:a16="http://schemas.microsoft.com/office/drawing/2014/main" id="{C7638331-1F4D-4B23-9DB1-1658133B4247}"/>
              </a:ext>
            </a:extLst>
          </p:cNvPr>
          <p:cNvGraphicFramePr>
            <a:graphicFrameLocks noChangeAspect="1"/>
          </p:cNvGraphicFramePr>
          <p:nvPr>
            <p:extLst>
              <p:ext uri="{D42A27DB-BD31-4B8C-83A1-F6EECF244321}">
                <p14:modId xmlns:p14="http://schemas.microsoft.com/office/powerpoint/2010/main" val="1509295084"/>
              </p:ext>
            </p:extLst>
          </p:nvPr>
        </p:nvGraphicFramePr>
        <p:xfrm>
          <a:off x="6588760" y="5713365"/>
          <a:ext cx="3667125" cy="1100138"/>
        </p:xfrm>
        <a:graphic>
          <a:graphicData uri="http://schemas.openxmlformats.org/presentationml/2006/ole">
            <mc:AlternateContent xmlns:mc="http://schemas.openxmlformats.org/markup-compatibility/2006">
              <mc:Choice xmlns:v="urn:schemas-microsoft-com:vml" Requires="v">
                <p:oleObj spid="_x0000_s39969" name="公式" r:id="rId7" imgW="1473120" imgH="431640" progId="Equation.3">
                  <p:embed/>
                </p:oleObj>
              </mc:Choice>
              <mc:Fallback>
                <p:oleObj name="公式" r:id="rId7" imgW="1473120" imgH="431640" progId="Equation.3">
                  <p:embed/>
                  <p:pic>
                    <p:nvPicPr>
                      <p:cNvPr id="88" name="Object 5">
                        <a:extLst>
                          <a:ext uri="{FF2B5EF4-FFF2-40B4-BE49-F238E27FC236}">
                            <a16:creationId xmlns:a16="http://schemas.microsoft.com/office/drawing/2014/main" id="{799CDA1C-176C-43A3-847B-25CE4F8F16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760" y="5713365"/>
                        <a:ext cx="3667125" cy="1100138"/>
                      </a:xfrm>
                      <a:prstGeom prst="rect">
                        <a:avLst/>
                      </a:prstGeom>
                      <a:solidFill>
                        <a:schemeClr val="bg1"/>
                      </a:solidFill>
                      <a:ln w="38100">
                        <a:solidFill>
                          <a:srgbClr val="FF0000"/>
                        </a:solidFill>
                        <a:miter lim="800000"/>
                        <a:headEnd/>
                        <a:tailEnd/>
                      </a:ln>
                    </p:spPr>
                  </p:pic>
                </p:oleObj>
              </mc:Fallback>
            </mc:AlternateContent>
          </a:graphicData>
        </a:graphic>
      </p:graphicFrame>
      <p:sp>
        <p:nvSpPr>
          <p:cNvPr id="158" name="Rectangle 91">
            <a:extLst>
              <a:ext uri="{FF2B5EF4-FFF2-40B4-BE49-F238E27FC236}">
                <a16:creationId xmlns:a16="http://schemas.microsoft.com/office/drawing/2014/main" id="{C2CB1A59-3F4C-4E6B-9A65-CD35EEA8AB68}"/>
              </a:ext>
            </a:extLst>
          </p:cNvPr>
          <p:cNvSpPr>
            <a:spLocks noChangeArrowheads="1"/>
          </p:cNvSpPr>
          <p:nvPr/>
        </p:nvSpPr>
        <p:spPr bwMode="auto">
          <a:xfrm>
            <a:off x="6436360" y="3665490"/>
            <a:ext cx="403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a:solidFill>
                  <a:schemeClr val="tx2"/>
                </a:solidFill>
                <a:ea typeface="创艺繁标宋"/>
                <a:cs typeface="创艺繁标宋"/>
                <a:sym typeface="Symbol" panose="05050102010706020507" pitchFamily="18" charset="2"/>
              </a:rPr>
              <a:t>（</a:t>
            </a:r>
            <a:r>
              <a:rPr lang="en-US" altLang="zh-CN" sz="2800">
                <a:solidFill>
                  <a:schemeClr val="tx2"/>
                </a:solidFill>
                <a:ea typeface="创艺繁标宋"/>
                <a:cs typeface="创艺繁标宋"/>
                <a:sym typeface="Symbol" panose="05050102010706020507" pitchFamily="18" charset="2"/>
              </a:rPr>
              <a:t>2</a:t>
            </a:r>
            <a:r>
              <a:rPr lang="zh-CN" altLang="en-US" sz="2800">
                <a:solidFill>
                  <a:schemeClr val="tx2"/>
                </a:solidFill>
                <a:ea typeface="创艺繁标宋"/>
                <a:cs typeface="创艺繁标宋"/>
                <a:sym typeface="Symbol" panose="05050102010706020507" pitchFamily="18" charset="2"/>
              </a:rPr>
              <a:t>）</a:t>
            </a:r>
            <a:r>
              <a:rPr lang="en-US" altLang="zh-CN" sz="2800" i="1">
                <a:solidFill>
                  <a:srgbClr val="000099"/>
                </a:solidFill>
              </a:rPr>
              <a:t>u</a:t>
            </a:r>
            <a:r>
              <a:rPr lang="en-US" altLang="zh-CN" sz="2800" i="1" baseline="-25000">
                <a:solidFill>
                  <a:srgbClr val="000099"/>
                </a:solidFill>
              </a:rPr>
              <a:t>i</a:t>
            </a:r>
            <a:r>
              <a:rPr lang="en-US" altLang="zh-CN" sz="2800" baseline="-25000">
                <a:solidFill>
                  <a:srgbClr val="000099"/>
                </a:solidFill>
              </a:rPr>
              <a:t>2</a:t>
            </a:r>
            <a:r>
              <a:rPr lang="zh-CN" altLang="en-US" sz="2800">
                <a:solidFill>
                  <a:srgbClr val="000099"/>
                </a:solidFill>
              </a:rPr>
              <a:t>单独作用时</a:t>
            </a:r>
            <a:endParaRPr lang="en-US" altLang="zh-CN" sz="2800"/>
          </a:p>
        </p:txBody>
      </p:sp>
      <p:graphicFrame>
        <p:nvGraphicFramePr>
          <p:cNvPr id="159" name="Object 6">
            <a:extLst>
              <a:ext uri="{FF2B5EF4-FFF2-40B4-BE49-F238E27FC236}">
                <a16:creationId xmlns:a16="http://schemas.microsoft.com/office/drawing/2014/main" id="{3BF9818C-414C-446D-B678-A391C76F288D}"/>
              </a:ext>
            </a:extLst>
          </p:cNvPr>
          <p:cNvGraphicFramePr>
            <a:graphicFrameLocks noChangeAspect="1"/>
          </p:cNvGraphicFramePr>
          <p:nvPr>
            <p:extLst>
              <p:ext uri="{D42A27DB-BD31-4B8C-83A1-F6EECF244321}">
                <p14:modId xmlns:p14="http://schemas.microsoft.com/office/powerpoint/2010/main" val="707048617"/>
              </p:ext>
            </p:extLst>
          </p:nvPr>
        </p:nvGraphicFramePr>
        <p:xfrm>
          <a:off x="7350760" y="4036965"/>
          <a:ext cx="2176463" cy="1100138"/>
        </p:xfrm>
        <a:graphic>
          <a:graphicData uri="http://schemas.openxmlformats.org/presentationml/2006/ole">
            <mc:AlternateContent xmlns:mc="http://schemas.openxmlformats.org/markup-compatibility/2006">
              <mc:Choice xmlns:v="urn:schemas-microsoft-com:vml" Requires="v">
                <p:oleObj spid="_x0000_s39970" name="Equation" r:id="rId9" imgW="876240" imgH="431640" progId="Equation.3">
                  <p:embed/>
                </p:oleObj>
              </mc:Choice>
              <mc:Fallback>
                <p:oleObj name="Equation" r:id="rId9" imgW="876240" imgH="431640" progId="Equation.3">
                  <p:embed/>
                  <p:pic>
                    <p:nvPicPr>
                      <p:cNvPr id="34822" name="Object 6">
                        <a:extLst>
                          <a:ext uri="{FF2B5EF4-FFF2-40B4-BE49-F238E27FC236}">
                            <a16:creationId xmlns:a16="http://schemas.microsoft.com/office/drawing/2014/main" id="{1F4F1457-C7DF-477D-AC05-012B10DCBA3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0760" y="4036965"/>
                        <a:ext cx="2176463" cy="110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 name="Rectangle 91">
            <a:extLst>
              <a:ext uri="{FF2B5EF4-FFF2-40B4-BE49-F238E27FC236}">
                <a16:creationId xmlns:a16="http://schemas.microsoft.com/office/drawing/2014/main" id="{E4721343-BE1E-45D2-855D-63F16E04FE87}"/>
              </a:ext>
            </a:extLst>
          </p:cNvPr>
          <p:cNvSpPr>
            <a:spLocks noChangeArrowheads="1"/>
          </p:cNvSpPr>
          <p:nvPr/>
        </p:nvSpPr>
        <p:spPr bwMode="auto">
          <a:xfrm>
            <a:off x="6817360" y="5027565"/>
            <a:ext cx="91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a:t>则</a:t>
            </a:r>
            <a:endParaRPr lang="en-US" altLang="zh-CN" sz="2800"/>
          </a:p>
        </p:txBody>
      </p:sp>
      <p:sp>
        <p:nvSpPr>
          <p:cNvPr id="161" name="AutoShape 48" descr="小棋盘">
            <a:extLst>
              <a:ext uri="{FF2B5EF4-FFF2-40B4-BE49-F238E27FC236}">
                <a16:creationId xmlns:a16="http://schemas.microsoft.com/office/drawing/2014/main" id="{EEA67834-ADE3-43D8-BEF8-259352F2F205}"/>
              </a:ext>
            </a:extLst>
          </p:cNvPr>
          <p:cNvSpPr>
            <a:spLocks noChangeArrowheads="1"/>
          </p:cNvSpPr>
          <p:nvPr/>
        </p:nvSpPr>
        <p:spPr bwMode="auto">
          <a:xfrm>
            <a:off x="6512560" y="3198765"/>
            <a:ext cx="3429000" cy="990600"/>
          </a:xfrm>
          <a:prstGeom prst="wedgeRoundRectCallout">
            <a:avLst>
              <a:gd name="adj1" fmla="val 25731"/>
              <a:gd name="adj2" fmla="val 205662"/>
              <a:gd name="adj3" fmla="val 16667"/>
            </a:avLst>
          </a:prstGeom>
          <a:pattFill prst="smCheck">
            <a:fgClr>
              <a:srgbClr val="FFFF00"/>
            </a:fgClr>
            <a:bgClr>
              <a:schemeClr val="bg1"/>
            </a:bgClr>
          </a:pattFill>
          <a:ln w="28575">
            <a:solidFill>
              <a:srgbClr val="0066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ts val="1875"/>
              </a:lnSpc>
              <a:spcBef>
                <a:spcPct val="50000"/>
              </a:spcBef>
            </a:pPr>
            <a:r>
              <a:rPr lang="zh-CN" altLang="en-US" dirty="0">
                <a:solidFill>
                  <a:srgbClr val="FF0000"/>
                </a:solidFill>
              </a:rPr>
              <a:t>当</a:t>
            </a:r>
            <a:r>
              <a:rPr lang="en-US" altLang="zh-CN" dirty="0">
                <a:solidFill>
                  <a:srgbClr val="FF0000"/>
                </a:solidFill>
              </a:rPr>
              <a:t>R</a:t>
            </a:r>
            <a:r>
              <a:rPr lang="en-US" altLang="zh-CN" baseline="-25000" dirty="0">
                <a:solidFill>
                  <a:srgbClr val="FF0000"/>
                </a:solidFill>
              </a:rPr>
              <a:t>i1</a:t>
            </a:r>
            <a:r>
              <a:rPr lang="en-US" altLang="zh-CN" dirty="0">
                <a:solidFill>
                  <a:srgbClr val="FF0000"/>
                </a:solidFill>
              </a:rPr>
              <a:t>=R</a:t>
            </a:r>
            <a:r>
              <a:rPr lang="en-US" altLang="zh-CN" baseline="-25000" dirty="0">
                <a:solidFill>
                  <a:srgbClr val="FF0000"/>
                </a:solidFill>
              </a:rPr>
              <a:t>i2</a:t>
            </a:r>
            <a:r>
              <a:rPr lang="en-US" altLang="zh-CN" dirty="0">
                <a:solidFill>
                  <a:srgbClr val="FF0000"/>
                </a:solidFill>
              </a:rPr>
              <a:t>=R</a:t>
            </a:r>
            <a:r>
              <a:rPr lang="en-US" altLang="zh-CN" baseline="-25000" dirty="0">
                <a:solidFill>
                  <a:srgbClr val="FF0000"/>
                </a:solidFill>
              </a:rPr>
              <a:t>F</a:t>
            </a:r>
            <a:r>
              <a:rPr lang="zh-CN" altLang="en-US" dirty="0">
                <a:solidFill>
                  <a:srgbClr val="FF0000"/>
                </a:solidFill>
              </a:rPr>
              <a:t>时，</a:t>
            </a:r>
            <a:endParaRPr lang="en-US" altLang="zh-CN" dirty="0">
              <a:solidFill>
                <a:srgbClr val="FF0000"/>
              </a:solidFill>
            </a:endParaRPr>
          </a:p>
          <a:p>
            <a:pPr algn="ctr" eaLnBrk="1" hangingPunct="1">
              <a:lnSpc>
                <a:spcPts val="1875"/>
              </a:lnSpc>
              <a:spcBef>
                <a:spcPct val="50000"/>
              </a:spcBef>
            </a:pPr>
            <a:r>
              <a:rPr lang="en-US" altLang="zh-CN" i="1" dirty="0" err="1">
                <a:solidFill>
                  <a:srgbClr val="FF0000"/>
                </a:solidFill>
              </a:rPr>
              <a:t>u</a:t>
            </a:r>
            <a:r>
              <a:rPr lang="en-US" altLang="zh-CN" baseline="-25000" dirty="0" err="1">
                <a:solidFill>
                  <a:srgbClr val="FF0000"/>
                </a:solidFill>
              </a:rPr>
              <a:t>o</a:t>
            </a:r>
            <a:r>
              <a:rPr lang="en-US" altLang="zh-CN" dirty="0">
                <a:solidFill>
                  <a:srgbClr val="FF0000"/>
                </a:solidFill>
              </a:rPr>
              <a:t>=</a:t>
            </a:r>
            <a:r>
              <a:rPr lang="zh-CN" altLang="en-US" dirty="0">
                <a:solidFill>
                  <a:srgbClr val="FF0000"/>
                </a:solidFill>
              </a:rPr>
              <a:t>－ </a:t>
            </a:r>
            <a:r>
              <a:rPr lang="en-US" altLang="zh-CN" dirty="0">
                <a:solidFill>
                  <a:srgbClr val="FF0000"/>
                </a:solidFill>
              </a:rPr>
              <a:t>(</a:t>
            </a:r>
            <a:r>
              <a:rPr lang="en-US" altLang="zh-CN" i="1" dirty="0">
                <a:solidFill>
                  <a:srgbClr val="FF0000"/>
                </a:solidFill>
              </a:rPr>
              <a:t>u</a:t>
            </a:r>
            <a:r>
              <a:rPr lang="en-US" altLang="zh-CN" baseline="-25000" dirty="0">
                <a:solidFill>
                  <a:srgbClr val="FF0000"/>
                </a:solidFill>
              </a:rPr>
              <a:t>i1</a:t>
            </a:r>
            <a:r>
              <a:rPr lang="en-US" altLang="zh-CN" dirty="0">
                <a:solidFill>
                  <a:srgbClr val="FF0000"/>
                </a:solidFill>
              </a:rPr>
              <a:t>+</a:t>
            </a:r>
            <a:r>
              <a:rPr lang="en-US" altLang="zh-CN" u="sng" dirty="0">
                <a:solidFill>
                  <a:srgbClr val="FF0000"/>
                </a:solidFill>
              </a:rPr>
              <a:t>u</a:t>
            </a:r>
            <a:r>
              <a:rPr lang="en-US" altLang="zh-CN" baseline="-25000" dirty="0">
                <a:solidFill>
                  <a:srgbClr val="FF0000"/>
                </a:solidFill>
              </a:rPr>
              <a:t>i2</a:t>
            </a:r>
            <a:r>
              <a:rPr lang="en-US" altLang="zh-CN" dirty="0">
                <a:solidFill>
                  <a:srgbClr val="FF0000"/>
                </a:solidFill>
              </a:rPr>
              <a:t>)</a:t>
            </a:r>
            <a:endParaRPr lang="zh-CN" altLang="en-US" dirty="0">
              <a:solidFill>
                <a:srgbClr val="FF0000"/>
              </a:solidFill>
            </a:endParaRPr>
          </a:p>
        </p:txBody>
      </p:sp>
    </p:spTree>
    <p:custDataLst>
      <p:tags r:id="rId2"/>
    </p:custDataLst>
    <p:extLst>
      <p:ext uri="{BB962C8B-B14F-4D97-AF65-F5344CB8AC3E}">
        <p14:creationId xmlns:p14="http://schemas.microsoft.com/office/powerpoint/2010/main" val="42488936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wipe(left)">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randombar(horizontal)">
                                      <p:cBhvr>
                                        <p:cTn id="17" dur="50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5"/>
                                        </p:tgtEl>
                                        <p:attrNameLst>
                                          <p:attrName>style.visibility</p:attrName>
                                        </p:attrNameLst>
                                      </p:cBhvr>
                                      <p:to>
                                        <p:strVal val="visible"/>
                                      </p:to>
                                    </p:set>
                                    <p:animEffect transition="in" filter="wipe(left)">
                                      <p:cBhvr>
                                        <p:cTn id="22" dur="500"/>
                                        <p:tgtEl>
                                          <p:spTgt spid="1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6"/>
                                        </p:tgtEl>
                                        <p:attrNameLst>
                                          <p:attrName>style.visibility</p:attrName>
                                        </p:attrNameLst>
                                      </p:cBhvr>
                                      <p:to>
                                        <p:strVal val="visible"/>
                                      </p:to>
                                    </p:set>
                                    <p:animEffect transition="in" filter="wipe(left)">
                                      <p:cBhvr>
                                        <p:cTn id="27" dur="500"/>
                                        <p:tgtEl>
                                          <p:spTgt spid="1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2"/>
                                        </p:tgtEl>
                                        <p:attrNameLst>
                                          <p:attrName>style.visibility</p:attrName>
                                        </p:attrNameLst>
                                      </p:cBhvr>
                                      <p:to>
                                        <p:strVal val="visible"/>
                                      </p:to>
                                    </p:set>
                                    <p:animEffect transition="in" filter="wipe(left)">
                                      <p:cBhvr>
                                        <p:cTn id="32" dur="500"/>
                                        <p:tgtEl>
                                          <p:spTgt spid="1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8"/>
                                        </p:tgtEl>
                                        <p:attrNameLst>
                                          <p:attrName>style.visibility</p:attrName>
                                        </p:attrNameLst>
                                      </p:cBhvr>
                                      <p:to>
                                        <p:strVal val="visible"/>
                                      </p:to>
                                    </p:set>
                                    <p:animEffect transition="in" filter="wipe(left)">
                                      <p:cBhvr>
                                        <p:cTn id="37" dur="500"/>
                                        <p:tgtEl>
                                          <p:spTgt spid="15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9"/>
                                        </p:tgtEl>
                                        <p:attrNameLst>
                                          <p:attrName>style.visibility</p:attrName>
                                        </p:attrNameLst>
                                      </p:cBhvr>
                                      <p:to>
                                        <p:strVal val="visible"/>
                                      </p:to>
                                    </p:set>
                                    <p:animEffect transition="in" filter="wipe(left)">
                                      <p:cBhvr>
                                        <p:cTn id="42" dur="500"/>
                                        <p:tgtEl>
                                          <p:spTgt spid="15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0"/>
                                        </p:tgtEl>
                                        <p:attrNameLst>
                                          <p:attrName>style.visibility</p:attrName>
                                        </p:attrNameLst>
                                      </p:cBhvr>
                                      <p:to>
                                        <p:strVal val="visible"/>
                                      </p:to>
                                    </p:set>
                                    <p:animEffect transition="in" filter="wipe(left)">
                                      <p:cBhvr>
                                        <p:cTn id="47" dur="500"/>
                                        <p:tgtEl>
                                          <p:spTgt spid="16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7"/>
                                        </p:tgtEl>
                                        <p:attrNameLst>
                                          <p:attrName>style.visibility</p:attrName>
                                        </p:attrNameLst>
                                      </p:cBhvr>
                                      <p:to>
                                        <p:strVal val="visible"/>
                                      </p:to>
                                    </p:set>
                                    <p:animEffect transition="in" filter="wipe(left)">
                                      <p:cBhvr>
                                        <p:cTn id="52" dur="500"/>
                                        <p:tgtEl>
                                          <p:spTgt spid="15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1"/>
                                        </p:tgtEl>
                                        <p:attrNameLst>
                                          <p:attrName>style.visibility</p:attrName>
                                        </p:attrNameLst>
                                      </p:cBhvr>
                                      <p:to>
                                        <p:strVal val="visible"/>
                                      </p:to>
                                    </p:set>
                                    <p:animEffect transition="in" filter="wipe(up)">
                                      <p:cBhvr>
                                        <p:cTn id="57"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autoUpdateAnimBg="0"/>
      <p:bldP spid="111" grpId="0" autoUpdateAnimBg="0"/>
      <p:bldP spid="155" grpId="0" autoUpdateAnimBg="0"/>
      <p:bldP spid="156" grpId="0" autoUpdateAnimBg="0"/>
      <p:bldP spid="158" grpId="0" autoUpdateAnimBg="0"/>
      <p:bldP spid="160" grpId="0" autoUpdateAnimBg="0"/>
      <p:bldP spid="161"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58" name="矩形 57">
            <a:extLst>
              <a:ext uri="{FF2B5EF4-FFF2-40B4-BE49-F238E27FC236}">
                <a16:creationId xmlns:a16="http://schemas.microsoft.com/office/drawing/2014/main" id="{CEAAC3E7-888E-47A2-916B-174FA5B3DBCE}"/>
              </a:ext>
            </a:extLst>
          </p:cNvPr>
          <p:cNvSpPr/>
          <p:nvPr/>
        </p:nvSpPr>
        <p:spPr>
          <a:xfrm>
            <a:off x="1524346" y="696339"/>
            <a:ext cx="3810000" cy="523220"/>
          </a:xfrm>
          <a:prstGeom prst="rect">
            <a:avLst/>
          </a:prstGeom>
        </p:spPr>
        <p:txBody>
          <a:bodyPr>
            <a:spAutoFit/>
          </a:bodyPr>
          <a:lstStyle/>
          <a:p>
            <a:pPr>
              <a:defRPr/>
            </a:pPr>
            <a:r>
              <a:rPr lang="zh-CN" altLang="en-US" sz="2800" b="1" dirty="0">
                <a:solidFill>
                  <a:srgbClr val="FF0000"/>
                </a:solidFill>
                <a:latin typeface="+mn-ea"/>
              </a:rPr>
              <a:t>减法运算电路</a:t>
            </a:r>
          </a:p>
        </p:txBody>
      </p:sp>
      <p:sp>
        <p:nvSpPr>
          <p:cNvPr id="59" name="Text Box 2">
            <a:extLst>
              <a:ext uri="{FF2B5EF4-FFF2-40B4-BE49-F238E27FC236}">
                <a16:creationId xmlns:a16="http://schemas.microsoft.com/office/drawing/2014/main" id="{E6497310-2748-4C91-9F9D-B871D899A039}"/>
              </a:ext>
            </a:extLst>
          </p:cNvPr>
          <p:cNvSpPr txBox="1">
            <a:spLocks noChangeArrowheads="1"/>
          </p:cNvSpPr>
          <p:nvPr/>
        </p:nvSpPr>
        <p:spPr bwMode="auto">
          <a:xfrm>
            <a:off x="1524346" y="1218677"/>
            <a:ext cx="9448447" cy="1006558"/>
          </a:xfrm>
          <a:prstGeom prst="rect">
            <a:avLst/>
          </a:prstGeom>
          <a:noFill/>
          <a:ln w="9525">
            <a:noFill/>
            <a:miter lim="800000"/>
            <a:headEnd/>
            <a:tailEnd/>
          </a:ln>
          <a:effectLst/>
        </p:spPr>
        <p:txBody>
          <a:bodyPr wrap="square">
            <a:spAutoFit/>
          </a:bodyPr>
          <a:lstStyle/>
          <a:p>
            <a:pPr>
              <a:lnSpc>
                <a:spcPct val="110000"/>
              </a:lnSpc>
              <a:defRPr/>
            </a:pPr>
            <a:r>
              <a:rPr lang="zh-CN" altLang="en-US" sz="2800" b="1" dirty="0">
                <a:latin typeface="+mn-ea"/>
              </a:rPr>
              <a:t>        减法运算电路可看作是反相比例运算电路与同相比例运算电路的叠加。</a:t>
            </a:r>
          </a:p>
        </p:txBody>
      </p:sp>
      <p:graphicFrame>
        <p:nvGraphicFramePr>
          <p:cNvPr id="60" name="Object 1">
            <a:extLst>
              <a:ext uri="{FF2B5EF4-FFF2-40B4-BE49-F238E27FC236}">
                <a16:creationId xmlns:a16="http://schemas.microsoft.com/office/drawing/2014/main" id="{51BA5ABA-E302-451B-B4E0-A3E08C8840D1}"/>
              </a:ext>
            </a:extLst>
          </p:cNvPr>
          <p:cNvGraphicFramePr>
            <a:graphicFrameLocks noChangeAspect="1"/>
          </p:cNvGraphicFramePr>
          <p:nvPr>
            <p:extLst>
              <p:ext uri="{D42A27DB-BD31-4B8C-83A1-F6EECF244321}">
                <p14:modId xmlns:p14="http://schemas.microsoft.com/office/powerpoint/2010/main" val="1087680187"/>
              </p:ext>
            </p:extLst>
          </p:nvPr>
        </p:nvGraphicFramePr>
        <p:xfrm>
          <a:off x="2682756" y="3087582"/>
          <a:ext cx="2590800" cy="1046162"/>
        </p:xfrm>
        <a:graphic>
          <a:graphicData uri="http://schemas.openxmlformats.org/presentationml/2006/ole">
            <mc:AlternateContent xmlns:mc="http://schemas.openxmlformats.org/markup-compatibility/2006">
              <mc:Choice xmlns:v="urn:schemas-microsoft-com:vml" Requires="v">
                <p:oleObj spid="_x0000_s41012" name="Equation" r:id="rId5" imgW="1066680" imgH="431640" progId="Equation.3">
                  <p:embed/>
                </p:oleObj>
              </mc:Choice>
              <mc:Fallback>
                <p:oleObj name="Equation" r:id="rId5" imgW="1066680" imgH="431640" progId="Equation.3">
                  <p:embed/>
                  <p:pic>
                    <p:nvPicPr>
                      <p:cNvPr id="4" name="Object 1">
                        <a:extLst>
                          <a:ext uri="{FF2B5EF4-FFF2-40B4-BE49-F238E27FC236}">
                            <a16:creationId xmlns:a16="http://schemas.microsoft.com/office/drawing/2014/main" id="{2EDFADD3-8B69-4B7D-83AA-63547F7940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2756" y="3087582"/>
                        <a:ext cx="2590800"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2">
            <a:extLst>
              <a:ext uri="{FF2B5EF4-FFF2-40B4-BE49-F238E27FC236}">
                <a16:creationId xmlns:a16="http://schemas.microsoft.com/office/drawing/2014/main" id="{B39E7E3B-DA3B-44AC-97F3-1CA6C308B355}"/>
              </a:ext>
            </a:extLst>
          </p:cNvPr>
          <p:cNvGraphicFramePr>
            <a:graphicFrameLocks noChangeAspect="1"/>
          </p:cNvGraphicFramePr>
          <p:nvPr>
            <p:extLst>
              <p:ext uri="{D42A27DB-BD31-4B8C-83A1-F6EECF244321}">
                <p14:modId xmlns:p14="http://schemas.microsoft.com/office/powerpoint/2010/main" val="178306027"/>
              </p:ext>
            </p:extLst>
          </p:nvPr>
        </p:nvGraphicFramePr>
        <p:xfrm>
          <a:off x="3272941" y="3989616"/>
          <a:ext cx="3143250" cy="1006475"/>
        </p:xfrm>
        <a:graphic>
          <a:graphicData uri="http://schemas.openxmlformats.org/presentationml/2006/ole">
            <mc:AlternateContent xmlns:mc="http://schemas.openxmlformats.org/markup-compatibility/2006">
              <mc:Choice xmlns:v="urn:schemas-microsoft-com:vml" Requires="v">
                <p:oleObj spid="_x0000_s41013" name="Equation" r:id="rId7" imgW="1384200" imgH="444240" progId="Equation.3">
                  <p:embed/>
                </p:oleObj>
              </mc:Choice>
              <mc:Fallback>
                <p:oleObj name="Equation" r:id="rId7" imgW="1384200" imgH="444240" progId="Equation.3">
                  <p:embed/>
                  <p:pic>
                    <p:nvPicPr>
                      <p:cNvPr id="5" name="Object 2">
                        <a:extLst>
                          <a:ext uri="{FF2B5EF4-FFF2-40B4-BE49-F238E27FC236}">
                            <a16:creationId xmlns:a16="http://schemas.microsoft.com/office/drawing/2014/main" id="{28963892-21A2-4A2E-B877-3207EE2BF1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2941" y="3989616"/>
                        <a:ext cx="3143250"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3" descr="40%">
            <a:extLst>
              <a:ext uri="{FF2B5EF4-FFF2-40B4-BE49-F238E27FC236}">
                <a16:creationId xmlns:a16="http://schemas.microsoft.com/office/drawing/2014/main" id="{15F3593F-CE81-43B0-9B20-688D8F629BB9}"/>
              </a:ext>
            </a:extLst>
          </p:cNvPr>
          <p:cNvGraphicFramePr>
            <a:graphicFrameLocks noChangeAspect="1"/>
          </p:cNvGraphicFramePr>
          <p:nvPr>
            <p:extLst>
              <p:ext uri="{D42A27DB-BD31-4B8C-83A1-F6EECF244321}">
                <p14:modId xmlns:p14="http://schemas.microsoft.com/office/powerpoint/2010/main" val="1667959217"/>
              </p:ext>
            </p:extLst>
          </p:nvPr>
        </p:nvGraphicFramePr>
        <p:xfrm>
          <a:off x="3146425" y="5645150"/>
          <a:ext cx="4321175" cy="1025525"/>
        </p:xfrm>
        <a:graphic>
          <a:graphicData uri="http://schemas.openxmlformats.org/presentationml/2006/ole">
            <mc:AlternateContent xmlns:mc="http://schemas.openxmlformats.org/markup-compatibility/2006">
              <mc:Choice xmlns:v="urn:schemas-microsoft-com:vml" Requires="v">
                <p:oleObj spid="_x0000_s41014" name="Equation" r:id="rId9" imgW="1917360" imgH="444240" progId="Equation.3">
                  <p:embed/>
                </p:oleObj>
              </mc:Choice>
              <mc:Fallback>
                <p:oleObj name="Equation" r:id="rId9" imgW="1917360" imgH="444240" progId="Equation.3">
                  <p:embed/>
                  <p:pic>
                    <p:nvPicPr>
                      <p:cNvPr id="6" name="Object 3" descr="40%">
                        <a:extLst>
                          <a:ext uri="{FF2B5EF4-FFF2-40B4-BE49-F238E27FC236}">
                            <a16:creationId xmlns:a16="http://schemas.microsoft.com/office/drawing/2014/main" id="{A25816A4-28A6-4A66-84DD-92A7591A7C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6425" y="5645150"/>
                        <a:ext cx="4321175" cy="1025525"/>
                      </a:xfrm>
                      <a:prstGeom prst="rect">
                        <a:avLst/>
                      </a:prstGeom>
                      <a:noFill/>
                      <a:ln>
                        <a:noFill/>
                      </a:ln>
                      <a:extLst>
                        <a:ext uri="{909E8E84-426E-40DD-AFC4-6F175D3DCCD1}">
                          <a14:hiddenFill xmlns:a14="http://schemas.microsoft.com/office/drawing/2010/main">
                            <a:blipFill dpi="0" rotWithShape="0">
                              <a:blip r:embed="rId11"/>
                              <a:srcRect/>
                              <a:tile tx="0" ty="0" sx="100000" sy="100000" flip="none" algn="tl"/>
                            </a:blipFill>
                          </a14:hiddenFill>
                        </a:ext>
                        <a:ext uri="{91240B29-F687-4F45-9708-019B960494DF}">
                          <a14:hiddenLine xmlns:a14="http://schemas.microsoft.com/office/drawing/2010/main" w="28575">
                            <a:solidFill>
                              <a:srgbClr val="FF3300"/>
                            </a:solidFill>
                            <a:miter lim="800000"/>
                            <a:headEnd/>
                            <a:tailEnd/>
                          </a14:hiddenLine>
                        </a:ext>
                      </a:extLst>
                    </p:spPr>
                  </p:pic>
                </p:oleObj>
              </mc:Fallback>
            </mc:AlternateContent>
          </a:graphicData>
        </a:graphic>
      </p:graphicFrame>
      <p:sp>
        <p:nvSpPr>
          <p:cNvPr id="63" name="Text Box 6">
            <a:extLst>
              <a:ext uri="{FF2B5EF4-FFF2-40B4-BE49-F238E27FC236}">
                <a16:creationId xmlns:a16="http://schemas.microsoft.com/office/drawing/2014/main" id="{AAEFB4FB-7D97-432F-A63C-73D420B50CFC}"/>
              </a:ext>
            </a:extLst>
          </p:cNvPr>
          <p:cNvSpPr txBox="1">
            <a:spLocks noChangeArrowheads="1"/>
          </p:cNvSpPr>
          <p:nvPr/>
        </p:nvSpPr>
        <p:spPr bwMode="auto">
          <a:xfrm>
            <a:off x="8178800" y="3074988"/>
            <a:ext cx="53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3300"/>
                </a:solidFill>
              </a:rPr>
              <a:t>u</a:t>
            </a:r>
            <a:r>
              <a:rPr lang="en-US" altLang="zh-CN" sz="2800" baseline="-25000">
                <a:solidFill>
                  <a:srgbClr val="FF3300"/>
                </a:solidFill>
              </a:rPr>
              <a:t>+</a:t>
            </a:r>
          </a:p>
        </p:txBody>
      </p:sp>
      <p:graphicFrame>
        <p:nvGraphicFramePr>
          <p:cNvPr id="64" name="Object 4">
            <a:extLst>
              <a:ext uri="{FF2B5EF4-FFF2-40B4-BE49-F238E27FC236}">
                <a16:creationId xmlns:a16="http://schemas.microsoft.com/office/drawing/2014/main" id="{B7FC7B37-40B5-4355-901E-E8934ACA84DF}"/>
              </a:ext>
            </a:extLst>
          </p:cNvPr>
          <p:cNvGraphicFramePr>
            <a:graphicFrameLocks noChangeAspect="1"/>
          </p:cNvGraphicFramePr>
          <p:nvPr>
            <p:extLst>
              <p:ext uri="{D42A27DB-BD31-4B8C-83A1-F6EECF244321}">
                <p14:modId xmlns:p14="http://schemas.microsoft.com/office/powerpoint/2010/main" val="1950418458"/>
              </p:ext>
            </p:extLst>
          </p:nvPr>
        </p:nvGraphicFramePr>
        <p:xfrm>
          <a:off x="2673350" y="2158560"/>
          <a:ext cx="2127250" cy="1031875"/>
        </p:xfrm>
        <a:graphic>
          <a:graphicData uri="http://schemas.openxmlformats.org/presentationml/2006/ole">
            <mc:AlternateContent xmlns:mc="http://schemas.openxmlformats.org/markup-compatibility/2006">
              <mc:Choice xmlns:v="urn:schemas-microsoft-com:vml" Requires="v">
                <p:oleObj spid="_x0000_s41015" name="Equation" r:id="rId12" imgW="888840" imgH="431640" progId="Equation.3">
                  <p:embed/>
                </p:oleObj>
              </mc:Choice>
              <mc:Fallback>
                <p:oleObj name="Equation" r:id="rId12" imgW="888840" imgH="431640" progId="Equation.3">
                  <p:embed/>
                  <p:pic>
                    <p:nvPicPr>
                      <p:cNvPr id="8" name="Object 4">
                        <a:extLst>
                          <a:ext uri="{FF2B5EF4-FFF2-40B4-BE49-F238E27FC236}">
                            <a16:creationId xmlns:a16="http://schemas.microsoft.com/office/drawing/2014/main" id="{4ED1EDD6-0823-4A97-9DE6-B05ED08461C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350" y="2158560"/>
                        <a:ext cx="2127250"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5">
            <a:extLst>
              <a:ext uri="{FF2B5EF4-FFF2-40B4-BE49-F238E27FC236}">
                <a16:creationId xmlns:a16="http://schemas.microsoft.com/office/drawing/2014/main" id="{C4CBC062-1D44-4BD5-AF63-3D1A587EA6C0}"/>
              </a:ext>
            </a:extLst>
          </p:cNvPr>
          <p:cNvGraphicFramePr>
            <a:graphicFrameLocks noChangeAspect="1"/>
          </p:cNvGraphicFramePr>
          <p:nvPr>
            <p:extLst>
              <p:ext uri="{D42A27DB-BD31-4B8C-83A1-F6EECF244321}">
                <p14:modId xmlns:p14="http://schemas.microsoft.com/office/powerpoint/2010/main" val="2926707844"/>
              </p:ext>
            </p:extLst>
          </p:nvPr>
        </p:nvGraphicFramePr>
        <p:xfrm>
          <a:off x="2590800" y="4978400"/>
          <a:ext cx="2209800" cy="674688"/>
        </p:xfrm>
        <a:graphic>
          <a:graphicData uri="http://schemas.openxmlformats.org/presentationml/2006/ole">
            <mc:AlternateContent xmlns:mc="http://schemas.openxmlformats.org/markup-compatibility/2006">
              <mc:Choice xmlns:v="urn:schemas-microsoft-com:vml" Requires="v">
                <p:oleObj spid="_x0000_s41016" name="Equation" r:id="rId14" imgW="787320" imgH="241200" progId="Equation.3">
                  <p:embed/>
                </p:oleObj>
              </mc:Choice>
              <mc:Fallback>
                <p:oleObj name="Equation" r:id="rId14" imgW="787320" imgH="241200" progId="Equation.3">
                  <p:embed/>
                  <p:pic>
                    <p:nvPicPr>
                      <p:cNvPr id="9" name="Object 5">
                        <a:extLst>
                          <a:ext uri="{FF2B5EF4-FFF2-40B4-BE49-F238E27FC236}">
                            <a16:creationId xmlns:a16="http://schemas.microsoft.com/office/drawing/2014/main" id="{E84D2CD1-3769-4BFC-BF32-1884B51F674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90800" y="4978400"/>
                        <a:ext cx="2209800" cy="67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6" name="Group 69">
            <a:extLst>
              <a:ext uri="{FF2B5EF4-FFF2-40B4-BE49-F238E27FC236}">
                <a16:creationId xmlns:a16="http://schemas.microsoft.com/office/drawing/2014/main" id="{97DF0D0A-6F0F-4DB9-A754-E32923B66D05}"/>
              </a:ext>
            </a:extLst>
          </p:cNvPr>
          <p:cNvGrpSpPr>
            <a:grpSpLocks/>
          </p:cNvGrpSpPr>
          <p:nvPr/>
        </p:nvGrpSpPr>
        <p:grpSpPr bwMode="auto">
          <a:xfrm>
            <a:off x="6629400" y="1701800"/>
            <a:ext cx="4038600" cy="3059113"/>
            <a:chOff x="192" y="432"/>
            <a:chExt cx="2496" cy="1727"/>
          </a:xfrm>
        </p:grpSpPr>
        <p:sp>
          <p:nvSpPr>
            <p:cNvPr id="67" name="Text Box 70">
              <a:extLst>
                <a:ext uri="{FF2B5EF4-FFF2-40B4-BE49-F238E27FC236}">
                  <a16:creationId xmlns:a16="http://schemas.microsoft.com/office/drawing/2014/main" id="{95431F35-018C-4977-AA41-A36A551C2134}"/>
                </a:ext>
              </a:extLst>
            </p:cNvPr>
            <p:cNvSpPr txBox="1">
              <a:spLocks noChangeArrowheads="1"/>
            </p:cNvSpPr>
            <p:nvPr/>
          </p:nvSpPr>
          <p:spPr bwMode="auto">
            <a:xfrm>
              <a:off x="528" y="1536"/>
              <a:ext cx="3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000099"/>
                  </a:solidFill>
                </a:rPr>
                <a:t>u</a:t>
              </a:r>
              <a:r>
                <a:rPr lang="en-US" altLang="zh-CN" sz="2800" baseline="-25000">
                  <a:solidFill>
                    <a:srgbClr val="000099"/>
                  </a:solidFill>
                </a:rPr>
                <a:t>i2</a:t>
              </a:r>
              <a:endParaRPr lang="en-US" altLang="zh-CN" sz="2800" b="0">
                <a:solidFill>
                  <a:srgbClr val="000099"/>
                </a:solidFill>
              </a:endParaRPr>
            </a:p>
          </p:txBody>
        </p:sp>
        <p:sp>
          <p:nvSpPr>
            <p:cNvPr id="68" name="Text Box 71">
              <a:extLst>
                <a:ext uri="{FF2B5EF4-FFF2-40B4-BE49-F238E27FC236}">
                  <a16:creationId xmlns:a16="http://schemas.microsoft.com/office/drawing/2014/main" id="{11ADE7A5-F1EE-4EBD-B396-EAAF78CB4317}"/>
                </a:ext>
              </a:extLst>
            </p:cNvPr>
            <p:cNvSpPr txBox="1">
              <a:spLocks noChangeArrowheads="1"/>
            </p:cNvSpPr>
            <p:nvPr/>
          </p:nvSpPr>
          <p:spPr bwMode="auto">
            <a:xfrm>
              <a:off x="2256" y="1344"/>
              <a:ext cx="43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000099"/>
                  </a:solidFill>
                </a:rPr>
                <a:t>u</a:t>
              </a:r>
              <a:r>
                <a:rPr lang="en-US" altLang="zh-CN" sz="2800" baseline="-25000">
                  <a:solidFill>
                    <a:srgbClr val="000099"/>
                  </a:solidFill>
                </a:rPr>
                <a:t>o</a:t>
              </a:r>
              <a:endParaRPr lang="en-US" altLang="zh-CN" sz="2800">
                <a:solidFill>
                  <a:srgbClr val="000099"/>
                </a:solidFill>
              </a:endParaRPr>
            </a:p>
          </p:txBody>
        </p:sp>
        <p:sp>
          <p:nvSpPr>
            <p:cNvPr id="69" name="Rectangle 72">
              <a:extLst>
                <a:ext uri="{FF2B5EF4-FFF2-40B4-BE49-F238E27FC236}">
                  <a16:creationId xmlns:a16="http://schemas.microsoft.com/office/drawing/2014/main" id="{268450AD-6B6D-43DB-9109-4E42BBCD30AF}"/>
                </a:ext>
              </a:extLst>
            </p:cNvPr>
            <p:cNvSpPr>
              <a:spLocks noChangeArrowheads="1"/>
            </p:cNvSpPr>
            <p:nvPr/>
          </p:nvSpPr>
          <p:spPr bwMode="auto">
            <a:xfrm>
              <a:off x="1497" y="432"/>
              <a:ext cx="567"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F</a:t>
              </a:r>
            </a:p>
          </p:txBody>
        </p:sp>
        <p:sp>
          <p:nvSpPr>
            <p:cNvPr id="70" name="Rectangle 73">
              <a:extLst>
                <a:ext uri="{FF2B5EF4-FFF2-40B4-BE49-F238E27FC236}">
                  <a16:creationId xmlns:a16="http://schemas.microsoft.com/office/drawing/2014/main" id="{BEC63889-B191-45F9-B1C6-E13E28D50B79}"/>
                </a:ext>
              </a:extLst>
            </p:cNvPr>
            <p:cNvSpPr>
              <a:spLocks noChangeArrowheads="1"/>
            </p:cNvSpPr>
            <p:nvPr/>
          </p:nvSpPr>
          <p:spPr bwMode="auto">
            <a:xfrm>
              <a:off x="1517" y="758"/>
              <a:ext cx="258" cy="8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71" name="Line 74">
              <a:extLst>
                <a:ext uri="{FF2B5EF4-FFF2-40B4-BE49-F238E27FC236}">
                  <a16:creationId xmlns:a16="http://schemas.microsoft.com/office/drawing/2014/main" id="{B143D0ED-488C-4CF6-9477-2AC145C07BE4}"/>
                </a:ext>
              </a:extLst>
            </p:cNvPr>
            <p:cNvSpPr>
              <a:spLocks noChangeShapeType="1"/>
            </p:cNvSpPr>
            <p:nvPr/>
          </p:nvSpPr>
          <p:spPr bwMode="auto">
            <a:xfrm>
              <a:off x="2055" y="797"/>
              <a:ext cx="0" cy="526"/>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Text Box 75">
              <a:extLst>
                <a:ext uri="{FF2B5EF4-FFF2-40B4-BE49-F238E27FC236}">
                  <a16:creationId xmlns:a16="http://schemas.microsoft.com/office/drawing/2014/main" id="{9EF21F8F-6CB3-45E6-B0E1-159C22F70980}"/>
                </a:ext>
              </a:extLst>
            </p:cNvPr>
            <p:cNvSpPr txBox="1">
              <a:spLocks noChangeArrowheads="1"/>
            </p:cNvSpPr>
            <p:nvPr/>
          </p:nvSpPr>
          <p:spPr bwMode="auto">
            <a:xfrm>
              <a:off x="192" y="1353"/>
              <a:ext cx="43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000099"/>
                  </a:solidFill>
                </a:rPr>
                <a:t>u</a:t>
              </a:r>
              <a:r>
                <a:rPr lang="en-US" altLang="zh-CN" sz="2800" baseline="-25000">
                  <a:solidFill>
                    <a:srgbClr val="000099"/>
                  </a:solidFill>
                </a:rPr>
                <a:t>i1</a:t>
              </a:r>
              <a:endParaRPr lang="en-US" altLang="zh-CN" sz="2800">
                <a:solidFill>
                  <a:srgbClr val="000099"/>
                </a:solidFill>
              </a:endParaRPr>
            </a:p>
          </p:txBody>
        </p:sp>
        <p:sp>
          <p:nvSpPr>
            <p:cNvPr id="73" name="Rectangle 76">
              <a:extLst>
                <a:ext uri="{FF2B5EF4-FFF2-40B4-BE49-F238E27FC236}">
                  <a16:creationId xmlns:a16="http://schemas.microsoft.com/office/drawing/2014/main" id="{8BF56AE2-A891-4CE9-974D-15DE555A2106}"/>
                </a:ext>
              </a:extLst>
            </p:cNvPr>
            <p:cNvSpPr>
              <a:spLocks noChangeArrowheads="1"/>
            </p:cNvSpPr>
            <p:nvPr/>
          </p:nvSpPr>
          <p:spPr bwMode="auto">
            <a:xfrm>
              <a:off x="911" y="1440"/>
              <a:ext cx="258" cy="79"/>
            </a:xfrm>
            <a:prstGeom prst="rect">
              <a:avLst/>
            </a:prstGeom>
            <a:solidFill>
              <a:schemeClr val="bg1"/>
            </a:solidFill>
            <a:ln w="381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77" name="Text Box 77">
              <a:extLst>
                <a:ext uri="{FF2B5EF4-FFF2-40B4-BE49-F238E27FC236}">
                  <a16:creationId xmlns:a16="http://schemas.microsoft.com/office/drawing/2014/main" id="{2810DAAD-46DD-4BB4-9CE9-DF48C52CB35C}"/>
                </a:ext>
              </a:extLst>
            </p:cNvPr>
            <p:cNvSpPr txBox="1">
              <a:spLocks noChangeArrowheads="1"/>
            </p:cNvSpPr>
            <p:nvPr/>
          </p:nvSpPr>
          <p:spPr bwMode="auto">
            <a:xfrm>
              <a:off x="1327" y="1632"/>
              <a:ext cx="54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3</a:t>
              </a:r>
            </a:p>
          </p:txBody>
        </p:sp>
        <p:sp>
          <p:nvSpPr>
            <p:cNvPr id="78" name="Rectangle 78">
              <a:extLst>
                <a:ext uri="{FF2B5EF4-FFF2-40B4-BE49-F238E27FC236}">
                  <a16:creationId xmlns:a16="http://schemas.microsoft.com/office/drawing/2014/main" id="{9521895B-1D67-49CF-82AD-83078301CA73}"/>
                </a:ext>
              </a:extLst>
            </p:cNvPr>
            <p:cNvSpPr>
              <a:spLocks noChangeArrowheads="1"/>
            </p:cNvSpPr>
            <p:nvPr/>
          </p:nvSpPr>
          <p:spPr bwMode="auto">
            <a:xfrm>
              <a:off x="894" y="1181"/>
              <a:ext cx="258" cy="7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79" name="Line 79">
              <a:extLst>
                <a:ext uri="{FF2B5EF4-FFF2-40B4-BE49-F238E27FC236}">
                  <a16:creationId xmlns:a16="http://schemas.microsoft.com/office/drawing/2014/main" id="{A1842F30-3067-4FB6-8F36-2FA5EF561914}"/>
                </a:ext>
              </a:extLst>
            </p:cNvPr>
            <p:cNvSpPr>
              <a:spLocks noChangeShapeType="1"/>
            </p:cNvSpPr>
            <p:nvPr/>
          </p:nvSpPr>
          <p:spPr bwMode="auto">
            <a:xfrm>
              <a:off x="1248" y="797"/>
              <a:ext cx="0" cy="444"/>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Rectangle 80">
              <a:extLst>
                <a:ext uri="{FF2B5EF4-FFF2-40B4-BE49-F238E27FC236}">
                  <a16:creationId xmlns:a16="http://schemas.microsoft.com/office/drawing/2014/main" id="{56FDE410-6F99-40F7-A913-B9CC226B3B6B}"/>
                </a:ext>
              </a:extLst>
            </p:cNvPr>
            <p:cNvSpPr>
              <a:spLocks noChangeArrowheads="1"/>
            </p:cNvSpPr>
            <p:nvPr/>
          </p:nvSpPr>
          <p:spPr bwMode="auto">
            <a:xfrm>
              <a:off x="864" y="1497"/>
              <a:ext cx="33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2</a:t>
              </a:r>
            </a:p>
          </p:txBody>
        </p:sp>
        <p:sp>
          <p:nvSpPr>
            <p:cNvPr id="81" name="Line 81">
              <a:extLst>
                <a:ext uri="{FF2B5EF4-FFF2-40B4-BE49-F238E27FC236}">
                  <a16:creationId xmlns:a16="http://schemas.microsoft.com/office/drawing/2014/main" id="{507ABCA8-FE45-4A1F-98AE-173AACF2CF33}"/>
                </a:ext>
              </a:extLst>
            </p:cNvPr>
            <p:cNvSpPr>
              <a:spLocks noChangeShapeType="1"/>
            </p:cNvSpPr>
            <p:nvPr/>
          </p:nvSpPr>
          <p:spPr bwMode="auto">
            <a:xfrm>
              <a:off x="1786" y="797"/>
              <a:ext cx="26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82">
              <a:extLst>
                <a:ext uri="{FF2B5EF4-FFF2-40B4-BE49-F238E27FC236}">
                  <a16:creationId xmlns:a16="http://schemas.microsoft.com/office/drawing/2014/main" id="{00D6E64C-8B61-4A43-98B6-FCC340DC5C21}"/>
                </a:ext>
              </a:extLst>
            </p:cNvPr>
            <p:cNvSpPr>
              <a:spLocks noChangeShapeType="1"/>
            </p:cNvSpPr>
            <p:nvPr/>
          </p:nvSpPr>
          <p:spPr bwMode="auto">
            <a:xfrm flipH="1">
              <a:off x="480" y="1219"/>
              <a:ext cx="41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83">
              <a:extLst>
                <a:ext uri="{FF2B5EF4-FFF2-40B4-BE49-F238E27FC236}">
                  <a16:creationId xmlns:a16="http://schemas.microsoft.com/office/drawing/2014/main" id="{DCDFAF83-D78A-4BFB-ABCE-B937CEFDEED2}"/>
                </a:ext>
              </a:extLst>
            </p:cNvPr>
            <p:cNvSpPr>
              <a:spLocks noChangeShapeType="1"/>
            </p:cNvSpPr>
            <p:nvPr/>
          </p:nvSpPr>
          <p:spPr bwMode="auto">
            <a:xfrm flipH="1">
              <a:off x="790" y="1479"/>
              <a:ext cx="12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4" name="Group 84">
              <a:extLst>
                <a:ext uri="{FF2B5EF4-FFF2-40B4-BE49-F238E27FC236}">
                  <a16:creationId xmlns:a16="http://schemas.microsoft.com/office/drawing/2014/main" id="{8423B78A-FAF1-4700-AD3C-2F1CA8880DCC}"/>
                </a:ext>
              </a:extLst>
            </p:cNvPr>
            <p:cNvGrpSpPr>
              <a:grpSpLocks/>
            </p:cNvGrpSpPr>
            <p:nvPr/>
          </p:nvGrpSpPr>
          <p:grpSpPr bwMode="auto">
            <a:xfrm>
              <a:off x="1236" y="1895"/>
              <a:ext cx="123" cy="192"/>
              <a:chOff x="733" y="2474"/>
              <a:chExt cx="185" cy="192"/>
            </a:xfrm>
          </p:grpSpPr>
          <p:sp>
            <p:nvSpPr>
              <p:cNvPr id="177" name="Line 85">
                <a:extLst>
                  <a:ext uri="{FF2B5EF4-FFF2-40B4-BE49-F238E27FC236}">
                    <a16:creationId xmlns:a16="http://schemas.microsoft.com/office/drawing/2014/main" id="{997E9B6C-BB03-4091-ABD4-74DDAA9E70B5}"/>
                  </a:ext>
                </a:extLst>
              </p:cNvPr>
              <p:cNvSpPr>
                <a:spLocks noChangeShapeType="1"/>
              </p:cNvSpPr>
              <p:nvPr/>
            </p:nvSpPr>
            <p:spPr bwMode="auto">
              <a:xfrm>
                <a:off x="733" y="2666"/>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 name="Line 86">
                <a:extLst>
                  <a:ext uri="{FF2B5EF4-FFF2-40B4-BE49-F238E27FC236}">
                    <a16:creationId xmlns:a16="http://schemas.microsoft.com/office/drawing/2014/main" id="{807ED191-D141-4E86-923F-25A69D03D24C}"/>
                  </a:ext>
                </a:extLst>
              </p:cNvPr>
              <p:cNvSpPr>
                <a:spLocks noChangeShapeType="1"/>
              </p:cNvSpPr>
              <p:nvPr/>
            </p:nvSpPr>
            <p:spPr bwMode="auto">
              <a:xfrm>
                <a:off x="829" y="247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5" name="Line 87">
              <a:extLst>
                <a:ext uri="{FF2B5EF4-FFF2-40B4-BE49-F238E27FC236}">
                  <a16:creationId xmlns:a16="http://schemas.microsoft.com/office/drawing/2014/main" id="{0FEEB84F-55C3-444C-8A62-E7394E20DFDA}"/>
                </a:ext>
              </a:extLst>
            </p:cNvPr>
            <p:cNvSpPr>
              <a:spLocks noChangeShapeType="1"/>
            </p:cNvSpPr>
            <p:nvPr/>
          </p:nvSpPr>
          <p:spPr bwMode="auto">
            <a:xfrm>
              <a:off x="1248" y="797"/>
              <a:ext cx="27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6" name="Group 88">
              <a:extLst>
                <a:ext uri="{FF2B5EF4-FFF2-40B4-BE49-F238E27FC236}">
                  <a16:creationId xmlns:a16="http://schemas.microsoft.com/office/drawing/2014/main" id="{2F217D11-5B05-48E6-86C2-4EB5F12D53CE}"/>
                </a:ext>
              </a:extLst>
            </p:cNvPr>
            <p:cNvGrpSpPr>
              <a:grpSpLocks/>
            </p:cNvGrpSpPr>
            <p:nvPr/>
          </p:nvGrpSpPr>
          <p:grpSpPr bwMode="auto">
            <a:xfrm>
              <a:off x="1152" y="816"/>
              <a:ext cx="1061" cy="792"/>
              <a:chOff x="1686" y="1600"/>
              <a:chExt cx="1061" cy="792"/>
            </a:xfrm>
          </p:grpSpPr>
          <p:sp>
            <p:nvSpPr>
              <p:cNvPr id="167" name="Rectangle 89" descr="40%">
                <a:extLst>
                  <a:ext uri="{FF2B5EF4-FFF2-40B4-BE49-F238E27FC236}">
                    <a16:creationId xmlns:a16="http://schemas.microsoft.com/office/drawing/2014/main" id="{AB8D5833-F30B-4846-940C-B3647BE82BB9}"/>
                  </a:ext>
                </a:extLst>
              </p:cNvPr>
              <p:cNvSpPr>
                <a:spLocks noChangeArrowheads="1"/>
              </p:cNvSpPr>
              <p:nvPr/>
            </p:nvSpPr>
            <p:spPr bwMode="auto">
              <a:xfrm>
                <a:off x="1975" y="1773"/>
                <a:ext cx="518" cy="61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68" name="Text Box 90">
                <a:extLst>
                  <a:ext uri="{FF2B5EF4-FFF2-40B4-BE49-F238E27FC236}">
                    <a16:creationId xmlns:a16="http://schemas.microsoft.com/office/drawing/2014/main" id="{D3DCA3AF-9FEB-45B5-B5E9-379A215D70EA}"/>
                  </a:ext>
                </a:extLst>
              </p:cNvPr>
              <p:cNvSpPr txBox="1">
                <a:spLocks noChangeArrowheads="1"/>
              </p:cNvSpPr>
              <p:nvPr/>
            </p:nvSpPr>
            <p:spPr bwMode="auto">
              <a:xfrm>
                <a:off x="1968" y="2096"/>
                <a:ext cx="22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69" name="Text Box 91">
                <a:extLst>
                  <a:ext uri="{FF2B5EF4-FFF2-40B4-BE49-F238E27FC236}">
                    <a16:creationId xmlns:a16="http://schemas.microsoft.com/office/drawing/2014/main" id="{38CE055B-B451-4522-A597-0C933FD67C1D}"/>
                  </a:ext>
                </a:extLst>
              </p:cNvPr>
              <p:cNvSpPr txBox="1">
                <a:spLocks noChangeArrowheads="1"/>
              </p:cNvSpPr>
              <p:nvPr/>
            </p:nvSpPr>
            <p:spPr bwMode="auto">
              <a:xfrm>
                <a:off x="2286" y="1955"/>
                <a:ext cx="40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70" name="Text Box 92">
                <a:extLst>
                  <a:ext uri="{FF2B5EF4-FFF2-40B4-BE49-F238E27FC236}">
                    <a16:creationId xmlns:a16="http://schemas.microsoft.com/office/drawing/2014/main" id="{774D392C-B752-42CD-82F7-868EF2D410A9}"/>
                  </a:ext>
                </a:extLst>
              </p:cNvPr>
              <p:cNvSpPr txBox="1">
                <a:spLocks noChangeArrowheads="1"/>
              </p:cNvSpPr>
              <p:nvPr/>
            </p:nvSpPr>
            <p:spPr bwMode="auto">
              <a:xfrm>
                <a:off x="2185" y="1737"/>
                <a:ext cx="52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ea typeface="创艺简宋体"/>
                    <a:cs typeface="创艺简宋体"/>
                    <a:sym typeface="Symbol" panose="05050102010706020507" pitchFamily="18" charset="2"/>
                  </a:rPr>
                  <a:t></a:t>
                </a:r>
                <a:endParaRPr lang="en-US" altLang="zh-CN" b="0"/>
              </a:p>
            </p:txBody>
          </p:sp>
          <p:sp>
            <p:nvSpPr>
              <p:cNvPr id="171" name="Line 93">
                <a:extLst>
                  <a:ext uri="{FF2B5EF4-FFF2-40B4-BE49-F238E27FC236}">
                    <a16:creationId xmlns:a16="http://schemas.microsoft.com/office/drawing/2014/main" id="{C7C2D2FF-C340-47BB-AA4A-10A9E8A2273E}"/>
                  </a:ext>
                </a:extLst>
              </p:cNvPr>
              <p:cNvSpPr>
                <a:spLocks noChangeShapeType="1"/>
              </p:cNvSpPr>
              <p:nvPr/>
            </p:nvSpPr>
            <p:spPr bwMode="auto">
              <a:xfrm>
                <a:off x="1712" y="2263"/>
                <a:ext cx="26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 name="Line 94">
                <a:extLst>
                  <a:ext uri="{FF2B5EF4-FFF2-40B4-BE49-F238E27FC236}">
                    <a16:creationId xmlns:a16="http://schemas.microsoft.com/office/drawing/2014/main" id="{FF6DC2F0-08F2-4715-B9E2-B5FFFF133404}"/>
                  </a:ext>
                </a:extLst>
              </p:cNvPr>
              <p:cNvSpPr>
                <a:spLocks noChangeShapeType="1"/>
              </p:cNvSpPr>
              <p:nvPr/>
            </p:nvSpPr>
            <p:spPr bwMode="auto">
              <a:xfrm>
                <a:off x="2493" y="2099"/>
                <a:ext cx="25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3" name="Line 95">
                <a:extLst>
                  <a:ext uri="{FF2B5EF4-FFF2-40B4-BE49-F238E27FC236}">
                    <a16:creationId xmlns:a16="http://schemas.microsoft.com/office/drawing/2014/main" id="{A9CA6CF1-9D83-4AD0-B03A-E2D7F1834A56}"/>
                  </a:ext>
                </a:extLst>
              </p:cNvPr>
              <p:cNvSpPr>
                <a:spLocks noChangeShapeType="1"/>
              </p:cNvSpPr>
              <p:nvPr/>
            </p:nvSpPr>
            <p:spPr bwMode="auto">
              <a:xfrm>
                <a:off x="1779" y="1600"/>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 name="Line 96">
                <a:extLst>
                  <a:ext uri="{FF2B5EF4-FFF2-40B4-BE49-F238E27FC236}">
                    <a16:creationId xmlns:a16="http://schemas.microsoft.com/office/drawing/2014/main" id="{A3E50809-9A07-450C-9FBA-B079652C86F6}"/>
                  </a:ext>
                </a:extLst>
              </p:cNvPr>
              <p:cNvSpPr>
                <a:spLocks noChangeShapeType="1"/>
              </p:cNvSpPr>
              <p:nvPr/>
            </p:nvSpPr>
            <p:spPr bwMode="auto">
              <a:xfrm>
                <a:off x="1686" y="2016"/>
                <a:ext cx="2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 name="Text Box 97">
                <a:extLst>
                  <a:ext uri="{FF2B5EF4-FFF2-40B4-BE49-F238E27FC236}">
                    <a16:creationId xmlns:a16="http://schemas.microsoft.com/office/drawing/2014/main" id="{7BB44826-3E2D-4E7A-BC44-096148514A25}"/>
                  </a:ext>
                </a:extLst>
              </p:cNvPr>
              <p:cNvSpPr txBox="1">
                <a:spLocks noChangeArrowheads="1"/>
              </p:cNvSpPr>
              <p:nvPr/>
            </p:nvSpPr>
            <p:spPr bwMode="auto">
              <a:xfrm>
                <a:off x="1975" y="1824"/>
                <a:ext cx="32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76" name="Text Box 98">
                <a:extLst>
                  <a:ext uri="{FF2B5EF4-FFF2-40B4-BE49-F238E27FC236}">
                    <a16:creationId xmlns:a16="http://schemas.microsoft.com/office/drawing/2014/main" id="{03DAED60-1B59-44B2-8CCD-3740A8D93C7A}"/>
                  </a:ext>
                </a:extLst>
              </p:cNvPr>
              <p:cNvSpPr txBox="1">
                <a:spLocks noChangeArrowheads="1"/>
              </p:cNvSpPr>
              <p:nvPr/>
            </p:nvSpPr>
            <p:spPr bwMode="auto">
              <a:xfrm rot="5400000">
                <a:off x="2054" y="1748"/>
                <a:ext cx="21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sym typeface="Symbol" panose="05050102010706020507" pitchFamily="18" charset="2"/>
                  </a:rPr>
                  <a:t></a:t>
                </a:r>
                <a:endParaRPr lang="en-US" altLang="zh-CN"/>
              </a:p>
            </p:txBody>
          </p:sp>
        </p:grpSp>
        <p:sp>
          <p:nvSpPr>
            <p:cNvPr id="87" name="Oval 99">
              <a:extLst>
                <a:ext uri="{FF2B5EF4-FFF2-40B4-BE49-F238E27FC236}">
                  <a16:creationId xmlns:a16="http://schemas.microsoft.com/office/drawing/2014/main" id="{AF915D68-3498-4AB7-8979-DDD34242A9F0}"/>
                </a:ext>
              </a:extLst>
            </p:cNvPr>
            <p:cNvSpPr>
              <a:spLocks noChangeArrowheads="1"/>
            </p:cNvSpPr>
            <p:nvPr/>
          </p:nvSpPr>
          <p:spPr bwMode="auto">
            <a:xfrm>
              <a:off x="720" y="1462"/>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88" name="Oval 100">
              <a:extLst>
                <a:ext uri="{FF2B5EF4-FFF2-40B4-BE49-F238E27FC236}">
                  <a16:creationId xmlns:a16="http://schemas.microsoft.com/office/drawing/2014/main" id="{F622E447-7DD3-4E50-B5A7-E93D23A47525}"/>
                </a:ext>
              </a:extLst>
            </p:cNvPr>
            <p:cNvSpPr>
              <a:spLocks noChangeArrowheads="1"/>
            </p:cNvSpPr>
            <p:nvPr/>
          </p:nvSpPr>
          <p:spPr bwMode="auto">
            <a:xfrm>
              <a:off x="2208" y="1281"/>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89" name="Rectangle 101">
              <a:extLst>
                <a:ext uri="{FF2B5EF4-FFF2-40B4-BE49-F238E27FC236}">
                  <a16:creationId xmlns:a16="http://schemas.microsoft.com/office/drawing/2014/main" id="{6B0736F2-5D81-4649-9076-779BEA41D8A6}"/>
                </a:ext>
              </a:extLst>
            </p:cNvPr>
            <p:cNvSpPr>
              <a:spLocks noChangeArrowheads="1"/>
            </p:cNvSpPr>
            <p:nvPr/>
          </p:nvSpPr>
          <p:spPr bwMode="auto">
            <a:xfrm rot="-5400000">
              <a:off x="1169" y="1722"/>
              <a:ext cx="258" cy="7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90" name="Oval 102">
              <a:extLst>
                <a:ext uri="{FF2B5EF4-FFF2-40B4-BE49-F238E27FC236}">
                  <a16:creationId xmlns:a16="http://schemas.microsoft.com/office/drawing/2014/main" id="{556C5FF7-4F1A-44E6-BB38-2D17017EC229}"/>
                </a:ext>
              </a:extLst>
            </p:cNvPr>
            <p:cNvSpPr>
              <a:spLocks noChangeArrowheads="1"/>
            </p:cNvSpPr>
            <p:nvPr/>
          </p:nvSpPr>
          <p:spPr bwMode="auto">
            <a:xfrm>
              <a:off x="432" y="1185"/>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91" name="Text Box 103">
              <a:extLst>
                <a:ext uri="{FF2B5EF4-FFF2-40B4-BE49-F238E27FC236}">
                  <a16:creationId xmlns:a16="http://schemas.microsoft.com/office/drawing/2014/main" id="{1BF60E4F-87FE-40F8-BF44-2B4B49A540FC}"/>
                </a:ext>
              </a:extLst>
            </p:cNvPr>
            <p:cNvSpPr txBox="1">
              <a:spLocks noChangeArrowheads="1"/>
            </p:cNvSpPr>
            <p:nvPr/>
          </p:nvSpPr>
          <p:spPr bwMode="auto">
            <a:xfrm>
              <a:off x="847" y="864"/>
              <a:ext cx="35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1</a:t>
              </a:r>
              <a:endParaRPr lang="en-US" altLang="zh-CN" sz="2800"/>
            </a:p>
          </p:txBody>
        </p:sp>
        <p:grpSp>
          <p:nvGrpSpPr>
            <p:cNvPr id="92" name="Group 104">
              <a:extLst>
                <a:ext uri="{FF2B5EF4-FFF2-40B4-BE49-F238E27FC236}">
                  <a16:creationId xmlns:a16="http://schemas.microsoft.com/office/drawing/2014/main" id="{F5EE3B03-C399-4C89-B906-B9AA6587233C}"/>
                </a:ext>
              </a:extLst>
            </p:cNvPr>
            <p:cNvGrpSpPr>
              <a:grpSpLocks/>
            </p:cNvGrpSpPr>
            <p:nvPr/>
          </p:nvGrpSpPr>
          <p:grpSpPr bwMode="auto">
            <a:xfrm>
              <a:off x="2168" y="1713"/>
              <a:ext cx="148" cy="239"/>
              <a:chOff x="2168" y="1713"/>
              <a:chExt cx="148" cy="239"/>
            </a:xfrm>
          </p:grpSpPr>
          <p:grpSp>
            <p:nvGrpSpPr>
              <p:cNvPr id="163" name="Group 105">
                <a:extLst>
                  <a:ext uri="{FF2B5EF4-FFF2-40B4-BE49-F238E27FC236}">
                    <a16:creationId xmlns:a16="http://schemas.microsoft.com/office/drawing/2014/main" id="{FFD09773-9278-4F41-BBB3-75ED0E39AAD3}"/>
                  </a:ext>
                </a:extLst>
              </p:cNvPr>
              <p:cNvGrpSpPr>
                <a:grpSpLocks/>
              </p:cNvGrpSpPr>
              <p:nvPr/>
            </p:nvGrpSpPr>
            <p:grpSpPr bwMode="auto">
              <a:xfrm>
                <a:off x="2168" y="1760"/>
                <a:ext cx="148" cy="192"/>
                <a:chOff x="730" y="2173"/>
                <a:chExt cx="185" cy="192"/>
              </a:xfrm>
            </p:grpSpPr>
            <p:sp>
              <p:nvSpPr>
                <p:cNvPr id="165" name="Line 106">
                  <a:extLst>
                    <a:ext uri="{FF2B5EF4-FFF2-40B4-BE49-F238E27FC236}">
                      <a16:creationId xmlns:a16="http://schemas.microsoft.com/office/drawing/2014/main" id="{37962829-8B6F-4CEA-A71B-BFEC705AD6DC}"/>
                    </a:ext>
                  </a:extLst>
                </p:cNvPr>
                <p:cNvSpPr>
                  <a:spLocks noChangeShapeType="1"/>
                </p:cNvSpPr>
                <p:nvPr/>
              </p:nvSpPr>
              <p:spPr bwMode="auto">
                <a:xfrm>
                  <a:off x="730" y="2365"/>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6" name="Line 107">
                  <a:extLst>
                    <a:ext uri="{FF2B5EF4-FFF2-40B4-BE49-F238E27FC236}">
                      <a16:creationId xmlns:a16="http://schemas.microsoft.com/office/drawing/2014/main" id="{890F77B2-6162-4314-A035-7B41E283C81B}"/>
                    </a:ext>
                  </a:extLst>
                </p:cNvPr>
                <p:cNvSpPr>
                  <a:spLocks noChangeShapeType="1"/>
                </p:cNvSpPr>
                <p:nvPr/>
              </p:nvSpPr>
              <p:spPr bwMode="auto">
                <a:xfrm>
                  <a:off x="826" y="2173"/>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 name="Oval 108">
                <a:extLst>
                  <a:ext uri="{FF2B5EF4-FFF2-40B4-BE49-F238E27FC236}">
                    <a16:creationId xmlns:a16="http://schemas.microsoft.com/office/drawing/2014/main" id="{B6850786-785D-4F4B-A617-107366FCCFE2}"/>
                  </a:ext>
                </a:extLst>
              </p:cNvPr>
              <p:cNvSpPr>
                <a:spLocks noChangeArrowheads="1"/>
              </p:cNvSpPr>
              <p:nvPr/>
            </p:nvSpPr>
            <p:spPr bwMode="auto">
              <a:xfrm>
                <a:off x="2208" y="1713"/>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
          <p:nvSpPr>
            <p:cNvPr id="93" name="Text Box 109">
              <a:extLst>
                <a:ext uri="{FF2B5EF4-FFF2-40B4-BE49-F238E27FC236}">
                  <a16:creationId xmlns:a16="http://schemas.microsoft.com/office/drawing/2014/main" id="{CC680753-69DB-42E9-8DC3-65A4C944EE58}"/>
                </a:ext>
              </a:extLst>
            </p:cNvPr>
            <p:cNvSpPr txBox="1">
              <a:spLocks noChangeArrowheads="1"/>
            </p:cNvSpPr>
            <p:nvPr/>
          </p:nvSpPr>
          <p:spPr bwMode="auto">
            <a:xfrm>
              <a:off x="2256" y="1161"/>
              <a:ext cx="28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sp>
          <p:nvSpPr>
            <p:cNvPr id="94" name="Text Box 110">
              <a:extLst>
                <a:ext uri="{FF2B5EF4-FFF2-40B4-BE49-F238E27FC236}">
                  <a16:creationId xmlns:a16="http://schemas.microsoft.com/office/drawing/2014/main" id="{CC3F0894-5996-4E1C-91A4-0B57132AC994}"/>
                </a:ext>
              </a:extLst>
            </p:cNvPr>
            <p:cNvSpPr txBox="1">
              <a:spLocks noChangeArrowheads="1"/>
            </p:cNvSpPr>
            <p:nvPr/>
          </p:nvSpPr>
          <p:spPr bwMode="auto">
            <a:xfrm>
              <a:off x="2256" y="1593"/>
              <a:ext cx="28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sp>
          <p:nvSpPr>
            <p:cNvPr id="95" name="Line 111">
              <a:extLst>
                <a:ext uri="{FF2B5EF4-FFF2-40B4-BE49-F238E27FC236}">
                  <a16:creationId xmlns:a16="http://schemas.microsoft.com/office/drawing/2014/main" id="{980A12C6-FA5E-4B97-92BC-FA89AF5ADC0E}"/>
                </a:ext>
              </a:extLst>
            </p:cNvPr>
            <p:cNvSpPr>
              <a:spLocks noChangeShapeType="1"/>
            </p:cNvSpPr>
            <p:nvPr/>
          </p:nvSpPr>
          <p:spPr bwMode="auto">
            <a:xfrm>
              <a:off x="1296" y="1488"/>
              <a:ext cx="0" cy="136"/>
            </a:xfrm>
            <a:prstGeom prst="line">
              <a:avLst/>
            </a:prstGeom>
            <a:noFill/>
            <a:ln w="38100">
              <a:solidFill>
                <a:srgbClr val="000000"/>
              </a:solidFill>
              <a:round/>
              <a:headEnd type="oval" w="sm"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6" name="Group 112">
              <a:extLst>
                <a:ext uri="{FF2B5EF4-FFF2-40B4-BE49-F238E27FC236}">
                  <a16:creationId xmlns:a16="http://schemas.microsoft.com/office/drawing/2014/main" id="{BA4BF5C9-D6D0-4D5C-9BF2-B0FAE921565B}"/>
                </a:ext>
              </a:extLst>
            </p:cNvPr>
            <p:cNvGrpSpPr>
              <a:grpSpLocks/>
            </p:cNvGrpSpPr>
            <p:nvPr/>
          </p:nvGrpSpPr>
          <p:grpSpPr bwMode="auto">
            <a:xfrm>
              <a:off x="676" y="1920"/>
              <a:ext cx="148" cy="239"/>
              <a:chOff x="2168" y="1713"/>
              <a:chExt cx="148" cy="239"/>
            </a:xfrm>
          </p:grpSpPr>
          <p:grpSp>
            <p:nvGrpSpPr>
              <p:cNvPr id="106" name="Group 113">
                <a:extLst>
                  <a:ext uri="{FF2B5EF4-FFF2-40B4-BE49-F238E27FC236}">
                    <a16:creationId xmlns:a16="http://schemas.microsoft.com/office/drawing/2014/main" id="{46137AA8-A045-4430-B534-EF71BC97376E}"/>
                  </a:ext>
                </a:extLst>
              </p:cNvPr>
              <p:cNvGrpSpPr>
                <a:grpSpLocks/>
              </p:cNvGrpSpPr>
              <p:nvPr/>
            </p:nvGrpSpPr>
            <p:grpSpPr bwMode="auto">
              <a:xfrm>
                <a:off x="2168" y="1760"/>
                <a:ext cx="148" cy="192"/>
                <a:chOff x="730" y="2173"/>
                <a:chExt cx="185" cy="192"/>
              </a:xfrm>
            </p:grpSpPr>
            <p:sp>
              <p:nvSpPr>
                <p:cNvPr id="108" name="Line 114">
                  <a:extLst>
                    <a:ext uri="{FF2B5EF4-FFF2-40B4-BE49-F238E27FC236}">
                      <a16:creationId xmlns:a16="http://schemas.microsoft.com/office/drawing/2014/main" id="{D7AD3DB8-C9CE-4B8F-B3BC-667288B214AD}"/>
                    </a:ext>
                  </a:extLst>
                </p:cNvPr>
                <p:cNvSpPr>
                  <a:spLocks noChangeShapeType="1"/>
                </p:cNvSpPr>
                <p:nvPr/>
              </p:nvSpPr>
              <p:spPr bwMode="auto">
                <a:xfrm>
                  <a:off x="730" y="2365"/>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 name="Line 115">
                  <a:extLst>
                    <a:ext uri="{FF2B5EF4-FFF2-40B4-BE49-F238E27FC236}">
                      <a16:creationId xmlns:a16="http://schemas.microsoft.com/office/drawing/2014/main" id="{D95A0CBF-209C-483B-A7D7-A96CA9D422AD}"/>
                    </a:ext>
                  </a:extLst>
                </p:cNvPr>
                <p:cNvSpPr>
                  <a:spLocks noChangeShapeType="1"/>
                </p:cNvSpPr>
                <p:nvPr/>
              </p:nvSpPr>
              <p:spPr bwMode="auto">
                <a:xfrm>
                  <a:off x="826" y="2173"/>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7" name="Oval 116">
                <a:extLst>
                  <a:ext uri="{FF2B5EF4-FFF2-40B4-BE49-F238E27FC236}">
                    <a16:creationId xmlns:a16="http://schemas.microsoft.com/office/drawing/2014/main" id="{1A0E0319-1050-41D6-93CC-6EFF8ACBC6F1}"/>
                  </a:ext>
                </a:extLst>
              </p:cNvPr>
              <p:cNvSpPr>
                <a:spLocks noChangeArrowheads="1"/>
              </p:cNvSpPr>
              <p:nvPr/>
            </p:nvSpPr>
            <p:spPr bwMode="auto">
              <a:xfrm>
                <a:off x="2208" y="1713"/>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
          <p:nvSpPr>
            <p:cNvPr id="97" name="Text Box 117">
              <a:extLst>
                <a:ext uri="{FF2B5EF4-FFF2-40B4-BE49-F238E27FC236}">
                  <a16:creationId xmlns:a16="http://schemas.microsoft.com/office/drawing/2014/main" id="{94E87D58-CB58-4FC1-A965-B189F751CDF6}"/>
                </a:ext>
              </a:extLst>
            </p:cNvPr>
            <p:cNvSpPr txBox="1">
              <a:spLocks noChangeArrowheads="1"/>
            </p:cNvSpPr>
            <p:nvPr/>
          </p:nvSpPr>
          <p:spPr bwMode="auto">
            <a:xfrm>
              <a:off x="215" y="1065"/>
              <a:ext cx="28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grpSp>
          <p:nvGrpSpPr>
            <p:cNvPr id="98" name="Group 118">
              <a:extLst>
                <a:ext uri="{FF2B5EF4-FFF2-40B4-BE49-F238E27FC236}">
                  <a16:creationId xmlns:a16="http://schemas.microsoft.com/office/drawing/2014/main" id="{26E5D910-D1B5-421B-913D-7FDD82DEECCA}"/>
                </a:ext>
              </a:extLst>
            </p:cNvPr>
            <p:cNvGrpSpPr>
              <a:grpSpLocks/>
            </p:cNvGrpSpPr>
            <p:nvPr/>
          </p:nvGrpSpPr>
          <p:grpSpPr bwMode="auto">
            <a:xfrm>
              <a:off x="388" y="1920"/>
              <a:ext cx="148" cy="239"/>
              <a:chOff x="2168" y="1713"/>
              <a:chExt cx="148" cy="239"/>
            </a:xfrm>
          </p:grpSpPr>
          <p:grpSp>
            <p:nvGrpSpPr>
              <p:cNvPr id="102" name="Group 119">
                <a:extLst>
                  <a:ext uri="{FF2B5EF4-FFF2-40B4-BE49-F238E27FC236}">
                    <a16:creationId xmlns:a16="http://schemas.microsoft.com/office/drawing/2014/main" id="{4A319ED8-39BC-4239-9577-F0B63255A870}"/>
                  </a:ext>
                </a:extLst>
              </p:cNvPr>
              <p:cNvGrpSpPr>
                <a:grpSpLocks/>
              </p:cNvGrpSpPr>
              <p:nvPr/>
            </p:nvGrpSpPr>
            <p:grpSpPr bwMode="auto">
              <a:xfrm>
                <a:off x="2168" y="1760"/>
                <a:ext cx="148" cy="192"/>
                <a:chOff x="730" y="2173"/>
                <a:chExt cx="185" cy="192"/>
              </a:xfrm>
            </p:grpSpPr>
            <p:sp>
              <p:nvSpPr>
                <p:cNvPr id="104" name="Line 120">
                  <a:extLst>
                    <a:ext uri="{FF2B5EF4-FFF2-40B4-BE49-F238E27FC236}">
                      <a16:creationId xmlns:a16="http://schemas.microsoft.com/office/drawing/2014/main" id="{F842768C-818D-4032-B225-38DCF2A7E13E}"/>
                    </a:ext>
                  </a:extLst>
                </p:cNvPr>
                <p:cNvSpPr>
                  <a:spLocks noChangeShapeType="1"/>
                </p:cNvSpPr>
                <p:nvPr/>
              </p:nvSpPr>
              <p:spPr bwMode="auto">
                <a:xfrm>
                  <a:off x="730" y="2365"/>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121">
                  <a:extLst>
                    <a:ext uri="{FF2B5EF4-FFF2-40B4-BE49-F238E27FC236}">
                      <a16:creationId xmlns:a16="http://schemas.microsoft.com/office/drawing/2014/main" id="{76B43A8B-F5D7-429F-828E-B4ED0378E2A0}"/>
                    </a:ext>
                  </a:extLst>
                </p:cNvPr>
                <p:cNvSpPr>
                  <a:spLocks noChangeShapeType="1"/>
                </p:cNvSpPr>
                <p:nvPr/>
              </p:nvSpPr>
              <p:spPr bwMode="auto">
                <a:xfrm>
                  <a:off x="826" y="2173"/>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3" name="Oval 122">
                <a:extLst>
                  <a:ext uri="{FF2B5EF4-FFF2-40B4-BE49-F238E27FC236}">
                    <a16:creationId xmlns:a16="http://schemas.microsoft.com/office/drawing/2014/main" id="{BB2AB8AD-17AF-4966-881D-18E2DC33E798}"/>
                  </a:ext>
                </a:extLst>
              </p:cNvPr>
              <p:cNvSpPr>
                <a:spLocks noChangeArrowheads="1"/>
              </p:cNvSpPr>
              <p:nvPr/>
            </p:nvSpPr>
            <p:spPr bwMode="auto">
              <a:xfrm>
                <a:off x="2208" y="1713"/>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
          <p:nvSpPr>
            <p:cNvPr id="99" name="Text Box 123">
              <a:extLst>
                <a:ext uri="{FF2B5EF4-FFF2-40B4-BE49-F238E27FC236}">
                  <a16:creationId xmlns:a16="http://schemas.microsoft.com/office/drawing/2014/main" id="{B9058EA3-6E79-46D9-A8AB-DFF98416B9B8}"/>
                </a:ext>
              </a:extLst>
            </p:cNvPr>
            <p:cNvSpPr txBox="1">
              <a:spLocks noChangeArrowheads="1"/>
            </p:cNvSpPr>
            <p:nvPr/>
          </p:nvSpPr>
          <p:spPr bwMode="auto">
            <a:xfrm>
              <a:off x="528" y="1344"/>
              <a:ext cx="28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sp>
          <p:nvSpPr>
            <p:cNvPr id="100" name="Text Box 124">
              <a:extLst>
                <a:ext uri="{FF2B5EF4-FFF2-40B4-BE49-F238E27FC236}">
                  <a16:creationId xmlns:a16="http://schemas.microsoft.com/office/drawing/2014/main" id="{B61F73EC-7A94-489E-ABBD-0552C9DE0FCB}"/>
                </a:ext>
              </a:extLst>
            </p:cNvPr>
            <p:cNvSpPr txBox="1">
              <a:spLocks noChangeArrowheads="1"/>
            </p:cNvSpPr>
            <p:nvPr/>
          </p:nvSpPr>
          <p:spPr bwMode="auto">
            <a:xfrm>
              <a:off x="192" y="1776"/>
              <a:ext cx="28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sp>
          <p:nvSpPr>
            <p:cNvPr id="101" name="Text Box 125">
              <a:extLst>
                <a:ext uri="{FF2B5EF4-FFF2-40B4-BE49-F238E27FC236}">
                  <a16:creationId xmlns:a16="http://schemas.microsoft.com/office/drawing/2014/main" id="{8E92B174-139F-49F8-8888-FF31778A5264}"/>
                </a:ext>
              </a:extLst>
            </p:cNvPr>
            <p:cNvSpPr txBox="1">
              <a:spLocks noChangeArrowheads="1"/>
            </p:cNvSpPr>
            <p:nvPr/>
          </p:nvSpPr>
          <p:spPr bwMode="auto">
            <a:xfrm>
              <a:off x="528" y="1785"/>
              <a:ext cx="28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grpSp>
      <p:sp>
        <p:nvSpPr>
          <p:cNvPr id="179" name="AutoShape 48" descr="小棋盘">
            <a:extLst>
              <a:ext uri="{FF2B5EF4-FFF2-40B4-BE49-F238E27FC236}">
                <a16:creationId xmlns:a16="http://schemas.microsoft.com/office/drawing/2014/main" id="{6F07FA84-578D-41A0-8CB6-2042E77B659B}"/>
              </a:ext>
            </a:extLst>
          </p:cNvPr>
          <p:cNvSpPr>
            <a:spLocks noChangeArrowheads="1"/>
          </p:cNvSpPr>
          <p:nvPr/>
        </p:nvSpPr>
        <p:spPr bwMode="auto">
          <a:xfrm>
            <a:off x="7543800" y="4826000"/>
            <a:ext cx="3429000" cy="990600"/>
          </a:xfrm>
          <a:prstGeom prst="wedgeRoundRectCallout">
            <a:avLst>
              <a:gd name="adj1" fmla="val -52653"/>
              <a:gd name="adj2" fmla="val 96569"/>
              <a:gd name="adj3" fmla="val 16667"/>
            </a:avLst>
          </a:prstGeom>
          <a:pattFill prst="smCheck">
            <a:fgClr>
              <a:srgbClr val="FFFF00"/>
            </a:fgClr>
            <a:bgClr>
              <a:schemeClr val="bg1"/>
            </a:bgClr>
          </a:pattFill>
          <a:ln w="28575">
            <a:solidFill>
              <a:srgbClr val="0066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ts val="1875"/>
              </a:lnSpc>
              <a:spcBef>
                <a:spcPct val="50000"/>
              </a:spcBef>
            </a:pPr>
            <a:r>
              <a:rPr lang="zh-CN" altLang="en-US" dirty="0">
                <a:solidFill>
                  <a:srgbClr val="FF0000"/>
                </a:solidFill>
              </a:rPr>
              <a:t>当</a:t>
            </a:r>
            <a:r>
              <a:rPr lang="en-US" altLang="zh-CN" dirty="0">
                <a:solidFill>
                  <a:srgbClr val="FF0000"/>
                </a:solidFill>
              </a:rPr>
              <a:t>R</a:t>
            </a:r>
            <a:r>
              <a:rPr lang="en-US" altLang="zh-CN" baseline="-25000" dirty="0">
                <a:solidFill>
                  <a:srgbClr val="FF0000"/>
                </a:solidFill>
              </a:rPr>
              <a:t>1</a:t>
            </a:r>
            <a:r>
              <a:rPr lang="en-US" altLang="zh-CN" dirty="0">
                <a:solidFill>
                  <a:srgbClr val="FF0000"/>
                </a:solidFill>
              </a:rPr>
              <a:t>=R</a:t>
            </a:r>
            <a:r>
              <a:rPr lang="en-US" altLang="zh-CN" baseline="-25000" dirty="0">
                <a:solidFill>
                  <a:srgbClr val="FF0000"/>
                </a:solidFill>
              </a:rPr>
              <a:t>2</a:t>
            </a:r>
            <a:r>
              <a:rPr lang="en-US" altLang="zh-CN" dirty="0">
                <a:solidFill>
                  <a:srgbClr val="FF0000"/>
                </a:solidFill>
              </a:rPr>
              <a:t>=R</a:t>
            </a:r>
            <a:r>
              <a:rPr lang="en-US" altLang="zh-CN" baseline="-25000" dirty="0">
                <a:solidFill>
                  <a:srgbClr val="FF0000"/>
                </a:solidFill>
              </a:rPr>
              <a:t>3</a:t>
            </a:r>
            <a:r>
              <a:rPr lang="en-US" altLang="zh-CN" dirty="0">
                <a:solidFill>
                  <a:srgbClr val="FF0000"/>
                </a:solidFill>
              </a:rPr>
              <a:t>=R</a:t>
            </a:r>
            <a:r>
              <a:rPr lang="en-US" altLang="zh-CN" baseline="-25000" dirty="0">
                <a:solidFill>
                  <a:srgbClr val="FF0000"/>
                </a:solidFill>
              </a:rPr>
              <a:t>F</a:t>
            </a:r>
            <a:r>
              <a:rPr lang="zh-CN" altLang="en-US" dirty="0">
                <a:solidFill>
                  <a:srgbClr val="FF0000"/>
                </a:solidFill>
              </a:rPr>
              <a:t>时，</a:t>
            </a:r>
            <a:endParaRPr lang="en-US" altLang="zh-CN" dirty="0">
              <a:solidFill>
                <a:srgbClr val="FF0000"/>
              </a:solidFill>
            </a:endParaRPr>
          </a:p>
          <a:p>
            <a:pPr algn="ctr" eaLnBrk="1" hangingPunct="1">
              <a:lnSpc>
                <a:spcPts val="1875"/>
              </a:lnSpc>
              <a:spcBef>
                <a:spcPct val="50000"/>
              </a:spcBef>
            </a:pPr>
            <a:r>
              <a:rPr lang="en-US" altLang="zh-CN" i="1" dirty="0" err="1">
                <a:solidFill>
                  <a:srgbClr val="FF0000"/>
                </a:solidFill>
              </a:rPr>
              <a:t>u</a:t>
            </a:r>
            <a:r>
              <a:rPr lang="en-US" altLang="zh-CN" baseline="-25000" dirty="0" err="1">
                <a:solidFill>
                  <a:srgbClr val="FF0000"/>
                </a:solidFill>
              </a:rPr>
              <a:t>o</a:t>
            </a:r>
            <a:r>
              <a:rPr lang="en-US" altLang="zh-CN" dirty="0">
                <a:solidFill>
                  <a:srgbClr val="FF0000"/>
                </a:solidFill>
              </a:rPr>
              <a:t>=</a:t>
            </a:r>
            <a:r>
              <a:rPr lang="en-US" altLang="zh-CN" i="1" dirty="0">
                <a:solidFill>
                  <a:srgbClr val="FF0000"/>
                </a:solidFill>
              </a:rPr>
              <a:t>u</a:t>
            </a:r>
            <a:r>
              <a:rPr lang="en-US" altLang="zh-CN" baseline="-25000" dirty="0">
                <a:solidFill>
                  <a:srgbClr val="FF0000"/>
                </a:solidFill>
              </a:rPr>
              <a:t>i2</a:t>
            </a:r>
            <a:r>
              <a:rPr lang="en-US" altLang="zh-CN" dirty="0">
                <a:solidFill>
                  <a:srgbClr val="FF0000"/>
                </a:solidFill>
              </a:rPr>
              <a:t>-</a:t>
            </a:r>
            <a:r>
              <a:rPr lang="en-US" altLang="zh-CN" u="sng" dirty="0">
                <a:solidFill>
                  <a:srgbClr val="FF0000"/>
                </a:solidFill>
              </a:rPr>
              <a:t>u</a:t>
            </a:r>
            <a:r>
              <a:rPr lang="en-US" altLang="zh-CN" baseline="-25000" dirty="0">
                <a:solidFill>
                  <a:srgbClr val="FF0000"/>
                </a:solidFill>
              </a:rPr>
              <a:t>i1</a:t>
            </a:r>
            <a:endParaRPr lang="zh-CN" altLang="en-US" baseline="-25000" dirty="0">
              <a:solidFill>
                <a:srgbClr val="FF0000"/>
              </a:solidFill>
            </a:endParaRPr>
          </a:p>
        </p:txBody>
      </p:sp>
    </p:spTree>
    <p:custDataLst>
      <p:tags r:id="rId2"/>
    </p:custDataLst>
    <p:extLst>
      <p:ext uri="{BB962C8B-B14F-4D97-AF65-F5344CB8AC3E}">
        <p14:creationId xmlns:p14="http://schemas.microsoft.com/office/powerpoint/2010/main" val="32849119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left)">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left)">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500"/>
                                        <p:tgtEl>
                                          <p:spTgt spid="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9"/>
                                        </p:tgtEl>
                                        <p:attrNameLst>
                                          <p:attrName>style.visibility</p:attrName>
                                        </p:attrNameLst>
                                      </p:cBhvr>
                                      <p:to>
                                        <p:strVal val="visible"/>
                                      </p:to>
                                    </p:set>
                                    <p:animEffect transition="in" filter="wipe(up)">
                                      <p:cBhvr>
                                        <p:cTn id="37"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utoUpdateAnimBg="0"/>
      <p:bldP spid="179"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109" name="Text Box 3">
            <a:extLst>
              <a:ext uri="{FF2B5EF4-FFF2-40B4-BE49-F238E27FC236}">
                <a16:creationId xmlns:a16="http://schemas.microsoft.com/office/drawing/2014/main" id="{3B79A6E7-02F8-4C93-8833-8B11C69B1B19}"/>
              </a:ext>
            </a:extLst>
          </p:cNvPr>
          <p:cNvSpPr txBox="1">
            <a:spLocks noChangeArrowheads="1"/>
          </p:cNvSpPr>
          <p:nvPr/>
        </p:nvSpPr>
        <p:spPr bwMode="auto">
          <a:xfrm>
            <a:off x="6134081" y="2328815"/>
            <a:ext cx="43434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10000"/>
              </a:spcBef>
            </a:pPr>
            <a:r>
              <a:rPr lang="en-US" altLang="zh-CN" sz="2800" dirty="0"/>
              <a:t>   </a:t>
            </a:r>
            <a:r>
              <a:rPr lang="zh-CN" altLang="en-US" sz="2800" dirty="0"/>
              <a:t>由虚短及虚断性质可得</a:t>
            </a:r>
          </a:p>
          <a:p>
            <a:pPr eaLnBrk="1" hangingPunct="1">
              <a:spcBef>
                <a:spcPct val="10000"/>
              </a:spcBef>
            </a:pPr>
            <a:r>
              <a:rPr lang="zh-CN" altLang="en-US" sz="2800" dirty="0"/>
              <a:t>     </a:t>
            </a:r>
            <a:r>
              <a:rPr lang="en-US" altLang="zh-CN" sz="2800" i="1" dirty="0"/>
              <a:t>i</a:t>
            </a:r>
            <a:r>
              <a:rPr lang="en-US" altLang="zh-CN" sz="2800" baseline="-25000" dirty="0"/>
              <a:t>1</a:t>
            </a:r>
            <a:r>
              <a:rPr lang="en-US" altLang="zh-CN" sz="2800" dirty="0"/>
              <a:t> = </a:t>
            </a:r>
            <a:r>
              <a:rPr lang="en-US" altLang="zh-CN" sz="2800" i="1" dirty="0"/>
              <a:t>i</a:t>
            </a:r>
            <a:r>
              <a:rPr lang="en-US" altLang="zh-CN" sz="2800" baseline="-25000" dirty="0"/>
              <a:t>f</a:t>
            </a:r>
            <a:endParaRPr lang="en-US" altLang="zh-CN" sz="2800" dirty="0"/>
          </a:p>
        </p:txBody>
      </p:sp>
      <p:graphicFrame>
        <p:nvGraphicFramePr>
          <p:cNvPr id="110" name="Object 2">
            <a:extLst>
              <a:ext uri="{FF2B5EF4-FFF2-40B4-BE49-F238E27FC236}">
                <a16:creationId xmlns:a16="http://schemas.microsoft.com/office/drawing/2014/main" id="{B1EDA8D6-A596-4C10-A24D-5B4BEC382531}"/>
              </a:ext>
            </a:extLst>
          </p:cNvPr>
          <p:cNvGraphicFramePr>
            <a:graphicFrameLocks noChangeAspect="1"/>
          </p:cNvGraphicFramePr>
          <p:nvPr>
            <p:extLst>
              <p:ext uri="{D42A27DB-BD31-4B8C-83A1-F6EECF244321}">
                <p14:modId xmlns:p14="http://schemas.microsoft.com/office/powerpoint/2010/main" val="1545452920"/>
              </p:ext>
            </p:extLst>
          </p:nvPr>
        </p:nvGraphicFramePr>
        <p:xfrm>
          <a:off x="6343631" y="4306840"/>
          <a:ext cx="2152650" cy="1101725"/>
        </p:xfrm>
        <a:graphic>
          <a:graphicData uri="http://schemas.openxmlformats.org/presentationml/2006/ole">
            <mc:AlternateContent xmlns:mc="http://schemas.openxmlformats.org/markup-compatibility/2006">
              <mc:Choice xmlns:v="urn:schemas-microsoft-com:vml" Requires="v">
                <p:oleObj spid="_x0000_s42026" name="Equation" r:id="rId5" imgW="863280" imgH="444240" progId="Equation.3">
                  <p:embed/>
                </p:oleObj>
              </mc:Choice>
              <mc:Fallback>
                <p:oleObj name="Equation" r:id="rId5" imgW="863280" imgH="444240" progId="Equation.3">
                  <p:embed/>
                  <p:pic>
                    <p:nvPicPr>
                      <p:cNvPr id="77828" name="Object 2">
                        <a:extLst>
                          <a:ext uri="{FF2B5EF4-FFF2-40B4-BE49-F238E27FC236}">
                            <a16:creationId xmlns:a16="http://schemas.microsoft.com/office/drawing/2014/main" id="{FE40489C-B655-48BF-B16D-69526F8F53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3631" y="4306840"/>
                        <a:ext cx="215265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 name="Object 3">
            <a:extLst>
              <a:ext uri="{FF2B5EF4-FFF2-40B4-BE49-F238E27FC236}">
                <a16:creationId xmlns:a16="http://schemas.microsoft.com/office/drawing/2014/main" id="{F3382244-6E9D-42AE-A01F-5746AE7A19FA}"/>
              </a:ext>
            </a:extLst>
          </p:cNvPr>
          <p:cNvGraphicFramePr>
            <a:graphicFrameLocks noChangeAspect="1"/>
          </p:cNvGraphicFramePr>
          <p:nvPr>
            <p:extLst>
              <p:ext uri="{D42A27DB-BD31-4B8C-83A1-F6EECF244321}">
                <p14:modId xmlns:p14="http://schemas.microsoft.com/office/powerpoint/2010/main" val="1443657509"/>
              </p:ext>
            </p:extLst>
          </p:nvPr>
        </p:nvGraphicFramePr>
        <p:xfrm>
          <a:off x="8420081" y="4325890"/>
          <a:ext cx="1600200" cy="966788"/>
        </p:xfrm>
        <a:graphic>
          <a:graphicData uri="http://schemas.openxmlformats.org/presentationml/2006/ole">
            <mc:AlternateContent xmlns:mc="http://schemas.openxmlformats.org/markup-compatibility/2006">
              <mc:Choice xmlns:v="urn:schemas-microsoft-com:vml" Requires="v">
                <p:oleObj spid="_x0000_s42027" name="Equation" r:id="rId7" imgW="711000" imgH="406080" progId="Equation.3">
                  <p:embed/>
                </p:oleObj>
              </mc:Choice>
              <mc:Fallback>
                <p:oleObj name="Equation" r:id="rId7" imgW="711000" imgH="406080" progId="Equation.3">
                  <p:embed/>
                  <p:pic>
                    <p:nvPicPr>
                      <p:cNvPr id="77829" name="Object 3">
                        <a:extLst>
                          <a:ext uri="{FF2B5EF4-FFF2-40B4-BE49-F238E27FC236}">
                            <a16:creationId xmlns:a16="http://schemas.microsoft.com/office/drawing/2014/main" id="{D51D3A63-687C-4EC0-BE4B-203104EAFA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0081" y="4325890"/>
                        <a:ext cx="1600200" cy="96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 name="Object 4" descr="40%">
            <a:extLst>
              <a:ext uri="{FF2B5EF4-FFF2-40B4-BE49-F238E27FC236}">
                <a16:creationId xmlns:a16="http://schemas.microsoft.com/office/drawing/2014/main" id="{8BDE8396-342A-4463-9EAE-C07B279F703B}"/>
              </a:ext>
            </a:extLst>
          </p:cNvPr>
          <p:cNvGraphicFramePr>
            <a:graphicFrameLocks noChangeAspect="1"/>
          </p:cNvGraphicFramePr>
          <p:nvPr>
            <p:extLst>
              <p:ext uri="{D42A27DB-BD31-4B8C-83A1-F6EECF244321}">
                <p14:modId xmlns:p14="http://schemas.microsoft.com/office/powerpoint/2010/main" val="2787524984"/>
              </p:ext>
            </p:extLst>
          </p:nvPr>
        </p:nvGraphicFramePr>
        <p:xfrm>
          <a:off x="6896081" y="5637165"/>
          <a:ext cx="2603500" cy="1128713"/>
        </p:xfrm>
        <a:graphic>
          <a:graphicData uri="http://schemas.openxmlformats.org/presentationml/2006/ole">
            <mc:AlternateContent xmlns:mc="http://schemas.openxmlformats.org/markup-compatibility/2006">
              <mc:Choice xmlns:v="urn:schemas-microsoft-com:vml" Requires="v">
                <p:oleObj spid="_x0000_s42028" name="Equation" r:id="rId9" imgW="1104840" imgH="431640" progId="Equation.3">
                  <p:embed/>
                </p:oleObj>
              </mc:Choice>
              <mc:Fallback>
                <p:oleObj name="Equation" r:id="rId9" imgW="1104840" imgH="431640" progId="Equation.3">
                  <p:embed/>
                  <p:pic>
                    <p:nvPicPr>
                      <p:cNvPr id="77830" name="Object 4" descr="40%">
                        <a:extLst>
                          <a:ext uri="{FF2B5EF4-FFF2-40B4-BE49-F238E27FC236}">
                            <a16:creationId xmlns:a16="http://schemas.microsoft.com/office/drawing/2014/main" id="{099282EF-0713-4B8D-8F3C-55B488B2DB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96081" y="5637165"/>
                        <a:ext cx="2603500" cy="1128713"/>
                      </a:xfrm>
                      <a:prstGeom prst="rect">
                        <a:avLst/>
                      </a:prstGeom>
                      <a:blipFill dpi="0" rotWithShape="0">
                        <a:blip r:embed="rId11"/>
                        <a:srcRect/>
                        <a:tile tx="0" ty="0" sx="100000" sy="100000" flip="none" algn="tl"/>
                      </a:blipFill>
                      <a:ln w="19050">
                        <a:solidFill>
                          <a:srgbClr val="FF3300"/>
                        </a:solidFill>
                        <a:miter lim="800000"/>
                        <a:headEnd/>
                        <a:tailEnd/>
                      </a:ln>
                    </p:spPr>
                  </p:pic>
                </p:oleObj>
              </mc:Fallback>
            </mc:AlternateContent>
          </a:graphicData>
        </a:graphic>
      </p:graphicFrame>
      <p:graphicFrame>
        <p:nvGraphicFramePr>
          <p:cNvPr id="113" name="Object 5" descr="40%">
            <a:extLst>
              <a:ext uri="{FF2B5EF4-FFF2-40B4-BE49-F238E27FC236}">
                <a16:creationId xmlns:a16="http://schemas.microsoft.com/office/drawing/2014/main" id="{22F3C1D1-8D3A-4043-AA63-A7642E7C7071}"/>
              </a:ext>
            </a:extLst>
          </p:cNvPr>
          <p:cNvGraphicFramePr>
            <a:graphicFrameLocks noChangeAspect="1"/>
          </p:cNvGraphicFramePr>
          <p:nvPr>
            <p:extLst>
              <p:ext uri="{D42A27DB-BD31-4B8C-83A1-F6EECF244321}">
                <p14:modId xmlns:p14="http://schemas.microsoft.com/office/powerpoint/2010/main" val="1164229063"/>
              </p:ext>
            </p:extLst>
          </p:nvPr>
        </p:nvGraphicFramePr>
        <p:xfrm>
          <a:off x="8039081" y="3319415"/>
          <a:ext cx="1882775" cy="950913"/>
        </p:xfrm>
        <a:graphic>
          <a:graphicData uri="http://schemas.openxmlformats.org/presentationml/2006/ole">
            <mc:AlternateContent xmlns:mc="http://schemas.openxmlformats.org/markup-compatibility/2006">
              <mc:Choice xmlns:v="urn:schemas-microsoft-com:vml" Requires="v">
                <p:oleObj spid="_x0000_s42029" name="Equation" r:id="rId12" imgW="799920" imgH="406080" progId="Equation.3">
                  <p:embed/>
                </p:oleObj>
              </mc:Choice>
              <mc:Fallback>
                <p:oleObj name="Equation" r:id="rId12" imgW="799920" imgH="406080" progId="Equation.3">
                  <p:embed/>
                  <p:pic>
                    <p:nvPicPr>
                      <p:cNvPr id="77831" name="Object 5" descr="40%">
                        <a:extLst>
                          <a:ext uri="{FF2B5EF4-FFF2-40B4-BE49-F238E27FC236}">
                            <a16:creationId xmlns:a16="http://schemas.microsoft.com/office/drawing/2014/main" id="{7078E909-75CB-4599-9D65-97E5B06A79E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39081" y="3319415"/>
                        <a:ext cx="1882775" cy="950913"/>
                      </a:xfrm>
                      <a:prstGeom prst="rect">
                        <a:avLst/>
                      </a:prstGeom>
                      <a:noFill/>
                      <a:ln>
                        <a:noFill/>
                      </a:ln>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19050">
                            <a:solidFill>
                              <a:srgbClr val="FFCC99"/>
                            </a:solidFill>
                            <a:miter lim="800000"/>
                            <a:headEnd/>
                            <a:tailEnd/>
                          </a14:hiddenLine>
                        </a:ext>
                      </a:extLst>
                    </p:spPr>
                  </p:pic>
                </p:oleObj>
              </mc:Fallback>
            </mc:AlternateContent>
          </a:graphicData>
        </a:graphic>
      </p:graphicFrame>
      <p:graphicFrame>
        <p:nvGraphicFramePr>
          <p:cNvPr id="114" name="Object 6">
            <a:extLst>
              <a:ext uri="{FF2B5EF4-FFF2-40B4-BE49-F238E27FC236}">
                <a16:creationId xmlns:a16="http://schemas.microsoft.com/office/drawing/2014/main" id="{3DCAA233-35DC-452A-B2AE-91A65EC34A77}"/>
              </a:ext>
            </a:extLst>
          </p:cNvPr>
          <p:cNvGraphicFramePr>
            <a:graphicFrameLocks noChangeAspect="1"/>
          </p:cNvGraphicFramePr>
          <p:nvPr>
            <p:extLst>
              <p:ext uri="{D42A27DB-BD31-4B8C-83A1-F6EECF244321}">
                <p14:modId xmlns:p14="http://schemas.microsoft.com/office/powerpoint/2010/main" val="2529211412"/>
              </p:ext>
            </p:extLst>
          </p:nvPr>
        </p:nvGraphicFramePr>
        <p:xfrm>
          <a:off x="6664306" y="3363865"/>
          <a:ext cx="1146175" cy="1022350"/>
        </p:xfrm>
        <a:graphic>
          <a:graphicData uri="http://schemas.openxmlformats.org/presentationml/2006/ole">
            <mc:AlternateContent xmlns:mc="http://schemas.openxmlformats.org/markup-compatibility/2006">
              <mc:Choice xmlns:v="urn:schemas-microsoft-com:vml" Requires="v">
                <p:oleObj spid="_x0000_s42030" name="Equation" r:id="rId15" imgW="482400" imgH="431640" progId="Equation.3">
                  <p:embed/>
                </p:oleObj>
              </mc:Choice>
              <mc:Fallback>
                <p:oleObj name="Equation" r:id="rId15" imgW="482400" imgH="431640" progId="Equation.3">
                  <p:embed/>
                  <p:pic>
                    <p:nvPicPr>
                      <p:cNvPr id="77832" name="Object 6">
                        <a:extLst>
                          <a:ext uri="{FF2B5EF4-FFF2-40B4-BE49-F238E27FC236}">
                            <a16:creationId xmlns:a16="http://schemas.microsoft.com/office/drawing/2014/main" id="{379103D2-B727-4A46-9957-FEC3D9B9128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64306" y="3363865"/>
                        <a:ext cx="1146175"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 name="AutoShape 9" descr="90%">
            <a:extLst>
              <a:ext uri="{FF2B5EF4-FFF2-40B4-BE49-F238E27FC236}">
                <a16:creationId xmlns:a16="http://schemas.microsoft.com/office/drawing/2014/main" id="{B3F17189-8642-4BCD-BCAA-089CC632BAD1}"/>
              </a:ext>
            </a:extLst>
          </p:cNvPr>
          <p:cNvSpPr>
            <a:spLocks noChangeArrowheads="1"/>
          </p:cNvSpPr>
          <p:nvPr/>
        </p:nvSpPr>
        <p:spPr bwMode="auto">
          <a:xfrm>
            <a:off x="2166919" y="2817765"/>
            <a:ext cx="1071562" cy="609600"/>
          </a:xfrm>
          <a:prstGeom prst="wedgeEllipseCallout">
            <a:avLst>
              <a:gd name="adj1" fmla="val 81111"/>
              <a:gd name="adj2" fmla="val -9116"/>
            </a:avLst>
          </a:prstGeom>
          <a:pattFill prst="pct90">
            <a:fgClr>
              <a:srgbClr val="CCFF33"/>
            </a:fgClr>
            <a:bgClr>
              <a:schemeClr val="bg1"/>
            </a:bgClr>
          </a:pattFill>
          <a:ln w="28575">
            <a:solidFill>
              <a:srgbClr val="006600"/>
            </a:solidFill>
            <a:miter lim="800000"/>
            <a:headEnd/>
            <a:tailEnd/>
          </a:ln>
        </p:spPr>
        <p:txBody>
          <a:bodyPr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r>
              <a:rPr lang="en-US" altLang="zh-CN" sz="2800" i="1"/>
              <a:t>i</a:t>
            </a:r>
            <a:r>
              <a:rPr lang="en-US" altLang="zh-CN" sz="2800" baseline="-25000"/>
              <a:t>f </a:t>
            </a:r>
            <a:r>
              <a:rPr lang="en-US" altLang="zh-CN" sz="2800"/>
              <a:t>=?</a:t>
            </a:r>
          </a:p>
        </p:txBody>
      </p:sp>
      <p:grpSp>
        <p:nvGrpSpPr>
          <p:cNvPr id="116" name="Group 13">
            <a:extLst>
              <a:ext uri="{FF2B5EF4-FFF2-40B4-BE49-F238E27FC236}">
                <a16:creationId xmlns:a16="http://schemas.microsoft.com/office/drawing/2014/main" id="{5E7EF382-5DEF-410D-993A-FCFAC84040AF}"/>
              </a:ext>
            </a:extLst>
          </p:cNvPr>
          <p:cNvGrpSpPr>
            <a:grpSpLocks/>
          </p:cNvGrpSpPr>
          <p:nvPr/>
        </p:nvGrpSpPr>
        <p:grpSpPr bwMode="auto">
          <a:xfrm>
            <a:off x="2436794" y="2754265"/>
            <a:ext cx="1533525" cy="1295400"/>
            <a:chOff x="1008" y="2265"/>
            <a:chExt cx="966" cy="720"/>
          </a:xfrm>
        </p:grpSpPr>
        <p:sp>
          <p:nvSpPr>
            <p:cNvPr id="117" name="Text Box 14">
              <a:extLst>
                <a:ext uri="{FF2B5EF4-FFF2-40B4-BE49-F238E27FC236}">
                  <a16:creationId xmlns:a16="http://schemas.microsoft.com/office/drawing/2014/main" id="{3DA7B490-A05E-4ABA-9100-0D662E0D4F12}"/>
                </a:ext>
              </a:extLst>
            </p:cNvPr>
            <p:cNvSpPr txBox="1">
              <a:spLocks noChangeArrowheads="1"/>
            </p:cNvSpPr>
            <p:nvPr/>
          </p:nvSpPr>
          <p:spPr bwMode="auto">
            <a:xfrm>
              <a:off x="1628" y="2265"/>
              <a:ext cx="34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chemeClr val="accent2"/>
                  </a:solidFill>
                </a:rPr>
                <a:t>i</a:t>
              </a:r>
              <a:r>
                <a:rPr lang="en-US" altLang="zh-CN" sz="2800" baseline="-25000">
                  <a:solidFill>
                    <a:schemeClr val="accent2"/>
                  </a:solidFill>
                </a:rPr>
                <a:t>f</a:t>
              </a:r>
              <a:endParaRPr lang="en-US" altLang="zh-CN" sz="2800">
                <a:solidFill>
                  <a:schemeClr val="accent2"/>
                </a:solidFill>
              </a:endParaRPr>
            </a:p>
          </p:txBody>
        </p:sp>
        <p:sp>
          <p:nvSpPr>
            <p:cNvPr id="118" name="Text Box 15">
              <a:extLst>
                <a:ext uri="{FF2B5EF4-FFF2-40B4-BE49-F238E27FC236}">
                  <a16:creationId xmlns:a16="http://schemas.microsoft.com/office/drawing/2014/main" id="{89591155-7375-4B1A-8470-1DB5F48D2433}"/>
                </a:ext>
              </a:extLst>
            </p:cNvPr>
            <p:cNvSpPr txBox="1">
              <a:spLocks noChangeArrowheads="1"/>
            </p:cNvSpPr>
            <p:nvPr/>
          </p:nvSpPr>
          <p:spPr bwMode="auto">
            <a:xfrm>
              <a:off x="1008" y="2658"/>
              <a:ext cx="2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chemeClr val="accent2"/>
                  </a:solidFill>
                </a:rPr>
                <a:t>i</a:t>
              </a:r>
              <a:r>
                <a:rPr lang="en-US" altLang="zh-CN" sz="2800" baseline="-25000">
                  <a:solidFill>
                    <a:schemeClr val="accent2"/>
                  </a:solidFill>
                </a:rPr>
                <a:t>1</a:t>
              </a:r>
              <a:endParaRPr lang="en-US" altLang="zh-CN" sz="2800">
                <a:solidFill>
                  <a:schemeClr val="accent2"/>
                </a:solidFill>
              </a:endParaRPr>
            </a:p>
          </p:txBody>
        </p:sp>
        <p:sp>
          <p:nvSpPr>
            <p:cNvPr id="119" name="Line 16">
              <a:extLst>
                <a:ext uri="{FF2B5EF4-FFF2-40B4-BE49-F238E27FC236}">
                  <a16:creationId xmlns:a16="http://schemas.microsoft.com/office/drawing/2014/main" id="{03665101-CCF5-484D-AA26-E1B59C28D74A}"/>
                </a:ext>
              </a:extLst>
            </p:cNvPr>
            <p:cNvSpPr>
              <a:spLocks noChangeShapeType="1"/>
            </p:cNvSpPr>
            <p:nvPr/>
          </p:nvSpPr>
          <p:spPr bwMode="auto">
            <a:xfrm>
              <a:off x="1709" y="2575"/>
              <a:ext cx="19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 name="Line 17">
              <a:extLst>
                <a:ext uri="{FF2B5EF4-FFF2-40B4-BE49-F238E27FC236}">
                  <a16:creationId xmlns:a16="http://schemas.microsoft.com/office/drawing/2014/main" id="{6AE2A702-4422-457E-8B6E-E2BE09346C72}"/>
                </a:ext>
              </a:extLst>
            </p:cNvPr>
            <p:cNvSpPr>
              <a:spLocks noChangeShapeType="1"/>
            </p:cNvSpPr>
            <p:nvPr/>
          </p:nvSpPr>
          <p:spPr bwMode="auto">
            <a:xfrm>
              <a:off x="1037" y="2985"/>
              <a:ext cx="23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1" name="Group 69">
            <a:extLst>
              <a:ext uri="{FF2B5EF4-FFF2-40B4-BE49-F238E27FC236}">
                <a16:creationId xmlns:a16="http://schemas.microsoft.com/office/drawing/2014/main" id="{0011A76A-B92C-4BBA-843D-A342D2324A0F}"/>
              </a:ext>
            </a:extLst>
          </p:cNvPr>
          <p:cNvGrpSpPr>
            <a:grpSpLocks/>
          </p:cNvGrpSpPr>
          <p:nvPr/>
        </p:nvGrpSpPr>
        <p:grpSpPr bwMode="auto">
          <a:xfrm>
            <a:off x="1866881" y="2833640"/>
            <a:ext cx="4186238" cy="2498725"/>
            <a:chOff x="435" y="490"/>
            <a:chExt cx="2781" cy="1526"/>
          </a:xfrm>
        </p:grpSpPr>
        <p:sp>
          <p:nvSpPr>
            <p:cNvPr id="122" name="Text Box 19">
              <a:extLst>
                <a:ext uri="{FF2B5EF4-FFF2-40B4-BE49-F238E27FC236}">
                  <a16:creationId xmlns:a16="http://schemas.microsoft.com/office/drawing/2014/main" id="{AD097991-3E63-4D39-8943-D222CCAF15B4}"/>
                </a:ext>
              </a:extLst>
            </p:cNvPr>
            <p:cNvSpPr txBox="1">
              <a:spLocks noChangeArrowheads="1"/>
            </p:cNvSpPr>
            <p:nvPr/>
          </p:nvSpPr>
          <p:spPr bwMode="auto">
            <a:xfrm>
              <a:off x="2573" y="1417"/>
              <a:ext cx="64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baseline="-25000">
                  <a:solidFill>
                    <a:srgbClr val="000099"/>
                  </a:solidFill>
                </a:rPr>
                <a:t>O</a:t>
              </a:r>
              <a:endParaRPr lang="en-US" altLang="zh-CN">
                <a:solidFill>
                  <a:srgbClr val="000099"/>
                </a:solidFill>
              </a:endParaRPr>
            </a:p>
          </p:txBody>
        </p:sp>
        <p:sp>
          <p:nvSpPr>
            <p:cNvPr id="123" name="Rectangle 20">
              <a:extLst>
                <a:ext uri="{FF2B5EF4-FFF2-40B4-BE49-F238E27FC236}">
                  <a16:creationId xmlns:a16="http://schemas.microsoft.com/office/drawing/2014/main" id="{86B5DA5A-9B13-4A1A-A35F-504379FCD224}"/>
                </a:ext>
              </a:extLst>
            </p:cNvPr>
            <p:cNvSpPr>
              <a:spLocks noChangeArrowheads="1"/>
            </p:cNvSpPr>
            <p:nvPr/>
          </p:nvSpPr>
          <p:spPr bwMode="auto">
            <a:xfrm>
              <a:off x="2180" y="490"/>
              <a:ext cx="64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C</a:t>
              </a:r>
              <a:r>
                <a:rPr lang="en-US" altLang="zh-CN" sz="2800" baseline="-25000"/>
                <a:t>F</a:t>
              </a:r>
            </a:p>
          </p:txBody>
        </p:sp>
        <p:sp>
          <p:nvSpPr>
            <p:cNvPr id="124" name="Line 21">
              <a:extLst>
                <a:ext uri="{FF2B5EF4-FFF2-40B4-BE49-F238E27FC236}">
                  <a16:creationId xmlns:a16="http://schemas.microsoft.com/office/drawing/2014/main" id="{CD8E5F95-CB7C-434E-81DE-8290544EDD04}"/>
                </a:ext>
              </a:extLst>
            </p:cNvPr>
            <p:cNvSpPr>
              <a:spLocks noChangeShapeType="1"/>
            </p:cNvSpPr>
            <p:nvPr/>
          </p:nvSpPr>
          <p:spPr bwMode="auto">
            <a:xfrm>
              <a:off x="2442" y="850"/>
              <a:ext cx="0" cy="597"/>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Text Box 22">
              <a:extLst>
                <a:ext uri="{FF2B5EF4-FFF2-40B4-BE49-F238E27FC236}">
                  <a16:creationId xmlns:a16="http://schemas.microsoft.com/office/drawing/2014/main" id="{C48FD0C0-637C-455B-BE41-E0D255E5F59B}"/>
                </a:ext>
              </a:extLst>
            </p:cNvPr>
            <p:cNvSpPr txBox="1">
              <a:spLocks noChangeArrowheads="1"/>
            </p:cNvSpPr>
            <p:nvPr/>
          </p:nvSpPr>
          <p:spPr bwMode="auto">
            <a:xfrm>
              <a:off x="435" y="1401"/>
              <a:ext cx="34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i</a:t>
              </a:r>
              <a:endParaRPr lang="en-US" altLang="zh-CN" sz="2800">
                <a:solidFill>
                  <a:srgbClr val="000099"/>
                </a:solidFill>
              </a:endParaRPr>
            </a:p>
          </p:txBody>
        </p:sp>
        <p:sp>
          <p:nvSpPr>
            <p:cNvPr id="126" name="Rectangle 23">
              <a:extLst>
                <a:ext uri="{FF2B5EF4-FFF2-40B4-BE49-F238E27FC236}">
                  <a16:creationId xmlns:a16="http://schemas.microsoft.com/office/drawing/2014/main" id="{E56C9140-3BC8-4F8B-A318-0F60DFB71C59}"/>
                </a:ext>
              </a:extLst>
            </p:cNvPr>
            <p:cNvSpPr>
              <a:spLocks noChangeArrowheads="1"/>
            </p:cNvSpPr>
            <p:nvPr/>
          </p:nvSpPr>
          <p:spPr bwMode="auto">
            <a:xfrm>
              <a:off x="1123" y="1580"/>
              <a:ext cx="294" cy="9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27" name="Text Box 24">
              <a:extLst>
                <a:ext uri="{FF2B5EF4-FFF2-40B4-BE49-F238E27FC236}">
                  <a16:creationId xmlns:a16="http://schemas.microsoft.com/office/drawing/2014/main" id="{5FA61EBB-312F-4F3D-8FD6-19B7E31E5289}"/>
                </a:ext>
              </a:extLst>
            </p:cNvPr>
            <p:cNvSpPr txBox="1">
              <a:spLocks noChangeArrowheads="1"/>
            </p:cNvSpPr>
            <p:nvPr/>
          </p:nvSpPr>
          <p:spPr bwMode="auto">
            <a:xfrm>
              <a:off x="1089" y="1635"/>
              <a:ext cx="4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2</a:t>
              </a:r>
              <a:endParaRPr lang="en-US" altLang="zh-CN" sz="2800"/>
            </a:p>
          </p:txBody>
        </p:sp>
        <p:sp>
          <p:nvSpPr>
            <p:cNvPr id="128" name="Rectangle 25">
              <a:extLst>
                <a:ext uri="{FF2B5EF4-FFF2-40B4-BE49-F238E27FC236}">
                  <a16:creationId xmlns:a16="http://schemas.microsoft.com/office/drawing/2014/main" id="{79286559-A021-4888-AFD3-BB4820DD9247}"/>
                </a:ext>
              </a:extLst>
            </p:cNvPr>
            <p:cNvSpPr>
              <a:spLocks noChangeArrowheads="1"/>
            </p:cNvSpPr>
            <p:nvPr/>
          </p:nvSpPr>
          <p:spPr bwMode="auto">
            <a:xfrm>
              <a:off x="1123" y="1286"/>
              <a:ext cx="294" cy="9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29" name="Line 26">
              <a:extLst>
                <a:ext uri="{FF2B5EF4-FFF2-40B4-BE49-F238E27FC236}">
                  <a16:creationId xmlns:a16="http://schemas.microsoft.com/office/drawing/2014/main" id="{96BCBCDD-E775-4CD9-9C61-E6CA75B08EFE}"/>
                </a:ext>
              </a:extLst>
            </p:cNvPr>
            <p:cNvSpPr>
              <a:spLocks noChangeShapeType="1"/>
            </p:cNvSpPr>
            <p:nvPr/>
          </p:nvSpPr>
          <p:spPr bwMode="auto">
            <a:xfrm>
              <a:off x="1526" y="850"/>
              <a:ext cx="0" cy="504"/>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Rectangle 27">
              <a:extLst>
                <a:ext uri="{FF2B5EF4-FFF2-40B4-BE49-F238E27FC236}">
                  <a16:creationId xmlns:a16="http://schemas.microsoft.com/office/drawing/2014/main" id="{B70B4002-9286-46E7-B65A-5B0E46DF59BA}"/>
                </a:ext>
              </a:extLst>
            </p:cNvPr>
            <p:cNvSpPr>
              <a:spLocks noChangeArrowheads="1"/>
            </p:cNvSpPr>
            <p:nvPr/>
          </p:nvSpPr>
          <p:spPr bwMode="auto">
            <a:xfrm>
              <a:off x="1084" y="926"/>
              <a:ext cx="35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1</a:t>
              </a:r>
            </a:p>
          </p:txBody>
        </p:sp>
        <p:sp>
          <p:nvSpPr>
            <p:cNvPr id="131" name="Line 28">
              <a:extLst>
                <a:ext uri="{FF2B5EF4-FFF2-40B4-BE49-F238E27FC236}">
                  <a16:creationId xmlns:a16="http://schemas.microsoft.com/office/drawing/2014/main" id="{045146EA-B283-4A9D-9F17-CEDD01838388}"/>
                </a:ext>
              </a:extLst>
            </p:cNvPr>
            <p:cNvSpPr>
              <a:spLocks noChangeShapeType="1"/>
            </p:cNvSpPr>
            <p:nvPr/>
          </p:nvSpPr>
          <p:spPr bwMode="auto">
            <a:xfrm>
              <a:off x="2016" y="850"/>
              <a:ext cx="43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 name="Line 29">
              <a:extLst>
                <a:ext uri="{FF2B5EF4-FFF2-40B4-BE49-F238E27FC236}">
                  <a16:creationId xmlns:a16="http://schemas.microsoft.com/office/drawing/2014/main" id="{FFB9B636-D41A-4729-95B7-EBEAF3CC5F62}"/>
                </a:ext>
              </a:extLst>
            </p:cNvPr>
            <p:cNvSpPr>
              <a:spLocks noChangeShapeType="1"/>
            </p:cNvSpPr>
            <p:nvPr/>
          </p:nvSpPr>
          <p:spPr bwMode="auto">
            <a:xfrm flipH="1">
              <a:off x="775" y="1329"/>
              <a:ext cx="34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30">
              <a:extLst>
                <a:ext uri="{FF2B5EF4-FFF2-40B4-BE49-F238E27FC236}">
                  <a16:creationId xmlns:a16="http://schemas.microsoft.com/office/drawing/2014/main" id="{45472F17-66F4-496E-8F95-341EB6FD4A2D}"/>
                </a:ext>
              </a:extLst>
            </p:cNvPr>
            <p:cNvSpPr>
              <a:spLocks noChangeShapeType="1"/>
            </p:cNvSpPr>
            <p:nvPr/>
          </p:nvSpPr>
          <p:spPr bwMode="auto">
            <a:xfrm flipH="1">
              <a:off x="1036" y="1624"/>
              <a:ext cx="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4" name="Group 31">
              <a:extLst>
                <a:ext uri="{FF2B5EF4-FFF2-40B4-BE49-F238E27FC236}">
                  <a16:creationId xmlns:a16="http://schemas.microsoft.com/office/drawing/2014/main" id="{AE1B04E9-BBBB-47B8-BF0B-0FD299D4903E}"/>
                </a:ext>
              </a:extLst>
            </p:cNvPr>
            <p:cNvGrpSpPr>
              <a:grpSpLocks/>
            </p:cNvGrpSpPr>
            <p:nvPr/>
          </p:nvGrpSpPr>
          <p:grpSpPr bwMode="auto">
            <a:xfrm>
              <a:off x="948" y="1624"/>
              <a:ext cx="169" cy="174"/>
              <a:chOff x="720" y="2736"/>
              <a:chExt cx="185" cy="192"/>
            </a:xfrm>
          </p:grpSpPr>
          <p:sp>
            <p:nvSpPr>
              <p:cNvPr id="181" name="Line 32">
                <a:extLst>
                  <a:ext uri="{FF2B5EF4-FFF2-40B4-BE49-F238E27FC236}">
                    <a16:creationId xmlns:a16="http://schemas.microsoft.com/office/drawing/2014/main" id="{60CA4BF7-01D2-4E9A-B1A0-2BF94EC4877A}"/>
                  </a:ext>
                </a:extLst>
              </p:cNvPr>
              <p:cNvSpPr>
                <a:spLocks noChangeShapeType="1"/>
              </p:cNvSpPr>
              <p:nvPr/>
            </p:nvSpPr>
            <p:spPr bwMode="auto">
              <a:xfrm>
                <a:off x="720" y="2928"/>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2" name="Line 33">
                <a:extLst>
                  <a:ext uri="{FF2B5EF4-FFF2-40B4-BE49-F238E27FC236}">
                    <a16:creationId xmlns:a16="http://schemas.microsoft.com/office/drawing/2014/main" id="{326E1E08-EEE2-4C16-A293-2BEE90440CC0}"/>
                  </a:ext>
                </a:extLst>
              </p:cNvPr>
              <p:cNvSpPr>
                <a:spLocks noChangeShapeType="1"/>
              </p:cNvSpPr>
              <p:nvPr/>
            </p:nvSpPr>
            <p:spPr bwMode="auto">
              <a:xfrm>
                <a:off x="816" y="2736"/>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5" name="Line 34">
              <a:extLst>
                <a:ext uri="{FF2B5EF4-FFF2-40B4-BE49-F238E27FC236}">
                  <a16:creationId xmlns:a16="http://schemas.microsoft.com/office/drawing/2014/main" id="{54E32E40-94B7-423F-ADD7-A9E2DBAA9FC3}"/>
                </a:ext>
              </a:extLst>
            </p:cNvPr>
            <p:cNvSpPr>
              <a:spLocks noChangeShapeType="1"/>
            </p:cNvSpPr>
            <p:nvPr/>
          </p:nvSpPr>
          <p:spPr bwMode="auto">
            <a:xfrm>
              <a:off x="1526" y="850"/>
              <a:ext cx="43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6" name="Group 35">
              <a:extLst>
                <a:ext uri="{FF2B5EF4-FFF2-40B4-BE49-F238E27FC236}">
                  <a16:creationId xmlns:a16="http://schemas.microsoft.com/office/drawing/2014/main" id="{609F5DEC-F654-4312-AC99-ED1B63A9DC3B}"/>
                </a:ext>
              </a:extLst>
            </p:cNvPr>
            <p:cNvGrpSpPr>
              <a:grpSpLocks/>
            </p:cNvGrpSpPr>
            <p:nvPr/>
          </p:nvGrpSpPr>
          <p:grpSpPr bwMode="auto">
            <a:xfrm>
              <a:off x="2540" y="1896"/>
              <a:ext cx="185" cy="120"/>
              <a:chOff x="2448" y="2832"/>
              <a:chExt cx="185" cy="96"/>
            </a:xfrm>
          </p:grpSpPr>
          <p:sp>
            <p:nvSpPr>
              <p:cNvPr id="161" name="Line 36">
                <a:extLst>
                  <a:ext uri="{FF2B5EF4-FFF2-40B4-BE49-F238E27FC236}">
                    <a16:creationId xmlns:a16="http://schemas.microsoft.com/office/drawing/2014/main" id="{F840E2CE-285C-4D22-A8C6-2475BF1FAF67}"/>
                  </a:ext>
                </a:extLst>
              </p:cNvPr>
              <p:cNvSpPr>
                <a:spLocks noChangeShapeType="1"/>
              </p:cNvSpPr>
              <p:nvPr/>
            </p:nvSpPr>
            <p:spPr bwMode="auto">
              <a:xfrm>
                <a:off x="2448" y="2928"/>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 name="Line 37">
                <a:extLst>
                  <a:ext uri="{FF2B5EF4-FFF2-40B4-BE49-F238E27FC236}">
                    <a16:creationId xmlns:a16="http://schemas.microsoft.com/office/drawing/2014/main" id="{2B05152D-F735-4F97-99F5-F677C8936818}"/>
                  </a:ext>
                </a:extLst>
              </p:cNvPr>
              <p:cNvSpPr>
                <a:spLocks noChangeShapeType="1"/>
              </p:cNvSpPr>
              <p:nvPr/>
            </p:nvSpPr>
            <p:spPr bwMode="auto">
              <a:xfrm>
                <a:off x="2544" y="283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7" name="Group 38">
              <a:extLst>
                <a:ext uri="{FF2B5EF4-FFF2-40B4-BE49-F238E27FC236}">
                  <a16:creationId xmlns:a16="http://schemas.microsoft.com/office/drawing/2014/main" id="{0895AE24-D07C-4259-B0A6-BD377B426C3E}"/>
                </a:ext>
              </a:extLst>
            </p:cNvPr>
            <p:cNvGrpSpPr>
              <a:grpSpLocks/>
            </p:cNvGrpSpPr>
            <p:nvPr/>
          </p:nvGrpSpPr>
          <p:grpSpPr bwMode="auto">
            <a:xfrm>
              <a:off x="653" y="1896"/>
              <a:ext cx="164" cy="120"/>
              <a:chOff x="432" y="2832"/>
              <a:chExt cx="185" cy="96"/>
            </a:xfrm>
          </p:grpSpPr>
          <p:sp>
            <p:nvSpPr>
              <p:cNvPr id="159" name="Line 39">
                <a:extLst>
                  <a:ext uri="{FF2B5EF4-FFF2-40B4-BE49-F238E27FC236}">
                    <a16:creationId xmlns:a16="http://schemas.microsoft.com/office/drawing/2014/main" id="{AB41AF4B-FE24-4FCB-B639-51378424E472}"/>
                  </a:ext>
                </a:extLst>
              </p:cNvPr>
              <p:cNvSpPr>
                <a:spLocks noChangeShapeType="1"/>
              </p:cNvSpPr>
              <p:nvPr/>
            </p:nvSpPr>
            <p:spPr bwMode="auto">
              <a:xfrm>
                <a:off x="432" y="2928"/>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0" name="Line 40">
                <a:extLst>
                  <a:ext uri="{FF2B5EF4-FFF2-40B4-BE49-F238E27FC236}">
                    <a16:creationId xmlns:a16="http://schemas.microsoft.com/office/drawing/2014/main" id="{A60D4C78-CFAA-418E-9146-9F369AA0977F}"/>
                  </a:ext>
                </a:extLst>
              </p:cNvPr>
              <p:cNvSpPr>
                <a:spLocks noChangeShapeType="1"/>
              </p:cNvSpPr>
              <p:nvPr/>
            </p:nvSpPr>
            <p:spPr bwMode="auto">
              <a:xfrm>
                <a:off x="528" y="283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8" name="Rectangle 41">
              <a:extLst>
                <a:ext uri="{FF2B5EF4-FFF2-40B4-BE49-F238E27FC236}">
                  <a16:creationId xmlns:a16="http://schemas.microsoft.com/office/drawing/2014/main" id="{53431784-C95D-4712-B9DA-000B4F83C4A3}"/>
                </a:ext>
              </a:extLst>
            </p:cNvPr>
            <p:cNvSpPr>
              <a:spLocks noChangeArrowheads="1"/>
            </p:cNvSpPr>
            <p:nvPr/>
          </p:nvSpPr>
          <p:spPr bwMode="auto">
            <a:xfrm>
              <a:off x="474" y="1161"/>
              <a:ext cx="25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39" name="Rectangle 42">
              <a:extLst>
                <a:ext uri="{FF2B5EF4-FFF2-40B4-BE49-F238E27FC236}">
                  <a16:creationId xmlns:a16="http://schemas.microsoft.com/office/drawing/2014/main" id="{972FC698-879E-4CB4-AF4C-882B9CAD3407}"/>
                </a:ext>
              </a:extLst>
            </p:cNvPr>
            <p:cNvSpPr>
              <a:spLocks noChangeArrowheads="1"/>
            </p:cNvSpPr>
            <p:nvPr/>
          </p:nvSpPr>
          <p:spPr bwMode="auto">
            <a:xfrm>
              <a:off x="2679" y="1253"/>
              <a:ext cx="25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40" name="Rectangle 43">
              <a:extLst>
                <a:ext uri="{FF2B5EF4-FFF2-40B4-BE49-F238E27FC236}">
                  <a16:creationId xmlns:a16="http://schemas.microsoft.com/office/drawing/2014/main" id="{CA4B93C7-D7CD-4374-99D9-C4097C51FBD0}"/>
                </a:ext>
              </a:extLst>
            </p:cNvPr>
            <p:cNvSpPr>
              <a:spLocks noChangeArrowheads="1"/>
            </p:cNvSpPr>
            <p:nvPr/>
          </p:nvSpPr>
          <p:spPr bwMode="auto">
            <a:xfrm>
              <a:off x="486" y="1689"/>
              <a:ext cx="24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41" name="Rectangle 44">
              <a:extLst>
                <a:ext uri="{FF2B5EF4-FFF2-40B4-BE49-F238E27FC236}">
                  <a16:creationId xmlns:a16="http://schemas.microsoft.com/office/drawing/2014/main" id="{88553E58-DB91-4E24-B0D0-C23EAFA60100}"/>
                </a:ext>
              </a:extLst>
            </p:cNvPr>
            <p:cNvSpPr>
              <a:spLocks noChangeArrowheads="1"/>
            </p:cNvSpPr>
            <p:nvPr/>
          </p:nvSpPr>
          <p:spPr bwMode="auto">
            <a:xfrm>
              <a:off x="2616" y="1635"/>
              <a:ext cx="36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grpSp>
          <p:nvGrpSpPr>
            <p:cNvPr id="142" name="Group 45">
              <a:extLst>
                <a:ext uri="{FF2B5EF4-FFF2-40B4-BE49-F238E27FC236}">
                  <a16:creationId xmlns:a16="http://schemas.microsoft.com/office/drawing/2014/main" id="{9AE57874-A226-4CC1-96C4-4D4519A93F7F}"/>
                </a:ext>
              </a:extLst>
            </p:cNvPr>
            <p:cNvGrpSpPr>
              <a:grpSpLocks/>
            </p:cNvGrpSpPr>
            <p:nvPr/>
          </p:nvGrpSpPr>
          <p:grpSpPr bwMode="auto">
            <a:xfrm>
              <a:off x="1417" y="872"/>
              <a:ext cx="1205" cy="899"/>
              <a:chOff x="1686" y="1600"/>
              <a:chExt cx="1061" cy="792"/>
            </a:xfrm>
          </p:grpSpPr>
          <p:sp>
            <p:nvSpPr>
              <p:cNvPr id="149" name="Rectangle 46" descr="40%">
                <a:extLst>
                  <a:ext uri="{FF2B5EF4-FFF2-40B4-BE49-F238E27FC236}">
                    <a16:creationId xmlns:a16="http://schemas.microsoft.com/office/drawing/2014/main" id="{255C9A5B-CF33-4D9C-8062-ECD2ADAF2C66}"/>
                  </a:ext>
                </a:extLst>
              </p:cNvPr>
              <p:cNvSpPr>
                <a:spLocks noChangeArrowheads="1"/>
              </p:cNvSpPr>
              <p:nvPr/>
            </p:nvSpPr>
            <p:spPr bwMode="auto">
              <a:xfrm>
                <a:off x="1975" y="1773"/>
                <a:ext cx="518" cy="61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50" name="Text Box 47">
                <a:extLst>
                  <a:ext uri="{FF2B5EF4-FFF2-40B4-BE49-F238E27FC236}">
                    <a16:creationId xmlns:a16="http://schemas.microsoft.com/office/drawing/2014/main" id="{6B46A2F2-5A4B-495E-A65F-3FDBE77CE63E}"/>
                  </a:ext>
                </a:extLst>
              </p:cNvPr>
              <p:cNvSpPr txBox="1">
                <a:spLocks noChangeArrowheads="1"/>
              </p:cNvSpPr>
              <p:nvPr/>
            </p:nvSpPr>
            <p:spPr bwMode="auto">
              <a:xfrm>
                <a:off x="1969" y="2096"/>
                <a:ext cx="22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51" name="Text Box 48">
                <a:extLst>
                  <a:ext uri="{FF2B5EF4-FFF2-40B4-BE49-F238E27FC236}">
                    <a16:creationId xmlns:a16="http://schemas.microsoft.com/office/drawing/2014/main" id="{562435C7-0AA1-449F-A32F-08B7D721F28C}"/>
                  </a:ext>
                </a:extLst>
              </p:cNvPr>
              <p:cNvSpPr txBox="1">
                <a:spLocks noChangeArrowheads="1"/>
              </p:cNvSpPr>
              <p:nvPr/>
            </p:nvSpPr>
            <p:spPr bwMode="auto">
              <a:xfrm>
                <a:off x="2288" y="1955"/>
                <a:ext cx="40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52" name="Text Box 49">
                <a:extLst>
                  <a:ext uri="{FF2B5EF4-FFF2-40B4-BE49-F238E27FC236}">
                    <a16:creationId xmlns:a16="http://schemas.microsoft.com/office/drawing/2014/main" id="{DA3413BB-DB86-43D8-8865-96EEAD15C23C}"/>
                  </a:ext>
                </a:extLst>
              </p:cNvPr>
              <p:cNvSpPr txBox="1">
                <a:spLocks noChangeArrowheads="1"/>
              </p:cNvSpPr>
              <p:nvPr/>
            </p:nvSpPr>
            <p:spPr bwMode="auto">
              <a:xfrm>
                <a:off x="2186" y="1738"/>
                <a:ext cx="52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ea typeface="创艺简宋体"/>
                    <a:cs typeface="创艺简宋体"/>
                    <a:sym typeface="Symbol" panose="05050102010706020507" pitchFamily="18" charset="2"/>
                  </a:rPr>
                  <a:t></a:t>
                </a:r>
                <a:endParaRPr lang="en-US" altLang="zh-CN" b="0"/>
              </a:p>
            </p:txBody>
          </p:sp>
          <p:sp>
            <p:nvSpPr>
              <p:cNvPr id="153" name="Line 50">
                <a:extLst>
                  <a:ext uri="{FF2B5EF4-FFF2-40B4-BE49-F238E27FC236}">
                    <a16:creationId xmlns:a16="http://schemas.microsoft.com/office/drawing/2014/main" id="{129B4B97-8E87-4400-90BD-2D767B793D59}"/>
                  </a:ext>
                </a:extLst>
              </p:cNvPr>
              <p:cNvSpPr>
                <a:spLocks noChangeShapeType="1"/>
              </p:cNvSpPr>
              <p:nvPr/>
            </p:nvSpPr>
            <p:spPr bwMode="auto">
              <a:xfrm>
                <a:off x="1686" y="2263"/>
                <a:ext cx="2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 name="Line 51">
                <a:extLst>
                  <a:ext uri="{FF2B5EF4-FFF2-40B4-BE49-F238E27FC236}">
                    <a16:creationId xmlns:a16="http://schemas.microsoft.com/office/drawing/2014/main" id="{A59D9C4D-5E1E-4B8C-B77B-450E25BF622D}"/>
                  </a:ext>
                </a:extLst>
              </p:cNvPr>
              <p:cNvSpPr>
                <a:spLocks noChangeShapeType="1"/>
              </p:cNvSpPr>
              <p:nvPr/>
            </p:nvSpPr>
            <p:spPr bwMode="auto">
              <a:xfrm>
                <a:off x="2493" y="2099"/>
                <a:ext cx="25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 name="Line 52">
                <a:extLst>
                  <a:ext uri="{FF2B5EF4-FFF2-40B4-BE49-F238E27FC236}">
                    <a16:creationId xmlns:a16="http://schemas.microsoft.com/office/drawing/2014/main" id="{94D8FE9C-11A6-41E7-A01B-BCB6E58AA61B}"/>
                  </a:ext>
                </a:extLst>
              </p:cNvPr>
              <p:cNvSpPr>
                <a:spLocks noChangeShapeType="1"/>
              </p:cNvSpPr>
              <p:nvPr/>
            </p:nvSpPr>
            <p:spPr bwMode="auto">
              <a:xfrm>
                <a:off x="1779" y="1600"/>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 name="Line 53">
                <a:extLst>
                  <a:ext uri="{FF2B5EF4-FFF2-40B4-BE49-F238E27FC236}">
                    <a16:creationId xmlns:a16="http://schemas.microsoft.com/office/drawing/2014/main" id="{94846744-536E-4DA4-B55F-63F7236FB9B5}"/>
                  </a:ext>
                </a:extLst>
              </p:cNvPr>
              <p:cNvSpPr>
                <a:spLocks noChangeShapeType="1"/>
              </p:cNvSpPr>
              <p:nvPr/>
            </p:nvSpPr>
            <p:spPr bwMode="auto">
              <a:xfrm>
                <a:off x="1686" y="2016"/>
                <a:ext cx="2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 name="Text Box 54">
                <a:extLst>
                  <a:ext uri="{FF2B5EF4-FFF2-40B4-BE49-F238E27FC236}">
                    <a16:creationId xmlns:a16="http://schemas.microsoft.com/office/drawing/2014/main" id="{4B6E9B9D-F42F-4B46-ABA5-EB78D2F05A5B}"/>
                  </a:ext>
                </a:extLst>
              </p:cNvPr>
              <p:cNvSpPr txBox="1">
                <a:spLocks noChangeArrowheads="1"/>
              </p:cNvSpPr>
              <p:nvPr/>
            </p:nvSpPr>
            <p:spPr bwMode="auto">
              <a:xfrm>
                <a:off x="1976" y="1824"/>
                <a:ext cx="32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58" name="Text Box 55">
                <a:extLst>
                  <a:ext uri="{FF2B5EF4-FFF2-40B4-BE49-F238E27FC236}">
                    <a16:creationId xmlns:a16="http://schemas.microsoft.com/office/drawing/2014/main" id="{3CF9F51F-C1E8-47CF-B515-AD296F201CE6}"/>
                  </a:ext>
                </a:extLst>
              </p:cNvPr>
              <p:cNvSpPr txBox="1">
                <a:spLocks noChangeArrowheads="1"/>
              </p:cNvSpPr>
              <p:nvPr/>
            </p:nvSpPr>
            <p:spPr bwMode="auto">
              <a:xfrm rot="5400000">
                <a:off x="2068" y="1758"/>
                <a:ext cx="20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sym typeface="Symbol" panose="05050102010706020507" pitchFamily="18" charset="2"/>
                  </a:rPr>
                  <a:t></a:t>
                </a:r>
                <a:endParaRPr lang="en-US" altLang="zh-CN"/>
              </a:p>
            </p:txBody>
          </p:sp>
        </p:grpSp>
        <p:sp>
          <p:nvSpPr>
            <p:cNvPr id="143" name="Oval 56">
              <a:extLst>
                <a:ext uri="{FF2B5EF4-FFF2-40B4-BE49-F238E27FC236}">
                  <a16:creationId xmlns:a16="http://schemas.microsoft.com/office/drawing/2014/main" id="{AF6F1361-33B0-4636-9919-E73DF9251544}"/>
                </a:ext>
              </a:extLst>
            </p:cNvPr>
            <p:cNvSpPr>
              <a:spLocks noChangeArrowheads="1"/>
            </p:cNvSpPr>
            <p:nvPr/>
          </p:nvSpPr>
          <p:spPr bwMode="auto">
            <a:xfrm>
              <a:off x="708" y="1290"/>
              <a:ext cx="71" cy="72"/>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4" name="Oval 57">
              <a:extLst>
                <a:ext uri="{FF2B5EF4-FFF2-40B4-BE49-F238E27FC236}">
                  <a16:creationId xmlns:a16="http://schemas.microsoft.com/office/drawing/2014/main" id="{99766D81-5A5F-4A50-9B85-47E334ECBE3B}"/>
                </a:ext>
              </a:extLst>
            </p:cNvPr>
            <p:cNvSpPr>
              <a:spLocks noChangeArrowheads="1"/>
            </p:cNvSpPr>
            <p:nvPr/>
          </p:nvSpPr>
          <p:spPr bwMode="auto">
            <a:xfrm>
              <a:off x="2616" y="1399"/>
              <a:ext cx="72" cy="72"/>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5" name="Oval 58">
              <a:extLst>
                <a:ext uri="{FF2B5EF4-FFF2-40B4-BE49-F238E27FC236}">
                  <a16:creationId xmlns:a16="http://schemas.microsoft.com/office/drawing/2014/main" id="{8BC99588-2D29-427A-8D3F-1993423863E8}"/>
                </a:ext>
              </a:extLst>
            </p:cNvPr>
            <p:cNvSpPr>
              <a:spLocks noChangeArrowheads="1"/>
            </p:cNvSpPr>
            <p:nvPr/>
          </p:nvSpPr>
          <p:spPr bwMode="auto">
            <a:xfrm>
              <a:off x="708" y="1835"/>
              <a:ext cx="71" cy="72"/>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6" name="Oval 59">
              <a:extLst>
                <a:ext uri="{FF2B5EF4-FFF2-40B4-BE49-F238E27FC236}">
                  <a16:creationId xmlns:a16="http://schemas.microsoft.com/office/drawing/2014/main" id="{709CE603-2105-4D0A-AD6B-046D5980B052}"/>
                </a:ext>
              </a:extLst>
            </p:cNvPr>
            <p:cNvSpPr>
              <a:spLocks noChangeArrowheads="1"/>
            </p:cNvSpPr>
            <p:nvPr/>
          </p:nvSpPr>
          <p:spPr bwMode="auto">
            <a:xfrm>
              <a:off x="2599" y="1835"/>
              <a:ext cx="72" cy="72"/>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7" name="Line 60">
              <a:extLst>
                <a:ext uri="{FF2B5EF4-FFF2-40B4-BE49-F238E27FC236}">
                  <a16:creationId xmlns:a16="http://schemas.microsoft.com/office/drawing/2014/main" id="{B73F32A2-2ACE-4F80-9F83-6EC9D984949F}"/>
                </a:ext>
              </a:extLst>
            </p:cNvPr>
            <p:cNvSpPr>
              <a:spLocks noChangeShapeType="1"/>
            </p:cNvSpPr>
            <p:nvPr/>
          </p:nvSpPr>
          <p:spPr bwMode="auto">
            <a:xfrm>
              <a:off x="1962" y="741"/>
              <a:ext cx="0" cy="21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 name="Line 61">
              <a:extLst>
                <a:ext uri="{FF2B5EF4-FFF2-40B4-BE49-F238E27FC236}">
                  <a16:creationId xmlns:a16="http://schemas.microsoft.com/office/drawing/2014/main" id="{C0D19AF2-2CD4-4767-856B-C4E618926D9A}"/>
                </a:ext>
              </a:extLst>
            </p:cNvPr>
            <p:cNvSpPr>
              <a:spLocks noChangeShapeType="1"/>
            </p:cNvSpPr>
            <p:nvPr/>
          </p:nvSpPr>
          <p:spPr bwMode="auto">
            <a:xfrm>
              <a:off x="2016" y="741"/>
              <a:ext cx="0" cy="21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3" name="Group 62">
            <a:extLst>
              <a:ext uri="{FF2B5EF4-FFF2-40B4-BE49-F238E27FC236}">
                <a16:creationId xmlns:a16="http://schemas.microsoft.com/office/drawing/2014/main" id="{CA8AA5B2-E3F5-4207-B0D4-627335A599CF}"/>
              </a:ext>
            </a:extLst>
          </p:cNvPr>
          <p:cNvGrpSpPr>
            <a:grpSpLocks/>
          </p:cNvGrpSpPr>
          <p:nvPr/>
        </p:nvGrpSpPr>
        <p:grpSpPr bwMode="auto">
          <a:xfrm>
            <a:off x="3843319" y="2665365"/>
            <a:ext cx="777875" cy="866775"/>
            <a:chOff x="1488" y="528"/>
            <a:chExt cx="448" cy="500"/>
          </a:xfrm>
        </p:grpSpPr>
        <p:sp>
          <p:nvSpPr>
            <p:cNvPr id="184" name="Rectangle 63">
              <a:extLst>
                <a:ext uri="{FF2B5EF4-FFF2-40B4-BE49-F238E27FC236}">
                  <a16:creationId xmlns:a16="http://schemas.microsoft.com/office/drawing/2014/main" id="{DD5C7304-5A96-4DC5-894B-2AB7C50BAF3A}"/>
                </a:ext>
              </a:extLst>
            </p:cNvPr>
            <p:cNvSpPr>
              <a:spLocks noChangeArrowheads="1"/>
            </p:cNvSpPr>
            <p:nvPr/>
          </p:nvSpPr>
          <p:spPr bwMode="auto">
            <a:xfrm>
              <a:off x="1584" y="528"/>
              <a:ext cx="3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i="1">
                  <a:solidFill>
                    <a:srgbClr val="000099"/>
                  </a:solidFill>
                </a:rPr>
                <a:t>u</a:t>
              </a:r>
              <a:r>
                <a:rPr lang="en-US" altLang="zh-CN" sz="2800" baseline="-25000">
                  <a:solidFill>
                    <a:srgbClr val="000099"/>
                  </a:solidFill>
                </a:rPr>
                <a:t>C</a:t>
              </a:r>
            </a:p>
          </p:txBody>
        </p:sp>
        <p:sp>
          <p:nvSpPr>
            <p:cNvPr id="185" name="Rectangle 64">
              <a:extLst>
                <a:ext uri="{FF2B5EF4-FFF2-40B4-BE49-F238E27FC236}">
                  <a16:creationId xmlns:a16="http://schemas.microsoft.com/office/drawing/2014/main" id="{69E85C92-6E2F-4767-B038-FBFEA022FD5E}"/>
                </a:ext>
              </a:extLst>
            </p:cNvPr>
            <p:cNvSpPr>
              <a:spLocks noChangeArrowheads="1"/>
            </p:cNvSpPr>
            <p:nvPr/>
          </p:nvSpPr>
          <p:spPr bwMode="auto">
            <a:xfrm>
              <a:off x="1488" y="720"/>
              <a:ext cx="22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003399"/>
                  </a:solidFill>
                </a:rPr>
                <a:t>+</a:t>
              </a:r>
            </a:p>
          </p:txBody>
        </p:sp>
        <p:sp>
          <p:nvSpPr>
            <p:cNvPr id="186" name="Rectangle 65">
              <a:extLst>
                <a:ext uri="{FF2B5EF4-FFF2-40B4-BE49-F238E27FC236}">
                  <a16:creationId xmlns:a16="http://schemas.microsoft.com/office/drawing/2014/main" id="{D0EC4379-2192-4735-BF7F-AB56DD77822F}"/>
                </a:ext>
              </a:extLst>
            </p:cNvPr>
            <p:cNvSpPr>
              <a:spLocks noChangeArrowheads="1"/>
            </p:cNvSpPr>
            <p:nvPr/>
          </p:nvSpPr>
          <p:spPr bwMode="auto">
            <a:xfrm>
              <a:off x="1728" y="729"/>
              <a:ext cx="20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003399"/>
                  </a:solidFill>
                </a:rPr>
                <a:t>–</a:t>
              </a:r>
            </a:p>
          </p:txBody>
        </p:sp>
      </p:grpSp>
      <p:sp>
        <p:nvSpPr>
          <p:cNvPr id="187" name="矩形 186">
            <a:extLst>
              <a:ext uri="{FF2B5EF4-FFF2-40B4-BE49-F238E27FC236}">
                <a16:creationId xmlns:a16="http://schemas.microsoft.com/office/drawing/2014/main" id="{069EDD91-B9E0-4C4A-BD26-6E45DFFBD595}"/>
              </a:ext>
            </a:extLst>
          </p:cNvPr>
          <p:cNvSpPr/>
          <p:nvPr/>
        </p:nvSpPr>
        <p:spPr>
          <a:xfrm>
            <a:off x="2019281" y="836565"/>
            <a:ext cx="3416320" cy="523220"/>
          </a:xfrm>
          <a:prstGeom prst="rect">
            <a:avLst/>
          </a:prstGeom>
        </p:spPr>
        <p:txBody>
          <a:bodyPr wrap="none">
            <a:spAutoFit/>
          </a:bodyPr>
          <a:lstStyle/>
          <a:p>
            <a:pPr>
              <a:defRPr/>
            </a:pPr>
            <a:r>
              <a:rPr lang="zh-CN" altLang="en-US" sz="2800" b="1" dirty="0">
                <a:solidFill>
                  <a:srgbClr val="FF0000"/>
                </a:solidFill>
                <a:latin typeface="+mn-ea"/>
              </a:rPr>
              <a:t>积分与微分运算电路</a:t>
            </a:r>
          </a:p>
        </p:txBody>
      </p:sp>
      <p:sp>
        <p:nvSpPr>
          <p:cNvPr id="188" name="矩形 187">
            <a:extLst>
              <a:ext uri="{FF2B5EF4-FFF2-40B4-BE49-F238E27FC236}">
                <a16:creationId xmlns:a16="http://schemas.microsoft.com/office/drawing/2014/main" id="{DB5FDF5E-692A-4E5F-B93F-F9A909122774}"/>
              </a:ext>
            </a:extLst>
          </p:cNvPr>
          <p:cNvSpPr/>
          <p:nvPr/>
        </p:nvSpPr>
        <p:spPr>
          <a:xfrm>
            <a:off x="2019281" y="1670003"/>
            <a:ext cx="2877711" cy="523220"/>
          </a:xfrm>
          <a:prstGeom prst="rect">
            <a:avLst/>
          </a:prstGeom>
        </p:spPr>
        <p:txBody>
          <a:bodyPr wrap="none">
            <a:spAutoFit/>
          </a:bodyPr>
          <a:lstStyle/>
          <a:p>
            <a:pPr>
              <a:defRPr/>
            </a:pPr>
            <a:r>
              <a:rPr lang="en-US" altLang="zh-CN" sz="2800" b="1" dirty="0">
                <a:solidFill>
                  <a:srgbClr val="FF0000"/>
                </a:solidFill>
                <a:latin typeface="+mn-ea"/>
              </a:rPr>
              <a:t>1.  </a:t>
            </a:r>
            <a:r>
              <a:rPr lang="zh-CN" altLang="en-US" sz="2800" b="1" dirty="0">
                <a:solidFill>
                  <a:srgbClr val="FF0000"/>
                </a:solidFill>
                <a:latin typeface="+mn-ea"/>
              </a:rPr>
              <a:t>积分运算电路</a:t>
            </a:r>
          </a:p>
        </p:txBody>
      </p:sp>
      <p:sp>
        <p:nvSpPr>
          <p:cNvPr id="189" name="矩形 188">
            <a:extLst>
              <a:ext uri="{FF2B5EF4-FFF2-40B4-BE49-F238E27FC236}">
                <a16:creationId xmlns:a16="http://schemas.microsoft.com/office/drawing/2014/main" id="{D9007731-8919-4D0B-81CC-055A70CB829E}"/>
              </a:ext>
            </a:extLst>
          </p:cNvPr>
          <p:cNvSpPr>
            <a:spLocks noChangeArrowheads="1"/>
          </p:cNvSpPr>
          <p:nvPr/>
        </p:nvSpPr>
        <p:spPr bwMode="auto">
          <a:xfrm>
            <a:off x="1790681" y="5637165"/>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dirty="0"/>
              <a:t>        输出电压为输入电压对时间的积分，因此称实现该运算的功能电路为积分电路。</a:t>
            </a:r>
          </a:p>
        </p:txBody>
      </p:sp>
    </p:spTree>
    <p:custDataLst>
      <p:tags r:id="rId2"/>
    </p:custDataLst>
    <p:extLst>
      <p:ext uri="{BB962C8B-B14F-4D97-AF65-F5344CB8AC3E}">
        <p14:creationId xmlns:p14="http://schemas.microsoft.com/office/powerpoint/2010/main" val="20575117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wipe(left)">
                                      <p:cBhvr>
                                        <p:cTn id="12" dur="5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wipe(left)">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wipe(left)">
                                      <p:cBhvr>
                                        <p:cTn id="22" dur="500"/>
                                        <p:tgtEl>
                                          <p:spTgt spid="1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wipe(left)">
                                      <p:cBhvr>
                                        <p:cTn id="27" dur="500"/>
                                        <p:tgtEl>
                                          <p:spTgt spid="1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183"/>
                                        </p:tgtEl>
                                        <p:attrNameLst>
                                          <p:attrName>style.visibility</p:attrName>
                                        </p:attrNameLst>
                                      </p:cBhvr>
                                      <p:to>
                                        <p:strVal val="visible"/>
                                      </p:to>
                                    </p:set>
                                    <p:animEffect transition="in" filter="blinds(vertical)">
                                      <p:cBhvr>
                                        <p:cTn id="32" dur="500"/>
                                        <p:tgtEl>
                                          <p:spTgt spid="1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3"/>
                                        </p:tgtEl>
                                        <p:attrNameLst>
                                          <p:attrName>style.visibility</p:attrName>
                                        </p:attrNameLst>
                                      </p:cBhvr>
                                      <p:to>
                                        <p:strVal val="visible"/>
                                      </p:to>
                                    </p:set>
                                    <p:animEffect transition="in" filter="wipe(left)">
                                      <p:cBhvr>
                                        <p:cTn id="37" dur="500"/>
                                        <p:tgtEl>
                                          <p:spTgt spid="1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wipe(left)">
                                      <p:cBhvr>
                                        <p:cTn id="42" dur="500"/>
                                        <p:tgtEl>
                                          <p:spTgt spid="1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1"/>
                                        </p:tgtEl>
                                        <p:attrNameLst>
                                          <p:attrName>style.visibility</p:attrName>
                                        </p:attrNameLst>
                                      </p:cBhvr>
                                      <p:to>
                                        <p:strVal val="visible"/>
                                      </p:to>
                                    </p:set>
                                    <p:animEffect transition="in" filter="wipe(left)">
                                      <p:cBhvr>
                                        <p:cTn id="47" dur="500"/>
                                        <p:tgtEl>
                                          <p:spTgt spid="1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2"/>
                                        </p:tgtEl>
                                        <p:attrNameLst>
                                          <p:attrName>style.visibility</p:attrName>
                                        </p:attrNameLst>
                                      </p:cBhvr>
                                      <p:to>
                                        <p:strVal val="visible"/>
                                      </p:to>
                                    </p:set>
                                    <p:animEffect transition="in" filter="wipe(left)">
                                      <p:cBhvr>
                                        <p:cTn id="52" dur="500"/>
                                        <p:tgtEl>
                                          <p:spTgt spid="11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89"/>
                                        </p:tgtEl>
                                        <p:attrNameLst>
                                          <p:attrName>style.visibility</p:attrName>
                                        </p:attrNameLst>
                                      </p:cBhvr>
                                      <p:to>
                                        <p:strVal val="visible"/>
                                      </p:to>
                                    </p:set>
                                    <p:animEffect transition="in" filter="blinds(horizontal)">
                                      <p:cBhvr>
                                        <p:cTn id="57"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utoUpdateAnimBg="0"/>
      <p:bldP spid="115" grpId="0" animBg="1" autoUpdateAnimBg="0"/>
      <p:bldP spid="18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graphicFrame>
        <p:nvGraphicFramePr>
          <p:cNvPr id="68" name="Object 2">
            <a:extLst>
              <a:ext uri="{FF2B5EF4-FFF2-40B4-BE49-F238E27FC236}">
                <a16:creationId xmlns:a16="http://schemas.microsoft.com/office/drawing/2014/main" id="{444E5AE3-5F81-4D44-B110-E746280244E0}"/>
              </a:ext>
            </a:extLst>
          </p:cNvPr>
          <p:cNvGraphicFramePr>
            <a:graphicFrameLocks noChangeAspect="1"/>
          </p:cNvGraphicFramePr>
          <p:nvPr>
            <p:extLst>
              <p:ext uri="{D42A27DB-BD31-4B8C-83A1-F6EECF244321}">
                <p14:modId xmlns:p14="http://schemas.microsoft.com/office/powerpoint/2010/main" val="1897052392"/>
              </p:ext>
            </p:extLst>
          </p:nvPr>
        </p:nvGraphicFramePr>
        <p:xfrm>
          <a:off x="7162800" y="2879678"/>
          <a:ext cx="2117725" cy="1012825"/>
        </p:xfrm>
        <a:graphic>
          <a:graphicData uri="http://schemas.openxmlformats.org/presentationml/2006/ole">
            <mc:AlternateContent xmlns:mc="http://schemas.openxmlformats.org/markup-compatibility/2006">
              <mc:Choice xmlns:v="urn:schemas-microsoft-com:vml" Requires="v">
                <p:oleObj spid="_x0000_s43024" name="Equation" r:id="rId5" imgW="927000" imgH="444240" progId="Equation.3">
                  <p:embed/>
                </p:oleObj>
              </mc:Choice>
              <mc:Fallback>
                <p:oleObj name="Equation" r:id="rId5" imgW="927000" imgH="444240" progId="Equation.3">
                  <p:embed/>
                  <p:pic>
                    <p:nvPicPr>
                      <p:cNvPr id="80899" name="Object 2">
                        <a:extLst>
                          <a:ext uri="{FF2B5EF4-FFF2-40B4-BE49-F238E27FC236}">
                            <a16:creationId xmlns:a16="http://schemas.microsoft.com/office/drawing/2014/main" id="{77257D27-7D3B-4ACD-BB24-54DFEBBEAD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2879678"/>
                        <a:ext cx="2117725"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3" descr="40%">
            <a:extLst>
              <a:ext uri="{FF2B5EF4-FFF2-40B4-BE49-F238E27FC236}">
                <a16:creationId xmlns:a16="http://schemas.microsoft.com/office/drawing/2014/main" id="{A15AE7CB-5D36-4CD8-83EF-FCFAFCCB6EF9}"/>
              </a:ext>
            </a:extLst>
          </p:cNvPr>
          <p:cNvGraphicFramePr>
            <a:graphicFrameLocks noChangeAspect="1"/>
          </p:cNvGraphicFramePr>
          <p:nvPr>
            <p:extLst>
              <p:ext uri="{D42A27DB-BD31-4B8C-83A1-F6EECF244321}">
                <p14:modId xmlns:p14="http://schemas.microsoft.com/office/powerpoint/2010/main" val="3367873639"/>
              </p:ext>
            </p:extLst>
          </p:nvPr>
        </p:nvGraphicFramePr>
        <p:xfrm>
          <a:off x="7224713" y="3886153"/>
          <a:ext cx="2401887" cy="973137"/>
        </p:xfrm>
        <a:graphic>
          <a:graphicData uri="http://schemas.openxmlformats.org/presentationml/2006/ole">
            <mc:AlternateContent xmlns:mc="http://schemas.openxmlformats.org/markup-compatibility/2006">
              <mc:Choice xmlns:v="urn:schemas-microsoft-com:vml" Requires="v">
                <p:oleObj spid="_x0000_s43025" name="Equation" r:id="rId7" imgW="965160" imgH="393480" progId="Equation.3">
                  <p:embed/>
                </p:oleObj>
              </mc:Choice>
              <mc:Fallback>
                <p:oleObj name="Equation" r:id="rId7" imgW="965160" imgH="393480" progId="Equation.3">
                  <p:embed/>
                  <p:pic>
                    <p:nvPicPr>
                      <p:cNvPr id="80900" name="Object 3" descr="40%">
                        <a:extLst>
                          <a:ext uri="{FF2B5EF4-FFF2-40B4-BE49-F238E27FC236}">
                            <a16:creationId xmlns:a16="http://schemas.microsoft.com/office/drawing/2014/main" id="{371BCD9B-4B5A-4D18-A8CD-A323F91480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4713" y="3886153"/>
                        <a:ext cx="2401887" cy="973137"/>
                      </a:xfrm>
                      <a:prstGeom prst="rect">
                        <a:avLst/>
                      </a:prstGeom>
                      <a:blipFill dpi="0" rotWithShape="0">
                        <a:blip r:embed="rId9"/>
                        <a:srcRect/>
                        <a:tile tx="0" ty="0" sx="100000" sy="100000" flip="none" algn="tl"/>
                      </a:blipFill>
                      <a:ln w="28575">
                        <a:solidFill>
                          <a:srgbClr val="FF0000"/>
                        </a:solidFill>
                        <a:miter lim="800000"/>
                        <a:headEnd/>
                        <a:tailEnd/>
                      </a:ln>
                    </p:spPr>
                  </p:pic>
                </p:oleObj>
              </mc:Fallback>
            </mc:AlternateContent>
          </a:graphicData>
        </a:graphic>
      </p:graphicFrame>
      <p:grpSp>
        <p:nvGrpSpPr>
          <p:cNvPr id="70" name="Group 52">
            <a:extLst>
              <a:ext uri="{FF2B5EF4-FFF2-40B4-BE49-F238E27FC236}">
                <a16:creationId xmlns:a16="http://schemas.microsoft.com/office/drawing/2014/main" id="{5E0240DE-3B7F-4CE0-9F5D-DF593CC75F29}"/>
              </a:ext>
            </a:extLst>
          </p:cNvPr>
          <p:cNvGrpSpPr>
            <a:grpSpLocks/>
          </p:cNvGrpSpPr>
          <p:nvPr/>
        </p:nvGrpSpPr>
        <p:grpSpPr bwMode="auto">
          <a:xfrm>
            <a:off x="2971800" y="1827165"/>
            <a:ext cx="1762125" cy="1390650"/>
            <a:chOff x="1008" y="2265"/>
            <a:chExt cx="966" cy="720"/>
          </a:xfrm>
        </p:grpSpPr>
        <p:sp>
          <p:nvSpPr>
            <p:cNvPr id="71" name="Text Box 53">
              <a:extLst>
                <a:ext uri="{FF2B5EF4-FFF2-40B4-BE49-F238E27FC236}">
                  <a16:creationId xmlns:a16="http://schemas.microsoft.com/office/drawing/2014/main" id="{F3AE1E5A-89A1-4CCF-85EB-AB2838F90E83}"/>
                </a:ext>
              </a:extLst>
            </p:cNvPr>
            <p:cNvSpPr txBox="1">
              <a:spLocks noChangeArrowheads="1"/>
            </p:cNvSpPr>
            <p:nvPr/>
          </p:nvSpPr>
          <p:spPr bwMode="auto">
            <a:xfrm>
              <a:off x="1628" y="2265"/>
              <a:ext cx="34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chemeClr val="accent2"/>
                  </a:solidFill>
                </a:rPr>
                <a:t>i</a:t>
              </a:r>
              <a:r>
                <a:rPr lang="en-US" altLang="zh-CN" sz="2800" baseline="-25000">
                  <a:solidFill>
                    <a:schemeClr val="accent2"/>
                  </a:solidFill>
                </a:rPr>
                <a:t>f</a:t>
              </a:r>
              <a:endParaRPr lang="en-US" altLang="zh-CN" sz="2800">
                <a:solidFill>
                  <a:schemeClr val="accent2"/>
                </a:solidFill>
              </a:endParaRPr>
            </a:p>
          </p:txBody>
        </p:sp>
        <p:sp>
          <p:nvSpPr>
            <p:cNvPr id="72" name="Text Box 54">
              <a:extLst>
                <a:ext uri="{FF2B5EF4-FFF2-40B4-BE49-F238E27FC236}">
                  <a16:creationId xmlns:a16="http://schemas.microsoft.com/office/drawing/2014/main" id="{EE54A2E8-423E-4867-A9CA-8847D0F36A67}"/>
                </a:ext>
              </a:extLst>
            </p:cNvPr>
            <p:cNvSpPr txBox="1">
              <a:spLocks noChangeArrowheads="1"/>
            </p:cNvSpPr>
            <p:nvPr/>
          </p:nvSpPr>
          <p:spPr bwMode="auto">
            <a:xfrm>
              <a:off x="1008" y="2658"/>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chemeClr val="accent2"/>
                  </a:solidFill>
                </a:rPr>
                <a:t>i</a:t>
              </a:r>
              <a:r>
                <a:rPr lang="en-US" altLang="zh-CN" sz="2800" baseline="-25000">
                  <a:solidFill>
                    <a:schemeClr val="accent2"/>
                  </a:solidFill>
                </a:rPr>
                <a:t>1</a:t>
              </a:r>
              <a:endParaRPr lang="en-US" altLang="zh-CN" sz="2800">
                <a:solidFill>
                  <a:schemeClr val="accent2"/>
                </a:solidFill>
              </a:endParaRPr>
            </a:p>
          </p:txBody>
        </p:sp>
        <p:sp>
          <p:nvSpPr>
            <p:cNvPr id="73" name="Line 55">
              <a:extLst>
                <a:ext uri="{FF2B5EF4-FFF2-40B4-BE49-F238E27FC236}">
                  <a16:creationId xmlns:a16="http://schemas.microsoft.com/office/drawing/2014/main" id="{39D73B20-1CD2-4260-AD8C-3F3207B9F344}"/>
                </a:ext>
              </a:extLst>
            </p:cNvPr>
            <p:cNvSpPr>
              <a:spLocks noChangeShapeType="1"/>
            </p:cNvSpPr>
            <p:nvPr/>
          </p:nvSpPr>
          <p:spPr bwMode="auto">
            <a:xfrm>
              <a:off x="1709" y="2575"/>
              <a:ext cx="19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56">
              <a:extLst>
                <a:ext uri="{FF2B5EF4-FFF2-40B4-BE49-F238E27FC236}">
                  <a16:creationId xmlns:a16="http://schemas.microsoft.com/office/drawing/2014/main" id="{E947055F-CA65-4959-97C8-3EDD722BEB29}"/>
                </a:ext>
              </a:extLst>
            </p:cNvPr>
            <p:cNvSpPr>
              <a:spLocks noChangeShapeType="1"/>
            </p:cNvSpPr>
            <p:nvPr/>
          </p:nvSpPr>
          <p:spPr bwMode="auto">
            <a:xfrm>
              <a:off x="1037" y="2985"/>
              <a:ext cx="23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 name="Text Box 57">
            <a:extLst>
              <a:ext uri="{FF2B5EF4-FFF2-40B4-BE49-F238E27FC236}">
                <a16:creationId xmlns:a16="http://schemas.microsoft.com/office/drawing/2014/main" id="{ED907B70-02B0-401B-BB15-F3B45B769AC4}"/>
              </a:ext>
            </a:extLst>
          </p:cNvPr>
          <p:cNvSpPr txBox="1">
            <a:spLocks noChangeArrowheads="1"/>
          </p:cNvSpPr>
          <p:nvPr/>
        </p:nvSpPr>
        <p:spPr bwMode="auto">
          <a:xfrm>
            <a:off x="6324600" y="1903365"/>
            <a:ext cx="43434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10000"/>
              </a:spcBef>
            </a:pPr>
            <a:r>
              <a:rPr lang="zh-CN" altLang="en-US" sz="2800" dirty="0"/>
              <a:t>由虚短及虚断性质可得</a:t>
            </a:r>
          </a:p>
          <a:p>
            <a:pPr eaLnBrk="1" hangingPunct="1">
              <a:spcBef>
                <a:spcPct val="10000"/>
              </a:spcBef>
            </a:pPr>
            <a:r>
              <a:rPr lang="zh-CN" altLang="en-US" sz="2800" dirty="0"/>
              <a:t>         </a:t>
            </a:r>
            <a:r>
              <a:rPr lang="en-US" altLang="zh-CN" sz="2800" i="1" dirty="0"/>
              <a:t>i</a:t>
            </a:r>
            <a:r>
              <a:rPr lang="en-US" altLang="zh-CN" sz="2800" baseline="-25000" dirty="0"/>
              <a:t>1</a:t>
            </a:r>
            <a:r>
              <a:rPr lang="en-US" altLang="zh-CN" sz="2800" dirty="0"/>
              <a:t> = </a:t>
            </a:r>
            <a:r>
              <a:rPr lang="en-US" altLang="zh-CN" sz="2800" i="1" dirty="0"/>
              <a:t>i</a:t>
            </a:r>
            <a:r>
              <a:rPr lang="en-US" altLang="zh-CN" sz="2800" baseline="-25000" dirty="0"/>
              <a:t>f</a:t>
            </a:r>
            <a:endParaRPr lang="en-US" altLang="zh-CN" sz="2800" dirty="0"/>
          </a:p>
        </p:txBody>
      </p:sp>
      <p:grpSp>
        <p:nvGrpSpPr>
          <p:cNvPr id="79" name="Group 166">
            <a:extLst>
              <a:ext uri="{FF2B5EF4-FFF2-40B4-BE49-F238E27FC236}">
                <a16:creationId xmlns:a16="http://schemas.microsoft.com/office/drawing/2014/main" id="{44D3B4CF-AEEA-4CCE-A6FA-07E30F48320E}"/>
              </a:ext>
            </a:extLst>
          </p:cNvPr>
          <p:cNvGrpSpPr>
            <a:grpSpLocks/>
          </p:cNvGrpSpPr>
          <p:nvPr/>
        </p:nvGrpSpPr>
        <p:grpSpPr bwMode="auto">
          <a:xfrm>
            <a:off x="2209800" y="1958928"/>
            <a:ext cx="4800600" cy="2611437"/>
            <a:chOff x="336" y="659"/>
            <a:chExt cx="3024" cy="1645"/>
          </a:xfrm>
        </p:grpSpPr>
        <p:sp>
          <p:nvSpPr>
            <p:cNvPr id="80" name="Text Box 123">
              <a:extLst>
                <a:ext uri="{FF2B5EF4-FFF2-40B4-BE49-F238E27FC236}">
                  <a16:creationId xmlns:a16="http://schemas.microsoft.com/office/drawing/2014/main" id="{BBFED250-5C8A-43EC-84EF-3C6A34555940}"/>
                </a:ext>
              </a:extLst>
            </p:cNvPr>
            <p:cNvSpPr txBox="1">
              <a:spLocks noChangeArrowheads="1"/>
            </p:cNvSpPr>
            <p:nvPr/>
          </p:nvSpPr>
          <p:spPr bwMode="auto">
            <a:xfrm>
              <a:off x="2661" y="1652"/>
              <a:ext cx="6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o</a:t>
              </a:r>
              <a:endParaRPr lang="en-US" altLang="zh-CN" sz="2800">
                <a:solidFill>
                  <a:srgbClr val="000099"/>
                </a:solidFill>
              </a:endParaRPr>
            </a:p>
          </p:txBody>
        </p:sp>
        <p:sp>
          <p:nvSpPr>
            <p:cNvPr id="81" name="Rectangle 124">
              <a:extLst>
                <a:ext uri="{FF2B5EF4-FFF2-40B4-BE49-F238E27FC236}">
                  <a16:creationId xmlns:a16="http://schemas.microsoft.com/office/drawing/2014/main" id="{477849CB-5B64-4EE9-B8BA-C494F581030D}"/>
                </a:ext>
              </a:extLst>
            </p:cNvPr>
            <p:cNvSpPr>
              <a:spLocks noChangeArrowheads="1"/>
            </p:cNvSpPr>
            <p:nvPr/>
          </p:nvSpPr>
          <p:spPr bwMode="auto">
            <a:xfrm>
              <a:off x="1060" y="1125"/>
              <a:ext cx="7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C</a:t>
              </a:r>
              <a:r>
                <a:rPr lang="en-US" altLang="zh-CN" sz="2800" baseline="-25000"/>
                <a:t>1</a:t>
              </a:r>
            </a:p>
          </p:txBody>
        </p:sp>
        <p:sp>
          <p:nvSpPr>
            <p:cNvPr id="82" name="Line 125">
              <a:extLst>
                <a:ext uri="{FF2B5EF4-FFF2-40B4-BE49-F238E27FC236}">
                  <a16:creationId xmlns:a16="http://schemas.microsoft.com/office/drawing/2014/main" id="{ACCED50D-1C3C-49A9-A707-A83A195DFC88}"/>
                </a:ext>
              </a:extLst>
            </p:cNvPr>
            <p:cNvSpPr>
              <a:spLocks noChangeShapeType="1"/>
            </p:cNvSpPr>
            <p:nvPr/>
          </p:nvSpPr>
          <p:spPr bwMode="auto">
            <a:xfrm>
              <a:off x="2519" y="1035"/>
              <a:ext cx="0" cy="650"/>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Text Box 126">
              <a:extLst>
                <a:ext uri="{FF2B5EF4-FFF2-40B4-BE49-F238E27FC236}">
                  <a16:creationId xmlns:a16="http://schemas.microsoft.com/office/drawing/2014/main" id="{BB8C0A85-4E5E-44BB-A0DF-AFDAC2716F61}"/>
                </a:ext>
              </a:extLst>
            </p:cNvPr>
            <p:cNvSpPr txBox="1">
              <a:spLocks noChangeArrowheads="1"/>
            </p:cNvSpPr>
            <p:nvPr/>
          </p:nvSpPr>
          <p:spPr bwMode="auto">
            <a:xfrm>
              <a:off x="336" y="1603"/>
              <a:ext cx="3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i</a:t>
              </a:r>
              <a:endParaRPr lang="en-US" altLang="zh-CN" sz="2800">
                <a:solidFill>
                  <a:srgbClr val="000099"/>
                </a:solidFill>
              </a:endParaRPr>
            </a:p>
          </p:txBody>
        </p:sp>
        <p:sp>
          <p:nvSpPr>
            <p:cNvPr id="84" name="Rectangle 127">
              <a:extLst>
                <a:ext uri="{FF2B5EF4-FFF2-40B4-BE49-F238E27FC236}">
                  <a16:creationId xmlns:a16="http://schemas.microsoft.com/office/drawing/2014/main" id="{87146E25-C760-48F5-A0DF-C22B9D2EDC27}"/>
                </a:ext>
              </a:extLst>
            </p:cNvPr>
            <p:cNvSpPr>
              <a:spLocks noChangeArrowheads="1"/>
            </p:cNvSpPr>
            <p:nvPr/>
          </p:nvSpPr>
          <p:spPr bwMode="auto">
            <a:xfrm>
              <a:off x="1181" y="1829"/>
              <a:ext cx="318" cy="9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85" name="Text Box 128">
              <a:extLst>
                <a:ext uri="{FF2B5EF4-FFF2-40B4-BE49-F238E27FC236}">
                  <a16:creationId xmlns:a16="http://schemas.microsoft.com/office/drawing/2014/main" id="{851443DC-CA5C-492E-9929-4381CA6DA447}"/>
                </a:ext>
              </a:extLst>
            </p:cNvPr>
            <p:cNvSpPr txBox="1">
              <a:spLocks noChangeArrowheads="1"/>
            </p:cNvSpPr>
            <p:nvPr/>
          </p:nvSpPr>
          <p:spPr bwMode="auto">
            <a:xfrm>
              <a:off x="1224" y="1881"/>
              <a:ext cx="4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2</a:t>
              </a:r>
              <a:endParaRPr lang="en-US" altLang="zh-CN" sz="2800"/>
            </a:p>
          </p:txBody>
        </p:sp>
        <p:sp>
          <p:nvSpPr>
            <p:cNvPr id="86" name="Rectangle 129">
              <a:extLst>
                <a:ext uri="{FF2B5EF4-FFF2-40B4-BE49-F238E27FC236}">
                  <a16:creationId xmlns:a16="http://schemas.microsoft.com/office/drawing/2014/main" id="{D9F303AA-C864-4CBD-AAE1-AFC1417290B5}"/>
                </a:ext>
              </a:extLst>
            </p:cNvPr>
            <p:cNvSpPr>
              <a:spLocks noChangeArrowheads="1"/>
            </p:cNvSpPr>
            <p:nvPr/>
          </p:nvSpPr>
          <p:spPr bwMode="auto">
            <a:xfrm>
              <a:off x="1878" y="989"/>
              <a:ext cx="318" cy="9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87" name="Line 130">
              <a:extLst>
                <a:ext uri="{FF2B5EF4-FFF2-40B4-BE49-F238E27FC236}">
                  <a16:creationId xmlns:a16="http://schemas.microsoft.com/office/drawing/2014/main" id="{C1CE3CB1-D3A7-45DA-A0BD-6D119E25E089}"/>
                </a:ext>
              </a:extLst>
            </p:cNvPr>
            <p:cNvSpPr>
              <a:spLocks noChangeShapeType="1"/>
            </p:cNvSpPr>
            <p:nvPr/>
          </p:nvSpPr>
          <p:spPr bwMode="auto">
            <a:xfrm>
              <a:off x="1531" y="1026"/>
              <a:ext cx="0" cy="521"/>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Rectangle 131">
              <a:extLst>
                <a:ext uri="{FF2B5EF4-FFF2-40B4-BE49-F238E27FC236}">
                  <a16:creationId xmlns:a16="http://schemas.microsoft.com/office/drawing/2014/main" id="{7B8F810D-9F46-47E2-8A2C-5797B29428CE}"/>
                </a:ext>
              </a:extLst>
            </p:cNvPr>
            <p:cNvSpPr>
              <a:spLocks noChangeArrowheads="1"/>
            </p:cNvSpPr>
            <p:nvPr/>
          </p:nvSpPr>
          <p:spPr bwMode="auto">
            <a:xfrm>
              <a:off x="1866" y="659"/>
              <a:ext cx="3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F</a:t>
              </a:r>
            </a:p>
          </p:txBody>
        </p:sp>
        <p:sp>
          <p:nvSpPr>
            <p:cNvPr id="89" name="Line 132">
              <a:extLst>
                <a:ext uri="{FF2B5EF4-FFF2-40B4-BE49-F238E27FC236}">
                  <a16:creationId xmlns:a16="http://schemas.microsoft.com/office/drawing/2014/main" id="{54E715E9-EF89-4306-A56E-7A74E5C69AF8}"/>
                </a:ext>
              </a:extLst>
            </p:cNvPr>
            <p:cNvSpPr>
              <a:spLocks noChangeShapeType="1"/>
            </p:cNvSpPr>
            <p:nvPr/>
          </p:nvSpPr>
          <p:spPr bwMode="auto">
            <a:xfrm>
              <a:off x="2194" y="1035"/>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133">
              <a:extLst>
                <a:ext uri="{FF2B5EF4-FFF2-40B4-BE49-F238E27FC236}">
                  <a16:creationId xmlns:a16="http://schemas.microsoft.com/office/drawing/2014/main" id="{3B60A861-BC30-4E11-A1DF-7925DF9B633F}"/>
                </a:ext>
              </a:extLst>
            </p:cNvPr>
            <p:cNvSpPr>
              <a:spLocks noChangeShapeType="1"/>
            </p:cNvSpPr>
            <p:nvPr/>
          </p:nvSpPr>
          <p:spPr bwMode="auto">
            <a:xfrm flipH="1">
              <a:off x="705" y="1533"/>
              <a:ext cx="4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134">
              <a:extLst>
                <a:ext uri="{FF2B5EF4-FFF2-40B4-BE49-F238E27FC236}">
                  <a16:creationId xmlns:a16="http://schemas.microsoft.com/office/drawing/2014/main" id="{BC173512-7B10-47EE-A6F1-BE36E0ECE40A}"/>
                </a:ext>
              </a:extLst>
            </p:cNvPr>
            <p:cNvSpPr>
              <a:spLocks noChangeShapeType="1"/>
            </p:cNvSpPr>
            <p:nvPr/>
          </p:nvSpPr>
          <p:spPr bwMode="auto">
            <a:xfrm flipH="1">
              <a:off x="981" y="1878"/>
              <a:ext cx="2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 name="Group 135">
              <a:extLst>
                <a:ext uri="{FF2B5EF4-FFF2-40B4-BE49-F238E27FC236}">
                  <a16:creationId xmlns:a16="http://schemas.microsoft.com/office/drawing/2014/main" id="{4DCCF8CE-FB84-4F7A-BE8A-7123E3BFA9C3}"/>
                </a:ext>
              </a:extLst>
            </p:cNvPr>
            <p:cNvGrpSpPr>
              <a:grpSpLocks/>
            </p:cNvGrpSpPr>
            <p:nvPr/>
          </p:nvGrpSpPr>
          <p:grpSpPr bwMode="auto">
            <a:xfrm>
              <a:off x="894" y="1878"/>
              <a:ext cx="183" cy="189"/>
              <a:chOff x="720" y="2736"/>
              <a:chExt cx="185" cy="192"/>
            </a:xfrm>
          </p:grpSpPr>
          <p:sp>
            <p:nvSpPr>
              <p:cNvPr id="174" name="Line 136">
                <a:extLst>
                  <a:ext uri="{FF2B5EF4-FFF2-40B4-BE49-F238E27FC236}">
                    <a16:creationId xmlns:a16="http://schemas.microsoft.com/office/drawing/2014/main" id="{5D1A633F-EFC0-4C10-B28D-BB957E3A451B}"/>
                  </a:ext>
                </a:extLst>
              </p:cNvPr>
              <p:cNvSpPr>
                <a:spLocks noChangeShapeType="1"/>
              </p:cNvSpPr>
              <p:nvPr/>
            </p:nvSpPr>
            <p:spPr bwMode="auto">
              <a:xfrm>
                <a:off x="720" y="2928"/>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 name="Line 137">
                <a:extLst>
                  <a:ext uri="{FF2B5EF4-FFF2-40B4-BE49-F238E27FC236}">
                    <a16:creationId xmlns:a16="http://schemas.microsoft.com/office/drawing/2014/main" id="{F7B13CED-FE98-405D-BDEE-FC94ED4CEFB9}"/>
                  </a:ext>
                </a:extLst>
              </p:cNvPr>
              <p:cNvSpPr>
                <a:spLocks noChangeShapeType="1"/>
              </p:cNvSpPr>
              <p:nvPr/>
            </p:nvSpPr>
            <p:spPr bwMode="auto">
              <a:xfrm>
                <a:off x="816" y="2736"/>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3" name="Line 138">
              <a:extLst>
                <a:ext uri="{FF2B5EF4-FFF2-40B4-BE49-F238E27FC236}">
                  <a16:creationId xmlns:a16="http://schemas.microsoft.com/office/drawing/2014/main" id="{E77E129C-217F-47F4-BA39-85A97A3B5D29}"/>
                </a:ext>
              </a:extLst>
            </p:cNvPr>
            <p:cNvSpPr>
              <a:spLocks noChangeShapeType="1"/>
            </p:cNvSpPr>
            <p:nvPr/>
          </p:nvSpPr>
          <p:spPr bwMode="auto">
            <a:xfrm>
              <a:off x="1522" y="1035"/>
              <a:ext cx="3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4" name="Group 139">
              <a:extLst>
                <a:ext uri="{FF2B5EF4-FFF2-40B4-BE49-F238E27FC236}">
                  <a16:creationId xmlns:a16="http://schemas.microsoft.com/office/drawing/2014/main" id="{464BC312-05AD-424A-9B95-F160C31827E4}"/>
                </a:ext>
              </a:extLst>
            </p:cNvPr>
            <p:cNvGrpSpPr>
              <a:grpSpLocks/>
            </p:cNvGrpSpPr>
            <p:nvPr/>
          </p:nvGrpSpPr>
          <p:grpSpPr bwMode="auto">
            <a:xfrm>
              <a:off x="2625" y="2173"/>
              <a:ext cx="201" cy="131"/>
              <a:chOff x="2448" y="2832"/>
              <a:chExt cx="185" cy="96"/>
            </a:xfrm>
          </p:grpSpPr>
          <p:sp>
            <p:nvSpPr>
              <p:cNvPr id="172" name="Line 140">
                <a:extLst>
                  <a:ext uri="{FF2B5EF4-FFF2-40B4-BE49-F238E27FC236}">
                    <a16:creationId xmlns:a16="http://schemas.microsoft.com/office/drawing/2014/main" id="{FC11A5DF-0451-4272-A770-CDFA54D2C0E3}"/>
                  </a:ext>
                </a:extLst>
              </p:cNvPr>
              <p:cNvSpPr>
                <a:spLocks noChangeShapeType="1"/>
              </p:cNvSpPr>
              <p:nvPr/>
            </p:nvSpPr>
            <p:spPr bwMode="auto">
              <a:xfrm>
                <a:off x="2448" y="2928"/>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3" name="Line 141">
                <a:extLst>
                  <a:ext uri="{FF2B5EF4-FFF2-40B4-BE49-F238E27FC236}">
                    <a16:creationId xmlns:a16="http://schemas.microsoft.com/office/drawing/2014/main" id="{663B03B3-C14B-4FC8-8AF6-754EFB557A4B}"/>
                  </a:ext>
                </a:extLst>
              </p:cNvPr>
              <p:cNvSpPr>
                <a:spLocks noChangeShapeType="1"/>
              </p:cNvSpPr>
              <p:nvPr/>
            </p:nvSpPr>
            <p:spPr bwMode="auto">
              <a:xfrm>
                <a:off x="2544" y="283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5" name="Group 142">
              <a:extLst>
                <a:ext uri="{FF2B5EF4-FFF2-40B4-BE49-F238E27FC236}">
                  <a16:creationId xmlns:a16="http://schemas.microsoft.com/office/drawing/2014/main" id="{C4BDE56F-C15B-4B6D-8401-8555EED7E3AF}"/>
                </a:ext>
              </a:extLst>
            </p:cNvPr>
            <p:cNvGrpSpPr>
              <a:grpSpLocks/>
            </p:cNvGrpSpPr>
            <p:nvPr/>
          </p:nvGrpSpPr>
          <p:grpSpPr bwMode="auto">
            <a:xfrm>
              <a:off x="573" y="2173"/>
              <a:ext cx="178" cy="131"/>
              <a:chOff x="432" y="2832"/>
              <a:chExt cx="185" cy="96"/>
            </a:xfrm>
          </p:grpSpPr>
          <p:sp>
            <p:nvSpPr>
              <p:cNvPr id="170" name="Line 143">
                <a:extLst>
                  <a:ext uri="{FF2B5EF4-FFF2-40B4-BE49-F238E27FC236}">
                    <a16:creationId xmlns:a16="http://schemas.microsoft.com/office/drawing/2014/main" id="{63D492CD-BADB-4301-8001-558DB10AB3EB}"/>
                  </a:ext>
                </a:extLst>
              </p:cNvPr>
              <p:cNvSpPr>
                <a:spLocks noChangeShapeType="1"/>
              </p:cNvSpPr>
              <p:nvPr/>
            </p:nvSpPr>
            <p:spPr bwMode="auto">
              <a:xfrm>
                <a:off x="432" y="2928"/>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 name="Line 144">
                <a:extLst>
                  <a:ext uri="{FF2B5EF4-FFF2-40B4-BE49-F238E27FC236}">
                    <a16:creationId xmlns:a16="http://schemas.microsoft.com/office/drawing/2014/main" id="{387AC5F5-A4E1-47A6-B2A4-ACA5CD2F2630}"/>
                  </a:ext>
                </a:extLst>
              </p:cNvPr>
              <p:cNvSpPr>
                <a:spLocks noChangeShapeType="1"/>
              </p:cNvSpPr>
              <p:nvPr/>
            </p:nvSpPr>
            <p:spPr bwMode="auto">
              <a:xfrm>
                <a:off x="528" y="283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6" name="Rectangle 145">
              <a:extLst>
                <a:ext uri="{FF2B5EF4-FFF2-40B4-BE49-F238E27FC236}">
                  <a16:creationId xmlns:a16="http://schemas.microsoft.com/office/drawing/2014/main" id="{47C58BCE-211D-4256-839B-07561190A804}"/>
                </a:ext>
              </a:extLst>
            </p:cNvPr>
            <p:cNvSpPr>
              <a:spLocks noChangeArrowheads="1"/>
            </p:cNvSpPr>
            <p:nvPr/>
          </p:nvSpPr>
          <p:spPr bwMode="auto">
            <a:xfrm>
              <a:off x="364" y="1355"/>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97" name="Rectangle 146">
              <a:extLst>
                <a:ext uri="{FF2B5EF4-FFF2-40B4-BE49-F238E27FC236}">
                  <a16:creationId xmlns:a16="http://schemas.microsoft.com/office/drawing/2014/main" id="{BD800507-8642-43DB-A2CF-67C4E2C75B8F}"/>
                </a:ext>
              </a:extLst>
            </p:cNvPr>
            <p:cNvSpPr>
              <a:spLocks noChangeArrowheads="1"/>
            </p:cNvSpPr>
            <p:nvPr/>
          </p:nvSpPr>
          <p:spPr bwMode="auto">
            <a:xfrm>
              <a:off x="2795" y="1474"/>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98" name="Rectangle 147">
              <a:extLst>
                <a:ext uri="{FF2B5EF4-FFF2-40B4-BE49-F238E27FC236}">
                  <a16:creationId xmlns:a16="http://schemas.microsoft.com/office/drawing/2014/main" id="{B95E2E27-D689-4756-82CF-957D66293F2B}"/>
                </a:ext>
              </a:extLst>
            </p:cNvPr>
            <p:cNvSpPr>
              <a:spLocks noChangeArrowheads="1"/>
            </p:cNvSpPr>
            <p:nvPr/>
          </p:nvSpPr>
          <p:spPr bwMode="auto">
            <a:xfrm>
              <a:off x="382" y="18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99" name="Rectangle 148">
              <a:extLst>
                <a:ext uri="{FF2B5EF4-FFF2-40B4-BE49-F238E27FC236}">
                  <a16:creationId xmlns:a16="http://schemas.microsoft.com/office/drawing/2014/main" id="{D6CA2166-B30E-4A46-81F2-FF19D74A8F27}"/>
                </a:ext>
              </a:extLst>
            </p:cNvPr>
            <p:cNvSpPr>
              <a:spLocks noChangeArrowheads="1"/>
            </p:cNvSpPr>
            <p:nvPr/>
          </p:nvSpPr>
          <p:spPr bwMode="auto">
            <a:xfrm>
              <a:off x="2708" y="1889"/>
              <a:ext cx="3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00" name="Rectangle 149" descr="40%">
              <a:extLst>
                <a:ext uri="{FF2B5EF4-FFF2-40B4-BE49-F238E27FC236}">
                  <a16:creationId xmlns:a16="http://schemas.microsoft.com/office/drawing/2014/main" id="{7657CCE2-9B85-4706-B9BA-71B68E3FB9C2}"/>
                </a:ext>
              </a:extLst>
            </p:cNvPr>
            <p:cNvSpPr>
              <a:spLocks noChangeArrowheads="1"/>
            </p:cNvSpPr>
            <p:nvPr/>
          </p:nvSpPr>
          <p:spPr bwMode="auto">
            <a:xfrm>
              <a:off x="1760" y="1272"/>
              <a:ext cx="576" cy="76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01" name="Text Box 150">
              <a:extLst>
                <a:ext uri="{FF2B5EF4-FFF2-40B4-BE49-F238E27FC236}">
                  <a16:creationId xmlns:a16="http://schemas.microsoft.com/office/drawing/2014/main" id="{C07E469C-218B-447F-85AD-5B3BC5C87FF9}"/>
                </a:ext>
              </a:extLst>
            </p:cNvPr>
            <p:cNvSpPr txBox="1">
              <a:spLocks noChangeArrowheads="1"/>
            </p:cNvSpPr>
            <p:nvPr/>
          </p:nvSpPr>
          <p:spPr bwMode="auto">
            <a:xfrm>
              <a:off x="1750" y="1671"/>
              <a:ext cx="27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02" name="Text Box 151">
              <a:extLst>
                <a:ext uri="{FF2B5EF4-FFF2-40B4-BE49-F238E27FC236}">
                  <a16:creationId xmlns:a16="http://schemas.microsoft.com/office/drawing/2014/main" id="{152FDA87-7261-4FAC-A0D3-C131C7E44795}"/>
                </a:ext>
              </a:extLst>
            </p:cNvPr>
            <p:cNvSpPr txBox="1">
              <a:spLocks noChangeArrowheads="1"/>
            </p:cNvSpPr>
            <p:nvPr/>
          </p:nvSpPr>
          <p:spPr bwMode="auto">
            <a:xfrm>
              <a:off x="2144" y="1498"/>
              <a:ext cx="49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03" name="Text Box 152">
              <a:extLst>
                <a:ext uri="{FF2B5EF4-FFF2-40B4-BE49-F238E27FC236}">
                  <a16:creationId xmlns:a16="http://schemas.microsoft.com/office/drawing/2014/main" id="{3AF3C7C6-1E7E-4AAE-8C26-D67371166454}"/>
                </a:ext>
              </a:extLst>
            </p:cNvPr>
            <p:cNvSpPr txBox="1">
              <a:spLocks noChangeArrowheads="1"/>
            </p:cNvSpPr>
            <p:nvPr/>
          </p:nvSpPr>
          <p:spPr bwMode="auto">
            <a:xfrm>
              <a:off x="2020" y="1229"/>
              <a:ext cx="6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ea typeface="创艺简宋体"/>
                  <a:cs typeface="创艺简宋体"/>
                  <a:sym typeface="Symbol" panose="05050102010706020507" pitchFamily="18" charset="2"/>
                </a:rPr>
                <a:t></a:t>
              </a:r>
              <a:endParaRPr lang="en-US" altLang="zh-CN" b="0"/>
            </a:p>
          </p:txBody>
        </p:sp>
        <p:sp>
          <p:nvSpPr>
            <p:cNvPr id="104" name="Line 153">
              <a:extLst>
                <a:ext uri="{FF2B5EF4-FFF2-40B4-BE49-F238E27FC236}">
                  <a16:creationId xmlns:a16="http://schemas.microsoft.com/office/drawing/2014/main" id="{F47C6B0F-1E5F-419B-BC99-7C4E5980C6B4}"/>
                </a:ext>
              </a:extLst>
            </p:cNvPr>
            <p:cNvSpPr>
              <a:spLocks noChangeShapeType="1"/>
            </p:cNvSpPr>
            <p:nvPr/>
          </p:nvSpPr>
          <p:spPr bwMode="auto">
            <a:xfrm>
              <a:off x="1488" y="1878"/>
              <a:ext cx="27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154">
              <a:extLst>
                <a:ext uri="{FF2B5EF4-FFF2-40B4-BE49-F238E27FC236}">
                  <a16:creationId xmlns:a16="http://schemas.microsoft.com/office/drawing/2014/main" id="{ED73DBEE-2B89-4D58-8E27-D02771F8B009}"/>
                </a:ext>
              </a:extLst>
            </p:cNvPr>
            <p:cNvSpPr>
              <a:spLocks noChangeShapeType="1"/>
            </p:cNvSpPr>
            <p:nvPr/>
          </p:nvSpPr>
          <p:spPr bwMode="auto">
            <a:xfrm>
              <a:off x="2352" y="1675"/>
              <a:ext cx="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Line 155">
              <a:extLst>
                <a:ext uri="{FF2B5EF4-FFF2-40B4-BE49-F238E27FC236}">
                  <a16:creationId xmlns:a16="http://schemas.microsoft.com/office/drawing/2014/main" id="{51750066-C80F-4BB9-9245-B1BEC2AA7B8E}"/>
                </a:ext>
              </a:extLst>
            </p:cNvPr>
            <p:cNvSpPr>
              <a:spLocks noChangeShapeType="1"/>
            </p:cNvSpPr>
            <p:nvPr/>
          </p:nvSpPr>
          <p:spPr bwMode="auto">
            <a:xfrm>
              <a:off x="1518" y="1058"/>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 name="Line 156">
              <a:extLst>
                <a:ext uri="{FF2B5EF4-FFF2-40B4-BE49-F238E27FC236}">
                  <a16:creationId xmlns:a16="http://schemas.microsoft.com/office/drawing/2014/main" id="{FA5DAEF3-F2A6-476F-B78D-AF7DDE961671}"/>
                </a:ext>
              </a:extLst>
            </p:cNvPr>
            <p:cNvSpPr>
              <a:spLocks noChangeShapeType="1"/>
            </p:cNvSpPr>
            <p:nvPr/>
          </p:nvSpPr>
          <p:spPr bwMode="auto">
            <a:xfrm>
              <a:off x="1225" y="1533"/>
              <a:ext cx="53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Text Box 157">
              <a:extLst>
                <a:ext uri="{FF2B5EF4-FFF2-40B4-BE49-F238E27FC236}">
                  <a16:creationId xmlns:a16="http://schemas.microsoft.com/office/drawing/2014/main" id="{9A89A914-CF90-44D5-9D2A-E3580E144F17}"/>
                </a:ext>
              </a:extLst>
            </p:cNvPr>
            <p:cNvSpPr txBox="1">
              <a:spLocks noChangeArrowheads="1"/>
            </p:cNvSpPr>
            <p:nvPr/>
          </p:nvSpPr>
          <p:spPr bwMode="auto">
            <a:xfrm>
              <a:off x="1760" y="1336"/>
              <a:ext cx="40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62" name="Text Box 158">
              <a:extLst>
                <a:ext uri="{FF2B5EF4-FFF2-40B4-BE49-F238E27FC236}">
                  <a16:creationId xmlns:a16="http://schemas.microsoft.com/office/drawing/2014/main" id="{93C5458B-3FE7-4D05-9F60-42534F035AD8}"/>
                </a:ext>
              </a:extLst>
            </p:cNvPr>
            <p:cNvSpPr txBox="1">
              <a:spLocks noChangeArrowheads="1"/>
            </p:cNvSpPr>
            <p:nvPr/>
          </p:nvSpPr>
          <p:spPr bwMode="auto">
            <a:xfrm rot="5400000">
              <a:off x="1902" y="1274"/>
              <a:ext cx="2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sym typeface="Symbol" panose="05050102010706020507" pitchFamily="18" charset="2"/>
                </a:rPr>
                <a:t></a:t>
              </a:r>
              <a:endParaRPr lang="en-US" altLang="zh-CN"/>
            </a:p>
          </p:txBody>
        </p:sp>
        <p:sp>
          <p:nvSpPr>
            <p:cNvPr id="163" name="Oval 159">
              <a:extLst>
                <a:ext uri="{FF2B5EF4-FFF2-40B4-BE49-F238E27FC236}">
                  <a16:creationId xmlns:a16="http://schemas.microsoft.com/office/drawing/2014/main" id="{2F2B4A77-1ECC-475C-90D3-FD63B1B8A0D0}"/>
                </a:ext>
              </a:extLst>
            </p:cNvPr>
            <p:cNvSpPr>
              <a:spLocks noChangeArrowheads="1"/>
            </p:cNvSpPr>
            <p:nvPr/>
          </p:nvSpPr>
          <p:spPr bwMode="auto">
            <a:xfrm>
              <a:off x="632" y="1493"/>
              <a:ext cx="78" cy="78"/>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64" name="Oval 160">
              <a:extLst>
                <a:ext uri="{FF2B5EF4-FFF2-40B4-BE49-F238E27FC236}">
                  <a16:creationId xmlns:a16="http://schemas.microsoft.com/office/drawing/2014/main" id="{EBDD9F17-4158-44F7-AB57-DD42774B95E5}"/>
                </a:ext>
              </a:extLst>
            </p:cNvPr>
            <p:cNvSpPr>
              <a:spLocks noChangeArrowheads="1"/>
            </p:cNvSpPr>
            <p:nvPr/>
          </p:nvSpPr>
          <p:spPr bwMode="auto">
            <a:xfrm>
              <a:off x="2708" y="1633"/>
              <a:ext cx="78" cy="78"/>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65" name="Oval 161">
              <a:extLst>
                <a:ext uri="{FF2B5EF4-FFF2-40B4-BE49-F238E27FC236}">
                  <a16:creationId xmlns:a16="http://schemas.microsoft.com/office/drawing/2014/main" id="{9E5A2B2A-9716-45F7-BAE2-ACDF0971E8F5}"/>
                </a:ext>
              </a:extLst>
            </p:cNvPr>
            <p:cNvSpPr>
              <a:spLocks noChangeArrowheads="1"/>
            </p:cNvSpPr>
            <p:nvPr/>
          </p:nvSpPr>
          <p:spPr bwMode="auto">
            <a:xfrm>
              <a:off x="632" y="2108"/>
              <a:ext cx="78" cy="77"/>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66" name="Oval 162">
              <a:extLst>
                <a:ext uri="{FF2B5EF4-FFF2-40B4-BE49-F238E27FC236}">
                  <a16:creationId xmlns:a16="http://schemas.microsoft.com/office/drawing/2014/main" id="{BF618AC5-BB29-400F-BAA0-D03FB92084CD}"/>
                </a:ext>
              </a:extLst>
            </p:cNvPr>
            <p:cNvSpPr>
              <a:spLocks noChangeArrowheads="1"/>
            </p:cNvSpPr>
            <p:nvPr/>
          </p:nvSpPr>
          <p:spPr bwMode="auto">
            <a:xfrm>
              <a:off x="2689" y="2108"/>
              <a:ext cx="78" cy="77"/>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nvGrpSpPr>
            <p:cNvPr id="167" name="Group 163">
              <a:extLst>
                <a:ext uri="{FF2B5EF4-FFF2-40B4-BE49-F238E27FC236}">
                  <a16:creationId xmlns:a16="http://schemas.microsoft.com/office/drawing/2014/main" id="{BD7E2E05-3ECD-48E3-BAB0-68200B051E41}"/>
                </a:ext>
              </a:extLst>
            </p:cNvPr>
            <p:cNvGrpSpPr>
              <a:grpSpLocks/>
            </p:cNvGrpSpPr>
            <p:nvPr/>
          </p:nvGrpSpPr>
          <p:grpSpPr bwMode="auto">
            <a:xfrm>
              <a:off x="1166" y="1425"/>
              <a:ext cx="59" cy="235"/>
              <a:chOff x="1008" y="1298"/>
              <a:chExt cx="48" cy="190"/>
            </a:xfrm>
          </p:grpSpPr>
          <p:sp>
            <p:nvSpPr>
              <p:cNvPr id="168" name="Line 164">
                <a:extLst>
                  <a:ext uri="{FF2B5EF4-FFF2-40B4-BE49-F238E27FC236}">
                    <a16:creationId xmlns:a16="http://schemas.microsoft.com/office/drawing/2014/main" id="{64390352-0366-4B96-811A-667A4ED44ADA}"/>
                  </a:ext>
                </a:extLst>
              </p:cNvPr>
              <p:cNvSpPr>
                <a:spLocks noChangeShapeType="1"/>
              </p:cNvSpPr>
              <p:nvPr/>
            </p:nvSpPr>
            <p:spPr bwMode="auto">
              <a:xfrm>
                <a:off x="1008" y="1298"/>
                <a:ext cx="0" cy="19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 name="Line 165">
                <a:extLst>
                  <a:ext uri="{FF2B5EF4-FFF2-40B4-BE49-F238E27FC236}">
                    <a16:creationId xmlns:a16="http://schemas.microsoft.com/office/drawing/2014/main" id="{0550CB72-146F-4204-B8F8-522319758862}"/>
                  </a:ext>
                </a:extLst>
              </p:cNvPr>
              <p:cNvSpPr>
                <a:spLocks noChangeShapeType="1"/>
              </p:cNvSpPr>
              <p:nvPr/>
            </p:nvSpPr>
            <p:spPr bwMode="auto">
              <a:xfrm>
                <a:off x="1056" y="1298"/>
                <a:ext cx="0" cy="19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76" name="矩形 175">
            <a:extLst>
              <a:ext uri="{FF2B5EF4-FFF2-40B4-BE49-F238E27FC236}">
                <a16:creationId xmlns:a16="http://schemas.microsoft.com/office/drawing/2014/main" id="{EFFE6FC2-32AE-4E71-B000-162B3BC0FAE8}"/>
              </a:ext>
            </a:extLst>
          </p:cNvPr>
          <p:cNvSpPr/>
          <p:nvPr/>
        </p:nvSpPr>
        <p:spPr>
          <a:xfrm>
            <a:off x="2133600" y="836565"/>
            <a:ext cx="2877711" cy="523220"/>
          </a:xfrm>
          <a:prstGeom prst="rect">
            <a:avLst/>
          </a:prstGeom>
        </p:spPr>
        <p:txBody>
          <a:bodyPr wrap="none">
            <a:spAutoFit/>
          </a:bodyPr>
          <a:lstStyle/>
          <a:p>
            <a:pPr>
              <a:defRPr/>
            </a:pPr>
            <a:r>
              <a:rPr lang="en-US" altLang="zh-CN" sz="2800" b="1" dirty="0">
                <a:solidFill>
                  <a:srgbClr val="FF0000"/>
                </a:solidFill>
                <a:latin typeface="+mn-ea"/>
              </a:rPr>
              <a:t>2.  </a:t>
            </a:r>
            <a:r>
              <a:rPr lang="zh-CN" altLang="en-US" sz="2800" b="1" dirty="0">
                <a:solidFill>
                  <a:srgbClr val="FF0000"/>
                </a:solidFill>
                <a:latin typeface="+mn-ea"/>
              </a:rPr>
              <a:t>微分运算电路</a:t>
            </a:r>
          </a:p>
        </p:txBody>
      </p:sp>
      <p:sp>
        <p:nvSpPr>
          <p:cNvPr id="177" name="矩形 176">
            <a:extLst>
              <a:ext uri="{FF2B5EF4-FFF2-40B4-BE49-F238E27FC236}">
                <a16:creationId xmlns:a16="http://schemas.microsoft.com/office/drawing/2014/main" id="{75785441-480E-44A3-B400-A699322F8776}"/>
              </a:ext>
            </a:extLst>
          </p:cNvPr>
          <p:cNvSpPr>
            <a:spLocks noChangeArrowheads="1"/>
          </p:cNvSpPr>
          <p:nvPr/>
        </p:nvSpPr>
        <p:spPr bwMode="auto">
          <a:xfrm>
            <a:off x="2438400" y="5103765"/>
            <a:ext cx="7391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dirty="0"/>
              <a:t>        输出电压为输入电压对时间的微分，因此称实现该运算的功能电路为微分电路。</a:t>
            </a:r>
          </a:p>
        </p:txBody>
      </p:sp>
    </p:spTree>
    <p:custDataLst>
      <p:tags r:id="rId2"/>
    </p:custDataLst>
    <p:extLst>
      <p:ext uri="{BB962C8B-B14F-4D97-AF65-F5344CB8AC3E}">
        <p14:creationId xmlns:p14="http://schemas.microsoft.com/office/powerpoint/2010/main" val="30449401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5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wipe(left)">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left)">
                                      <p:cBhvr>
                                        <p:cTn id="21" dur="500"/>
                                        <p:tgtEl>
                                          <p:spTgt spid="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wipe(left)">
                                      <p:cBhvr>
                                        <p:cTn id="26" dur="500"/>
                                        <p:tgtEl>
                                          <p:spTgt spid="6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7"/>
                                        </p:tgtEl>
                                        <p:attrNameLst>
                                          <p:attrName>style.visibility</p:attrName>
                                        </p:attrNameLst>
                                      </p:cBhvr>
                                      <p:to>
                                        <p:strVal val="visible"/>
                                      </p:to>
                                    </p:set>
                                    <p:animEffect transition="in" filter="blinds(horizontal)">
                                      <p:cBhvr>
                                        <p:cTn id="31"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utoUpdateAnimBg="0"/>
      <p:bldP spid="17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86561" y="437901"/>
            <a:ext cx="221887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7.1 </a:t>
            </a:r>
            <a:r>
              <a:rPr lang="zh-CN" altLang="en-US" sz="2000" dirty="0">
                <a:latin typeface="Agency FB" panose="020B0503020202020204" pitchFamily="34" charset="0"/>
              </a:rPr>
              <a:t>集成运放的概念</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1" name="矩形 10">
            <a:extLst>
              <a:ext uri="{FF2B5EF4-FFF2-40B4-BE49-F238E27FC236}">
                <a16:creationId xmlns:a16="http://schemas.microsoft.com/office/drawing/2014/main" id="{9ED044D2-6A9B-47AB-9D7B-F98B111CC067}"/>
              </a:ext>
            </a:extLst>
          </p:cNvPr>
          <p:cNvSpPr/>
          <p:nvPr/>
        </p:nvSpPr>
        <p:spPr>
          <a:xfrm>
            <a:off x="1619250" y="838011"/>
            <a:ext cx="4801314" cy="646331"/>
          </a:xfrm>
          <a:prstGeom prst="rect">
            <a:avLst/>
          </a:prstGeom>
        </p:spPr>
        <p:txBody>
          <a:bodyPr wrap="none">
            <a:spAutoFit/>
          </a:bodyPr>
          <a:lstStyle/>
          <a:p>
            <a:pPr>
              <a:defRPr/>
            </a:pPr>
            <a:r>
              <a:rPr lang="zh-CN" altLang="en-US" sz="3600" b="1" dirty="0">
                <a:solidFill>
                  <a:srgbClr val="FF0000"/>
                </a:solidFill>
                <a:latin typeface="+mn-ea"/>
              </a:rPr>
              <a:t>集成运放的特点及分类</a:t>
            </a: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1568958"/>
            <a:ext cx="8458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a:t>
            </a:r>
            <a:r>
              <a:rPr lang="zh-CN" altLang="en-US" sz="2800" dirty="0">
                <a:solidFill>
                  <a:srgbClr val="FF0000"/>
                </a:solidFill>
                <a:latin typeface="+mn-ea"/>
                <a:ea typeface="+mn-ea"/>
              </a:rPr>
              <a:t>集成电路</a:t>
            </a:r>
            <a:r>
              <a:rPr lang="zh-CN" altLang="en-US" sz="2800" dirty="0">
                <a:latin typeface="+mn-ea"/>
                <a:ea typeface="+mn-ea"/>
              </a:rPr>
              <a:t>是把整个电路中的元器件制作在一块半导体硅基片上，构成具有特定功能的电子电路。</a:t>
            </a:r>
            <a:endParaRPr lang="en-US" altLang="zh-CN" sz="2800" dirty="0">
              <a:latin typeface="+mn-ea"/>
              <a:ea typeface="+mn-ea"/>
            </a:endParaRPr>
          </a:p>
        </p:txBody>
      </p:sp>
      <p:sp>
        <p:nvSpPr>
          <p:cNvPr id="13" name="Rectangle 18">
            <a:extLst>
              <a:ext uri="{FF2B5EF4-FFF2-40B4-BE49-F238E27FC236}">
                <a16:creationId xmlns:a16="http://schemas.microsoft.com/office/drawing/2014/main" id="{BAB9E3CD-620A-4413-B37C-EA7B2E22E58E}"/>
              </a:ext>
            </a:extLst>
          </p:cNvPr>
          <p:cNvSpPr>
            <a:spLocks noChangeArrowheads="1"/>
          </p:cNvSpPr>
          <p:nvPr/>
        </p:nvSpPr>
        <p:spPr bwMode="auto">
          <a:xfrm>
            <a:off x="2228850" y="2677001"/>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集成电路的优点：</a:t>
            </a:r>
          </a:p>
        </p:txBody>
      </p:sp>
      <p:sp>
        <p:nvSpPr>
          <p:cNvPr id="14" name="Rectangle 21">
            <a:extLst>
              <a:ext uri="{FF2B5EF4-FFF2-40B4-BE49-F238E27FC236}">
                <a16:creationId xmlns:a16="http://schemas.microsoft.com/office/drawing/2014/main" id="{0F5DB2FF-F628-4B1F-A36D-AD17A1FAC203}"/>
              </a:ext>
            </a:extLst>
          </p:cNvPr>
          <p:cNvSpPr>
            <a:spLocks noChangeArrowheads="1"/>
          </p:cNvSpPr>
          <p:nvPr/>
        </p:nvSpPr>
        <p:spPr bwMode="auto">
          <a:xfrm>
            <a:off x="2228850" y="4499867"/>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集成电路的分类：</a:t>
            </a:r>
          </a:p>
        </p:txBody>
      </p:sp>
      <p:sp>
        <p:nvSpPr>
          <p:cNvPr id="15" name="Text Box 22">
            <a:extLst>
              <a:ext uri="{FF2B5EF4-FFF2-40B4-BE49-F238E27FC236}">
                <a16:creationId xmlns:a16="http://schemas.microsoft.com/office/drawing/2014/main" id="{E5561EE6-F2FE-47A9-B4C6-D4B7333353B3}"/>
              </a:ext>
            </a:extLst>
          </p:cNvPr>
          <p:cNvSpPr txBox="1">
            <a:spLocks noChangeArrowheads="1"/>
          </p:cNvSpPr>
          <p:nvPr/>
        </p:nvSpPr>
        <p:spPr bwMode="auto">
          <a:xfrm>
            <a:off x="2228850" y="5105607"/>
            <a:ext cx="6756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dirty="0">
                <a:latin typeface="+mn-ea"/>
                <a:ea typeface="+mn-ea"/>
              </a:rPr>
              <a:t>模拟集成电路、数字集成电路；</a:t>
            </a:r>
          </a:p>
        </p:txBody>
      </p:sp>
      <p:sp>
        <p:nvSpPr>
          <p:cNvPr id="16" name="Text Box 23">
            <a:extLst>
              <a:ext uri="{FF2B5EF4-FFF2-40B4-BE49-F238E27FC236}">
                <a16:creationId xmlns:a16="http://schemas.microsoft.com/office/drawing/2014/main" id="{6439BBF3-1560-46DB-8290-D12BB67F4B95}"/>
              </a:ext>
            </a:extLst>
          </p:cNvPr>
          <p:cNvSpPr txBox="1">
            <a:spLocks noChangeArrowheads="1"/>
          </p:cNvSpPr>
          <p:nvPr/>
        </p:nvSpPr>
        <p:spPr bwMode="auto">
          <a:xfrm>
            <a:off x="2228850" y="5699780"/>
            <a:ext cx="7518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dirty="0">
                <a:latin typeface="+mn-ea"/>
                <a:ea typeface="+mn-ea"/>
              </a:rPr>
              <a:t>小、中、大、超大规模集成电路；</a:t>
            </a:r>
            <a:r>
              <a:rPr lang="en-US" altLang="zh-CN" sz="2800" dirty="0">
                <a:latin typeface="+mn-ea"/>
                <a:ea typeface="+mn-ea"/>
              </a:rPr>
              <a:t>……</a:t>
            </a:r>
          </a:p>
        </p:txBody>
      </p:sp>
      <p:sp>
        <p:nvSpPr>
          <p:cNvPr id="17" name="Text Box 19">
            <a:extLst>
              <a:ext uri="{FF2B5EF4-FFF2-40B4-BE49-F238E27FC236}">
                <a16:creationId xmlns:a16="http://schemas.microsoft.com/office/drawing/2014/main" id="{C0D89BFB-2734-455C-8BCB-5CEFFC3DF8F5}"/>
              </a:ext>
            </a:extLst>
          </p:cNvPr>
          <p:cNvSpPr txBox="1">
            <a:spLocks noChangeArrowheads="1"/>
          </p:cNvSpPr>
          <p:nvPr/>
        </p:nvSpPr>
        <p:spPr bwMode="auto">
          <a:xfrm>
            <a:off x="1619250" y="3271866"/>
            <a:ext cx="87899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dirty="0">
                <a:latin typeface="+mn-ea"/>
                <a:ea typeface="+mn-ea"/>
              </a:rPr>
              <a:t>        具有体积小、重量轻、耗电省、工作稳定、性能优良、使用方便等。</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13" grpId="0"/>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86561" y="437901"/>
            <a:ext cx="221887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7.1 </a:t>
            </a:r>
            <a:r>
              <a:rPr lang="zh-CN" altLang="en-US" sz="2000" dirty="0">
                <a:latin typeface="Agency FB" panose="020B0503020202020204" pitchFamily="34" charset="0"/>
              </a:rPr>
              <a:t>集成运放的概念</a:t>
            </a:r>
          </a:p>
        </p:txBody>
      </p:sp>
      <p:sp>
        <p:nvSpPr>
          <p:cNvPr id="18" name="矩形 1">
            <a:extLst>
              <a:ext uri="{FF2B5EF4-FFF2-40B4-BE49-F238E27FC236}">
                <a16:creationId xmlns:a16="http://schemas.microsoft.com/office/drawing/2014/main" id="{38DF358F-08BA-41E9-8341-97F3A95C5D96}"/>
              </a:ext>
            </a:extLst>
          </p:cNvPr>
          <p:cNvSpPr>
            <a:spLocks noChangeArrowheads="1"/>
          </p:cNvSpPr>
          <p:nvPr/>
        </p:nvSpPr>
        <p:spPr bwMode="auto">
          <a:xfrm>
            <a:off x="1590040" y="981562"/>
            <a:ext cx="8458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        集成运放</a:t>
            </a:r>
            <a:r>
              <a:rPr lang="zh-CN" altLang="en-US" sz="2800" dirty="0">
                <a:latin typeface="+mn-ea"/>
                <a:ea typeface="+mn-ea"/>
              </a:rPr>
              <a:t>是一种</a:t>
            </a:r>
            <a:r>
              <a:rPr lang="zh-CN" altLang="en-US" sz="2800" dirty="0">
                <a:solidFill>
                  <a:srgbClr val="FF0000"/>
                </a:solidFill>
                <a:latin typeface="+mn-ea"/>
                <a:ea typeface="+mn-ea"/>
              </a:rPr>
              <a:t>直接耦合的多级放大电路</a:t>
            </a:r>
            <a:r>
              <a:rPr lang="zh-CN" altLang="en-US" sz="2800" dirty="0">
                <a:latin typeface="+mn-ea"/>
                <a:ea typeface="+mn-ea"/>
              </a:rPr>
              <a:t>，性能理想的运算放大电路具有电压增益高、输入电阻大、输出电阻小、工作点漂移小等特点。</a:t>
            </a:r>
          </a:p>
        </p:txBody>
      </p:sp>
      <p:sp>
        <p:nvSpPr>
          <p:cNvPr id="19" name="矩形 2">
            <a:extLst>
              <a:ext uri="{FF2B5EF4-FFF2-40B4-BE49-F238E27FC236}">
                <a16:creationId xmlns:a16="http://schemas.microsoft.com/office/drawing/2014/main" id="{122E190B-4C5C-47C8-A3D9-B24E098C8936}"/>
              </a:ext>
            </a:extLst>
          </p:cNvPr>
          <p:cNvSpPr>
            <a:spLocks noChangeArrowheads="1"/>
          </p:cNvSpPr>
          <p:nvPr/>
        </p:nvSpPr>
        <p:spPr bwMode="auto">
          <a:xfrm>
            <a:off x="1590040" y="2504622"/>
            <a:ext cx="838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按制作工艺分为双极型、</a:t>
            </a:r>
            <a:r>
              <a:rPr lang="en-US" altLang="zh-CN" sz="2800" dirty="0">
                <a:latin typeface="+mn-ea"/>
                <a:ea typeface="+mn-ea"/>
              </a:rPr>
              <a:t>CMOS </a:t>
            </a:r>
            <a:r>
              <a:rPr lang="zh-CN" altLang="en-US" sz="2800" dirty="0">
                <a:latin typeface="+mn-ea"/>
                <a:ea typeface="+mn-ea"/>
              </a:rPr>
              <a:t>型和</a:t>
            </a:r>
            <a:r>
              <a:rPr lang="en-US" altLang="zh-CN" sz="2800" dirty="0" err="1">
                <a:latin typeface="+mn-ea"/>
                <a:ea typeface="+mn-ea"/>
              </a:rPr>
              <a:t>BiFET</a:t>
            </a:r>
            <a:r>
              <a:rPr lang="en-US" altLang="zh-CN" sz="2800" dirty="0">
                <a:latin typeface="+mn-ea"/>
                <a:ea typeface="+mn-ea"/>
              </a:rPr>
              <a:t> </a:t>
            </a:r>
            <a:r>
              <a:rPr lang="zh-CN" altLang="en-US" sz="2800" dirty="0">
                <a:latin typeface="+mn-ea"/>
                <a:ea typeface="+mn-ea"/>
              </a:rPr>
              <a:t>型三种。</a:t>
            </a:r>
          </a:p>
        </p:txBody>
      </p:sp>
      <p:sp>
        <p:nvSpPr>
          <p:cNvPr id="20" name="矩形 3">
            <a:extLst>
              <a:ext uri="{FF2B5EF4-FFF2-40B4-BE49-F238E27FC236}">
                <a16:creationId xmlns:a16="http://schemas.microsoft.com/office/drawing/2014/main" id="{B012564A-4C70-4CD8-B526-0F6610D03706}"/>
              </a:ext>
            </a:extLst>
          </p:cNvPr>
          <p:cNvSpPr>
            <a:spLocks noChangeArrowheads="1"/>
          </p:cNvSpPr>
          <p:nvPr/>
        </p:nvSpPr>
        <p:spPr bwMode="auto">
          <a:xfrm>
            <a:off x="1590040" y="3596794"/>
            <a:ext cx="8458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按照工作原理分为电压放大型、电流放大型、跨导型和互阻型四种。</a:t>
            </a:r>
          </a:p>
        </p:txBody>
      </p:sp>
      <p:sp>
        <p:nvSpPr>
          <p:cNvPr id="21" name="矩形 4">
            <a:extLst>
              <a:ext uri="{FF2B5EF4-FFF2-40B4-BE49-F238E27FC236}">
                <a16:creationId xmlns:a16="http://schemas.microsoft.com/office/drawing/2014/main" id="{82190B30-B52D-41C1-89B2-6DEF57DB082E}"/>
              </a:ext>
            </a:extLst>
          </p:cNvPr>
          <p:cNvSpPr>
            <a:spLocks noChangeArrowheads="1"/>
          </p:cNvSpPr>
          <p:nvPr/>
        </p:nvSpPr>
        <p:spPr bwMode="auto">
          <a:xfrm>
            <a:off x="1590040" y="4688966"/>
            <a:ext cx="8458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按照性能指标分为通用型、低噪声型、高速型、低功耗型、精密型和程控高输入阻抗型等。</a:t>
            </a:r>
          </a:p>
        </p:txBody>
      </p:sp>
    </p:spTree>
    <p:custDataLst>
      <p:tags r:id="rId1"/>
    </p:custDataLst>
    <p:extLst>
      <p:ext uri="{BB962C8B-B14F-4D97-AF65-F5344CB8AC3E}">
        <p14:creationId xmlns:p14="http://schemas.microsoft.com/office/powerpoint/2010/main" val="16218316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86561" y="437901"/>
            <a:ext cx="221887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7.1 </a:t>
            </a:r>
            <a:r>
              <a:rPr lang="zh-CN" altLang="en-US" sz="2000" dirty="0">
                <a:latin typeface="Agency FB" panose="020B0503020202020204" pitchFamily="34" charset="0"/>
              </a:rPr>
              <a:t>集成运放的概念</a:t>
            </a:r>
          </a:p>
        </p:txBody>
      </p:sp>
      <p:sp>
        <p:nvSpPr>
          <p:cNvPr id="9" name="矩形 8">
            <a:extLst>
              <a:ext uri="{FF2B5EF4-FFF2-40B4-BE49-F238E27FC236}">
                <a16:creationId xmlns:a16="http://schemas.microsoft.com/office/drawing/2014/main" id="{C96731DC-761C-4338-B6F7-62A1B47055F2}"/>
              </a:ext>
            </a:extLst>
          </p:cNvPr>
          <p:cNvSpPr/>
          <p:nvPr/>
        </p:nvSpPr>
        <p:spPr>
          <a:xfrm>
            <a:off x="1638300" y="657691"/>
            <a:ext cx="3416320" cy="523220"/>
          </a:xfrm>
          <a:prstGeom prst="rect">
            <a:avLst/>
          </a:prstGeom>
        </p:spPr>
        <p:txBody>
          <a:bodyPr wrap="none">
            <a:spAutoFit/>
          </a:bodyPr>
          <a:lstStyle/>
          <a:p>
            <a:pPr>
              <a:defRPr/>
            </a:pPr>
            <a:r>
              <a:rPr lang="zh-CN" altLang="en-US" sz="2800" b="1" dirty="0">
                <a:solidFill>
                  <a:srgbClr val="FF0000"/>
                </a:solidFill>
                <a:latin typeface="+mn-ea"/>
              </a:rPr>
              <a:t>集成运放的基本组成</a:t>
            </a:r>
          </a:p>
        </p:txBody>
      </p:sp>
      <p:pic>
        <p:nvPicPr>
          <p:cNvPr id="10" name="Picture 116">
            <a:extLst>
              <a:ext uri="{FF2B5EF4-FFF2-40B4-BE49-F238E27FC236}">
                <a16:creationId xmlns:a16="http://schemas.microsoft.com/office/drawing/2014/main" id="{2B798395-D0A9-49E5-8789-68CF140C1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899" y="3967787"/>
            <a:ext cx="8686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2256FD2B-42F5-491B-887C-D72FA402B9AE}"/>
              </a:ext>
            </a:extLst>
          </p:cNvPr>
          <p:cNvSpPr txBox="1">
            <a:spLocks noChangeArrowheads="1"/>
          </p:cNvSpPr>
          <p:nvPr/>
        </p:nvSpPr>
        <p:spPr>
          <a:xfrm>
            <a:off x="1638299" y="1235521"/>
            <a:ext cx="8915400" cy="2677656"/>
          </a:xfrm>
          <a:prstGeom prst="rect">
            <a:avLst/>
          </a:prstGeom>
          <a:noFill/>
          <a:ln/>
        </p:spPr>
        <p:txBody>
          <a:bodyPr>
            <a:spAutoFit/>
          </a:bodyPr>
          <a:lstStyle/>
          <a:p>
            <a:pPr algn="just" eaLnBrk="0" hangingPunct="0">
              <a:spcBef>
                <a:spcPct val="50000"/>
              </a:spcBef>
              <a:defRPr/>
            </a:pPr>
            <a:r>
              <a:rPr lang="zh-CN" altLang="en-US" sz="2800" b="1" kern="0" dirty="0">
                <a:latin typeface="+mn-ea"/>
                <a:cs typeface="+mj-cs"/>
              </a:rPr>
              <a:t>       集成运放虽种类繁多、形式多样，但电路结构一般由四部分组成</a:t>
            </a:r>
            <a:r>
              <a:rPr lang="zh-CN" altLang="en-US" sz="2800" b="1" kern="0" dirty="0">
                <a:latin typeface="+mn-ea"/>
                <a:cs typeface="+mj-cs"/>
                <a:sym typeface="Wingdings" pitchFamily="2" charset="2"/>
              </a:rPr>
              <a:t>：</a:t>
            </a:r>
            <a:r>
              <a:rPr lang="en-US" altLang="zh-CN" sz="2800" b="1" kern="0" dirty="0">
                <a:solidFill>
                  <a:srgbClr val="FF0000"/>
                </a:solidFill>
                <a:latin typeface="+mn-ea"/>
                <a:cs typeface="+mj-cs"/>
                <a:sym typeface="Wingdings" pitchFamily="2" charset="2"/>
              </a:rPr>
              <a:t>(1)</a:t>
            </a:r>
            <a:r>
              <a:rPr lang="zh-CN" altLang="en-US" sz="2800" b="1" kern="0" dirty="0">
                <a:solidFill>
                  <a:srgbClr val="FF0000"/>
                </a:solidFill>
                <a:latin typeface="+mn-ea"/>
                <a:cs typeface="+mj-cs"/>
                <a:sym typeface="Wingdings" pitchFamily="2" charset="2"/>
              </a:rPr>
              <a:t>输入级</a:t>
            </a:r>
            <a:r>
              <a:rPr lang="zh-CN" altLang="en-US" sz="2800" b="1" kern="0" dirty="0">
                <a:latin typeface="+mn-ea"/>
                <a:cs typeface="+mj-cs"/>
                <a:sym typeface="Wingdings" pitchFamily="2" charset="2"/>
              </a:rPr>
              <a:t>：输入电阻高、噪声低、静态电流小、零漂小。</a:t>
            </a:r>
            <a:r>
              <a:rPr lang="en-US" altLang="zh-CN" sz="2800" b="1" kern="0" dirty="0">
                <a:solidFill>
                  <a:srgbClr val="FF0000"/>
                </a:solidFill>
                <a:latin typeface="+mn-ea"/>
                <a:cs typeface="+mj-cs"/>
                <a:sym typeface="Wingdings" pitchFamily="2" charset="2"/>
              </a:rPr>
              <a:t>(2)</a:t>
            </a:r>
            <a:r>
              <a:rPr lang="zh-CN" altLang="en-US" sz="2800" b="1" kern="0" dirty="0">
                <a:solidFill>
                  <a:srgbClr val="FF0000"/>
                </a:solidFill>
                <a:latin typeface="+mn-ea"/>
                <a:cs typeface="+mj-cs"/>
                <a:sym typeface="Wingdings" pitchFamily="2" charset="2"/>
              </a:rPr>
              <a:t>中间级</a:t>
            </a:r>
            <a:r>
              <a:rPr lang="en-US" altLang="zh-CN" sz="2800" b="1" kern="0" dirty="0">
                <a:latin typeface="+mn-ea"/>
                <a:cs typeface="+mj-cs"/>
                <a:sym typeface="Wingdings" pitchFamily="2" charset="2"/>
              </a:rPr>
              <a:t>(</a:t>
            </a:r>
            <a:r>
              <a:rPr lang="zh-CN" altLang="en-US" sz="2800" b="1" kern="0" dirty="0">
                <a:latin typeface="+mn-ea"/>
                <a:cs typeface="+mj-cs"/>
                <a:sym typeface="Wingdings" pitchFamily="2" charset="2"/>
              </a:rPr>
              <a:t>电压放大级</a:t>
            </a:r>
            <a:r>
              <a:rPr lang="en-US" altLang="zh-CN" sz="2800" b="1" kern="0" dirty="0">
                <a:latin typeface="+mn-ea"/>
                <a:cs typeface="+mj-cs"/>
                <a:sym typeface="Wingdings" pitchFamily="2" charset="2"/>
              </a:rPr>
              <a:t>)</a:t>
            </a:r>
            <a:r>
              <a:rPr lang="zh-CN" altLang="en-US" sz="2800" b="1" kern="0" dirty="0">
                <a:latin typeface="+mn-ea"/>
                <a:cs typeface="+mj-cs"/>
                <a:sym typeface="Wingdings" pitchFamily="2" charset="2"/>
              </a:rPr>
              <a:t>：具有较高的电压放大倍数。</a:t>
            </a:r>
            <a:r>
              <a:rPr lang="en-US" altLang="zh-CN" sz="2800" b="1" kern="0" dirty="0">
                <a:solidFill>
                  <a:srgbClr val="FF0000"/>
                </a:solidFill>
                <a:latin typeface="+mn-ea"/>
                <a:cs typeface="+mj-cs"/>
                <a:sym typeface="Wingdings" pitchFamily="2" charset="2"/>
              </a:rPr>
              <a:t>(3)</a:t>
            </a:r>
            <a:r>
              <a:rPr lang="zh-CN" altLang="en-US" sz="2800" b="1" kern="0" dirty="0">
                <a:solidFill>
                  <a:srgbClr val="FF0000"/>
                </a:solidFill>
                <a:latin typeface="+mn-ea"/>
                <a:cs typeface="+mj-cs"/>
                <a:sym typeface="Wingdings" pitchFamily="2" charset="2"/>
              </a:rPr>
              <a:t>输出级：</a:t>
            </a:r>
            <a:r>
              <a:rPr lang="zh-CN" altLang="en-US" sz="2800" b="1" kern="0" dirty="0">
                <a:latin typeface="+mn-ea"/>
                <a:cs typeface="+mj-cs"/>
                <a:sym typeface="Wingdings" pitchFamily="2" charset="2"/>
              </a:rPr>
              <a:t>动态范围大、带负载能力强，非线性失真小。</a:t>
            </a:r>
            <a:r>
              <a:rPr lang="en-US" altLang="zh-CN" sz="2800" b="1" kern="0" dirty="0">
                <a:solidFill>
                  <a:srgbClr val="FF0000"/>
                </a:solidFill>
                <a:latin typeface="+mn-ea"/>
                <a:cs typeface="+mj-cs"/>
                <a:sym typeface="Wingdings" pitchFamily="2" charset="2"/>
              </a:rPr>
              <a:t>(4)</a:t>
            </a:r>
            <a:r>
              <a:rPr lang="zh-CN" altLang="en-US" sz="2800" b="1" kern="0" dirty="0">
                <a:solidFill>
                  <a:srgbClr val="FF0000"/>
                </a:solidFill>
                <a:latin typeface="+mn-ea"/>
                <a:cs typeface="+mj-cs"/>
                <a:sym typeface="Wingdings" pitchFamily="2" charset="2"/>
              </a:rPr>
              <a:t>偏置电路</a:t>
            </a:r>
            <a:r>
              <a:rPr lang="zh-CN" altLang="en-US" sz="2800" b="1" kern="0" dirty="0">
                <a:latin typeface="+mn-ea"/>
                <a:cs typeface="+mj-cs"/>
                <a:sym typeface="Wingdings" pitchFamily="2" charset="2"/>
              </a:rPr>
              <a:t>：为以上电路提供合适的直流工作电流，通常由电流源组成。</a:t>
            </a:r>
            <a:endParaRPr lang="zh-CN" altLang="en-US" sz="2800" b="1" kern="0" dirty="0">
              <a:latin typeface="+mn-ea"/>
              <a:cs typeface="+mj-cs"/>
            </a:endParaRPr>
          </a:p>
        </p:txBody>
      </p:sp>
    </p:spTree>
    <p:custDataLst>
      <p:tags r:id="rId1"/>
    </p:custDataLst>
    <p:extLst>
      <p:ext uri="{BB962C8B-B14F-4D97-AF65-F5344CB8AC3E}">
        <p14:creationId xmlns:p14="http://schemas.microsoft.com/office/powerpoint/2010/main" val="12263406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86561" y="437901"/>
            <a:ext cx="221887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7.1 </a:t>
            </a:r>
            <a:r>
              <a:rPr lang="zh-CN" altLang="en-US" sz="2000" dirty="0">
                <a:latin typeface="Agency FB" panose="020B0503020202020204" pitchFamily="34" charset="0"/>
              </a:rPr>
              <a:t>集成运放的概念</a:t>
            </a:r>
          </a:p>
        </p:txBody>
      </p:sp>
      <p:sp>
        <p:nvSpPr>
          <p:cNvPr id="8" name="AutoShape 6" descr="小棋盘">
            <a:extLst>
              <a:ext uri="{FF2B5EF4-FFF2-40B4-BE49-F238E27FC236}">
                <a16:creationId xmlns:a16="http://schemas.microsoft.com/office/drawing/2014/main" id="{BC84485F-0394-441A-8474-F0D81A167E06}"/>
              </a:ext>
            </a:extLst>
          </p:cNvPr>
          <p:cNvSpPr>
            <a:spLocks noChangeArrowheads="1"/>
          </p:cNvSpPr>
          <p:nvPr/>
        </p:nvSpPr>
        <p:spPr bwMode="auto">
          <a:xfrm>
            <a:off x="2235200" y="2800161"/>
            <a:ext cx="1219200" cy="768350"/>
          </a:xfrm>
          <a:prstGeom prst="wedgeRoundRectCallout">
            <a:avLst>
              <a:gd name="adj1" fmla="val 80079"/>
              <a:gd name="adj2" fmla="val 119833"/>
              <a:gd name="adj3" fmla="val 16667"/>
            </a:avLst>
          </a:prstGeom>
          <a:pattFill prst="smCheck">
            <a:fgClr>
              <a:srgbClr val="FFFF00"/>
            </a:fgClr>
            <a:bgClr>
              <a:schemeClr val="bg1"/>
            </a:bgClr>
          </a:pattFill>
          <a:ln w="28575">
            <a:solidFill>
              <a:srgbClr val="0066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r>
              <a:rPr lang="zh-CN" altLang="en-US">
                <a:solidFill>
                  <a:srgbClr val="FF0000"/>
                </a:solidFill>
                <a:latin typeface="+mn-ea"/>
                <a:ea typeface="+mn-ea"/>
              </a:rPr>
              <a:t>反相</a:t>
            </a:r>
          </a:p>
          <a:p>
            <a:pPr algn="ctr" eaLnBrk="1" hangingPunct="1"/>
            <a:r>
              <a:rPr lang="zh-CN" altLang="en-US">
                <a:solidFill>
                  <a:srgbClr val="FF0000"/>
                </a:solidFill>
                <a:latin typeface="+mn-ea"/>
                <a:ea typeface="+mn-ea"/>
              </a:rPr>
              <a:t>输入端</a:t>
            </a:r>
          </a:p>
        </p:txBody>
      </p:sp>
      <p:sp>
        <p:nvSpPr>
          <p:cNvPr id="12" name="AutoShape 29" descr="小棋盘">
            <a:extLst>
              <a:ext uri="{FF2B5EF4-FFF2-40B4-BE49-F238E27FC236}">
                <a16:creationId xmlns:a16="http://schemas.microsoft.com/office/drawing/2014/main" id="{A203E34A-E881-4C2E-899C-774106303BB9}"/>
              </a:ext>
            </a:extLst>
          </p:cNvPr>
          <p:cNvSpPr>
            <a:spLocks noChangeArrowheads="1"/>
          </p:cNvSpPr>
          <p:nvPr/>
        </p:nvSpPr>
        <p:spPr bwMode="auto">
          <a:xfrm>
            <a:off x="2463800" y="5321111"/>
            <a:ext cx="1295400" cy="685800"/>
          </a:xfrm>
          <a:prstGeom prst="wedgeRoundRectCallout">
            <a:avLst>
              <a:gd name="adj1" fmla="val 60907"/>
              <a:gd name="adj2" fmla="val -129630"/>
              <a:gd name="adj3" fmla="val 16667"/>
            </a:avLst>
          </a:prstGeom>
          <a:pattFill prst="smCheck">
            <a:fgClr>
              <a:srgbClr val="FFFF00"/>
            </a:fgClr>
            <a:bgClr>
              <a:schemeClr val="bg1"/>
            </a:bgClr>
          </a:pattFill>
          <a:ln w="28575">
            <a:solidFill>
              <a:srgbClr val="0066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ct val="80000"/>
              </a:lnSpc>
            </a:pPr>
            <a:r>
              <a:rPr lang="zh-CN" altLang="en-US">
                <a:solidFill>
                  <a:srgbClr val="FF0000"/>
                </a:solidFill>
                <a:latin typeface="+mn-ea"/>
                <a:ea typeface="+mn-ea"/>
              </a:rPr>
              <a:t>同相</a:t>
            </a:r>
          </a:p>
          <a:p>
            <a:pPr algn="ctr" eaLnBrk="1" hangingPunct="1">
              <a:lnSpc>
                <a:spcPct val="80000"/>
              </a:lnSpc>
            </a:pPr>
            <a:r>
              <a:rPr lang="zh-CN" altLang="en-US">
                <a:solidFill>
                  <a:srgbClr val="FF0000"/>
                </a:solidFill>
                <a:latin typeface="+mn-ea"/>
                <a:ea typeface="+mn-ea"/>
              </a:rPr>
              <a:t>输入端</a:t>
            </a:r>
          </a:p>
        </p:txBody>
      </p:sp>
      <p:grpSp>
        <p:nvGrpSpPr>
          <p:cNvPr id="13" name="Group 74">
            <a:extLst>
              <a:ext uri="{FF2B5EF4-FFF2-40B4-BE49-F238E27FC236}">
                <a16:creationId xmlns:a16="http://schemas.microsoft.com/office/drawing/2014/main" id="{5293F214-7E08-4558-8C39-0EFA46ED9CF7}"/>
              </a:ext>
            </a:extLst>
          </p:cNvPr>
          <p:cNvGrpSpPr>
            <a:grpSpLocks/>
          </p:cNvGrpSpPr>
          <p:nvPr/>
        </p:nvGrpSpPr>
        <p:grpSpPr bwMode="auto">
          <a:xfrm>
            <a:off x="2863850" y="2527111"/>
            <a:ext cx="3409950" cy="3352800"/>
            <a:chOff x="1812" y="1456"/>
            <a:chExt cx="2148" cy="2112"/>
          </a:xfrm>
        </p:grpSpPr>
        <p:grpSp>
          <p:nvGrpSpPr>
            <p:cNvPr id="14" name="Group 73">
              <a:extLst>
                <a:ext uri="{FF2B5EF4-FFF2-40B4-BE49-F238E27FC236}">
                  <a16:creationId xmlns:a16="http://schemas.microsoft.com/office/drawing/2014/main" id="{1171E74A-3E5D-47A5-8A1A-405247E1C7EB}"/>
                </a:ext>
              </a:extLst>
            </p:cNvPr>
            <p:cNvGrpSpPr>
              <a:grpSpLocks/>
            </p:cNvGrpSpPr>
            <p:nvPr/>
          </p:nvGrpSpPr>
          <p:grpSpPr bwMode="auto">
            <a:xfrm>
              <a:off x="2608" y="1456"/>
              <a:ext cx="746" cy="2112"/>
              <a:chOff x="2608" y="1456"/>
              <a:chExt cx="746" cy="2112"/>
            </a:xfrm>
          </p:grpSpPr>
          <p:sp>
            <p:nvSpPr>
              <p:cNvPr id="40" name="Line 67">
                <a:extLst>
                  <a:ext uri="{FF2B5EF4-FFF2-40B4-BE49-F238E27FC236}">
                    <a16:creationId xmlns:a16="http://schemas.microsoft.com/office/drawing/2014/main" id="{5C28A4D2-2E0F-41CA-8913-E6440DCC9744}"/>
                  </a:ext>
                </a:extLst>
              </p:cNvPr>
              <p:cNvSpPr>
                <a:spLocks noChangeShapeType="1"/>
              </p:cNvSpPr>
              <p:nvPr/>
            </p:nvSpPr>
            <p:spPr bwMode="auto">
              <a:xfrm>
                <a:off x="2852" y="1785"/>
                <a:ext cx="0" cy="26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41" name="Line 68">
                <a:extLst>
                  <a:ext uri="{FF2B5EF4-FFF2-40B4-BE49-F238E27FC236}">
                    <a16:creationId xmlns:a16="http://schemas.microsoft.com/office/drawing/2014/main" id="{8561B1C6-9A18-41CE-B555-3E89D8E12BBF}"/>
                  </a:ext>
                </a:extLst>
              </p:cNvPr>
              <p:cNvSpPr>
                <a:spLocks noChangeShapeType="1"/>
              </p:cNvSpPr>
              <p:nvPr/>
            </p:nvSpPr>
            <p:spPr bwMode="auto">
              <a:xfrm>
                <a:off x="2874" y="3024"/>
                <a:ext cx="0" cy="26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42" name="Rectangle 69">
                <a:extLst>
                  <a:ext uri="{FF2B5EF4-FFF2-40B4-BE49-F238E27FC236}">
                    <a16:creationId xmlns:a16="http://schemas.microsoft.com/office/drawing/2014/main" id="{41057D1B-EADC-4D84-8122-4CF76DD2E957}"/>
                  </a:ext>
                </a:extLst>
              </p:cNvPr>
              <p:cNvSpPr>
                <a:spLocks noChangeArrowheads="1"/>
              </p:cNvSpPr>
              <p:nvPr/>
            </p:nvSpPr>
            <p:spPr bwMode="auto">
              <a:xfrm>
                <a:off x="2608" y="1456"/>
                <a:ext cx="7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spcBef>
                    <a:spcPct val="50000"/>
                  </a:spcBef>
                </a:pPr>
                <a:r>
                  <a:rPr lang="en-US" altLang="zh-CN">
                    <a:latin typeface="+mn-ea"/>
                    <a:ea typeface="+mn-ea"/>
                  </a:rPr>
                  <a:t>+U</a:t>
                </a:r>
                <a:r>
                  <a:rPr lang="en-US" altLang="zh-CN" baseline="-25000">
                    <a:latin typeface="+mn-ea"/>
                    <a:ea typeface="+mn-ea"/>
                  </a:rPr>
                  <a:t>CC</a:t>
                </a:r>
                <a:endParaRPr lang="en-US" altLang="zh-CN">
                  <a:latin typeface="+mn-ea"/>
                  <a:ea typeface="+mn-ea"/>
                </a:endParaRPr>
              </a:p>
            </p:txBody>
          </p:sp>
          <p:sp>
            <p:nvSpPr>
              <p:cNvPr id="43" name="Rectangle 70">
                <a:extLst>
                  <a:ext uri="{FF2B5EF4-FFF2-40B4-BE49-F238E27FC236}">
                    <a16:creationId xmlns:a16="http://schemas.microsoft.com/office/drawing/2014/main" id="{0FE91DDE-DD4E-417B-96FB-40811D7F0A59}"/>
                  </a:ext>
                </a:extLst>
              </p:cNvPr>
              <p:cNvSpPr>
                <a:spLocks noChangeArrowheads="1"/>
              </p:cNvSpPr>
              <p:nvPr/>
            </p:nvSpPr>
            <p:spPr bwMode="auto">
              <a:xfrm>
                <a:off x="2624" y="3280"/>
                <a:ext cx="7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spcBef>
                    <a:spcPct val="50000"/>
                  </a:spcBef>
                </a:pPr>
                <a:r>
                  <a:rPr lang="en-US" altLang="zh-CN">
                    <a:latin typeface="+mn-ea"/>
                    <a:ea typeface="+mn-ea"/>
                  </a:rPr>
                  <a:t>–U</a:t>
                </a:r>
                <a:r>
                  <a:rPr lang="en-US" altLang="zh-CN" baseline="-25000">
                    <a:latin typeface="+mn-ea"/>
                    <a:ea typeface="+mn-ea"/>
                  </a:rPr>
                  <a:t>EE</a:t>
                </a:r>
                <a:endParaRPr lang="en-US" altLang="zh-CN">
                  <a:latin typeface="+mn-ea"/>
                  <a:ea typeface="+mn-ea"/>
                </a:endParaRPr>
              </a:p>
            </p:txBody>
          </p:sp>
        </p:grpSp>
        <p:sp>
          <p:nvSpPr>
            <p:cNvPr id="15" name="Line 3">
              <a:extLst>
                <a:ext uri="{FF2B5EF4-FFF2-40B4-BE49-F238E27FC236}">
                  <a16:creationId xmlns:a16="http://schemas.microsoft.com/office/drawing/2014/main" id="{3045B894-702D-4A4E-B69A-A7660C1D42B5}"/>
                </a:ext>
              </a:extLst>
            </p:cNvPr>
            <p:cNvSpPr>
              <a:spLocks noChangeShapeType="1"/>
            </p:cNvSpPr>
            <p:nvPr/>
          </p:nvSpPr>
          <p:spPr bwMode="auto">
            <a:xfrm>
              <a:off x="2580" y="176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6" name="Text Box 9">
              <a:extLst>
                <a:ext uri="{FF2B5EF4-FFF2-40B4-BE49-F238E27FC236}">
                  <a16:creationId xmlns:a16="http://schemas.microsoft.com/office/drawing/2014/main" id="{96C4B5E6-07D6-409D-AED5-DCFAE2D224D6}"/>
                </a:ext>
              </a:extLst>
            </p:cNvPr>
            <p:cNvSpPr txBox="1">
              <a:spLocks noChangeArrowheads="1"/>
            </p:cNvSpPr>
            <p:nvPr/>
          </p:nvSpPr>
          <p:spPr bwMode="auto">
            <a:xfrm>
              <a:off x="3516" y="2338"/>
              <a:ext cx="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latin typeface="+mn-ea"/>
                  <a:ea typeface="+mn-ea"/>
                </a:rPr>
                <a:t>u</a:t>
              </a:r>
              <a:r>
                <a:rPr lang="en-US" altLang="zh-CN" baseline="-25000">
                  <a:latin typeface="+mn-ea"/>
                  <a:ea typeface="+mn-ea"/>
                </a:rPr>
                <a:t>o</a:t>
              </a:r>
              <a:endParaRPr lang="en-US" altLang="zh-CN">
                <a:latin typeface="+mn-ea"/>
                <a:ea typeface="+mn-ea"/>
              </a:endParaRPr>
            </a:p>
          </p:txBody>
        </p:sp>
        <p:sp>
          <p:nvSpPr>
            <p:cNvPr id="17" name="Text Box 10">
              <a:extLst>
                <a:ext uri="{FF2B5EF4-FFF2-40B4-BE49-F238E27FC236}">
                  <a16:creationId xmlns:a16="http://schemas.microsoft.com/office/drawing/2014/main" id="{19CEB0C5-EB57-40DE-85B9-AD342492B3C5}"/>
                </a:ext>
              </a:extLst>
            </p:cNvPr>
            <p:cNvSpPr txBox="1">
              <a:spLocks noChangeArrowheads="1"/>
            </p:cNvSpPr>
            <p:nvPr/>
          </p:nvSpPr>
          <p:spPr bwMode="auto">
            <a:xfrm>
              <a:off x="2018" y="2165"/>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endParaRPr lang="zh-CN" altLang="zh-CN">
                <a:solidFill>
                  <a:schemeClr val="bg2"/>
                </a:solidFill>
                <a:latin typeface="+mn-ea"/>
                <a:ea typeface="+mn-ea"/>
              </a:endParaRPr>
            </a:p>
          </p:txBody>
        </p:sp>
        <p:sp>
          <p:nvSpPr>
            <p:cNvPr id="18" name="Line 12">
              <a:extLst>
                <a:ext uri="{FF2B5EF4-FFF2-40B4-BE49-F238E27FC236}">
                  <a16:creationId xmlns:a16="http://schemas.microsoft.com/office/drawing/2014/main" id="{72D3E023-EF8F-4250-A94E-0C6E35426386}"/>
                </a:ext>
              </a:extLst>
            </p:cNvPr>
            <p:cNvSpPr>
              <a:spLocks noChangeShapeType="1"/>
            </p:cNvSpPr>
            <p:nvPr/>
          </p:nvSpPr>
          <p:spPr bwMode="auto">
            <a:xfrm>
              <a:off x="1992" y="2500"/>
              <a:ext cx="481" cy="0"/>
            </a:xfrm>
            <a:prstGeom prst="line">
              <a:avLst/>
            </a:prstGeom>
            <a:noFill/>
            <a:ln w="3810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9" name="Line 13">
              <a:extLst>
                <a:ext uri="{FF2B5EF4-FFF2-40B4-BE49-F238E27FC236}">
                  <a16:creationId xmlns:a16="http://schemas.microsoft.com/office/drawing/2014/main" id="{D18DDBF6-B9C5-4DA2-8638-CBAE62E8B483}"/>
                </a:ext>
              </a:extLst>
            </p:cNvPr>
            <p:cNvSpPr>
              <a:spLocks noChangeShapeType="1"/>
            </p:cNvSpPr>
            <p:nvPr/>
          </p:nvSpPr>
          <p:spPr bwMode="auto">
            <a:xfrm>
              <a:off x="1993" y="2860"/>
              <a:ext cx="480" cy="0"/>
            </a:xfrm>
            <a:prstGeom prst="line">
              <a:avLst/>
            </a:prstGeom>
            <a:noFill/>
            <a:ln w="3810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0" name="Line 14">
              <a:extLst>
                <a:ext uri="{FF2B5EF4-FFF2-40B4-BE49-F238E27FC236}">
                  <a16:creationId xmlns:a16="http://schemas.microsoft.com/office/drawing/2014/main" id="{6E04F3A7-00F4-44D9-8E7C-7CBC6F9D6130}"/>
                </a:ext>
              </a:extLst>
            </p:cNvPr>
            <p:cNvSpPr>
              <a:spLocks noChangeShapeType="1"/>
            </p:cNvSpPr>
            <p:nvPr/>
          </p:nvSpPr>
          <p:spPr bwMode="auto">
            <a:xfrm>
              <a:off x="3193" y="2668"/>
              <a:ext cx="456" cy="0"/>
            </a:xfrm>
            <a:prstGeom prst="line">
              <a:avLst/>
            </a:prstGeom>
            <a:noFill/>
            <a:ln w="3810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1" name="Oval 15">
              <a:extLst>
                <a:ext uri="{FF2B5EF4-FFF2-40B4-BE49-F238E27FC236}">
                  <a16:creationId xmlns:a16="http://schemas.microsoft.com/office/drawing/2014/main" id="{D55B26E9-2F96-4B2B-B824-6B5C6F018C33}"/>
                </a:ext>
              </a:extLst>
            </p:cNvPr>
            <p:cNvSpPr>
              <a:spLocks noChangeArrowheads="1"/>
            </p:cNvSpPr>
            <p:nvPr/>
          </p:nvSpPr>
          <p:spPr bwMode="auto">
            <a:xfrm>
              <a:off x="1920" y="2460"/>
              <a:ext cx="66" cy="6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sp>
          <p:nvSpPr>
            <p:cNvPr id="22" name="Oval 16">
              <a:extLst>
                <a:ext uri="{FF2B5EF4-FFF2-40B4-BE49-F238E27FC236}">
                  <a16:creationId xmlns:a16="http://schemas.microsoft.com/office/drawing/2014/main" id="{07BDA239-8877-49BB-86F2-1532F287C072}"/>
                </a:ext>
              </a:extLst>
            </p:cNvPr>
            <p:cNvSpPr>
              <a:spLocks noChangeArrowheads="1"/>
            </p:cNvSpPr>
            <p:nvPr/>
          </p:nvSpPr>
          <p:spPr bwMode="auto">
            <a:xfrm>
              <a:off x="1920" y="2812"/>
              <a:ext cx="66" cy="6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sp>
          <p:nvSpPr>
            <p:cNvPr id="23" name="Oval 17">
              <a:extLst>
                <a:ext uri="{FF2B5EF4-FFF2-40B4-BE49-F238E27FC236}">
                  <a16:creationId xmlns:a16="http://schemas.microsoft.com/office/drawing/2014/main" id="{176B92DC-C758-4701-AFCE-8BE01504B651}"/>
                </a:ext>
              </a:extLst>
            </p:cNvPr>
            <p:cNvSpPr>
              <a:spLocks noChangeArrowheads="1"/>
            </p:cNvSpPr>
            <p:nvPr/>
          </p:nvSpPr>
          <p:spPr bwMode="auto">
            <a:xfrm>
              <a:off x="3632" y="2632"/>
              <a:ext cx="66" cy="6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sp>
          <p:nvSpPr>
            <p:cNvPr id="24" name="Rectangle 18">
              <a:extLst>
                <a:ext uri="{FF2B5EF4-FFF2-40B4-BE49-F238E27FC236}">
                  <a16:creationId xmlns:a16="http://schemas.microsoft.com/office/drawing/2014/main" id="{AC83015E-DD35-4FD3-AF12-F62E7778C6B7}"/>
                </a:ext>
              </a:extLst>
            </p:cNvPr>
            <p:cNvSpPr>
              <a:spLocks noChangeArrowheads="1"/>
            </p:cNvSpPr>
            <p:nvPr/>
          </p:nvSpPr>
          <p:spPr bwMode="auto">
            <a:xfrm>
              <a:off x="2461" y="2044"/>
              <a:ext cx="720" cy="984"/>
            </a:xfrm>
            <a:prstGeom prst="rect">
              <a:avLst/>
            </a:prstGeom>
            <a:solidFill>
              <a:srgbClr val="FEFFEB"/>
            </a:solidFill>
            <a:ln w="38100">
              <a:solidFill>
                <a:schemeClr val="accent2"/>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ct val="90000"/>
                </a:lnSpc>
                <a:spcBef>
                  <a:spcPct val="50000"/>
                </a:spcBef>
              </a:pPr>
              <a:endParaRPr lang="zh-CN" altLang="zh-CN" sz="2800" b="0">
                <a:solidFill>
                  <a:schemeClr val="accent2"/>
                </a:solidFill>
                <a:latin typeface="+mn-ea"/>
                <a:ea typeface="+mn-ea"/>
              </a:endParaRPr>
            </a:p>
          </p:txBody>
        </p:sp>
        <p:sp>
          <p:nvSpPr>
            <p:cNvPr id="25" name="Text Box 19">
              <a:extLst>
                <a:ext uri="{FF2B5EF4-FFF2-40B4-BE49-F238E27FC236}">
                  <a16:creationId xmlns:a16="http://schemas.microsoft.com/office/drawing/2014/main" id="{FE0E718F-07DE-4CE9-8126-60EC5C57F618}"/>
                </a:ext>
              </a:extLst>
            </p:cNvPr>
            <p:cNvSpPr txBox="1">
              <a:spLocks noChangeArrowheads="1"/>
            </p:cNvSpPr>
            <p:nvPr/>
          </p:nvSpPr>
          <p:spPr bwMode="auto">
            <a:xfrm>
              <a:off x="2918" y="2526"/>
              <a:ext cx="2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solidFill>
                    <a:schemeClr val="bg2"/>
                  </a:solidFill>
                  <a:latin typeface="+mn-ea"/>
                  <a:ea typeface="+mn-ea"/>
                </a:rPr>
                <a:t>+</a:t>
              </a:r>
            </a:p>
          </p:txBody>
        </p:sp>
        <p:sp>
          <p:nvSpPr>
            <p:cNvPr id="26" name="AutoShape 20">
              <a:extLst>
                <a:ext uri="{FF2B5EF4-FFF2-40B4-BE49-F238E27FC236}">
                  <a16:creationId xmlns:a16="http://schemas.microsoft.com/office/drawing/2014/main" id="{49379393-EE13-4BBB-A69E-B7BFC6FD71AF}"/>
                </a:ext>
              </a:extLst>
            </p:cNvPr>
            <p:cNvSpPr>
              <a:spLocks noChangeArrowheads="1"/>
            </p:cNvSpPr>
            <p:nvPr/>
          </p:nvSpPr>
          <p:spPr bwMode="auto">
            <a:xfrm rot="-5400000">
              <a:off x="2622" y="2230"/>
              <a:ext cx="156" cy="120"/>
            </a:xfrm>
            <a:prstGeom prst="flowChartMerge">
              <a:avLst/>
            </a:prstGeom>
            <a:solidFill>
              <a:srgbClr val="CCFFCC"/>
            </a:solidFill>
            <a:ln w="9525">
              <a:solidFill>
                <a:srgbClr val="000000"/>
              </a:solidFill>
              <a:miter lim="800000"/>
              <a:headEnd/>
              <a:tailEnd type="none" w="med" len="lg"/>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grpSp>
          <p:nvGrpSpPr>
            <p:cNvPr id="27" name="Group 21">
              <a:extLst>
                <a:ext uri="{FF2B5EF4-FFF2-40B4-BE49-F238E27FC236}">
                  <a16:creationId xmlns:a16="http://schemas.microsoft.com/office/drawing/2014/main" id="{4E54B1F3-8289-4095-9482-69021330410C}"/>
                </a:ext>
              </a:extLst>
            </p:cNvPr>
            <p:cNvGrpSpPr>
              <a:grpSpLocks/>
            </p:cNvGrpSpPr>
            <p:nvPr/>
          </p:nvGrpSpPr>
          <p:grpSpPr bwMode="auto">
            <a:xfrm>
              <a:off x="2796" y="2236"/>
              <a:ext cx="240" cy="96"/>
              <a:chOff x="2928" y="2112"/>
              <a:chExt cx="384" cy="240"/>
            </a:xfrm>
          </p:grpSpPr>
          <p:sp>
            <p:nvSpPr>
              <p:cNvPr id="38" name="Oval 22">
                <a:extLst>
                  <a:ext uri="{FF2B5EF4-FFF2-40B4-BE49-F238E27FC236}">
                    <a16:creationId xmlns:a16="http://schemas.microsoft.com/office/drawing/2014/main" id="{22FFBD4E-0B05-48F2-AF99-A925BF9AFA1D}"/>
                  </a:ext>
                </a:extLst>
              </p:cNvPr>
              <p:cNvSpPr>
                <a:spLocks noChangeArrowheads="1"/>
              </p:cNvSpPr>
              <p:nvPr/>
            </p:nvSpPr>
            <p:spPr bwMode="auto">
              <a:xfrm>
                <a:off x="2928" y="2112"/>
                <a:ext cx="192" cy="240"/>
              </a:xfrm>
              <a:prstGeom prst="ellipse">
                <a:avLst/>
              </a:prstGeom>
              <a:solidFill>
                <a:srgbClr val="CCFFCC"/>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endParaRPr lang="zh-CN" altLang="zh-CN">
                  <a:latin typeface="+mn-ea"/>
                  <a:ea typeface="+mn-ea"/>
                </a:endParaRPr>
              </a:p>
            </p:txBody>
          </p:sp>
          <p:sp>
            <p:nvSpPr>
              <p:cNvPr id="39" name="Oval 23">
                <a:extLst>
                  <a:ext uri="{FF2B5EF4-FFF2-40B4-BE49-F238E27FC236}">
                    <a16:creationId xmlns:a16="http://schemas.microsoft.com/office/drawing/2014/main" id="{71E94790-2AE3-4455-B9D6-F2303D6F98AF}"/>
                  </a:ext>
                </a:extLst>
              </p:cNvPr>
              <p:cNvSpPr>
                <a:spLocks noChangeArrowheads="1"/>
              </p:cNvSpPr>
              <p:nvPr/>
            </p:nvSpPr>
            <p:spPr bwMode="auto">
              <a:xfrm>
                <a:off x="3120" y="2112"/>
                <a:ext cx="192" cy="240"/>
              </a:xfrm>
              <a:prstGeom prst="ellipse">
                <a:avLst/>
              </a:prstGeom>
              <a:solidFill>
                <a:srgbClr val="CCFFCC"/>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grpSp>
        <p:sp>
          <p:nvSpPr>
            <p:cNvPr id="28" name="Text Box 24">
              <a:extLst>
                <a:ext uri="{FF2B5EF4-FFF2-40B4-BE49-F238E27FC236}">
                  <a16:creationId xmlns:a16="http://schemas.microsoft.com/office/drawing/2014/main" id="{40CE9567-1FB4-4B0C-9231-7227A6602CD5}"/>
                </a:ext>
              </a:extLst>
            </p:cNvPr>
            <p:cNvSpPr txBox="1">
              <a:spLocks noChangeArrowheads="1"/>
            </p:cNvSpPr>
            <p:nvPr/>
          </p:nvSpPr>
          <p:spPr bwMode="auto">
            <a:xfrm>
              <a:off x="2498" y="2334"/>
              <a:ext cx="2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latin typeface="+mn-ea"/>
                  <a:ea typeface="+mn-ea"/>
                </a:rPr>
                <a:t>–</a:t>
              </a:r>
            </a:p>
          </p:txBody>
        </p:sp>
        <p:sp>
          <p:nvSpPr>
            <p:cNvPr id="29" name="Text Box 25">
              <a:extLst>
                <a:ext uri="{FF2B5EF4-FFF2-40B4-BE49-F238E27FC236}">
                  <a16:creationId xmlns:a16="http://schemas.microsoft.com/office/drawing/2014/main" id="{E522F4EA-2A9B-4A51-9F6F-A864FED0B094}"/>
                </a:ext>
              </a:extLst>
            </p:cNvPr>
            <p:cNvSpPr txBox="1">
              <a:spLocks noChangeArrowheads="1"/>
            </p:cNvSpPr>
            <p:nvPr/>
          </p:nvSpPr>
          <p:spPr bwMode="auto">
            <a:xfrm>
              <a:off x="2498" y="2718"/>
              <a:ext cx="2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solidFill>
                    <a:schemeClr val="bg2"/>
                  </a:solidFill>
                  <a:latin typeface="+mn-ea"/>
                  <a:ea typeface="+mn-ea"/>
                </a:rPr>
                <a:t>+</a:t>
              </a:r>
            </a:p>
          </p:txBody>
        </p:sp>
        <p:sp>
          <p:nvSpPr>
            <p:cNvPr id="30" name="Text Box 26">
              <a:extLst>
                <a:ext uri="{FF2B5EF4-FFF2-40B4-BE49-F238E27FC236}">
                  <a16:creationId xmlns:a16="http://schemas.microsoft.com/office/drawing/2014/main" id="{0042C10B-36DA-4DFE-84AA-F33636009456}"/>
                </a:ext>
              </a:extLst>
            </p:cNvPr>
            <p:cNvSpPr txBox="1">
              <a:spLocks noChangeArrowheads="1"/>
            </p:cNvSpPr>
            <p:nvPr/>
          </p:nvSpPr>
          <p:spPr bwMode="auto">
            <a:xfrm>
              <a:off x="1820" y="2170"/>
              <a:ext cx="4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latin typeface="+mn-ea"/>
                  <a:ea typeface="+mn-ea"/>
                </a:rPr>
                <a:t>u</a:t>
              </a:r>
              <a:r>
                <a:rPr lang="en-US" altLang="zh-CN" sz="2800" baseline="-25000">
                  <a:latin typeface="+mn-ea"/>
                  <a:ea typeface="+mn-ea"/>
                </a:rPr>
                <a:t>–</a:t>
              </a:r>
              <a:endParaRPr lang="en-US" altLang="zh-CN" sz="2800">
                <a:latin typeface="+mn-ea"/>
                <a:ea typeface="+mn-ea"/>
              </a:endParaRPr>
            </a:p>
          </p:txBody>
        </p:sp>
        <p:sp>
          <p:nvSpPr>
            <p:cNvPr id="31" name="Text Box 27">
              <a:extLst>
                <a:ext uri="{FF2B5EF4-FFF2-40B4-BE49-F238E27FC236}">
                  <a16:creationId xmlns:a16="http://schemas.microsoft.com/office/drawing/2014/main" id="{FF071181-5A6E-4607-B05C-4A0DDCD391E6}"/>
                </a:ext>
              </a:extLst>
            </p:cNvPr>
            <p:cNvSpPr txBox="1">
              <a:spLocks noChangeArrowheads="1"/>
            </p:cNvSpPr>
            <p:nvPr/>
          </p:nvSpPr>
          <p:spPr bwMode="auto">
            <a:xfrm>
              <a:off x="1812" y="2802"/>
              <a:ext cx="4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latin typeface="+mn-ea"/>
                  <a:ea typeface="+mn-ea"/>
                </a:rPr>
                <a:t>u</a:t>
              </a:r>
              <a:r>
                <a:rPr lang="en-US" altLang="zh-CN" sz="2800" baseline="-25000">
                  <a:latin typeface="+mn-ea"/>
                  <a:ea typeface="+mn-ea"/>
                </a:rPr>
                <a:t> +</a:t>
              </a:r>
            </a:p>
          </p:txBody>
        </p:sp>
        <p:sp>
          <p:nvSpPr>
            <p:cNvPr id="32" name="Rectangle 37">
              <a:extLst>
                <a:ext uri="{FF2B5EF4-FFF2-40B4-BE49-F238E27FC236}">
                  <a16:creationId xmlns:a16="http://schemas.microsoft.com/office/drawing/2014/main" id="{E002735B-6720-42D0-8033-3DAB58802714}"/>
                </a:ext>
              </a:extLst>
            </p:cNvPr>
            <p:cNvSpPr>
              <a:spLocks noChangeArrowheads="1"/>
            </p:cNvSpPr>
            <p:nvPr/>
          </p:nvSpPr>
          <p:spPr bwMode="auto">
            <a:xfrm>
              <a:off x="2461" y="2044"/>
              <a:ext cx="720" cy="984"/>
            </a:xfrm>
            <a:prstGeom prst="rect">
              <a:avLst/>
            </a:prstGeom>
            <a:solidFill>
              <a:srgbClr val="FEFFEB"/>
            </a:solidFill>
            <a:ln w="381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ct val="90000"/>
                </a:lnSpc>
                <a:spcBef>
                  <a:spcPct val="50000"/>
                </a:spcBef>
              </a:pPr>
              <a:endParaRPr lang="zh-CN" altLang="zh-CN" sz="3200" b="0">
                <a:solidFill>
                  <a:schemeClr val="accent2"/>
                </a:solidFill>
                <a:latin typeface="+mn-ea"/>
                <a:ea typeface="+mn-ea"/>
              </a:endParaRPr>
            </a:p>
          </p:txBody>
        </p:sp>
        <p:sp>
          <p:nvSpPr>
            <p:cNvPr id="33" name="Text Box 38">
              <a:extLst>
                <a:ext uri="{FF2B5EF4-FFF2-40B4-BE49-F238E27FC236}">
                  <a16:creationId xmlns:a16="http://schemas.microsoft.com/office/drawing/2014/main" id="{EC723F76-440D-4F52-9F0A-531EEB2341C8}"/>
                </a:ext>
              </a:extLst>
            </p:cNvPr>
            <p:cNvSpPr txBox="1">
              <a:spLocks noChangeArrowheads="1"/>
            </p:cNvSpPr>
            <p:nvPr/>
          </p:nvSpPr>
          <p:spPr bwMode="auto">
            <a:xfrm>
              <a:off x="2918" y="2494"/>
              <a:ext cx="28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latin typeface="+mn-ea"/>
                  <a:ea typeface="+mn-ea"/>
                </a:rPr>
                <a:t>+</a:t>
              </a:r>
            </a:p>
          </p:txBody>
        </p:sp>
        <p:sp>
          <p:nvSpPr>
            <p:cNvPr id="34" name="AutoShape 39">
              <a:extLst>
                <a:ext uri="{FF2B5EF4-FFF2-40B4-BE49-F238E27FC236}">
                  <a16:creationId xmlns:a16="http://schemas.microsoft.com/office/drawing/2014/main" id="{31E1867B-CC71-4058-B819-530B65113454}"/>
                </a:ext>
              </a:extLst>
            </p:cNvPr>
            <p:cNvSpPr>
              <a:spLocks noChangeArrowheads="1"/>
            </p:cNvSpPr>
            <p:nvPr/>
          </p:nvSpPr>
          <p:spPr bwMode="auto">
            <a:xfrm rot="-5400000">
              <a:off x="2598" y="2214"/>
              <a:ext cx="156" cy="120"/>
            </a:xfrm>
            <a:prstGeom prst="flowChartMerge">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sp>
          <p:nvSpPr>
            <p:cNvPr id="35" name="Text Box 40">
              <a:extLst>
                <a:ext uri="{FF2B5EF4-FFF2-40B4-BE49-F238E27FC236}">
                  <a16:creationId xmlns:a16="http://schemas.microsoft.com/office/drawing/2014/main" id="{38FBE063-6361-49AF-864A-D0091F7A0AAE}"/>
                </a:ext>
              </a:extLst>
            </p:cNvPr>
            <p:cNvSpPr txBox="1">
              <a:spLocks noChangeArrowheads="1"/>
            </p:cNvSpPr>
            <p:nvPr/>
          </p:nvSpPr>
          <p:spPr bwMode="auto">
            <a:xfrm>
              <a:off x="2498" y="2302"/>
              <a:ext cx="23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latin typeface="+mn-ea"/>
                  <a:ea typeface="+mn-ea"/>
                </a:rPr>
                <a:t>–</a:t>
              </a:r>
            </a:p>
          </p:txBody>
        </p:sp>
        <p:sp>
          <p:nvSpPr>
            <p:cNvPr id="36" name="Text Box 41">
              <a:extLst>
                <a:ext uri="{FF2B5EF4-FFF2-40B4-BE49-F238E27FC236}">
                  <a16:creationId xmlns:a16="http://schemas.microsoft.com/office/drawing/2014/main" id="{CF2B695D-DBF5-41F2-9532-D72FEB821702}"/>
                </a:ext>
              </a:extLst>
            </p:cNvPr>
            <p:cNvSpPr txBox="1">
              <a:spLocks noChangeArrowheads="1"/>
            </p:cNvSpPr>
            <p:nvPr/>
          </p:nvSpPr>
          <p:spPr bwMode="auto">
            <a:xfrm>
              <a:off x="2498" y="2686"/>
              <a:ext cx="28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latin typeface="+mn-ea"/>
                  <a:ea typeface="+mn-ea"/>
                </a:rPr>
                <a:t>+</a:t>
              </a:r>
            </a:p>
          </p:txBody>
        </p:sp>
        <p:sp>
          <p:nvSpPr>
            <p:cNvPr id="37" name="Text Box 42">
              <a:extLst>
                <a:ext uri="{FF2B5EF4-FFF2-40B4-BE49-F238E27FC236}">
                  <a16:creationId xmlns:a16="http://schemas.microsoft.com/office/drawing/2014/main" id="{396D8561-BD1A-4255-9685-E9D82570A2F8}"/>
                </a:ext>
              </a:extLst>
            </p:cNvPr>
            <p:cNvSpPr txBox="1">
              <a:spLocks noChangeArrowheads="1"/>
            </p:cNvSpPr>
            <p:nvPr/>
          </p:nvSpPr>
          <p:spPr bwMode="auto">
            <a:xfrm>
              <a:off x="2770" y="2062"/>
              <a:ext cx="43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latin typeface="+mn-ea"/>
                  <a:ea typeface="+mn-ea"/>
                </a:rPr>
                <a:t>A</a:t>
              </a:r>
              <a:r>
                <a:rPr lang="en-US" altLang="zh-CN" sz="2800" baseline="-25000">
                  <a:latin typeface="+mn-ea"/>
                  <a:ea typeface="+mn-ea"/>
                </a:rPr>
                <a:t>uo</a:t>
              </a:r>
              <a:endParaRPr lang="en-US" altLang="zh-CN" sz="2800">
                <a:latin typeface="+mn-ea"/>
                <a:ea typeface="+mn-ea"/>
              </a:endParaRPr>
            </a:p>
          </p:txBody>
        </p:sp>
      </p:grpSp>
      <p:sp>
        <p:nvSpPr>
          <p:cNvPr id="44" name="AutoShape 32" descr="50%">
            <a:extLst>
              <a:ext uri="{FF2B5EF4-FFF2-40B4-BE49-F238E27FC236}">
                <a16:creationId xmlns:a16="http://schemas.microsoft.com/office/drawing/2014/main" id="{6644EEA6-1964-4C24-A0A2-ECDFC5418A7F}"/>
              </a:ext>
            </a:extLst>
          </p:cNvPr>
          <p:cNvSpPr>
            <a:spLocks noChangeArrowheads="1"/>
          </p:cNvSpPr>
          <p:nvPr/>
        </p:nvSpPr>
        <p:spPr bwMode="auto">
          <a:xfrm>
            <a:off x="2857500" y="1904811"/>
            <a:ext cx="1282700" cy="749300"/>
          </a:xfrm>
          <a:prstGeom prst="wedgeRoundRectCallout">
            <a:avLst>
              <a:gd name="adj1" fmla="val 53713"/>
              <a:gd name="adj2" fmla="val 191523"/>
              <a:gd name="adj3" fmla="val 16667"/>
            </a:avLst>
          </a:prstGeom>
          <a:pattFill prst="pct50">
            <a:fgClr>
              <a:srgbClr val="99CC00"/>
            </a:fgClr>
            <a:bgClr>
              <a:schemeClr val="bg1"/>
            </a:bgClr>
          </a:pattFill>
          <a:ln w="28575">
            <a:solidFill>
              <a:srgbClr val="0066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ct val="80000"/>
              </a:lnSpc>
            </a:pPr>
            <a:r>
              <a:rPr lang="zh-CN" altLang="en-US">
                <a:solidFill>
                  <a:srgbClr val="FF3300"/>
                </a:solidFill>
                <a:latin typeface="+mn-ea"/>
                <a:ea typeface="+mn-ea"/>
              </a:rPr>
              <a:t>信号传</a:t>
            </a:r>
            <a:endParaRPr lang="zh-CN" altLang="en-US">
              <a:latin typeface="+mn-ea"/>
              <a:ea typeface="+mn-ea"/>
            </a:endParaRPr>
          </a:p>
          <a:p>
            <a:pPr algn="ctr" eaLnBrk="1" hangingPunct="1">
              <a:lnSpc>
                <a:spcPct val="80000"/>
              </a:lnSpc>
            </a:pPr>
            <a:r>
              <a:rPr lang="zh-CN" altLang="en-US">
                <a:solidFill>
                  <a:srgbClr val="FF3300"/>
                </a:solidFill>
                <a:latin typeface="+mn-ea"/>
                <a:ea typeface="+mn-ea"/>
              </a:rPr>
              <a:t>输方向</a:t>
            </a:r>
          </a:p>
        </p:txBody>
      </p:sp>
      <p:sp>
        <p:nvSpPr>
          <p:cNvPr id="45" name="AutoShape 48" descr="小棋盘">
            <a:extLst>
              <a:ext uri="{FF2B5EF4-FFF2-40B4-BE49-F238E27FC236}">
                <a16:creationId xmlns:a16="http://schemas.microsoft.com/office/drawing/2014/main" id="{6D6511EB-B116-41FD-B34B-868D2B2277B8}"/>
              </a:ext>
            </a:extLst>
          </p:cNvPr>
          <p:cNvSpPr>
            <a:spLocks noChangeArrowheads="1"/>
          </p:cNvSpPr>
          <p:nvPr/>
        </p:nvSpPr>
        <p:spPr bwMode="auto">
          <a:xfrm>
            <a:off x="5359400" y="4863911"/>
            <a:ext cx="1295400" cy="533400"/>
          </a:xfrm>
          <a:prstGeom prst="wedgeRoundRectCallout">
            <a:avLst>
              <a:gd name="adj1" fmla="val -73162"/>
              <a:gd name="adj2" fmla="val -115181"/>
              <a:gd name="adj3" fmla="val 16667"/>
            </a:avLst>
          </a:prstGeom>
          <a:pattFill prst="smCheck">
            <a:fgClr>
              <a:srgbClr val="FFFF00"/>
            </a:fgClr>
            <a:bgClr>
              <a:schemeClr val="bg1"/>
            </a:bgClr>
          </a:pattFill>
          <a:ln w="28575">
            <a:solidFill>
              <a:srgbClr val="0066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a:solidFill>
                  <a:srgbClr val="FF0000"/>
                </a:solidFill>
                <a:latin typeface="+mn-ea"/>
                <a:ea typeface="+mn-ea"/>
              </a:rPr>
              <a:t>输出端</a:t>
            </a:r>
          </a:p>
        </p:txBody>
      </p:sp>
      <p:sp>
        <p:nvSpPr>
          <p:cNvPr id="46" name="AutoShape 49" descr="70%">
            <a:extLst>
              <a:ext uri="{FF2B5EF4-FFF2-40B4-BE49-F238E27FC236}">
                <a16:creationId xmlns:a16="http://schemas.microsoft.com/office/drawing/2014/main" id="{521CDE25-3B70-40B4-B3A6-0B8333747C41}"/>
              </a:ext>
            </a:extLst>
          </p:cNvPr>
          <p:cNvSpPr>
            <a:spLocks noChangeArrowheads="1"/>
          </p:cNvSpPr>
          <p:nvPr/>
        </p:nvSpPr>
        <p:spPr bwMode="auto">
          <a:xfrm>
            <a:off x="5054600" y="2042924"/>
            <a:ext cx="2076450" cy="915987"/>
          </a:xfrm>
          <a:prstGeom prst="wedgeRoundRectCallout">
            <a:avLst>
              <a:gd name="adj1" fmla="val -62384"/>
              <a:gd name="adj2" fmla="val 138560"/>
              <a:gd name="adj3" fmla="val 16667"/>
            </a:avLst>
          </a:prstGeom>
          <a:pattFill prst="pct70">
            <a:fgClr>
              <a:srgbClr val="CCFF66"/>
            </a:fgClr>
            <a:bgClr>
              <a:schemeClr val="bg1"/>
            </a:bgClr>
          </a:pattFill>
          <a:ln w="28575">
            <a:solidFill>
              <a:srgbClr val="0066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r>
              <a:rPr lang="zh-CN" altLang="en-US">
                <a:solidFill>
                  <a:schemeClr val="accent2"/>
                </a:solidFill>
                <a:latin typeface="+mn-ea"/>
                <a:ea typeface="+mn-ea"/>
              </a:rPr>
              <a:t>实际运放开环</a:t>
            </a:r>
          </a:p>
          <a:p>
            <a:pPr algn="ctr" eaLnBrk="1" hangingPunct="1"/>
            <a:r>
              <a:rPr lang="zh-CN" altLang="en-US">
                <a:solidFill>
                  <a:schemeClr val="accent2"/>
                </a:solidFill>
                <a:latin typeface="+mn-ea"/>
                <a:ea typeface="+mn-ea"/>
              </a:rPr>
              <a:t>电压放大倍数</a:t>
            </a:r>
          </a:p>
        </p:txBody>
      </p:sp>
      <p:sp>
        <p:nvSpPr>
          <p:cNvPr id="47" name="Line 64">
            <a:extLst>
              <a:ext uri="{FF2B5EF4-FFF2-40B4-BE49-F238E27FC236}">
                <a16:creationId xmlns:a16="http://schemas.microsoft.com/office/drawing/2014/main" id="{9C4719AB-4CEB-41FE-B5D0-EDC2F6CE4E0D}"/>
              </a:ext>
            </a:extLst>
          </p:cNvPr>
          <p:cNvSpPr>
            <a:spLocks noChangeShapeType="1"/>
          </p:cNvSpPr>
          <p:nvPr/>
        </p:nvSpPr>
        <p:spPr bwMode="auto">
          <a:xfrm>
            <a:off x="7059613" y="4011424"/>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48" name="Text Box 111">
            <a:extLst>
              <a:ext uri="{FF2B5EF4-FFF2-40B4-BE49-F238E27FC236}">
                <a16:creationId xmlns:a16="http://schemas.microsoft.com/office/drawing/2014/main" id="{2ED7133E-8A74-46D5-86A0-1C5ED19F609B}"/>
              </a:ext>
            </a:extLst>
          </p:cNvPr>
          <p:cNvSpPr txBox="1">
            <a:spLocks noChangeArrowheads="1"/>
          </p:cNvSpPr>
          <p:nvPr/>
        </p:nvSpPr>
        <p:spPr bwMode="auto">
          <a:xfrm>
            <a:off x="4292600" y="5867211"/>
            <a:ext cx="6030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a:latin typeface="+mn-ea"/>
                <a:ea typeface="+mn-ea"/>
              </a:rPr>
              <a:t>(a)</a:t>
            </a:r>
          </a:p>
        </p:txBody>
      </p:sp>
      <p:sp>
        <p:nvSpPr>
          <p:cNvPr id="49" name="Text Box 112">
            <a:extLst>
              <a:ext uri="{FF2B5EF4-FFF2-40B4-BE49-F238E27FC236}">
                <a16:creationId xmlns:a16="http://schemas.microsoft.com/office/drawing/2014/main" id="{FD5F80F6-53CF-4E02-B52E-D8B692E4E667}"/>
              </a:ext>
            </a:extLst>
          </p:cNvPr>
          <p:cNvSpPr txBox="1">
            <a:spLocks noChangeArrowheads="1"/>
          </p:cNvSpPr>
          <p:nvPr/>
        </p:nvSpPr>
        <p:spPr bwMode="auto">
          <a:xfrm>
            <a:off x="8458200" y="5803711"/>
            <a:ext cx="630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a:latin typeface="+mn-ea"/>
                <a:ea typeface="+mn-ea"/>
              </a:rPr>
              <a:t>(b)</a:t>
            </a:r>
          </a:p>
        </p:txBody>
      </p:sp>
      <p:grpSp>
        <p:nvGrpSpPr>
          <p:cNvPr id="50" name="Group 132">
            <a:extLst>
              <a:ext uri="{FF2B5EF4-FFF2-40B4-BE49-F238E27FC236}">
                <a16:creationId xmlns:a16="http://schemas.microsoft.com/office/drawing/2014/main" id="{C7DA1286-8F07-4AB3-898A-AD7D4038D223}"/>
              </a:ext>
            </a:extLst>
          </p:cNvPr>
          <p:cNvGrpSpPr>
            <a:grpSpLocks/>
          </p:cNvGrpSpPr>
          <p:nvPr/>
        </p:nvGrpSpPr>
        <p:grpSpPr bwMode="auto">
          <a:xfrm>
            <a:off x="7391400" y="3289111"/>
            <a:ext cx="3083220" cy="2387417"/>
            <a:chOff x="480" y="1247"/>
            <a:chExt cx="2059" cy="1564"/>
          </a:xfrm>
        </p:grpSpPr>
        <p:sp>
          <p:nvSpPr>
            <p:cNvPr id="51" name="Rectangle 116">
              <a:extLst>
                <a:ext uri="{FF2B5EF4-FFF2-40B4-BE49-F238E27FC236}">
                  <a16:creationId xmlns:a16="http://schemas.microsoft.com/office/drawing/2014/main" id="{6FEFEA09-ABFB-4A52-BDDF-8417DA9F396A}"/>
                </a:ext>
              </a:extLst>
            </p:cNvPr>
            <p:cNvSpPr>
              <a:spLocks noChangeArrowheads="1"/>
            </p:cNvSpPr>
            <p:nvPr/>
          </p:nvSpPr>
          <p:spPr bwMode="auto">
            <a:xfrm>
              <a:off x="482" y="1666"/>
              <a:ext cx="1704" cy="756"/>
            </a:xfrm>
            <a:prstGeom prst="rect">
              <a:avLst/>
            </a:prstGeom>
            <a:noFill/>
            <a:ln w="38100">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sp>
          <p:nvSpPr>
            <p:cNvPr id="52" name="Text Box 117">
              <a:extLst>
                <a:ext uri="{FF2B5EF4-FFF2-40B4-BE49-F238E27FC236}">
                  <a16:creationId xmlns:a16="http://schemas.microsoft.com/office/drawing/2014/main" id="{73D7DADC-0FDD-446E-BF55-854E7611085B}"/>
                </a:ext>
              </a:extLst>
            </p:cNvPr>
            <p:cNvSpPr txBox="1">
              <a:spLocks noChangeArrowheads="1"/>
            </p:cNvSpPr>
            <p:nvPr/>
          </p:nvSpPr>
          <p:spPr bwMode="auto">
            <a:xfrm>
              <a:off x="568" y="1680"/>
              <a:ext cx="1971"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Lst>
          </p:spPr>
          <p:txBody>
            <a:bodyPr wrap="none">
              <a:spAutoFit/>
            </a:bodyPr>
            <a:lstStyle>
              <a:lvl1pPr marL="457200" indent="-457200"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buFontTx/>
                <a:buAutoNum type="arabicPlain" startAt="8"/>
              </a:pPr>
              <a:r>
                <a:rPr lang="en-US" altLang="zh-CN">
                  <a:latin typeface="+mn-ea"/>
                  <a:ea typeface="+mn-ea"/>
                </a:rPr>
                <a:t>  7        6       5</a:t>
              </a:r>
            </a:p>
            <a:p>
              <a:r>
                <a:rPr lang="en-US" altLang="zh-CN">
                  <a:latin typeface="+mn-ea"/>
                  <a:ea typeface="+mn-ea"/>
                </a:rPr>
                <a:t>          F007</a:t>
              </a:r>
            </a:p>
            <a:p>
              <a:r>
                <a:rPr lang="en-US" altLang="zh-CN">
                  <a:latin typeface="+mn-ea"/>
                  <a:ea typeface="+mn-ea"/>
                </a:rPr>
                <a:t>1      2        3       4 </a:t>
              </a:r>
            </a:p>
          </p:txBody>
        </p:sp>
        <p:sp>
          <p:nvSpPr>
            <p:cNvPr id="53" name="Arc 118">
              <a:extLst>
                <a:ext uri="{FF2B5EF4-FFF2-40B4-BE49-F238E27FC236}">
                  <a16:creationId xmlns:a16="http://schemas.microsoft.com/office/drawing/2014/main" id="{5CF980C9-03B9-432C-8A85-734E8CC27317}"/>
                </a:ext>
              </a:extLst>
            </p:cNvPr>
            <p:cNvSpPr>
              <a:spLocks/>
            </p:cNvSpPr>
            <p:nvPr/>
          </p:nvSpPr>
          <p:spPr bwMode="auto">
            <a:xfrm>
              <a:off x="480" y="1931"/>
              <a:ext cx="96" cy="180"/>
            </a:xfrm>
            <a:custGeom>
              <a:avLst/>
              <a:gdLst>
                <a:gd name="T0" fmla="*/ 0 w 27243"/>
                <a:gd name="T1" fmla="*/ 0 h 43200"/>
                <a:gd name="T2" fmla="*/ 0 w 27243"/>
                <a:gd name="T3" fmla="*/ 0 h 43200"/>
                <a:gd name="T4" fmla="*/ 0 w 27243"/>
                <a:gd name="T5" fmla="*/ 0 h 43200"/>
                <a:gd name="T6" fmla="*/ 0 60000 65536"/>
                <a:gd name="T7" fmla="*/ 0 60000 65536"/>
                <a:gd name="T8" fmla="*/ 0 60000 65536"/>
                <a:gd name="T9" fmla="*/ 0 w 27243"/>
                <a:gd name="T10" fmla="*/ 0 h 43200"/>
                <a:gd name="T11" fmla="*/ 27243 w 27243"/>
                <a:gd name="T12" fmla="*/ 43200 h 43200"/>
              </a:gdLst>
              <a:ahLst/>
              <a:cxnLst>
                <a:cxn ang="T6">
                  <a:pos x="T0" y="T1"/>
                </a:cxn>
                <a:cxn ang="T7">
                  <a:pos x="T2" y="T3"/>
                </a:cxn>
                <a:cxn ang="T8">
                  <a:pos x="T4" y="T5"/>
                </a:cxn>
              </a:cxnLst>
              <a:rect l="T9" t="T10" r="T11" b="T12"/>
              <a:pathLst>
                <a:path w="27243" h="43200" fill="none" extrusionOk="0">
                  <a:moveTo>
                    <a:pt x="5642" y="0"/>
                  </a:moveTo>
                  <a:cubicBezTo>
                    <a:pt x="17572" y="0"/>
                    <a:pt x="27243" y="9670"/>
                    <a:pt x="27243" y="21600"/>
                  </a:cubicBezTo>
                  <a:cubicBezTo>
                    <a:pt x="27243" y="33529"/>
                    <a:pt x="17572" y="43200"/>
                    <a:pt x="5643" y="43200"/>
                  </a:cubicBezTo>
                  <a:cubicBezTo>
                    <a:pt x="3737" y="43200"/>
                    <a:pt x="1839" y="42947"/>
                    <a:pt x="0" y="42449"/>
                  </a:cubicBezTo>
                </a:path>
                <a:path w="27243" h="43200" stroke="0" extrusionOk="0">
                  <a:moveTo>
                    <a:pt x="5642" y="0"/>
                  </a:moveTo>
                  <a:cubicBezTo>
                    <a:pt x="17572" y="0"/>
                    <a:pt x="27243" y="9670"/>
                    <a:pt x="27243" y="21600"/>
                  </a:cubicBezTo>
                  <a:cubicBezTo>
                    <a:pt x="27243" y="33529"/>
                    <a:pt x="17572" y="43200"/>
                    <a:pt x="5643" y="43200"/>
                  </a:cubicBezTo>
                  <a:cubicBezTo>
                    <a:pt x="3737" y="43200"/>
                    <a:pt x="1839" y="42947"/>
                    <a:pt x="0" y="42449"/>
                  </a:cubicBezTo>
                  <a:lnTo>
                    <a:pt x="5643" y="21600"/>
                  </a:lnTo>
                  <a:close/>
                </a:path>
              </a:pathLst>
            </a:custGeom>
            <a:noFill/>
            <a:ln w="38100">
              <a:solidFill>
                <a:srgbClr val="000000"/>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sp>
          <p:nvSpPr>
            <p:cNvPr id="54" name="Line 119">
              <a:extLst>
                <a:ext uri="{FF2B5EF4-FFF2-40B4-BE49-F238E27FC236}">
                  <a16:creationId xmlns:a16="http://schemas.microsoft.com/office/drawing/2014/main" id="{E697ACAE-1C79-43DF-A950-31C67DA61774}"/>
                </a:ext>
              </a:extLst>
            </p:cNvPr>
            <p:cNvSpPr>
              <a:spLocks noChangeShapeType="1"/>
            </p:cNvSpPr>
            <p:nvPr/>
          </p:nvSpPr>
          <p:spPr bwMode="auto">
            <a:xfrm>
              <a:off x="662" y="2410"/>
              <a:ext cx="0" cy="144"/>
            </a:xfrm>
            <a:prstGeom prst="line">
              <a:avLst/>
            </a:prstGeom>
            <a:noFill/>
            <a:ln w="38100">
              <a:solidFill>
                <a:srgbClr val="0000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55" name="Line 120">
              <a:extLst>
                <a:ext uri="{FF2B5EF4-FFF2-40B4-BE49-F238E27FC236}">
                  <a16:creationId xmlns:a16="http://schemas.microsoft.com/office/drawing/2014/main" id="{079673C9-BFE6-4A29-A830-F1C4B9A6692D}"/>
                </a:ext>
              </a:extLst>
            </p:cNvPr>
            <p:cNvSpPr>
              <a:spLocks noChangeShapeType="1"/>
            </p:cNvSpPr>
            <p:nvPr/>
          </p:nvSpPr>
          <p:spPr bwMode="auto">
            <a:xfrm>
              <a:off x="1070" y="2410"/>
              <a:ext cx="0" cy="144"/>
            </a:xfrm>
            <a:prstGeom prst="line">
              <a:avLst/>
            </a:prstGeom>
            <a:noFill/>
            <a:ln w="38100">
              <a:solidFill>
                <a:srgbClr val="0000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56" name="Line 121">
              <a:extLst>
                <a:ext uri="{FF2B5EF4-FFF2-40B4-BE49-F238E27FC236}">
                  <a16:creationId xmlns:a16="http://schemas.microsoft.com/office/drawing/2014/main" id="{15F92709-4F98-486A-943D-DFA1B2542828}"/>
                </a:ext>
              </a:extLst>
            </p:cNvPr>
            <p:cNvSpPr>
              <a:spLocks noChangeShapeType="1"/>
            </p:cNvSpPr>
            <p:nvPr/>
          </p:nvSpPr>
          <p:spPr bwMode="auto">
            <a:xfrm>
              <a:off x="1514" y="2422"/>
              <a:ext cx="0" cy="144"/>
            </a:xfrm>
            <a:prstGeom prst="line">
              <a:avLst/>
            </a:prstGeom>
            <a:noFill/>
            <a:ln w="38100">
              <a:solidFill>
                <a:srgbClr val="0000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57" name="Line 122">
              <a:extLst>
                <a:ext uri="{FF2B5EF4-FFF2-40B4-BE49-F238E27FC236}">
                  <a16:creationId xmlns:a16="http://schemas.microsoft.com/office/drawing/2014/main" id="{873A4B7F-9EBB-405B-991A-3279254B153F}"/>
                </a:ext>
              </a:extLst>
            </p:cNvPr>
            <p:cNvSpPr>
              <a:spLocks noChangeShapeType="1"/>
            </p:cNvSpPr>
            <p:nvPr/>
          </p:nvSpPr>
          <p:spPr bwMode="auto">
            <a:xfrm>
              <a:off x="1958" y="2422"/>
              <a:ext cx="0" cy="144"/>
            </a:xfrm>
            <a:prstGeom prst="line">
              <a:avLst/>
            </a:prstGeom>
            <a:noFill/>
            <a:ln w="38100">
              <a:solidFill>
                <a:srgbClr val="0000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58" name="Line 123">
              <a:extLst>
                <a:ext uri="{FF2B5EF4-FFF2-40B4-BE49-F238E27FC236}">
                  <a16:creationId xmlns:a16="http://schemas.microsoft.com/office/drawing/2014/main" id="{40088DCF-A491-4F54-A477-C12984A0E1A3}"/>
                </a:ext>
              </a:extLst>
            </p:cNvPr>
            <p:cNvSpPr>
              <a:spLocks noChangeShapeType="1"/>
            </p:cNvSpPr>
            <p:nvPr/>
          </p:nvSpPr>
          <p:spPr bwMode="auto">
            <a:xfrm>
              <a:off x="1958" y="1522"/>
              <a:ext cx="0" cy="144"/>
            </a:xfrm>
            <a:prstGeom prst="line">
              <a:avLst/>
            </a:prstGeom>
            <a:noFill/>
            <a:ln w="38100">
              <a:solidFill>
                <a:srgbClr val="0000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59" name="Line 124">
              <a:extLst>
                <a:ext uri="{FF2B5EF4-FFF2-40B4-BE49-F238E27FC236}">
                  <a16:creationId xmlns:a16="http://schemas.microsoft.com/office/drawing/2014/main" id="{C719B090-2BB5-497E-842C-DBE4CD002868}"/>
                </a:ext>
              </a:extLst>
            </p:cNvPr>
            <p:cNvSpPr>
              <a:spLocks noChangeShapeType="1"/>
            </p:cNvSpPr>
            <p:nvPr/>
          </p:nvSpPr>
          <p:spPr bwMode="auto">
            <a:xfrm>
              <a:off x="1526" y="1522"/>
              <a:ext cx="0" cy="144"/>
            </a:xfrm>
            <a:prstGeom prst="line">
              <a:avLst/>
            </a:prstGeom>
            <a:noFill/>
            <a:ln w="38100">
              <a:solidFill>
                <a:srgbClr val="0000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60" name="Line 125">
              <a:extLst>
                <a:ext uri="{FF2B5EF4-FFF2-40B4-BE49-F238E27FC236}">
                  <a16:creationId xmlns:a16="http://schemas.microsoft.com/office/drawing/2014/main" id="{638D61EA-A430-4AF7-A6B6-DBB4C4C54527}"/>
                </a:ext>
              </a:extLst>
            </p:cNvPr>
            <p:cNvSpPr>
              <a:spLocks noChangeShapeType="1"/>
            </p:cNvSpPr>
            <p:nvPr/>
          </p:nvSpPr>
          <p:spPr bwMode="auto">
            <a:xfrm>
              <a:off x="1082" y="1522"/>
              <a:ext cx="0" cy="144"/>
            </a:xfrm>
            <a:prstGeom prst="line">
              <a:avLst/>
            </a:prstGeom>
            <a:noFill/>
            <a:ln w="38100">
              <a:solidFill>
                <a:srgbClr val="0000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61" name="Line 126">
              <a:extLst>
                <a:ext uri="{FF2B5EF4-FFF2-40B4-BE49-F238E27FC236}">
                  <a16:creationId xmlns:a16="http://schemas.microsoft.com/office/drawing/2014/main" id="{1377E7A3-7322-434E-804C-9E5583A35EAE}"/>
                </a:ext>
              </a:extLst>
            </p:cNvPr>
            <p:cNvSpPr>
              <a:spLocks noChangeShapeType="1"/>
            </p:cNvSpPr>
            <p:nvPr/>
          </p:nvSpPr>
          <p:spPr bwMode="auto">
            <a:xfrm>
              <a:off x="674" y="1522"/>
              <a:ext cx="0" cy="144"/>
            </a:xfrm>
            <a:prstGeom prst="line">
              <a:avLst/>
            </a:prstGeom>
            <a:noFill/>
            <a:ln w="38100">
              <a:solidFill>
                <a:srgbClr val="0000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62" name="Text Box 127">
              <a:extLst>
                <a:ext uri="{FF2B5EF4-FFF2-40B4-BE49-F238E27FC236}">
                  <a16:creationId xmlns:a16="http://schemas.microsoft.com/office/drawing/2014/main" id="{70C81BA5-2577-4ED3-A52D-E594CDA63CA9}"/>
                </a:ext>
              </a:extLst>
            </p:cNvPr>
            <p:cNvSpPr txBox="1">
              <a:spLocks noChangeArrowheads="1"/>
            </p:cNvSpPr>
            <p:nvPr/>
          </p:nvSpPr>
          <p:spPr bwMode="auto">
            <a:xfrm>
              <a:off x="901" y="2508"/>
              <a:ext cx="34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latin typeface="+mn-ea"/>
                  <a:ea typeface="+mn-ea"/>
                </a:rPr>
                <a:t>U</a:t>
              </a:r>
              <a:r>
                <a:rPr lang="en-US" altLang="zh-CN" baseline="-25000">
                  <a:latin typeface="+mn-ea"/>
                  <a:ea typeface="+mn-ea"/>
                </a:rPr>
                <a:t>-</a:t>
              </a:r>
              <a:endParaRPr lang="en-US" altLang="zh-CN">
                <a:latin typeface="+mn-ea"/>
                <a:ea typeface="+mn-ea"/>
              </a:endParaRPr>
            </a:p>
          </p:txBody>
        </p:sp>
        <p:sp>
          <p:nvSpPr>
            <p:cNvPr id="63" name="Text Box 128">
              <a:extLst>
                <a:ext uri="{FF2B5EF4-FFF2-40B4-BE49-F238E27FC236}">
                  <a16:creationId xmlns:a16="http://schemas.microsoft.com/office/drawing/2014/main" id="{5BE96F0F-DE72-403F-A424-62E3576FA240}"/>
                </a:ext>
              </a:extLst>
            </p:cNvPr>
            <p:cNvSpPr txBox="1">
              <a:spLocks noChangeArrowheads="1"/>
            </p:cNvSpPr>
            <p:nvPr/>
          </p:nvSpPr>
          <p:spPr bwMode="auto">
            <a:xfrm>
              <a:off x="1334" y="2509"/>
              <a:ext cx="38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latin typeface="+mn-ea"/>
                  <a:ea typeface="+mn-ea"/>
                </a:rPr>
                <a:t>U</a:t>
              </a:r>
              <a:r>
                <a:rPr lang="en-US" altLang="zh-CN" baseline="-25000">
                  <a:latin typeface="+mn-ea"/>
                  <a:ea typeface="+mn-ea"/>
                </a:rPr>
                <a:t>+</a:t>
              </a:r>
              <a:endParaRPr lang="en-US" altLang="zh-CN">
                <a:latin typeface="+mn-ea"/>
                <a:ea typeface="+mn-ea"/>
              </a:endParaRPr>
            </a:p>
          </p:txBody>
        </p:sp>
        <p:sp>
          <p:nvSpPr>
            <p:cNvPr id="64" name="Text Box 129">
              <a:extLst>
                <a:ext uri="{FF2B5EF4-FFF2-40B4-BE49-F238E27FC236}">
                  <a16:creationId xmlns:a16="http://schemas.microsoft.com/office/drawing/2014/main" id="{D347E0A3-775E-4DD3-9685-6ACFBB51158B}"/>
                </a:ext>
              </a:extLst>
            </p:cNvPr>
            <p:cNvSpPr txBox="1">
              <a:spLocks noChangeArrowheads="1"/>
            </p:cNvSpPr>
            <p:nvPr/>
          </p:nvSpPr>
          <p:spPr bwMode="auto">
            <a:xfrm>
              <a:off x="1682" y="2508"/>
              <a:ext cx="55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latin typeface="+mn-ea"/>
                  <a:ea typeface="+mn-ea"/>
                </a:rPr>
                <a:t>-U</a:t>
              </a:r>
              <a:r>
                <a:rPr lang="en-US" altLang="zh-CN" baseline="-25000">
                  <a:latin typeface="+mn-ea"/>
                  <a:ea typeface="+mn-ea"/>
                </a:rPr>
                <a:t>CC</a:t>
              </a:r>
              <a:endParaRPr lang="en-US" altLang="zh-CN">
                <a:latin typeface="+mn-ea"/>
                <a:ea typeface="+mn-ea"/>
              </a:endParaRPr>
            </a:p>
          </p:txBody>
        </p:sp>
        <p:sp>
          <p:nvSpPr>
            <p:cNvPr id="65" name="Text Box 130">
              <a:extLst>
                <a:ext uri="{FF2B5EF4-FFF2-40B4-BE49-F238E27FC236}">
                  <a16:creationId xmlns:a16="http://schemas.microsoft.com/office/drawing/2014/main" id="{6B6E90A0-690F-48F5-8A45-F22FB43CB8B1}"/>
                </a:ext>
              </a:extLst>
            </p:cNvPr>
            <p:cNvSpPr txBox="1">
              <a:spLocks noChangeArrowheads="1"/>
            </p:cNvSpPr>
            <p:nvPr/>
          </p:nvSpPr>
          <p:spPr bwMode="auto">
            <a:xfrm>
              <a:off x="786" y="1248"/>
              <a:ext cx="619"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latin typeface="+mn-ea"/>
                  <a:ea typeface="+mn-ea"/>
                </a:rPr>
                <a:t>+U</a:t>
              </a:r>
              <a:r>
                <a:rPr lang="en-US" altLang="zh-CN" baseline="-25000">
                  <a:latin typeface="+mn-ea"/>
                  <a:ea typeface="+mn-ea"/>
                </a:rPr>
                <a:t>CC</a:t>
              </a:r>
              <a:endParaRPr lang="en-US" altLang="zh-CN">
                <a:latin typeface="+mn-ea"/>
                <a:ea typeface="+mn-ea"/>
              </a:endParaRPr>
            </a:p>
          </p:txBody>
        </p:sp>
        <p:sp>
          <p:nvSpPr>
            <p:cNvPr id="66" name="Text Box 131">
              <a:extLst>
                <a:ext uri="{FF2B5EF4-FFF2-40B4-BE49-F238E27FC236}">
                  <a16:creationId xmlns:a16="http://schemas.microsoft.com/office/drawing/2014/main" id="{869B881A-F575-4EE6-AF56-5F52E47E1358}"/>
                </a:ext>
              </a:extLst>
            </p:cNvPr>
            <p:cNvSpPr txBox="1">
              <a:spLocks noChangeArrowheads="1"/>
            </p:cNvSpPr>
            <p:nvPr/>
          </p:nvSpPr>
          <p:spPr bwMode="auto">
            <a:xfrm>
              <a:off x="1269" y="1247"/>
              <a:ext cx="53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zh-CN" altLang="en-US">
                  <a:latin typeface="+mn-ea"/>
                  <a:ea typeface="+mn-ea"/>
                </a:rPr>
                <a:t>输出</a:t>
              </a:r>
            </a:p>
          </p:txBody>
        </p:sp>
      </p:grpSp>
      <p:sp>
        <p:nvSpPr>
          <p:cNvPr id="67" name="矩形 58">
            <a:extLst>
              <a:ext uri="{FF2B5EF4-FFF2-40B4-BE49-F238E27FC236}">
                <a16:creationId xmlns:a16="http://schemas.microsoft.com/office/drawing/2014/main" id="{EE29D91A-7722-4CB8-8996-28562E1DD807}"/>
              </a:ext>
            </a:extLst>
          </p:cNvPr>
          <p:cNvSpPr>
            <a:spLocks noChangeArrowheads="1"/>
          </p:cNvSpPr>
          <p:nvPr/>
        </p:nvSpPr>
        <p:spPr bwMode="auto">
          <a:xfrm>
            <a:off x="2362200" y="838011"/>
            <a:ext cx="6032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FF0000"/>
                </a:solidFill>
                <a:latin typeface="+mn-ea"/>
                <a:ea typeface="+mn-ea"/>
              </a:rPr>
              <a:t>集成运放的电路符号及典型芯片的引脚排列</a:t>
            </a:r>
          </a:p>
        </p:txBody>
      </p:sp>
    </p:spTree>
    <p:custDataLst>
      <p:tags r:id="rId1"/>
    </p:custDataLst>
    <p:extLst>
      <p:ext uri="{BB962C8B-B14F-4D97-AF65-F5344CB8AC3E}">
        <p14:creationId xmlns:p14="http://schemas.microsoft.com/office/powerpoint/2010/main" val="41705819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down)">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up)">
                                      <p:cBhvr>
                                        <p:cTn id="31" dur="500"/>
                                        <p:tgtEl>
                                          <p:spTgt spid="4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up)">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500"/>
                                        <p:tgtEl>
                                          <p:spTgt spid="50"/>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wipe(left)">
                                      <p:cBhvr>
                                        <p:cTn id="4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2" grpId="0" animBg="1" autoUpdateAnimBg="0"/>
      <p:bldP spid="44" grpId="0" animBg="1" autoUpdateAnimBg="0"/>
      <p:bldP spid="45" grpId="0" animBg="1" autoUpdateAnimBg="0"/>
      <p:bldP spid="46" grpId="0" animBg="1" autoUpdateAnimBg="0"/>
      <p:bldP spid="48" grpId="0" autoUpdateAnimBg="0"/>
      <p:bldP spid="4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86561" y="437901"/>
            <a:ext cx="221887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7.1 </a:t>
            </a:r>
            <a:r>
              <a:rPr lang="zh-CN" altLang="en-US" sz="2000" dirty="0">
                <a:latin typeface="Agency FB" panose="020B0503020202020204" pitchFamily="34" charset="0"/>
              </a:rPr>
              <a:t>集成运放的概念</a:t>
            </a:r>
          </a:p>
        </p:txBody>
      </p:sp>
      <p:sp>
        <p:nvSpPr>
          <p:cNvPr id="68" name="矩形 1">
            <a:extLst>
              <a:ext uri="{FF2B5EF4-FFF2-40B4-BE49-F238E27FC236}">
                <a16:creationId xmlns:a16="http://schemas.microsoft.com/office/drawing/2014/main" id="{88C12603-547F-49C8-A5EF-9B0261662257}"/>
              </a:ext>
            </a:extLst>
          </p:cNvPr>
          <p:cNvSpPr>
            <a:spLocks noChangeArrowheads="1"/>
          </p:cNvSpPr>
          <p:nvPr/>
        </p:nvSpPr>
        <p:spPr bwMode="auto">
          <a:xfrm>
            <a:off x="1691640" y="817625"/>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集成运放的信号输入方式</a:t>
            </a:r>
          </a:p>
        </p:txBody>
      </p:sp>
      <p:sp>
        <p:nvSpPr>
          <p:cNvPr id="69" name="矩形 68">
            <a:extLst>
              <a:ext uri="{FF2B5EF4-FFF2-40B4-BE49-F238E27FC236}">
                <a16:creationId xmlns:a16="http://schemas.microsoft.com/office/drawing/2014/main" id="{3C1B5F93-342C-41A1-BA6E-1451B8A87BF0}"/>
              </a:ext>
            </a:extLst>
          </p:cNvPr>
          <p:cNvSpPr>
            <a:spLocks noChangeArrowheads="1"/>
          </p:cNvSpPr>
          <p:nvPr/>
        </p:nvSpPr>
        <p:spPr bwMode="auto">
          <a:xfrm>
            <a:off x="1691640" y="1413152"/>
            <a:ext cx="7543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latin typeface="+mn-ea"/>
                <a:ea typeface="+mn-ea"/>
              </a:rPr>
              <a:t>1</a:t>
            </a:r>
            <a:r>
              <a:rPr lang="zh-CN" altLang="en-US" sz="2800" dirty="0">
                <a:latin typeface="+mn-ea"/>
                <a:ea typeface="+mn-ea"/>
              </a:rPr>
              <a:t>、共模输入方式</a:t>
            </a:r>
          </a:p>
        </p:txBody>
      </p:sp>
      <p:grpSp>
        <p:nvGrpSpPr>
          <p:cNvPr id="70" name="Group 74">
            <a:extLst>
              <a:ext uri="{FF2B5EF4-FFF2-40B4-BE49-F238E27FC236}">
                <a16:creationId xmlns:a16="http://schemas.microsoft.com/office/drawing/2014/main" id="{FD2986D6-998E-4AA9-B435-741D9D8D0AAD}"/>
              </a:ext>
            </a:extLst>
          </p:cNvPr>
          <p:cNvGrpSpPr>
            <a:grpSpLocks/>
          </p:cNvGrpSpPr>
          <p:nvPr/>
        </p:nvGrpSpPr>
        <p:grpSpPr bwMode="auto">
          <a:xfrm>
            <a:off x="8412162" y="1590496"/>
            <a:ext cx="3409950" cy="3352800"/>
            <a:chOff x="1812" y="1456"/>
            <a:chExt cx="2148" cy="2112"/>
          </a:xfrm>
        </p:grpSpPr>
        <p:grpSp>
          <p:nvGrpSpPr>
            <p:cNvPr id="71" name="Group 73">
              <a:extLst>
                <a:ext uri="{FF2B5EF4-FFF2-40B4-BE49-F238E27FC236}">
                  <a16:creationId xmlns:a16="http://schemas.microsoft.com/office/drawing/2014/main" id="{C15B902C-8DDE-4053-8D76-7EF5348F0695}"/>
                </a:ext>
              </a:extLst>
            </p:cNvPr>
            <p:cNvGrpSpPr>
              <a:grpSpLocks/>
            </p:cNvGrpSpPr>
            <p:nvPr/>
          </p:nvGrpSpPr>
          <p:grpSpPr bwMode="auto">
            <a:xfrm>
              <a:off x="2608" y="1456"/>
              <a:ext cx="746" cy="2112"/>
              <a:chOff x="2608" y="1456"/>
              <a:chExt cx="746" cy="2112"/>
            </a:xfrm>
          </p:grpSpPr>
          <p:sp>
            <p:nvSpPr>
              <p:cNvPr id="100" name="Line 67">
                <a:extLst>
                  <a:ext uri="{FF2B5EF4-FFF2-40B4-BE49-F238E27FC236}">
                    <a16:creationId xmlns:a16="http://schemas.microsoft.com/office/drawing/2014/main" id="{471AC19C-3537-44AB-A169-5EAF59686AEE}"/>
                  </a:ext>
                </a:extLst>
              </p:cNvPr>
              <p:cNvSpPr>
                <a:spLocks noChangeShapeType="1"/>
              </p:cNvSpPr>
              <p:nvPr/>
            </p:nvSpPr>
            <p:spPr bwMode="auto">
              <a:xfrm>
                <a:off x="2852" y="1785"/>
                <a:ext cx="0" cy="26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01" name="Line 68">
                <a:extLst>
                  <a:ext uri="{FF2B5EF4-FFF2-40B4-BE49-F238E27FC236}">
                    <a16:creationId xmlns:a16="http://schemas.microsoft.com/office/drawing/2014/main" id="{DAA80EA2-FD6E-472B-B6D0-50AA9C560F6F}"/>
                  </a:ext>
                </a:extLst>
              </p:cNvPr>
              <p:cNvSpPr>
                <a:spLocks noChangeShapeType="1"/>
              </p:cNvSpPr>
              <p:nvPr/>
            </p:nvSpPr>
            <p:spPr bwMode="auto">
              <a:xfrm>
                <a:off x="2874" y="3024"/>
                <a:ext cx="0" cy="26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02" name="Rectangle 69">
                <a:extLst>
                  <a:ext uri="{FF2B5EF4-FFF2-40B4-BE49-F238E27FC236}">
                    <a16:creationId xmlns:a16="http://schemas.microsoft.com/office/drawing/2014/main" id="{5FB0EFFB-EF19-44E2-8473-F98C2A8115E8}"/>
                  </a:ext>
                </a:extLst>
              </p:cNvPr>
              <p:cNvSpPr>
                <a:spLocks noChangeArrowheads="1"/>
              </p:cNvSpPr>
              <p:nvPr/>
            </p:nvSpPr>
            <p:spPr bwMode="auto">
              <a:xfrm>
                <a:off x="2608" y="1456"/>
                <a:ext cx="7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spcBef>
                    <a:spcPct val="50000"/>
                  </a:spcBef>
                </a:pPr>
                <a:r>
                  <a:rPr lang="en-US" altLang="zh-CN">
                    <a:latin typeface="+mn-ea"/>
                    <a:ea typeface="+mn-ea"/>
                  </a:rPr>
                  <a:t>+U</a:t>
                </a:r>
                <a:r>
                  <a:rPr lang="en-US" altLang="zh-CN" baseline="-25000">
                    <a:latin typeface="+mn-ea"/>
                    <a:ea typeface="+mn-ea"/>
                  </a:rPr>
                  <a:t>CC</a:t>
                </a:r>
                <a:endParaRPr lang="en-US" altLang="zh-CN">
                  <a:latin typeface="+mn-ea"/>
                  <a:ea typeface="+mn-ea"/>
                </a:endParaRPr>
              </a:p>
            </p:txBody>
          </p:sp>
          <p:sp>
            <p:nvSpPr>
              <p:cNvPr id="103" name="Rectangle 70">
                <a:extLst>
                  <a:ext uri="{FF2B5EF4-FFF2-40B4-BE49-F238E27FC236}">
                    <a16:creationId xmlns:a16="http://schemas.microsoft.com/office/drawing/2014/main" id="{B701E5FB-8D98-48C1-BE37-D430B55541BF}"/>
                  </a:ext>
                </a:extLst>
              </p:cNvPr>
              <p:cNvSpPr>
                <a:spLocks noChangeArrowheads="1"/>
              </p:cNvSpPr>
              <p:nvPr/>
            </p:nvSpPr>
            <p:spPr bwMode="auto">
              <a:xfrm>
                <a:off x="2624" y="3280"/>
                <a:ext cx="7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spcBef>
                    <a:spcPct val="50000"/>
                  </a:spcBef>
                </a:pPr>
                <a:r>
                  <a:rPr lang="en-US" altLang="zh-CN">
                    <a:latin typeface="+mn-ea"/>
                    <a:ea typeface="+mn-ea"/>
                  </a:rPr>
                  <a:t>–U</a:t>
                </a:r>
                <a:r>
                  <a:rPr lang="en-US" altLang="zh-CN" baseline="-25000">
                    <a:latin typeface="+mn-ea"/>
                    <a:ea typeface="+mn-ea"/>
                  </a:rPr>
                  <a:t>EE</a:t>
                </a:r>
                <a:endParaRPr lang="en-US" altLang="zh-CN">
                  <a:latin typeface="+mn-ea"/>
                  <a:ea typeface="+mn-ea"/>
                </a:endParaRPr>
              </a:p>
            </p:txBody>
          </p:sp>
        </p:grpSp>
        <p:sp>
          <p:nvSpPr>
            <p:cNvPr id="72" name="Line 3">
              <a:extLst>
                <a:ext uri="{FF2B5EF4-FFF2-40B4-BE49-F238E27FC236}">
                  <a16:creationId xmlns:a16="http://schemas.microsoft.com/office/drawing/2014/main" id="{36DB8022-19F7-4BB1-8938-8C975CBD79A0}"/>
                </a:ext>
              </a:extLst>
            </p:cNvPr>
            <p:cNvSpPr>
              <a:spLocks noChangeShapeType="1"/>
            </p:cNvSpPr>
            <p:nvPr/>
          </p:nvSpPr>
          <p:spPr bwMode="auto">
            <a:xfrm>
              <a:off x="2580" y="176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73" name="Text Box 9">
              <a:extLst>
                <a:ext uri="{FF2B5EF4-FFF2-40B4-BE49-F238E27FC236}">
                  <a16:creationId xmlns:a16="http://schemas.microsoft.com/office/drawing/2014/main" id="{8C5FEFE6-90E2-4E3B-931E-6F446F4C5307}"/>
                </a:ext>
              </a:extLst>
            </p:cNvPr>
            <p:cNvSpPr txBox="1">
              <a:spLocks noChangeArrowheads="1"/>
            </p:cNvSpPr>
            <p:nvPr/>
          </p:nvSpPr>
          <p:spPr bwMode="auto">
            <a:xfrm>
              <a:off x="3516" y="2338"/>
              <a:ext cx="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latin typeface="+mn-ea"/>
                  <a:ea typeface="+mn-ea"/>
                </a:rPr>
                <a:t>u</a:t>
              </a:r>
              <a:r>
                <a:rPr lang="en-US" altLang="zh-CN" baseline="-25000">
                  <a:latin typeface="+mn-ea"/>
                  <a:ea typeface="+mn-ea"/>
                </a:rPr>
                <a:t>o</a:t>
              </a:r>
              <a:endParaRPr lang="en-US" altLang="zh-CN">
                <a:latin typeface="+mn-ea"/>
                <a:ea typeface="+mn-ea"/>
              </a:endParaRPr>
            </a:p>
          </p:txBody>
        </p:sp>
        <p:sp>
          <p:nvSpPr>
            <p:cNvPr id="77" name="Text Box 10">
              <a:extLst>
                <a:ext uri="{FF2B5EF4-FFF2-40B4-BE49-F238E27FC236}">
                  <a16:creationId xmlns:a16="http://schemas.microsoft.com/office/drawing/2014/main" id="{9F0D4603-EB58-406D-83B9-ECF657984BB0}"/>
                </a:ext>
              </a:extLst>
            </p:cNvPr>
            <p:cNvSpPr txBox="1">
              <a:spLocks noChangeArrowheads="1"/>
            </p:cNvSpPr>
            <p:nvPr/>
          </p:nvSpPr>
          <p:spPr bwMode="auto">
            <a:xfrm>
              <a:off x="2018" y="2165"/>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endParaRPr lang="zh-CN" altLang="zh-CN">
                <a:solidFill>
                  <a:schemeClr val="bg2"/>
                </a:solidFill>
                <a:latin typeface="+mn-ea"/>
                <a:ea typeface="+mn-ea"/>
              </a:endParaRPr>
            </a:p>
          </p:txBody>
        </p:sp>
        <p:sp>
          <p:nvSpPr>
            <p:cNvPr id="78" name="Line 12">
              <a:extLst>
                <a:ext uri="{FF2B5EF4-FFF2-40B4-BE49-F238E27FC236}">
                  <a16:creationId xmlns:a16="http://schemas.microsoft.com/office/drawing/2014/main" id="{B08A36DE-A0EC-40CF-8F10-298CC9E3F7C9}"/>
                </a:ext>
              </a:extLst>
            </p:cNvPr>
            <p:cNvSpPr>
              <a:spLocks noChangeShapeType="1"/>
            </p:cNvSpPr>
            <p:nvPr/>
          </p:nvSpPr>
          <p:spPr bwMode="auto">
            <a:xfrm>
              <a:off x="1992" y="2500"/>
              <a:ext cx="481" cy="0"/>
            </a:xfrm>
            <a:prstGeom prst="line">
              <a:avLst/>
            </a:prstGeom>
            <a:noFill/>
            <a:ln w="3810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79" name="Line 13">
              <a:extLst>
                <a:ext uri="{FF2B5EF4-FFF2-40B4-BE49-F238E27FC236}">
                  <a16:creationId xmlns:a16="http://schemas.microsoft.com/office/drawing/2014/main" id="{4596940F-014A-4863-BDB8-586A29B16090}"/>
                </a:ext>
              </a:extLst>
            </p:cNvPr>
            <p:cNvSpPr>
              <a:spLocks noChangeShapeType="1"/>
            </p:cNvSpPr>
            <p:nvPr/>
          </p:nvSpPr>
          <p:spPr bwMode="auto">
            <a:xfrm>
              <a:off x="1993" y="2860"/>
              <a:ext cx="480" cy="0"/>
            </a:xfrm>
            <a:prstGeom prst="line">
              <a:avLst/>
            </a:prstGeom>
            <a:noFill/>
            <a:ln w="3810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80" name="Line 14">
              <a:extLst>
                <a:ext uri="{FF2B5EF4-FFF2-40B4-BE49-F238E27FC236}">
                  <a16:creationId xmlns:a16="http://schemas.microsoft.com/office/drawing/2014/main" id="{2FCF3D99-AAE4-4071-8CD0-8016C72B4701}"/>
                </a:ext>
              </a:extLst>
            </p:cNvPr>
            <p:cNvSpPr>
              <a:spLocks noChangeShapeType="1"/>
            </p:cNvSpPr>
            <p:nvPr/>
          </p:nvSpPr>
          <p:spPr bwMode="auto">
            <a:xfrm>
              <a:off x="3193" y="2668"/>
              <a:ext cx="456" cy="0"/>
            </a:xfrm>
            <a:prstGeom prst="line">
              <a:avLst/>
            </a:prstGeom>
            <a:noFill/>
            <a:ln w="3810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81" name="Oval 15">
              <a:extLst>
                <a:ext uri="{FF2B5EF4-FFF2-40B4-BE49-F238E27FC236}">
                  <a16:creationId xmlns:a16="http://schemas.microsoft.com/office/drawing/2014/main" id="{47FB2C81-F1C7-4E27-9E4C-EB0FE623116F}"/>
                </a:ext>
              </a:extLst>
            </p:cNvPr>
            <p:cNvSpPr>
              <a:spLocks noChangeArrowheads="1"/>
            </p:cNvSpPr>
            <p:nvPr/>
          </p:nvSpPr>
          <p:spPr bwMode="auto">
            <a:xfrm>
              <a:off x="1920" y="2460"/>
              <a:ext cx="66" cy="6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sp>
          <p:nvSpPr>
            <p:cNvPr id="82" name="Oval 16">
              <a:extLst>
                <a:ext uri="{FF2B5EF4-FFF2-40B4-BE49-F238E27FC236}">
                  <a16:creationId xmlns:a16="http://schemas.microsoft.com/office/drawing/2014/main" id="{1BA5CDDE-E96C-45C5-BBE3-7AB60654617E}"/>
                </a:ext>
              </a:extLst>
            </p:cNvPr>
            <p:cNvSpPr>
              <a:spLocks noChangeArrowheads="1"/>
            </p:cNvSpPr>
            <p:nvPr/>
          </p:nvSpPr>
          <p:spPr bwMode="auto">
            <a:xfrm>
              <a:off x="1920" y="2812"/>
              <a:ext cx="66" cy="6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sp>
          <p:nvSpPr>
            <p:cNvPr id="83" name="Oval 17">
              <a:extLst>
                <a:ext uri="{FF2B5EF4-FFF2-40B4-BE49-F238E27FC236}">
                  <a16:creationId xmlns:a16="http://schemas.microsoft.com/office/drawing/2014/main" id="{DD328A03-F0BB-4BE6-88FA-25D1CA9B55E2}"/>
                </a:ext>
              </a:extLst>
            </p:cNvPr>
            <p:cNvSpPr>
              <a:spLocks noChangeArrowheads="1"/>
            </p:cNvSpPr>
            <p:nvPr/>
          </p:nvSpPr>
          <p:spPr bwMode="auto">
            <a:xfrm>
              <a:off x="3632" y="2632"/>
              <a:ext cx="66" cy="6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sp>
          <p:nvSpPr>
            <p:cNvPr id="84" name="Rectangle 18">
              <a:extLst>
                <a:ext uri="{FF2B5EF4-FFF2-40B4-BE49-F238E27FC236}">
                  <a16:creationId xmlns:a16="http://schemas.microsoft.com/office/drawing/2014/main" id="{4050FC70-FCAD-43F7-A10C-3C554567D311}"/>
                </a:ext>
              </a:extLst>
            </p:cNvPr>
            <p:cNvSpPr>
              <a:spLocks noChangeArrowheads="1"/>
            </p:cNvSpPr>
            <p:nvPr/>
          </p:nvSpPr>
          <p:spPr bwMode="auto">
            <a:xfrm>
              <a:off x="2461" y="2044"/>
              <a:ext cx="720" cy="984"/>
            </a:xfrm>
            <a:prstGeom prst="rect">
              <a:avLst/>
            </a:prstGeom>
            <a:solidFill>
              <a:srgbClr val="FEFFEB"/>
            </a:solidFill>
            <a:ln w="38100">
              <a:solidFill>
                <a:schemeClr val="accent2"/>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ct val="90000"/>
                </a:lnSpc>
                <a:spcBef>
                  <a:spcPct val="50000"/>
                </a:spcBef>
              </a:pPr>
              <a:endParaRPr lang="zh-CN" altLang="zh-CN" sz="2800" b="0">
                <a:solidFill>
                  <a:schemeClr val="accent2"/>
                </a:solidFill>
                <a:latin typeface="+mn-ea"/>
                <a:ea typeface="+mn-ea"/>
              </a:endParaRPr>
            </a:p>
          </p:txBody>
        </p:sp>
        <p:sp>
          <p:nvSpPr>
            <p:cNvPr id="85" name="Text Box 19">
              <a:extLst>
                <a:ext uri="{FF2B5EF4-FFF2-40B4-BE49-F238E27FC236}">
                  <a16:creationId xmlns:a16="http://schemas.microsoft.com/office/drawing/2014/main" id="{A386027B-F807-4D22-B4EE-E257ED48B8E0}"/>
                </a:ext>
              </a:extLst>
            </p:cNvPr>
            <p:cNvSpPr txBox="1">
              <a:spLocks noChangeArrowheads="1"/>
            </p:cNvSpPr>
            <p:nvPr/>
          </p:nvSpPr>
          <p:spPr bwMode="auto">
            <a:xfrm>
              <a:off x="2918" y="2526"/>
              <a:ext cx="2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solidFill>
                    <a:schemeClr val="bg2"/>
                  </a:solidFill>
                  <a:latin typeface="+mn-ea"/>
                  <a:ea typeface="+mn-ea"/>
                </a:rPr>
                <a:t>+</a:t>
              </a:r>
            </a:p>
          </p:txBody>
        </p:sp>
        <p:sp>
          <p:nvSpPr>
            <p:cNvPr id="86" name="AutoShape 20">
              <a:extLst>
                <a:ext uri="{FF2B5EF4-FFF2-40B4-BE49-F238E27FC236}">
                  <a16:creationId xmlns:a16="http://schemas.microsoft.com/office/drawing/2014/main" id="{6ED63F6A-5527-442A-9D63-32AC44590715}"/>
                </a:ext>
              </a:extLst>
            </p:cNvPr>
            <p:cNvSpPr>
              <a:spLocks noChangeArrowheads="1"/>
            </p:cNvSpPr>
            <p:nvPr/>
          </p:nvSpPr>
          <p:spPr bwMode="auto">
            <a:xfrm rot="-5400000">
              <a:off x="2622" y="2230"/>
              <a:ext cx="156" cy="120"/>
            </a:xfrm>
            <a:prstGeom prst="flowChartMerge">
              <a:avLst/>
            </a:prstGeom>
            <a:solidFill>
              <a:srgbClr val="CCFFCC"/>
            </a:solidFill>
            <a:ln w="9525">
              <a:solidFill>
                <a:srgbClr val="000000"/>
              </a:solidFill>
              <a:miter lim="800000"/>
              <a:headEnd/>
              <a:tailEnd type="none" w="med" len="lg"/>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grpSp>
          <p:nvGrpSpPr>
            <p:cNvPr id="87" name="Group 21">
              <a:extLst>
                <a:ext uri="{FF2B5EF4-FFF2-40B4-BE49-F238E27FC236}">
                  <a16:creationId xmlns:a16="http://schemas.microsoft.com/office/drawing/2014/main" id="{783469CD-8E53-4925-B8F9-E06D65F64AE1}"/>
                </a:ext>
              </a:extLst>
            </p:cNvPr>
            <p:cNvGrpSpPr>
              <a:grpSpLocks/>
            </p:cNvGrpSpPr>
            <p:nvPr/>
          </p:nvGrpSpPr>
          <p:grpSpPr bwMode="auto">
            <a:xfrm>
              <a:off x="2796" y="2236"/>
              <a:ext cx="240" cy="96"/>
              <a:chOff x="2928" y="2112"/>
              <a:chExt cx="384" cy="240"/>
            </a:xfrm>
          </p:grpSpPr>
          <p:sp>
            <p:nvSpPr>
              <p:cNvPr id="98" name="Oval 22">
                <a:extLst>
                  <a:ext uri="{FF2B5EF4-FFF2-40B4-BE49-F238E27FC236}">
                    <a16:creationId xmlns:a16="http://schemas.microsoft.com/office/drawing/2014/main" id="{4D741162-FD0F-4CA0-905B-77771FF0D4F9}"/>
                  </a:ext>
                </a:extLst>
              </p:cNvPr>
              <p:cNvSpPr>
                <a:spLocks noChangeArrowheads="1"/>
              </p:cNvSpPr>
              <p:nvPr/>
            </p:nvSpPr>
            <p:spPr bwMode="auto">
              <a:xfrm>
                <a:off x="2928" y="2112"/>
                <a:ext cx="192" cy="240"/>
              </a:xfrm>
              <a:prstGeom prst="ellipse">
                <a:avLst/>
              </a:prstGeom>
              <a:solidFill>
                <a:srgbClr val="CCFFCC"/>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endParaRPr lang="zh-CN" altLang="zh-CN">
                  <a:latin typeface="+mn-ea"/>
                  <a:ea typeface="+mn-ea"/>
                </a:endParaRPr>
              </a:p>
            </p:txBody>
          </p:sp>
          <p:sp>
            <p:nvSpPr>
              <p:cNvPr id="99" name="Oval 23">
                <a:extLst>
                  <a:ext uri="{FF2B5EF4-FFF2-40B4-BE49-F238E27FC236}">
                    <a16:creationId xmlns:a16="http://schemas.microsoft.com/office/drawing/2014/main" id="{FC62A7A9-CC82-45BA-8F4C-643673CE8E33}"/>
                  </a:ext>
                </a:extLst>
              </p:cNvPr>
              <p:cNvSpPr>
                <a:spLocks noChangeArrowheads="1"/>
              </p:cNvSpPr>
              <p:nvPr/>
            </p:nvSpPr>
            <p:spPr bwMode="auto">
              <a:xfrm>
                <a:off x="3120" y="2112"/>
                <a:ext cx="192" cy="240"/>
              </a:xfrm>
              <a:prstGeom prst="ellipse">
                <a:avLst/>
              </a:prstGeom>
              <a:solidFill>
                <a:srgbClr val="CCFFCC"/>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grpSp>
        <p:sp>
          <p:nvSpPr>
            <p:cNvPr id="88" name="Text Box 24">
              <a:extLst>
                <a:ext uri="{FF2B5EF4-FFF2-40B4-BE49-F238E27FC236}">
                  <a16:creationId xmlns:a16="http://schemas.microsoft.com/office/drawing/2014/main" id="{63AE4581-7B1F-4BDE-A9FF-F1B90B10783F}"/>
                </a:ext>
              </a:extLst>
            </p:cNvPr>
            <p:cNvSpPr txBox="1">
              <a:spLocks noChangeArrowheads="1"/>
            </p:cNvSpPr>
            <p:nvPr/>
          </p:nvSpPr>
          <p:spPr bwMode="auto">
            <a:xfrm>
              <a:off x="2498" y="2334"/>
              <a:ext cx="2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latin typeface="+mn-ea"/>
                  <a:ea typeface="+mn-ea"/>
                </a:rPr>
                <a:t>–</a:t>
              </a:r>
            </a:p>
          </p:txBody>
        </p:sp>
        <p:sp>
          <p:nvSpPr>
            <p:cNvPr id="89" name="Text Box 25">
              <a:extLst>
                <a:ext uri="{FF2B5EF4-FFF2-40B4-BE49-F238E27FC236}">
                  <a16:creationId xmlns:a16="http://schemas.microsoft.com/office/drawing/2014/main" id="{4D6846CC-7924-431A-A2CF-5266DAADA873}"/>
                </a:ext>
              </a:extLst>
            </p:cNvPr>
            <p:cNvSpPr txBox="1">
              <a:spLocks noChangeArrowheads="1"/>
            </p:cNvSpPr>
            <p:nvPr/>
          </p:nvSpPr>
          <p:spPr bwMode="auto">
            <a:xfrm>
              <a:off x="2498" y="2718"/>
              <a:ext cx="2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solidFill>
                    <a:schemeClr val="bg2"/>
                  </a:solidFill>
                  <a:latin typeface="+mn-ea"/>
                  <a:ea typeface="+mn-ea"/>
                </a:rPr>
                <a:t>+</a:t>
              </a:r>
            </a:p>
          </p:txBody>
        </p:sp>
        <p:sp>
          <p:nvSpPr>
            <p:cNvPr id="90" name="Text Box 26">
              <a:extLst>
                <a:ext uri="{FF2B5EF4-FFF2-40B4-BE49-F238E27FC236}">
                  <a16:creationId xmlns:a16="http://schemas.microsoft.com/office/drawing/2014/main" id="{604583B7-C7C1-4D6F-AD8C-003B2B2B1379}"/>
                </a:ext>
              </a:extLst>
            </p:cNvPr>
            <p:cNvSpPr txBox="1">
              <a:spLocks noChangeArrowheads="1"/>
            </p:cNvSpPr>
            <p:nvPr/>
          </p:nvSpPr>
          <p:spPr bwMode="auto">
            <a:xfrm>
              <a:off x="1820" y="2170"/>
              <a:ext cx="4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latin typeface="+mn-ea"/>
                  <a:ea typeface="+mn-ea"/>
                </a:rPr>
                <a:t>u</a:t>
              </a:r>
              <a:r>
                <a:rPr lang="en-US" altLang="zh-CN" sz="2800" baseline="-25000">
                  <a:latin typeface="+mn-ea"/>
                  <a:ea typeface="+mn-ea"/>
                </a:rPr>
                <a:t>–</a:t>
              </a:r>
              <a:endParaRPr lang="en-US" altLang="zh-CN" sz="2800">
                <a:latin typeface="+mn-ea"/>
                <a:ea typeface="+mn-ea"/>
              </a:endParaRPr>
            </a:p>
          </p:txBody>
        </p:sp>
        <p:sp>
          <p:nvSpPr>
            <p:cNvPr id="91" name="Text Box 27">
              <a:extLst>
                <a:ext uri="{FF2B5EF4-FFF2-40B4-BE49-F238E27FC236}">
                  <a16:creationId xmlns:a16="http://schemas.microsoft.com/office/drawing/2014/main" id="{0069AE5A-22AD-44DE-812A-C20C5CC1382D}"/>
                </a:ext>
              </a:extLst>
            </p:cNvPr>
            <p:cNvSpPr txBox="1">
              <a:spLocks noChangeArrowheads="1"/>
            </p:cNvSpPr>
            <p:nvPr/>
          </p:nvSpPr>
          <p:spPr bwMode="auto">
            <a:xfrm>
              <a:off x="1812" y="2802"/>
              <a:ext cx="4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latin typeface="+mn-ea"/>
                  <a:ea typeface="+mn-ea"/>
                </a:rPr>
                <a:t>u</a:t>
              </a:r>
              <a:r>
                <a:rPr lang="en-US" altLang="zh-CN" sz="2800" baseline="-25000">
                  <a:latin typeface="+mn-ea"/>
                  <a:ea typeface="+mn-ea"/>
                </a:rPr>
                <a:t> +</a:t>
              </a:r>
            </a:p>
          </p:txBody>
        </p:sp>
        <p:sp>
          <p:nvSpPr>
            <p:cNvPr id="92" name="Rectangle 37">
              <a:extLst>
                <a:ext uri="{FF2B5EF4-FFF2-40B4-BE49-F238E27FC236}">
                  <a16:creationId xmlns:a16="http://schemas.microsoft.com/office/drawing/2014/main" id="{454A1BFB-2F48-414E-8DF2-A6852DDDC23B}"/>
                </a:ext>
              </a:extLst>
            </p:cNvPr>
            <p:cNvSpPr>
              <a:spLocks noChangeArrowheads="1"/>
            </p:cNvSpPr>
            <p:nvPr/>
          </p:nvSpPr>
          <p:spPr bwMode="auto">
            <a:xfrm>
              <a:off x="2461" y="2044"/>
              <a:ext cx="720" cy="984"/>
            </a:xfrm>
            <a:prstGeom prst="rect">
              <a:avLst/>
            </a:prstGeom>
            <a:solidFill>
              <a:srgbClr val="FEFFEB"/>
            </a:solidFill>
            <a:ln w="381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ct val="90000"/>
                </a:lnSpc>
                <a:spcBef>
                  <a:spcPct val="50000"/>
                </a:spcBef>
              </a:pPr>
              <a:endParaRPr lang="zh-CN" altLang="zh-CN" sz="3200" b="0">
                <a:solidFill>
                  <a:schemeClr val="accent2"/>
                </a:solidFill>
                <a:latin typeface="+mn-ea"/>
                <a:ea typeface="+mn-ea"/>
              </a:endParaRPr>
            </a:p>
          </p:txBody>
        </p:sp>
        <p:sp>
          <p:nvSpPr>
            <p:cNvPr id="93" name="Text Box 38">
              <a:extLst>
                <a:ext uri="{FF2B5EF4-FFF2-40B4-BE49-F238E27FC236}">
                  <a16:creationId xmlns:a16="http://schemas.microsoft.com/office/drawing/2014/main" id="{CF6BFE1E-44F0-43F7-BC08-885C5D2D230A}"/>
                </a:ext>
              </a:extLst>
            </p:cNvPr>
            <p:cNvSpPr txBox="1">
              <a:spLocks noChangeArrowheads="1"/>
            </p:cNvSpPr>
            <p:nvPr/>
          </p:nvSpPr>
          <p:spPr bwMode="auto">
            <a:xfrm>
              <a:off x="2918" y="2494"/>
              <a:ext cx="28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latin typeface="+mn-ea"/>
                  <a:ea typeface="+mn-ea"/>
                </a:rPr>
                <a:t>+</a:t>
              </a:r>
            </a:p>
          </p:txBody>
        </p:sp>
        <p:sp>
          <p:nvSpPr>
            <p:cNvPr id="94" name="AutoShape 39">
              <a:extLst>
                <a:ext uri="{FF2B5EF4-FFF2-40B4-BE49-F238E27FC236}">
                  <a16:creationId xmlns:a16="http://schemas.microsoft.com/office/drawing/2014/main" id="{197079B6-F48F-48A1-BC50-60370851DFEC}"/>
                </a:ext>
              </a:extLst>
            </p:cNvPr>
            <p:cNvSpPr>
              <a:spLocks noChangeArrowheads="1"/>
            </p:cNvSpPr>
            <p:nvPr/>
          </p:nvSpPr>
          <p:spPr bwMode="auto">
            <a:xfrm rot="-5400000">
              <a:off x="2598" y="2214"/>
              <a:ext cx="156" cy="120"/>
            </a:xfrm>
            <a:prstGeom prst="flowChartMerge">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sp>
          <p:nvSpPr>
            <p:cNvPr id="95" name="Text Box 40">
              <a:extLst>
                <a:ext uri="{FF2B5EF4-FFF2-40B4-BE49-F238E27FC236}">
                  <a16:creationId xmlns:a16="http://schemas.microsoft.com/office/drawing/2014/main" id="{53910EF1-5BC6-4A8D-905F-E05319C04A36}"/>
                </a:ext>
              </a:extLst>
            </p:cNvPr>
            <p:cNvSpPr txBox="1">
              <a:spLocks noChangeArrowheads="1"/>
            </p:cNvSpPr>
            <p:nvPr/>
          </p:nvSpPr>
          <p:spPr bwMode="auto">
            <a:xfrm>
              <a:off x="2498" y="2302"/>
              <a:ext cx="23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latin typeface="+mn-ea"/>
                  <a:ea typeface="+mn-ea"/>
                </a:rPr>
                <a:t>–</a:t>
              </a:r>
            </a:p>
          </p:txBody>
        </p:sp>
        <p:sp>
          <p:nvSpPr>
            <p:cNvPr id="96" name="Text Box 41">
              <a:extLst>
                <a:ext uri="{FF2B5EF4-FFF2-40B4-BE49-F238E27FC236}">
                  <a16:creationId xmlns:a16="http://schemas.microsoft.com/office/drawing/2014/main" id="{E2969E9A-6D86-44E3-8592-F44AF7948665}"/>
                </a:ext>
              </a:extLst>
            </p:cNvPr>
            <p:cNvSpPr txBox="1">
              <a:spLocks noChangeArrowheads="1"/>
            </p:cNvSpPr>
            <p:nvPr/>
          </p:nvSpPr>
          <p:spPr bwMode="auto">
            <a:xfrm>
              <a:off x="2498" y="2686"/>
              <a:ext cx="28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latin typeface="+mn-ea"/>
                  <a:ea typeface="+mn-ea"/>
                </a:rPr>
                <a:t>+</a:t>
              </a:r>
            </a:p>
          </p:txBody>
        </p:sp>
        <p:sp>
          <p:nvSpPr>
            <p:cNvPr id="97" name="Text Box 42">
              <a:extLst>
                <a:ext uri="{FF2B5EF4-FFF2-40B4-BE49-F238E27FC236}">
                  <a16:creationId xmlns:a16="http://schemas.microsoft.com/office/drawing/2014/main" id="{94A4E172-F21D-47B8-9FEE-AB4ACA4C9F9A}"/>
                </a:ext>
              </a:extLst>
            </p:cNvPr>
            <p:cNvSpPr txBox="1">
              <a:spLocks noChangeArrowheads="1"/>
            </p:cNvSpPr>
            <p:nvPr/>
          </p:nvSpPr>
          <p:spPr bwMode="auto">
            <a:xfrm>
              <a:off x="2770" y="2062"/>
              <a:ext cx="43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latin typeface="+mn-ea"/>
                  <a:ea typeface="+mn-ea"/>
                </a:rPr>
                <a:t>A</a:t>
              </a:r>
              <a:r>
                <a:rPr lang="en-US" altLang="zh-CN" sz="2800" baseline="-25000">
                  <a:latin typeface="+mn-ea"/>
                  <a:ea typeface="+mn-ea"/>
                </a:rPr>
                <a:t>uo</a:t>
              </a:r>
              <a:endParaRPr lang="en-US" altLang="zh-CN" sz="2800">
                <a:latin typeface="+mn-ea"/>
                <a:ea typeface="+mn-ea"/>
              </a:endParaRPr>
            </a:p>
          </p:txBody>
        </p:sp>
      </p:grpSp>
      <p:sp>
        <p:nvSpPr>
          <p:cNvPr id="104" name="矩形 103">
            <a:extLst>
              <a:ext uri="{FF2B5EF4-FFF2-40B4-BE49-F238E27FC236}">
                <a16:creationId xmlns:a16="http://schemas.microsoft.com/office/drawing/2014/main" id="{093B05DC-027F-406A-90CA-811CCB1A8347}"/>
              </a:ext>
            </a:extLst>
          </p:cNvPr>
          <p:cNvSpPr>
            <a:spLocks noChangeArrowheads="1"/>
          </p:cNvSpPr>
          <p:nvPr/>
        </p:nvSpPr>
        <p:spPr bwMode="auto">
          <a:xfrm>
            <a:off x="1691639" y="2047696"/>
            <a:ext cx="597915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当运放的两个输入端输入</a:t>
            </a:r>
            <a:r>
              <a:rPr lang="zh-CN" altLang="en-US" sz="2800" dirty="0">
                <a:solidFill>
                  <a:srgbClr val="FF0000"/>
                </a:solidFill>
                <a:latin typeface="+mn-ea"/>
                <a:ea typeface="+mn-ea"/>
              </a:rPr>
              <a:t>大小相同，极性也相同</a:t>
            </a:r>
            <a:r>
              <a:rPr lang="zh-CN" altLang="en-US" sz="2800" dirty="0">
                <a:latin typeface="+mn-ea"/>
                <a:ea typeface="+mn-ea"/>
              </a:rPr>
              <a:t>的信号时，称为共模输入方式。</a:t>
            </a:r>
          </a:p>
        </p:txBody>
      </p:sp>
      <p:grpSp>
        <p:nvGrpSpPr>
          <p:cNvPr id="105" name="组合 53">
            <a:extLst>
              <a:ext uri="{FF2B5EF4-FFF2-40B4-BE49-F238E27FC236}">
                <a16:creationId xmlns:a16="http://schemas.microsoft.com/office/drawing/2014/main" id="{25CEFC59-A7C9-4275-B569-98E0D630DD6A}"/>
              </a:ext>
            </a:extLst>
          </p:cNvPr>
          <p:cNvGrpSpPr>
            <a:grpSpLocks/>
          </p:cNvGrpSpPr>
          <p:nvPr/>
        </p:nvGrpSpPr>
        <p:grpSpPr bwMode="auto">
          <a:xfrm>
            <a:off x="7962900" y="3252609"/>
            <a:ext cx="704850" cy="1463675"/>
            <a:chOff x="4809260" y="2880710"/>
            <a:chExt cx="704850" cy="1464278"/>
          </a:xfrm>
        </p:grpSpPr>
        <p:sp>
          <p:nvSpPr>
            <p:cNvPr id="106" name="Text Box 26">
              <a:extLst>
                <a:ext uri="{FF2B5EF4-FFF2-40B4-BE49-F238E27FC236}">
                  <a16:creationId xmlns:a16="http://schemas.microsoft.com/office/drawing/2014/main" id="{40FCFF3E-5133-4A6F-9AEE-2B58A42FE7D7}"/>
                </a:ext>
              </a:extLst>
            </p:cNvPr>
            <p:cNvSpPr txBox="1">
              <a:spLocks noChangeArrowheads="1"/>
            </p:cNvSpPr>
            <p:nvPr/>
          </p:nvSpPr>
          <p:spPr bwMode="auto">
            <a:xfrm>
              <a:off x="4809260" y="3311235"/>
              <a:ext cx="704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latin typeface="+mn-ea"/>
                  <a:ea typeface="+mn-ea"/>
                </a:rPr>
                <a:t>u</a:t>
              </a:r>
              <a:r>
                <a:rPr lang="en-US" altLang="zh-CN" sz="2800" baseline="-25000">
                  <a:solidFill>
                    <a:srgbClr val="FF0000"/>
                  </a:solidFill>
                  <a:latin typeface="+mn-ea"/>
                  <a:ea typeface="+mn-ea"/>
                </a:rPr>
                <a:t>i</a:t>
              </a:r>
              <a:endParaRPr lang="en-US" altLang="zh-CN" sz="2800">
                <a:solidFill>
                  <a:srgbClr val="FF0000"/>
                </a:solidFill>
                <a:latin typeface="+mn-ea"/>
                <a:ea typeface="+mn-ea"/>
              </a:endParaRPr>
            </a:p>
          </p:txBody>
        </p:sp>
        <p:cxnSp>
          <p:nvCxnSpPr>
            <p:cNvPr id="107" name="直接连接符 37">
              <a:extLst>
                <a:ext uri="{FF2B5EF4-FFF2-40B4-BE49-F238E27FC236}">
                  <a16:creationId xmlns:a16="http://schemas.microsoft.com/office/drawing/2014/main" id="{A1C11A3B-9F32-47BB-A872-E11E51F3549F}"/>
                </a:ext>
              </a:extLst>
            </p:cNvPr>
            <p:cNvCxnSpPr>
              <a:cxnSpLocks noChangeShapeType="1"/>
            </p:cNvCxnSpPr>
            <p:nvPr/>
          </p:nvCxnSpPr>
          <p:spPr bwMode="auto">
            <a:xfrm rot="10800000">
              <a:off x="5029200" y="3124200"/>
              <a:ext cx="457200" cy="1588"/>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108" name="直接连接符 40">
              <a:extLst>
                <a:ext uri="{FF2B5EF4-FFF2-40B4-BE49-F238E27FC236}">
                  <a16:creationId xmlns:a16="http://schemas.microsoft.com/office/drawing/2014/main" id="{2A9782F4-C5D0-41C8-A5D0-174930DA9A4F}"/>
                </a:ext>
              </a:extLst>
            </p:cNvPr>
            <p:cNvCxnSpPr>
              <a:cxnSpLocks noChangeShapeType="1"/>
            </p:cNvCxnSpPr>
            <p:nvPr/>
          </p:nvCxnSpPr>
          <p:spPr bwMode="auto">
            <a:xfrm rot="5400000" flipH="1" flipV="1">
              <a:off x="5196017" y="3150313"/>
              <a:ext cx="540000" cy="794"/>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sp>
          <p:nvSpPr>
            <p:cNvPr id="109" name="椭圆 108">
              <a:extLst>
                <a:ext uri="{FF2B5EF4-FFF2-40B4-BE49-F238E27FC236}">
                  <a16:creationId xmlns:a16="http://schemas.microsoft.com/office/drawing/2014/main" id="{7FF983AD-12E0-4076-9785-B0CBE0C2B01A}"/>
                </a:ext>
              </a:extLst>
            </p:cNvPr>
            <p:cNvSpPr/>
            <p:nvPr/>
          </p:nvSpPr>
          <p:spPr bwMode="auto">
            <a:xfrm>
              <a:off x="4966422" y="3110992"/>
              <a:ext cx="76200" cy="76231"/>
            </a:xfrm>
            <a:prstGeom prst="ellipse">
              <a:avLst/>
            </a:prstGeom>
            <a:solidFill>
              <a:schemeClr val="accent1"/>
            </a:solidFill>
            <a:ln w="38100" cap="flat" cmpd="sng" algn="ctr">
              <a:solidFill>
                <a:srgbClr val="FF0000"/>
              </a:solidFill>
              <a:prstDash val="solid"/>
              <a:round/>
              <a:headEnd type="none" w="med" len="med"/>
              <a:tailEnd type="none" w="med" len="med"/>
            </a:ln>
            <a:effectLst/>
          </p:spPr>
          <p:txBody>
            <a:bodyPr/>
            <a:lstStyle/>
            <a:p>
              <a:pPr>
                <a:defRPr/>
              </a:pPr>
              <a:endParaRPr lang="zh-CN" altLang="en-US">
                <a:effectLst>
                  <a:outerShdw blurRad="38100" dist="38100" dir="2700000" algn="tl">
                    <a:srgbClr val="000000">
                      <a:alpha val="43137"/>
                    </a:srgbClr>
                  </a:outerShdw>
                </a:effectLst>
                <a:latin typeface="+mn-ea"/>
              </a:endParaRPr>
            </a:p>
          </p:txBody>
        </p:sp>
        <p:grpSp>
          <p:nvGrpSpPr>
            <p:cNvPr id="110" name="组合 49">
              <a:extLst>
                <a:ext uri="{FF2B5EF4-FFF2-40B4-BE49-F238E27FC236}">
                  <a16:creationId xmlns:a16="http://schemas.microsoft.com/office/drawing/2014/main" id="{039FE0F7-712E-45BD-9ACA-338A1D450F82}"/>
                </a:ext>
              </a:extLst>
            </p:cNvPr>
            <p:cNvGrpSpPr>
              <a:grpSpLocks/>
            </p:cNvGrpSpPr>
            <p:nvPr/>
          </p:nvGrpSpPr>
          <p:grpSpPr bwMode="auto">
            <a:xfrm>
              <a:off x="4856020" y="4038600"/>
              <a:ext cx="304800" cy="306388"/>
              <a:chOff x="4786745" y="4038600"/>
              <a:chExt cx="304800" cy="306388"/>
            </a:xfrm>
          </p:grpSpPr>
          <p:sp>
            <p:nvSpPr>
              <p:cNvPr id="111" name="椭圆 110">
                <a:extLst>
                  <a:ext uri="{FF2B5EF4-FFF2-40B4-BE49-F238E27FC236}">
                    <a16:creationId xmlns:a16="http://schemas.microsoft.com/office/drawing/2014/main" id="{C53007ED-D9DA-4B2B-820D-DAA5A7FFB5F7}"/>
                  </a:ext>
                </a:extLst>
              </p:cNvPr>
              <p:cNvSpPr/>
              <p:nvPr/>
            </p:nvSpPr>
            <p:spPr bwMode="auto">
              <a:xfrm>
                <a:off x="4903497" y="4038474"/>
                <a:ext cx="76200" cy="76231"/>
              </a:xfrm>
              <a:prstGeom prst="ellipse">
                <a:avLst/>
              </a:prstGeom>
              <a:solidFill>
                <a:schemeClr val="accent1"/>
              </a:solidFill>
              <a:ln w="38100" cap="flat" cmpd="sng" algn="ctr">
                <a:solidFill>
                  <a:srgbClr val="FF0000"/>
                </a:solidFill>
                <a:prstDash val="solid"/>
                <a:round/>
                <a:headEnd type="none" w="med" len="med"/>
                <a:tailEnd type="none" w="med" len="med"/>
              </a:ln>
              <a:effectLst/>
            </p:spPr>
            <p:txBody>
              <a:bodyPr/>
              <a:lstStyle/>
              <a:p>
                <a:pPr>
                  <a:defRPr/>
                </a:pPr>
                <a:endParaRPr lang="zh-CN" altLang="en-US">
                  <a:effectLst>
                    <a:outerShdw blurRad="38100" dist="38100" dir="2700000" algn="tl">
                      <a:srgbClr val="000000">
                        <a:alpha val="43137"/>
                      </a:srgbClr>
                    </a:outerShdw>
                  </a:effectLst>
                  <a:latin typeface="+mn-ea"/>
                </a:endParaRPr>
              </a:p>
            </p:txBody>
          </p:sp>
          <p:grpSp>
            <p:nvGrpSpPr>
              <p:cNvPr id="112" name="组合 48">
                <a:extLst>
                  <a:ext uri="{FF2B5EF4-FFF2-40B4-BE49-F238E27FC236}">
                    <a16:creationId xmlns:a16="http://schemas.microsoft.com/office/drawing/2014/main" id="{940A462D-7C25-412D-BA17-BB81DD1477F4}"/>
                  </a:ext>
                </a:extLst>
              </p:cNvPr>
              <p:cNvGrpSpPr>
                <a:grpSpLocks/>
              </p:cNvGrpSpPr>
              <p:nvPr/>
            </p:nvGrpSpPr>
            <p:grpSpPr bwMode="auto">
              <a:xfrm>
                <a:off x="4786745" y="4115594"/>
                <a:ext cx="304800" cy="229394"/>
                <a:chOff x="4786745" y="4115594"/>
                <a:chExt cx="304800" cy="229394"/>
              </a:xfrm>
            </p:grpSpPr>
            <p:cxnSp>
              <p:nvCxnSpPr>
                <p:cNvPr id="113" name="直接连接符 38">
                  <a:extLst>
                    <a:ext uri="{FF2B5EF4-FFF2-40B4-BE49-F238E27FC236}">
                      <a16:creationId xmlns:a16="http://schemas.microsoft.com/office/drawing/2014/main" id="{D8516CDC-1D63-4B8B-A35C-AF5007B29DF2}"/>
                    </a:ext>
                  </a:extLst>
                </p:cNvPr>
                <p:cNvCxnSpPr>
                  <a:cxnSpLocks noChangeShapeType="1"/>
                </p:cNvCxnSpPr>
                <p:nvPr/>
              </p:nvCxnSpPr>
              <p:spPr bwMode="auto">
                <a:xfrm rot="10800000">
                  <a:off x="4786745" y="4343400"/>
                  <a:ext cx="304800" cy="1588"/>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114" name="直接连接符 47">
                  <a:extLst>
                    <a:ext uri="{FF2B5EF4-FFF2-40B4-BE49-F238E27FC236}">
                      <a16:creationId xmlns:a16="http://schemas.microsoft.com/office/drawing/2014/main" id="{3F71D288-9534-43B7-90E5-291BE2C759C8}"/>
                    </a:ext>
                  </a:extLst>
                </p:cNvPr>
                <p:cNvCxnSpPr>
                  <a:cxnSpLocks noChangeShapeType="1"/>
                </p:cNvCxnSpPr>
                <p:nvPr/>
              </p:nvCxnSpPr>
              <p:spPr bwMode="auto">
                <a:xfrm rot="5400000">
                  <a:off x="4838700" y="4229100"/>
                  <a:ext cx="228600" cy="1588"/>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grpSp>
        </p:grpSp>
      </p:grpSp>
      <p:sp>
        <p:nvSpPr>
          <p:cNvPr id="115" name="矩形 114">
            <a:extLst>
              <a:ext uri="{FF2B5EF4-FFF2-40B4-BE49-F238E27FC236}">
                <a16:creationId xmlns:a16="http://schemas.microsoft.com/office/drawing/2014/main" id="{74C5D13A-F377-4EB5-AD13-0C9CC6CA5C2B}"/>
              </a:ext>
            </a:extLst>
          </p:cNvPr>
          <p:cNvSpPr>
            <a:spLocks noChangeArrowheads="1"/>
          </p:cNvSpPr>
          <p:nvPr/>
        </p:nvSpPr>
        <p:spPr bwMode="auto">
          <a:xfrm>
            <a:off x="1691639" y="3428811"/>
            <a:ext cx="5958524"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在集成运放内部电路的设计中，为了有效的控制零点漂移，已通过采用差分输入级电路，使得共模输入时放大电路的输出接近于</a:t>
            </a:r>
            <a:r>
              <a:rPr lang="en-US" altLang="zh-CN" sz="2800" dirty="0">
                <a:latin typeface="+mn-ea"/>
                <a:ea typeface="+mn-ea"/>
              </a:rPr>
              <a:t>0</a:t>
            </a:r>
            <a:r>
              <a:rPr lang="zh-CN" altLang="en-US" sz="2800" dirty="0">
                <a:latin typeface="+mn-ea"/>
                <a:ea typeface="+mn-ea"/>
              </a:rPr>
              <a:t>。</a:t>
            </a:r>
          </a:p>
        </p:txBody>
      </p:sp>
      <p:sp>
        <p:nvSpPr>
          <p:cNvPr id="116" name="矩形 115">
            <a:extLst>
              <a:ext uri="{FF2B5EF4-FFF2-40B4-BE49-F238E27FC236}">
                <a16:creationId xmlns:a16="http://schemas.microsoft.com/office/drawing/2014/main" id="{89A0AC87-7F3C-487D-9CAB-04B036FE3C76}"/>
              </a:ext>
            </a:extLst>
          </p:cNvPr>
          <p:cNvSpPr>
            <a:spLocks noChangeArrowheads="1"/>
          </p:cNvSpPr>
          <p:nvPr/>
        </p:nvSpPr>
        <p:spPr bwMode="auto">
          <a:xfrm>
            <a:off x="1691639" y="5244171"/>
            <a:ext cx="7467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因此，理想的情况下集成运放在共模输入时的放大倍数为</a:t>
            </a:r>
            <a:r>
              <a:rPr lang="en-US" altLang="zh-CN" sz="2800" dirty="0">
                <a:latin typeface="+mn-ea"/>
                <a:ea typeface="+mn-ea"/>
              </a:rPr>
              <a:t>0</a:t>
            </a:r>
            <a:r>
              <a:rPr lang="zh-CN" altLang="en-US" sz="2800" dirty="0">
                <a:latin typeface="+mn-ea"/>
                <a:ea typeface="+mn-ea"/>
              </a:rPr>
              <a:t>，即</a:t>
            </a:r>
          </a:p>
        </p:txBody>
      </p:sp>
      <p:graphicFrame>
        <p:nvGraphicFramePr>
          <p:cNvPr id="117" name="Object 1">
            <a:extLst>
              <a:ext uri="{FF2B5EF4-FFF2-40B4-BE49-F238E27FC236}">
                <a16:creationId xmlns:a16="http://schemas.microsoft.com/office/drawing/2014/main" id="{5E1A013E-6C6C-4B67-9034-7014BF1B1FF3}"/>
              </a:ext>
            </a:extLst>
          </p:cNvPr>
          <p:cNvGraphicFramePr>
            <a:graphicFrameLocks noChangeAspect="1"/>
          </p:cNvGraphicFramePr>
          <p:nvPr>
            <p:extLst>
              <p:ext uri="{D42A27DB-BD31-4B8C-83A1-F6EECF244321}">
                <p14:modId xmlns:p14="http://schemas.microsoft.com/office/powerpoint/2010/main" val="313992037"/>
              </p:ext>
            </p:extLst>
          </p:nvPr>
        </p:nvGraphicFramePr>
        <p:xfrm>
          <a:off x="5568314" y="5720758"/>
          <a:ext cx="2071688" cy="1084263"/>
        </p:xfrm>
        <a:graphic>
          <a:graphicData uri="http://schemas.openxmlformats.org/presentationml/2006/ole">
            <mc:AlternateContent xmlns:mc="http://schemas.openxmlformats.org/markup-compatibility/2006">
              <mc:Choice xmlns:v="urn:schemas-microsoft-com:vml" Requires="v">
                <p:oleObj spid="_x0000_s30764" name="Equation" r:id="rId5" imgW="787320" imgH="431640" progId="Equation.3">
                  <p:embed/>
                </p:oleObj>
              </mc:Choice>
              <mc:Fallback>
                <p:oleObj name="Equation" r:id="rId5" imgW="787320" imgH="431640" progId="Equation.3">
                  <p:embed/>
                  <p:pic>
                    <p:nvPicPr>
                      <p:cNvPr id="46081" name="Object 1">
                        <a:extLst>
                          <a:ext uri="{FF2B5EF4-FFF2-40B4-BE49-F238E27FC236}">
                            <a16:creationId xmlns:a16="http://schemas.microsoft.com/office/drawing/2014/main" id="{01AD01CE-B766-4FD9-B1B1-54EEFAB7B0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8314" y="5720758"/>
                        <a:ext cx="2071688"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43253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left)">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left)">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wipe(left)">
                                      <p:cBhvr>
                                        <p:cTn id="17" dur="500"/>
                                        <p:tgtEl>
                                          <p:spTgt spid="104"/>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05"/>
                                        </p:tgtEl>
                                        <p:attrNameLst>
                                          <p:attrName>style.visibility</p:attrName>
                                        </p:attrNameLst>
                                      </p:cBhvr>
                                      <p:to>
                                        <p:strVal val="visible"/>
                                      </p:to>
                                    </p:set>
                                    <p:animEffect transition="in" filter="wipe(up)">
                                      <p:cBhvr>
                                        <p:cTn id="21" dur="500"/>
                                        <p:tgtEl>
                                          <p:spTgt spid="10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15"/>
                                        </p:tgtEl>
                                        <p:attrNameLst>
                                          <p:attrName>style.visibility</p:attrName>
                                        </p:attrNameLst>
                                      </p:cBhvr>
                                      <p:to>
                                        <p:strVal val="visible"/>
                                      </p:to>
                                    </p:set>
                                    <p:animEffect transition="in" filter="wipe(up)">
                                      <p:cBhvr>
                                        <p:cTn id="26" dur="500"/>
                                        <p:tgtEl>
                                          <p:spTgt spid="1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6"/>
                                        </p:tgtEl>
                                        <p:attrNameLst>
                                          <p:attrName>style.visibility</p:attrName>
                                        </p:attrNameLst>
                                      </p:cBhvr>
                                      <p:to>
                                        <p:strVal val="visible"/>
                                      </p:to>
                                    </p:set>
                                    <p:animEffect transition="in" filter="wipe(left)">
                                      <p:cBhvr>
                                        <p:cTn id="31" dur="500"/>
                                        <p:tgtEl>
                                          <p:spTgt spid="116"/>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117"/>
                                        </p:tgtEl>
                                        <p:attrNameLst>
                                          <p:attrName>style.visibility</p:attrName>
                                        </p:attrNameLst>
                                      </p:cBhvr>
                                      <p:to>
                                        <p:strVal val="visible"/>
                                      </p:to>
                                    </p:set>
                                    <p:animEffect transition="in" filter="strips(downRight)">
                                      <p:cBhvr>
                                        <p:cTn id="36"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104" grpId="0"/>
      <p:bldP spid="115" grpId="0"/>
      <p:bldP spid="1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86561" y="437901"/>
            <a:ext cx="221887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7.1 </a:t>
            </a:r>
            <a:r>
              <a:rPr lang="zh-CN" altLang="en-US" sz="2000" dirty="0">
                <a:latin typeface="Agency FB" panose="020B0503020202020204" pitchFamily="34" charset="0"/>
              </a:rPr>
              <a:t>集成运放的概念</a:t>
            </a:r>
          </a:p>
        </p:txBody>
      </p:sp>
      <p:sp>
        <p:nvSpPr>
          <p:cNvPr id="52" name="矩形 51">
            <a:extLst>
              <a:ext uri="{FF2B5EF4-FFF2-40B4-BE49-F238E27FC236}">
                <a16:creationId xmlns:a16="http://schemas.microsoft.com/office/drawing/2014/main" id="{980D1833-8068-43C3-B20B-0CF8D361960C}"/>
              </a:ext>
            </a:extLst>
          </p:cNvPr>
          <p:cNvSpPr>
            <a:spLocks noChangeArrowheads="1"/>
          </p:cNvSpPr>
          <p:nvPr/>
        </p:nvSpPr>
        <p:spPr bwMode="auto">
          <a:xfrm>
            <a:off x="1739900" y="891847"/>
            <a:ext cx="7543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latin typeface="+mn-ea"/>
                <a:ea typeface="+mn-ea"/>
              </a:rPr>
              <a:t>2</a:t>
            </a:r>
            <a:r>
              <a:rPr lang="zh-CN" altLang="en-US" sz="2800" dirty="0">
                <a:latin typeface="+mn-ea"/>
                <a:ea typeface="+mn-ea"/>
              </a:rPr>
              <a:t>、差模输入方式</a:t>
            </a:r>
          </a:p>
        </p:txBody>
      </p:sp>
      <p:grpSp>
        <p:nvGrpSpPr>
          <p:cNvPr id="53" name="Group 74">
            <a:extLst>
              <a:ext uri="{FF2B5EF4-FFF2-40B4-BE49-F238E27FC236}">
                <a16:creationId xmlns:a16="http://schemas.microsoft.com/office/drawing/2014/main" id="{2E9FC0AD-059E-403A-A05F-2C1B5A13E925}"/>
              </a:ext>
            </a:extLst>
          </p:cNvPr>
          <p:cNvGrpSpPr>
            <a:grpSpLocks/>
          </p:cNvGrpSpPr>
          <p:nvPr/>
        </p:nvGrpSpPr>
        <p:grpSpPr bwMode="auto">
          <a:xfrm>
            <a:off x="8464550" y="947737"/>
            <a:ext cx="3409950" cy="3352800"/>
            <a:chOff x="1812" y="1456"/>
            <a:chExt cx="2148" cy="2112"/>
          </a:xfrm>
        </p:grpSpPr>
        <p:grpSp>
          <p:nvGrpSpPr>
            <p:cNvPr id="54" name="Group 73">
              <a:extLst>
                <a:ext uri="{FF2B5EF4-FFF2-40B4-BE49-F238E27FC236}">
                  <a16:creationId xmlns:a16="http://schemas.microsoft.com/office/drawing/2014/main" id="{71067F3D-5366-472B-8A94-CF1C05BC0786}"/>
                </a:ext>
              </a:extLst>
            </p:cNvPr>
            <p:cNvGrpSpPr>
              <a:grpSpLocks/>
            </p:cNvGrpSpPr>
            <p:nvPr/>
          </p:nvGrpSpPr>
          <p:grpSpPr bwMode="auto">
            <a:xfrm>
              <a:off x="2608" y="1456"/>
              <a:ext cx="746" cy="2112"/>
              <a:chOff x="2608" y="1456"/>
              <a:chExt cx="746" cy="2112"/>
            </a:xfrm>
          </p:grpSpPr>
          <p:sp>
            <p:nvSpPr>
              <p:cNvPr id="130" name="Line 67">
                <a:extLst>
                  <a:ext uri="{FF2B5EF4-FFF2-40B4-BE49-F238E27FC236}">
                    <a16:creationId xmlns:a16="http://schemas.microsoft.com/office/drawing/2014/main" id="{25CC3393-7AD6-49A6-A1C7-A50203C6901A}"/>
                  </a:ext>
                </a:extLst>
              </p:cNvPr>
              <p:cNvSpPr>
                <a:spLocks noChangeShapeType="1"/>
              </p:cNvSpPr>
              <p:nvPr/>
            </p:nvSpPr>
            <p:spPr bwMode="auto">
              <a:xfrm>
                <a:off x="2852" y="1785"/>
                <a:ext cx="0" cy="26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 name="Line 68">
                <a:extLst>
                  <a:ext uri="{FF2B5EF4-FFF2-40B4-BE49-F238E27FC236}">
                    <a16:creationId xmlns:a16="http://schemas.microsoft.com/office/drawing/2014/main" id="{0A342270-DED0-4BA9-974C-0D1C1998FD37}"/>
                  </a:ext>
                </a:extLst>
              </p:cNvPr>
              <p:cNvSpPr>
                <a:spLocks noChangeShapeType="1"/>
              </p:cNvSpPr>
              <p:nvPr/>
            </p:nvSpPr>
            <p:spPr bwMode="auto">
              <a:xfrm>
                <a:off x="2874" y="3024"/>
                <a:ext cx="0" cy="26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 name="Rectangle 69">
                <a:extLst>
                  <a:ext uri="{FF2B5EF4-FFF2-40B4-BE49-F238E27FC236}">
                    <a16:creationId xmlns:a16="http://schemas.microsoft.com/office/drawing/2014/main" id="{D432B783-034F-4ACB-8016-ACAE75F718F1}"/>
                  </a:ext>
                </a:extLst>
              </p:cNvPr>
              <p:cNvSpPr>
                <a:spLocks noChangeArrowheads="1"/>
              </p:cNvSpPr>
              <p:nvPr/>
            </p:nvSpPr>
            <p:spPr bwMode="auto">
              <a:xfrm>
                <a:off x="2608" y="1456"/>
                <a:ext cx="7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spcBef>
                    <a:spcPct val="50000"/>
                  </a:spcBef>
                </a:pPr>
                <a:r>
                  <a:rPr lang="en-US" altLang="zh-CN"/>
                  <a:t>+U</a:t>
                </a:r>
                <a:r>
                  <a:rPr lang="en-US" altLang="zh-CN" baseline="-25000"/>
                  <a:t>CC</a:t>
                </a:r>
                <a:endParaRPr lang="en-US" altLang="zh-CN"/>
              </a:p>
            </p:txBody>
          </p:sp>
          <p:sp>
            <p:nvSpPr>
              <p:cNvPr id="133" name="Rectangle 70">
                <a:extLst>
                  <a:ext uri="{FF2B5EF4-FFF2-40B4-BE49-F238E27FC236}">
                    <a16:creationId xmlns:a16="http://schemas.microsoft.com/office/drawing/2014/main" id="{A8DCB613-D915-4697-80A0-863B719F4D14}"/>
                  </a:ext>
                </a:extLst>
              </p:cNvPr>
              <p:cNvSpPr>
                <a:spLocks noChangeArrowheads="1"/>
              </p:cNvSpPr>
              <p:nvPr/>
            </p:nvSpPr>
            <p:spPr bwMode="auto">
              <a:xfrm>
                <a:off x="2624" y="3280"/>
                <a:ext cx="7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spcBef>
                    <a:spcPct val="50000"/>
                  </a:spcBef>
                </a:pPr>
                <a:r>
                  <a:rPr lang="en-US" altLang="zh-CN"/>
                  <a:t>–U</a:t>
                </a:r>
                <a:r>
                  <a:rPr lang="en-US" altLang="zh-CN" baseline="-25000"/>
                  <a:t>EE</a:t>
                </a:r>
                <a:endParaRPr lang="en-US" altLang="zh-CN"/>
              </a:p>
            </p:txBody>
          </p:sp>
        </p:grpSp>
        <p:sp>
          <p:nvSpPr>
            <p:cNvPr id="55" name="Line 3">
              <a:extLst>
                <a:ext uri="{FF2B5EF4-FFF2-40B4-BE49-F238E27FC236}">
                  <a16:creationId xmlns:a16="http://schemas.microsoft.com/office/drawing/2014/main" id="{19583C68-8C1F-44A3-BE71-206CFE3507BA}"/>
                </a:ext>
              </a:extLst>
            </p:cNvPr>
            <p:cNvSpPr>
              <a:spLocks noChangeShapeType="1"/>
            </p:cNvSpPr>
            <p:nvPr/>
          </p:nvSpPr>
          <p:spPr bwMode="auto">
            <a:xfrm>
              <a:off x="2580" y="176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Text Box 9">
              <a:extLst>
                <a:ext uri="{FF2B5EF4-FFF2-40B4-BE49-F238E27FC236}">
                  <a16:creationId xmlns:a16="http://schemas.microsoft.com/office/drawing/2014/main" id="{7B37DEB1-0CCE-4189-8273-329DE7A3565F}"/>
                </a:ext>
              </a:extLst>
            </p:cNvPr>
            <p:cNvSpPr txBox="1">
              <a:spLocks noChangeArrowheads="1"/>
            </p:cNvSpPr>
            <p:nvPr/>
          </p:nvSpPr>
          <p:spPr bwMode="auto">
            <a:xfrm>
              <a:off x="3516" y="2338"/>
              <a:ext cx="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t>u</a:t>
              </a:r>
              <a:r>
                <a:rPr lang="en-US" altLang="zh-CN" baseline="-25000"/>
                <a:t>o</a:t>
              </a:r>
              <a:endParaRPr lang="en-US" altLang="zh-CN"/>
            </a:p>
          </p:txBody>
        </p:sp>
        <p:sp>
          <p:nvSpPr>
            <p:cNvPr id="57" name="Text Box 10">
              <a:extLst>
                <a:ext uri="{FF2B5EF4-FFF2-40B4-BE49-F238E27FC236}">
                  <a16:creationId xmlns:a16="http://schemas.microsoft.com/office/drawing/2014/main" id="{3806E62D-050F-49F9-AE4F-964359470839}"/>
                </a:ext>
              </a:extLst>
            </p:cNvPr>
            <p:cNvSpPr txBox="1">
              <a:spLocks noChangeArrowheads="1"/>
            </p:cNvSpPr>
            <p:nvPr/>
          </p:nvSpPr>
          <p:spPr bwMode="auto">
            <a:xfrm>
              <a:off x="2018" y="2165"/>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endParaRPr lang="zh-CN" altLang="zh-CN">
                <a:solidFill>
                  <a:schemeClr val="bg2"/>
                </a:solidFill>
              </a:endParaRPr>
            </a:p>
          </p:txBody>
        </p:sp>
        <p:sp>
          <p:nvSpPr>
            <p:cNvPr id="58" name="Line 12">
              <a:extLst>
                <a:ext uri="{FF2B5EF4-FFF2-40B4-BE49-F238E27FC236}">
                  <a16:creationId xmlns:a16="http://schemas.microsoft.com/office/drawing/2014/main" id="{B8CFC4AA-A47D-41C9-9BB6-2051DAD58E3D}"/>
                </a:ext>
              </a:extLst>
            </p:cNvPr>
            <p:cNvSpPr>
              <a:spLocks noChangeShapeType="1"/>
            </p:cNvSpPr>
            <p:nvPr/>
          </p:nvSpPr>
          <p:spPr bwMode="auto">
            <a:xfrm>
              <a:off x="1992" y="2500"/>
              <a:ext cx="481" cy="0"/>
            </a:xfrm>
            <a:prstGeom prst="line">
              <a:avLst/>
            </a:prstGeom>
            <a:noFill/>
            <a:ln w="3810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13">
              <a:extLst>
                <a:ext uri="{FF2B5EF4-FFF2-40B4-BE49-F238E27FC236}">
                  <a16:creationId xmlns:a16="http://schemas.microsoft.com/office/drawing/2014/main" id="{14F0EF27-A136-428B-9E2F-5536AC2CF579}"/>
                </a:ext>
              </a:extLst>
            </p:cNvPr>
            <p:cNvSpPr>
              <a:spLocks noChangeShapeType="1"/>
            </p:cNvSpPr>
            <p:nvPr/>
          </p:nvSpPr>
          <p:spPr bwMode="auto">
            <a:xfrm>
              <a:off x="1993" y="2860"/>
              <a:ext cx="480" cy="0"/>
            </a:xfrm>
            <a:prstGeom prst="line">
              <a:avLst/>
            </a:prstGeom>
            <a:noFill/>
            <a:ln w="3810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14">
              <a:extLst>
                <a:ext uri="{FF2B5EF4-FFF2-40B4-BE49-F238E27FC236}">
                  <a16:creationId xmlns:a16="http://schemas.microsoft.com/office/drawing/2014/main" id="{79F305A3-D256-4F65-B3D4-9EB41B1A352B}"/>
                </a:ext>
              </a:extLst>
            </p:cNvPr>
            <p:cNvSpPr>
              <a:spLocks noChangeShapeType="1"/>
            </p:cNvSpPr>
            <p:nvPr/>
          </p:nvSpPr>
          <p:spPr bwMode="auto">
            <a:xfrm>
              <a:off x="3193" y="2668"/>
              <a:ext cx="456" cy="0"/>
            </a:xfrm>
            <a:prstGeom prst="line">
              <a:avLst/>
            </a:prstGeom>
            <a:noFill/>
            <a:ln w="3810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Oval 15">
              <a:extLst>
                <a:ext uri="{FF2B5EF4-FFF2-40B4-BE49-F238E27FC236}">
                  <a16:creationId xmlns:a16="http://schemas.microsoft.com/office/drawing/2014/main" id="{E08DEB93-7DAA-4164-882D-CBE31F648388}"/>
                </a:ext>
              </a:extLst>
            </p:cNvPr>
            <p:cNvSpPr>
              <a:spLocks noChangeArrowheads="1"/>
            </p:cNvSpPr>
            <p:nvPr/>
          </p:nvSpPr>
          <p:spPr bwMode="auto">
            <a:xfrm>
              <a:off x="1920" y="2460"/>
              <a:ext cx="66" cy="6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62" name="Oval 16">
              <a:extLst>
                <a:ext uri="{FF2B5EF4-FFF2-40B4-BE49-F238E27FC236}">
                  <a16:creationId xmlns:a16="http://schemas.microsoft.com/office/drawing/2014/main" id="{89C1C7D5-537B-4CC1-B50F-869FEA3E6D72}"/>
                </a:ext>
              </a:extLst>
            </p:cNvPr>
            <p:cNvSpPr>
              <a:spLocks noChangeArrowheads="1"/>
            </p:cNvSpPr>
            <p:nvPr/>
          </p:nvSpPr>
          <p:spPr bwMode="auto">
            <a:xfrm>
              <a:off x="1920" y="2812"/>
              <a:ext cx="66" cy="6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63" name="Oval 17">
              <a:extLst>
                <a:ext uri="{FF2B5EF4-FFF2-40B4-BE49-F238E27FC236}">
                  <a16:creationId xmlns:a16="http://schemas.microsoft.com/office/drawing/2014/main" id="{B44B6378-D30F-4F30-849F-D565E7A790E6}"/>
                </a:ext>
              </a:extLst>
            </p:cNvPr>
            <p:cNvSpPr>
              <a:spLocks noChangeArrowheads="1"/>
            </p:cNvSpPr>
            <p:nvPr/>
          </p:nvSpPr>
          <p:spPr bwMode="auto">
            <a:xfrm>
              <a:off x="3632" y="2632"/>
              <a:ext cx="66" cy="6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64" name="Rectangle 18">
              <a:extLst>
                <a:ext uri="{FF2B5EF4-FFF2-40B4-BE49-F238E27FC236}">
                  <a16:creationId xmlns:a16="http://schemas.microsoft.com/office/drawing/2014/main" id="{D0CF50A8-E2DE-4E14-9C08-EF94A0BFBFCA}"/>
                </a:ext>
              </a:extLst>
            </p:cNvPr>
            <p:cNvSpPr>
              <a:spLocks noChangeArrowheads="1"/>
            </p:cNvSpPr>
            <p:nvPr/>
          </p:nvSpPr>
          <p:spPr bwMode="auto">
            <a:xfrm>
              <a:off x="2461" y="2044"/>
              <a:ext cx="720" cy="984"/>
            </a:xfrm>
            <a:prstGeom prst="rect">
              <a:avLst/>
            </a:prstGeom>
            <a:solidFill>
              <a:srgbClr val="FEFFEB"/>
            </a:solidFill>
            <a:ln w="38100">
              <a:solidFill>
                <a:schemeClr val="accent2"/>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ct val="90000"/>
                </a:lnSpc>
                <a:spcBef>
                  <a:spcPct val="50000"/>
                </a:spcBef>
              </a:pPr>
              <a:endParaRPr lang="zh-CN" altLang="zh-CN" sz="2800" b="0">
                <a:solidFill>
                  <a:schemeClr val="accent2"/>
                </a:solidFill>
              </a:endParaRPr>
            </a:p>
          </p:txBody>
        </p:sp>
        <p:sp>
          <p:nvSpPr>
            <p:cNvPr id="65" name="Text Box 19">
              <a:extLst>
                <a:ext uri="{FF2B5EF4-FFF2-40B4-BE49-F238E27FC236}">
                  <a16:creationId xmlns:a16="http://schemas.microsoft.com/office/drawing/2014/main" id="{A1DD356D-E898-48A7-8341-94FF5543FF24}"/>
                </a:ext>
              </a:extLst>
            </p:cNvPr>
            <p:cNvSpPr txBox="1">
              <a:spLocks noChangeArrowheads="1"/>
            </p:cNvSpPr>
            <p:nvPr/>
          </p:nvSpPr>
          <p:spPr bwMode="auto">
            <a:xfrm>
              <a:off x="2918" y="252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solidFill>
                    <a:schemeClr val="bg2"/>
                  </a:solidFill>
                </a:rPr>
                <a:t>+</a:t>
              </a:r>
            </a:p>
          </p:txBody>
        </p:sp>
        <p:sp>
          <p:nvSpPr>
            <p:cNvPr id="66" name="AutoShape 20">
              <a:extLst>
                <a:ext uri="{FF2B5EF4-FFF2-40B4-BE49-F238E27FC236}">
                  <a16:creationId xmlns:a16="http://schemas.microsoft.com/office/drawing/2014/main" id="{1F005071-7829-4735-9C0F-CDD0F2874346}"/>
                </a:ext>
              </a:extLst>
            </p:cNvPr>
            <p:cNvSpPr>
              <a:spLocks noChangeArrowheads="1"/>
            </p:cNvSpPr>
            <p:nvPr/>
          </p:nvSpPr>
          <p:spPr bwMode="auto">
            <a:xfrm rot="-5400000">
              <a:off x="2622" y="2230"/>
              <a:ext cx="156" cy="120"/>
            </a:xfrm>
            <a:prstGeom prst="flowChartMerge">
              <a:avLst/>
            </a:prstGeom>
            <a:solidFill>
              <a:srgbClr val="CCFFCC"/>
            </a:solidFill>
            <a:ln w="9525">
              <a:solidFill>
                <a:srgbClr val="000000"/>
              </a:solidFill>
              <a:miter lim="800000"/>
              <a:headEnd/>
              <a:tailEnd type="none" w="med" len="lg"/>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nvGrpSpPr>
            <p:cNvPr id="67" name="Group 21">
              <a:extLst>
                <a:ext uri="{FF2B5EF4-FFF2-40B4-BE49-F238E27FC236}">
                  <a16:creationId xmlns:a16="http://schemas.microsoft.com/office/drawing/2014/main" id="{B8B56A95-7A03-4F7B-98F3-611BC00EAEC6}"/>
                </a:ext>
              </a:extLst>
            </p:cNvPr>
            <p:cNvGrpSpPr>
              <a:grpSpLocks/>
            </p:cNvGrpSpPr>
            <p:nvPr/>
          </p:nvGrpSpPr>
          <p:grpSpPr bwMode="auto">
            <a:xfrm>
              <a:off x="2796" y="2236"/>
              <a:ext cx="240" cy="96"/>
              <a:chOff x="2928" y="2112"/>
              <a:chExt cx="384" cy="240"/>
            </a:xfrm>
          </p:grpSpPr>
          <p:sp>
            <p:nvSpPr>
              <p:cNvPr id="128" name="Oval 22">
                <a:extLst>
                  <a:ext uri="{FF2B5EF4-FFF2-40B4-BE49-F238E27FC236}">
                    <a16:creationId xmlns:a16="http://schemas.microsoft.com/office/drawing/2014/main" id="{1F97E797-4BDF-4D4D-B0FE-48800EAFCBF8}"/>
                  </a:ext>
                </a:extLst>
              </p:cNvPr>
              <p:cNvSpPr>
                <a:spLocks noChangeArrowheads="1"/>
              </p:cNvSpPr>
              <p:nvPr/>
            </p:nvSpPr>
            <p:spPr bwMode="auto">
              <a:xfrm>
                <a:off x="2928" y="2112"/>
                <a:ext cx="192" cy="240"/>
              </a:xfrm>
              <a:prstGeom prst="ellipse">
                <a:avLst/>
              </a:prstGeom>
              <a:solidFill>
                <a:srgbClr val="CCFFCC"/>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endParaRPr lang="zh-CN" altLang="zh-CN"/>
              </a:p>
            </p:txBody>
          </p:sp>
          <p:sp>
            <p:nvSpPr>
              <p:cNvPr id="129" name="Oval 23">
                <a:extLst>
                  <a:ext uri="{FF2B5EF4-FFF2-40B4-BE49-F238E27FC236}">
                    <a16:creationId xmlns:a16="http://schemas.microsoft.com/office/drawing/2014/main" id="{8E47F886-7511-4AFA-B204-890D49E2AF21}"/>
                  </a:ext>
                </a:extLst>
              </p:cNvPr>
              <p:cNvSpPr>
                <a:spLocks noChangeArrowheads="1"/>
              </p:cNvSpPr>
              <p:nvPr/>
            </p:nvSpPr>
            <p:spPr bwMode="auto">
              <a:xfrm>
                <a:off x="3120" y="2112"/>
                <a:ext cx="192" cy="240"/>
              </a:xfrm>
              <a:prstGeom prst="ellipse">
                <a:avLst/>
              </a:prstGeom>
              <a:solidFill>
                <a:srgbClr val="CCFFCC"/>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
          <p:nvSpPr>
            <p:cNvPr id="118" name="Text Box 24">
              <a:extLst>
                <a:ext uri="{FF2B5EF4-FFF2-40B4-BE49-F238E27FC236}">
                  <a16:creationId xmlns:a16="http://schemas.microsoft.com/office/drawing/2014/main" id="{B82AD5E2-2AE1-4256-AEE3-700C192AC799}"/>
                </a:ext>
              </a:extLst>
            </p:cNvPr>
            <p:cNvSpPr txBox="1">
              <a:spLocks noChangeArrowheads="1"/>
            </p:cNvSpPr>
            <p:nvPr/>
          </p:nvSpPr>
          <p:spPr bwMode="auto">
            <a:xfrm>
              <a:off x="2498" y="233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t>–</a:t>
              </a:r>
            </a:p>
          </p:txBody>
        </p:sp>
        <p:sp>
          <p:nvSpPr>
            <p:cNvPr id="119" name="Text Box 25">
              <a:extLst>
                <a:ext uri="{FF2B5EF4-FFF2-40B4-BE49-F238E27FC236}">
                  <a16:creationId xmlns:a16="http://schemas.microsoft.com/office/drawing/2014/main" id="{A03EEA79-9B01-45A1-9FC6-5D302F5CE5CC}"/>
                </a:ext>
              </a:extLst>
            </p:cNvPr>
            <p:cNvSpPr txBox="1">
              <a:spLocks noChangeArrowheads="1"/>
            </p:cNvSpPr>
            <p:nvPr/>
          </p:nvSpPr>
          <p:spPr bwMode="auto">
            <a:xfrm>
              <a:off x="2498" y="271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solidFill>
                    <a:schemeClr val="bg2"/>
                  </a:solidFill>
                </a:rPr>
                <a:t>+</a:t>
              </a:r>
            </a:p>
          </p:txBody>
        </p:sp>
        <p:sp>
          <p:nvSpPr>
            <p:cNvPr id="120" name="Text Box 26">
              <a:extLst>
                <a:ext uri="{FF2B5EF4-FFF2-40B4-BE49-F238E27FC236}">
                  <a16:creationId xmlns:a16="http://schemas.microsoft.com/office/drawing/2014/main" id="{6FE9A397-766B-4901-958D-64908360B157}"/>
                </a:ext>
              </a:extLst>
            </p:cNvPr>
            <p:cNvSpPr txBox="1">
              <a:spLocks noChangeArrowheads="1"/>
            </p:cNvSpPr>
            <p:nvPr/>
          </p:nvSpPr>
          <p:spPr bwMode="auto">
            <a:xfrm>
              <a:off x="1820" y="2170"/>
              <a:ext cx="4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u</a:t>
              </a:r>
              <a:r>
                <a:rPr lang="en-US" altLang="zh-CN" sz="2800" baseline="-25000"/>
                <a:t>–</a:t>
              </a:r>
              <a:endParaRPr lang="en-US" altLang="zh-CN" sz="2800"/>
            </a:p>
          </p:txBody>
        </p:sp>
        <p:sp>
          <p:nvSpPr>
            <p:cNvPr id="121" name="Text Box 27">
              <a:extLst>
                <a:ext uri="{FF2B5EF4-FFF2-40B4-BE49-F238E27FC236}">
                  <a16:creationId xmlns:a16="http://schemas.microsoft.com/office/drawing/2014/main" id="{404A7041-6B1E-4F3A-AA14-BE233F10B4FE}"/>
                </a:ext>
              </a:extLst>
            </p:cNvPr>
            <p:cNvSpPr txBox="1">
              <a:spLocks noChangeArrowheads="1"/>
            </p:cNvSpPr>
            <p:nvPr/>
          </p:nvSpPr>
          <p:spPr bwMode="auto">
            <a:xfrm>
              <a:off x="1812" y="2802"/>
              <a:ext cx="4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u</a:t>
              </a:r>
              <a:r>
                <a:rPr lang="en-US" altLang="zh-CN" sz="2800" baseline="-25000"/>
                <a:t> +</a:t>
              </a:r>
            </a:p>
          </p:txBody>
        </p:sp>
        <p:sp>
          <p:nvSpPr>
            <p:cNvPr id="122" name="Rectangle 37">
              <a:extLst>
                <a:ext uri="{FF2B5EF4-FFF2-40B4-BE49-F238E27FC236}">
                  <a16:creationId xmlns:a16="http://schemas.microsoft.com/office/drawing/2014/main" id="{4F83DC92-C2FA-49C3-8B35-C20567CE68CE}"/>
                </a:ext>
              </a:extLst>
            </p:cNvPr>
            <p:cNvSpPr>
              <a:spLocks noChangeArrowheads="1"/>
            </p:cNvSpPr>
            <p:nvPr/>
          </p:nvSpPr>
          <p:spPr bwMode="auto">
            <a:xfrm>
              <a:off x="2461" y="2044"/>
              <a:ext cx="720" cy="984"/>
            </a:xfrm>
            <a:prstGeom prst="rect">
              <a:avLst/>
            </a:prstGeom>
            <a:solidFill>
              <a:srgbClr val="FEFFEB"/>
            </a:solidFill>
            <a:ln w="381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ct val="90000"/>
                </a:lnSpc>
                <a:spcBef>
                  <a:spcPct val="50000"/>
                </a:spcBef>
              </a:pPr>
              <a:endParaRPr lang="zh-CN" altLang="zh-CN" sz="3200" b="0">
                <a:solidFill>
                  <a:schemeClr val="accent2"/>
                </a:solidFill>
              </a:endParaRPr>
            </a:p>
          </p:txBody>
        </p:sp>
        <p:sp>
          <p:nvSpPr>
            <p:cNvPr id="123" name="Text Box 38">
              <a:extLst>
                <a:ext uri="{FF2B5EF4-FFF2-40B4-BE49-F238E27FC236}">
                  <a16:creationId xmlns:a16="http://schemas.microsoft.com/office/drawing/2014/main" id="{09176FD1-42DA-4AC9-883E-7B9D7B99C215}"/>
                </a:ext>
              </a:extLst>
            </p:cNvPr>
            <p:cNvSpPr txBox="1">
              <a:spLocks noChangeArrowheads="1"/>
            </p:cNvSpPr>
            <p:nvPr/>
          </p:nvSpPr>
          <p:spPr bwMode="auto">
            <a:xfrm>
              <a:off x="2918" y="2494"/>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sp>
          <p:nvSpPr>
            <p:cNvPr id="124" name="AutoShape 39">
              <a:extLst>
                <a:ext uri="{FF2B5EF4-FFF2-40B4-BE49-F238E27FC236}">
                  <a16:creationId xmlns:a16="http://schemas.microsoft.com/office/drawing/2014/main" id="{257B960B-3208-4738-9E86-5613B8B117F7}"/>
                </a:ext>
              </a:extLst>
            </p:cNvPr>
            <p:cNvSpPr>
              <a:spLocks noChangeArrowheads="1"/>
            </p:cNvSpPr>
            <p:nvPr/>
          </p:nvSpPr>
          <p:spPr bwMode="auto">
            <a:xfrm rot="-5400000">
              <a:off x="2598" y="2214"/>
              <a:ext cx="156" cy="120"/>
            </a:xfrm>
            <a:prstGeom prst="flowChartMerge">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25" name="Text Box 40">
              <a:extLst>
                <a:ext uri="{FF2B5EF4-FFF2-40B4-BE49-F238E27FC236}">
                  <a16:creationId xmlns:a16="http://schemas.microsoft.com/office/drawing/2014/main" id="{AAAD79DA-650D-4A7E-B3E2-2831401B1232}"/>
                </a:ext>
              </a:extLst>
            </p:cNvPr>
            <p:cNvSpPr txBox="1">
              <a:spLocks noChangeArrowheads="1"/>
            </p:cNvSpPr>
            <p:nvPr/>
          </p:nvSpPr>
          <p:spPr bwMode="auto">
            <a:xfrm>
              <a:off x="2498" y="230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sp>
          <p:nvSpPr>
            <p:cNvPr id="126" name="Text Box 41">
              <a:extLst>
                <a:ext uri="{FF2B5EF4-FFF2-40B4-BE49-F238E27FC236}">
                  <a16:creationId xmlns:a16="http://schemas.microsoft.com/office/drawing/2014/main" id="{6CB43605-D274-4830-921A-F6FA8A701B3A}"/>
                </a:ext>
              </a:extLst>
            </p:cNvPr>
            <p:cNvSpPr txBox="1">
              <a:spLocks noChangeArrowheads="1"/>
            </p:cNvSpPr>
            <p:nvPr/>
          </p:nvSpPr>
          <p:spPr bwMode="auto">
            <a:xfrm>
              <a:off x="2498" y="2686"/>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sp>
          <p:nvSpPr>
            <p:cNvPr id="127" name="Text Box 42">
              <a:extLst>
                <a:ext uri="{FF2B5EF4-FFF2-40B4-BE49-F238E27FC236}">
                  <a16:creationId xmlns:a16="http://schemas.microsoft.com/office/drawing/2014/main" id="{7DB7F348-A7A2-46C6-8E42-96D7E10ED1A6}"/>
                </a:ext>
              </a:extLst>
            </p:cNvPr>
            <p:cNvSpPr txBox="1">
              <a:spLocks noChangeArrowheads="1"/>
            </p:cNvSpPr>
            <p:nvPr/>
          </p:nvSpPr>
          <p:spPr bwMode="auto">
            <a:xfrm>
              <a:off x="2770" y="2062"/>
              <a:ext cx="4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a:t>
              </a:r>
              <a:r>
                <a:rPr lang="en-US" altLang="zh-CN" sz="2800" baseline="-25000"/>
                <a:t>uo</a:t>
              </a:r>
              <a:endParaRPr lang="en-US" altLang="zh-CN" sz="2800"/>
            </a:p>
          </p:txBody>
        </p:sp>
      </p:grpSp>
      <p:sp>
        <p:nvSpPr>
          <p:cNvPr id="134" name="矩形 133">
            <a:extLst>
              <a:ext uri="{FF2B5EF4-FFF2-40B4-BE49-F238E27FC236}">
                <a16:creationId xmlns:a16="http://schemas.microsoft.com/office/drawing/2014/main" id="{EBAC989E-946A-4C36-AA3E-1676ACCFA7F7}"/>
              </a:ext>
            </a:extLst>
          </p:cNvPr>
          <p:cNvSpPr>
            <a:spLocks noChangeArrowheads="1"/>
          </p:cNvSpPr>
          <p:nvPr/>
        </p:nvSpPr>
        <p:spPr bwMode="auto">
          <a:xfrm>
            <a:off x="1743074" y="1422944"/>
            <a:ext cx="636111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当运放的两个输入端输入</a:t>
            </a:r>
            <a:r>
              <a:rPr lang="zh-CN" altLang="en-US" sz="2800" dirty="0">
                <a:solidFill>
                  <a:srgbClr val="FF0000"/>
                </a:solidFill>
                <a:latin typeface="+mn-ea"/>
                <a:ea typeface="+mn-ea"/>
              </a:rPr>
              <a:t>大小相同，极性相反</a:t>
            </a:r>
            <a:r>
              <a:rPr lang="zh-CN" altLang="en-US" sz="2800" dirty="0">
                <a:latin typeface="+mn-ea"/>
                <a:ea typeface="+mn-ea"/>
              </a:rPr>
              <a:t>的信号时，称为差模输入方式。</a:t>
            </a:r>
          </a:p>
        </p:txBody>
      </p:sp>
      <p:sp>
        <p:nvSpPr>
          <p:cNvPr id="135" name="Text Box 26">
            <a:extLst>
              <a:ext uri="{FF2B5EF4-FFF2-40B4-BE49-F238E27FC236}">
                <a16:creationId xmlns:a16="http://schemas.microsoft.com/office/drawing/2014/main" id="{7EC9EE14-E7EC-45E3-86B9-362DFE603493}"/>
              </a:ext>
            </a:extLst>
          </p:cNvPr>
          <p:cNvSpPr txBox="1">
            <a:spLocks noChangeArrowheads="1"/>
          </p:cNvSpPr>
          <p:nvPr/>
        </p:nvSpPr>
        <p:spPr bwMode="auto">
          <a:xfrm>
            <a:off x="8464550" y="2547937"/>
            <a:ext cx="704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u</a:t>
            </a:r>
            <a:r>
              <a:rPr lang="en-US" altLang="zh-CN" sz="2800" baseline="-25000">
                <a:solidFill>
                  <a:srgbClr val="FF0000"/>
                </a:solidFill>
              </a:rPr>
              <a:t>i</a:t>
            </a:r>
            <a:endParaRPr lang="en-US" altLang="zh-CN" sz="2800">
              <a:solidFill>
                <a:srgbClr val="FF0000"/>
              </a:solidFill>
            </a:endParaRPr>
          </a:p>
        </p:txBody>
      </p:sp>
      <p:sp>
        <p:nvSpPr>
          <p:cNvPr id="136" name="矩形 135">
            <a:extLst>
              <a:ext uri="{FF2B5EF4-FFF2-40B4-BE49-F238E27FC236}">
                <a16:creationId xmlns:a16="http://schemas.microsoft.com/office/drawing/2014/main" id="{C89B0A9A-BB06-4420-AF45-930CBE31F0B0}"/>
              </a:ext>
            </a:extLst>
          </p:cNvPr>
          <p:cNvSpPr>
            <a:spLocks noChangeArrowheads="1"/>
          </p:cNvSpPr>
          <p:nvPr/>
        </p:nvSpPr>
        <p:spPr bwMode="auto">
          <a:xfrm>
            <a:off x="1744662" y="2744439"/>
            <a:ext cx="635951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当集成运放两个输入端的内部电路完全对称时，信号</a:t>
            </a:r>
            <a:r>
              <a:rPr lang="en-US" altLang="zh-CN" sz="2800" i="1" dirty="0" err="1">
                <a:latin typeface="+mn-ea"/>
                <a:ea typeface="+mn-ea"/>
              </a:rPr>
              <a:t>u</a:t>
            </a:r>
            <a:r>
              <a:rPr lang="en-US" altLang="zh-CN" sz="2800" i="1" baseline="-25000" dirty="0" err="1">
                <a:latin typeface="+mn-ea"/>
                <a:ea typeface="+mn-ea"/>
              </a:rPr>
              <a:t>i</a:t>
            </a:r>
            <a:r>
              <a:rPr lang="zh-CN" altLang="en-US" sz="2800" dirty="0">
                <a:latin typeface="+mn-ea"/>
                <a:ea typeface="+mn-ea"/>
              </a:rPr>
              <a:t>接于同相端和反向端之间就满足差模输入条件。即</a:t>
            </a:r>
          </a:p>
        </p:txBody>
      </p:sp>
      <p:sp>
        <p:nvSpPr>
          <p:cNvPr id="137" name="矩形 136">
            <a:extLst>
              <a:ext uri="{FF2B5EF4-FFF2-40B4-BE49-F238E27FC236}">
                <a16:creationId xmlns:a16="http://schemas.microsoft.com/office/drawing/2014/main" id="{86659EF9-3C3D-4251-A618-4B0FC97731B8}"/>
              </a:ext>
            </a:extLst>
          </p:cNvPr>
          <p:cNvSpPr>
            <a:spLocks noChangeArrowheads="1"/>
          </p:cNvSpPr>
          <p:nvPr/>
        </p:nvSpPr>
        <p:spPr bwMode="auto">
          <a:xfrm>
            <a:off x="1739899" y="4757737"/>
            <a:ext cx="88376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差模输入方式下的电压放大倍数用</a:t>
            </a:r>
            <a:r>
              <a:rPr lang="en-US" altLang="zh-CN" sz="2800" i="1" dirty="0" err="1">
                <a:latin typeface="+mn-ea"/>
                <a:ea typeface="+mn-ea"/>
              </a:rPr>
              <a:t>A</a:t>
            </a:r>
            <a:r>
              <a:rPr lang="en-US" altLang="zh-CN" sz="2800" baseline="-25000" dirty="0" err="1">
                <a:latin typeface="+mn-ea"/>
                <a:ea typeface="+mn-ea"/>
              </a:rPr>
              <a:t>ud</a:t>
            </a:r>
            <a:r>
              <a:rPr lang="zh-CN" altLang="en-US" sz="2800" dirty="0">
                <a:latin typeface="+mn-ea"/>
                <a:ea typeface="+mn-ea"/>
              </a:rPr>
              <a:t>表示，即</a:t>
            </a:r>
          </a:p>
        </p:txBody>
      </p:sp>
      <p:graphicFrame>
        <p:nvGraphicFramePr>
          <p:cNvPr id="138" name="Object 1">
            <a:extLst>
              <a:ext uri="{FF2B5EF4-FFF2-40B4-BE49-F238E27FC236}">
                <a16:creationId xmlns:a16="http://schemas.microsoft.com/office/drawing/2014/main" id="{076CD027-ECDA-4843-BFFC-8A1493B4C4BF}"/>
              </a:ext>
            </a:extLst>
          </p:cNvPr>
          <p:cNvGraphicFramePr>
            <a:graphicFrameLocks noChangeAspect="1"/>
          </p:cNvGraphicFramePr>
          <p:nvPr>
            <p:extLst>
              <p:ext uri="{D42A27DB-BD31-4B8C-83A1-F6EECF244321}">
                <p14:modId xmlns:p14="http://schemas.microsoft.com/office/powerpoint/2010/main" val="1421842360"/>
              </p:ext>
            </p:extLst>
          </p:nvPr>
        </p:nvGraphicFramePr>
        <p:xfrm>
          <a:off x="3728720" y="5362269"/>
          <a:ext cx="3074988" cy="1084263"/>
        </p:xfrm>
        <a:graphic>
          <a:graphicData uri="http://schemas.openxmlformats.org/presentationml/2006/ole">
            <mc:AlternateContent xmlns:mc="http://schemas.openxmlformats.org/markup-compatibility/2006">
              <mc:Choice xmlns:v="urn:schemas-microsoft-com:vml" Requires="v">
                <p:oleObj spid="_x0000_s31830" name="Equation" r:id="rId5" imgW="1168200" imgH="431640" progId="Equation.3">
                  <p:embed/>
                </p:oleObj>
              </mc:Choice>
              <mc:Fallback>
                <p:oleObj name="Equation" r:id="rId5" imgW="1168200" imgH="431640" progId="Equation.3">
                  <p:embed/>
                  <p:pic>
                    <p:nvPicPr>
                      <p:cNvPr id="48" name="Object 1">
                        <a:extLst>
                          <a:ext uri="{FF2B5EF4-FFF2-40B4-BE49-F238E27FC236}">
                            <a16:creationId xmlns:a16="http://schemas.microsoft.com/office/drawing/2014/main" id="{E449CA5D-D4F3-4E85-BDFE-E297A6B4FF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8720" y="5362269"/>
                        <a:ext cx="3074988"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9" name="Object 2">
            <a:extLst>
              <a:ext uri="{FF2B5EF4-FFF2-40B4-BE49-F238E27FC236}">
                <a16:creationId xmlns:a16="http://schemas.microsoft.com/office/drawing/2014/main" id="{3F15F029-9019-466F-9C94-16E7D8B586CB}"/>
              </a:ext>
            </a:extLst>
          </p:cNvPr>
          <p:cNvGraphicFramePr>
            <a:graphicFrameLocks noChangeAspect="1"/>
          </p:cNvGraphicFramePr>
          <p:nvPr>
            <p:extLst>
              <p:ext uri="{D42A27DB-BD31-4B8C-83A1-F6EECF244321}">
                <p14:modId xmlns:p14="http://schemas.microsoft.com/office/powerpoint/2010/main" val="3833689663"/>
              </p:ext>
            </p:extLst>
          </p:nvPr>
        </p:nvGraphicFramePr>
        <p:xfrm>
          <a:off x="3728720" y="4101750"/>
          <a:ext cx="1905000" cy="574675"/>
        </p:xfrm>
        <a:graphic>
          <a:graphicData uri="http://schemas.openxmlformats.org/presentationml/2006/ole">
            <mc:AlternateContent xmlns:mc="http://schemas.openxmlformats.org/markup-compatibility/2006">
              <mc:Choice xmlns:v="urn:schemas-microsoft-com:vml" Requires="v">
                <p:oleObj spid="_x0000_s31831" name="Equation" r:id="rId7" imgW="723600" imgH="228600" progId="Equation.3">
                  <p:embed/>
                </p:oleObj>
              </mc:Choice>
              <mc:Fallback>
                <p:oleObj name="Equation" r:id="rId7" imgW="723600" imgH="228600" progId="Equation.3">
                  <p:embed/>
                  <p:pic>
                    <p:nvPicPr>
                      <p:cNvPr id="45058" name="Object 2">
                        <a:extLst>
                          <a:ext uri="{FF2B5EF4-FFF2-40B4-BE49-F238E27FC236}">
                            <a16:creationId xmlns:a16="http://schemas.microsoft.com/office/drawing/2014/main" id="{29546AF3-72FF-42E3-93B2-5CA9069D66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8720" y="4101750"/>
                        <a:ext cx="1905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1019146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wipe(left)">
                                      <p:cBhvr>
                                        <p:cTn id="17" dur="500"/>
                                        <p:tgtEl>
                                          <p:spTgt spid="1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wipe(up)">
                                      <p:cBhvr>
                                        <p:cTn id="22" dur="500"/>
                                        <p:tgtEl>
                                          <p:spTgt spid="136"/>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135"/>
                                        </p:tgtEl>
                                        <p:attrNameLst>
                                          <p:attrName>style.visibility</p:attrName>
                                        </p:attrNameLst>
                                      </p:cBhvr>
                                      <p:to>
                                        <p:strVal val="visible"/>
                                      </p:to>
                                    </p:set>
                                    <p:animEffect transition="in" filter="blinds(horizontal)">
                                      <p:cBhvr>
                                        <p:cTn id="26" dur="500"/>
                                        <p:tgtEl>
                                          <p:spTgt spid="135"/>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139"/>
                                        </p:tgtEl>
                                        <p:attrNameLst>
                                          <p:attrName>style.visibility</p:attrName>
                                        </p:attrNameLst>
                                      </p:cBhvr>
                                      <p:to>
                                        <p:strVal val="visible"/>
                                      </p:to>
                                    </p:set>
                                    <p:animEffect transition="in" filter="strips(downRight)">
                                      <p:cBhvr>
                                        <p:cTn id="31" dur="500"/>
                                        <p:tgtEl>
                                          <p:spTgt spid="1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7"/>
                                        </p:tgtEl>
                                        <p:attrNameLst>
                                          <p:attrName>style.visibility</p:attrName>
                                        </p:attrNameLst>
                                      </p:cBhvr>
                                      <p:to>
                                        <p:strVal val="visible"/>
                                      </p:to>
                                    </p:set>
                                    <p:animEffect transition="in" filter="wipe(left)">
                                      <p:cBhvr>
                                        <p:cTn id="36" dur="500"/>
                                        <p:tgtEl>
                                          <p:spTgt spid="137"/>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nodeType="clickEffect">
                                  <p:stCondLst>
                                    <p:cond delay="0"/>
                                  </p:stCondLst>
                                  <p:childTnLst>
                                    <p:set>
                                      <p:cBhvr>
                                        <p:cTn id="40" dur="1" fill="hold">
                                          <p:stCondLst>
                                            <p:cond delay="0"/>
                                          </p:stCondLst>
                                        </p:cTn>
                                        <p:tgtEl>
                                          <p:spTgt spid="138"/>
                                        </p:tgtEl>
                                        <p:attrNameLst>
                                          <p:attrName>style.visibility</p:attrName>
                                        </p:attrNameLst>
                                      </p:cBhvr>
                                      <p:to>
                                        <p:strVal val="visible"/>
                                      </p:to>
                                    </p:set>
                                    <p:animEffect transition="in" filter="strips(downRight)">
                                      <p:cBhvr>
                                        <p:cTn id="41"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34" grpId="0"/>
      <p:bldP spid="135" grpId="0"/>
      <p:bldP spid="136" grpId="0"/>
      <p:bldP spid="137"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heme/theme1.xml><?xml version="1.0" encoding="utf-8"?>
<a:theme xmlns:a="http://schemas.openxmlformats.org/drawingml/2006/main" name="第一PPT，www.1ppt.com">
  <a:themeElements>
    <a:clrScheme name="自定义 102">
      <a:dk1>
        <a:sysClr val="windowText" lastClr="000000"/>
      </a:dk1>
      <a:lt1>
        <a:sysClr val="window" lastClr="FFFFFF"/>
      </a:lt1>
      <a:dk2>
        <a:srgbClr val="44546A"/>
      </a:dk2>
      <a:lt2>
        <a:srgbClr val="E7E6E6"/>
      </a:lt2>
      <a:accent1>
        <a:srgbClr val="298CC5"/>
      </a:accent1>
      <a:accent2>
        <a:srgbClr val="4C4676"/>
      </a:accent2>
      <a:accent3>
        <a:srgbClr val="298CC5"/>
      </a:accent3>
      <a:accent4>
        <a:srgbClr val="4C4676"/>
      </a:accent4>
      <a:accent5>
        <a:srgbClr val="298CC5"/>
      </a:accent5>
      <a:accent6>
        <a:srgbClr val="4C4676"/>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412</TotalTime>
  <Words>3079</Words>
  <Application>Microsoft Office PowerPoint</Application>
  <PresentationFormat>宽屏</PresentationFormat>
  <Paragraphs>524</Paragraphs>
  <Slides>39</Slides>
  <Notes>39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39</vt:i4>
      </vt:variant>
    </vt:vector>
  </HeadingPairs>
  <TitlesOfParts>
    <vt:vector size="54" baseType="lpstr">
      <vt:lpstr>Monotype Sorts</vt:lpstr>
      <vt:lpstr>等线</vt:lpstr>
      <vt:lpstr>楷体_GB2312</vt:lpstr>
      <vt:lpstr>宋体</vt:lpstr>
      <vt:lpstr>微软雅黑</vt:lpstr>
      <vt:lpstr>Agency FB</vt:lpstr>
      <vt:lpstr>Arial</vt:lpstr>
      <vt:lpstr>Calibri</vt:lpstr>
      <vt:lpstr>Times New Roman</vt:lpstr>
      <vt:lpstr>第一PPT，www.1ppt.com</vt:lpstr>
      <vt:lpstr>Equation</vt:lpstr>
      <vt:lpstr>MathType 7.0 Equation</vt:lpstr>
      <vt:lpstr>Microsoft 公式 3.0</vt:lpstr>
      <vt:lpstr>Microsoft Equation 3.0</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cp:keywords>www.1ppt.com</cp:keywords>
  <dc:description>www.1ppt.com</dc:description>
  <cp:lastModifiedBy>恬 蒋</cp:lastModifiedBy>
  <cp:revision>686</cp:revision>
  <dcterms:created xsi:type="dcterms:W3CDTF">2017-08-08T02:58:00Z</dcterms:created>
  <dcterms:modified xsi:type="dcterms:W3CDTF">2019-04-28T13:46:55Z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2052-11.3.0.8513</vt:lpwstr>
  </property>
</Properties>
</file>